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67"/>
  </p:notesMasterIdLst>
  <p:sldIdLst>
    <p:sldId id="261" r:id="rId2"/>
    <p:sldId id="330" r:id="rId3"/>
    <p:sldId id="374" r:id="rId4"/>
    <p:sldId id="379" r:id="rId5"/>
    <p:sldId id="371" r:id="rId6"/>
    <p:sldId id="314" r:id="rId7"/>
    <p:sldId id="332" r:id="rId8"/>
    <p:sldId id="337" r:id="rId9"/>
    <p:sldId id="336" r:id="rId10"/>
    <p:sldId id="381" r:id="rId11"/>
    <p:sldId id="360" r:id="rId12"/>
    <p:sldId id="342" r:id="rId13"/>
    <p:sldId id="345" r:id="rId14"/>
    <p:sldId id="366" r:id="rId15"/>
    <p:sldId id="382" r:id="rId16"/>
    <p:sldId id="348" r:id="rId17"/>
    <p:sldId id="349" r:id="rId18"/>
    <p:sldId id="352" r:id="rId19"/>
    <p:sldId id="353" r:id="rId20"/>
    <p:sldId id="383" r:id="rId21"/>
    <p:sldId id="356" r:id="rId22"/>
    <p:sldId id="315" r:id="rId23"/>
    <p:sldId id="363" r:id="rId24"/>
    <p:sldId id="361" r:id="rId25"/>
    <p:sldId id="365" r:id="rId26"/>
    <p:sldId id="333" r:id="rId27"/>
    <p:sldId id="369" r:id="rId28"/>
    <p:sldId id="385" r:id="rId29"/>
    <p:sldId id="367" r:id="rId30"/>
    <p:sldId id="370" r:id="rId31"/>
    <p:sldId id="372" r:id="rId32"/>
    <p:sldId id="375" r:id="rId33"/>
    <p:sldId id="341" r:id="rId34"/>
    <p:sldId id="344" r:id="rId35"/>
    <p:sldId id="335" r:id="rId36"/>
    <p:sldId id="347" r:id="rId37"/>
    <p:sldId id="350" r:id="rId38"/>
    <p:sldId id="362" r:id="rId39"/>
    <p:sldId id="351" r:id="rId40"/>
    <p:sldId id="380" r:id="rId41"/>
    <p:sldId id="354" r:id="rId42"/>
    <p:sldId id="343" r:id="rId43"/>
    <p:sldId id="340" r:id="rId44"/>
    <p:sldId id="339" r:id="rId45"/>
    <p:sldId id="364" r:id="rId46"/>
    <p:sldId id="373" r:id="rId47"/>
    <p:sldId id="384" r:id="rId48"/>
    <p:sldId id="346" r:id="rId49"/>
    <p:sldId id="331" r:id="rId50"/>
    <p:sldId id="313" r:id="rId51"/>
    <p:sldId id="311" r:id="rId52"/>
    <p:sldId id="317" r:id="rId53"/>
    <p:sldId id="318" r:id="rId54"/>
    <p:sldId id="321" r:id="rId55"/>
    <p:sldId id="322" r:id="rId56"/>
    <p:sldId id="327" r:id="rId57"/>
    <p:sldId id="323" r:id="rId58"/>
    <p:sldId id="324" r:id="rId59"/>
    <p:sldId id="325" r:id="rId60"/>
    <p:sldId id="326" r:id="rId61"/>
    <p:sldId id="328" r:id="rId62"/>
    <p:sldId id="310" r:id="rId63"/>
    <p:sldId id="329" r:id="rId64"/>
    <p:sldId id="320" r:id="rId65"/>
    <p:sldId id="269"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9BAB"/>
    <a:srgbClr val="E9607E"/>
    <a:srgbClr val="ED6056"/>
    <a:srgbClr val="53B9CC"/>
    <a:srgbClr val="8FD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5"/>
    <p:restoredTop sz="92157"/>
  </p:normalViewPr>
  <p:slideViewPr>
    <p:cSldViewPr snapToGrid="0" snapToObjects="1">
      <p:cViewPr>
        <p:scale>
          <a:sx n="97" d="100"/>
          <a:sy n="97" d="100"/>
        </p:scale>
        <p:origin x="-2504" y="18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78DAC-68F2-FA41-88A4-F3BE77DCDA91}" type="datetimeFigureOut">
              <a:rPr kumimoji="1" lang="ja-JP" altLang="en-US" smtClean="0"/>
              <a:t>2019/6/1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C345F-5D7F-EA41-9B21-4B873E59A210}" type="slidenum">
              <a:rPr kumimoji="1" lang="ja-JP" altLang="en-US" smtClean="0"/>
              <a:t>‹#›</a:t>
            </a:fld>
            <a:endParaRPr kumimoji="1" lang="ja-JP" altLang="en-US"/>
          </a:p>
        </p:txBody>
      </p:sp>
    </p:spTree>
    <p:extLst>
      <p:ext uri="{BB962C8B-B14F-4D97-AF65-F5344CB8AC3E}">
        <p14:creationId xmlns:p14="http://schemas.microsoft.com/office/powerpoint/2010/main" val="2319552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a:t>
            </a:fld>
            <a:endParaRPr kumimoji="1" lang="ja-JP" altLang="en-US"/>
          </a:p>
        </p:txBody>
      </p:sp>
    </p:spTree>
    <p:extLst>
      <p:ext uri="{BB962C8B-B14F-4D97-AF65-F5344CB8AC3E}">
        <p14:creationId xmlns:p14="http://schemas.microsoft.com/office/powerpoint/2010/main" val="1957139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10</a:t>
            </a:fld>
            <a:endParaRPr kumimoji="1" lang="ja-JP" altLang="en-US"/>
          </a:p>
        </p:txBody>
      </p:sp>
    </p:spTree>
    <p:extLst>
      <p:ext uri="{BB962C8B-B14F-4D97-AF65-F5344CB8AC3E}">
        <p14:creationId xmlns:p14="http://schemas.microsoft.com/office/powerpoint/2010/main" val="61692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11</a:t>
            </a:fld>
            <a:endParaRPr kumimoji="1" lang="ja-JP" altLang="en-US"/>
          </a:p>
        </p:txBody>
      </p:sp>
    </p:spTree>
    <p:extLst>
      <p:ext uri="{BB962C8B-B14F-4D97-AF65-F5344CB8AC3E}">
        <p14:creationId xmlns:p14="http://schemas.microsoft.com/office/powerpoint/2010/main" val="3045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12</a:t>
            </a:fld>
            <a:endParaRPr kumimoji="1" lang="ja-JP" altLang="en-US"/>
          </a:p>
        </p:txBody>
      </p:sp>
    </p:spTree>
    <p:extLst>
      <p:ext uri="{BB962C8B-B14F-4D97-AF65-F5344CB8AC3E}">
        <p14:creationId xmlns:p14="http://schemas.microsoft.com/office/powerpoint/2010/main" val="659700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13</a:t>
            </a:fld>
            <a:endParaRPr kumimoji="1" lang="ja-JP" altLang="en-US"/>
          </a:p>
        </p:txBody>
      </p:sp>
    </p:spTree>
    <p:extLst>
      <p:ext uri="{BB962C8B-B14F-4D97-AF65-F5344CB8AC3E}">
        <p14:creationId xmlns:p14="http://schemas.microsoft.com/office/powerpoint/2010/main" val="56424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14</a:t>
            </a:fld>
            <a:endParaRPr kumimoji="1" lang="ja-JP" altLang="en-US"/>
          </a:p>
        </p:txBody>
      </p:sp>
    </p:spTree>
    <p:extLst>
      <p:ext uri="{BB962C8B-B14F-4D97-AF65-F5344CB8AC3E}">
        <p14:creationId xmlns:p14="http://schemas.microsoft.com/office/powerpoint/2010/main" val="38165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15</a:t>
            </a:fld>
            <a:endParaRPr kumimoji="1" lang="ja-JP" altLang="en-US"/>
          </a:p>
        </p:txBody>
      </p:sp>
    </p:spTree>
    <p:extLst>
      <p:ext uri="{BB962C8B-B14F-4D97-AF65-F5344CB8AC3E}">
        <p14:creationId xmlns:p14="http://schemas.microsoft.com/office/powerpoint/2010/main" val="11725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16</a:t>
            </a:fld>
            <a:endParaRPr kumimoji="1" lang="ja-JP" altLang="en-US"/>
          </a:p>
        </p:txBody>
      </p:sp>
    </p:spTree>
    <p:extLst>
      <p:ext uri="{BB962C8B-B14F-4D97-AF65-F5344CB8AC3E}">
        <p14:creationId xmlns:p14="http://schemas.microsoft.com/office/powerpoint/2010/main" val="148058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17</a:t>
            </a:fld>
            <a:endParaRPr kumimoji="1" lang="ja-JP" altLang="en-US"/>
          </a:p>
        </p:txBody>
      </p:sp>
    </p:spTree>
    <p:extLst>
      <p:ext uri="{BB962C8B-B14F-4D97-AF65-F5344CB8AC3E}">
        <p14:creationId xmlns:p14="http://schemas.microsoft.com/office/powerpoint/2010/main" val="240777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18</a:t>
            </a:fld>
            <a:endParaRPr kumimoji="1" lang="ja-JP" altLang="en-US"/>
          </a:p>
        </p:txBody>
      </p:sp>
    </p:spTree>
    <p:extLst>
      <p:ext uri="{BB962C8B-B14F-4D97-AF65-F5344CB8AC3E}">
        <p14:creationId xmlns:p14="http://schemas.microsoft.com/office/powerpoint/2010/main" val="1433063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19</a:t>
            </a:fld>
            <a:endParaRPr kumimoji="1" lang="ja-JP" altLang="en-US"/>
          </a:p>
        </p:txBody>
      </p:sp>
    </p:spTree>
    <p:extLst>
      <p:ext uri="{BB962C8B-B14F-4D97-AF65-F5344CB8AC3E}">
        <p14:creationId xmlns:p14="http://schemas.microsoft.com/office/powerpoint/2010/main" val="298467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a:t>
            </a:fld>
            <a:endParaRPr kumimoji="1" lang="ja-JP" altLang="en-US"/>
          </a:p>
        </p:txBody>
      </p:sp>
    </p:spTree>
    <p:extLst>
      <p:ext uri="{BB962C8B-B14F-4D97-AF65-F5344CB8AC3E}">
        <p14:creationId xmlns:p14="http://schemas.microsoft.com/office/powerpoint/2010/main" val="236736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20</a:t>
            </a:fld>
            <a:endParaRPr kumimoji="1" lang="ja-JP" altLang="en-US"/>
          </a:p>
        </p:txBody>
      </p:sp>
    </p:spTree>
    <p:extLst>
      <p:ext uri="{BB962C8B-B14F-4D97-AF65-F5344CB8AC3E}">
        <p14:creationId xmlns:p14="http://schemas.microsoft.com/office/powerpoint/2010/main" val="231224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21</a:t>
            </a:fld>
            <a:endParaRPr kumimoji="1" lang="ja-JP" altLang="en-US"/>
          </a:p>
        </p:txBody>
      </p:sp>
    </p:spTree>
    <p:extLst>
      <p:ext uri="{BB962C8B-B14F-4D97-AF65-F5344CB8AC3E}">
        <p14:creationId xmlns:p14="http://schemas.microsoft.com/office/powerpoint/2010/main" val="3752856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22</a:t>
            </a:fld>
            <a:endParaRPr kumimoji="1" lang="ja-JP" altLang="en-US"/>
          </a:p>
        </p:txBody>
      </p:sp>
    </p:spTree>
    <p:extLst>
      <p:ext uri="{BB962C8B-B14F-4D97-AF65-F5344CB8AC3E}">
        <p14:creationId xmlns:p14="http://schemas.microsoft.com/office/powerpoint/2010/main" val="92689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23</a:t>
            </a:fld>
            <a:endParaRPr kumimoji="1" lang="ja-JP" altLang="en-US"/>
          </a:p>
        </p:txBody>
      </p:sp>
    </p:spTree>
    <p:extLst>
      <p:ext uri="{BB962C8B-B14F-4D97-AF65-F5344CB8AC3E}">
        <p14:creationId xmlns:p14="http://schemas.microsoft.com/office/powerpoint/2010/main" val="3837312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24</a:t>
            </a:fld>
            <a:endParaRPr kumimoji="1" lang="ja-JP" altLang="en-US"/>
          </a:p>
        </p:txBody>
      </p:sp>
    </p:spTree>
    <p:extLst>
      <p:ext uri="{BB962C8B-B14F-4D97-AF65-F5344CB8AC3E}">
        <p14:creationId xmlns:p14="http://schemas.microsoft.com/office/powerpoint/2010/main" val="780612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25</a:t>
            </a:fld>
            <a:endParaRPr kumimoji="1" lang="ja-JP" altLang="en-US"/>
          </a:p>
        </p:txBody>
      </p:sp>
    </p:spTree>
    <p:extLst>
      <p:ext uri="{BB962C8B-B14F-4D97-AF65-F5344CB8AC3E}">
        <p14:creationId xmlns:p14="http://schemas.microsoft.com/office/powerpoint/2010/main" val="407901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26</a:t>
            </a:fld>
            <a:endParaRPr kumimoji="1" lang="ja-JP" altLang="en-US"/>
          </a:p>
        </p:txBody>
      </p:sp>
    </p:spTree>
    <p:extLst>
      <p:ext uri="{BB962C8B-B14F-4D97-AF65-F5344CB8AC3E}">
        <p14:creationId xmlns:p14="http://schemas.microsoft.com/office/powerpoint/2010/main" val="112488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27</a:t>
            </a:fld>
            <a:endParaRPr kumimoji="1" lang="ja-JP" altLang="en-US"/>
          </a:p>
        </p:txBody>
      </p:sp>
    </p:spTree>
    <p:extLst>
      <p:ext uri="{BB962C8B-B14F-4D97-AF65-F5344CB8AC3E}">
        <p14:creationId xmlns:p14="http://schemas.microsoft.com/office/powerpoint/2010/main" val="108994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28</a:t>
            </a:fld>
            <a:endParaRPr kumimoji="1" lang="ja-JP" altLang="en-US"/>
          </a:p>
        </p:txBody>
      </p:sp>
    </p:spTree>
    <p:extLst>
      <p:ext uri="{BB962C8B-B14F-4D97-AF65-F5344CB8AC3E}">
        <p14:creationId xmlns:p14="http://schemas.microsoft.com/office/powerpoint/2010/main" val="520328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29</a:t>
            </a:fld>
            <a:endParaRPr kumimoji="1" lang="ja-JP" altLang="en-US"/>
          </a:p>
        </p:txBody>
      </p:sp>
    </p:spTree>
    <p:extLst>
      <p:ext uri="{BB962C8B-B14F-4D97-AF65-F5344CB8AC3E}">
        <p14:creationId xmlns:p14="http://schemas.microsoft.com/office/powerpoint/2010/main" val="35302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a:t>
            </a:fld>
            <a:endParaRPr kumimoji="1" lang="ja-JP" altLang="en-US"/>
          </a:p>
        </p:txBody>
      </p:sp>
    </p:spTree>
    <p:extLst>
      <p:ext uri="{BB962C8B-B14F-4D97-AF65-F5344CB8AC3E}">
        <p14:creationId xmlns:p14="http://schemas.microsoft.com/office/powerpoint/2010/main" val="3741755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30</a:t>
            </a:fld>
            <a:endParaRPr kumimoji="1" lang="ja-JP" altLang="en-US"/>
          </a:p>
        </p:txBody>
      </p:sp>
    </p:spTree>
    <p:extLst>
      <p:ext uri="{BB962C8B-B14F-4D97-AF65-F5344CB8AC3E}">
        <p14:creationId xmlns:p14="http://schemas.microsoft.com/office/powerpoint/2010/main" val="4247040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31</a:t>
            </a:fld>
            <a:endParaRPr kumimoji="1" lang="ja-JP" altLang="en-US"/>
          </a:p>
        </p:txBody>
      </p:sp>
    </p:spTree>
    <p:extLst>
      <p:ext uri="{BB962C8B-B14F-4D97-AF65-F5344CB8AC3E}">
        <p14:creationId xmlns:p14="http://schemas.microsoft.com/office/powerpoint/2010/main" val="417907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32</a:t>
            </a:fld>
            <a:endParaRPr kumimoji="1" lang="ja-JP" altLang="en-US"/>
          </a:p>
        </p:txBody>
      </p:sp>
    </p:spTree>
    <p:extLst>
      <p:ext uri="{BB962C8B-B14F-4D97-AF65-F5344CB8AC3E}">
        <p14:creationId xmlns:p14="http://schemas.microsoft.com/office/powerpoint/2010/main" val="2872411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33</a:t>
            </a:fld>
            <a:endParaRPr kumimoji="1" lang="ja-JP" altLang="en-US"/>
          </a:p>
        </p:txBody>
      </p:sp>
    </p:spTree>
    <p:extLst>
      <p:ext uri="{BB962C8B-B14F-4D97-AF65-F5344CB8AC3E}">
        <p14:creationId xmlns:p14="http://schemas.microsoft.com/office/powerpoint/2010/main" val="2367370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34</a:t>
            </a:fld>
            <a:endParaRPr kumimoji="1" lang="ja-JP" altLang="en-US"/>
          </a:p>
        </p:txBody>
      </p:sp>
    </p:spTree>
    <p:extLst>
      <p:ext uri="{BB962C8B-B14F-4D97-AF65-F5344CB8AC3E}">
        <p14:creationId xmlns:p14="http://schemas.microsoft.com/office/powerpoint/2010/main" val="1284482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35</a:t>
            </a:fld>
            <a:endParaRPr kumimoji="1" lang="ja-JP" altLang="en-US"/>
          </a:p>
        </p:txBody>
      </p:sp>
    </p:spTree>
    <p:extLst>
      <p:ext uri="{BB962C8B-B14F-4D97-AF65-F5344CB8AC3E}">
        <p14:creationId xmlns:p14="http://schemas.microsoft.com/office/powerpoint/2010/main" val="3128398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36</a:t>
            </a:fld>
            <a:endParaRPr kumimoji="1" lang="ja-JP" altLang="en-US"/>
          </a:p>
        </p:txBody>
      </p:sp>
    </p:spTree>
    <p:extLst>
      <p:ext uri="{BB962C8B-B14F-4D97-AF65-F5344CB8AC3E}">
        <p14:creationId xmlns:p14="http://schemas.microsoft.com/office/powerpoint/2010/main" val="1658605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37</a:t>
            </a:fld>
            <a:endParaRPr kumimoji="1" lang="ja-JP" altLang="en-US"/>
          </a:p>
        </p:txBody>
      </p:sp>
    </p:spTree>
    <p:extLst>
      <p:ext uri="{BB962C8B-B14F-4D97-AF65-F5344CB8AC3E}">
        <p14:creationId xmlns:p14="http://schemas.microsoft.com/office/powerpoint/2010/main" val="2257423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38</a:t>
            </a:fld>
            <a:endParaRPr kumimoji="1" lang="ja-JP" altLang="en-US"/>
          </a:p>
        </p:txBody>
      </p:sp>
    </p:spTree>
    <p:extLst>
      <p:ext uri="{BB962C8B-B14F-4D97-AF65-F5344CB8AC3E}">
        <p14:creationId xmlns:p14="http://schemas.microsoft.com/office/powerpoint/2010/main" val="3446093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39</a:t>
            </a:fld>
            <a:endParaRPr kumimoji="1" lang="ja-JP" altLang="en-US"/>
          </a:p>
        </p:txBody>
      </p:sp>
    </p:spTree>
    <p:extLst>
      <p:ext uri="{BB962C8B-B14F-4D97-AF65-F5344CB8AC3E}">
        <p14:creationId xmlns:p14="http://schemas.microsoft.com/office/powerpoint/2010/main" val="27808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a:t>
            </a:fld>
            <a:endParaRPr kumimoji="1" lang="ja-JP" altLang="en-US"/>
          </a:p>
        </p:txBody>
      </p:sp>
    </p:spTree>
    <p:extLst>
      <p:ext uri="{BB962C8B-B14F-4D97-AF65-F5344CB8AC3E}">
        <p14:creationId xmlns:p14="http://schemas.microsoft.com/office/powerpoint/2010/main" val="2533204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40</a:t>
            </a:fld>
            <a:endParaRPr kumimoji="1" lang="ja-JP" altLang="en-US"/>
          </a:p>
        </p:txBody>
      </p:sp>
    </p:spTree>
    <p:extLst>
      <p:ext uri="{BB962C8B-B14F-4D97-AF65-F5344CB8AC3E}">
        <p14:creationId xmlns:p14="http://schemas.microsoft.com/office/powerpoint/2010/main" val="3878309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41</a:t>
            </a:fld>
            <a:endParaRPr kumimoji="1" lang="ja-JP" altLang="en-US"/>
          </a:p>
        </p:txBody>
      </p:sp>
    </p:spTree>
    <p:extLst>
      <p:ext uri="{BB962C8B-B14F-4D97-AF65-F5344CB8AC3E}">
        <p14:creationId xmlns:p14="http://schemas.microsoft.com/office/powerpoint/2010/main" val="2279545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42</a:t>
            </a:fld>
            <a:endParaRPr kumimoji="1" lang="ja-JP" altLang="en-US"/>
          </a:p>
        </p:txBody>
      </p:sp>
    </p:spTree>
    <p:extLst>
      <p:ext uri="{BB962C8B-B14F-4D97-AF65-F5344CB8AC3E}">
        <p14:creationId xmlns:p14="http://schemas.microsoft.com/office/powerpoint/2010/main" val="841270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43</a:t>
            </a:fld>
            <a:endParaRPr kumimoji="1" lang="ja-JP" altLang="en-US"/>
          </a:p>
        </p:txBody>
      </p:sp>
    </p:spTree>
    <p:extLst>
      <p:ext uri="{BB962C8B-B14F-4D97-AF65-F5344CB8AC3E}">
        <p14:creationId xmlns:p14="http://schemas.microsoft.com/office/powerpoint/2010/main" val="3763601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44</a:t>
            </a:fld>
            <a:endParaRPr kumimoji="1" lang="ja-JP" altLang="en-US"/>
          </a:p>
        </p:txBody>
      </p:sp>
    </p:spTree>
    <p:extLst>
      <p:ext uri="{BB962C8B-B14F-4D97-AF65-F5344CB8AC3E}">
        <p14:creationId xmlns:p14="http://schemas.microsoft.com/office/powerpoint/2010/main" val="3208584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45</a:t>
            </a:fld>
            <a:endParaRPr kumimoji="1" lang="ja-JP" altLang="en-US"/>
          </a:p>
        </p:txBody>
      </p:sp>
    </p:spTree>
    <p:extLst>
      <p:ext uri="{BB962C8B-B14F-4D97-AF65-F5344CB8AC3E}">
        <p14:creationId xmlns:p14="http://schemas.microsoft.com/office/powerpoint/2010/main" val="4054864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46</a:t>
            </a:fld>
            <a:endParaRPr kumimoji="1" lang="ja-JP" altLang="en-US"/>
          </a:p>
        </p:txBody>
      </p:sp>
    </p:spTree>
    <p:extLst>
      <p:ext uri="{BB962C8B-B14F-4D97-AF65-F5344CB8AC3E}">
        <p14:creationId xmlns:p14="http://schemas.microsoft.com/office/powerpoint/2010/main" val="3905670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47</a:t>
            </a:fld>
            <a:endParaRPr kumimoji="1" lang="ja-JP" altLang="en-US"/>
          </a:p>
        </p:txBody>
      </p:sp>
    </p:spTree>
    <p:extLst>
      <p:ext uri="{BB962C8B-B14F-4D97-AF65-F5344CB8AC3E}">
        <p14:creationId xmlns:p14="http://schemas.microsoft.com/office/powerpoint/2010/main" val="2356271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48</a:t>
            </a:fld>
            <a:endParaRPr kumimoji="1" lang="ja-JP" altLang="en-US"/>
          </a:p>
        </p:txBody>
      </p:sp>
    </p:spTree>
    <p:extLst>
      <p:ext uri="{BB962C8B-B14F-4D97-AF65-F5344CB8AC3E}">
        <p14:creationId xmlns:p14="http://schemas.microsoft.com/office/powerpoint/2010/main" val="2146170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49</a:t>
            </a:fld>
            <a:endParaRPr kumimoji="1" lang="ja-JP" altLang="en-US"/>
          </a:p>
        </p:txBody>
      </p:sp>
    </p:spTree>
    <p:extLst>
      <p:ext uri="{BB962C8B-B14F-4D97-AF65-F5344CB8AC3E}">
        <p14:creationId xmlns:p14="http://schemas.microsoft.com/office/powerpoint/2010/main" val="425465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a:t>
            </a:fld>
            <a:endParaRPr kumimoji="1" lang="ja-JP" altLang="en-US"/>
          </a:p>
        </p:txBody>
      </p:sp>
    </p:spTree>
    <p:extLst>
      <p:ext uri="{BB962C8B-B14F-4D97-AF65-F5344CB8AC3E}">
        <p14:creationId xmlns:p14="http://schemas.microsoft.com/office/powerpoint/2010/main" val="21523106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50</a:t>
            </a:fld>
            <a:endParaRPr kumimoji="1" lang="ja-JP" altLang="en-US"/>
          </a:p>
        </p:txBody>
      </p:sp>
    </p:spTree>
    <p:extLst>
      <p:ext uri="{BB962C8B-B14F-4D97-AF65-F5344CB8AC3E}">
        <p14:creationId xmlns:p14="http://schemas.microsoft.com/office/powerpoint/2010/main" val="1754377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51</a:t>
            </a:fld>
            <a:endParaRPr kumimoji="1" lang="ja-JP" altLang="en-US"/>
          </a:p>
        </p:txBody>
      </p:sp>
    </p:spTree>
    <p:extLst>
      <p:ext uri="{BB962C8B-B14F-4D97-AF65-F5344CB8AC3E}">
        <p14:creationId xmlns:p14="http://schemas.microsoft.com/office/powerpoint/2010/main" val="3847137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52</a:t>
            </a:fld>
            <a:endParaRPr kumimoji="1" lang="ja-JP" altLang="en-US"/>
          </a:p>
        </p:txBody>
      </p:sp>
    </p:spTree>
    <p:extLst>
      <p:ext uri="{BB962C8B-B14F-4D97-AF65-F5344CB8AC3E}">
        <p14:creationId xmlns:p14="http://schemas.microsoft.com/office/powerpoint/2010/main" val="3655484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53</a:t>
            </a:fld>
            <a:endParaRPr kumimoji="1" lang="ja-JP" altLang="en-US"/>
          </a:p>
        </p:txBody>
      </p:sp>
    </p:spTree>
    <p:extLst>
      <p:ext uri="{BB962C8B-B14F-4D97-AF65-F5344CB8AC3E}">
        <p14:creationId xmlns:p14="http://schemas.microsoft.com/office/powerpoint/2010/main" val="1291668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54</a:t>
            </a:fld>
            <a:endParaRPr kumimoji="1" lang="ja-JP" altLang="en-US"/>
          </a:p>
        </p:txBody>
      </p:sp>
    </p:spTree>
    <p:extLst>
      <p:ext uri="{BB962C8B-B14F-4D97-AF65-F5344CB8AC3E}">
        <p14:creationId xmlns:p14="http://schemas.microsoft.com/office/powerpoint/2010/main" val="2678632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55</a:t>
            </a:fld>
            <a:endParaRPr kumimoji="1" lang="ja-JP" altLang="en-US"/>
          </a:p>
        </p:txBody>
      </p:sp>
    </p:spTree>
    <p:extLst>
      <p:ext uri="{BB962C8B-B14F-4D97-AF65-F5344CB8AC3E}">
        <p14:creationId xmlns:p14="http://schemas.microsoft.com/office/powerpoint/2010/main" val="485975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56</a:t>
            </a:fld>
            <a:endParaRPr kumimoji="1" lang="ja-JP" altLang="en-US"/>
          </a:p>
        </p:txBody>
      </p:sp>
    </p:spTree>
    <p:extLst>
      <p:ext uri="{BB962C8B-B14F-4D97-AF65-F5344CB8AC3E}">
        <p14:creationId xmlns:p14="http://schemas.microsoft.com/office/powerpoint/2010/main" val="4090505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57</a:t>
            </a:fld>
            <a:endParaRPr kumimoji="1" lang="ja-JP" altLang="en-US"/>
          </a:p>
        </p:txBody>
      </p:sp>
    </p:spTree>
    <p:extLst>
      <p:ext uri="{BB962C8B-B14F-4D97-AF65-F5344CB8AC3E}">
        <p14:creationId xmlns:p14="http://schemas.microsoft.com/office/powerpoint/2010/main" val="1907086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58</a:t>
            </a:fld>
            <a:endParaRPr kumimoji="1" lang="ja-JP" altLang="en-US"/>
          </a:p>
        </p:txBody>
      </p:sp>
    </p:spTree>
    <p:extLst>
      <p:ext uri="{BB962C8B-B14F-4D97-AF65-F5344CB8AC3E}">
        <p14:creationId xmlns:p14="http://schemas.microsoft.com/office/powerpoint/2010/main" val="766929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59</a:t>
            </a:fld>
            <a:endParaRPr kumimoji="1" lang="ja-JP" altLang="en-US"/>
          </a:p>
        </p:txBody>
      </p:sp>
    </p:spTree>
    <p:extLst>
      <p:ext uri="{BB962C8B-B14F-4D97-AF65-F5344CB8AC3E}">
        <p14:creationId xmlns:p14="http://schemas.microsoft.com/office/powerpoint/2010/main" val="25169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a:t>
            </a:fld>
            <a:endParaRPr kumimoji="1" lang="ja-JP" altLang="en-US"/>
          </a:p>
        </p:txBody>
      </p:sp>
    </p:spTree>
    <p:extLst>
      <p:ext uri="{BB962C8B-B14F-4D97-AF65-F5344CB8AC3E}">
        <p14:creationId xmlns:p14="http://schemas.microsoft.com/office/powerpoint/2010/main" val="2990635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60</a:t>
            </a:fld>
            <a:endParaRPr kumimoji="1" lang="ja-JP" altLang="en-US"/>
          </a:p>
        </p:txBody>
      </p:sp>
    </p:spTree>
    <p:extLst>
      <p:ext uri="{BB962C8B-B14F-4D97-AF65-F5344CB8AC3E}">
        <p14:creationId xmlns:p14="http://schemas.microsoft.com/office/powerpoint/2010/main" val="9199716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61</a:t>
            </a:fld>
            <a:endParaRPr kumimoji="1" lang="ja-JP" altLang="en-US"/>
          </a:p>
        </p:txBody>
      </p:sp>
    </p:spTree>
    <p:extLst>
      <p:ext uri="{BB962C8B-B14F-4D97-AF65-F5344CB8AC3E}">
        <p14:creationId xmlns:p14="http://schemas.microsoft.com/office/powerpoint/2010/main" val="4067319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62</a:t>
            </a:fld>
            <a:endParaRPr kumimoji="1" lang="ja-JP" altLang="en-US"/>
          </a:p>
        </p:txBody>
      </p:sp>
    </p:spTree>
    <p:extLst>
      <p:ext uri="{BB962C8B-B14F-4D97-AF65-F5344CB8AC3E}">
        <p14:creationId xmlns:p14="http://schemas.microsoft.com/office/powerpoint/2010/main" val="2324737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63</a:t>
            </a:fld>
            <a:endParaRPr kumimoji="1" lang="ja-JP" altLang="en-US"/>
          </a:p>
        </p:txBody>
      </p:sp>
    </p:spTree>
    <p:extLst>
      <p:ext uri="{BB962C8B-B14F-4D97-AF65-F5344CB8AC3E}">
        <p14:creationId xmlns:p14="http://schemas.microsoft.com/office/powerpoint/2010/main" val="40270719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64</a:t>
            </a:fld>
            <a:endParaRPr kumimoji="1" lang="ja-JP" altLang="en-US"/>
          </a:p>
        </p:txBody>
      </p:sp>
    </p:spTree>
    <p:extLst>
      <p:ext uri="{BB962C8B-B14F-4D97-AF65-F5344CB8AC3E}">
        <p14:creationId xmlns:p14="http://schemas.microsoft.com/office/powerpoint/2010/main" val="3786684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65</a:t>
            </a:fld>
            <a:endParaRPr kumimoji="1" lang="ja-JP" altLang="en-US"/>
          </a:p>
        </p:txBody>
      </p:sp>
    </p:spTree>
    <p:extLst>
      <p:ext uri="{BB962C8B-B14F-4D97-AF65-F5344CB8AC3E}">
        <p14:creationId xmlns:p14="http://schemas.microsoft.com/office/powerpoint/2010/main" val="91677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7</a:t>
            </a:fld>
            <a:endParaRPr kumimoji="1" lang="ja-JP" altLang="en-US"/>
          </a:p>
        </p:txBody>
      </p:sp>
    </p:spTree>
    <p:extLst>
      <p:ext uri="{BB962C8B-B14F-4D97-AF65-F5344CB8AC3E}">
        <p14:creationId xmlns:p14="http://schemas.microsoft.com/office/powerpoint/2010/main" val="235168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8</a:t>
            </a:fld>
            <a:endParaRPr kumimoji="1" lang="ja-JP" altLang="en-US"/>
          </a:p>
        </p:txBody>
      </p:sp>
    </p:spTree>
    <p:extLst>
      <p:ext uri="{BB962C8B-B14F-4D97-AF65-F5344CB8AC3E}">
        <p14:creationId xmlns:p14="http://schemas.microsoft.com/office/powerpoint/2010/main" val="4202311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5"/>
          </p:nvPr>
        </p:nvSpPr>
        <p:spPr/>
        <p:txBody>
          <a:bodyPr/>
          <a:lstStyle/>
          <a:p>
            <a:fld id="{C72C345F-5D7F-EA41-9B21-4B873E59A210}" type="slidenum">
              <a:rPr kumimoji="1" lang="ja-JP" altLang="en-US" smtClean="0"/>
              <a:t>9</a:t>
            </a:fld>
            <a:endParaRPr kumimoji="1" lang="ja-JP" altLang="en-US"/>
          </a:p>
        </p:txBody>
      </p:sp>
    </p:spTree>
    <p:extLst>
      <p:ext uri="{BB962C8B-B14F-4D97-AF65-F5344CB8AC3E}">
        <p14:creationId xmlns:p14="http://schemas.microsoft.com/office/powerpoint/2010/main" val="3323698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449BA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正方形/長方形 6">
            <a:extLst>
              <a:ext uri="{FF2B5EF4-FFF2-40B4-BE49-F238E27FC236}">
                <a16:creationId xmlns:a16="http://schemas.microsoft.com/office/drawing/2014/main" id="{CCEF033C-A901-234F-8590-2FE775B8E7FB}"/>
              </a:ext>
            </a:extLst>
          </p:cNvPr>
          <p:cNvSpPr/>
          <p:nvPr userDrawn="1"/>
        </p:nvSpPr>
        <p:spPr>
          <a:xfrm rot="2702282">
            <a:off x="7689319" y="3271598"/>
            <a:ext cx="297706" cy="475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正方形/長方形 7">
            <a:extLst>
              <a:ext uri="{FF2B5EF4-FFF2-40B4-BE49-F238E27FC236}">
                <a16:creationId xmlns:a16="http://schemas.microsoft.com/office/drawing/2014/main" id="{B26C3072-458C-C440-9FC6-88711551BD11}"/>
              </a:ext>
            </a:extLst>
          </p:cNvPr>
          <p:cNvSpPr/>
          <p:nvPr userDrawn="1"/>
        </p:nvSpPr>
        <p:spPr>
          <a:xfrm rot="2702282">
            <a:off x="8295694" y="3934148"/>
            <a:ext cx="292356" cy="396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正方形/長方形 8">
            <a:extLst>
              <a:ext uri="{FF2B5EF4-FFF2-40B4-BE49-F238E27FC236}">
                <a16:creationId xmlns:a16="http://schemas.microsoft.com/office/drawing/2014/main" id="{408B721A-8B8F-6748-873A-D8156568237E}"/>
              </a:ext>
            </a:extLst>
          </p:cNvPr>
          <p:cNvSpPr/>
          <p:nvPr userDrawn="1"/>
        </p:nvSpPr>
        <p:spPr>
          <a:xfrm rot="2702282">
            <a:off x="8616824" y="4457380"/>
            <a:ext cx="292356" cy="396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29464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148011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275656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5C5B0C-A17C-3E43-81E0-B5B05970AA48}"/>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713826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449BAB"/>
        </a:solidFill>
        <a:effectLst/>
      </p:bgPr>
    </p:bg>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4BD9726A-5272-4447-87A4-9A49B683423B}"/>
              </a:ext>
            </a:extLst>
          </p:cNvPr>
          <p:cNvSpPr>
            <a:spLocks noGrp="1"/>
          </p:cNvSpPr>
          <p:nvPr>
            <p:ph type="subTitle" idx="1" hasCustomPrompt="1"/>
          </p:nvPr>
        </p:nvSpPr>
        <p:spPr>
          <a:xfrm>
            <a:off x="643296" y="1190063"/>
            <a:ext cx="6858000" cy="1655762"/>
          </a:xfrm>
        </p:spPr>
        <p:txBody>
          <a:bodyPr/>
          <a:lstStyle>
            <a:lvl1pPr marL="0" indent="0" algn="ctr">
              <a:buNone/>
              <a:defRPr sz="1800">
                <a:solidFill>
                  <a:schemeClr val="bg1"/>
                </a:solidFill>
                <a:latin typeface="Optima" panose="02000503060000020004"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kumimoji="1" lang="en-US" altLang="ja-JP" dirty="0"/>
              <a:t>contents</a:t>
            </a:r>
            <a:endParaRPr kumimoji="1" lang="ja-JP" altLang="en-US"/>
          </a:p>
        </p:txBody>
      </p:sp>
      <p:sp>
        <p:nvSpPr>
          <p:cNvPr id="10" name="タイトル 1">
            <a:extLst>
              <a:ext uri="{FF2B5EF4-FFF2-40B4-BE49-F238E27FC236}">
                <a16:creationId xmlns:a16="http://schemas.microsoft.com/office/drawing/2014/main" id="{6815BEA7-9417-EB42-8FE2-195984668B88}"/>
              </a:ext>
            </a:extLst>
          </p:cNvPr>
          <p:cNvSpPr txBox="1">
            <a:spLocks/>
          </p:cNvSpPr>
          <p:nvPr userDrawn="1"/>
        </p:nvSpPr>
        <p:spPr>
          <a:xfrm>
            <a:off x="628651" y="407504"/>
            <a:ext cx="7794763" cy="59634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b="1" kern="1200">
                <a:solidFill>
                  <a:srgbClr val="449BAB"/>
                </a:solidFill>
                <a:latin typeface="Optima" panose="02000503060000020004" pitchFamily="2" charset="0"/>
                <a:ea typeface="+mj-ea"/>
                <a:cs typeface="+mj-cs"/>
              </a:defRPr>
            </a:lvl1pPr>
          </a:lstStyle>
          <a:p>
            <a:endParaRPr lang="ja-JP" altLang="en-US" sz="3300">
              <a:solidFill>
                <a:schemeClr val="bg1"/>
              </a:solidFill>
            </a:endParaRPr>
          </a:p>
        </p:txBody>
      </p:sp>
      <p:sp>
        <p:nvSpPr>
          <p:cNvPr id="11" name="正方形/長方形 10">
            <a:extLst>
              <a:ext uri="{FF2B5EF4-FFF2-40B4-BE49-F238E27FC236}">
                <a16:creationId xmlns:a16="http://schemas.microsoft.com/office/drawing/2014/main" id="{39040776-D86C-1147-9058-B0598BB15355}"/>
              </a:ext>
            </a:extLst>
          </p:cNvPr>
          <p:cNvSpPr/>
          <p:nvPr userDrawn="1"/>
        </p:nvSpPr>
        <p:spPr>
          <a:xfrm rot="18897718" flipV="1">
            <a:off x="7669198" y="-1034862"/>
            <a:ext cx="297706" cy="475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350"/>
          </a:p>
        </p:txBody>
      </p:sp>
      <p:sp>
        <p:nvSpPr>
          <p:cNvPr id="14" name="正方形/長方形 13">
            <a:extLst>
              <a:ext uri="{FF2B5EF4-FFF2-40B4-BE49-F238E27FC236}">
                <a16:creationId xmlns:a16="http://schemas.microsoft.com/office/drawing/2014/main" id="{E3022903-270E-2E40-A0E7-909DFF8AF2BD}"/>
              </a:ext>
            </a:extLst>
          </p:cNvPr>
          <p:cNvSpPr/>
          <p:nvPr userDrawn="1"/>
        </p:nvSpPr>
        <p:spPr>
          <a:xfrm rot="18897718" flipV="1">
            <a:off x="8195920" y="-1425537"/>
            <a:ext cx="297706" cy="475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350"/>
          </a:p>
        </p:txBody>
      </p:sp>
      <p:sp>
        <p:nvSpPr>
          <p:cNvPr id="15" name="正方形/長方形 14">
            <a:extLst>
              <a:ext uri="{FF2B5EF4-FFF2-40B4-BE49-F238E27FC236}">
                <a16:creationId xmlns:a16="http://schemas.microsoft.com/office/drawing/2014/main" id="{951B3DFB-F164-5B48-84BE-8119538FA7F8}"/>
              </a:ext>
            </a:extLst>
          </p:cNvPr>
          <p:cNvSpPr/>
          <p:nvPr userDrawn="1"/>
        </p:nvSpPr>
        <p:spPr>
          <a:xfrm rot="18897718" flipV="1">
            <a:off x="8614148" y="-1929480"/>
            <a:ext cx="297706" cy="475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350"/>
          </a:p>
        </p:txBody>
      </p:sp>
    </p:spTree>
    <p:extLst>
      <p:ext uri="{BB962C8B-B14F-4D97-AF65-F5344CB8AC3E}">
        <p14:creationId xmlns:p14="http://schemas.microsoft.com/office/powerpoint/2010/main" val="169546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708300"/>
          </a:xfrm>
        </p:spPr>
        <p:txBody>
          <a:bodyPr>
            <a:normAutofit/>
          </a:bodyPr>
          <a:lstStyle>
            <a:lvl1pPr>
              <a:defRPr sz="4000" b="1">
                <a:solidFill>
                  <a:srgbClr val="449BAB"/>
                </a:solidFill>
                <a:latin typeface="Optima" panose="02000503060000020004" pitchFamily="2" charset="0"/>
              </a:defRPr>
            </a:lvl1pPr>
          </a:lstStyle>
          <a:p>
            <a:r>
              <a:rPr lang="en-US" dirty="0"/>
              <a:t>Title</a:t>
            </a:r>
          </a:p>
        </p:txBody>
      </p:sp>
      <p:sp>
        <p:nvSpPr>
          <p:cNvPr id="3" name="Content Placeholder 2"/>
          <p:cNvSpPr>
            <a:spLocks noGrp="1"/>
          </p:cNvSpPr>
          <p:nvPr>
            <p:ph idx="1"/>
          </p:nvPr>
        </p:nvSpPr>
        <p:spPr/>
        <p:txBody>
          <a:bodyPr/>
          <a:lstStyle>
            <a:lvl1pPr>
              <a:defRPr>
                <a:latin typeface="Optima" panose="02000503060000020004" pitchFamily="2" charset="0"/>
              </a:defRPr>
            </a:lvl1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正方形/長方形 6">
            <a:extLst>
              <a:ext uri="{FF2B5EF4-FFF2-40B4-BE49-F238E27FC236}">
                <a16:creationId xmlns:a16="http://schemas.microsoft.com/office/drawing/2014/main" id="{94C9F796-75E8-6B43-9844-C5A75EA1E922}"/>
              </a:ext>
            </a:extLst>
          </p:cNvPr>
          <p:cNvSpPr/>
          <p:nvPr userDrawn="1"/>
        </p:nvSpPr>
        <p:spPr>
          <a:xfrm>
            <a:off x="8485959" y="0"/>
            <a:ext cx="648245" cy="407504"/>
          </a:xfrm>
          <a:prstGeom prst="rect">
            <a:avLst/>
          </a:prstGeom>
          <a:solidFill>
            <a:srgbClr val="449BAB"/>
          </a:solidFill>
          <a:ln w="22225">
            <a:solidFill>
              <a:srgbClr val="449B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a:p>
        </p:txBody>
      </p:sp>
      <p:sp>
        <p:nvSpPr>
          <p:cNvPr id="8" name="テキスト ボックス 7">
            <a:extLst>
              <a:ext uri="{FF2B5EF4-FFF2-40B4-BE49-F238E27FC236}">
                <a16:creationId xmlns:a16="http://schemas.microsoft.com/office/drawing/2014/main" id="{094A7606-9007-C54F-9D86-46B8E1CC3436}"/>
              </a:ext>
            </a:extLst>
          </p:cNvPr>
          <p:cNvSpPr txBox="1"/>
          <p:nvPr userDrawn="1"/>
        </p:nvSpPr>
        <p:spPr>
          <a:xfrm>
            <a:off x="595995" y="6524806"/>
            <a:ext cx="3559308" cy="307777"/>
          </a:xfrm>
          <a:prstGeom prst="rect">
            <a:avLst/>
          </a:prstGeom>
          <a:noFill/>
        </p:spPr>
        <p:txBody>
          <a:bodyPr wrap="none" rtlCol="0">
            <a:spAutoFit/>
          </a:bodyPr>
          <a:lstStyle/>
          <a:p>
            <a:r>
              <a:rPr kumimoji="1" lang="en-US" altLang="ja-JP" sz="1400" b="1" dirty="0">
                <a:solidFill>
                  <a:srgbClr val="449BAB"/>
                </a:solidFill>
                <a:latin typeface="Optima" panose="02000503060000020004" pitchFamily="2" charset="0"/>
              </a:rPr>
              <a:t>Keisuke Inomata (ICRR, The Univ. of Tokyo)</a:t>
            </a:r>
            <a:endParaRPr kumimoji="1" lang="ja-JP" altLang="en-US" sz="1400" b="1">
              <a:solidFill>
                <a:srgbClr val="449BAB"/>
              </a:solidFill>
              <a:latin typeface="Optima" panose="02000503060000020004" pitchFamily="2" charset="0"/>
            </a:endParaRPr>
          </a:p>
        </p:txBody>
      </p:sp>
      <p:sp>
        <p:nvSpPr>
          <p:cNvPr id="9" name="テキスト ボックス 8">
            <a:extLst>
              <a:ext uri="{FF2B5EF4-FFF2-40B4-BE49-F238E27FC236}">
                <a16:creationId xmlns:a16="http://schemas.microsoft.com/office/drawing/2014/main" id="{27D9F6F9-8E7A-D04B-B3A3-79B10E6D2020}"/>
              </a:ext>
            </a:extLst>
          </p:cNvPr>
          <p:cNvSpPr txBox="1"/>
          <p:nvPr userDrawn="1"/>
        </p:nvSpPr>
        <p:spPr>
          <a:xfrm>
            <a:off x="5861460" y="6524806"/>
            <a:ext cx="2677336" cy="307777"/>
          </a:xfrm>
          <a:prstGeom prst="rect">
            <a:avLst/>
          </a:prstGeom>
          <a:noFill/>
        </p:spPr>
        <p:txBody>
          <a:bodyPr wrap="none" rtlCol="0">
            <a:spAutoFit/>
          </a:bodyPr>
          <a:lstStyle/>
          <a:p>
            <a:pPr algn="r"/>
            <a:r>
              <a:rPr kumimoji="1" lang="en-US" altLang="ja-JP" sz="1400" b="1" dirty="0" err="1">
                <a:solidFill>
                  <a:srgbClr val="449BAB"/>
                </a:solidFill>
                <a:latin typeface="Optima" panose="02000503060000020004" pitchFamily="2" charset="0"/>
              </a:rPr>
              <a:t>arXiv</a:t>
            </a:r>
            <a:r>
              <a:rPr kumimoji="1" lang="en-US" altLang="ja-JP" sz="1400" b="1" dirty="0">
                <a:solidFill>
                  <a:srgbClr val="449BAB"/>
                </a:solidFill>
                <a:latin typeface="Optima" panose="02000503060000020004" pitchFamily="2" charset="0"/>
              </a:rPr>
              <a:t>: 1904.12878, 1904.12879</a:t>
            </a:r>
            <a:endParaRPr kumimoji="1" lang="ja-JP" altLang="en-US" sz="1400" b="1">
              <a:solidFill>
                <a:srgbClr val="449BAB"/>
              </a:solidFill>
              <a:latin typeface="Optima" panose="02000503060000020004" pitchFamily="2" charset="0"/>
            </a:endParaRPr>
          </a:p>
        </p:txBody>
      </p:sp>
      <p:cxnSp>
        <p:nvCxnSpPr>
          <p:cNvPr id="10" name="直線コネクタ 9">
            <a:extLst>
              <a:ext uri="{FF2B5EF4-FFF2-40B4-BE49-F238E27FC236}">
                <a16:creationId xmlns:a16="http://schemas.microsoft.com/office/drawing/2014/main" id="{31EDD427-0421-0E44-95D2-0705C52923B4}"/>
              </a:ext>
            </a:extLst>
          </p:cNvPr>
          <p:cNvCxnSpPr/>
          <p:nvPr userDrawn="1"/>
        </p:nvCxnSpPr>
        <p:spPr>
          <a:xfrm>
            <a:off x="628651" y="983883"/>
            <a:ext cx="7794763"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86D83AC-6C8A-8C47-81DA-5BAA47AF45A7}"/>
              </a:ext>
            </a:extLst>
          </p:cNvPr>
          <p:cNvCxnSpPr/>
          <p:nvPr userDrawn="1"/>
        </p:nvCxnSpPr>
        <p:spPr>
          <a:xfrm>
            <a:off x="642299" y="6524805"/>
            <a:ext cx="7794763"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8274483" y="26429"/>
            <a:ext cx="1071196" cy="416859"/>
          </a:xfrm>
          <a:prstGeom prst="rect">
            <a:avLst/>
          </a:prstGeom>
        </p:spPr>
        <p:txBody>
          <a:bodyPr/>
          <a:lstStyle>
            <a:lvl1pPr algn="ctr">
              <a:defRPr sz="1600" b="1">
                <a:solidFill>
                  <a:schemeClr val="bg1"/>
                </a:solidFill>
                <a:latin typeface="Optima" panose="02000503060000020004" pitchFamily="2" charset="0"/>
              </a:defRPr>
            </a:lvl1pPr>
          </a:lstStyle>
          <a:p>
            <a:fld id="{4F507FF2-E283-2F47-BC83-23ACEC2E43D2}" type="slidenum">
              <a:rPr lang="ja-JP" altLang="en-US" smtClean="0"/>
              <a:pPr/>
              <a:t>‹#›</a:t>
            </a:fld>
            <a:r>
              <a:rPr lang="en-US" altLang="ja-JP" dirty="0"/>
              <a:t>/21</a:t>
            </a:r>
            <a:endParaRPr lang="ja-JP" altLang="en-US"/>
          </a:p>
        </p:txBody>
      </p:sp>
    </p:spTree>
    <p:extLst>
      <p:ext uri="{BB962C8B-B14F-4D97-AF65-F5344CB8AC3E}">
        <p14:creationId xmlns:p14="http://schemas.microsoft.com/office/powerpoint/2010/main" val="372840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1681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210067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358418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2175261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1426578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7487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F507FF2-E283-2F47-BC83-23ACEC2E43D2}" type="slidenum">
              <a:rPr kumimoji="1" lang="ja-JP" altLang="en-US" smtClean="0"/>
              <a:t>‹#›</a:t>
            </a:fld>
            <a:endParaRPr kumimoji="1" lang="ja-JP" altLang="en-US"/>
          </a:p>
        </p:txBody>
      </p:sp>
    </p:spTree>
    <p:extLst>
      <p:ext uri="{BB962C8B-B14F-4D97-AF65-F5344CB8AC3E}">
        <p14:creationId xmlns:p14="http://schemas.microsoft.com/office/powerpoint/2010/main" val="367702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44524948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3" Type="http://schemas.openxmlformats.org/officeDocument/2006/relationships/image" Target="../media/image21.emf"/><Relationship Id="rId7" Type="http://schemas.openxmlformats.org/officeDocument/2006/relationships/image" Target="../media/image18.emf"/><Relationship Id="rId12" Type="http://schemas.openxmlformats.org/officeDocument/2006/relationships/image" Target="../media/image26.emf"/><Relationship Id="rId2" Type="http://schemas.openxmlformats.org/officeDocument/2006/relationships/notesSlide" Target="../notesSlides/notesSlide11.xml"/><Relationship Id="rId16"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5.emf"/><Relationship Id="rId5" Type="http://schemas.openxmlformats.org/officeDocument/2006/relationships/image" Target="../media/image16.emf"/><Relationship Id="rId15" Type="http://schemas.openxmlformats.org/officeDocument/2006/relationships/image" Target="../media/image29.emf"/><Relationship Id="rId10" Type="http://schemas.openxmlformats.org/officeDocument/2006/relationships/image" Target="../media/image24.emf"/><Relationship Id="rId4" Type="http://schemas.openxmlformats.org/officeDocument/2006/relationships/image" Target="../media/image15.emf"/><Relationship Id="rId9" Type="http://schemas.openxmlformats.org/officeDocument/2006/relationships/image" Target="../media/image23.emf"/><Relationship Id="rId14" Type="http://schemas.openxmlformats.org/officeDocument/2006/relationships/image" Target="../media/image28.emf"/></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3" Type="http://schemas.openxmlformats.org/officeDocument/2006/relationships/image" Target="../media/image31.emf"/><Relationship Id="rId7" Type="http://schemas.openxmlformats.org/officeDocument/2006/relationships/image" Target="../media/image18.emf"/><Relationship Id="rId12"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5.emf"/><Relationship Id="rId5" Type="http://schemas.openxmlformats.org/officeDocument/2006/relationships/image" Target="../media/image16.emf"/><Relationship Id="rId10" Type="http://schemas.openxmlformats.org/officeDocument/2006/relationships/image" Target="../media/image34.emf"/><Relationship Id="rId4" Type="http://schemas.openxmlformats.org/officeDocument/2006/relationships/image" Target="../media/image15.emf"/><Relationship Id="rId9" Type="http://schemas.openxmlformats.org/officeDocument/2006/relationships/image" Target="../media/image33.emf"/><Relationship Id="rId14" Type="http://schemas.openxmlformats.org/officeDocument/2006/relationships/image" Target="../media/image38.emf"/></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9.emf"/><Relationship Id="rId7"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4.emf"/><Relationship Id="rId4" Type="http://schemas.openxmlformats.org/officeDocument/2006/relationships/image" Target="../media/image15.emf"/><Relationship Id="rId9" Type="http://schemas.openxmlformats.org/officeDocument/2006/relationships/image" Target="../media/image3.emf"/></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emf"/><Relationship Id="rId18" Type="http://schemas.openxmlformats.org/officeDocument/2006/relationships/image" Target="../media/image51.emf"/><Relationship Id="rId3" Type="http://schemas.openxmlformats.org/officeDocument/2006/relationships/image" Target="../media/image15.emf"/><Relationship Id="rId21" Type="http://schemas.openxmlformats.org/officeDocument/2006/relationships/image" Target="../media/image77.png"/><Relationship Id="rId7" Type="http://schemas.openxmlformats.org/officeDocument/2006/relationships/image" Target="../media/image42.emf"/><Relationship Id="rId12" Type="http://schemas.openxmlformats.org/officeDocument/2006/relationships/image" Target="../media/image47.emf"/><Relationship Id="rId17" Type="http://schemas.openxmlformats.org/officeDocument/2006/relationships/image" Target="../media/image50.emf"/><Relationship Id="rId2" Type="http://schemas.openxmlformats.org/officeDocument/2006/relationships/notesSlide" Target="../notesSlides/notesSlide14.xml"/><Relationship Id="rId16" Type="http://schemas.openxmlformats.org/officeDocument/2006/relationships/image" Target="../media/image49.emf"/><Relationship Id="rId20"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18.emf"/><Relationship Id="rId15" Type="http://schemas.openxmlformats.org/officeDocument/2006/relationships/image" Target="../media/image8.emf"/><Relationship Id="rId23" Type="http://schemas.openxmlformats.org/officeDocument/2006/relationships/image" Target="../media/image53.emf"/><Relationship Id="rId10" Type="http://schemas.openxmlformats.org/officeDocument/2006/relationships/image" Target="../media/image45.emf"/><Relationship Id="rId19" Type="http://schemas.openxmlformats.org/officeDocument/2006/relationships/image" Target="../media/image52.emf"/><Relationship Id="rId4" Type="http://schemas.openxmlformats.org/officeDocument/2006/relationships/image" Target="../media/image17.emf"/><Relationship Id="rId9" Type="http://schemas.openxmlformats.org/officeDocument/2006/relationships/image" Target="../media/image44.emf"/><Relationship Id="rId14" Type="http://schemas.openxmlformats.org/officeDocument/2006/relationships/image" Target="../media/image7.emf"/><Relationship Id="rId22"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58.emf"/><Relationship Id="rId18" Type="http://schemas.openxmlformats.org/officeDocument/2006/relationships/image" Target="../media/image72.png"/><Relationship Id="rId3" Type="http://schemas.openxmlformats.org/officeDocument/2006/relationships/image" Target="../media/image15.emf"/><Relationship Id="rId7" Type="http://schemas.openxmlformats.org/officeDocument/2006/relationships/image" Target="../media/image54.emf"/><Relationship Id="rId12" Type="http://schemas.openxmlformats.org/officeDocument/2006/relationships/image" Target="../media/image66.png"/><Relationship Id="rId17" Type="http://schemas.openxmlformats.org/officeDocument/2006/relationships/image" Target="../media/image60.emf"/><Relationship Id="rId2" Type="http://schemas.openxmlformats.org/officeDocument/2006/relationships/notesSlide" Target="../notesSlides/notesSlide16.xml"/><Relationship Id="rId16" Type="http://schemas.openxmlformats.org/officeDocument/2006/relationships/image" Target="../media/image59.emf"/><Relationship Id="rId20"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57.emf"/><Relationship Id="rId5" Type="http://schemas.openxmlformats.org/officeDocument/2006/relationships/image" Target="../media/image17.emf"/><Relationship Id="rId15" Type="http://schemas.openxmlformats.org/officeDocument/2006/relationships/image" Target="../media/image69.png"/><Relationship Id="rId10" Type="http://schemas.openxmlformats.org/officeDocument/2006/relationships/image" Target="../media/image56.emf"/><Relationship Id="rId19" Type="http://schemas.openxmlformats.org/officeDocument/2006/relationships/image" Target="../media/image61.emf"/><Relationship Id="rId4" Type="http://schemas.openxmlformats.org/officeDocument/2006/relationships/image" Target="../media/image16.emf"/><Relationship Id="rId9" Type="http://schemas.openxmlformats.org/officeDocument/2006/relationships/image" Target="../media/image63.pn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18" Type="http://schemas.openxmlformats.org/officeDocument/2006/relationships/image" Target="../media/image74.emf"/><Relationship Id="rId3" Type="http://schemas.openxmlformats.org/officeDocument/2006/relationships/image" Target="../media/image15.emf"/><Relationship Id="rId7" Type="http://schemas.openxmlformats.org/officeDocument/2006/relationships/image" Target="../media/image62.emf"/><Relationship Id="rId12" Type="http://schemas.openxmlformats.org/officeDocument/2006/relationships/image" Target="../media/image67.png"/><Relationship Id="rId17" Type="http://schemas.openxmlformats.org/officeDocument/2006/relationships/image" Target="../media/image73.png"/><Relationship Id="rId2" Type="http://schemas.openxmlformats.org/officeDocument/2006/relationships/notesSlide" Target="../notesSlides/notesSlide17.xml"/><Relationship Id="rId16"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66.emf"/><Relationship Id="rId5" Type="http://schemas.openxmlformats.org/officeDocument/2006/relationships/image" Target="../media/image17.emf"/><Relationship Id="rId15" Type="http://schemas.openxmlformats.org/officeDocument/2006/relationships/image" Target="../media/image71.emf"/><Relationship Id="rId10" Type="http://schemas.openxmlformats.org/officeDocument/2006/relationships/image" Target="../media/image65.emf"/><Relationship Id="rId4" Type="http://schemas.openxmlformats.org/officeDocument/2006/relationships/image" Target="../media/image16.emf"/><Relationship Id="rId9" Type="http://schemas.openxmlformats.org/officeDocument/2006/relationships/image" Target="../media/image64.emf"/><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75.emf"/><Relationship Id="rId7"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78.emf"/><Relationship Id="rId4" Type="http://schemas.openxmlformats.org/officeDocument/2006/relationships/image" Target="../media/image76.emf"/><Relationship Id="rId9" Type="http://schemas.openxmlformats.org/officeDocument/2006/relationships/image" Target="../media/image77.emf"/></Relationships>
</file>

<file path=ppt/slides/_rels/slide19.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4.emf"/><Relationship Id="rId3" Type="http://schemas.openxmlformats.org/officeDocument/2006/relationships/image" Target="../media/image15.emf"/><Relationship Id="rId7" Type="http://schemas.openxmlformats.org/officeDocument/2006/relationships/image" Target="../media/image79.emf"/><Relationship Id="rId12"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82.emf"/><Relationship Id="rId5" Type="http://schemas.openxmlformats.org/officeDocument/2006/relationships/image" Target="../media/image17.emf"/><Relationship Id="rId10" Type="http://schemas.openxmlformats.org/officeDocument/2006/relationships/image" Target="../media/image81.emf"/><Relationship Id="rId4" Type="http://schemas.openxmlformats.org/officeDocument/2006/relationships/image" Target="../media/image16.emf"/><Relationship Id="rId9" Type="http://schemas.openxmlformats.org/officeDocument/2006/relationships/image" Target="../media/image80.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18" Type="http://schemas.openxmlformats.org/officeDocument/2006/relationships/image" Target="../media/image88.emf"/><Relationship Id="rId3" Type="http://schemas.openxmlformats.org/officeDocument/2006/relationships/image" Target="../media/image15.emf"/><Relationship Id="rId7" Type="http://schemas.openxmlformats.org/officeDocument/2006/relationships/image" Target="../media/image62.emf"/><Relationship Id="rId12" Type="http://schemas.openxmlformats.org/officeDocument/2006/relationships/image" Target="../media/image92.png"/><Relationship Id="rId17" Type="http://schemas.openxmlformats.org/officeDocument/2006/relationships/image" Target="../media/image87.emf"/><Relationship Id="rId2" Type="http://schemas.openxmlformats.org/officeDocument/2006/relationships/notesSlide" Target="../notesSlides/notesSlide24.xml"/><Relationship Id="rId16"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66.emf"/><Relationship Id="rId5" Type="http://schemas.openxmlformats.org/officeDocument/2006/relationships/image" Target="../media/image17.emf"/><Relationship Id="rId15" Type="http://schemas.openxmlformats.org/officeDocument/2006/relationships/image" Target="../media/image85.emf"/><Relationship Id="rId10" Type="http://schemas.openxmlformats.org/officeDocument/2006/relationships/image" Target="../media/image65.emf"/><Relationship Id="rId4" Type="http://schemas.openxmlformats.org/officeDocument/2006/relationships/image" Target="../media/image16.emf"/><Relationship Id="rId9" Type="http://schemas.openxmlformats.org/officeDocument/2006/relationships/image" Target="../media/image64.emf"/><Relationship Id="rId1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4.emf"/><Relationship Id="rId18" Type="http://schemas.openxmlformats.org/officeDocument/2006/relationships/image" Target="../media/image46.emf"/><Relationship Id="rId26" Type="http://schemas.openxmlformats.org/officeDocument/2006/relationships/image" Target="../media/image52.emf"/><Relationship Id="rId3" Type="http://schemas.openxmlformats.org/officeDocument/2006/relationships/image" Target="../media/image15.emf"/><Relationship Id="rId21" Type="http://schemas.openxmlformats.org/officeDocument/2006/relationships/image" Target="../media/image7.emf"/><Relationship Id="rId7" Type="http://schemas.openxmlformats.org/officeDocument/2006/relationships/image" Target="../media/image40.emf"/><Relationship Id="rId12" Type="http://schemas.openxmlformats.org/officeDocument/2006/relationships/image" Target="../media/image90.emf"/><Relationship Id="rId17" Type="http://schemas.openxmlformats.org/officeDocument/2006/relationships/image" Target="../media/image45.emf"/><Relationship Id="rId25" Type="http://schemas.openxmlformats.org/officeDocument/2006/relationships/image" Target="../media/image51.emf"/><Relationship Id="rId2" Type="http://schemas.openxmlformats.org/officeDocument/2006/relationships/notesSlide" Target="../notesSlides/notesSlide25.xml"/><Relationship Id="rId16" Type="http://schemas.openxmlformats.org/officeDocument/2006/relationships/image" Target="../media/image93.emf"/><Relationship Id="rId20"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43.emf"/><Relationship Id="rId24" Type="http://schemas.openxmlformats.org/officeDocument/2006/relationships/image" Target="../media/image50.emf"/><Relationship Id="rId5" Type="http://schemas.openxmlformats.org/officeDocument/2006/relationships/image" Target="../media/image17.emf"/><Relationship Id="rId15" Type="http://schemas.openxmlformats.org/officeDocument/2006/relationships/image" Target="../media/image92.emf"/><Relationship Id="rId23" Type="http://schemas.openxmlformats.org/officeDocument/2006/relationships/image" Target="../media/image49.emf"/><Relationship Id="rId10" Type="http://schemas.openxmlformats.org/officeDocument/2006/relationships/image" Target="../media/image42.emf"/><Relationship Id="rId19" Type="http://schemas.openxmlformats.org/officeDocument/2006/relationships/image" Target="../media/image47.emf"/><Relationship Id="rId4" Type="http://schemas.openxmlformats.org/officeDocument/2006/relationships/image" Target="../media/image16.emf"/><Relationship Id="rId9" Type="http://schemas.openxmlformats.org/officeDocument/2006/relationships/image" Target="../media/image89.emf"/><Relationship Id="rId14" Type="http://schemas.openxmlformats.org/officeDocument/2006/relationships/image" Target="../media/image91.emf"/><Relationship Id="rId22"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0.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5.emf"/><Relationship Id="rId5" Type="http://schemas.openxmlformats.org/officeDocument/2006/relationships/image" Target="../media/image98.jpg"/><Relationship Id="rId10" Type="http://schemas.openxmlformats.org/officeDocument/2006/relationships/image" Target="../media/image104.emf"/><Relationship Id="rId4" Type="http://schemas.openxmlformats.org/officeDocument/2006/relationships/image" Target="../media/image97.png"/><Relationship Id="rId9" Type="http://schemas.openxmlformats.org/officeDocument/2006/relationships/image" Target="../media/image103.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openxmlformats.org/officeDocument/2006/relationships/image" Target="../media/image111.emf"/><Relationship Id="rId13" Type="http://schemas.openxmlformats.org/officeDocument/2006/relationships/image" Target="../media/image116.emf"/><Relationship Id="rId3" Type="http://schemas.openxmlformats.org/officeDocument/2006/relationships/image" Target="../media/image106.emf"/><Relationship Id="rId7" Type="http://schemas.openxmlformats.org/officeDocument/2006/relationships/image" Target="../media/image110.emf"/><Relationship Id="rId12" Type="http://schemas.openxmlformats.org/officeDocument/2006/relationships/image" Target="../media/image115.emf"/><Relationship Id="rId2" Type="http://schemas.openxmlformats.org/officeDocument/2006/relationships/notesSlide" Target="../notesSlides/notesSlide29.xml"/><Relationship Id="rId16" Type="http://schemas.openxmlformats.org/officeDocument/2006/relationships/image" Target="../media/image119.emf"/><Relationship Id="rId1" Type="http://schemas.openxmlformats.org/officeDocument/2006/relationships/slideLayout" Target="../slideLayouts/slideLayout2.xml"/><Relationship Id="rId6" Type="http://schemas.openxmlformats.org/officeDocument/2006/relationships/image" Target="../media/image109.emf"/><Relationship Id="rId11" Type="http://schemas.openxmlformats.org/officeDocument/2006/relationships/image" Target="../media/image114.emf"/><Relationship Id="rId5" Type="http://schemas.openxmlformats.org/officeDocument/2006/relationships/image" Target="../media/image108.emf"/><Relationship Id="rId15" Type="http://schemas.openxmlformats.org/officeDocument/2006/relationships/image" Target="../media/image118.emf"/><Relationship Id="rId10" Type="http://schemas.openxmlformats.org/officeDocument/2006/relationships/image" Target="../media/image113.emf"/><Relationship Id="rId4" Type="http://schemas.openxmlformats.org/officeDocument/2006/relationships/image" Target="../media/image107.emf"/><Relationship Id="rId9" Type="http://schemas.openxmlformats.org/officeDocument/2006/relationships/image" Target="../media/image112.emf"/><Relationship Id="rId14" Type="http://schemas.openxmlformats.org/officeDocument/2006/relationships/image" Target="../media/image11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2.emf"/><Relationship Id="rId7" Type="http://schemas.openxmlformats.org/officeDocument/2006/relationships/image" Target="../media/image122.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121.emf"/><Relationship Id="rId4" Type="http://schemas.openxmlformats.org/officeDocument/2006/relationships/image" Target="../media/image120.emf"/></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15.emf"/><Relationship Id="rId7" Type="http://schemas.openxmlformats.org/officeDocument/2006/relationships/image" Target="../media/image124.emf"/><Relationship Id="rId12" Type="http://schemas.openxmlformats.org/officeDocument/2006/relationships/image" Target="../media/image127.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126.emf"/><Relationship Id="rId5" Type="http://schemas.openxmlformats.org/officeDocument/2006/relationships/image" Target="../media/image17.emf"/><Relationship Id="rId10" Type="http://schemas.openxmlformats.org/officeDocument/2006/relationships/image" Target="../media/image40.emf"/><Relationship Id="rId4" Type="http://schemas.openxmlformats.org/officeDocument/2006/relationships/image" Target="../media/image16.emf"/><Relationship Id="rId9" Type="http://schemas.openxmlformats.org/officeDocument/2006/relationships/image" Target="../media/image125.emf"/></Relationships>
</file>

<file path=ppt/slides/_rels/slide34.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5.emf"/><Relationship Id="rId7" Type="http://schemas.openxmlformats.org/officeDocument/2006/relationships/image" Target="../media/image128.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132.emf"/><Relationship Id="rId5" Type="http://schemas.openxmlformats.org/officeDocument/2006/relationships/image" Target="../media/image17.emf"/><Relationship Id="rId10" Type="http://schemas.openxmlformats.org/officeDocument/2006/relationships/image" Target="../media/image131.emf"/><Relationship Id="rId4" Type="http://schemas.openxmlformats.org/officeDocument/2006/relationships/image" Target="../media/image16.emf"/><Relationship Id="rId9" Type="http://schemas.openxmlformats.org/officeDocument/2006/relationships/image" Target="../media/image130.emf"/></Relationships>
</file>

<file path=ppt/slides/_rels/slide35.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127.emf"/><Relationship Id="rId3" Type="http://schemas.openxmlformats.org/officeDocument/2006/relationships/image" Target="../media/image15.emf"/><Relationship Id="rId7" Type="http://schemas.openxmlformats.org/officeDocument/2006/relationships/image" Target="../media/image18.emf"/><Relationship Id="rId12" Type="http://schemas.openxmlformats.org/officeDocument/2006/relationships/image" Target="../media/image135.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4.emf"/><Relationship Id="rId5" Type="http://schemas.openxmlformats.org/officeDocument/2006/relationships/image" Target="../media/image16.emf"/><Relationship Id="rId10" Type="http://schemas.openxmlformats.org/officeDocument/2006/relationships/image" Target="../media/image133.emf"/><Relationship Id="rId4" Type="http://schemas.openxmlformats.org/officeDocument/2006/relationships/image" Target="../media/image89.emf"/><Relationship Id="rId9" Type="http://schemas.openxmlformats.org/officeDocument/2006/relationships/image" Target="../media/image93.emf"/><Relationship Id="rId14" Type="http://schemas.openxmlformats.org/officeDocument/2006/relationships/image" Target="../media/image136.emf"/></Relationships>
</file>

<file path=ppt/slides/_rels/slide36.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92.emf"/><Relationship Id="rId3" Type="http://schemas.openxmlformats.org/officeDocument/2006/relationships/image" Target="../media/image137.emf"/><Relationship Id="rId7" Type="http://schemas.openxmlformats.org/officeDocument/2006/relationships/image" Target="../media/image18.emf"/><Relationship Id="rId12" Type="http://schemas.openxmlformats.org/officeDocument/2006/relationships/image" Target="../media/image91.emf"/><Relationship Id="rId17" Type="http://schemas.openxmlformats.org/officeDocument/2006/relationships/image" Target="../media/image32.emf"/><Relationship Id="rId2" Type="http://schemas.openxmlformats.org/officeDocument/2006/relationships/notesSlide" Target="../notesSlides/notesSlide36.xml"/><Relationship Id="rId16"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8.emf"/><Relationship Id="rId5" Type="http://schemas.openxmlformats.org/officeDocument/2006/relationships/image" Target="../media/image16.emf"/><Relationship Id="rId15" Type="http://schemas.openxmlformats.org/officeDocument/2006/relationships/image" Target="../media/image3.emf"/><Relationship Id="rId10" Type="http://schemas.openxmlformats.org/officeDocument/2006/relationships/image" Target="../media/image90.emf"/><Relationship Id="rId4" Type="http://schemas.openxmlformats.org/officeDocument/2006/relationships/image" Target="../media/image15.emf"/><Relationship Id="rId9" Type="http://schemas.openxmlformats.org/officeDocument/2006/relationships/image" Target="../media/image89.emf"/><Relationship Id="rId14" Type="http://schemas.openxmlformats.org/officeDocument/2006/relationships/image" Target="../media/image93.emf"/></Relationships>
</file>

<file path=ppt/slides/_rels/slide37.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136.emf"/><Relationship Id="rId3" Type="http://schemas.openxmlformats.org/officeDocument/2006/relationships/image" Target="../media/image15.emf"/><Relationship Id="rId7" Type="http://schemas.openxmlformats.org/officeDocument/2006/relationships/image" Target="../media/image18.emf"/><Relationship Id="rId12" Type="http://schemas.openxmlformats.org/officeDocument/2006/relationships/image" Target="../media/image13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134.emf"/><Relationship Id="rId5" Type="http://schemas.openxmlformats.org/officeDocument/2006/relationships/image" Target="../media/image16.emf"/><Relationship Id="rId10" Type="http://schemas.openxmlformats.org/officeDocument/2006/relationships/image" Target="../media/image133.emf"/><Relationship Id="rId4" Type="http://schemas.openxmlformats.org/officeDocument/2006/relationships/image" Target="../media/image89.emf"/><Relationship Id="rId9" Type="http://schemas.openxmlformats.org/officeDocument/2006/relationships/image" Target="../media/image93.emf"/></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138.emf"/><Relationship Id="rId18" Type="http://schemas.openxmlformats.org/officeDocument/2006/relationships/image" Target="../media/image45.emf"/><Relationship Id="rId26" Type="http://schemas.openxmlformats.org/officeDocument/2006/relationships/image" Target="../media/image146.emf"/><Relationship Id="rId3" Type="http://schemas.openxmlformats.org/officeDocument/2006/relationships/image" Target="../media/image15.emf"/><Relationship Id="rId21" Type="http://schemas.openxmlformats.org/officeDocument/2006/relationships/image" Target="../media/image141.emf"/><Relationship Id="rId7" Type="http://schemas.openxmlformats.org/officeDocument/2006/relationships/image" Target="../media/image40.emf"/><Relationship Id="rId12" Type="http://schemas.openxmlformats.org/officeDocument/2006/relationships/image" Target="../media/image90.emf"/><Relationship Id="rId17" Type="http://schemas.openxmlformats.org/officeDocument/2006/relationships/image" Target="../media/image93.emf"/><Relationship Id="rId25" Type="http://schemas.openxmlformats.org/officeDocument/2006/relationships/image" Target="../media/image145.emf"/><Relationship Id="rId2" Type="http://schemas.openxmlformats.org/officeDocument/2006/relationships/notesSlide" Target="../notesSlides/notesSlide38.xml"/><Relationship Id="rId16" Type="http://schemas.openxmlformats.org/officeDocument/2006/relationships/image" Target="../media/image92.emf"/><Relationship Id="rId20" Type="http://schemas.openxmlformats.org/officeDocument/2006/relationships/image" Target="../media/image140.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43.emf"/><Relationship Id="rId24" Type="http://schemas.openxmlformats.org/officeDocument/2006/relationships/image" Target="../media/image144.emf"/><Relationship Id="rId5" Type="http://schemas.openxmlformats.org/officeDocument/2006/relationships/image" Target="../media/image17.emf"/><Relationship Id="rId15" Type="http://schemas.openxmlformats.org/officeDocument/2006/relationships/image" Target="../media/image91.emf"/><Relationship Id="rId23" Type="http://schemas.openxmlformats.org/officeDocument/2006/relationships/image" Target="../media/image143.emf"/><Relationship Id="rId10" Type="http://schemas.openxmlformats.org/officeDocument/2006/relationships/image" Target="../media/image42.emf"/><Relationship Id="rId19" Type="http://schemas.openxmlformats.org/officeDocument/2006/relationships/image" Target="../media/image46.emf"/><Relationship Id="rId4" Type="http://schemas.openxmlformats.org/officeDocument/2006/relationships/image" Target="../media/image16.emf"/><Relationship Id="rId9" Type="http://schemas.openxmlformats.org/officeDocument/2006/relationships/image" Target="../media/image89.emf"/><Relationship Id="rId14" Type="http://schemas.openxmlformats.org/officeDocument/2006/relationships/image" Target="../media/image44.emf"/><Relationship Id="rId22" Type="http://schemas.openxmlformats.org/officeDocument/2006/relationships/image" Target="../media/image142.emf"/><Relationship Id="rId27" Type="http://schemas.openxmlformats.org/officeDocument/2006/relationships/image" Target="../media/image147.emf"/></Relationships>
</file>

<file path=ppt/slides/_rels/slide39.xml.rels><?xml version="1.0" encoding="UTF-8" standalone="yes"?>
<Relationships xmlns="http://schemas.openxmlformats.org/package/2006/relationships"><Relationship Id="rId8" Type="http://schemas.openxmlformats.org/officeDocument/2006/relationships/image" Target="../media/image149.emf"/><Relationship Id="rId13" Type="http://schemas.openxmlformats.org/officeDocument/2006/relationships/image" Target="../media/image152.emf"/><Relationship Id="rId3" Type="http://schemas.openxmlformats.org/officeDocument/2006/relationships/image" Target="../media/image15.emf"/><Relationship Id="rId7" Type="http://schemas.openxmlformats.org/officeDocument/2006/relationships/image" Target="../media/image148.emf"/><Relationship Id="rId12" Type="http://schemas.openxmlformats.org/officeDocument/2006/relationships/image" Target="../media/image151.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62.emf"/><Relationship Id="rId5" Type="http://schemas.openxmlformats.org/officeDocument/2006/relationships/image" Target="../media/image17.emf"/><Relationship Id="rId10" Type="http://schemas.openxmlformats.org/officeDocument/2006/relationships/image" Target="../media/image150.emf"/><Relationship Id="rId4" Type="http://schemas.openxmlformats.org/officeDocument/2006/relationships/image" Target="../media/image16.emf"/><Relationship Id="rId9" Type="http://schemas.openxmlformats.org/officeDocument/2006/relationships/image" Target="../media/image133.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5.emf"/><Relationship Id="rId7"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4.emf"/><Relationship Id="rId4" Type="http://schemas.openxmlformats.org/officeDocument/2006/relationships/image" Target="../media/image16.emf"/><Relationship Id="rId9" Type="http://schemas.openxmlformats.org/officeDocument/2006/relationships/image" Target="../media/image3.emf"/></Relationships>
</file>

<file path=ppt/slides/_rels/slide41.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18.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79.emf"/><Relationship Id="rId4" Type="http://schemas.openxmlformats.org/officeDocument/2006/relationships/image" Target="../media/image15.emf"/><Relationship Id="rId9" Type="http://schemas.openxmlformats.org/officeDocument/2006/relationships/image" Target="../media/image62.emf"/></Relationships>
</file>

<file path=ppt/slides/_rels/slide42.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image" Target="../media/image154.emf"/><Relationship Id="rId3" Type="http://schemas.openxmlformats.org/officeDocument/2006/relationships/image" Target="../media/image15.emf"/><Relationship Id="rId7" Type="http://schemas.openxmlformats.org/officeDocument/2006/relationships/image" Target="../media/image40.emf"/><Relationship Id="rId12" Type="http://schemas.openxmlformats.org/officeDocument/2006/relationships/image" Target="../media/image153.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90.emf"/><Relationship Id="rId5" Type="http://schemas.openxmlformats.org/officeDocument/2006/relationships/image" Target="../media/image17.emf"/><Relationship Id="rId15" Type="http://schemas.openxmlformats.org/officeDocument/2006/relationships/image" Target="../media/image32.emf"/><Relationship Id="rId10" Type="http://schemas.openxmlformats.org/officeDocument/2006/relationships/image" Target="../media/image89.emf"/><Relationship Id="rId4" Type="http://schemas.openxmlformats.org/officeDocument/2006/relationships/image" Target="../media/image16.emf"/><Relationship Id="rId9" Type="http://schemas.openxmlformats.org/officeDocument/2006/relationships/image" Target="../media/image93.emf"/><Relationship Id="rId14" Type="http://schemas.openxmlformats.org/officeDocument/2006/relationships/image" Target="../media/image155.emf"/></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44.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3" Type="http://schemas.openxmlformats.org/officeDocument/2006/relationships/image" Target="../media/image21.emf"/><Relationship Id="rId7" Type="http://schemas.openxmlformats.org/officeDocument/2006/relationships/image" Target="../media/image18.emf"/><Relationship Id="rId12" Type="http://schemas.openxmlformats.org/officeDocument/2006/relationships/image" Target="../media/image26.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5.emf"/><Relationship Id="rId5" Type="http://schemas.openxmlformats.org/officeDocument/2006/relationships/image" Target="../media/image16.emf"/><Relationship Id="rId10" Type="http://schemas.openxmlformats.org/officeDocument/2006/relationships/image" Target="../media/image24.emf"/><Relationship Id="rId4" Type="http://schemas.openxmlformats.org/officeDocument/2006/relationships/image" Target="../media/image15.emf"/><Relationship Id="rId9" Type="http://schemas.openxmlformats.org/officeDocument/2006/relationships/image" Target="../media/image23.emf"/><Relationship Id="rId14" Type="http://schemas.openxmlformats.org/officeDocument/2006/relationships/image" Target="../media/image28.emf"/></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4.emf"/><Relationship Id="rId3" Type="http://schemas.openxmlformats.org/officeDocument/2006/relationships/image" Target="../media/image15.emf"/><Relationship Id="rId7" Type="http://schemas.openxmlformats.org/officeDocument/2006/relationships/image" Target="../media/image79.emf"/><Relationship Id="rId12" Type="http://schemas.openxmlformats.org/officeDocument/2006/relationships/image" Target="../media/image83.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82.emf"/><Relationship Id="rId5" Type="http://schemas.openxmlformats.org/officeDocument/2006/relationships/image" Target="../media/image17.emf"/><Relationship Id="rId10" Type="http://schemas.openxmlformats.org/officeDocument/2006/relationships/image" Target="../media/image81.emf"/><Relationship Id="rId4" Type="http://schemas.openxmlformats.org/officeDocument/2006/relationships/image" Target="../media/image16.emf"/><Relationship Id="rId9" Type="http://schemas.openxmlformats.org/officeDocument/2006/relationships/image" Target="../media/image80.emf"/></Relationships>
</file>

<file path=ppt/slides/_rels/slide4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138.emf"/><Relationship Id="rId18" Type="http://schemas.openxmlformats.org/officeDocument/2006/relationships/image" Target="../media/image45.emf"/><Relationship Id="rId3" Type="http://schemas.openxmlformats.org/officeDocument/2006/relationships/image" Target="../media/image15.emf"/><Relationship Id="rId21" Type="http://schemas.openxmlformats.org/officeDocument/2006/relationships/image" Target="../media/image156.emf"/><Relationship Id="rId7" Type="http://schemas.openxmlformats.org/officeDocument/2006/relationships/image" Target="../media/image40.emf"/><Relationship Id="rId12" Type="http://schemas.openxmlformats.org/officeDocument/2006/relationships/image" Target="../media/image90.emf"/><Relationship Id="rId17" Type="http://schemas.openxmlformats.org/officeDocument/2006/relationships/image" Target="../media/image93.emf"/><Relationship Id="rId2" Type="http://schemas.openxmlformats.org/officeDocument/2006/relationships/notesSlide" Target="../notesSlides/notesSlide48.xml"/><Relationship Id="rId16" Type="http://schemas.openxmlformats.org/officeDocument/2006/relationships/image" Target="../media/image92.emf"/><Relationship Id="rId20"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43.emf"/><Relationship Id="rId5" Type="http://schemas.openxmlformats.org/officeDocument/2006/relationships/image" Target="../media/image17.emf"/><Relationship Id="rId15" Type="http://schemas.openxmlformats.org/officeDocument/2006/relationships/image" Target="../media/image91.emf"/><Relationship Id="rId23" Type="http://schemas.openxmlformats.org/officeDocument/2006/relationships/image" Target="../media/image157.emf"/><Relationship Id="rId10" Type="http://schemas.openxmlformats.org/officeDocument/2006/relationships/image" Target="../media/image42.emf"/><Relationship Id="rId19" Type="http://schemas.openxmlformats.org/officeDocument/2006/relationships/image" Target="../media/image46.emf"/><Relationship Id="rId4" Type="http://schemas.openxmlformats.org/officeDocument/2006/relationships/image" Target="../media/image16.emf"/><Relationship Id="rId9" Type="http://schemas.openxmlformats.org/officeDocument/2006/relationships/image" Target="../media/image89.emf"/><Relationship Id="rId14" Type="http://schemas.openxmlformats.org/officeDocument/2006/relationships/image" Target="../media/image44.emf"/><Relationship Id="rId22"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160.emf"/><Relationship Id="rId4" Type="http://schemas.openxmlformats.org/officeDocument/2006/relationships/image" Target="../media/image159.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2.emf"/><Relationship Id="rId5" Type="http://schemas.openxmlformats.org/officeDocument/2006/relationships/image" Target="../media/image1.emf"/><Relationship Id="rId4" Type="http://schemas.openxmlformats.org/officeDocument/2006/relationships/image" Target="../media/image160.emf"/></Relationships>
</file>

<file path=ppt/slides/_rels/slide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64.emf"/><Relationship Id="rId7" Type="http://schemas.openxmlformats.org/officeDocument/2006/relationships/image" Target="../media/image17.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89.emf"/><Relationship Id="rId4" Type="http://schemas.openxmlformats.org/officeDocument/2006/relationships/image" Target="../media/image15.emf"/></Relationships>
</file>

<file path=ppt/slides/_rels/slide5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66.emf"/><Relationship Id="rId4" Type="http://schemas.openxmlformats.org/officeDocument/2006/relationships/image" Target="../media/image165.emf"/></Relationships>
</file>

<file path=ppt/slides/_rels/slide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9.emf"/><Relationship Id="rId5" Type="http://schemas.openxmlformats.org/officeDocument/2006/relationships/image" Target="../media/image165.emf"/><Relationship Id="rId4" Type="http://schemas.openxmlformats.org/officeDocument/2006/relationships/image" Target="../media/image168.emf"/></Relationships>
</file>

<file path=ppt/slides/_rels/slide5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65.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8.emf"/><Relationship Id="rId5" Type="http://schemas.openxmlformats.org/officeDocument/2006/relationships/image" Target="../media/image167.jpeg"/><Relationship Id="rId4" Type="http://schemas.openxmlformats.org/officeDocument/2006/relationships/image" Target="../media/image170.jpeg"/></Relationships>
</file>

<file path=ppt/slides/_rels/slide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72.jpeg"/><Relationship Id="rId4" Type="http://schemas.openxmlformats.org/officeDocument/2006/relationships/image" Target="../media/image17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3.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76.emf"/><Relationship Id="rId5" Type="http://schemas.openxmlformats.org/officeDocument/2006/relationships/image" Target="../media/image175.emf"/><Relationship Id="rId4" Type="http://schemas.openxmlformats.org/officeDocument/2006/relationships/image" Target="../media/image170.jpeg"/></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78.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8.emf"/><Relationship Id="rId4" Type="http://schemas.openxmlformats.org/officeDocument/2006/relationships/image" Target="../media/image177.emf"/></Relationships>
</file>

<file path=ppt/slides/_rels/slide65.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image" Target="../media/image160.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9BAB"/>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A4FD82-76A0-EC4D-AF78-47FE4AA41AF1}"/>
              </a:ext>
            </a:extLst>
          </p:cNvPr>
          <p:cNvSpPr txBox="1">
            <a:spLocks/>
          </p:cNvSpPr>
          <p:nvPr/>
        </p:nvSpPr>
        <p:spPr>
          <a:xfrm>
            <a:off x="205564" y="810066"/>
            <a:ext cx="8581601" cy="180792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4000" b="1" dirty="0">
                <a:solidFill>
                  <a:schemeClr val="bg1"/>
                </a:solidFill>
                <a:latin typeface="Optima"/>
                <a:cs typeface="Optima"/>
              </a:rPr>
              <a:t>Effects of an early matter dominated era on gravitational waves induced by scalar perturbations</a:t>
            </a:r>
            <a:endParaRPr lang="ja-JP" altLang="en-US" sz="4000" b="1" dirty="0">
              <a:solidFill>
                <a:schemeClr val="bg1"/>
              </a:solidFill>
              <a:latin typeface="Optima"/>
              <a:cs typeface="Optima"/>
            </a:endParaRPr>
          </a:p>
        </p:txBody>
      </p:sp>
      <p:sp>
        <p:nvSpPr>
          <p:cNvPr id="5" name="サブタイトル 2">
            <a:extLst>
              <a:ext uri="{FF2B5EF4-FFF2-40B4-BE49-F238E27FC236}">
                <a16:creationId xmlns:a16="http://schemas.microsoft.com/office/drawing/2014/main" id="{9FF6C1FD-4ECC-3343-AA4E-CB8919FD9B36}"/>
              </a:ext>
            </a:extLst>
          </p:cNvPr>
          <p:cNvSpPr txBox="1">
            <a:spLocks/>
          </p:cNvSpPr>
          <p:nvPr/>
        </p:nvSpPr>
        <p:spPr>
          <a:xfrm>
            <a:off x="608431" y="3670616"/>
            <a:ext cx="7219726" cy="254787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3200" b="1" dirty="0">
                <a:ln w="12700">
                  <a:noFill/>
                </a:ln>
                <a:solidFill>
                  <a:schemeClr val="bg1"/>
                </a:solidFill>
                <a:latin typeface="Optima"/>
                <a:cs typeface="Optima"/>
              </a:rPr>
              <a:t>Keisuke</a:t>
            </a:r>
            <a:r>
              <a:rPr lang="en-US" altLang="ja-JP" sz="3200" b="1" dirty="0">
                <a:solidFill>
                  <a:schemeClr val="bg1"/>
                </a:solidFill>
                <a:latin typeface="Optima"/>
                <a:cs typeface="Optima"/>
              </a:rPr>
              <a:t> Inomata</a:t>
            </a:r>
            <a:endParaRPr lang="en-US" altLang="ja-JP" sz="3200" dirty="0">
              <a:solidFill>
                <a:schemeClr val="bg1"/>
              </a:solidFill>
              <a:latin typeface="Optima"/>
              <a:cs typeface="Optima"/>
            </a:endParaRPr>
          </a:p>
          <a:p>
            <a:pPr algn="l"/>
            <a:r>
              <a:rPr lang="en-US" altLang="ja-JP" dirty="0">
                <a:solidFill>
                  <a:schemeClr val="bg1"/>
                </a:solidFill>
                <a:latin typeface="Optima"/>
                <a:cs typeface="Optima"/>
              </a:rPr>
              <a:t>Institute for</a:t>
            </a:r>
            <a:r>
              <a:rPr lang="ja-JP" altLang="en-US">
                <a:solidFill>
                  <a:schemeClr val="bg1"/>
                </a:solidFill>
                <a:latin typeface="Optima"/>
                <a:cs typeface="Optima"/>
              </a:rPr>
              <a:t> </a:t>
            </a:r>
            <a:r>
              <a:rPr lang="en-US" altLang="ja-JP" dirty="0">
                <a:solidFill>
                  <a:schemeClr val="bg1"/>
                </a:solidFill>
                <a:latin typeface="Optima"/>
                <a:cs typeface="Optima"/>
              </a:rPr>
              <a:t>Cosmic Ray Research (ICRR),</a:t>
            </a:r>
          </a:p>
          <a:p>
            <a:pPr algn="l"/>
            <a:r>
              <a:rPr lang="en-US" altLang="ja-JP" dirty="0">
                <a:solidFill>
                  <a:schemeClr val="bg1"/>
                </a:solidFill>
                <a:latin typeface="Optima"/>
                <a:cs typeface="Optima"/>
              </a:rPr>
              <a:t>The University of Tokyo</a:t>
            </a:r>
          </a:p>
          <a:p>
            <a:pPr algn="l">
              <a:lnSpc>
                <a:spcPct val="50000"/>
              </a:lnSpc>
              <a:spcBef>
                <a:spcPts val="0"/>
              </a:spcBef>
            </a:pPr>
            <a:endParaRPr lang="en-US" altLang="ja-JP" sz="3200" dirty="0">
              <a:solidFill>
                <a:schemeClr val="bg1"/>
              </a:solidFill>
              <a:latin typeface="Optima"/>
              <a:cs typeface="Optima"/>
            </a:endParaRPr>
          </a:p>
          <a:p>
            <a:pPr algn="l"/>
            <a:r>
              <a:rPr lang="en-US" altLang="ja-JP" sz="2000" dirty="0">
                <a:solidFill>
                  <a:schemeClr val="bg1"/>
                </a:solidFill>
                <a:latin typeface="Optima"/>
                <a:cs typeface="Optima"/>
              </a:rPr>
              <a:t>Collaborators: </a:t>
            </a:r>
            <a:r>
              <a:rPr lang="en-US" altLang="ja-JP" sz="2000" dirty="0" err="1">
                <a:solidFill>
                  <a:schemeClr val="bg1"/>
                </a:solidFill>
                <a:latin typeface="Optima"/>
                <a:cs typeface="Optima"/>
              </a:rPr>
              <a:t>K.Kohri</a:t>
            </a:r>
            <a:r>
              <a:rPr lang="en-US" altLang="ja-JP" sz="2000" dirty="0">
                <a:solidFill>
                  <a:schemeClr val="bg1"/>
                </a:solidFill>
                <a:latin typeface="Optima"/>
                <a:cs typeface="Optima"/>
              </a:rPr>
              <a:t>(KEK), </a:t>
            </a:r>
            <a:r>
              <a:rPr lang="en-US" altLang="ja-JP" sz="2000" dirty="0" err="1">
                <a:solidFill>
                  <a:schemeClr val="bg1"/>
                </a:solidFill>
                <a:latin typeface="Optima"/>
                <a:cs typeface="Optima"/>
              </a:rPr>
              <a:t>T.Nakama</a:t>
            </a:r>
            <a:r>
              <a:rPr lang="en-US" altLang="ja-JP" sz="2000" dirty="0">
                <a:solidFill>
                  <a:schemeClr val="bg1"/>
                </a:solidFill>
                <a:latin typeface="Optima"/>
                <a:cs typeface="Optima"/>
              </a:rPr>
              <a:t>(HKUST), </a:t>
            </a:r>
            <a:r>
              <a:rPr lang="en-US" altLang="ja-JP" sz="2000" dirty="0" err="1">
                <a:solidFill>
                  <a:schemeClr val="bg1"/>
                </a:solidFill>
                <a:latin typeface="Optima"/>
                <a:cs typeface="Optima"/>
              </a:rPr>
              <a:t>T.Terada</a:t>
            </a:r>
            <a:r>
              <a:rPr lang="en-US" altLang="ja-JP" sz="2000" dirty="0">
                <a:solidFill>
                  <a:schemeClr val="bg1"/>
                </a:solidFill>
                <a:latin typeface="Optima"/>
                <a:cs typeface="Optima"/>
              </a:rPr>
              <a:t>(KEK)</a:t>
            </a:r>
          </a:p>
          <a:p>
            <a:pPr algn="l"/>
            <a:r>
              <a:rPr lang="en-US" altLang="ja-JP" sz="2000" dirty="0" err="1">
                <a:solidFill>
                  <a:schemeClr val="bg1"/>
                </a:solidFill>
                <a:latin typeface="Optima"/>
                <a:cs typeface="Optima"/>
              </a:rPr>
              <a:t>arXiv</a:t>
            </a:r>
            <a:r>
              <a:rPr lang="en-US" altLang="ja-JP" sz="2000" dirty="0">
                <a:solidFill>
                  <a:schemeClr val="bg1"/>
                </a:solidFill>
                <a:latin typeface="Optima"/>
                <a:cs typeface="Optima"/>
              </a:rPr>
              <a:t>: 1904.12878, 1904.12879</a:t>
            </a:r>
          </a:p>
        </p:txBody>
      </p:sp>
    </p:spTree>
    <p:extLst>
      <p:ext uri="{BB962C8B-B14F-4D97-AF65-F5344CB8AC3E}">
        <p14:creationId xmlns:p14="http://schemas.microsoft.com/office/powerpoint/2010/main" val="2081619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8169662"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Introduction</a:t>
            </a:r>
          </a:p>
          <a:p>
            <a:pPr marL="457200" indent="-457200" algn="l">
              <a:buFont typeface="Arial" panose="020B0604020202020204" pitchFamily="34" charset="0"/>
              <a:buChar char="•"/>
            </a:pPr>
            <a:r>
              <a:rPr lang="en-US" altLang="ja-JP" sz="3200" u="sng" dirty="0"/>
              <a:t>eMD effects in gradual reheating scenario</a:t>
            </a:r>
          </a:p>
          <a:p>
            <a:pPr marL="457200" indent="-457200" algn="l">
              <a:buFont typeface="Arial" panose="020B0604020202020204" pitchFamily="34" charset="0"/>
              <a:buChar char="•"/>
            </a:pPr>
            <a:r>
              <a:rPr lang="en-US" altLang="ja-JP" sz="3200" dirty="0"/>
              <a:t>eMD effects in sudden reheating scenario</a:t>
            </a:r>
          </a:p>
          <a:p>
            <a:pPr marL="457200" indent="-457200" algn="l">
              <a:buFont typeface="Arial" panose="020B0604020202020204" pitchFamily="34" charset="0"/>
              <a:buChar char="•"/>
            </a:pPr>
            <a:r>
              <a:rPr lang="en-US" altLang="ja-JP" sz="3200"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183391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ABEFD3E8-2E85-3043-AF05-EF55B3B90F0A}"/>
              </a:ext>
            </a:extLst>
          </p:cNvPr>
          <p:cNvPicPr>
            <a:picLocks noChangeAspect="1"/>
          </p:cNvPicPr>
          <p:nvPr/>
        </p:nvPicPr>
        <p:blipFill>
          <a:blip r:embed="rId3"/>
          <a:stretch>
            <a:fillRect/>
          </a:stretch>
        </p:blipFill>
        <p:spPr>
          <a:xfrm>
            <a:off x="868197" y="4615898"/>
            <a:ext cx="1070708" cy="1076256"/>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Gradual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035B9B5-0C38-7845-BAE4-C8F05A2A2A8A}"/>
              </a:ext>
            </a:extLst>
          </p:cNvPr>
          <p:cNvSpPr txBox="1"/>
          <p:nvPr/>
        </p:nvSpPr>
        <p:spPr>
          <a:xfrm>
            <a:off x="561560" y="1658310"/>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We consider the case where the field dominating the Universe during an eMD era (</a:t>
            </a:r>
            <a:r>
              <a:rPr kumimoji="1" lang="en-US" altLang="ja-JP" dirty="0" err="1">
                <a:latin typeface="Optima" panose="02000503060000020004" pitchFamily="2" charset="0"/>
              </a:rPr>
              <a:t>inflaton</a:t>
            </a:r>
            <a:r>
              <a:rPr kumimoji="1" lang="en-US" altLang="ja-JP" dirty="0">
                <a:latin typeface="Optima" panose="02000503060000020004" pitchFamily="2" charset="0"/>
              </a:rPr>
              <a:t> or curvaton) decays to radiation with a constant decay rate</a:t>
            </a:r>
            <a:r>
              <a:rPr kumimoji="1" lang="ja-JP" altLang="en-US">
                <a:latin typeface="Optima" panose="02000503060000020004" pitchFamily="2" charset="0"/>
              </a:rPr>
              <a:t> </a:t>
            </a:r>
            <a:r>
              <a:rPr kumimoji="1" lang="en-US" altLang="ja-JP" dirty="0" err="1">
                <a:latin typeface="Optima" panose="02000503060000020004" pitchFamily="2" charset="0"/>
              </a:rPr>
              <a:t>Γ</a:t>
            </a:r>
            <a:r>
              <a:rPr kumimoji="1" lang="en-US" altLang="ja-JP" dirty="0">
                <a:latin typeface="Optima" panose="02000503060000020004" pitchFamily="2" charset="0"/>
              </a:rPr>
              <a:t>.</a:t>
            </a:r>
            <a:endParaRPr kumimoji="1" lang="ja-JP" altLang="en-US" dirty="0">
              <a:latin typeface="Optima" panose="02000503060000020004" pitchFamily="2" charset="0"/>
            </a:endParaRPr>
          </a:p>
        </p:txBody>
      </p:sp>
      <p:sp>
        <p:nvSpPr>
          <p:cNvPr id="4" name="テキスト ボックス 3">
            <a:extLst>
              <a:ext uri="{FF2B5EF4-FFF2-40B4-BE49-F238E27FC236}">
                <a16:creationId xmlns:a16="http://schemas.microsoft.com/office/drawing/2014/main" id="{E5EFF50B-C15A-6C45-B2AA-71B1CA526E62}"/>
              </a:ext>
            </a:extLst>
          </p:cNvPr>
          <p:cNvSpPr txBox="1"/>
          <p:nvPr/>
        </p:nvSpPr>
        <p:spPr>
          <a:xfrm>
            <a:off x="561559" y="2703671"/>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In this gradual reheating scenario, the situation is similar to the decaying dark matter scenario.</a:t>
            </a:r>
            <a:endParaRPr kumimoji="1" lang="ja-JP" altLang="en-US" dirty="0">
              <a:latin typeface="Optima" panose="02000503060000020004" pitchFamily="2" charset="0"/>
            </a:endParaRPr>
          </a:p>
        </p:txBody>
      </p:sp>
      <p:pic>
        <p:nvPicPr>
          <p:cNvPr id="10" name="図 9">
            <a:extLst>
              <a:ext uri="{FF2B5EF4-FFF2-40B4-BE49-F238E27FC236}">
                <a16:creationId xmlns:a16="http://schemas.microsoft.com/office/drawing/2014/main" id="{5519CF51-6937-2046-B930-80F5B079EF0C}"/>
              </a:ext>
            </a:extLst>
          </p:cNvPr>
          <p:cNvPicPr>
            <a:picLocks noChangeAspect="1"/>
          </p:cNvPicPr>
          <p:nvPr/>
        </p:nvPicPr>
        <p:blipFill>
          <a:blip r:embed="rId8"/>
          <a:stretch>
            <a:fillRect/>
          </a:stretch>
        </p:blipFill>
        <p:spPr>
          <a:xfrm>
            <a:off x="9345679" y="2475554"/>
            <a:ext cx="4347715" cy="1475886"/>
          </a:xfrm>
          <a:prstGeom prst="rect">
            <a:avLst/>
          </a:prstGeom>
        </p:spPr>
      </p:pic>
      <p:pic>
        <p:nvPicPr>
          <p:cNvPr id="17" name="図 16">
            <a:extLst>
              <a:ext uri="{FF2B5EF4-FFF2-40B4-BE49-F238E27FC236}">
                <a16:creationId xmlns:a16="http://schemas.microsoft.com/office/drawing/2014/main" id="{CAD232FD-4A2C-A348-8335-67A4924D0294}"/>
              </a:ext>
            </a:extLst>
          </p:cNvPr>
          <p:cNvPicPr>
            <a:picLocks noChangeAspect="1"/>
          </p:cNvPicPr>
          <p:nvPr/>
        </p:nvPicPr>
        <p:blipFill>
          <a:blip r:embed="rId9"/>
          <a:stretch>
            <a:fillRect/>
          </a:stretch>
        </p:blipFill>
        <p:spPr>
          <a:xfrm>
            <a:off x="1058174" y="3828384"/>
            <a:ext cx="2249755" cy="622700"/>
          </a:xfrm>
          <a:prstGeom prst="rect">
            <a:avLst/>
          </a:prstGeom>
        </p:spPr>
      </p:pic>
      <p:pic>
        <p:nvPicPr>
          <p:cNvPr id="22" name="図 21">
            <a:extLst>
              <a:ext uri="{FF2B5EF4-FFF2-40B4-BE49-F238E27FC236}">
                <a16:creationId xmlns:a16="http://schemas.microsoft.com/office/drawing/2014/main" id="{4A9D77EB-F13E-754A-B361-427A518AFDF9}"/>
              </a:ext>
            </a:extLst>
          </p:cNvPr>
          <p:cNvPicPr>
            <a:picLocks noChangeAspect="1"/>
          </p:cNvPicPr>
          <p:nvPr/>
        </p:nvPicPr>
        <p:blipFill>
          <a:blip r:embed="rId10"/>
          <a:stretch>
            <a:fillRect/>
          </a:stretch>
        </p:blipFill>
        <p:spPr>
          <a:xfrm>
            <a:off x="-794952" y="5398678"/>
            <a:ext cx="388379" cy="190382"/>
          </a:xfrm>
          <a:prstGeom prst="rect">
            <a:avLst/>
          </a:prstGeom>
        </p:spPr>
      </p:pic>
      <p:sp>
        <p:nvSpPr>
          <p:cNvPr id="23" name="テキスト ボックス 22">
            <a:extLst>
              <a:ext uri="{FF2B5EF4-FFF2-40B4-BE49-F238E27FC236}">
                <a16:creationId xmlns:a16="http://schemas.microsoft.com/office/drawing/2014/main" id="{E3D08D82-5206-6747-B51C-1B03CFF9F7B2}"/>
              </a:ext>
            </a:extLst>
          </p:cNvPr>
          <p:cNvSpPr txBox="1"/>
          <p:nvPr/>
        </p:nvSpPr>
        <p:spPr>
          <a:xfrm>
            <a:off x="1219457" y="4813394"/>
            <a:ext cx="2232727"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of radiation</a:t>
            </a:r>
            <a:endParaRPr kumimoji="1" lang="ja-JP" altLang="en-US" sz="1400" dirty="0">
              <a:latin typeface="Optima" panose="02000503060000020004" pitchFamily="2" charset="0"/>
            </a:endParaRPr>
          </a:p>
        </p:txBody>
      </p:sp>
      <p:pic>
        <p:nvPicPr>
          <p:cNvPr id="28" name="図 27">
            <a:extLst>
              <a:ext uri="{FF2B5EF4-FFF2-40B4-BE49-F238E27FC236}">
                <a16:creationId xmlns:a16="http://schemas.microsoft.com/office/drawing/2014/main" id="{6259F1A3-D003-0B46-A606-1332401BACB1}"/>
              </a:ext>
            </a:extLst>
          </p:cNvPr>
          <p:cNvPicPr>
            <a:picLocks noChangeAspect="1"/>
          </p:cNvPicPr>
          <p:nvPr/>
        </p:nvPicPr>
        <p:blipFill>
          <a:blip r:embed="rId11"/>
          <a:stretch>
            <a:fillRect/>
          </a:stretch>
        </p:blipFill>
        <p:spPr>
          <a:xfrm>
            <a:off x="-828335" y="5138422"/>
            <a:ext cx="479760" cy="190381"/>
          </a:xfrm>
          <a:prstGeom prst="rect">
            <a:avLst/>
          </a:prstGeom>
        </p:spPr>
      </p:pic>
      <p:sp>
        <p:nvSpPr>
          <p:cNvPr id="32" name="テキスト ボックス 31">
            <a:extLst>
              <a:ext uri="{FF2B5EF4-FFF2-40B4-BE49-F238E27FC236}">
                <a16:creationId xmlns:a16="http://schemas.microsoft.com/office/drawing/2014/main" id="{FC762716-BB4F-3A4F-84EF-98FA076A5DE7}"/>
              </a:ext>
            </a:extLst>
          </p:cNvPr>
          <p:cNvSpPr txBox="1"/>
          <p:nvPr/>
        </p:nvSpPr>
        <p:spPr>
          <a:xfrm>
            <a:off x="1223813" y="4534007"/>
            <a:ext cx="2036135"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of matter</a:t>
            </a:r>
            <a:endParaRPr kumimoji="1" lang="ja-JP" altLang="en-US" sz="1400" dirty="0">
              <a:latin typeface="Optima" panose="02000503060000020004" pitchFamily="2" charset="0"/>
            </a:endParaRPr>
          </a:p>
        </p:txBody>
      </p:sp>
      <p:sp>
        <p:nvSpPr>
          <p:cNvPr id="33" name="角丸四角形 32">
            <a:extLst>
              <a:ext uri="{FF2B5EF4-FFF2-40B4-BE49-F238E27FC236}">
                <a16:creationId xmlns:a16="http://schemas.microsoft.com/office/drawing/2014/main" id="{8CE3DD96-00DF-E742-A191-81D02FAB3248}"/>
              </a:ext>
            </a:extLst>
          </p:cNvPr>
          <p:cNvSpPr/>
          <p:nvPr/>
        </p:nvSpPr>
        <p:spPr>
          <a:xfrm>
            <a:off x="516514" y="3624401"/>
            <a:ext cx="8105580" cy="217057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テキスト ボックス 28">
            <a:extLst>
              <a:ext uri="{FF2B5EF4-FFF2-40B4-BE49-F238E27FC236}">
                <a16:creationId xmlns:a16="http://schemas.microsoft.com/office/drawing/2014/main" id="{B6A163CF-3DAF-3C4F-8014-0F4ABC425043}"/>
              </a:ext>
            </a:extLst>
          </p:cNvPr>
          <p:cNvSpPr txBox="1"/>
          <p:nvPr/>
        </p:nvSpPr>
        <p:spPr>
          <a:xfrm>
            <a:off x="572268" y="3397600"/>
            <a:ext cx="6229975" cy="369332"/>
          </a:xfrm>
          <a:prstGeom prst="rect">
            <a:avLst/>
          </a:prstGeom>
          <a:solidFill>
            <a:schemeClr val="bg1"/>
          </a:solidFill>
        </p:spPr>
        <p:txBody>
          <a:bodyPr wrap="square" rtlCol="0">
            <a:spAutoFit/>
          </a:bodyPr>
          <a:lstStyle/>
          <a:p>
            <a:pPr algn="ctr"/>
            <a:r>
              <a:rPr kumimoji="1" lang="en-US" altLang="ja-JP" dirty="0" err="1">
                <a:latin typeface="Optima" panose="02000503060000020004" pitchFamily="2" charset="0"/>
              </a:rPr>
              <a:t>E.o.M</a:t>
            </a:r>
            <a:r>
              <a:rPr kumimoji="1" lang="en-US" altLang="ja-JP" dirty="0">
                <a:latin typeface="Optima" panose="02000503060000020004" pitchFamily="2" charset="0"/>
              </a:rPr>
              <a:t> in decaying DM scenario </a:t>
            </a:r>
            <a:r>
              <a:rPr kumimoji="1" lang="en-US" altLang="ja-JP" sz="1400" dirty="0">
                <a:latin typeface="Optima" panose="02000503060000020004" pitchFamily="2" charset="0"/>
              </a:rPr>
              <a:t>(Poulin, Serpico, </a:t>
            </a:r>
            <a:r>
              <a:rPr kumimoji="1" lang="en-US" altLang="ja-JP" sz="1400" dirty="0" err="1">
                <a:latin typeface="Optima" panose="02000503060000020004" pitchFamily="2" charset="0"/>
              </a:rPr>
              <a:t>Lesgourgues</a:t>
            </a:r>
            <a:r>
              <a:rPr kumimoji="1" lang="en-US" altLang="ja-JP" sz="1400" dirty="0">
                <a:latin typeface="Optima" panose="02000503060000020004" pitchFamily="2" charset="0"/>
              </a:rPr>
              <a:t>, 2018)</a:t>
            </a:r>
            <a:endParaRPr kumimoji="1" lang="ja-JP" altLang="en-US">
              <a:latin typeface="Optima" panose="02000503060000020004" pitchFamily="2" charset="0"/>
            </a:endParaRPr>
          </a:p>
        </p:txBody>
      </p:sp>
      <p:pic>
        <p:nvPicPr>
          <p:cNvPr id="34" name="図 33">
            <a:extLst>
              <a:ext uri="{FF2B5EF4-FFF2-40B4-BE49-F238E27FC236}">
                <a16:creationId xmlns:a16="http://schemas.microsoft.com/office/drawing/2014/main" id="{2CD937BB-A8D4-BF4F-BAF5-9633CD65E1C9}"/>
              </a:ext>
            </a:extLst>
          </p:cNvPr>
          <p:cNvPicPr>
            <a:picLocks noChangeAspect="1"/>
          </p:cNvPicPr>
          <p:nvPr/>
        </p:nvPicPr>
        <p:blipFill>
          <a:blip r:embed="rId12"/>
          <a:stretch>
            <a:fillRect/>
          </a:stretch>
        </p:blipFill>
        <p:spPr>
          <a:xfrm>
            <a:off x="-659498" y="5655197"/>
            <a:ext cx="271300" cy="221973"/>
          </a:xfrm>
          <a:prstGeom prst="rect">
            <a:avLst/>
          </a:prstGeom>
        </p:spPr>
      </p:pic>
      <p:sp>
        <p:nvSpPr>
          <p:cNvPr id="35" name="テキスト ボックス 34">
            <a:extLst>
              <a:ext uri="{FF2B5EF4-FFF2-40B4-BE49-F238E27FC236}">
                <a16:creationId xmlns:a16="http://schemas.microsoft.com/office/drawing/2014/main" id="{FD2E2B3A-5719-6B4C-8694-181DBD4A7B04}"/>
              </a:ext>
            </a:extLst>
          </p:cNvPr>
          <p:cNvSpPr txBox="1"/>
          <p:nvPr/>
        </p:nvSpPr>
        <p:spPr>
          <a:xfrm>
            <a:off x="1206798" y="5093823"/>
            <a:ext cx="2294218"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perturbation</a:t>
            </a:r>
            <a:endParaRPr kumimoji="1" lang="ja-JP" altLang="en-US" sz="1400" dirty="0">
              <a:latin typeface="Optima" panose="02000503060000020004" pitchFamily="2" charset="0"/>
            </a:endParaRPr>
          </a:p>
        </p:txBody>
      </p:sp>
      <p:pic>
        <p:nvPicPr>
          <p:cNvPr id="36" name="図 35">
            <a:extLst>
              <a:ext uri="{FF2B5EF4-FFF2-40B4-BE49-F238E27FC236}">
                <a16:creationId xmlns:a16="http://schemas.microsoft.com/office/drawing/2014/main" id="{472A7610-5065-5C4D-80DA-2B3C7F78BCDA}"/>
              </a:ext>
            </a:extLst>
          </p:cNvPr>
          <p:cNvPicPr>
            <a:picLocks noChangeAspect="1"/>
          </p:cNvPicPr>
          <p:nvPr/>
        </p:nvPicPr>
        <p:blipFill>
          <a:blip r:embed="rId13"/>
          <a:stretch>
            <a:fillRect/>
          </a:stretch>
        </p:blipFill>
        <p:spPr>
          <a:xfrm>
            <a:off x="-708297" y="5939231"/>
            <a:ext cx="303514" cy="241026"/>
          </a:xfrm>
          <a:prstGeom prst="rect">
            <a:avLst/>
          </a:prstGeom>
        </p:spPr>
      </p:pic>
      <p:pic>
        <p:nvPicPr>
          <p:cNvPr id="37" name="図 36">
            <a:extLst>
              <a:ext uri="{FF2B5EF4-FFF2-40B4-BE49-F238E27FC236}">
                <a16:creationId xmlns:a16="http://schemas.microsoft.com/office/drawing/2014/main" id="{E7A2ABE7-B152-4F4A-A459-82B8F474E05E}"/>
              </a:ext>
            </a:extLst>
          </p:cNvPr>
          <p:cNvPicPr>
            <a:picLocks noChangeAspect="1"/>
          </p:cNvPicPr>
          <p:nvPr/>
        </p:nvPicPr>
        <p:blipFill>
          <a:blip r:embed="rId14"/>
          <a:stretch>
            <a:fillRect/>
          </a:stretch>
        </p:blipFill>
        <p:spPr>
          <a:xfrm>
            <a:off x="-834132" y="6530428"/>
            <a:ext cx="329019" cy="934831"/>
          </a:xfrm>
          <a:prstGeom prst="rect">
            <a:avLst/>
          </a:prstGeom>
        </p:spPr>
      </p:pic>
      <p:sp>
        <p:nvSpPr>
          <p:cNvPr id="38" name="テキスト ボックス 37">
            <a:extLst>
              <a:ext uri="{FF2B5EF4-FFF2-40B4-BE49-F238E27FC236}">
                <a16:creationId xmlns:a16="http://schemas.microsoft.com/office/drawing/2014/main" id="{30660CCA-6EFF-AC45-87FA-5908BBAF9A17}"/>
              </a:ext>
            </a:extLst>
          </p:cNvPr>
          <p:cNvSpPr txBox="1"/>
          <p:nvPr/>
        </p:nvSpPr>
        <p:spPr>
          <a:xfrm>
            <a:off x="1995835" y="5403134"/>
            <a:ext cx="1703480" cy="307777"/>
          </a:xfrm>
          <a:prstGeom prst="rect">
            <a:avLst/>
          </a:prstGeom>
          <a:noFill/>
        </p:spPr>
        <p:txBody>
          <a:bodyPr wrap="none" rtlCol="0">
            <a:spAutoFit/>
          </a:bodyPr>
          <a:lstStyle/>
          <a:p>
            <a:pPr algn="l"/>
            <a:r>
              <a:rPr kumimoji="1" lang="en-US" altLang="ja-JP" sz="1400" dirty="0">
                <a:latin typeface="Optima" panose="02000503060000020004" pitchFamily="2" charset="0"/>
              </a:rPr>
              <a:t>Velocity divergence</a:t>
            </a:r>
            <a:endParaRPr kumimoji="1" lang="ja-JP" altLang="en-US" sz="1400" dirty="0">
              <a:latin typeface="Optima" panose="02000503060000020004" pitchFamily="2" charset="0"/>
            </a:endParaRPr>
          </a:p>
        </p:txBody>
      </p:sp>
      <p:sp>
        <p:nvSpPr>
          <p:cNvPr id="9" name="テキスト ボックス 8">
            <a:extLst>
              <a:ext uri="{FF2B5EF4-FFF2-40B4-BE49-F238E27FC236}">
                <a16:creationId xmlns:a16="http://schemas.microsoft.com/office/drawing/2014/main" id="{A740F90C-0888-4E4A-A3B5-BC8BFB5E182E}"/>
              </a:ext>
            </a:extLst>
          </p:cNvPr>
          <p:cNvSpPr txBox="1"/>
          <p:nvPr/>
        </p:nvSpPr>
        <p:spPr>
          <a:xfrm>
            <a:off x="9354895" y="1427576"/>
            <a:ext cx="8258864" cy="338554"/>
          </a:xfrm>
          <a:prstGeom prst="rect">
            <a:avLst/>
          </a:prstGeom>
          <a:noFill/>
        </p:spPr>
        <p:txBody>
          <a:bodyPr wrap="none" rtlCol="0">
            <a:spAutoFit/>
          </a:bodyPr>
          <a:lstStyle/>
          <a:p>
            <a:pPr algn="l"/>
            <a:r>
              <a:rPr kumimoji="1" lang="en-US" altLang="ja-JP" sz="1600" dirty="0">
                <a:latin typeface="Optima" panose="02000503060000020004" pitchFamily="2" charset="0"/>
              </a:rPr>
              <a:t>Calculation of the GWs induced throughout the gradual transition from eMD era to RD era</a:t>
            </a:r>
            <a:endParaRPr kumimoji="1" lang="ja-JP" altLang="en-US" sz="1600" dirty="0">
              <a:latin typeface="Optima" panose="02000503060000020004" pitchFamily="2" charset="0"/>
            </a:endParaRPr>
          </a:p>
        </p:txBody>
      </p:sp>
      <p:sp>
        <p:nvSpPr>
          <p:cNvPr id="11" name="テキスト ボックス 10">
            <a:extLst>
              <a:ext uri="{FF2B5EF4-FFF2-40B4-BE49-F238E27FC236}">
                <a16:creationId xmlns:a16="http://schemas.microsoft.com/office/drawing/2014/main" id="{1AFAC36F-9E04-2245-87FB-0A663A5C7DF2}"/>
              </a:ext>
            </a:extLst>
          </p:cNvPr>
          <p:cNvSpPr txBox="1"/>
          <p:nvPr/>
        </p:nvSpPr>
        <p:spPr>
          <a:xfrm>
            <a:off x="10195193" y="1907528"/>
            <a:ext cx="6996402" cy="338554"/>
          </a:xfrm>
          <a:prstGeom prst="rect">
            <a:avLst/>
          </a:prstGeom>
          <a:noFill/>
        </p:spPr>
        <p:txBody>
          <a:bodyPr wrap="none" rtlCol="0">
            <a:spAutoFit/>
          </a:bodyPr>
          <a:lstStyle/>
          <a:p>
            <a:pPr algn="l"/>
            <a:r>
              <a:rPr kumimoji="1" lang="en-US" altLang="ja-JP" sz="1600" dirty="0">
                <a:latin typeface="Optima" panose="02000503060000020004" pitchFamily="2" charset="0"/>
              </a:rPr>
              <a:t>We need to know how the perturbations evolve during the gradual transition.</a:t>
            </a:r>
            <a:endParaRPr kumimoji="1" lang="ja-JP" altLang="en-US" sz="1600" dirty="0">
              <a:latin typeface="Optima" panose="02000503060000020004" pitchFamily="2" charset="0"/>
            </a:endParaRPr>
          </a:p>
        </p:txBody>
      </p:sp>
      <p:sp>
        <p:nvSpPr>
          <p:cNvPr id="12" name="角丸四角形 11">
            <a:extLst>
              <a:ext uri="{FF2B5EF4-FFF2-40B4-BE49-F238E27FC236}">
                <a16:creationId xmlns:a16="http://schemas.microsoft.com/office/drawing/2014/main" id="{B1331102-979E-1B48-B891-C112E1F434CE}"/>
              </a:ext>
            </a:extLst>
          </p:cNvPr>
          <p:cNvSpPr/>
          <p:nvPr/>
        </p:nvSpPr>
        <p:spPr>
          <a:xfrm>
            <a:off x="9354895" y="1286619"/>
            <a:ext cx="8160081" cy="5660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68B7B2A-FB17-CE4B-901B-F31BD16CE5A8}"/>
              </a:ext>
            </a:extLst>
          </p:cNvPr>
          <p:cNvSpPr txBox="1"/>
          <p:nvPr/>
        </p:nvSpPr>
        <p:spPr>
          <a:xfrm>
            <a:off x="9192279" y="1073427"/>
            <a:ext cx="1402948"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What we do</a:t>
            </a:r>
            <a:endParaRPr kumimoji="1" lang="ja-JP" altLang="en-US" dirty="0">
              <a:latin typeface="Optima" panose="02000503060000020004" pitchFamily="2" charset="0"/>
            </a:endParaRPr>
          </a:p>
        </p:txBody>
      </p:sp>
      <p:sp>
        <p:nvSpPr>
          <p:cNvPr id="24" name="右矢印 23">
            <a:extLst>
              <a:ext uri="{FF2B5EF4-FFF2-40B4-BE49-F238E27FC236}">
                <a16:creationId xmlns:a16="http://schemas.microsoft.com/office/drawing/2014/main" id="{D2E77765-5E7B-0049-8132-A11A670AD49E}"/>
              </a:ext>
            </a:extLst>
          </p:cNvPr>
          <p:cNvSpPr/>
          <p:nvPr/>
        </p:nvSpPr>
        <p:spPr>
          <a:xfrm>
            <a:off x="9581485" y="1920684"/>
            <a:ext cx="524572" cy="294289"/>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40B790B-720D-2042-8603-5AF7B354EEA0}"/>
              </a:ext>
            </a:extLst>
          </p:cNvPr>
          <p:cNvPicPr>
            <a:picLocks noChangeAspect="1"/>
          </p:cNvPicPr>
          <p:nvPr/>
        </p:nvPicPr>
        <p:blipFill>
          <a:blip r:embed="rId15"/>
          <a:stretch>
            <a:fillRect/>
          </a:stretch>
        </p:blipFill>
        <p:spPr>
          <a:xfrm>
            <a:off x="4034812" y="3828272"/>
            <a:ext cx="4200029" cy="1863881"/>
          </a:xfrm>
          <a:prstGeom prst="rect">
            <a:avLst/>
          </a:prstGeom>
        </p:spPr>
      </p:pic>
      <p:pic>
        <p:nvPicPr>
          <p:cNvPr id="26" name="図 25">
            <a:extLst>
              <a:ext uri="{FF2B5EF4-FFF2-40B4-BE49-F238E27FC236}">
                <a16:creationId xmlns:a16="http://schemas.microsoft.com/office/drawing/2014/main" id="{897BF43C-365E-B641-B119-B13D8EEC4AAF}"/>
              </a:ext>
            </a:extLst>
          </p:cNvPr>
          <p:cNvPicPr>
            <a:picLocks noChangeAspect="1"/>
          </p:cNvPicPr>
          <p:nvPr/>
        </p:nvPicPr>
        <p:blipFill>
          <a:blip r:embed="rId16"/>
          <a:stretch>
            <a:fillRect/>
          </a:stretch>
        </p:blipFill>
        <p:spPr>
          <a:xfrm>
            <a:off x="7021348" y="2258416"/>
            <a:ext cx="1497968" cy="280441"/>
          </a:xfrm>
          <a:prstGeom prst="rect">
            <a:avLst/>
          </a:prstGeom>
        </p:spPr>
      </p:pic>
      <p:sp>
        <p:nvSpPr>
          <p:cNvPr id="7" name="スライド番号プレースホルダー 6">
            <a:extLst>
              <a:ext uri="{FF2B5EF4-FFF2-40B4-BE49-F238E27FC236}">
                <a16:creationId xmlns:a16="http://schemas.microsoft.com/office/drawing/2014/main" id="{CC89ABF7-1B74-E94D-A996-59300539EA00}"/>
              </a:ext>
            </a:extLst>
          </p:cNvPr>
          <p:cNvSpPr>
            <a:spLocks noGrp="1"/>
          </p:cNvSpPr>
          <p:nvPr>
            <p:ph type="sldNum" sz="quarter" idx="12"/>
          </p:nvPr>
        </p:nvSpPr>
        <p:spPr/>
        <p:txBody>
          <a:bodyPr/>
          <a:lstStyle/>
          <a:p>
            <a:fld id="{4F507FF2-E283-2F47-BC83-23ACEC2E43D2}" type="slidenum">
              <a:rPr lang="ja-JP" altLang="en-US" smtClean="0"/>
              <a:pPr/>
              <a:t>11</a:t>
            </a:fld>
            <a:r>
              <a:rPr lang="en-US" altLang="ja-JP"/>
              <a:t>/21</a:t>
            </a:r>
            <a:endParaRPr lang="ja-JP" altLang="en-US"/>
          </a:p>
        </p:txBody>
      </p:sp>
    </p:spTree>
    <p:extLst>
      <p:ext uri="{BB962C8B-B14F-4D97-AF65-F5344CB8AC3E}">
        <p14:creationId xmlns:p14="http://schemas.microsoft.com/office/powerpoint/2010/main" val="368952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2AB73DCB-F24A-8944-8759-67742DADC675}"/>
              </a:ext>
            </a:extLst>
          </p:cNvPr>
          <p:cNvPicPr>
            <a:picLocks noChangeAspect="1"/>
          </p:cNvPicPr>
          <p:nvPr/>
        </p:nvPicPr>
        <p:blipFill>
          <a:blip r:embed="rId3"/>
          <a:stretch>
            <a:fillRect/>
          </a:stretch>
        </p:blipFill>
        <p:spPr>
          <a:xfrm>
            <a:off x="530588" y="1045770"/>
            <a:ext cx="5225851" cy="3701645"/>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Perturbations in gradual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5D20B1F7-BBE8-1A45-8760-A53B68E3983C}"/>
              </a:ext>
            </a:extLst>
          </p:cNvPr>
          <p:cNvPicPr>
            <a:picLocks noChangeAspect="1"/>
          </p:cNvPicPr>
          <p:nvPr/>
        </p:nvPicPr>
        <p:blipFill>
          <a:blip r:embed="rId8"/>
          <a:stretch>
            <a:fillRect/>
          </a:stretch>
        </p:blipFill>
        <p:spPr>
          <a:xfrm>
            <a:off x="-5545364" y="958636"/>
            <a:ext cx="5305246" cy="3702620"/>
          </a:xfrm>
          <a:prstGeom prst="rect">
            <a:avLst/>
          </a:prstGeom>
        </p:spPr>
      </p:pic>
      <p:pic>
        <p:nvPicPr>
          <p:cNvPr id="2" name="図 1">
            <a:extLst>
              <a:ext uri="{FF2B5EF4-FFF2-40B4-BE49-F238E27FC236}">
                <a16:creationId xmlns:a16="http://schemas.microsoft.com/office/drawing/2014/main" id="{2CFAC153-4C4F-FB47-A0E4-95613901295B}"/>
              </a:ext>
            </a:extLst>
          </p:cNvPr>
          <p:cNvPicPr>
            <a:picLocks noChangeAspect="1"/>
          </p:cNvPicPr>
          <p:nvPr/>
        </p:nvPicPr>
        <p:blipFill>
          <a:blip r:embed="rId9"/>
          <a:stretch>
            <a:fillRect/>
          </a:stretch>
        </p:blipFill>
        <p:spPr>
          <a:xfrm>
            <a:off x="6107984" y="1808607"/>
            <a:ext cx="2847727" cy="512945"/>
          </a:xfrm>
          <a:prstGeom prst="rect">
            <a:avLst/>
          </a:prstGeom>
        </p:spPr>
      </p:pic>
      <p:sp>
        <p:nvSpPr>
          <p:cNvPr id="4" name="テキスト ボックス 3">
            <a:extLst>
              <a:ext uri="{FF2B5EF4-FFF2-40B4-BE49-F238E27FC236}">
                <a16:creationId xmlns:a16="http://schemas.microsoft.com/office/drawing/2014/main" id="{8DADC808-B0CC-B145-A77B-B77896E0D386}"/>
              </a:ext>
            </a:extLst>
          </p:cNvPr>
          <p:cNvSpPr txBox="1"/>
          <p:nvPr/>
        </p:nvSpPr>
        <p:spPr>
          <a:xfrm>
            <a:off x="5900165" y="1413936"/>
            <a:ext cx="2081019" cy="338554"/>
          </a:xfrm>
          <a:prstGeom prst="rect">
            <a:avLst/>
          </a:prstGeom>
          <a:noFill/>
        </p:spPr>
        <p:txBody>
          <a:bodyPr wrap="none" rtlCol="0">
            <a:spAutoFit/>
          </a:bodyPr>
          <a:lstStyle/>
          <a:p>
            <a:pPr algn="l"/>
            <a:r>
              <a:rPr kumimoji="1" lang="en-US" altLang="ja-JP" sz="1600" dirty="0">
                <a:latin typeface="Optima" panose="02000503060000020004" pitchFamily="2" charset="0"/>
              </a:rPr>
              <a:t>On subhorizon scale,</a:t>
            </a:r>
            <a:endParaRPr kumimoji="1" lang="ja-JP" altLang="en-US" sz="1600" dirty="0">
              <a:latin typeface="Optima" panose="02000503060000020004" pitchFamily="2" charset="0"/>
            </a:endParaRPr>
          </a:p>
        </p:txBody>
      </p:sp>
      <p:sp>
        <p:nvSpPr>
          <p:cNvPr id="6" name="テキスト ボックス 5">
            <a:extLst>
              <a:ext uri="{FF2B5EF4-FFF2-40B4-BE49-F238E27FC236}">
                <a16:creationId xmlns:a16="http://schemas.microsoft.com/office/drawing/2014/main" id="{F3820E43-5431-924C-9702-BF3377C3C0E3}"/>
              </a:ext>
            </a:extLst>
          </p:cNvPr>
          <p:cNvSpPr txBox="1"/>
          <p:nvPr/>
        </p:nvSpPr>
        <p:spPr>
          <a:xfrm>
            <a:off x="5900165" y="2425059"/>
            <a:ext cx="3050555" cy="584775"/>
          </a:xfrm>
          <a:prstGeom prst="rect">
            <a:avLst/>
          </a:prstGeom>
          <a:noFill/>
        </p:spPr>
        <p:txBody>
          <a:bodyPr wrap="square" rtlCol="0">
            <a:spAutoFit/>
          </a:bodyPr>
          <a:lstStyle/>
          <a:p>
            <a:pPr algn="l"/>
            <a:r>
              <a:rPr kumimoji="1" lang="en-US" altLang="ja-JP" sz="1600" dirty="0">
                <a:latin typeface="Optima" panose="02000503060000020004" pitchFamily="2" charset="0"/>
              </a:rPr>
              <a:t>During eMD era, </a:t>
            </a:r>
            <a:r>
              <a:rPr kumimoji="1" lang="en-US" altLang="ja-JP" sz="1600" dirty="0" err="1">
                <a:latin typeface="Optima" panose="02000503060000020004" pitchFamily="2" charset="0"/>
              </a:rPr>
              <a:t>δ</a:t>
            </a:r>
            <a:r>
              <a:rPr kumimoji="1" lang="en-US" altLang="ja-JP" sz="1600" baseline="-25000" dirty="0" err="1">
                <a:latin typeface="Optima" panose="02000503060000020004" pitchFamily="2" charset="0"/>
              </a:rPr>
              <a:t>m</a:t>
            </a:r>
            <a:r>
              <a:rPr kumimoji="1" lang="en-US" altLang="ja-JP" sz="1600" dirty="0">
                <a:latin typeface="Optima" panose="02000503060000020004" pitchFamily="2" charset="0"/>
              </a:rPr>
              <a:t> (</a:t>
            </a:r>
            <a:r>
              <a:rPr kumimoji="1" lang="ja-JP" altLang="en-US" sz="1600">
                <a:latin typeface="Optima" panose="02000503060000020004" pitchFamily="2" charset="0"/>
              </a:rPr>
              <a:t>∝</a:t>
            </a:r>
            <a:r>
              <a:rPr kumimoji="1" lang="en-US" altLang="ja-JP" sz="1600" dirty="0">
                <a:latin typeface="Optima" panose="02000503060000020004" pitchFamily="2" charset="0"/>
              </a:rPr>
              <a:t> a) grows on subhorizon unlike </a:t>
            </a:r>
            <a:r>
              <a:rPr kumimoji="1" lang="en-US" altLang="ja-JP" sz="1600" dirty="0" err="1">
                <a:latin typeface="Optima" panose="02000503060000020004" pitchFamily="2" charset="0"/>
              </a:rPr>
              <a:t>δ</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 .</a:t>
            </a:r>
          </a:p>
        </p:txBody>
      </p:sp>
      <p:sp>
        <p:nvSpPr>
          <p:cNvPr id="8" name="テキスト ボックス 7">
            <a:extLst>
              <a:ext uri="{FF2B5EF4-FFF2-40B4-BE49-F238E27FC236}">
                <a16:creationId xmlns:a16="http://schemas.microsoft.com/office/drawing/2014/main" id="{AAB6E9AE-D67C-7448-9F40-DBB50B339EF6}"/>
              </a:ext>
            </a:extLst>
          </p:cNvPr>
          <p:cNvSpPr txBox="1"/>
          <p:nvPr/>
        </p:nvSpPr>
        <p:spPr>
          <a:xfrm>
            <a:off x="5900165" y="3564205"/>
            <a:ext cx="3250836" cy="584775"/>
          </a:xfrm>
          <a:prstGeom prst="rect">
            <a:avLst/>
          </a:prstGeom>
          <a:noFill/>
        </p:spPr>
        <p:txBody>
          <a:bodyPr wrap="square" rtlCol="0">
            <a:spAutoFit/>
          </a:bodyPr>
          <a:lstStyle/>
          <a:p>
            <a:pPr algn="l"/>
            <a:r>
              <a:rPr kumimoji="1" lang="en-US" altLang="ja-JP" sz="1600" dirty="0" err="1">
                <a:latin typeface="Optima" panose="02000503060000020004" pitchFamily="2" charset="0"/>
              </a:rPr>
              <a:t>Φ</a:t>
            </a:r>
            <a:r>
              <a:rPr kumimoji="1" lang="en-US" altLang="ja-JP" sz="1600" dirty="0">
                <a:latin typeface="Optima" panose="02000503060000020004" pitchFamily="2" charset="0"/>
              </a:rPr>
              <a:t> is mainly determined by </a:t>
            </a:r>
          </a:p>
          <a:p>
            <a:pPr algn="l"/>
            <a:r>
              <a:rPr kumimoji="1" lang="en-US" altLang="ja-JP" sz="1600" dirty="0" err="1">
                <a:latin typeface="Optima" panose="02000503060000020004" pitchFamily="2" charset="0"/>
              </a:rPr>
              <a:t>ρ</a:t>
            </a:r>
            <a:r>
              <a:rPr kumimoji="1" lang="en-US" altLang="ja-JP" sz="1600" baseline="-25000" dirty="0" err="1">
                <a:latin typeface="Optima" panose="02000503060000020004" pitchFamily="2" charset="0"/>
              </a:rPr>
              <a:t>m</a:t>
            </a:r>
            <a:r>
              <a:rPr kumimoji="1" lang="en-US" altLang="ja-JP" sz="1600" dirty="0" err="1">
                <a:latin typeface="Optima" panose="02000503060000020004" pitchFamily="2" charset="0"/>
              </a:rPr>
              <a:t>δ</a:t>
            </a:r>
            <a:r>
              <a:rPr kumimoji="1" lang="en-US" altLang="ja-JP" sz="1600" baseline="-25000" dirty="0" err="1">
                <a:latin typeface="Optima" panose="02000503060000020004" pitchFamily="2" charset="0"/>
              </a:rPr>
              <a:t>m</a:t>
            </a:r>
            <a:r>
              <a:rPr kumimoji="1" lang="en-US" altLang="ja-JP" sz="1600" dirty="0">
                <a:latin typeface="Optima" panose="02000503060000020004" pitchFamily="2" charset="0"/>
              </a:rPr>
              <a:t> for a while even after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baseline="-25000" dirty="0">
                <a:latin typeface="Optima" panose="02000503060000020004" pitchFamily="2" charset="0"/>
              </a:rPr>
              <a:t>.</a:t>
            </a:r>
            <a:endParaRPr kumimoji="1" lang="ja-JP" altLang="en-US" sz="1600" dirty="0">
              <a:latin typeface="Optima" panose="02000503060000020004" pitchFamily="2" charset="0"/>
            </a:endParaRPr>
          </a:p>
        </p:txBody>
      </p:sp>
      <p:sp>
        <p:nvSpPr>
          <p:cNvPr id="10" name="下矢印 9">
            <a:extLst>
              <a:ext uri="{FF2B5EF4-FFF2-40B4-BE49-F238E27FC236}">
                <a16:creationId xmlns:a16="http://schemas.microsoft.com/office/drawing/2014/main" id="{DCC8BEB7-3CC4-4E42-AFCA-8A94C9C53E63}"/>
              </a:ext>
            </a:extLst>
          </p:cNvPr>
          <p:cNvSpPr/>
          <p:nvPr/>
        </p:nvSpPr>
        <p:spPr>
          <a:xfrm>
            <a:off x="6961356" y="3143669"/>
            <a:ext cx="340195" cy="441837"/>
          </a:xfrm>
          <a:prstGeom prst="down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C5FB4F0E-4693-BE43-B80F-4C96BC04CC2A}"/>
              </a:ext>
            </a:extLst>
          </p:cNvPr>
          <p:cNvPicPr>
            <a:picLocks noChangeAspect="1"/>
          </p:cNvPicPr>
          <p:nvPr/>
        </p:nvPicPr>
        <p:blipFill>
          <a:blip r:embed="rId10"/>
          <a:stretch>
            <a:fillRect/>
          </a:stretch>
        </p:blipFill>
        <p:spPr>
          <a:xfrm>
            <a:off x="6048551" y="4934401"/>
            <a:ext cx="2654300" cy="552450"/>
          </a:xfrm>
          <a:prstGeom prst="rect">
            <a:avLst/>
          </a:prstGeom>
        </p:spPr>
      </p:pic>
      <p:sp>
        <p:nvSpPr>
          <p:cNvPr id="17" name="テキスト ボックス 16">
            <a:extLst>
              <a:ext uri="{FF2B5EF4-FFF2-40B4-BE49-F238E27FC236}">
                <a16:creationId xmlns:a16="http://schemas.microsoft.com/office/drawing/2014/main" id="{F63EAFB5-D8D1-B145-AB28-777333639250}"/>
              </a:ext>
            </a:extLst>
          </p:cNvPr>
          <p:cNvSpPr txBox="1"/>
          <p:nvPr/>
        </p:nvSpPr>
        <p:spPr>
          <a:xfrm>
            <a:off x="5825504" y="4657840"/>
            <a:ext cx="1873333" cy="338554"/>
          </a:xfrm>
          <a:prstGeom prst="rect">
            <a:avLst/>
          </a:prstGeom>
          <a:noFill/>
        </p:spPr>
        <p:txBody>
          <a:bodyPr wrap="none" rtlCol="0">
            <a:spAutoFit/>
          </a:bodyPr>
          <a:lstStyle/>
          <a:p>
            <a:pPr algn="l"/>
            <a:r>
              <a:rPr kumimoji="1" lang="en-US" altLang="ja-JP" sz="1600" dirty="0">
                <a:latin typeface="Optima" panose="02000503060000020004" pitchFamily="2" charset="0"/>
              </a:rPr>
              <a:t>We naively expect </a:t>
            </a:r>
            <a:endParaRPr kumimoji="1" lang="ja-JP" altLang="en-US" sz="1600" dirty="0">
              <a:latin typeface="Optima" panose="02000503060000020004" pitchFamily="2" charset="0"/>
            </a:endParaRPr>
          </a:p>
        </p:txBody>
      </p:sp>
      <p:sp>
        <p:nvSpPr>
          <p:cNvPr id="22" name="下矢印 21">
            <a:extLst>
              <a:ext uri="{FF2B5EF4-FFF2-40B4-BE49-F238E27FC236}">
                <a16:creationId xmlns:a16="http://schemas.microsoft.com/office/drawing/2014/main" id="{49782DFE-1389-9B4B-9202-28B171896C13}"/>
              </a:ext>
            </a:extLst>
          </p:cNvPr>
          <p:cNvSpPr/>
          <p:nvPr/>
        </p:nvSpPr>
        <p:spPr>
          <a:xfrm>
            <a:off x="6972856" y="4236094"/>
            <a:ext cx="328695" cy="374042"/>
          </a:xfrm>
          <a:prstGeom prst="down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38D7175-4F9C-6A41-B98F-F838FCE65CC4}"/>
              </a:ext>
            </a:extLst>
          </p:cNvPr>
          <p:cNvPicPr>
            <a:picLocks noChangeAspect="1"/>
          </p:cNvPicPr>
          <p:nvPr/>
        </p:nvPicPr>
        <p:blipFill>
          <a:blip r:embed="rId11"/>
          <a:stretch>
            <a:fillRect/>
          </a:stretch>
        </p:blipFill>
        <p:spPr>
          <a:xfrm>
            <a:off x="897305" y="4944956"/>
            <a:ext cx="3862561" cy="1367366"/>
          </a:xfrm>
          <a:prstGeom prst="rect">
            <a:avLst/>
          </a:prstGeom>
        </p:spPr>
      </p:pic>
      <p:sp>
        <p:nvSpPr>
          <p:cNvPr id="24" name="角丸四角形 23">
            <a:extLst>
              <a:ext uri="{FF2B5EF4-FFF2-40B4-BE49-F238E27FC236}">
                <a16:creationId xmlns:a16="http://schemas.microsoft.com/office/drawing/2014/main" id="{F4965885-8251-A144-A843-8C719B6B22EC}"/>
              </a:ext>
            </a:extLst>
          </p:cNvPr>
          <p:cNvSpPr/>
          <p:nvPr/>
        </p:nvSpPr>
        <p:spPr>
          <a:xfrm>
            <a:off x="628651" y="4837737"/>
            <a:ext cx="4372204" cy="157012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3B20BBF-FC86-5246-B00A-0586E799395E}"/>
              </a:ext>
            </a:extLst>
          </p:cNvPr>
          <p:cNvSpPr txBox="1"/>
          <p:nvPr/>
        </p:nvSpPr>
        <p:spPr>
          <a:xfrm>
            <a:off x="568009" y="4569752"/>
            <a:ext cx="1629613"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Fitting formula</a:t>
            </a:r>
            <a:endParaRPr kumimoji="1" lang="ja-JP" altLang="en-US" dirty="0">
              <a:latin typeface="Optima" panose="02000503060000020004" pitchFamily="2" charset="0"/>
            </a:endParaRPr>
          </a:p>
        </p:txBody>
      </p:sp>
      <p:pic>
        <p:nvPicPr>
          <p:cNvPr id="26" name="図 25">
            <a:extLst>
              <a:ext uri="{FF2B5EF4-FFF2-40B4-BE49-F238E27FC236}">
                <a16:creationId xmlns:a16="http://schemas.microsoft.com/office/drawing/2014/main" id="{0396A646-F57E-4F4B-B5EE-BC0372454711}"/>
              </a:ext>
            </a:extLst>
          </p:cNvPr>
          <p:cNvPicPr>
            <a:picLocks noChangeAspect="1"/>
          </p:cNvPicPr>
          <p:nvPr/>
        </p:nvPicPr>
        <p:blipFill>
          <a:blip r:embed="rId12"/>
          <a:stretch>
            <a:fillRect/>
          </a:stretch>
        </p:blipFill>
        <p:spPr>
          <a:xfrm>
            <a:off x="3154914" y="5114602"/>
            <a:ext cx="1733834" cy="159582"/>
          </a:xfrm>
          <a:prstGeom prst="rect">
            <a:avLst/>
          </a:prstGeom>
        </p:spPr>
      </p:pic>
      <p:sp>
        <p:nvSpPr>
          <p:cNvPr id="27" name="テキスト ボックス 26">
            <a:extLst>
              <a:ext uri="{FF2B5EF4-FFF2-40B4-BE49-F238E27FC236}">
                <a16:creationId xmlns:a16="http://schemas.microsoft.com/office/drawing/2014/main" id="{DEF411FD-67EB-564A-B4EA-119372B9D162}"/>
              </a:ext>
            </a:extLst>
          </p:cNvPr>
          <p:cNvSpPr txBox="1"/>
          <p:nvPr/>
        </p:nvSpPr>
        <p:spPr>
          <a:xfrm>
            <a:off x="5527343" y="5650172"/>
            <a:ext cx="3777392" cy="830997"/>
          </a:xfrm>
          <a:prstGeom prst="rect">
            <a:avLst/>
          </a:prstGeom>
          <a:noFill/>
        </p:spPr>
        <p:txBody>
          <a:bodyPr wrap="square" rtlCol="0">
            <a:spAutoFit/>
          </a:bodyPr>
          <a:lstStyle/>
          <a:p>
            <a:r>
              <a:rPr kumimoji="1" lang="en-US" altLang="ja-JP" sz="1600" dirty="0">
                <a:latin typeface="Optima" panose="02000503060000020004" pitchFamily="2" charset="0"/>
              </a:rPr>
              <a:t>If we take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 = 0.83η</a:t>
            </a:r>
            <a:r>
              <a:rPr kumimoji="1" lang="en-US" altLang="ja-JP" sz="1600" baseline="-25000" dirty="0">
                <a:latin typeface="Optima" panose="02000503060000020004" pitchFamily="2" charset="0"/>
              </a:rPr>
              <a:t>eq</a:t>
            </a:r>
            <a:r>
              <a:rPr kumimoji="1" lang="en-US" altLang="ja-JP" sz="1600" dirty="0">
                <a:latin typeface="Optima" panose="02000503060000020004" pitchFamily="2" charset="0"/>
              </a:rPr>
              <a:t>, the fitting formula fits the numerical result during the exponential decay very well!</a:t>
            </a:r>
            <a:endParaRPr kumimoji="1" lang="ja-JP" altLang="en-US" sz="1600" dirty="0">
              <a:latin typeface="Optima" panose="02000503060000020004" pitchFamily="2" charset="0"/>
            </a:endParaRPr>
          </a:p>
        </p:txBody>
      </p:sp>
      <p:pic>
        <p:nvPicPr>
          <p:cNvPr id="29" name="図 28">
            <a:extLst>
              <a:ext uri="{FF2B5EF4-FFF2-40B4-BE49-F238E27FC236}">
                <a16:creationId xmlns:a16="http://schemas.microsoft.com/office/drawing/2014/main" id="{B9D509A8-29C7-1E4D-8028-A243379A3286}"/>
              </a:ext>
            </a:extLst>
          </p:cNvPr>
          <p:cNvPicPr>
            <a:picLocks noChangeAspect="1"/>
          </p:cNvPicPr>
          <p:nvPr/>
        </p:nvPicPr>
        <p:blipFill>
          <a:blip r:embed="rId13"/>
          <a:stretch>
            <a:fillRect/>
          </a:stretch>
        </p:blipFill>
        <p:spPr>
          <a:xfrm>
            <a:off x="3103432" y="1302545"/>
            <a:ext cx="2488615" cy="194259"/>
          </a:xfrm>
          <a:prstGeom prst="rect">
            <a:avLst/>
          </a:prstGeom>
        </p:spPr>
      </p:pic>
      <p:sp>
        <p:nvSpPr>
          <p:cNvPr id="30" name="スライド番号プレースホルダー 29">
            <a:extLst>
              <a:ext uri="{FF2B5EF4-FFF2-40B4-BE49-F238E27FC236}">
                <a16:creationId xmlns:a16="http://schemas.microsoft.com/office/drawing/2014/main" id="{C6738873-ACA1-FB42-8709-997C42C0D413}"/>
              </a:ext>
            </a:extLst>
          </p:cNvPr>
          <p:cNvSpPr>
            <a:spLocks noGrp="1"/>
          </p:cNvSpPr>
          <p:nvPr>
            <p:ph type="sldNum" sz="quarter" idx="12"/>
          </p:nvPr>
        </p:nvSpPr>
        <p:spPr/>
        <p:txBody>
          <a:bodyPr/>
          <a:lstStyle/>
          <a:p>
            <a:fld id="{4F507FF2-E283-2F47-BC83-23ACEC2E43D2}" type="slidenum">
              <a:rPr lang="ja-JP" altLang="en-US" smtClean="0"/>
              <a:pPr/>
              <a:t>12</a:t>
            </a:fld>
            <a:r>
              <a:rPr lang="en-US" altLang="ja-JP"/>
              <a:t>/21</a:t>
            </a:r>
            <a:endParaRPr lang="ja-JP" altLang="en-US"/>
          </a:p>
        </p:txBody>
      </p:sp>
      <p:pic>
        <p:nvPicPr>
          <p:cNvPr id="31" name="図 30">
            <a:extLst>
              <a:ext uri="{FF2B5EF4-FFF2-40B4-BE49-F238E27FC236}">
                <a16:creationId xmlns:a16="http://schemas.microsoft.com/office/drawing/2014/main" id="{27932119-9B6E-1E42-9031-027807928270}"/>
              </a:ext>
            </a:extLst>
          </p:cNvPr>
          <p:cNvPicPr>
            <a:picLocks noChangeAspect="1"/>
          </p:cNvPicPr>
          <p:nvPr/>
        </p:nvPicPr>
        <p:blipFill>
          <a:blip r:embed="rId14"/>
          <a:stretch>
            <a:fillRect/>
          </a:stretch>
        </p:blipFill>
        <p:spPr>
          <a:xfrm>
            <a:off x="3963134" y="4523146"/>
            <a:ext cx="1564210" cy="174388"/>
          </a:xfrm>
          <a:prstGeom prst="rect">
            <a:avLst/>
          </a:prstGeom>
        </p:spPr>
      </p:pic>
    </p:spTree>
    <p:extLst>
      <p:ext uri="{BB962C8B-B14F-4D97-AF65-F5344CB8AC3E}">
        <p14:creationId xmlns:p14="http://schemas.microsoft.com/office/powerpoint/2010/main" val="3065759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CF82DE8-33CA-0343-9712-1E42804CC82A}"/>
              </a:ext>
            </a:extLst>
          </p:cNvPr>
          <p:cNvPicPr>
            <a:picLocks noChangeAspect="1"/>
          </p:cNvPicPr>
          <p:nvPr/>
        </p:nvPicPr>
        <p:blipFill>
          <a:blip r:embed="rId3"/>
          <a:stretch>
            <a:fillRect/>
          </a:stretch>
        </p:blipFill>
        <p:spPr>
          <a:xfrm>
            <a:off x="1497496" y="1289167"/>
            <a:ext cx="5799355" cy="3936716"/>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dirty="0"/>
              <a:t>Results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8"/>
          <a:stretch>
            <a:fillRect/>
          </a:stretch>
        </p:blipFill>
        <p:spPr>
          <a:xfrm>
            <a:off x="12698805" y="6816238"/>
            <a:ext cx="1127305" cy="193835"/>
          </a:xfrm>
          <a:prstGeom prst="rect">
            <a:avLst/>
          </a:prstGeom>
        </p:spPr>
      </p:pic>
      <p:pic>
        <p:nvPicPr>
          <p:cNvPr id="22" name="図 21">
            <a:extLst>
              <a:ext uri="{FF2B5EF4-FFF2-40B4-BE49-F238E27FC236}">
                <a16:creationId xmlns:a16="http://schemas.microsoft.com/office/drawing/2014/main" id="{0E80663A-A2AC-2A44-9395-340BBBC288FE}"/>
              </a:ext>
            </a:extLst>
          </p:cNvPr>
          <p:cNvPicPr>
            <a:picLocks noChangeAspect="1"/>
          </p:cNvPicPr>
          <p:nvPr/>
        </p:nvPicPr>
        <p:blipFill>
          <a:blip r:embed="rId9"/>
          <a:stretch>
            <a:fillRect/>
          </a:stretch>
        </p:blipFill>
        <p:spPr>
          <a:xfrm>
            <a:off x="2667822" y="3852453"/>
            <a:ext cx="1868827" cy="455933"/>
          </a:xfrm>
          <a:prstGeom prst="rect">
            <a:avLst/>
          </a:prstGeom>
          <a:ln>
            <a:noFill/>
          </a:ln>
        </p:spPr>
      </p:pic>
      <p:sp>
        <p:nvSpPr>
          <p:cNvPr id="24" name="正方形/長方形 23">
            <a:extLst>
              <a:ext uri="{FF2B5EF4-FFF2-40B4-BE49-F238E27FC236}">
                <a16:creationId xmlns:a16="http://schemas.microsoft.com/office/drawing/2014/main" id="{EC607878-42BB-2449-8B8A-F960AA65B238}"/>
              </a:ext>
            </a:extLst>
          </p:cNvPr>
          <p:cNvSpPr/>
          <p:nvPr/>
        </p:nvSpPr>
        <p:spPr>
          <a:xfrm>
            <a:off x="2628066" y="3781061"/>
            <a:ext cx="1963006" cy="5670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ADCE2E7-D497-0F4C-B6B7-E077BEF60DCB}"/>
              </a:ext>
            </a:extLst>
          </p:cNvPr>
          <p:cNvSpPr txBox="1"/>
          <p:nvPr/>
        </p:nvSpPr>
        <p:spPr>
          <a:xfrm>
            <a:off x="1316514" y="5148090"/>
            <a:ext cx="7292327" cy="369332"/>
          </a:xfrm>
          <a:prstGeom prst="rect">
            <a:avLst/>
          </a:prstGeom>
          <a:noFill/>
        </p:spPr>
        <p:txBody>
          <a:bodyPr wrap="square" rtlCol="0">
            <a:spAutoFit/>
          </a:bodyPr>
          <a:lstStyle/>
          <a:p>
            <a:pPr algn="l"/>
            <a:r>
              <a:rPr kumimoji="1" lang="en-US" altLang="ja-JP" dirty="0">
                <a:latin typeface="Optima" panose="02000503060000020004" pitchFamily="2" charset="0"/>
              </a:rPr>
              <a:t>The induced GWs are suppressed compared to the previous results.</a:t>
            </a:r>
            <a:endParaRPr kumimoji="1" lang="en-US" altLang="ja-JP" sz="400" dirty="0">
              <a:latin typeface="Optima" panose="02000503060000020004" pitchFamily="2" charset="0"/>
            </a:endParaRPr>
          </a:p>
        </p:txBody>
      </p:sp>
      <p:pic>
        <p:nvPicPr>
          <p:cNvPr id="2" name="図 1">
            <a:extLst>
              <a:ext uri="{FF2B5EF4-FFF2-40B4-BE49-F238E27FC236}">
                <a16:creationId xmlns:a16="http://schemas.microsoft.com/office/drawing/2014/main" id="{A88B2220-E490-D049-842D-7F97A55B6FBB}"/>
              </a:ext>
            </a:extLst>
          </p:cNvPr>
          <p:cNvPicPr>
            <a:picLocks noChangeAspect="1"/>
          </p:cNvPicPr>
          <p:nvPr/>
        </p:nvPicPr>
        <p:blipFill>
          <a:blip r:embed="rId10"/>
          <a:stretch>
            <a:fillRect/>
          </a:stretch>
        </p:blipFill>
        <p:spPr>
          <a:xfrm>
            <a:off x="5252990" y="1224617"/>
            <a:ext cx="2530569" cy="180755"/>
          </a:xfrm>
          <a:prstGeom prst="rect">
            <a:avLst/>
          </a:prstGeom>
        </p:spPr>
      </p:pic>
      <p:sp>
        <p:nvSpPr>
          <p:cNvPr id="4" name="テキスト ボックス 3">
            <a:extLst>
              <a:ext uri="{FF2B5EF4-FFF2-40B4-BE49-F238E27FC236}">
                <a16:creationId xmlns:a16="http://schemas.microsoft.com/office/drawing/2014/main" id="{516E84EE-7823-FB42-90B4-89AA069A4F38}"/>
              </a:ext>
            </a:extLst>
          </p:cNvPr>
          <p:cNvSpPr txBox="1"/>
          <p:nvPr/>
        </p:nvSpPr>
        <p:spPr>
          <a:xfrm>
            <a:off x="1077179" y="1134389"/>
            <a:ext cx="4348626" cy="338554"/>
          </a:xfrm>
          <a:prstGeom prst="rect">
            <a:avLst/>
          </a:prstGeom>
          <a:noFill/>
        </p:spPr>
        <p:txBody>
          <a:bodyPr wrap="none" rtlCol="0">
            <a:spAutoFit/>
          </a:bodyPr>
          <a:lstStyle/>
          <a:p>
            <a:pPr algn="l"/>
            <a:r>
              <a:rPr kumimoji="1" lang="en-US" altLang="ja-JP" sz="1600" dirty="0">
                <a:latin typeface="Optima" panose="02000503060000020004" pitchFamily="2" charset="0"/>
              </a:rPr>
              <a:t>GWs induced by curvature perturbations with </a:t>
            </a:r>
            <a:endParaRPr kumimoji="1" lang="ja-JP" altLang="en-US" sz="1600" dirty="0">
              <a:latin typeface="Optima" panose="02000503060000020004" pitchFamily="2" charset="0"/>
            </a:endParaRPr>
          </a:p>
        </p:txBody>
      </p:sp>
      <p:sp>
        <p:nvSpPr>
          <p:cNvPr id="9" name="テキスト ボックス 8">
            <a:extLst>
              <a:ext uri="{FF2B5EF4-FFF2-40B4-BE49-F238E27FC236}">
                <a16:creationId xmlns:a16="http://schemas.microsoft.com/office/drawing/2014/main" id="{8A69889F-7CE1-F941-BF9D-37B5492EA6BA}"/>
              </a:ext>
            </a:extLst>
          </p:cNvPr>
          <p:cNvSpPr txBox="1"/>
          <p:nvPr/>
        </p:nvSpPr>
        <p:spPr>
          <a:xfrm>
            <a:off x="4800030" y="3339490"/>
            <a:ext cx="2243050" cy="707886"/>
          </a:xfrm>
          <a:prstGeom prst="rect">
            <a:avLst/>
          </a:prstGeom>
          <a:noFill/>
        </p:spPr>
        <p:txBody>
          <a:bodyPr wrap="none" rtlCol="0">
            <a:spAutoFit/>
          </a:bodyPr>
          <a:lstStyle/>
          <a:p>
            <a:pPr algn="ctr"/>
            <a:r>
              <a:rPr kumimoji="1" lang="en-US" altLang="ja-JP" sz="2000" dirty="0">
                <a:latin typeface="Optima" panose="02000503060000020004" pitchFamily="2" charset="0"/>
              </a:rPr>
              <a:t>This work </a:t>
            </a:r>
          </a:p>
          <a:p>
            <a:pPr algn="ctr"/>
            <a:r>
              <a:rPr kumimoji="1" lang="en-US" altLang="ja-JP" sz="2000" dirty="0">
                <a:latin typeface="Optima" panose="02000503060000020004" pitchFamily="2" charset="0"/>
              </a:rPr>
              <a:t>(gradual reheating)</a:t>
            </a:r>
            <a:endParaRPr kumimoji="1" lang="ja-JP" altLang="en-US" sz="20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4C5DE2F7-820E-8949-8B96-B23772FEFDFA}"/>
              </a:ext>
            </a:extLst>
          </p:cNvPr>
          <p:cNvSpPr txBox="1"/>
          <p:nvPr/>
        </p:nvSpPr>
        <p:spPr>
          <a:xfrm rot="20918268">
            <a:off x="3825429" y="1642806"/>
            <a:ext cx="1845505" cy="400110"/>
          </a:xfrm>
          <a:prstGeom prst="rect">
            <a:avLst/>
          </a:prstGeom>
          <a:noFill/>
        </p:spPr>
        <p:txBody>
          <a:bodyPr wrap="none" rtlCol="0">
            <a:spAutoFit/>
          </a:bodyPr>
          <a:lstStyle/>
          <a:p>
            <a:pPr algn="l"/>
            <a:r>
              <a:rPr kumimoji="1" lang="en-US" altLang="ja-JP" sz="2000" dirty="0">
                <a:solidFill>
                  <a:schemeClr val="accent2">
                    <a:lumMod val="50000"/>
                  </a:schemeClr>
                </a:solidFill>
                <a:latin typeface="Optima" panose="02000503060000020004" pitchFamily="2" charset="0"/>
              </a:rPr>
              <a:t>Previous works</a:t>
            </a:r>
            <a:endParaRPr kumimoji="1" lang="ja-JP" altLang="en-US" sz="2000" dirty="0">
              <a:solidFill>
                <a:schemeClr val="accent2">
                  <a:lumMod val="50000"/>
                </a:schemeClr>
              </a:solidFill>
              <a:latin typeface="Optima" panose="02000503060000020004" pitchFamily="2" charset="0"/>
            </a:endParaRPr>
          </a:p>
        </p:txBody>
      </p:sp>
      <p:sp>
        <p:nvSpPr>
          <p:cNvPr id="12" name="テキスト ボックス 11">
            <a:extLst>
              <a:ext uri="{FF2B5EF4-FFF2-40B4-BE49-F238E27FC236}">
                <a16:creationId xmlns:a16="http://schemas.microsoft.com/office/drawing/2014/main" id="{30D5173E-2369-C84D-A887-E73686E66BAD}"/>
              </a:ext>
            </a:extLst>
          </p:cNvPr>
          <p:cNvSpPr txBox="1"/>
          <p:nvPr/>
        </p:nvSpPr>
        <p:spPr>
          <a:xfrm>
            <a:off x="1145775" y="5898764"/>
            <a:ext cx="7155420" cy="369332"/>
          </a:xfrm>
          <a:prstGeom prst="rect">
            <a:avLst/>
          </a:prstGeom>
          <a:noFill/>
        </p:spPr>
        <p:txBody>
          <a:bodyPr wrap="none" rtlCol="0">
            <a:spAutoFit/>
          </a:bodyPr>
          <a:lstStyle/>
          <a:p>
            <a:pPr algn="l"/>
            <a:r>
              <a:rPr kumimoji="1" lang="en-US" altLang="ja-JP" dirty="0">
                <a:latin typeface="Optima" panose="02000503060000020004" pitchFamily="2" charset="0"/>
              </a:rPr>
              <a:t>A damping of tensor perturbation occurs during the gradual transition.</a:t>
            </a:r>
            <a:endParaRPr kumimoji="1" lang="ja-JP" altLang="en-US" dirty="0">
              <a:latin typeface="Optima" panose="02000503060000020004" pitchFamily="2" charset="0"/>
            </a:endParaRPr>
          </a:p>
        </p:txBody>
      </p:sp>
      <p:sp>
        <p:nvSpPr>
          <p:cNvPr id="17" name="角丸四角形 16">
            <a:extLst>
              <a:ext uri="{FF2B5EF4-FFF2-40B4-BE49-F238E27FC236}">
                <a16:creationId xmlns:a16="http://schemas.microsoft.com/office/drawing/2014/main" id="{8A462984-45CB-214F-AC97-074B29AF2AFE}"/>
              </a:ext>
            </a:extLst>
          </p:cNvPr>
          <p:cNvSpPr/>
          <p:nvPr/>
        </p:nvSpPr>
        <p:spPr>
          <a:xfrm>
            <a:off x="1077179" y="5734282"/>
            <a:ext cx="7197304" cy="64200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ボックス 10">
            <a:extLst>
              <a:ext uri="{FF2B5EF4-FFF2-40B4-BE49-F238E27FC236}">
                <a16:creationId xmlns:a16="http://schemas.microsoft.com/office/drawing/2014/main" id="{27458569-3A19-D64D-B87B-AF376AD9185C}"/>
              </a:ext>
            </a:extLst>
          </p:cNvPr>
          <p:cNvSpPr txBox="1"/>
          <p:nvPr/>
        </p:nvSpPr>
        <p:spPr>
          <a:xfrm>
            <a:off x="1038024" y="5538195"/>
            <a:ext cx="1415772"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Main reason</a:t>
            </a:r>
            <a:endParaRPr kumimoji="1" lang="ja-JP" altLang="en-US" dirty="0">
              <a:latin typeface="Optima" panose="02000503060000020004" pitchFamily="2" charset="0"/>
            </a:endParaRPr>
          </a:p>
        </p:txBody>
      </p:sp>
      <p:sp>
        <p:nvSpPr>
          <p:cNvPr id="27" name="スライド番号プレースホルダー 26">
            <a:extLst>
              <a:ext uri="{FF2B5EF4-FFF2-40B4-BE49-F238E27FC236}">
                <a16:creationId xmlns:a16="http://schemas.microsoft.com/office/drawing/2014/main" id="{A452210E-D0FA-284E-B7BE-C2C4796EB89D}"/>
              </a:ext>
            </a:extLst>
          </p:cNvPr>
          <p:cNvSpPr>
            <a:spLocks noGrp="1"/>
          </p:cNvSpPr>
          <p:nvPr>
            <p:ph type="sldNum" sz="quarter" idx="12"/>
          </p:nvPr>
        </p:nvSpPr>
        <p:spPr/>
        <p:txBody>
          <a:bodyPr/>
          <a:lstStyle/>
          <a:p>
            <a:fld id="{4F507FF2-E283-2F47-BC83-23ACEC2E43D2}" type="slidenum">
              <a:rPr lang="ja-JP" altLang="en-US" smtClean="0"/>
              <a:pPr/>
              <a:t>13</a:t>
            </a:fld>
            <a:r>
              <a:rPr lang="en-US" altLang="ja-JP"/>
              <a:t>/21</a:t>
            </a:r>
            <a:endParaRPr lang="ja-JP" altLang="en-US"/>
          </a:p>
        </p:txBody>
      </p:sp>
    </p:spTree>
    <p:extLst>
      <p:ext uri="{BB962C8B-B14F-4D97-AF65-F5344CB8AC3E}">
        <p14:creationId xmlns:p14="http://schemas.microsoft.com/office/powerpoint/2010/main" val="299006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Why does the damping occur?</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4"/>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5"/>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A04D2AE5-0563-5641-A217-1BF3EE2DB3AC}"/>
              </a:ext>
            </a:extLst>
          </p:cNvPr>
          <p:cNvPicPr>
            <a:picLocks noChangeAspect="1"/>
          </p:cNvPicPr>
          <p:nvPr/>
        </p:nvPicPr>
        <p:blipFill>
          <a:blip r:embed="rId6"/>
          <a:stretch>
            <a:fillRect/>
          </a:stretch>
        </p:blipFill>
        <p:spPr>
          <a:xfrm>
            <a:off x="-5079729" y="1451236"/>
            <a:ext cx="4598172" cy="3129311"/>
          </a:xfrm>
          <a:prstGeom prst="rect">
            <a:avLst/>
          </a:prstGeom>
        </p:spPr>
      </p:pic>
      <p:pic>
        <p:nvPicPr>
          <p:cNvPr id="6" name="図 5">
            <a:extLst>
              <a:ext uri="{FF2B5EF4-FFF2-40B4-BE49-F238E27FC236}">
                <a16:creationId xmlns:a16="http://schemas.microsoft.com/office/drawing/2014/main" id="{A169C4D2-8F7B-A240-8ED3-8C134D05430E}"/>
              </a:ext>
            </a:extLst>
          </p:cNvPr>
          <p:cNvPicPr>
            <a:picLocks noChangeAspect="1"/>
          </p:cNvPicPr>
          <p:nvPr/>
        </p:nvPicPr>
        <p:blipFill>
          <a:blip r:embed="rId7"/>
          <a:stretch>
            <a:fillRect/>
          </a:stretch>
        </p:blipFill>
        <p:spPr>
          <a:xfrm>
            <a:off x="9581484" y="1683886"/>
            <a:ext cx="3090095" cy="583037"/>
          </a:xfrm>
          <a:prstGeom prst="rect">
            <a:avLst/>
          </a:prstGeom>
        </p:spPr>
      </p:pic>
      <p:pic>
        <p:nvPicPr>
          <p:cNvPr id="7" name="図 6">
            <a:extLst>
              <a:ext uri="{FF2B5EF4-FFF2-40B4-BE49-F238E27FC236}">
                <a16:creationId xmlns:a16="http://schemas.microsoft.com/office/drawing/2014/main" id="{441A810A-D024-B94F-8D64-A15C0C999BEF}"/>
              </a:ext>
            </a:extLst>
          </p:cNvPr>
          <p:cNvPicPr>
            <a:picLocks noChangeAspect="1"/>
          </p:cNvPicPr>
          <p:nvPr/>
        </p:nvPicPr>
        <p:blipFill>
          <a:blip r:embed="rId8"/>
          <a:stretch>
            <a:fillRect/>
          </a:stretch>
        </p:blipFill>
        <p:spPr>
          <a:xfrm>
            <a:off x="-1733714" y="960159"/>
            <a:ext cx="1260707" cy="157588"/>
          </a:xfrm>
          <a:prstGeom prst="rect">
            <a:avLst/>
          </a:prstGeom>
        </p:spPr>
      </p:pic>
      <p:pic>
        <p:nvPicPr>
          <p:cNvPr id="28" name="図 27">
            <a:extLst>
              <a:ext uri="{FF2B5EF4-FFF2-40B4-BE49-F238E27FC236}">
                <a16:creationId xmlns:a16="http://schemas.microsoft.com/office/drawing/2014/main" id="{AB8B648F-42EB-B349-8629-2C714477C6B1}"/>
              </a:ext>
            </a:extLst>
          </p:cNvPr>
          <p:cNvPicPr>
            <a:picLocks noChangeAspect="1"/>
          </p:cNvPicPr>
          <p:nvPr/>
        </p:nvPicPr>
        <p:blipFill>
          <a:blip r:embed="rId9"/>
          <a:stretch>
            <a:fillRect/>
          </a:stretch>
        </p:blipFill>
        <p:spPr>
          <a:xfrm>
            <a:off x="9421672" y="3102703"/>
            <a:ext cx="2393142" cy="976713"/>
          </a:xfrm>
          <a:prstGeom prst="rect">
            <a:avLst/>
          </a:prstGeom>
        </p:spPr>
      </p:pic>
      <p:pic>
        <p:nvPicPr>
          <p:cNvPr id="38" name="図 37">
            <a:extLst>
              <a:ext uri="{FF2B5EF4-FFF2-40B4-BE49-F238E27FC236}">
                <a16:creationId xmlns:a16="http://schemas.microsoft.com/office/drawing/2014/main" id="{C4EC8663-1D71-CB4A-81F1-87B782DB6EC7}"/>
              </a:ext>
            </a:extLst>
          </p:cNvPr>
          <p:cNvPicPr>
            <a:picLocks noChangeAspect="1"/>
          </p:cNvPicPr>
          <p:nvPr/>
        </p:nvPicPr>
        <p:blipFill>
          <a:blip r:embed="rId10"/>
          <a:stretch>
            <a:fillRect/>
          </a:stretch>
        </p:blipFill>
        <p:spPr>
          <a:xfrm>
            <a:off x="9720536" y="5730469"/>
            <a:ext cx="434094" cy="392532"/>
          </a:xfrm>
          <a:prstGeom prst="rect">
            <a:avLst/>
          </a:prstGeom>
        </p:spPr>
      </p:pic>
      <p:sp>
        <p:nvSpPr>
          <p:cNvPr id="10" name="テキスト ボックス 9">
            <a:extLst>
              <a:ext uri="{FF2B5EF4-FFF2-40B4-BE49-F238E27FC236}">
                <a16:creationId xmlns:a16="http://schemas.microsoft.com/office/drawing/2014/main" id="{84143BE5-F2B6-E94A-883C-5EF2D9B87ED9}"/>
              </a:ext>
            </a:extLst>
          </p:cNvPr>
          <p:cNvSpPr txBox="1"/>
          <p:nvPr/>
        </p:nvSpPr>
        <p:spPr>
          <a:xfrm>
            <a:off x="10132256" y="5636965"/>
            <a:ext cx="3201261"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eMD era</a:t>
            </a:r>
            <a:endParaRPr kumimoji="1" lang="ja-JP" altLang="en-US" sz="1200" dirty="0">
              <a:latin typeface="Optima" panose="02000503060000020004" pitchFamily="2" charset="0"/>
            </a:endParaRPr>
          </a:p>
        </p:txBody>
      </p:sp>
      <p:sp>
        <p:nvSpPr>
          <p:cNvPr id="39" name="テキスト ボックス 38">
            <a:extLst>
              <a:ext uri="{FF2B5EF4-FFF2-40B4-BE49-F238E27FC236}">
                <a16:creationId xmlns:a16="http://schemas.microsoft.com/office/drawing/2014/main" id="{F807EE85-1ABB-3C49-B6CD-6B63EC9D7AB0}"/>
              </a:ext>
            </a:extLst>
          </p:cNvPr>
          <p:cNvSpPr txBox="1"/>
          <p:nvPr/>
        </p:nvSpPr>
        <p:spPr>
          <a:xfrm>
            <a:off x="10132256" y="5917365"/>
            <a:ext cx="3065006"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RD era</a:t>
            </a:r>
            <a:endParaRPr kumimoji="1" lang="ja-JP" altLang="en-US" sz="1200" dirty="0">
              <a:latin typeface="Optima" panose="02000503060000020004" pitchFamily="2" charset="0"/>
            </a:endParaRPr>
          </a:p>
        </p:txBody>
      </p:sp>
      <p:pic>
        <p:nvPicPr>
          <p:cNvPr id="11" name="図 10">
            <a:extLst>
              <a:ext uri="{FF2B5EF4-FFF2-40B4-BE49-F238E27FC236}">
                <a16:creationId xmlns:a16="http://schemas.microsoft.com/office/drawing/2014/main" id="{D0EDCA76-37CD-6F48-849A-6A06CAFABB18}"/>
              </a:ext>
            </a:extLst>
          </p:cNvPr>
          <p:cNvPicPr>
            <a:picLocks noChangeAspect="1"/>
          </p:cNvPicPr>
          <p:nvPr/>
        </p:nvPicPr>
        <p:blipFill>
          <a:blip r:embed="rId11"/>
          <a:stretch>
            <a:fillRect/>
          </a:stretch>
        </p:blipFill>
        <p:spPr>
          <a:xfrm>
            <a:off x="9614607" y="5061352"/>
            <a:ext cx="3791415" cy="381236"/>
          </a:xfrm>
          <a:prstGeom prst="rect">
            <a:avLst/>
          </a:prstGeom>
        </p:spPr>
      </p:pic>
      <p:pic>
        <p:nvPicPr>
          <p:cNvPr id="22" name="図 21">
            <a:extLst>
              <a:ext uri="{FF2B5EF4-FFF2-40B4-BE49-F238E27FC236}">
                <a16:creationId xmlns:a16="http://schemas.microsoft.com/office/drawing/2014/main" id="{0487816E-8C9B-DB46-956E-09453E090689}"/>
              </a:ext>
            </a:extLst>
          </p:cNvPr>
          <p:cNvPicPr>
            <a:picLocks noChangeAspect="1"/>
          </p:cNvPicPr>
          <p:nvPr/>
        </p:nvPicPr>
        <p:blipFill>
          <a:blip r:embed="rId12"/>
          <a:stretch>
            <a:fillRect/>
          </a:stretch>
        </p:blipFill>
        <p:spPr>
          <a:xfrm>
            <a:off x="-4828318" y="5064580"/>
            <a:ext cx="4620170" cy="541473"/>
          </a:xfrm>
          <a:prstGeom prst="rect">
            <a:avLst/>
          </a:prstGeom>
        </p:spPr>
      </p:pic>
      <p:pic>
        <p:nvPicPr>
          <p:cNvPr id="24" name="図 23">
            <a:extLst>
              <a:ext uri="{FF2B5EF4-FFF2-40B4-BE49-F238E27FC236}">
                <a16:creationId xmlns:a16="http://schemas.microsoft.com/office/drawing/2014/main" id="{493C2748-5957-514B-82FF-A51F7995F358}"/>
              </a:ext>
            </a:extLst>
          </p:cNvPr>
          <p:cNvPicPr>
            <a:picLocks noChangeAspect="1"/>
          </p:cNvPicPr>
          <p:nvPr/>
        </p:nvPicPr>
        <p:blipFill>
          <a:blip r:embed="rId13"/>
          <a:stretch>
            <a:fillRect/>
          </a:stretch>
        </p:blipFill>
        <p:spPr>
          <a:xfrm>
            <a:off x="2823402" y="-868986"/>
            <a:ext cx="4873706" cy="571186"/>
          </a:xfrm>
          <a:prstGeom prst="rect">
            <a:avLst/>
          </a:prstGeom>
        </p:spPr>
      </p:pic>
      <p:pic>
        <p:nvPicPr>
          <p:cNvPr id="34" name="図 33">
            <a:extLst>
              <a:ext uri="{FF2B5EF4-FFF2-40B4-BE49-F238E27FC236}">
                <a16:creationId xmlns:a16="http://schemas.microsoft.com/office/drawing/2014/main" id="{54B3D42F-7E86-864D-BEB0-E81BC13A3A81}"/>
              </a:ext>
            </a:extLst>
          </p:cNvPr>
          <p:cNvPicPr>
            <a:picLocks noChangeAspect="1"/>
          </p:cNvPicPr>
          <p:nvPr/>
        </p:nvPicPr>
        <p:blipFill>
          <a:blip r:embed="rId14"/>
          <a:stretch>
            <a:fillRect/>
          </a:stretch>
        </p:blipFill>
        <p:spPr>
          <a:xfrm>
            <a:off x="-5043311" y="2687449"/>
            <a:ext cx="2899741" cy="264135"/>
          </a:xfrm>
          <a:prstGeom prst="rect">
            <a:avLst/>
          </a:prstGeom>
        </p:spPr>
      </p:pic>
      <p:pic>
        <p:nvPicPr>
          <p:cNvPr id="35" name="図 34">
            <a:extLst>
              <a:ext uri="{FF2B5EF4-FFF2-40B4-BE49-F238E27FC236}">
                <a16:creationId xmlns:a16="http://schemas.microsoft.com/office/drawing/2014/main" id="{5E21F280-49A7-A042-8722-8DDD9E4D8947}"/>
              </a:ext>
            </a:extLst>
          </p:cNvPr>
          <p:cNvPicPr>
            <a:picLocks noChangeAspect="1"/>
          </p:cNvPicPr>
          <p:nvPr/>
        </p:nvPicPr>
        <p:blipFill>
          <a:blip r:embed="rId15"/>
          <a:stretch>
            <a:fillRect/>
          </a:stretch>
        </p:blipFill>
        <p:spPr>
          <a:xfrm>
            <a:off x="-383121" y="-1924024"/>
            <a:ext cx="7460166" cy="1039707"/>
          </a:xfrm>
          <a:prstGeom prst="rect">
            <a:avLst/>
          </a:prstGeom>
        </p:spPr>
      </p:pic>
      <p:pic>
        <p:nvPicPr>
          <p:cNvPr id="32" name="図 31">
            <a:extLst>
              <a:ext uri="{FF2B5EF4-FFF2-40B4-BE49-F238E27FC236}">
                <a16:creationId xmlns:a16="http://schemas.microsoft.com/office/drawing/2014/main" id="{F51A3C15-4597-884E-8FB4-129CC4004737}"/>
              </a:ext>
            </a:extLst>
          </p:cNvPr>
          <p:cNvPicPr>
            <a:picLocks noChangeAspect="1"/>
          </p:cNvPicPr>
          <p:nvPr/>
        </p:nvPicPr>
        <p:blipFill>
          <a:blip r:embed="rId16"/>
          <a:stretch>
            <a:fillRect/>
          </a:stretch>
        </p:blipFill>
        <p:spPr>
          <a:xfrm>
            <a:off x="2692383" y="1750810"/>
            <a:ext cx="2929130" cy="317783"/>
          </a:xfrm>
          <a:prstGeom prst="rect">
            <a:avLst/>
          </a:prstGeom>
        </p:spPr>
      </p:pic>
      <p:pic>
        <p:nvPicPr>
          <p:cNvPr id="33" name="図 32">
            <a:extLst>
              <a:ext uri="{FF2B5EF4-FFF2-40B4-BE49-F238E27FC236}">
                <a16:creationId xmlns:a16="http://schemas.microsoft.com/office/drawing/2014/main" id="{0979BD95-9281-9248-A3FE-9E36A237CA18}"/>
              </a:ext>
            </a:extLst>
          </p:cNvPr>
          <p:cNvPicPr>
            <a:picLocks noChangeAspect="1"/>
          </p:cNvPicPr>
          <p:nvPr/>
        </p:nvPicPr>
        <p:blipFill>
          <a:blip r:embed="rId17"/>
          <a:stretch>
            <a:fillRect/>
          </a:stretch>
        </p:blipFill>
        <p:spPr>
          <a:xfrm>
            <a:off x="3616230" y="2690577"/>
            <a:ext cx="978725" cy="515119"/>
          </a:xfrm>
          <a:prstGeom prst="rect">
            <a:avLst/>
          </a:prstGeom>
        </p:spPr>
      </p:pic>
      <p:sp>
        <p:nvSpPr>
          <p:cNvPr id="36" name="テキスト ボックス 35">
            <a:extLst>
              <a:ext uri="{FF2B5EF4-FFF2-40B4-BE49-F238E27FC236}">
                <a16:creationId xmlns:a16="http://schemas.microsoft.com/office/drawing/2014/main" id="{301C8E45-2CB9-3248-95A2-E2E81B46F398}"/>
              </a:ext>
            </a:extLst>
          </p:cNvPr>
          <p:cNvSpPr txBox="1"/>
          <p:nvPr/>
        </p:nvSpPr>
        <p:spPr>
          <a:xfrm>
            <a:off x="801107" y="1314554"/>
            <a:ext cx="3198311" cy="369332"/>
          </a:xfrm>
          <a:prstGeom prst="rect">
            <a:avLst/>
          </a:prstGeom>
          <a:noFill/>
        </p:spPr>
        <p:txBody>
          <a:bodyPr wrap="none" rtlCol="0">
            <a:spAutoFit/>
          </a:bodyPr>
          <a:lstStyle/>
          <a:p>
            <a:pPr algn="l"/>
            <a:r>
              <a:rPr kumimoji="1" lang="en-US" altLang="ja-JP" dirty="0" err="1">
                <a:latin typeface="Optima" panose="02000503060000020004" pitchFamily="2" charset="0"/>
              </a:rPr>
              <a:t>E.o.M</a:t>
            </a:r>
            <a:r>
              <a:rPr kumimoji="1" lang="en-US" altLang="ja-JP" dirty="0">
                <a:latin typeface="Optima" panose="02000503060000020004" pitchFamily="2" charset="0"/>
              </a:rPr>
              <a:t> for tensor perturbations:</a:t>
            </a:r>
            <a:endParaRPr kumimoji="1" lang="ja-JP" altLang="en-US" dirty="0">
              <a:latin typeface="Optima" panose="02000503060000020004" pitchFamily="2" charset="0"/>
            </a:endParaRPr>
          </a:p>
        </p:txBody>
      </p:sp>
      <p:pic>
        <p:nvPicPr>
          <p:cNvPr id="40" name="図 39">
            <a:extLst>
              <a:ext uri="{FF2B5EF4-FFF2-40B4-BE49-F238E27FC236}">
                <a16:creationId xmlns:a16="http://schemas.microsoft.com/office/drawing/2014/main" id="{D9333A8F-97DB-434E-98A3-CEE563E2EE8C}"/>
              </a:ext>
            </a:extLst>
          </p:cNvPr>
          <p:cNvPicPr>
            <a:picLocks noChangeAspect="1"/>
          </p:cNvPicPr>
          <p:nvPr/>
        </p:nvPicPr>
        <p:blipFill>
          <a:blip r:embed="rId18"/>
          <a:stretch>
            <a:fillRect/>
          </a:stretch>
        </p:blipFill>
        <p:spPr>
          <a:xfrm>
            <a:off x="12029284" y="7864877"/>
            <a:ext cx="978726" cy="518530"/>
          </a:xfrm>
          <a:prstGeom prst="rect">
            <a:avLst/>
          </a:prstGeom>
        </p:spPr>
      </p:pic>
      <p:sp>
        <p:nvSpPr>
          <p:cNvPr id="44" name="右矢印 43">
            <a:extLst>
              <a:ext uri="{FF2B5EF4-FFF2-40B4-BE49-F238E27FC236}">
                <a16:creationId xmlns:a16="http://schemas.microsoft.com/office/drawing/2014/main" id="{4CAAD344-0A01-0B47-B4D2-1C7CEDE890B2}"/>
              </a:ext>
            </a:extLst>
          </p:cNvPr>
          <p:cNvSpPr/>
          <p:nvPr/>
        </p:nvSpPr>
        <p:spPr>
          <a:xfrm>
            <a:off x="9895044" y="4349830"/>
            <a:ext cx="519171" cy="38286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74293DF-1C3E-164E-8CE0-F704FF4E1E30}"/>
              </a:ext>
            </a:extLst>
          </p:cNvPr>
          <p:cNvPicPr>
            <a:picLocks noChangeAspect="1"/>
          </p:cNvPicPr>
          <p:nvPr/>
        </p:nvPicPr>
        <p:blipFill>
          <a:blip r:embed="rId19"/>
          <a:stretch>
            <a:fillRect/>
          </a:stretch>
        </p:blipFill>
        <p:spPr>
          <a:xfrm>
            <a:off x="9325056" y="5779422"/>
            <a:ext cx="2452662" cy="1247846"/>
          </a:xfrm>
          <a:prstGeom prst="rect">
            <a:avLst/>
          </a:prstGeom>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D53E9AE8-A20B-BF43-8B26-B540AC17DFFD}"/>
                  </a:ext>
                </a:extLst>
              </p:cNvPr>
              <p:cNvSpPr txBox="1"/>
              <p:nvPr/>
            </p:nvSpPr>
            <p:spPr>
              <a:xfrm>
                <a:off x="797333" y="2163031"/>
                <a:ext cx="7881704" cy="646331"/>
              </a:xfrm>
              <a:prstGeom prst="rect">
                <a:avLst/>
              </a:prstGeom>
              <a:noFill/>
            </p:spPr>
            <p:txBody>
              <a:bodyPr wrap="square" rtlCol="0">
                <a:spAutoFit/>
              </a:bodyPr>
              <a:lstStyle/>
              <a:p>
                <a:pPr algn="l"/>
                <a:r>
                  <a:rPr kumimoji="1" lang="en-US" altLang="ja-JP" dirty="0">
                    <a:latin typeface="Optima" panose="02000503060000020004" pitchFamily="2" charset="0"/>
                  </a:rPr>
                  <a:t>For </a:t>
                </a:r>
                <a:r>
                  <a:rPr kumimoji="1" lang="en-US" altLang="ja-JP" dirty="0" err="1">
                    <a:latin typeface="Optima" panose="02000503060000020004" pitchFamily="2" charset="0"/>
                  </a:rPr>
                  <a:t>η</a:t>
                </a:r>
                <a:r>
                  <a:rPr kumimoji="1" lang="en-US" altLang="ja-JP" dirty="0">
                    <a:latin typeface="Optima" panose="02000503060000020004" pitchFamily="2" charset="0"/>
                  </a:rPr>
                  <a:t> </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en-US" altLang="ja-JP" dirty="0">
                    <a:latin typeface="Optima" panose="02000503060000020004" pitchFamily="2" charset="0"/>
                  </a:rPr>
                  <a:t> </a:t>
                </a:r>
                <a:r>
                  <a:rPr kumimoji="1" lang="en-US" altLang="ja-JP" dirty="0" err="1">
                    <a:latin typeface="Optima" panose="02000503060000020004" pitchFamily="2" charset="0"/>
                  </a:rPr>
                  <a:t>η</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 the source is almost constant and the tensor perturbations on subhorizon scale become</a:t>
                </a:r>
                <a:endParaRPr kumimoji="1" lang="ja-JP" altLang="en-US" dirty="0">
                  <a:latin typeface="Optima" panose="02000503060000020004" pitchFamily="2" charset="0"/>
                </a:endParaRPr>
              </a:p>
            </p:txBody>
          </p:sp>
        </mc:Choice>
        <mc:Fallback xmlns="">
          <p:sp>
            <p:nvSpPr>
              <p:cNvPr id="12" name="テキスト ボックス 11">
                <a:extLst>
                  <a:ext uri="{FF2B5EF4-FFF2-40B4-BE49-F238E27FC236}">
                    <a16:creationId xmlns:a16="http://schemas.microsoft.com/office/drawing/2014/main" id="{D53E9AE8-A20B-BF43-8B26-B540AC17DFFD}"/>
                  </a:ext>
                </a:extLst>
              </p:cNvPr>
              <p:cNvSpPr txBox="1">
                <a:spLocks noRot="1" noChangeAspect="1" noMove="1" noResize="1" noEditPoints="1" noAdjustHandles="1" noChangeArrowheads="1" noChangeShapeType="1" noTextEdit="1"/>
              </p:cNvSpPr>
              <p:nvPr/>
            </p:nvSpPr>
            <p:spPr>
              <a:xfrm>
                <a:off x="797333" y="2163031"/>
                <a:ext cx="7881704" cy="646331"/>
              </a:xfrm>
              <a:prstGeom prst="rect">
                <a:avLst/>
              </a:prstGeom>
              <a:blipFill>
                <a:blip r:embed="rId20"/>
                <a:stretch>
                  <a:fillRect l="-644" t="-3846" b="-13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B89D8C54-F153-7341-9C0F-4AC4EFD479D2}"/>
                  </a:ext>
                </a:extLst>
              </p:cNvPr>
              <p:cNvSpPr txBox="1"/>
              <p:nvPr/>
            </p:nvSpPr>
            <p:spPr>
              <a:xfrm>
                <a:off x="797333" y="3204548"/>
                <a:ext cx="8020096" cy="646331"/>
              </a:xfrm>
              <a:prstGeom prst="rect">
                <a:avLst/>
              </a:prstGeom>
              <a:noFill/>
            </p:spPr>
            <p:txBody>
              <a:bodyPr wrap="square" rtlCol="0">
                <a:spAutoFit/>
              </a:bodyPr>
              <a:lstStyle/>
              <a:p>
                <a:r>
                  <a:rPr kumimoji="1" lang="en-US" altLang="ja-JP" dirty="0">
                    <a:latin typeface="Optima" panose="02000503060000020004" pitchFamily="2" charset="0"/>
                  </a:rPr>
                  <a:t>For </a:t>
                </a:r>
                <a:r>
                  <a:rPr kumimoji="1" lang="en-US" altLang="ja-JP" dirty="0" err="1">
                    <a:latin typeface="Optima" panose="02000503060000020004" pitchFamily="2" charset="0"/>
                  </a:rPr>
                  <a:t>η</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 </m:t>
                    </m:r>
                  </m:oMath>
                </a14:m>
                <a:r>
                  <a:rPr kumimoji="1" lang="en-US" altLang="ja-JP" dirty="0">
                    <a:latin typeface="Optima" panose="02000503060000020004" pitchFamily="2" charset="0"/>
                  </a:rPr>
                  <a:t>η </a:t>
                </a:r>
                <a14:m>
                  <m:oMath xmlns:m="http://schemas.openxmlformats.org/officeDocument/2006/math">
                    <m:r>
                      <a:rPr kumimoji="1" lang="en-US" altLang="ja-JP" i="1">
                        <a:latin typeface="Cambria Math" panose="02040503050406030204" pitchFamily="18" charset="0"/>
                        <a:ea typeface="Cambria Math" panose="02040503050406030204" pitchFamily="18" charset="0"/>
                      </a:rPr>
                      <m:t>≲</m:t>
                    </m:r>
                  </m:oMath>
                </a14:m>
                <a:r>
                  <a:rPr kumimoji="1" lang="en-US" altLang="ja-JP" dirty="0">
                    <a:latin typeface="Optima" panose="02000503060000020004" pitchFamily="2" charset="0"/>
                  </a:rPr>
                  <a:t> 2η</a:t>
                </a:r>
                <a:r>
                  <a:rPr kumimoji="1" lang="en-US" altLang="ja-JP" baseline="-25000" dirty="0">
                    <a:latin typeface="Optima" panose="02000503060000020004" pitchFamily="2" charset="0"/>
                  </a:rPr>
                  <a:t>R</a:t>
                </a:r>
                <a:r>
                  <a:rPr kumimoji="1" lang="en-US" altLang="ja-JP" dirty="0">
                    <a:latin typeface="Optima" panose="02000503060000020004" pitchFamily="2" charset="0"/>
                  </a:rPr>
                  <a:t>, the source decays gradually and the tensor perturbations follows the decay for a while. During this phase, the damping occurs.</a:t>
                </a:r>
                <a:endParaRPr kumimoji="1" lang="ja-JP" altLang="en-US" dirty="0">
                  <a:latin typeface="Optima" panose="02000503060000020004" pitchFamily="2" charset="0"/>
                </a:endParaRPr>
              </a:p>
            </p:txBody>
          </p:sp>
        </mc:Choice>
        <mc:Fallback xmlns="">
          <p:sp>
            <p:nvSpPr>
              <p:cNvPr id="41" name="テキスト ボックス 40">
                <a:extLst>
                  <a:ext uri="{FF2B5EF4-FFF2-40B4-BE49-F238E27FC236}">
                    <a16:creationId xmlns:a16="http://schemas.microsoft.com/office/drawing/2014/main" id="{B89D8C54-F153-7341-9C0F-4AC4EFD479D2}"/>
                  </a:ext>
                </a:extLst>
              </p:cNvPr>
              <p:cNvSpPr txBox="1">
                <a:spLocks noRot="1" noChangeAspect="1" noMove="1" noResize="1" noEditPoints="1" noAdjustHandles="1" noChangeArrowheads="1" noChangeShapeType="1" noTextEdit="1"/>
              </p:cNvSpPr>
              <p:nvPr/>
            </p:nvSpPr>
            <p:spPr>
              <a:xfrm>
                <a:off x="797333" y="3204548"/>
                <a:ext cx="8020096" cy="646331"/>
              </a:xfrm>
              <a:prstGeom prst="rect">
                <a:avLst/>
              </a:prstGeom>
              <a:blipFill>
                <a:blip r:embed="rId21"/>
                <a:stretch>
                  <a:fillRect l="-633" t="-5882" b="-13725"/>
                </a:stretch>
              </a:blipFill>
            </p:spPr>
            <p:txBody>
              <a:bodyPr/>
              <a:lstStyle/>
              <a:p>
                <a:r>
                  <a:rPr lang="ja-JP" altLang="en-US">
                    <a:noFill/>
                  </a:rPr>
                  <a:t> </a:t>
                </a:r>
              </a:p>
            </p:txBody>
          </p:sp>
        </mc:Fallback>
      </mc:AlternateContent>
      <p:pic>
        <p:nvPicPr>
          <p:cNvPr id="42" name="図 41">
            <a:extLst>
              <a:ext uri="{FF2B5EF4-FFF2-40B4-BE49-F238E27FC236}">
                <a16:creationId xmlns:a16="http://schemas.microsoft.com/office/drawing/2014/main" id="{3CCCA3AD-89BD-CF47-89FC-D5AC410332C6}"/>
              </a:ext>
            </a:extLst>
          </p:cNvPr>
          <p:cNvPicPr>
            <a:picLocks noChangeAspect="1"/>
          </p:cNvPicPr>
          <p:nvPr/>
        </p:nvPicPr>
        <p:blipFill>
          <a:blip r:embed="rId17"/>
          <a:stretch>
            <a:fillRect/>
          </a:stretch>
        </p:blipFill>
        <p:spPr>
          <a:xfrm>
            <a:off x="3667586" y="3910003"/>
            <a:ext cx="978725" cy="515119"/>
          </a:xfrm>
          <a:prstGeom prst="rect">
            <a:avLst/>
          </a:prstGeom>
        </p:spPr>
      </p:pic>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1E18B91D-C996-324B-990E-F3F53688142F}"/>
                  </a:ext>
                </a:extLst>
              </p:cNvPr>
              <p:cNvSpPr txBox="1"/>
              <p:nvPr/>
            </p:nvSpPr>
            <p:spPr>
              <a:xfrm>
                <a:off x="797333" y="4525696"/>
                <a:ext cx="8020096" cy="923330"/>
              </a:xfrm>
              <a:prstGeom prst="rect">
                <a:avLst/>
              </a:prstGeom>
              <a:noFill/>
            </p:spPr>
            <p:txBody>
              <a:bodyPr wrap="square" rtlCol="0">
                <a:spAutoFit/>
              </a:bodyPr>
              <a:lstStyle/>
              <a:p>
                <a:r>
                  <a:rPr kumimoji="1" lang="en-US" altLang="ja-JP" dirty="0">
                    <a:latin typeface="Optima" panose="02000503060000020004" pitchFamily="2" charset="0"/>
                  </a:rPr>
                  <a:t>For 2η</a:t>
                </a:r>
                <a:r>
                  <a:rPr kumimoji="1" lang="en-US" altLang="ja-JP" baseline="-25000" dirty="0">
                    <a:latin typeface="Optima" panose="02000503060000020004" pitchFamily="2" charset="0"/>
                  </a:rPr>
                  <a:t>R</a:t>
                </a:r>
                <a:r>
                  <a:rPr kumimoji="1" lang="en-US" altLang="ja-JP" dirty="0">
                    <a:latin typeface="Optima" panose="02000503060000020004" pitchFamily="2" charset="0"/>
                  </a:rPr>
                  <a:t> </a:t>
                </a:r>
                <a14:m>
                  <m:oMath xmlns:m="http://schemas.openxmlformats.org/officeDocument/2006/math">
                    <m:r>
                      <a:rPr kumimoji="1" lang="en-US" altLang="ja-JP" i="1">
                        <a:latin typeface="Cambria Math" panose="02040503050406030204" pitchFamily="18" charset="0"/>
                        <a:ea typeface="Cambria Math" panose="02040503050406030204" pitchFamily="18" charset="0"/>
                      </a:rPr>
                      <m:t>≲ </m:t>
                    </m:r>
                  </m:oMath>
                </a14:m>
                <a:r>
                  <a:rPr kumimoji="1" lang="en-US" altLang="ja-JP" dirty="0">
                    <a:latin typeface="Optima" panose="02000503060000020004" pitchFamily="2" charset="0"/>
                  </a:rPr>
                  <a:t>η, the source decays rapidly and the time derivative of the tensor perturbations dominates the </a:t>
                </a:r>
                <a:r>
                  <a:rPr kumimoji="1" lang="en-US" altLang="ja-JP" dirty="0" err="1">
                    <a:latin typeface="Optima" panose="02000503060000020004" pitchFamily="2" charset="0"/>
                  </a:rPr>
                  <a:t>E.o.M.</a:t>
                </a:r>
                <a:r>
                  <a:rPr kumimoji="1" lang="en-US" altLang="ja-JP" dirty="0">
                    <a:latin typeface="Optima" panose="02000503060000020004" pitchFamily="2" charset="0"/>
                  </a:rPr>
                  <a:t> Then, tensor perturbations decouple from the source.</a:t>
                </a:r>
                <a:endParaRPr kumimoji="1" lang="ja-JP" altLang="en-US" dirty="0">
                  <a:latin typeface="Optima" panose="02000503060000020004" pitchFamily="2" charset="0"/>
                </a:endParaRPr>
              </a:p>
            </p:txBody>
          </p:sp>
        </mc:Choice>
        <mc:Fallback xmlns="">
          <p:sp>
            <p:nvSpPr>
              <p:cNvPr id="43" name="テキスト ボックス 42">
                <a:extLst>
                  <a:ext uri="{FF2B5EF4-FFF2-40B4-BE49-F238E27FC236}">
                    <a16:creationId xmlns:a16="http://schemas.microsoft.com/office/drawing/2014/main" id="{1E18B91D-C996-324B-990E-F3F53688142F}"/>
                  </a:ext>
                </a:extLst>
              </p:cNvPr>
              <p:cNvSpPr txBox="1">
                <a:spLocks noRot="1" noChangeAspect="1" noMove="1" noResize="1" noEditPoints="1" noAdjustHandles="1" noChangeArrowheads="1" noChangeShapeType="1" noTextEdit="1"/>
              </p:cNvSpPr>
              <p:nvPr/>
            </p:nvSpPr>
            <p:spPr>
              <a:xfrm>
                <a:off x="797333" y="4525696"/>
                <a:ext cx="8020096" cy="923330"/>
              </a:xfrm>
              <a:prstGeom prst="rect">
                <a:avLst/>
              </a:prstGeom>
              <a:blipFill>
                <a:blip r:embed="rId22"/>
                <a:stretch>
                  <a:fillRect l="-633" t="-2703" b="-9459"/>
                </a:stretch>
              </a:blipFill>
            </p:spPr>
            <p:txBody>
              <a:bodyPr/>
              <a:lstStyle/>
              <a:p>
                <a:r>
                  <a:rPr lang="ja-JP" altLang="en-US">
                    <a:noFill/>
                  </a:rPr>
                  <a:t> </a:t>
                </a:r>
              </a:p>
            </p:txBody>
          </p:sp>
        </mc:Fallback>
      </mc:AlternateContent>
      <p:sp>
        <p:nvSpPr>
          <p:cNvPr id="37" name="テキスト ボックス 36">
            <a:extLst>
              <a:ext uri="{FF2B5EF4-FFF2-40B4-BE49-F238E27FC236}">
                <a16:creationId xmlns:a16="http://schemas.microsoft.com/office/drawing/2014/main" id="{86C71046-505D-E748-99C4-0545BB7FB4A3}"/>
              </a:ext>
            </a:extLst>
          </p:cNvPr>
          <p:cNvSpPr txBox="1"/>
          <p:nvPr/>
        </p:nvSpPr>
        <p:spPr>
          <a:xfrm>
            <a:off x="5118265" y="4013862"/>
            <a:ext cx="3454472" cy="369332"/>
          </a:xfrm>
          <a:prstGeom prst="rect">
            <a:avLst/>
          </a:prstGeom>
          <a:noFill/>
        </p:spPr>
        <p:txBody>
          <a:bodyPr wrap="none" rtlCol="0">
            <a:spAutoFit/>
          </a:bodyPr>
          <a:lstStyle/>
          <a:p>
            <a:pPr algn="l"/>
            <a:r>
              <a:rPr kumimoji="1" lang="en-US" altLang="ja-JP" dirty="0">
                <a:latin typeface="Optima" panose="02000503060000020004" pitchFamily="2" charset="0"/>
              </a:rPr>
              <a:t>(The source and h are damping. )</a:t>
            </a:r>
            <a:endParaRPr kumimoji="1" lang="ja-JP" altLang="en-US" dirty="0">
              <a:latin typeface="Optima" panose="02000503060000020004" pitchFamily="2" charset="0"/>
            </a:endParaRPr>
          </a:p>
        </p:txBody>
      </p:sp>
      <p:cxnSp>
        <p:nvCxnSpPr>
          <p:cNvPr id="48" name="直線矢印コネクタ 47">
            <a:extLst>
              <a:ext uri="{FF2B5EF4-FFF2-40B4-BE49-F238E27FC236}">
                <a16:creationId xmlns:a16="http://schemas.microsoft.com/office/drawing/2014/main" id="{EA01ADF0-37AD-2F47-A13B-313C58547D6B}"/>
              </a:ext>
            </a:extLst>
          </p:cNvPr>
          <p:cNvCxnSpPr>
            <a:cxnSpLocks/>
          </p:cNvCxnSpPr>
          <p:nvPr/>
        </p:nvCxnSpPr>
        <p:spPr>
          <a:xfrm flipV="1">
            <a:off x="4105593" y="5759786"/>
            <a:ext cx="0" cy="2842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929F9D3D-01B4-5041-9583-7D028A2F5F2D}"/>
              </a:ext>
            </a:extLst>
          </p:cNvPr>
          <p:cNvSpPr txBox="1"/>
          <p:nvPr/>
        </p:nvSpPr>
        <p:spPr>
          <a:xfrm>
            <a:off x="3389395" y="6033844"/>
            <a:ext cx="3018775" cy="369332"/>
          </a:xfrm>
          <a:prstGeom prst="rect">
            <a:avLst/>
          </a:prstGeom>
          <a:noFill/>
        </p:spPr>
        <p:txBody>
          <a:bodyPr wrap="none" rtlCol="0">
            <a:spAutoFit/>
          </a:bodyPr>
          <a:lstStyle/>
          <a:p>
            <a:pPr algn="l"/>
            <a:r>
              <a:rPr kumimoji="1" lang="en-US" altLang="ja-JP" dirty="0">
                <a:latin typeface="Optima" panose="02000503060000020004" pitchFamily="2" charset="0"/>
              </a:rPr>
              <a:t>Amplitude at the decoupling</a:t>
            </a:r>
            <a:endParaRPr kumimoji="1" lang="ja-JP" altLang="en-US" dirty="0">
              <a:latin typeface="Optima" panose="02000503060000020004" pitchFamily="2" charset="0"/>
            </a:endParaRPr>
          </a:p>
        </p:txBody>
      </p:sp>
      <p:pic>
        <p:nvPicPr>
          <p:cNvPr id="50" name="図 49">
            <a:extLst>
              <a:ext uri="{FF2B5EF4-FFF2-40B4-BE49-F238E27FC236}">
                <a16:creationId xmlns:a16="http://schemas.microsoft.com/office/drawing/2014/main" id="{743530B6-4D5F-3B4D-BF6D-60EECF52CA91}"/>
              </a:ext>
            </a:extLst>
          </p:cNvPr>
          <p:cNvPicPr>
            <a:picLocks noChangeAspect="1"/>
          </p:cNvPicPr>
          <p:nvPr/>
        </p:nvPicPr>
        <p:blipFill>
          <a:blip r:embed="rId23"/>
          <a:stretch>
            <a:fillRect/>
          </a:stretch>
        </p:blipFill>
        <p:spPr>
          <a:xfrm>
            <a:off x="3351203" y="5382202"/>
            <a:ext cx="1877711" cy="436369"/>
          </a:xfrm>
          <a:prstGeom prst="rect">
            <a:avLst/>
          </a:prstGeom>
        </p:spPr>
      </p:pic>
      <p:sp>
        <p:nvSpPr>
          <p:cNvPr id="52" name="テキスト ボックス 51">
            <a:extLst>
              <a:ext uri="{FF2B5EF4-FFF2-40B4-BE49-F238E27FC236}">
                <a16:creationId xmlns:a16="http://schemas.microsoft.com/office/drawing/2014/main" id="{383B67FB-531C-294B-BB67-1D40F67162D3}"/>
              </a:ext>
            </a:extLst>
          </p:cNvPr>
          <p:cNvSpPr txBox="1"/>
          <p:nvPr/>
        </p:nvSpPr>
        <p:spPr>
          <a:xfrm>
            <a:off x="5496575" y="5390454"/>
            <a:ext cx="2715295" cy="369332"/>
          </a:xfrm>
          <a:prstGeom prst="rect">
            <a:avLst/>
          </a:prstGeom>
          <a:noFill/>
        </p:spPr>
        <p:txBody>
          <a:bodyPr wrap="none" rtlCol="0">
            <a:spAutoFit/>
          </a:bodyPr>
          <a:lstStyle/>
          <a:p>
            <a:pPr algn="l"/>
            <a:r>
              <a:rPr kumimoji="1" lang="en-US" altLang="ja-JP" dirty="0">
                <a:latin typeface="Optima" panose="02000503060000020004" pitchFamily="2" charset="0"/>
              </a:rPr>
              <a:t>(Freely propagating GWs)</a:t>
            </a:r>
            <a:endParaRPr kumimoji="1" lang="ja-JP" altLang="en-US" dirty="0">
              <a:latin typeface="Optima" panose="02000503060000020004" pitchFamily="2" charset="0"/>
            </a:endParaRPr>
          </a:p>
        </p:txBody>
      </p:sp>
      <p:sp>
        <p:nvSpPr>
          <p:cNvPr id="2" name="スライド番号プレースホルダー 1">
            <a:extLst>
              <a:ext uri="{FF2B5EF4-FFF2-40B4-BE49-F238E27FC236}">
                <a16:creationId xmlns:a16="http://schemas.microsoft.com/office/drawing/2014/main" id="{304C8B73-39B9-0943-9FA7-D41CA5D3903B}"/>
              </a:ext>
            </a:extLst>
          </p:cNvPr>
          <p:cNvSpPr>
            <a:spLocks noGrp="1"/>
          </p:cNvSpPr>
          <p:nvPr>
            <p:ph type="sldNum" sz="quarter" idx="12"/>
          </p:nvPr>
        </p:nvSpPr>
        <p:spPr/>
        <p:txBody>
          <a:bodyPr/>
          <a:lstStyle/>
          <a:p>
            <a:fld id="{4F507FF2-E283-2F47-BC83-23ACEC2E43D2}" type="slidenum">
              <a:rPr lang="ja-JP" altLang="en-US" smtClean="0"/>
              <a:pPr/>
              <a:t>14</a:t>
            </a:fld>
            <a:r>
              <a:rPr lang="en-US" altLang="ja-JP"/>
              <a:t>/21</a:t>
            </a:r>
            <a:endParaRPr lang="ja-JP" altLang="en-US"/>
          </a:p>
        </p:txBody>
      </p:sp>
    </p:spTree>
    <p:extLst>
      <p:ext uri="{BB962C8B-B14F-4D97-AF65-F5344CB8AC3E}">
        <p14:creationId xmlns:p14="http://schemas.microsoft.com/office/powerpoint/2010/main" val="295004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8169662"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Introduction</a:t>
            </a:r>
          </a:p>
          <a:p>
            <a:pPr marL="457200" indent="-457200" algn="l">
              <a:buFont typeface="Arial" panose="020B0604020202020204" pitchFamily="34" charset="0"/>
              <a:buChar char="•"/>
            </a:pPr>
            <a:r>
              <a:rPr lang="en-US" altLang="ja-JP" sz="3200" dirty="0"/>
              <a:t>eMD effects in gradual reheating scenario</a:t>
            </a:r>
          </a:p>
          <a:p>
            <a:pPr marL="457200" indent="-457200" algn="l">
              <a:buFont typeface="Arial" panose="020B0604020202020204" pitchFamily="34" charset="0"/>
              <a:buChar char="•"/>
            </a:pPr>
            <a:r>
              <a:rPr lang="en-US" altLang="ja-JP" sz="3200" u="sng" dirty="0"/>
              <a:t>eMD effects in sudden reheating scenario</a:t>
            </a:r>
          </a:p>
          <a:p>
            <a:pPr marL="457200" indent="-457200" algn="l">
              <a:buFont typeface="Arial" panose="020B0604020202020204" pitchFamily="34" charset="0"/>
              <a:buChar char="•"/>
            </a:pPr>
            <a:r>
              <a:rPr lang="en-US" altLang="ja-JP" sz="3200"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346226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線コネクタ 59">
            <a:extLst>
              <a:ext uri="{FF2B5EF4-FFF2-40B4-BE49-F238E27FC236}">
                <a16:creationId xmlns:a16="http://schemas.microsoft.com/office/drawing/2014/main" id="{53B7ED77-AAED-0E48-9CB9-F508A1D0A986}"/>
              </a:ext>
            </a:extLst>
          </p:cNvPr>
          <p:cNvCxnSpPr>
            <a:cxnSpLocks/>
          </p:cNvCxnSpPr>
          <p:nvPr/>
        </p:nvCxnSpPr>
        <p:spPr>
          <a:xfrm>
            <a:off x="7439903" y="4629037"/>
            <a:ext cx="0" cy="1051522"/>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Toy model for sudden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035B9B5-0C38-7845-BAE4-C8F05A2A2A8A}"/>
              </a:ext>
            </a:extLst>
          </p:cNvPr>
          <p:cNvSpPr txBox="1"/>
          <p:nvPr/>
        </p:nvSpPr>
        <p:spPr>
          <a:xfrm>
            <a:off x="9439119" y="1271856"/>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So far, we have considered a gradual reheating, whose transition time scale is comparable to the Hubble time scale at that time. </a:t>
            </a:r>
            <a:endParaRPr kumimoji="1" lang="ja-JP" altLang="en-US" dirty="0">
              <a:latin typeface="Optima" panose="02000503060000020004" pitchFamily="2" charset="0"/>
            </a:endParaRPr>
          </a:p>
        </p:txBody>
      </p:sp>
      <p:sp>
        <p:nvSpPr>
          <p:cNvPr id="4" name="テキスト ボックス 3">
            <a:extLst>
              <a:ext uri="{FF2B5EF4-FFF2-40B4-BE49-F238E27FC236}">
                <a16:creationId xmlns:a16="http://schemas.microsoft.com/office/drawing/2014/main" id="{E5EFF50B-C15A-6C45-B2AA-71B1CA526E62}"/>
              </a:ext>
            </a:extLst>
          </p:cNvPr>
          <p:cNvSpPr txBox="1"/>
          <p:nvPr/>
        </p:nvSpPr>
        <p:spPr>
          <a:xfrm>
            <a:off x="628650" y="1252102"/>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Here, we consider the sudden reheating scenario, where the transition time scale is much shorter than the Hubble time scale at that time.</a:t>
            </a:r>
            <a:endParaRPr kumimoji="1" lang="ja-JP" altLang="en-US" dirty="0">
              <a:latin typeface="Optima" panose="02000503060000020004" pitchFamily="2" charset="0"/>
            </a:endParaRPr>
          </a:p>
        </p:txBody>
      </p:sp>
      <p:sp>
        <p:nvSpPr>
          <p:cNvPr id="6" name="テキスト ボックス 5">
            <a:extLst>
              <a:ext uri="{FF2B5EF4-FFF2-40B4-BE49-F238E27FC236}">
                <a16:creationId xmlns:a16="http://schemas.microsoft.com/office/drawing/2014/main" id="{B8EAE942-C07F-A24B-A497-A2EEFB10F13C}"/>
              </a:ext>
            </a:extLst>
          </p:cNvPr>
          <p:cNvSpPr txBox="1"/>
          <p:nvPr/>
        </p:nvSpPr>
        <p:spPr>
          <a:xfrm>
            <a:off x="9431617" y="2012317"/>
            <a:ext cx="7738973" cy="923330"/>
          </a:xfrm>
          <a:prstGeom prst="rect">
            <a:avLst/>
          </a:prstGeom>
          <a:noFill/>
        </p:spPr>
        <p:txBody>
          <a:bodyPr wrap="square" rtlCol="0">
            <a:spAutoFit/>
          </a:bodyPr>
          <a:lstStyle/>
          <a:p>
            <a:pPr algn="l"/>
            <a:r>
              <a:rPr kumimoji="1" lang="en-US" altLang="ja-JP" dirty="0">
                <a:latin typeface="Optima" panose="02000503060000020004" pitchFamily="2" charset="0"/>
              </a:rPr>
              <a:t>We have seen that </a:t>
            </a:r>
            <a:r>
              <a:rPr kumimoji="1" lang="en-US" altLang="ja-JP" dirty="0" err="1">
                <a:latin typeface="Optima" panose="02000503060000020004" pitchFamily="2" charset="0"/>
              </a:rPr>
              <a:t>Φ</a:t>
            </a:r>
            <a:r>
              <a:rPr kumimoji="1" lang="en-US" altLang="ja-JP" dirty="0">
                <a:latin typeface="Optima" panose="02000503060000020004" pitchFamily="2" charset="0"/>
              </a:rPr>
              <a:t> decays exponentially during the gradual transition from eMD era to RD era and induced GWs are suppressed compared to the previous works.</a:t>
            </a:r>
            <a:endParaRPr kumimoji="1" lang="ja-JP" altLang="en-US" dirty="0">
              <a:latin typeface="Optima" panose="02000503060000020004" pitchFamily="2" charset="0"/>
            </a:endParaRPr>
          </a:p>
        </p:txBody>
      </p:sp>
      <p:sp>
        <p:nvSpPr>
          <p:cNvPr id="7" name="テキスト ボックス 6">
            <a:extLst>
              <a:ext uri="{FF2B5EF4-FFF2-40B4-BE49-F238E27FC236}">
                <a16:creationId xmlns:a16="http://schemas.microsoft.com/office/drawing/2014/main" id="{2277669A-0491-0540-B12A-5335C263448F}"/>
              </a:ext>
            </a:extLst>
          </p:cNvPr>
          <p:cNvSpPr txBox="1"/>
          <p:nvPr/>
        </p:nvSpPr>
        <p:spPr>
          <a:xfrm>
            <a:off x="680224" y="1934070"/>
            <a:ext cx="1287340" cy="369332"/>
          </a:xfrm>
          <a:prstGeom prst="rect">
            <a:avLst/>
          </a:prstGeom>
          <a:noFill/>
        </p:spPr>
        <p:txBody>
          <a:bodyPr wrap="none" rtlCol="0">
            <a:spAutoFit/>
          </a:bodyPr>
          <a:lstStyle/>
          <a:p>
            <a:pPr algn="l"/>
            <a:r>
              <a:rPr kumimoji="1" lang="en-US" altLang="ja-JP" dirty="0">
                <a:latin typeface="Optima" panose="02000503060000020004" pitchFamily="2" charset="0"/>
              </a:rPr>
              <a:t>Toy model:</a:t>
            </a:r>
            <a:endParaRPr kumimoji="1" lang="ja-JP" altLang="en-US" dirty="0">
              <a:latin typeface="Optima" panose="02000503060000020004" pitchFamily="2" charset="0"/>
            </a:endParaRPr>
          </a:p>
        </p:txBody>
      </p:sp>
      <p:pic>
        <p:nvPicPr>
          <p:cNvPr id="8" name="図 7">
            <a:extLst>
              <a:ext uri="{FF2B5EF4-FFF2-40B4-BE49-F238E27FC236}">
                <a16:creationId xmlns:a16="http://schemas.microsoft.com/office/drawing/2014/main" id="{A675D643-2DEA-9A40-AD12-46783EE33039}"/>
              </a:ext>
            </a:extLst>
          </p:cNvPr>
          <p:cNvPicPr>
            <a:picLocks noChangeAspect="1"/>
          </p:cNvPicPr>
          <p:nvPr/>
        </p:nvPicPr>
        <p:blipFill>
          <a:blip r:embed="rId7"/>
          <a:stretch>
            <a:fillRect/>
          </a:stretch>
        </p:blipFill>
        <p:spPr>
          <a:xfrm>
            <a:off x="1169290" y="2279220"/>
            <a:ext cx="3568777" cy="813139"/>
          </a:xfrm>
          <a:prstGeom prst="rect">
            <a:avLst/>
          </a:prstGeom>
        </p:spPr>
      </p:pic>
      <p:pic>
        <p:nvPicPr>
          <p:cNvPr id="9" name="図 8">
            <a:extLst>
              <a:ext uri="{FF2B5EF4-FFF2-40B4-BE49-F238E27FC236}">
                <a16:creationId xmlns:a16="http://schemas.microsoft.com/office/drawing/2014/main" id="{728B7E90-682E-0F4E-8161-76A6860A7C46}"/>
              </a:ext>
            </a:extLst>
          </p:cNvPr>
          <p:cNvPicPr>
            <a:picLocks noChangeAspect="1"/>
          </p:cNvPicPr>
          <p:nvPr/>
        </p:nvPicPr>
        <p:blipFill>
          <a:blip r:embed="rId8"/>
          <a:stretch>
            <a:fillRect/>
          </a:stretch>
        </p:blipFill>
        <p:spPr>
          <a:xfrm>
            <a:off x="5080992" y="2267143"/>
            <a:ext cx="224911" cy="813139"/>
          </a:xfrm>
          <a:prstGeom prst="rect">
            <a:avLst/>
          </a:prstGeom>
        </p:spPr>
      </p:pic>
      <p:sp>
        <p:nvSpPr>
          <p:cNvPr id="11" name="テキスト ボックス 10">
            <a:extLst>
              <a:ext uri="{FF2B5EF4-FFF2-40B4-BE49-F238E27FC236}">
                <a16:creationId xmlns:a16="http://schemas.microsoft.com/office/drawing/2014/main" id="{141ADAF3-D967-E44F-B1F7-80D5BB431E83}"/>
              </a:ext>
            </a:extLst>
          </p:cNvPr>
          <p:cNvSpPr txBox="1"/>
          <p:nvPr/>
        </p:nvSpPr>
        <p:spPr>
          <a:xfrm>
            <a:off x="5313470" y="2212598"/>
            <a:ext cx="3630033" cy="307777"/>
          </a:xfrm>
          <a:prstGeom prst="rect">
            <a:avLst/>
          </a:prstGeom>
          <a:noFill/>
        </p:spPr>
        <p:txBody>
          <a:bodyPr wrap="none" rtlCol="0">
            <a:spAutoFit/>
          </a:bodyPr>
          <a:lstStyle/>
          <a:p>
            <a:pPr algn="l"/>
            <a:r>
              <a:rPr kumimoji="1" lang="en-US" altLang="ja-JP" sz="1400" dirty="0">
                <a:latin typeface="Optima" panose="02000503060000020004" pitchFamily="2" charset="0"/>
              </a:rPr>
              <a:t>Dominant field (such as </a:t>
            </a:r>
            <a:r>
              <a:rPr kumimoji="1" lang="en-US" altLang="ja-JP" sz="1400" dirty="0" err="1">
                <a:latin typeface="Optima" panose="02000503060000020004" pitchFamily="2" charset="0"/>
              </a:rPr>
              <a:t>inflaton</a:t>
            </a:r>
            <a:r>
              <a:rPr kumimoji="1" lang="en-US" altLang="ja-JP" sz="1400" dirty="0">
                <a:latin typeface="Optima" panose="02000503060000020004" pitchFamily="2" charset="0"/>
              </a:rPr>
              <a:t> or curvaton)</a:t>
            </a:r>
            <a:endParaRPr kumimoji="1" lang="ja-JP" altLang="en-US" sz="1400" dirty="0">
              <a:latin typeface="Optima" panose="02000503060000020004" pitchFamily="2" charset="0"/>
            </a:endParaRPr>
          </a:p>
        </p:txBody>
      </p:sp>
      <p:sp>
        <p:nvSpPr>
          <p:cNvPr id="39" name="テキスト ボックス 38">
            <a:extLst>
              <a:ext uri="{FF2B5EF4-FFF2-40B4-BE49-F238E27FC236}">
                <a16:creationId xmlns:a16="http://schemas.microsoft.com/office/drawing/2014/main" id="{483ACC91-4648-E747-A44C-77CE5AD1BC8F}"/>
              </a:ext>
            </a:extLst>
          </p:cNvPr>
          <p:cNvSpPr txBox="1"/>
          <p:nvPr/>
        </p:nvSpPr>
        <p:spPr>
          <a:xfrm>
            <a:off x="5331022" y="2538291"/>
            <a:ext cx="2091791" cy="307777"/>
          </a:xfrm>
          <a:prstGeom prst="rect">
            <a:avLst/>
          </a:prstGeom>
          <a:noFill/>
        </p:spPr>
        <p:txBody>
          <a:bodyPr wrap="none" rtlCol="0">
            <a:spAutoFit/>
          </a:bodyPr>
          <a:lstStyle/>
          <a:p>
            <a:pPr algn="l"/>
            <a:r>
              <a:rPr kumimoji="1" lang="en-US" altLang="ja-JP" sz="1400" dirty="0">
                <a:latin typeface="Optima" panose="02000503060000020004" pitchFamily="2" charset="0"/>
              </a:rPr>
              <a:t>Trigger field (“</a:t>
            </a:r>
            <a:r>
              <a:rPr kumimoji="1" lang="en-US" altLang="ja-JP" sz="1400" dirty="0" err="1">
                <a:latin typeface="Optima" panose="02000503060000020004" pitchFamily="2" charset="0"/>
              </a:rPr>
              <a:t>triggeron</a:t>
            </a:r>
            <a:r>
              <a:rPr kumimoji="1" lang="en-US" altLang="ja-JP" sz="1400" dirty="0">
                <a:latin typeface="Optima" panose="02000503060000020004" pitchFamily="2" charset="0"/>
              </a:rPr>
              <a:t>”)</a:t>
            </a:r>
            <a:endParaRPr kumimoji="1" lang="ja-JP" altLang="en-US" sz="1400" dirty="0">
              <a:latin typeface="Optima" panose="02000503060000020004" pitchFamily="2" charset="0"/>
            </a:endParaRPr>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65CE7CF6-B8B1-6B44-8A6C-4D1BDA7438B6}"/>
                  </a:ext>
                </a:extLst>
              </p:cNvPr>
              <p:cNvSpPr txBox="1"/>
              <p:nvPr/>
            </p:nvSpPr>
            <p:spPr>
              <a:xfrm>
                <a:off x="5343213" y="2843729"/>
                <a:ext cx="3463449" cy="307777"/>
              </a:xfrm>
              <a:prstGeom prst="rect">
                <a:avLst/>
              </a:prstGeom>
              <a:noFill/>
            </p:spPr>
            <p:txBody>
              <a:bodyPr wrap="none" rtlCol="0">
                <a:spAutoFit/>
              </a:bodyPr>
              <a:lstStyle/>
              <a:p>
                <a:pPr algn="l"/>
                <a:r>
                  <a:rPr kumimoji="1" lang="en-US" altLang="ja-JP" sz="1400" dirty="0">
                    <a:latin typeface="Optima" panose="02000503060000020004" pitchFamily="2" charset="0"/>
                  </a:rPr>
                  <a:t>Field denoting the daughter particles of </a:t>
                </a:r>
                <a14:m>
                  <m:oMath xmlns:m="http://schemas.openxmlformats.org/officeDocument/2006/math">
                    <m:r>
                      <a:rPr kumimoji="1" lang="en-US" altLang="ja-JP" sz="1400" i="1" smtClean="0">
                        <a:latin typeface="Cambria Math" panose="02040503050406030204" pitchFamily="18" charset="0"/>
                        <a:ea typeface="Cambria Math" panose="02040503050406030204" pitchFamily="18" charset="0"/>
                      </a:rPr>
                      <m:t>𝜙</m:t>
                    </m:r>
                  </m:oMath>
                </a14:m>
                <a:endParaRPr kumimoji="1" lang="ja-JP" altLang="en-US" sz="1400" dirty="0">
                  <a:latin typeface="Optima" panose="02000503060000020004" pitchFamily="2" charset="0"/>
                </a:endParaRPr>
              </a:p>
            </p:txBody>
          </p:sp>
        </mc:Choice>
        <mc:Fallback xmlns="">
          <p:sp>
            <p:nvSpPr>
              <p:cNvPr id="41" name="テキスト ボックス 40">
                <a:extLst>
                  <a:ext uri="{FF2B5EF4-FFF2-40B4-BE49-F238E27FC236}">
                    <a16:creationId xmlns:a16="http://schemas.microsoft.com/office/drawing/2014/main" id="{65CE7CF6-B8B1-6B44-8A6C-4D1BDA7438B6}"/>
                  </a:ext>
                </a:extLst>
              </p:cNvPr>
              <p:cNvSpPr txBox="1">
                <a:spLocks noRot="1" noChangeAspect="1" noMove="1" noResize="1" noEditPoints="1" noAdjustHandles="1" noChangeArrowheads="1" noChangeShapeType="1" noTextEdit="1"/>
              </p:cNvSpPr>
              <p:nvPr/>
            </p:nvSpPr>
            <p:spPr>
              <a:xfrm>
                <a:off x="5343213" y="2843729"/>
                <a:ext cx="3463449" cy="307777"/>
              </a:xfrm>
              <a:prstGeom prst="rect">
                <a:avLst/>
              </a:prstGeom>
              <a:blipFill>
                <a:blip r:embed="rId9"/>
                <a:stretch>
                  <a:fillRect l="-366" b="-20000"/>
                </a:stretch>
              </a:blipFill>
            </p:spPr>
            <p:txBody>
              <a:bodyPr/>
              <a:lstStyle/>
              <a:p>
                <a:r>
                  <a:rPr lang="ja-JP" altLang="en-US">
                    <a:noFill/>
                  </a:rPr>
                  <a:t> </a:t>
                </a:r>
              </a:p>
            </p:txBody>
          </p:sp>
        </mc:Fallback>
      </mc:AlternateContent>
      <p:sp>
        <p:nvSpPr>
          <p:cNvPr id="42" name="フリーフォーム 41">
            <a:extLst>
              <a:ext uri="{FF2B5EF4-FFF2-40B4-BE49-F238E27FC236}">
                <a16:creationId xmlns:a16="http://schemas.microsoft.com/office/drawing/2014/main" id="{973AAABF-D65F-EA4E-8CC8-0452FF83D147}"/>
              </a:ext>
            </a:extLst>
          </p:cNvPr>
          <p:cNvSpPr/>
          <p:nvPr/>
        </p:nvSpPr>
        <p:spPr>
          <a:xfrm>
            <a:off x="806367" y="4682982"/>
            <a:ext cx="1798259" cy="1019021"/>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a:extLst>
              <a:ext uri="{FF2B5EF4-FFF2-40B4-BE49-F238E27FC236}">
                <a16:creationId xmlns:a16="http://schemas.microsoft.com/office/drawing/2014/main" id="{CF06771B-7C8B-244A-A530-BD6866D1CE5F}"/>
              </a:ext>
            </a:extLst>
          </p:cNvPr>
          <p:cNvSpPr/>
          <p:nvPr/>
        </p:nvSpPr>
        <p:spPr>
          <a:xfrm>
            <a:off x="2371825" y="4658044"/>
            <a:ext cx="180000" cy="180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4760AFA1-65E9-3F47-995B-3A1246EDDE02}"/>
              </a:ext>
            </a:extLst>
          </p:cNvPr>
          <p:cNvPicPr>
            <a:picLocks noChangeAspect="1"/>
          </p:cNvPicPr>
          <p:nvPr/>
        </p:nvPicPr>
        <p:blipFill>
          <a:blip r:embed="rId10"/>
          <a:stretch>
            <a:fillRect/>
          </a:stretch>
        </p:blipFill>
        <p:spPr>
          <a:xfrm>
            <a:off x="6191862" y="3305759"/>
            <a:ext cx="1373844" cy="248806"/>
          </a:xfrm>
          <a:prstGeom prst="rect">
            <a:avLst/>
          </a:prstGeom>
        </p:spPr>
      </p:pic>
      <p:pic>
        <p:nvPicPr>
          <p:cNvPr id="10" name="図 9">
            <a:extLst>
              <a:ext uri="{FF2B5EF4-FFF2-40B4-BE49-F238E27FC236}">
                <a16:creationId xmlns:a16="http://schemas.microsoft.com/office/drawing/2014/main" id="{3A046598-0CB3-B348-8725-F864A38DA569}"/>
              </a:ext>
            </a:extLst>
          </p:cNvPr>
          <p:cNvPicPr>
            <a:picLocks noChangeAspect="1"/>
          </p:cNvPicPr>
          <p:nvPr/>
        </p:nvPicPr>
        <p:blipFill>
          <a:blip r:embed="rId11"/>
          <a:stretch>
            <a:fillRect/>
          </a:stretch>
        </p:blipFill>
        <p:spPr>
          <a:xfrm>
            <a:off x="1099830" y="3214706"/>
            <a:ext cx="2992215" cy="505726"/>
          </a:xfrm>
          <a:prstGeom prst="rect">
            <a:avLst/>
          </a:prstGeom>
        </p:spPr>
      </p:pic>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BD476EAE-F639-1944-BD64-5791519188F6}"/>
                  </a:ext>
                </a:extLst>
              </p:cNvPr>
              <p:cNvSpPr txBox="1"/>
              <p:nvPr/>
            </p:nvSpPr>
            <p:spPr>
              <a:xfrm>
                <a:off x="4144061" y="3305773"/>
                <a:ext cx="1994457" cy="307777"/>
              </a:xfrm>
              <a:prstGeom prst="rect">
                <a:avLst/>
              </a:prstGeom>
              <a:noFill/>
            </p:spPr>
            <p:txBody>
              <a:bodyPr wrap="none" rtlCol="0">
                <a:spAutoFit/>
              </a:bodyPr>
              <a:lstStyle/>
              <a:p>
                <a:pPr algn="l"/>
                <a:r>
                  <a:rPr kumimoji="1" lang="en-US" altLang="ja-JP" sz="1400" dirty="0">
                    <a:latin typeface="Optima" panose="02000503060000020004" pitchFamily="2" charset="0"/>
                    <a:ea typeface="Cambria Math" panose="02040503050406030204" pitchFamily="18" charset="0"/>
                  </a:rPr>
                  <a:t>(Decay rate of </a:t>
                </a:r>
                <a14:m>
                  <m:oMath xmlns:m="http://schemas.openxmlformats.org/officeDocument/2006/math">
                    <m:r>
                      <a:rPr kumimoji="1" lang="en-US" altLang="ja-JP" sz="1400" i="1" smtClean="0">
                        <a:latin typeface="Cambria Math" panose="02040503050406030204" pitchFamily="18" charset="0"/>
                        <a:ea typeface="Cambria Math" panose="02040503050406030204" pitchFamily="18" charset="0"/>
                      </a:rPr>
                      <m:t>𝜙</m:t>
                    </m:r>
                    <m:r>
                      <a:rPr kumimoji="1" lang="en-US" altLang="ja-JP" sz="1400" i="1" smtClean="0">
                        <a:latin typeface="Cambria Math" panose="02040503050406030204" pitchFamily="18" charset="0"/>
                        <a:ea typeface="Cambria Math" panose="02040503050406030204" pitchFamily="18" charset="0"/>
                      </a:rPr>
                      <m:t>→2</m:t>
                    </m:r>
                    <m:r>
                      <a:rPr kumimoji="1" lang="en-US" altLang="ja-JP" sz="1400" b="0" i="1" smtClean="0">
                        <a:latin typeface="Cambria Math" panose="02040503050406030204" pitchFamily="18" charset="0"/>
                        <a:ea typeface="Cambria Math" panose="02040503050406030204" pitchFamily="18" charset="0"/>
                      </a:rPr>
                      <m:t>𝜒</m:t>
                    </m:r>
                  </m:oMath>
                </a14:m>
                <a:r>
                  <a:rPr kumimoji="1" lang="en-US" altLang="ja-JP" sz="1400" dirty="0">
                    <a:latin typeface="Optima" panose="02000503060000020004" pitchFamily="2" charset="0"/>
                  </a:rPr>
                  <a:t>) </a:t>
                </a:r>
                <a:endParaRPr kumimoji="1" lang="ja-JP" altLang="en-US" sz="1400" dirty="0">
                  <a:latin typeface="Optima" panose="02000503060000020004" pitchFamily="2" charset="0"/>
                </a:endParaRPr>
              </a:p>
            </p:txBody>
          </p:sp>
        </mc:Choice>
        <mc:Fallback xmlns="">
          <p:sp>
            <p:nvSpPr>
              <p:cNvPr id="29" name="テキスト ボックス 28">
                <a:extLst>
                  <a:ext uri="{FF2B5EF4-FFF2-40B4-BE49-F238E27FC236}">
                    <a16:creationId xmlns:a16="http://schemas.microsoft.com/office/drawing/2014/main" id="{BD476EAE-F639-1944-BD64-5791519188F6}"/>
                  </a:ext>
                </a:extLst>
              </p:cNvPr>
              <p:cNvSpPr txBox="1">
                <a:spLocks noRot="1" noChangeAspect="1" noMove="1" noResize="1" noEditPoints="1" noAdjustHandles="1" noChangeArrowheads="1" noChangeShapeType="1" noTextEdit="1"/>
              </p:cNvSpPr>
              <p:nvPr/>
            </p:nvSpPr>
            <p:spPr>
              <a:xfrm>
                <a:off x="4144061" y="3305773"/>
                <a:ext cx="1994457" cy="307777"/>
              </a:xfrm>
              <a:prstGeom prst="rect">
                <a:avLst/>
              </a:prstGeom>
              <a:blipFill>
                <a:blip r:embed="rId12"/>
                <a:stretch>
                  <a:fillRect l="-633" b="-15385"/>
                </a:stretch>
              </a:blipFill>
            </p:spPr>
            <p:txBody>
              <a:bodyPr/>
              <a:lstStyle/>
              <a:p>
                <a:r>
                  <a:rPr lang="ja-JP" altLang="en-US">
                    <a:noFill/>
                  </a:rPr>
                  <a:t> </a:t>
                </a:r>
              </a:p>
            </p:txBody>
          </p:sp>
        </mc:Fallback>
      </mc:AlternateContent>
      <p:cxnSp>
        <p:nvCxnSpPr>
          <p:cNvPr id="31" name="直線矢印コネクタ 30">
            <a:extLst>
              <a:ext uri="{FF2B5EF4-FFF2-40B4-BE49-F238E27FC236}">
                <a16:creationId xmlns:a16="http://schemas.microsoft.com/office/drawing/2014/main" id="{CB2E504F-04F9-6648-85A8-595C43D52A9C}"/>
              </a:ext>
            </a:extLst>
          </p:cNvPr>
          <p:cNvCxnSpPr>
            <a:cxnSpLocks/>
          </p:cNvCxnSpPr>
          <p:nvPr/>
        </p:nvCxnSpPr>
        <p:spPr>
          <a:xfrm>
            <a:off x="738378" y="5702003"/>
            <a:ext cx="19672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481DCC1C-E2AE-6A45-9DB4-06F4F6DF537F}"/>
              </a:ext>
            </a:extLst>
          </p:cNvPr>
          <p:cNvPicPr>
            <a:picLocks noChangeAspect="1"/>
          </p:cNvPicPr>
          <p:nvPr/>
        </p:nvPicPr>
        <p:blipFill>
          <a:blip r:embed="rId13"/>
          <a:stretch>
            <a:fillRect/>
          </a:stretch>
        </p:blipFill>
        <p:spPr>
          <a:xfrm>
            <a:off x="2805259" y="5618991"/>
            <a:ext cx="193973" cy="172420"/>
          </a:xfrm>
          <a:prstGeom prst="rect">
            <a:avLst/>
          </a:prstGeom>
        </p:spPr>
      </p:pic>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015376B1-F678-2848-9DD1-9935FCB560E6}"/>
                  </a:ext>
                </a:extLst>
              </p:cNvPr>
              <p:cNvSpPr txBox="1"/>
              <p:nvPr/>
            </p:nvSpPr>
            <p:spPr>
              <a:xfrm>
                <a:off x="970828" y="3783844"/>
                <a:ext cx="5321841" cy="369332"/>
              </a:xfrm>
              <a:prstGeom prst="rect">
                <a:avLst/>
              </a:prstGeom>
              <a:noFill/>
            </p:spPr>
            <p:txBody>
              <a:bodyPr wrap="none" rtlCol="0">
                <a:spAutoFit/>
              </a:bodyPr>
              <a:lstStyle/>
              <a:p>
                <a:pPr algn="l"/>
                <a:r>
                  <a:rPr kumimoji="1" lang="en-US" altLang="ja-JP" dirty="0">
                    <a:latin typeface="Optima" panose="02000503060000020004" pitchFamily="2" charset="0"/>
                  </a:rPr>
                  <a:t>We take M</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en-US" altLang="ja-JP" dirty="0">
                    <a:latin typeface="Optima" panose="02000503060000020004" pitchFamily="2" charset="0"/>
                  </a:rPr>
                  <a:t>m and initial condition of </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𝜏</m:t>
                    </m:r>
                  </m:oMath>
                </a14:m>
                <a:r>
                  <a:rPr kumimoji="1" lang="en-US" altLang="ja-JP" dirty="0">
                    <a:latin typeface="Optima" panose="02000503060000020004" pitchFamily="2" charset="0"/>
                  </a:rPr>
                  <a:t> as </a:t>
                </a:r>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i="1" smtClean="0">
                            <a:latin typeface="Cambria Math" panose="02040503050406030204" pitchFamily="18" charset="0"/>
                            <a:ea typeface="Cambria Math" panose="02040503050406030204" pitchFamily="18" charset="0"/>
                          </a:rPr>
                          <m:t>𝜏</m:t>
                        </m:r>
                      </m:e>
                      <m:sub>
                        <m:r>
                          <a:rPr kumimoji="1" lang="en-US" altLang="ja-JP" b="0" i="1" smtClean="0">
                            <a:latin typeface="Cambria Math" panose="02040503050406030204" pitchFamily="18" charset="0"/>
                          </a:rPr>
                          <m:t>0</m:t>
                        </m:r>
                      </m:sub>
                    </m:sSub>
                    <m:r>
                      <a:rPr kumimoji="1" lang="en-US" altLang="ja-JP" i="1" smtClean="0">
                        <a:latin typeface="Cambria Math" panose="02040503050406030204" pitchFamily="18" charset="0"/>
                        <a:ea typeface="Cambria Math" panose="02040503050406030204" pitchFamily="18" charset="0"/>
                      </a:rPr>
                      <m:t>≫</m:t>
                    </m:r>
                  </m:oMath>
                </a14:m>
                <a:r>
                  <a:rPr kumimoji="1" lang="en-US" altLang="ja-JP" dirty="0">
                    <a:latin typeface="Optima" panose="02000503060000020004" pitchFamily="2" charset="0"/>
                  </a:rPr>
                  <a:t>M. </a:t>
                </a:r>
                <a:endParaRPr kumimoji="1" lang="ja-JP" altLang="en-US" dirty="0">
                  <a:latin typeface="Optima" panose="02000503060000020004" pitchFamily="2" charset="0"/>
                </a:endParaRPr>
              </a:p>
            </p:txBody>
          </p:sp>
        </mc:Choice>
        <mc:Fallback xmlns="">
          <p:sp>
            <p:nvSpPr>
              <p:cNvPr id="33" name="テキスト ボックス 32">
                <a:extLst>
                  <a:ext uri="{FF2B5EF4-FFF2-40B4-BE49-F238E27FC236}">
                    <a16:creationId xmlns:a16="http://schemas.microsoft.com/office/drawing/2014/main" id="{015376B1-F678-2848-9DD1-9935FCB560E6}"/>
                  </a:ext>
                </a:extLst>
              </p:cNvPr>
              <p:cNvSpPr txBox="1">
                <a:spLocks noRot="1" noChangeAspect="1" noMove="1" noResize="1" noEditPoints="1" noAdjustHandles="1" noChangeArrowheads="1" noChangeShapeType="1" noTextEdit="1"/>
              </p:cNvSpPr>
              <p:nvPr/>
            </p:nvSpPr>
            <p:spPr>
              <a:xfrm>
                <a:off x="970828" y="3783844"/>
                <a:ext cx="5321841" cy="369332"/>
              </a:xfrm>
              <a:prstGeom prst="rect">
                <a:avLst/>
              </a:prstGeom>
              <a:blipFill>
                <a:blip r:embed="rId14"/>
                <a:stretch>
                  <a:fillRect l="-714" t="-6667"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6E293419-D81E-5547-B8E2-5018DDFED3E1}"/>
                  </a:ext>
                </a:extLst>
              </p:cNvPr>
              <p:cNvSpPr txBox="1"/>
              <p:nvPr/>
            </p:nvSpPr>
            <p:spPr>
              <a:xfrm>
                <a:off x="813893" y="5848012"/>
                <a:ext cx="2091018" cy="523220"/>
              </a:xfrm>
              <a:prstGeom prst="rect">
                <a:avLst/>
              </a:prstGeom>
              <a:noFill/>
            </p:spPr>
            <p:txBody>
              <a:bodyPr wrap="square" rtlCol="0">
                <a:spAutoFit/>
              </a:bodyPr>
              <a:lstStyle/>
              <a:p>
                <a:pPr algn="l"/>
                <a:r>
                  <a:rPr kumimoji="1" lang="en-US" altLang="ja-JP" sz="1400" dirty="0">
                    <a:latin typeface="Optima" panose="02000503060000020004" pitchFamily="2" charset="0"/>
                  </a:rPr>
                  <a:t>At first, decay of </a:t>
                </a:r>
                <a14:m>
                  <m:oMath xmlns:m="http://schemas.openxmlformats.org/officeDocument/2006/math">
                    <m:r>
                      <a:rPr kumimoji="1" lang="en-US" altLang="ja-JP" sz="1400" i="1" smtClean="0">
                        <a:latin typeface="Cambria Math" panose="02040503050406030204" pitchFamily="18" charset="0"/>
                        <a:ea typeface="Cambria Math" panose="02040503050406030204" pitchFamily="18" charset="0"/>
                      </a:rPr>
                      <m:t>𝜙</m:t>
                    </m:r>
                  </m:oMath>
                </a14:m>
                <a:r>
                  <a:rPr kumimoji="1" lang="en-US" altLang="ja-JP" sz="1400" dirty="0">
                    <a:latin typeface="Optima" panose="02000503060000020004" pitchFamily="2" charset="0"/>
                  </a:rPr>
                  <a:t> is kinematically blocked.</a:t>
                </a:r>
                <a:endParaRPr kumimoji="1" lang="ja-JP" altLang="en-US" sz="1400" dirty="0">
                  <a:latin typeface="Optima" panose="02000503060000020004" pitchFamily="2" charset="0"/>
                </a:endParaRPr>
              </a:p>
            </p:txBody>
          </p:sp>
        </mc:Choice>
        <mc:Fallback xmlns="">
          <p:sp>
            <p:nvSpPr>
              <p:cNvPr id="34" name="テキスト ボックス 33">
                <a:extLst>
                  <a:ext uri="{FF2B5EF4-FFF2-40B4-BE49-F238E27FC236}">
                    <a16:creationId xmlns:a16="http://schemas.microsoft.com/office/drawing/2014/main" id="{6E293419-D81E-5547-B8E2-5018DDFED3E1}"/>
                  </a:ext>
                </a:extLst>
              </p:cNvPr>
              <p:cNvSpPr txBox="1">
                <a:spLocks noRot="1" noChangeAspect="1" noMove="1" noResize="1" noEditPoints="1" noAdjustHandles="1" noChangeArrowheads="1" noChangeShapeType="1" noTextEdit="1"/>
              </p:cNvSpPr>
              <p:nvPr/>
            </p:nvSpPr>
            <p:spPr>
              <a:xfrm>
                <a:off x="813893" y="5848012"/>
                <a:ext cx="2091018" cy="523220"/>
              </a:xfrm>
              <a:prstGeom prst="rect">
                <a:avLst/>
              </a:prstGeom>
              <a:blipFill>
                <a:blip r:embed="rId15"/>
                <a:stretch>
                  <a:fillRect l="-602" b="-9302"/>
                </a:stretch>
              </a:blipFill>
            </p:spPr>
            <p:txBody>
              <a:bodyPr/>
              <a:lstStyle/>
              <a:p>
                <a:r>
                  <a:rPr lang="ja-JP" altLang="en-US">
                    <a:noFill/>
                  </a:rPr>
                  <a:t> </a:t>
                </a:r>
              </a:p>
            </p:txBody>
          </p:sp>
        </mc:Fallback>
      </mc:AlternateContent>
      <p:sp>
        <p:nvSpPr>
          <p:cNvPr id="40" name="フリーフォーム 39">
            <a:extLst>
              <a:ext uri="{FF2B5EF4-FFF2-40B4-BE49-F238E27FC236}">
                <a16:creationId xmlns:a16="http://schemas.microsoft.com/office/drawing/2014/main" id="{7826F26B-AB3B-794F-92DC-FC295ED281A9}"/>
              </a:ext>
            </a:extLst>
          </p:cNvPr>
          <p:cNvSpPr/>
          <p:nvPr/>
        </p:nvSpPr>
        <p:spPr>
          <a:xfrm>
            <a:off x="3400017" y="4678522"/>
            <a:ext cx="1798259" cy="1019021"/>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124B56AF-7407-1C45-8847-8D38F87336AD}"/>
              </a:ext>
            </a:extLst>
          </p:cNvPr>
          <p:cNvSpPr/>
          <p:nvPr/>
        </p:nvSpPr>
        <p:spPr>
          <a:xfrm>
            <a:off x="4965475" y="4653584"/>
            <a:ext cx="180000" cy="180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a:extLst>
              <a:ext uri="{FF2B5EF4-FFF2-40B4-BE49-F238E27FC236}">
                <a16:creationId xmlns:a16="http://schemas.microsoft.com/office/drawing/2014/main" id="{187F4CC6-6C73-3940-A5A8-115335DEBCC8}"/>
              </a:ext>
            </a:extLst>
          </p:cNvPr>
          <p:cNvCxnSpPr>
            <a:cxnSpLocks/>
          </p:cNvCxnSpPr>
          <p:nvPr/>
        </p:nvCxnSpPr>
        <p:spPr>
          <a:xfrm>
            <a:off x="3332028" y="5697543"/>
            <a:ext cx="19672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2564159D-5B57-334F-8C95-DA45649AFA0E}"/>
              </a:ext>
            </a:extLst>
          </p:cNvPr>
          <p:cNvCxnSpPr>
            <a:cxnSpLocks/>
            <a:stCxn id="44" idx="3"/>
          </p:cNvCxnSpPr>
          <p:nvPr/>
        </p:nvCxnSpPr>
        <p:spPr>
          <a:xfrm flipH="1">
            <a:off x="4770797" y="4807224"/>
            <a:ext cx="221038" cy="35278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右矢印 37">
            <a:extLst>
              <a:ext uri="{FF2B5EF4-FFF2-40B4-BE49-F238E27FC236}">
                <a16:creationId xmlns:a16="http://schemas.microsoft.com/office/drawing/2014/main" id="{70BFD507-FD73-694E-8604-B7AC330A5557}"/>
              </a:ext>
            </a:extLst>
          </p:cNvPr>
          <p:cNvSpPr/>
          <p:nvPr/>
        </p:nvSpPr>
        <p:spPr>
          <a:xfrm>
            <a:off x="2841835" y="4986528"/>
            <a:ext cx="478001" cy="36576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F0641E20-56B5-EC46-B7B1-7A94881FA0DD}"/>
              </a:ext>
            </a:extLst>
          </p:cNvPr>
          <p:cNvPicPr>
            <a:picLocks noChangeAspect="1"/>
          </p:cNvPicPr>
          <p:nvPr/>
        </p:nvPicPr>
        <p:blipFill>
          <a:blip r:embed="rId16"/>
          <a:stretch>
            <a:fillRect/>
          </a:stretch>
        </p:blipFill>
        <p:spPr>
          <a:xfrm>
            <a:off x="1386868" y="4655105"/>
            <a:ext cx="670306" cy="157719"/>
          </a:xfrm>
          <a:prstGeom prst="rect">
            <a:avLst/>
          </a:prstGeom>
        </p:spPr>
      </p:pic>
      <p:pic>
        <p:nvPicPr>
          <p:cNvPr id="49" name="図 48">
            <a:extLst>
              <a:ext uri="{FF2B5EF4-FFF2-40B4-BE49-F238E27FC236}">
                <a16:creationId xmlns:a16="http://schemas.microsoft.com/office/drawing/2014/main" id="{D669A37B-7EF5-B840-8C8B-F738AD82DA94}"/>
              </a:ext>
            </a:extLst>
          </p:cNvPr>
          <p:cNvPicPr>
            <a:picLocks noChangeAspect="1"/>
          </p:cNvPicPr>
          <p:nvPr/>
        </p:nvPicPr>
        <p:blipFill>
          <a:blip r:embed="rId17"/>
          <a:stretch>
            <a:fillRect/>
          </a:stretch>
        </p:blipFill>
        <p:spPr>
          <a:xfrm>
            <a:off x="3989073" y="4617993"/>
            <a:ext cx="670306" cy="157009"/>
          </a:xfrm>
          <a:prstGeom prst="rect">
            <a:avLst/>
          </a:prstGeom>
        </p:spPr>
      </p:pic>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7E5F57AF-9C0F-0D4B-889D-CACD45D3C949}"/>
                  </a:ext>
                </a:extLst>
              </p:cNvPr>
              <p:cNvSpPr txBox="1"/>
              <p:nvPr/>
            </p:nvSpPr>
            <p:spPr>
              <a:xfrm>
                <a:off x="3391156" y="5906469"/>
                <a:ext cx="2091018" cy="307777"/>
              </a:xfrm>
              <a:prstGeom prst="rect">
                <a:avLst/>
              </a:prstGeom>
              <a:noFill/>
            </p:spPr>
            <p:txBody>
              <a:bodyPr wrap="square" rtlCol="0">
                <a:spAutoFit/>
              </a:bodyPr>
              <a:lstStyle/>
              <a:p>
                <a14:m>
                  <m:oMath xmlns:m="http://schemas.openxmlformats.org/officeDocument/2006/math">
                    <m:r>
                      <a:rPr kumimoji="1" lang="en-US" altLang="ja-JP" sz="1400" i="1">
                        <a:latin typeface="Cambria Math" panose="02040503050406030204" pitchFamily="18" charset="0"/>
                        <a:ea typeface="Cambria Math" panose="02040503050406030204" pitchFamily="18" charset="0"/>
                      </a:rPr>
                      <m:t>𝜏</m:t>
                    </m:r>
                  </m:oMath>
                </a14:m>
                <a:r>
                  <a:rPr kumimoji="1" lang="en-US" altLang="ja-JP" sz="1400" dirty="0">
                    <a:latin typeface="Optima" panose="02000503060000020004" pitchFamily="2" charset="0"/>
                  </a:rPr>
                  <a:t> starts to roll at </a:t>
                </a:r>
                <a:r>
                  <a:rPr kumimoji="1" lang="en-US" altLang="ja-JP" sz="1400" dirty="0" err="1">
                    <a:latin typeface="Optima" panose="02000503060000020004" pitchFamily="2" charset="0"/>
                  </a:rPr>
                  <a:t>m~H</a:t>
                </a:r>
                <a:r>
                  <a:rPr kumimoji="1" lang="en-US" altLang="ja-JP" sz="1400" dirty="0">
                    <a:latin typeface="Optima" panose="02000503060000020004" pitchFamily="2" charset="0"/>
                  </a:rPr>
                  <a:t>. </a:t>
                </a:r>
                <a:endParaRPr kumimoji="1" lang="ja-JP" altLang="en-US" sz="1400" dirty="0">
                  <a:latin typeface="Optima" panose="02000503060000020004" pitchFamily="2" charset="0"/>
                </a:endParaRPr>
              </a:p>
            </p:txBody>
          </p:sp>
        </mc:Choice>
        <mc:Fallback xmlns="">
          <p:sp>
            <p:nvSpPr>
              <p:cNvPr id="50" name="テキスト ボックス 49">
                <a:extLst>
                  <a:ext uri="{FF2B5EF4-FFF2-40B4-BE49-F238E27FC236}">
                    <a16:creationId xmlns:a16="http://schemas.microsoft.com/office/drawing/2014/main" id="{7E5F57AF-9C0F-0D4B-889D-CACD45D3C949}"/>
                  </a:ext>
                </a:extLst>
              </p:cNvPr>
              <p:cNvSpPr txBox="1">
                <a:spLocks noRot="1" noChangeAspect="1" noMove="1" noResize="1" noEditPoints="1" noAdjustHandles="1" noChangeArrowheads="1" noChangeShapeType="1" noTextEdit="1"/>
              </p:cNvSpPr>
              <p:nvPr/>
            </p:nvSpPr>
            <p:spPr>
              <a:xfrm>
                <a:off x="3391156" y="5906469"/>
                <a:ext cx="2091018" cy="307777"/>
              </a:xfrm>
              <a:prstGeom prst="rect">
                <a:avLst/>
              </a:prstGeom>
              <a:blipFill>
                <a:blip r:embed="rId18"/>
                <a:stretch>
                  <a:fillRect b="-20000"/>
                </a:stretch>
              </a:blipFill>
            </p:spPr>
            <p:txBody>
              <a:bodyPr/>
              <a:lstStyle/>
              <a:p>
                <a:r>
                  <a:rPr lang="ja-JP" altLang="en-US">
                    <a:noFill/>
                  </a:rPr>
                  <a:t> </a:t>
                </a:r>
              </a:p>
            </p:txBody>
          </p:sp>
        </mc:Fallback>
      </mc:AlternateContent>
      <p:sp>
        <p:nvSpPr>
          <p:cNvPr id="51" name="右矢印 50">
            <a:extLst>
              <a:ext uri="{FF2B5EF4-FFF2-40B4-BE49-F238E27FC236}">
                <a16:creationId xmlns:a16="http://schemas.microsoft.com/office/drawing/2014/main" id="{E4DE9FD8-0C20-F644-A45D-268BF806F44F}"/>
              </a:ext>
            </a:extLst>
          </p:cNvPr>
          <p:cNvSpPr/>
          <p:nvPr/>
        </p:nvSpPr>
        <p:spPr>
          <a:xfrm>
            <a:off x="5488672" y="4991428"/>
            <a:ext cx="478001" cy="36576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a:extLst>
              <a:ext uri="{FF2B5EF4-FFF2-40B4-BE49-F238E27FC236}">
                <a16:creationId xmlns:a16="http://schemas.microsoft.com/office/drawing/2014/main" id="{EE1DF914-EFBF-194E-9098-78A430BD6586}"/>
              </a:ext>
            </a:extLst>
          </p:cNvPr>
          <p:cNvSpPr/>
          <p:nvPr/>
        </p:nvSpPr>
        <p:spPr>
          <a:xfrm>
            <a:off x="6082003" y="4661538"/>
            <a:ext cx="1798259" cy="1019021"/>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a:extLst>
              <a:ext uri="{FF2B5EF4-FFF2-40B4-BE49-F238E27FC236}">
                <a16:creationId xmlns:a16="http://schemas.microsoft.com/office/drawing/2014/main" id="{1749BC43-A210-8440-A998-AF7C525DBE4C}"/>
              </a:ext>
            </a:extLst>
          </p:cNvPr>
          <p:cNvSpPr/>
          <p:nvPr/>
        </p:nvSpPr>
        <p:spPr>
          <a:xfrm>
            <a:off x="7340576" y="5075763"/>
            <a:ext cx="180000" cy="1800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DEE9CE05-2BC5-BB4D-9527-220CB90C006B}"/>
              </a:ext>
            </a:extLst>
          </p:cNvPr>
          <p:cNvCxnSpPr>
            <a:cxnSpLocks/>
          </p:cNvCxnSpPr>
          <p:nvPr/>
        </p:nvCxnSpPr>
        <p:spPr>
          <a:xfrm>
            <a:off x="6014014" y="5680559"/>
            <a:ext cx="19672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C844D31F-ACE6-6943-ADD2-7EAC9CD692C7}"/>
              </a:ext>
            </a:extLst>
          </p:cNvPr>
          <p:cNvCxnSpPr>
            <a:cxnSpLocks/>
            <a:stCxn id="53" idx="3"/>
          </p:cNvCxnSpPr>
          <p:nvPr/>
        </p:nvCxnSpPr>
        <p:spPr>
          <a:xfrm flipH="1">
            <a:off x="7164208" y="5229403"/>
            <a:ext cx="202728" cy="25170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図 61">
            <a:extLst>
              <a:ext uri="{FF2B5EF4-FFF2-40B4-BE49-F238E27FC236}">
                <a16:creationId xmlns:a16="http://schemas.microsoft.com/office/drawing/2014/main" id="{D145D2D6-4A67-AF48-B39A-1FDE5FD2891B}"/>
              </a:ext>
            </a:extLst>
          </p:cNvPr>
          <p:cNvPicPr>
            <a:picLocks noChangeAspect="1"/>
          </p:cNvPicPr>
          <p:nvPr/>
        </p:nvPicPr>
        <p:blipFill>
          <a:blip r:embed="rId19"/>
          <a:stretch>
            <a:fillRect/>
          </a:stretch>
        </p:blipFill>
        <p:spPr>
          <a:xfrm>
            <a:off x="6997657" y="4367179"/>
            <a:ext cx="925397" cy="197971"/>
          </a:xfrm>
          <a:prstGeom prst="rect">
            <a:avLst/>
          </a:prstGeom>
        </p:spPr>
      </p:pic>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707B8EC8-47F2-4042-B3B6-ACC8A416AB2B}"/>
                  </a:ext>
                </a:extLst>
              </p:cNvPr>
              <p:cNvSpPr txBox="1"/>
              <p:nvPr/>
            </p:nvSpPr>
            <p:spPr>
              <a:xfrm>
                <a:off x="5687969" y="5706994"/>
                <a:ext cx="3001214" cy="738664"/>
              </a:xfrm>
              <a:prstGeom prst="rect">
                <a:avLst/>
              </a:prstGeom>
              <a:noFill/>
            </p:spPr>
            <p:txBody>
              <a:bodyPr wrap="square" rtlCol="0">
                <a:spAutoFit/>
              </a:bodyPr>
              <a:lstStyle/>
              <a:p>
                <a:r>
                  <a:rPr kumimoji="1" lang="en-US" altLang="ja-JP" sz="1400" dirty="0">
                    <a:latin typeface="Optima" panose="02000503060000020004" pitchFamily="2" charset="0"/>
                    <a:ea typeface="Cambria Math" panose="02040503050406030204" pitchFamily="18" charset="0"/>
                  </a:rPr>
                  <a:t>When</a:t>
                </a:r>
                <a:r>
                  <a:rPr kumimoji="1" lang="en-US" altLang="ja-JP" sz="1400" dirty="0">
                    <a:ea typeface="Cambria Math" panose="02040503050406030204" pitchFamily="18" charset="0"/>
                  </a:rPr>
                  <a:t> </a:t>
                </a:r>
                <a14:m>
                  <m:oMath xmlns:m="http://schemas.openxmlformats.org/officeDocument/2006/math">
                    <m:r>
                      <a:rPr kumimoji="1" lang="en-US" altLang="ja-JP" sz="1400" i="1">
                        <a:latin typeface="Cambria Math" panose="02040503050406030204" pitchFamily="18" charset="0"/>
                        <a:ea typeface="Cambria Math" panose="02040503050406030204" pitchFamily="18" charset="0"/>
                      </a:rPr>
                      <m:t>𝜏</m:t>
                    </m:r>
                  </m:oMath>
                </a14:m>
                <a:r>
                  <a:rPr kumimoji="1" lang="en-US" altLang="ja-JP" sz="1400" dirty="0"/>
                  <a:t> </a:t>
                </a:r>
                <a:r>
                  <a:rPr kumimoji="1" lang="en-US" altLang="ja-JP" sz="1400" dirty="0">
                    <a:latin typeface="Optima" panose="02000503060000020004" pitchFamily="2" charset="0"/>
                  </a:rPr>
                  <a:t>passes</a:t>
                </a:r>
                <a:r>
                  <a:rPr kumimoji="1" lang="en-US" altLang="ja-JP" sz="1400" dirty="0"/>
                  <a:t> </a:t>
                </a:r>
                <a:r>
                  <a:rPr kumimoji="1" lang="en-US" altLang="ja-JP" sz="1400" dirty="0">
                    <a:latin typeface="Optima" panose="02000503060000020004" pitchFamily="2" charset="0"/>
                  </a:rPr>
                  <a:t>by </a:t>
                </a:r>
                <a14:m>
                  <m:oMath xmlns:m="http://schemas.openxmlformats.org/officeDocument/2006/math">
                    <m:sSub>
                      <m:sSubPr>
                        <m:ctrlPr>
                          <a:rPr kumimoji="1" lang="en-US" altLang="ja-JP" sz="1400" i="1" smtClean="0">
                            <a:latin typeface="Cambria Math" panose="02040503050406030204" pitchFamily="18" charset="0"/>
                          </a:rPr>
                        </m:ctrlPr>
                      </m:sSubPr>
                      <m:e>
                        <m:r>
                          <a:rPr kumimoji="1" lang="en-US" altLang="ja-JP" sz="1400" i="1">
                            <a:latin typeface="Cambria Math" panose="02040503050406030204" pitchFamily="18" charset="0"/>
                            <a:ea typeface="Cambria Math" panose="02040503050406030204" pitchFamily="18" charset="0"/>
                          </a:rPr>
                          <m:t>𝜏</m:t>
                        </m:r>
                      </m:e>
                      <m:sub>
                        <m:r>
                          <a:rPr kumimoji="1" lang="en-US" altLang="ja-JP" sz="1400" b="0" i="1" smtClean="0">
                            <a:latin typeface="Cambria Math" panose="02040503050406030204" pitchFamily="18" charset="0"/>
                            <a:ea typeface="Cambria Math" panose="02040503050406030204" pitchFamily="18" charset="0"/>
                          </a:rPr>
                          <m:t>𝑐</m:t>
                        </m:r>
                      </m:sub>
                    </m:sSub>
                  </m:oMath>
                </a14:m>
                <a:r>
                  <a:rPr kumimoji="1" lang="en-US" altLang="ja-JP" sz="1400" dirty="0">
                    <a:latin typeface="Optima" panose="02000503060000020004" pitchFamily="2" charset="0"/>
                  </a:rPr>
                  <a:t>, the decay channel of </a:t>
                </a:r>
                <a14:m>
                  <m:oMath xmlns:m="http://schemas.openxmlformats.org/officeDocument/2006/math">
                    <m:r>
                      <a:rPr kumimoji="1" lang="en-US" altLang="ja-JP" sz="1400" i="1">
                        <a:latin typeface="Cambria Math" panose="02040503050406030204" pitchFamily="18" charset="0"/>
                        <a:ea typeface="Cambria Math" panose="02040503050406030204" pitchFamily="18" charset="0"/>
                      </a:rPr>
                      <m:t>𝜙</m:t>
                    </m:r>
                  </m:oMath>
                </a14:m>
                <a:r>
                  <a:rPr kumimoji="1" lang="en-US" altLang="ja-JP" sz="1400" dirty="0">
                    <a:latin typeface="Optima" panose="02000503060000020004" pitchFamily="2" charset="0"/>
                  </a:rPr>
                  <a:t> opens and reheating occurs instantaneously.</a:t>
                </a:r>
                <a:endParaRPr kumimoji="1" lang="ja-JP" altLang="en-US" sz="1400" dirty="0">
                  <a:latin typeface="Optima" panose="02000503060000020004" pitchFamily="2" charset="0"/>
                </a:endParaRPr>
              </a:p>
            </p:txBody>
          </p:sp>
        </mc:Choice>
        <mc:Fallback xmlns="">
          <p:sp>
            <p:nvSpPr>
              <p:cNvPr id="63" name="テキスト ボックス 62">
                <a:extLst>
                  <a:ext uri="{FF2B5EF4-FFF2-40B4-BE49-F238E27FC236}">
                    <a16:creationId xmlns:a16="http://schemas.microsoft.com/office/drawing/2014/main" id="{707B8EC8-47F2-4042-B3B6-ACC8A416AB2B}"/>
                  </a:ext>
                </a:extLst>
              </p:cNvPr>
              <p:cNvSpPr txBox="1">
                <a:spLocks noRot="1" noChangeAspect="1" noMove="1" noResize="1" noEditPoints="1" noAdjustHandles="1" noChangeArrowheads="1" noChangeShapeType="1" noTextEdit="1"/>
              </p:cNvSpPr>
              <p:nvPr/>
            </p:nvSpPr>
            <p:spPr>
              <a:xfrm>
                <a:off x="5687969" y="5706994"/>
                <a:ext cx="3001214" cy="738664"/>
              </a:xfrm>
              <a:prstGeom prst="rect">
                <a:avLst/>
              </a:prstGeom>
              <a:blipFill>
                <a:blip r:embed="rId20"/>
                <a:stretch>
                  <a:fillRect l="-422" b="-6667"/>
                </a:stretch>
              </a:blipFill>
            </p:spPr>
            <p:txBody>
              <a:bodyPr/>
              <a:lstStyle/>
              <a:p>
                <a:r>
                  <a:rPr lang="ja-JP" altLang="en-US">
                    <a:noFill/>
                  </a:rPr>
                  <a:t> </a:t>
                </a:r>
              </a:p>
            </p:txBody>
          </p:sp>
        </mc:Fallback>
      </mc:AlternateContent>
      <p:sp>
        <p:nvSpPr>
          <p:cNvPr id="64" name="角丸四角形 63">
            <a:extLst>
              <a:ext uri="{FF2B5EF4-FFF2-40B4-BE49-F238E27FC236}">
                <a16:creationId xmlns:a16="http://schemas.microsoft.com/office/drawing/2014/main" id="{35D59BF0-2C8C-664E-B0FC-6ACA8DE8EADC}"/>
              </a:ext>
            </a:extLst>
          </p:cNvPr>
          <p:cNvSpPr/>
          <p:nvPr/>
        </p:nvSpPr>
        <p:spPr>
          <a:xfrm>
            <a:off x="592075" y="4289570"/>
            <a:ext cx="7865088" cy="216495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FDF8D2F-2ED9-B541-A1A6-1DDF3CF9C7CB}"/>
              </a:ext>
            </a:extLst>
          </p:cNvPr>
          <p:cNvSpPr txBox="1"/>
          <p:nvPr/>
        </p:nvSpPr>
        <p:spPr>
          <a:xfrm>
            <a:off x="650262" y="4134571"/>
            <a:ext cx="3751412" cy="369332"/>
          </a:xfrm>
          <a:prstGeom prst="rect">
            <a:avLst/>
          </a:prstGeom>
          <a:solidFill>
            <a:schemeClr val="bg1"/>
          </a:solidFill>
        </p:spPr>
        <p:txBody>
          <a:bodyPr wrap="none" rtlCol="0">
            <a:spAutoFit/>
          </a:bodyPr>
          <a:lstStyle/>
          <a:p>
            <a:r>
              <a:rPr kumimoji="1" lang="en-US" altLang="ja-JP" dirty="0" err="1">
                <a:latin typeface="Optima" panose="02000503060000020004" pitchFamily="2" charset="0"/>
              </a:rPr>
              <a:t>Triggeron</a:t>
            </a:r>
            <a:r>
              <a:rPr kumimoji="1" lang="en-US" altLang="ja-JP" dirty="0">
                <a:latin typeface="Optima" panose="02000503060000020004" pitchFamily="2" charset="0"/>
              </a:rPr>
              <a:t> evolution during eMD era</a:t>
            </a:r>
            <a:endParaRPr kumimoji="1" lang="ja-JP" altLang="en-US" dirty="0">
              <a:latin typeface="Optima" panose="02000503060000020004" pitchFamily="2" charset="0"/>
            </a:endParaRPr>
          </a:p>
        </p:txBody>
      </p:sp>
      <p:sp>
        <p:nvSpPr>
          <p:cNvPr id="17" name="スライド番号プレースホルダー 16">
            <a:extLst>
              <a:ext uri="{FF2B5EF4-FFF2-40B4-BE49-F238E27FC236}">
                <a16:creationId xmlns:a16="http://schemas.microsoft.com/office/drawing/2014/main" id="{0601815C-87DF-6747-8535-C6CA8CB2DE86}"/>
              </a:ext>
            </a:extLst>
          </p:cNvPr>
          <p:cNvSpPr>
            <a:spLocks noGrp="1"/>
          </p:cNvSpPr>
          <p:nvPr>
            <p:ph type="sldNum" sz="quarter" idx="12"/>
          </p:nvPr>
        </p:nvSpPr>
        <p:spPr/>
        <p:txBody>
          <a:bodyPr/>
          <a:lstStyle/>
          <a:p>
            <a:fld id="{4F507FF2-E283-2F47-BC83-23ACEC2E43D2}" type="slidenum">
              <a:rPr lang="ja-JP" altLang="en-US" smtClean="0"/>
              <a:pPr/>
              <a:t>16</a:t>
            </a:fld>
            <a:r>
              <a:rPr lang="en-US" altLang="ja-JP"/>
              <a:t>/21</a:t>
            </a:r>
            <a:endParaRPr lang="ja-JP" altLang="en-US"/>
          </a:p>
        </p:txBody>
      </p:sp>
    </p:spTree>
    <p:extLst>
      <p:ext uri="{BB962C8B-B14F-4D97-AF65-F5344CB8AC3E}">
        <p14:creationId xmlns:p14="http://schemas.microsoft.com/office/powerpoint/2010/main" val="1957800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Evolutions in sudden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3EE9F684-646F-2541-8DD1-DBD0951A7AEE}"/>
              </a:ext>
            </a:extLst>
          </p:cNvPr>
          <p:cNvPicPr>
            <a:picLocks noChangeAspect="1"/>
          </p:cNvPicPr>
          <p:nvPr/>
        </p:nvPicPr>
        <p:blipFill>
          <a:blip r:embed="rId7"/>
          <a:stretch>
            <a:fillRect/>
          </a:stretch>
        </p:blipFill>
        <p:spPr>
          <a:xfrm>
            <a:off x="-4801319" y="1822526"/>
            <a:ext cx="4394715" cy="3189220"/>
          </a:xfrm>
          <a:prstGeom prst="rect">
            <a:avLst/>
          </a:prstGeom>
        </p:spPr>
      </p:pic>
      <p:pic>
        <p:nvPicPr>
          <p:cNvPr id="47" name="図 46">
            <a:extLst>
              <a:ext uri="{FF2B5EF4-FFF2-40B4-BE49-F238E27FC236}">
                <a16:creationId xmlns:a16="http://schemas.microsoft.com/office/drawing/2014/main" id="{CDD08C12-0640-2749-8479-2D72D808B734}"/>
              </a:ext>
            </a:extLst>
          </p:cNvPr>
          <p:cNvPicPr>
            <a:picLocks noChangeAspect="1"/>
          </p:cNvPicPr>
          <p:nvPr/>
        </p:nvPicPr>
        <p:blipFill>
          <a:blip r:embed="rId8"/>
          <a:stretch>
            <a:fillRect/>
          </a:stretch>
        </p:blipFill>
        <p:spPr>
          <a:xfrm>
            <a:off x="2720658" y="1777366"/>
            <a:ext cx="527050" cy="234950"/>
          </a:xfrm>
          <a:prstGeom prst="rect">
            <a:avLst/>
          </a:prstGeom>
        </p:spPr>
      </p:pic>
      <p:pic>
        <p:nvPicPr>
          <p:cNvPr id="58" name="図 57">
            <a:extLst>
              <a:ext uri="{FF2B5EF4-FFF2-40B4-BE49-F238E27FC236}">
                <a16:creationId xmlns:a16="http://schemas.microsoft.com/office/drawing/2014/main" id="{B1A61204-D893-8244-B0BE-8A757F7FA524}"/>
              </a:ext>
            </a:extLst>
          </p:cNvPr>
          <p:cNvPicPr>
            <a:picLocks noChangeAspect="1"/>
          </p:cNvPicPr>
          <p:nvPr/>
        </p:nvPicPr>
        <p:blipFill>
          <a:blip r:embed="rId9"/>
          <a:stretch>
            <a:fillRect/>
          </a:stretch>
        </p:blipFill>
        <p:spPr>
          <a:xfrm>
            <a:off x="-1147007" y="1883687"/>
            <a:ext cx="514518" cy="257259"/>
          </a:xfrm>
          <a:prstGeom prst="rect">
            <a:avLst/>
          </a:prstGeom>
        </p:spPr>
      </p:pic>
      <p:pic>
        <p:nvPicPr>
          <p:cNvPr id="59" name="図 58">
            <a:extLst>
              <a:ext uri="{FF2B5EF4-FFF2-40B4-BE49-F238E27FC236}">
                <a16:creationId xmlns:a16="http://schemas.microsoft.com/office/drawing/2014/main" id="{3CEDB0DA-8D4C-E847-9011-56366BD65871}"/>
              </a:ext>
            </a:extLst>
          </p:cNvPr>
          <p:cNvPicPr>
            <a:picLocks noChangeAspect="1"/>
          </p:cNvPicPr>
          <p:nvPr/>
        </p:nvPicPr>
        <p:blipFill>
          <a:blip r:embed="rId10"/>
          <a:stretch>
            <a:fillRect/>
          </a:stretch>
        </p:blipFill>
        <p:spPr>
          <a:xfrm>
            <a:off x="3459960" y="3578769"/>
            <a:ext cx="2224079" cy="179283"/>
          </a:xfrm>
          <a:prstGeom prst="rect">
            <a:avLst/>
          </a:prstGeom>
        </p:spPr>
      </p:pic>
      <p:pic>
        <p:nvPicPr>
          <p:cNvPr id="66" name="図 65">
            <a:extLst>
              <a:ext uri="{FF2B5EF4-FFF2-40B4-BE49-F238E27FC236}">
                <a16:creationId xmlns:a16="http://schemas.microsoft.com/office/drawing/2014/main" id="{6AD96601-4E62-C946-A4CC-0F7C240D1F7E}"/>
              </a:ext>
            </a:extLst>
          </p:cNvPr>
          <p:cNvPicPr>
            <a:picLocks noChangeAspect="1"/>
          </p:cNvPicPr>
          <p:nvPr/>
        </p:nvPicPr>
        <p:blipFill>
          <a:blip r:embed="rId11"/>
          <a:stretch>
            <a:fillRect/>
          </a:stretch>
        </p:blipFill>
        <p:spPr>
          <a:xfrm>
            <a:off x="9297507" y="719277"/>
            <a:ext cx="4156011" cy="517720"/>
          </a:xfrm>
          <a:prstGeom prst="rect">
            <a:avLst/>
          </a:prstGeom>
        </p:spPr>
      </p:pic>
      <mc:AlternateContent xmlns:mc="http://schemas.openxmlformats.org/markup-compatibility/2006">
        <mc:Choice xmlns:a14="http://schemas.microsoft.com/office/drawing/2010/main" Requires="a14">
          <p:sp>
            <p:nvSpPr>
              <p:cNvPr id="68" name="テキスト ボックス 67">
                <a:extLst>
                  <a:ext uri="{FF2B5EF4-FFF2-40B4-BE49-F238E27FC236}">
                    <a16:creationId xmlns:a16="http://schemas.microsoft.com/office/drawing/2014/main" id="{3A775DE7-E2A2-9A43-9A26-310CE9FD9F48}"/>
                  </a:ext>
                </a:extLst>
              </p:cNvPr>
              <p:cNvSpPr txBox="1"/>
              <p:nvPr/>
            </p:nvSpPr>
            <p:spPr>
              <a:xfrm>
                <a:off x="9207938" y="2061659"/>
                <a:ext cx="4746931" cy="584775"/>
              </a:xfrm>
              <a:prstGeom prst="rect">
                <a:avLst/>
              </a:prstGeom>
              <a:noFill/>
            </p:spPr>
            <p:txBody>
              <a:bodyPr wrap="square" rtlCol="0">
                <a:spAutoFit/>
              </a:bodyPr>
              <a:lstStyle/>
              <a:p>
                <a:r>
                  <a:rPr kumimoji="1" lang="en-US" altLang="ja-JP" sz="1600" dirty="0">
                    <a:latin typeface="Optima" panose="02000503060000020004" pitchFamily="2" charset="0"/>
                  </a:rPr>
                  <a:t>J and Y are the independent solutions of the following equation for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during RD era.</a:t>
                </a:r>
                <a:endParaRPr kumimoji="1" lang="ja-JP" altLang="en-US" sz="1600" dirty="0">
                  <a:latin typeface="Optima" panose="02000503060000020004" pitchFamily="2" charset="0"/>
                </a:endParaRPr>
              </a:p>
            </p:txBody>
          </p:sp>
        </mc:Choice>
        <mc:Fallback>
          <p:sp>
            <p:nvSpPr>
              <p:cNvPr id="68" name="テキスト ボックス 67">
                <a:extLst>
                  <a:ext uri="{FF2B5EF4-FFF2-40B4-BE49-F238E27FC236}">
                    <a16:creationId xmlns:a16="http://schemas.microsoft.com/office/drawing/2014/main" id="{3A775DE7-E2A2-9A43-9A26-310CE9FD9F48}"/>
                  </a:ext>
                </a:extLst>
              </p:cNvPr>
              <p:cNvSpPr txBox="1">
                <a:spLocks noRot="1" noChangeAspect="1" noMove="1" noResize="1" noEditPoints="1" noAdjustHandles="1" noChangeArrowheads="1" noChangeShapeType="1" noTextEdit="1"/>
              </p:cNvSpPr>
              <p:nvPr/>
            </p:nvSpPr>
            <p:spPr>
              <a:xfrm>
                <a:off x="9207938" y="2061659"/>
                <a:ext cx="4746931" cy="584775"/>
              </a:xfrm>
              <a:prstGeom prst="rect">
                <a:avLst/>
              </a:prstGeom>
              <a:blipFill>
                <a:blip r:embed="rId12"/>
                <a:stretch>
                  <a:fillRect l="-533" t="-2128" b="-10638"/>
                </a:stretch>
              </a:blipFill>
            </p:spPr>
            <p:txBody>
              <a:bodyPr/>
              <a:lstStyle/>
              <a:p>
                <a:r>
                  <a:rPr lang="ja-JP" altLang="en-US">
                    <a:noFill/>
                  </a:rPr>
                  <a:t> </a:t>
                </a:r>
              </a:p>
            </p:txBody>
          </p:sp>
        </mc:Fallback>
      </mc:AlternateContent>
      <p:pic>
        <p:nvPicPr>
          <p:cNvPr id="70" name="図 69">
            <a:extLst>
              <a:ext uri="{FF2B5EF4-FFF2-40B4-BE49-F238E27FC236}">
                <a16:creationId xmlns:a16="http://schemas.microsoft.com/office/drawing/2014/main" id="{5C579D61-1D81-904F-AF90-852E1EA44D63}"/>
              </a:ext>
            </a:extLst>
          </p:cNvPr>
          <p:cNvPicPr>
            <a:picLocks noChangeAspect="1"/>
          </p:cNvPicPr>
          <p:nvPr/>
        </p:nvPicPr>
        <p:blipFill>
          <a:blip r:embed="rId13"/>
          <a:stretch>
            <a:fillRect/>
          </a:stretch>
        </p:blipFill>
        <p:spPr>
          <a:xfrm>
            <a:off x="9782993" y="2731198"/>
            <a:ext cx="4015838" cy="248339"/>
          </a:xfrm>
          <a:prstGeom prst="rect">
            <a:avLst/>
          </a:prstGeom>
        </p:spPr>
      </p:pic>
      <mc:AlternateContent xmlns:mc="http://schemas.openxmlformats.org/markup-compatibility/2006">
        <mc:Choice xmlns:a14="http://schemas.microsoft.com/office/drawing/2010/main" Requires="a14">
          <p:sp>
            <p:nvSpPr>
              <p:cNvPr id="71" name="テキスト ボックス 70">
                <a:extLst>
                  <a:ext uri="{FF2B5EF4-FFF2-40B4-BE49-F238E27FC236}">
                    <a16:creationId xmlns:a16="http://schemas.microsoft.com/office/drawing/2014/main" id="{17BC102F-B254-EE45-AAAA-6A35380811AE}"/>
                  </a:ext>
                </a:extLst>
              </p:cNvPr>
              <p:cNvSpPr txBox="1"/>
              <p:nvPr/>
            </p:nvSpPr>
            <p:spPr>
              <a:xfrm>
                <a:off x="9335902" y="3155560"/>
                <a:ext cx="4259567" cy="584775"/>
              </a:xfrm>
              <a:prstGeom prst="rect">
                <a:avLst/>
              </a:prstGeom>
              <a:noFill/>
            </p:spPr>
            <p:txBody>
              <a:bodyPr wrap="square" rtlCol="0">
                <a:spAutoFit/>
              </a:bodyPr>
              <a:lstStyle/>
              <a:p>
                <a:r>
                  <a:rPr kumimoji="1" lang="en-US" altLang="ja-JP" sz="1600" dirty="0">
                    <a:latin typeface="Optima" panose="02000503060000020004" pitchFamily="2" charset="0"/>
                  </a:rPr>
                  <a:t>A and B are determined so that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and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are continuous at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a:t>
                </a:r>
                <a:endParaRPr kumimoji="1" lang="ja-JP" altLang="en-US" sz="1600" dirty="0">
                  <a:latin typeface="Optima" panose="02000503060000020004" pitchFamily="2" charset="0"/>
                </a:endParaRPr>
              </a:p>
            </p:txBody>
          </p:sp>
        </mc:Choice>
        <mc:Fallback>
          <p:sp>
            <p:nvSpPr>
              <p:cNvPr id="71" name="テキスト ボックス 70">
                <a:extLst>
                  <a:ext uri="{FF2B5EF4-FFF2-40B4-BE49-F238E27FC236}">
                    <a16:creationId xmlns:a16="http://schemas.microsoft.com/office/drawing/2014/main" id="{17BC102F-B254-EE45-AAAA-6A35380811AE}"/>
                  </a:ext>
                </a:extLst>
              </p:cNvPr>
              <p:cNvSpPr txBox="1">
                <a:spLocks noRot="1" noChangeAspect="1" noMove="1" noResize="1" noEditPoints="1" noAdjustHandles="1" noChangeArrowheads="1" noChangeShapeType="1" noTextEdit="1"/>
              </p:cNvSpPr>
              <p:nvPr/>
            </p:nvSpPr>
            <p:spPr>
              <a:xfrm>
                <a:off x="9335902" y="3155560"/>
                <a:ext cx="4259567" cy="584775"/>
              </a:xfrm>
              <a:prstGeom prst="rect">
                <a:avLst/>
              </a:prstGeom>
              <a:blipFill>
                <a:blip r:embed="rId14"/>
                <a:stretch>
                  <a:fillRect l="-593" b="-10417"/>
                </a:stretch>
              </a:blipFill>
            </p:spPr>
            <p:txBody>
              <a:bodyPr/>
              <a:lstStyle/>
              <a:p>
                <a:r>
                  <a:rPr lang="ja-JP" altLang="en-US">
                    <a:noFill/>
                  </a:rPr>
                  <a:t> </a:t>
                </a:r>
              </a:p>
            </p:txBody>
          </p:sp>
        </mc:Fallback>
      </mc:AlternateContent>
      <p:pic>
        <p:nvPicPr>
          <p:cNvPr id="7" name="図 6">
            <a:extLst>
              <a:ext uri="{FF2B5EF4-FFF2-40B4-BE49-F238E27FC236}">
                <a16:creationId xmlns:a16="http://schemas.microsoft.com/office/drawing/2014/main" id="{F7C3E32C-182A-1047-812D-1493598ACD21}"/>
              </a:ext>
            </a:extLst>
          </p:cNvPr>
          <p:cNvPicPr>
            <a:picLocks noChangeAspect="1"/>
          </p:cNvPicPr>
          <p:nvPr/>
        </p:nvPicPr>
        <p:blipFill>
          <a:blip r:embed="rId15"/>
          <a:stretch>
            <a:fillRect/>
          </a:stretch>
        </p:blipFill>
        <p:spPr>
          <a:xfrm>
            <a:off x="2728003" y="1292129"/>
            <a:ext cx="527050" cy="216676"/>
          </a:xfrm>
          <a:prstGeom prst="rect">
            <a:avLst/>
          </a:prstGeom>
        </p:spPr>
      </p:pic>
      <p:pic>
        <p:nvPicPr>
          <p:cNvPr id="25" name="図 24">
            <a:extLst>
              <a:ext uri="{FF2B5EF4-FFF2-40B4-BE49-F238E27FC236}">
                <a16:creationId xmlns:a16="http://schemas.microsoft.com/office/drawing/2014/main" id="{395C1598-A030-EB4E-A09B-4DDCA5ACAF1D}"/>
              </a:ext>
            </a:extLst>
          </p:cNvPr>
          <p:cNvPicPr>
            <a:picLocks noChangeAspect="1"/>
          </p:cNvPicPr>
          <p:nvPr/>
        </p:nvPicPr>
        <p:blipFill>
          <a:blip r:embed="rId16"/>
          <a:stretch>
            <a:fillRect/>
          </a:stretch>
        </p:blipFill>
        <p:spPr>
          <a:xfrm>
            <a:off x="981733" y="5432611"/>
            <a:ext cx="6632309" cy="924330"/>
          </a:xfrm>
          <a:prstGeom prst="rect">
            <a:avLst/>
          </a:prstGeom>
        </p:spPr>
      </p:pic>
      <mc:AlternateContent xmlns:mc="http://schemas.openxmlformats.org/markup-compatibility/2006">
        <mc:Choice xmlns:a14="http://schemas.microsoft.com/office/drawing/2010/main" Requires="a14">
          <p:sp>
            <p:nvSpPr>
              <p:cNvPr id="4" name="テキスト ボックス 3">
                <a:extLst>
                  <a:ext uri="{FF2B5EF4-FFF2-40B4-BE49-F238E27FC236}">
                    <a16:creationId xmlns:a16="http://schemas.microsoft.com/office/drawing/2014/main" id="{761EED34-B5C1-5045-86FB-72449BBA8A8C}"/>
                  </a:ext>
                </a:extLst>
              </p:cNvPr>
              <p:cNvSpPr txBox="1"/>
              <p:nvPr/>
            </p:nvSpPr>
            <p:spPr>
              <a:xfrm>
                <a:off x="549599" y="4311150"/>
                <a:ext cx="8372154" cy="830997"/>
              </a:xfrm>
              <a:prstGeom prst="rect">
                <a:avLst/>
              </a:prstGeom>
              <a:noFill/>
            </p:spPr>
            <p:txBody>
              <a:bodyPr wrap="square" rtlCol="0">
                <a:spAutoFit/>
              </a:bodyPr>
              <a:lstStyle/>
              <a:p>
                <a:pPr algn="l"/>
                <a:r>
                  <a:rPr kumimoji="1" lang="en-US" altLang="ja-JP" sz="1600" dirty="0">
                    <a:latin typeface="Optima" panose="02000503060000020004" pitchFamily="2" charset="0"/>
                  </a:rPr>
                  <a:t>There is no damping in </a:t>
                </a:r>
                <a:r>
                  <a:rPr kumimoji="1" lang="en-US" altLang="ja-JP" sz="1600" dirty="0" err="1">
                    <a:latin typeface="Optima" panose="02000503060000020004" pitchFamily="2" charset="0"/>
                  </a:rPr>
                  <a:t>Φ</a:t>
                </a:r>
                <a:r>
                  <a:rPr kumimoji="1" lang="en-US" altLang="ja-JP" sz="1600" dirty="0">
                    <a:latin typeface="Optima" panose="02000503060000020004" pitchFamily="2" charset="0"/>
                  </a:rPr>
                  <a:t> during the transition in the sudden reheating scenario.</a:t>
                </a:r>
              </a:p>
              <a:p>
                <a:pPr algn="l"/>
                <a:r>
                  <a:rPr kumimoji="1" lang="en-US" altLang="ja-JP" sz="1600" dirty="0">
                    <a:latin typeface="Optima" panose="02000503060000020004" pitchFamily="2" charset="0"/>
                  </a:rPr>
                  <a:t>After the transition, perturbations that enters the horizon during eMD era oscillates with the time scale shorter than the Hubble time at that time (</a:t>
                </a:r>
                <a:r>
                  <a:rPr kumimoji="1" lang="en-US" altLang="ja-JP" sz="1600" dirty="0" err="1">
                    <a:latin typeface="Optima" panose="02000503060000020004" pitchFamily="2" charset="0"/>
                  </a:rPr>
                  <a:t>kη</a:t>
                </a:r>
                <a14:m>
                  <m:oMath xmlns:m="http://schemas.openxmlformats.org/officeDocument/2006/math">
                    <m:r>
                      <a:rPr kumimoji="1" lang="en-US" altLang="ja-JP" sz="1600" i="1" smtClean="0">
                        <a:latin typeface="Cambria Math" panose="02040503050406030204" pitchFamily="18" charset="0"/>
                        <a:ea typeface="Cambria Math" panose="02040503050406030204" pitchFamily="18" charset="0"/>
                      </a:rPr>
                      <m:t>≫</m:t>
                    </m:r>
                    <m:r>
                      <a:rPr kumimoji="1" lang="en-US" altLang="ja-JP" sz="1600" b="0" i="1" smtClean="0">
                        <a:latin typeface="Cambria Math" panose="02040503050406030204" pitchFamily="18" charset="0"/>
                        <a:ea typeface="Cambria Math" panose="02040503050406030204" pitchFamily="18" charset="0"/>
                      </a:rPr>
                      <m:t>1</m:t>
                    </m:r>
                  </m:oMath>
                </a14:m>
                <a:r>
                  <a:rPr kumimoji="1" lang="en-US" altLang="ja-JP" sz="1600" dirty="0">
                    <a:latin typeface="Optima" panose="02000503060000020004" pitchFamily="2" charset="0"/>
                  </a:rPr>
                  <a:t>).</a:t>
                </a:r>
                <a:endParaRPr kumimoji="1" lang="ja-JP" altLang="en-US" sz="1600" dirty="0">
                  <a:latin typeface="Optima" panose="02000503060000020004" pitchFamily="2" charset="0"/>
                </a:endParaRPr>
              </a:p>
            </p:txBody>
          </p:sp>
        </mc:Choice>
        <mc:Fallback>
          <p:sp>
            <p:nvSpPr>
              <p:cNvPr id="4" name="テキスト ボックス 3">
                <a:extLst>
                  <a:ext uri="{FF2B5EF4-FFF2-40B4-BE49-F238E27FC236}">
                    <a16:creationId xmlns:a16="http://schemas.microsoft.com/office/drawing/2014/main" id="{761EED34-B5C1-5045-86FB-72449BBA8A8C}"/>
                  </a:ext>
                </a:extLst>
              </p:cNvPr>
              <p:cNvSpPr txBox="1">
                <a:spLocks noRot="1" noChangeAspect="1" noMove="1" noResize="1" noEditPoints="1" noAdjustHandles="1" noChangeArrowheads="1" noChangeShapeType="1" noTextEdit="1"/>
              </p:cNvSpPr>
              <p:nvPr/>
            </p:nvSpPr>
            <p:spPr>
              <a:xfrm>
                <a:off x="549599" y="4311150"/>
                <a:ext cx="8372154" cy="830997"/>
              </a:xfrm>
              <a:prstGeom prst="rect">
                <a:avLst/>
              </a:prstGeom>
              <a:blipFill>
                <a:blip r:embed="rId17"/>
                <a:stretch>
                  <a:fillRect l="-303" t="-2985" b="-5970"/>
                </a:stretch>
              </a:blipFill>
            </p:spPr>
            <p:txBody>
              <a:bodyPr/>
              <a:lstStyle/>
              <a:p>
                <a:r>
                  <a:rPr lang="ja-JP" altLang="en-US">
                    <a:noFill/>
                  </a:rPr>
                  <a:t> </a:t>
                </a:r>
              </a:p>
            </p:txBody>
          </p:sp>
        </mc:Fallback>
      </mc:AlternateContent>
      <p:sp>
        <p:nvSpPr>
          <p:cNvPr id="10" name="角丸四角形 9">
            <a:extLst>
              <a:ext uri="{FF2B5EF4-FFF2-40B4-BE49-F238E27FC236}">
                <a16:creationId xmlns:a16="http://schemas.microsoft.com/office/drawing/2014/main" id="{66F2378E-7AAB-B641-BB05-10503C1046B5}"/>
              </a:ext>
            </a:extLst>
          </p:cNvPr>
          <p:cNvSpPr/>
          <p:nvPr/>
        </p:nvSpPr>
        <p:spPr>
          <a:xfrm>
            <a:off x="808765" y="5280459"/>
            <a:ext cx="6925089" cy="115699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ボックス 8">
            <a:extLst>
              <a:ext uri="{FF2B5EF4-FFF2-40B4-BE49-F238E27FC236}">
                <a16:creationId xmlns:a16="http://schemas.microsoft.com/office/drawing/2014/main" id="{DADCDC84-937F-F64C-8CFC-D07230F518E5}"/>
              </a:ext>
            </a:extLst>
          </p:cNvPr>
          <p:cNvSpPr txBox="1"/>
          <p:nvPr/>
        </p:nvSpPr>
        <p:spPr>
          <a:xfrm>
            <a:off x="708498" y="5100603"/>
            <a:ext cx="1374543"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Source term</a:t>
            </a:r>
            <a:endParaRPr kumimoji="1" lang="ja-JP" altLang="en-US" dirty="0">
              <a:latin typeface="Optima" panose="02000503060000020004" pitchFamily="2" charset="0"/>
            </a:endParaRPr>
          </a:p>
        </p:txBody>
      </p:sp>
      <p:cxnSp>
        <p:nvCxnSpPr>
          <p:cNvPr id="12" name="直線矢印コネクタ 11">
            <a:extLst>
              <a:ext uri="{FF2B5EF4-FFF2-40B4-BE49-F238E27FC236}">
                <a16:creationId xmlns:a16="http://schemas.microsoft.com/office/drawing/2014/main" id="{4C5A6A02-AD8D-0E4D-B4B5-4426718D4D76}"/>
              </a:ext>
            </a:extLst>
          </p:cNvPr>
          <p:cNvCxnSpPr/>
          <p:nvPr/>
        </p:nvCxnSpPr>
        <p:spPr>
          <a:xfrm flipH="1">
            <a:off x="5427976" y="5656267"/>
            <a:ext cx="424069" cy="278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EB37AA5-7A45-0145-9B72-0FF8156BB99C}"/>
              </a:ext>
            </a:extLst>
          </p:cNvPr>
          <p:cNvCxnSpPr>
            <a:cxnSpLocks/>
          </p:cNvCxnSpPr>
          <p:nvPr/>
        </p:nvCxnSpPr>
        <p:spPr>
          <a:xfrm>
            <a:off x="6355357" y="5656267"/>
            <a:ext cx="377686" cy="2782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1BFDCD9-E837-2442-813B-8593E04025BC}"/>
              </a:ext>
            </a:extLst>
          </p:cNvPr>
          <p:cNvSpPr txBox="1"/>
          <p:nvPr/>
        </p:nvSpPr>
        <p:spPr>
          <a:xfrm>
            <a:off x="5656811" y="5361017"/>
            <a:ext cx="1159362" cy="338554"/>
          </a:xfrm>
          <a:prstGeom prst="rect">
            <a:avLst/>
          </a:prstGeom>
          <a:noFill/>
        </p:spPr>
        <p:txBody>
          <a:bodyPr wrap="square" rtlCol="0">
            <a:spAutoFit/>
          </a:bodyPr>
          <a:lstStyle/>
          <a:p>
            <a:pPr algn="l"/>
            <a:r>
              <a:rPr kumimoji="1" lang="en-US" altLang="ja-JP" sz="1600" dirty="0">
                <a:latin typeface="Optima" panose="02000503060000020004" pitchFamily="2" charset="0"/>
              </a:rPr>
              <a:t>Dominant</a:t>
            </a:r>
            <a:endParaRPr kumimoji="1" lang="ja-JP" altLang="en-US" sz="1600" dirty="0">
              <a:latin typeface="Optima" panose="02000503060000020004" pitchFamily="2" charset="0"/>
            </a:endParaRPr>
          </a:p>
        </p:txBody>
      </p:sp>
      <p:sp>
        <p:nvSpPr>
          <p:cNvPr id="23" name="曲折矢印 22">
            <a:extLst>
              <a:ext uri="{FF2B5EF4-FFF2-40B4-BE49-F238E27FC236}">
                <a16:creationId xmlns:a16="http://schemas.microsoft.com/office/drawing/2014/main" id="{487D190D-A15C-3242-80E2-C540584B726D}"/>
              </a:ext>
            </a:extLst>
          </p:cNvPr>
          <p:cNvSpPr/>
          <p:nvPr/>
        </p:nvSpPr>
        <p:spPr>
          <a:xfrm>
            <a:off x="6160464" y="4919180"/>
            <a:ext cx="620528" cy="489822"/>
          </a:xfrm>
          <a:prstGeom prst="bent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E431CC36-1899-704B-97A6-F6A4A89C531E}"/>
              </a:ext>
            </a:extLst>
          </p:cNvPr>
          <p:cNvSpPr txBox="1"/>
          <p:nvPr/>
        </p:nvSpPr>
        <p:spPr>
          <a:xfrm>
            <a:off x="6749192" y="4862762"/>
            <a:ext cx="1736373" cy="369332"/>
          </a:xfrm>
          <a:prstGeom prst="rect">
            <a:avLst/>
          </a:prstGeom>
          <a:noFill/>
        </p:spPr>
        <p:txBody>
          <a:bodyPr wrap="none" rtlCol="0">
            <a:spAutoFit/>
          </a:bodyPr>
          <a:lstStyle/>
          <a:p>
            <a:pPr algn="l"/>
            <a:r>
              <a:rPr kumimoji="1" lang="en-US" altLang="ja-JP" dirty="0">
                <a:solidFill>
                  <a:schemeClr val="accent2"/>
                </a:solidFill>
                <a:latin typeface="Optima" panose="02000503060000020004" pitchFamily="2" charset="0"/>
              </a:rPr>
              <a:t>Enhance GWs !</a:t>
            </a:r>
            <a:endParaRPr kumimoji="1" lang="ja-JP" altLang="en-US" dirty="0">
              <a:solidFill>
                <a:schemeClr val="accent2"/>
              </a:solidFill>
              <a:latin typeface="Optima" panose="02000503060000020004" pitchFamily="2" charset="0"/>
            </a:endParaRPr>
          </a:p>
        </p:txBody>
      </p:sp>
      <p:sp>
        <p:nvSpPr>
          <p:cNvPr id="26" name="スライド番号プレースホルダー 25">
            <a:extLst>
              <a:ext uri="{FF2B5EF4-FFF2-40B4-BE49-F238E27FC236}">
                <a16:creationId xmlns:a16="http://schemas.microsoft.com/office/drawing/2014/main" id="{7F86FEDB-B2CB-F542-977F-4E50FB79A78A}"/>
              </a:ext>
            </a:extLst>
          </p:cNvPr>
          <p:cNvSpPr>
            <a:spLocks noGrp="1"/>
          </p:cNvSpPr>
          <p:nvPr>
            <p:ph type="sldNum" sz="quarter" idx="12"/>
          </p:nvPr>
        </p:nvSpPr>
        <p:spPr/>
        <p:txBody>
          <a:bodyPr/>
          <a:lstStyle/>
          <a:p>
            <a:fld id="{4F507FF2-E283-2F47-BC83-23ACEC2E43D2}" type="slidenum">
              <a:rPr lang="ja-JP" altLang="en-US" smtClean="0"/>
              <a:pPr/>
              <a:t>17</a:t>
            </a:fld>
            <a:r>
              <a:rPr lang="en-US" altLang="ja-JP"/>
              <a:t>/21</a:t>
            </a:r>
            <a:endParaRPr lang="ja-JP" altLang="en-US"/>
          </a:p>
        </p:txBody>
      </p:sp>
      <p:pic>
        <p:nvPicPr>
          <p:cNvPr id="28" name="図 27">
            <a:extLst>
              <a:ext uri="{FF2B5EF4-FFF2-40B4-BE49-F238E27FC236}">
                <a16:creationId xmlns:a16="http://schemas.microsoft.com/office/drawing/2014/main" id="{FF251542-163B-4241-BA88-1334A97A3052}"/>
              </a:ext>
            </a:extLst>
          </p:cNvPr>
          <p:cNvPicPr>
            <a:picLocks noChangeAspect="1"/>
          </p:cNvPicPr>
          <p:nvPr/>
        </p:nvPicPr>
        <p:blipFill>
          <a:blip r:embed="rId18"/>
          <a:stretch>
            <a:fillRect/>
          </a:stretch>
        </p:blipFill>
        <p:spPr>
          <a:xfrm>
            <a:off x="2100524" y="826071"/>
            <a:ext cx="4877951" cy="3539902"/>
          </a:xfrm>
          <a:prstGeom prst="rect">
            <a:avLst/>
          </a:prstGeom>
        </p:spPr>
      </p:pic>
      <p:sp>
        <p:nvSpPr>
          <p:cNvPr id="57" name="テキスト ボックス 56">
            <a:extLst>
              <a:ext uri="{FF2B5EF4-FFF2-40B4-BE49-F238E27FC236}">
                <a16:creationId xmlns:a16="http://schemas.microsoft.com/office/drawing/2014/main" id="{089F1FF5-6FFD-6B4A-B474-D242759B2549}"/>
              </a:ext>
            </a:extLst>
          </p:cNvPr>
          <p:cNvSpPr txBox="1"/>
          <p:nvPr/>
        </p:nvSpPr>
        <p:spPr>
          <a:xfrm>
            <a:off x="2989732" y="2662167"/>
            <a:ext cx="795130" cy="208657"/>
          </a:xfrm>
          <a:prstGeom prst="rect">
            <a:avLst/>
          </a:prstGeom>
          <a:solidFill>
            <a:schemeClr val="bg1"/>
          </a:solidFill>
        </p:spPr>
        <p:txBody>
          <a:bodyPr wrap="square" rtlCol="0">
            <a:spAutoFit/>
          </a:bodyPr>
          <a:lstStyle/>
          <a:p>
            <a:pPr algn="l"/>
            <a:endParaRPr kumimoji="1" lang="ja-JP" altLang="en-US" dirty="0">
              <a:latin typeface="Optima" panose="02000503060000020004" pitchFamily="2" charset="0"/>
            </a:endParaRPr>
          </a:p>
        </p:txBody>
      </p:sp>
    </p:spTree>
    <p:extLst>
      <p:ext uri="{BB962C8B-B14F-4D97-AF65-F5344CB8AC3E}">
        <p14:creationId xmlns:p14="http://schemas.microsoft.com/office/powerpoint/2010/main" val="333394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6C62B88-B417-D340-887E-995801CD53AC}"/>
              </a:ext>
            </a:extLst>
          </p:cNvPr>
          <p:cNvPicPr>
            <a:picLocks noChangeAspect="1"/>
          </p:cNvPicPr>
          <p:nvPr/>
        </p:nvPicPr>
        <p:blipFill>
          <a:blip r:embed="rId3"/>
          <a:stretch>
            <a:fillRect/>
          </a:stretch>
        </p:blipFill>
        <p:spPr>
          <a:xfrm>
            <a:off x="850420" y="1048051"/>
            <a:ext cx="6992271" cy="4999703"/>
          </a:xfrm>
          <a:prstGeom prst="rect">
            <a:avLst/>
          </a:prstGeom>
        </p:spPr>
      </p:pic>
      <p:pic>
        <p:nvPicPr>
          <p:cNvPr id="24" name="図 23">
            <a:extLst>
              <a:ext uri="{FF2B5EF4-FFF2-40B4-BE49-F238E27FC236}">
                <a16:creationId xmlns:a16="http://schemas.microsoft.com/office/drawing/2014/main" id="{004F3350-CF17-8243-B8A0-6531F84746DF}"/>
              </a:ext>
            </a:extLst>
          </p:cNvPr>
          <p:cNvPicPr>
            <a:picLocks noChangeAspect="1"/>
          </p:cNvPicPr>
          <p:nvPr/>
        </p:nvPicPr>
        <p:blipFill>
          <a:blip r:embed="rId4"/>
          <a:stretch>
            <a:fillRect/>
          </a:stretch>
        </p:blipFill>
        <p:spPr>
          <a:xfrm>
            <a:off x="5022574" y="6075189"/>
            <a:ext cx="1020417" cy="374017"/>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Induced GWs</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5"/>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6"/>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7"/>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8"/>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a:extLst>
              <a:ext uri="{FF2B5EF4-FFF2-40B4-BE49-F238E27FC236}">
                <a16:creationId xmlns:a16="http://schemas.microsoft.com/office/drawing/2014/main" id="{308ED1E5-34BE-1146-BF66-DB2A56CAB477}"/>
              </a:ext>
            </a:extLst>
          </p:cNvPr>
          <p:cNvSpPr txBox="1"/>
          <p:nvPr/>
        </p:nvSpPr>
        <p:spPr>
          <a:xfrm>
            <a:off x="9405646" y="3054588"/>
            <a:ext cx="5902158" cy="584775"/>
          </a:xfrm>
          <a:prstGeom prst="rect">
            <a:avLst/>
          </a:prstGeom>
          <a:noFill/>
        </p:spPr>
        <p:txBody>
          <a:bodyPr wrap="square" rtlCol="0">
            <a:spAutoFit/>
          </a:bodyPr>
          <a:lstStyle/>
          <a:p>
            <a:pPr algn="l"/>
            <a:r>
              <a:rPr kumimoji="1" lang="en-US" altLang="ja-JP" sz="1600" dirty="0">
                <a:latin typeface="Optima" panose="02000503060000020004" pitchFamily="2" charset="0"/>
              </a:rPr>
              <a:t>The amplitude at the start of the oscillation does not depend on the scale but the time scale of oscillation does.</a:t>
            </a:r>
            <a:endParaRPr kumimoji="1" lang="ja-JP" altLang="en-US" sz="1600" dirty="0">
              <a:latin typeface="Optima" panose="02000503060000020004" pitchFamily="2" charset="0"/>
            </a:endParaRPr>
          </a:p>
        </p:txBody>
      </p:sp>
      <p:sp>
        <p:nvSpPr>
          <p:cNvPr id="2" name="テキスト ボックス 1">
            <a:extLst>
              <a:ext uri="{FF2B5EF4-FFF2-40B4-BE49-F238E27FC236}">
                <a16:creationId xmlns:a16="http://schemas.microsoft.com/office/drawing/2014/main" id="{67690D82-7683-5044-B6D8-0FC0A0620B3E}"/>
              </a:ext>
            </a:extLst>
          </p:cNvPr>
          <p:cNvSpPr txBox="1"/>
          <p:nvPr/>
        </p:nvSpPr>
        <p:spPr>
          <a:xfrm>
            <a:off x="9133957" y="1025202"/>
            <a:ext cx="7154203" cy="369332"/>
          </a:xfrm>
          <a:prstGeom prst="rect">
            <a:avLst/>
          </a:prstGeom>
          <a:noFill/>
        </p:spPr>
        <p:txBody>
          <a:bodyPr wrap="none" rtlCol="0">
            <a:spAutoFit/>
          </a:bodyPr>
          <a:lstStyle/>
          <a:p>
            <a:pPr algn="l"/>
            <a:r>
              <a:rPr kumimoji="1" lang="en-US" altLang="ja-JP" dirty="0">
                <a:latin typeface="Optima" panose="02000503060000020004" pitchFamily="2" charset="0"/>
              </a:rPr>
              <a:t>We consider the following power spectrum of curvature perturbations.</a:t>
            </a:r>
            <a:endParaRPr kumimoji="1" lang="ja-JP" altLang="en-US" dirty="0">
              <a:latin typeface="Optima" panose="02000503060000020004" pitchFamily="2" charset="0"/>
            </a:endParaRPr>
          </a:p>
        </p:txBody>
      </p:sp>
      <p:pic>
        <p:nvPicPr>
          <p:cNvPr id="6" name="図 5">
            <a:extLst>
              <a:ext uri="{FF2B5EF4-FFF2-40B4-BE49-F238E27FC236}">
                <a16:creationId xmlns:a16="http://schemas.microsoft.com/office/drawing/2014/main" id="{F8B4ABAD-9EB4-C347-84D3-955253FD7307}"/>
              </a:ext>
            </a:extLst>
          </p:cNvPr>
          <p:cNvPicPr>
            <a:picLocks noChangeAspect="1"/>
          </p:cNvPicPr>
          <p:nvPr/>
        </p:nvPicPr>
        <p:blipFill>
          <a:blip r:embed="rId9"/>
          <a:stretch>
            <a:fillRect/>
          </a:stretch>
        </p:blipFill>
        <p:spPr>
          <a:xfrm>
            <a:off x="2402011" y="6038568"/>
            <a:ext cx="2546551" cy="442470"/>
          </a:xfrm>
          <a:prstGeom prst="rect">
            <a:avLst/>
          </a:prstGeom>
        </p:spPr>
      </p:pic>
      <p:sp>
        <p:nvSpPr>
          <p:cNvPr id="7" name="テキスト ボックス 6">
            <a:extLst>
              <a:ext uri="{FF2B5EF4-FFF2-40B4-BE49-F238E27FC236}">
                <a16:creationId xmlns:a16="http://schemas.microsoft.com/office/drawing/2014/main" id="{4D3135F7-7118-F64F-B8B4-189F313140C2}"/>
              </a:ext>
            </a:extLst>
          </p:cNvPr>
          <p:cNvSpPr txBox="1"/>
          <p:nvPr/>
        </p:nvSpPr>
        <p:spPr>
          <a:xfrm>
            <a:off x="9048908" y="1357206"/>
            <a:ext cx="3812519" cy="307777"/>
          </a:xfrm>
          <a:prstGeom prst="rect">
            <a:avLst/>
          </a:prstGeom>
          <a:noFill/>
        </p:spPr>
        <p:txBody>
          <a:bodyPr wrap="none" rtlCol="0">
            <a:spAutoFit/>
          </a:bodyPr>
          <a:lstStyle/>
          <a:p>
            <a:pPr algn="l"/>
            <a:r>
              <a:rPr kumimoji="1" lang="en-US" altLang="ja-JP" sz="1400" dirty="0">
                <a:latin typeface="Optima" panose="02000503060000020004" pitchFamily="2" charset="0"/>
              </a:rPr>
              <a:t>(We introduce </a:t>
            </a:r>
            <a:r>
              <a:rPr kumimoji="1" lang="en-US" altLang="ja-JP" sz="1400" dirty="0" err="1">
                <a:latin typeface="Optima" panose="02000503060000020004" pitchFamily="2" charset="0"/>
              </a:rPr>
              <a:t>k</a:t>
            </a:r>
            <a:r>
              <a:rPr kumimoji="1" lang="en-US" altLang="ja-JP" sz="1400" baseline="-25000" dirty="0" err="1">
                <a:latin typeface="Optima" panose="02000503060000020004" pitchFamily="2" charset="0"/>
              </a:rPr>
              <a:t>max</a:t>
            </a:r>
            <a:r>
              <a:rPr kumimoji="1" lang="en-US" altLang="ja-JP" sz="1400" dirty="0">
                <a:latin typeface="Optima" panose="02000503060000020004" pitchFamily="2" charset="0"/>
              </a:rPr>
              <a:t> to avoid the non-linearity.)</a:t>
            </a:r>
            <a:endParaRPr kumimoji="1" lang="ja-JP" altLang="en-US" sz="1400" dirty="0">
              <a:latin typeface="Optima" panose="02000503060000020004" pitchFamily="2" charset="0"/>
            </a:endParaRPr>
          </a:p>
        </p:txBody>
      </p:sp>
      <p:sp>
        <p:nvSpPr>
          <p:cNvPr id="25" name="テキスト ボックス 24">
            <a:extLst>
              <a:ext uri="{FF2B5EF4-FFF2-40B4-BE49-F238E27FC236}">
                <a16:creationId xmlns:a16="http://schemas.microsoft.com/office/drawing/2014/main" id="{4189CC5B-1A3F-2948-88B7-2D830E7E1A08}"/>
              </a:ext>
            </a:extLst>
          </p:cNvPr>
          <p:cNvSpPr txBox="1"/>
          <p:nvPr/>
        </p:nvSpPr>
        <p:spPr>
          <a:xfrm>
            <a:off x="9345679" y="2013867"/>
            <a:ext cx="4109543" cy="584775"/>
          </a:xfrm>
          <a:prstGeom prst="rect">
            <a:avLst/>
          </a:prstGeom>
          <a:noFill/>
        </p:spPr>
        <p:txBody>
          <a:bodyPr wrap="square" rtlCol="0">
            <a:spAutoFit/>
          </a:bodyPr>
          <a:lstStyle/>
          <a:p>
            <a:pPr algn="l"/>
            <a:r>
              <a:rPr kumimoji="1" lang="en-US" altLang="ja-JP" sz="1600" dirty="0">
                <a:latin typeface="Optima" panose="02000503060000020004" pitchFamily="2" charset="0"/>
              </a:rPr>
              <a:t>If an eMD era lasts long, the induced GWs can be observed by future observations.</a:t>
            </a:r>
            <a:endParaRPr kumimoji="1" lang="ja-JP" altLang="en-US" sz="1600" dirty="0">
              <a:latin typeface="Optima" panose="02000503060000020004" pitchFamily="2" charset="0"/>
            </a:endParaRPr>
          </a:p>
        </p:txBody>
      </p:sp>
      <p:sp>
        <p:nvSpPr>
          <p:cNvPr id="26" name="テキスト ボックス 25">
            <a:extLst>
              <a:ext uri="{FF2B5EF4-FFF2-40B4-BE49-F238E27FC236}">
                <a16:creationId xmlns:a16="http://schemas.microsoft.com/office/drawing/2014/main" id="{4F99BC0F-C8BE-6D4A-A3D6-BB63E6664B35}"/>
              </a:ext>
            </a:extLst>
          </p:cNvPr>
          <p:cNvSpPr txBox="1"/>
          <p:nvPr/>
        </p:nvSpPr>
        <p:spPr>
          <a:xfrm>
            <a:off x="9333572" y="5869135"/>
            <a:ext cx="7765633" cy="646331"/>
          </a:xfrm>
          <a:prstGeom prst="rect">
            <a:avLst/>
          </a:prstGeom>
          <a:noFill/>
        </p:spPr>
        <p:txBody>
          <a:bodyPr wrap="square" rtlCol="0">
            <a:spAutoFit/>
          </a:bodyPr>
          <a:lstStyle/>
          <a:p>
            <a:pPr algn="l"/>
            <a:r>
              <a:rPr kumimoji="1" lang="en-US" altLang="ja-JP" dirty="0">
                <a:latin typeface="Optima" panose="02000503060000020004" pitchFamily="2" charset="0"/>
              </a:rPr>
              <a:t>We could possibly constrain the reheating temperature from the future observations in this sudden reheating scenario.</a:t>
            </a:r>
            <a:endParaRPr kumimoji="1" lang="ja-JP" altLang="en-US" dirty="0">
              <a:latin typeface="Optima" panose="02000503060000020004" pitchFamily="2" charset="0"/>
            </a:endParaRPr>
          </a:p>
        </p:txBody>
      </p:sp>
      <p:pic>
        <p:nvPicPr>
          <p:cNvPr id="28" name="図 27">
            <a:extLst>
              <a:ext uri="{FF2B5EF4-FFF2-40B4-BE49-F238E27FC236}">
                <a16:creationId xmlns:a16="http://schemas.microsoft.com/office/drawing/2014/main" id="{37B8D971-28CF-B041-BAC5-8094CD08851F}"/>
              </a:ext>
            </a:extLst>
          </p:cNvPr>
          <p:cNvPicPr>
            <a:picLocks noChangeAspect="1"/>
          </p:cNvPicPr>
          <p:nvPr/>
        </p:nvPicPr>
        <p:blipFill>
          <a:blip r:embed="rId10"/>
          <a:stretch>
            <a:fillRect/>
          </a:stretch>
        </p:blipFill>
        <p:spPr>
          <a:xfrm>
            <a:off x="9333572" y="6610833"/>
            <a:ext cx="3376067" cy="335465"/>
          </a:xfrm>
          <a:prstGeom prst="rect">
            <a:avLst/>
          </a:prstGeom>
        </p:spPr>
      </p:pic>
      <p:sp>
        <p:nvSpPr>
          <p:cNvPr id="29" name="正方形/長方形 28">
            <a:extLst>
              <a:ext uri="{FF2B5EF4-FFF2-40B4-BE49-F238E27FC236}">
                <a16:creationId xmlns:a16="http://schemas.microsoft.com/office/drawing/2014/main" id="{7ABC94D4-EC05-304E-B30F-216DD13C0ADA}"/>
              </a:ext>
            </a:extLst>
          </p:cNvPr>
          <p:cNvSpPr/>
          <p:nvPr/>
        </p:nvSpPr>
        <p:spPr>
          <a:xfrm>
            <a:off x="8883930" y="6938577"/>
            <a:ext cx="2846130" cy="584775"/>
          </a:xfrm>
          <a:prstGeom prst="rect">
            <a:avLst/>
          </a:prstGeom>
        </p:spPr>
        <p:txBody>
          <a:bodyPr wrap="square">
            <a:spAutoFit/>
          </a:bodyPr>
          <a:lstStyle/>
          <a:p>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ja-JP" altLang="en-US" sz="1600">
                <a:latin typeface="Optima" panose="02000503060000020004" pitchFamily="2" charset="0"/>
              </a:rPr>
              <a:t> </a:t>
            </a:r>
            <a:r>
              <a:rPr kumimoji="1" lang="en-US" altLang="ja-JP" sz="1600" dirty="0">
                <a:latin typeface="Optima" panose="02000503060000020004" pitchFamily="2" charset="0"/>
              </a:rPr>
              <a:t>is related to the reheating temperature.</a:t>
            </a:r>
            <a:r>
              <a:rPr kumimoji="1" lang="ja-JP" altLang="en-US" sz="1600">
                <a:latin typeface="Optima" panose="02000503060000020004" pitchFamily="2" charset="0"/>
              </a:rPr>
              <a:t> </a:t>
            </a:r>
            <a:endParaRPr kumimoji="1" lang="en-US" altLang="ja-JP" sz="1600" dirty="0">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EBB540D5-D13D-5046-9FBD-103476F29952}"/>
              </a:ext>
            </a:extLst>
          </p:cNvPr>
          <p:cNvSpPr>
            <a:spLocks noGrp="1"/>
          </p:cNvSpPr>
          <p:nvPr>
            <p:ph type="sldNum" sz="quarter" idx="12"/>
          </p:nvPr>
        </p:nvSpPr>
        <p:spPr/>
        <p:txBody>
          <a:bodyPr/>
          <a:lstStyle/>
          <a:p>
            <a:fld id="{4F507FF2-E283-2F47-BC83-23ACEC2E43D2}" type="slidenum">
              <a:rPr lang="ja-JP" altLang="en-US" smtClean="0"/>
              <a:pPr/>
              <a:t>18</a:t>
            </a:fld>
            <a:r>
              <a:rPr lang="en-US" altLang="ja-JP"/>
              <a:t>/21</a:t>
            </a:r>
            <a:endParaRPr lang="ja-JP" altLang="en-US"/>
          </a:p>
        </p:txBody>
      </p:sp>
    </p:spTree>
    <p:extLst>
      <p:ext uri="{BB962C8B-B14F-4D97-AF65-F5344CB8AC3E}">
        <p14:creationId xmlns:p14="http://schemas.microsoft.com/office/powerpoint/2010/main" val="64133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2800" dirty="0"/>
              <a:t>Future constraints on reheating temperature</a:t>
            </a:r>
            <a:endParaRPr kumimoji="1" lang="ja-JP" altLang="en-US" sz="28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a:extLst>
              <a:ext uri="{FF2B5EF4-FFF2-40B4-BE49-F238E27FC236}">
                <a16:creationId xmlns:a16="http://schemas.microsoft.com/office/drawing/2014/main" id="{308ED1E5-34BE-1146-BF66-DB2A56CAB477}"/>
              </a:ext>
            </a:extLst>
          </p:cNvPr>
          <p:cNvSpPr txBox="1"/>
          <p:nvPr/>
        </p:nvSpPr>
        <p:spPr>
          <a:xfrm>
            <a:off x="9405646" y="3054588"/>
            <a:ext cx="5902158" cy="584775"/>
          </a:xfrm>
          <a:prstGeom prst="rect">
            <a:avLst/>
          </a:prstGeom>
          <a:noFill/>
        </p:spPr>
        <p:txBody>
          <a:bodyPr wrap="square" rtlCol="0">
            <a:spAutoFit/>
          </a:bodyPr>
          <a:lstStyle/>
          <a:p>
            <a:pPr algn="l"/>
            <a:r>
              <a:rPr kumimoji="1" lang="en-US" altLang="ja-JP" sz="1600" dirty="0">
                <a:latin typeface="Optima" panose="02000503060000020004" pitchFamily="2" charset="0"/>
              </a:rPr>
              <a:t>The amplitude at the start of the oscillation does not depend on the scale but the time scale of oscillation does.</a:t>
            </a:r>
            <a:endParaRPr kumimoji="1" lang="ja-JP" altLang="en-US" sz="1600" dirty="0">
              <a:latin typeface="Optima" panose="02000503060000020004" pitchFamily="2" charset="0"/>
            </a:endParaRPr>
          </a:p>
        </p:txBody>
      </p:sp>
      <p:pic>
        <p:nvPicPr>
          <p:cNvPr id="10" name="図 9">
            <a:extLst>
              <a:ext uri="{FF2B5EF4-FFF2-40B4-BE49-F238E27FC236}">
                <a16:creationId xmlns:a16="http://schemas.microsoft.com/office/drawing/2014/main" id="{B5BFEFD4-00D3-EA45-A936-F716DF42F81D}"/>
              </a:ext>
            </a:extLst>
          </p:cNvPr>
          <p:cNvPicPr>
            <a:picLocks noChangeAspect="1"/>
          </p:cNvPicPr>
          <p:nvPr/>
        </p:nvPicPr>
        <p:blipFill>
          <a:blip r:embed="rId7"/>
          <a:stretch>
            <a:fillRect/>
          </a:stretch>
        </p:blipFill>
        <p:spPr>
          <a:xfrm>
            <a:off x="929382" y="1128947"/>
            <a:ext cx="7007591" cy="4644247"/>
          </a:xfrm>
          <a:prstGeom prst="rect">
            <a:avLst/>
          </a:prstGeom>
        </p:spPr>
      </p:pic>
      <p:pic>
        <p:nvPicPr>
          <p:cNvPr id="30" name="図 29">
            <a:extLst>
              <a:ext uri="{FF2B5EF4-FFF2-40B4-BE49-F238E27FC236}">
                <a16:creationId xmlns:a16="http://schemas.microsoft.com/office/drawing/2014/main" id="{1CF25711-11E3-6440-A38A-547687BB8B8D}"/>
              </a:ext>
            </a:extLst>
          </p:cNvPr>
          <p:cNvPicPr>
            <a:picLocks noChangeAspect="1"/>
          </p:cNvPicPr>
          <p:nvPr/>
        </p:nvPicPr>
        <p:blipFill>
          <a:blip r:embed="rId8"/>
          <a:stretch>
            <a:fillRect/>
          </a:stretch>
        </p:blipFill>
        <p:spPr>
          <a:xfrm>
            <a:off x="2436265" y="4218162"/>
            <a:ext cx="2616195" cy="454571"/>
          </a:xfrm>
          <a:prstGeom prst="rect">
            <a:avLst/>
          </a:prstGeom>
        </p:spPr>
      </p:pic>
      <p:sp>
        <p:nvSpPr>
          <p:cNvPr id="17" name="テキスト ボックス 16">
            <a:extLst>
              <a:ext uri="{FF2B5EF4-FFF2-40B4-BE49-F238E27FC236}">
                <a16:creationId xmlns:a16="http://schemas.microsoft.com/office/drawing/2014/main" id="{951C80EB-C0D2-3841-AECF-DAF3EF0E7493}"/>
              </a:ext>
            </a:extLst>
          </p:cNvPr>
          <p:cNvSpPr txBox="1"/>
          <p:nvPr/>
        </p:nvSpPr>
        <p:spPr>
          <a:xfrm>
            <a:off x="9347325" y="1698400"/>
            <a:ext cx="1990417" cy="338554"/>
          </a:xfrm>
          <a:prstGeom prst="rect">
            <a:avLst/>
          </a:prstGeom>
          <a:noFill/>
        </p:spPr>
        <p:txBody>
          <a:bodyPr wrap="none" rtlCol="0">
            <a:spAutoFit/>
          </a:bodyPr>
          <a:lstStyle/>
          <a:p>
            <a:pPr algn="l"/>
            <a:r>
              <a:rPr kumimoji="1" lang="en-US" altLang="ja-JP" sz="1600" dirty="0">
                <a:latin typeface="Optima" panose="02000503060000020004" pitchFamily="2" charset="0"/>
              </a:rPr>
              <a:t>Signal to noise ratio:</a:t>
            </a:r>
            <a:endParaRPr kumimoji="1" lang="ja-JP" altLang="en-US" sz="1600" dirty="0">
              <a:latin typeface="Optima" panose="02000503060000020004" pitchFamily="2" charset="0"/>
            </a:endParaRPr>
          </a:p>
        </p:txBody>
      </p:sp>
      <p:sp>
        <p:nvSpPr>
          <p:cNvPr id="32" name="テキスト ボックス 31">
            <a:extLst>
              <a:ext uri="{FF2B5EF4-FFF2-40B4-BE49-F238E27FC236}">
                <a16:creationId xmlns:a16="http://schemas.microsoft.com/office/drawing/2014/main" id="{DE01FB9A-2482-F042-8AE2-C4278BBA3831}"/>
              </a:ext>
            </a:extLst>
          </p:cNvPr>
          <p:cNvSpPr txBox="1"/>
          <p:nvPr/>
        </p:nvSpPr>
        <p:spPr>
          <a:xfrm>
            <a:off x="10320735" y="1930606"/>
            <a:ext cx="1800493" cy="276999"/>
          </a:xfrm>
          <a:prstGeom prst="rect">
            <a:avLst/>
          </a:prstGeom>
          <a:noFill/>
        </p:spPr>
        <p:txBody>
          <a:bodyPr wrap="none" rtlCol="0">
            <a:spAutoFit/>
          </a:bodyPr>
          <a:lstStyle/>
          <a:p>
            <a:pPr algn="l"/>
            <a:r>
              <a:rPr kumimoji="1" lang="en-US" altLang="ja-JP" sz="1200" dirty="0">
                <a:latin typeface="Optima" panose="02000503060000020004" pitchFamily="2" charset="0"/>
              </a:rPr>
              <a:t>(Allen &amp; Romano, 1997)</a:t>
            </a:r>
            <a:endParaRPr kumimoji="1" lang="ja-JP" altLang="en-US" sz="12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8F96E2F7-B7F4-D649-A73E-EA3E58AAE82E}"/>
              </a:ext>
            </a:extLst>
          </p:cNvPr>
          <p:cNvSpPr txBox="1"/>
          <p:nvPr/>
        </p:nvSpPr>
        <p:spPr>
          <a:xfrm>
            <a:off x="2326546" y="4000045"/>
            <a:ext cx="1658980" cy="338554"/>
          </a:xfrm>
          <a:prstGeom prst="rect">
            <a:avLst/>
          </a:prstGeom>
          <a:noFill/>
        </p:spPr>
        <p:txBody>
          <a:bodyPr wrap="none" rtlCol="0">
            <a:spAutoFit/>
          </a:bodyPr>
          <a:lstStyle/>
          <a:p>
            <a:pPr algn="l"/>
            <a:r>
              <a:rPr kumimoji="1" lang="en-US" altLang="ja-JP" sz="1600" dirty="0">
                <a:latin typeface="Optima" panose="02000503060000020004" pitchFamily="2" charset="0"/>
              </a:rPr>
              <a:t>Power spectrum:</a:t>
            </a:r>
            <a:endParaRPr kumimoji="1" lang="ja-JP" altLang="en-US" sz="1600" dirty="0">
              <a:latin typeface="Optima" panose="02000503060000020004" pitchFamily="2" charset="0"/>
            </a:endParaRPr>
          </a:p>
        </p:txBody>
      </p:sp>
      <p:pic>
        <p:nvPicPr>
          <p:cNvPr id="2" name="図 1">
            <a:extLst>
              <a:ext uri="{FF2B5EF4-FFF2-40B4-BE49-F238E27FC236}">
                <a16:creationId xmlns:a16="http://schemas.microsoft.com/office/drawing/2014/main" id="{C5D5B8D5-438A-314E-B2B0-8BEBC6F7267F}"/>
              </a:ext>
            </a:extLst>
          </p:cNvPr>
          <p:cNvPicPr>
            <a:picLocks noChangeAspect="1"/>
          </p:cNvPicPr>
          <p:nvPr/>
        </p:nvPicPr>
        <p:blipFill>
          <a:blip r:embed="rId9"/>
          <a:stretch>
            <a:fillRect/>
          </a:stretch>
        </p:blipFill>
        <p:spPr>
          <a:xfrm>
            <a:off x="9261840" y="1846921"/>
            <a:ext cx="1755032" cy="159549"/>
          </a:xfrm>
          <a:prstGeom prst="rect">
            <a:avLst/>
          </a:prstGeom>
        </p:spPr>
      </p:pic>
      <p:cxnSp>
        <p:nvCxnSpPr>
          <p:cNvPr id="6" name="直線矢印コネクタ 5">
            <a:extLst>
              <a:ext uri="{FF2B5EF4-FFF2-40B4-BE49-F238E27FC236}">
                <a16:creationId xmlns:a16="http://schemas.microsoft.com/office/drawing/2014/main" id="{3B1A6D17-7126-514C-824F-3ED0FCA92956}"/>
              </a:ext>
            </a:extLst>
          </p:cNvPr>
          <p:cNvCxnSpPr>
            <a:cxnSpLocks/>
          </p:cNvCxnSpPr>
          <p:nvPr/>
        </p:nvCxnSpPr>
        <p:spPr>
          <a:xfrm flipV="1">
            <a:off x="11698297" y="3125490"/>
            <a:ext cx="0" cy="21878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905641BC-8E4B-CD49-9E8D-B1E2BD6A092C}"/>
              </a:ext>
            </a:extLst>
          </p:cNvPr>
          <p:cNvSpPr txBox="1"/>
          <p:nvPr/>
        </p:nvSpPr>
        <p:spPr>
          <a:xfrm>
            <a:off x="11076330" y="3325230"/>
            <a:ext cx="1676806" cy="738664"/>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Effective noise spectrum of each project</a:t>
            </a:r>
            <a:endParaRPr kumimoji="1" lang="ja-JP" altLang="en-US" sz="1400" dirty="0">
              <a:solidFill>
                <a:schemeClr val="accent1"/>
              </a:solidFill>
              <a:latin typeface="Optima" panose="02000503060000020004" pitchFamily="2" charset="0"/>
            </a:endParaRPr>
          </a:p>
        </p:txBody>
      </p:sp>
      <p:cxnSp>
        <p:nvCxnSpPr>
          <p:cNvPr id="27" name="直線矢印コネクタ 26">
            <a:extLst>
              <a:ext uri="{FF2B5EF4-FFF2-40B4-BE49-F238E27FC236}">
                <a16:creationId xmlns:a16="http://schemas.microsoft.com/office/drawing/2014/main" id="{DADD307A-A0C0-3145-9A0A-AD2BE45D945B}"/>
              </a:ext>
            </a:extLst>
          </p:cNvPr>
          <p:cNvCxnSpPr>
            <a:cxnSpLocks/>
          </p:cNvCxnSpPr>
          <p:nvPr/>
        </p:nvCxnSpPr>
        <p:spPr>
          <a:xfrm flipH="1">
            <a:off x="11675995" y="2448596"/>
            <a:ext cx="1" cy="2121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4E7E663-A224-FF47-8981-B329CD69D391}"/>
              </a:ext>
            </a:extLst>
          </p:cNvPr>
          <p:cNvSpPr txBox="1"/>
          <p:nvPr/>
        </p:nvSpPr>
        <p:spPr>
          <a:xfrm>
            <a:off x="11214129" y="2186886"/>
            <a:ext cx="1250663" cy="307777"/>
          </a:xfrm>
          <a:prstGeom prst="rect">
            <a:avLst/>
          </a:prstGeom>
          <a:noFill/>
        </p:spPr>
        <p:txBody>
          <a:bodyPr wrap="none" rtlCol="0">
            <a:spAutoFit/>
          </a:bodyPr>
          <a:lstStyle/>
          <a:p>
            <a:pPr algn="l"/>
            <a:r>
              <a:rPr kumimoji="1" lang="en-US" altLang="ja-JP" sz="1400" dirty="0">
                <a:solidFill>
                  <a:schemeClr val="accent2"/>
                </a:solidFill>
                <a:latin typeface="Optima" panose="02000503060000020004" pitchFamily="2" charset="0"/>
              </a:rPr>
              <a:t>Induced GWs</a:t>
            </a:r>
            <a:endParaRPr kumimoji="1" lang="ja-JP" altLang="en-US" sz="1400" dirty="0">
              <a:solidFill>
                <a:schemeClr val="accent2"/>
              </a:solidFill>
              <a:latin typeface="Optima" panose="02000503060000020004" pitchFamily="2" charset="0"/>
            </a:endParaRPr>
          </a:p>
        </p:txBody>
      </p:sp>
      <p:pic>
        <p:nvPicPr>
          <p:cNvPr id="26" name="図 25">
            <a:extLst>
              <a:ext uri="{FF2B5EF4-FFF2-40B4-BE49-F238E27FC236}">
                <a16:creationId xmlns:a16="http://schemas.microsoft.com/office/drawing/2014/main" id="{10D6195B-D5D8-BC4A-9315-9C8EB3422B87}"/>
              </a:ext>
            </a:extLst>
          </p:cNvPr>
          <p:cNvPicPr>
            <a:picLocks noChangeAspect="1"/>
          </p:cNvPicPr>
          <p:nvPr/>
        </p:nvPicPr>
        <p:blipFill>
          <a:blip r:embed="rId10"/>
          <a:stretch>
            <a:fillRect/>
          </a:stretch>
        </p:blipFill>
        <p:spPr>
          <a:xfrm>
            <a:off x="9456577" y="2576888"/>
            <a:ext cx="3188168" cy="567952"/>
          </a:xfrm>
          <a:prstGeom prst="rect">
            <a:avLst/>
          </a:prstGeom>
        </p:spPr>
      </p:pic>
      <p:cxnSp>
        <p:nvCxnSpPr>
          <p:cNvPr id="36" name="直線矢印コネクタ 35">
            <a:extLst>
              <a:ext uri="{FF2B5EF4-FFF2-40B4-BE49-F238E27FC236}">
                <a16:creationId xmlns:a16="http://schemas.microsoft.com/office/drawing/2014/main" id="{0A637076-FB2F-8243-91CB-A092A3229B16}"/>
              </a:ext>
            </a:extLst>
          </p:cNvPr>
          <p:cNvCxnSpPr>
            <a:cxnSpLocks/>
          </p:cNvCxnSpPr>
          <p:nvPr/>
        </p:nvCxnSpPr>
        <p:spPr>
          <a:xfrm flipV="1">
            <a:off x="10133410" y="3035447"/>
            <a:ext cx="0" cy="21878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F075B050-5C7A-E442-9C4E-28CC943ADD8D}"/>
              </a:ext>
            </a:extLst>
          </p:cNvPr>
          <p:cNvPicPr>
            <a:picLocks noChangeAspect="1"/>
          </p:cNvPicPr>
          <p:nvPr/>
        </p:nvPicPr>
        <p:blipFill>
          <a:blip r:embed="rId11"/>
          <a:stretch>
            <a:fillRect/>
          </a:stretch>
        </p:blipFill>
        <p:spPr>
          <a:xfrm>
            <a:off x="2470635" y="4723239"/>
            <a:ext cx="2127871" cy="193015"/>
          </a:xfrm>
          <a:prstGeom prst="rect">
            <a:avLst/>
          </a:prstGeom>
        </p:spPr>
      </p:pic>
      <p:sp>
        <p:nvSpPr>
          <p:cNvPr id="9" name="テキスト ボックス 8">
            <a:extLst>
              <a:ext uri="{FF2B5EF4-FFF2-40B4-BE49-F238E27FC236}">
                <a16:creationId xmlns:a16="http://schemas.microsoft.com/office/drawing/2014/main" id="{135B9D55-1327-064B-B96D-1FDA03CE212C}"/>
              </a:ext>
            </a:extLst>
          </p:cNvPr>
          <p:cNvSpPr txBox="1"/>
          <p:nvPr/>
        </p:nvSpPr>
        <p:spPr>
          <a:xfrm>
            <a:off x="9852169" y="4092801"/>
            <a:ext cx="2444900" cy="338554"/>
          </a:xfrm>
          <a:prstGeom prst="rect">
            <a:avLst/>
          </a:prstGeom>
          <a:noFill/>
        </p:spPr>
        <p:txBody>
          <a:bodyPr wrap="none" rtlCol="0">
            <a:spAutoFit/>
          </a:bodyPr>
          <a:lstStyle/>
          <a:p>
            <a:pPr algn="l"/>
            <a:r>
              <a:rPr kumimoji="1" lang="en-US" altLang="ja-JP" sz="1600" dirty="0" err="1">
                <a:latin typeface="Optima" panose="02000503060000020004" pitchFamily="2" charset="0"/>
              </a:rPr>
              <a:t>ρ</a:t>
            </a:r>
            <a:r>
              <a:rPr kumimoji="1" lang="en-US" altLang="ja-JP" sz="1600" dirty="0">
                <a:latin typeface="Optima" panose="02000503060000020004" pitchFamily="2" charset="0"/>
              </a:rPr>
              <a:t>=1 is taken in the figure.</a:t>
            </a:r>
            <a:endParaRPr kumimoji="1" lang="ja-JP" altLang="en-US" sz="1600" dirty="0">
              <a:latin typeface="Optima" panose="02000503060000020004" pitchFamily="2" charset="0"/>
            </a:endParaRPr>
          </a:p>
        </p:txBody>
      </p:sp>
      <p:pic>
        <p:nvPicPr>
          <p:cNvPr id="11" name="図 10">
            <a:extLst>
              <a:ext uri="{FF2B5EF4-FFF2-40B4-BE49-F238E27FC236}">
                <a16:creationId xmlns:a16="http://schemas.microsoft.com/office/drawing/2014/main" id="{C1F7DC1C-0E13-DE4C-863E-37F45D6B4D43}"/>
              </a:ext>
            </a:extLst>
          </p:cNvPr>
          <p:cNvPicPr>
            <a:picLocks noChangeAspect="1"/>
          </p:cNvPicPr>
          <p:nvPr/>
        </p:nvPicPr>
        <p:blipFill>
          <a:blip r:embed="rId12"/>
          <a:stretch>
            <a:fillRect/>
          </a:stretch>
        </p:blipFill>
        <p:spPr>
          <a:xfrm>
            <a:off x="9506635" y="3564580"/>
            <a:ext cx="1354153" cy="348437"/>
          </a:xfrm>
          <a:prstGeom prst="rect">
            <a:avLst/>
          </a:prstGeom>
        </p:spPr>
      </p:pic>
      <p:sp>
        <p:nvSpPr>
          <p:cNvPr id="24" name="角丸四角形 23">
            <a:extLst>
              <a:ext uri="{FF2B5EF4-FFF2-40B4-BE49-F238E27FC236}">
                <a16:creationId xmlns:a16="http://schemas.microsoft.com/office/drawing/2014/main" id="{62D2EE81-252F-4946-939C-0BA8E5CBAC72}"/>
              </a:ext>
            </a:extLst>
          </p:cNvPr>
          <p:cNvSpPr/>
          <p:nvPr/>
        </p:nvSpPr>
        <p:spPr>
          <a:xfrm>
            <a:off x="9332863" y="3377728"/>
            <a:ext cx="1646999" cy="62673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5E74D0A-E5EB-F342-B02D-73F42B0A4F84}"/>
              </a:ext>
            </a:extLst>
          </p:cNvPr>
          <p:cNvSpPr txBox="1"/>
          <p:nvPr/>
        </p:nvSpPr>
        <p:spPr>
          <a:xfrm>
            <a:off x="9391575" y="3243215"/>
            <a:ext cx="1517723" cy="307777"/>
          </a:xfrm>
          <a:prstGeom prst="rect">
            <a:avLst/>
          </a:prstGeom>
          <a:solidFill>
            <a:schemeClr val="bg1"/>
          </a:solidFill>
        </p:spPr>
        <p:txBody>
          <a:bodyPr wrap="square" rtlCol="0">
            <a:spAutoFit/>
          </a:bodyPr>
          <a:lstStyle/>
          <a:p>
            <a:pPr algn="ctr"/>
            <a:r>
              <a:rPr kumimoji="1" lang="en-US" altLang="ja-JP" sz="1400" dirty="0">
                <a:solidFill>
                  <a:schemeClr val="accent6">
                    <a:lumMod val="75000"/>
                  </a:schemeClr>
                </a:solidFill>
                <a:latin typeface="Optima" panose="02000503060000020004" pitchFamily="2" charset="0"/>
              </a:rPr>
              <a:t>Observation time</a:t>
            </a:r>
            <a:endParaRPr kumimoji="1" lang="ja-JP" altLang="en-US" sz="1400" dirty="0">
              <a:solidFill>
                <a:schemeClr val="accent6">
                  <a:lumMod val="75000"/>
                </a:schemeClr>
              </a:solidFill>
              <a:latin typeface="Optima" panose="02000503060000020004" pitchFamily="2" charset="0"/>
            </a:endParaRPr>
          </a:p>
        </p:txBody>
      </p:sp>
      <p:sp>
        <p:nvSpPr>
          <p:cNvPr id="31" name="テキスト ボックス 30">
            <a:extLst>
              <a:ext uri="{FF2B5EF4-FFF2-40B4-BE49-F238E27FC236}">
                <a16:creationId xmlns:a16="http://schemas.microsoft.com/office/drawing/2014/main" id="{4E50A188-929D-B945-85AE-279719C02C36}"/>
              </a:ext>
            </a:extLst>
          </p:cNvPr>
          <p:cNvSpPr txBox="1"/>
          <p:nvPr/>
        </p:nvSpPr>
        <p:spPr>
          <a:xfrm>
            <a:off x="743803" y="5735489"/>
            <a:ext cx="8206917" cy="707886"/>
          </a:xfrm>
          <a:prstGeom prst="rect">
            <a:avLst/>
          </a:prstGeom>
          <a:noFill/>
        </p:spPr>
        <p:txBody>
          <a:bodyPr wrap="square" rtlCol="0">
            <a:spAutoFit/>
          </a:bodyPr>
          <a:lstStyle/>
          <a:p>
            <a:pPr algn="l"/>
            <a:r>
              <a:rPr kumimoji="1" lang="en-US" altLang="ja-JP" sz="2000" dirty="0">
                <a:latin typeface="Optima" panose="02000503060000020004" pitchFamily="2" charset="0"/>
              </a:rPr>
              <a:t>The future observations could constrain the wide range of reheating temperature in the sudden reheating scenario.</a:t>
            </a:r>
            <a:endParaRPr kumimoji="1" lang="ja-JP" altLang="en-US" sz="2000" dirty="0">
              <a:latin typeface="Optima" panose="02000503060000020004" pitchFamily="2" charset="0"/>
            </a:endParaRPr>
          </a:p>
        </p:txBody>
      </p:sp>
      <p:pic>
        <p:nvPicPr>
          <p:cNvPr id="35" name="図 34">
            <a:extLst>
              <a:ext uri="{FF2B5EF4-FFF2-40B4-BE49-F238E27FC236}">
                <a16:creationId xmlns:a16="http://schemas.microsoft.com/office/drawing/2014/main" id="{2BF3A178-5432-F642-B222-746CC8B1B71C}"/>
              </a:ext>
            </a:extLst>
          </p:cNvPr>
          <p:cNvPicPr>
            <a:picLocks noChangeAspect="1"/>
          </p:cNvPicPr>
          <p:nvPr/>
        </p:nvPicPr>
        <p:blipFill>
          <a:blip r:embed="rId13"/>
          <a:stretch>
            <a:fillRect/>
          </a:stretch>
        </p:blipFill>
        <p:spPr>
          <a:xfrm>
            <a:off x="9345679" y="6286660"/>
            <a:ext cx="6400800" cy="777806"/>
          </a:xfrm>
          <a:prstGeom prst="rect">
            <a:avLst/>
          </a:prstGeom>
        </p:spPr>
      </p:pic>
      <p:sp>
        <p:nvSpPr>
          <p:cNvPr id="7" name="テキスト ボックス 6">
            <a:extLst>
              <a:ext uri="{FF2B5EF4-FFF2-40B4-BE49-F238E27FC236}">
                <a16:creationId xmlns:a16="http://schemas.microsoft.com/office/drawing/2014/main" id="{541E24D0-7A6F-F042-9009-0E8654E86482}"/>
              </a:ext>
            </a:extLst>
          </p:cNvPr>
          <p:cNvSpPr txBox="1"/>
          <p:nvPr/>
        </p:nvSpPr>
        <p:spPr>
          <a:xfrm>
            <a:off x="9433669" y="1142917"/>
            <a:ext cx="3092386" cy="338554"/>
          </a:xfrm>
          <a:prstGeom prst="rect">
            <a:avLst/>
          </a:prstGeom>
          <a:noFill/>
        </p:spPr>
        <p:txBody>
          <a:bodyPr wrap="none" rtlCol="0">
            <a:spAutoFit/>
          </a:bodyPr>
          <a:lstStyle/>
          <a:p>
            <a:pPr algn="ctr"/>
            <a:r>
              <a:rPr kumimoji="1" lang="en-US" altLang="ja-JP" sz="1600" dirty="0">
                <a:latin typeface="Optima" panose="02000503060000020004" pitchFamily="2" charset="0"/>
              </a:rPr>
              <a:t>(We have neglected foregrounds)</a:t>
            </a:r>
            <a:endParaRPr kumimoji="1" lang="ja-JP" altLang="en-US" sz="1600" dirty="0">
              <a:latin typeface="Optima" panose="02000503060000020004" pitchFamily="2" charset="0"/>
            </a:endParaRPr>
          </a:p>
        </p:txBody>
      </p:sp>
      <p:sp>
        <p:nvSpPr>
          <p:cNvPr id="28" name="スライド番号プレースホルダー 27">
            <a:extLst>
              <a:ext uri="{FF2B5EF4-FFF2-40B4-BE49-F238E27FC236}">
                <a16:creationId xmlns:a16="http://schemas.microsoft.com/office/drawing/2014/main" id="{5B77DA27-F89C-2142-AB54-FEDDF8D4347B}"/>
              </a:ext>
            </a:extLst>
          </p:cNvPr>
          <p:cNvSpPr>
            <a:spLocks noGrp="1"/>
          </p:cNvSpPr>
          <p:nvPr>
            <p:ph type="sldNum" sz="quarter" idx="12"/>
          </p:nvPr>
        </p:nvSpPr>
        <p:spPr/>
        <p:txBody>
          <a:bodyPr/>
          <a:lstStyle/>
          <a:p>
            <a:fld id="{4F507FF2-E283-2F47-BC83-23ACEC2E43D2}" type="slidenum">
              <a:rPr lang="ja-JP" altLang="en-US" smtClean="0"/>
              <a:pPr/>
              <a:t>19</a:t>
            </a:fld>
            <a:r>
              <a:rPr lang="en-US" altLang="ja-JP"/>
              <a:t>/21</a:t>
            </a:r>
            <a:endParaRPr lang="ja-JP" altLang="en-US"/>
          </a:p>
        </p:txBody>
      </p:sp>
      <p:sp>
        <p:nvSpPr>
          <p:cNvPr id="34" name="テキスト ボックス 33">
            <a:extLst>
              <a:ext uri="{FF2B5EF4-FFF2-40B4-BE49-F238E27FC236}">
                <a16:creationId xmlns:a16="http://schemas.microsoft.com/office/drawing/2014/main" id="{FB8B8520-3040-134F-A979-8FE0206B28CB}"/>
              </a:ext>
            </a:extLst>
          </p:cNvPr>
          <p:cNvSpPr txBox="1"/>
          <p:nvPr/>
        </p:nvSpPr>
        <p:spPr>
          <a:xfrm rot="16200000">
            <a:off x="-1319310" y="3070453"/>
            <a:ext cx="4054764" cy="369332"/>
          </a:xfrm>
          <a:prstGeom prst="rect">
            <a:avLst/>
          </a:prstGeom>
          <a:noFill/>
        </p:spPr>
        <p:txBody>
          <a:bodyPr wrap="none" rtlCol="0">
            <a:spAutoFit/>
          </a:bodyPr>
          <a:lstStyle/>
          <a:p>
            <a:pPr algn="l"/>
            <a:r>
              <a:rPr kumimoji="1" lang="en-US" altLang="ja-JP" dirty="0">
                <a:latin typeface="Optima" panose="02000503060000020004" pitchFamily="2" charset="0"/>
              </a:rPr>
              <a:t>(Corresponds to the length of eMD era)</a:t>
            </a:r>
            <a:endParaRPr kumimoji="1" lang="ja-JP" altLang="en-US" dirty="0">
              <a:latin typeface="Optima" panose="02000503060000020004" pitchFamily="2" charset="0"/>
            </a:endParaRPr>
          </a:p>
        </p:txBody>
      </p:sp>
    </p:spTree>
    <p:extLst>
      <p:ext uri="{BB962C8B-B14F-4D97-AF65-F5344CB8AC3E}">
        <p14:creationId xmlns:p14="http://schemas.microsoft.com/office/powerpoint/2010/main" val="414505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Overview</a:t>
            </a:r>
            <a:endParaRPr kumimoji="1" lang="ja-JP" altLang="en-US"/>
          </a:p>
        </p:txBody>
      </p:sp>
      <p:pic>
        <p:nvPicPr>
          <p:cNvPr id="5" name="図 4">
            <a:extLst>
              <a:ext uri="{FF2B5EF4-FFF2-40B4-BE49-F238E27FC236}">
                <a16:creationId xmlns:a16="http://schemas.microsoft.com/office/drawing/2014/main" id="{86C13164-B435-324D-91F7-2985C8B7B942}"/>
              </a:ext>
            </a:extLst>
          </p:cNvPr>
          <p:cNvPicPr>
            <a:picLocks noChangeAspect="1"/>
          </p:cNvPicPr>
          <p:nvPr/>
        </p:nvPicPr>
        <p:blipFill>
          <a:blip r:embed="rId3"/>
          <a:stretch>
            <a:fillRect/>
          </a:stretch>
        </p:blipFill>
        <p:spPr>
          <a:xfrm>
            <a:off x="2272354" y="-1120155"/>
            <a:ext cx="5038725" cy="857250"/>
          </a:xfrm>
          <a:prstGeom prst="rect">
            <a:avLst/>
          </a:prstGeom>
        </p:spPr>
      </p:pic>
      <p:sp>
        <p:nvSpPr>
          <p:cNvPr id="6" name="テキスト ボックス 5">
            <a:extLst>
              <a:ext uri="{FF2B5EF4-FFF2-40B4-BE49-F238E27FC236}">
                <a16:creationId xmlns:a16="http://schemas.microsoft.com/office/drawing/2014/main" id="{D77120CA-057A-3D49-9D0D-63A00020C65D}"/>
              </a:ext>
            </a:extLst>
          </p:cNvPr>
          <p:cNvSpPr txBox="1"/>
          <p:nvPr/>
        </p:nvSpPr>
        <p:spPr>
          <a:xfrm>
            <a:off x="755374" y="5100185"/>
            <a:ext cx="7886700" cy="646331"/>
          </a:xfrm>
          <a:prstGeom prst="rect">
            <a:avLst/>
          </a:prstGeom>
          <a:noFill/>
        </p:spPr>
        <p:txBody>
          <a:bodyPr wrap="square" rtlCol="0">
            <a:spAutoFit/>
          </a:bodyPr>
          <a:lstStyle/>
          <a:p>
            <a:pPr algn="l"/>
            <a:r>
              <a:rPr kumimoji="1" lang="en-US" altLang="ja-JP" dirty="0">
                <a:latin typeface="Optima" panose="02000503060000020004" pitchFamily="2" charset="0"/>
              </a:rPr>
              <a:t>We revisit the effect of an early matter dominated era on the gravitational waves induced by scalar perturbations.</a:t>
            </a:r>
            <a:endParaRPr kumimoji="1" lang="ja-JP" altLang="en-US" dirty="0">
              <a:latin typeface="Optima" panose="02000503060000020004" pitchFamily="2" charset="0"/>
            </a:endParaRPr>
          </a:p>
        </p:txBody>
      </p:sp>
      <p:pic>
        <p:nvPicPr>
          <p:cNvPr id="8" name="図 7">
            <a:extLst>
              <a:ext uri="{FF2B5EF4-FFF2-40B4-BE49-F238E27FC236}">
                <a16:creationId xmlns:a16="http://schemas.microsoft.com/office/drawing/2014/main" id="{B6D05086-785E-8B4A-BCF9-6AD6E915CDBE}"/>
              </a:ext>
            </a:extLst>
          </p:cNvPr>
          <p:cNvPicPr>
            <a:picLocks noChangeAspect="1"/>
          </p:cNvPicPr>
          <p:nvPr/>
        </p:nvPicPr>
        <p:blipFill>
          <a:blip r:embed="rId4"/>
          <a:stretch>
            <a:fillRect/>
          </a:stretch>
        </p:blipFill>
        <p:spPr>
          <a:xfrm>
            <a:off x="1060172" y="1028194"/>
            <a:ext cx="6056243" cy="4132124"/>
          </a:xfrm>
          <a:prstGeom prst="rect">
            <a:avLst/>
          </a:prstGeom>
        </p:spPr>
      </p:pic>
      <p:sp>
        <p:nvSpPr>
          <p:cNvPr id="9" name="テキスト ボックス 8">
            <a:extLst>
              <a:ext uri="{FF2B5EF4-FFF2-40B4-BE49-F238E27FC236}">
                <a16:creationId xmlns:a16="http://schemas.microsoft.com/office/drawing/2014/main" id="{7D97248C-24EA-A544-A993-278B86F8EEBC}"/>
              </a:ext>
            </a:extLst>
          </p:cNvPr>
          <p:cNvSpPr txBox="1"/>
          <p:nvPr/>
        </p:nvSpPr>
        <p:spPr>
          <a:xfrm>
            <a:off x="4134677" y="2687153"/>
            <a:ext cx="2183098" cy="461665"/>
          </a:xfrm>
          <a:prstGeom prst="rect">
            <a:avLst/>
          </a:prstGeom>
          <a:noFill/>
        </p:spPr>
        <p:txBody>
          <a:bodyPr wrap="none" rtlCol="0">
            <a:spAutoFit/>
          </a:bodyPr>
          <a:lstStyle/>
          <a:p>
            <a:pPr algn="l"/>
            <a:r>
              <a:rPr kumimoji="1" lang="en-US" altLang="ja-JP" sz="2400" dirty="0">
                <a:latin typeface="Optima" panose="02000503060000020004" pitchFamily="2" charset="0"/>
              </a:rPr>
              <a:t>Previous works</a:t>
            </a:r>
            <a:endParaRPr kumimoji="1" lang="ja-JP" altLang="en-US" sz="2400" dirty="0">
              <a:latin typeface="Optima" panose="02000503060000020004" pitchFamily="2" charset="0"/>
            </a:endParaRPr>
          </a:p>
        </p:txBody>
      </p:sp>
      <p:sp>
        <p:nvSpPr>
          <p:cNvPr id="18" name="テキスト ボックス 17">
            <a:extLst>
              <a:ext uri="{FF2B5EF4-FFF2-40B4-BE49-F238E27FC236}">
                <a16:creationId xmlns:a16="http://schemas.microsoft.com/office/drawing/2014/main" id="{A3362518-D8BD-A74A-9B71-A298A722A4BB}"/>
              </a:ext>
            </a:extLst>
          </p:cNvPr>
          <p:cNvSpPr txBox="1"/>
          <p:nvPr/>
        </p:nvSpPr>
        <p:spPr>
          <a:xfrm>
            <a:off x="3999080" y="3390675"/>
            <a:ext cx="2763079" cy="461665"/>
          </a:xfrm>
          <a:prstGeom prst="rect">
            <a:avLst/>
          </a:prstGeom>
          <a:noFill/>
        </p:spPr>
        <p:txBody>
          <a:bodyPr wrap="square" rtlCol="0">
            <a:spAutoFit/>
          </a:bodyPr>
          <a:lstStyle/>
          <a:p>
            <a:pPr algn="ctr"/>
            <a:r>
              <a:rPr kumimoji="1" lang="en-US" altLang="ja-JP" sz="2400" dirty="0">
                <a:solidFill>
                  <a:schemeClr val="accent2"/>
                </a:solidFill>
                <a:latin typeface="Optima" panose="02000503060000020004" pitchFamily="2" charset="0"/>
              </a:rPr>
              <a:t>gradual reheating</a:t>
            </a:r>
            <a:endParaRPr kumimoji="1" lang="ja-JP" altLang="en-US" sz="2400" dirty="0">
              <a:solidFill>
                <a:schemeClr val="accent2"/>
              </a:solidFill>
              <a:latin typeface="Optima" panose="02000503060000020004" pitchFamily="2" charset="0"/>
            </a:endParaRPr>
          </a:p>
        </p:txBody>
      </p:sp>
      <p:sp>
        <p:nvSpPr>
          <p:cNvPr id="19" name="テキスト ボックス 18">
            <a:extLst>
              <a:ext uri="{FF2B5EF4-FFF2-40B4-BE49-F238E27FC236}">
                <a16:creationId xmlns:a16="http://schemas.microsoft.com/office/drawing/2014/main" id="{2FBE163A-815C-BA45-8000-0325506F74EA}"/>
              </a:ext>
            </a:extLst>
          </p:cNvPr>
          <p:cNvSpPr txBox="1"/>
          <p:nvPr/>
        </p:nvSpPr>
        <p:spPr>
          <a:xfrm>
            <a:off x="2498180" y="1683262"/>
            <a:ext cx="2763079" cy="461665"/>
          </a:xfrm>
          <a:prstGeom prst="rect">
            <a:avLst/>
          </a:prstGeom>
          <a:noFill/>
        </p:spPr>
        <p:txBody>
          <a:bodyPr wrap="square" rtlCol="0">
            <a:spAutoFit/>
          </a:bodyPr>
          <a:lstStyle/>
          <a:p>
            <a:pPr algn="ctr"/>
            <a:r>
              <a:rPr kumimoji="1" lang="en-US" altLang="ja-JP" sz="2400" dirty="0">
                <a:solidFill>
                  <a:schemeClr val="accent1"/>
                </a:solidFill>
                <a:latin typeface="Optima" panose="02000503060000020004" pitchFamily="2" charset="0"/>
              </a:rPr>
              <a:t>sudden reheating</a:t>
            </a:r>
            <a:endParaRPr kumimoji="1" lang="ja-JP" altLang="en-US" sz="2400" dirty="0">
              <a:solidFill>
                <a:schemeClr val="accent1"/>
              </a:solidFill>
              <a:latin typeface="Optima" panose="02000503060000020004" pitchFamily="2" charset="0"/>
            </a:endParaRPr>
          </a:p>
        </p:txBody>
      </p:sp>
      <p:cxnSp>
        <p:nvCxnSpPr>
          <p:cNvPr id="21" name="直線矢印コネクタ 20">
            <a:extLst>
              <a:ext uri="{FF2B5EF4-FFF2-40B4-BE49-F238E27FC236}">
                <a16:creationId xmlns:a16="http://schemas.microsoft.com/office/drawing/2014/main" id="{BE2BA613-FE5D-C24F-BC40-0F609DAB19A6}"/>
              </a:ext>
            </a:extLst>
          </p:cNvPr>
          <p:cNvCxnSpPr/>
          <p:nvPr/>
        </p:nvCxnSpPr>
        <p:spPr>
          <a:xfrm flipH="1" flipV="1">
            <a:off x="6778488" y="2215093"/>
            <a:ext cx="947529" cy="472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A9A7BE4-585E-BB4D-A8E9-F4978EF9D85F}"/>
              </a:ext>
            </a:extLst>
          </p:cNvPr>
          <p:cNvCxnSpPr>
            <a:cxnSpLocks/>
          </p:cNvCxnSpPr>
          <p:nvPr/>
        </p:nvCxnSpPr>
        <p:spPr>
          <a:xfrm flipH="1">
            <a:off x="6778488" y="3148818"/>
            <a:ext cx="841513" cy="116011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1810CD0-CE69-D84F-BCC2-86AEF2B9D00B}"/>
              </a:ext>
            </a:extLst>
          </p:cNvPr>
          <p:cNvSpPr txBox="1"/>
          <p:nvPr/>
        </p:nvSpPr>
        <p:spPr>
          <a:xfrm>
            <a:off x="7620001" y="2719133"/>
            <a:ext cx="1467133" cy="461665"/>
          </a:xfrm>
          <a:prstGeom prst="rect">
            <a:avLst/>
          </a:prstGeom>
          <a:noFill/>
        </p:spPr>
        <p:txBody>
          <a:bodyPr wrap="none" rtlCol="0">
            <a:spAutoFit/>
          </a:bodyPr>
          <a:lstStyle/>
          <a:p>
            <a:pPr algn="l"/>
            <a:r>
              <a:rPr kumimoji="1" lang="en-US" altLang="ja-JP" sz="2400" dirty="0">
                <a:latin typeface="Optima" panose="02000503060000020004" pitchFamily="2" charset="0"/>
              </a:rPr>
              <a:t>This work</a:t>
            </a:r>
            <a:endParaRPr kumimoji="1" lang="ja-JP" altLang="en-US" sz="2400" dirty="0">
              <a:latin typeface="Optima" panose="02000503060000020004" pitchFamily="2" charset="0"/>
            </a:endParaRPr>
          </a:p>
        </p:txBody>
      </p:sp>
      <p:sp>
        <p:nvSpPr>
          <p:cNvPr id="26" name="テキスト ボックス 25">
            <a:extLst>
              <a:ext uri="{FF2B5EF4-FFF2-40B4-BE49-F238E27FC236}">
                <a16:creationId xmlns:a16="http://schemas.microsoft.com/office/drawing/2014/main" id="{0FA7A294-5510-004B-8AB7-205AB36A4EF3}"/>
              </a:ext>
            </a:extLst>
          </p:cNvPr>
          <p:cNvSpPr txBox="1"/>
          <p:nvPr/>
        </p:nvSpPr>
        <p:spPr>
          <a:xfrm>
            <a:off x="755377" y="5830130"/>
            <a:ext cx="8083826" cy="646331"/>
          </a:xfrm>
          <a:prstGeom prst="rect">
            <a:avLst/>
          </a:prstGeom>
          <a:noFill/>
        </p:spPr>
        <p:txBody>
          <a:bodyPr wrap="square" rtlCol="0">
            <a:spAutoFit/>
          </a:bodyPr>
          <a:lstStyle/>
          <a:p>
            <a:pPr algn="l"/>
            <a:r>
              <a:rPr kumimoji="1" lang="en-US" altLang="ja-JP" dirty="0">
                <a:latin typeface="Optima" panose="02000503060000020004" pitchFamily="2" charset="0"/>
              </a:rPr>
              <a:t>As a result, we find that the induced GWs strongly depend on how quickly the reheating occurs.</a:t>
            </a:r>
            <a:endParaRPr kumimoji="1" lang="ja-JP" altLang="en-US" dirty="0">
              <a:latin typeface="Optima" panose="02000503060000020004" pitchFamily="2" charset="0"/>
            </a:endParaRPr>
          </a:p>
        </p:txBody>
      </p:sp>
      <p:pic>
        <p:nvPicPr>
          <p:cNvPr id="14" name="図 13">
            <a:extLst>
              <a:ext uri="{FF2B5EF4-FFF2-40B4-BE49-F238E27FC236}">
                <a16:creationId xmlns:a16="http://schemas.microsoft.com/office/drawing/2014/main" id="{D4277109-D782-644D-B0F7-8C126FC88BEE}"/>
              </a:ext>
            </a:extLst>
          </p:cNvPr>
          <p:cNvPicPr>
            <a:picLocks noChangeAspect="1"/>
          </p:cNvPicPr>
          <p:nvPr/>
        </p:nvPicPr>
        <p:blipFill>
          <a:blip r:embed="rId5"/>
          <a:stretch>
            <a:fillRect/>
          </a:stretch>
        </p:blipFill>
        <p:spPr>
          <a:xfrm>
            <a:off x="7878765" y="-1056096"/>
            <a:ext cx="1208369" cy="294803"/>
          </a:xfrm>
          <a:prstGeom prst="rect">
            <a:avLst/>
          </a:prstGeom>
          <a:ln>
            <a:noFill/>
          </a:ln>
        </p:spPr>
      </p:pic>
      <p:pic>
        <p:nvPicPr>
          <p:cNvPr id="16" name="図 15">
            <a:extLst>
              <a:ext uri="{FF2B5EF4-FFF2-40B4-BE49-F238E27FC236}">
                <a16:creationId xmlns:a16="http://schemas.microsoft.com/office/drawing/2014/main" id="{01B85444-9033-4347-BC10-F32AA89151E7}"/>
              </a:ext>
            </a:extLst>
          </p:cNvPr>
          <p:cNvPicPr>
            <a:picLocks noChangeAspect="1"/>
          </p:cNvPicPr>
          <p:nvPr/>
        </p:nvPicPr>
        <p:blipFill>
          <a:blip r:embed="rId6"/>
          <a:stretch>
            <a:fillRect/>
          </a:stretch>
        </p:blipFill>
        <p:spPr>
          <a:xfrm>
            <a:off x="7252252" y="-526774"/>
            <a:ext cx="1588623" cy="113473"/>
          </a:xfrm>
          <a:prstGeom prst="rect">
            <a:avLst/>
          </a:prstGeom>
        </p:spPr>
      </p:pic>
      <p:pic>
        <p:nvPicPr>
          <p:cNvPr id="10" name="図 9">
            <a:extLst>
              <a:ext uri="{FF2B5EF4-FFF2-40B4-BE49-F238E27FC236}">
                <a16:creationId xmlns:a16="http://schemas.microsoft.com/office/drawing/2014/main" id="{B25F9200-986F-8846-B985-13010C93FC8F}"/>
              </a:ext>
            </a:extLst>
          </p:cNvPr>
          <p:cNvPicPr>
            <a:picLocks noChangeAspect="1"/>
          </p:cNvPicPr>
          <p:nvPr/>
        </p:nvPicPr>
        <p:blipFill>
          <a:blip r:embed="rId7"/>
          <a:stretch>
            <a:fillRect/>
          </a:stretch>
        </p:blipFill>
        <p:spPr>
          <a:xfrm>
            <a:off x="2156346" y="1123560"/>
            <a:ext cx="4831307" cy="228345"/>
          </a:xfrm>
          <a:prstGeom prst="rect">
            <a:avLst/>
          </a:prstGeom>
        </p:spPr>
      </p:pic>
      <p:sp>
        <p:nvSpPr>
          <p:cNvPr id="4" name="スライド番号プレースホルダー 3">
            <a:extLst>
              <a:ext uri="{FF2B5EF4-FFF2-40B4-BE49-F238E27FC236}">
                <a16:creationId xmlns:a16="http://schemas.microsoft.com/office/drawing/2014/main" id="{4389DD8F-E178-6349-A7A6-6CAA5500AAA7}"/>
              </a:ext>
            </a:extLst>
          </p:cNvPr>
          <p:cNvSpPr>
            <a:spLocks noGrp="1"/>
          </p:cNvSpPr>
          <p:nvPr>
            <p:ph type="sldNum" sz="quarter" idx="12"/>
          </p:nvPr>
        </p:nvSpPr>
        <p:spPr/>
        <p:txBody>
          <a:bodyPr/>
          <a:lstStyle/>
          <a:p>
            <a:fld id="{4F507FF2-E283-2F47-BC83-23ACEC2E43D2}" type="slidenum">
              <a:rPr lang="ja-JP" altLang="en-US" smtClean="0"/>
              <a:pPr/>
              <a:t>2</a:t>
            </a:fld>
            <a:r>
              <a:rPr lang="en-US" altLang="ja-JP"/>
              <a:t>/21</a:t>
            </a:r>
            <a:endParaRPr lang="ja-JP" altLang="en-US"/>
          </a:p>
        </p:txBody>
      </p:sp>
    </p:spTree>
    <p:extLst>
      <p:ext uri="{BB962C8B-B14F-4D97-AF65-F5344CB8AC3E}">
        <p14:creationId xmlns:p14="http://schemas.microsoft.com/office/powerpoint/2010/main" val="1319459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8169662"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Introduction</a:t>
            </a:r>
          </a:p>
          <a:p>
            <a:pPr marL="457200" indent="-457200" algn="l">
              <a:buFont typeface="Arial" panose="020B0604020202020204" pitchFamily="34" charset="0"/>
              <a:buChar char="•"/>
            </a:pPr>
            <a:r>
              <a:rPr lang="en-US" altLang="ja-JP" sz="3200" dirty="0"/>
              <a:t>eMD effects in gradual reheating scenario</a:t>
            </a:r>
          </a:p>
          <a:p>
            <a:pPr marL="457200" indent="-457200" algn="l">
              <a:buFont typeface="Arial" panose="020B0604020202020204" pitchFamily="34" charset="0"/>
              <a:buChar char="•"/>
            </a:pPr>
            <a:r>
              <a:rPr lang="en-US" altLang="ja-JP" sz="3200" dirty="0"/>
              <a:t>eMD effects in sudden reheating scenario</a:t>
            </a:r>
          </a:p>
          <a:p>
            <a:pPr marL="457200" indent="-457200" algn="l">
              <a:buFont typeface="Arial" panose="020B0604020202020204" pitchFamily="34" charset="0"/>
              <a:buChar char="•"/>
            </a:pPr>
            <a:r>
              <a:rPr lang="en-US" altLang="ja-JP" sz="3200" u="sng"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421112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Summary of this talk</a:t>
            </a:r>
            <a:endParaRPr kumimoji="1" lang="ja-JP" altLang="en-US"/>
          </a:p>
        </p:txBody>
      </p:sp>
      <p:pic>
        <p:nvPicPr>
          <p:cNvPr id="5" name="図 4">
            <a:extLst>
              <a:ext uri="{FF2B5EF4-FFF2-40B4-BE49-F238E27FC236}">
                <a16:creationId xmlns:a16="http://schemas.microsoft.com/office/drawing/2014/main" id="{86C13164-B435-324D-91F7-2985C8B7B942}"/>
              </a:ext>
            </a:extLst>
          </p:cNvPr>
          <p:cNvPicPr>
            <a:picLocks noChangeAspect="1"/>
          </p:cNvPicPr>
          <p:nvPr/>
        </p:nvPicPr>
        <p:blipFill>
          <a:blip r:embed="rId3"/>
          <a:stretch>
            <a:fillRect/>
          </a:stretch>
        </p:blipFill>
        <p:spPr>
          <a:xfrm>
            <a:off x="2272354" y="-1120155"/>
            <a:ext cx="5038725" cy="857250"/>
          </a:xfrm>
          <a:prstGeom prst="rect">
            <a:avLst/>
          </a:prstGeom>
        </p:spPr>
      </p:pic>
      <p:sp>
        <p:nvSpPr>
          <p:cNvPr id="6" name="テキスト ボックス 5">
            <a:extLst>
              <a:ext uri="{FF2B5EF4-FFF2-40B4-BE49-F238E27FC236}">
                <a16:creationId xmlns:a16="http://schemas.microsoft.com/office/drawing/2014/main" id="{D77120CA-057A-3D49-9D0D-63A00020C65D}"/>
              </a:ext>
            </a:extLst>
          </p:cNvPr>
          <p:cNvSpPr txBox="1"/>
          <p:nvPr/>
        </p:nvSpPr>
        <p:spPr>
          <a:xfrm>
            <a:off x="755377" y="4636287"/>
            <a:ext cx="7886700" cy="923330"/>
          </a:xfrm>
          <a:prstGeom prst="rect">
            <a:avLst/>
          </a:prstGeom>
          <a:noFill/>
        </p:spPr>
        <p:txBody>
          <a:bodyPr wrap="square" rtlCol="0">
            <a:spAutoFit/>
          </a:bodyPr>
          <a:lstStyle/>
          <a:p>
            <a:pPr algn="l"/>
            <a:r>
              <a:rPr kumimoji="1" lang="en-US" altLang="ja-JP" dirty="0">
                <a:latin typeface="Optima" panose="02000503060000020004" pitchFamily="2" charset="0"/>
              </a:rPr>
              <a:t>We have revisited the effect of the early matter dominated era on the gravitational waves induced by curvature perturbations, taking into account the perturbations throughout the transition.</a:t>
            </a:r>
            <a:endParaRPr kumimoji="1" lang="ja-JP" altLang="en-US" dirty="0">
              <a:latin typeface="Optima" panose="02000503060000020004" pitchFamily="2" charset="0"/>
            </a:endParaRPr>
          </a:p>
        </p:txBody>
      </p:sp>
      <p:pic>
        <p:nvPicPr>
          <p:cNvPr id="8" name="図 7">
            <a:extLst>
              <a:ext uri="{FF2B5EF4-FFF2-40B4-BE49-F238E27FC236}">
                <a16:creationId xmlns:a16="http://schemas.microsoft.com/office/drawing/2014/main" id="{B6D05086-785E-8B4A-BCF9-6AD6E915CDBE}"/>
              </a:ext>
            </a:extLst>
          </p:cNvPr>
          <p:cNvPicPr>
            <a:picLocks noChangeAspect="1"/>
          </p:cNvPicPr>
          <p:nvPr/>
        </p:nvPicPr>
        <p:blipFill>
          <a:blip r:embed="rId4"/>
          <a:stretch>
            <a:fillRect/>
          </a:stretch>
        </p:blipFill>
        <p:spPr>
          <a:xfrm>
            <a:off x="1538869" y="1082786"/>
            <a:ext cx="5265313" cy="3592479"/>
          </a:xfrm>
          <a:prstGeom prst="rect">
            <a:avLst/>
          </a:prstGeom>
        </p:spPr>
      </p:pic>
      <p:sp>
        <p:nvSpPr>
          <p:cNvPr id="9" name="テキスト ボックス 8">
            <a:extLst>
              <a:ext uri="{FF2B5EF4-FFF2-40B4-BE49-F238E27FC236}">
                <a16:creationId xmlns:a16="http://schemas.microsoft.com/office/drawing/2014/main" id="{7D97248C-24EA-A544-A993-278B86F8EEBC}"/>
              </a:ext>
            </a:extLst>
          </p:cNvPr>
          <p:cNvSpPr txBox="1"/>
          <p:nvPr/>
        </p:nvSpPr>
        <p:spPr>
          <a:xfrm>
            <a:off x="4056287" y="2535652"/>
            <a:ext cx="1845505" cy="400110"/>
          </a:xfrm>
          <a:prstGeom prst="rect">
            <a:avLst/>
          </a:prstGeom>
          <a:noFill/>
        </p:spPr>
        <p:txBody>
          <a:bodyPr wrap="none" rtlCol="0">
            <a:spAutoFit/>
          </a:bodyPr>
          <a:lstStyle/>
          <a:p>
            <a:pPr algn="l"/>
            <a:r>
              <a:rPr kumimoji="1" lang="en-US" altLang="ja-JP" sz="2000" dirty="0">
                <a:latin typeface="Optima" panose="02000503060000020004" pitchFamily="2" charset="0"/>
              </a:rPr>
              <a:t>Previous works</a:t>
            </a:r>
            <a:endParaRPr kumimoji="1" lang="ja-JP" altLang="en-US" sz="2000" dirty="0">
              <a:latin typeface="Optima" panose="02000503060000020004" pitchFamily="2" charset="0"/>
            </a:endParaRPr>
          </a:p>
        </p:txBody>
      </p:sp>
      <p:sp>
        <p:nvSpPr>
          <p:cNvPr id="18" name="テキスト ボックス 17">
            <a:extLst>
              <a:ext uri="{FF2B5EF4-FFF2-40B4-BE49-F238E27FC236}">
                <a16:creationId xmlns:a16="http://schemas.microsoft.com/office/drawing/2014/main" id="{A3362518-D8BD-A74A-9B71-A298A722A4BB}"/>
              </a:ext>
            </a:extLst>
          </p:cNvPr>
          <p:cNvSpPr txBox="1"/>
          <p:nvPr/>
        </p:nvSpPr>
        <p:spPr>
          <a:xfrm>
            <a:off x="3896716" y="3122365"/>
            <a:ext cx="2763079" cy="400110"/>
          </a:xfrm>
          <a:prstGeom prst="rect">
            <a:avLst/>
          </a:prstGeom>
          <a:noFill/>
        </p:spPr>
        <p:txBody>
          <a:bodyPr wrap="square" rtlCol="0">
            <a:spAutoFit/>
          </a:bodyPr>
          <a:lstStyle/>
          <a:p>
            <a:pPr algn="ctr"/>
            <a:r>
              <a:rPr kumimoji="1" lang="en-US" altLang="ja-JP" sz="2000" dirty="0">
                <a:solidFill>
                  <a:schemeClr val="accent2"/>
                </a:solidFill>
                <a:latin typeface="Optima" panose="02000503060000020004" pitchFamily="2" charset="0"/>
              </a:rPr>
              <a:t>gradual reheating</a:t>
            </a:r>
            <a:endParaRPr kumimoji="1" lang="ja-JP" altLang="en-US" sz="2000" dirty="0">
              <a:solidFill>
                <a:schemeClr val="accent2"/>
              </a:solidFill>
              <a:latin typeface="Optima" panose="02000503060000020004" pitchFamily="2" charset="0"/>
            </a:endParaRPr>
          </a:p>
        </p:txBody>
      </p:sp>
      <p:sp>
        <p:nvSpPr>
          <p:cNvPr id="19" name="テキスト ボックス 18">
            <a:extLst>
              <a:ext uri="{FF2B5EF4-FFF2-40B4-BE49-F238E27FC236}">
                <a16:creationId xmlns:a16="http://schemas.microsoft.com/office/drawing/2014/main" id="{2FBE163A-815C-BA45-8000-0325506F74EA}"/>
              </a:ext>
            </a:extLst>
          </p:cNvPr>
          <p:cNvSpPr txBox="1"/>
          <p:nvPr/>
        </p:nvSpPr>
        <p:spPr>
          <a:xfrm>
            <a:off x="2832043" y="1604534"/>
            <a:ext cx="2763079" cy="400110"/>
          </a:xfrm>
          <a:prstGeom prst="rect">
            <a:avLst/>
          </a:prstGeom>
          <a:noFill/>
        </p:spPr>
        <p:txBody>
          <a:bodyPr wrap="square" rtlCol="0">
            <a:spAutoFit/>
          </a:bodyPr>
          <a:lstStyle/>
          <a:p>
            <a:pPr algn="ctr"/>
            <a:r>
              <a:rPr kumimoji="1" lang="en-US" altLang="ja-JP" sz="2000" dirty="0">
                <a:solidFill>
                  <a:schemeClr val="accent1"/>
                </a:solidFill>
                <a:latin typeface="Optima" panose="02000503060000020004" pitchFamily="2" charset="0"/>
              </a:rPr>
              <a:t>sudden reheating</a:t>
            </a:r>
            <a:endParaRPr kumimoji="1" lang="ja-JP" altLang="en-US" sz="2000" dirty="0">
              <a:solidFill>
                <a:schemeClr val="accent1"/>
              </a:solidFill>
              <a:latin typeface="Optima" panose="02000503060000020004" pitchFamily="2" charset="0"/>
            </a:endParaRPr>
          </a:p>
        </p:txBody>
      </p:sp>
      <p:cxnSp>
        <p:nvCxnSpPr>
          <p:cNvPr id="21" name="直線矢印コネクタ 20">
            <a:extLst>
              <a:ext uri="{FF2B5EF4-FFF2-40B4-BE49-F238E27FC236}">
                <a16:creationId xmlns:a16="http://schemas.microsoft.com/office/drawing/2014/main" id="{BE2BA613-FE5D-C24F-BC40-0F609DAB19A6}"/>
              </a:ext>
            </a:extLst>
          </p:cNvPr>
          <p:cNvCxnSpPr/>
          <p:nvPr/>
        </p:nvCxnSpPr>
        <p:spPr>
          <a:xfrm flipH="1" flipV="1">
            <a:off x="6466255" y="2077950"/>
            <a:ext cx="947529" cy="472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FA9A7BE4-585E-BB4D-A8E9-F4978EF9D85F}"/>
              </a:ext>
            </a:extLst>
          </p:cNvPr>
          <p:cNvCxnSpPr>
            <a:cxnSpLocks/>
          </p:cNvCxnSpPr>
          <p:nvPr/>
        </p:nvCxnSpPr>
        <p:spPr>
          <a:xfrm flipH="1">
            <a:off x="6332561" y="3090424"/>
            <a:ext cx="1068862" cy="73870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1810CD0-CE69-D84F-BCC2-86AEF2B9D00B}"/>
              </a:ext>
            </a:extLst>
          </p:cNvPr>
          <p:cNvSpPr txBox="1"/>
          <p:nvPr/>
        </p:nvSpPr>
        <p:spPr>
          <a:xfrm>
            <a:off x="7307768" y="2628762"/>
            <a:ext cx="1250471" cy="400110"/>
          </a:xfrm>
          <a:prstGeom prst="rect">
            <a:avLst/>
          </a:prstGeom>
          <a:noFill/>
        </p:spPr>
        <p:txBody>
          <a:bodyPr wrap="none" rtlCol="0">
            <a:spAutoFit/>
          </a:bodyPr>
          <a:lstStyle/>
          <a:p>
            <a:pPr algn="l"/>
            <a:r>
              <a:rPr kumimoji="1" lang="en-US" altLang="ja-JP" sz="2000" dirty="0">
                <a:latin typeface="Optima" panose="02000503060000020004" pitchFamily="2" charset="0"/>
              </a:rPr>
              <a:t>This work</a:t>
            </a:r>
            <a:endParaRPr kumimoji="1" lang="ja-JP" altLang="en-US" sz="2000" dirty="0">
              <a:latin typeface="Optima" panose="02000503060000020004" pitchFamily="2" charset="0"/>
            </a:endParaRPr>
          </a:p>
        </p:txBody>
      </p:sp>
      <p:sp>
        <p:nvSpPr>
          <p:cNvPr id="26" name="テキスト ボックス 25">
            <a:extLst>
              <a:ext uri="{FF2B5EF4-FFF2-40B4-BE49-F238E27FC236}">
                <a16:creationId xmlns:a16="http://schemas.microsoft.com/office/drawing/2014/main" id="{0FA7A294-5510-004B-8AB7-205AB36A4EF3}"/>
              </a:ext>
            </a:extLst>
          </p:cNvPr>
          <p:cNvSpPr txBox="1"/>
          <p:nvPr/>
        </p:nvSpPr>
        <p:spPr>
          <a:xfrm>
            <a:off x="755377" y="5586463"/>
            <a:ext cx="8083826" cy="646331"/>
          </a:xfrm>
          <a:prstGeom prst="rect">
            <a:avLst/>
          </a:prstGeom>
          <a:noFill/>
        </p:spPr>
        <p:txBody>
          <a:bodyPr wrap="square" rtlCol="0">
            <a:spAutoFit/>
          </a:bodyPr>
          <a:lstStyle/>
          <a:p>
            <a:pPr algn="l"/>
            <a:r>
              <a:rPr kumimoji="1" lang="en-US" altLang="ja-JP" dirty="0">
                <a:latin typeface="Optima" panose="02000503060000020004" pitchFamily="2" charset="0"/>
              </a:rPr>
              <a:t>As a result, we have found that the induced GWs strongly depend on how quickly the reheating occurs.</a:t>
            </a:r>
            <a:endParaRPr kumimoji="1" lang="ja-JP" altLang="en-US" dirty="0">
              <a:latin typeface="Optima" panose="02000503060000020004" pitchFamily="2" charset="0"/>
            </a:endParaRPr>
          </a:p>
        </p:txBody>
      </p:sp>
      <p:pic>
        <p:nvPicPr>
          <p:cNvPr id="14" name="図 13">
            <a:extLst>
              <a:ext uri="{FF2B5EF4-FFF2-40B4-BE49-F238E27FC236}">
                <a16:creationId xmlns:a16="http://schemas.microsoft.com/office/drawing/2014/main" id="{15B2B32C-1609-3F44-B550-39E945CB7C73}"/>
              </a:ext>
            </a:extLst>
          </p:cNvPr>
          <p:cNvPicPr>
            <a:picLocks noChangeAspect="1"/>
          </p:cNvPicPr>
          <p:nvPr/>
        </p:nvPicPr>
        <p:blipFill>
          <a:blip r:embed="rId5"/>
          <a:stretch>
            <a:fillRect/>
          </a:stretch>
        </p:blipFill>
        <p:spPr>
          <a:xfrm>
            <a:off x="2415654" y="1141519"/>
            <a:ext cx="4162568" cy="196738"/>
          </a:xfrm>
          <a:prstGeom prst="rect">
            <a:avLst/>
          </a:prstGeom>
        </p:spPr>
      </p:pic>
      <p:sp>
        <p:nvSpPr>
          <p:cNvPr id="4" name="スライド番号プレースホルダー 3">
            <a:extLst>
              <a:ext uri="{FF2B5EF4-FFF2-40B4-BE49-F238E27FC236}">
                <a16:creationId xmlns:a16="http://schemas.microsoft.com/office/drawing/2014/main" id="{C695EC97-D7FB-0F43-99A6-676C9A4C0487}"/>
              </a:ext>
            </a:extLst>
          </p:cNvPr>
          <p:cNvSpPr>
            <a:spLocks noGrp="1"/>
          </p:cNvSpPr>
          <p:nvPr>
            <p:ph type="sldNum" sz="quarter" idx="12"/>
          </p:nvPr>
        </p:nvSpPr>
        <p:spPr/>
        <p:txBody>
          <a:bodyPr/>
          <a:lstStyle/>
          <a:p>
            <a:fld id="{4F507FF2-E283-2F47-BC83-23ACEC2E43D2}" type="slidenum">
              <a:rPr lang="ja-JP" altLang="en-US" smtClean="0"/>
              <a:pPr/>
              <a:t>21</a:t>
            </a:fld>
            <a:r>
              <a:rPr lang="en-US" altLang="ja-JP"/>
              <a:t>/21</a:t>
            </a:r>
            <a:endParaRPr lang="ja-JP" altLang="en-US"/>
          </a:p>
        </p:txBody>
      </p:sp>
    </p:spTree>
    <p:extLst>
      <p:ext uri="{BB962C8B-B14F-4D97-AF65-F5344CB8AC3E}">
        <p14:creationId xmlns:p14="http://schemas.microsoft.com/office/powerpoint/2010/main" val="6647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Backup</a:t>
            </a:r>
            <a:endParaRPr lang="ja-JP" altLang="en-US" sz="4800" b="1">
              <a:solidFill>
                <a:schemeClr val="bg1"/>
              </a:solidFill>
              <a:latin typeface="Optima" panose="02000503060000020004" pitchFamily="2" charset="0"/>
            </a:endParaRPr>
          </a:p>
        </p:txBody>
      </p:sp>
    </p:spTree>
    <p:extLst>
      <p:ext uri="{BB962C8B-B14F-4D97-AF65-F5344CB8AC3E}">
        <p14:creationId xmlns:p14="http://schemas.microsoft.com/office/powerpoint/2010/main" val="2142751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Foregrounds</a:t>
            </a:r>
            <a:endParaRPr kumimoji="1" lang="ja-JP" altLang="en-US"/>
          </a:p>
        </p:txBody>
      </p:sp>
      <p:sp>
        <p:nvSpPr>
          <p:cNvPr id="2" name="テキスト ボックス 1">
            <a:extLst>
              <a:ext uri="{FF2B5EF4-FFF2-40B4-BE49-F238E27FC236}">
                <a16:creationId xmlns:a16="http://schemas.microsoft.com/office/drawing/2014/main" id="{9E01B371-CCEA-7943-BF99-CFFF19F37EBF}"/>
              </a:ext>
            </a:extLst>
          </p:cNvPr>
          <p:cNvSpPr txBox="1"/>
          <p:nvPr/>
        </p:nvSpPr>
        <p:spPr>
          <a:xfrm>
            <a:off x="628651" y="1432445"/>
            <a:ext cx="8281174" cy="1323439"/>
          </a:xfrm>
          <a:prstGeom prst="rect">
            <a:avLst/>
          </a:prstGeom>
          <a:noFill/>
        </p:spPr>
        <p:txBody>
          <a:bodyPr wrap="square" rtlCol="0">
            <a:spAutoFit/>
          </a:bodyPr>
          <a:lstStyle/>
          <a:p>
            <a:pPr algn="l"/>
            <a:r>
              <a:rPr kumimoji="1" lang="en-US" altLang="ja-JP" sz="2000" dirty="0">
                <a:latin typeface="Optima" panose="02000503060000020004" pitchFamily="2" charset="0"/>
              </a:rPr>
              <a:t>In future, stochastic GWs of astrophysical origin or cosmological origins that are different from the induced GWs, such as those from phase transition, may be detected. </a:t>
            </a:r>
          </a:p>
          <a:p>
            <a:pPr algn="l"/>
            <a:r>
              <a:rPr kumimoji="1" lang="en-US" altLang="ja-JP" sz="2000" dirty="0">
                <a:latin typeface="Optima" panose="02000503060000020004" pitchFamily="2" charset="0"/>
              </a:rPr>
              <a:t>In that case, the constraints would become weak.</a:t>
            </a:r>
            <a:endParaRPr kumimoji="1" lang="ja-JP" altLang="en-US" sz="2000" dirty="0">
              <a:latin typeface="Optima" panose="02000503060000020004" pitchFamily="2" charset="0"/>
            </a:endParaRPr>
          </a:p>
        </p:txBody>
      </p:sp>
      <p:sp>
        <p:nvSpPr>
          <p:cNvPr id="5" name="テキスト ボックス 4">
            <a:extLst>
              <a:ext uri="{FF2B5EF4-FFF2-40B4-BE49-F238E27FC236}">
                <a16:creationId xmlns:a16="http://schemas.microsoft.com/office/drawing/2014/main" id="{19BFDA8D-C187-BA42-B2F3-CDE9D9FD5206}"/>
              </a:ext>
            </a:extLst>
          </p:cNvPr>
          <p:cNvSpPr txBox="1"/>
          <p:nvPr/>
        </p:nvSpPr>
        <p:spPr>
          <a:xfrm>
            <a:off x="691376" y="2868457"/>
            <a:ext cx="2521524" cy="400110"/>
          </a:xfrm>
          <a:prstGeom prst="rect">
            <a:avLst/>
          </a:prstGeom>
          <a:noFill/>
        </p:spPr>
        <p:txBody>
          <a:bodyPr wrap="none" rtlCol="0">
            <a:spAutoFit/>
          </a:bodyPr>
          <a:lstStyle/>
          <a:p>
            <a:pPr algn="l"/>
            <a:r>
              <a:rPr kumimoji="1" lang="en-US" altLang="ja-JP" sz="2000" dirty="0">
                <a:latin typeface="Optima" panose="02000503060000020004" pitchFamily="2" charset="0"/>
              </a:rPr>
              <a:t>Foreground example:</a:t>
            </a:r>
            <a:endParaRPr kumimoji="1" lang="ja-JP" altLang="en-US" sz="2000" dirty="0">
              <a:latin typeface="Optima" panose="02000503060000020004" pitchFamily="2" charset="0"/>
            </a:endParaRPr>
          </a:p>
        </p:txBody>
      </p:sp>
      <p:sp>
        <p:nvSpPr>
          <p:cNvPr id="8" name="テキスト ボックス 7">
            <a:extLst>
              <a:ext uri="{FF2B5EF4-FFF2-40B4-BE49-F238E27FC236}">
                <a16:creationId xmlns:a16="http://schemas.microsoft.com/office/drawing/2014/main" id="{EF91D693-C836-F443-89A7-4DAE5F810294}"/>
              </a:ext>
            </a:extLst>
          </p:cNvPr>
          <p:cNvSpPr txBox="1"/>
          <p:nvPr/>
        </p:nvSpPr>
        <p:spPr>
          <a:xfrm>
            <a:off x="996920" y="3473008"/>
            <a:ext cx="5838778" cy="369332"/>
          </a:xfrm>
          <a:prstGeom prst="rect">
            <a:avLst/>
          </a:prstGeom>
          <a:noFill/>
        </p:spPr>
        <p:txBody>
          <a:bodyPr wrap="square" rtlCol="0">
            <a:spAutoFit/>
          </a:bodyPr>
          <a:lstStyle/>
          <a:p>
            <a:pPr algn="l"/>
            <a:r>
              <a:rPr kumimoji="1" lang="en-US" altLang="ja-JP" dirty="0">
                <a:latin typeface="Optima" panose="02000503060000020004" pitchFamily="2" charset="0"/>
              </a:rPr>
              <a:t>GWs from supermassive-black-hole binaries</a:t>
            </a:r>
            <a:endParaRPr kumimoji="1" lang="ja-JP" altLang="en-US" dirty="0">
              <a:latin typeface="Optima" panose="02000503060000020004" pitchFamily="2" charset="0"/>
            </a:endParaRPr>
          </a:p>
        </p:txBody>
      </p:sp>
      <p:sp>
        <p:nvSpPr>
          <p:cNvPr id="16" name="テキスト ボックス 15">
            <a:extLst>
              <a:ext uri="{FF2B5EF4-FFF2-40B4-BE49-F238E27FC236}">
                <a16:creationId xmlns:a16="http://schemas.microsoft.com/office/drawing/2014/main" id="{36BA1DD0-A5FE-4F41-89F4-31BFA2EC75E5}"/>
              </a:ext>
            </a:extLst>
          </p:cNvPr>
          <p:cNvSpPr txBox="1"/>
          <p:nvPr/>
        </p:nvSpPr>
        <p:spPr>
          <a:xfrm>
            <a:off x="977742" y="3231422"/>
            <a:ext cx="2782685" cy="338554"/>
          </a:xfrm>
          <a:prstGeom prst="rect">
            <a:avLst/>
          </a:prstGeom>
          <a:noFill/>
        </p:spPr>
        <p:txBody>
          <a:bodyPr wrap="none" rtlCol="0">
            <a:spAutoFit/>
          </a:bodyPr>
          <a:lstStyle/>
          <a:p>
            <a:pPr algn="l"/>
            <a:r>
              <a:rPr kumimoji="1" lang="en-US" altLang="ja-JP" sz="1600" dirty="0">
                <a:latin typeface="Optima" panose="02000503060000020004" pitchFamily="2" charset="0"/>
              </a:rPr>
              <a:t> </a:t>
            </a:r>
            <a:r>
              <a:rPr kumimoji="1" lang="en-US" altLang="ja-JP" sz="1600" dirty="0">
                <a:solidFill>
                  <a:schemeClr val="accent1"/>
                </a:solidFill>
                <a:latin typeface="Optima" panose="02000503060000020004" pitchFamily="2" charset="0"/>
              </a:rPr>
              <a:t>Around PTA target frequency</a:t>
            </a:r>
            <a:endParaRPr kumimoji="1" lang="ja-JP" altLang="en-US" sz="1600" dirty="0">
              <a:solidFill>
                <a:schemeClr val="accent1"/>
              </a:solidFill>
              <a:latin typeface="Optima" panose="02000503060000020004" pitchFamily="2" charset="0"/>
            </a:endParaRPr>
          </a:p>
        </p:txBody>
      </p:sp>
      <p:sp>
        <p:nvSpPr>
          <p:cNvPr id="21" name="テキスト ボックス 20">
            <a:extLst>
              <a:ext uri="{FF2B5EF4-FFF2-40B4-BE49-F238E27FC236}">
                <a16:creationId xmlns:a16="http://schemas.microsoft.com/office/drawing/2014/main" id="{5B741204-7D9A-B446-BDDD-8E7070EFA770}"/>
              </a:ext>
            </a:extLst>
          </p:cNvPr>
          <p:cNvSpPr txBox="1"/>
          <p:nvPr/>
        </p:nvSpPr>
        <p:spPr>
          <a:xfrm>
            <a:off x="996920" y="4042487"/>
            <a:ext cx="5392731" cy="369332"/>
          </a:xfrm>
          <a:prstGeom prst="rect">
            <a:avLst/>
          </a:prstGeom>
          <a:noFill/>
        </p:spPr>
        <p:txBody>
          <a:bodyPr wrap="square" rtlCol="0">
            <a:spAutoFit/>
          </a:bodyPr>
          <a:lstStyle/>
          <a:p>
            <a:pPr algn="l"/>
            <a:r>
              <a:rPr kumimoji="1" lang="en-US" altLang="ja-JP" dirty="0">
                <a:latin typeface="Optima" panose="02000503060000020004" pitchFamily="2" charset="0"/>
              </a:rPr>
              <a:t>GWs from galactic white-dwarf binaries</a:t>
            </a:r>
            <a:endParaRPr kumimoji="1" lang="ja-JP" altLang="en-US"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520B3AF3-1A09-D44F-A78F-46CFF706F2DA}"/>
              </a:ext>
            </a:extLst>
          </p:cNvPr>
          <p:cNvSpPr txBox="1"/>
          <p:nvPr/>
        </p:nvSpPr>
        <p:spPr>
          <a:xfrm>
            <a:off x="996920" y="3788136"/>
            <a:ext cx="2783006" cy="338554"/>
          </a:xfrm>
          <a:prstGeom prst="rect">
            <a:avLst/>
          </a:prstGeom>
          <a:noFill/>
        </p:spPr>
        <p:txBody>
          <a:bodyPr wrap="none" rtlCol="0">
            <a:spAutoFit/>
          </a:bodyPr>
          <a:lstStyle/>
          <a:p>
            <a:pPr algn="l"/>
            <a:r>
              <a:rPr kumimoji="1" lang="en-US" altLang="ja-JP" sz="1600" dirty="0">
                <a:solidFill>
                  <a:schemeClr val="accent2"/>
                </a:solidFill>
                <a:latin typeface="Optima" panose="02000503060000020004" pitchFamily="2" charset="0"/>
              </a:rPr>
              <a:t>Around LISA target frequency</a:t>
            </a:r>
            <a:endParaRPr kumimoji="1" lang="ja-JP" altLang="en-US" sz="1600" dirty="0">
              <a:solidFill>
                <a:schemeClr val="accent2"/>
              </a:solidFill>
              <a:latin typeface="Optima" panose="02000503060000020004" pitchFamily="2" charset="0"/>
            </a:endParaRPr>
          </a:p>
        </p:txBody>
      </p:sp>
      <p:sp>
        <p:nvSpPr>
          <p:cNvPr id="23" name="テキスト ボックス 22">
            <a:extLst>
              <a:ext uri="{FF2B5EF4-FFF2-40B4-BE49-F238E27FC236}">
                <a16:creationId xmlns:a16="http://schemas.microsoft.com/office/drawing/2014/main" id="{EF96A751-230D-E746-84CF-68089C5A0604}"/>
              </a:ext>
            </a:extLst>
          </p:cNvPr>
          <p:cNvSpPr txBox="1"/>
          <p:nvPr/>
        </p:nvSpPr>
        <p:spPr>
          <a:xfrm>
            <a:off x="735980" y="5292817"/>
            <a:ext cx="8118087" cy="707886"/>
          </a:xfrm>
          <a:prstGeom prst="rect">
            <a:avLst/>
          </a:prstGeom>
          <a:noFill/>
        </p:spPr>
        <p:txBody>
          <a:bodyPr wrap="square" rtlCol="0">
            <a:spAutoFit/>
          </a:bodyPr>
          <a:lstStyle/>
          <a:p>
            <a:pPr algn="l"/>
            <a:r>
              <a:rPr kumimoji="1" lang="en-US" altLang="ja-JP" sz="2000" dirty="0">
                <a:latin typeface="Optima" panose="02000503060000020004" pitchFamily="2" charset="0"/>
              </a:rPr>
              <a:t>We may use non-</a:t>
            </a:r>
            <a:r>
              <a:rPr kumimoji="1" lang="en-US" altLang="ja-JP" sz="2000" dirty="0" err="1">
                <a:latin typeface="Optima" panose="02000503060000020004" pitchFamily="2" charset="0"/>
              </a:rPr>
              <a:t>Gaussianity</a:t>
            </a:r>
            <a:r>
              <a:rPr kumimoji="1" lang="en-US" altLang="ja-JP" sz="2000" dirty="0">
                <a:latin typeface="Optima" panose="02000503060000020004" pitchFamily="2" charset="0"/>
              </a:rPr>
              <a:t> of the induced GWs to discriminate them from other sources.</a:t>
            </a:r>
            <a:endParaRPr kumimoji="1" lang="ja-JP" altLang="en-US" sz="2000" dirty="0">
              <a:latin typeface="Optima" panose="02000503060000020004" pitchFamily="2" charset="0"/>
            </a:endParaRPr>
          </a:p>
        </p:txBody>
      </p:sp>
      <p:sp>
        <p:nvSpPr>
          <p:cNvPr id="27" name="テキスト ボックス 26">
            <a:extLst>
              <a:ext uri="{FF2B5EF4-FFF2-40B4-BE49-F238E27FC236}">
                <a16:creationId xmlns:a16="http://schemas.microsoft.com/office/drawing/2014/main" id="{53150813-D7D3-4941-B5F2-4E0163BFBF71}"/>
              </a:ext>
            </a:extLst>
          </p:cNvPr>
          <p:cNvSpPr txBox="1"/>
          <p:nvPr/>
        </p:nvSpPr>
        <p:spPr>
          <a:xfrm>
            <a:off x="3004200" y="5636141"/>
            <a:ext cx="2004075" cy="338554"/>
          </a:xfrm>
          <a:prstGeom prst="rect">
            <a:avLst/>
          </a:prstGeom>
          <a:noFill/>
        </p:spPr>
        <p:txBody>
          <a:bodyPr wrap="none" rtlCol="0">
            <a:spAutoFit/>
          </a:bodyPr>
          <a:lstStyle/>
          <a:p>
            <a:pPr algn="l"/>
            <a:r>
              <a:rPr kumimoji="1" lang="en-US" altLang="ja-JP" sz="1600" dirty="0">
                <a:latin typeface="Optima" panose="02000503060000020004" pitchFamily="2" charset="0"/>
              </a:rPr>
              <a:t>(</a:t>
            </a:r>
            <a:r>
              <a:rPr kumimoji="1" lang="en-US" altLang="ja-JP" sz="1600" dirty="0" err="1">
                <a:latin typeface="Optima" panose="02000503060000020004" pitchFamily="2" charset="0"/>
              </a:rPr>
              <a:t>Bartolo</a:t>
            </a:r>
            <a:r>
              <a:rPr kumimoji="1" lang="en-US" altLang="ja-JP" sz="1600" dirty="0">
                <a:latin typeface="Optima" panose="02000503060000020004" pitchFamily="2" charset="0"/>
              </a:rPr>
              <a:t> et al., 2018)</a:t>
            </a:r>
            <a:endParaRPr kumimoji="1" lang="ja-JP" altLang="en-US" sz="1600" dirty="0">
              <a:latin typeface="Optima" panose="02000503060000020004" pitchFamily="2" charset="0"/>
            </a:endParaRPr>
          </a:p>
        </p:txBody>
      </p:sp>
      <p:sp>
        <p:nvSpPr>
          <p:cNvPr id="31" name="テキスト ボックス 30">
            <a:extLst>
              <a:ext uri="{FF2B5EF4-FFF2-40B4-BE49-F238E27FC236}">
                <a16:creationId xmlns:a16="http://schemas.microsoft.com/office/drawing/2014/main" id="{C4C847CD-1B64-6142-945B-721930435AE9}"/>
              </a:ext>
            </a:extLst>
          </p:cNvPr>
          <p:cNvSpPr txBox="1"/>
          <p:nvPr/>
        </p:nvSpPr>
        <p:spPr>
          <a:xfrm>
            <a:off x="996920" y="4634268"/>
            <a:ext cx="5392731" cy="369332"/>
          </a:xfrm>
          <a:prstGeom prst="rect">
            <a:avLst/>
          </a:prstGeom>
          <a:noFill/>
        </p:spPr>
        <p:txBody>
          <a:bodyPr wrap="square" rtlCol="0">
            <a:spAutoFit/>
          </a:bodyPr>
          <a:lstStyle/>
          <a:p>
            <a:pPr algn="l"/>
            <a:r>
              <a:rPr kumimoji="1" lang="en-US" altLang="ja-JP" dirty="0">
                <a:latin typeface="Optima" panose="02000503060000020004" pitchFamily="2" charset="0"/>
              </a:rPr>
              <a:t>GWs from neutron star binaries</a:t>
            </a:r>
            <a:endParaRPr kumimoji="1" lang="ja-JP" altLang="en-US" dirty="0">
              <a:latin typeface="Optima" panose="02000503060000020004" pitchFamily="2" charset="0"/>
            </a:endParaRPr>
          </a:p>
        </p:txBody>
      </p:sp>
      <p:sp>
        <p:nvSpPr>
          <p:cNvPr id="32" name="テキスト ボックス 31">
            <a:extLst>
              <a:ext uri="{FF2B5EF4-FFF2-40B4-BE49-F238E27FC236}">
                <a16:creationId xmlns:a16="http://schemas.microsoft.com/office/drawing/2014/main" id="{FC97945F-07CF-F541-B703-0C606B2F1E0E}"/>
              </a:ext>
            </a:extLst>
          </p:cNvPr>
          <p:cNvSpPr txBox="1"/>
          <p:nvPr/>
        </p:nvSpPr>
        <p:spPr>
          <a:xfrm>
            <a:off x="996920" y="4379917"/>
            <a:ext cx="2805448" cy="338554"/>
          </a:xfrm>
          <a:prstGeom prst="rect">
            <a:avLst/>
          </a:prstGeom>
          <a:noFill/>
        </p:spPr>
        <p:txBody>
          <a:bodyPr wrap="none" rtlCol="0">
            <a:spAutoFit/>
          </a:bodyPr>
          <a:lstStyle/>
          <a:p>
            <a:pPr algn="l"/>
            <a:r>
              <a:rPr kumimoji="1" lang="en-US" altLang="ja-JP" sz="1600" dirty="0">
                <a:solidFill>
                  <a:schemeClr val="accent6">
                    <a:lumMod val="75000"/>
                  </a:schemeClr>
                </a:solidFill>
                <a:latin typeface="Optima" panose="02000503060000020004" pitchFamily="2" charset="0"/>
              </a:rPr>
              <a:t>Around BBO target frequency</a:t>
            </a:r>
            <a:endParaRPr kumimoji="1" lang="ja-JP" altLang="en-US" sz="1600" dirty="0">
              <a:solidFill>
                <a:schemeClr val="accent6">
                  <a:lumMod val="75000"/>
                </a:schemeClr>
              </a:solidFill>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AA374935-9477-3F4C-92F2-5A4E88C3B705}"/>
              </a:ext>
            </a:extLst>
          </p:cNvPr>
          <p:cNvSpPr>
            <a:spLocks noGrp="1"/>
          </p:cNvSpPr>
          <p:nvPr>
            <p:ph type="sldNum" sz="quarter" idx="12"/>
          </p:nvPr>
        </p:nvSpPr>
        <p:spPr/>
        <p:txBody>
          <a:bodyPr/>
          <a:lstStyle/>
          <a:p>
            <a:fld id="{4F507FF2-E283-2F47-BC83-23ACEC2E43D2}" type="slidenum">
              <a:rPr lang="ja-JP" altLang="en-US" smtClean="0"/>
              <a:pPr/>
              <a:t>23</a:t>
            </a:fld>
            <a:r>
              <a:rPr lang="en-US" altLang="ja-JP"/>
              <a:t>/21</a:t>
            </a:r>
            <a:endParaRPr lang="ja-JP" altLang="en-US"/>
          </a:p>
        </p:txBody>
      </p:sp>
    </p:spTree>
    <p:extLst>
      <p:ext uri="{BB962C8B-B14F-4D97-AF65-F5344CB8AC3E}">
        <p14:creationId xmlns:p14="http://schemas.microsoft.com/office/powerpoint/2010/main" val="754096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Evolutions in sudden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035B9B5-0C38-7845-BAE4-C8F05A2A2A8A}"/>
              </a:ext>
            </a:extLst>
          </p:cNvPr>
          <p:cNvSpPr txBox="1"/>
          <p:nvPr/>
        </p:nvSpPr>
        <p:spPr>
          <a:xfrm>
            <a:off x="9439119" y="1271856"/>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So far, we have considered a gradual reheating, whose transition time scale is comparable to the Hubble time scale at that time. </a:t>
            </a:r>
            <a:endParaRPr kumimoji="1" lang="ja-JP" altLang="en-US" dirty="0">
              <a:latin typeface="Optima" panose="02000503060000020004" pitchFamily="2" charset="0"/>
            </a:endParaRPr>
          </a:p>
        </p:txBody>
      </p:sp>
      <p:sp>
        <p:nvSpPr>
          <p:cNvPr id="6" name="テキスト ボックス 5">
            <a:extLst>
              <a:ext uri="{FF2B5EF4-FFF2-40B4-BE49-F238E27FC236}">
                <a16:creationId xmlns:a16="http://schemas.microsoft.com/office/drawing/2014/main" id="{B8EAE942-C07F-A24B-A497-A2EEFB10F13C}"/>
              </a:ext>
            </a:extLst>
          </p:cNvPr>
          <p:cNvSpPr txBox="1"/>
          <p:nvPr/>
        </p:nvSpPr>
        <p:spPr>
          <a:xfrm>
            <a:off x="9431617" y="2012317"/>
            <a:ext cx="7738973" cy="923330"/>
          </a:xfrm>
          <a:prstGeom prst="rect">
            <a:avLst/>
          </a:prstGeom>
          <a:noFill/>
        </p:spPr>
        <p:txBody>
          <a:bodyPr wrap="square" rtlCol="0">
            <a:spAutoFit/>
          </a:bodyPr>
          <a:lstStyle/>
          <a:p>
            <a:pPr algn="l"/>
            <a:r>
              <a:rPr kumimoji="1" lang="en-US" altLang="ja-JP" dirty="0">
                <a:latin typeface="Optima" panose="02000503060000020004" pitchFamily="2" charset="0"/>
              </a:rPr>
              <a:t>We have seen that </a:t>
            </a:r>
            <a:r>
              <a:rPr kumimoji="1" lang="en-US" altLang="ja-JP" dirty="0" err="1">
                <a:latin typeface="Optima" panose="02000503060000020004" pitchFamily="2" charset="0"/>
              </a:rPr>
              <a:t>Φ</a:t>
            </a:r>
            <a:r>
              <a:rPr kumimoji="1" lang="en-US" altLang="ja-JP" dirty="0">
                <a:latin typeface="Optima" panose="02000503060000020004" pitchFamily="2" charset="0"/>
              </a:rPr>
              <a:t> decays exponentially during the gradual transition from eMD era to RD era and induced GWs are suppressed compared to the previous works.</a:t>
            </a:r>
            <a:endParaRPr kumimoji="1" lang="ja-JP" altLang="en-US" dirty="0">
              <a:latin typeface="Optima" panose="02000503060000020004" pitchFamily="2" charset="0"/>
            </a:endParaRPr>
          </a:p>
        </p:txBody>
      </p:sp>
      <p:pic>
        <p:nvPicPr>
          <p:cNvPr id="46" name="図 45">
            <a:extLst>
              <a:ext uri="{FF2B5EF4-FFF2-40B4-BE49-F238E27FC236}">
                <a16:creationId xmlns:a16="http://schemas.microsoft.com/office/drawing/2014/main" id="{3EE9F684-646F-2541-8DD1-DBD0951A7AEE}"/>
              </a:ext>
            </a:extLst>
          </p:cNvPr>
          <p:cNvPicPr>
            <a:picLocks noChangeAspect="1"/>
          </p:cNvPicPr>
          <p:nvPr/>
        </p:nvPicPr>
        <p:blipFill>
          <a:blip r:embed="rId7"/>
          <a:stretch>
            <a:fillRect/>
          </a:stretch>
        </p:blipFill>
        <p:spPr>
          <a:xfrm>
            <a:off x="585283" y="1842270"/>
            <a:ext cx="3245957" cy="2355573"/>
          </a:xfrm>
          <a:prstGeom prst="rect">
            <a:avLst/>
          </a:prstGeom>
        </p:spPr>
      </p:pic>
      <p:pic>
        <p:nvPicPr>
          <p:cNvPr id="47" name="図 46">
            <a:extLst>
              <a:ext uri="{FF2B5EF4-FFF2-40B4-BE49-F238E27FC236}">
                <a16:creationId xmlns:a16="http://schemas.microsoft.com/office/drawing/2014/main" id="{CDD08C12-0640-2749-8479-2D72D808B734}"/>
              </a:ext>
            </a:extLst>
          </p:cNvPr>
          <p:cNvPicPr>
            <a:picLocks noChangeAspect="1"/>
          </p:cNvPicPr>
          <p:nvPr/>
        </p:nvPicPr>
        <p:blipFill>
          <a:blip r:embed="rId8"/>
          <a:stretch>
            <a:fillRect/>
          </a:stretch>
        </p:blipFill>
        <p:spPr>
          <a:xfrm>
            <a:off x="-2606174" y="2339331"/>
            <a:ext cx="527050" cy="234950"/>
          </a:xfrm>
          <a:prstGeom prst="rect">
            <a:avLst/>
          </a:prstGeom>
        </p:spPr>
      </p:pic>
      <p:sp>
        <p:nvSpPr>
          <p:cNvPr id="57" name="テキスト ボックス 56">
            <a:extLst>
              <a:ext uri="{FF2B5EF4-FFF2-40B4-BE49-F238E27FC236}">
                <a16:creationId xmlns:a16="http://schemas.microsoft.com/office/drawing/2014/main" id="{089F1FF5-6FFD-6B4A-B474-D242759B2549}"/>
              </a:ext>
            </a:extLst>
          </p:cNvPr>
          <p:cNvSpPr txBox="1"/>
          <p:nvPr/>
        </p:nvSpPr>
        <p:spPr>
          <a:xfrm>
            <a:off x="-2493129" y="3064908"/>
            <a:ext cx="795130" cy="208657"/>
          </a:xfrm>
          <a:prstGeom prst="rect">
            <a:avLst/>
          </a:prstGeom>
          <a:solidFill>
            <a:schemeClr val="bg1"/>
          </a:solidFill>
        </p:spPr>
        <p:txBody>
          <a:bodyPr wrap="square" rtlCol="0">
            <a:spAutoFit/>
          </a:bodyPr>
          <a:lstStyle/>
          <a:p>
            <a:pPr algn="l"/>
            <a:endParaRPr kumimoji="1" lang="ja-JP" altLang="en-US" dirty="0">
              <a:latin typeface="Optima" panose="02000503060000020004" pitchFamily="2" charset="0"/>
            </a:endParaRPr>
          </a:p>
        </p:txBody>
      </p:sp>
      <p:pic>
        <p:nvPicPr>
          <p:cNvPr id="58" name="図 57">
            <a:extLst>
              <a:ext uri="{FF2B5EF4-FFF2-40B4-BE49-F238E27FC236}">
                <a16:creationId xmlns:a16="http://schemas.microsoft.com/office/drawing/2014/main" id="{B1A61204-D893-8244-B0BE-8A757F7FA524}"/>
              </a:ext>
            </a:extLst>
          </p:cNvPr>
          <p:cNvPicPr>
            <a:picLocks noChangeAspect="1"/>
          </p:cNvPicPr>
          <p:nvPr/>
        </p:nvPicPr>
        <p:blipFill>
          <a:blip r:embed="rId9"/>
          <a:stretch>
            <a:fillRect/>
          </a:stretch>
        </p:blipFill>
        <p:spPr>
          <a:xfrm>
            <a:off x="-2603244" y="1904028"/>
            <a:ext cx="514518" cy="257259"/>
          </a:xfrm>
          <a:prstGeom prst="rect">
            <a:avLst/>
          </a:prstGeom>
        </p:spPr>
      </p:pic>
      <p:pic>
        <p:nvPicPr>
          <p:cNvPr id="59" name="図 58">
            <a:extLst>
              <a:ext uri="{FF2B5EF4-FFF2-40B4-BE49-F238E27FC236}">
                <a16:creationId xmlns:a16="http://schemas.microsoft.com/office/drawing/2014/main" id="{3CEDB0DA-8D4C-E847-9011-56366BD65871}"/>
              </a:ext>
            </a:extLst>
          </p:cNvPr>
          <p:cNvPicPr>
            <a:picLocks noChangeAspect="1"/>
          </p:cNvPicPr>
          <p:nvPr/>
        </p:nvPicPr>
        <p:blipFill>
          <a:blip r:embed="rId10"/>
          <a:stretch>
            <a:fillRect/>
          </a:stretch>
        </p:blipFill>
        <p:spPr>
          <a:xfrm>
            <a:off x="-2651087" y="3748668"/>
            <a:ext cx="2224079" cy="179283"/>
          </a:xfrm>
          <a:prstGeom prst="rect">
            <a:avLst/>
          </a:prstGeom>
        </p:spPr>
      </p:pic>
      <p:pic>
        <p:nvPicPr>
          <p:cNvPr id="66" name="図 65">
            <a:extLst>
              <a:ext uri="{FF2B5EF4-FFF2-40B4-BE49-F238E27FC236}">
                <a16:creationId xmlns:a16="http://schemas.microsoft.com/office/drawing/2014/main" id="{6AD96601-4E62-C946-A4CC-0F7C240D1F7E}"/>
              </a:ext>
            </a:extLst>
          </p:cNvPr>
          <p:cNvPicPr>
            <a:picLocks noChangeAspect="1"/>
          </p:cNvPicPr>
          <p:nvPr/>
        </p:nvPicPr>
        <p:blipFill>
          <a:blip r:embed="rId11"/>
          <a:stretch>
            <a:fillRect/>
          </a:stretch>
        </p:blipFill>
        <p:spPr>
          <a:xfrm>
            <a:off x="4071689" y="1400268"/>
            <a:ext cx="4702051" cy="585741"/>
          </a:xfrm>
          <a:prstGeom prst="rect">
            <a:avLst/>
          </a:prstGeom>
        </p:spPr>
      </p:pic>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3A775DE7-E2A2-9A43-9A26-310CE9FD9F48}"/>
                  </a:ext>
                </a:extLst>
              </p:cNvPr>
              <p:cNvSpPr txBox="1"/>
              <p:nvPr/>
            </p:nvSpPr>
            <p:spPr>
              <a:xfrm>
                <a:off x="4000518" y="2012317"/>
                <a:ext cx="4950202" cy="584775"/>
              </a:xfrm>
              <a:prstGeom prst="rect">
                <a:avLst/>
              </a:prstGeom>
              <a:noFill/>
            </p:spPr>
            <p:txBody>
              <a:bodyPr wrap="square" rtlCol="0">
                <a:spAutoFit/>
              </a:bodyPr>
              <a:lstStyle/>
              <a:p>
                <a:r>
                  <a:rPr kumimoji="1" lang="en-US" altLang="ja-JP" sz="1600" dirty="0">
                    <a:latin typeface="Optima" panose="02000503060000020004" pitchFamily="2" charset="0"/>
                  </a:rPr>
                  <a:t>J and Y are the independent solutions of the following equation for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during RD era.</a:t>
                </a:r>
                <a:endParaRPr kumimoji="1" lang="ja-JP" altLang="en-US" sz="1600" dirty="0">
                  <a:latin typeface="Optima" panose="02000503060000020004" pitchFamily="2" charset="0"/>
                </a:endParaRPr>
              </a:p>
            </p:txBody>
          </p:sp>
        </mc:Choice>
        <mc:Fallback xmlns="">
          <p:sp>
            <p:nvSpPr>
              <p:cNvPr id="68" name="テキスト ボックス 67">
                <a:extLst>
                  <a:ext uri="{FF2B5EF4-FFF2-40B4-BE49-F238E27FC236}">
                    <a16:creationId xmlns:a16="http://schemas.microsoft.com/office/drawing/2014/main" id="{3A775DE7-E2A2-9A43-9A26-310CE9FD9F48}"/>
                  </a:ext>
                </a:extLst>
              </p:cNvPr>
              <p:cNvSpPr txBox="1">
                <a:spLocks noRot="1" noChangeAspect="1" noMove="1" noResize="1" noEditPoints="1" noAdjustHandles="1" noChangeArrowheads="1" noChangeShapeType="1" noTextEdit="1"/>
              </p:cNvSpPr>
              <p:nvPr/>
            </p:nvSpPr>
            <p:spPr>
              <a:xfrm>
                <a:off x="4000518" y="2012317"/>
                <a:ext cx="4950202" cy="584775"/>
              </a:xfrm>
              <a:prstGeom prst="rect">
                <a:avLst/>
              </a:prstGeom>
              <a:blipFill>
                <a:blip r:embed="rId12"/>
                <a:stretch>
                  <a:fillRect l="-512" t="-2128" b="-10638"/>
                </a:stretch>
              </a:blipFill>
            </p:spPr>
            <p:txBody>
              <a:bodyPr/>
              <a:lstStyle/>
              <a:p>
                <a:r>
                  <a:rPr lang="ja-JP" altLang="en-US">
                    <a:noFill/>
                  </a:rPr>
                  <a:t> </a:t>
                </a:r>
              </a:p>
            </p:txBody>
          </p:sp>
        </mc:Fallback>
      </mc:AlternateContent>
      <p:pic>
        <p:nvPicPr>
          <p:cNvPr id="70" name="図 69">
            <a:extLst>
              <a:ext uri="{FF2B5EF4-FFF2-40B4-BE49-F238E27FC236}">
                <a16:creationId xmlns:a16="http://schemas.microsoft.com/office/drawing/2014/main" id="{5C579D61-1D81-904F-AF90-852E1EA44D63}"/>
              </a:ext>
            </a:extLst>
          </p:cNvPr>
          <p:cNvPicPr>
            <a:picLocks noChangeAspect="1"/>
          </p:cNvPicPr>
          <p:nvPr/>
        </p:nvPicPr>
        <p:blipFill>
          <a:blip r:embed="rId13"/>
          <a:stretch>
            <a:fillRect/>
          </a:stretch>
        </p:blipFill>
        <p:spPr>
          <a:xfrm>
            <a:off x="4424518" y="2664953"/>
            <a:ext cx="4297923" cy="265783"/>
          </a:xfrm>
          <a:prstGeom prst="rect">
            <a:avLst/>
          </a:prstGeom>
        </p:spPr>
      </p:pic>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17BC102F-B254-EE45-AAAA-6A35380811AE}"/>
                  </a:ext>
                </a:extLst>
              </p:cNvPr>
              <p:cNvSpPr txBox="1"/>
              <p:nvPr/>
            </p:nvSpPr>
            <p:spPr>
              <a:xfrm>
                <a:off x="1831550" y="4648947"/>
                <a:ext cx="6894545" cy="338554"/>
              </a:xfrm>
              <a:prstGeom prst="rect">
                <a:avLst/>
              </a:prstGeom>
              <a:noFill/>
            </p:spPr>
            <p:txBody>
              <a:bodyPr wrap="square" rtlCol="0">
                <a:spAutoFit/>
              </a:bodyPr>
              <a:lstStyle/>
              <a:p>
                <a:r>
                  <a:rPr kumimoji="1" lang="en-US" altLang="ja-JP" sz="1600" dirty="0">
                    <a:latin typeface="Optima" panose="02000503060000020004" pitchFamily="2" charset="0"/>
                  </a:rPr>
                  <a:t>A and B are determined so that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and </a:t>
                </a:r>
                <a14:m>
                  <m:oMath xmlns:m="http://schemas.openxmlformats.org/officeDocument/2006/math">
                    <m:r>
                      <m:rPr>
                        <m:sty m:val="p"/>
                      </m:rPr>
                      <a:rPr kumimoji="1" lang="el-GR" altLang="ja-JP" sz="1600" i="1">
                        <a:latin typeface="Cambria Math" panose="02040503050406030204" pitchFamily="18" charset="0"/>
                        <a:ea typeface="Cambria Math" panose="02040503050406030204" pitchFamily="18" charset="0"/>
                      </a:rPr>
                      <m:t>Φ</m:t>
                    </m:r>
                  </m:oMath>
                </a14:m>
                <a:r>
                  <a:rPr kumimoji="1" lang="en-US" altLang="ja-JP" sz="1600" dirty="0">
                    <a:latin typeface="Optima" panose="02000503060000020004" pitchFamily="2" charset="0"/>
                  </a:rPr>
                  <a:t>’ are continuous at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a:t>
                </a:r>
                <a:endParaRPr kumimoji="1" lang="ja-JP" altLang="en-US" sz="1600" dirty="0">
                  <a:latin typeface="Optima" panose="02000503060000020004" pitchFamily="2" charset="0"/>
                </a:endParaRPr>
              </a:p>
            </p:txBody>
          </p:sp>
        </mc:Choice>
        <mc:Fallback xmlns="">
          <p:sp>
            <p:nvSpPr>
              <p:cNvPr id="71" name="テキスト ボックス 70">
                <a:extLst>
                  <a:ext uri="{FF2B5EF4-FFF2-40B4-BE49-F238E27FC236}">
                    <a16:creationId xmlns:a16="http://schemas.microsoft.com/office/drawing/2014/main" id="{17BC102F-B254-EE45-AAAA-6A35380811AE}"/>
                  </a:ext>
                </a:extLst>
              </p:cNvPr>
              <p:cNvSpPr txBox="1">
                <a:spLocks noRot="1" noChangeAspect="1" noMove="1" noResize="1" noEditPoints="1" noAdjustHandles="1" noChangeArrowheads="1" noChangeShapeType="1" noTextEdit="1"/>
              </p:cNvSpPr>
              <p:nvPr/>
            </p:nvSpPr>
            <p:spPr>
              <a:xfrm>
                <a:off x="1831550" y="4648947"/>
                <a:ext cx="6894545" cy="338554"/>
              </a:xfrm>
              <a:prstGeom prst="rect">
                <a:avLst/>
              </a:prstGeom>
              <a:blipFill>
                <a:blip r:embed="rId14"/>
                <a:stretch>
                  <a:fillRect l="-552" t="-7143" b="-17857"/>
                </a:stretch>
              </a:blipFill>
            </p:spPr>
            <p:txBody>
              <a:bodyPr/>
              <a:lstStyle/>
              <a:p>
                <a:r>
                  <a:rPr lang="ja-JP" altLang="en-US">
                    <a:noFill/>
                  </a:rPr>
                  <a:t> </a:t>
                </a:r>
              </a:p>
            </p:txBody>
          </p:sp>
        </mc:Fallback>
      </mc:AlternateContent>
      <p:pic>
        <p:nvPicPr>
          <p:cNvPr id="7" name="図 6">
            <a:extLst>
              <a:ext uri="{FF2B5EF4-FFF2-40B4-BE49-F238E27FC236}">
                <a16:creationId xmlns:a16="http://schemas.microsoft.com/office/drawing/2014/main" id="{530ED028-C14D-8B46-BAAD-EBBFCEB4EEC3}"/>
              </a:ext>
            </a:extLst>
          </p:cNvPr>
          <p:cNvPicPr>
            <a:picLocks noChangeAspect="1"/>
          </p:cNvPicPr>
          <p:nvPr/>
        </p:nvPicPr>
        <p:blipFill>
          <a:blip r:embed="rId15"/>
          <a:stretch>
            <a:fillRect/>
          </a:stretch>
        </p:blipFill>
        <p:spPr>
          <a:xfrm>
            <a:off x="-2655468" y="5961639"/>
            <a:ext cx="1914938" cy="1149925"/>
          </a:xfrm>
          <a:prstGeom prst="rect">
            <a:avLst/>
          </a:prstGeom>
        </p:spPr>
      </p:pic>
      <p:pic>
        <p:nvPicPr>
          <p:cNvPr id="9" name="図 8">
            <a:extLst>
              <a:ext uri="{FF2B5EF4-FFF2-40B4-BE49-F238E27FC236}">
                <a16:creationId xmlns:a16="http://schemas.microsoft.com/office/drawing/2014/main" id="{752B762D-403C-1745-8B7B-D0C121E57CF1}"/>
              </a:ext>
            </a:extLst>
          </p:cNvPr>
          <p:cNvPicPr>
            <a:picLocks noChangeAspect="1"/>
          </p:cNvPicPr>
          <p:nvPr/>
        </p:nvPicPr>
        <p:blipFill>
          <a:blip r:embed="rId16"/>
          <a:stretch>
            <a:fillRect/>
          </a:stretch>
        </p:blipFill>
        <p:spPr>
          <a:xfrm>
            <a:off x="4063546" y="3170328"/>
            <a:ext cx="2039425" cy="1259490"/>
          </a:xfrm>
          <a:prstGeom prst="rect">
            <a:avLst/>
          </a:prstGeom>
        </p:spPr>
      </p:pic>
      <p:pic>
        <p:nvPicPr>
          <p:cNvPr id="10" name="図 9">
            <a:extLst>
              <a:ext uri="{FF2B5EF4-FFF2-40B4-BE49-F238E27FC236}">
                <a16:creationId xmlns:a16="http://schemas.microsoft.com/office/drawing/2014/main" id="{4F3FA8D7-DD59-0744-B830-93D53BDCEB3E}"/>
              </a:ext>
            </a:extLst>
          </p:cNvPr>
          <p:cNvPicPr>
            <a:picLocks noChangeAspect="1"/>
          </p:cNvPicPr>
          <p:nvPr/>
        </p:nvPicPr>
        <p:blipFill>
          <a:blip r:embed="rId17"/>
          <a:stretch>
            <a:fillRect/>
          </a:stretch>
        </p:blipFill>
        <p:spPr>
          <a:xfrm>
            <a:off x="6452424" y="3290945"/>
            <a:ext cx="2268589" cy="968814"/>
          </a:xfrm>
          <a:prstGeom prst="rect">
            <a:avLst/>
          </a:prstGeom>
        </p:spPr>
      </p:pic>
      <p:pic>
        <p:nvPicPr>
          <p:cNvPr id="12" name="図 11">
            <a:extLst>
              <a:ext uri="{FF2B5EF4-FFF2-40B4-BE49-F238E27FC236}">
                <a16:creationId xmlns:a16="http://schemas.microsoft.com/office/drawing/2014/main" id="{70AC37EF-46DD-1C44-8588-3EE600B80F61}"/>
              </a:ext>
            </a:extLst>
          </p:cNvPr>
          <p:cNvPicPr>
            <a:picLocks noChangeAspect="1"/>
          </p:cNvPicPr>
          <p:nvPr/>
        </p:nvPicPr>
        <p:blipFill>
          <a:blip r:embed="rId18"/>
          <a:stretch>
            <a:fillRect/>
          </a:stretch>
        </p:blipFill>
        <p:spPr>
          <a:xfrm>
            <a:off x="2992901" y="5058975"/>
            <a:ext cx="3101463" cy="1217340"/>
          </a:xfrm>
          <a:prstGeom prst="rect">
            <a:avLst/>
          </a:prstGeom>
        </p:spPr>
      </p:pic>
      <p:sp>
        <p:nvSpPr>
          <p:cNvPr id="4" name="スライド番号プレースホルダー 3">
            <a:extLst>
              <a:ext uri="{FF2B5EF4-FFF2-40B4-BE49-F238E27FC236}">
                <a16:creationId xmlns:a16="http://schemas.microsoft.com/office/drawing/2014/main" id="{1529C97A-00E5-E447-8640-A0A27F689024}"/>
              </a:ext>
            </a:extLst>
          </p:cNvPr>
          <p:cNvSpPr>
            <a:spLocks noGrp="1"/>
          </p:cNvSpPr>
          <p:nvPr>
            <p:ph type="sldNum" sz="quarter" idx="12"/>
          </p:nvPr>
        </p:nvSpPr>
        <p:spPr/>
        <p:txBody>
          <a:bodyPr/>
          <a:lstStyle/>
          <a:p>
            <a:fld id="{4F507FF2-E283-2F47-BC83-23ACEC2E43D2}" type="slidenum">
              <a:rPr lang="ja-JP" altLang="en-US" smtClean="0"/>
              <a:pPr/>
              <a:t>24</a:t>
            </a:fld>
            <a:r>
              <a:rPr lang="en-US" altLang="ja-JP"/>
              <a:t>/21</a:t>
            </a:r>
            <a:endParaRPr lang="ja-JP" altLang="en-US"/>
          </a:p>
        </p:txBody>
      </p:sp>
    </p:spTree>
    <p:extLst>
      <p:ext uri="{BB962C8B-B14F-4D97-AF65-F5344CB8AC3E}">
        <p14:creationId xmlns:p14="http://schemas.microsoft.com/office/powerpoint/2010/main" val="167889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Why does the damping occur?</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7"/>
          <a:stretch>
            <a:fillRect/>
          </a:stretch>
        </p:blipFill>
        <p:spPr>
          <a:xfrm>
            <a:off x="12698805" y="6816238"/>
            <a:ext cx="1127305" cy="193835"/>
          </a:xfrm>
          <a:prstGeom prst="rect">
            <a:avLst/>
          </a:prstGeom>
        </p:spPr>
      </p:pic>
      <p:pic>
        <p:nvPicPr>
          <p:cNvPr id="4" name="図 3">
            <a:extLst>
              <a:ext uri="{FF2B5EF4-FFF2-40B4-BE49-F238E27FC236}">
                <a16:creationId xmlns:a16="http://schemas.microsoft.com/office/drawing/2014/main" id="{A04D2AE5-0563-5641-A217-1BF3EE2DB3AC}"/>
              </a:ext>
            </a:extLst>
          </p:cNvPr>
          <p:cNvPicPr>
            <a:picLocks noChangeAspect="1"/>
          </p:cNvPicPr>
          <p:nvPr/>
        </p:nvPicPr>
        <p:blipFill>
          <a:blip r:embed="rId8"/>
          <a:stretch>
            <a:fillRect/>
          </a:stretch>
        </p:blipFill>
        <p:spPr>
          <a:xfrm>
            <a:off x="254790" y="1098986"/>
            <a:ext cx="4598172" cy="3129311"/>
          </a:xfrm>
          <a:prstGeom prst="rect">
            <a:avLst/>
          </a:prstGeom>
        </p:spPr>
      </p:pic>
      <p:pic>
        <p:nvPicPr>
          <p:cNvPr id="23" name="図 22">
            <a:extLst>
              <a:ext uri="{FF2B5EF4-FFF2-40B4-BE49-F238E27FC236}">
                <a16:creationId xmlns:a16="http://schemas.microsoft.com/office/drawing/2014/main" id="{6A7EFD00-FF64-4F43-8FF5-6E6C02A346B2}"/>
              </a:ext>
            </a:extLst>
          </p:cNvPr>
          <p:cNvPicPr>
            <a:picLocks noChangeAspect="1"/>
          </p:cNvPicPr>
          <p:nvPr/>
        </p:nvPicPr>
        <p:blipFill>
          <a:blip r:embed="rId9"/>
          <a:stretch>
            <a:fillRect/>
          </a:stretch>
        </p:blipFill>
        <p:spPr>
          <a:xfrm>
            <a:off x="10234921" y="1848994"/>
            <a:ext cx="2672931" cy="520172"/>
          </a:xfrm>
          <a:prstGeom prst="rect">
            <a:avLst/>
          </a:prstGeom>
        </p:spPr>
      </p:pic>
      <p:pic>
        <p:nvPicPr>
          <p:cNvPr id="6" name="図 5">
            <a:extLst>
              <a:ext uri="{FF2B5EF4-FFF2-40B4-BE49-F238E27FC236}">
                <a16:creationId xmlns:a16="http://schemas.microsoft.com/office/drawing/2014/main" id="{A169C4D2-8F7B-A240-8ED3-8C134D05430E}"/>
              </a:ext>
            </a:extLst>
          </p:cNvPr>
          <p:cNvPicPr>
            <a:picLocks noChangeAspect="1"/>
          </p:cNvPicPr>
          <p:nvPr/>
        </p:nvPicPr>
        <p:blipFill>
          <a:blip r:embed="rId10"/>
          <a:stretch>
            <a:fillRect/>
          </a:stretch>
        </p:blipFill>
        <p:spPr>
          <a:xfrm>
            <a:off x="5097777" y="1233055"/>
            <a:ext cx="3090095" cy="583037"/>
          </a:xfrm>
          <a:prstGeom prst="rect">
            <a:avLst/>
          </a:prstGeom>
        </p:spPr>
      </p:pic>
      <p:pic>
        <p:nvPicPr>
          <p:cNvPr id="7" name="図 6">
            <a:extLst>
              <a:ext uri="{FF2B5EF4-FFF2-40B4-BE49-F238E27FC236}">
                <a16:creationId xmlns:a16="http://schemas.microsoft.com/office/drawing/2014/main" id="{441A810A-D024-B94F-8D64-A15C0C999BEF}"/>
              </a:ext>
            </a:extLst>
          </p:cNvPr>
          <p:cNvPicPr>
            <a:picLocks noChangeAspect="1"/>
          </p:cNvPicPr>
          <p:nvPr/>
        </p:nvPicPr>
        <p:blipFill>
          <a:blip r:embed="rId11"/>
          <a:stretch>
            <a:fillRect/>
          </a:stretch>
        </p:blipFill>
        <p:spPr>
          <a:xfrm>
            <a:off x="1042369" y="1437207"/>
            <a:ext cx="1260707" cy="157588"/>
          </a:xfrm>
          <a:prstGeom prst="rect">
            <a:avLst/>
          </a:prstGeom>
        </p:spPr>
      </p:pic>
      <p:sp>
        <p:nvSpPr>
          <p:cNvPr id="9" name="テキスト ボックス 8">
            <a:extLst>
              <a:ext uri="{FF2B5EF4-FFF2-40B4-BE49-F238E27FC236}">
                <a16:creationId xmlns:a16="http://schemas.microsoft.com/office/drawing/2014/main" id="{D040E386-388C-0E4A-846E-FADF765E3663}"/>
              </a:ext>
            </a:extLst>
          </p:cNvPr>
          <p:cNvSpPr txBox="1"/>
          <p:nvPr/>
        </p:nvSpPr>
        <p:spPr>
          <a:xfrm>
            <a:off x="751168" y="5757014"/>
            <a:ext cx="8203588" cy="646331"/>
          </a:xfrm>
          <a:prstGeom prst="rect">
            <a:avLst/>
          </a:prstGeom>
          <a:noFill/>
        </p:spPr>
        <p:txBody>
          <a:bodyPr wrap="square" rtlCol="0">
            <a:spAutoFit/>
          </a:bodyPr>
          <a:lstStyle/>
          <a:p>
            <a:pPr algn="l"/>
            <a:r>
              <a:rPr kumimoji="1" lang="en-US" altLang="ja-JP" dirty="0">
                <a:latin typeface="Optima" panose="02000503060000020004" pitchFamily="2" charset="0"/>
              </a:rPr>
              <a:t>From this result, we can see the main reason of the cancellation between the components comes from the behaviors of </a:t>
            </a:r>
            <a:r>
              <a:rPr kumimoji="1" lang="en-US" altLang="ja-JP" dirty="0" err="1">
                <a:latin typeface="Optima" panose="02000503060000020004" pitchFamily="2" charset="0"/>
              </a:rPr>
              <a:t>Φ</a:t>
            </a:r>
            <a:r>
              <a:rPr kumimoji="1" lang="en-US" altLang="ja-JP" dirty="0">
                <a:latin typeface="Optima" panose="02000503060000020004" pitchFamily="2" charset="0"/>
              </a:rPr>
              <a:t> around the transition.</a:t>
            </a:r>
          </a:p>
        </p:txBody>
      </p:sp>
      <p:pic>
        <p:nvPicPr>
          <p:cNvPr id="27" name="図 26">
            <a:extLst>
              <a:ext uri="{FF2B5EF4-FFF2-40B4-BE49-F238E27FC236}">
                <a16:creationId xmlns:a16="http://schemas.microsoft.com/office/drawing/2014/main" id="{F904B327-F893-564E-BC43-71463E3BCCB9}"/>
              </a:ext>
            </a:extLst>
          </p:cNvPr>
          <p:cNvPicPr>
            <a:picLocks noChangeAspect="1"/>
          </p:cNvPicPr>
          <p:nvPr/>
        </p:nvPicPr>
        <p:blipFill>
          <a:blip r:embed="rId12"/>
          <a:stretch>
            <a:fillRect/>
          </a:stretch>
        </p:blipFill>
        <p:spPr>
          <a:xfrm>
            <a:off x="9649682" y="2415606"/>
            <a:ext cx="2500628" cy="784749"/>
          </a:xfrm>
          <a:prstGeom prst="rect">
            <a:avLst/>
          </a:prstGeom>
        </p:spPr>
      </p:pic>
      <p:pic>
        <p:nvPicPr>
          <p:cNvPr id="28" name="図 27">
            <a:extLst>
              <a:ext uri="{FF2B5EF4-FFF2-40B4-BE49-F238E27FC236}">
                <a16:creationId xmlns:a16="http://schemas.microsoft.com/office/drawing/2014/main" id="{AB8B648F-42EB-B349-8629-2C714477C6B1}"/>
              </a:ext>
            </a:extLst>
          </p:cNvPr>
          <p:cNvPicPr>
            <a:picLocks noChangeAspect="1"/>
          </p:cNvPicPr>
          <p:nvPr/>
        </p:nvPicPr>
        <p:blipFill>
          <a:blip r:embed="rId13"/>
          <a:stretch>
            <a:fillRect/>
          </a:stretch>
        </p:blipFill>
        <p:spPr>
          <a:xfrm>
            <a:off x="5091171" y="1910168"/>
            <a:ext cx="2393142" cy="976713"/>
          </a:xfrm>
          <a:prstGeom prst="rect">
            <a:avLst/>
          </a:prstGeom>
        </p:spPr>
      </p:pic>
      <p:pic>
        <p:nvPicPr>
          <p:cNvPr id="29" name="図 28">
            <a:extLst>
              <a:ext uri="{FF2B5EF4-FFF2-40B4-BE49-F238E27FC236}">
                <a16:creationId xmlns:a16="http://schemas.microsoft.com/office/drawing/2014/main" id="{7524DE48-1E7B-A34E-B38E-82A6B4C0851F}"/>
              </a:ext>
            </a:extLst>
          </p:cNvPr>
          <p:cNvPicPr>
            <a:picLocks noChangeAspect="1"/>
          </p:cNvPicPr>
          <p:nvPr/>
        </p:nvPicPr>
        <p:blipFill>
          <a:blip r:embed="rId14"/>
          <a:stretch>
            <a:fillRect/>
          </a:stretch>
        </p:blipFill>
        <p:spPr>
          <a:xfrm>
            <a:off x="9405646" y="456572"/>
            <a:ext cx="2024874" cy="155437"/>
          </a:xfrm>
          <a:prstGeom prst="rect">
            <a:avLst/>
          </a:prstGeom>
        </p:spPr>
      </p:pic>
      <p:pic>
        <p:nvPicPr>
          <p:cNvPr id="30" name="図 29">
            <a:extLst>
              <a:ext uri="{FF2B5EF4-FFF2-40B4-BE49-F238E27FC236}">
                <a16:creationId xmlns:a16="http://schemas.microsoft.com/office/drawing/2014/main" id="{C36D855C-F6A3-0A48-B502-8A211ABC7E6E}"/>
              </a:ext>
            </a:extLst>
          </p:cNvPr>
          <p:cNvPicPr>
            <a:picLocks noChangeAspect="1"/>
          </p:cNvPicPr>
          <p:nvPr/>
        </p:nvPicPr>
        <p:blipFill>
          <a:blip r:embed="rId15"/>
          <a:stretch>
            <a:fillRect/>
          </a:stretch>
        </p:blipFill>
        <p:spPr>
          <a:xfrm>
            <a:off x="9252988" y="6565070"/>
            <a:ext cx="3585436" cy="154437"/>
          </a:xfrm>
          <a:prstGeom prst="rect">
            <a:avLst/>
          </a:prstGeom>
        </p:spPr>
      </p:pic>
      <p:pic>
        <p:nvPicPr>
          <p:cNvPr id="31" name="図 30">
            <a:extLst>
              <a:ext uri="{FF2B5EF4-FFF2-40B4-BE49-F238E27FC236}">
                <a16:creationId xmlns:a16="http://schemas.microsoft.com/office/drawing/2014/main" id="{AA23FE63-DD21-BC46-B8F3-40633D0C2548}"/>
              </a:ext>
            </a:extLst>
          </p:cNvPr>
          <p:cNvPicPr>
            <a:picLocks noChangeAspect="1"/>
          </p:cNvPicPr>
          <p:nvPr/>
        </p:nvPicPr>
        <p:blipFill>
          <a:blip r:embed="rId16"/>
          <a:stretch>
            <a:fillRect/>
          </a:stretch>
        </p:blipFill>
        <p:spPr>
          <a:xfrm>
            <a:off x="9832299" y="1012521"/>
            <a:ext cx="3917226" cy="813253"/>
          </a:xfrm>
          <a:prstGeom prst="rect">
            <a:avLst/>
          </a:prstGeom>
        </p:spPr>
      </p:pic>
      <p:pic>
        <p:nvPicPr>
          <p:cNvPr id="38" name="図 37">
            <a:extLst>
              <a:ext uri="{FF2B5EF4-FFF2-40B4-BE49-F238E27FC236}">
                <a16:creationId xmlns:a16="http://schemas.microsoft.com/office/drawing/2014/main" id="{C4EC8663-1D71-CB4A-81F1-87B782DB6EC7}"/>
              </a:ext>
            </a:extLst>
          </p:cNvPr>
          <p:cNvPicPr>
            <a:picLocks noChangeAspect="1"/>
          </p:cNvPicPr>
          <p:nvPr/>
        </p:nvPicPr>
        <p:blipFill>
          <a:blip r:embed="rId17"/>
          <a:stretch>
            <a:fillRect/>
          </a:stretch>
        </p:blipFill>
        <p:spPr>
          <a:xfrm>
            <a:off x="5197100" y="3765432"/>
            <a:ext cx="434094" cy="392532"/>
          </a:xfrm>
          <a:prstGeom prst="rect">
            <a:avLst/>
          </a:prstGeom>
        </p:spPr>
      </p:pic>
      <p:sp>
        <p:nvSpPr>
          <p:cNvPr id="10" name="テキスト ボックス 9">
            <a:extLst>
              <a:ext uri="{FF2B5EF4-FFF2-40B4-BE49-F238E27FC236}">
                <a16:creationId xmlns:a16="http://schemas.microsoft.com/office/drawing/2014/main" id="{84143BE5-F2B6-E94A-883C-5EF2D9B87ED9}"/>
              </a:ext>
            </a:extLst>
          </p:cNvPr>
          <p:cNvSpPr txBox="1"/>
          <p:nvPr/>
        </p:nvSpPr>
        <p:spPr>
          <a:xfrm>
            <a:off x="5608820" y="3721987"/>
            <a:ext cx="3201261"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eMD era</a:t>
            </a:r>
            <a:endParaRPr kumimoji="1" lang="ja-JP" altLang="en-US" sz="1200" dirty="0">
              <a:latin typeface="Optima" panose="02000503060000020004" pitchFamily="2" charset="0"/>
            </a:endParaRPr>
          </a:p>
        </p:txBody>
      </p:sp>
      <p:sp>
        <p:nvSpPr>
          <p:cNvPr id="39" name="テキスト ボックス 38">
            <a:extLst>
              <a:ext uri="{FF2B5EF4-FFF2-40B4-BE49-F238E27FC236}">
                <a16:creationId xmlns:a16="http://schemas.microsoft.com/office/drawing/2014/main" id="{F807EE85-1ABB-3C49-B6CD-6B63EC9D7AB0}"/>
              </a:ext>
            </a:extLst>
          </p:cNvPr>
          <p:cNvSpPr txBox="1"/>
          <p:nvPr/>
        </p:nvSpPr>
        <p:spPr>
          <a:xfrm>
            <a:off x="5608820" y="3952328"/>
            <a:ext cx="3065006"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RD era</a:t>
            </a:r>
            <a:endParaRPr kumimoji="1" lang="ja-JP" altLang="en-US" sz="1200" dirty="0">
              <a:latin typeface="Optima" panose="02000503060000020004" pitchFamily="2" charset="0"/>
            </a:endParaRPr>
          </a:p>
        </p:txBody>
      </p:sp>
      <p:pic>
        <p:nvPicPr>
          <p:cNvPr id="11" name="図 10">
            <a:extLst>
              <a:ext uri="{FF2B5EF4-FFF2-40B4-BE49-F238E27FC236}">
                <a16:creationId xmlns:a16="http://schemas.microsoft.com/office/drawing/2014/main" id="{D0EDCA76-37CD-6F48-849A-6A06CAFABB18}"/>
              </a:ext>
            </a:extLst>
          </p:cNvPr>
          <p:cNvPicPr>
            <a:picLocks noChangeAspect="1"/>
          </p:cNvPicPr>
          <p:nvPr/>
        </p:nvPicPr>
        <p:blipFill>
          <a:blip r:embed="rId18"/>
          <a:stretch>
            <a:fillRect/>
          </a:stretch>
        </p:blipFill>
        <p:spPr>
          <a:xfrm>
            <a:off x="5091171" y="3096315"/>
            <a:ext cx="3791415" cy="381236"/>
          </a:xfrm>
          <a:prstGeom prst="rect">
            <a:avLst/>
          </a:prstGeom>
        </p:spPr>
      </p:pic>
      <p:pic>
        <p:nvPicPr>
          <p:cNvPr id="22" name="図 21">
            <a:extLst>
              <a:ext uri="{FF2B5EF4-FFF2-40B4-BE49-F238E27FC236}">
                <a16:creationId xmlns:a16="http://schemas.microsoft.com/office/drawing/2014/main" id="{0487816E-8C9B-DB46-956E-09453E090689}"/>
              </a:ext>
            </a:extLst>
          </p:cNvPr>
          <p:cNvPicPr>
            <a:picLocks noChangeAspect="1"/>
          </p:cNvPicPr>
          <p:nvPr/>
        </p:nvPicPr>
        <p:blipFill>
          <a:blip r:embed="rId19"/>
          <a:stretch>
            <a:fillRect/>
          </a:stretch>
        </p:blipFill>
        <p:spPr>
          <a:xfrm>
            <a:off x="-4828318" y="5064580"/>
            <a:ext cx="4620170" cy="541473"/>
          </a:xfrm>
          <a:prstGeom prst="rect">
            <a:avLst/>
          </a:prstGeom>
        </p:spPr>
      </p:pic>
      <p:pic>
        <p:nvPicPr>
          <p:cNvPr id="24" name="図 23">
            <a:extLst>
              <a:ext uri="{FF2B5EF4-FFF2-40B4-BE49-F238E27FC236}">
                <a16:creationId xmlns:a16="http://schemas.microsoft.com/office/drawing/2014/main" id="{493C2748-5957-514B-82FF-A51F7995F358}"/>
              </a:ext>
            </a:extLst>
          </p:cNvPr>
          <p:cNvPicPr>
            <a:picLocks noChangeAspect="1"/>
          </p:cNvPicPr>
          <p:nvPr/>
        </p:nvPicPr>
        <p:blipFill>
          <a:blip r:embed="rId20"/>
          <a:stretch>
            <a:fillRect/>
          </a:stretch>
        </p:blipFill>
        <p:spPr>
          <a:xfrm>
            <a:off x="2823402" y="-868986"/>
            <a:ext cx="4873706" cy="571186"/>
          </a:xfrm>
          <a:prstGeom prst="rect">
            <a:avLst/>
          </a:prstGeom>
        </p:spPr>
      </p:pic>
      <p:pic>
        <p:nvPicPr>
          <p:cNvPr id="34" name="図 33">
            <a:extLst>
              <a:ext uri="{FF2B5EF4-FFF2-40B4-BE49-F238E27FC236}">
                <a16:creationId xmlns:a16="http://schemas.microsoft.com/office/drawing/2014/main" id="{54B3D42F-7E86-864D-BEB0-E81BC13A3A81}"/>
              </a:ext>
            </a:extLst>
          </p:cNvPr>
          <p:cNvPicPr>
            <a:picLocks noChangeAspect="1"/>
          </p:cNvPicPr>
          <p:nvPr/>
        </p:nvPicPr>
        <p:blipFill>
          <a:blip r:embed="rId21"/>
          <a:stretch>
            <a:fillRect/>
          </a:stretch>
        </p:blipFill>
        <p:spPr>
          <a:xfrm>
            <a:off x="-5043311" y="2687449"/>
            <a:ext cx="2899741" cy="264135"/>
          </a:xfrm>
          <a:prstGeom prst="rect">
            <a:avLst/>
          </a:prstGeom>
        </p:spPr>
      </p:pic>
      <p:pic>
        <p:nvPicPr>
          <p:cNvPr id="35" name="図 34">
            <a:extLst>
              <a:ext uri="{FF2B5EF4-FFF2-40B4-BE49-F238E27FC236}">
                <a16:creationId xmlns:a16="http://schemas.microsoft.com/office/drawing/2014/main" id="{5E21F280-49A7-A042-8722-8DDD9E4D8947}"/>
              </a:ext>
            </a:extLst>
          </p:cNvPr>
          <p:cNvPicPr>
            <a:picLocks noChangeAspect="1"/>
          </p:cNvPicPr>
          <p:nvPr/>
        </p:nvPicPr>
        <p:blipFill>
          <a:blip r:embed="rId22"/>
          <a:stretch>
            <a:fillRect/>
          </a:stretch>
        </p:blipFill>
        <p:spPr>
          <a:xfrm>
            <a:off x="-3730083" y="-2102379"/>
            <a:ext cx="7460166" cy="1039707"/>
          </a:xfrm>
          <a:prstGeom prst="rect">
            <a:avLst/>
          </a:prstGeom>
        </p:spPr>
      </p:pic>
      <p:pic>
        <p:nvPicPr>
          <p:cNvPr id="32" name="図 31">
            <a:extLst>
              <a:ext uri="{FF2B5EF4-FFF2-40B4-BE49-F238E27FC236}">
                <a16:creationId xmlns:a16="http://schemas.microsoft.com/office/drawing/2014/main" id="{F51A3C15-4597-884E-8FB4-129CC4004737}"/>
              </a:ext>
            </a:extLst>
          </p:cNvPr>
          <p:cNvPicPr>
            <a:picLocks noChangeAspect="1"/>
          </p:cNvPicPr>
          <p:nvPr/>
        </p:nvPicPr>
        <p:blipFill>
          <a:blip r:embed="rId23"/>
          <a:stretch>
            <a:fillRect/>
          </a:stretch>
        </p:blipFill>
        <p:spPr>
          <a:xfrm>
            <a:off x="1144288" y="4856331"/>
            <a:ext cx="2929130" cy="317783"/>
          </a:xfrm>
          <a:prstGeom prst="rect">
            <a:avLst/>
          </a:prstGeom>
        </p:spPr>
      </p:pic>
      <p:pic>
        <p:nvPicPr>
          <p:cNvPr id="33" name="図 32">
            <a:extLst>
              <a:ext uri="{FF2B5EF4-FFF2-40B4-BE49-F238E27FC236}">
                <a16:creationId xmlns:a16="http://schemas.microsoft.com/office/drawing/2014/main" id="{0979BD95-9281-9248-A3FE-9E36A237CA18}"/>
              </a:ext>
            </a:extLst>
          </p:cNvPr>
          <p:cNvPicPr>
            <a:picLocks noChangeAspect="1"/>
          </p:cNvPicPr>
          <p:nvPr/>
        </p:nvPicPr>
        <p:blipFill>
          <a:blip r:embed="rId24"/>
          <a:stretch>
            <a:fillRect/>
          </a:stretch>
        </p:blipFill>
        <p:spPr>
          <a:xfrm>
            <a:off x="10836089" y="7373824"/>
            <a:ext cx="978725" cy="515119"/>
          </a:xfrm>
          <a:prstGeom prst="rect">
            <a:avLst/>
          </a:prstGeom>
        </p:spPr>
      </p:pic>
      <p:sp>
        <p:nvSpPr>
          <p:cNvPr id="36" name="テキスト ボックス 35">
            <a:extLst>
              <a:ext uri="{FF2B5EF4-FFF2-40B4-BE49-F238E27FC236}">
                <a16:creationId xmlns:a16="http://schemas.microsoft.com/office/drawing/2014/main" id="{301C8E45-2CB9-3248-95A2-E2E81B46F398}"/>
              </a:ext>
            </a:extLst>
          </p:cNvPr>
          <p:cNvSpPr txBox="1"/>
          <p:nvPr/>
        </p:nvSpPr>
        <p:spPr>
          <a:xfrm>
            <a:off x="799164" y="4461440"/>
            <a:ext cx="3198311" cy="369332"/>
          </a:xfrm>
          <a:prstGeom prst="rect">
            <a:avLst/>
          </a:prstGeom>
          <a:noFill/>
        </p:spPr>
        <p:txBody>
          <a:bodyPr wrap="none" rtlCol="0">
            <a:spAutoFit/>
          </a:bodyPr>
          <a:lstStyle/>
          <a:p>
            <a:pPr algn="l"/>
            <a:r>
              <a:rPr kumimoji="1" lang="en-US" altLang="ja-JP" dirty="0" err="1">
                <a:latin typeface="Optima" panose="02000503060000020004" pitchFamily="2" charset="0"/>
              </a:rPr>
              <a:t>E.o.M</a:t>
            </a:r>
            <a:r>
              <a:rPr kumimoji="1" lang="en-US" altLang="ja-JP" dirty="0">
                <a:latin typeface="Optima" panose="02000503060000020004" pitchFamily="2" charset="0"/>
              </a:rPr>
              <a:t> for tensor perturbations:</a:t>
            </a:r>
            <a:endParaRPr kumimoji="1" lang="ja-JP" altLang="en-US" dirty="0">
              <a:latin typeface="Optima" panose="02000503060000020004" pitchFamily="2" charset="0"/>
            </a:endParaRPr>
          </a:p>
        </p:txBody>
      </p:sp>
      <p:pic>
        <p:nvPicPr>
          <p:cNvPr id="40" name="図 39">
            <a:extLst>
              <a:ext uri="{FF2B5EF4-FFF2-40B4-BE49-F238E27FC236}">
                <a16:creationId xmlns:a16="http://schemas.microsoft.com/office/drawing/2014/main" id="{D9333A8F-97DB-434E-98A3-CEE563E2EE8C}"/>
              </a:ext>
            </a:extLst>
          </p:cNvPr>
          <p:cNvPicPr>
            <a:picLocks noChangeAspect="1"/>
          </p:cNvPicPr>
          <p:nvPr/>
        </p:nvPicPr>
        <p:blipFill>
          <a:blip r:embed="rId25"/>
          <a:stretch>
            <a:fillRect/>
          </a:stretch>
        </p:blipFill>
        <p:spPr>
          <a:xfrm>
            <a:off x="12029284" y="7864877"/>
            <a:ext cx="978726" cy="518530"/>
          </a:xfrm>
          <a:prstGeom prst="rect">
            <a:avLst/>
          </a:prstGeom>
        </p:spPr>
      </p:pic>
      <p:sp>
        <p:nvSpPr>
          <p:cNvPr id="44" name="右矢印 43">
            <a:extLst>
              <a:ext uri="{FF2B5EF4-FFF2-40B4-BE49-F238E27FC236}">
                <a16:creationId xmlns:a16="http://schemas.microsoft.com/office/drawing/2014/main" id="{4CAAD344-0A01-0B47-B4D2-1C7CEDE890B2}"/>
              </a:ext>
            </a:extLst>
          </p:cNvPr>
          <p:cNvSpPr/>
          <p:nvPr/>
        </p:nvSpPr>
        <p:spPr>
          <a:xfrm>
            <a:off x="4386727" y="4838962"/>
            <a:ext cx="519171" cy="38286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74293DF-1C3E-164E-8CE0-F704FF4E1E30}"/>
              </a:ext>
            </a:extLst>
          </p:cNvPr>
          <p:cNvPicPr>
            <a:picLocks noChangeAspect="1"/>
          </p:cNvPicPr>
          <p:nvPr/>
        </p:nvPicPr>
        <p:blipFill>
          <a:blip r:embed="rId26"/>
          <a:stretch>
            <a:fillRect/>
          </a:stretch>
        </p:blipFill>
        <p:spPr>
          <a:xfrm>
            <a:off x="5282083" y="4377099"/>
            <a:ext cx="2452662" cy="1247846"/>
          </a:xfrm>
          <a:prstGeom prst="rect">
            <a:avLst/>
          </a:prstGeom>
        </p:spPr>
      </p:pic>
      <p:sp>
        <p:nvSpPr>
          <p:cNvPr id="2" name="スライド番号プレースホルダー 1">
            <a:extLst>
              <a:ext uri="{FF2B5EF4-FFF2-40B4-BE49-F238E27FC236}">
                <a16:creationId xmlns:a16="http://schemas.microsoft.com/office/drawing/2014/main" id="{A6C9CC55-470F-3F45-B5D5-F05554C43689}"/>
              </a:ext>
            </a:extLst>
          </p:cNvPr>
          <p:cNvSpPr>
            <a:spLocks noGrp="1"/>
          </p:cNvSpPr>
          <p:nvPr>
            <p:ph type="sldNum" sz="quarter" idx="12"/>
          </p:nvPr>
        </p:nvSpPr>
        <p:spPr/>
        <p:txBody>
          <a:bodyPr/>
          <a:lstStyle/>
          <a:p>
            <a:fld id="{4F507FF2-E283-2F47-BC83-23ACEC2E43D2}" type="slidenum">
              <a:rPr lang="ja-JP" altLang="en-US" smtClean="0"/>
              <a:pPr/>
              <a:t>25</a:t>
            </a:fld>
            <a:r>
              <a:rPr lang="en-US" altLang="ja-JP"/>
              <a:t>/21</a:t>
            </a:r>
            <a:endParaRPr lang="ja-JP" altLang="en-US"/>
          </a:p>
        </p:txBody>
      </p:sp>
    </p:spTree>
    <p:extLst>
      <p:ext uri="{BB962C8B-B14F-4D97-AF65-F5344CB8AC3E}">
        <p14:creationId xmlns:p14="http://schemas.microsoft.com/office/powerpoint/2010/main" val="423643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sz="3600" dirty="0"/>
              <a:t>Stochastic g</a:t>
            </a:r>
            <a:r>
              <a:rPr kumimoji="1" lang="en-US" altLang="ja-JP" sz="3600" dirty="0"/>
              <a:t>ravitational </a:t>
            </a:r>
            <a:r>
              <a:rPr lang="en-US" altLang="ja-JP" sz="3600" dirty="0"/>
              <a:t>w</a:t>
            </a:r>
            <a:r>
              <a:rPr kumimoji="1" lang="en-US" altLang="ja-JP" sz="3600" dirty="0"/>
              <a:t>aves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水, 屋外, 水陸生哺乳動物, 動物 が含まれている画像&#10;&#10;自動的に生成された説明">
            <a:extLst>
              <a:ext uri="{FF2B5EF4-FFF2-40B4-BE49-F238E27FC236}">
                <a16:creationId xmlns:a16="http://schemas.microsoft.com/office/drawing/2014/main" id="{DDF60349-622D-0B4B-8670-6F0F21FEAF25}"/>
              </a:ext>
            </a:extLst>
          </p:cNvPr>
          <p:cNvPicPr>
            <a:picLocks noChangeAspect="1"/>
          </p:cNvPicPr>
          <p:nvPr/>
        </p:nvPicPr>
        <p:blipFill>
          <a:blip r:embed="rId3"/>
          <a:stretch>
            <a:fillRect/>
          </a:stretch>
        </p:blipFill>
        <p:spPr>
          <a:xfrm>
            <a:off x="-4147126" y="2933654"/>
            <a:ext cx="4064000" cy="2400300"/>
          </a:xfrm>
          <a:prstGeom prst="rect">
            <a:avLst/>
          </a:prstGeom>
        </p:spPr>
      </p:pic>
      <p:pic>
        <p:nvPicPr>
          <p:cNvPr id="11" name="図 10">
            <a:extLst>
              <a:ext uri="{FF2B5EF4-FFF2-40B4-BE49-F238E27FC236}">
                <a16:creationId xmlns:a16="http://schemas.microsoft.com/office/drawing/2014/main" id="{37F09EDE-0D4A-CD4D-ABC2-57C2796E4518}"/>
              </a:ext>
            </a:extLst>
          </p:cNvPr>
          <p:cNvPicPr>
            <a:picLocks noChangeAspect="1"/>
          </p:cNvPicPr>
          <p:nvPr/>
        </p:nvPicPr>
        <p:blipFill>
          <a:blip r:embed="rId4"/>
          <a:stretch>
            <a:fillRect/>
          </a:stretch>
        </p:blipFill>
        <p:spPr>
          <a:xfrm>
            <a:off x="5686818" y="1215930"/>
            <a:ext cx="2674152" cy="2360631"/>
          </a:xfrm>
          <a:prstGeom prst="rect">
            <a:avLst/>
          </a:prstGeom>
        </p:spPr>
      </p:pic>
      <p:sp>
        <p:nvSpPr>
          <p:cNvPr id="12" name="テキスト ボックス 11">
            <a:extLst>
              <a:ext uri="{FF2B5EF4-FFF2-40B4-BE49-F238E27FC236}">
                <a16:creationId xmlns:a16="http://schemas.microsoft.com/office/drawing/2014/main" id="{E987BC54-65DD-9142-8437-07088CC3DD78}"/>
              </a:ext>
            </a:extLst>
          </p:cNvPr>
          <p:cNvSpPr txBox="1"/>
          <p:nvPr/>
        </p:nvSpPr>
        <p:spPr>
          <a:xfrm>
            <a:off x="462394" y="1317125"/>
            <a:ext cx="5130883" cy="646331"/>
          </a:xfrm>
          <a:prstGeom prst="rect">
            <a:avLst/>
          </a:prstGeom>
          <a:noFill/>
        </p:spPr>
        <p:txBody>
          <a:bodyPr wrap="square" rtlCol="0">
            <a:spAutoFit/>
          </a:bodyPr>
          <a:lstStyle/>
          <a:p>
            <a:pPr algn="l"/>
            <a:r>
              <a:rPr kumimoji="1" lang="en-US" altLang="ja-JP" dirty="0">
                <a:latin typeface="Optima" panose="02000503060000020004" pitchFamily="2" charset="0"/>
              </a:rPr>
              <a:t>LIGO and Virgo have detected gravitational waves (GWs) induced by the mergers of BHs and NSs.</a:t>
            </a:r>
            <a:endParaRPr kumimoji="1" lang="ja-JP" altLang="en-US" dirty="0">
              <a:latin typeface="Optima" panose="02000503060000020004" pitchFamily="2" charset="0"/>
            </a:endParaRPr>
          </a:p>
        </p:txBody>
      </p:sp>
      <p:pic>
        <p:nvPicPr>
          <p:cNvPr id="14" name="図 13">
            <a:extLst>
              <a:ext uri="{FF2B5EF4-FFF2-40B4-BE49-F238E27FC236}">
                <a16:creationId xmlns:a16="http://schemas.microsoft.com/office/drawing/2014/main" id="{69CE10E8-C2B1-114D-994F-5247BAF96EE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a14:imgEffect>
                  </a14:imgLayer>
                </a14:imgProps>
              </a:ext>
            </a:extLst>
          </a:blip>
          <a:stretch>
            <a:fillRect/>
          </a:stretch>
        </p:blipFill>
        <p:spPr>
          <a:xfrm>
            <a:off x="628650" y="3735594"/>
            <a:ext cx="2674151" cy="2674151"/>
          </a:xfrm>
          <a:prstGeom prst="rect">
            <a:avLst/>
          </a:prstGeom>
        </p:spPr>
      </p:pic>
      <p:sp>
        <p:nvSpPr>
          <p:cNvPr id="16" name="テキスト ボックス 15">
            <a:extLst>
              <a:ext uri="{FF2B5EF4-FFF2-40B4-BE49-F238E27FC236}">
                <a16:creationId xmlns:a16="http://schemas.microsoft.com/office/drawing/2014/main" id="{6B2D0AE2-105F-204D-9B07-DDB3CBA91B59}"/>
              </a:ext>
            </a:extLst>
          </p:cNvPr>
          <p:cNvSpPr txBox="1"/>
          <p:nvPr/>
        </p:nvSpPr>
        <p:spPr>
          <a:xfrm>
            <a:off x="3452845" y="3640383"/>
            <a:ext cx="4369722" cy="369332"/>
          </a:xfrm>
          <a:prstGeom prst="rect">
            <a:avLst/>
          </a:prstGeom>
          <a:noFill/>
        </p:spPr>
        <p:txBody>
          <a:bodyPr wrap="none" rtlCol="0">
            <a:spAutoFit/>
          </a:bodyPr>
          <a:lstStyle/>
          <a:p>
            <a:pPr algn="l"/>
            <a:r>
              <a:rPr kumimoji="1" lang="en-US" altLang="ja-JP" dirty="0">
                <a:latin typeface="Optima" panose="02000503060000020004" pitchFamily="2" charset="0"/>
              </a:rPr>
              <a:t>In particular, we focus on stochastic GWs.</a:t>
            </a:r>
            <a:endParaRPr kumimoji="1" lang="ja-JP" altLang="en-US" dirty="0">
              <a:latin typeface="Optima" panose="02000503060000020004" pitchFamily="2" charset="0"/>
            </a:endParaRPr>
          </a:p>
        </p:txBody>
      </p:sp>
      <p:sp>
        <p:nvSpPr>
          <p:cNvPr id="17" name="正方形/長方形 16">
            <a:extLst>
              <a:ext uri="{FF2B5EF4-FFF2-40B4-BE49-F238E27FC236}">
                <a16:creationId xmlns:a16="http://schemas.microsoft.com/office/drawing/2014/main" id="{45550A73-9674-DC4D-95FF-91BABE373BF4}"/>
              </a:ext>
            </a:extLst>
          </p:cNvPr>
          <p:cNvSpPr/>
          <p:nvPr/>
        </p:nvSpPr>
        <p:spPr>
          <a:xfrm>
            <a:off x="3452845" y="4015797"/>
            <a:ext cx="5465524" cy="923330"/>
          </a:xfrm>
          <a:prstGeom prst="rect">
            <a:avLst/>
          </a:prstGeom>
        </p:spPr>
        <p:txBody>
          <a:bodyPr wrap="square">
            <a:spAutoFit/>
          </a:bodyPr>
          <a:lstStyle/>
          <a:p>
            <a:r>
              <a:rPr kumimoji="1" lang="en-US" altLang="ja-JP" dirty="0">
                <a:latin typeface="Optima" panose="02000503060000020004" pitchFamily="2" charset="0"/>
              </a:rPr>
              <a:t>Stochastic GWs: </a:t>
            </a:r>
          </a:p>
          <a:p>
            <a:r>
              <a:rPr kumimoji="1" lang="en-US" altLang="ja-JP" dirty="0">
                <a:latin typeface="Optima" panose="02000503060000020004" pitchFamily="2" charset="0"/>
              </a:rPr>
              <a:t>GWs created by superposition of a large number of independent sources.</a:t>
            </a:r>
            <a:endParaRPr lang="ja-JP" altLang="en-US"/>
          </a:p>
        </p:txBody>
      </p:sp>
      <p:sp>
        <p:nvSpPr>
          <p:cNvPr id="30" name="テキスト ボックス 29">
            <a:extLst>
              <a:ext uri="{FF2B5EF4-FFF2-40B4-BE49-F238E27FC236}">
                <a16:creationId xmlns:a16="http://schemas.microsoft.com/office/drawing/2014/main" id="{13E51AFA-22ED-8F47-9CF5-6D8A78D89EC0}"/>
              </a:ext>
            </a:extLst>
          </p:cNvPr>
          <p:cNvSpPr txBox="1"/>
          <p:nvPr/>
        </p:nvSpPr>
        <p:spPr>
          <a:xfrm>
            <a:off x="462394" y="2024858"/>
            <a:ext cx="4964628" cy="646331"/>
          </a:xfrm>
          <a:prstGeom prst="rect">
            <a:avLst/>
          </a:prstGeom>
          <a:noFill/>
        </p:spPr>
        <p:txBody>
          <a:bodyPr wrap="square" rtlCol="0">
            <a:spAutoFit/>
          </a:bodyPr>
          <a:lstStyle/>
          <a:p>
            <a:pPr algn="l"/>
            <a:r>
              <a:rPr kumimoji="1" lang="en-US" altLang="ja-JP" dirty="0">
                <a:latin typeface="Optima" panose="02000503060000020004" pitchFamily="2" charset="0"/>
              </a:rPr>
              <a:t>The direct detection of GWs has opened the door to a new era of astronomy and cosmology!  </a:t>
            </a:r>
            <a:endParaRPr kumimoji="1" lang="ja-JP" altLang="en-US" dirty="0">
              <a:latin typeface="Optima" panose="02000503060000020004" pitchFamily="2" charset="0"/>
            </a:endParaRPr>
          </a:p>
        </p:txBody>
      </p:sp>
      <p:sp>
        <p:nvSpPr>
          <p:cNvPr id="21" name="テキスト ボックス 20">
            <a:extLst>
              <a:ext uri="{FF2B5EF4-FFF2-40B4-BE49-F238E27FC236}">
                <a16:creationId xmlns:a16="http://schemas.microsoft.com/office/drawing/2014/main" id="{07BFAE28-8F04-884C-BD22-0ACC6E7FD7DE}"/>
              </a:ext>
            </a:extLst>
          </p:cNvPr>
          <p:cNvSpPr txBox="1"/>
          <p:nvPr/>
        </p:nvSpPr>
        <p:spPr>
          <a:xfrm>
            <a:off x="5686815" y="3269646"/>
            <a:ext cx="2779572" cy="338554"/>
          </a:xfrm>
          <a:prstGeom prst="rect">
            <a:avLst/>
          </a:prstGeom>
          <a:noFill/>
        </p:spPr>
        <p:txBody>
          <a:bodyPr wrap="square" rtlCol="0">
            <a:spAutoFit/>
          </a:bodyPr>
          <a:lstStyle/>
          <a:p>
            <a:pPr algn="l"/>
            <a:r>
              <a:rPr kumimoji="1" lang="en-US" altLang="ja-JP" sz="1600" b="1" dirty="0">
                <a:solidFill>
                  <a:schemeClr val="bg1"/>
                </a:solidFill>
                <a:latin typeface="Optima" panose="02000503060000020004" pitchFamily="2" charset="0"/>
              </a:rPr>
              <a:t>Image of GWs from mergers</a:t>
            </a:r>
            <a:endParaRPr kumimoji="1" lang="ja-JP" altLang="en-US" sz="1600" b="1" dirty="0">
              <a:solidFill>
                <a:schemeClr val="bg1"/>
              </a:solidFill>
              <a:latin typeface="Optima" panose="02000503060000020004" pitchFamily="2" charset="0"/>
            </a:endParaRPr>
          </a:p>
        </p:txBody>
      </p:sp>
      <p:sp>
        <p:nvSpPr>
          <p:cNvPr id="32" name="テキスト ボックス 31">
            <a:extLst>
              <a:ext uri="{FF2B5EF4-FFF2-40B4-BE49-F238E27FC236}">
                <a16:creationId xmlns:a16="http://schemas.microsoft.com/office/drawing/2014/main" id="{0F02BC7E-4CD6-1245-9477-52BC0C62AF8F}"/>
              </a:ext>
            </a:extLst>
          </p:cNvPr>
          <p:cNvSpPr txBox="1"/>
          <p:nvPr/>
        </p:nvSpPr>
        <p:spPr>
          <a:xfrm>
            <a:off x="769680" y="6094941"/>
            <a:ext cx="2439579" cy="338554"/>
          </a:xfrm>
          <a:prstGeom prst="rect">
            <a:avLst/>
          </a:prstGeom>
          <a:noFill/>
        </p:spPr>
        <p:txBody>
          <a:bodyPr wrap="none" rtlCol="0">
            <a:spAutoFit/>
          </a:bodyPr>
          <a:lstStyle/>
          <a:p>
            <a:pPr algn="l"/>
            <a:r>
              <a:rPr kumimoji="1" lang="en-US" altLang="ja-JP" sz="1600" b="1" dirty="0">
                <a:solidFill>
                  <a:schemeClr val="bg1"/>
                </a:solidFill>
                <a:latin typeface="Optima" panose="02000503060000020004" pitchFamily="2" charset="0"/>
              </a:rPr>
              <a:t>Image of Stochastic GWs</a:t>
            </a:r>
            <a:endParaRPr kumimoji="1" lang="ja-JP" altLang="en-US" sz="1600" b="1" dirty="0">
              <a:solidFill>
                <a:schemeClr val="bg1"/>
              </a:solidFill>
              <a:latin typeface="Optima" panose="02000503060000020004" pitchFamily="2" charset="0"/>
            </a:endParaRPr>
          </a:p>
        </p:txBody>
      </p:sp>
      <p:cxnSp>
        <p:nvCxnSpPr>
          <p:cNvPr id="25" name="直線コネクタ 24">
            <a:extLst>
              <a:ext uri="{FF2B5EF4-FFF2-40B4-BE49-F238E27FC236}">
                <a16:creationId xmlns:a16="http://schemas.microsoft.com/office/drawing/2014/main" id="{9EBB7C8A-EA95-5D41-8042-EE99683CE0DE}"/>
              </a:ext>
            </a:extLst>
          </p:cNvPr>
          <p:cNvCxnSpPr>
            <a:cxnSpLocks/>
          </p:cNvCxnSpPr>
          <p:nvPr/>
        </p:nvCxnSpPr>
        <p:spPr>
          <a:xfrm>
            <a:off x="4821381" y="4870822"/>
            <a:ext cx="795646"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A68F2652-60A9-614E-83BC-D011A2A8B22E}"/>
              </a:ext>
            </a:extLst>
          </p:cNvPr>
          <p:cNvSpPr txBox="1"/>
          <p:nvPr/>
        </p:nvSpPr>
        <p:spPr>
          <a:xfrm>
            <a:off x="3449490" y="5491618"/>
            <a:ext cx="2372750" cy="523220"/>
          </a:xfrm>
          <a:prstGeom prst="rect">
            <a:avLst/>
          </a:prstGeom>
          <a:noFill/>
        </p:spPr>
        <p:txBody>
          <a:bodyPr wrap="square" rtlCol="0">
            <a:spAutoFit/>
          </a:bodyPr>
          <a:lstStyle/>
          <a:p>
            <a:pPr algn="l"/>
            <a:r>
              <a:rPr kumimoji="1" lang="en-US" altLang="ja-JP" sz="1400" dirty="0">
                <a:latin typeface="Optima" panose="02000503060000020004" pitchFamily="2" charset="0"/>
              </a:rPr>
              <a:t>Mergers of compact objects, such as BHs, NSs, and WDs</a:t>
            </a:r>
            <a:endParaRPr kumimoji="1" lang="ja-JP" altLang="en-US" sz="1400" dirty="0">
              <a:latin typeface="Optima" panose="02000503060000020004" pitchFamily="2" charset="0"/>
            </a:endParaRPr>
          </a:p>
        </p:txBody>
      </p:sp>
      <p:sp>
        <p:nvSpPr>
          <p:cNvPr id="37" name="テキスト ボックス 36">
            <a:extLst>
              <a:ext uri="{FF2B5EF4-FFF2-40B4-BE49-F238E27FC236}">
                <a16:creationId xmlns:a16="http://schemas.microsoft.com/office/drawing/2014/main" id="{9321EAB2-0BAC-554A-BEC9-53AB9CD8EB3E}"/>
              </a:ext>
            </a:extLst>
          </p:cNvPr>
          <p:cNvSpPr txBox="1"/>
          <p:nvPr/>
        </p:nvSpPr>
        <p:spPr>
          <a:xfrm>
            <a:off x="5981384" y="5483787"/>
            <a:ext cx="2930354" cy="738664"/>
          </a:xfrm>
          <a:prstGeom prst="rect">
            <a:avLst/>
          </a:prstGeom>
          <a:noFill/>
        </p:spPr>
        <p:txBody>
          <a:bodyPr wrap="none" rtlCol="0">
            <a:spAutoFit/>
          </a:bodyPr>
          <a:lstStyle/>
          <a:p>
            <a:pPr algn="l"/>
            <a:r>
              <a:rPr kumimoji="1" lang="en-US" altLang="ja-JP" sz="1400" dirty="0">
                <a:latin typeface="Optima" panose="02000503060000020004" pitchFamily="2" charset="0"/>
              </a:rPr>
              <a:t>Vacuum fluctuation during inflation</a:t>
            </a:r>
          </a:p>
          <a:p>
            <a:pPr algn="l"/>
            <a:r>
              <a:rPr kumimoji="1" lang="en-US" altLang="ja-JP" sz="1400" dirty="0">
                <a:latin typeface="Optima" panose="02000503060000020004" pitchFamily="2" charset="0"/>
              </a:rPr>
              <a:t>Cosmic strings</a:t>
            </a:r>
          </a:p>
          <a:p>
            <a:pPr algn="l"/>
            <a:r>
              <a:rPr kumimoji="1" lang="en-US" altLang="ja-JP" sz="1400" dirty="0">
                <a:latin typeface="Optima" panose="02000503060000020004" pitchFamily="2" charset="0"/>
              </a:rPr>
              <a:t>Second order scalar perturbations</a:t>
            </a:r>
            <a:endParaRPr kumimoji="1" lang="ja-JP" altLang="en-US" sz="1400" dirty="0">
              <a:latin typeface="Optima" panose="02000503060000020004" pitchFamily="2" charset="0"/>
            </a:endParaRPr>
          </a:p>
        </p:txBody>
      </p:sp>
      <p:cxnSp>
        <p:nvCxnSpPr>
          <p:cNvPr id="41" name="直線矢印コネクタ 40">
            <a:extLst>
              <a:ext uri="{FF2B5EF4-FFF2-40B4-BE49-F238E27FC236}">
                <a16:creationId xmlns:a16="http://schemas.microsoft.com/office/drawing/2014/main" id="{8CB9524F-E525-204C-B648-55FBCC283775}"/>
              </a:ext>
            </a:extLst>
          </p:cNvPr>
          <p:cNvCxnSpPr/>
          <p:nvPr/>
        </p:nvCxnSpPr>
        <p:spPr>
          <a:xfrm flipH="1">
            <a:off x="4726380" y="4867877"/>
            <a:ext cx="391886" cy="3036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C09F459F-DFE0-BD4C-A143-A1FF1E6D0CE1}"/>
              </a:ext>
            </a:extLst>
          </p:cNvPr>
          <p:cNvCxnSpPr>
            <a:cxnSpLocks/>
          </p:cNvCxnSpPr>
          <p:nvPr/>
        </p:nvCxnSpPr>
        <p:spPr>
          <a:xfrm>
            <a:off x="5363873" y="4877487"/>
            <a:ext cx="1027928" cy="32687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D96F599-DA14-F741-9B04-4C6ED890D383}"/>
              </a:ext>
            </a:extLst>
          </p:cNvPr>
          <p:cNvCxnSpPr>
            <a:cxnSpLocks/>
          </p:cNvCxnSpPr>
          <p:nvPr/>
        </p:nvCxnSpPr>
        <p:spPr>
          <a:xfrm>
            <a:off x="6078186" y="6169216"/>
            <a:ext cx="2555175"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FD59A2C-869C-E347-9F4B-E504C90A57D9}"/>
              </a:ext>
            </a:extLst>
          </p:cNvPr>
          <p:cNvSpPr txBox="1"/>
          <p:nvPr/>
        </p:nvSpPr>
        <p:spPr>
          <a:xfrm>
            <a:off x="6410120" y="6120039"/>
            <a:ext cx="1984326" cy="369332"/>
          </a:xfrm>
          <a:prstGeom prst="rect">
            <a:avLst/>
          </a:prstGeom>
          <a:noFill/>
        </p:spPr>
        <p:txBody>
          <a:bodyPr wrap="none" rtlCol="0">
            <a:spAutoFit/>
          </a:bodyPr>
          <a:lstStyle/>
          <a:p>
            <a:pPr algn="l"/>
            <a:r>
              <a:rPr kumimoji="1" lang="en-US" altLang="ja-JP" dirty="0">
                <a:latin typeface="Optima" panose="02000503060000020004" pitchFamily="2" charset="0"/>
              </a:rPr>
              <a:t>We focus on this !</a:t>
            </a:r>
            <a:endParaRPr kumimoji="1" lang="ja-JP" altLang="en-US" dirty="0">
              <a:latin typeface="Optima" panose="02000503060000020004" pitchFamily="2" charset="0"/>
            </a:endParaRPr>
          </a:p>
        </p:txBody>
      </p:sp>
      <p:sp>
        <p:nvSpPr>
          <p:cNvPr id="49" name="角丸四角形 48">
            <a:extLst>
              <a:ext uri="{FF2B5EF4-FFF2-40B4-BE49-F238E27FC236}">
                <a16:creationId xmlns:a16="http://schemas.microsoft.com/office/drawing/2014/main" id="{C593EECE-41D1-9E47-A496-9A49E6AE71D3}"/>
              </a:ext>
            </a:extLst>
          </p:cNvPr>
          <p:cNvSpPr/>
          <p:nvPr/>
        </p:nvSpPr>
        <p:spPr>
          <a:xfrm>
            <a:off x="3449490" y="5349645"/>
            <a:ext cx="2372750" cy="74529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57D754D-B976-5742-A2D8-03474AE111A4}"/>
              </a:ext>
            </a:extLst>
          </p:cNvPr>
          <p:cNvSpPr txBox="1"/>
          <p:nvPr/>
        </p:nvSpPr>
        <p:spPr>
          <a:xfrm>
            <a:off x="3643020" y="5180368"/>
            <a:ext cx="2002087" cy="338554"/>
          </a:xfrm>
          <a:prstGeom prst="rect">
            <a:avLst/>
          </a:prstGeom>
          <a:solidFill>
            <a:schemeClr val="bg1"/>
          </a:solidFill>
        </p:spPr>
        <p:txBody>
          <a:bodyPr wrap="none" rtlCol="0">
            <a:spAutoFit/>
          </a:bodyPr>
          <a:lstStyle/>
          <a:p>
            <a:pPr algn="l"/>
            <a:r>
              <a:rPr kumimoji="1" lang="en-US" altLang="ja-JP" sz="1600" dirty="0">
                <a:solidFill>
                  <a:schemeClr val="accent2"/>
                </a:solidFill>
                <a:latin typeface="Optima" panose="02000503060000020004" pitchFamily="2" charset="0"/>
              </a:rPr>
              <a:t>Astrophysical source</a:t>
            </a:r>
            <a:endParaRPr kumimoji="1" lang="ja-JP" altLang="en-US" sz="1600" dirty="0">
              <a:solidFill>
                <a:schemeClr val="accent2"/>
              </a:solidFill>
              <a:latin typeface="Optima" panose="02000503060000020004" pitchFamily="2" charset="0"/>
            </a:endParaRPr>
          </a:p>
        </p:txBody>
      </p:sp>
      <p:sp>
        <p:nvSpPr>
          <p:cNvPr id="50" name="角丸四角形 49">
            <a:extLst>
              <a:ext uri="{FF2B5EF4-FFF2-40B4-BE49-F238E27FC236}">
                <a16:creationId xmlns:a16="http://schemas.microsoft.com/office/drawing/2014/main" id="{6F62412A-8497-9D45-905C-ADA173F622EA}"/>
              </a:ext>
            </a:extLst>
          </p:cNvPr>
          <p:cNvSpPr/>
          <p:nvPr/>
        </p:nvSpPr>
        <p:spPr>
          <a:xfrm>
            <a:off x="5909799" y="5333953"/>
            <a:ext cx="3008569" cy="109954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CB9DAD4E-8A53-DC43-A59F-6592147DEE51}"/>
              </a:ext>
            </a:extLst>
          </p:cNvPr>
          <p:cNvSpPr txBox="1"/>
          <p:nvPr/>
        </p:nvSpPr>
        <p:spPr>
          <a:xfrm>
            <a:off x="6381890" y="5180368"/>
            <a:ext cx="2032095" cy="338554"/>
          </a:xfrm>
          <a:prstGeom prst="rect">
            <a:avLst/>
          </a:prstGeom>
          <a:solidFill>
            <a:schemeClr val="bg1"/>
          </a:solidFill>
        </p:spPr>
        <p:txBody>
          <a:bodyPr wrap="none" rtlCol="0">
            <a:spAutoFit/>
          </a:bodyPr>
          <a:lstStyle/>
          <a:p>
            <a:pPr algn="l"/>
            <a:r>
              <a:rPr kumimoji="1" lang="en-US" altLang="ja-JP" sz="1600" dirty="0">
                <a:solidFill>
                  <a:schemeClr val="accent6">
                    <a:lumMod val="75000"/>
                  </a:schemeClr>
                </a:solidFill>
                <a:latin typeface="Optima" panose="02000503060000020004" pitchFamily="2" charset="0"/>
              </a:rPr>
              <a:t>Cosmological source</a:t>
            </a:r>
            <a:endParaRPr kumimoji="1" lang="ja-JP" altLang="en-US" sz="1600" dirty="0">
              <a:solidFill>
                <a:schemeClr val="accent6">
                  <a:lumMod val="75000"/>
                </a:schemeClr>
              </a:solidFill>
              <a:latin typeface="Optima" panose="02000503060000020004" pitchFamily="2" charset="0"/>
            </a:endParaRPr>
          </a:p>
        </p:txBody>
      </p:sp>
      <p:sp>
        <p:nvSpPr>
          <p:cNvPr id="51" name="テキスト ボックス 50">
            <a:extLst>
              <a:ext uri="{FF2B5EF4-FFF2-40B4-BE49-F238E27FC236}">
                <a16:creationId xmlns:a16="http://schemas.microsoft.com/office/drawing/2014/main" id="{9833BD08-96E9-C94D-9EF1-44DB6D9F82AF}"/>
              </a:ext>
            </a:extLst>
          </p:cNvPr>
          <p:cNvSpPr txBox="1"/>
          <p:nvPr/>
        </p:nvSpPr>
        <p:spPr>
          <a:xfrm>
            <a:off x="462394" y="2754507"/>
            <a:ext cx="4963881" cy="646331"/>
          </a:xfrm>
          <a:prstGeom prst="rect">
            <a:avLst/>
          </a:prstGeom>
          <a:noFill/>
        </p:spPr>
        <p:txBody>
          <a:bodyPr wrap="square" rtlCol="0">
            <a:spAutoFit/>
          </a:bodyPr>
          <a:lstStyle/>
          <a:p>
            <a:pPr algn="l"/>
            <a:r>
              <a:rPr kumimoji="1" lang="en-US" altLang="ja-JP" dirty="0">
                <a:latin typeface="Optima" panose="02000503060000020004" pitchFamily="2" charset="0"/>
              </a:rPr>
              <a:t>In this work, we discuss the early Universe in terms of GWs.</a:t>
            </a:r>
            <a:endParaRPr kumimoji="1" lang="ja-JP" altLang="en-US" dirty="0">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BB92222C-5752-F245-91CF-2896CD5BACE9}"/>
              </a:ext>
            </a:extLst>
          </p:cNvPr>
          <p:cNvSpPr>
            <a:spLocks noGrp="1"/>
          </p:cNvSpPr>
          <p:nvPr>
            <p:ph type="sldNum" sz="quarter" idx="12"/>
          </p:nvPr>
        </p:nvSpPr>
        <p:spPr/>
        <p:txBody>
          <a:bodyPr/>
          <a:lstStyle/>
          <a:p>
            <a:fld id="{4F507FF2-E283-2F47-BC83-23ACEC2E43D2}" type="slidenum">
              <a:rPr lang="ja-JP" altLang="en-US" smtClean="0"/>
              <a:pPr/>
              <a:t>26</a:t>
            </a:fld>
            <a:r>
              <a:rPr lang="en-US" altLang="ja-JP"/>
              <a:t>/21</a:t>
            </a:r>
            <a:endParaRPr lang="ja-JP" altLang="en-US"/>
          </a:p>
        </p:txBody>
      </p:sp>
    </p:spTree>
    <p:extLst>
      <p:ext uri="{BB962C8B-B14F-4D97-AF65-F5344CB8AC3E}">
        <p14:creationId xmlns:p14="http://schemas.microsoft.com/office/powerpoint/2010/main" val="204658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sz="3600" dirty="0"/>
              <a:t>Scalar perturbation in Cosmology</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13320AD2-AD08-EC40-93FE-0F0F9845203B}"/>
                  </a:ext>
                </a:extLst>
              </p:cNvPr>
              <p:cNvSpPr txBox="1"/>
              <p:nvPr/>
            </p:nvSpPr>
            <p:spPr>
              <a:xfrm>
                <a:off x="842913" y="1126454"/>
                <a:ext cx="7072093" cy="369332"/>
              </a:xfrm>
              <a:prstGeom prst="rect">
                <a:avLst/>
              </a:prstGeom>
              <a:noFill/>
            </p:spPr>
            <p:txBody>
              <a:bodyPr wrap="square" rtlCol="0">
                <a:spAutoFit/>
              </a:bodyPr>
              <a:lstStyle/>
              <a:p>
                <a:pPr algn="l"/>
                <a:r>
                  <a:rPr kumimoji="1" lang="en-US" altLang="ja-JP" dirty="0">
                    <a:latin typeface="Optima" panose="02000503060000020004" pitchFamily="2" charset="0"/>
                  </a:rPr>
                  <a:t>Scalar perturbations induce the perturbations of energy density (</a:t>
                </a: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𝛿𝜌</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𝜌</m:t>
                    </m:r>
                  </m:oMath>
                </a14:m>
                <a:r>
                  <a:rPr kumimoji="1" lang="en-US" altLang="ja-JP" dirty="0">
                    <a:latin typeface="Optima" panose="02000503060000020004" pitchFamily="2" charset="0"/>
                  </a:rPr>
                  <a:t>).</a:t>
                </a:r>
                <a:endParaRPr kumimoji="1" lang="ja-JP" altLang="en-US" dirty="0">
                  <a:latin typeface="Optima" panose="02000503060000020004" pitchFamily="2" charset="0"/>
                </a:endParaRPr>
              </a:p>
            </p:txBody>
          </p:sp>
        </mc:Choice>
        <mc:Fallback xmlns="">
          <p:sp>
            <p:nvSpPr>
              <p:cNvPr id="2" name="テキスト ボックス 1">
                <a:extLst>
                  <a:ext uri="{FF2B5EF4-FFF2-40B4-BE49-F238E27FC236}">
                    <a16:creationId xmlns:a16="http://schemas.microsoft.com/office/drawing/2014/main" id="{13320AD2-AD08-EC40-93FE-0F0F9845203B}"/>
                  </a:ext>
                </a:extLst>
              </p:cNvPr>
              <p:cNvSpPr txBox="1">
                <a:spLocks noRot="1" noChangeAspect="1" noMove="1" noResize="1" noEditPoints="1" noAdjustHandles="1" noChangeArrowheads="1" noChangeShapeType="1" noTextEdit="1"/>
              </p:cNvSpPr>
              <p:nvPr/>
            </p:nvSpPr>
            <p:spPr>
              <a:xfrm>
                <a:off x="842913" y="1126454"/>
                <a:ext cx="7072093" cy="369332"/>
              </a:xfrm>
              <a:prstGeom prst="rect">
                <a:avLst/>
              </a:prstGeom>
              <a:blipFill>
                <a:blip r:embed="rId3"/>
                <a:stretch>
                  <a:fillRect l="-538" t="-6667" r="-1613" b="-23333"/>
                </a:stretch>
              </a:blipFill>
            </p:spPr>
            <p:txBody>
              <a:bodyPr/>
              <a:lstStyle/>
              <a:p>
                <a:r>
                  <a:rPr lang="ja-JP" altLang="en-US">
                    <a:noFill/>
                  </a:rPr>
                  <a:t> </a:t>
                </a:r>
              </a:p>
            </p:txBody>
          </p:sp>
        </mc:Fallback>
      </mc:AlternateContent>
      <p:sp>
        <p:nvSpPr>
          <p:cNvPr id="4" name="下矢印 3">
            <a:extLst>
              <a:ext uri="{FF2B5EF4-FFF2-40B4-BE49-F238E27FC236}">
                <a16:creationId xmlns:a16="http://schemas.microsoft.com/office/drawing/2014/main" id="{54CDC826-A17C-1440-8E6E-8DA4A56E3F33}"/>
              </a:ext>
            </a:extLst>
          </p:cNvPr>
          <p:cNvSpPr/>
          <p:nvPr/>
        </p:nvSpPr>
        <p:spPr>
          <a:xfrm>
            <a:off x="3931920" y="1495315"/>
            <a:ext cx="447040" cy="398549"/>
          </a:xfrm>
          <a:prstGeom prst="down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テキスト ボックス 4">
            <a:extLst>
              <a:ext uri="{FF2B5EF4-FFF2-40B4-BE49-F238E27FC236}">
                <a16:creationId xmlns:a16="http://schemas.microsoft.com/office/drawing/2014/main" id="{E405DAE1-9E7D-384E-9570-C391765FB729}"/>
              </a:ext>
            </a:extLst>
          </p:cNvPr>
          <p:cNvSpPr txBox="1"/>
          <p:nvPr/>
        </p:nvSpPr>
        <p:spPr>
          <a:xfrm>
            <a:off x="1832149" y="1837273"/>
            <a:ext cx="4861267" cy="369332"/>
          </a:xfrm>
          <a:prstGeom prst="rect">
            <a:avLst/>
          </a:prstGeom>
          <a:noFill/>
        </p:spPr>
        <p:txBody>
          <a:bodyPr wrap="none" rtlCol="0">
            <a:spAutoFit/>
          </a:bodyPr>
          <a:lstStyle/>
          <a:p>
            <a:pPr algn="l"/>
            <a:r>
              <a:rPr kumimoji="1" lang="en-US" altLang="ja-JP" dirty="0">
                <a:latin typeface="Optima" panose="02000503060000020004" pitchFamily="2" charset="0"/>
              </a:rPr>
              <a:t>Scalar perturbations are origins of many things!</a:t>
            </a:r>
            <a:endParaRPr kumimoji="1" lang="ja-JP" altLang="en-US" dirty="0">
              <a:latin typeface="Optima" panose="02000503060000020004" pitchFamily="2" charset="0"/>
            </a:endParaRPr>
          </a:p>
        </p:txBody>
      </p:sp>
      <p:pic>
        <p:nvPicPr>
          <p:cNvPr id="6" name="図 5">
            <a:extLst>
              <a:ext uri="{FF2B5EF4-FFF2-40B4-BE49-F238E27FC236}">
                <a16:creationId xmlns:a16="http://schemas.microsoft.com/office/drawing/2014/main" id="{EAC39997-ABD2-7140-9236-AB3EB4CD3653}"/>
              </a:ext>
            </a:extLst>
          </p:cNvPr>
          <p:cNvPicPr>
            <a:picLocks noChangeAspect="1"/>
          </p:cNvPicPr>
          <p:nvPr/>
        </p:nvPicPr>
        <p:blipFill>
          <a:blip r:embed="rId4"/>
          <a:stretch>
            <a:fillRect/>
          </a:stretch>
        </p:blipFill>
        <p:spPr>
          <a:xfrm>
            <a:off x="9197127" y="2215209"/>
            <a:ext cx="2024112" cy="1472363"/>
          </a:xfrm>
          <a:prstGeom prst="rect">
            <a:avLst/>
          </a:prstGeom>
        </p:spPr>
      </p:pic>
      <p:pic>
        <p:nvPicPr>
          <p:cNvPr id="31" name="図 30">
            <a:extLst>
              <a:ext uri="{FF2B5EF4-FFF2-40B4-BE49-F238E27FC236}">
                <a16:creationId xmlns:a16="http://schemas.microsoft.com/office/drawing/2014/main" id="{CFA67E71-2D3F-3D46-BEAA-9594522CB291}"/>
              </a:ext>
            </a:extLst>
          </p:cNvPr>
          <p:cNvPicPr>
            <a:picLocks noChangeAspect="1"/>
          </p:cNvPicPr>
          <p:nvPr/>
        </p:nvPicPr>
        <p:blipFill>
          <a:blip r:embed="rId5"/>
          <a:stretch>
            <a:fillRect/>
          </a:stretch>
        </p:blipFill>
        <p:spPr>
          <a:xfrm>
            <a:off x="3462371" y="2523911"/>
            <a:ext cx="2567995" cy="1283998"/>
          </a:xfrm>
          <a:prstGeom prst="rect">
            <a:avLst/>
          </a:prstGeom>
        </p:spPr>
      </p:pic>
      <p:sp>
        <p:nvSpPr>
          <p:cNvPr id="33" name="テキスト ボックス 32">
            <a:extLst>
              <a:ext uri="{FF2B5EF4-FFF2-40B4-BE49-F238E27FC236}">
                <a16:creationId xmlns:a16="http://schemas.microsoft.com/office/drawing/2014/main" id="{2C0AEED7-8798-BD45-B7DA-4A81EDD0CE3F}"/>
              </a:ext>
            </a:extLst>
          </p:cNvPr>
          <p:cNvSpPr txBox="1"/>
          <p:nvPr/>
        </p:nvSpPr>
        <p:spPr>
          <a:xfrm>
            <a:off x="3593369" y="3759097"/>
            <a:ext cx="2507418" cy="246221"/>
          </a:xfrm>
          <a:prstGeom prst="rect">
            <a:avLst/>
          </a:prstGeom>
          <a:noFill/>
        </p:spPr>
        <p:txBody>
          <a:bodyPr wrap="none" rtlCol="0">
            <a:spAutoFit/>
          </a:bodyPr>
          <a:lstStyle/>
          <a:p>
            <a:r>
              <a:rPr lang="en-US" altLang="ja-JP" sz="1000" dirty="0">
                <a:latin typeface="Optima" panose="02000503060000020004" pitchFamily="2" charset="0"/>
              </a:rPr>
              <a:t>(Credit: ESA and the Planck Collaboration)</a:t>
            </a:r>
            <a:endParaRPr kumimoji="1" lang="ja-JP" altLang="en-US" sz="1100" dirty="0">
              <a:latin typeface="Optima" panose="02000503060000020004" pitchFamily="2" charset="0"/>
              <a:ea typeface="メイリオ"/>
              <a:cs typeface="Optima"/>
            </a:endParaRPr>
          </a:p>
        </p:txBody>
      </p:sp>
      <p:sp>
        <p:nvSpPr>
          <p:cNvPr id="9" name="テキスト ボックス 8">
            <a:extLst>
              <a:ext uri="{FF2B5EF4-FFF2-40B4-BE49-F238E27FC236}">
                <a16:creationId xmlns:a16="http://schemas.microsoft.com/office/drawing/2014/main" id="{70ACECBC-A32F-9442-84A4-FF66A4406D8C}"/>
              </a:ext>
            </a:extLst>
          </p:cNvPr>
          <p:cNvSpPr txBox="1"/>
          <p:nvPr/>
        </p:nvSpPr>
        <p:spPr>
          <a:xfrm>
            <a:off x="1048144" y="3981381"/>
            <a:ext cx="2036135" cy="338554"/>
          </a:xfrm>
          <a:prstGeom prst="rect">
            <a:avLst/>
          </a:prstGeom>
          <a:noFill/>
        </p:spPr>
        <p:txBody>
          <a:bodyPr wrap="none" rtlCol="0">
            <a:spAutoFit/>
          </a:bodyPr>
          <a:lstStyle/>
          <a:p>
            <a:pPr algn="l"/>
            <a:r>
              <a:rPr kumimoji="1" lang="en-US" altLang="ja-JP" sz="1600" dirty="0">
                <a:latin typeface="Optima" panose="02000503060000020004" pitchFamily="2" charset="0"/>
              </a:rPr>
              <a:t>Large Scale Structure</a:t>
            </a:r>
            <a:endParaRPr kumimoji="1" lang="ja-JP" altLang="en-US" sz="1600" dirty="0">
              <a:latin typeface="Optima" panose="02000503060000020004" pitchFamily="2" charset="0"/>
            </a:endParaRPr>
          </a:p>
        </p:txBody>
      </p:sp>
      <p:sp>
        <p:nvSpPr>
          <p:cNvPr id="38" name="テキスト ボックス 37">
            <a:extLst>
              <a:ext uri="{FF2B5EF4-FFF2-40B4-BE49-F238E27FC236}">
                <a16:creationId xmlns:a16="http://schemas.microsoft.com/office/drawing/2014/main" id="{A120D7F7-4B90-8A45-8925-0C3C796E013B}"/>
              </a:ext>
            </a:extLst>
          </p:cNvPr>
          <p:cNvSpPr txBox="1"/>
          <p:nvPr/>
        </p:nvSpPr>
        <p:spPr>
          <a:xfrm>
            <a:off x="3845566" y="3981381"/>
            <a:ext cx="1851789" cy="338554"/>
          </a:xfrm>
          <a:prstGeom prst="rect">
            <a:avLst/>
          </a:prstGeom>
          <a:noFill/>
        </p:spPr>
        <p:txBody>
          <a:bodyPr wrap="none" rtlCol="0">
            <a:spAutoFit/>
          </a:bodyPr>
          <a:lstStyle/>
          <a:p>
            <a:pPr algn="l"/>
            <a:r>
              <a:rPr kumimoji="1" lang="en-US" altLang="ja-JP" sz="1600" dirty="0">
                <a:latin typeface="Optima" panose="02000503060000020004" pitchFamily="2" charset="0"/>
              </a:rPr>
              <a:t>CMB perturbations</a:t>
            </a:r>
            <a:endParaRPr kumimoji="1" lang="ja-JP" altLang="en-US" sz="1600" dirty="0">
              <a:latin typeface="Optima" panose="02000503060000020004" pitchFamily="2" charset="0"/>
            </a:endParaRPr>
          </a:p>
        </p:txBody>
      </p:sp>
      <p:sp>
        <p:nvSpPr>
          <p:cNvPr id="18" name="角丸四角形 17">
            <a:extLst>
              <a:ext uri="{FF2B5EF4-FFF2-40B4-BE49-F238E27FC236}">
                <a16:creationId xmlns:a16="http://schemas.microsoft.com/office/drawing/2014/main" id="{5FEDB152-5346-E844-B777-C487CEF6E2DC}"/>
              </a:ext>
            </a:extLst>
          </p:cNvPr>
          <p:cNvSpPr/>
          <p:nvPr/>
        </p:nvSpPr>
        <p:spPr>
          <a:xfrm>
            <a:off x="543566" y="2282094"/>
            <a:ext cx="8167420" cy="214289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テキスト ボックス 12">
            <a:extLst>
              <a:ext uri="{FF2B5EF4-FFF2-40B4-BE49-F238E27FC236}">
                <a16:creationId xmlns:a16="http://schemas.microsoft.com/office/drawing/2014/main" id="{273E5588-1C16-064A-8139-62612E5AACA4}"/>
              </a:ext>
            </a:extLst>
          </p:cNvPr>
          <p:cNvSpPr txBox="1"/>
          <p:nvPr/>
        </p:nvSpPr>
        <p:spPr>
          <a:xfrm>
            <a:off x="614686" y="2115165"/>
            <a:ext cx="1120820"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Examples</a:t>
            </a:r>
            <a:endParaRPr kumimoji="1" lang="ja-JP" altLang="en-US" dirty="0">
              <a:latin typeface="Optima" panose="02000503060000020004" pitchFamily="2" charset="0"/>
            </a:endParaRPr>
          </a:p>
        </p:txBody>
      </p:sp>
      <p:pic>
        <p:nvPicPr>
          <p:cNvPr id="19" name="図 18">
            <a:extLst>
              <a:ext uri="{FF2B5EF4-FFF2-40B4-BE49-F238E27FC236}">
                <a16:creationId xmlns:a16="http://schemas.microsoft.com/office/drawing/2014/main" id="{F119BE1E-BD7E-344E-B53B-967295F89B1D}"/>
              </a:ext>
            </a:extLst>
          </p:cNvPr>
          <p:cNvPicPr>
            <a:picLocks noChangeAspect="1"/>
          </p:cNvPicPr>
          <p:nvPr/>
        </p:nvPicPr>
        <p:blipFill>
          <a:blip r:embed="rId6"/>
          <a:stretch>
            <a:fillRect/>
          </a:stretch>
        </p:blipFill>
        <p:spPr>
          <a:xfrm>
            <a:off x="997344" y="2485267"/>
            <a:ext cx="2219757" cy="1472364"/>
          </a:xfrm>
          <a:prstGeom prst="rect">
            <a:avLst/>
          </a:prstGeom>
        </p:spPr>
      </p:pic>
      <p:sp>
        <p:nvSpPr>
          <p:cNvPr id="22" name="テキスト ボックス 21">
            <a:extLst>
              <a:ext uri="{FF2B5EF4-FFF2-40B4-BE49-F238E27FC236}">
                <a16:creationId xmlns:a16="http://schemas.microsoft.com/office/drawing/2014/main" id="{BB9A985C-0B7A-3A48-AB09-A8A9BE3F2752}"/>
              </a:ext>
            </a:extLst>
          </p:cNvPr>
          <p:cNvSpPr txBox="1"/>
          <p:nvPr/>
        </p:nvSpPr>
        <p:spPr>
          <a:xfrm>
            <a:off x="939037" y="3761930"/>
            <a:ext cx="2339102" cy="246221"/>
          </a:xfrm>
          <a:prstGeom prst="rect">
            <a:avLst/>
          </a:prstGeom>
          <a:noFill/>
        </p:spPr>
        <p:txBody>
          <a:bodyPr wrap="none" rtlCol="0">
            <a:spAutoFit/>
          </a:bodyPr>
          <a:lstStyle/>
          <a:p>
            <a:pPr algn="l"/>
            <a:r>
              <a:rPr kumimoji="1" lang="en-US" altLang="ja-JP" sz="1000" dirty="0">
                <a:solidFill>
                  <a:schemeClr val="bg1"/>
                </a:solidFill>
                <a:latin typeface="Optima" panose="02000503060000020004" pitchFamily="2" charset="0"/>
              </a:rPr>
              <a:t>(Credit: Millennium Simulation Project)</a:t>
            </a:r>
            <a:endParaRPr kumimoji="1" lang="ja-JP" altLang="en-US" sz="1000" dirty="0">
              <a:solidFill>
                <a:schemeClr val="bg1"/>
              </a:solidFill>
              <a:latin typeface="Optima" panose="02000503060000020004" pitchFamily="2" charset="0"/>
            </a:endParaRPr>
          </a:p>
        </p:txBody>
      </p:sp>
      <p:pic>
        <p:nvPicPr>
          <p:cNvPr id="24" name="図 23">
            <a:extLst>
              <a:ext uri="{FF2B5EF4-FFF2-40B4-BE49-F238E27FC236}">
                <a16:creationId xmlns:a16="http://schemas.microsoft.com/office/drawing/2014/main" id="{2192CEEC-8795-724B-B043-0D0945EACC81}"/>
              </a:ext>
            </a:extLst>
          </p:cNvPr>
          <p:cNvPicPr>
            <a:picLocks noChangeAspect="1"/>
          </p:cNvPicPr>
          <p:nvPr/>
        </p:nvPicPr>
        <p:blipFill>
          <a:blip r:embed="rId7"/>
          <a:stretch>
            <a:fillRect/>
          </a:stretch>
        </p:blipFill>
        <p:spPr>
          <a:xfrm>
            <a:off x="6444781" y="2481661"/>
            <a:ext cx="1967699" cy="1461506"/>
          </a:xfrm>
          <a:prstGeom prst="rect">
            <a:avLst/>
          </a:prstGeom>
        </p:spPr>
      </p:pic>
      <p:sp>
        <p:nvSpPr>
          <p:cNvPr id="43" name="テキスト ボックス 42">
            <a:extLst>
              <a:ext uri="{FF2B5EF4-FFF2-40B4-BE49-F238E27FC236}">
                <a16:creationId xmlns:a16="http://schemas.microsoft.com/office/drawing/2014/main" id="{791C8D10-8915-0443-9D27-1DC43D658966}"/>
              </a:ext>
            </a:extLst>
          </p:cNvPr>
          <p:cNvSpPr txBox="1"/>
          <p:nvPr/>
        </p:nvSpPr>
        <p:spPr>
          <a:xfrm>
            <a:off x="6999365" y="3957631"/>
            <a:ext cx="950901" cy="338554"/>
          </a:xfrm>
          <a:prstGeom prst="rect">
            <a:avLst/>
          </a:prstGeom>
          <a:noFill/>
        </p:spPr>
        <p:txBody>
          <a:bodyPr wrap="none" rtlCol="0">
            <a:spAutoFit/>
          </a:bodyPr>
          <a:lstStyle/>
          <a:p>
            <a:pPr algn="l"/>
            <a:r>
              <a:rPr kumimoji="1" lang="en-US" altLang="ja-JP" sz="1600" dirty="0">
                <a:latin typeface="Optima" panose="02000503060000020004" pitchFamily="2" charset="0"/>
              </a:rPr>
              <a:t>Galaxies</a:t>
            </a:r>
            <a:endParaRPr kumimoji="1" lang="ja-JP" altLang="en-US" sz="1600" dirty="0">
              <a:latin typeface="Optima" panose="02000503060000020004" pitchFamily="2" charset="0"/>
            </a:endParaRPr>
          </a:p>
        </p:txBody>
      </p:sp>
      <p:sp>
        <p:nvSpPr>
          <p:cNvPr id="45" name="テキスト ボックス 44">
            <a:extLst>
              <a:ext uri="{FF2B5EF4-FFF2-40B4-BE49-F238E27FC236}">
                <a16:creationId xmlns:a16="http://schemas.microsoft.com/office/drawing/2014/main" id="{7655B768-063D-F547-88E8-AA37E8920BE9}"/>
              </a:ext>
            </a:extLst>
          </p:cNvPr>
          <p:cNvSpPr txBox="1"/>
          <p:nvPr/>
        </p:nvSpPr>
        <p:spPr>
          <a:xfrm>
            <a:off x="6693416" y="3734658"/>
            <a:ext cx="1481496" cy="246221"/>
          </a:xfrm>
          <a:prstGeom prst="rect">
            <a:avLst/>
          </a:prstGeom>
          <a:noFill/>
        </p:spPr>
        <p:txBody>
          <a:bodyPr wrap="none" rtlCol="0">
            <a:spAutoFit/>
          </a:bodyPr>
          <a:lstStyle/>
          <a:p>
            <a:pPr algn="l"/>
            <a:r>
              <a:rPr kumimoji="1" lang="en-US" altLang="ja-JP" sz="1000" dirty="0">
                <a:solidFill>
                  <a:schemeClr val="bg1"/>
                </a:solidFill>
                <a:latin typeface="Optima" panose="02000503060000020004" pitchFamily="2" charset="0"/>
              </a:rPr>
              <a:t>(Credit:</a:t>
            </a:r>
            <a:r>
              <a:rPr kumimoji="1" lang="ja-JP" altLang="en-US" sz="1000">
                <a:solidFill>
                  <a:schemeClr val="bg1"/>
                </a:solidFill>
                <a:latin typeface="Optima" panose="02000503060000020004" pitchFamily="2" charset="0"/>
              </a:rPr>
              <a:t> </a:t>
            </a:r>
            <a:r>
              <a:rPr kumimoji="1" lang="en-US" altLang="ja-JP" sz="1000" dirty="0">
                <a:solidFill>
                  <a:schemeClr val="bg1"/>
                </a:solidFill>
                <a:latin typeface="Optima" panose="02000503060000020004" pitchFamily="2" charset="0"/>
              </a:rPr>
              <a:t>NASA and ESA)</a:t>
            </a:r>
            <a:endParaRPr kumimoji="1" lang="ja-JP" altLang="en-US" sz="1000" dirty="0">
              <a:solidFill>
                <a:schemeClr val="bg1"/>
              </a:solidFill>
              <a:latin typeface="Optima" panose="02000503060000020004" pitchFamily="2" charset="0"/>
            </a:endParaRPr>
          </a:p>
        </p:txBody>
      </p:sp>
      <p:sp>
        <p:nvSpPr>
          <p:cNvPr id="26" name="テキスト ボックス 25">
            <a:extLst>
              <a:ext uri="{FF2B5EF4-FFF2-40B4-BE49-F238E27FC236}">
                <a16:creationId xmlns:a16="http://schemas.microsoft.com/office/drawing/2014/main" id="{7FC6CCA1-2424-9948-B05A-09EB0747BFEA}"/>
              </a:ext>
            </a:extLst>
          </p:cNvPr>
          <p:cNvSpPr txBox="1"/>
          <p:nvPr/>
        </p:nvSpPr>
        <p:spPr>
          <a:xfrm>
            <a:off x="641634" y="5878884"/>
            <a:ext cx="8259652" cy="646331"/>
          </a:xfrm>
          <a:prstGeom prst="rect">
            <a:avLst/>
          </a:prstGeom>
          <a:noFill/>
        </p:spPr>
        <p:txBody>
          <a:bodyPr wrap="square" rtlCol="0">
            <a:spAutoFit/>
          </a:bodyPr>
          <a:lstStyle/>
          <a:p>
            <a:pPr algn="l"/>
            <a:r>
              <a:rPr kumimoji="1" lang="en-US" altLang="ja-JP" dirty="0">
                <a:latin typeface="Optima" panose="02000503060000020004" pitchFamily="2" charset="0"/>
              </a:rPr>
              <a:t>Scalar perturbations originate from vacuum fluctuations of an </a:t>
            </a:r>
            <a:r>
              <a:rPr kumimoji="1" lang="en-US" altLang="ja-JP" dirty="0" err="1">
                <a:latin typeface="Optima" panose="02000503060000020004" pitchFamily="2" charset="0"/>
              </a:rPr>
              <a:t>inflaton</a:t>
            </a:r>
            <a:r>
              <a:rPr kumimoji="1" lang="en-US" altLang="ja-JP" dirty="0">
                <a:latin typeface="Optima" panose="02000503060000020004" pitchFamily="2" charset="0"/>
              </a:rPr>
              <a:t> during the inflation era.</a:t>
            </a:r>
            <a:endParaRPr kumimoji="1" lang="ja-JP" altLang="en-US" dirty="0">
              <a:latin typeface="Optima" panose="02000503060000020004" pitchFamily="2" charset="0"/>
            </a:endParaRPr>
          </a:p>
        </p:txBody>
      </p:sp>
      <p:sp>
        <p:nvSpPr>
          <p:cNvPr id="47" name="テキスト ボックス 46">
            <a:extLst>
              <a:ext uri="{FF2B5EF4-FFF2-40B4-BE49-F238E27FC236}">
                <a16:creationId xmlns:a16="http://schemas.microsoft.com/office/drawing/2014/main" id="{04E7A2C8-51EF-DD49-8780-BBCB9BDD84E7}"/>
              </a:ext>
            </a:extLst>
          </p:cNvPr>
          <p:cNvSpPr txBox="1"/>
          <p:nvPr/>
        </p:nvSpPr>
        <p:spPr>
          <a:xfrm>
            <a:off x="614686" y="4541683"/>
            <a:ext cx="8267135" cy="369332"/>
          </a:xfrm>
          <a:prstGeom prst="rect">
            <a:avLst/>
          </a:prstGeom>
          <a:noFill/>
        </p:spPr>
        <p:txBody>
          <a:bodyPr wrap="none" rtlCol="0">
            <a:spAutoFit/>
          </a:bodyPr>
          <a:lstStyle/>
          <a:p>
            <a:pPr algn="l"/>
            <a:r>
              <a:rPr kumimoji="1" lang="en-US" altLang="ja-JP" dirty="0">
                <a:latin typeface="Optima" panose="02000503060000020004" pitchFamily="2" charset="0"/>
              </a:rPr>
              <a:t>From the observations, we already know the amplitude of the scalar perturbations.</a:t>
            </a:r>
            <a:endParaRPr kumimoji="1" lang="ja-JP" altLang="en-US" dirty="0">
              <a:latin typeface="Optima" panose="02000503060000020004" pitchFamily="2" charset="0"/>
            </a:endParaRPr>
          </a:p>
        </p:txBody>
      </p:sp>
      <p:pic>
        <p:nvPicPr>
          <p:cNvPr id="27" name="図 26">
            <a:extLst>
              <a:ext uri="{FF2B5EF4-FFF2-40B4-BE49-F238E27FC236}">
                <a16:creationId xmlns:a16="http://schemas.microsoft.com/office/drawing/2014/main" id="{3DB6FEA7-04C1-9646-B180-C0F30D7B2861}"/>
              </a:ext>
            </a:extLst>
          </p:cNvPr>
          <p:cNvPicPr>
            <a:picLocks noChangeAspect="1"/>
          </p:cNvPicPr>
          <p:nvPr/>
        </p:nvPicPr>
        <p:blipFill>
          <a:blip r:embed="rId8"/>
          <a:stretch>
            <a:fillRect/>
          </a:stretch>
        </p:blipFill>
        <p:spPr>
          <a:xfrm>
            <a:off x="1948497" y="5134134"/>
            <a:ext cx="1611459" cy="277171"/>
          </a:xfrm>
          <a:prstGeom prst="rect">
            <a:avLst/>
          </a:prstGeom>
        </p:spPr>
      </p:pic>
      <p:sp>
        <p:nvSpPr>
          <p:cNvPr id="28" name="テキスト ボックス 27">
            <a:extLst>
              <a:ext uri="{FF2B5EF4-FFF2-40B4-BE49-F238E27FC236}">
                <a16:creationId xmlns:a16="http://schemas.microsoft.com/office/drawing/2014/main" id="{D8321ECC-31D9-A348-A8CE-08D751F97352}"/>
              </a:ext>
            </a:extLst>
          </p:cNvPr>
          <p:cNvSpPr txBox="1"/>
          <p:nvPr/>
        </p:nvSpPr>
        <p:spPr>
          <a:xfrm>
            <a:off x="3694355" y="5118830"/>
            <a:ext cx="1245854" cy="307777"/>
          </a:xfrm>
          <a:prstGeom prst="rect">
            <a:avLst/>
          </a:prstGeom>
          <a:noFill/>
        </p:spPr>
        <p:txBody>
          <a:bodyPr wrap="none" rtlCol="0">
            <a:spAutoFit/>
          </a:bodyPr>
          <a:lstStyle/>
          <a:p>
            <a:pPr algn="l"/>
            <a:r>
              <a:rPr kumimoji="1" lang="en-US" altLang="ja-JP" sz="1400" dirty="0">
                <a:latin typeface="Optima" panose="02000503060000020004" pitchFamily="2" charset="0"/>
              </a:rPr>
              <a:t>(Planck 2018)</a:t>
            </a:r>
            <a:endParaRPr kumimoji="1" lang="ja-JP" altLang="en-US" sz="1400" dirty="0">
              <a:latin typeface="Optima" panose="02000503060000020004" pitchFamily="2" charset="0"/>
            </a:endParaRPr>
          </a:p>
        </p:txBody>
      </p:sp>
      <p:pic>
        <p:nvPicPr>
          <p:cNvPr id="29" name="図 28">
            <a:extLst>
              <a:ext uri="{FF2B5EF4-FFF2-40B4-BE49-F238E27FC236}">
                <a16:creationId xmlns:a16="http://schemas.microsoft.com/office/drawing/2014/main" id="{2A51CC91-4347-B444-AA8B-60F50F526E49}"/>
              </a:ext>
            </a:extLst>
          </p:cNvPr>
          <p:cNvPicPr>
            <a:picLocks noChangeAspect="1"/>
          </p:cNvPicPr>
          <p:nvPr/>
        </p:nvPicPr>
        <p:blipFill>
          <a:blip r:embed="rId9"/>
          <a:stretch>
            <a:fillRect/>
          </a:stretch>
        </p:blipFill>
        <p:spPr>
          <a:xfrm>
            <a:off x="2132482" y="5432669"/>
            <a:ext cx="1329889" cy="252433"/>
          </a:xfrm>
          <a:prstGeom prst="rect">
            <a:avLst/>
          </a:prstGeom>
        </p:spPr>
      </p:pic>
      <p:pic>
        <p:nvPicPr>
          <p:cNvPr id="39" name="図 38">
            <a:extLst>
              <a:ext uri="{FF2B5EF4-FFF2-40B4-BE49-F238E27FC236}">
                <a16:creationId xmlns:a16="http://schemas.microsoft.com/office/drawing/2014/main" id="{5FC92CC3-9D27-EE4B-B1F7-3EC8D2CC1EE8}"/>
              </a:ext>
            </a:extLst>
          </p:cNvPr>
          <p:cNvPicPr>
            <a:picLocks noChangeAspect="1"/>
          </p:cNvPicPr>
          <p:nvPr/>
        </p:nvPicPr>
        <p:blipFill>
          <a:blip r:embed="rId10"/>
          <a:stretch>
            <a:fillRect/>
          </a:stretch>
        </p:blipFill>
        <p:spPr>
          <a:xfrm>
            <a:off x="9901326" y="5599860"/>
            <a:ext cx="790457" cy="365586"/>
          </a:xfrm>
          <a:prstGeom prst="rect">
            <a:avLst/>
          </a:prstGeom>
        </p:spPr>
      </p:pic>
      <p:cxnSp>
        <p:nvCxnSpPr>
          <p:cNvPr id="52" name="直線コネクタ 51">
            <a:extLst>
              <a:ext uri="{FF2B5EF4-FFF2-40B4-BE49-F238E27FC236}">
                <a16:creationId xmlns:a16="http://schemas.microsoft.com/office/drawing/2014/main" id="{A104DCE0-1E17-BA41-9BCA-5D923994D9B5}"/>
              </a:ext>
            </a:extLst>
          </p:cNvPr>
          <p:cNvCxnSpPr>
            <a:cxnSpLocks/>
          </p:cNvCxnSpPr>
          <p:nvPr/>
        </p:nvCxnSpPr>
        <p:spPr>
          <a:xfrm flipV="1">
            <a:off x="6131966" y="5335613"/>
            <a:ext cx="117758" cy="247889"/>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5" name="図 54">
            <a:extLst>
              <a:ext uri="{FF2B5EF4-FFF2-40B4-BE49-F238E27FC236}">
                <a16:creationId xmlns:a16="http://schemas.microsoft.com/office/drawing/2014/main" id="{785F6F27-6EC4-804D-8F45-42D5807ADF32}"/>
              </a:ext>
            </a:extLst>
          </p:cNvPr>
          <p:cNvPicPr>
            <a:picLocks noChangeAspect="1"/>
          </p:cNvPicPr>
          <p:nvPr/>
        </p:nvPicPr>
        <p:blipFill>
          <a:blip r:embed="rId11"/>
          <a:stretch>
            <a:fillRect/>
          </a:stretch>
        </p:blipFill>
        <p:spPr>
          <a:xfrm>
            <a:off x="6087707" y="5001100"/>
            <a:ext cx="822960" cy="380619"/>
          </a:xfrm>
          <a:prstGeom prst="rect">
            <a:avLst/>
          </a:prstGeom>
        </p:spPr>
      </p:pic>
      <p:sp>
        <p:nvSpPr>
          <p:cNvPr id="57" name="テキスト ボックス 56">
            <a:extLst>
              <a:ext uri="{FF2B5EF4-FFF2-40B4-BE49-F238E27FC236}">
                <a16:creationId xmlns:a16="http://schemas.microsoft.com/office/drawing/2014/main" id="{ED9E6B8C-1C46-CE47-AC25-5AF543C40934}"/>
              </a:ext>
            </a:extLst>
          </p:cNvPr>
          <p:cNvSpPr txBox="1"/>
          <p:nvPr/>
        </p:nvSpPr>
        <p:spPr>
          <a:xfrm>
            <a:off x="5320167" y="5529365"/>
            <a:ext cx="1590500" cy="261610"/>
          </a:xfrm>
          <a:prstGeom prst="rect">
            <a:avLst/>
          </a:prstGeom>
          <a:noFill/>
        </p:spPr>
        <p:txBody>
          <a:bodyPr wrap="none" rtlCol="0">
            <a:spAutoFit/>
          </a:bodyPr>
          <a:lstStyle/>
          <a:p>
            <a:pPr algn="l"/>
            <a:r>
              <a:rPr kumimoji="1" lang="en-US" altLang="ja-JP" sz="1100" dirty="0">
                <a:latin typeface="Optima" panose="02000503060000020004" pitchFamily="2" charset="0"/>
              </a:rPr>
              <a:t>curvature perturbation</a:t>
            </a:r>
            <a:endParaRPr kumimoji="1" lang="ja-JP" altLang="en-US" sz="1100" dirty="0">
              <a:latin typeface="Optima" panose="02000503060000020004" pitchFamily="2" charset="0"/>
            </a:endParaRPr>
          </a:p>
        </p:txBody>
      </p:sp>
      <p:cxnSp>
        <p:nvCxnSpPr>
          <p:cNvPr id="58" name="直線コネクタ 57">
            <a:extLst>
              <a:ext uri="{FF2B5EF4-FFF2-40B4-BE49-F238E27FC236}">
                <a16:creationId xmlns:a16="http://schemas.microsoft.com/office/drawing/2014/main" id="{DE6C6094-E27A-4B44-A2F8-86484CB669B8}"/>
              </a:ext>
            </a:extLst>
          </p:cNvPr>
          <p:cNvCxnSpPr>
            <a:cxnSpLocks/>
          </p:cNvCxnSpPr>
          <p:nvPr/>
        </p:nvCxnSpPr>
        <p:spPr>
          <a:xfrm flipH="1" flipV="1">
            <a:off x="6854650" y="5303818"/>
            <a:ext cx="156868" cy="274352"/>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DE3570E-8AFB-0746-9FCF-27D3FFABEB6C}"/>
              </a:ext>
            </a:extLst>
          </p:cNvPr>
          <p:cNvSpPr txBox="1"/>
          <p:nvPr/>
        </p:nvSpPr>
        <p:spPr>
          <a:xfrm>
            <a:off x="6827428" y="5529365"/>
            <a:ext cx="1316386" cy="261610"/>
          </a:xfrm>
          <a:prstGeom prst="rect">
            <a:avLst/>
          </a:prstGeom>
          <a:noFill/>
        </p:spPr>
        <p:txBody>
          <a:bodyPr wrap="none" rtlCol="0">
            <a:spAutoFit/>
          </a:bodyPr>
          <a:lstStyle/>
          <a:p>
            <a:pPr algn="l"/>
            <a:r>
              <a:rPr kumimoji="1" lang="en-US" altLang="ja-JP" sz="1100" dirty="0">
                <a:latin typeface="Optima" panose="02000503060000020004" pitchFamily="2" charset="0"/>
              </a:rPr>
              <a:t>scalar perturbation</a:t>
            </a:r>
            <a:endParaRPr kumimoji="1" lang="ja-JP" altLang="en-US" sz="1100" dirty="0">
              <a:latin typeface="Optima" panose="02000503060000020004" pitchFamily="2" charset="0"/>
            </a:endParaRPr>
          </a:p>
        </p:txBody>
      </p:sp>
      <p:sp>
        <p:nvSpPr>
          <p:cNvPr id="61" name="角丸四角形 60">
            <a:extLst>
              <a:ext uri="{FF2B5EF4-FFF2-40B4-BE49-F238E27FC236}">
                <a16:creationId xmlns:a16="http://schemas.microsoft.com/office/drawing/2014/main" id="{E786F577-B628-394B-AC4B-EC3B4946B0FD}"/>
              </a:ext>
            </a:extLst>
          </p:cNvPr>
          <p:cNvSpPr/>
          <p:nvPr/>
        </p:nvSpPr>
        <p:spPr>
          <a:xfrm>
            <a:off x="5320917" y="4925805"/>
            <a:ext cx="2776603" cy="88549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スライド番号プレースホルダー 7">
            <a:extLst>
              <a:ext uri="{FF2B5EF4-FFF2-40B4-BE49-F238E27FC236}">
                <a16:creationId xmlns:a16="http://schemas.microsoft.com/office/drawing/2014/main" id="{90484835-4BC9-D24C-A86E-35EE821D3215}"/>
              </a:ext>
            </a:extLst>
          </p:cNvPr>
          <p:cNvSpPr>
            <a:spLocks noGrp="1"/>
          </p:cNvSpPr>
          <p:nvPr>
            <p:ph type="sldNum" sz="quarter" idx="12"/>
          </p:nvPr>
        </p:nvSpPr>
        <p:spPr/>
        <p:txBody>
          <a:bodyPr/>
          <a:lstStyle/>
          <a:p>
            <a:fld id="{4F507FF2-E283-2F47-BC83-23ACEC2E43D2}" type="slidenum">
              <a:rPr lang="ja-JP" altLang="en-US" smtClean="0"/>
              <a:pPr/>
              <a:t>27</a:t>
            </a:fld>
            <a:r>
              <a:rPr lang="en-US" altLang="ja-JP"/>
              <a:t>/21</a:t>
            </a:r>
            <a:endParaRPr lang="ja-JP" altLang="en-US"/>
          </a:p>
        </p:txBody>
      </p:sp>
    </p:spTree>
    <p:extLst>
      <p:ext uri="{BB962C8B-B14F-4D97-AF65-F5344CB8AC3E}">
        <p14:creationId xmlns:p14="http://schemas.microsoft.com/office/powerpoint/2010/main" val="360113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22A92C7-2EF8-8E4C-8123-28B44F2A6B91}"/>
              </a:ext>
            </a:extLst>
          </p:cNvPr>
          <p:cNvPicPr>
            <a:picLocks noChangeAspect="1"/>
          </p:cNvPicPr>
          <p:nvPr/>
        </p:nvPicPr>
        <p:blipFill>
          <a:blip r:embed="rId3"/>
          <a:stretch>
            <a:fillRect/>
          </a:stretch>
        </p:blipFill>
        <p:spPr>
          <a:xfrm>
            <a:off x="388117" y="2218955"/>
            <a:ext cx="4262262" cy="3206472"/>
          </a:xfrm>
          <a:prstGeom prst="rect">
            <a:avLst/>
          </a:prstGeom>
        </p:spPr>
      </p:pic>
      <p:pic>
        <p:nvPicPr>
          <p:cNvPr id="10" name="図 9">
            <a:extLst>
              <a:ext uri="{FF2B5EF4-FFF2-40B4-BE49-F238E27FC236}">
                <a16:creationId xmlns:a16="http://schemas.microsoft.com/office/drawing/2014/main" id="{3C60B653-9CE2-D84A-A8E2-25F2C0C23658}"/>
              </a:ext>
            </a:extLst>
          </p:cNvPr>
          <p:cNvPicPr>
            <a:picLocks noChangeAspect="1"/>
          </p:cNvPicPr>
          <p:nvPr/>
        </p:nvPicPr>
        <p:blipFill>
          <a:blip r:embed="rId4"/>
          <a:stretch>
            <a:fillRect/>
          </a:stretch>
        </p:blipFill>
        <p:spPr>
          <a:xfrm>
            <a:off x="-943316" y="7129636"/>
            <a:ext cx="4513665" cy="3274620"/>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Motivations for the induced</a:t>
            </a:r>
            <a:r>
              <a:rPr kumimoji="1" lang="en-US" altLang="ja-JP" sz="3600" dirty="0"/>
              <a:t> GWs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790257"/>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73BBFDA-9E96-674E-91E8-EB6DC6E4F11F}"/>
              </a:ext>
            </a:extLst>
          </p:cNvPr>
          <p:cNvSpPr txBox="1"/>
          <p:nvPr/>
        </p:nvSpPr>
        <p:spPr>
          <a:xfrm>
            <a:off x="6952677" y="7215811"/>
            <a:ext cx="3696846" cy="400110"/>
          </a:xfrm>
          <a:prstGeom prst="rect">
            <a:avLst/>
          </a:prstGeom>
          <a:noFill/>
        </p:spPr>
        <p:txBody>
          <a:bodyPr wrap="none" rtlCol="0">
            <a:spAutoFit/>
          </a:bodyPr>
          <a:lstStyle/>
          <a:p>
            <a:pPr algn="l"/>
            <a:r>
              <a:rPr kumimoji="1" lang="en-US" altLang="ja-JP" sz="2000" dirty="0">
                <a:latin typeface="Optima" panose="02000503060000020004" pitchFamily="2" charset="0"/>
              </a:rPr>
              <a:t>PBHs need large perturbations.</a:t>
            </a:r>
            <a:endParaRPr kumimoji="1" lang="ja-JP" altLang="en-US" sz="2000" dirty="0">
              <a:latin typeface="Optima" panose="02000503060000020004" pitchFamily="2" charset="0"/>
            </a:endParaRPr>
          </a:p>
        </p:txBody>
      </p:sp>
      <p:sp>
        <p:nvSpPr>
          <p:cNvPr id="9" name="テキスト ボックス 8">
            <a:extLst>
              <a:ext uri="{FF2B5EF4-FFF2-40B4-BE49-F238E27FC236}">
                <a16:creationId xmlns:a16="http://schemas.microsoft.com/office/drawing/2014/main" id="{CB26DB6E-3B11-7643-8F16-0B1000B6BADA}"/>
              </a:ext>
            </a:extLst>
          </p:cNvPr>
          <p:cNvSpPr txBox="1"/>
          <p:nvPr/>
        </p:nvSpPr>
        <p:spPr>
          <a:xfrm>
            <a:off x="1313517" y="8338291"/>
            <a:ext cx="6113277" cy="400110"/>
          </a:xfrm>
          <a:prstGeom prst="rect">
            <a:avLst/>
          </a:prstGeom>
          <a:noFill/>
        </p:spPr>
        <p:txBody>
          <a:bodyPr wrap="none" rtlCol="0">
            <a:spAutoFit/>
          </a:bodyPr>
          <a:lstStyle/>
          <a:p>
            <a:pPr algn="l"/>
            <a:r>
              <a:rPr kumimoji="1" lang="en-US" altLang="ja-JP" sz="2000" dirty="0">
                <a:latin typeface="Optima" panose="02000503060000020004" pitchFamily="2" charset="0"/>
              </a:rPr>
              <a:t>Large GWs are induced, which could be observed by </a:t>
            </a:r>
            <a:endParaRPr kumimoji="1" lang="ja-JP" altLang="en-US" sz="2000" dirty="0">
              <a:latin typeface="Optima" panose="02000503060000020004" pitchFamily="2" charset="0"/>
            </a:endParaRPr>
          </a:p>
        </p:txBody>
      </p:sp>
      <p:sp>
        <p:nvSpPr>
          <p:cNvPr id="6" name="テキスト ボックス 5">
            <a:extLst>
              <a:ext uri="{FF2B5EF4-FFF2-40B4-BE49-F238E27FC236}">
                <a16:creationId xmlns:a16="http://schemas.microsoft.com/office/drawing/2014/main" id="{1DE70287-76C7-C647-905A-9EDA9AF27C1E}"/>
              </a:ext>
            </a:extLst>
          </p:cNvPr>
          <p:cNvSpPr txBox="1"/>
          <p:nvPr/>
        </p:nvSpPr>
        <p:spPr>
          <a:xfrm>
            <a:off x="4706976" y="3236728"/>
            <a:ext cx="3990921" cy="923330"/>
          </a:xfrm>
          <a:prstGeom prst="rect">
            <a:avLst/>
          </a:prstGeom>
          <a:noFill/>
        </p:spPr>
        <p:txBody>
          <a:bodyPr wrap="square" rtlCol="0">
            <a:spAutoFit/>
          </a:bodyPr>
          <a:lstStyle/>
          <a:p>
            <a:pPr algn="l"/>
            <a:r>
              <a:rPr kumimoji="1" lang="en-US" altLang="ja-JP" dirty="0">
                <a:latin typeface="Optima" panose="02000503060000020004" pitchFamily="2" charset="0"/>
              </a:rPr>
              <a:t>The future and current GW projects can investigate the power spectrum of curvature perturbations.</a:t>
            </a:r>
          </a:p>
        </p:txBody>
      </p:sp>
      <p:sp>
        <p:nvSpPr>
          <p:cNvPr id="11" name="テキスト ボックス 10">
            <a:extLst>
              <a:ext uri="{FF2B5EF4-FFF2-40B4-BE49-F238E27FC236}">
                <a16:creationId xmlns:a16="http://schemas.microsoft.com/office/drawing/2014/main" id="{2FFD7C75-B90F-284E-BEFE-292DF11F5FEB}"/>
              </a:ext>
            </a:extLst>
          </p:cNvPr>
          <p:cNvSpPr txBox="1"/>
          <p:nvPr/>
        </p:nvSpPr>
        <p:spPr>
          <a:xfrm>
            <a:off x="9535876" y="3997563"/>
            <a:ext cx="3889886" cy="646331"/>
          </a:xfrm>
          <a:prstGeom prst="rect">
            <a:avLst/>
          </a:prstGeom>
          <a:noFill/>
        </p:spPr>
        <p:txBody>
          <a:bodyPr wrap="square" rtlCol="0">
            <a:spAutoFit/>
          </a:bodyPr>
          <a:lstStyle/>
          <a:p>
            <a:pPr algn="l"/>
            <a:r>
              <a:rPr kumimoji="1" lang="en-US" altLang="ja-JP" dirty="0">
                <a:latin typeface="Optima" panose="02000503060000020004" pitchFamily="2" charset="0"/>
              </a:rPr>
              <a:t>These constraints are important when we consider the PBHs production.</a:t>
            </a:r>
            <a:endParaRPr kumimoji="1" lang="ja-JP" altLang="en-US" dirty="0">
              <a:latin typeface="Optima" panose="02000503060000020004" pitchFamily="2" charset="0"/>
            </a:endParaRPr>
          </a:p>
        </p:txBody>
      </p:sp>
      <p:sp>
        <p:nvSpPr>
          <p:cNvPr id="13" name="テキスト ボックス 12">
            <a:extLst>
              <a:ext uri="{FF2B5EF4-FFF2-40B4-BE49-F238E27FC236}">
                <a16:creationId xmlns:a16="http://schemas.microsoft.com/office/drawing/2014/main" id="{AB5B00E8-B1F6-9849-B581-22EA1909DCE0}"/>
              </a:ext>
            </a:extLst>
          </p:cNvPr>
          <p:cNvSpPr txBox="1"/>
          <p:nvPr/>
        </p:nvSpPr>
        <p:spPr>
          <a:xfrm>
            <a:off x="9535875" y="4829424"/>
            <a:ext cx="3851787" cy="646331"/>
          </a:xfrm>
          <a:prstGeom prst="rect">
            <a:avLst/>
          </a:prstGeom>
          <a:noFill/>
        </p:spPr>
        <p:txBody>
          <a:bodyPr wrap="square" rtlCol="0">
            <a:spAutoFit/>
          </a:bodyPr>
          <a:lstStyle/>
          <a:p>
            <a:pPr algn="l"/>
            <a:r>
              <a:rPr kumimoji="1" lang="en-US" altLang="ja-JP" dirty="0">
                <a:latin typeface="Optima" panose="02000503060000020004" pitchFamily="2" charset="0"/>
              </a:rPr>
              <a:t>In left figure, the effects of eMD era have not taken into account.</a:t>
            </a:r>
            <a:endParaRPr kumimoji="1" lang="ja-JP" altLang="en-US" dirty="0">
              <a:latin typeface="Optima" panose="02000503060000020004" pitchFamily="2" charset="0"/>
            </a:endParaRPr>
          </a:p>
        </p:txBody>
      </p:sp>
      <p:sp>
        <p:nvSpPr>
          <p:cNvPr id="2" name="テキスト ボックス 1">
            <a:extLst>
              <a:ext uri="{FF2B5EF4-FFF2-40B4-BE49-F238E27FC236}">
                <a16:creationId xmlns:a16="http://schemas.microsoft.com/office/drawing/2014/main" id="{9854BE75-BECA-114F-A178-9CE0BF65FCE0}"/>
              </a:ext>
            </a:extLst>
          </p:cNvPr>
          <p:cNvSpPr txBox="1"/>
          <p:nvPr/>
        </p:nvSpPr>
        <p:spPr>
          <a:xfrm>
            <a:off x="2128130" y="4579969"/>
            <a:ext cx="2448106" cy="338554"/>
          </a:xfrm>
          <a:prstGeom prst="rect">
            <a:avLst/>
          </a:prstGeom>
          <a:noFill/>
        </p:spPr>
        <p:txBody>
          <a:bodyPr wrap="none" rtlCol="0">
            <a:spAutoFit/>
          </a:bodyPr>
          <a:lstStyle/>
          <a:p>
            <a:r>
              <a:rPr kumimoji="1" lang="en-US" altLang="ja-JP" sz="1600" dirty="0">
                <a:latin typeface="Optima" panose="02000503060000020004" pitchFamily="2" charset="0"/>
              </a:rPr>
              <a:t>(Inomata, </a:t>
            </a:r>
            <a:r>
              <a:rPr kumimoji="1" lang="en-US" altLang="ja-JP" sz="1600" dirty="0" err="1">
                <a:latin typeface="Optima" panose="02000503060000020004" pitchFamily="2" charset="0"/>
              </a:rPr>
              <a:t>Nakama</a:t>
            </a:r>
            <a:r>
              <a:rPr kumimoji="1" lang="en-US" altLang="ja-JP" sz="1600" dirty="0">
                <a:latin typeface="Optima" panose="02000503060000020004" pitchFamily="2" charset="0"/>
              </a:rPr>
              <a:t>, 2018)</a:t>
            </a:r>
            <a:endParaRPr kumimoji="1" lang="ja-JP" altLang="en-US" sz="1600">
              <a:latin typeface="Optima" panose="02000503060000020004" pitchFamily="2" charset="0"/>
            </a:endParaRPr>
          </a:p>
        </p:txBody>
      </p:sp>
      <p:sp>
        <p:nvSpPr>
          <p:cNvPr id="14" name="テキスト ボックス 13">
            <a:extLst>
              <a:ext uri="{FF2B5EF4-FFF2-40B4-BE49-F238E27FC236}">
                <a16:creationId xmlns:a16="http://schemas.microsoft.com/office/drawing/2014/main" id="{ABEE6782-69C6-4D47-A3A8-3802C0EEF4EE}"/>
              </a:ext>
            </a:extLst>
          </p:cNvPr>
          <p:cNvSpPr txBox="1"/>
          <p:nvPr/>
        </p:nvSpPr>
        <p:spPr>
          <a:xfrm>
            <a:off x="-7826913" y="6088491"/>
            <a:ext cx="7782560" cy="646331"/>
          </a:xfrm>
          <a:prstGeom prst="rect">
            <a:avLst/>
          </a:prstGeom>
          <a:noFill/>
        </p:spPr>
        <p:txBody>
          <a:bodyPr wrap="square" rtlCol="0">
            <a:spAutoFit/>
          </a:bodyPr>
          <a:lstStyle/>
          <a:p>
            <a:pPr algn="l"/>
            <a:r>
              <a:rPr kumimoji="1" lang="en-US" altLang="ja-JP" dirty="0">
                <a:latin typeface="Optima" panose="02000503060000020004" pitchFamily="2" charset="0"/>
              </a:rPr>
              <a:t>GWs induced by the scalar perturbations can be a good probe to investigate the early Universe. </a:t>
            </a:r>
            <a:endParaRPr kumimoji="1" lang="ja-JP" altLang="en-US" dirty="0">
              <a:latin typeface="Optima" panose="02000503060000020004" pitchFamily="2" charset="0"/>
            </a:endParaRPr>
          </a:p>
        </p:txBody>
      </p:sp>
      <p:sp>
        <p:nvSpPr>
          <p:cNvPr id="16" name="テキスト ボックス 15">
            <a:extLst>
              <a:ext uri="{FF2B5EF4-FFF2-40B4-BE49-F238E27FC236}">
                <a16:creationId xmlns:a16="http://schemas.microsoft.com/office/drawing/2014/main" id="{9364E7BC-8BCC-9C47-92CF-E073E38AF517}"/>
              </a:ext>
            </a:extLst>
          </p:cNvPr>
          <p:cNvSpPr txBox="1"/>
          <p:nvPr/>
        </p:nvSpPr>
        <p:spPr>
          <a:xfrm>
            <a:off x="656006" y="1270784"/>
            <a:ext cx="7782560" cy="646331"/>
          </a:xfrm>
          <a:prstGeom prst="rect">
            <a:avLst/>
          </a:prstGeom>
          <a:noFill/>
        </p:spPr>
        <p:txBody>
          <a:bodyPr wrap="square" rtlCol="0">
            <a:spAutoFit/>
          </a:bodyPr>
          <a:lstStyle/>
          <a:p>
            <a:pPr algn="l"/>
            <a:r>
              <a:rPr kumimoji="1" lang="en-US" altLang="ja-JP" dirty="0">
                <a:latin typeface="Optima" panose="02000503060000020004" pitchFamily="2" charset="0"/>
              </a:rPr>
              <a:t>The frequencies of the induced GWs correspond to the scales of the scalar perturbations inducing GWs. </a:t>
            </a:r>
            <a:endParaRPr kumimoji="1" lang="ja-JP" altLang="en-US" dirty="0">
              <a:latin typeface="Optima" panose="02000503060000020004" pitchFamily="2" charset="0"/>
            </a:endParaRPr>
          </a:p>
        </p:txBody>
      </p:sp>
      <p:sp>
        <p:nvSpPr>
          <p:cNvPr id="18" name="テキスト ボックス 17">
            <a:extLst>
              <a:ext uri="{FF2B5EF4-FFF2-40B4-BE49-F238E27FC236}">
                <a16:creationId xmlns:a16="http://schemas.microsoft.com/office/drawing/2014/main" id="{95717988-204D-184F-923B-9B3BF8910C0B}"/>
              </a:ext>
            </a:extLst>
          </p:cNvPr>
          <p:cNvSpPr txBox="1"/>
          <p:nvPr/>
        </p:nvSpPr>
        <p:spPr>
          <a:xfrm>
            <a:off x="690777" y="1949916"/>
            <a:ext cx="7824573" cy="369332"/>
          </a:xfrm>
          <a:prstGeom prst="rect">
            <a:avLst/>
          </a:prstGeom>
          <a:noFill/>
        </p:spPr>
        <p:txBody>
          <a:bodyPr wrap="square" rtlCol="0">
            <a:spAutoFit/>
          </a:bodyPr>
          <a:lstStyle/>
          <a:p>
            <a:pPr algn="l"/>
            <a:r>
              <a:rPr kumimoji="1" lang="en-US" altLang="ja-JP" dirty="0">
                <a:latin typeface="Optima" panose="02000503060000020004" pitchFamily="2" charset="0"/>
              </a:rPr>
              <a:t>We can investigate </a:t>
            </a:r>
            <a:r>
              <a:rPr kumimoji="1" lang="en-US" altLang="ja-JP" u="sng" dirty="0">
                <a:latin typeface="Optima" panose="02000503060000020004" pitchFamily="2" charset="0"/>
              </a:rPr>
              <a:t>small-scale (scalar) perturbations</a:t>
            </a:r>
            <a:r>
              <a:rPr kumimoji="1" lang="en-US" altLang="ja-JP" dirty="0">
                <a:latin typeface="Optima" panose="02000503060000020004" pitchFamily="2" charset="0"/>
              </a:rPr>
              <a:t> using the induced GWs!</a:t>
            </a:r>
            <a:endParaRPr kumimoji="1" lang="ja-JP" altLang="en-US" dirty="0">
              <a:latin typeface="Optima" panose="02000503060000020004" pitchFamily="2" charset="0"/>
            </a:endParaRPr>
          </a:p>
        </p:txBody>
      </p:sp>
      <p:cxnSp>
        <p:nvCxnSpPr>
          <p:cNvPr id="21" name="直線コネクタ 20">
            <a:extLst>
              <a:ext uri="{FF2B5EF4-FFF2-40B4-BE49-F238E27FC236}">
                <a16:creationId xmlns:a16="http://schemas.microsoft.com/office/drawing/2014/main" id="{24DEFF4E-61F4-AA48-AC02-D819F3144CE9}"/>
              </a:ext>
            </a:extLst>
          </p:cNvPr>
          <p:cNvCxnSpPr/>
          <p:nvPr/>
        </p:nvCxnSpPr>
        <p:spPr>
          <a:xfrm>
            <a:off x="9387032" y="1898493"/>
            <a:ext cx="3212757"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F803C7F-8AC4-8648-85B5-0EC0F6C899F8}"/>
              </a:ext>
            </a:extLst>
          </p:cNvPr>
          <p:cNvSpPr txBox="1"/>
          <p:nvPr/>
        </p:nvSpPr>
        <p:spPr>
          <a:xfrm>
            <a:off x="9345679" y="2428519"/>
            <a:ext cx="6212886" cy="523220"/>
          </a:xfrm>
          <a:prstGeom prst="rect">
            <a:avLst/>
          </a:prstGeom>
          <a:noFill/>
        </p:spPr>
        <p:txBody>
          <a:bodyPr wrap="square" rtlCol="0">
            <a:spAutoFit/>
          </a:bodyPr>
          <a:lstStyle/>
          <a:p>
            <a:pPr algn="l"/>
            <a:r>
              <a:rPr kumimoji="1" lang="en-US" altLang="ja-JP" sz="1400" dirty="0">
                <a:latin typeface="Optima" panose="02000503060000020004" pitchFamily="2" charset="0"/>
              </a:rPr>
              <a:t>(Observations of CMB and LSS cannot investigate small-scale perturbations due to the Silk damping and the non-linear growth of perturbations) </a:t>
            </a:r>
            <a:endParaRPr kumimoji="1" lang="ja-JP" altLang="en-US" sz="14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6C138C7A-FD57-FA41-B1C4-9CF5BC89419D}"/>
              </a:ext>
            </a:extLst>
          </p:cNvPr>
          <p:cNvSpPr txBox="1"/>
          <p:nvPr/>
        </p:nvSpPr>
        <p:spPr>
          <a:xfrm>
            <a:off x="448715" y="5495145"/>
            <a:ext cx="4123285" cy="830997"/>
          </a:xfrm>
          <a:prstGeom prst="rect">
            <a:avLst/>
          </a:prstGeom>
          <a:noFill/>
        </p:spPr>
        <p:txBody>
          <a:bodyPr wrap="square" rtlCol="0">
            <a:spAutoFit/>
          </a:bodyPr>
          <a:lstStyle/>
          <a:p>
            <a:pPr algn="l"/>
            <a:r>
              <a:rPr kumimoji="1" lang="en-US" altLang="ja-JP" sz="1600" dirty="0">
                <a:latin typeface="Optima" panose="02000503060000020004" pitchFamily="2" charset="0"/>
              </a:rPr>
              <a:t>Since small-scale perturbations enter the horizon early, the induced GW could be a good probe of the early Universe.</a:t>
            </a:r>
            <a:endParaRPr kumimoji="1" lang="ja-JP" altLang="en-US" sz="1600"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6EF6B11F-413A-B64F-B67E-83DF74FF074A}"/>
              </a:ext>
            </a:extLst>
          </p:cNvPr>
          <p:cNvSpPr txBox="1"/>
          <p:nvPr/>
        </p:nvSpPr>
        <p:spPr>
          <a:xfrm>
            <a:off x="5003859" y="5460190"/>
            <a:ext cx="3696846" cy="923330"/>
          </a:xfrm>
          <a:prstGeom prst="rect">
            <a:avLst/>
          </a:prstGeom>
          <a:noFill/>
        </p:spPr>
        <p:txBody>
          <a:bodyPr wrap="square" rtlCol="0">
            <a:spAutoFit/>
          </a:bodyPr>
          <a:lstStyle/>
          <a:p>
            <a:pPr algn="l"/>
            <a:r>
              <a:rPr kumimoji="1" lang="en-US" altLang="ja-JP" dirty="0">
                <a:latin typeface="Optima" panose="02000503060000020004" pitchFamily="2" charset="0"/>
              </a:rPr>
              <a:t>What kind of effects does the early matter dominated era make on the induced GWs?</a:t>
            </a:r>
            <a:endParaRPr kumimoji="1" lang="ja-JP" altLang="en-US" dirty="0">
              <a:latin typeface="Optima" panose="02000503060000020004" pitchFamily="2" charset="0"/>
            </a:endParaRPr>
          </a:p>
        </p:txBody>
      </p:sp>
      <p:sp>
        <p:nvSpPr>
          <p:cNvPr id="25" name="右矢印 24">
            <a:extLst>
              <a:ext uri="{FF2B5EF4-FFF2-40B4-BE49-F238E27FC236}">
                <a16:creationId xmlns:a16="http://schemas.microsoft.com/office/drawing/2014/main" id="{0EFE461B-995D-2344-9C70-BA886663041C}"/>
              </a:ext>
            </a:extLst>
          </p:cNvPr>
          <p:cNvSpPr/>
          <p:nvPr/>
        </p:nvSpPr>
        <p:spPr>
          <a:xfrm>
            <a:off x="4347636" y="5725311"/>
            <a:ext cx="481914" cy="415499"/>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角丸四角形 27">
            <a:extLst>
              <a:ext uri="{FF2B5EF4-FFF2-40B4-BE49-F238E27FC236}">
                <a16:creationId xmlns:a16="http://schemas.microsoft.com/office/drawing/2014/main" id="{74EB9271-4079-7F47-B957-73100FC507A2}"/>
              </a:ext>
            </a:extLst>
          </p:cNvPr>
          <p:cNvSpPr/>
          <p:nvPr/>
        </p:nvSpPr>
        <p:spPr>
          <a:xfrm>
            <a:off x="4929717" y="5235034"/>
            <a:ext cx="3696846" cy="117662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テキスト ボックス 26">
            <a:extLst>
              <a:ext uri="{FF2B5EF4-FFF2-40B4-BE49-F238E27FC236}">
                <a16:creationId xmlns:a16="http://schemas.microsoft.com/office/drawing/2014/main" id="{CCF82B28-0EEB-2242-972E-276174CD883E}"/>
              </a:ext>
            </a:extLst>
          </p:cNvPr>
          <p:cNvSpPr txBox="1"/>
          <p:nvPr/>
        </p:nvSpPr>
        <p:spPr>
          <a:xfrm>
            <a:off x="5375195" y="5042325"/>
            <a:ext cx="2836482" cy="369332"/>
          </a:xfrm>
          <a:prstGeom prst="rect">
            <a:avLst/>
          </a:prstGeom>
          <a:solidFill>
            <a:schemeClr val="bg1"/>
          </a:solidFill>
          <a:ln>
            <a:solidFill>
              <a:schemeClr val="accent1"/>
            </a:solidFill>
          </a:ln>
        </p:spPr>
        <p:txBody>
          <a:bodyPr wrap="none" rtlCol="0">
            <a:spAutoFit/>
          </a:bodyPr>
          <a:lstStyle/>
          <a:p>
            <a:pPr algn="l"/>
            <a:r>
              <a:rPr kumimoji="1" lang="en-US" altLang="ja-JP" dirty="0">
                <a:latin typeface="Optima" panose="02000503060000020004" pitchFamily="2" charset="0"/>
              </a:rPr>
              <a:t>Main question of this work</a:t>
            </a:r>
            <a:endParaRPr kumimoji="1" lang="ja-JP" altLang="en-US" dirty="0">
              <a:latin typeface="Optima" panose="02000503060000020004" pitchFamily="2" charset="0"/>
            </a:endParaRPr>
          </a:p>
        </p:txBody>
      </p:sp>
      <p:sp>
        <p:nvSpPr>
          <p:cNvPr id="30" name="テキスト ボックス 29">
            <a:extLst>
              <a:ext uri="{FF2B5EF4-FFF2-40B4-BE49-F238E27FC236}">
                <a16:creationId xmlns:a16="http://schemas.microsoft.com/office/drawing/2014/main" id="{0793ED2E-D531-E54F-8E5C-A8E4669FF27C}"/>
              </a:ext>
            </a:extLst>
          </p:cNvPr>
          <p:cNvSpPr txBox="1"/>
          <p:nvPr/>
        </p:nvSpPr>
        <p:spPr>
          <a:xfrm>
            <a:off x="4728206" y="4227677"/>
            <a:ext cx="3759787" cy="523220"/>
          </a:xfrm>
          <a:prstGeom prst="rect">
            <a:avLst/>
          </a:prstGeom>
          <a:noFill/>
        </p:spPr>
        <p:txBody>
          <a:bodyPr wrap="square" rtlCol="0">
            <a:spAutoFit/>
          </a:bodyPr>
          <a:lstStyle/>
          <a:p>
            <a:pPr algn="l"/>
            <a:r>
              <a:rPr kumimoji="1" lang="en-US" altLang="ja-JP" sz="1400" dirty="0">
                <a:latin typeface="Optima" panose="02000503060000020004" pitchFamily="2" charset="0"/>
              </a:rPr>
              <a:t>(The left figure is just an advertisement of our previous work, </a:t>
            </a:r>
            <a:r>
              <a:rPr kumimoji="1" lang="en-US" altLang="ja-JP" sz="1400" dirty="0" err="1">
                <a:latin typeface="Optima" panose="02000503060000020004" pitchFamily="2" charset="0"/>
              </a:rPr>
              <a:t>arXiv</a:t>
            </a:r>
            <a:r>
              <a:rPr kumimoji="1" lang="en-US" altLang="ja-JP" sz="1400" dirty="0">
                <a:latin typeface="Optima" panose="02000503060000020004" pitchFamily="2" charset="0"/>
              </a:rPr>
              <a:t>: 1812.00674.)</a:t>
            </a:r>
            <a:endParaRPr kumimoji="1" lang="ja-JP" altLang="en-US" sz="1400" dirty="0">
              <a:latin typeface="Optima" panose="02000503060000020004" pitchFamily="2" charset="0"/>
            </a:endParaRPr>
          </a:p>
        </p:txBody>
      </p:sp>
      <p:pic>
        <p:nvPicPr>
          <p:cNvPr id="32" name="図 31">
            <a:extLst>
              <a:ext uri="{FF2B5EF4-FFF2-40B4-BE49-F238E27FC236}">
                <a16:creationId xmlns:a16="http://schemas.microsoft.com/office/drawing/2014/main" id="{53D8207B-3FCE-1C43-B20D-DC9B0BBFDE78}"/>
              </a:ext>
            </a:extLst>
          </p:cNvPr>
          <p:cNvPicPr>
            <a:picLocks noChangeAspect="1"/>
          </p:cNvPicPr>
          <p:nvPr/>
        </p:nvPicPr>
        <p:blipFill>
          <a:blip r:embed="rId5"/>
          <a:stretch>
            <a:fillRect/>
          </a:stretch>
        </p:blipFill>
        <p:spPr>
          <a:xfrm>
            <a:off x="4709367" y="1793607"/>
            <a:ext cx="1005040" cy="202101"/>
          </a:xfrm>
          <a:prstGeom prst="rect">
            <a:avLst/>
          </a:prstGeom>
        </p:spPr>
      </p:pic>
      <p:sp>
        <p:nvSpPr>
          <p:cNvPr id="33" name="テキスト ボックス 32">
            <a:extLst>
              <a:ext uri="{FF2B5EF4-FFF2-40B4-BE49-F238E27FC236}">
                <a16:creationId xmlns:a16="http://schemas.microsoft.com/office/drawing/2014/main" id="{8B7D4AAF-10CB-1F4A-A3D6-260D5A83E1A6}"/>
              </a:ext>
            </a:extLst>
          </p:cNvPr>
          <p:cNvSpPr txBox="1"/>
          <p:nvPr/>
        </p:nvSpPr>
        <p:spPr>
          <a:xfrm>
            <a:off x="3566913" y="5120245"/>
            <a:ext cx="930063" cy="276999"/>
          </a:xfrm>
          <a:prstGeom prst="rect">
            <a:avLst/>
          </a:prstGeom>
          <a:noFill/>
        </p:spPr>
        <p:txBody>
          <a:bodyPr wrap="none" rtlCol="0">
            <a:spAutoFit/>
          </a:bodyPr>
          <a:lstStyle/>
          <a:p>
            <a:pPr algn="l"/>
            <a:r>
              <a:rPr kumimoji="1" lang="en-US" altLang="ja-JP" sz="1200" dirty="0">
                <a:latin typeface="Optima" panose="02000503060000020004" pitchFamily="2" charset="0"/>
              </a:rPr>
              <a:t>Small scale</a:t>
            </a:r>
            <a:endParaRPr kumimoji="1" lang="ja-JP" altLang="en-US" sz="1200" dirty="0">
              <a:latin typeface="Optima" panose="02000503060000020004" pitchFamily="2" charset="0"/>
            </a:endParaRPr>
          </a:p>
        </p:txBody>
      </p:sp>
      <p:sp>
        <p:nvSpPr>
          <p:cNvPr id="34" name="テキスト ボックス 33">
            <a:extLst>
              <a:ext uri="{FF2B5EF4-FFF2-40B4-BE49-F238E27FC236}">
                <a16:creationId xmlns:a16="http://schemas.microsoft.com/office/drawing/2014/main" id="{B5C27B60-F914-974A-9543-C4FB92B9E194}"/>
              </a:ext>
            </a:extLst>
          </p:cNvPr>
          <p:cNvSpPr txBox="1"/>
          <p:nvPr/>
        </p:nvSpPr>
        <p:spPr>
          <a:xfrm>
            <a:off x="1052078" y="5120245"/>
            <a:ext cx="920445" cy="276999"/>
          </a:xfrm>
          <a:prstGeom prst="rect">
            <a:avLst/>
          </a:prstGeom>
          <a:noFill/>
        </p:spPr>
        <p:txBody>
          <a:bodyPr wrap="none" rtlCol="0">
            <a:spAutoFit/>
          </a:bodyPr>
          <a:lstStyle/>
          <a:p>
            <a:pPr algn="l"/>
            <a:r>
              <a:rPr kumimoji="1" lang="en-US" altLang="ja-JP" sz="1200" dirty="0">
                <a:latin typeface="Optima" panose="02000503060000020004" pitchFamily="2" charset="0"/>
              </a:rPr>
              <a:t>Large scale</a:t>
            </a:r>
            <a:endParaRPr kumimoji="1" lang="ja-JP" altLang="en-US" sz="1200" dirty="0">
              <a:latin typeface="Optima" panose="02000503060000020004" pitchFamily="2" charset="0"/>
            </a:endParaRPr>
          </a:p>
        </p:txBody>
      </p:sp>
      <p:cxnSp>
        <p:nvCxnSpPr>
          <p:cNvPr id="36" name="直線矢印コネクタ 35">
            <a:extLst>
              <a:ext uri="{FF2B5EF4-FFF2-40B4-BE49-F238E27FC236}">
                <a16:creationId xmlns:a16="http://schemas.microsoft.com/office/drawing/2014/main" id="{AF3086BD-6880-584C-BFE9-47130E8EDB04}"/>
              </a:ext>
            </a:extLst>
          </p:cNvPr>
          <p:cNvCxnSpPr/>
          <p:nvPr/>
        </p:nvCxnSpPr>
        <p:spPr>
          <a:xfrm>
            <a:off x="3169622" y="5255938"/>
            <a:ext cx="412039"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6F2F79F0-1E41-8B47-A780-FAECF8E6992D}"/>
              </a:ext>
            </a:extLst>
          </p:cNvPr>
          <p:cNvCxnSpPr>
            <a:cxnSpLocks/>
          </p:cNvCxnSpPr>
          <p:nvPr/>
        </p:nvCxnSpPr>
        <p:spPr>
          <a:xfrm flipH="1">
            <a:off x="1928279" y="5270686"/>
            <a:ext cx="476864"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A5E81121-999B-044C-B8F3-49F52DBA8D18}"/>
              </a:ext>
            </a:extLst>
          </p:cNvPr>
          <p:cNvSpPr>
            <a:spLocks noGrp="1"/>
          </p:cNvSpPr>
          <p:nvPr>
            <p:ph type="sldNum" sz="quarter" idx="12"/>
          </p:nvPr>
        </p:nvSpPr>
        <p:spPr/>
        <p:txBody>
          <a:bodyPr/>
          <a:lstStyle/>
          <a:p>
            <a:fld id="{4F507FF2-E283-2F47-BC83-23ACEC2E43D2}" type="slidenum">
              <a:rPr lang="ja-JP" altLang="en-US" smtClean="0"/>
              <a:pPr/>
              <a:t>28</a:t>
            </a:fld>
            <a:r>
              <a:rPr lang="en-US" altLang="ja-JP"/>
              <a:t>/21</a:t>
            </a:r>
            <a:endParaRPr lang="ja-JP" altLang="en-US"/>
          </a:p>
        </p:txBody>
      </p:sp>
    </p:spTree>
    <p:extLst>
      <p:ext uri="{BB962C8B-B14F-4D97-AF65-F5344CB8AC3E}">
        <p14:creationId xmlns:p14="http://schemas.microsoft.com/office/powerpoint/2010/main" val="197477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sz="3600" dirty="0"/>
              <a:t>GWs induced by scalar perturbations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5FF9617-1EAB-B046-B13E-169F499D2508}"/>
              </a:ext>
            </a:extLst>
          </p:cNvPr>
          <p:cNvSpPr txBox="1"/>
          <p:nvPr/>
        </p:nvSpPr>
        <p:spPr>
          <a:xfrm>
            <a:off x="628650" y="1092453"/>
            <a:ext cx="2262158" cy="369332"/>
          </a:xfrm>
          <a:prstGeom prst="rect">
            <a:avLst/>
          </a:prstGeom>
          <a:noFill/>
        </p:spPr>
        <p:txBody>
          <a:bodyPr wrap="none" rtlCol="0">
            <a:spAutoFit/>
          </a:bodyPr>
          <a:lstStyle/>
          <a:p>
            <a:pPr algn="l"/>
            <a:r>
              <a:rPr kumimoji="1" lang="en-US" altLang="ja-JP" dirty="0">
                <a:latin typeface="Optima" panose="02000503060000020004" pitchFamily="2" charset="0"/>
              </a:rPr>
              <a:t>Metric perturbations:</a:t>
            </a:r>
            <a:endParaRPr kumimoji="1" lang="ja-JP" altLang="en-US" dirty="0">
              <a:latin typeface="Optima" panose="02000503060000020004" pitchFamily="2" charset="0"/>
            </a:endParaRPr>
          </a:p>
        </p:txBody>
      </p:sp>
      <p:sp>
        <p:nvSpPr>
          <p:cNvPr id="7" name="テキスト ボックス 6">
            <a:extLst>
              <a:ext uri="{FF2B5EF4-FFF2-40B4-BE49-F238E27FC236}">
                <a16:creationId xmlns:a16="http://schemas.microsoft.com/office/drawing/2014/main" id="{F3C25459-91A8-5F49-9AE5-7C16E1CC5662}"/>
              </a:ext>
            </a:extLst>
          </p:cNvPr>
          <p:cNvSpPr txBox="1"/>
          <p:nvPr/>
        </p:nvSpPr>
        <p:spPr>
          <a:xfrm>
            <a:off x="3187019" y="1106051"/>
            <a:ext cx="5062476" cy="338554"/>
          </a:xfrm>
          <a:prstGeom prst="rect">
            <a:avLst/>
          </a:prstGeom>
          <a:noFill/>
        </p:spPr>
        <p:txBody>
          <a:bodyPr wrap="none" rtlCol="0">
            <a:spAutoFit/>
          </a:bodyPr>
          <a:lstStyle/>
          <a:p>
            <a:pPr algn="l"/>
            <a:r>
              <a:rPr kumimoji="1" lang="en-US" altLang="ja-JP" sz="1600" dirty="0">
                <a:solidFill>
                  <a:schemeClr val="accent1"/>
                </a:solidFill>
                <a:latin typeface="Optima" panose="02000503060000020004" pitchFamily="2" charset="0"/>
              </a:rPr>
              <a:t>Scalar perturbations (related to curvature perturbations)</a:t>
            </a:r>
            <a:endParaRPr kumimoji="1" lang="ja-JP" altLang="en-US" sz="1600" dirty="0">
              <a:solidFill>
                <a:schemeClr val="accent1"/>
              </a:solidFill>
              <a:latin typeface="Optima" panose="02000503060000020004" pitchFamily="2" charset="0"/>
            </a:endParaRPr>
          </a:p>
        </p:txBody>
      </p:sp>
      <p:cxnSp>
        <p:nvCxnSpPr>
          <p:cNvPr id="9" name="直線矢印コネクタ 8">
            <a:extLst>
              <a:ext uri="{FF2B5EF4-FFF2-40B4-BE49-F238E27FC236}">
                <a16:creationId xmlns:a16="http://schemas.microsoft.com/office/drawing/2014/main" id="{E39E548E-B9A0-4141-A5EE-91204DF49281}"/>
              </a:ext>
            </a:extLst>
          </p:cNvPr>
          <p:cNvCxnSpPr>
            <a:cxnSpLocks/>
          </p:cNvCxnSpPr>
          <p:nvPr/>
        </p:nvCxnSpPr>
        <p:spPr>
          <a:xfrm flipH="1">
            <a:off x="2893947" y="1448169"/>
            <a:ext cx="585523" cy="4208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801F29A7-2733-2D45-89F0-8AE6806B51FA}"/>
              </a:ext>
            </a:extLst>
          </p:cNvPr>
          <p:cNvCxnSpPr>
            <a:cxnSpLocks/>
          </p:cNvCxnSpPr>
          <p:nvPr/>
        </p:nvCxnSpPr>
        <p:spPr>
          <a:xfrm>
            <a:off x="5442303" y="1420639"/>
            <a:ext cx="254614" cy="44935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8F970BC-56CE-1F46-830A-566BABB2B23E}"/>
              </a:ext>
            </a:extLst>
          </p:cNvPr>
          <p:cNvSpPr txBox="1"/>
          <p:nvPr/>
        </p:nvSpPr>
        <p:spPr>
          <a:xfrm>
            <a:off x="4883245" y="2577112"/>
            <a:ext cx="2599109" cy="338554"/>
          </a:xfrm>
          <a:prstGeom prst="rect">
            <a:avLst/>
          </a:prstGeom>
          <a:noFill/>
        </p:spPr>
        <p:txBody>
          <a:bodyPr wrap="none" rtlCol="0">
            <a:spAutoFit/>
          </a:bodyPr>
          <a:lstStyle/>
          <a:p>
            <a:pPr algn="l"/>
            <a:r>
              <a:rPr kumimoji="1" lang="en-US" altLang="ja-JP" sz="1600" dirty="0">
                <a:solidFill>
                  <a:schemeClr val="accent2"/>
                </a:solidFill>
                <a:latin typeface="Optima" panose="02000503060000020004" pitchFamily="2" charset="0"/>
              </a:rPr>
              <a:t>Tensor perturbations (GWs)</a:t>
            </a:r>
            <a:endParaRPr kumimoji="1" lang="ja-JP" altLang="en-US" sz="1600" dirty="0">
              <a:solidFill>
                <a:schemeClr val="accent2"/>
              </a:solidFill>
              <a:latin typeface="Optima" panose="02000503060000020004" pitchFamily="2" charset="0"/>
            </a:endParaRPr>
          </a:p>
        </p:txBody>
      </p:sp>
      <p:cxnSp>
        <p:nvCxnSpPr>
          <p:cNvPr id="19" name="直線矢印コネクタ 18">
            <a:extLst>
              <a:ext uri="{FF2B5EF4-FFF2-40B4-BE49-F238E27FC236}">
                <a16:creationId xmlns:a16="http://schemas.microsoft.com/office/drawing/2014/main" id="{E5254799-D692-6F46-951C-6C658E45CC41}"/>
              </a:ext>
            </a:extLst>
          </p:cNvPr>
          <p:cNvCxnSpPr>
            <a:cxnSpLocks/>
            <a:stCxn id="18" idx="0"/>
          </p:cNvCxnSpPr>
          <p:nvPr/>
        </p:nvCxnSpPr>
        <p:spPr>
          <a:xfrm flipV="1">
            <a:off x="6182800" y="2183930"/>
            <a:ext cx="522269" cy="39318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865245B7-3668-0D41-8807-650F940B8741}"/>
              </a:ext>
            </a:extLst>
          </p:cNvPr>
          <p:cNvCxnSpPr>
            <a:cxnSpLocks/>
          </p:cNvCxnSpPr>
          <p:nvPr/>
        </p:nvCxnSpPr>
        <p:spPr>
          <a:xfrm flipV="1">
            <a:off x="3481191" y="2149646"/>
            <a:ext cx="380733" cy="30994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8C66BB3-AB04-1543-9750-78574E031F85}"/>
              </a:ext>
            </a:extLst>
          </p:cNvPr>
          <p:cNvSpPr txBox="1"/>
          <p:nvPr/>
        </p:nvSpPr>
        <p:spPr>
          <a:xfrm>
            <a:off x="2044923" y="2397161"/>
            <a:ext cx="2391167" cy="584775"/>
          </a:xfrm>
          <a:prstGeom prst="rect">
            <a:avLst/>
          </a:prstGeom>
          <a:noFill/>
        </p:spPr>
        <p:txBody>
          <a:bodyPr wrap="none" rtlCol="0">
            <a:spAutoFit/>
          </a:bodyPr>
          <a:lstStyle/>
          <a:p>
            <a:pPr algn="l"/>
            <a:r>
              <a:rPr kumimoji="1" lang="en-US" altLang="ja-JP" sz="1600" dirty="0">
                <a:solidFill>
                  <a:schemeClr val="accent6">
                    <a:lumMod val="75000"/>
                  </a:schemeClr>
                </a:solidFill>
                <a:latin typeface="Optima" panose="02000503060000020004" pitchFamily="2" charset="0"/>
              </a:rPr>
              <a:t>Vector perturbations </a:t>
            </a:r>
          </a:p>
          <a:p>
            <a:pPr algn="l"/>
            <a:r>
              <a:rPr kumimoji="1" lang="en-US" altLang="ja-JP" sz="1600" dirty="0">
                <a:solidFill>
                  <a:schemeClr val="accent6">
                    <a:lumMod val="75000"/>
                  </a:schemeClr>
                </a:solidFill>
                <a:latin typeface="Optima" panose="02000503060000020004" pitchFamily="2" charset="0"/>
              </a:rPr>
              <a:t>(neglect in the following)</a:t>
            </a:r>
            <a:endParaRPr kumimoji="1" lang="ja-JP" altLang="en-US" sz="1600" dirty="0">
              <a:solidFill>
                <a:schemeClr val="accent6">
                  <a:lumMod val="75000"/>
                </a:schemeClr>
              </a:solidFill>
              <a:latin typeface="Optima" panose="02000503060000020004" pitchFamily="2" charset="0"/>
            </a:endParaRPr>
          </a:p>
        </p:txBody>
      </p:sp>
      <p:sp>
        <p:nvSpPr>
          <p:cNvPr id="24" name="テキスト ボックス 23">
            <a:extLst>
              <a:ext uri="{FF2B5EF4-FFF2-40B4-BE49-F238E27FC236}">
                <a16:creationId xmlns:a16="http://schemas.microsoft.com/office/drawing/2014/main" id="{2D67FF78-139E-3942-97ED-34BBA2FAACA0}"/>
              </a:ext>
            </a:extLst>
          </p:cNvPr>
          <p:cNvSpPr txBox="1"/>
          <p:nvPr/>
        </p:nvSpPr>
        <p:spPr>
          <a:xfrm>
            <a:off x="700644" y="2931757"/>
            <a:ext cx="5298914" cy="584775"/>
          </a:xfrm>
          <a:prstGeom prst="rect">
            <a:avLst/>
          </a:prstGeom>
          <a:noFill/>
        </p:spPr>
        <p:txBody>
          <a:bodyPr wrap="square" rtlCol="0">
            <a:spAutoFit/>
          </a:bodyPr>
          <a:lstStyle/>
          <a:p>
            <a:pPr algn="l"/>
            <a:r>
              <a:rPr kumimoji="1" lang="en-US" altLang="ja-JP" sz="1600" dirty="0">
                <a:latin typeface="Optima" panose="02000503060000020004" pitchFamily="2" charset="0"/>
              </a:rPr>
              <a:t>Substituting this metric into the Einstein tensor, we derive the following expression up to second order,</a:t>
            </a:r>
            <a:endParaRPr kumimoji="1" lang="ja-JP" altLang="en-US" sz="1600" dirty="0">
              <a:latin typeface="Optima" panose="02000503060000020004" pitchFamily="2" charset="0"/>
            </a:endParaRPr>
          </a:p>
        </p:txBody>
      </p:sp>
      <p:pic>
        <p:nvPicPr>
          <p:cNvPr id="25" name="図 24">
            <a:extLst>
              <a:ext uri="{FF2B5EF4-FFF2-40B4-BE49-F238E27FC236}">
                <a16:creationId xmlns:a16="http://schemas.microsoft.com/office/drawing/2014/main" id="{149FC682-85F9-A24D-BDC0-D3F755E82D22}"/>
              </a:ext>
            </a:extLst>
          </p:cNvPr>
          <p:cNvPicPr>
            <a:picLocks noChangeAspect="1"/>
          </p:cNvPicPr>
          <p:nvPr/>
        </p:nvPicPr>
        <p:blipFill>
          <a:blip r:embed="rId3"/>
          <a:stretch>
            <a:fillRect/>
          </a:stretch>
        </p:blipFill>
        <p:spPr>
          <a:xfrm>
            <a:off x="6948478" y="3388823"/>
            <a:ext cx="1326005" cy="471968"/>
          </a:xfrm>
          <a:prstGeom prst="rect">
            <a:avLst/>
          </a:prstGeom>
        </p:spPr>
      </p:pic>
      <p:pic>
        <p:nvPicPr>
          <p:cNvPr id="32" name="図 31">
            <a:extLst>
              <a:ext uri="{FF2B5EF4-FFF2-40B4-BE49-F238E27FC236}">
                <a16:creationId xmlns:a16="http://schemas.microsoft.com/office/drawing/2014/main" id="{DB12FB34-0F7E-164D-AF41-BCE1254E4DB3}"/>
              </a:ext>
            </a:extLst>
          </p:cNvPr>
          <p:cNvPicPr>
            <a:picLocks noChangeAspect="1"/>
          </p:cNvPicPr>
          <p:nvPr/>
        </p:nvPicPr>
        <p:blipFill>
          <a:blip r:embed="rId4"/>
          <a:stretch>
            <a:fillRect/>
          </a:stretch>
        </p:blipFill>
        <p:spPr>
          <a:xfrm>
            <a:off x="6730999" y="3917954"/>
            <a:ext cx="1878611" cy="221924"/>
          </a:xfrm>
          <a:prstGeom prst="rect">
            <a:avLst/>
          </a:prstGeom>
        </p:spPr>
      </p:pic>
      <p:sp>
        <p:nvSpPr>
          <p:cNvPr id="35" name="角丸四角形 34">
            <a:extLst>
              <a:ext uri="{FF2B5EF4-FFF2-40B4-BE49-F238E27FC236}">
                <a16:creationId xmlns:a16="http://schemas.microsoft.com/office/drawing/2014/main" id="{27C908C1-94A7-3446-A6BD-B2FD1819EE1B}"/>
              </a:ext>
            </a:extLst>
          </p:cNvPr>
          <p:cNvSpPr/>
          <p:nvPr/>
        </p:nvSpPr>
        <p:spPr>
          <a:xfrm>
            <a:off x="6572101" y="3203849"/>
            <a:ext cx="2200769" cy="103383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D71E9B0-900A-C44B-8DF3-39DF02A1E55E}"/>
              </a:ext>
            </a:extLst>
          </p:cNvPr>
          <p:cNvSpPr txBox="1"/>
          <p:nvPr/>
        </p:nvSpPr>
        <p:spPr>
          <a:xfrm>
            <a:off x="6959802" y="2998880"/>
            <a:ext cx="1326004" cy="369332"/>
          </a:xfrm>
          <a:prstGeom prst="rect">
            <a:avLst/>
          </a:prstGeom>
          <a:solidFill>
            <a:schemeClr val="bg1"/>
          </a:solidFill>
        </p:spPr>
        <p:txBody>
          <a:bodyPr wrap="none" rtlCol="0">
            <a:spAutoFit/>
          </a:bodyPr>
          <a:lstStyle/>
          <a:p>
            <a:pPr algn="l"/>
            <a:r>
              <a:rPr kumimoji="1" lang="en-US" altLang="ja-JP" dirty="0">
                <a:latin typeface="Optima" panose="02000503060000020004" pitchFamily="2" charset="0"/>
              </a:rPr>
              <a:t>Einstein eq.</a:t>
            </a:r>
            <a:endParaRPr kumimoji="1" lang="ja-JP" altLang="en-US" dirty="0">
              <a:latin typeface="Optima" panose="02000503060000020004" pitchFamily="2" charset="0"/>
            </a:endParaRPr>
          </a:p>
        </p:txBody>
      </p:sp>
      <p:pic>
        <p:nvPicPr>
          <p:cNvPr id="37" name="図 36">
            <a:extLst>
              <a:ext uri="{FF2B5EF4-FFF2-40B4-BE49-F238E27FC236}">
                <a16:creationId xmlns:a16="http://schemas.microsoft.com/office/drawing/2014/main" id="{A890C9E1-8FDD-F448-A739-E96C7E5D0E53}"/>
              </a:ext>
            </a:extLst>
          </p:cNvPr>
          <p:cNvPicPr>
            <a:picLocks noChangeAspect="1"/>
          </p:cNvPicPr>
          <p:nvPr/>
        </p:nvPicPr>
        <p:blipFill>
          <a:blip r:embed="rId5"/>
          <a:stretch>
            <a:fillRect/>
          </a:stretch>
        </p:blipFill>
        <p:spPr>
          <a:xfrm>
            <a:off x="840542" y="3470122"/>
            <a:ext cx="5342258" cy="474746"/>
          </a:xfrm>
          <a:prstGeom prst="rect">
            <a:avLst/>
          </a:prstGeom>
        </p:spPr>
      </p:pic>
      <p:pic>
        <p:nvPicPr>
          <p:cNvPr id="2" name="図 1">
            <a:extLst>
              <a:ext uri="{FF2B5EF4-FFF2-40B4-BE49-F238E27FC236}">
                <a16:creationId xmlns:a16="http://schemas.microsoft.com/office/drawing/2014/main" id="{F267B08A-469F-6C42-8B54-01E0C0A25370}"/>
              </a:ext>
            </a:extLst>
          </p:cNvPr>
          <p:cNvPicPr>
            <a:picLocks noChangeAspect="1"/>
          </p:cNvPicPr>
          <p:nvPr/>
        </p:nvPicPr>
        <p:blipFill>
          <a:blip r:embed="rId6"/>
          <a:stretch>
            <a:fillRect/>
          </a:stretch>
        </p:blipFill>
        <p:spPr>
          <a:xfrm>
            <a:off x="9344114" y="1869042"/>
            <a:ext cx="6743317" cy="545231"/>
          </a:xfrm>
          <a:prstGeom prst="rect">
            <a:avLst/>
          </a:prstGeom>
        </p:spPr>
      </p:pic>
      <p:pic>
        <p:nvPicPr>
          <p:cNvPr id="11" name="図 10">
            <a:extLst>
              <a:ext uri="{FF2B5EF4-FFF2-40B4-BE49-F238E27FC236}">
                <a16:creationId xmlns:a16="http://schemas.microsoft.com/office/drawing/2014/main" id="{238F5BE2-EF07-F442-B8D6-6E40D07F6975}"/>
              </a:ext>
            </a:extLst>
          </p:cNvPr>
          <p:cNvPicPr>
            <a:picLocks noChangeAspect="1"/>
          </p:cNvPicPr>
          <p:nvPr/>
        </p:nvPicPr>
        <p:blipFill>
          <a:blip r:embed="rId7"/>
          <a:stretch>
            <a:fillRect/>
          </a:stretch>
        </p:blipFill>
        <p:spPr>
          <a:xfrm>
            <a:off x="7595935" y="2431759"/>
            <a:ext cx="522269" cy="421832"/>
          </a:xfrm>
          <a:prstGeom prst="rect">
            <a:avLst/>
          </a:prstGeom>
        </p:spPr>
      </p:pic>
      <p:sp>
        <p:nvSpPr>
          <p:cNvPr id="12" name="角丸四角形 11">
            <a:extLst>
              <a:ext uri="{FF2B5EF4-FFF2-40B4-BE49-F238E27FC236}">
                <a16:creationId xmlns:a16="http://schemas.microsoft.com/office/drawing/2014/main" id="{141823DE-28DF-5548-9547-F1A5712771DC}"/>
              </a:ext>
            </a:extLst>
          </p:cNvPr>
          <p:cNvSpPr/>
          <p:nvPr/>
        </p:nvSpPr>
        <p:spPr>
          <a:xfrm>
            <a:off x="7477264" y="2380521"/>
            <a:ext cx="773052" cy="5452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B880FB0-599F-F74E-B648-876BAF25D444}"/>
              </a:ext>
            </a:extLst>
          </p:cNvPr>
          <p:cNvSpPr txBox="1"/>
          <p:nvPr/>
        </p:nvSpPr>
        <p:spPr>
          <a:xfrm>
            <a:off x="890474" y="1331439"/>
            <a:ext cx="2082621" cy="461665"/>
          </a:xfrm>
          <a:prstGeom prst="rect">
            <a:avLst/>
          </a:prstGeom>
          <a:noFill/>
        </p:spPr>
        <p:txBody>
          <a:bodyPr wrap="none" rtlCol="0">
            <a:spAutoFit/>
          </a:bodyPr>
          <a:lstStyle/>
          <a:p>
            <a:pPr algn="l"/>
            <a:r>
              <a:rPr kumimoji="1" lang="en-US" altLang="ja-JP" sz="1200" dirty="0">
                <a:latin typeface="Optima" panose="02000503060000020004" pitchFamily="2" charset="0"/>
              </a:rPr>
              <a:t>(Newtonian gauge, </a:t>
            </a:r>
          </a:p>
          <a:p>
            <a:pPr algn="l"/>
            <a:r>
              <a:rPr kumimoji="1" lang="en-US" altLang="ja-JP" sz="1200" dirty="0">
                <a:latin typeface="Optima" panose="02000503060000020004" pitchFamily="2" charset="0"/>
              </a:rPr>
              <a:t>neglecting anisotropic stress)</a:t>
            </a:r>
            <a:endParaRPr kumimoji="1" lang="ja-JP" altLang="en-US" sz="1200" dirty="0">
              <a:latin typeface="Optima" panose="02000503060000020004" pitchFamily="2" charset="0"/>
            </a:endParaRPr>
          </a:p>
        </p:txBody>
      </p:sp>
      <p:sp>
        <p:nvSpPr>
          <p:cNvPr id="17" name="テキスト ボックス 16">
            <a:extLst>
              <a:ext uri="{FF2B5EF4-FFF2-40B4-BE49-F238E27FC236}">
                <a16:creationId xmlns:a16="http://schemas.microsoft.com/office/drawing/2014/main" id="{FAB36496-B1B8-DD4A-B10D-B96A46F1884B}"/>
              </a:ext>
            </a:extLst>
          </p:cNvPr>
          <p:cNvSpPr txBox="1"/>
          <p:nvPr/>
        </p:nvSpPr>
        <p:spPr>
          <a:xfrm>
            <a:off x="5442303" y="4289875"/>
            <a:ext cx="3187283" cy="307777"/>
          </a:xfrm>
          <a:prstGeom prst="rect">
            <a:avLst/>
          </a:prstGeom>
          <a:noFill/>
        </p:spPr>
        <p:txBody>
          <a:bodyPr wrap="none" rtlCol="0">
            <a:spAutoFit/>
          </a:bodyPr>
          <a:lstStyle/>
          <a:p>
            <a:pPr algn="l"/>
            <a:r>
              <a:rPr kumimoji="1" lang="en-US" altLang="ja-JP" sz="1400" dirty="0">
                <a:latin typeface="Optima" panose="02000503060000020004" pitchFamily="2" charset="0"/>
              </a:rPr>
              <a:t>Terms irrelevant to tensor perturbations</a:t>
            </a:r>
            <a:endParaRPr kumimoji="1" lang="ja-JP" altLang="en-US" sz="1400" dirty="0">
              <a:latin typeface="Optima" panose="02000503060000020004" pitchFamily="2" charset="0"/>
            </a:endParaRPr>
          </a:p>
        </p:txBody>
      </p:sp>
      <p:pic>
        <p:nvPicPr>
          <p:cNvPr id="22" name="図 21">
            <a:extLst>
              <a:ext uri="{FF2B5EF4-FFF2-40B4-BE49-F238E27FC236}">
                <a16:creationId xmlns:a16="http://schemas.microsoft.com/office/drawing/2014/main" id="{EE73E63A-5C44-7B44-8752-F808A2F527B6}"/>
              </a:ext>
            </a:extLst>
          </p:cNvPr>
          <p:cNvPicPr>
            <a:picLocks noChangeAspect="1"/>
          </p:cNvPicPr>
          <p:nvPr/>
        </p:nvPicPr>
        <p:blipFill>
          <a:blip r:embed="rId8"/>
          <a:stretch>
            <a:fillRect/>
          </a:stretch>
        </p:blipFill>
        <p:spPr>
          <a:xfrm>
            <a:off x="905660" y="4664668"/>
            <a:ext cx="2547602" cy="481394"/>
          </a:xfrm>
          <a:prstGeom prst="rect">
            <a:avLst/>
          </a:prstGeom>
        </p:spPr>
      </p:pic>
      <p:cxnSp>
        <p:nvCxnSpPr>
          <p:cNvPr id="26" name="直線コネクタ 25">
            <a:extLst>
              <a:ext uri="{FF2B5EF4-FFF2-40B4-BE49-F238E27FC236}">
                <a16:creationId xmlns:a16="http://schemas.microsoft.com/office/drawing/2014/main" id="{AB915AE6-B3D1-C942-8EF2-181E0FE11999}"/>
              </a:ext>
            </a:extLst>
          </p:cNvPr>
          <p:cNvCxnSpPr/>
          <p:nvPr/>
        </p:nvCxnSpPr>
        <p:spPr>
          <a:xfrm flipH="1" flipV="1">
            <a:off x="5999558" y="3883227"/>
            <a:ext cx="104822" cy="418635"/>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74848706-0ECD-4540-A880-9610E4946BC2}"/>
              </a:ext>
            </a:extLst>
          </p:cNvPr>
          <p:cNvSpPr txBox="1"/>
          <p:nvPr/>
        </p:nvSpPr>
        <p:spPr>
          <a:xfrm>
            <a:off x="3511671" y="4730026"/>
            <a:ext cx="3090911" cy="338554"/>
          </a:xfrm>
          <a:prstGeom prst="rect">
            <a:avLst/>
          </a:prstGeom>
          <a:noFill/>
        </p:spPr>
        <p:txBody>
          <a:bodyPr wrap="none" rtlCol="0">
            <a:spAutoFit/>
          </a:bodyPr>
          <a:lstStyle/>
          <a:p>
            <a:pPr algn="l"/>
            <a:r>
              <a:rPr kumimoji="1" lang="en-US" altLang="ja-JP" sz="1600" dirty="0">
                <a:latin typeface="Optima" panose="02000503060000020004" pitchFamily="2" charset="0"/>
              </a:rPr>
              <a:t>(from linear perturbation theory) </a:t>
            </a:r>
          </a:p>
        </p:txBody>
      </p:sp>
      <p:sp>
        <p:nvSpPr>
          <p:cNvPr id="36" name="テキスト ボックス 35">
            <a:extLst>
              <a:ext uri="{FF2B5EF4-FFF2-40B4-BE49-F238E27FC236}">
                <a16:creationId xmlns:a16="http://schemas.microsoft.com/office/drawing/2014/main" id="{48428AFE-2FE3-9743-86BC-BD550F98004B}"/>
              </a:ext>
            </a:extLst>
          </p:cNvPr>
          <p:cNvSpPr txBox="1"/>
          <p:nvPr/>
        </p:nvSpPr>
        <p:spPr>
          <a:xfrm>
            <a:off x="700644" y="5281310"/>
            <a:ext cx="6917150" cy="338554"/>
          </a:xfrm>
          <a:prstGeom prst="rect">
            <a:avLst/>
          </a:prstGeom>
          <a:noFill/>
        </p:spPr>
        <p:txBody>
          <a:bodyPr wrap="none" rtlCol="0">
            <a:spAutoFit/>
          </a:bodyPr>
          <a:lstStyle/>
          <a:p>
            <a:pPr algn="l"/>
            <a:r>
              <a:rPr kumimoji="1" lang="en-US" altLang="ja-JP" sz="1600" dirty="0">
                <a:latin typeface="Optima" panose="02000503060000020004" pitchFamily="2" charset="0"/>
              </a:rPr>
              <a:t>From Einstein eq., we derive the following equation for tensor perturbations </a:t>
            </a:r>
          </a:p>
        </p:txBody>
      </p:sp>
      <p:sp>
        <p:nvSpPr>
          <p:cNvPr id="29" name="テキスト ボックス 28">
            <a:extLst>
              <a:ext uri="{FF2B5EF4-FFF2-40B4-BE49-F238E27FC236}">
                <a16:creationId xmlns:a16="http://schemas.microsoft.com/office/drawing/2014/main" id="{632FB78C-C76C-AD4B-B57A-8909948D2B4A}"/>
              </a:ext>
            </a:extLst>
          </p:cNvPr>
          <p:cNvSpPr txBox="1"/>
          <p:nvPr/>
        </p:nvSpPr>
        <p:spPr>
          <a:xfrm>
            <a:off x="4368800" y="4287520"/>
            <a:ext cx="184731" cy="369332"/>
          </a:xfrm>
          <a:prstGeom prst="rect">
            <a:avLst/>
          </a:prstGeom>
          <a:noFill/>
        </p:spPr>
        <p:txBody>
          <a:bodyPr wrap="none" rtlCol="0">
            <a:spAutoFit/>
          </a:bodyPr>
          <a:lstStyle/>
          <a:p>
            <a:pPr algn="l"/>
            <a:endParaRPr kumimoji="1" lang="ja-JP" altLang="en-US" dirty="0">
              <a:latin typeface="Optima" panose="02000503060000020004" pitchFamily="2" charset="0"/>
            </a:endParaRPr>
          </a:p>
        </p:txBody>
      </p:sp>
      <p:sp>
        <p:nvSpPr>
          <p:cNvPr id="5" name="角丸四角形 4">
            <a:extLst>
              <a:ext uri="{FF2B5EF4-FFF2-40B4-BE49-F238E27FC236}">
                <a16:creationId xmlns:a16="http://schemas.microsoft.com/office/drawing/2014/main" id="{532F6FED-C11D-D145-921E-C8B74184BE2F}"/>
              </a:ext>
            </a:extLst>
          </p:cNvPr>
          <p:cNvSpPr/>
          <p:nvPr/>
        </p:nvSpPr>
        <p:spPr>
          <a:xfrm>
            <a:off x="820222" y="4597652"/>
            <a:ext cx="5762040" cy="58394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520E80E5-4544-4C4F-AD37-A8F922725919}"/>
              </a:ext>
            </a:extLst>
          </p:cNvPr>
          <p:cNvPicPr>
            <a:picLocks noChangeAspect="1"/>
          </p:cNvPicPr>
          <p:nvPr/>
        </p:nvPicPr>
        <p:blipFill>
          <a:blip r:embed="rId9"/>
          <a:stretch>
            <a:fillRect/>
          </a:stretch>
        </p:blipFill>
        <p:spPr>
          <a:xfrm>
            <a:off x="2716530" y="5682129"/>
            <a:ext cx="3155950" cy="292328"/>
          </a:xfrm>
          <a:prstGeom prst="rect">
            <a:avLst/>
          </a:prstGeom>
        </p:spPr>
      </p:pic>
      <p:sp>
        <p:nvSpPr>
          <p:cNvPr id="38" name="テキスト ボックス 37">
            <a:extLst>
              <a:ext uri="{FF2B5EF4-FFF2-40B4-BE49-F238E27FC236}">
                <a16:creationId xmlns:a16="http://schemas.microsoft.com/office/drawing/2014/main" id="{6CEAB4AC-93C0-964B-BE96-68892E58FAB7}"/>
              </a:ext>
            </a:extLst>
          </p:cNvPr>
          <p:cNvSpPr txBox="1"/>
          <p:nvPr/>
        </p:nvSpPr>
        <p:spPr>
          <a:xfrm>
            <a:off x="700644" y="3857811"/>
            <a:ext cx="4996273" cy="338554"/>
          </a:xfrm>
          <a:prstGeom prst="rect">
            <a:avLst/>
          </a:prstGeom>
          <a:noFill/>
        </p:spPr>
        <p:txBody>
          <a:bodyPr wrap="square" rtlCol="0">
            <a:spAutoFit/>
          </a:bodyPr>
          <a:lstStyle/>
          <a:p>
            <a:pPr algn="l"/>
            <a:r>
              <a:rPr kumimoji="1" lang="en-US" altLang="ja-JP" sz="1600" dirty="0">
                <a:latin typeface="Optima" panose="02000503060000020004" pitchFamily="2" charset="0"/>
              </a:rPr>
              <a:t>Energy momentum tensor is written as</a:t>
            </a:r>
            <a:endParaRPr kumimoji="1" lang="ja-JP" altLang="en-US" sz="1600" dirty="0">
              <a:latin typeface="Optima" panose="02000503060000020004" pitchFamily="2" charset="0"/>
            </a:endParaRPr>
          </a:p>
        </p:txBody>
      </p:sp>
      <p:pic>
        <p:nvPicPr>
          <p:cNvPr id="16" name="図 15">
            <a:extLst>
              <a:ext uri="{FF2B5EF4-FFF2-40B4-BE49-F238E27FC236}">
                <a16:creationId xmlns:a16="http://schemas.microsoft.com/office/drawing/2014/main" id="{98D26662-DE65-6A48-8D01-D05299350E5D}"/>
              </a:ext>
            </a:extLst>
          </p:cNvPr>
          <p:cNvPicPr>
            <a:picLocks noChangeAspect="1"/>
          </p:cNvPicPr>
          <p:nvPr/>
        </p:nvPicPr>
        <p:blipFill>
          <a:blip r:embed="rId10"/>
          <a:stretch>
            <a:fillRect/>
          </a:stretch>
        </p:blipFill>
        <p:spPr>
          <a:xfrm>
            <a:off x="1876030" y="6082639"/>
            <a:ext cx="4794009" cy="385939"/>
          </a:xfrm>
          <a:prstGeom prst="rect">
            <a:avLst/>
          </a:prstGeom>
        </p:spPr>
      </p:pic>
      <p:sp>
        <p:nvSpPr>
          <p:cNvPr id="39" name="テキスト ボックス 38">
            <a:extLst>
              <a:ext uri="{FF2B5EF4-FFF2-40B4-BE49-F238E27FC236}">
                <a16:creationId xmlns:a16="http://schemas.microsoft.com/office/drawing/2014/main" id="{E7DE4C61-0792-8543-A386-1469AA57C74A}"/>
              </a:ext>
            </a:extLst>
          </p:cNvPr>
          <p:cNvSpPr txBox="1"/>
          <p:nvPr/>
        </p:nvSpPr>
        <p:spPr>
          <a:xfrm>
            <a:off x="6655589" y="5611088"/>
            <a:ext cx="2254731" cy="461665"/>
          </a:xfrm>
          <a:prstGeom prst="rect">
            <a:avLst/>
          </a:prstGeom>
          <a:noFill/>
        </p:spPr>
        <p:txBody>
          <a:bodyPr wrap="square" rtlCol="0">
            <a:spAutoFit/>
          </a:bodyPr>
          <a:lstStyle/>
          <a:p>
            <a:pPr algn="l"/>
            <a:r>
              <a:rPr kumimoji="1" lang="en-US" altLang="ja-JP" sz="1200" dirty="0">
                <a:latin typeface="Optima" panose="02000503060000020004" pitchFamily="2" charset="0"/>
              </a:rPr>
              <a:t>Projection operator onto the transverse and traceless tensor</a:t>
            </a:r>
            <a:endParaRPr kumimoji="1" lang="ja-JP" altLang="en-US" sz="1200" dirty="0">
              <a:latin typeface="Optima" panose="02000503060000020004" pitchFamily="2" charset="0"/>
            </a:endParaRPr>
          </a:p>
        </p:txBody>
      </p:sp>
      <p:sp>
        <p:nvSpPr>
          <p:cNvPr id="41" name="角丸四角形 40">
            <a:extLst>
              <a:ext uri="{FF2B5EF4-FFF2-40B4-BE49-F238E27FC236}">
                <a16:creationId xmlns:a16="http://schemas.microsoft.com/office/drawing/2014/main" id="{E1A6B3B6-939A-BA4E-8201-9947CC485CB6}"/>
              </a:ext>
            </a:extLst>
          </p:cNvPr>
          <p:cNvSpPr/>
          <p:nvPr/>
        </p:nvSpPr>
        <p:spPr>
          <a:xfrm>
            <a:off x="6182799" y="5631796"/>
            <a:ext cx="2620551" cy="44323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FBDCEBD6-E8BA-C941-A815-BCF8EF650A33}"/>
              </a:ext>
            </a:extLst>
          </p:cNvPr>
          <p:cNvPicPr>
            <a:picLocks noChangeAspect="1"/>
          </p:cNvPicPr>
          <p:nvPr/>
        </p:nvPicPr>
        <p:blipFill>
          <a:blip r:embed="rId11"/>
          <a:stretch>
            <a:fillRect/>
          </a:stretch>
        </p:blipFill>
        <p:spPr>
          <a:xfrm>
            <a:off x="10048865" y="4597652"/>
            <a:ext cx="1293351" cy="230395"/>
          </a:xfrm>
          <a:prstGeom prst="rect">
            <a:avLst/>
          </a:prstGeom>
        </p:spPr>
      </p:pic>
      <p:pic>
        <p:nvPicPr>
          <p:cNvPr id="43" name="図 42">
            <a:extLst>
              <a:ext uri="{FF2B5EF4-FFF2-40B4-BE49-F238E27FC236}">
                <a16:creationId xmlns:a16="http://schemas.microsoft.com/office/drawing/2014/main" id="{4EF593F0-89E2-7D4C-9853-BE30A2570AF1}"/>
              </a:ext>
            </a:extLst>
          </p:cNvPr>
          <p:cNvPicPr>
            <a:picLocks noChangeAspect="1"/>
          </p:cNvPicPr>
          <p:nvPr/>
        </p:nvPicPr>
        <p:blipFill>
          <a:blip r:embed="rId12"/>
          <a:stretch>
            <a:fillRect/>
          </a:stretch>
        </p:blipFill>
        <p:spPr>
          <a:xfrm>
            <a:off x="976069" y="1739975"/>
            <a:ext cx="6879254" cy="557258"/>
          </a:xfrm>
          <a:prstGeom prst="rect">
            <a:avLst/>
          </a:prstGeom>
        </p:spPr>
      </p:pic>
      <p:pic>
        <p:nvPicPr>
          <p:cNvPr id="21" name="図 20">
            <a:extLst>
              <a:ext uri="{FF2B5EF4-FFF2-40B4-BE49-F238E27FC236}">
                <a16:creationId xmlns:a16="http://schemas.microsoft.com/office/drawing/2014/main" id="{37C6CE9F-8D9F-BB4B-84DC-80C2530A53D5}"/>
              </a:ext>
            </a:extLst>
          </p:cNvPr>
          <p:cNvPicPr>
            <a:picLocks noChangeAspect="1"/>
          </p:cNvPicPr>
          <p:nvPr/>
        </p:nvPicPr>
        <p:blipFill>
          <a:blip r:embed="rId13"/>
          <a:stretch>
            <a:fillRect/>
          </a:stretch>
        </p:blipFill>
        <p:spPr>
          <a:xfrm>
            <a:off x="6944330" y="4568949"/>
            <a:ext cx="1293351" cy="277957"/>
          </a:xfrm>
          <a:prstGeom prst="rect">
            <a:avLst/>
          </a:prstGeom>
        </p:spPr>
      </p:pic>
      <p:pic>
        <p:nvPicPr>
          <p:cNvPr id="23" name="図 22">
            <a:extLst>
              <a:ext uri="{FF2B5EF4-FFF2-40B4-BE49-F238E27FC236}">
                <a16:creationId xmlns:a16="http://schemas.microsoft.com/office/drawing/2014/main" id="{405B9AD8-F05C-2744-AC61-DAD6E7A2F6C6}"/>
              </a:ext>
            </a:extLst>
          </p:cNvPr>
          <p:cNvPicPr>
            <a:picLocks noChangeAspect="1"/>
          </p:cNvPicPr>
          <p:nvPr/>
        </p:nvPicPr>
        <p:blipFill>
          <a:blip r:embed="rId14"/>
          <a:stretch>
            <a:fillRect/>
          </a:stretch>
        </p:blipFill>
        <p:spPr>
          <a:xfrm>
            <a:off x="6225678" y="5727044"/>
            <a:ext cx="448911" cy="234007"/>
          </a:xfrm>
          <a:prstGeom prst="rect">
            <a:avLst/>
          </a:prstGeom>
        </p:spPr>
      </p:pic>
      <p:pic>
        <p:nvPicPr>
          <p:cNvPr id="31" name="図 30">
            <a:extLst>
              <a:ext uri="{FF2B5EF4-FFF2-40B4-BE49-F238E27FC236}">
                <a16:creationId xmlns:a16="http://schemas.microsoft.com/office/drawing/2014/main" id="{865738E4-D3FB-C64D-A8B8-A6A545D229A7}"/>
              </a:ext>
            </a:extLst>
          </p:cNvPr>
          <p:cNvPicPr>
            <a:picLocks noChangeAspect="1"/>
          </p:cNvPicPr>
          <p:nvPr/>
        </p:nvPicPr>
        <p:blipFill>
          <a:blip r:embed="rId15"/>
          <a:stretch>
            <a:fillRect/>
          </a:stretch>
        </p:blipFill>
        <p:spPr>
          <a:xfrm>
            <a:off x="887470" y="4211710"/>
            <a:ext cx="3300730" cy="281695"/>
          </a:xfrm>
          <a:prstGeom prst="rect">
            <a:avLst/>
          </a:prstGeom>
        </p:spPr>
      </p:pic>
      <p:pic>
        <p:nvPicPr>
          <p:cNvPr id="33" name="図 32">
            <a:extLst>
              <a:ext uri="{FF2B5EF4-FFF2-40B4-BE49-F238E27FC236}">
                <a16:creationId xmlns:a16="http://schemas.microsoft.com/office/drawing/2014/main" id="{BCF56536-EC9F-B249-BCE8-D144A117D193}"/>
              </a:ext>
            </a:extLst>
          </p:cNvPr>
          <p:cNvPicPr>
            <a:picLocks noChangeAspect="1"/>
          </p:cNvPicPr>
          <p:nvPr/>
        </p:nvPicPr>
        <p:blipFill>
          <a:blip r:embed="rId16"/>
          <a:stretch>
            <a:fillRect/>
          </a:stretch>
        </p:blipFill>
        <p:spPr>
          <a:xfrm>
            <a:off x="7092254" y="6205379"/>
            <a:ext cx="690700" cy="160729"/>
          </a:xfrm>
          <a:prstGeom prst="rect">
            <a:avLst/>
          </a:prstGeom>
        </p:spPr>
      </p:pic>
      <p:sp>
        <p:nvSpPr>
          <p:cNvPr id="4" name="スライド番号プレースホルダー 3">
            <a:extLst>
              <a:ext uri="{FF2B5EF4-FFF2-40B4-BE49-F238E27FC236}">
                <a16:creationId xmlns:a16="http://schemas.microsoft.com/office/drawing/2014/main" id="{6CDF43B4-5BCE-9742-B3F4-CD38D2DC812C}"/>
              </a:ext>
            </a:extLst>
          </p:cNvPr>
          <p:cNvSpPr>
            <a:spLocks noGrp="1"/>
          </p:cNvSpPr>
          <p:nvPr>
            <p:ph type="sldNum" sz="quarter" idx="12"/>
          </p:nvPr>
        </p:nvSpPr>
        <p:spPr/>
        <p:txBody>
          <a:bodyPr/>
          <a:lstStyle/>
          <a:p>
            <a:fld id="{4F507FF2-E283-2F47-BC83-23ACEC2E43D2}" type="slidenum">
              <a:rPr lang="ja-JP" altLang="en-US" smtClean="0"/>
              <a:pPr/>
              <a:t>29</a:t>
            </a:fld>
            <a:r>
              <a:rPr lang="en-US" altLang="ja-JP"/>
              <a:t>/21</a:t>
            </a:r>
            <a:endParaRPr lang="ja-JP" altLang="en-US"/>
          </a:p>
        </p:txBody>
      </p:sp>
    </p:spTree>
    <p:extLst>
      <p:ext uri="{BB962C8B-B14F-4D97-AF65-F5344CB8AC3E}">
        <p14:creationId xmlns:p14="http://schemas.microsoft.com/office/powerpoint/2010/main" val="180308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8169662"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u="sng" dirty="0"/>
              <a:t>Introduction</a:t>
            </a:r>
          </a:p>
          <a:p>
            <a:pPr marL="457200" indent="-457200" algn="l">
              <a:buFont typeface="Arial" panose="020B0604020202020204" pitchFamily="34" charset="0"/>
              <a:buChar char="•"/>
            </a:pPr>
            <a:r>
              <a:rPr lang="en-US" altLang="ja-JP" sz="3200" dirty="0"/>
              <a:t>eMD effects in gradual reheating scenario</a:t>
            </a:r>
          </a:p>
          <a:p>
            <a:pPr marL="457200" indent="-457200" algn="l">
              <a:buFont typeface="Arial" panose="020B0604020202020204" pitchFamily="34" charset="0"/>
              <a:buChar char="•"/>
            </a:pPr>
            <a:r>
              <a:rPr lang="en-US" altLang="ja-JP" sz="3200" dirty="0"/>
              <a:t>eMD effects in sudden reheating scenario</a:t>
            </a:r>
          </a:p>
          <a:p>
            <a:pPr marL="457200" indent="-457200" algn="l">
              <a:buFont typeface="Arial" panose="020B0604020202020204" pitchFamily="34" charset="0"/>
              <a:buChar char="•"/>
            </a:pPr>
            <a:r>
              <a:rPr lang="en-US" altLang="ja-JP" sz="3200"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611722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sz="3600" dirty="0"/>
              <a:t>E</a:t>
            </a:r>
            <a:r>
              <a:rPr lang="en-US" altLang="ja-JP" sz="3600" dirty="0"/>
              <a:t>quations</a:t>
            </a:r>
            <a:r>
              <a:rPr kumimoji="1" lang="en-US" altLang="ja-JP" sz="3600" dirty="0"/>
              <a:t> for tensor perturbations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520E80E5-4544-4C4F-AD37-A8F922725919}"/>
              </a:ext>
            </a:extLst>
          </p:cNvPr>
          <p:cNvPicPr>
            <a:picLocks noChangeAspect="1"/>
          </p:cNvPicPr>
          <p:nvPr/>
        </p:nvPicPr>
        <p:blipFill>
          <a:blip r:embed="rId3"/>
          <a:stretch>
            <a:fillRect/>
          </a:stretch>
        </p:blipFill>
        <p:spPr>
          <a:xfrm>
            <a:off x="2773799" y="1591604"/>
            <a:ext cx="3155950" cy="292328"/>
          </a:xfrm>
          <a:prstGeom prst="rect">
            <a:avLst/>
          </a:prstGeom>
        </p:spPr>
      </p:pic>
      <p:sp>
        <p:nvSpPr>
          <p:cNvPr id="21" name="テキスト ボックス 20">
            <a:extLst>
              <a:ext uri="{FF2B5EF4-FFF2-40B4-BE49-F238E27FC236}">
                <a16:creationId xmlns:a16="http://schemas.microsoft.com/office/drawing/2014/main" id="{689A23D6-A947-6043-B91E-69C442921265}"/>
              </a:ext>
            </a:extLst>
          </p:cNvPr>
          <p:cNvSpPr txBox="1"/>
          <p:nvPr/>
        </p:nvSpPr>
        <p:spPr>
          <a:xfrm>
            <a:off x="830580" y="1963954"/>
            <a:ext cx="3561360" cy="369332"/>
          </a:xfrm>
          <a:prstGeom prst="rect">
            <a:avLst/>
          </a:prstGeom>
          <a:noFill/>
        </p:spPr>
        <p:txBody>
          <a:bodyPr wrap="none" rtlCol="0">
            <a:spAutoFit/>
          </a:bodyPr>
          <a:lstStyle/>
          <a:p>
            <a:pPr algn="l"/>
            <a:r>
              <a:rPr kumimoji="1" lang="en-US" altLang="ja-JP" dirty="0">
                <a:latin typeface="Optima" panose="02000503060000020004" pitchFamily="2" charset="0"/>
              </a:rPr>
              <a:t>We perform the Fourier transform.</a:t>
            </a:r>
            <a:endParaRPr kumimoji="1" lang="ja-JP" altLang="en-US" dirty="0">
              <a:latin typeface="Optima" panose="02000503060000020004" pitchFamily="2" charset="0"/>
            </a:endParaRPr>
          </a:p>
        </p:txBody>
      </p:sp>
      <p:pic>
        <p:nvPicPr>
          <p:cNvPr id="23" name="図 22">
            <a:extLst>
              <a:ext uri="{FF2B5EF4-FFF2-40B4-BE49-F238E27FC236}">
                <a16:creationId xmlns:a16="http://schemas.microsoft.com/office/drawing/2014/main" id="{BA03CC33-EB24-7E45-AF47-4C4FFEC7EC24}"/>
              </a:ext>
            </a:extLst>
          </p:cNvPr>
          <p:cNvPicPr>
            <a:picLocks noChangeAspect="1"/>
          </p:cNvPicPr>
          <p:nvPr/>
        </p:nvPicPr>
        <p:blipFill>
          <a:blip r:embed="rId4"/>
          <a:stretch>
            <a:fillRect/>
          </a:stretch>
        </p:blipFill>
        <p:spPr>
          <a:xfrm>
            <a:off x="2669540" y="2312838"/>
            <a:ext cx="4124960" cy="474317"/>
          </a:xfrm>
          <a:prstGeom prst="rect">
            <a:avLst/>
          </a:prstGeom>
        </p:spPr>
      </p:pic>
      <p:sp>
        <p:nvSpPr>
          <p:cNvPr id="42" name="テキスト ボックス 41">
            <a:extLst>
              <a:ext uri="{FF2B5EF4-FFF2-40B4-BE49-F238E27FC236}">
                <a16:creationId xmlns:a16="http://schemas.microsoft.com/office/drawing/2014/main" id="{BFADEE1B-4043-3142-BB4E-8B3C90EDD0F3}"/>
              </a:ext>
            </a:extLst>
          </p:cNvPr>
          <p:cNvSpPr txBox="1"/>
          <p:nvPr/>
        </p:nvSpPr>
        <p:spPr>
          <a:xfrm>
            <a:off x="830580" y="2826707"/>
            <a:ext cx="4075924" cy="369332"/>
          </a:xfrm>
          <a:prstGeom prst="rect">
            <a:avLst/>
          </a:prstGeom>
          <a:noFill/>
        </p:spPr>
        <p:txBody>
          <a:bodyPr wrap="none" rtlCol="0">
            <a:spAutoFit/>
          </a:bodyPr>
          <a:lstStyle/>
          <a:p>
            <a:pPr algn="l"/>
            <a:r>
              <a:rPr kumimoji="1" lang="en-US" altLang="ja-JP" dirty="0">
                <a:latin typeface="Optima" panose="02000503060000020004" pitchFamily="2" charset="0"/>
              </a:rPr>
              <a:t>Then we derive the following equation:</a:t>
            </a:r>
            <a:endParaRPr kumimoji="1" lang="ja-JP" altLang="en-US" dirty="0">
              <a:latin typeface="Optima" panose="02000503060000020004" pitchFamily="2" charset="0"/>
            </a:endParaRPr>
          </a:p>
        </p:txBody>
      </p:sp>
      <p:pic>
        <p:nvPicPr>
          <p:cNvPr id="31" name="図 30">
            <a:extLst>
              <a:ext uri="{FF2B5EF4-FFF2-40B4-BE49-F238E27FC236}">
                <a16:creationId xmlns:a16="http://schemas.microsoft.com/office/drawing/2014/main" id="{87C5ABD5-01E1-9D4F-87A7-CCC969208756}"/>
              </a:ext>
            </a:extLst>
          </p:cNvPr>
          <p:cNvPicPr>
            <a:picLocks noChangeAspect="1"/>
          </p:cNvPicPr>
          <p:nvPr/>
        </p:nvPicPr>
        <p:blipFill>
          <a:blip r:embed="rId5"/>
          <a:stretch>
            <a:fillRect/>
          </a:stretch>
        </p:blipFill>
        <p:spPr>
          <a:xfrm>
            <a:off x="3040380" y="3283063"/>
            <a:ext cx="2970649" cy="268996"/>
          </a:xfrm>
          <a:prstGeom prst="rect">
            <a:avLst/>
          </a:prstGeom>
        </p:spPr>
      </p:pic>
      <p:pic>
        <p:nvPicPr>
          <p:cNvPr id="44" name="図 43">
            <a:extLst>
              <a:ext uri="{FF2B5EF4-FFF2-40B4-BE49-F238E27FC236}">
                <a16:creationId xmlns:a16="http://schemas.microsoft.com/office/drawing/2014/main" id="{AE8D321C-D8ED-C646-8B6F-30F24D3D261E}"/>
              </a:ext>
            </a:extLst>
          </p:cNvPr>
          <p:cNvPicPr>
            <a:picLocks noChangeAspect="1"/>
          </p:cNvPicPr>
          <p:nvPr/>
        </p:nvPicPr>
        <p:blipFill>
          <a:blip r:embed="rId6"/>
          <a:stretch>
            <a:fillRect/>
          </a:stretch>
        </p:blipFill>
        <p:spPr>
          <a:xfrm>
            <a:off x="9655650" y="4028766"/>
            <a:ext cx="7460166" cy="1039707"/>
          </a:xfrm>
          <a:prstGeom prst="rect">
            <a:avLst/>
          </a:prstGeom>
        </p:spPr>
      </p:pic>
      <p:sp>
        <p:nvSpPr>
          <p:cNvPr id="45" name="角丸四角形 44">
            <a:extLst>
              <a:ext uri="{FF2B5EF4-FFF2-40B4-BE49-F238E27FC236}">
                <a16:creationId xmlns:a16="http://schemas.microsoft.com/office/drawing/2014/main" id="{FB6B8F75-1F7F-3140-A104-F9DCA0E9A7F6}"/>
              </a:ext>
            </a:extLst>
          </p:cNvPr>
          <p:cNvSpPr/>
          <p:nvPr/>
        </p:nvSpPr>
        <p:spPr>
          <a:xfrm>
            <a:off x="747684" y="4038597"/>
            <a:ext cx="7789448" cy="131721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テキスト ボックス 45">
            <a:extLst>
              <a:ext uri="{FF2B5EF4-FFF2-40B4-BE49-F238E27FC236}">
                <a16:creationId xmlns:a16="http://schemas.microsoft.com/office/drawing/2014/main" id="{A98CF0E1-12D5-4C41-AFB4-6C020E62F83C}"/>
              </a:ext>
            </a:extLst>
          </p:cNvPr>
          <p:cNvSpPr txBox="1"/>
          <p:nvPr/>
        </p:nvSpPr>
        <p:spPr>
          <a:xfrm>
            <a:off x="1940488" y="3860968"/>
            <a:ext cx="4720331" cy="338554"/>
          </a:xfrm>
          <a:prstGeom prst="rect">
            <a:avLst/>
          </a:prstGeom>
          <a:solidFill>
            <a:schemeClr val="bg1"/>
          </a:solidFill>
        </p:spPr>
        <p:txBody>
          <a:bodyPr wrap="none" rtlCol="0">
            <a:spAutoFit/>
          </a:bodyPr>
          <a:lstStyle/>
          <a:p>
            <a:pPr algn="l"/>
            <a:r>
              <a:rPr kumimoji="1" lang="en-US" altLang="ja-JP" sz="1600" dirty="0">
                <a:latin typeface="Optima" panose="02000503060000020004" pitchFamily="2" charset="0"/>
              </a:rPr>
              <a:t>Source term from second order scalar perturbations</a:t>
            </a:r>
            <a:endParaRPr kumimoji="1" lang="ja-JP" altLang="en-US" sz="1600" dirty="0">
              <a:latin typeface="Optima" panose="02000503060000020004" pitchFamily="2" charset="0"/>
            </a:endParaRPr>
          </a:p>
        </p:txBody>
      </p:sp>
      <p:cxnSp>
        <p:nvCxnSpPr>
          <p:cNvPr id="47" name="直線矢印コネクタ 46">
            <a:extLst>
              <a:ext uri="{FF2B5EF4-FFF2-40B4-BE49-F238E27FC236}">
                <a16:creationId xmlns:a16="http://schemas.microsoft.com/office/drawing/2014/main" id="{0CC03B27-6F09-BC47-A43A-ECB05A09991A}"/>
              </a:ext>
            </a:extLst>
          </p:cNvPr>
          <p:cNvCxnSpPr>
            <a:cxnSpLocks/>
          </p:cNvCxnSpPr>
          <p:nvPr/>
        </p:nvCxnSpPr>
        <p:spPr>
          <a:xfrm flipV="1">
            <a:off x="4785360" y="3552059"/>
            <a:ext cx="568960" cy="39002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1AA99B89-3C16-7346-BFB4-696F1409E42C}"/>
              </a:ext>
            </a:extLst>
          </p:cNvPr>
          <p:cNvSpPr txBox="1"/>
          <p:nvPr/>
        </p:nvSpPr>
        <p:spPr>
          <a:xfrm>
            <a:off x="830580" y="1168285"/>
            <a:ext cx="4416594" cy="369332"/>
          </a:xfrm>
          <a:prstGeom prst="rect">
            <a:avLst/>
          </a:prstGeom>
          <a:noFill/>
        </p:spPr>
        <p:txBody>
          <a:bodyPr wrap="none" rtlCol="0">
            <a:spAutoFit/>
          </a:bodyPr>
          <a:lstStyle/>
          <a:p>
            <a:pPr algn="l"/>
            <a:r>
              <a:rPr kumimoji="1" lang="en-US" altLang="ja-JP" dirty="0" err="1">
                <a:latin typeface="Optima" panose="02000503060000020004" pitchFamily="2" charset="0"/>
              </a:rPr>
              <a:t>E.o.M</a:t>
            </a:r>
            <a:r>
              <a:rPr kumimoji="1" lang="en-US" altLang="ja-JP" dirty="0">
                <a:latin typeface="Optima" panose="02000503060000020004" pitchFamily="2" charset="0"/>
              </a:rPr>
              <a:t> for tensor perturbation in real space:</a:t>
            </a:r>
            <a:endParaRPr kumimoji="1" lang="ja-JP" altLang="en-US" dirty="0">
              <a:latin typeface="Optima" panose="02000503060000020004" pitchFamily="2" charset="0"/>
            </a:endParaRPr>
          </a:p>
        </p:txBody>
      </p:sp>
      <p:pic>
        <p:nvPicPr>
          <p:cNvPr id="48" name="図 47">
            <a:extLst>
              <a:ext uri="{FF2B5EF4-FFF2-40B4-BE49-F238E27FC236}">
                <a16:creationId xmlns:a16="http://schemas.microsoft.com/office/drawing/2014/main" id="{80E18A01-E94F-FA48-A472-CB18F4CA8E86}"/>
              </a:ext>
            </a:extLst>
          </p:cNvPr>
          <p:cNvPicPr>
            <a:picLocks noChangeAspect="1"/>
          </p:cNvPicPr>
          <p:nvPr/>
        </p:nvPicPr>
        <p:blipFill>
          <a:blip r:embed="rId7"/>
          <a:stretch>
            <a:fillRect/>
          </a:stretch>
        </p:blipFill>
        <p:spPr>
          <a:xfrm>
            <a:off x="1030981" y="4215032"/>
            <a:ext cx="7340859" cy="1006449"/>
          </a:xfrm>
          <a:prstGeom prst="rect">
            <a:avLst/>
          </a:prstGeom>
        </p:spPr>
      </p:pic>
      <p:sp>
        <p:nvSpPr>
          <p:cNvPr id="55" name="テキスト ボックス 54">
            <a:extLst>
              <a:ext uri="{FF2B5EF4-FFF2-40B4-BE49-F238E27FC236}">
                <a16:creationId xmlns:a16="http://schemas.microsoft.com/office/drawing/2014/main" id="{610E4BAB-A026-854E-8953-36AB5C11A207}"/>
              </a:ext>
            </a:extLst>
          </p:cNvPr>
          <p:cNvSpPr txBox="1"/>
          <p:nvPr/>
        </p:nvSpPr>
        <p:spPr>
          <a:xfrm>
            <a:off x="1825169" y="5541241"/>
            <a:ext cx="5758884" cy="923330"/>
          </a:xfrm>
          <a:prstGeom prst="rect">
            <a:avLst/>
          </a:prstGeom>
          <a:noFill/>
        </p:spPr>
        <p:txBody>
          <a:bodyPr wrap="none" rtlCol="0">
            <a:spAutoFit/>
          </a:bodyPr>
          <a:lstStyle/>
          <a:p>
            <a:pPr algn="l"/>
            <a:r>
              <a:rPr kumimoji="1" lang="en-US" altLang="ja-JP" dirty="0">
                <a:latin typeface="Optima" panose="02000503060000020004" pitchFamily="2" charset="0"/>
              </a:rPr>
              <a:t>At linear order, scalar perturbations do not induce GWs.</a:t>
            </a:r>
          </a:p>
          <a:p>
            <a:r>
              <a:rPr kumimoji="1" lang="en-US" altLang="ja-JP" dirty="0">
                <a:solidFill>
                  <a:srgbClr val="FF0000"/>
                </a:solidFill>
                <a:latin typeface="Optima" panose="02000503060000020004" pitchFamily="2" charset="0"/>
              </a:rPr>
              <a:t>However,</a:t>
            </a:r>
          </a:p>
          <a:p>
            <a:r>
              <a:rPr kumimoji="1" lang="en-US" altLang="ja-JP" dirty="0">
                <a:latin typeface="Optima" panose="02000503060000020004" pitchFamily="2" charset="0"/>
              </a:rPr>
              <a:t>at second order, scalar perturbations can induce GWs.</a:t>
            </a:r>
            <a:endParaRPr kumimoji="1" lang="ja-JP" altLang="en-US">
              <a:latin typeface="Optima" panose="02000503060000020004" pitchFamily="2" charset="0"/>
            </a:endParaRPr>
          </a:p>
        </p:txBody>
      </p:sp>
      <p:sp>
        <p:nvSpPr>
          <p:cNvPr id="56" name="テキスト ボックス 55">
            <a:extLst>
              <a:ext uri="{FF2B5EF4-FFF2-40B4-BE49-F238E27FC236}">
                <a16:creationId xmlns:a16="http://schemas.microsoft.com/office/drawing/2014/main" id="{C1151A75-9853-814F-A5A5-0CC2CCC6648A}"/>
              </a:ext>
            </a:extLst>
          </p:cNvPr>
          <p:cNvSpPr txBox="1"/>
          <p:nvPr/>
        </p:nvSpPr>
        <p:spPr>
          <a:xfrm>
            <a:off x="9247920" y="5794872"/>
            <a:ext cx="4992905" cy="584775"/>
          </a:xfrm>
          <a:prstGeom prst="rect">
            <a:avLst/>
          </a:prstGeom>
          <a:noFill/>
        </p:spPr>
        <p:txBody>
          <a:bodyPr wrap="none" rtlCol="0">
            <a:spAutoFit/>
          </a:bodyPr>
          <a:lstStyle/>
          <a:p>
            <a:pPr algn="l"/>
            <a:r>
              <a:rPr kumimoji="1" lang="en-US" altLang="ja-JP" sz="1600" dirty="0">
                <a:solidFill>
                  <a:srgbClr val="FF0000"/>
                </a:solidFill>
                <a:latin typeface="Optima" panose="02000503060000020004" pitchFamily="2" charset="0"/>
              </a:rPr>
              <a:t>However,</a:t>
            </a:r>
          </a:p>
          <a:p>
            <a:r>
              <a:rPr kumimoji="1" lang="en-US" altLang="ja-JP" sz="1600" dirty="0">
                <a:latin typeface="Optima" panose="02000503060000020004" pitchFamily="2" charset="0"/>
              </a:rPr>
              <a:t>at second order, scalar perturbations can induce GWs.</a:t>
            </a:r>
            <a:endParaRPr kumimoji="1" lang="ja-JP" altLang="en-US" sz="1600" dirty="0">
              <a:latin typeface="Optima" panose="02000503060000020004" pitchFamily="2" charset="0"/>
            </a:endParaRPr>
          </a:p>
        </p:txBody>
      </p:sp>
      <p:sp>
        <p:nvSpPr>
          <p:cNvPr id="57" name="テキスト ボックス 56">
            <a:extLst>
              <a:ext uri="{FF2B5EF4-FFF2-40B4-BE49-F238E27FC236}">
                <a16:creationId xmlns:a16="http://schemas.microsoft.com/office/drawing/2014/main" id="{F727EED2-F636-F244-BE3D-1DBAF2E9B5CF}"/>
              </a:ext>
            </a:extLst>
          </p:cNvPr>
          <p:cNvSpPr txBox="1"/>
          <p:nvPr/>
        </p:nvSpPr>
        <p:spPr>
          <a:xfrm>
            <a:off x="1087130" y="5506781"/>
            <a:ext cx="700063" cy="369332"/>
          </a:xfrm>
          <a:prstGeom prst="rect">
            <a:avLst/>
          </a:prstGeom>
          <a:solidFill>
            <a:schemeClr val="accent1"/>
          </a:solidFill>
        </p:spPr>
        <p:txBody>
          <a:bodyPr wrap="none" rtlCol="0">
            <a:spAutoFit/>
          </a:bodyPr>
          <a:lstStyle/>
          <a:p>
            <a:pPr algn="ctr"/>
            <a:r>
              <a:rPr kumimoji="1" lang="en-US" altLang="ja-JP" b="1" dirty="0">
                <a:solidFill>
                  <a:schemeClr val="bg1"/>
                </a:solidFill>
                <a:latin typeface="Optima" panose="02000503060000020004" pitchFamily="2" charset="0"/>
              </a:rPr>
              <a:t>Point</a:t>
            </a:r>
            <a:endParaRPr kumimoji="1" lang="ja-JP" altLang="en-US" b="1" dirty="0">
              <a:solidFill>
                <a:schemeClr val="bg1"/>
              </a:solidFill>
              <a:latin typeface="Optima" panose="02000503060000020004" pitchFamily="2" charset="0"/>
            </a:endParaRPr>
          </a:p>
        </p:txBody>
      </p:sp>
      <p:pic>
        <p:nvPicPr>
          <p:cNvPr id="58" name="図 57">
            <a:extLst>
              <a:ext uri="{FF2B5EF4-FFF2-40B4-BE49-F238E27FC236}">
                <a16:creationId xmlns:a16="http://schemas.microsoft.com/office/drawing/2014/main" id="{EB191899-717D-DE48-B211-98EDE5374A83}"/>
              </a:ext>
            </a:extLst>
          </p:cNvPr>
          <p:cNvPicPr>
            <a:picLocks noChangeAspect="1"/>
          </p:cNvPicPr>
          <p:nvPr/>
        </p:nvPicPr>
        <p:blipFill>
          <a:blip r:embed="rId8"/>
          <a:stretch>
            <a:fillRect/>
          </a:stretch>
        </p:blipFill>
        <p:spPr>
          <a:xfrm>
            <a:off x="6416979" y="3331772"/>
            <a:ext cx="796621" cy="204687"/>
          </a:xfrm>
          <a:prstGeom prst="rect">
            <a:avLst/>
          </a:prstGeom>
        </p:spPr>
      </p:pic>
      <p:sp>
        <p:nvSpPr>
          <p:cNvPr id="4" name="スライド番号プレースホルダー 3">
            <a:extLst>
              <a:ext uri="{FF2B5EF4-FFF2-40B4-BE49-F238E27FC236}">
                <a16:creationId xmlns:a16="http://schemas.microsoft.com/office/drawing/2014/main" id="{1C31C936-9AC1-6942-A66C-63AA75E54691}"/>
              </a:ext>
            </a:extLst>
          </p:cNvPr>
          <p:cNvSpPr>
            <a:spLocks noGrp="1"/>
          </p:cNvSpPr>
          <p:nvPr>
            <p:ph type="sldNum" sz="quarter" idx="12"/>
          </p:nvPr>
        </p:nvSpPr>
        <p:spPr/>
        <p:txBody>
          <a:bodyPr/>
          <a:lstStyle/>
          <a:p>
            <a:fld id="{4F507FF2-E283-2F47-BC83-23ACEC2E43D2}" type="slidenum">
              <a:rPr lang="ja-JP" altLang="en-US" smtClean="0"/>
              <a:pPr/>
              <a:t>30</a:t>
            </a:fld>
            <a:r>
              <a:rPr lang="en-US" altLang="ja-JP"/>
              <a:t>/21</a:t>
            </a:r>
            <a:endParaRPr lang="ja-JP" altLang="en-US"/>
          </a:p>
        </p:txBody>
      </p:sp>
    </p:spTree>
    <p:extLst>
      <p:ext uri="{BB962C8B-B14F-4D97-AF65-F5344CB8AC3E}">
        <p14:creationId xmlns:p14="http://schemas.microsoft.com/office/powerpoint/2010/main" val="138874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sz="3600" dirty="0"/>
              <a:t>Evolutions of perturbations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967020" y="4349467"/>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967020" y="34290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AE8D321C-D8ED-C646-8B6F-30F24D3D261E}"/>
              </a:ext>
            </a:extLst>
          </p:cNvPr>
          <p:cNvPicPr>
            <a:picLocks noChangeAspect="1"/>
          </p:cNvPicPr>
          <p:nvPr/>
        </p:nvPicPr>
        <p:blipFill>
          <a:blip r:embed="rId3"/>
          <a:stretch>
            <a:fillRect/>
          </a:stretch>
        </p:blipFill>
        <p:spPr>
          <a:xfrm>
            <a:off x="9655650" y="4028766"/>
            <a:ext cx="7460166" cy="1039707"/>
          </a:xfrm>
          <a:prstGeom prst="rect">
            <a:avLst/>
          </a:prstGeom>
        </p:spPr>
      </p:pic>
      <p:sp>
        <p:nvSpPr>
          <p:cNvPr id="56" name="テキスト ボックス 55">
            <a:extLst>
              <a:ext uri="{FF2B5EF4-FFF2-40B4-BE49-F238E27FC236}">
                <a16:creationId xmlns:a16="http://schemas.microsoft.com/office/drawing/2014/main" id="{C1151A75-9853-814F-A5A5-0CC2CCC6648A}"/>
              </a:ext>
            </a:extLst>
          </p:cNvPr>
          <p:cNvSpPr txBox="1"/>
          <p:nvPr/>
        </p:nvSpPr>
        <p:spPr>
          <a:xfrm>
            <a:off x="9247920" y="5794872"/>
            <a:ext cx="4992905" cy="584775"/>
          </a:xfrm>
          <a:prstGeom prst="rect">
            <a:avLst/>
          </a:prstGeom>
          <a:noFill/>
        </p:spPr>
        <p:txBody>
          <a:bodyPr wrap="none" rtlCol="0">
            <a:spAutoFit/>
          </a:bodyPr>
          <a:lstStyle/>
          <a:p>
            <a:pPr algn="l"/>
            <a:r>
              <a:rPr kumimoji="1" lang="en-US" altLang="ja-JP" sz="1600" dirty="0">
                <a:solidFill>
                  <a:srgbClr val="FF0000"/>
                </a:solidFill>
                <a:latin typeface="Optima" panose="02000503060000020004" pitchFamily="2" charset="0"/>
              </a:rPr>
              <a:t>However,</a:t>
            </a:r>
          </a:p>
          <a:p>
            <a:r>
              <a:rPr kumimoji="1" lang="en-US" altLang="ja-JP" sz="1600" dirty="0">
                <a:latin typeface="Optima" panose="02000503060000020004" pitchFamily="2" charset="0"/>
              </a:rPr>
              <a:t>at second order, scalar perturbations can induce GWs.</a:t>
            </a:r>
            <a:endParaRPr kumimoji="1" lang="ja-JP" altLang="en-US" sz="1600" dirty="0">
              <a:latin typeface="Optima" panose="02000503060000020004" pitchFamily="2" charset="0"/>
            </a:endParaRPr>
          </a:p>
        </p:txBody>
      </p:sp>
      <p:sp>
        <p:nvSpPr>
          <p:cNvPr id="2" name="右矢印 1">
            <a:extLst>
              <a:ext uri="{FF2B5EF4-FFF2-40B4-BE49-F238E27FC236}">
                <a16:creationId xmlns:a16="http://schemas.microsoft.com/office/drawing/2014/main" id="{14244D33-CF32-5B46-8B6C-78C7FD556728}"/>
              </a:ext>
            </a:extLst>
          </p:cNvPr>
          <p:cNvSpPr/>
          <p:nvPr/>
        </p:nvSpPr>
        <p:spPr>
          <a:xfrm>
            <a:off x="1066800" y="5383433"/>
            <a:ext cx="7061200" cy="39078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 name="テキスト ボックス 3">
            <a:extLst>
              <a:ext uri="{FF2B5EF4-FFF2-40B4-BE49-F238E27FC236}">
                <a16:creationId xmlns:a16="http://schemas.microsoft.com/office/drawing/2014/main" id="{3E6E58C5-7A56-3341-BCDC-64B1D9B435D8}"/>
              </a:ext>
            </a:extLst>
          </p:cNvPr>
          <p:cNvSpPr txBox="1"/>
          <p:nvPr/>
        </p:nvSpPr>
        <p:spPr>
          <a:xfrm>
            <a:off x="8224077" y="5407425"/>
            <a:ext cx="667747" cy="369332"/>
          </a:xfrm>
          <a:prstGeom prst="rect">
            <a:avLst/>
          </a:prstGeom>
          <a:noFill/>
        </p:spPr>
        <p:txBody>
          <a:bodyPr wrap="none" rtlCol="0">
            <a:spAutoFit/>
          </a:bodyPr>
          <a:lstStyle/>
          <a:p>
            <a:pPr algn="l"/>
            <a:r>
              <a:rPr kumimoji="1" lang="en-US" altLang="ja-JP" dirty="0">
                <a:latin typeface="Optima" panose="02000503060000020004" pitchFamily="2" charset="0"/>
              </a:rPr>
              <a:t>Time</a:t>
            </a:r>
            <a:endParaRPr kumimoji="1" lang="ja-JP" altLang="en-US" dirty="0">
              <a:latin typeface="Optima" panose="02000503060000020004" pitchFamily="2" charset="0"/>
            </a:endParaRPr>
          </a:p>
        </p:txBody>
      </p:sp>
      <p:cxnSp>
        <p:nvCxnSpPr>
          <p:cNvPr id="6" name="直線コネクタ 5">
            <a:extLst>
              <a:ext uri="{FF2B5EF4-FFF2-40B4-BE49-F238E27FC236}">
                <a16:creationId xmlns:a16="http://schemas.microsoft.com/office/drawing/2014/main" id="{AAE5238F-AE7B-544F-9160-EA234492ED31}"/>
              </a:ext>
            </a:extLst>
          </p:cNvPr>
          <p:cNvCxnSpPr>
            <a:cxnSpLocks/>
          </p:cNvCxnSpPr>
          <p:nvPr/>
        </p:nvCxnSpPr>
        <p:spPr>
          <a:xfrm>
            <a:off x="1330960" y="4805323"/>
            <a:ext cx="273304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1165A25-9407-7A4D-A953-52D22DB7886B}"/>
              </a:ext>
            </a:extLst>
          </p:cNvPr>
          <p:cNvCxnSpPr>
            <a:cxnSpLocks/>
          </p:cNvCxnSpPr>
          <p:nvPr/>
        </p:nvCxnSpPr>
        <p:spPr>
          <a:xfrm flipV="1">
            <a:off x="4064000" y="3728720"/>
            <a:ext cx="1686560" cy="108432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65F00B3-4A59-8A44-B439-38F88D5BB6C8}"/>
              </a:ext>
            </a:extLst>
          </p:cNvPr>
          <p:cNvCxnSpPr>
            <a:cxnSpLocks/>
          </p:cNvCxnSpPr>
          <p:nvPr/>
        </p:nvCxnSpPr>
        <p:spPr>
          <a:xfrm flipV="1">
            <a:off x="5750560" y="1918909"/>
            <a:ext cx="1737360" cy="180981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2859D78-5638-0442-8613-1B116236D58B}"/>
              </a:ext>
            </a:extLst>
          </p:cNvPr>
          <p:cNvCxnSpPr>
            <a:cxnSpLocks/>
          </p:cNvCxnSpPr>
          <p:nvPr/>
        </p:nvCxnSpPr>
        <p:spPr>
          <a:xfrm flipV="1">
            <a:off x="1310640" y="2353331"/>
            <a:ext cx="6250296" cy="2842826"/>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C85AA7C-286E-FC4C-BB4D-8408C14B43FE}"/>
              </a:ext>
            </a:extLst>
          </p:cNvPr>
          <p:cNvSpPr txBox="1"/>
          <p:nvPr/>
        </p:nvSpPr>
        <p:spPr>
          <a:xfrm>
            <a:off x="7382408" y="1619756"/>
            <a:ext cx="1569660" cy="369332"/>
          </a:xfrm>
          <a:prstGeom prst="rect">
            <a:avLst/>
          </a:prstGeom>
          <a:noFill/>
        </p:spPr>
        <p:txBody>
          <a:bodyPr wrap="none" rtlCol="0">
            <a:spAutoFit/>
          </a:bodyPr>
          <a:lstStyle/>
          <a:p>
            <a:pPr algn="l"/>
            <a:r>
              <a:rPr kumimoji="1" lang="en-US" altLang="ja-JP" dirty="0">
                <a:latin typeface="Optima" panose="02000503060000020004" pitchFamily="2" charset="0"/>
              </a:rPr>
              <a:t>Horizon scale</a:t>
            </a:r>
            <a:endParaRPr kumimoji="1" lang="ja-JP" altLang="en-US" dirty="0">
              <a:latin typeface="Optima" panose="02000503060000020004" pitchFamily="2" charset="0"/>
            </a:endParaRPr>
          </a:p>
        </p:txBody>
      </p:sp>
      <p:sp>
        <p:nvSpPr>
          <p:cNvPr id="41" name="テキスト ボックス 40">
            <a:extLst>
              <a:ext uri="{FF2B5EF4-FFF2-40B4-BE49-F238E27FC236}">
                <a16:creationId xmlns:a16="http://schemas.microsoft.com/office/drawing/2014/main" id="{5632B60D-8FBB-5943-B658-E89FE049883F}"/>
              </a:ext>
            </a:extLst>
          </p:cNvPr>
          <p:cNvSpPr txBox="1"/>
          <p:nvPr/>
        </p:nvSpPr>
        <p:spPr>
          <a:xfrm>
            <a:off x="162997" y="1311504"/>
            <a:ext cx="1676549" cy="369332"/>
          </a:xfrm>
          <a:prstGeom prst="rect">
            <a:avLst/>
          </a:prstGeom>
          <a:noFill/>
        </p:spPr>
        <p:txBody>
          <a:bodyPr wrap="none" rtlCol="0">
            <a:spAutoFit/>
          </a:bodyPr>
          <a:lstStyle/>
          <a:p>
            <a:pPr algn="l"/>
            <a:r>
              <a:rPr kumimoji="1" lang="en-US" altLang="ja-JP" dirty="0">
                <a:latin typeface="Optima" panose="02000503060000020004" pitchFamily="2" charset="0"/>
              </a:rPr>
              <a:t>Physical length</a:t>
            </a:r>
            <a:endParaRPr kumimoji="1" lang="ja-JP" altLang="en-US" dirty="0">
              <a:latin typeface="Optima" panose="02000503060000020004" pitchFamily="2" charset="0"/>
            </a:endParaRPr>
          </a:p>
        </p:txBody>
      </p:sp>
      <p:sp>
        <p:nvSpPr>
          <p:cNvPr id="43" name="右矢印 42">
            <a:extLst>
              <a:ext uri="{FF2B5EF4-FFF2-40B4-BE49-F238E27FC236}">
                <a16:creationId xmlns:a16="http://schemas.microsoft.com/office/drawing/2014/main" id="{8CA64117-EA0D-E849-A57D-019A7D6F132F}"/>
              </a:ext>
            </a:extLst>
          </p:cNvPr>
          <p:cNvSpPr/>
          <p:nvPr/>
        </p:nvSpPr>
        <p:spPr>
          <a:xfrm rot="16200000">
            <a:off x="-1037514" y="3492307"/>
            <a:ext cx="3984236" cy="39078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39EAF50-87AB-EB45-9C7E-59C600535D35}"/>
              </a:ext>
            </a:extLst>
          </p:cNvPr>
          <p:cNvSpPr txBox="1"/>
          <p:nvPr/>
        </p:nvSpPr>
        <p:spPr>
          <a:xfrm>
            <a:off x="6917832" y="4729865"/>
            <a:ext cx="1326004" cy="369332"/>
          </a:xfrm>
          <a:prstGeom prst="rect">
            <a:avLst/>
          </a:prstGeom>
          <a:noFill/>
          <a:ln>
            <a:solidFill>
              <a:schemeClr val="tx1"/>
            </a:solidFill>
          </a:ln>
        </p:spPr>
        <p:txBody>
          <a:bodyPr wrap="none" rtlCol="0">
            <a:spAutoFit/>
          </a:bodyPr>
          <a:lstStyle/>
          <a:p>
            <a:pPr algn="ctr"/>
            <a:r>
              <a:rPr kumimoji="1" lang="en-US" altLang="ja-JP" dirty="0">
                <a:latin typeface="Optima" panose="02000503060000020004" pitchFamily="2" charset="0"/>
              </a:rPr>
              <a:t>Subhorizon</a:t>
            </a:r>
            <a:endParaRPr kumimoji="1" lang="ja-JP" altLang="en-US" dirty="0">
              <a:latin typeface="Optima" panose="02000503060000020004" pitchFamily="2" charset="0"/>
            </a:endParaRPr>
          </a:p>
        </p:txBody>
      </p:sp>
      <p:sp>
        <p:nvSpPr>
          <p:cNvPr id="49" name="テキスト ボックス 48">
            <a:extLst>
              <a:ext uri="{FF2B5EF4-FFF2-40B4-BE49-F238E27FC236}">
                <a16:creationId xmlns:a16="http://schemas.microsoft.com/office/drawing/2014/main" id="{17F5E22D-7E0D-3A4D-BB90-ACBCF2A6F43D}"/>
              </a:ext>
            </a:extLst>
          </p:cNvPr>
          <p:cNvSpPr txBox="1"/>
          <p:nvPr/>
        </p:nvSpPr>
        <p:spPr>
          <a:xfrm>
            <a:off x="1666457" y="2168665"/>
            <a:ext cx="1518364" cy="369332"/>
          </a:xfrm>
          <a:prstGeom prst="rect">
            <a:avLst/>
          </a:prstGeom>
          <a:noFill/>
          <a:ln>
            <a:solidFill>
              <a:schemeClr val="tx1"/>
            </a:solidFill>
          </a:ln>
        </p:spPr>
        <p:txBody>
          <a:bodyPr wrap="none" rtlCol="0">
            <a:spAutoFit/>
          </a:bodyPr>
          <a:lstStyle/>
          <a:p>
            <a:pPr algn="ctr"/>
            <a:r>
              <a:rPr kumimoji="1" lang="en-US" altLang="ja-JP" dirty="0">
                <a:latin typeface="Optima" panose="02000503060000020004" pitchFamily="2" charset="0"/>
              </a:rPr>
              <a:t>Superhorizon</a:t>
            </a:r>
            <a:endParaRPr kumimoji="1" lang="ja-JP" altLang="en-US" dirty="0">
              <a:latin typeface="Optima" panose="02000503060000020004" pitchFamily="2" charset="0"/>
            </a:endParaRPr>
          </a:p>
        </p:txBody>
      </p:sp>
      <p:cxnSp>
        <p:nvCxnSpPr>
          <p:cNvPr id="34" name="直線コネクタ 33">
            <a:extLst>
              <a:ext uri="{FF2B5EF4-FFF2-40B4-BE49-F238E27FC236}">
                <a16:creationId xmlns:a16="http://schemas.microsoft.com/office/drawing/2014/main" id="{CB516891-840E-B149-AD92-54E2D6855660}"/>
              </a:ext>
            </a:extLst>
          </p:cNvPr>
          <p:cNvCxnSpPr/>
          <p:nvPr/>
        </p:nvCxnSpPr>
        <p:spPr>
          <a:xfrm>
            <a:off x="4053840" y="1680835"/>
            <a:ext cx="0" cy="4333885"/>
          </a:xfrm>
          <a:prstGeom prst="line">
            <a:avLst/>
          </a:prstGeom>
          <a:ln w="381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B537E6F2-AC10-C640-8652-61CFC22625C7}"/>
              </a:ext>
            </a:extLst>
          </p:cNvPr>
          <p:cNvCxnSpPr/>
          <p:nvPr/>
        </p:nvCxnSpPr>
        <p:spPr>
          <a:xfrm>
            <a:off x="5750560" y="1680835"/>
            <a:ext cx="0" cy="4333885"/>
          </a:xfrm>
          <a:prstGeom prst="line">
            <a:avLst/>
          </a:prstGeom>
          <a:ln w="381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A58A622-A9EE-0E4F-8FC9-885F6CD8B869}"/>
              </a:ext>
            </a:extLst>
          </p:cNvPr>
          <p:cNvSpPr txBox="1"/>
          <p:nvPr/>
        </p:nvSpPr>
        <p:spPr>
          <a:xfrm>
            <a:off x="1738367" y="5717927"/>
            <a:ext cx="1374543" cy="369332"/>
          </a:xfrm>
          <a:prstGeom prst="rect">
            <a:avLst/>
          </a:prstGeom>
          <a:noFill/>
        </p:spPr>
        <p:txBody>
          <a:bodyPr wrap="none" rtlCol="0">
            <a:spAutoFit/>
          </a:bodyPr>
          <a:lstStyle/>
          <a:p>
            <a:pPr algn="l"/>
            <a:r>
              <a:rPr kumimoji="1" lang="en-US" altLang="ja-JP" dirty="0">
                <a:latin typeface="Optima" panose="02000503060000020004" pitchFamily="2" charset="0"/>
              </a:rPr>
              <a:t>Inflation era</a:t>
            </a:r>
            <a:endParaRPr kumimoji="1" lang="ja-JP" altLang="en-US" dirty="0">
              <a:latin typeface="Optima" panose="02000503060000020004" pitchFamily="2" charset="0"/>
            </a:endParaRPr>
          </a:p>
        </p:txBody>
      </p:sp>
      <p:sp>
        <p:nvSpPr>
          <p:cNvPr id="51" name="テキスト ボックス 50">
            <a:extLst>
              <a:ext uri="{FF2B5EF4-FFF2-40B4-BE49-F238E27FC236}">
                <a16:creationId xmlns:a16="http://schemas.microsoft.com/office/drawing/2014/main" id="{90DA7AC0-7E87-D347-8D0F-CFF7C3BD0FE7}"/>
              </a:ext>
            </a:extLst>
          </p:cNvPr>
          <p:cNvSpPr txBox="1"/>
          <p:nvPr/>
        </p:nvSpPr>
        <p:spPr>
          <a:xfrm>
            <a:off x="4040472" y="5709805"/>
            <a:ext cx="1733616" cy="369332"/>
          </a:xfrm>
          <a:prstGeom prst="rect">
            <a:avLst/>
          </a:prstGeom>
          <a:noFill/>
        </p:spPr>
        <p:txBody>
          <a:bodyPr wrap="none" rtlCol="0">
            <a:spAutoFit/>
          </a:bodyPr>
          <a:lstStyle/>
          <a:p>
            <a:pPr algn="l"/>
            <a:r>
              <a:rPr kumimoji="1" lang="en-US" altLang="ja-JP" dirty="0">
                <a:latin typeface="Optima" panose="02000503060000020004" pitchFamily="2" charset="0"/>
              </a:rPr>
              <a:t>Early matter era</a:t>
            </a:r>
            <a:endParaRPr kumimoji="1" lang="ja-JP" altLang="en-US" dirty="0">
              <a:latin typeface="Optima" panose="02000503060000020004" pitchFamily="2" charset="0"/>
            </a:endParaRPr>
          </a:p>
        </p:txBody>
      </p:sp>
      <p:sp>
        <p:nvSpPr>
          <p:cNvPr id="52" name="テキスト ボックス 51">
            <a:extLst>
              <a:ext uri="{FF2B5EF4-FFF2-40B4-BE49-F238E27FC236}">
                <a16:creationId xmlns:a16="http://schemas.microsoft.com/office/drawing/2014/main" id="{332AF8BF-6353-BA4C-A783-B859CB226C71}"/>
              </a:ext>
            </a:extLst>
          </p:cNvPr>
          <p:cNvSpPr txBox="1"/>
          <p:nvPr/>
        </p:nvSpPr>
        <p:spPr>
          <a:xfrm>
            <a:off x="6058152" y="5709805"/>
            <a:ext cx="1502784" cy="369332"/>
          </a:xfrm>
          <a:prstGeom prst="rect">
            <a:avLst/>
          </a:prstGeom>
          <a:noFill/>
        </p:spPr>
        <p:txBody>
          <a:bodyPr wrap="none" rtlCol="0">
            <a:spAutoFit/>
          </a:bodyPr>
          <a:lstStyle/>
          <a:p>
            <a:pPr algn="l"/>
            <a:r>
              <a:rPr kumimoji="1" lang="en-US" altLang="ja-JP" dirty="0">
                <a:latin typeface="Optima" panose="02000503060000020004" pitchFamily="2" charset="0"/>
              </a:rPr>
              <a:t>Radiation era</a:t>
            </a:r>
            <a:endParaRPr kumimoji="1" lang="ja-JP" altLang="en-US" dirty="0">
              <a:latin typeface="Optima" panose="02000503060000020004" pitchFamily="2" charset="0"/>
            </a:endParaRPr>
          </a:p>
        </p:txBody>
      </p:sp>
      <p:sp>
        <p:nvSpPr>
          <p:cNvPr id="36" name="テキスト ボックス 35">
            <a:extLst>
              <a:ext uri="{FF2B5EF4-FFF2-40B4-BE49-F238E27FC236}">
                <a16:creationId xmlns:a16="http://schemas.microsoft.com/office/drawing/2014/main" id="{58CB398E-9ED7-6B48-81ED-587AE23227B3}"/>
              </a:ext>
            </a:extLst>
          </p:cNvPr>
          <p:cNvSpPr txBox="1"/>
          <p:nvPr/>
        </p:nvSpPr>
        <p:spPr>
          <a:xfrm>
            <a:off x="5127082" y="1311502"/>
            <a:ext cx="1172116" cy="369332"/>
          </a:xfrm>
          <a:prstGeom prst="rect">
            <a:avLst/>
          </a:prstGeom>
          <a:noFill/>
        </p:spPr>
        <p:txBody>
          <a:bodyPr wrap="none" rtlCol="0">
            <a:spAutoFit/>
          </a:bodyPr>
          <a:lstStyle/>
          <a:p>
            <a:pPr algn="l"/>
            <a:r>
              <a:rPr kumimoji="1" lang="en-US" altLang="ja-JP" dirty="0">
                <a:solidFill>
                  <a:srgbClr val="FF0000"/>
                </a:solidFill>
                <a:latin typeface="Optima" panose="02000503060000020004" pitchFamily="2" charset="0"/>
              </a:rPr>
              <a:t>Reheating</a:t>
            </a:r>
            <a:endParaRPr kumimoji="1" lang="ja-JP" altLang="en-US" dirty="0">
              <a:solidFill>
                <a:srgbClr val="FF0000"/>
              </a:solidFill>
              <a:latin typeface="Optima" panose="02000503060000020004" pitchFamily="2" charset="0"/>
            </a:endParaRPr>
          </a:p>
        </p:txBody>
      </p:sp>
      <p:sp>
        <p:nvSpPr>
          <p:cNvPr id="53" name="テキスト ボックス 52">
            <a:extLst>
              <a:ext uri="{FF2B5EF4-FFF2-40B4-BE49-F238E27FC236}">
                <a16:creationId xmlns:a16="http://schemas.microsoft.com/office/drawing/2014/main" id="{508D9E18-4AAC-704D-9B21-779EA3B08B36}"/>
              </a:ext>
            </a:extLst>
          </p:cNvPr>
          <p:cNvSpPr txBox="1"/>
          <p:nvPr/>
        </p:nvSpPr>
        <p:spPr>
          <a:xfrm>
            <a:off x="7249185" y="2392584"/>
            <a:ext cx="1967205" cy="369332"/>
          </a:xfrm>
          <a:prstGeom prst="rect">
            <a:avLst/>
          </a:prstGeom>
          <a:noFill/>
        </p:spPr>
        <p:txBody>
          <a:bodyPr wrap="none" rtlCol="0">
            <a:spAutoFit/>
          </a:bodyPr>
          <a:lstStyle/>
          <a:p>
            <a:pPr algn="l"/>
            <a:r>
              <a:rPr kumimoji="1" lang="en-US" altLang="ja-JP" dirty="0">
                <a:solidFill>
                  <a:schemeClr val="accent2"/>
                </a:solidFill>
                <a:latin typeface="Optima" panose="02000503060000020004" pitchFamily="2" charset="0"/>
              </a:rPr>
              <a:t>perturbation scale</a:t>
            </a:r>
            <a:endParaRPr kumimoji="1" lang="ja-JP" altLang="en-US" dirty="0">
              <a:solidFill>
                <a:schemeClr val="accent2"/>
              </a:solidFill>
              <a:latin typeface="Optima" panose="02000503060000020004" pitchFamily="2" charset="0"/>
            </a:endParaRPr>
          </a:p>
        </p:txBody>
      </p:sp>
      <p:sp>
        <p:nvSpPr>
          <p:cNvPr id="37" name="テキスト ボックス 36">
            <a:extLst>
              <a:ext uri="{FF2B5EF4-FFF2-40B4-BE49-F238E27FC236}">
                <a16:creationId xmlns:a16="http://schemas.microsoft.com/office/drawing/2014/main" id="{6BAF264A-34AD-DB4C-9183-0A830DE5BDF2}"/>
              </a:ext>
            </a:extLst>
          </p:cNvPr>
          <p:cNvSpPr txBox="1"/>
          <p:nvPr/>
        </p:nvSpPr>
        <p:spPr>
          <a:xfrm>
            <a:off x="1282950" y="3454420"/>
            <a:ext cx="2398626" cy="523220"/>
          </a:xfrm>
          <a:prstGeom prst="rect">
            <a:avLst/>
          </a:prstGeom>
          <a:noFill/>
        </p:spPr>
        <p:txBody>
          <a:bodyPr wrap="square" rtlCol="0">
            <a:spAutoFit/>
          </a:bodyPr>
          <a:lstStyle/>
          <a:p>
            <a:pPr algn="l"/>
            <a:r>
              <a:rPr kumimoji="1" lang="en-US" altLang="ja-JP" sz="1400" dirty="0">
                <a:solidFill>
                  <a:schemeClr val="accent6">
                    <a:lumMod val="75000"/>
                  </a:schemeClr>
                </a:solidFill>
                <a:latin typeface="Optima" panose="02000503060000020004" pitchFamily="2" charset="0"/>
              </a:rPr>
              <a:t>Power spectrum of scalar perturbation is determined</a:t>
            </a:r>
            <a:endParaRPr kumimoji="1" lang="ja-JP" altLang="en-US" sz="1400" dirty="0">
              <a:solidFill>
                <a:schemeClr val="accent6">
                  <a:lumMod val="75000"/>
                </a:schemeClr>
              </a:solidFill>
              <a:latin typeface="Optima" panose="02000503060000020004" pitchFamily="2" charset="0"/>
            </a:endParaRPr>
          </a:p>
        </p:txBody>
      </p:sp>
      <p:cxnSp>
        <p:nvCxnSpPr>
          <p:cNvPr id="59" name="直線矢印コネクタ 58">
            <a:extLst>
              <a:ext uri="{FF2B5EF4-FFF2-40B4-BE49-F238E27FC236}">
                <a16:creationId xmlns:a16="http://schemas.microsoft.com/office/drawing/2014/main" id="{4AC93058-14BE-8242-A714-B0ACFB8C6A2A}"/>
              </a:ext>
            </a:extLst>
          </p:cNvPr>
          <p:cNvCxnSpPr/>
          <p:nvPr/>
        </p:nvCxnSpPr>
        <p:spPr>
          <a:xfrm>
            <a:off x="2192665" y="3958322"/>
            <a:ext cx="0" cy="79096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F9C4244-90CA-EC4B-9C8D-AEF66CED35A4}"/>
              </a:ext>
            </a:extLst>
          </p:cNvPr>
          <p:cNvCxnSpPr>
            <a:cxnSpLocks/>
          </p:cNvCxnSpPr>
          <p:nvPr/>
        </p:nvCxnSpPr>
        <p:spPr>
          <a:xfrm>
            <a:off x="6641518" y="1680834"/>
            <a:ext cx="48359" cy="3726591"/>
          </a:xfrm>
          <a:prstGeom prst="line">
            <a:avLst/>
          </a:prstGeom>
          <a:ln w="38100">
            <a:solidFill>
              <a:schemeClr val="accent6">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88B96E4C-362F-2F4B-9B6F-821CAC55FCEB}"/>
              </a:ext>
            </a:extLst>
          </p:cNvPr>
          <p:cNvCxnSpPr>
            <a:cxnSpLocks/>
          </p:cNvCxnSpPr>
          <p:nvPr/>
        </p:nvCxnSpPr>
        <p:spPr>
          <a:xfrm>
            <a:off x="6668170" y="3544129"/>
            <a:ext cx="581015"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F4FFE871-2B38-8F4B-9594-095D683E269A}"/>
              </a:ext>
            </a:extLst>
          </p:cNvPr>
          <p:cNvSpPr txBox="1"/>
          <p:nvPr/>
        </p:nvSpPr>
        <p:spPr>
          <a:xfrm>
            <a:off x="6739768" y="3579354"/>
            <a:ext cx="2162269" cy="523220"/>
          </a:xfrm>
          <a:prstGeom prst="rect">
            <a:avLst/>
          </a:prstGeom>
          <a:noFill/>
        </p:spPr>
        <p:txBody>
          <a:bodyPr wrap="square" rtlCol="0">
            <a:spAutoFit/>
          </a:bodyPr>
          <a:lstStyle/>
          <a:p>
            <a:pPr algn="l"/>
            <a:r>
              <a:rPr kumimoji="1" lang="en-US" altLang="ja-JP" sz="1400" dirty="0">
                <a:solidFill>
                  <a:schemeClr val="accent6">
                    <a:lumMod val="75000"/>
                  </a:schemeClr>
                </a:solidFill>
                <a:latin typeface="Optima" panose="02000503060000020004" pitchFamily="2" charset="0"/>
              </a:rPr>
              <a:t>GWs start to be induced by scalar perturbations</a:t>
            </a:r>
            <a:endParaRPr kumimoji="1" lang="ja-JP" altLang="en-US" sz="1400" dirty="0">
              <a:solidFill>
                <a:schemeClr val="accent6">
                  <a:lumMod val="75000"/>
                </a:schemeClr>
              </a:solidFill>
              <a:latin typeface="Optima" panose="02000503060000020004" pitchFamily="2" charset="0"/>
            </a:endParaRPr>
          </a:p>
        </p:txBody>
      </p:sp>
      <p:sp>
        <p:nvSpPr>
          <p:cNvPr id="5" name="スライド番号プレースホルダー 4">
            <a:extLst>
              <a:ext uri="{FF2B5EF4-FFF2-40B4-BE49-F238E27FC236}">
                <a16:creationId xmlns:a16="http://schemas.microsoft.com/office/drawing/2014/main" id="{7ABD68C0-AE28-7C4B-ADEC-D2627A271135}"/>
              </a:ext>
            </a:extLst>
          </p:cNvPr>
          <p:cNvSpPr>
            <a:spLocks noGrp="1"/>
          </p:cNvSpPr>
          <p:nvPr>
            <p:ph type="sldNum" sz="quarter" idx="12"/>
          </p:nvPr>
        </p:nvSpPr>
        <p:spPr/>
        <p:txBody>
          <a:bodyPr/>
          <a:lstStyle/>
          <a:p>
            <a:fld id="{4F507FF2-E283-2F47-BC83-23ACEC2E43D2}" type="slidenum">
              <a:rPr lang="ja-JP" altLang="en-US" smtClean="0"/>
              <a:pPr/>
              <a:t>31</a:t>
            </a:fld>
            <a:r>
              <a:rPr lang="en-US" altLang="ja-JP"/>
              <a:t>/21</a:t>
            </a:r>
            <a:endParaRPr lang="ja-JP" altLang="en-US"/>
          </a:p>
        </p:txBody>
      </p:sp>
    </p:spTree>
    <p:extLst>
      <p:ext uri="{BB962C8B-B14F-4D97-AF65-F5344CB8AC3E}">
        <p14:creationId xmlns:p14="http://schemas.microsoft.com/office/powerpoint/2010/main" val="2210147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8169662"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General Introduction</a:t>
            </a:r>
          </a:p>
          <a:p>
            <a:pPr marL="457200" indent="-457200" algn="l">
              <a:buFont typeface="Arial" panose="020B0604020202020204" pitchFamily="34" charset="0"/>
              <a:buChar char="•"/>
            </a:pPr>
            <a:r>
              <a:rPr lang="en-US" altLang="ja-JP" sz="3200" u="sng" dirty="0"/>
              <a:t>Introduction of this work</a:t>
            </a:r>
          </a:p>
          <a:p>
            <a:pPr marL="457200" indent="-457200" algn="l">
              <a:buFont typeface="Arial" panose="020B0604020202020204" pitchFamily="34" charset="0"/>
              <a:buChar char="•"/>
            </a:pPr>
            <a:r>
              <a:rPr lang="en-US" altLang="ja-JP" sz="3200" dirty="0"/>
              <a:t>eMD effects in gradual reheating scenario</a:t>
            </a:r>
          </a:p>
          <a:p>
            <a:pPr marL="457200" indent="-457200" algn="l">
              <a:buFont typeface="Arial" panose="020B0604020202020204" pitchFamily="34" charset="0"/>
              <a:buChar char="•"/>
            </a:pPr>
            <a:r>
              <a:rPr lang="en-US" altLang="ja-JP" sz="3200" dirty="0"/>
              <a:t>eMD effects in sudden reheating scenario</a:t>
            </a:r>
          </a:p>
          <a:p>
            <a:pPr marL="457200" indent="-457200" algn="l">
              <a:buFont typeface="Arial" panose="020B0604020202020204" pitchFamily="34" charset="0"/>
              <a:buChar char="•"/>
            </a:pPr>
            <a:r>
              <a:rPr lang="en-US" altLang="ja-JP" sz="3200"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1556253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200" dirty="0"/>
              <a:t>Background in gradual reheating</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F325726-9422-6D4F-801B-6B4E708CFF77}"/>
              </a:ext>
            </a:extLst>
          </p:cNvPr>
          <p:cNvSpPr txBox="1"/>
          <p:nvPr/>
        </p:nvSpPr>
        <p:spPr>
          <a:xfrm>
            <a:off x="628650" y="1148702"/>
            <a:ext cx="4218334" cy="369332"/>
          </a:xfrm>
          <a:prstGeom prst="rect">
            <a:avLst/>
          </a:prstGeom>
          <a:noFill/>
        </p:spPr>
        <p:txBody>
          <a:bodyPr wrap="none" rtlCol="0">
            <a:spAutoFit/>
          </a:bodyPr>
          <a:lstStyle/>
          <a:p>
            <a:pPr algn="l"/>
            <a:r>
              <a:rPr kumimoji="1" lang="en-US" altLang="ja-JP" dirty="0">
                <a:latin typeface="Optima" panose="02000503060000020004" pitchFamily="2" charset="0"/>
              </a:rPr>
              <a:t>The evolutions of background quantities.</a:t>
            </a:r>
            <a:endParaRPr kumimoji="1" lang="ja-JP" altLang="en-US" dirty="0">
              <a:latin typeface="Optima" panose="02000503060000020004" pitchFamily="2" charset="0"/>
            </a:endParaRPr>
          </a:p>
        </p:txBody>
      </p:sp>
      <p:pic>
        <p:nvPicPr>
          <p:cNvPr id="8" name="図 7">
            <a:extLst>
              <a:ext uri="{FF2B5EF4-FFF2-40B4-BE49-F238E27FC236}">
                <a16:creationId xmlns:a16="http://schemas.microsoft.com/office/drawing/2014/main" id="{932BB487-CA0D-5648-BEFB-4B8BB12EFDC6}"/>
              </a:ext>
            </a:extLst>
          </p:cNvPr>
          <p:cNvPicPr>
            <a:picLocks noChangeAspect="1"/>
          </p:cNvPicPr>
          <p:nvPr/>
        </p:nvPicPr>
        <p:blipFill>
          <a:blip r:embed="rId7"/>
          <a:stretch>
            <a:fillRect/>
          </a:stretch>
        </p:blipFill>
        <p:spPr>
          <a:xfrm>
            <a:off x="1571891" y="1345356"/>
            <a:ext cx="5382660" cy="3822062"/>
          </a:xfrm>
          <a:prstGeom prst="rect">
            <a:avLst/>
          </a:prstGeom>
        </p:spPr>
      </p:pic>
      <p:pic>
        <p:nvPicPr>
          <p:cNvPr id="22" name="図 21">
            <a:extLst>
              <a:ext uri="{FF2B5EF4-FFF2-40B4-BE49-F238E27FC236}">
                <a16:creationId xmlns:a16="http://schemas.microsoft.com/office/drawing/2014/main" id="{CE88A4A6-F55C-C345-B05C-62D2205D0162}"/>
              </a:ext>
            </a:extLst>
          </p:cNvPr>
          <p:cNvPicPr>
            <a:picLocks noChangeAspect="1"/>
          </p:cNvPicPr>
          <p:nvPr/>
        </p:nvPicPr>
        <p:blipFill>
          <a:blip r:embed="rId8"/>
          <a:stretch>
            <a:fillRect/>
          </a:stretch>
        </p:blipFill>
        <p:spPr>
          <a:xfrm>
            <a:off x="7149229" y="3350934"/>
            <a:ext cx="1816061" cy="202466"/>
          </a:xfrm>
          <a:prstGeom prst="rect">
            <a:avLst/>
          </a:prstGeom>
        </p:spPr>
      </p:pic>
      <p:pic>
        <p:nvPicPr>
          <p:cNvPr id="23" name="図 22">
            <a:extLst>
              <a:ext uri="{FF2B5EF4-FFF2-40B4-BE49-F238E27FC236}">
                <a16:creationId xmlns:a16="http://schemas.microsoft.com/office/drawing/2014/main" id="{792695E6-1028-4446-A802-9C2457462EA0}"/>
              </a:ext>
            </a:extLst>
          </p:cNvPr>
          <p:cNvPicPr>
            <a:picLocks noChangeAspect="1"/>
          </p:cNvPicPr>
          <p:nvPr/>
        </p:nvPicPr>
        <p:blipFill>
          <a:blip r:embed="rId9"/>
          <a:stretch>
            <a:fillRect/>
          </a:stretch>
        </p:blipFill>
        <p:spPr>
          <a:xfrm>
            <a:off x="5283766" y="5591866"/>
            <a:ext cx="3362100" cy="646330"/>
          </a:xfrm>
          <a:prstGeom prst="rect">
            <a:avLst/>
          </a:prstGeom>
        </p:spPr>
      </p:pic>
      <p:sp>
        <p:nvSpPr>
          <p:cNvPr id="24" name="テキスト ボックス 23">
            <a:extLst>
              <a:ext uri="{FF2B5EF4-FFF2-40B4-BE49-F238E27FC236}">
                <a16:creationId xmlns:a16="http://schemas.microsoft.com/office/drawing/2014/main" id="{A4C5AEB5-CE83-5C49-B975-C1637F4B59B4}"/>
              </a:ext>
            </a:extLst>
          </p:cNvPr>
          <p:cNvSpPr txBox="1"/>
          <p:nvPr/>
        </p:nvSpPr>
        <p:spPr>
          <a:xfrm>
            <a:off x="4914635" y="5149313"/>
            <a:ext cx="2385974" cy="338554"/>
          </a:xfrm>
          <a:prstGeom prst="rect">
            <a:avLst/>
          </a:prstGeom>
          <a:noFill/>
        </p:spPr>
        <p:txBody>
          <a:bodyPr wrap="none" rtlCol="0">
            <a:spAutoFit/>
          </a:bodyPr>
          <a:lstStyle/>
          <a:p>
            <a:pPr algn="l"/>
            <a:r>
              <a:rPr kumimoji="1" lang="en-US" altLang="ja-JP" sz="1600" dirty="0">
                <a:latin typeface="Optima" panose="02000503060000020004" pitchFamily="2" charset="0"/>
              </a:rPr>
              <a:t>The fitting formula for w:</a:t>
            </a:r>
            <a:endParaRPr kumimoji="1" lang="ja-JP" altLang="en-US" sz="1600" dirty="0">
              <a:latin typeface="Optima" panose="02000503060000020004" pitchFamily="2" charset="0"/>
            </a:endParaRPr>
          </a:p>
        </p:txBody>
      </p: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10"/>
          <a:stretch>
            <a:fillRect/>
          </a:stretch>
        </p:blipFill>
        <p:spPr>
          <a:xfrm>
            <a:off x="12698805" y="6816238"/>
            <a:ext cx="1127305" cy="193835"/>
          </a:xfrm>
          <a:prstGeom prst="rect">
            <a:avLst/>
          </a:prstGeom>
        </p:spPr>
      </p:pic>
      <p:pic>
        <p:nvPicPr>
          <p:cNvPr id="26" name="図 25">
            <a:extLst>
              <a:ext uri="{FF2B5EF4-FFF2-40B4-BE49-F238E27FC236}">
                <a16:creationId xmlns:a16="http://schemas.microsoft.com/office/drawing/2014/main" id="{98CDE9DC-C97B-FD4B-8F9F-F896C10F2560}"/>
              </a:ext>
            </a:extLst>
          </p:cNvPr>
          <p:cNvPicPr>
            <a:picLocks noChangeAspect="1"/>
          </p:cNvPicPr>
          <p:nvPr/>
        </p:nvPicPr>
        <p:blipFill>
          <a:blip r:embed="rId11"/>
          <a:stretch>
            <a:fillRect/>
          </a:stretch>
        </p:blipFill>
        <p:spPr>
          <a:xfrm>
            <a:off x="7279882" y="2983487"/>
            <a:ext cx="831881" cy="226321"/>
          </a:xfrm>
          <a:prstGeom prst="rect">
            <a:avLst/>
          </a:prstGeom>
        </p:spPr>
      </p:pic>
      <p:sp>
        <p:nvSpPr>
          <p:cNvPr id="27" name="テキスト ボックス 26">
            <a:extLst>
              <a:ext uri="{FF2B5EF4-FFF2-40B4-BE49-F238E27FC236}">
                <a16:creationId xmlns:a16="http://schemas.microsoft.com/office/drawing/2014/main" id="{9F4DCC7F-500C-FD4E-BCC4-B8FEA7A9275A}"/>
              </a:ext>
            </a:extLst>
          </p:cNvPr>
          <p:cNvSpPr txBox="1"/>
          <p:nvPr/>
        </p:nvSpPr>
        <p:spPr>
          <a:xfrm>
            <a:off x="628650" y="5132341"/>
            <a:ext cx="2897197" cy="338554"/>
          </a:xfrm>
          <a:prstGeom prst="rect">
            <a:avLst/>
          </a:prstGeom>
          <a:noFill/>
        </p:spPr>
        <p:txBody>
          <a:bodyPr wrap="square" rtlCol="0">
            <a:spAutoFit/>
          </a:bodyPr>
          <a:lstStyle/>
          <a:p>
            <a:r>
              <a:rPr kumimoji="1" lang="en-US" altLang="ja-JP" sz="1600" dirty="0">
                <a:latin typeface="Optima" panose="02000503060000020004" pitchFamily="2" charset="0"/>
              </a:rPr>
              <a:t>The fitting formula for a:</a:t>
            </a:r>
            <a:endParaRPr kumimoji="1" lang="ja-JP" altLang="en-US" sz="1600" dirty="0">
              <a:latin typeface="Optima" panose="02000503060000020004" pitchFamily="2" charset="0"/>
            </a:endParaRPr>
          </a:p>
        </p:txBody>
      </p:sp>
      <p:sp>
        <p:nvSpPr>
          <p:cNvPr id="28" name="テキスト ボックス 27">
            <a:extLst>
              <a:ext uri="{FF2B5EF4-FFF2-40B4-BE49-F238E27FC236}">
                <a16:creationId xmlns:a16="http://schemas.microsoft.com/office/drawing/2014/main" id="{DFEE4B59-E6AD-074B-ACD7-5B8C1D608220}"/>
              </a:ext>
            </a:extLst>
          </p:cNvPr>
          <p:cNvSpPr txBox="1"/>
          <p:nvPr/>
        </p:nvSpPr>
        <p:spPr>
          <a:xfrm>
            <a:off x="10068269" y="3746093"/>
            <a:ext cx="5261071" cy="338554"/>
          </a:xfrm>
          <a:prstGeom prst="rect">
            <a:avLst/>
          </a:prstGeom>
          <a:noFill/>
        </p:spPr>
        <p:txBody>
          <a:bodyPr wrap="square" rtlCol="0">
            <a:spAutoFit/>
          </a:bodyPr>
          <a:lstStyle/>
          <a:p>
            <a:pPr algn="l"/>
            <a:r>
              <a:rPr kumimoji="1" lang="en-US" altLang="ja-JP" sz="1600" dirty="0">
                <a:latin typeface="Optima" panose="02000503060000020004" pitchFamily="2" charset="0"/>
              </a:rPr>
              <a:t>(We have imposed that a and a’ are continuous at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a:t>
            </a:r>
            <a:endParaRPr kumimoji="1" lang="ja-JP" altLang="en-US" sz="1600" dirty="0">
              <a:latin typeface="Optima" panose="02000503060000020004" pitchFamily="2" charset="0"/>
            </a:endParaRPr>
          </a:p>
        </p:txBody>
      </p:sp>
      <p:sp>
        <p:nvSpPr>
          <p:cNvPr id="29" name="テキスト ボックス 28">
            <a:extLst>
              <a:ext uri="{FF2B5EF4-FFF2-40B4-BE49-F238E27FC236}">
                <a16:creationId xmlns:a16="http://schemas.microsoft.com/office/drawing/2014/main" id="{FE41A18F-45BC-9245-BD33-CC559CD6B4D1}"/>
              </a:ext>
            </a:extLst>
          </p:cNvPr>
          <p:cNvSpPr txBox="1"/>
          <p:nvPr/>
        </p:nvSpPr>
        <p:spPr>
          <a:xfrm>
            <a:off x="628650" y="6176794"/>
            <a:ext cx="3961277" cy="338554"/>
          </a:xfrm>
          <a:prstGeom prst="rect">
            <a:avLst/>
          </a:prstGeom>
          <a:noFill/>
        </p:spPr>
        <p:txBody>
          <a:bodyPr wrap="none" rtlCol="0">
            <a:spAutoFit/>
          </a:bodyPr>
          <a:lstStyle/>
          <a:p>
            <a:pPr algn="l"/>
            <a:r>
              <a:rPr kumimoji="1" lang="en-US" altLang="ja-JP" sz="1600" dirty="0">
                <a:latin typeface="Optima" panose="02000503060000020004" pitchFamily="2" charset="0"/>
              </a:rPr>
              <a:t>In the above figure, we take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 = 0.83η</a:t>
            </a:r>
            <a:r>
              <a:rPr kumimoji="1" lang="en-US" altLang="ja-JP" sz="1600" baseline="-25000" dirty="0">
                <a:latin typeface="Optima" panose="02000503060000020004" pitchFamily="2" charset="0"/>
              </a:rPr>
              <a:t>eq</a:t>
            </a:r>
            <a:r>
              <a:rPr kumimoji="1" lang="en-US" altLang="ja-JP" sz="1600" dirty="0">
                <a:latin typeface="Optima" panose="02000503060000020004" pitchFamily="2" charset="0"/>
              </a:rPr>
              <a:t> . </a:t>
            </a:r>
            <a:endParaRPr kumimoji="1" lang="ja-JP" altLang="en-US" sz="1600" dirty="0">
              <a:latin typeface="Optima" panose="02000503060000020004" pitchFamily="2" charset="0"/>
            </a:endParaRPr>
          </a:p>
        </p:txBody>
      </p:sp>
      <p:pic>
        <p:nvPicPr>
          <p:cNvPr id="2" name="図 1">
            <a:extLst>
              <a:ext uri="{FF2B5EF4-FFF2-40B4-BE49-F238E27FC236}">
                <a16:creationId xmlns:a16="http://schemas.microsoft.com/office/drawing/2014/main" id="{11140773-BD08-C04A-9568-924F08BD585A}"/>
              </a:ext>
            </a:extLst>
          </p:cNvPr>
          <p:cNvPicPr>
            <a:picLocks noChangeAspect="1"/>
          </p:cNvPicPr>
          <p:nvPr/>
        </p:nvPicPr>
        <p:blipFill>
          <a:blip r:embed="rId12"/>
          <a:stretch>
            <a:fillRect/>
          </a:stretch>
        </p:blipFill>
        <p:spPr>
          <a:xfrm>
            <a:off x="1003405" y="5513824"/>
            <a:ext cx="2668943" cy="664680"/>
          </a:xfrm>
          <a:prstGeom prst="rect">
            <a:avLst/>
          </a:prstGeom>
        </p:spPr>
      </p:pic>
      <p:sp>
        <p:nvSpPr>
          <p:cNvPr id="30" name="テキスト ボックス 29">
            <a:extLst>
              <a:ext uri="{FF2B5EF4-FFF2-40B4-BE49-F238E27FC236}">
                <a16:creationId xmlns:a16="http://schemas.microsoft.com/office/drawing/2014/main" id="{14874351-7C40-1847-98EB-34ED72B0F1B8}"/>
              </a:ext>
            </a:extLst>
          </p:cNvPr>
          <p:cNvSpPr txBox="1"/>
          <p:nvPr/>
        </p:nvSpPr>
        <p:spPr>
          <a:xfrm>
            <a:off x="5283766" y="6974385"/>
            <a:ext cx="7767255" cy="369332"/>
          </a:xfrm>
          <a:prstGeom prst="rect">
            <a:avLst/>
          </a:prstGeom>
          <a:noFill/>
        </p:spPr>
        <p:txBody>
          <a:bodyPr wrap="none" rtlCol="0">
            <a:spAutoFit/>
          </a:bodyPr>
          <a:lstStyle/>
          <a:p>
            <a:pPr algn="l"/>
            <a:r>
              <a:rPr kumimoji="1" lang="en-US" altLang="ja-JP" dirty="0">
                <a:latin typeface="Optima" panose="02000503060000020004" pitchFamily="2" charset="0"/>
              </a:rPr>
              <a:t>In the above figure, we take </a:t>
            </a:r>
            <a:r>
              <a:rPr kumimoji="1" lang="en-US" altLang="ja-JP" dirty="0" err="1">
                <a:latin typeface="Optima" panose="02000503060000020004" pitchFamily="2" charset="0"/>
              </a:rPr>
              <a:t>η</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 0.83η</a:t>
            </a:r>
            <a:r>
              <a:rPr kumimoji="1" lang="en-US" altLang="ja-JP" baseline="-25000" dirty="0">
                <a:latin typeface="Optima" panose="02000503060000020004" pitchFamily="2" charset="0"/>
              </a:rPr>
              <a:t>eq</a:t>
            </a:r>
            <a:r>
              <a:rPr kumimoji="1" lang="en-US" altLang="ja-JP" dirty="0">
                <a:latin typeface="Optima" panose="02000503060000020004" pitchFamily="2" charset="0"/>
              </a:rPr>
              <a:t> . (We will explain the reason later.) </a:t>
            </a:r>
            <a:endParaRPr kumimoji="1" lang="ja-JP" altLang="en-US" dirty="0">
              <a:latin typeface="Optima" panose="02000503060000020004" pitchFamily="2" charset="0"/>
            </a:endParaRPr>
          </a:p>
        </p:txBody>
      </p:sp>
      <p:sp>
        <p:nvSpPr>
          <p:cNvPr id="31" name="テキスト ボックス 30">
            <a:extLst>
              <a:ext uri="{FF2B5EF4-FFF2-40B4-BE49-F238E27FC236}">
                <a16:creationId xmlns:a16="http://schemas.microsoft.com/office/drawing/2014/main" id="{5AC88D07-A25D-9E43-A231-8E0F3A37EEB6}"/>
              </a:ext>
            </a:extLst>
          </p:cNvPr>
          <p:cNvSpPr txBox="1"/>
          <p:nvPr/>
        </p:nvSpPr>
        <p:spPr>
          <a:xfrm>
            <a:off x="9295206" y="5975113"/>
            <a:ext cx="8188256" cy="646331"/>
          </a:xfrm>
          <a:prstGeom prst="rect">
            <a:avLst/>
          </a:prstGeom>
          <a:noFill/>
        </p:spPr>
        <p:txBody>
          <a:bodyPr wrap="square" rtlCol="0">
            <a:spAutoFit/>
          </a:bodyPr>
          <a:lstStyle/>
          <a:p>
            <a:r>
              <a:rPr kumimoji="1" lang="en-US" altLang="ja-JP" dirty="0">
                <a:latin typeface="Optima" panose="02000503060000020004" pitchFamily="2" charset="0"/>
              </a:rPr>
              <a:t>To get the approximation formula of the scale factor, we assume the scale factor instantaneously changes from the expression in eMD to that in RD era at </a:t>
            </a:r>
            <a:r>
              <a:rPr kumimoji="1" lang="en-US" altLang="ja-JP" dirty="0" err="1">
                <a:latin typeface="Optima" panose="02000503060000020004" pitchFamily="2" charset="0"/>
              </a:rPr>
              <a:t>η</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a:t>
            </a:r>
            <a:endParaRPr kumimoji="1" lang="ja-JP" altLang="en-US" dirty="0">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CE889C37-D236-454D-9DE5-39691CF90BA2}"/>
              </a:ext>
            </a:extLst>
          </p:cNvPr>
          <p:cNvSpPr>
            <a:spLocks noGrp="1"/>
          </p:cNvSpPr>
          <p:nvPr>
            <p:ph type="sldNum" sz="quarter" idx="12"/>
          </p:nvPr>
        </p:nvSpPr>
        <p:spPr/>
        <p:txBody>
          <a:bodyPr/>
          <a:lstStyle/>
          <a:p>
            <a:fld id="{4F507FF2-E283-2F47-BC83-23ACEC2E43D2}" type="slidenum">
              <a:rPr lang="ja-JP" altLang="en-US" smtClean="0"/>
              <a:pPr/>
              <a:t>33</a:t>
            </a:fld>
            <a:r>
              <a:rPr lang="en-US" altLang="ja-JP"/>
              <a:t>/21</a:t>
            </a:r>
            <a:endParaRPr lang="ja-JP" altLang="en-US"/>
          </a:p>
        </p:txBody>
      </p:sp>
    </p:spTree>
    <p:extLst>
      <p:ext uri="{BB962C8B-B14F-4D97-AF65-F5344CB8AC3E}">
        <p14:creationId xmlns:p14="http://schemas.microsoft.com/office/powerpoint/2010/main" val="1196201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200" dirty="0"/>
              <a:t>Limits of applications of the formulas</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877D66A7-538F-1E46-B9BD-E2E12AC292E6}"/>
              </a:ext>
            </a:extLst>
          </p:cNvPr>
          <p:cNvPicPr>
            <a:picLocks noChangeAspect="1"/>
          </p:cNvPicPr>
          <p:nvPr/>
        </p:nvPicPr>
        <p:blipFill>
          <a:blip r:embed="rId7"/>
          <a:stretch>
            <a:fillRect/>
          </a:stretch>
        </p:blipFill>
        <p:spPr>
          <a:xfrm>
            <a:off x="398207" y="1063833"/>
            <a:ext cx="5061574" cy="3594070"/>
          </a:xfrm>
          <a:prstGeom prst="rect">
            <a:avLst/>
          </a:prstGeom>
        </p:spPr>
      </p:pic>
      <p:sp>
        <p:nvSpPr>
          <p:cNvPr id="30" name="テキスト ボックス 29">
            <a:extLst>
              <a:ext uri="{FF2B5EF4-FFF2-40B4-BE49-F238E27FC236}">
                <a16:creationId xmlns:a16="http://schemas.microsoft.com/office/drawing/2014/main" id="{99037772-3DF5-C04C-8E81-F8C7FAF4100D}"/>
              </a:ext>
            </a:extLst>
          </p:cNvPr>
          <p:cNvSpPr txBox="1"/>
          <p:nvPr/>
        </p:nvSpPr>
        <p:spPr>
          <a:xfrm>
            <a:off x="5503876" y="1461099"/>
            <a:ext cx="3439236" cy="1077218"/>
          </a:xfrm>
          <a:prstGeom prst="rect">
            <a:avLst/>
          </a:prstGeom>
          <a:noFill/>
        </p:spPr>
        <p:txBody>
          <a:bodyPr wrap="square" rtlCol="0">
            <a:spAutoFit/>
          </a:bodyPr>
          <a:lstStyle/>
          <a:p>
            <a:pPr algn="l"/>
            <a:r>
              <a:rPr kumimoji="1" lang="en-US" altLang="ja-JP" sz="1600" dirty="0">
                <a:latin typeface="Optima" panose="02000503060000020004" pitchFamily="2" charset="0"/>
              </a:rPr>
              <a:t>If we consider the scale entering the horizon around the transition (k&lt;30/</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dirty="0">
                <a:latin typeface="Optima" panose="02000503060000020004" pitchFamily="2" charset="0"/>
              </a:rPr>
              <a:t>), the fitting formula does not fit the numerical result very well. </a:t>
            </a:r>
            <a:endParaRPr kumimoji="1" lang="ja-JP" altLang="en-US" sz="1600" dirty="0">
              <a:latin typeface="Optima" panose="02000503060000020004" pitchFamily="2" charset="0"/>
            </a:endParaRPr>
          </a:p>
        </p:txBody>
      </p:sp>
      <p:sp>
        <p:nvSpPr>
          <p:cNvPr id="2" name="テキスト ボックス 1">
            <a:extLst>
              <a:ext uri="{FF2B5EF4-FFF2-40B4-BE49-F238E27FC236}">
                <a16:creationId xmlns:a16="http://schemas.microsoft.com/office/drawing/2014/main" id="{82B24C37-2E4B-1D42-9612-A5C084393CEF}"/>
              </a:ext>
            </a:extLst>
          </p:cNvPr>
          <p:cNvSpPr txBox="1"/>
          <p:nvPr/>
        </p:nvSpPr>
        <p:spPr>
          <a:xfrm>
            <a:off x="5492725" y="2734078"/>
            <a:ext cx="3640124" cy="1323439"/>
          </a:xfrm>
          <a:prstGeom prst="rect">
            <a:avLst/>
          </a:prstGeom>
          <a:noFill/>
        </p:spPr>
        <p:txBody>
          <a:bodyPr wrap="square" rtlCol="0">
            <a:spAutoFit/>
          </a:bodyPr>
          <a:lstStyle/>
          <a:p>
            <a:r>
              <a:rPr kumimoji="1" lang="en-US" altLang="ja-JP" sz="1600" dirty="0">
                <a:latin typeface="Optima" panose="02000503060000020004" pitchFamily="2" charset="0"/>
              </a:rPr>
              <a:t>To avoid high computational costs, we neglect the contribution from the perturbations (k&lt;30/</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dirty="0">
                <a:latin typeface="Optima" panose="02000503060000020004" pitchFamily="2" charset="0"/>
              </a:rPr>
              <a:t>) in the following. (The analysis for 1/</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dirty="0">
                <a:latin typeface="Optima" panose="02000503060000020004" pitchFamily="2" charset="0"/>
              </a:rPr>
              <a:t>&lt;k&lt; k&lt;30/</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dirty="0">
                <a:latin typeface="Optima" panose="02000503060000020004" pitchFamily="2" charset="0"/>
              </a:rPr>
              <a:t> is future work.)</a:t>
            </a:r>
            <a:endParaRPr kumimoji="1" lang="ja-JP" altLang="en-US" sz="1600" dirty="0">
              <a:latin typeface="Optima" panose="02000503060000020004" pitchFamily="2" charset="0"/>
            </a:endParaRPr>
          </a:p>
        </p:txBody>
      </p:sp>
      <p:pic>
        <p:nvPicPr>
          <p:cNvPr id="4" name="図 3">
            <a:extLst>
              <a:ext uri="{FF2B5EF4-FFF2-40B4-BE49-F238E27FC236}">
                <a16:creationId xmlns:a16="http://schemas.microsoft.com/office/drawing/2014/main" id="{D79714B6-4399-C44C-A26E-A200090F7FA9}"/>
              </a:ext>
            </a:extLst>
          </p:cNvPr>
          <p:cNvPicPr>
            <a:picLocks noChangeAspect="1"/>
          </p:cNvPicPr>
          <p:nvPr/>
        </p:nvPicPr>
        <p:blipFill>
          <a:blip r:embed="rId8"/>
          <a:stretch>
            <a:fillRect/>
          </a:stretch>
        </p:blipFill>
        <p:spPr>
          <a:xfrm>
            <a:off x="9405646" y="2224366"/>
            <a:ext cx="2616661" cy="584861"/>
          </a:xfrm>
          <a:prstGeom prst="rect">
            <a:avLst/>
          </a:prstGeom>
        </p:spPr>
      </p:pic>
      <p:sp>
        <p:nvSpPr>
          <p:cNvPr id="6" name="テキスト ボックス 5">
            <a:extLst>
              <a:ext uri="{FF2B5EF4-FFF2-40B4-BE49-F238E27FC236}">
                <a16:creationId xmlns:a16="http://schemas.microsoft.com/office/drawing/2014/main" id="{E59C648E-AA0B-E145-B523-07E8484FDEF2}"/>
              </a:ext>
            </a:extLst>
          </p:cNvPr>
          <p:cNvSpPr txBox="1"/>
          <p:nvPr/>
        </p:nvSpPr>
        <p:spPr>
          <a:xfrm>
            <a:off x="688266" y="4708817"/>
            <a:ext cx="7586217" cy="584775"/>
          </a:xfrm>
          <a:prstGeom prst="rect">
            <a:avLst/>
          </a:prstGeom>
          <a:noFill/>
        </p:spPr>
        <p:txBody>
          <a:bodyPr wrap="square" rtlCol="0">
            <a:spAutoFit/>
          </a:bodyPr>
          <a:lstStyle/>
          <a:p>
            <a:pPr algn="l"/>
            <a:r>
              <a:rPr kumimoji="1" lang="en-US" altLang="ja-JP" sz="1600" dirty="0">
                <a:latin typeface="Optima" panose="02000503060000020004" pitchFamily="2" charset="0"/>
              </a:rPr>
              <a:t>In addition, the perturbations entering much before the transition can be non-linear during eMD, to which our analysis cannot be applied.</a:t>
            </a:r>
            <a:endParaRPr kumimoji="1" lang="ja-JP" altLang="en-US" sz="1600" dirty="0">
              <a:latin typeface="Optima" panose="02000503060000020004" pitchFamily="2" charset="0"/>
            </a:endParaRPr>
          </a:p>
        </p:txBody>
      </p:sp>
      <p:pic>
        <p:nvPicPr>
          <p:cNvPr id="7" name="図 6">
            <a:extLst>
              <a:ext uri="{FF2B5EF4-FFF2-40B4-BE49-F238E27FC236}">
                <a16:creationId xmlns:a16="http://schemas.microsoft.com/office/drawing/2014/main" id="{B7C69CA7-8EFC-8F42-A14F-01F7B182AAA9}"/>
              </a:ext>
            </a:extLst>
          </p:cNvPr>
          <p:cNvPicPr>
            <a:picLocks noChangeAspect="1"/>
          </p:cNvPicPr>
          <p:nvPr/>
        </p:nvPicPr>
        <p:blipFill>
          <a:blip r:embed="rId9"/>
          <a:stretch>
            <a:fillRect/>
          </a:stretch>
        </p:blipFill>
        <p:spPr>
          <a:xfrm>
            <a:off x="3280631" y="5280931"/>
            <a:ext cx="3075925" cy="505870"/>
          </a:xfrm>
          <a:prstGeom prst="rect">
            <a:avLst/>
          </a:prstGeom>
        </p:spPr>
      </p:pic>
      <p:sp>
        <p:nvSpPr>
          <p:cNvPr id="9" name="テキスト ボックス 8">
            <a:extLst>
              <a:ext uri="{FF2B5EF4-FFF2-40B4-BE49-F238E27FC236}">
                <a16:creationId xmlns:a16="http://schemas.microsoft.com/office/drawing/2014/main" id="{E57687C2-9B74-CA44-9371-F5AC6D0C62BE}"/>
              </a:ext>
            </a:extLst>
          </p:cNvPr>
          <p:cNvSpPr txBox="1"/>
          <p:nvPr/>
        </p:nvSpPr>
        <p:spPr>
          <a:xfrm>
            <a:off x="-6733218" y="6074077"/>
            <a:ext cx="7933827" cy="338554"/>
          </a:xfrm>
          <a:prstGeom prst="rect">
            <a:avLst/>
          </a:prstGeom>
          <a:noFill/>
        </p:spPr>
        <p:txBody>
          <a:bodyPr wrap="square" rtlCol="0">
            <a:spAutoFit/>
          </a:bodyPr>
          <a:lstStyle/>
          <a:p>
            <a:pPr algn="l"/>
            <a:r>
              <a:rPr kumimoji="1" lang="en-US" altLang="ja-JP" sz="1600" dirty="0">
                <a:latin typeface="Optima" panose="02000503060000020004" pitchFamily="2" charset="0"/>
              </a:rPr>
              <a:t>To make the differences from the previous works look clear, we consider </a:t>
            </a:r>
            <a:endParaRPr kumimoji="1" lang="ja-JP" altLang="en-US" sz="1600" dirty="0">
              <a:latin typeface="Optima" panose="02000503060000020004" pitchFamily="2" charset="0"/>
            </a:endParaRPr>
          </a:p>
        </p:txBody>
      </p:sp>
      <p:sp>
        <p:nvSpPr>
          <p:cNvPr id="10" name="テキスト ボックス 9">
            <a:extLst>
              <a:ext uri="{FF2B5EF4-FFF2-40B4-BE49-F238E27FC236}">
                <a16:creationId xmlns:a16="http://schemas.microsoft.com/office/drawing/2014/main" id="{4C94846B-C8F7-5E41-9DA4-FD4989B03C9B}"/>
              </a:ext>
            </a:extLst>
          </p:cNvPr>
          <p:cNvSpPr txBox="1"/>
          <p:nvPr/>
        </p:nvSpPr>
        <p:spPr>
          <a:xfrm>
            <a:off x="1525532" y="5375143"/>
            <a:ext cx="1636987" cy="338554"/>
          </a:xfrm>
          <a:prstGeom prst="rect">
            <a:avLst/>
          </a:prstGeom>
          <a:noFill/>
        </p:spPr>
        <p:txBody>
          <a:bodyPr wrap="none" rtlCol="0">
            <a:spAutoFit/>
          </a:bodyPr>
          <a:lstStyle/>
          <a:p>
            <a:pPr algn="l"/>
            <a:r>
              <a:rPr kumimoji="1" lang="en-US" altLang="ja-JP" sz="1600" dirty="0">
                <a:latin typeface="Optima" panose="02000503060000020004" pitchFamily="2" charset="0"/>
              </a:rPr>
              <a:t>Nonlinear scale:</a:t>
            </a:r>
            <a:endParaRPr kumimoji="1" lang="ja-JP" altLang="en-US" sz="1600" dirty="0">
              <a:latin typeface="Optima" panose="02000503060000020004" pitchFamily="2" charset="0"/>
            </a:endParaRPr>
          </a:p>
        </p:txBody>
      </p:sp>
      <p:pic>
        <p:nvPicPr>
          <p:cNvPr id="17" name="図 16">
            <a:extLst>
              <a:ext uri="{FF2B5EF4-FFF2-40B4-BE49-F238E27FC236}">
                <a16:creationId xmlns:a16="http://schemas.microsoft.com/office/drawing/2014/main" id="{248AC36C-62CD-2344-9482-9A02AC4C77F1}"/>
              </a:ext>
            </a:extLst>
          </p:cNvPr>
          <p:cNvPicPr>
            <a:picLocks noChangeAspect="1"/>
          </p:cNvPicPr>
          <p:nvPr/>
        </p:nvPicPr>
        <p:blipFill>
          <a:blip r:embed="rId10"/>
          <a:stretch>
            <a:fillRect/>
          </a:stretch>
        </p:blipFill>
        <p:spPr>
          <a:xfrm>
            <a:off x="2969530" y="6220608"/>
            <a:ext cx="3291313" cy="219037"/>
          </a:xfrm>
          <a:prstGeom prst="rect">
            <a:avLst/>
          </a:prstGeom>
        </p:spPr>
      </p:pic>
      <p:pic>
        <p:nvPicPr>
          <p:cNvPr id="22" name="図 21">
            <a:extLst>
              <a:ext uri="{FF2B5EF4-FFF2-40B4-BE49-F238E27FC236}">
                <a16:creationId xmlns:a16="http://schemas.microsoft.com/office/drawing/2014/main" id="{A8EEA923-5B79-3E4E-9A4E-6374563ED02C}"/>
              </a:ext>
            </a:extLst>
          </p:cNvPr>
          <p:cNvPicPr>
            <a:picLocks noChangeAspect="1"/>
          </p:cNvPicPr>
          <p:nvPr/>
        </p:nvPicPr>
        <p:blipFill>
          <a:blip r:embed="rId11"/>
          <a:stretch>
            <a:fillRect/>
          </a:stretch>
        </p:blipFill>
        <p:spPr>
          <a:xfrm>
            <a:off x="6818383" y="6220608"/>
            <a:ext cx="1058793" cy="182055"/>
          </a:xfrm>
          <a:prstGeom prst="rect">
            <a:avLst/>
          </a:prstGeom>
        </p:spPr>
      </p:pic>
      <p:sp>
        <p:nvSpPr>
          <p:cNvPr id="24" name="テキスト ボックス 23">
            <a:extLst>
              <a:ext uri="{FF2B5EF4-FFF2-40B4-BE49-F238E27FC236}">
                <a16:creationId xmlns:a16="http://schemas.microsoft.com/office/drawing/2014/main" id="{5C285A72-00C9-1343-A9ED-CAB974554A3E}"/>
              </a:ext>
            </a:extLst>
          </p:cNvPr>
          <p:cNvSpPr txBox="1"/>
          <p:nvPr/>
        </p:nvSpPr>
        <p:spPr>
          <a:xfrm>
            <a:off x="688266" y="5813074"/>
            <a:ext cx="7933827" cy="338554"/>
          </a:xfrm>
          <a:prstGeom prst="rect">
            <a:avLst/>
          </a:prstGeom>
          <a:noFill/>
        </p:spPr>
        <p:txBody>
          <a:bodyPr wrap="square" rtlCol="0">
            <a:spAutoFit/>
          </a:bodyPr>
          <a:lstStyle/>
          <a:p>
            <a:pPr algn="l"/>
            <a:r>
              <a:rPr kumimoji="1" lang="en-US" altLang="ja-JP" sz="1600" dirty="0">
                <a:latin typeface="Optima" panose="02000503060000020004" pitchFamily="2" charset="0"/>
              </a:rPr>
              <a:t>As a concrete example, we consider </a:t>
            </a:r>
            <a:endParaRPr kumimoji="1" lang="ja-JP" altLang="en-US" sz="1600" dirty="0">
              <a:latin typeface="Optima" panose="02000503060000020004" pitchFamily="2" charset="0"/>
            </a:endParaRPr>
          </a:p>
        </p:txBody>
      </p:sp>
      <p:sp>
        <p:nvSpPr>
          <p:cNvPr id="8" name="スライド番号プレースホルダー 7">
            <a:extLst>
              <a:ext uri="{FF2B5EF4-FFF2-40B4-BE49-F238E27FC236}">
                <a16:creationId xmlns:a16="http://schemas.microsoft.com/office/drawing/2014/main" id="{4A7A066B-90FF-C74A-8D9E-EB53782AB65C}"/>
              </a:ext>
            </a:extLst>
          </p:cNvPr>
          <p:cNvSpPr>
            <a:spLocks noGrp="1"/>
          </p:cNvSpPr>
          <p:nvPr>
            <p:ph type="sldNum" sz="quarter" idx="12"/>
          </p:nvPr>
        </p:nvSpPr>
        <p:spPr/>
        <p:txBody>
          <a:bodyPr/>
          <a:lstStyle/>
          <a:p>
            <a:fld id="{4F507FF2-E283-2F47-BC83-23ACEC2E43D2}" type="slidenum">
              <a:rPr lang="ja-JP" altLang="en-US" smtClean="0"/>
              <a:pPr/>
              <a:t>34</a:t>
            </a:fld>
            <a:r>
              <a:rPr lang="en-US" altLang="ja-JP"/>
              <a:t>/21</a:t>
            </a:r>
            <a:endParaRPr lang="ja-JP" altLang="en-US"/>
          </a:p>
        </p:txBody>
      </p:sp>
    </p:spTree>
    <p:extLst>
      <p:ext uri="{BB962C8B-B14F-4D97-AF65-F5344CB8AC3E}">
        <p14:creationId xmlns:p14="http://schemas.microsoft.com/office/powerpoint/2010/main" val="292949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200" dirty="0"/>
              <a:t>Formulas we use to calculate induced GWs</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1" name="図 10">
            <a:extLst>
              <a:ext uri="{FF2B5EF4-FFF2-40B4-BE49-F238E27FC236}">
                <a16:creationId xmlns:a16="http://schemas.microsoft.com/office/drawing/2014/main" id="{97A8E4A4-0F28-3345-B08B-4971585E8B9A}"/>
              </a:ext>
            </a:extLst>
          </p:cNvPr>
          <p:cNvPicPr>
            <a:picLocks noChangeAspect="1"/>
          </p:cNvPicPr>
          <p:nvPr/>
        </p:nvPicPr>
        <p:blipFill>
          <a:blip r:embed="rId4"/>
          <a:stretch>
            <a:fillRect/>
          </a:stretch>
        </p:blipFill>
        <p:spPr>
          <a:xfrm>
            <a:off x="4378720" y="1636906"/>
            <a:ext cx="4318755" cy="840462"/>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7" name="テキスト ボックス 16">
            <a:extLst>
              <a:ext uri="{FF2B5EF4-FFF2-40B4-BE49-F238E27FC236}">
                <a16:creationId xmlns:a16="http://schemas.microsoft.com/office/drawing/2014/main" id="{605321F6-3E34-D542-87F5-A82B3EA324BB}"/>
              </a:ext>
            </a:extLst>
          </p:cNvPr>
          <p:cNvSpPr txBox="1"/>
          <p:nvPr/>
        </p:nvSpPr>
        <p:spPr>
          <a:xfrm>
            <a:off x="1186841" y="2590714"/>
            <a:ext cx="3055399" cy="307777"/>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Energy density of the induced GWs </a:t>
            </a:r>
            <a:endParaRPr kumimoji="1" lang="ja-JP" altLang="en-US" sz="1400" dirty="0">
              <a:solidFill>
                <a:schemeClr val="accent1"/>
              </a:solidFill>
              <a:latin typeface="Optima" panose="02000503060000020004" pitchFamily="2" charset="0"/>
            </a:endParaRPr>
          </a:p>
        </p:txBody>
      </p:sp>
      <p:sp>
        <p:nvSpPr>
          <p:cNvPr id="23" name="テキスト ボックス 22">
            <a:extLst>
              <a:ext uri="{FF2B5EF4-FFF2-40B4-BE49-F238E27FC236}">
                <a16:creationId xmlns:a16="http://schemas.microsoft.com/office/drawing/2014/main" id="{6258A721-6C62-D746-AE99-364CF0260C93}"/>
              </a:ext>
            </a:extLst>
          </p:cNvPr>
          <p:cNvSpPr txBox="1"/>
          <p:nvPr/>
        </p:nvSpPr>
        <p:spPr>
          <a:xfrm>
            <a:off x="5283875" y="2559345"/>
            <a:ext cx="3180135" cy="307777"/>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Power spectrum of the induced GWs </a:t>
            </a:r>
            <a:endParaRPr kumimoji="1" lang="ja-JP" altLang="en-US" sz="1400" dirty="0">
              <a:solidFill>
                <a:schemeClr val="accent1"/>
              </a:solidFill>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285727B-38D9-1242-946E-1B4AAAFF737B}"/>
              </a:ext>
            </a:extLst>
          </p:cNvPr>
          <p:cNvSpPr txBox="1"/>
          <p:nvPr/>
        </p:nvSpPr>
        <p:spPr>
          <a:xfrm>
            <a:off x="628650" y="1171867"/>
            <a:ext cx="3493264" cy="369332"/>
          </a:xfrm>
          <a:prstGeom prst="rect">
            <a:avLst/>
          </a:prstGeom>
          <a:noFill/>
        </p:spPr>
        <p:txBody>
          <a:bodyPr wrap="none" rtlCol="0">
            <a:spAutoFit/>
          </a:bodyPr>
          <a:lstStyle/>
          <a:p>
            <a:pPr algn="l"/>
            <a:r>
              <a:rPr kumimoji="1" lang="en-US" altLang="ja-JP" dirty="0">
                <a:latin typeface="Optima" panose="02000503060000020004" pitchFamily="2" charset="0"/>
              </a:rPr>
              <a:t>Summary of the formulas we use:</a:t>
            </a:r>
            <a:endParaRPr kumimoji="1" lang="ja-JP" altLang="en-US" dirty="0">
              <a:latin typeface="Optima" panose="02000503060000020004" pitchFamily="2" charset="0"/>
            </a:endParaRPr>
          </a:p>
        </p:txBody>
      </p:sp>
      <p:sp>
        <p:nvSpPr>
          <p:cNvPr id="7" name="テキスト ボックス 6">
            <a:extLst>
              <a:ext uri="{FF2B5EF4-FFF2-40B4-BE49-F238E27FC236}">
                <a16:creationId xmlns:a16="http://schemas.microsoft.com/office/drawing/2014/main" id="{E28E7BB1-B1DD-AA45-9BAF-37F13DA8A2A2}"/>
              </a:ext>
            </a:extLst>
          </p:cNvPr>
          <p:cNvSpPr txBox="1"/>
          <p:nvPr/>
        </p:nvSpPr>
        <p:spPr>
          <a:xfrm>
            <a:off x="4072317" y="1205807"/>
            <a:ext cx="1784463" cy="307777"/>
          </a:xfrm>
          <a:prstGeom prst="rect">
            <a:avLst/>
          </a:prstGeom>
          <a:noFill/>
        </p:spPr>
        <p:txBody>
          <a:bodyPr wrap="non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Terada, 2018)</a:t>
            </a:r>
            <a:endParaRPr kumimoji="1" lang="ja-JP" altLang="en-US" sz="1400" dirty="0">
              <a:latin typeface="Optima" panose="02000503060000020004" pitchFamily="2" charset="0"/>
            </a:endParaRPr>
          </a:p>
        </p:txBody>
      </p:sp>
      <p:pic>
        <p:nvPicPr>
          <p:cNvPr id="9" name="図 8">
            <a:extLst>
              <a:ext uri="{FF2B5EF4-FFF2-40B4-BE49-F238E27FC236}">
                <a16:creationId xmlns:a16="http://schemas.microsoft.com/office/drawing/2014/main" id="{CEEB9E96-D20E-8646-BF57-01A942ABD7B4}"/>
              </a:ext>
            </a:extLst>
          </p:cNvPr>
          <p:cNvPicPr>
            <a:picLocks noChangeAspect="1"/>
          </p:cNvPicPr>
          <p:nvPr/>
        </p:nvPicPr>
        <p:blipFill>
          <a:blip r:embed="rId8"/>
          <a:stretch>
            <a:fillRect/>
          </a:stretch>
        </p:blipFill>
        <p:spPr>
          <a:xfrm>
            <a:off x="963220" y="1589361"/>
            <a:ext cx="3049593" cy="957026"/>
          </a:xfrm>
          <a:prstGeom prst="rect">
            <a:avLst/>
          </a:prstGeom>
        </p:spPr>
      </p:pic>
      <p:pic>
        <p:nvPicPr>
          <p:cNvPr id="4" name="図 3">
            <a:extLst>
              <a:ext uri="{FF2B5EF4-FFF2-40B4-BE49-F238E27FC236}">
                <a16:creationId xmlns:a16="http://schemas.microsoft.com/office/drawing/2014/main" id="{3EEE1C26-CD71-B241-8DF6-F37496A62041}"/>
              </a:ext>
            </a:extLst>
          </p:cNvPr>
          <p:cNvPicPr>
            <a:picLocks noChangeAspect="1"/>
          </p:cNvPicPr>
          <p:nvPr/>
        </p:nvPicPr>
        <p:blipFill>
          <a:blip r:embed="rId9"/>
          <a:stretch>
            <a:fillRect/>
          </a:stretch>
        </p:blipFill>
        <p:spPr>
          <a:xfrm>
            <a:off x="990764" y="4179896"/>
            <a:ext cx="5968519" cy="1239121"/>
          </a:xfrm>
          <a:prstGeom prst="rect">
            <a:avLst/>
          </a:prstGeom>
        </p:spPr>
      </p:pic>
      <p:pic>
        <p:nvPicPr>
          <p:cNvPr id="6" name="図 5">
            <a:extLst>
              <a:ext uri="{FF2B5EF4-FFF2-40B4-BE49-F238E27FC236}">
                <a16:creationId xmlns:a16="http://schemas.microsoft.com/office/drawing/2014/main" id="{4A424C9A-AB25-B641-B444-DFB40FAF1AE0}"/>
              </a:ext>
            </a:extLst>
          </p:cNvPr>
          <p:cNvPicPr>
            <a:picLocks noChangeAspect="1"/>
          </p:cNvPicPr>
          <p:nvPr/>
        </p:nvPicPr>
        <p:blipFill>
          <a:blip r:embed="rId10"/>
          <a:stretch>
            <a:fillRect/>
          </a:stretch>
        </p:blipFill>
        <p:spPr>
          <a:xfrm>
            <a:off x="911252" y="5751013"/>
            <a:ext cx="7445829" cy="430203"/>
          </a:xfrm>
          <a:prstGeom prst="rect">
            <a:avLst/>
          </a:prstGeom>
        </p:spPr>
      </p:pic>
      <p:sp>
        <p:nvSpPr>
          <p:cNvPr id="22" name="角丸四角形 21">
            <a:extLst>
              <a:ext uri="{FF2B5EF4-FFF2-40B4-BE49-F238E27FC236}">
                <a16:creationId xmlns:a16="http://schemas.microsoft.com/office/drawing/2014/main" id="{09F9A628-9A6E-0841-A7CF-0B320945D0F1}"/>
              </a:ext>
            </a:extLst>
          </p:cNvPr>
          <p:cNvSpPr/>
          <p:nvPr/>
        </p:nvSpPr>
        <p:spPr>
          <a:xfrm>
            <a:off x="750333" y="5619926"/>
            <a:ext cx="7871760" cy="6483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テキスト ボックス 9">
            <a:extLst>
              <a:ext uri="{FF2B5EF4-FFF2-40B4-BE49-F238E27FC236}">
                <a16:creationId xmlns:a16="http://schemas.microsoft.com/office/drawing/2014/main" id="{7FFA2217-060D-0E4D-808B-872DC07E5EF3}"/>
              </a:ext>
            </a:extLst>
          </p:cNvPr>
          <p:cNvSpPr txBox="1"/>
          <p:nvPr/>
        </p:nvSpPr>
        <p:spPr>
          <a:xfrm>
            <a:off x="677074" y="2895502"/>
            <a:ext cx="8456418" cy="338554"/>
          </a:xfrm>
          <a:prstGeom prst="rect">
            <a:avLst/>
          </a:prstGeom>
          <a:noFill/>
        </p:spPr>
        <p:txBody>
          <a:bodyPr wrap="none" rtlCol="0">
            <a:spAutoFit/>
          </a:bodyPr>
          <a:lstStyle/>
          <a:p>
            <a:pPr algn="l"/>
            <a:r>
              <a:rPr kumimoji="1" lang="en-US" altLang="ja-JP" sz="1600" dirty="0">
                <a:latin typeface="Optima" panose="02000503060000020004" pitchFamily="2" charset="0"/>
              </a:rPr>
              <a:t>Here, we assume that the scale factor is given as, (because this fits the numerical result well)  </a:t>
            </a:r>
            <a:endParaRPr kumimoji="1" lang="ja-JP" altLang="en-US" sz="1600" dirty="0">
              <a:latin typeface="Optima" panose="02000503060000020004" pitchFamily="2" charset="0"/>
            </a:endParaRPr>
          </a:p>
        </p:txBody>
      </p:sp>
      <p:pic>
        <p:nvPicPr>
          <p:cNvPr id="27" name="図 26">
            <a:extLst>
              <a:ext uri="{FF2B5EF4-FFF2-40B4-BE49-F238E27FC236}">
                <a16:creationId xmlns:a16="http://schemas.microsoft.com/office/drawing/2014/main" id="{2B52363C-9B3D-CD41-B137-2427E3101619}"/>
              </a:ext>
            </a:extLst>
          </p:cNvPr>
          <p:cNvPicPr>
            <a:picLocks noChangeAspect="1"/>
          </p:cNvPicPr>
          <p:nvPr/>
        </p:nvPicPr>
        <p:blipFill>
          <a:blip r:embed="rId11"/>
          <a:stretch>
            <a:fillRect/>
          </a:stretch>
        </p:blipFill>
        <p:spPr>
          <a:xfrm>
            <a:off x="3058239" y="4001332"/>
            <a:ext cx="1320481" cy="165060"/>
          </a:xfrm>
          <a:prstGeom prst="rect">
            <a:avLst/>
          </a:prstGeom>
        </p:spPr>
      </p:pic>
      <p:sp>
        <p:nvSpPr>
          <p:cNvPr id="28" name="テキスト ボックス 27">
            <a:extLst>
              <a:ext uri="{FF2B5EF4-FFF2-40B4-BE49-F238E27FC236}">
                <a16:creationId xmlns:a16="http://schemas.microsoft.com/office/drawing/2014/main" id="{51675F1E-4A80-8346-ACD6-687F99075F0E}"/>
              </a:ext>
            </a:extLst>
          </p:cNvPr>
          <p:cNvSpPr txBox="1"/>
          <p:nvPr/>
        </p:nvSpPr>
        <p:spPr>
          <a:xfrm>
            <a:off x="-3635824" y="5047713"/>
            <a:ext cx="1797287" cy="307777"/>
          </a:xfrm>
          <a:prstGeom prst="rect">
            <a:avLst/>
          </a:prstGeom>
          <a:noFill/>
        </p:spPr>
        <p:txBody>
          <a:bodyPr wrap="none" rtlCol="0">
            <a:spAutoFit/>
          </a:bodyPr>
          <a:lstStyle/>
          <a:p>
            <a:pPr algn="l"/>
            <a:r>
              <a:rPr kumimoji="1" lang="en-US" altLang="ja-JP" sz="1400" dirty="0">
                <a:solidFill>
                  <a:schemeClr val="accent2"/>
                </a:solidFill>
                <a:latin typeface="Optima" panose="02000503060000020004" pitchFamily="2" charset="0"/>
              </a:rPr>
              <a:t>Induced during eMD</a:t>
            </a:r>
            <a:endParaRPr kumimoji="1" lang="ja-JP" altLang="en-US" sz="1400" dirty="0">
              <a:solidFill>
                <a:schemeClr val="accent2"/>
              </a:solidFill>
              <a:latin typeface="Optima" panose="02000503060000020004" pitchFamily="2" charset="0"/>
            </a:endParaRPr>
          </a:p>
        </p:txBody>
      </p:sp>
      <p:sp>
        <p:nvSpPr>
          <p:cNvPr id="29" name="テキスト ボックス 28">
            <a:extLst>
              <a:ext uri="{FF2B5EF4-FFF2-40B4-BE49-F238E27FC236}">
                <a16:creationId xmlns:a16="http://schemas.microsoft.com/office/drawing/2014/main" id="{FF876FE0-9311-4049-B958-02C10F8E1809}"/>
              </a:ext>
            </a:extLst>
          </p:cNvPr>
          <p:cNvSpPr txBox="1"/>
          <p:nvPr/>
        </p:nvSpPr>
        <p:spPr>
          <a:xfrm>
            <a:off x="-2023457" y="5036138"/>
            <a:ext cx="1656223" cy="307777"/>
          </a:xfrm>
          <a:prstGeom prst="rect">
            <a:avLst/>
          </a:prstGeom>
          <a:noFill/>
        </p:spPr>
        <p:txBody>
          <a:bodyPr wrap="none" rtlCol="0">
            <a:spAutoFit/>
          </a:bodyPr>
          <a:lstStyle/>
          <a:p>
            <a:pPr algn="l"/>
            <a:r>
              <a:rPr kumimoji="1" lang="en-US" altLang="ja-JP" sz="1400" dirty="0">
                <a:solidFill>
                  <a:schemeClr val="accent1"/>
                </a:solidFill>
                <a:latin typeface="Optima" panose="02000503060000020004" pitchFamily="2" charset="0"/>
              </a:rPr>
              <a:t>Induced during RD</a:t>
            </a:r>
            <a:endParaRPr kumimoji="1" lang="ja-JP" altLang="en-US" sz="1400" dirty="0">
              <a:solidFill>
                <a:schemeClr val="accent1"/>
              </a:solidFill>
              <a:latin typeface="Optima" panose="02000503060000020004" pitchFamily="2" charset="0"/>
            </a:endParaRPr>
          </a:p>
        </p:txBody>
      </p:sp>
      <p:cxnSp>
        <p:nvCxnSpPr>
          <p:cNvPr id="33" name="直線コネクタ 32">
            <a:extLst>
              <a:ext uri="{FF2B5EF4-FFF2-40B4-BE49-F238E27FC236}">
                <a16:creationId xmlns:a16="http://schemas.microsoft.com/office/drawing/2014/main" id="{DC8DCE86-02E8-FB49-9194-D1540346986F}"/>
              </a:ext>
            </a:extLst>
          </p:cNvPr>
          <p:cNvCxnSpPr/>
          <p:nvPr/>
        </p:nvCxnSpPr>
        <p:spPr>
          <a:xfrm>
            <a:off x="-3202526" y="5036138"/>
            <a:ext cx="1233402" cy="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54CE31A-448A-7741-BD66-DC298419374B}"/>
              </a:ext>
            </a:extLst>
          </p:cNvPr>
          <p:cNvCxnSpPr/>
          <p:nvPr/>
        </p:nvCxnSpPr>
        <p:spPr>
          <a:xfrm>
            <a:off x="-1808145" y="5047713"/>
            <a:ext cx="1233402"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A6A31689-E1F7-2044-A5FF-567C7C397F05}"/>
              </a:ext>
            </a:extLst>
          </p:cNvPr>
          <p:cNvPicPr>
            <a:picLocks noChangeAspect="1"/>
          </p:cNvPicPr>
          <p:nvPr/>
        </p:nvPicPr>
        <p:blipFill>
          <a:blip r:embed="rId12"/>
          <a:stretch>
            <a:fillRect/>
          </a:stretch>
        </p:blipFill>
        <p:spPr>
          <a:xfrm>
            <a:off x="9390742" y="3639363"/>
            <a:ext cx="1056655" cy="165662"/>
          </a:xfrm>
          <a:prstGeom prst="rect">
            <a:avLst/>
          </a:prstGeom>
        </p:spPr>
      </p:pic>
      <p:pic>
        <p:nvPicPr>
          <p:cNvPr id="30" name="図 29">
            <a:extLst>
              <a:ext uri="{FF2B5EF4-FFF2-40B4-BE49-F238E27FC236}">
                <a16:creationId xmlns:a16="http://schemas.microsoft.com/office/drawing/2014/main" id="{CB05829F-9C75-6A41-B14A-B4A9EA2675D8}"/>
              </a:ext>
            </a:extLst>
          </p:cNvPr>
          <p:cNvPicPr>
            <a:picLocks noChangeAspect="1"/>
          </p:cNvPicPr>
          <p:nvPr/>
        </p:nvPicPr>
        <p:blipFill>
          <a:blip r:embed="rId13"/>
          <a:stretch>
            <a:fillRect/>
          </a:stretch>
        </p:blipFill>
        <p:spPr>
          <a:xfrm>
            <a:off x="3288159" y="3234211"/>
            <a:ext cx="2660155" cy="662491"/>
          </a:xfrm>
          <a:prstGeom prst="rect">
            <a:avLst/>
          </a:prstGeom>
        </p:spPr>
      </p:pic>
      <p:sp>
        <p:nvSpPr>
          <p:cNvPr id="8" name="テキスト ボックス 7">
            <a:extLst>
              <a:ext uri="{FF2B5EF4-FFF2-40B4-BE49-F238E27FC236}">
                <a16:creationId xmlns:a16="http://schemas.microsoft.com/office/drawing/2014/main" id="{1D26C7E2-E0E5-DE4E-9874-7D9990739D8B}"/>
              </a:ext>
            </a:extLst>
          </p:cNvPr>
          <p:cNvSpPr txBox="1"/>
          <p:nvPr/>
        </p:nvSpPr>
        <p:spPr>
          <a:xfrm>
            <a:off x="677074" y="3884965"/>
            <a:ext cx="2381165" cy="338554"/>
          </a:xfrm>
          <a:prstGeom prst="rect">
            <a:avLst/>
          </a:prstGeom>
          <a:noFill/>
        </p:spPr>
        <p:txBody>
          <a:bodyPr wrap="none" rtlCol="0">
            <a:spAutoFit/>
          </a:bodyPr>
          <a:lstStyle/>
          <a:p>
            <a:pPr algn="l"/>
            <a:r>
              <a:rPr kumimoji="1" lang="en-US" altLang="ja-JP" sz="1600" dirty="0">
                <a:latin typeface="Optima" panose="02000503060000020004" pitchFamily="2" charset="0"/>
              </a:rPr>
              <a:t>Then we can express I as</a:t>
            </a:r>
            <a:endParaRPr kumimoji="1" lang="ja-JP" altLang="en-US" sz="1600" dirty="0">
              <a:latin typeface="Optima" panose="02000503060000020004" pitchFamily="2" charset="0"/>
            </a:endParaRPr>
          </a:p>
        </p:txBody>
      </p:sp>
      <p:pic>
        <p:nvPicPr>
          <p:cNvPr id="24" name="図 23">
            <a:extLst>
              <a:ext uri="{FF2B5EF4-FFF2-40B4-BE49-F238E27FC236}">
                <a16:creationId xmlns:a16="http://schemas.microsoft.com/office/drawing/2014/main" id="{0C1D766C-53C8-394A-8283-18D436ED69D2}"/>
              </a:ext>
            </a:extLst>
          </p:cNvPr>
          <p:cNvPicPr>
            <a:picLocks noChangeAspect="1"/>
          </p:cNvPicPr>
          <p:nvPr/>
        </p:nvPicPr>
        <p:blipFill>
          <a:blip r:embed="rId14"/>
          <a:stretch>
            <a:fillRect/>
          </a:stretch>
        </p:blipFill>
        <p:spPr>
          <a:xfrm>
            <a:off x="6034102" y="5377513"/>
            <a:ext cx="2330445" cy="165551"/>
          </a:xfrm>
          <a:prstGeom prst="rect">
            <a:avLst/>
          </a:prstGeom>
        </p:spPr>
      </p:pic>
      <p:sp>
        <p:nvSpPr>
          <p:cNvPr id="25" name="スライド番号プレースホルダー 24">
            <a:extLst>
              <a:ext uri="{FF2B5EF4-FFF2-40B4-BE49-F238E27FC236}">
                <a16:creationId xmlns:a16="http://schemas.microsoft.com/office/drawing/2014/main" id="{86B9A871-503B-F743-A0EC-D873A490E008}"/>
              </a:ext>
            </a:extLst>
          </p:cNvPr>
          <p:cNvSpPr>
            <a:spLocks noGrp="1"/>
          </p:cNvSpPr>
          <p:nvPr>
            <p:ph type="sldNum" sz="quarter" idx="12"/>
          </p:nvPr>
        </p:nvSpPr>
        <p:spPr/>
        <p:txBody>
          <a:bodyPr/>
          <a:lstStyle/>
          <a:p>
            <a:fld id="{4F507FF2-E283-2F47-BC83-23ACEC2E43D2}" type="slidenum">
              <a:rPr lang="ja-JP" altLang="en-US" smtClean="0"/>
              <a:pPr/>
              <a:t>35</a:t>
            </a:fld>
            <a:r>
              <a:rPr lang="en-US" altLang="ja-JP"/>
              <a:t>/21</a:t>
            </a:r>
            <a:endParaRPr lang="ja-JP" altLang="en-US"/>
          </a:p>
        </p:txBody>
      </p:sp>
    </p:spTree>
    <p:extLst>
      <p:ext uri="{BB962C8B-B14F-4D97-AF65-F5344CB8AC3E}">
        <p14:creationId xmlns:p14="http://schemas.microsoft.com/office/powerpoint/2010/main" val="274335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ADEE2BBC-8D2D-2F40-BAB6-4264C9C948CE}"/>
              </a:ext>
            </a:extLst>
          </p:cNvPr>
          <p:cNvPicPr>
            <a:picLocks noChangeAspect="1"/>
          </p:cNvPicPr>
          <p:nvPr/>
        </p:nvPicPr>
        <p:blipFill>
          <a:blip r:embed="rId3"/>
          <a:stretch>
            <a:fillRect/>
          </a:stretch>
        </p:blipFill>
        <p:spPr>
          <a:xfrm>
            <a:off x="4473049" y="3097797"/>
            <a:ext cx="4390776" cy="2965299"/>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Summary for gradual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8"/>
          <a:stretch>
            <a:fillRect/>
          </a:stretch>
        </p:blipFill>
        <p:spPr>
          <a:xfrm>
            <a:off x="12698805" y="6816238"/>
            <a:ext cx="1127305" cy="193835"/>
          </a:xfrm>
          <a:prstGeom prst="rect">
            <a:avLst/>
          </a:prstGeom>
        </p:spPr>
      </p:pic>
      <p:pic>
        <p:nvPicPr>
          <p:cNvPr id="23" name="図 22">
            <a:extLst>
              <a:ext uri="{FF2B5EF4-FFF2-40B4-BE49-F238E27FC236}">
                <a16:creationId xmlns:a16="http://schemas.microsoft.com/office/drawing/2014/main" id="{6A7EFD00-FF64-4F43-8FF5-6E6C02A346B2}"/>
              </a:ext>
            </a:extLst>
          </p:cNvPr>
          <p:cNvPicPr>
            <a:picLocks noChangeAspect="1"/>
          </p:cNvPicPr>
          <p:nvPr/>
        </p:nvPicPr>
        <p:blipFill>
          <a:blip r:embed="rId9"/>
          <a:stretch>
            <a:fillRect/>
          </a:stretch>
        </p:blipFill>
        <p:spPr>
          <a:xfrm>
            <a:off x="10234921" y="1848994"/>
            <a:ext cx="2672931" cy="520172"/>
          </a:xfrm>
          <a:prstGeom prst="rect">
            <a:avLst/>
          </a:prstGeom>
        </p:spPr>
      </p:pic>
      <p:pic>
        <p:nvPicPr>
          <p:cNvPr id="27" name="図 26">
            <a:extLst>
              <a:ext uri="{FF2B5EF4-FFF2-40B4-BE49-F238E27FC236}">
                <a16:creationId xmlns:a16="http://schemas.microsoft.com/office/drawing/2014/main" id="{F904B327-F893-564E-BC43-71463E3BCCB9}"/>
              </a:ext>
            </a:extLst>
          </p:cNvPr>
          <p:cNvPicPr>
            <a:picLocks noChangeAspect="1"/>
          </p:cNvPicPr>
          <p:nvPr/>
        </p:nvPicPr>
        <p:blipFill>
          <a:blip r:embed="rId10"/>
          <a:stretch>
            <a:fillRect/>
          </a:stretch>
        </p:blipFill>
        <p:spPr>
          <a:xfrm>
            <a:off x="9649682" y="2415606"/>
            <a:ext cx="2500628" cy="784749"/>
          </a:xfrm>
          <a:prstGeom prst="rect">
            <a:avLst/>
          </a:prstGeom>
        </p:spPr>
      </p:pic>
      <p:pic>
        <p:nvPicPr>
          <p:cNvPr id="17" name="図 16">
            <a:extLst>
              <a:ext uri="{FF2B5EF4-FFF2-40B4-BE49-F238E27FC236}">
                <a16:creationId xmlns:a16="http://schemas.microsoft.com/office/drawing/2014/main" id="{F824A08E-D410-1841-B88D-85CC11375C5A}"/>
              </a:ext>
            </a:extLst>
          </p:cNvPr>
          <p:cNvPicPr>
            <a:picLocks noChangeAspect="1"/>
          </p:cNvPicPr>
          <p:nvPr/>
        </p:nvPicPr>
        <p:blipFill>
          <a:blip r:embed="rId11"/>
          <a:stretch>
            <a:fillRect/>
          </a:stretch>
        </p:blipFill>
        <p:spPr>
          <a:xfrm>
            <a:off x="9252988" y="3783715"/>
            <a:ext cx="3053439" cy="369333"/>
          </a:xfrm>
          <a:prstGeom prst="rect">
            <a:avLst/>
          </a:prstGeom>
        </p:spPr>
      </p:pic>
      <p:pic>
        <p:nvPicPr>
          <p:cNvPr id="29" name="図 28">
            <a:extLst>
              <a:ext uri="{FF2B5EF4-FFF2-40B4-BE49-F238E27FC236}">
                <a16:creationId xmlns:a16="http://schemas.microsoft.com/office/drawing/2014/main" id="{7524DE48-1E7B-A34E-B38E-82A6B4C0851F}"/>
              </a:ext>
            </a:extLst>
          </p:cNvPr>
          <p:cNvPicPr>
            <a:picLocks noChangeAspect="1"/>
          </p:cNvPicPr>
          <p:nvPr/>
        </p:nvPicPr>
        <p:blipFill>
          <a:blip r:embed="rId12"/>
          <a:stretch>
            <a:fillRect/>
          </a:stretch>
        </p:blipFill>
        <p:spPr>
          <a:xfrm>
            <a:off x="9405646" y="456572"/>
            <a:ext cx="2024874" cy="155437"/>
          </a:xfrm>
          <a:prstGeom prst="rect">
            <a:avLst/>
          </a:prstGeom>
        </p:spPr>
      </p:pic>
      <p:pic>
        <p:nvPicPr>
          <p:cNvPr id="30" name="図 29">
            <a:extLst>
              <a:ext uri="{FF2B5EF4-FFF2-40B4-BE49-F238E27FC236}">
                <a16:creationId xmlns:a16="http://schemas.microsoft.com/office/drawing/2014/main" id="{C36D855C-F6A3-0A48-B502-8A211ABC7E6E}"/>
              </a:ext>
            </a:extLst>
          </p:cNvPr>
          <p:cNvPicPr>
            <a:picLocks noChangeAspect="1"/>
          </p:cNvPicPr>
          <p:nvPr/>
        </p:nvPicPr>
        <p:blipFill>
          <a:blip r:embed="rId13"/>
          <a:stretch>
            <a:fillRect/>
          </a:stretch>
        </p:blipFill>
        <p:spPr>
          <a:xfrm>
            <a:off x="9252988" y="6565070"/>
            <a:ext cx="3585436" cy="154437"/>
          </a:xfrm>
          <a:prstGeom prst="rect">
            <a:avLst/>
          </a:prstGeom>
        </p:spPr>
      </p:pic>
      <p:pic>
        <p:nvPicPr>
          <p:cNvPr id="31" name="図 30">
            <a:extLst>
              <a:ext uri="{FF2B5EF4-FFF2-40B4-BE49-F238E27FC236}">
                <a16:creationId xmlns:a16="http://schemas.microsoft.com/office/drawing/2014/main" id="{AA23FE63-DD21-BC46-B8F3-40633D0C2548}"/>
              </a:ext>
            </a:extLst>
          </p:cNvPr>
          <p:cNvPicPr>
            <a:picLocks noChangeAspect="1"/>
          </p:cNvPicPr>
          <p:nvPr/>
        </p:nvPicPr>
        <p:blipFill>
          <a:blip r:embed="rId14"/>
          <a:stretch>
            <a:fillRect/>
          </a:stretch>
        </p:blipFill>
        <p:spPr>
          <a:xfrm>
            <a:off x="9832299" y="1012521"/>
            <a:ext cx="3917226" cy="813253"/>
          </a:xfrm>
          <a:prstGeom prst="rect">
            <a:avLst/>
          </a:prstGeom>
        </p:spPr>
      </p:pic>
      <p:sp>
        <p:nvSpPr>
          <p:cNvPr id="2" name="テキスト ボックス 1">
            <a:extLst>
              <a:ext uri="{FF2B5EF4-FFF2-40B4-BE49-F238E27FC236}">
                <a16:creationId xmlns:a16="http://schemas.microsoft.com/office/drawing/2014/main" id="{D84BEF05-3338-8D4E-8D2D-10941AC3846C}"/>
              </a:ext>
            </a:extLst>
          </p:cNvPr>
          <p:cNvSpPr txBox="1"/>
          <p:nvPr/>
        </p:nvSpPr>
        <p:spPr>
          <a:xfrm>
            <a:off x="628650" y="1344514"/>
            <a:ext cx="7886700" cy="1600438"/>
          </a:xfrm>
          <a:prstGeom prst="rect">
            <a:avLst/>
          </a:prstGeom>
          <a:noFill/>
        </p:spPr>
        <p:txBody>
          <a:bodyPr wrap="square" rtlCol="0">
            <a:spAutoFit/>
          </a:bodyPr>
          <a:lstStyle/>
          <a:p>
            <a:pPr algn="l"/>
            <a:r>
              <a:rPr kumimoji="1" lang="en-US" altLang="ja-JP" dirty="0">
                <a:latin typeface="Optima" panose="02000503060000020004" pitchFamily="2" charset="0"/>
              </a:rPr>
              <a:t>We have revisited the effects of eMD era on the induced GWs in a gradual reheating scenario, taking into account the evolution of </a:t>
            </a:r>
            <a:r>
              <a:rPr kumimoji="1" lang="en-US" altLang="ja-JP" dirty="0" err="1">
                <a:latin typeface="Optima" panose="02000503060000020004" pitchFamily="2" charset="0"/>
              </a:rPr>
              <a:t>Φ</a:t>
            </a:r>
            <a:r>
              <a:rPr kumimoji="1" lang="en-US" altLang="ja-JP" dirty="0">
                <a:latin typeface="Optima" panose="02000503060000020004" pitchFamily="2" charset="0"/>
              </a:rPr>
              <a:t>, the source of induced GWs, during the transition.</a:t>
            </a:r>
          </a:p>
          <a:p>
            <a:pPr algn="l"/>
            <a:endParaRPr kumimoji="1" lang="en-US" altLang="ja-JP" sz="800" dirty="0">
              <a:latin typeface="Optima" panose="02000503060000020004" pitchFamily="2" charset="0"/>
            </a:endParaRPr>
          </a:p>
          <a:p>
            <a:pPr algn="l"/>
            <a:r>
              <a:rPr kumimoji="1" lang="en-US" altLang="ja-JP" dirty="0">
                <a:latin typeface="Optima" panose="02000503060000020004" pitchFamily="2" charset="0"/>
              </a:rPr>
              <a:t>As a result, we have found that the induced GWs are suppressed, compared to the previous results.</a:t>
            </a:r>
            <a:endParaRPr kumimoji="1" lang="ja-JP" altLang="en-US" dirty="0">
              <a:latin typeface="Optima" panose="02000503060000020004" pitchFamily="2" charset="0"/>
            </a:endParaRPr>
          </a:p>
        </p:txBody>
      </p:sp>
      <p:pic>
        <p:nvPicPr>
          <p:cNvPr id="33" name="図 32">
            <a:extLst>
              <a:ext uri="{FF2B5EF4-FFF2-40B4-BE49-F238E27FC236}">
                <a16:creationId xmlns:a16="http://schemas.microsoft.com/office/drawing/2014/main" id="{F389257F-975A-8043-BA85-3FC85BFE88F9}"/>
              </a:ext>
            </a:extLst>
          </p:cNvPr>
          <p:cNvPicPr>
            <a:picLocks noChangeAspect="1"/>
          </p:cNvPicPr>
          <p:nvPr/>
        </p:nvPicPr>
        <p:blipFill>
          <a:blip r:embed="rId15"/>
          <a:stretch>
            <a:fillRect/>
          </a:stretch>
        </p:blipFill>
        <p:spPr>
          <a:xfrm>
            <a:off x="7306980" y="5236813"/>
            <a:ext cx="1208369" cy="294803"/>
          </a:xfrm>
          <a:prstGeom prst="rect">
            <a:avLst/>
          </a:prstGeom>
          <a:ln>
            <a:noFill/>
          </a:ln>
        </p:spPr>
      </p:pic>
      <p:sp>
        <p:nvSpPr>
          <p:cNvPr id="34" name="正方形/長方形 33">
            <a:extLst>
              <a:ext uri="{FF2B5EF4-FFF2-40B4-BE49-F238E27FC236}">
                <a16:creationId xmlns:a16="http://schemas.microsoft.com/office/drawing/2014/main" id="{CB2E1C51-5C7F-714C-B7B3-B2023864CE28}"/>
              </a:ext>
            </a:extLst>
          </p:cNvPr>
          <p:cNvSpPr/>
          <p:nvPr/>
        </p:nvSpPr>
        <p:spPr>
          <a:xfrm>
            <a:off x="7024893" y="4986443"/>
            <a:ext cx="1684378" cy="572469"/>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68CF3E68-472A-CE48-9C30-A159AE9DB2FB}"/>
              </a:ext>
            </a:extLst>
          </p:cNvPr>
          <p:cNvPicPr>
            <a:picLocks noChangeAspect="1"/>
          </p:cNvPicPr>
          <p:nvPr/>
        </p:nvPicPr>
        <p:blipFill>
          <a:blip r:embed="rId16"/>
          <a:stretch>
            <a:fillRect/>
          </a:stretch>
        </p:blipFill>
        <p:spPr>
          <a:xfrm>
            <a:off x="7065837" y="5059312"/>
            <a:ext cx="1588623" cy="113473"/>
          </a:xfrm>
          <a:prstGeom prst="rect">
            <a:avLst/>
          </a:prstGeom>
        </p:spPr>
      </p:pic>
      <p:pic>
        <p:nvPicPr>
          <p:cNvPr id="26" name="図 25">
            <a:extLst>
              <a:ext uri="{FF2B5EF4-FFF2-40B4-BE49-F238E27FC236}">
                <a16:creationId xmlns:a16="http://schemas.microsoft.com/office/drawing/2014/main" id="{5F672CBC-8B8F-0B43-98C4-124A8CC6B621}"/>
              </a:ext>
            </a:extLst>
          </p:cNvPr>
          <p:cNvPicPr>
            <a:picLocks noChangeAspect="1"/>
          </p:cNvPicPr>
          <p:nvPr/>
        </p:nvPicPr>
        <p:blipFill>
          <a:blip r:embed="rId17"/>
          <a:stretch>
            <a:fillRect/>
          </a:stretch>
        </p:blipFill>
        <p:spPr>
          <a:xfrm>
            <a:off x="421300" y="3185706"/>
            <a:ext cx="4028879" cy="2811822"/>
          </a:xfrm>
          <a:prstGeom prst="rect">
            <a:avLst/>
          </a:prstGeom>
        </p:spPr>
      </p:pic>
      <p:sp>
        <p:nvSpPr>
          <p:cNvPr id="4" name="スライド番号プレースホルダー 3">
            <a:extLst>
              <a:ext uri="{FF2B5EF4-FFF2-40B4-BE49-F238E27FC236}">
                <a16:creationId xmlns:a16="http://schemas.microsoft.com/office/drawing/2014/main" id="{7EA56A72-1635-F643-8BA6-28020959222E}"/>
              </a:ext>
            </a:extLst>
          </p:cNvPr>
          <p:cNvSpPr>
            <a:spLocks noGrp="1"/>
          </p:cNvSpPr>
          <p:nvPr>
            <p:ph type="sldNum" sz="quarter" idx="12"/>
          </p:nvPr>
        </p:nvSpPr>
        <p:spPr/>
        <p:txBody>
          <a:bodyPr/>
          <a:lstStyle/>
          <a:p>
            <a:fld id="{4F507FF2-E283-2F47-BC83-23ACEC2E43D2}" type="slidenum">
              <a:rPr lang="ja-JP" altLang="en-US" smtClean="0"/>
              <a:pPr/>
              <a:t>36</a:t>
            </a:fld>
            <a:r>
              <a:rPr lang="en-US" altLang="ja-JP"/>
              <a:t>/21</a:t>
            </a:r>
            <a:endParaRPr lang="ja-JP" altLang="en-US"/>
          </a:p>
        </p:txBody>
      </p:sp>
    </p:spTree>
    <p:extLst>
      <p:ext uri="{BB962C8B-B14F-4D97-AF65-F5344CB8AC3E}">
        <p14:creationId xmlns:p14="http://schemas.microsoft.com/office/powerpoint/2010/main" val="19703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Formulas we use</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1" name="図 10">
            <a:extLst>
              <a:ext uri="{FF2B5EF4-FFF2-40B4-BE49-F238E27FC236}">
                <a16:creationId xmlns:a16="http://schemas.microsoft.com/office/drawing/2014/main" id="{97A8E4A4-0F28-3345-B08B-4971585E8B9A}"/>
              </a:ext>
            </a:extLst>
          </p:cNvPr>
          <p:cNvPicPr>
            <a:picLocks noChangeAspect="1"/>
          </p:cNvPicPr>
          <p:nvPr/>
        </p:nvPicPr>
        <p:blipFill>
          <a:blip r:embed="rId4"/>
          <a:stretch>
            <a:fillRect/>
          </a:stretch>
        </p:blipFill>
        <p:spPr>
          <a:xfrm>
            <a:off x="4378720" y="1614604"/>
            <a:ext cx="4085291" cy="795028"/>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7" name="テキスト ボックス 16">
            <a:extLst>
              <a:ext uri="{FF2B5EF4-FFF2-40B4-BE49-F238E27FC236}">
                <a16:creationId xmlns:a16="http://schemas.microsoft.com/office/drawing/2014/main" id="{605321F6-3E34-D542-87F5-A82B3EA324BB}"/>
              </a:ext>
            </a:extLst>
          </p:cNvPr>
          <p:cNvSpPr txBox="1"/>
          <p:nvPr/>
        </p:nvSpPr>
        <p:spPr>
          <a:xfrm>
            <a:off x="1186841" y="2590714"/>
            <a:ext cx="3055399" cy="307777"/>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Energy density of the induced GWs </a:t>
            </a:r>
            <a:endParaRPr kumimoji="1" lang="ja-JP" altLang="en-US" sz="1400" dirty="0">
              <a:solidFill>
                <a:schemeClr val="accent1"/>
              </a:solidFill>
              <a:latin typeface="Optima" panose="02000503060000020004" pitchFamily="2" charset="0"/>
            </a:endParaRPr>
          </a:p>
        </p:txBody>
      </p:sp>
      <p:sp>
        <p:nvSpPr>
          <p:cNvPr id="23" name="テキスト ボックス 22">
            <a:extLst>
              <a:ext uri="{FF2B5EF4-FFF2-40B4-BE49-F238E27FC236}">
                <a16:creationId xmlns:a16="http://schemas.microsoft.com/office/drawing/2014/main" id="{6258A721-6C62-D746-AE99-364CF0260C93}"/>
              </a:ext>
            </a:extLst>
          </p:cNvPr>
          <p:cNvSpPr txBox="1"/>
          <p:nvPr/>
        </p:nvSpPr>
        <p:spPr>
          <a:xfrm>
            <a:off x="5283875" y="2559345"/>
            <a:ext cx="3180135" cy="307777"/>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Power spectrum of the induced GWs </a:t>
            </a:r>
            <a:endParaRPr kumimoji="1" lang="ja-JP" altLang="en-US" sz="1400" dirty="0">
              <a:solidFill>
                <a:schemeClr val="accent1"/>
              </a:solidFill>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285727B-38D9-1242-946E-1B4AAAFF737B}"/>
              </a:ext>
            </a:extLst>
          </p:cNvPr>
          <p:cNvSpPr txBox="1"/>
          <p:nvPr/>
        </p:nvSpPr>
        <p:spPr>
          <a:xfrm>
            <a:off x="628650" y="1171867"/>
            <a:ext cx="3493264" cy="369332"/>
          </a:xfrm>
          <a:prstGeom prst="rect">
            <a:avLst/>
          </a:prstGeom>
          <a:noFill/>
        </p:spPr>
        <p:txBody>
          <a:bodyPr wrap="none" rtlCol="0">
            <a:spAutoFit/>
          </a:bodyPr>
          <a:lstStyle/>
          <a:p>
            <a:pPr algn="l"/>
            <a:r>
              <a:rPr kumimoji="1" lang="en-US" altLang="ja-JP" dirty="0">
                <a:latin typeface="Optima" panose="02000503060000020004" pitchFamily="2" charset="0"/>
              </a:rPr>
              <a:t>Summary of the formulas we use:</a:t>
            </a:r>
            <a:endParaRPr kumimoji="1" lang="ja-JP" altLang="en-US" dirty="0">
              <a:latin typeface="Optima" panose="02000503060000020004" pitchFamily="2" charset="0"/>
            </a:endParaRPr>
          </a:p>
        </p:txBody>
      </p:sp>
      <p:sp>
        <p:nvSpPr>
          <p:cNvPr id="7" name="テキスト ボックス 6">
            <a:extLst>
              <a:ext uri="{FF2B5EF4-FFF2-40B4-BE49-F238E27FC236}">
                <a16:creationId xmlns:a16="http://schemas.microsoft.com/office/drawing/2014/main" id="{E28E7BB1-B1DD-AA45-9BAF-37F13DA8A2A2}"/>
              </a:ext>
            </a:extLst>
          </p:cNvPr>
          <p:cNvSpPr txBox="1"/>
          <p:nvPr/>
        </p:nvSpPr>
        <p:spPr>
          <a:xfrm>
            <a:off x="4072317" y="1205807"/>
            <a:ext cx="1784463" cy="307777"/>
          </a:xfrm>
          <a:prstGeom prst="rect">
            <a:avLst/>
          </a:prstGeom>
          <a:noFill/>
        </p:spPr>
        <p:txBody>
          <a:bodyPr wrap="non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Terada, 2018)</a:t>
            </a:r>
            <a:endParaRPr kumimoji="1" lang="ja-JP" altLang="en-US" sz="1400" dirty="0">
              <a:latin typeface="Optima" panose="02000503060000020004" pitchFamily="2" charset="0"/>
            </a:endParaRPr>
          </a:p>
        </p:txBody>
      </p:sp>
      <p:pic>
        <p:nvPicPr>
          <p:cNvPr id="9" name="図 8">
            <a:extLst>
              <a:ext uri="{FF2B5EF4-FFF2-40B4-BE49-F238E27FC236}">
                <a16:creationId xmlns:a16="http://schemas.microsoft.com/office/drawing/2014/main" id="{CEEB9E96-D20E-8646-BF57-01A942ABD7B4}"/>
              </a:ext>
            </a:extLst>
          </p:cNvPr>
          <p:cNvPicPr>
            <a:picLocks noChangeAspect="1"/>
          </p:cNvPicPr>
          <p:nvPr/>
        </p:nvPicPr>
        <p:blipFill>
          <a:blip r:embed="rId8"/>
          <a:stretch>
            <a:fillRect/>
          </a:stretch>
        </p:blipFill>
        <p:spPr>
          <a:xfrm>
            <a:off x="963220" y="1589361"/>
            <a:ext cx="3049593" cy="957026"/>
          </a:xfrm>
          <a:prstGeom prst="rect">
            <a:avLst/>
          </a:prstGeom>
        </p:spPr>
      </p:pic>
      <p:pic>
        <p:nvPicPr>
          <p:cNvPr id="4" name="図 3">
            <a:extLst>
              <a:ext uri="{FF2B5EF4-FFF2-40B4-BE49-F238E27FC236}">
                <a16:creationId xmlns:a16="http://schemas.microsoft.com/office/drawing/2014/main" id="{3EEE1C26-CD71-B241-8DF6-F37496A62041}"/>
              </a:ext>
            </a:extLst>
          </p:cNvPr>
          <p:cNvPicPr>
            <a:picLocks noChangeAspect="1"/>
          </p:cNvPicPr>
          <p:nvPr/>
        </p:nvPicPr>
        <p:blipFill>
          <a:blip r:embed="rId9"/>
          <a:stretch>
            <a:fillRect/>
          </a:stretch>
        </p:blipFill>
        <p:spPr>
          <a:xfrm>
            <a:off x="887320" y="3125194"/>
            <a:ext cx="5968519" cy="1239121"/>
          </a:xfrm>
          <a:prstGeom prst="rect">
            <a:avLst/>
          </a:prstGeom>
        </p:spPr>
      </p:pic>
      <p:pic>
        <p:nvPicPr>
          <p:cNvPr id="6" name="図 5">
            <a:extLst>
              <a:ext uri="{FF2B5EF4-FFF2-40B4-BE49-F238E27FC236}">
                <a16:creationId xmlns:a16="http://schemas.microsoft.com/office/drawing/2014/main" id="{4A424C9A-AB25-B641-B444-DFB40FAF1AE0}"/>
              </a:ext>
            </a:extLst>
          </p:cNvPr>
          <p:cNvPicPr>
            <a:picLocks noChangeAspect="1"/>
          </p:cNvPicPr>
          <p:nvPr/>
        </p:nvPicPr>
        <p:blipFill>
          <a:blip r:embed="rId10"/>
          <a:stretch>
            <a:fillRect/>
          </a:stretch>
        </p:blipFill>
        <p:spPr>
          <a:xfrm>
            <a:off x="883453" y="4836750"/>
            <a:ext cx="7445829" cy="430203"/>
          </a:xfrm>
          <a:prstGeom prst="rect">
            <a:avLst/>
          </a:prstGeom>
        </p:spPr>
      </p:pic>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7" name="図 26">
            <a:extLst>
              <a:ext uri="{FF2B5EF4-FFF2-40B4-BE49-F238E27FC236}">
                <a16:creationId xmlns:a16="http://schemas.microsoft.com/office/drawing/2014/main" id="{2B52363C-9B3D-CD41-B137-2427E3101619}"/>
              </a:ext>
            </a:extLst>
          </p:cNvPr>
          <p:cNvPicPr>
            <a:picLocks noChangeAspect="1"/>
          </p:cNvPicPr>
          <p:nvPr/>
        </p:nvPicPr>
        <p:blipFill>
          <a:blip r:embed="rId11"/>
          <a:stretch>
            <a:fillRect/>
          </a:stretch>
        </p:blipFill>
        <p:spPr>
          <a:xfrm>
            <a:off x="5259328" y="4101221"/>
            <a:ext cx="1462911" cy="182864"/>
          </a:xfrm>
          <a:prstGeom prst="rect">
            <a:avLst/>
          </a:prstGeom>
        </p:spPr>
      </p:pic>
      <p:pic>
        <p:nvPicPr>
          <p:cNvPr id="8" name="図 7">
            <a:extLst>
              <a:ext uri="{FF2B5EF4-FFF2-40B4-BE49-F238E27FC236}">
                <a16:creationId xmlns:a16="http://schemas.microsoft.com/office/drawing/2014/main" id="{53E06825-533F-9442-8F4A-4D0C3C478DBB}"/>
              </a:ext>
            </a:extLst>
          </p:cNvPr>
          <p:cNvPicPr>
            <a:picLocks noChangeAspect="1"/>
          </p:cNvPicPr>
          <p:nvPr/>
        </p:nvPicPr>
        <p:blipFill>
          <a:blip r:embed="rId12"/>
          <a:stretch>
            <a:fillRect/>
          </a:stretch>
        </p:blipFill>
        <p:spPr>
          <a:xfrm>
            <a:off x="3799385" y="5783895"/>
            <a:ext cx="4460862" cy="584416"/>
          </a:xfrm>
          <a:prstGeom prst="rect">
            <a:avLst/>
          </a:prstGeom>
        </p:spPr>
      </p:pic>
      <p:sp>
        <p:nvSpPr>
          <p:cNvPr id="25" name="テキスト ボックス 24">
            <a:extLst>
              <a:ext uri="{FF2B5EF4-FFF2-40B4-BE49-F238E27FC236}">
                <a16:creationId xmlns:a16="http://schemas.microsoft.com/office/drawing/2014/main" id="{25340505-2DEF-FE4A-A07E-34E5DC085808}"/>
              </a:ext>
            </a:extLst>
          </p:cNvPr>
          <p:cNvSpPr txBox="1"/>
          <p:nvPr/>
        </p:nvSpPr>
        <p:spPr>
          <a:xfrm>
            <a:off x="2662732" y="5401102"/>
            <a:ext cx="1146468" cy="369332"/>
          </a:xfrm>
          <a:prstGeom prst="rect">
            <a:avLst/>
          </a:prstGeom>
          <a:noFill/>
        </p:spPr>
        <p:txBody>
          <a:bodyPr wrap="none" rtlCol="0">
            <a:spAutoFit/>
          </a:bodyPr>
          <a:lstStyle/>
          <a:p>
            <a:pPr algn="l"/>
            <a:r>
              <a:rPr kumimoji="1" lang="en-US" altLang="ja-JP" dirty="0">
                <a:latin typeface="Optima" panose="02000503060000020004" pitchFamily="2" charset="0"/>
              </a:rPr>
              <a:t>Substitute</a:t>
            </a:r>
            <a:endParaRPr kumimoji="1" lang="ja-JP" altLang="en-US" dirty="0">
              <a:latin typeface="Optima" panose="02000503060000020004" pitchFamily="2" charset="0"/>
            </a:endParaRPr>
          </a:p>
        </p:txBody>
      </p:sp>
      <p:sp>
        <p:nvSpPr>
          <p:cNvPr id="28" name="角丸四角形 27">
            <a:extLst>
              <a:ext uri="{FF2B5EF4-FFF2-40B4-BE49-F238E27FC236}">
                <a16:creationId xmlns:a16="http://schemas.microsoft.com/office/drawing/2014/main" id="{5CD618C3-B85F-984B-B462-5D72E26B0E72}"/>
              </a:ext>
            </a:extLst>
          </p:cNvPr>
          <p:cNvSpPr/>
          <p:nvPr/>
        </p:nvSpPr>
        <p:spPr>
          <a:xfrm>
            <a:off x="744169" y="4739731"/>
            <a:ext cx="7871760" cy="5844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9" name="図 28">
            <a:extLst>
              <a:ext uri="{FF2B5EF4-FFF2-40B4-BE49-F238E27FC236}">
                <a16:creationId xmlns:a16="http://schemas.microsoft.com/office/drawing/2014/main" id="{26FB4C37-49B6-2F4E-AB2D-491E85060DAB}"/>
              </a:ext>
            </a:extLst>
          </p:cNvPr>
          <p:cNvPicPr>
            <a:picLocks noChangeAspect="1"/>
          </p:cNvPicPr>
          <p:nvPr/>
        </p:nvPicPr>
        <p:blipFill>
          <a:blip r:embed="rId13"/>
          <a:stretch>
            <a:fillRect/>
          </a:stretch>
        </p:blipFill>
        <p:spPr>
          <a:xfrm>
            <a:off x="5941305" y="4507428"/>
            <a:ext cx="2330445" cy="165551"/>
          </a:xfrm>
          <a:prstGeom prst="rect">
            <a:avLst/>
          </a:prstGeom>
        </p:spPr>
      </p:pic>
      <p:cxnSp>
        <p:nvCxnSpPr>
          <p:cNvPr id="24" name="直線矢印コネクタ 23">
            <a:extLst>
              <a:ext uri="{FF2B5EF4-FFF2-40B4-BE49-F238E27FC236}">
                <a16:creationId xmlns:a16="http://schemas.microsoft.com/office/drawing/2014/main" id="{C4F750E3-D698-2A46-B942-14F1A3CE89CF}"/>
              </a:ext>
            </a:extLst>
          </p:cNvPr>
          <p:cNvCxnSpPr/>
          <p:nvPr/>
        </p:nvCxnSpPr>
        <p:spPr>
          <a:xfrm flipH="1" flipV="1">
            <a:off x="3602318" y="5159913"/>
            <a:ext cx="410495" cy="6490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B8E092DD-105C-4445-985F-17C3245C1847}"/>
              </a:ext>
            </a:extLst>
          </p:cNvPr>
          <p:cNvSpPr>
            <a:spLocks noGrp="1"/>
          </p:cNvSpPr>
          <p:nvPr>
            <p:ph type="sldNum" sz="quarter" idx="12"/>
          </p:nvPr>
        </p:nvSpPr>
        <p:spPr/>
        <p:txBody>
          <a:bodyPr/>
          <a:lstStyle/>
          <a:p>
            <a:fld id="{4F507FF2-E283-2F47-BC83-23ACEC2E43D2}" type="slidenum">
              <a:rPr lang="ja-JP" altLang="en-US" smtClean="0"/>
              <a:pPr/>
              <a:t>37</a:t>
            </a:fld>
            <a:r>
              <a:rPr lang="en-US" altLang="ja-JP"/>
              <a:t>/21</a:t>
            </a:r>
            <a:endParaRPr lang="ja-JP" altLang="en-US"/>
          </a:p>
        </p:txBody>
      </p:sp>
    </p:spTree>
    <p:extLst>
      <p:ext uri="{BB962C8B-B14F-4D97-AF65-F5344CB8AC3E}">
        <p14:creationId xmlns:p14="http://schemas.microsoft.com/office/powerpoint/2010/main" val="128466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Why does the cancellation occur?</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7"/>
          <a:stretch>
            <a:fillRect/>
          </a:stretch>
        </p:blipFill>
        <p:spPr>
          <a:xfrm>
            <a:off x="12698805" y="6816238"/>
            <a:ext cx="1127305" cy="193835"/>
          </a:xfrm>
          <a:prstGeom prst="rect">
            <a:avLst/>
          </a:prstGeom>
        </p:spPr>
      </p:pic>
      <p:pic>
        <p:nvPicPr>
          <p:cNvPr id="4" name="図 3">
            <a:extLst>
              <a:ext uri="{FF2B5EF4-FFF2-40B4-BE49-F238E27FC236}">
                <a16:creationId xmlns:a16="http://schemas.microsoft.com/office/drawing/2014/main" id="{A04D2AE5-0563-5641-A217-1BF3EE2DB3AC}"/>
              </a:ext>
            </a:extLst>
          </p:cNvPr>
          <p:cNvPicPr>
            <a:picLocks noChangeAspect="1"/>
          </p:cNvPicPr>
          <p:nvPr/>
        </p:nvPicPr>
        <p:blipFill>
          <a:blip r:embed="rId8"/>
          <a:stretch>
            <a:fillRect/>
          </a:stretch>
        </p:blipFill>
        <p:spPr>
          <a:xfrm>
            <a:off x="254790" y="1098986"/>
            <a:ext cx="4598172" cy="3129311"/>
          </a:xfrm>
          <a:prstGeom prst="rect">
            <a:avLst/>
          </a:prstGeom>
        </p:spPr>
      </p:pic>
      <p:pic>
        <p:nvPicPr>
          <p:cNvPr id="23" name="図 22">
            <a:extLst>
              <a:ext uri="{FF2B5EF4-FFF2-40B4-BE49-F238E27FC236}">
                <a16:creationId xmlns:a16="http://schemas.microsoft.com/office/drawing/2014/main" id="{6A7EFD00-FF64-4F43-8FF5-6E6C02A346B2}"/>
              </a:ext>
            </a:extLst>
          </p:cNvPr>
          <p:cNvPicPr>
            <a:picLocks noChangeAspect="1"/>
          </p:cNvPicPr>
          <p:nvPr/>
        </p:nvPicPr>
        <p:blipFill>
          <a:blip r:embed="rId9"/>
          <a:stretch>
            <a:fillRect/>
          </a:stretch>
        </p:blipFill>
        <p:spPr>
          <a:xfrm>
            <a:off x="10234921" y="1848994"/>
            <a:ext cx="2672931" cy="520172"/>
          </a:xfrm>
          <a:prstGeom prst="rect">
            <a:avLst/>
          </a:prstGeom>
        </p:spPr>
      </p:pic>
      <p:pic>
        <p:nvPicPr>
          <p:cNvPr id="6" name="図 5">
            <a:extLst>
              <a:ext uri="{FF2B5EF4-FFF2-40B4-BE49-F238E27FC236}">
                <a16:creationId xmlns:a16="http://schemas.microsoft.com/office/drawing/2014/main" id="{A169C4D2-8F7B-A240-8ED3-8C134D05430E}"/>
              </a:ext>
            </a:extLst>
          </p:cNvPr>
          <p:cNvPicPr>
            <a:picLocks noChangeAspect="1"/>
          </p:cNvPicPr>
          <p:nvPr/>
        </p:nvPicPr>
        <p:blipFill>
          <a:blip r:embed="rId10"/>
          <a:stretch>
            <a:fillRect/>
          </a:stretch>
        </p:blipFill>
        <p:spPr>
          <a:xfrm>
            <a:off x="5097777" y="1233055"/>
            <a:ext cx="3090095" cy="583037"/>
          </a:xfrm>
          <a:prstGeom prst="rect">
            <a:avLst/>
          </a:prstGeom>
        </p:spPr>
      </p:pic>
      <p:pic>
        <p:nvPicPr>
          <p:cNvPr id="7" name="図 6">
            <a:extLst>
              <a:ext uri="{FF2B5EF4-FFF2-40B4-BE49-F238E27FC236}">
                <a16:creationId xmlns:a16="http://schemas.microsoft.com/office/drawing/2014/main" id="{441A810A-D024-B94F-8D64-A15C0C999BEF}"/>
              </a:ext>
            </a:extLst>
          </p:cNvPr>
          <p:cNvPicPr>
            <a:picLocks noChangeAspect="1"/>
          </p:cNvPicPr>
          <p:nvPr/>
        </p:nvPicPr>
        <p:blipFill>
          <a:blip r:embed="rId11"/>
          <a:stretch>
            <a:fillRect/>
          </a:stretch>
        </p:blipFill>
        <p:spPr>
          <a:xfrm>
            <a:off x="1042369" y="1437207"/>
            <a:ext cx="1260707" cy="157588"/>
          </a:xfrm>
          <a:prstGeom prst="rect">
            <a:avLst/>
          </a:prstGeom>
        </p:spPr>
      </p:pic>
      <p:pic>
        <p:nvPicPr>
          <p:cNvPr id="27" name="図 26">
            <a:extLst>
              <a:ext uri="{FF2B5EF4-FFF2-40B4-BE49-F238E27FC236}">
                <a16:creationId xmlns:a16="http://schemas.microsoft.com/office/drawing/2014/main" id="{F904B327-F893-564E-BC43-71463E3BCCB9}"/>
              </a:ext>
            </a:extLst>
          </p:cNvPr>
          <p:cNvPicPr>
            <a:picLocks noChangeAspect="1"/>
          </p:cNvPicPr>
          <p:nvPr/>
        </p:nvPicPr>
        <p:blipFill>
          <a:blip r:embed="rId12"/>
          <a:stretch>
            <a:fillRect/>
          </a:stretch>
        </p:blipFill>
        <p:spPr>
          <a:xfrm>
            <a:off x="9649682" y="2415606"/>
            <a:ext cx="2500628" cy="784749"/>
          </a:xfrm>
          <a:prstGeom prst="rect">
            <a:avLst/>
          </a:prstGeom>
        </p:spPr>
      </p:pic>
      <p:pic>
        <p:nvPicPr>
          <p:cNvPr id="17" name="図 16">
            <a:extLst>
              <a:ext uri="{FF2B5EF4-FFF2-40B4-BE49-F238E27FC236}">
                <a16:creationId xmlns:a16="http://schemas.microsoft.com/office/drawing/2014/main" id="{F824A08E-D410-1841-B88D-85CC11375C5A}"/>
              </a:ext>
            </a:extLst>
          </p:cNvPr>
          <p:cNvPicPr>
            <a:picLocks noChangeAspect="1"/>
          </p:cNvPicPr>
          <p:nvPr/>
        </p:nvPicPr>
        <p:blipFill>
          <a:blip r:embed="rId13"/>
          <a:stretch>
            <a:fillRect/>
          </a:stretch>
        </p:blipFill>
        <p:spPr>
          <a:xfrm>
            <a:off x="-3173586" y="4498734"/>
            <a:ext cx="2833836" cy="342771"/>
          </a:xfrm>
          <a:prstGeom prst="rect">
            <a:avLst/>
          </a:prstGeom>
        </p:spPr>
      </p:pic>
      <p:pic>
        <p:nvPicPr>
          <p:cNvPr id="28" name="図 27">
            <a:extLst>
              <a:ext uri="{FF2B5EF4-FFF2-40B4-BE49-F238E27FC236}">
                <a16:creationId xmlns:a16="http://schemas.microsoft.com/office/drawing/2014/main" id="{AB8B648F-42EB-B349-8629-2C714477C6B1}"/>
              </a:ext>
            </a:extLst>
          </p:cNvPr>
          <p:cNvPicPr>
            <a:picLocks noChangeAspect="1"/>
          </p:cNvPicPr>
          <p:nvPr/>
        </p:nvPicPr>
        <p:blipFill>
          <a:blip r:embed="rId14"/>
          <a:stretch>
            <a:fillRect/>
          </a:stretch>
        </p:blipFill>
        <p:spPr>
          <a:xfrm>
            <a:off x="5091171" y="1910168"/>
            <a:ext cx="2393142" cy="976713"/>
          </a:xfrm>
          <a:prstGeom prst="rect">
            <a:avLst/>
          </a:prstGeom>
        </p:spPr>
      </p:pic>
      <p:pic>
        <p:nvPicPr>
          <p:cNvPr id="29" name="図 28">
            <a:extLst>
              <a:ext uri="{FF2B5EF4-FFF2-40B4-BE49-F238E27FC236}">
                <a16:creationId xmlns:a16="http://schemas.microsoft.com/office/drawing/2014/main" id="{7524DE48-1E7B-A34E-B38E-82A6B4C0851F}"/>
              </a:ext>
            </a:extLst>
          </p:cNvPr>
          <p:cNvPicPr>
            <a:picLocks noChangeAspect="1"/>
          </p:cNvPicPr>
          <p:nvPr/>
        </p:nvPicPr>
        <p:blipFill>
          <a:blip r:embed="rId15"/>
          <a:stretch>
            <a:fillRect/>
          </a:stretch>
        </p:blipFill>
        <p:spPr>
          <a:xfrm>
            <a:off x="9405646" y="456572"/>
            <a:ext cx="2024874" cy="155437"/>
          </a:xfrm>
          <a:prstGeom prst="rect">
            <a:avLst/>
          </a:prstGeom>
        </p:spPr>
      </p:pic>
      <p:pic>
        <p:nvPicPr>
          <p:cNvPr id="30" name="図 29">
            <a:extLst>
              <a:ext uri="{FF2B5EF4-FFF2-40B4-BE49-F238E27FC236}">
                <a16:creationId xmlns:a16="http://schemas.microsoft.com/office/drawing/2014/main" id="{C36D855C-F6A3-0A48-B502-8A211ABC7E6E}"/>
              </a:ext>
            </a:extLst>
          </p:cNvPr>
          <p:cNvPicPr>
            <a:picLocks noChangeAspect="1"/>
          </p:cNvPicPr>
          <p:nvPr/>
        </p:nvPicPr>
        <p:blipFill>
          <a:blip r:embed="rId16"/>
          <a:stretch>
            <a:fillRect/>
          </a:stretch>
        </p:blipFill>
        <p:spPr>
          <a:xfrm>
            <a:off x="9252988" y="6565070"/>
            <a:ext cx="3585436" cy="154437"/>
          </a:xfrm>
          <a:prstGeom prst="rect">
            <a:avLst/>
          </a:prstGeom>
        </p:spPr>
      </p:pic>
      <p:pic>
        <p:nvPicPr>
          <p:cNvPr id="31" name="図 30">
            <a:extLst>
              <a:ext uri="{FF2B5EF4-FFF2-40B4-BE49-F238E27FC236}">
                <a16:creationId xmlns:a16="http://schemas.microsoft.com/office/drawing/2014/main" id="{AA23FE63-DD21-BC46-B8F3-40633D0C2548}"/>
              </a:ext>
            </a:extLst>
          </p:cNvPr>
          <p:cNvPicPr>
            <a:picLocks noChangeAspect="1"/>
          </p:cNvPicPr>
          <p:nvPr/>
        </p:nvPicPr>
        <p:blipFill>
          <a:blip r:embed="rId17"/>
          <a:stretch>
            <a:fillRect/>
          </a:stretch>
        </p:blipFill>
        <p:spPr>
          <a:xfrm>
            <a:off x="9649682" y="3290040"/>
            <a:ext cx="4224572" cy="877061"/>
          </a:xfrm>
          <a:prstGeom prst="rect">
            <a:avLst/>
          </a:prstGeom>
        </p:spPr>
      </p:pic>
      <p:pic>
        <p:nvPicPr>
          <p:cNvPr id="38" name="図 37">
            <a:extLst>
              <a:ext uri="{FF2B5EF4-FFF2-40B4-BE49-F238E27FC236}">
                <a16:creationId xmlns:a16="http://schemas.microsoft.com/office/drawing/2014/main" id="{C4EC8663-1D71-CB4A-81F1-87B782DB6EC7}"/>
              </a:ext>
            </a:extLst>
          </p:cNvPr>
          <p:cNvPicPr>
            <a:picLocks noChangeAspect="1"/>
          </p:cNvPicPr>
          <p:nvPr/>
        </p:nvPicPr>
        <p:blipFill>
          <a:blip r:embed="rId18"/>
          <a:stretch>
            <a:fillRect/>
          </a:stretch>
        </p:blipFill>
        <p:spPr>
          <a:xfrm>
            <a:off x="5197100" y="3620469"/>
            <a:ext cx="434094" cy="392532"/>
          </a:xfrm>
          <a:prstGeom prst="rect">
            <a:avLst/>
          </a:prstGeom>
        </p:spPr>
      </p:pic>
      <p:sp>
        <p:nvSpPr>
          <p:cNvPr id="10" name="テキスト ボックス 9">
            <a:extLst>
              <a:ext uri="{FF2B5EF4-FFF2-40B4-BE49-F238E27FC236}">
                <a16:creationId xmlns:a16="http://schemas.microsoft.com/office/drawing/2014/main" id="{84143BE5-F2B6-E94A-883C-5EF2D9B87ED9}"/>
              </a:ext>
            </a:extLst>
          </p:cNvPr>
          <p:cNvSpPr txBox="1"/>
          <p:nvPr/>
        </p:nvSpPr>
        <p:spPr>
          <a:xfrm>
            <a:off x="5608820" y="3577024"/>
            <a:ext cx="3201261"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eMD era</a:t>
            </a:r>
            <a:endParaRPr kumimoji="1" lang="ja-JP" altLang="en-US" sz="1200" dirty="0">
              <a:latin typeface="Optima" panose="02000503060000020004" pitchFamily="2" charset="0"/>
            </a:endParaRPr>
          </a:p>
        </p:txBody>
      </p:sp>
      <p:sp>
        <p:nvSpPr>
          <p:cNvPr id="39" name="テキスト ボックス 38">
            <a:extLst>
              <a:ext uri="{FF2B5EF4-FFF2-40B4-BE49-F238E27FC236}">
                <a16:creationId xmlns:a16="http://schemas.microsoft.com/office/drawing/2014/main" id="{F807EE85-1ABB-3C49-B6CD-6B63EC9D7AB0}"/>
              </a:ext>
            </a:extLst>
          </p:cNvPr>
          <p:cNvSpPr txBox="1"/>
          <p:nvPr/>
        </p:nvSpPr>
        <p:spPr>
          <a:xfrm>
            <a:off x="5608820" y="3807365"/>
            <a:ext cx="3065006"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RD era</a:t>
            </a:r>
            <a:endParaRPr kumimoji="1" lang="ja-JP" altLang="en-US" sz="1200" dirty="0">
              <a:latin typeface="Optima" panose="02000503060000020004" pitchFamily="2" charset="0"/>
            </a:endParaRPr>
          </a:p>
        </p:txBody>
      </p:sp>
      <p:pic>
        <p:nvPicPr>
          <p:cNvPr id="11" name="図 10">
            <a:extLst>
              <a:ext uri="{FF2B5EF4-FFF2-40B4-BE49-F238E27FC236}">
                <a16:creationId xmlns:a16="http://schemas.microsoft.com/office/drawing/2014/main" id="{D0EDCA76-37CD-6F48-849A-6A06CAFABB18}"/>
              </a:ext>
            </a:extLst>
          </p:cNvPr>
          <p:cNvPicPr>
            <a:picLocks noChangeAspect="1"/>
          </p:cNvPicPr>
          <p:nvPr/>
        </p:nvPicPr>
        <p:blipFill>
          <a:blip r:embed="rId19"/>
          <a:stretch>
            <a:fillRect/>
          </a:stretch>
        </p:blipFill>
        <p:spPr>
          <a:xfrm>
            <a:off x="5091171" y="3096315"/>
            <a:ext cx="3791415" cy="381236"/>
          </a:xfrm>
          <a:prstGeom prst="rect">
            <a:avLst/>
          </a:prstGeom>
        </p:spPr>
      </p:pic>
      <p:pic>
        <p:nvPicPr>
          <p:cNvPr id="12" name="図 11">
            <a:extLst>
              <a:ext uri="{FF2B5EF4-FFF2-40B4-BE49-F238E27FC236}">
                <a16:creationId xmlns:a16="http://schemas.microsoft.com/office/drawing/2014/main" id="{F34B89C2-54FD-4449-9E3A-13FB641A6527}"/>
              </a:ext>
            </a:extLst>
          </p:cNvPr>
          <p:cNvPicPr>
            <a:picLocks noChangeAspect="1"/>
          </p:cNvPicPr>
          <p:nvPr/>
        </p:nvPicPr>
        <p:blipFill>
          <a:blip r:embed="rId20"/>
          <a:stretch>
            <a:fillRect/>
          </a:stretch>
        </p:blipFill>
        <p:spPr>
          <a:xfrm>
            <a:off x="-3852033" y="5199253"/>
            <a:ext cx="3658753" cy="392336"/>
          </a:xfrm>
          <a:prstGeom prst="rect">
            <a:avLst/>
          </a:prstGeom>
        </p:spPr>
      </p:pic>
      <p:pic>
        <p:nvPicPr>
          <p:cNvPr id="9" name="図 8">
            <a:extLst>
              <a:ext uri="{FF2B5EF4-FFF2-40B4-BE49-F238E27FC236}">
                <a16:creationId xmlns:a16="http://schemas.microsoft.com/office/drawing/2014/main" id="{C83CFAC9-DAB5-0549-AC7C-84BF8AECB110}"/>
              </a:ext>
            </a:extLst>
          </p:cNvPr>
          <p:cNvPicPr>
            <a:picLocks noChangeAspect="1"/>
          </p:cNvPicPr>
          <p:nvPr/>
        </p:nvPicPr>
        <p:blipFill>
          <a:blip r:embed="rId21"/>
          <a:stretch>
            <a:fillRect/>
          </a:stretch>
        </p:blipFill>
        <p:spPr>
          <a:xfrm>
            <a:off x="-3036708" y="3726200"/>
            <a:ext cx="2755900" cy="364627"/>
          </a:xfrm>
          <a:prstGeom prst="rect">
            <a:avLst/>
          </a:prstGeom>
        </p:spPr>
      </p:pic>
      <p:pic>
        <p:nvPicPr>
          <p:cNvPr id="22" name="図 21">
            <a:extLst>
              <a:ext uri="{FF2B5EF4-FFF2-40B4-BE49-F238E27FC236}">
                <a16:creationId xmlns:a16="http://schemas.microsoft.com/office/drawing/2014/main" id="{86757318-2DCE-AE40-9056-FC3038CCE290}"/>
              </a:ext>
            </a:extLst>
          </p:cNvPr>
          <p:cNvPicPr>
            <a:picLocks noChangeAspect="1"/>
          </p:cNvPicPr>
          <p:nvPr/>
        </p:nvPicPr>
        <p:blipFill>
          <a:blip r:embed="rId22"/>
          <a:stretch>
            <a:fillRect/>
          </a:stretch>
        </p:blipFill>
        <p:spPr>
          <a:xfrm>
            <a:off x="-4553407" y="5932319"/>
            <a:ext cx="4059044" cy="955741"/>
          </a:xfrm>
          <a:prstGeom prst="rect">
            <a:avLst/>
          </a:prstGeom>
        </p:spPr>
      </p:pic>
      <p:pic>
        <p:nvPicPr>
          <p:cNvPr id="24" name="図 23">
            <a:extLst>
              <a:ext uri="{FF2B5EF4-FFF2-40B4-BE49-F238E27FC236}">
                <a16:creationId xmlns:a16="http://schemas.microsoft.com/office/drawing/2014/main" id="{B4CA347C-0B60-E244-901D-DB67DE8C6225}"/>
              </a:ext>
            </a:extLst>
          </p:cNvPr>
          <p:cNvPicPr>
            <a:picLocks noChangeAspect="1"/>
          </p:cNvPicPr>
          <p:nvPr/>
        </p:nvPicPr>
        <p:blipFill>
          <a:blip r:embed="rId23"/>
          <a:stretch>
            <a:fillRect/>
          </a:stretch>
        </p:blipFill>
        <p:spPr>
          <a:xfrm>
            <a:off x="847125" y="4322373"/>
            <a:ext cx="6824810" cy="842080"/>
          </a:xfrm>
          <a:prstGeom prst="rect">
            <a:avLst/>
          </a:prstGeom>
        </p:spPr>
      </p:pic>
      <p:pic>
        <p:nvPicPr>
          <p:cNvPr id="26" name="図 25">
            <a:extLst>
              <a:ext uri="{FF2B5EF4-FFF2-40B4-BE49-F238E27FC236}">
                <a16:creationId xmlns:a16="http://schemas.microsoft.com/office/drawing/2014/main" id="{2470ED10-2380-8F49-851B-278A21FF8D9B}"/>
              </a:ext>
            </a:extLst>
          </p:cNvPr>
          <p:cNvPicPr>
            <a:picLocks noChangeAspect="1"/>
          </p:cNvPicPr>
          <p:nvPr/>
        </p:nvPicPr>
        <p:blipFill>
          <a:blip r:embed="rId24"/>
          <a:stretch>
            <a:fillRect/>
          </a:stretch>
        </p:blipFill>
        <p:spPr>
          <a:xfrm>
            <a:off x="7803005" y="4386850"/>
            <a:ext cx="658434" cy="187400"/>
          </a:xfrm>
          <a:prstGeom prst="rect">
            <a:avLst/>
          </a:prstGeom>
        </p:spPr>
      </p:pic>
      <p:pic>
        <p:nvPicPr>
          <p:cNvPr id="32" name="図 31">
            <a:extLst>
              <a:ext uri="{FF2B5EF4-FFF2-40B4-BE49-F238E27FC236}">
                <a16:creationId xmlns:a16="http://schemas.microsoft.com/office/drawing/2014/main" id="{12036E10-D6C1-284C-B9CD-A702AE5DF268}"/>
              </a:ext>
            </a:extLst>
          </p:cNvPr>
          <p:cNvPicPr>
            <a:picLocks noChangeAspect="1"/>
          </p:cNvPicPr>
          <p:nvPr/>
        </p:nvPicPr>
        <p:blipFill>
          <a:blip r:embed="rId25"/>
          <a:stretch>
            <a:fillRect/>
          </a:stretch>
        </p:blipFill>
        <p:spPr>
          <a:xfrm>
            <a:off x="7803005" y="4807957"/>
            <a:ext cx="696003" cy="198093"/>
          </a:xfrm>
          <a:prstGeom prst="rect">
            <a:avLst/>
          </a:prstGeom>
        </p:spPr>
      </p:pic>
      <p:pic>
        <p:nvPicPr>
          <p:cNvPr id="34" name="図 33">
            <a:extLst>
              <a:ext uri="{FF2B5EF4-FFF2-40B4-BE49-F238E27FC236}">
                <a16:creationId xmlns:a16="http://schemas.microsoft.com/office/drawing/2014/main" id="{938D150D-CC4C-C44D-A1C8-D83B1DBD1AEC}"/>
              </a:ext>
            </a:extLst>
          </p:cNvPr>
          <p:cNvPicPr>
            <a:picLocks noChangeAspect="1"/>
          </p:cNvPicPr>
          <p:nvPr/>
        </p:nvPicPr>
        <p:blipFill>
          <a:blip r:embed="rId26"/>
          <a:stretch>
            <a:fillRect/>
          </a:stretch>
        </p:blipFill>
        <p:spPr>
          <a:xfrm>
            <a:off x="4852962" y="5530032"/>
            <a:ext cx="3438959" cy="755859"/>
          </a:xfrm>
          <a:prstGeom prst="rect">
            <a:avLst/>
          </a:prstGeom>
        </p:spPr>
      </p:pic>
      <p:pic>
        <p:nvPicPr>
          <p:cNvPr id="37" name="図 36">
            <a:extLst>
              <a:ext uri="{FF2B5EF4-FFF2-40B4-BE49-F238E27FC236}">
                <a16:creationId xmlns:a16="http://schemas.microsoft.com/office/drawing/2014/main" id="{8134B68D-B8BA-084C-9AC1-0B6ACBB0B0A7}"/>
              </a:ext>
            </a:extLst>
          </p:cNvPr>
          <p:cNvPicPr>
            <a:picLocks noChangeAspect="1"/>
          </p:cNvPicPr>
          <p:nvPr/>
        </p:nvPicPr>
        <p:blipFill>
          <a:blip r:embed="rId27"/>
          <a:stretch>
            <a:fillRect/>
          </a:stretch>
        </p:blipFill>
        <p:spPr>
          <a:xfrm>
            <a:off x="798357" y="5480370"/>
            <a:ext cx="3784794" cy="737714"/>
          </a:xfrm>
          <a:prstGeom prst="rect">
            <a:avLst/>
          </a:prstGeom>
        </p:spPr>
      </p:pic>
      <p:sp>
        <p:nvSpPr>
          <p:cNvPr id="2" name="スライド番号プレースホルダー 1">
            <a:extLst>
              <a:ext uri="{FF2B5EF4-FFF2-40B4-BE49-F238E27FC236}">
                <a16:creationId xmlns:a16="http://schemas.microsoft.com/office/drawing/2014/main" id="{EC344A46-09B9-2C41-A2C7-584305321919}"/>
              </a:ext>
            </a:extLst>
          </p:cNvPr>
          <p:cNvSpPr>
            <a:spLocks noGrp="1"/>
          </p:cNvSpPr>
          <p:nvPr>
            <p:ph type="sldNum" sz="quarter" idx="12"/>
          </p:nvPr>
        </p:nvSpPr>
        <p:spPr/>
        <p:txBody>
          <a:bodyPr/>
          <a:lstStyle/>
          <a:p>
            <a:fld id="{4F507FF2-E283-2F47-BC83-23ACEC2E43D2}" type="slidenum">
              <a:rPr lang="ja-JP" altLang="en-US" smtClean="0"/>
              <a:pPr/>
              <a:t>38</a:t>
            </a:fld>
            <a:r>
              <a:rPr lang="en-US" altLang="ja-JP"/>
              <a:t>/21</a:t>
            </a:r>
            <a:endParaRPr lang="ja-JP" altLang="en-US"/>
          </a:p>
        </p:txBody>
      </p:sp>
    </p:spTree>
    <p:extLst>
      <p:ext uri="{BB962C8B-B14F-4D97-AF65-F5344CB8AC3E}">
        <p14:creationId xmlns:p14="http://schemas.microsoft.com/office/powerpoint/2010/main" val="708731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Results of </a:t>
            </a:r>
            <a:r>
              <a:rPr kumimoji="1" lang="en-US" altLang="ja-JP" sz="3600" dirty="0"/>
              <a:t>Induced GWs</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1" name="図 30">
            <a:extLst>
              <a:ext uri="{FF2B5EF4-FFF2-40B4-BE49-F238E27FC236}">
                <a16:creationId xmlns:a16="http://schemas.microsoft.com/office/drawing/2014/main" id="{11629003-F570-8541-9390-57E6C0A28A49}"/>
              </a:ext>
            </a:extLst>
          </p:cNvPr>
          <p:cNvPicPr>
            <a:picLocks noChangeAspect="1"/>
          </p:cNvPicPr>
          <p:nvPr/>
        </p:nvPicPr>
        <p:blipFill>
          <a:blip r:embed="rId7"/>
          <a:stretch>
            <a:fillRect/>
          </a:stretch>
        </p:blipFill>
        <p:spPr>
          <a:xfrm>
            <a:off x="812604" y="1332958"/>
            <a:ext cx="4360846" cy="2801787"/>
          </a:xfrm>
          <a:prstGeom prst="rect">
            <a:avLst/>
          </a:prstGeom>
        </p:spPr>
      </p:pic>
      <p:pic>
        <p:nvPicPr>
          <p:cNvPr id="32" name="図 31">
            <a:extLst>
              <a:ext uri="{FF2B5EF4-FFF2-40B4-BE49-F238E27FC236}">
                <a16:creationId xmlns:a16="http://schemas.microsoft.com/office/drawing/2014/main" id="{5761DED9-FBB1-964A-9648-C36C66B105AE}"/>
              </a:ext>
            </a:extLst>
          </p:cNvPr>
          <p:cNvPicPr>
            <a:picLocks noChangeAspect="1"/>
          </p:cNvPicPr>
          <p:nvPr/>
        </p:nvPicPr>
        <p:blipFill>
          <a:blip r:embed="rId8"/>
          <a:stretch>
            <a:fillRect/>
          </a:stretch>
        </p:blipFill>
        <p:spPr>
          <a:xfrm>
            <a:off x="5393982" y="1442855"/>
            <a:ext cx="832655" cy="459748"/>
          </a:xfrm>
          <a:prstGeom prst="rect">
            <a:avLst/>
          </a:prstGeom>
        </p:spPr>
      </p:pic>
      <p:sp>
        <p:nvSpPr>
          <p:cNvPr id="36" name="テキスト ボックス 35">
            <a:extLst>
              <a:ext uri="{FF2B5EF4-FFF2-40B4-BE49-F238E27FC236}">
                <a16:creationId xmlns:a16="http://schemas.microsoft.com/office/drawing/2014/main" id="{79CA3C4A-B64B-4149-99CC-63913A73B619}"/>
              </a:ext>
            </a:extLst>
          </p:cNvPr>
          <p:cNvSpPr txBox="1"/>
          <p:nvPr/>
        </p:nvSpPr>
        <p:spPr>
          <a:xfrm>
            <a:off x="6272917" y="1364402"/>
            <a:ext cx="2381806" cy="307777"/>
          </a:xfrm>
          <a:prstGeom prst="rect">
            <a:avLst/>
          </a:prstGeom>
          <a:noFill/>
        </p:spPr>
        <p:txBody>
          <a:bodyPr wrap="none" rtlCol="0">
            <a:spAutoFit/>
          </a:bodyPr>
          <a:lstStyle/>
          <a:p>
            <a:pPr algn="l"/>
            <a:r>
              <a:rPr kumimoji="1" lang="en-US" altLang="ja-JP" sz="1400" dirty="0">
                <a:latin typeface="Optima" panose="02000503060000020004" pitchFamily="2" charset="0"/>
              </a:rPr>
              <a:t>GWs induced during RD era</a:t>
            </a:r>
            <a:endParaRPr kumimoji="1" lang="ja-JP" altLang="en-US" sz="1400" dirty="0">
              <a:latin typeface="Optima" panose="02000503060000020004" pitchFamily="2" charset="0"/>
            </a:endParaRPr>
          </a:p>
        </p:txBody>
      </p:sp>
      <p:sp>
        <p:nvSpPr>
          <p:cNvPr id="37" name="テキスト ボックス 36">
            <a:extLst>
              <a:ext uri="{FF2B5EF4-FFF2-40B4-BE49-F238E27FC236}">
                <a16:creationId xmlns:a16="http://schemas.microsoft.com/office/drawing/2014/main" id="{6FA65DB2-C5AD-1E4C-945D-2E58F50FFDDC}"/>
              </a:ext>
            </a:extLst>
          </p:cNvPr>
          <p:cNvSpPr txBox="1"/>
          <p:nvPr/>
        </p:nvSpPr>
        <p:spPr>
          <a:xfrm>
            <a:off x="6272917" y="1674856"/>
            <a:ext cx="2522870" cy="307777"/>
          </a:xfrm>
          <a:prstGeom prst="rect">
            <a:avLst/>
          </a:prstGeom>
          <a:noFill/>
        </p:spPr>
        <p:txBody>
          <a:bodyPr wrap="none" rtlCol="0">
            <a:spAutoFit/>
          </a:bodyPr>
          <a:lstStyle/>
          <a:p>
            <a:pPr algn="l"/>
            <a:r>
              <a:rPr kumimoji="1" lang="en-US" altLang="ja-JP" sz="1400" dirty="0">
                <a:latin typeface="Optima" panose="02000503060000020004" pitchFamily="2" charset="0"/>
              </a:rPr>
              <a:t>GWs induced during eMD era</a:t>
            </a:r>
            <a:endParaRPr kumimoji="1" lang="ja-JP" altLang="en-US" sz="1400" dirty="0">
              <a:latin typeface="Optima" panose="02000503060000020004" pitchFamily="2" charset="0"/>
            </a:endParaRPr>
          </a:p>
        </p:txBody>
      </p:sp>
      <p:sp>
        <p:nvSpPr>
          <p:cNvPr id="38" name="テキスト ボックス 37">
            <a:extLst>
              <a:ext uri="{FF2B5EF4-FFF2-40B4-BE49-F238E27FC236}">
                <a16:creationId xmlns:a16="http://schemas.microsoft.com/office/drawing/2014/main" id="{0B8C4DD1-14C8-B947-A538-5C61246C5F37}"/>
              </a:ext>
            </a:extLst>
          </p:cNvPr>
          <p:cNvSpPr txBox="1"/>
          <p:nvPr/>
        </p:nvSpPr>
        <p:spPr>
          <a:xfrm>
            <a:off x="5230507" y="2894272"/>
            <a:ext cx="3720213" cy="830997"/>
          </a:xfrm>
          <a:prstGeom prst="rect">
            <a:avLst/>
          </a:prstGeom>
          <a:noFill/>
        </p:spPr>
        <p:txBody>
          <a:bodyPr wrap="square" rtlCol="0">
            <a:spAutoFit/>
          </a:bodyPr>
          <a:lstStyle/>
          <a:p>
            <a:pPr algn="l"/>
            <a:r>
              <a:rPr kumimoji="1" lang="en-US" altLang="ja-JP" sz="1600" dirty="0">
                <a:latin typeface="Optima" panose="02000503060000020004" pitchFamily="2" charset="0"/>
              </a:rPr>
              <a:t>The GWs are mainly induced by the perturbations around the smallest scales during the RD era.</a:t>
            </a:r>
            <a:endParaRPr kumimoji="1" lang="ja-JP" altLang="en-US" sz="1600" dirty="0">
              <a:latin typeface="Optima" panose="02000503060000020004" pitchFamily="2" charset="0"/>
            </a:endParaRPr>
          </a:p>
        </p:txBody>
      </p:sp>
      <p:pic>
        <p:nvPicPr>
          <p:cNvPr id="40" name="図 39">
            <a:extLst>
              <a:ext uri="{FF2B5EF4-FFF2-40B4-BE49-F238E27FC236}">
                <a16:creationId xmlns:a16="http://schemas.microsoft.com/office/drawing/2014/main" id="{CF3D3AB2-6715-8545-A2AA-9245C896C6BA}"/>
              </a:ext>
            </a:extLst>
          </p:cNvPr>
          <p:cNvPicPr>
            <a:picLocks noChangeAspect="1"/>
          </p:cNvPicPr>
          <p:nvPr/>
        </p:nvPicPr>
        <p:blipFill>
          <a:blip r:embed="rId9"/>
          <a:stretch>
            <a:fillRect/>
          </a:stretch>
        </p:blipFill>
        <p:spPr>
          <a:xfrm>
            <a:off x="920102" y="4529192"/>
            <a:ext cx="7445829" cy="430203"/>
          </a:xfrm>
          <a:prstGeom prst="rect">
            <a:avLst/>
          </a:prstGeom>
        </p:spPr>
      </p:pic>
      <p:pic>
        <p:nvPicPr>
          <p:cNvPr id="41" name="図 40">
            <a:extLst>
              <a:ext uri="{FF2B5EF4-FFF2-40B4-BE49-F238E27FC236}">
                <a16:creationId xmlns:a16="http://schemas.microsoft.com/office/drawing/2014/main" id="{BDA8F643-9DC1-C341-85B2-92590E256C40}"/>
              </a:ext>
            </a:extLst>
          </p:cNvPr>
          <p:cNvPicPr>
            <a:picLocks noChangeAspect="1"/>
          </p:cNvPicPr>
          <p:nvPr/>
        </p:nvPicPr>
        <p:blipFill>
          <a:blip r:embed="rId10"/>
          <a:stretch>
            <a:fillRect/>
          </a:stretch>
        </p:blipFill>
        <p:spPr>
          <a:xfrm>
            <a:off x="2254464" y="4248630"/>
            <a:ext cx="1378228" cy="174516"/>
          </a:xfrm>
          <a:prstGeom prst="rect">
            <a:avLst/>
          </a:prstGeom>
        </p:spPr>
      </p:pic>
      <p:sp>
        <p:nvSpPr>
          <p:cNvPr id="42" name="円/楕円 41">
            <a:extLst>
              <a:ext uri="{FF2B5EF4-FFF2-40B4-BE49-F238E27FC236}">
                <a16:creationId xmlns:a16="http://schemas.microsoft.com/office/drawing/2014/main" id="{AE9B851D-599E-944A-9DAF-3FA8C32E7A42}"/>
              </a:ext>
            </a:extLst>
          </p:cNvPr>
          <p:cNvSpPr/>
          <p:nvPr/>
        </p:nvSpPr>
        <p:spPr>
          <a:xfrm>
            <a:off x="6705139" y="4396630"/>
            <a:ext cx="1666702" cy="443285"/>
          </a:xfrm>
          <a:prstGeom prst="ellipse">
            <a:avLst/>
          </a:prstGeom>
          <a:noFill/>
          <a:ln w="254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8B79E4BA-5153-9A4A-9104-B87FAED706A5}"/>
              </a:ext>
            </a:extLst>
          </p:cNvPr>
          <p:cNvSpPr txBox="1"/>
          <p:nvPr/>
        </p:nvSpPr>
        <p:spPr>
          <a:xfrm>
            <a:off x="6860552" y="4019631"/>
            <a:ext cx="1184940" cy="369332"/>
          </a:xfrm>
          <a:prstGeom prst="rect">
            <a:avLst/>
          </a:prstGeom>
          <a:noFill/>
        </p:spPr>
        <p:txBody>
          <a:bodyPr wrap="none" rtlCol="0">
            <a:spAutoFit/>
          </a:bodyPr>
          <a:lstStyle/>
          <a:p>
            <a:pPr algn="l"/>
            <a:r>
              <a:rPr kumimoji="1" lang="en-US" altLang="ja-JP" dirty="0">
                <a:solidFill>
                  <a:schemeClr val="accent1"/>
                </a:solidFill>
                <a:latin typeface="Optima" panose="02000503060000020004" pitchFamily="2" charset="0"/>
              </a:rPr>
              <a:t>Dominant</a:t>
            </a:r>
            <a:endParaRPr kumimoji="1" lang="ja-JP" altLang="en-US" dirty="0">
              <a:solidFill>
                <a:schemeClr val="accent1"/>
              </a:solidFill>
              <a:latin typeface="Optima" panose="02000503060000020004" pitchFamily="2" charset="0"/>
            </a:endParaRPr>
          </a:p>
        </p:txBody>
      </p:sp>
      <p:sp>
        <p:nvSpPr>
          <p:cNvPr id="44" name="テキスト ボックス 43">
            <a:extLst>
              <a:ext uri="{FF2B5EF4-FFF2-40B4-BE49-F238E27FC236}">
                <a16:creationId xmlns:a16="http://schemas.microsoft.com/office/drawing/2014/main" id="{5CC1A7AB-C8B7-C14F-8001-FE456227283B}"/>
              </a:ext>
            </a:extLst>
          </p:cNvPr>
          <p:cNvSpPr txBox="1"/>
          <p:nvPr/>
        </p:nvSpPr>
        <p:spPr>
          <a:xfrm>
            <a:off x="660536" y="4152858"/>
            <a:ext cx="1632948" cy="338554"/>
          </a:xfrm>
          <a:prstGeom prst="rect">
            <a:avLst/>
          </a:prstGeom>
          <a:noFill/>
        </p:spPr>
        <p:txBody>
          <a:bodyPr wrap="none" rtlCol="0">
            <a:spAutoFit/>
          </a:bodyPr>
          <a:lstStyle/>
          <a:p>
            <a:pPr algn="l"/>
            <a:r>
              <a:rPr kumimoji="1" lang="en-US" altLang="ja-JP" sz="1600" dirty="0">
                <a:latin typeface="Optima" panose="02000503060000020004" pitchFamily="2" charset="0"/>
              </a:rPr>
              <a:t>Source function:</a:t>
            </a:r>
            <a:endParaRPr kumimoji="1" lang="ja-JP" altLang="en-US" sz="1600" dirty="0">
              <a:latin typeface="Optima" panose="02000503060000020004" pitchFamily="2" charset="0"/>
            </a:endParaRPr>
          </a:p>
        </p:txBody>
      </p:sp>
      <p:sp>
        <p:nvSpPr>
          <p:cNvPr id="45" name="テキスト ボックス 44">
            <a:extLst>
              <a:ext uri="{FF2B5EF4-FFF2-40B4-BE49-F238E27FC236}">
                <a16:creationId xmlns:a16="http://schemas.microsoft.com/office/drawing/2014/main" id="{ECCB1CC1-67DE-914B-B0BA-A4169FFF4710}"/>
              </a:ext>
            </a:extLst>
          </p:cNvPr>
          <p:cNvSpPr txBox="1"/>
          <p:nvPr/>
        </p:nvSpPr>
        <p:spPr>
          <a:xfrm>
            <a:off x="649778" y="5007395"/>
            <a:ext cx="5973142" cy="584775"/>
          </a:xfrm>
          <a:prstGeom prst="rect">
            <a:avLst/>
          </a:prstGeom>
          <a:noFill/>
        </p:spPr>
        <p:txBody>
          <a:bodyPr wrap="square" rtlCol="0">
            <a:spAutoFit/>
          </a:bodyPr>
          <a:lstStyle/>
          <a:p>
            <a:pPr algn="l"/>
            <a:r>
              <a:rPr kumimoji="1" lang="en-US" altLang="ja-JP" sz="1600" dirty="0">
                <a:latin typeface="Optima" panose="02000503060000020004" pitchFamily="2" charset="0"/>
              </a:rPr>
              <a:t>After the transition, the gravitational potential that enters the horizon during eMD era oscillates faster than the Hubble scale.</a:t>
            </a:r>
          </a:p>
        </p:txBody>
      </p:sp>
      <p:pic>
        <p:nvPicPr>
          <p:cNvPr id="46" name="図 45">
            <a:extLst>
              <a:ext uri="{FF2B5EF4-FFF2-40B4-BE49-F238E27FC236}">
                <a16:creationId xmlns:a16="http://schemas.microsoft.com/office/drawing/2014/main" id="{EC0FE4B3-E857-554B-8898-127A0B3F22BF}"/>
              </a:ext>
            </a:extLst>
          </p:cNvPr>
          <p:cNvPicPr>
            <a:picLocks noChangeAspect="1"/>
          </p:cNvPicPr>
          <p:nvPr/>
        </p:nvPicPr>
        <p:blipFill>
          <a:blip r:embed="rId11"/>
          <a:stretch>
            <a:fillRect/>
          </a:stretch>
        </p:blipFill>
        <p:spPr>
          <a:xfrm>
            <a:off x="6598429" y="4895753"/>
            <a:ext cx="2197358" cy="1594610"/>
          </a:xfrm>
          <a:prstGeom prst="rect">
            <a:avLst/>
          </a:prstGeom>
        </p:spPr>
      </p:pic>
      <p:sp>
        <p:nvSpPr>
          <p:cNvPr id="47" name="テキスト ボックス 46">
            <a:extLst>
              <a:ext uri="{FF2B5EF4-FFF2-40B4-BE49-F238E27FC236}">
                <a16:creationId xmlns:a16="http://schemas.microsoft.com/office/drawing/2014/main" id="{308ED1E5-34BE-1146-BF66-DB2A56CAB477}"/>
              </a:ext>
            </a:extLst>
          </p:cNvPr>
          <p:cNvSpPr txBox="1"/>
          <p:nvPr/>
        </p:nvSpPr>
        <p:spPr>
          <a:xfrm>
            <a:off x="9405646" y="3054588"/>
            <a:ext cx="5902158" cy="584775"/>
          </a:xfrm>
          <a:prstGeom prst="rect">
            <a:avLst/>
          </a:prstGeom>
          <a:noFill/>
        </p:spPr>
        <p:txBody>
          <a:bodyPr wrap="square" rtlCol="0">
            <a:spAutoFit/>
          </a:bodyPr>
          <a:lstStyle/>
          <a:p>
            <a:pPr algn="l"/>
            <a:r>
              <a:rPr kumimoji="1" lang="en-US" altLang="ja-JP" sz="1600" dirty="0">
                <a:latin typeface="Optima" panose="02000503060000020004" pitchFamily="2" charset="0"/>
              </a:rPr>
              <a:t>The amplitude at the start of the oscillation does not depend on the scale but the time scale of oscillation does.</a:t>
            </a:r>
            <a:endParaRPr kumimoji="1" lang="ja-JP" altLang="en-US" sz="1600" dirty="0">
              <a:latin typeface="Optima" panose="02000503060000020004" pitchFamily="2" charset="0"/>
            </a:endParaRPr>
          </a:p>
        </p:txBody>
      </p:sp>
      <p:sp>
        <p:nvSpPr>
          <p:cNvPr id="48" name="テキスト ボックス 47">
            <a:extLst>
              <a:ext uri="{FF2B5EF4-FFF2-40B4-BE49-F238E27FC236}">
                <a16:creationId xmlns:a16="http://schemas.microsoft.com/office/drawing/2014/main" id="{FD303D62-9FC0-2243-B5E1-1569BF73F2D1}"/>
              </a:ext>
            </a:extLst>
          </p:cNvPr>
          <p:cNvSpPr txBox="1"/>
          <p:nvPr/>
        </p:nvSpPr>
        <p:spPr>
          <a:xfrm>
            <a:off x="666047" y="5636555"/>
            <a:ext cx="5641544" cy="338554"/>
          </a:xfrm>
          <a:prstGeom prst="rect">
            <a:avLst/>
          </a:prstGeom>
          <a:noFill/>
        </p:spPr>
        <p:txBody>
          <a:bodyPr wrap="none" rtlCol="0">
            <a:spAutoFit/>
          </a:bodyPr>
          <a:lstStyle/>
          <a:p>
            <a:pPr algn="l"/>
            <a:r>
              <a:rPr kumimoji="1" lang="en-US" altLang="ja-JP" sz="1600" dirty="0">
                <a:latin typeface="Optima" panose="02000503060000020004" pitchFamily="2" charset="0"/>
              </a:rPr>
              <a:t>The smaller the scale is, the faster the oscillation frequency is.</a:t>
            </a:r>
            <a:endParaRPr kumimoji="1" lang="ja-JP" altLang="en-US" sz="1600" dirty="0">
              <a:latin typeface="Optima" panose="02000503060000020004" pitchFamily="2" charset="0"/>
            </a:endParaRPr>
          </a:p>
        </p:txBody>
      </p:sp>
      <p:sp>
        <p:nvSpPr>
          <p:cNvPr id="49" name="右矢印 48">
            <a:extLst>
              <a:ext uri="{FF2B5EF4-FFF2-40B4-BE49-F238E27FC236}">
                <a16:creationId xmlns:a16="http://schemas.microsoft.com/office/drawing/2014/main" id="{808B0B1A-6198-3640-9E7D-B2A4EF5D69C0}"/>
              </a:ext>
            </a:extLst>
          </p:cNvPr>
          <p:cNvSpPr/>
          <p:nvPr/>
        </p:nvSpPr>
        <p:spPr>
          <a:xfrm>
            <a:off x="785310" y="6011334"/>
            <a:ext cx="527124" cy="37322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5088A21F-E4B9-3D42-851B-7AEF40A0F45C}"/>
              </a:ext>
            </a:extLst>
          </p:cNvPr>
          <p:cNvSpPr txBox="1"/>
          <p:nvPr/>
        </p:nvSpPr>
        <p:spPr>
          <a:xfrm>
            <a:off x="1420008" y="6024280"/>
            <a:ext cx="4877041" cy="338554"/>
          </a:xfrm>
          <a:prstGeom prst="rect">
            <a:avLst/>
          </a:prstGeom>
          <a:noFill/>
        </p:spPr>
        <p:txBody>
          <a:bodyPr wrap="none" rtlCol="0">
            <a:spAutoFit/>
          </a:bodyPr>
          <a:lstStyle/>
          <a:p>
            <a:pPr algn="l"/>
            <a:r>
              <a:rPr kumimoji="1" lang="en-US" altLang="ja-JP" sz="1600" dirty="0">
                <a:latin typeface="Optima" panose="02000503060000020004" pitchFamily="2" charset="0"/>
              </a:rPr>
              <a:t>The contribution from the smallest scale is dominant.</a:t>
            </a:r>
            <a:endParaRPr kumimoji="1" lang="ja-JP" altLang="en-US" sz="1600" dirty="0">
              <a:latin typeface="Optima" panose="02000503060000020004" pitchFamily="2" charset="0"/>
            </a:endParaRPr>
          </a:p>
        </p:txBody>
      </p:sp>
      <p:pic>
        <p:nvPicPr>
          <p:cNvPr id="6" name="図 5">
            <a:extLst>
              <a:ext uri="{FF2B5EF4-FFF2-40B4-BE49-F238E27FC236}">
                <a16:creationId xmlns:a16="http://schemas.microsoft.com/office/drawing/2014/main" id="{241288DE-66D0-1B4B-8C0F-317FAB21FEEA}"/>
              </a:ext>
            </a:extLst>
          </p:cNvPr>
          <p:cNvPicPr>
            <a:picLocks noChangeAspect="1"/>
          </p:cNvPicPr>
          <p:nvPr/>
        </p:nvPicPr>
        <p:blipFill>
          <a:blip r:embed="rId12"/>
          <a:stretch>
            <a:fillRect/>
          </a:stretch>
        </p:blipFill>
        <p:spPr>
          <a:xfrm>
            <a:off x="9312444" y="1933896"/>
            <a:ext cx="1866900" cy="192255"/>
          </a:xfrm>
          <a:prstGeom prst="rect">
            <a:avLst/>
          </a:prstGeom>
        </p:spPr>
      </p:pic>
      <p:pic>
        <p:nvPicPr>
          <p:cNvPr id="8" name="図 7">
            <a:extLst>
              <a:ext uri="{FF2B5EF4-FFF2-40B4-BE49-F238E27FC236}">
                <a16:creationId xmlns:a16="http://schemas.microsoft.com/office/drawing/2014/main" id="{87B29E71-503B-9A45-97ED-B059DDF5F37E}"/>
              </a:ext>
            </a:extLst>
          </p:cNvPr>
          <p:cNvPicPr>
            <a:picLocks noChangeAspect="1"/>
          </p:cNvPicPr>
          <p:nvPr/>
        </p:nvPicPr>
        <p:blipFill>
          <a:blip r:embed="rId13"/>
          <a:stretch>
            <a:fillRect/>
          </a:stretch>
        </p:blipFill>
        <p:spPr>
          <a:xfrm>
            <a:off x="5393983" y="2114016"/>
            <a:ext cx="3045288" cy="620101"/>
          </a:xfrm>
          <a:prstGeom prst="rect">
            <a:avLst/>
          </a:prstGeom>
        </p:spPr>
      </p:pic>
      <p:sp>
        <p:nvSpPr>
          <p:cNvPr id="9" name="テキスト ボックス 8">
            <a:extLst>
              <a:ext uri="{FF2B5EF4-FFF2-40B4-BE49-F238E27FC236}">
                <a16:creationId xmlns:a16="http://schemas.microsoft.com/office/drawing/2014/main" id="{5252D37E-A061-6C40-804C-C5B6B9E3C057}"/>
              </a:ext>
            </a:extLst>
          </p:cNvPr>
          <p:cNvSpPr txBox="1"/>
          <p:nvPr/>
        </p:nvSpPr>
        <p:spPr>
          <a:xfrm>
            <a:off x="8403536" y="2065958"/>
            <a:ext cx="708848" cy="307777"/>
          </a:xfrm>
          <a:prstGeom prst="rect">
            <a:avLst/>
          </a:prstGeom>
          <a:noFill/>
        </p:spPr>
        <p:txBody>
          <a:bodyPr wrap="none" rtlCol="0">
            <a:spAutoFit/>
          </a:bodyPr>
          <a:lstStyle/>
          <a:p>
            <a:pPr algn="l"/>
            <a:r>
              <a:rPr kumimoji="1" lang="en-US" altLang="ja-JP" sz="1400" dirty="0">
                <a:latin typeface="Optima" panose="02000503060000020004" pitchFamily="2" charset="0"/>
              </a:rPr>
              <a:t>(Black)</a:t>
            </a:r>
            <a:endParaRPr kumimoji="1" lang="ja-JP" altLang="en-US" sz="1400" dirty="0">
              <a:latin typeface="Optima" panose="02000503060000020004" pitchFamily="2" charset="0"/>
            </a:endParaRPr>
          </a:p>
        </p:txBody>
      </p:sp>
      <p:sp>
        <p:nvSpPr>
          <p:cNvPr id="35" name="テキスト ボックス 34">
            <a:extLst>
              <a:ext uri="{FF2B5EF4-FFF2-40B4-BE49-F238E27FC236}">
                <a16:creationId xmlns:a16="http://schemas.microsoft.com/office/drawing/2014/main" id="{6786E3EB-DB6A-9E44-BCBD-CD9DD9C28BB4}"/>
              </a:ext>
            </a:extLst>
          </p:cNvPr>
          <p:cNvSpPr txBox="1"/>
          <p:nvPr/>
        </p:nvSpPr>
        <p:spPr>
          <a:xfrm>
            <a:off x="8403536" y="2274619"/>
            <a:ext cx="631904" cy="307777"/>
          </a:xfrm>
          <a:prstGeom prst="rect">
            <a:avLst/>
          </a:prstGeom>
          <a:noFill/>
        </p:spPr>
        <p:txBody>
          <a:bodyPr wrap="none" rtlCol="0">
            <a:spAutoFit/>
          </a:bodyPr>
          <a:lstStyle/>
          <a:p>
            <a:pPr algn="l"/>
            <a:r>
              <a:rPr kumimoji="1" lang="en-US" altLang="ja-JP" sz="1400" dirty="0">
                <a:solidFill>
                  <a:schemeClr val="accent1"/>
                </a:solidFill>
                <a:latin typeface="Optima" panose="02000503060000020004" pitchFamily="2" charset="0"/>
              </a:rPr>
              <a:t>(Blue)</a:t>
            </a:r>
            <a:endParaRPr kumimoji="1" lang="ja-JP" altLang="en-US" sz="1400" dirty="0">
              <a:solidFill>
                <a:schemeClr val="accent1"/>
              </a:solidFill>
              <a:latin typeface="Optima" panose="02000503060000020004" pitchFamily="2" charset="0"/>
            </a:endParaRPr>
          </a:p>
        </p:txBody>
      </p:sp>
      <p:sp>
        <p:nvSpPr>
          <p:cNvPr id="39" name="テキスト ボックス 38">
            <a:extLst>
              <a:ext uri="{FF2B5EF4-FFF2-40B4-BE49-F238E27FC236}">
                <a16:creationId xmlns:a16="http://schemas.microsoft.com/office/drawing/2014/main" id="{5401D468-1C0F-D749-801A-ED84FBA0317D}"/>
              </a:ext>
            </a:extLst>
          </p:cNvPr>
          <p:cNvSpPr txBox="1"/>
          <p:nvPr/>
        </p:nvSpPr>
        <p:spPr>
          <a:xfrm>
            <a:off x="8412963" y="2485119"/>
            <a:ext cx="582211" cy="307777"/>
          </a:xfrm>
          <a:prstGeom prst="rect">
            <a:avLst/>
          </a:prstGeom>
          <a:noFill/>
        </p:spPr>
        <p:txBody>
          <a:bodyPr wrap="none" rtlCol="0">
            <a:spAutoFit/>
          </a:bodyPr>
          <a:lstStyle/>
          <a:p>
            <a:pPr algn="l"/>
            <a:r>
              <a:rPr kumimoji="1" lang="en-US" altLang="ja-JP" sz="1400" dirty="0">
                <a:solidFill>
                  <a:srgbClr val="FF0000"/>
                </a:solidFill>
                <a:latin typeface="Optima" panose="02000503060000020004" pitchFamily="2" charset="0"/>
              </a:rPr>
              <a:t>(Red)</a:t>
            </a:r>
            <a:endParaRPr kumimoji="1" lang="ja-JP" altLang="en-US" sz="1400" dirty="0">
              <a:solidFill>
                <a:srgbClr val="FF0000"/>
              </a:solidFill>
              <a:latin typeface="Optima" panose="02000503060000020004" pitchFamily="2" charset="0"/>
            </a:endParaRPr>
          </a:p>
        </p:txBody>
      </p:sp>
      <p:sp>
        <p:nvSpPr>
          <p:cNvPr id="2" name="スライド番号プレースホルダー 1">
            <a:extLst>
              <a:ext uri="{FF2B5EF4-FFF2-40B4-BE49-F238E27FC236}">
                <a16:creationId xmlns:a16="http://schemas.microsoft.com/office/drawing/2014/main" id="{1A92FFCC-C213-E34D-B3F0-295A6687E132}"/>
              </a:ext>
            </a:extLst>
          </p:cNvPr>
          <p:cNvSpPr>
            <a:spLocks noGrp="1"/>
          </p:cNvSpPr>
          <p:nvPr>
            <p:ph type="sldNum" sz="quarter" idx="12"/>
          </p:nvPr>
        </p:nvSpPr>
        <p:spPr/>
        <p:txBody>
          <a:bodyPr/>
          <a:lstStyle/>
          <a:p>
            <a:fld id="{4F507FF2-E283-2F47-BC83-23ACEC2E43D2}" type="slidenum">
              <a:rPr lang="ja-JP" altLang="en-US" smtClean="0"/>
              <a:pPr/>
              <a:t>39</a:t>
            </a:fld>
            <a:r>
              <a:rPr lang="en-US" altLang="ja-JP"/>
              <a:t>/21</a:t>
            </a:r>
            <a:endParaRPr lang="ja-JP" altLang="en-US"/>
          </a:p>
        </p:txBody>
      </p:sp>
    </p:spTree>
    <p:extLst>
      <p:ext uri="{BB962C8B-B14F-4D97-AF65-F5344CB8AC3E}">
        <p14:creationId xmlns:p14="http://schemas.microsoft.com/office/powerpoint/2010/main" val="335956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sz="3200" dirty="0"/>
              <a:t>GWs induced by curvature perturbations</a:t>
            </a:r>
            <a:endParaRPr kumimoji="1" lang="ja-JP" altLang="en-US" sz="32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7D021CE-D6DE-4643-9318-1AE8D08DAF39}"/>
              </a:ext>
            </a:extLst>
          </p:cNvPr>
          <p:cNvSpPr txBox="1"/>
          <p:nvPr/>
        </p:nvSpPr>
        <p:spPr>
          <a:xfrm>
            <a:off x="628650" y="1202940"/>
            <a:ext cx="6433428" cy="400110"/>
          </a:xfrm>
          <a:prstGeom prst="rect">
            <a:avLst/>
          </a:prstGeom>
          <a:noFill/>
        </p:spPr>
        <p:txBody>
          <a:bodyPr wrap="none" rtlCol="0">
            <a:spAutoFit/>
          </a:bodyPr>
          <a:lstStyle/>
          <a:p>
            <a:pPr algn="l"/>
            <a:r>
              <a:rPr kumimoji="1" lang="en-US" altLang="ja-JP" sz="2000" dirty="0">
                <a:latin typeface="Optima" panose="02000503060000020004" pitchFamily="2" charset="0"/>
              </a:rPr>
              <a:t>At linear order, scalar perturbations do not induce GWs.</a:t>
            </a:r>
            <a:endParaRPr kumimoji="1" lang="ja-JP" altLang="en-US" sz="2000" dirty="0">
              <a:latin typeface="Optima" panose="02000503060000020004" pitchFamily="2" charset="0"/>
            </a:endParaRPr>
          </a:p>
        </p:txBody>
      </p:sp>
      <p:sp>
        <p:nvSpPr>
          <p:cNvPr id="38" name="テキスト ボックス 37">
            <a:extLst>
              <a:ext uri="{FF2B5EF4-FFF2-40B4-BE49-F238E27FC236}">
                <a16:creationId xmlns:a16="http://schemas.microsoft.com/office/drawing/2014/main" id="{B23ECE8C-EFF9-A04B-9171-C33DDF1B8275}"/>
              </a:ext>
            </a:extLst>
          </p:cNvPr>
          <p:cNvSpPr txBox="1"/>
          <p:nvPr/>
        </p:nvSpPr>
        <p:spPr>
          <a:xfrm>
            <a:off x="628650" y="1553019"/>
            <a:ext cx="6165727" cy="707886"/>
          </a:xfrm>
          <a:prstGeom prst="rect">
            <a:avLst/>
          </a:prstGeom>
          <a:noFill/>
        </p:spPr>
        <p:txBody>
          <a:bodyPr wrap="none" rtlCol="0">
            <a:spAutoFit/>
          </a:bodyPr>
          <a:lstStyle/>
          <a:p>
            <a:pPr algn="l"/>
            <a:r>
              <a:rPr kumimoji="1" lang="en-US" altLang="ja-JP" sz="2000" dirty="0">
                <a:solidFill>
                  <a:srgbClr val="FF0000"/>
                </a:solidFill>
                <a:latin typeface="Optima" panose="02000503060000020004" pitchFamily="2" charset="0"/>
              </a:rPr>
              <a:t>However,</a:t>
            </a:r>
          </a:p>
          <a:p>
            <a:r>
              <a:rPr kumimoji="1" lang="en-US" altLang="ja-JP" sz="2000" dirty="0">
                <a:latin typeface="Optima" panose="02000503060000020004" pitchFamily="2" charset="0"/>
              </a:rPr>
              <a:t>at second order, scalar perturbations can induce GWs.</a:t>
            </a:r>
            <a:endParaRPr kumimoji="1" lang="ja-JP" altLang="en-US" sz="2000" dirty="0">
              <a:latin typeface="Optima" panose="02000503060000020004" pitchFamily="2" charset="0"/>
            </a:endParaRPr>
          </a:p>
        </p:txBody>
      </p:sp>
      <p:pic>
        <p:nvPicPr>
          <p:cNvPr id="5" name="図 4">
            <a:extLst>
              <a:ext uri="{FF2B5EF4-FFF2-40B4-BE49-F238E27FC236}">
                <a16:creationId xmlns:a16="http://schemas.microsoft.com/office/drawing/2014/main" id="{C31C31F7-867F-7E43-88B7-4191C3907171}"/>
              </a:ext>
            </a:extLst>
          </p:cNvPr>
          <p:cNvPicPr>
            <a:picLocks noChangeAspect="1"/>
          </p:cNvPicPr>
          <p:nvPr/>
        </p:nvPicPr>
        <p:blipFill>
          <a:blip r:embed="rId3"/>
          <a:stretch>
            <a:fillRect/>
          </a:stretch>
        </p:blipFill>
        <p:spPr>
          <a:xfrm>
            <a:off x="1550020" y="3088889"/>
            <a:ext cx="6046010" cy="591015"/>
          </a:xfrm>
          <a:prstGeom prst="rect">
            <a:avLst/>
          </a:prstGeom>
        </p:spPr>
      </p:pic>
      <p:sp>
        <p:nvSpPr>
          <p:cNvPr id="6" name="テキスト ボックス 5">
            <a:extLst>
              <a:ext uri="{FF2B5EF4-FFF2-40B4-BE49-F238E27FC236}">
                <a16:creationId xmlns:a16="http://schemas.microsoft.com/office/drawing/2014/main" id="{55FF9617-1EAB-B046-B13E-169F499D2508}"/>
              </a:ext>
            </a:extLst>
          </p:cNvPr>
          <p:cNvSpPr txBox="1"/>
          <p:nvPr/>
        </p:nvSpPr>
        <p:spPr>
          <a:xfrm>
            <a:off x="640572" y="2638883"/>
            <a:ext cx="2262158" cy="369332"/>
          </a:xfrm>
          <a:prstGeom prst="rect">
            <a:avLst/>
          </a:prstGeom>
          <a:noFill/>
        </p:spPr>
        <p:txBody>
          <a:bodyPr wrap="none" rtlCol="0">
            <a:spAutoFit/>
          </a:bodyPr>
          <a:lstStyle/>
          <a:p>
            <a:pPr algn="l"/>
            <a:r>
              <a:rPr kumimoji="1" lang="en-US" altLang="ja-JP" dirty="0">
                <a:latin typeface="Optima" panose="02000503060000020004" pitchFamily="2" charset="0"/>
              </a:rPr>
              <a:t>Metric perturbations:</a:t>
            </a:r>
            <a:endParaRPr kumimoji="1" lang="ja-JP" altLang="en-US" dirty="0">
              <a:latin typeface="Optima" panose="02000503060000020004" pitchFamily="2" charset="0"/>
            </a:endParaRPr>
          </a:p>
        </p:txBody>
      </p:sp>
      <p:sp>
        <p:nvSpPr>
          <p:cNvPr id="7" name="テキスト ボックス 6">
            <a:extLst>
              <a:ext uri="{FF2B5EF4-FFF2-40B4-BE49-F238E27FC236}">
                <a16:creationId xmlns:a16="http://schemas.microsoft.com/office/drawing/2014/main" id="{F3C25459-91A8-5F49-9AE5-7C16E1CC5662}"/>
              </a:ext>
            </a:extLst>
          </p:cNvPr>
          <p:cNvSpPr txBox="1"/>
          <p:nvPr/>
        </p:nvSpPr>
        <p:spPr>
          <a:xfrm>
            <a:off x="3555199" y="2540721"/>
            <a:ext cx="5062476" cy="338554"/>
          </a:xfrm>
          <a:prstGeom prst="rect">
            <a:avLst/>
          </a:prstGeom>
          <a:noFill/>
        </p:spPr>
        <p:txBody>
          <a:bodyPr wrap="none" rtlCol="0">
            <a:spAutoFit/>
          </a:bodyPr>
          <a:lstStyle/>
          <a:p>
            <a:pPr algn="l"/>
            <a:r>
              <a:rPr kumimoji="1" lang="en-US" altLang="ja-JP" sz="1600" dirty="0">
                <a:solidFill>
                  <a:schemeClr val="accent1"/>
                </a:solidFill>
                <a:latin typeface="Optima" panose="02000503060000020004" pitchFamily="2" charset="0"/>
              </a:rPr>
              <a:t>Scalar perturbations (related to curvature perturbations)</a:t>
            </a:r>
            <a:endParaRPr kumimoji="1" lang="ja-JP" altLang="en-US" sz="1600" dirty="0">
              <a:solidFill>
                <a:schemeClr val="accent1"/>
              </a:solidFill>
              <a:latin typeface="Optima" panose="02000503060000020004" pitchFamily="2" charset="0"/>
            </a:endParaRPr>
          </a:p>
        </p:txBody>
      </p:sp>
      <p:cxnSp>
        <p:nvCxnSpPr>
          <p:cNvPr id="9" name="直線矢印コネクタ 8">
            <a:extLst>
              <a:ext uri="{FF2B5EF4-FFF2-40B4-BE49-F238E27FC236}">
                <a16:creationId xmlns:a16="http://schemas.microsoft.com/office/drawing/2014/main" id="{E39E548E-B9A0-4141-A5EE-91204DF49281}"/>
              </a:ext>
            </a:extLst>
          </p:cNvPr>
          <p:cNvCxnSpPr>
            <a:cxnSpLocks/>
          </p:cNvCxnSpPr>
          <p:nvPr/>
        </p:nvCxnSpPr>
        <p:spPr>
          <a:xfrm flipH="1">
            <a:off x="3557239" y="2879275"/>
            <a:ext cx="457200" cy="36347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801F29A7-2733-2D45-89F0-8AE6806B51FA}"/>
              </a:ext>
            </a:extLst>
          </p:cNvPr>
          <p:cNvCxnSpPr>
            <a:cxnSpLocks/>
          </p:cNvCxnSpPr>
          <p:nvPr/>
        </p:nvCxnSpPr>
        <p:spPr>
          <a:xfrm>
            <a:off x="5006898" y="2879275"/>
            <a:ext cx="234175" cy="3434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A8F970BC-56CE-1F46-830A-566BABB2B23E}"/>
              </a:ext>
            </a:extLst>
          </p:cNvPr>
          <p:cNvSpPr txBox="1"/>
          <p:nvPr/>
        </p:nvSpPr>
        <p:spPr>
          <a:xfrm>
            <a:off x="6086437" y="3889518"/>
            <a:ext cx="2599109" cy="338554"/>
          </a:xfrm>
          <a:prstGeom prst="rect">
            <a:avLst/>
          </a:prstGeom>
          <a:noFill/>
        </p:spPr>
        <p:txBody>
          <a:bodyPr wrap="none" rtlCol="0">
            <a:spAutoFit/>
          </a:bodyPr>
          <a:lstStyle/>
          <a:p>
            <a:pPr algn="l"/>
            <a:r>
              <a:rPr kumimoji="1" lang="en-US" altLang="ja-JP" sz="1600" dirty="0">
                <a:solidFill>
                  <a:schemeClr val="accent2"/>
                </a:solidFill>
                <a:latin typeface="Optima" panose="02000503060000020004" pitchFamily="2" charset="0"/>
              </a:rPr>
              <a:t>Tensor perturbations (GWs)</a:t>
            </a:r>
            <a:endParaRPr kumimoji="1" lang="ja-JP" altLang="en-US" sz="1600" dirty="0">
              <a:solidFill>
                <a:schemeClr val="accent2"/>
              </a:solidFill>
              <a:latin typeface="Optima" panose="02000503060000020004" pitchFamily="2" charset="0"/>
            </a:endParaRPr>
          </a:p>
        </p:txBody>
      </p:sp>
      <p:cxnSp>
        <p:nvCxnSpPr>
          <p:cNvPr id="19" name="直線矢印コネクタ 18">
            <a:extLst>
              <a:ext uri="{FF2B5EF4-FFF2-40B4-BE49-F238E27FC236}">
                <a16:creationId xmlns:a16="http://schemas.microsoft.com/office/drawing/2014/main" id="{E5254799-D692-6F46-951C-6C658E45CC41}"/>
              </a:ext>
            </a:extLst>
          </p:cNvPr>
          <p:cNvCxnSpPr>
            <a:cxnSpLocks/>
          </p:cNvCxnSpPr>
          <p:nvPr/>
        </p:nvCxnSpPr>
        <p:spPr>
          <a:xfrm flipH="1" flipV="1">
            <a:off x="6408235" y="3547345"/>
            <a:ext cx="394008" cy="42646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0C7416ED-2E8F-6C49-A28E-560A9B4DC48F}"/>
              </a:ext>
            </a:extLst>
          </p:cNvPr>
          <p:cNvSpPr txBox="1"/>
          <p:nvPr/>
        </p:nvSpPr>
        <p:spPr>
          <a:xfrm>
            <a:off x="640572" y="3753505"/>
            <a:ext cx="1723549" cy="369332"/>
          </a:xfrm>
          <a:prstGeom prst="rect">
            <a:avLst/>
          </a:prstGeom>
          <a:noFill/>
        </p:spPr>
        <p:txBody>
          <a:bodyPr wrap="none" rtlCol="0">
            <a:spAutoFit/>
          </a:bodyPr>
          <a:lstStyle/>
          <a:p>
            <a:pPr algn="l"/>
            <a:r>
              <a:rPr kumimoji="1" lang="en-US" altLang="ja-JP" dirty="0" err="1">
                <a:latin typeface="Optima" panose="02000503060000020004" pitchFamily="2" charset="0"/>
              </a:rPr>
              <a:t>E.o.M</a:t>
            </a:r>
            <a:r>
              <a:rPr kumimoji="1" lang="en-US" altLang="ja-JP" dirty="0">
                <a:latin typeface="Optima" panose="02000503060000020004" pitchFamily="2" charset="0"/>
              </a:rPr>
              <a:t> for GWs:</a:t>
            </a:r>
            <a:endParaRPr kumimoji="1" lang="ja-JP" altLang="en-US" dirty="0">
              <a:latin typeface="Optima" panose="02000503060000020004" pitchFamily="2" charset="0"/>
            </a:endParaRPr>
          </a:p>
        </p:txBody>
      </p:sp>
      <p:pic>
        <p:nvPicPr>
          <p:cNvPr id="22" name="図 21">
            <a:extLst>
              <a:ext uri="{FF2B5EF4-FFF2-40B4-BE49-F238E27FC236}">
                <a16:creationId xmlns:a16="http://schemas.microsoft.com/office/drawing/2014/main" id="{55D2264B-20D8-0E48-B0B5-100167254125}"/>
              </a:ext>
            </a:extLst>
          </p:cNvPr>
          <p:cNvPicPr>
            <a:picLocks noChangeAspect="1"/>
          </p:cNvPicPr>
          <p:nvPr/>
        </p:nvPicPr>
        <p:blipFill>
          <a:blip r:embed="rId4"/>
          <a:stretch>
            <a:fillRect/>
          </a:stretch>
        </p:blipFill>
        <p:spPr>
          <a:xfrm>
            <a:off x="1270464" y="4120342"/>
            <a:ext cx="3658375" cy="333238"/>
          </a:xfrm>
          <a:prstGeom prst="rect">
            <a:avLst/>
          </a:prstGeom>
        </p:spPr>
      </p:pic>
      <p:pic>
        <p:nvPicPr>
          <p:cNvPr id="26" name="図 25">
            <a:extLst>
              <a:ext uri="{FF2B5EF4-FFF2-40B4-BE49-F238E27FC236}">
                <a16:creationId xmlns:a16="http://schemas.microsoft.com/office/drawing/2014/main" id="{60F39A66-A520-CA4C-A822-9540E6915386}"/>
              </a:ext>
            </a:extLst>
          </p:cNvPr>
          <p:cNvPicPr>
            <a:picLocks noChangeAspect="1"/>
          </p:cNvPicPr>
          <p:nvPr/>
        </p:nvPicPr>
        <p:blipFill>
          <a:blip r:embed="rId5"/>
          <a:stretch>
            <a:fillRect/>
          </a:stretch>
        </p:blipFill>
        <p:spPr>
          <a:xfrm>
            <a:off x="903247" y="5036206"/>
            <a:ext cx="7460166" cy="1039707"/>
          </a:xfrm>
          <a:prstGeom prst="rect">
            <a:avLst/>
          </a:prstGeom>
        </p:spPr>
      </p:pic>
      <p:sp>
        <p:nvSpPr>
          <p:cNvPr id="28" name="角丸四角形 27">
            <a:extLst>
              <a:ext uri="{FF2B5EF4-FFF2-40B4-BE49-F238E27FC236}">
                <a16:creationId xmlns:a16="http://schemas.microsoft.com/office/drawing/2014/main" id="{107ED73C-1B08-DF44-A152-E5F3EEF6D320}"/>
              </a:ext>
            </a:extLst>
          </p:cNvPr>
          <p:cNvSpPr/>
          <p:nvPr/>
        </p:nvSpPr>
        <p:spPr>
          <a:xfrm>
            <a:off x="747684" y="4871717"/>
            <a:ext cx="7789448" cy="131721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テキスト ボックス 30">
            <a:extLst>
              <a:ext uri="{FF2B5EF4-FFF2-40B4-BE49-F238E27FC236}">
                <a16:creationId xmlns:a16="http://schemas.microsoft.com/office/drawing/2014/main" id="{0FE23AEF-E2A3-0F4F-B614-5EDAC3F75253}"/>
              </a:ext>
            </a:extLst>
          </p:cNvPr>
          <p:cNvSpPr txBox="1"/>
          <p:nvPr/>
        </p:nvSpPr>
        <p:spPr>
          <a:xfrm>
            <a:off x="1940488" y="4694088"/>
            <a:ext cx="4720331" cy="338554"/>
          </a:xfrm>
          <a:prstGeom prst="rect">
            <a:avLst/>
          </a:prstGeom>
          <a:solidFill>
            <a:schemeClr val="bg1"/>
          </a:solidFill>
        </p:spPr>
        <p:txBody>
          <a:bodyPr wrap="none" rtlCol="0">
            <a:spAutoFit/>
          </a:bodyPr>
          <a:lstStyle/>
          <a:p>
            <a:pPr algn="l"/>
            <a:r>
              <a:rPr kumimoji="1" lang="en-US" altLang="ja-JP" sz="1600" dirty="0">
                <a:latin typeface="Optima" panose="02000503060000020004" pitchFamily="2" charset="0"/>
              </a:rPr>
              <a:t>Source term from second order scalar perturbations</a:t>
            </a:r>
            <a:endParaRPr kumimoji="1" lang="ja-JP" altLang="en-US" sz="1600" dirty="0">
              <a:latin typeface="Optima" panose="02000503060000020004" pitchFamily="2" charset="0"/>
            </a:endParaRPr>
          </a:p>
        </p:txBody>
      </p:sp>
      <p:cxnSp>
        <p:nvCxnSpPr>
          <p:cNvPr id="29" name="直線矢印コネクタ 28">
            <a:extLst>
              <a:ext uri="{FF2B5EF4-FFF2-40B4-BE49-F238E27FC236}">
                <a16:creationId xmlns:a16="http://schemas.microsoft.com/office/drawing/2014/main" id="{155E2AF5-76A7-9346-86A0-89C1043CEAE4}"/>
              </a:ext>
            </a:extLst>
          </p:cNvPr>
          <p:cNvCxnSpPr>
            <a:cxnSpLocks/>
            <a:stCxn id="31" idx="0"/>
          </p:cNvCxnSpPr>
          <p:nvPr/>
        </p:nvCxnSpPr>
        <p:spPr>
          <a:xfrm flipV="1">
            <a:off x="4300654" y="4403152"/>
            <a:ext cx="0" cy="2909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A7812D7E-AB54-F14B-B770-2096F33A1BD3}"/>
              </a:ext>
            </a:extLst>
          </p:cNvPr>
          <p:cNvSpPr txBox="1"/>
          <p:nvPr/>
        </p:nvSpPr>
        <p:spPr>
          <a:xfrm>
            <a:off x="5149936" y="2117358"/>
            <a:ext cx="3417923" cy="338555"/>
          </a:xfrm>
          <a:prstGeom prst="rect">
            <a:avLst/>
          </a:prstGeom>
          <a:noFill/>
        </p:spPr>
        <p:txBody>
          <a:bodyPr wrap="none" rtlCol="0">
            <a:spAutoFit/>
          </a:bodyPr>
          <a:lstStyle/>
          <a:p>
            <a:pPr algn="l"/>
            <a:r>
              <a:rPr kumimoji="1" lang="en-US" altLang="ja-JP" sz="1400" dirty="0">
                <a:latin typeface="Optima" panose="02000503060000020004" pitchFamily="2" charset="0"/>
              </a:rPr>
              <a:t>(Ananda et al 2006, Baumann et al. 2007)</a:t>
            </a:r>
            <a:endParaRPr kumimoji="1" lang="ja-JP" altLang="en-US" sz="1400" dirty="0">
              <a:latin typeface="Optima" panose="02000503060000020004" pitchFamily="2" charset="0"/>
            </a:endParaRPr>
          </a:p>
        </p:txBody>
      </p:sp>
      <p:sp>
        <p:nvSpPr>
          <p:cNvPr id="2" name="スライド番号プレースホルダー 1">
            <a:extLst>
              <a:ext uri="{FF2B5EF4-FFF2-40B4-BE49-F238E27FC236}">
                <a16:creationId xmlns:a16="http://schemas.microsoft.com/office/drawing/2014/main" id="{47551367-F3E7-6A47-8752-258DDC45C118}"/>
              </a:ext>
            </a:extLst>
          </p:cNvPr>
          <p:cNvSpPr>
            <a:spLocks noGrp="1"/>
          </p:cNvSpPr>
          <p:nvPr>
            <p:ph type="sldNum" sz="quarter" idx="12"/>
          </p:nvPr>
        </p:nvSpPr>
        <p:spPr/>
        <p:txBody>
          <a:bodyPr/>
          <a:lstStyle/>
          <a:p>
            <a:fld id="{4F507FF2-E283-2F47-BC83-23ACEC2E43D2}" type="slidenum">
              <a:rPr lang="ja-JP" altLang="en-US" smtClean="0"/>
              <a:pPr/>
              <a:t>4</a:t>
            </a:fld>
            <a:r>
              <a:rPr lang="en-US" altLang="ja-JP"/>
              <a:t>/21</a:t>
            </a:r>
            <a:endParaRPr lang="ja-JP" altLang="en-US"/>
          </a:p>
        </p:txBody>
      </p:sp>
    </p:spTree>
    <p:extLst>
      <p:ext uri="{BB962C8B-B14F-4D97-AF65-F5344CB8AC3E}">
        <p14:creationId xmlns:p14="http://schemas.microsoft.com/office/powerpoint/2010/main" val="3009940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dirty="0"/>
              <a:t>Results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7"/>
          <a:stretch>
            <a:fillRect/>
          </a:stretch>
        </p:blipFill>
        <p:spPr>
          <a:xfrm>
            <a:off x="12698805" y="6816238"/>
            <a:ext cx="1127305" cy="193835"/>
          </a:xfrm>
          <a:prstGeom prst="rect">
            <a:avLst/>
          </a:prstGeom>
        </p:spPr>
      </p:pic>
      <p:pic>
        <p:nvPicPr>
          <p:cNvPr id="10" name="図 9">
            <a:extLst>
              <a:ext uri="{FF2B5EF4-FFF2-40B4-BE49-F238E27FC236}">
                <a16:creationId xmlns:a16="http://schemas.microsoft.com/office/drawing/2014/main" id="{249CFAEF-5C9E-994A-A9AB-EB4FBE4EF5F6}"/>
              </a:ext>
            </a:extLst>
          </p:cNvPr>
          <p:cNvPicPr>
            <a:picLocks noChangeAspect="1"/>
          </p:cNvPicPr>
          <p:nvPr/>
        </p:nvPicPr>
        <p:blipFill>
          <a:blip r:embed="rId8"/>
          <a:stretch>
            <a:fillRect/>
          </a:stretch>
        </p:blipFill>
        <p:spPr>
          <a:xfrm>
            <a:off x="1936275" y="1358349"/>
            <a:ext cx="5437951" cy="3672505"/>
          </a:xfrm>
          <a:prstGeom prst="rect">
            <a:avLst/>
          </a:prstGeom>
        </p:spPr>
      </p:pic>
      <p:pic>
        <p:nvPicPr>
          <p:cNvPr id="22" name="図 21">
            <a:extLst>
              <a:ext uri="{FF2B5EF4-FFF2-40B4-BE49-F238E27FC236}">
                <a16:creationId xmlns:a16="http://schemas.microsoft.com/office/drawing/2014/main" id="{0E80663A-A2AC-2A44-9395-340BBBC288FE}"/>
              </a:ext>
            </a:extLst>
          </p:cNvPr>
          <p:cNvPicPr>
            <a:picLocks noChangeAspect="1"/>
          </p:cNvPicPr>
          <p:nvPr/>
        </p:nvPicPr>
        <p:blipFill>
          <a:blip r:embed="rId9"/>
          <a:stretch>
            <a:fillRect/>
          </a:stretch>
        </p:blipFill>
        <p:spPr>
          <a:xfrm>
            <a:off x="5463918" y="3740402"/>
            <a:ext cx="1441959" cy="351791"/>
          </a:xfrm>
          <a:prstGeom prst="rect">
            <a:avLst/>
          </a:prstGeom>
          <a:ln>
            <a:noFill/>
          </a:ln>
        </p:spPr>
      </p:pic>
      <p:sp>
        <p:nvSpPr>
          <p:cNvPr id="24" name="正方形/長方形 23">
            <a:extLst>
              <a:ext uri="{FF2B5EF4-FFF2-40B4-BE49-F238E27FC236}">
                <a16:creationId xmlns:a16="http://schemas.microsoft.com/office/drawing/2014/main" id="{EC607878-42BB-2449-8B8A-F960AA65B238}"/>
              </a:ext>
            </a:extLst>
          </p:cNvPr>
          <p:cNvSpPr/>
          <p:nvPr/>
        </p:nvSpPr>
        <p:spPr>
          <a:xfrm>
            <a:off x="5419493" y="3655758"/>
            <a:ext cx="1542139" cy="525949"/>
          </a:xfrm>
          <a:prstGeom prst="rect">
            <a:avLst/>
          </a:pr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ADCE2E7-D497-0F4C-B6B7-E077BEF60DCB}"/>
              </a:ext>
            </a:extLst>
          </p:cNvPr>
          <p:cNvSpPr txBox="1"/>
          <p:nvPr/>
        </p:nvSpPr>
        <p:spPr>
          <a:xfrm>
            <a:off x="1329766" y="4962562"/>
            <a:ext cx="7292327" cy="1569660"/>
          </a:xfrm>
          <a:prstGeom prst="rect">
            <a:avLst/>
          </a:prstGeom>
          <a:noFill/>
        </p:spPr>
        <p:txBody>
          <a:bodyPr wrap="square" rtlCol="0">
            <a:spAutoFit/>
          </a:bodyPr>
          <a:lstStyle/>
          <a:p>
            <a:pPr algn="l"/>
            <a:r>
              <a:rPr kumimoji="1" lang="en-US" altLang="ja-JP" sz="1600" dirty="0">
                <a:latin typeface="Optima" panose="02000503060000020004" pitchFamily="2" charset="0"/>
              </a:rPr>
              <a:t>The induced GWs are suppressed compared to the previous results.</a:t>
            </a:r>
          </a:p>
          <a:p>
            <a:pPr algn="l"/>
            <a:r>
              <a:rPr kumimoji="1" lang="en-US" altLang="ja-JP" sz="1600" dirty="0">
                <a:latin typeface="Optima" panose="02000503060000020004" pitchFamily="2" charset="0"/>
              </a:rPr>
              <a:t>There are two reasons:</a:t>
            </a:r>
          </a:p>
          <a:p>
            <a:pPr marL="342900" indent="-342900" algn="l">
              <a:buFont typeface="+mj-lt"/>
              <a:buAutoNum type="arabicPeriod"/>
            </a:pPr>
            <a:r>
              <a:rPr kumimoji="1" lang="en-US" altLang="ja-JP" sz="1600" dirty="0">
                <a:latin typeface="Optima" panose="02000503060000020004" pitchFamily="2" charset="0"/>
              </a:rPr>
              <a:t>Each component of the induced GWs is suppressed because </a:t>
            </a:r>
            <a:r>
              <a:rPr kumimoji="1" lang="en-US" altLang="ja-JP" sz="1600" dirty="0" err="1">
                <a:latin typeface="Optima" panose="02000503060000020004" pitchFamily="2" charset="0"/>
              </a:rPr>
              <a:t>Φ</a:t>
            </a:r>
            <a:r>
              <a:rPr kumimoji="1" lang="en-US" altLang="ja-JP" sz="1600" dirty="0">
                <a:latin typeface="Optima" panose="02000503060000020004" pitchFamily="2" charset="0"/>
              </a:rPr>
              <a:t> is smaller than unity around the transition.</a:t>
            </a:r>
          </a:p>
          <a:p>
            <a:pPr marL="342900" indent="-342900">
              <a:buFont typeface="+mj-lt"/>
              <a:buAutoNum type="arabicPeriod"/>
            </a:pPr>
            <a:r>
              <a:rPr kumimoji="1" lang="en-US" altLang="ja-JP" sz="1600" dirty="0">
                <a:latin typeface="Optima" panose="02000503060000020004" pitchFamily="2" charset="0"/>
              </a:rPr>
              <a:t>There is a damping of energy density after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 (Note that </a:t>
            </a:r>
            <a:r>
              <a:rPr kumimoji="1" lang="en-US" altLang="ja-JP" sz="1600" dirty="0" err="1">
                <a:latin typeface="Optima" panose="02000503060000020004" pitchFamily="2" charset="0"/>
              </a:rPr>
              <a:t>Ω</a:t>
            </a:r>
            <a:r>
              <a:rPr kumimoji="1" lang="en-US" altLang="ja-JP" sz="1600" baseline="-25000" dirty="0" err="1">
                <a:latin typeface="Optima" panose="02000503060000020004" pitchFamily="2" charset="0"/>
              </a:rPr>
              <a:t>GW,eMD</a:t>
            </a:r>
            <a:r>
              <a:rPr kumimoji="1" lang="en-US" altLang="ja-JP" sz="1600" dirty="0">
                <a:latin typeface="Optima" panose="02000503060000020004" pitchFamily="2" charset="0"/>
              </a:rPr>
              <a:t> corresponds to the energy density at </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R</a:t>
            </a:r>
            <a:r>
              <a:rPr kumimoji="1" lang="en-US" altLang="ja-JP" sz="1600" dirty="0">
                <a:latin typeface="Optima" panose="02000503060000020004" pitchFamily="2" charset="0"/>
              </a:rPr>
              <a:t> up to some factor.)</a:t>
            </a:r>
          </a:p>
        </p:txBody>
      </p:sp>
      <p:pic>
        <p:nvPicPr>
          <p:cNvPr id="2" name="図 1">
            <a:extLst>
              <a:ext uri="{FF2B5EF4-FFF2-40B4-BE49-F238E27FC236}">
                <a16:creationId xmlns:a16="http://schemas.microsoft.com/office/drawing/2014/main" id="{A88B2220-E490-D049-842D-7F97A55B6FBB}"/>
              </a:ext>
            </a:extLst>
          </p:cNvPr>
          <p:cNvPicPr>
            <a:picLocks noChangeAspect="1"/>
          </p:cNvPicPr>
          <p:nvPr/>
        </p:nvPicPr>
        <p:blipFill>
          <a:blip r:embed="rId10"/>
          <a:stretch>
            <a:fillRect/>
          </a:stretch>
        </p:blipFill>
        <p:spPr>
          <a:xfrm>
            <a:off x="5252990" y="1224617"/>
            <a:ext cx="2530569" cy="180755"/>
          </a:xfrm>
          <a:prstGeom prst="rect">
            <a:avLst/>
          </a:prstGeom>
        </p:spPr>
      </p:pic>
      <p:sp>
        <p:nvSpPr>
          <p:cNvPr id="4" name="テキスト ボックス 3">
            <a:extLst>
              <a:ext uri="{FF2B5EF4-FFF2-40B4-BE49-F238E27FC236}">
                <a16:creationId xmlns:a16="http://schemas.microsoft.com/office/drawing/2014/main" id="{516E84EE-7823-FB42-90B4-89AA069A4F38}"/>
              </a:ext>
            </a:extLst>
          </p:cNvPr>
          <p:cNvSpPr txBox="1"/>
          <p:nvPr/>
        </p:nvSpPr>
        <p:spPr>
          <a:xfrm>
            <a:off x="1077179" y="1134389"/>
            <a:ext cx="4348626" cy="338554"/>
          </a:xfrm>
          <a:prstGeom prst="rect">
            <a:avLst/>
          </a:prstGeom>
          <a:noFill/>
        </p:spPr>
        <p:txBody>
          <a:bodyPr wrap="none" rtlCol="0">
            <a:spAutoFit/>
          </a:bodyPr>
          <a:lstStyle/>
          <a:p>
            <a:pPr algn="l"/>
            <a:r>
              <a:rPr kumimoji="1" lang="en-US" altLang="ja-JP" sz="1600" dirty="0">
                <a:latin typeface="Optima" panose="02000503060000020004" pitchFamily="2" charset="0"/>
              </a:rPr>
              <a:t>GWs induced by curvature perturbations with </a:t>
            </a:r>
            <a:endParaRPr kumimoji="1" lang="ja-JP" altLang="en-US" sz="1600" dirty="0">
              <a:latin typeface="Optima" panose="02000503060000020004" pitchFamily="2" charset="0"/>
            </a:endParaRPr>
          </a:p>
        </p:txBody>
      </p:sp>
      <p:sp>
        <p:nvSpPr>
          <p:cNvPr id="6" name="スライド番号プレースホルダー 5">
            <a:extLst>
              <a:ext uri="{FF2B5EF4-FFF2-40B4-BE49-F238E27FC236}">
                <a16:creationId xmlns:a16="http://schemas.microsoft.com/office/drawing/2014/main" id="{D92B5D87-9036-544C-86A9-05D1245697E9}"/>
              </a:ext>
            </a:extLst>
          </p:cNvPr>
          <p:cNvSpPr>
            <a:spLocks noGrp="1"/>
          </p:cNvSpPr>
          <p:nvPr>
            <p:ph type="sldNum" sz="quarter" idx="12"/>
          </p:nvPr>
        </p:nvSpPr>
        <p:spPr/>
        <p:txBody>
          <a:bodyPr/>
          <a:lstStyle/>
          <a:p>
            <a:fld id="{4F507FF2-E283-2F47-BC83-23ACEC2E43D2}" type="slidenum">
              <a:rPr lang="ja-JP" altLang="en-US" smtClean="0"/>
              <a:pPr/>
              <a:t>40</a:t>
            </a:fld>
            <a:r>
              <a:rPr lang="en-US" altLang="ja-JP"/>
              <a:t>/21</a:t>
            </a:r>
            <a:endParaRPr lang="ja-JP" altLang="en-US"/>
          </a:p>
        </p:txBody>
      </p:sp>
    </p:spTree>
    <p:extLst>
      <p:ext uri="{BB962C8B-B14F-4D97-AF65-F5344CB8AC3E}">
        <p14:creationId xmlns:p14="http://schemas.microsoft.com/office/powerpoint/2010/main" val="1206664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FE58A3FD-5FDD-6648-8DDB-B347C848C62B}"/>
              </a:ext>
            </a:extLst>
          </p:cNvPr>
          <p:cNvPicPr>
            <a:picLocks noChangeAspect="1"/>
          </p:cNvPicPr>
          <p:nvPr/>
        </p:nvPicPr>
        <p:blipFill>
          <a:blip r:embed="rId3"/>
          <a:stretch>
            <a:fillRect/>
          </a:stretch>
        </p:blipFill>
        <p:spPr>
          <a:xfrm>
            <a:off x="5452413" y="2369657"/>
            <a:ext cx="3431401" cy="2453564"/>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600" dirty="0"/>
              <a:t>Summary for sudden reheating</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a:extLst>
              <a:ext uri="{FF2B5EF4-FFF2-40B4-BE49-F238E27FC236}">
                <a16:creationId xmlns:a16="http://schemas.microsoft.com/office/drawing/2014/main" id="{308ED1E5-34BE-1146-BF66-DB2A56CAB477}"/>
              </a:ext>
            </a:extLst>
          </p:cNvPr>
          <p:cNvSpPr txBox="1"/>
          <p:nvPr/>
        </p:nvSpPr>
        <p:spPr>
          <a:xfrm>
            <a:off x="9405646" y="3054588"/>
            <a:ext cx="5902158" cy="584775"/>
          </a:xfrm>
          <a:prstGeom prst="rect">
            <a:avLst/>
          </a:prstGeom>
          <a:noFill/>
        </p:spPr>
        <p:txBody>
          <a:bodyPr wrap="square" rtlCol="0">
            <a:spAutoFit/>
          </a:bodyPr>
          <a:lstStyle/>
          <a:p>
            <a:pPr algn="l"/>
            <a:r>
              <a:rPr kumimoji="1" lang="en-US" altLang="ja-JP" sz="1600" dirty="0">
                <a:latin typeface="Optima" panose="02000503060000020004" pitchFamily="2" charset="0"/>
              </a:rPr>
              <a:t>The amplitude at the start of the oscillation does not depend on the scale but the time scale of oscillation does.</a:t>
            </a:r>
            <a:endParaRPr kumimoji="1" lang="ja-JP" altLang="en-US" sz="1600" dirty="0">
              <a:latin typeface="Optima" panose="02000503060000020004" pitchFamily="2" charset="0"/>
            </a:endParaRPr>
          </a:p>
        </p:txBody>
      </p:sp>
      <p:pic>
        <p:nvPicPr>
          <p:cNvPr id="2" name="図 1">
            <a:extLst>
              <a:ext uri="{FF2B5EF4-FFF2-40B4-BE49-F238E27FC236}">
                <a16:creationId xmlns:a16="http://schemas.microsoft.com/office/drawing/2014/main" id="{C5D5B8D5-438A-314E-B2B0-8BEBC6F7267F}"/>
              </a:ext>
            </a:extLst>
          </p:cNvPr>
          <p:cNvPicPr>
            <a:picLocks noChangeAspect="1"/>
          </p:cNvPicPr>
          <p:nvPr/>
        </p:nvPicPr>
        <p:blipFill>
          <a:blip r:embed="rId8"/>
          <a:stretch>
            <a:fillRect/>
          </a:stretch>
        </p:blipFill>
        <p:spPr>
          <a:xfrm>
            <a:off x="9261840" y="1846921"/>
            <a:ext cx="1755032" cy="159549"/>
          </a:xfrm>
          <a:prstGeom prst="rect">
            <a:avLst/>
          </a:prstGeom>
        </p:spPr>
      </p:pic>
      <p:sp>
        <p:nvSpPr>
          <p:cNvPr id="7" name="テキスト ボックス 6">
            <a:extLst>
              <a:ext uri="{FF2B5EF4-FFF2-40B4-BE49-F238E27FC236}">
                <a16:creationId xmlns:a16="http://schemas.microsoft.com/office/drawing/2014/main" id="{BB30C65F-A1BF-154A-A7E0-6D944F1AFB05}"/>
              </a:ext>
            </a:extLst>
          </p:cNvPr>
          <p:cNvSpPr txBox="1"/>
          <p:nvPr/>
        </p:nvSpPr>
        <p:spPr>
          <a:xfrm>
            <a:off x="574956" y="1215176"/>
            <a:ext cx="8099511" cy="646331"/>
          </a:xfrm>
          <a:prstGeom prst="rect">
            <a:avLst/>
          </a:prstGeom>
          <a:noFill/>
        </p:spPr>
        <p:txBody>
          <a:bodyPr wrap="square" rtlCol="0">
            <a:spAutoFit/>
          </a:bodyPr>
          <a:lstStyle/>
          <a:p>
            <a:pPr algn="l"/>
            <a:r>
              <a:rPr kumimoji="1" lang="en-US" altLang="ja-JP" dirty="0">
                <a:latin typeface="Optima" panose="02000503060000020004" pitchFamily="2" charset="0"/>
              </a:rPr>
              <a:t>We have considered the sudden scenario, in which the transition time scale from eMD era to RD era is much shorter than the Hubble time scale at that time.</a:t>
            </a:r>
            <a:endParaRPr kumimoji="1" lang="ja-JP" altLang="en-US" dirty="0">
              <a:latin typeface="Optima" panose="02000503060000020004" pitchFamily="2" charset="0"/>
            </a:endParaRPr>
          </a:p>
        </p:txBody>
      </p:sp>
      <p:sp>
        <p:nvSpPr>
          <p:cNvPr id="37" name="テキスト ボックス 36">
            <a:extLst>
              <a:ext uri="{FF2B5EF4-FFF2-40B4-BE49-F238E27FC236}">
                <a16:creationId xmlns:a16="http://schemas.microsoft.com/office/drawing/2014/main" id="{1E7CADB4-8617-D244-99B7-06FD2A159089}"/>
              </a:ext>
            </a:extLst>
          </p:cNvPr>
          <p:cNvSpPr txBox="1"/>
          <p:nvPr/>
        </p:nvSpPr>
        <p:spPr>
          <a:xfrm>
            <a:off x="584046" y="1912691"/>
            <a:ext cx="8099511" cy="646331"/>
          </a:xfrm>
          <a:prstGeom prst="rect">
            <a:avLst/>
          </a:prstGeom>
          <a:noFill/>
        </p:spPr>
        <p:txBody>
          <a:bodyPr wrap="square" rtlCol="0">
            <a:spAutoFit/>
          </a:bodyPr>
          <a:lstStyle/>
          <a:p>
            <a:pPr algn="l"/>
            <a:r>
              <a:rPr kumimoji="1" lang="en-US" altLang="ja-JP" dirty="0">
                <a:latin typeface="Optima" panose="02000503060000020004" pitchFamily="2" charset="0"/>
              </a:rPr>
              <a:t>As a result, we have found that the induced GWs could be enhanced due to the fast oscillation of the perturbation after the transition.</a:t>
            </a:r>
            <a:endParaRPr kumimoji="1" lang="ja-JP" altLang="en-US" dirty="0">
              <a:latin typeface="Optima" panose="02000503060000020004" pitchFamily="2" charset="0"/>
            </a:endParaRPr>
          </a:p>
        </p:txBody>
      </p:sp>
      <p:pic>
        <p:nvPicPr>
          <p:cNvPr id="38" name="図 37">
            <a:extLst>
              <a:ext uri="{FF2B5EF4-FFF2-40B4-BE49-F238E27FC236}">
                <a16:creationId xmlns:a16="http://schemas.microsoft.com/office/drawing/2014/main" id="{4B051B4A-BAB2-FD49-B34F-27D2D8EEB776}"/>
              </a:ext>
            </a:extLst>
          </p:cNvPr>
          <p:cNvPicPr>
            <a:picLocks noChangeAspect="1"/>
          </p:cNvPicPr>
          <p:nvPr/>
        </p:nvPicPr>
        <p:blipFill>
          <a:blip r:embed="rId9"/>
          <a:stretch>
            <a:fillRect/>
          </a:stretch>
        </p:blipFill>
        <p:spPr>
          <a:xfrm>
            <a:off x="749883" y="2609532"/>
            <a:ext cx="3038493" cy="2205017"/>
          </a:xfrm>
          <a:prstGeom prst="rect">
            <a:avLst/>
          </a:prstGeom>
        </p:spPr>
      </p:pic>
      <p:sp>
        <p:nvSpPr>
          <p:cNvPr id="40" name="円/楕円 39">
            <a:extLst>
              <a:ext uri="{FF2B5EF4-FFF2-40B4-BE49-F238E27FC236}">
                <a16:creationId xmlns:a16="http://schemas.microsoft.com/office/drawing/2014/main" id="{83015ACA-AD86-D442-920F-1E36652681B7}"/>
              </a:ext>
            </a:extLst>
          </p:cNvPr>
          <p:cNvSpPr/>
          <p:nvPr/>
        </p:nvSpPr>
        <p:spPr>
          <a:xfrm rot="1253068">
            <a:off x="2427546" y="3481395"/>
            <a:ext cx="1666702" cy="44328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AB3C5E5-9887-3348-92BE-B9E3AFE1183F}"/>
              </a:ext>
            </a:extLst>
          </p:cNvPr>
          <p:cNvSpPr txBox="1"/>
          <p:nvPr/>
        </p:nvSpPr>
        <p:spPr>
          <a:xfrm rot="1349938">
            <a:off x="2771819" y="3164746"/>
            <a:ext cx="1489447" cy="338554"/>
          </a:xfrm>
          <a:prstGeom prst="rect">
            <a:avLst/>
          </a:prstGeom>
          <a:solidFill>
            <a:schemeClr val="bg1"/>
          </a:solidFill>
          <a:ln>
            <a:solidFill>
              <a:srgbClr val="FF0000"/>
            </a:solidFill>
          </a:ln>
        </p:spPr>
        <p:txBody>
          <a:bodyPr wrap="none" rtlCol="0">
            <a:spAutoFit/>
          </a:bodyPr>
          <a:lstStyle/>
          <a:p>
            <a:pPr algn="l"/>
            <a:r>
              <a:rPr kumimoji="1" lang="en-US" altLang="ja-JP" sz="1600" dirty="0">
                <a:solidFill>
                  <a:srgbClr val="FF0000"/>
                </a:solidFill>
                <a:latin typeface="Optima" panose="02000503060000020004" pitchFamily="2" charset="0"/>
              </a:rPr>
              <a:t>Fast oscillation</a:t>
            </a:r>
            <a:endParaRPr kumimoji="1" lang="ja-JP" altLang="en-US" sz="1600" dirty="0">
              <a:solidFill>
                <a:srgbClr val="FF0000"/>
              </a:solidFill>
              <a:latin typeface="Optima" panose="02000503060000020004" pitchFamily="2" charset="0"/>
            </a:endParaRPr>
          </a:p>
        </p:txBody>
      </p:sp>
      <p:sp>
        <p:nvSpPr>
          <p:cNvPr id="29" name="右矢印 28">
            <a:extLst>
              <a:ext uri="{FF2B5EF4-FFF2-40B4-BE49-F238E27FC236}">
                <a16:creationId xmlns:a16="http://schemas.microsoft.com/office/drawing/2014/main" id="{36F6196A-E0B0-6649-8AF1-8181C9545325}"/>
              </a:ext>
            </a:extLst>
          </p:cNvPr>
          <p:cNvSpPr/>
          <p:nvPr/>
        </p:nvSpPr>
        <p:spPr>
          <a:xfrm>
            <a:off x="4545972" y="3411847"/>
            <a:ext cx="576405" cy="417887"/>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6F80E01-8E10-BE47-BDE7-5B13A1271A44}"/>
              </a:ext>
            </a:extLst>
          </p:cNvPr>
          <p:cNvSpPr txBox="1"/>
          <p:nvPr/>
        </p:nvSpPr>
        <p:spPr>
          <a:xfrm>
            <a:off x="3945835" y="2966712"/>
            <a:ext cx="1595309" cy="369332"/>
          </a:xfrm>
          <a:prstGeom prst="rect">
            <a:avLst/>
          </a:prstGeom>
          <a:noFill/>
        </p:spPr>
        <p:txBody>
          <a:bodyPr wrap="none" rtlCol="0">
            <a:spAutoFit/>
          </a:bodyPr>
          <a:lstStyle/>
          <a:p>
            <a:pPr algn="l"/>
            <a:r>
              <a:rPr kumimoji="1" lang="en-US" altLang="ja-JP" dirty="0">
                <a:latin typeface="Optima" panose="02000503060000020004" pitchFamily="2" charset="0"/>
              </a:rPr>
              <a:t>Enhance GWs</a:t>
            </a:r>
            <a:endParaRPr kumimoji="1" lang="ja-JP" altLang="en-US" dirty="0">
              <a:latin typeface="Optima" panose="02000503060000020004" pitchFamily="2" charset="0"/>
            </a:endParaRPr>
          </a:p>
        </p:txBody>
      </p:sp>
      <p:sp>
        <p:nvSpPr>
          <p:cNvPr id="41" name="テキスト ボックス 40">
            <a:extLst>
              <a:ext uri="{FF2B5EF4-FFF2-40B4-BE49-F238E27FC236}">
                <a16:creationId xmlns:a16="http://schemas.microsoft.com/office/drawing/2014/main" id="{24091364-6516-AE44-B214-AB682D859E1B}"/>
              </a:ext>
            </a:extLst>
          </p:cNvPr>
          <p:cNvSpPr txBox="1"/>
          <p:nvPr/>
        </p:nvSpPr>
        <p:spPr>
          <a:xfrm>
            <a:off x="796474" y="5075934"/>
            <a:ext cx="4009705" cy="923330"/>
          </a:xfrm>
          <a:prstGeom prst="rect">
            <a:avLst/>
          </a:prstGeom>
          <a:noFill/>
        </p:spPr>
        <p:txBody>
          <a:bodyPr wrap="square" rtlCol="0">
            <a:spAutoFit/>
          </a:bodyPr>
          <a:lstStyle/>
          <a:p>
            <a:pPr algn="l"/>
            <a:r>
              <a:rPr kumimoji="1" lang="en-US" altLang="ja-JP" dirty="0">
                <a:latin typeface="Optima" panose="02000503060000020004" pitchFamily="2" charset="0"/>
              </a:rPr>
              <a:t>In this scenario, the reheating temperature could be constrained by the future GW observations.</a:t>
            </a:r>
            <a:endParaRPr kumimoji="1" lang="ja-JP" altLang="en-US" dirty="0">
              <a:latin typeface="Optima" panose="02000503060000020004" pitchFamily="2" charset="0"/>
            </a:endParaRPr>
          </a:p>
        </p:txBody>
      </p:sp>
      <p:pic>
        <p:nvPicPr>
          <p:cNvPr id="43" name="図 42">
            <a:extLst>
              <a:ext uri="{FF2B5EF4-FFF2-40B4-BE49-F238E27FC236}">
                <a16:creationId xmlns:a16="http://schemas.microsoft.com/office/drawing/2014/main" id="{B53D295A-8646-9748-B0EA-008B110853A8}"/>
              </a:ext>
            </a:extLst>
          </p:cNvPr>
          <p:cNvPicPr>
            <a:picLocks noChangeAspect="1"/>
          </p:cNvPicPr>
          <p:nvPr/>
        </p:nvPicPr>
        <p:blipFill>
          <a:blip r:embed="rId10"/>
          <a:stretch>
            <a:fillRect/>
          </a:stretch>
        </p:blipFill>
        <p:spPr>
          <a:xfrm>
            <a:off x="4695995" y="4780748"/>
            <a:ext cx="2516722" cy="1667945"/>
          </a:xfrm>
          <a:prstGeom prst="rect">
            <a:avLst/>
          </a:prstGeom>
        </p:spPr>
      </p:pic>
      <p:sp>
        <p:nvSpPr>
          <p:cNvPr id="6" name="スライド番号プレースホルダー 5">
            <a:extLst>
              <a:ext uri="{FF2B5EF4-FFF2-40B4-BE49-F238E27FC236}">
                <a16:creationId xmlns:a16="http://schemas.microsoft.com/office/drawing/2014/main" id="{7AEE5EC1-684C-3045-AA9A-33C731253F28}"/>
              </a:ext>
            </a:extLst>
          </p:cNvPr>
          <p:cNvSpPr>
            <a:spLocks noGrp="1"/>
          </p:cNvSpPr>
          <p:nvPr>
            <p:ph type="sldNum" sz="quarter" idx="12"/>
          </p:nvPr>
        </p:nvSpPr>
        <p:spPr/>
        <p:txBody>
          <a:bodyPr/>
          <a:lstStyle/>
          <a:p>
            <a:fld id="{4F507FF2-E283-2F47-BC83-23ACEC2E43D2}" type="slidenum">
              <a:rPr lang="ja-JP" altLang="en-US" smtClean="0"/>
              <a:pPr/>
              <a:t>41</a:t>
            </a:fld>
            <a:r>
              <a:rPr lang="en-US" altLang="ja-JP"/>
              <a:t>/21</a:t>
            </a:r>
            <a:endParaRPr lang="ja-JP" altLang="en-US"/>
          </a:p>
        </p:txBody>
      </p:sp>
    </p:spTree>
    <p:extLst>
      <p:ext uri="{BB962C8B-B14F-4D97-AF65-F5344CB8AC3E}">
        <p14:creationId xmlns:p14="http://schemas.microsoft.com/office/powerpoint/2010/main" val="3874122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2800" dirty="0"/>
              <a:t>How to calculate GWs </a:t>
            </a:r>
            <a:r>
              <a:rPr lang="en-US" altLang="ja-JP" sz="2800" dirty="0"/>
              <a:t>in gradual reheating</a:t>
            </a:r>
            <a:endParaRPr kumimoji="1" lang="ja-JP" altLang="en-US" sz="28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7"/>
          <a:stretch>
            <a:fillRect/>
          </a:stretch>
        </p:blipFill>
        <p:spPr>
          <a:xfrm>
            <a:off x="12698805" y="6816238"/>
            <a:ext cx="1127305" cy="193835"/>
          </a:xfrm>
          <a:prstGeom prst="rect">
            <a:avLst/>
          </a:prstGeom>
        </p:spPr>
      </p:pic>
      <p:pic>
        <p:nvPicPr>
          <p:cNvPr id="30" name="図 29">
            <a:extLst>
              <a:ext uri="{FF2B5EF4-FFF2-40B4-BE49-F238E27FC236}">
                <a16:creationId xmlns:a16="http://schemas.microsoft.com/office/drawing/2014/main" id="{8563DA49-1BAA-A54D-AA85-CFBE41741AA3}"/>
              </a:ext>
            </a:extLst>
          </p:cNvPr>
          <p:cNvPicPr>
            <a:picLocks noChangeAspect="1"/>
          </p:cNvPicPr>
          <p:nvPr/>
        </p:nvPicPr>
        <p:blipFill>
          <a:blip r:embed="rId8"/>
          <a:stretch>
            <a:fillRect/>
          </a:stretch>
        </p:blipFill>
        <p:spPr>
          <a:xfrm>
            <a:off x="759257" y="1603338"/>
            <a:ext cx="7445829" cy="430203"/>
          </a:xfrm>
          <a:prstGeom prst="rect">
            <a:avLst/>
          </a:prstGeom>
        </p:spPr>
      </p:pic>
      <p:pic>
        <p:nvPicPr>
          <p:cNvPr id="31" name="図 30">
            <a:extLst>
              <a:ext uri="{FF2B5EF4-FFF2-40B4-BE49-F238E27FC236}">
                <a16:creationId xmlns:a16="http://schemas.microsoft.com/office/drawing/2014/main" id="{41E7B665-2FCD-2B44-9CB4-B615A4E78672}"/>
              </a:ext>
            </a:extLst>
          </p:cNvPr>
          <p:cNvPicPr>
            <a:picLocks noChangeAspect="1"/>
          </p:cNvPicPr>
          <p:nvPr/>
        </p:nvPicPr>
        <p:blipFill>
          <a:blip r:embed="rId9"/>
          <a:stretch>
            <a:fillRect/>
          </a:stretch>
        </p:blipFill>
        <p:spPr>
          <a:xfrm>
            <a:off x="662898" y="3768377"/>
            <a:ext cx="3635398" cy="754743"/>
          </a:xfrm>
          <a:prstGeom prst="rect">
            <a:avLst/>
          </a:prstGeom>
        </p:spPr>
      </p:pic>
      <p:pic>
        <p:nvPicPr>
          <p:cNvPr id="32" name="図 31">
            <a:extLst>
              <a:ext uri="{FF2B5EF4-FFF2-40B4-BE49-F238E27FC236}">
                <a16:creationId xmlns:a16="http://schemas.microsoft.com/office/drawing/2014/main" id="{9B258A82-2B14-124D-9318-40F20848CCE8}"/>
              </a:ext>
            </a:extLst>
          </p:cNvPr>
          <p:cNvPicPr>
            <a:picLocks noChangeAspect="1"/>
          </p:cNvPicPr>
          <p:nvPr/>
        </p:nvPicPr>
        <p:blipFill>
          <a:blip r:embed="rId10"/>
          <a:stretch>
            <a:fillRect/>
          </a:stretch>
        </p:blipFill>
        <p:spPr>
          <a:xfrm>
            <a:off x="4428791" y="3904009"/>
            <a:ext cx="2379309" cy="463031"/>
          </a:xfrm>
          <a:prstGeom prst="rect">
            <a:avLst/>
          </a:prstGeom>
        </p:spPr>
      </p:pic>
      <p:sp>
        <p:nvSpPr>
          <p:cNvPr id="4" name="テキスト ボックス 3">
            <a:extLst>
              <a:ext uri="{FF2B5EF4-FFF2-40B4-BE49-F238E27FC236}">
                <a16:creationId xmlns:a16="http://schemas.microsoft.com/office/drawing/2014/main" id="{1F94BEB4-A55E-4D4A-BC5C-CA364DE9C169}"/>
              </a:ext>
            </a:extLst>
          </p:cNvPr>
          <p:cNvSpPr txBox="1"/>
          <p:nvPr/>
        </p:nvSpPr>
        <p:spPr>
          <a:xfrm>
            <a:off x="532263" y="1189389"/>
            <a:ext cx="5496120" cy="338554"/>
          </a:xfrm>
          <a:prstGeom prst="rect">
            <a:avLst/>
          </a:prstGeom>
          <a:noFill/>
        </p:spPr>
        <p:txBody>
          <a:bodyPr wrap="none" rtlCol="0">
            <a:spAutoFit/>
          </a:bodyPr>
          <a:lstStyle/>
          <a:p>
            <a:pPr algn="l"/>
            <a:r>
              <a:rPr kumimoji="1" lang="en-US" altLang="ja-JP" sz="1600" dirty="0">
                <a:latin typeface="Optima" panose="02000503060000020004" pitchFamily="2" charset="0"/>
              </a:rPr>
              <a:t>We substitute the fitting formulas of </a:t>
            </a:r>
            <a:r>
              <a:rPr kumimoji="1" lang="en-US" altLang="ja-JP" sz="1600" dirty="0" err="1">
                <a:latin typeface="Optima" panose="02000503060000020004" pitchFamily="2" charset="0"/>
              </a:rPr>
              <a:t>Φ</a:t>
            </a:r>
            <a:r>
              <a:rPr kumimoji="1" lang="en-US" altLang="ja-JP" sz="1600" dirty="0">
                <a:latin typeface="Optima" panose="02000503060000020004" pitchFamily="2" charset="0"/>
              </a:rPr>
              <a:t> and w into f, given as</a:t>
            </a:r>
            <a:endParaRPr kumimoji="1" lang="ja-JP" altLang="en-US" sz="1600" dirty="0">
              <a:latin typeface="Optima" panose="02000503060000020004" pitchFamily="2" charset="0"/>
            </a:endParaRPr>
          </a:p>
        </p:txBody>
      </p:sp>
      <p:sp>
        <p:nvSpPr>
          <p:cNvPr id="7" name="テキスト ボックス 6">
            <a:extLst>
              <a:ext uri="{FF2B5EF4-FFF2-40B4-BE49-F238E27FC236}">
                <a16:creationId xmlns:a16="http://schemas.microsoft.com/office/drawing/2014/main" id="{F8BED700-D386-6148-8454-68E1E692498C}"/>
              </a:ext>
            </a:extLst>
          </p:cNvPr>
          <p:cNvSpPr txBox="1"/>
          <p:nvPr/>
        </p:nvSpPr>
        <p:spPr>
          <a:xfrm>
            <a:off x="532263" y="3256633"/>
            <a:ext cx="5959837" cy="338554"/>
          </a:xfrm>
          <a:prstGeom prst="rect">
            <a:avLst/>
          </a:prstGeom>
          <a:noFill/>
        </p:spPr>
        <p:txBody>
          <a:bodyPr wrap="none" rtlCol="0">
            <a:spAutoFit/>
          </a:bodyPr>
          <a:lstStyle/>
          <a:p>
            <a:pPr algn="l"/>
            <a:r>
              <a:rPr kumimoji="1" lang="en-US" altLang="ja-JP" sz="1600" dirty="0">
                <a:latin typeface="Optima" panose="02000503060000020004" pitchFamily="2" charset="0"/>
              </a:rPr>
              <a:t>Then we calculate the induced GWs with the following formulas.</a:t>
            </a:r>
            <a:endParaRPr kumimoji="1" lang="ja-JP" altLang="en-US" sz="1600" dirty="0">
              <a:latin typeface="Optima" panose="02000503060000020004" pitchFamily="2" charset="0"/>
            </a:endParaRPr>
          </a:p>
        </p:txBody>
      </p:sp>
      <p:pic>
        <p:nvPicPr>
          <p:cNvPr id="35" name="図 34">
            <a:extLst>
              <a:ext uri="{FF2B5EF4-FFF2-40B4-BE49-F238E27FC236}">
                <a16:creationId xmlns:a16="http://schemas.microsoft.com/office/drawing/2014/main" id="{D4ABA858-03AC-A345-B24F-4A5DF5681C89}"/>
              </a:ext>
            </a:extLst>
          </p:cNvPr>
          <p:cNvPicPr>
            <a:picLocks noChangeAspect="1"/>
          </p:cNvPicPr>
          <p:nvPr/>
        </p:nvPicPr>
        <p:blipFill>
          <a:blip r:embed="rId11"/>
          <a:stretch>
            <a:fillRect/>
          </a:stretch>
        </p:blipFill>
        <p:spPr>
          <a:xfrm>
            <a:off x="6980197" y="3855499"/>
            <a:ext cx="1818974" cy="570832"/>
          </a:xfrm>
          <a:prstGeom prst="rect">
            <a:avLst/>
          </a:prstGeom>
        </p:spPr>
      </p:pic>
      <p:sp>
        <p:nvSpPr>
          <p:cNvPr id="2" name="テキスト ボックス 1">
            <a:extLst>
              <a:ext uri="{FF2B5EF4-FFF2-40B4-BE49-F238E27FC236}">
                <a16:creationId xmlns:a16="http://schemas.microsoft.com/office/drawing/2014/main" id="{D37687AB-C7CF-2446-99E9-5CC66C1CEC67}"/>
              </a:ext>
            </a:extLst>
          </p:cNvPr>
          <p:cNvSpPr txBox="1"/>
          <p:nvPr/>
        </p:nvSpPr>
        <p:spPr>
          <a:xfrm>
            <a:off x="662103" y="5459744"/>
            <a:ext cx="6952587" cy="338554"/>
          </a:xfrm>
          <a:prstGeom prst="rect">
            <a:avLst/>
          </a:prstGeom>
          <a:noFill/>
        </p:spPr>
        <p:txBody>
          <a:bodyPr wrap="square" rtlCol="0">
            <a:spAutoFit/>
          </a:bodyPr>
          <a:lstStyle/>
          <a:p>
            <a:pPr algn="l"/>
            <a:r>
              <a:rPr kumimoji="1" lang="en-US" altLang="ja-JP" sz="1600" dirty="0">
                <a:latin typeface="Optima" panose="02000503060000020004" pitchFamily="2" charset="0"/>
              </a:rPr>
              <a:t>For later convenience, we split the induced GWs into three parts as </a:t>
            </a:r>
            <a:endParaRPr kumimoji="1" lang="ja-JP" altLang="en-US" sz="1600" dirty="0">
              <a:latin typeface="Optima" panose="02000503060000020004" pitchFamily="2" charset="0"/>
            </a:endParaRPr>
          </a:p>
        </p:txBody>
      </p:sp>
      <p:sp>
        <p:nvSpPr>
          <p:cNvPr id="23" name="角丸四角形 22">
            <a:extLst>
              <a:ext uri="{FF2B5EF4-FFF2-40B4-BE49-F238E27FC236}">
                <a16:creationId xmlns:a16="http://schemas.microsoft.com/office/drawing/2014/main" id="{CC5F2299-19C4-D848-BA45-ABEF25F58E5F}"/>
              </a:ext>
            </a:extLst>
          </p:cNvPr>
          <p:cNvSpPr/>
          <p:nvPr/>
        </p:nvSpPr>
        <p:spPr>
          <a:xfrm>
            <a:off x="563505" y="3656105"/>
            <a:ext cx="8376064" cy="98885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8DCBF20-274F-5641-BCDF-FDFC93017078}"/>
              </a:ext>
            </a:extLst>
          </p:cNvPr>
          <p:cNvSpPr txBox="1"/>
          <p:nvPr/>
        </p:nvSpPr>
        <p:spPr>
          <a:xfrm>
            <a:off x="643724" y="4651005"/>
            <a:ext cx="3248390" cy="338554"/>
          </a:xfrm>
          <a:prstGeom prst="rect">
            <a:avLst/>
          </a:prstGeom>
          <a:noFill/>
        </p:spPr>
        <p:txBody>
          <a:bodyPr wrap="none" rtlCol="0">
            <a:spAutoFit/>
          </a:bodyPr>
          <a:lstStyle/>
          <a:p>
            <a:pPr algn="l"/>
            <a:r>
              <a:rPr kumimoji="1" lang="en-US" altLang="ja-JP" sz="1600" dirty="0">
                <a:latin typeface="Optima" panose="02000503060000020004" pitchFamily="2" charset="0"/>
              </a:rPr>
              <a:t>Specifically, I</a:t>
            </a:r>
            <a:r>
              <a:rPr kumimoji="1" lang="en-US" altLang="ja-JP" sz="1600" baseline="30000" dirty="0">
                <a:latin typeface="Optima" panose="02000503060000020004" pitchFamily="2" charset="0"/>
              </a:rPr>
              <a:t>2</a:t>
            </a:r>
            <a:r>
              <a:rPr kumimoji="1" lang="en-US" altLang="ja-JP" sz="1600" dirty="0">
                <a:latin typeface="Optima" panose="02000503060000020004" pitchFamily="2" charset="0"/>
              </a:rPr>
              <a:t> can be expressed as</a:t>
            </a:r>
            <a:endParaRPr kumimoji="1" lang="ja-JP" altLang="en-US" sz="1600" dirty="0">
              <a:latin typeface="Optima" panose="02000503060000020004" pitchFamily="2" charset="0"/>
            </a:endParaRPr>
          </a:p>
        </p:txBody>
      </p:sp>
      <p:pic>
        <p:nvPicPr>
          <p:cNvPr id="9" name="図 8">
            <a:extLst>
              <a:ext uri="{FF2B5EF4-FFF2-40B4-BE49-F238E27FC236}">
                <a16:creationId xmlns:a16="http://schemas.microsoft.com/office/drawing/2014/main" id="{69448EE4-CBB2-6C4A-A29F-D96B1D3CEB41}"/>
              </a:ext>
            </a:extLst>
          </p:cNvPr>
          <p:cNvPicPr>
            <a:picLocks noChangeAspect="1"/>
          </p:cNvPicPr>
          <p:nvPr/>
        </p:nvPicPr>
        <p:blipFill>
          <a:blip r:embed="rId12"/>
          <a:stretch>
            <a:fillRect/>
          </a:stretch>
        </p:blipFill>
        <p:spPr>
          <a:xfrm>
            <a:off x="2199139" y="5089321"/>
            <a:ext cx="2653415" cy="262489"/>
          </a:xfrm>
          <a:prstGeom prst="rect">
            <a:avLst/>
          </a:prstGeom>
        </p:spPr>
      </p:pic>
      <p:sp>
        <p:nvSpPr>
          <p:cNvPr id="11" name="テキスト ボックス 10">
            <a:extLst>
              <a:ext uri="{FF2B5EF4-FFF2-40B4-BE49-F238E27FC236}">
                <a16:creationId xmlns:a16="http://schemas.microsoft.com/office/drawing/2014/main" id="{08724656-A73B-7245-A31F-9A1640617FF1}"/>
              </a:ext>
            </a:extLst>
          </p:cNvPr>
          <p:cNvSpPr txBox="1"/>
          <p:nvPr/>
        </p:nvSpPr>
        <p:spPr>
          <a:xfrm>
            <a:off x="662103" y="6150491"/>
            <a:ext cx="6436570" cy="338554"/>
          </a:xfrm>
          <a:prstGeom prst="rect">
            <a:avLst/>
          </a:prstGeom>
          <a:noFill/>
        </p:spPr>
        <p:txBody>
          <a:bodyPr wrap="none" rtlCol="0">
            <a:spAutoFit/>
          </a:bodyPr>
          <a:lstStyle/>
          <a:p>
            <a:r>
              <a:rPr kumimoji="1" lang="en-US" altLang="ja-JP" sz="1600" dirty="0">
                <a:latin typeface="Optima" panose="02000503060000020004" pitchFamily="2" charset="0"/>
              </a:rPr>
              <a:t>These components are related to I</a:t>
            </a:r>
            <a:r>
              <a:rPr kumimoji="1" lang="en-US" altLang="ja-JP" sz="1600" baseline="30000" dirty="0">
                <a:latin typeface="Optima" panose="02000503060000020004" pitchFamily="2" charset="0"/>
              </a:rPr>
              <a:t>2</a:t>
            </a:r>
            <a:r>
              <a:rPr kumimoji="1" lang="en-US" altLang="ja-JP" sz="1600" baseline="-25000" dirty="0">
                <a:latin typeface="Optima" panose="02000503060000020004" pitchFamily="2" charset="0"/>
              </a:rPr>
              <a:t>eMD</a:t>
            </a:r>
            <a:r>
              <a:rPr kumimoji="1" lang="en-US" altLang="ja-JP" sz="1600" dirty="0">
                <a:latin typeface="Optima" panose="02000503060000020004" pitchFamily="2" charset="0"/>
              </a:rPr>
              <a:t>, I</a:t>
            </a:r>
            <a:r>
              <a:rPr kumimoji="1" lang="en-US" altLang="ja-JP" sz="1600" baseline="30000" dirty="0">
                <a:latin typeface="Optima" panose="02000503060000020004" pitchFamily="2" charset="0"/>
              </a:rPr>
              <a:t>2</a:t>
            </a:r>
            <a:r>
              <a:rPr kumimoji="1" lang="en-US" altLang="ja-JP" sz="1600" baseline="-25000" dirty="0">
                <a:latin typeface="Optima" panose="02000503060000020004" pitchFamily="2" charset="0"/>
              </a:rPr>
              <a:t>RD</a:t>
            </a:r>
            <a:r>
              <a:rPr kumimoji="1" lang="en-US" altLang="ja-JP" sz="1600" dirty="0">
                <a:latin typeface="Optima" panose="02000503060000020004" pitchFamily="2" charset="0"/>
              </a:rPr>
              <a:t>, and 2I</a:t>
            </a:r>
            <a:r>
              <a:rPr kumimoji="1" lang="en-US" altLang="ja-JP" sz="1600" baseline="-25000" dirty="0">
                <a:latin typeface="Optima" panose="02000503060000020004" pitchFamily="2" charset="0"/>
              </a:rPr>
              <a:t>eMD</a:t>
            </a:r>
            <a:r>
              <a:rPr kumimoji="1" lang="en-US" altLang="ja-JP" sz="1600" dirty="0">
                <a:latin typeface="Optima" panose="02000503060000020004" pitchFamily="2" charset="0"/>
              </a:rPr>
              <a:t> I</a:t>
            </a:r>
            <a:r>
              <a:rPr kumimoji="1" lang="en-US" altLang="ja-JP" sz="1600" baseline="-25000" dirty="0">
                <a:latin typeface="Optima" panose="02000503060000020004" pitchFamily="2" charset="0"/>
              </a:rPr>
              <a:t>RD</a:t>
            </a:r>
            <a:r>
              <a:rPr kumimoji="1" lang="en-US" altLang="ja-JP" sz="1600" dirty="0">
                <a:latin typeface="Optima" panose="02000503060000020004" pitchFamily="2" charset="0"/>
              </a:rPr>
              <a:t>, respectively.</a:t>
            </a:r>
            <a:endParaRPr kumimoji="1" lang="ja-JP" altLang="en-US" sz="1600" dirty="0">
              <a:latin typeface="Optima" panose="02000503060000020004" pitchFamily="2" charset="0"/>
            </a:endParaRPr>
          </a:p>
        </p:txBody>
      </p:sp>
      <p:pic>
        <p:nvPicPr>
          <p:cNvPr id="17" name="図 16">
            <a:extLst>
              <a:ext uri="{FF2B5EF4-FFF2-40B4-BE49-F238E27FC236}">
                <a16:creationId xmlns:a16="http://schemas.microsoft.com/office/drawing/2014/main" id="{2F3A6118-C51B-D54B-B4C6-5D159518B59B}"/>
              </a:ext>
            </a:extLst>
          </p:cNvPr>
          <p:cNvPicPr>
            <a:picLocks noChangeAspect="1"/>
          </p:cNvPicPr>
          <p:nvPr/>
        </p:nvPicPr>
        <p:blipFill>
          <a:blip r:embed="rId13"/>
          <a:stretch>
            <a:fillRect/>
          </a:stretch>
        </p:blipFill>
        <p:spPr>
          <a:xfrm>
            <a:off x="9473844" y="5655647"/>
            <a:ext cx="3845998" cy="218041"/>
          </a:xfrm>
          <a:prstGeom prst="rect">
            <a:avLst/>
          </a:prstGeom>
        </p:spPr>
      </p:pic>
      <p:pic>
        <p:nvPicPr>
          <p:cNvPr id="10" name="図 9">
            <a:extLst>
              <a:ext uri="{FF2B5EF4-FFF2-40B4-BE49-F238E27FC236}">
                <a16:creationId xmlns:a16="http://schemas.microsoft.com/office/drawing/2014/main" id="{C322BDFA-40DA-9D47-BCAD-DD5F8AC22BCB}"/>
              </a:ext>
            </a:extLst>
          </p:cNvPr>
          <p:cNvPicPr>
            <a:picLocks noChangeAspect="1"/>
          </p:cNvPicPr>
          <p:nvPr/>
        </p:nvPicPr>
        <p:blipFill>
          <a:blip r:embed="rId14"/>
          <a:stretch>
            <a:fillRect/>
          </a:stretch>
        </p:blipFill>
        <p:spPr>
          <a:xfrm>
            <a:off x="1728525" y="5828341"/>
            <a:ext cx="3594642" cy="203791"/>
          </a:xfrm>
          <a:prstGeom prst="rect">
            <a:avLst/>
          </a:prstGeom>
        </p:spPr>
      </p:pic>
      <p:sp>
        <p:nvSpPr>
          <p:cNvPr id="22" name="テキスト ボックス 21">
            <a:extLst>
              <a:ext uri="{FF2B5EF4-FFF2-40B4-BE49-F238E27FC236}">
                <a16:creationId xmlns:a16="http://schemas.microsoft.com/office/drawing/2014/main" id="{44250FB4-0291-3447-9955-A6D1213C6143}"/>
              </a:ext>
            </a:extLst>
          </p:cNvPr>
          <p:cNvSpPr txBox="1"/>
          <p:nvPr/>
        </p:nvSpPr>
        <p:spPr>
          <a:xfrm>
            <a:off x="1589464" y="2229056"/>
            <a:ext cx="4776156" cy="830997"/>
          </a:xfrm>
          <a:prstGeom prst="rect">
            <a:avLst/>
          </a:prstGeom>
          <a:noFill/>
        </p:spPr>
        <p:txBody>
          <a:bodyPr wrap="square" rtlCol="0">
            <a:spAutoFit/>
          </a:bodyPr>
          <a:lstStyle/>
          <a:p>
            <a:pPr algn="l"/>
            <a:r>
              <a:rPr kumimoji="1" lang="en-US" altLang="ja-JP" sz="1600" dirty="0">
                <a:latin typeface="Optima" panose="02000503060000020004" pitchFamily="2" charset="0"/>
              </a:rPr>
              <a:t>Note that we can neglect the contribution from the oscillation of </a:t>
            </a:r>
            <a:r>
              <a:rPr kumimoji="1" lang="en-US" altLang="ja-JP" sz="1600" dirty="0" err="1">
                <a:latin typeface="Optima" panose="02000503060000020004" pitchFamily="2" charset="0"/>
              </a:rPr>
              <a:t>Φ</a:t>
            </a:r>
            <a:r>
              <a:rPr kumimoji="1" lang="ja-JP" altLang="en-US" sz="1600">
                <a:latin typeface="Optima" panose="02000503060000020004" pitchFamily="2" charset="0"/>
              </a:rPr>
              <a:t> </a:t>
            </a:r>
            <a:r>
              <a:rPr kumimoji="1" lang="en-US" altLang="ja-JP" sz="1600" dirty="0">
                <a:latin typeface="Optima" panose="02000503060000020004" pitchFamily="2" charset="0"/>
              </a:rPr>
              <a:t>due to its small amplitude.</a:t>
            </a:r>
          </a:p>
          <a:p>
            <a:pPr algn="l"/>
            <a:r>
              <a:rPr kumimoji="1" lang="en-US" altLang="ja-JP" sz="1600" dirty="0">
                <a:latin typeface="Optima" panose="02000503060000020004" pitchFamily="2" charset="0"/>
              </a:rPr>
              <a:t>(</a:t>
            </a:r>
            <a:r>
              <a:rPr kumimoji="1" lang="en-US" altLang="ja-JP" sz="1600" dirty="0" err="1">
                <a:latin typeface="Optima" panose="02000503060000020004" pitchFamily="2" charset="0"/>
              </a:rPr>
              <a:t>Φ</a:t>
            </a:r>
            <a:r>
              <a:rPr kumimoji="1" lang="en-US" altLang="ja-JP" sz="1600" dirty="0">
                <a:latin typeface="Optima" panose="02000503060000020004" pitchFamily="2" charset="0"/>
              </a:rPr>
              <a:t> with k=30/</a:t>
            </a:r>
            <a:r>
              <a:rPr kumimoji="1" lang="en-US" altLang="ja-JP" sz="1600" dirty="0" err="1">
                <a:latin typeface="Optima" panose="02000503060000020004" pitchFamily="2" charset="0"/>
              </a:rPr>
              <a:t>η</a:t>
            </a:r>
            <a:r>
              <a:rPr kumimoji="1" lang="en-US" altLang="ja-JP" sz="1600" baseline="-25000" dirty="0" err="1">
                <a:latin typeface="Optima" panose="02000503060000020004" pitchFamily="2" charset="0"/>
              </a:rPr>
              <a:t>eq</a:t>
            </a:r>
            <a:r>
              <a:rPr kumimoji="1" lang="en-US" altLang="ja-JP" sz="1600" dirty="0">
                <a:latin typeface="Optima" panose="02000503060000020004" pitchFamily="2" charset="0"/>
              </a:rPr>
              <a:t> starts to oscillate with Φ~O(10</a:t>
            </a:r>
            <a:r>
              <a:rPr kumimoji="1" lang="en-US" altLang="ja-JP" sz="1600" baseline="30000" dirty="0">
                <a:latin typeface="Optima" panose="02000503060000020004" pitchFamily="2" charset="0"/>
              </a:rPr>
              <a:t>-6</a:t>
            </a:r>
            <a:r>
              <a:rPr kumimoji="1" lang="en-US" altLang="ja-JP" sz="1600" dirty="0">
                <a:latin typeface="Optima" panose="02000503060000020004" pitchFamily="2" charset="0"/>
              </a:rPr>
              <a:t>).)</a:t>
            </a:r>
          </a:p>
        </p:txBody>
      </p:sp>
      <p:pic>
        <p:nvPicPr>
          <p:cNvPr id="29" name="図 28">
            <a:extLst>
              <a:ext uri="{FF2B5EF4-FFF2-40B4-BE49-F238E27FC236}">
                <a16:creationId xmlns:a16="http://schemas.microsoft.com/office/drawing/2014/main" id="{6732441D-23E9-2D47-98B7-C5963A20A8F9}"/>
              </a:ext>
            </a:extLst>
          </p:cNvPr>
          <p:cNvPicPr>
            <a:picLocks noChangeAspect="1"/>
          </p:cNvPicPr>
          <p:nvPr/>
        </p:nvPicPr>
        <p:blipFill>
          <a:blip r:embed="rId15"/>
          <a:stretch>
            <a:fillRect/>
          </a:stretch>
        </p:blipFill>
        <p:spPr>
          <a:xfrm>
            <a:off x="6376567" y="1958921"/>
            <a:ext cx="2245526" cy="1567190"/>
          </a:xfrm>
          <a:prstGeom prst="rect">
            <a:avLst/>
          </a:prstGeom>
        </p:spPr>
      </p:pic>
      <p:sp>
        <p:nvSpPr>
          <p:cNvPr id="6" name="スライド番号プレースホルダー 5">
            <a:extLst>
              <a:ext uri="{FF2B5EF4-FFF2-40B4-BE49-F238E27FC236}">
                <a16:creationId xmlns:a16="http://schemas.microsoft.com/office/drawing/2014/main" id="{0CC02AFE-6D5E-0A4B-852A-AED1FBE9DD63}"/>
              </a:ext>
            </a:extLst>
          </p:cNvPr>
          <p:cNvSpPr>
            <a:spLocks noGrp="1"/>
          </p:cNvSpPr>
          <p:nvPr>
            <p:ph type="sldNum" sz="quarter" idx="12"/>
          </p:nvPr>
        </p:nvSpPr>
        <p:spPr/>
        <p:txBody>
          <a:bodyPr/>
          <a:lstStyle/>
          <a:p>
            <a:fld id="{4F507FF2-E283-2F47-BC83-23ACEC2E43D2}" type="slidenum">
              <a:rPr lang="ja-JP" altLang="en-US" smtClean="0"/>
              <a:pPr/>
              <a:t>42</a:t>
            </a:fld>
            <a:r>
              <a:rPr lang="en-US" altLang="ja-JP"/>
              <a:t>/21</a:t>
            </a:r>
            <a:endParaRPr lang="ja-JP" altLang="en-US"/>
          </a:p>
        </p:txBody>
      </p:sp>
    </p:spTree>
    <p:extLst>
      <p:ext uri="{BB962C8B-B14F-4D97-AF65-F5344CB8AC3E}">
        <p14:creationId xmlns:p14="http://schemas.microsoft.com/office/powerpoint/2010/main" val="914629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dirty="0"/>
              <a:t>What we do in this work</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B306A70-778A-614A-B05C-CCAFD5011649}"/>
              </a:ext>
            </a:extLst>
          </p:cNvPr>
          <p:cNvSpPr txBox="1"/>
          <p:nvPr/>
        </p:nvSpPr>
        <p:spPr>
          <a:xfrm>
            <a:off x="628650" y="2355956"/>
            <a:ext cx="8322070" cy="1938992"/>
          </a:xfrm>
          <a:prstGeom prst="rect">
            <a:avLst/>
          </a:prstGeom>
          <a:noFill/>
        </p:spPr>
        <p:txBody>
          <a:bodyPr wrap="square" rtlCol="0">
            <a:spAutoFit/>
          </a:bodyPr>
          <a:lstStyle/>
          <a:p>
            <a:pPr algn="l"/>
            <a:r>
              <a:rPr kumimoji="1" lang="en-US" altLang="ja-JP" sz="2000" dirty="0">
                <a:latin typeface="Optima" panose="02000503060000020004" pitchFamily="2" charset="0"/>
              </a:rPr>
              <a:t>As we will see, the results are sensitive to the time scale of the reheating. Then, we consider two cases:</a:t>
            </a:r>
          </a:p>
          <a:p>
            <a:pPr marL="342900" indent="-342900" algn="l">
              <a:buAutoNum type="arabicPeriod"/>
            </a:pPr>
            <a:r>
              <a:rPr kumimoji="1" lang="en-US" altLang="ja-JP" sz="2000" dirty="0">
                <a:solidFill>
                  <a:schemeClr val="accent1"/>
                </a:solidFill>
                <a:latin typeface="Optima" panose="02000503060000020004" pitchFamily="2" charset="0"/>
              </a:rPr>
              <a:t>Gradual reheating</a:t>
            </a:r>
            <a:r>
              <a:rPr kumimoji="1" lang="en-US" altLang="ja-JP" sz="2000" dirty="0">
                <a:latin typeface="Optima" panose="02000503060000020004" pitchFamily="2" charset="0"/>
              </a:rPr>
              <a:t>, whose time scale is comparable to the Hubble time scale at that time.</a:t>
            </a:r>
          </a:p>
          <a:p>
            <a:pPr marL="342900" indent="-342900" algn="l">
              <a:buAutoNum type="arabicPeriod"/>
            </a:pPr>
            <a:r>
              <a:rPr kumimoji="1" lang="en-US" altLang="ja-JP" sz="2000" dirty="0">
                <a:solidFill>
                  <a:schemeClr val="accent2"/>
                </a:solidFill>
                <a:latin typeface="Optima" panose="02000503060000020004" pitchFamily="2" charset="0"/>
              </a:rPr>
              <a:t>Sudden reheating</a:t>
            </a:r>
            <a:r>
              <a:rPr kumimoji="1" lang="en-US" altLang="ja-JP" sz="2000" dirty="0">
                <a:latin typeface="Optima" panose="02000503060000020004" pitchFamily="2" charset="0"/>
              </a:rPr>
              <a:t>, whose time scale is much faster than the Hubble time scale at that time.</a:t>
            </a:r>
          </a:p>
        </p:txBody>
      </p:sp>
      <p:sp>
        <p:nvSpPr>
          <p:cNvPr id="2" name="テキスト ボックス 1">
            <a:extLst>
              <a:ext uri="{FF2B5EF4-FFF2-40B4-BE49-F238E27FC236}">
                <a16:creationId xmlns:a16="http://schemas.microsoft.com/office/drawing/2014/main" id="{C4286BFC-3D8D-914E-B568-2598DDA16744}"/>
              </a:ext>
            </a:extLst>
          </p:cNvPr>
          <p:cNvSpPr txBox="1"/>
          <p:nvPr/>
        </p:nvSpPr>
        <p:spPr>
          <a:xfrm>
            <a:off x="628650" y="1565103"/>
            <a:ext cx="6140079" cy="400110"/>
          </a:xfrm>
          <a:prstGeom prst="rect">
            <a:avLst/>
          </a:prstGeom>
          <a:noFill/>
        </p:spPr>
        <p:txBody>
          <a:bodyPr wrap="none" rtlCol="0">
            <a:spAutoFit/>
          </a:bodyPr>
          <a:lstStyle/>
          <a:p>
            <a:pPr algn="l"/>
            <a:r>
              <a:rPr kumimoji="1" lang="en-US" altLang="ja-JP" sz="2000" dirty="0">
                <a:latin typeface="Optima" panose="02000503060000020004" pitchFamily="2" charset="0"/>
              </a:rPr>
              <a:t>We revisit the effects of an eMD era on induced GWs.</a:t>
            </a:r>
            <a:endParaRPr kumimoji="1" lang="ja-JP" altLang="en-US" sz="2000" dirty="0">
              <a:latin typeface="Optima" panose="02000503060000020004" pitchFamily="2" charset="0"/>
            </a:endParaRPr>
          </a:p>
        </p:txBody>
      </p:sp>
      <p:sp>
        <p:nvSpPr>
          <p:cNvPr id="4" name="テキスト ボックス 3">
            <a:extLst>
              <a:ext uri="{FF2B5EF4-FFF2-40B4-BE49-F238E27FC236}">
                <a16:creationId xmlns:a16="http://schemas.microsoft.com/office/drawing/2014/main" id="{991F6B93-72E0-9545-A418-EF708636EB5A}"/>
              </a:ext>
            </a:extLst>
          </p:cNvPr>
          <p:cNvSpPr txBox="1"/>
          <p:nvPr/>
        </p:nvSpPr>
        <p:spPr>
          <a:xfrm>
            <a:off x="564156" y="4554120"/>
            <a:ext cx="8317551" cy="707886"/>
          </a:xfrm>
          <a:prstGeom prst="rect">
            <a:avLst/>
          </a:prstGeom>
          <a:noFill/>
        </p:spPr>
        <p:txBody>
          <a:bodyPr wrap="square" rtlCol="0">
            <a:spAutoFit/>
          </a:bodyPr>
          <a:lstStyle/>
          <a:p>
            <a:pPr algn="l"/>
            <a:r>
              <a:rPr kumimoji="1" lang="en-US" altLang="ja-JP" sz="2000" dirty="0">
                <a:latin typeface="Optima" panose="02000503060000020004" pitchFamily="2" charset="0"/>
              </a:rPr>
              <a:t>In the following, to spotlight the effects of an eMD era on induced GWs, we focus on the GWs induced by the perturbations entering the eMD era.</a:t>
            </a:r>
          </a:p>
        </p:txBody>
      </p:sp>
      <p:sp>
        <p:nvSpPr>
          <p:cNvPr id="6" name="テキスト ボックス 5">
            <a:extLst>
              <a:ext uri="{FF2B5EF4-FFF2-40B4-BE49-F238E27FC236}">
                <a16:creationId xmlns:a16="http://schemas.microsoft.com/office/drawing/2014/main" id="{7E6708AE-A234-3E44-9917-5F31643504C1}"/>
              </a:ext>
            </a:extLst>
          </p:cNvPr>
          <p:cNvSpPr txBox="1"/>
          <p:nvPr/>
        </p:nvSpPr>
        <p:spPr>
          <a:xfrm>
            <a:off x="544128" y="5326034"/>
            <a:ext cx="8134909" cy="1015663"/>
          </a:xfrm>
          <a:prstGeom prst="rect">
            <a:avLst/>
          </a:prstGeom>
          <a:noFill/>
        </p:spPr>
        <p:txBody>
          <a:bodyPr wrap="square" rtlCol="0">
            <a:spAutoFit/>
          </a:bodyPr>
          <a:lstStyle/>
          <a:p>
            <a:pPr lvl="0"/>
            <a:r>
              <a:rPr kumimoji="1" lang="en-US" altLang="ja-JP" sz="2000" dirty="0">
                <a:solidFill>
                  <a:prstClr val="black"/>
                </a:solidFill>
                <a:latin typeface="Optima" panose="02000503060000020004" pitchFamily="2" charset="0"/>
              </a:rPr>
              <a:t>(The effects mainly come from the behaviors of the perturbations on subhorizon during eMD era, which are different from those during  RD era.)</a:t>
            </a:r>
          </a:p>
        </p:txBody>
      </p:sp>
      <p:sp>
        <p:nvSpPr>
          <p:cNvPr id="7" name="スライド番号プレースホルダー 6">
            <a:extLst>
              <a:ext uri="{FF2B5EF4-FFF2-40B4-BE49-F238E27FC236}">
                <a16:creationId xmlns:a16="http://schemas.microsoft.com/office/drawing/2014/main" id="{DF080129-18C8-954A-B497-C62E300BF22A}"/>
              </a:ext>
            </a:extLst>
          </p:cNvPr>
          <p:cNvSpPr>
            <a:spLocks noGrp="1"/>
          </p:cNvSpPr>
          <p:nvPr>
            <p:ph type="sldNum" sz="quarter" idx="12"/>
          </p:nvPr>
        </p:nvSpPr>
        <p:spPr/>
        <p:txBody>
          <a:bodyPr/>
          <a:lstStyle/>
          <a:p>
            <a:fld id="{4F507FF2-E283-2F47-BC83-23ACEC2E43D2}" type="slidenum">
              <a:rPr lang="ja-JP" altLang="en-US" smtClean="0"/>
              <a:pPr/>
              <a:t>43</a:t>
            </a:fld>
            <a:r>
              <a:rPr lang="en-US" altLang="ja-JP"/>
              <a:t>/21</a:t>
            </a:r>
            <a:endParaRPr lang="ja-JP" altLang="en-US"/>
          </a:p>
        </p:txBody>
      </p:sp>
    </p:spTree>
    <p:extLst>
      <p:ext uri="{BB962C8B-B14F-4D97-AF65-F5344CB8AC3E}">
        <p14:creationId xmlns:p14="http://schemas.microsoft.com/office/powerpoint/2010/main" val="643296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ABEFD3E8-2E85-3043-AF05-EF55B3B90F0A}"/>
              </a:ext>
            </a:extLst>
          </p:cNvPr>
          <p:cNvPicPr>
            <a:picLocks noChangeAspect="1"/>
          </p:cNvPicPr>
          <p:nvPr/>
        </p:nvPicPr>
        <p:blipFill>
          <a:blip r:embed="rId3"/>
          <a:stretch>
            <a:fillRect/>
          </a:stretch>
        </p:blipFill>
        <p:spPr>
          <a:xfrm>
            <a:off x="868197" y="5238745"/>
            <a:ext cx="1070708" cy="1076256"/>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200" dirty="0"/>
              <a:t>Gradual reheating</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035B9B5-0C38-7845-BAE4-C8F05A2A2A8A}"/>
              </a:ext>
            </a:extLst>
          </p:cNvPr>
          <p:cNvSpPr txBox="1"/>
          <p:nvPr/>
        </p:nvSpPr>
        <p:spPr>
          <a:xfrm>
            <a:off x="618504" y="1346073"/>
            <a:ext cx="8060533" cy="646331"/>
          </a:xfrm>
          <a:prstGeom prst="rect">
            <a:avLst/>
          </a:prstGeom>
          <a:noFill/>
        </p:spPr>
        <p:txBody>
          <a:bodyPr wrap="square" rtlCol="0">
            <a:spAutoFit/>
          </a:bodyPr>
          <a:lstStyle/>
          <a:p>
            <a:pPr algn="l"/>
            <a:r>
              <a:rPr kumimoji="1" lang="en-US" altLang="ja-JP" dirty="0">
                <a:latin typeface="Optima" panose="02000503060000020004" pitchFamily="2" charset="0"/>
              </a:rPr>
              <a:t>We consider the case where the field dominating the Universe during an eMD era (</a:t>
            </a:r>
            <a:r>
              <a:rPr kumimoji="1" lang="en-US" altLang="ja-JP" dirty="0" err="1">
                <a:latin typeface="Optima" panose="02000503060000020004" pitchFamily="2" charset="0"/>
              </a:rPr>
              <a:t>inflaton</a:t>
            </a:r>
            <a:r>
              <a:rPr kumimoji="1" lang="en-US" altLang="ja-JP" dirty="0">
                <a:latin typeface="Optima" panose="02000503060000020004" pitchFamily="2" charset="0"/>
              </a:rPr>
              <a:t> or curvaton) decays to radiation with a constant decay rate</a:t>
            </a:r>
            <a:r>
              <a:rPr kumimoji="1" lang="ja-JP" altLang="en-US">
                <a:latin typeface="Optima" panose="02000503060000020004" pitchFamily="2" charset="0"/>
              </a:rPr>
              <a:t> </a:t>
            </a:r>
            <a:r>
              <a:rPr kumimoji="1" lang="en-US" altLang="ja-JP" dirty="0" err="1">
                <a:latin typeface="Optima" panose="02000503060000020004" pitchFamily="2" charset="0"/>
              </a:rPr>
              <a:t>Γ</a:t>
            </a:r>
            <a:r>
              <a:rPr kumimoji="1" lang="en-US" altLang="ja-JP" dirty="0">
                <a:latin typeface="Optima" panose="02000503060000020004" pitchFamily="2" charset="0"/>
              </a:rPr>
              <a:t>.</a:t>
            </a:r>
            <a:endParaRPr kumimoji="1" lang="ja-JP" altLang="en-US" dirty="0">
              <a:latin typeface="Optima" panose="02000503060000020004" pitchFamily="2" charset="0"/>
            </a:endParaRPr>
          </a:p>
        </p:txBody>
      </p:sp>
      <p:sp>
        <p:nvSpPr>
          <p:cNvPr id="4" name="テキスト ボックス 3">
            <a:extLst>
              <a:ext uri="{FF2B5EF4-FFF2-40B4-BE49-F238E27FC236}">
                <a16:creationId xmlns:a16="http://schemas.microsoft.com/office/drawing/2014/main" id="{E5EFF50B-C15A-6C45-B2AA-71B1CA526E62}"/>
              </a:ext>
            </a:extLst>
          </p:cNvPr>
          <p:cNvSpPr txBox="1"/>
          <p:nvPr/>
        </p:nvSpPr>
        <p:spPr>
          <a:xfrm>
            <a:off x="618503" y="3028105"/>
            <a:ext cx="8060533" cy="923330"/>
          </a:xfrm>
          <a:prstGeom prst="rect">
            <a:avLst/>
          </a:prstGeom>
          <a:noFill/>
        </p:spPr>
        <p:txBody>
          <a:bodyPr wrap="square" rtlCol="0">
            <a:spAutoFit/>
          </a:bodyPr>
          <a:lstStyle/>
          <a:p>
            <a:pPr algn="l"/>
            <a:r>
              <a:rPr kumimoji="1" lang="en-US" altLang="ja-JP" dirty="0">
                <a:latin typeface="Optima" panose="02000503060000020004" pitchFamily="2" charset="0"/>
              </a:rPr>
              <a:t>In this gradual reheating scenario, we can apply the formulas for the decaying dark matter scenario to follow the evolutions of background or perturbation quantities.</a:t>
            </a:r>
            <a:endParaRPr kumimoji="1" lang="ja-JP" altLang="en-US" dirty="0">
              <a:latin typeface="Optima" panose="02000503060000020004" pitchFamily="2" charset="0"/>
            </a:endParaRPr>
          </a:p>
        </p:txBody>
      </p:sp>
      <p:sp>
        <p:nvSpPr>
          <p:cNvPr id="6" name="テキスト ボックス 5">
            <a:extLst>
              <a:ext uri="{FF2B5EF4-FFF2-40B4-BE49-F238E27FC236}">
                <a16:creationId xmlns:a16="http://schemas.microsoft.com/office/drawing/2014/main" id="{B8EAE942-C07F-A24B-A497-A2EEFB10F13C}"/>
              </a:ext>
            </a:extLst>
          </p:cNvPr>
          <p:cNvSpPr txBox="1"/>
          <p:nvPr/>
        </p:nvSpPr>
        <p:spPr>
          <a:xfrm>
            <a:off x="655606" y="2053081"/>
            <a:ext cx="7738973" cy="923330"/>
          </a:xfrm>
          <a:prstGeom prst="rect">
            <a:avLst/>
          </a:prstGeom>
          <a:noFill/>
        </p:spPr>
        <p:txBody>
          <a:bodyPr wrap="square" rtlCol="0">
            <a:spAutoFit/>
          </a:bodyPr>
          <a:lstStyle/>
          <a:p>
            <a:pPr algn="l"/>
            <a:r>
              <a:rPr kumimoji="1" lang="en-US" altLang="ja-JP" dirty="0">
                <a:latin typeface="Optima" panose="02000503060000020004" pitchFamily="2" charset="0"/>
              </a:rPr>
              <a:t>To consider GWs induced during RD era by the perturbations entering the horizon during eMD era, we need to take into account the evolution of the gravitational potential around the transition correctly.</a:t>
            </a:r>
            <a:endParaRPr kumimoji="1" lang="ja-JP" altLang="en-US" dirty="0">
              <a:latin typeface="Optima" panose="02000503060000020004" pitchFamily="2" charset="0"/>
            </a:endParaRPr>
          </a:p>
        </p:txBody>
      </p:sp>
      <p:pic>
        <p:nvPicPr>
          <p:cNvPr id="10" name="図 9">
            <a:extLst>
              <a:ext uri="{FF2B5EF4-FFF2-40B4-BE49-F238E27FC236}">
                <a16:creationId xmlns:a16="http://schemas.microsoft.com/office/drawing/2014/main" id="{5519CF51-6937-2046-B930-80F5B079EF0C}"/>
              </a:ext>
            </a:extLst>
          </p:cNvPr>
          <p:cNvPicPr>
            <a:picLocks noChangeAspect="1"/>
          </p:cNvPicPr>
          <p:nvPr/>
        </p:nvPicPr>
        <p:blipFill>
          <a:blip r:embed="rId8"/>
          <a:stretch>
            <a:fillRect/>
          </a:stretch>
        </p:blipFill>
        <p:spPr>
          <a:xfrm>
            <a:off x="3926768" y="4591696"/>
            <a:ext cx="4347715" cy="1475886"/>
          </a:xfrm>
          <a:prstGeom prst="rect">
            <a:avLst/>
          </a:prstGeom>
        </p:spPr>
      </p:pic>
      <p:pic>
        <p:nvPicPr>
          <p:cNvPr id="17" name="図 16">
            <a:extLst>
              <a:ext uri="{FF2B5EF4-FFF2-40B4-BE49-F238E27FC236}">
                <a16:creationId xmlns:a16="http://schemas.microsoft.com/office/drawing/2014/main" id="{CAD232FD-4A2C-A348-8335-67A4924D0294}"/>
              </a:ext>
            </a:extLst>
          </p:cNvPr>
          <p:cNvPicPr>
            <a:picLocks noChangeAspect="1"/>
          </p:cNvPicPr>
          <p:nvPr/>
        </p:nvPicPr>
        <p:blipFill>
          <a:blip r:embed="rId9"/>
          <a:stretch>
            <a:fillRect/>
          </a:stretch>
        </p:blipFill>
        <p:spPr>
          <a:xfrm>
            <a:off x="1058174" y="4451231"/>
            <a:ext cx="2249755" cy="622700"/>
          </a:xfrm>
          <a:prstGeom prst="rect">
            <a:avLst/>
          </a:prstGeom>
        </p:spPr>
      </p:pic>
      <p:pic>
        <p:nvPicPr>
          <p:cNvPr id="22" name="図 21">
            <a:extLst>
              <a:ext uri="{FF2B5EF4-FFF2-40B4-BE49-F238E27FC236}">
                <a16:creationId xmlns:a16="http://schemas.microsoft.com/office/drawing/2014/main" id="{4A9D77EB-F13E-754A-B361-427A518AFDF9}"/>
              </a:ext>
            </a:extLst>
          </p:cNvPr>
          <p:cNvPicPr>
            <a:picLocks noChangeAspect="1"/>
          </p:cNvPicPr>
          <p:nvPr/>
        </p:nvPicPr>
        <p:blipFill>
          <a:blip r:embed="rId10"/>
          <a:stretch>
            <a:fillRect/>
          </a:stretch>
        </p:blipFill>
        <p:spPr>
          <a:xfrm>
            <a:off x="-794952" y="5398678"/>
            <a:ext cx="388379" cy="190382"/>
          </a:xfrm>
          <a:prstGeom prst="rect">
            <a:avLst/>
          </a:prstGeom>
        </p:spPr>
      </p:pic>
      <p:sp>
        <p:nvSpPr>
          <p:cNvPr id="23" name="テキスト ボックス 22">
            <a:extLst>
              <a:ext uri="{FF2B5EF4-FFF2-40B4-BE49-F238E27FC236}">
                <a16:creationId xmlns:a16="http://schemas.microsoft.com/office/drawing/2014/main" id="{E3D08D82-5206-6747-B51C-1B03CFF9F7B2}"/>
              </a:ext>
            </a:extLst>
          </p:cNvPr>
          <p:cNvSpPr txBox="1"/>
          <p:nvPr/>
        </p:nvSpPr>
        <p:spPr>
          <a:xfrm>
            <a:off x="1219457" y="5436241"/>
            <a:ext cx="2232727"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of radiation</a:t>
            </a:r>
            <a:endParaRPr kumimoji="1" lang="ja-JP" altLang="en-US" sz="1400" dirty="0">
              <a:latin typeface="Optima" panose="02000503060000020004" pitchFamily="2" charset="0"/>
            </a:endParaRPr>
          </a:p>
        </p:txBody>
      </p:sp>
      <p:pic>
        <p:nvPicPr>
          <p:cNvPr id="28" name="図 27">
            <a:extLst>
              <a:ext uri="{FF2B5EF4-FFF2-40B4-BE49-F238E27FC236}">
                <a16:creationId xmlns:a16="http://schemas.microsoft.com/office/drawing/2014/main" id="{6259F1A3-D003-0B46-A606-1332401BACB1}"/>
              </a:ext>
            </a:extLst>
          </p:cNvPr>
          <p:cNvPicPr>
            <a:picLocks noChangeAspect="1"/>
          </p:cNvPicPr>
          <p:nvPr/>
        </p:nvPicPr>
        <p:blipFill>
          <a:blip r:embed="rId11"/>
          <a:stretch>
            <a:fillRect/>
          </a:stretch>
        </p:blipFill>
        <p:spPr>
          <a:xfrm>
            <a:off x="-828335" y="5138422"/>
            <a:ext cx="479760" cy="190381"/>
          </a:xfrm>
          <a:prstGeom prst="rect">
            <a:avLst/>
          </a:prstGeom>
        </p:spPr>
      </p:pic>
      <p:sp>
        <p:nvSpPr>
          <p:cNvPr id="32" name="テキスト ボックス 31">
            <a:extLst>
              <a:ext uri="{FF2B5EF4-FFF2-40B4-BE49-F238E27FC236}">
                <a16:creationId xmlns:a16="http://schemas.microsoft.com/office/drawing/2014/main" id="{FC762716-BB4F-3A4F-84EF-98FA076A5DE7}"/>
              </a:ext>
            </a:extLst>
          </p:cNvPr>
          <p:cNvSpPr txBox="1"/>
          <p:nvPr/>
        </p:nvSpPr>
        <p:spPr>
          <a:xfrm>
            <a:off x="1223813" y="5156854"/>
            <a:ext cx="2036135"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of matter</a:t>
            </a:r>
            <a:endParaRPr kumimoji="1" lang="ja-JP" altLang="en-US" sz="1400" dirty="0">
              <a:latin typeface="Optima" panose="02000503060000020004" pitchFamily="2" charset="0"/>
            </a:endParaRPr>
          </a:p>
        </p:txBody>
      </p:sp>
      <p:sp>
        <p:nvSpPr>
          <p:cNvPr id="33" name="角丸四角形 32">
            <a:extLst>
              <a:ext uri="{FF2B5EF4-FFF2-40B4-BE49-F238E27FC236}">
                <a16:creationId xmlns:a16="http://schemas.microsoft.com/office/drawing/2014/main" id="{8CE3DD96-00DF-E742-A191-81D02FAB3248}"/>
              </a:ext>
            </a:extLst>
          </p:cNvPr>
          <p:cNvSpPr/>
          <p:nvPr/>
        </p:nvSpPr>
        <p:spPr>
          <a:xfrm>
            <a:off x="516514" y="4247248"/>
            <a:ext cx="8105580" cy="217057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テキスト ボックス 28">
            <a:extLst>
              <a:ext uri="{FF2B5EF4-FFF2-40B4-BE49-F238E27FC236}">
                <a16:creationId xmlns:a16="http://schemas.microsoft.com/office/drawing/2014/main" id="{B6A163CF-3DAF-3C4F-8014-0F4ABC425043}"/>
              </a:ext>
            </a:extLst>
          </p:cNvPr>
          <p:cNvSpPr txBox="1"/>
          <p:nvPr/>
        </p:nvSpPr>
        <p:spPr>
          <a:xfrm>
            <a:off x="572268" y="4020447"/>
            <a:ext cx="6229975" cy="369332"/>
          </a:xfrm>
          <a:prstGeom prst="rect">
            <a:avLst/>
          </a:prstGeom>
          <a:solidFill>
            <a:schemeClr val="bg1"/>
          </a:solidFill>
        </p:spPr>
        <p:txBody>
          <a:bodyPr wrap="square" rtlCol="0">
            <a:spAutoFit/>
          </a:bodyPr>
          <a:lstStyle/>
          <a:p>
            <a:pPr algn="ctr"/>
            <a:r>
              <a:rPr kumimoji="1" lang="en-US" altLang="ja-JP" dirty="0" err="1">
                <a:latin typeface="Optima" panose="02000503060000020004" pitchFamily="2" charset="0"/>
              </a:rPr>
              <a:t>E.o.M</a:t>
            </a:r>
            <a:r>
              <a:rPr kumimoji="1" lang="en-US" altLang="ja-JP" dirty="0">
                <a:latin typeface="Optima" panose="02000503060000020004" pitchFamily="2" charset="0"/>
              </a:rPr>
              <a:t> in decaying DM scenario </a:t>
            </a:r>
            <a:r>
              <a:rPr kumimoji="1" lang="en-US" altLang="ja-JP" sz="1400" dirty="0">
                <a:latin typeface="Optima" panose="02000503060000020004" pitchFamily="2" charset="0"/>
              </a:rPr>
              <a:t>(Poulin, Serpico, </a:t>
            </a:r>
            <a:r>
              <a:rPr kumimoji="1" lang="en-US" altLang="ja-JP" sz="1400" dirty="0" err="1">
                <a:latin typeface="Optima" panose="02000503060000020004" pitchFamily="2" charset="0"/>
              </a:rPr>
              <a:t>Lesgourgues</a:t>
            </a:r>
            <a:r>
              <a:rPr kumimoji="1" lang="en-US" altLang="ja-JP" sz="1400" dirty="0">
                <a:latin typeface="Optima" panose="02000503060000020004" pitchFamily="2" charset="0"/>
              </a:rPr>
              <a:t>, 2018)</a:t>
            </a:r>
            <a:endParaRPr kumimoji="1" lang="ja-JP" altLang="en-US">
              <a:latin typeface="Optima" panose="02000503060000020004" pitchFamily="2" charset="0"/>
            </a:endParaRPr>
          </a:p>
        </p:txBody>
      </p:sp>
      <p:pic>
        <p:nvPicPr>
          <p:cNvPr id="34" name="図 33">
            <a:extLst>
              <a:ext uri="{FF2B5EF4-FFF2-40B4-BE49-F238E27FC236}">
                <a16:creationId xmlns:a16="http://schemas.microsoft.com/office/drawing/2014/main" id="{2CD937BB-A8D4-BF4F-BAF5-9633CD65E1C9}"/>
              </a:ext>
            </a:extLst>
          </p:cNvPr>
          <p:cNvPicPr>
            <a:picLocks noChangeAspect="1"/>
          </p:cNvPicPr>
          <p:nvPr/>
        </p:nvPicPr>
        <p:blipFill>
          <a:blip r:embed="rId12"/>
          <a:stretch>
            <a:fillRect/>
          </a:stretch>
        </p:blipFill>
        <p:spPr>
          <a:xfrm>
            <a:off x="-659498" y="5655197"/>
            <a:ext cx="271300" cy="221973"/>
          </a:xfrm>
          <a:prstGeom prst="rect">
            <a:avLst/>
          </a:prstGeom>
        </p:spPr>
      </p:pic>
      <p:sp>
        <p:nvSpPr>
          <p:cNvPr id="35" name="テキスト ボックス 34">
            <a:extLst>
              <a:ext uri="{FF2B5EF4-FFF2-40B4-BE49-F238E27FC236}">
                <a16:creationId xmlns:a16="http://schemas.microsoft.com/office/drawing/2014/main" id="{FD2E2B3A-5719-6B4C-8694-181DBD4A7B04}"/>
              </a:ext>
            </a:extLst>
          </p:cNvPr>
          <p:cNvSpPr txBox="1"/>
          <p:nvPr/>
        </p:nvSpPr>
        <p:spPr>
          <a:xfrm>
            <a:off x="1206798" y="5716670"/>
            <a:ext cx="2294218" cy="307777"/>
          </a:xfrm>
          <a:prstGeom prst="rect">
            <a:avLst/>
          </a:prstGeom>
          <a:noFill/>
        </p:spPr>
        <p:txBody>
          <a:bodyPr wrap="none" rtlCol="0">
            <a:spAutoFit/>
          </a:bodyPr>
          <a:lstStyle/>
          <a:p>
            <a:pPr algn="l"/>
            <a:r>
              <a:rPr kumimoji="1" lang="en-US" altLang="ja-JP" sz="1400" dirty="0">
                <a:latin typeface="Optima" panose="02000503060000020004" pitchFamily="2" charset="0"/>
              </a:rPr>
              <a:t>Energy density perturbation</a:t>
            </a:r>
            <a:endParaRPr kumimoji="1" lang="ja-JP" altLang="en-US" sz="1400" dirty="0">
              <a:latin typeface="Optima" panose="02000503060000020004" pitchFamily="2" charset="0"/>
            </a:endParaRPr>
          </a:p>
        </p:txBody>
      </p:sp>
      <p:pic>
        <p:nvPicPr>
          <p:cNvPr id="36" name="図 35">
            <a:extLst>
              <a:ext uri="{FF2B5EF4-FFF2-40B4-BE49-F238E27FC236}">
                <a16:creationId xmlns:a16="http://schemas.microsoft.com/office/drawing/2014/main" id="{472A7610-5065-5C4D-80DA-2B3C7F78BCDA}"/>
              </a:ext>
            </a:extLst>
          </p:cNvPr>
          <p:cNvPicPr>
            <a:picLocks noChangeAspect="1"/>
          </p:cNvPicPr>
          <p:nvPr/>
        </p:nvPicPr>
        <p:blipFill>
          <a:blip r:embed="rId13"/>
          <a:stretch>
            <a:fillRect/>
          </a:stretch>
        </p:blipFill>
        <p:spPr>
          <a:xfrm>
            <a:off x="-708297" y="5939231"/>
            <a:ext cx="303514" cy="241026"/>
          </a:xfrm>
          <a:prstGeom prst="rect">
            <a:avLst/>
          </a:prstGeom>
        </p:spPr>
      </p:pic>
      <p:pic>
        <p:nvPicPr>
          <p:cNvPr id="37" name="図 36">
            <a:extLst>
              <a:ext uri="{FF2B5EF4-FFF2-40B4-BE49-F238E27FC236}">
                <a16:creationId xmlns:a16="http://schemas.microsoft.com/office/drawing/2014/main" id="{E7A2ABE7-B152-4F4A-A459-82B8F474E05E}"/>
              </a:ext>
            </a:extLst>
          </p:cNvPr>
          <p:cNvPicPr>
            <a:picLocks noChangeAspect="1"/>
          </p:cNvPicPr>
          <p:nvPr/>
        </p:nvPicPr>
        <p:blipFill>
          <a:blip r:embed="rId14"/>
          <a:stretch>
            <a:fillRect/>
          </a:stretch>
        </p:blipFill>
        <p:spPr>
          <a:xfrm>
            <a:off x="-834132" y="6530428"/>
            <a:ext cx="329019" cy="934831"/>
          </a:xfrm>
          <a:prstGeom prst="rect">
            <a:avLst/>
          </a:prstGeom>
        </p:spPr>
      </p:pic>
      <p:sp>
        <p:nvSpPr>
          <p:cNvPr id="38" name="テキスト ボックス 37">
            <a:extLst>
              <a:ext uri="{FF2B5EF4-FFF2-40B4-BE49-F238E27FC236}">
                <a16:creationId xmlns:a16="http://schemas.microsoft.com/office/drawing/2014/main" id="{30660CCA-6EFF-AC45-87FA-5908BBAF9A17}"/>
              </a:ext>
            </a:extLst>
          </p:cNvPr>
          <p:cNvSpPr txBox="1"/>
          <p:nvPr/>
        </p:nvSpPr>
        <p:spPr>
          <a:xfrm>
            <a:off x="1995835" y="6025981"/>
            <a:ext cx="1703480" cy="307777"/>
          </a:xfrm>
          <a:prstGeom prst="rect">
            <a:avLst/>
          </a:prstGeom>
          <a:noFill/>
        </p:spPr>
        <p:txBody>
          <a:bodyPr wrap="none" rtlCol="0">
            <a:spAutoFit/>
          </a:bodyPr>
          <a:lstStyle/>
          <a:p>
            <a:pPr algn="l"/>
            <a:r>
              <a:rPr kumimoji="1" lang="en-US" altLang="ja-JP" sz="1400" dirty="0">
                <a:latin typeface="Optima" panose="02000503060000020004" pitchFamily="2" charset="0"/>
              </a:rPr>
              <a:t>Velocity divergence</a:t>
            </a:r>
            <a:endParaRPr kumimoji="1" lang="ja-JP" altLang="en-US" sz="1400" dirty="0">
              <a:latin typeface="Optima" panose="02000503060000020004" pitchFamily="2" charset="0"/>
            </a:endParaRPr>
          </a:p>
        </p:txBody>
      </p:sp>
      <p:sp>
        <p:nvSpPr>
          <p:cNvPr id="7" name="スライド番号プレースホルダー 6">
            <a:extLst>
              <a:ext uri="{FF2B5EF4-FFF2-40B4-BE49-F238E27FC236}">
                <a16:creationId xmlns:a16="http://schemas.microsoft.com/office/drawing/2014/main" id="{22137C8B-38C8-C044-B4C8-A91732455F3B}"/>
              </a:ext>
            </a:extLst>
          </p:cNvPr>
          <p:cNvSpPr>
            <a:spLocks noGrp="1"/>
          </p:cNvSpPr>
          <p:nvPr>
            <p:ph type="sldNum" sz="quarter" idx="12"/>
          </p:nvPr>
        </p:nvSpPr>
        <p:spPr/>
        <p:txBody>
          <a:bodyPr/>
          <a:lstStyle/>
          <a:p>
            <a:fld id="{4F507FF2-E283-2F47-BC83-23ACEC2E43D2}" type="slidenum">
              <a:rPr lang="ja-JP" altLang="en-US" smtClean="0"/>
              <a:pPr/>
              <a:t>44</a:t>
            </a:fld>
            <a:r>
              <a:rPr lang="en-US" altLang="ja-JP"/>
              <a:t>/21</a:t>
            </a:r>
            <a:endParaRPr lang="ja-JP" altLang="en-US"/>
          </a:p>
        </p:txBody>
      </p:sp>
    </p:spTree>
    <p:extLst>
      <p:ext uri="{BB962C8B-B14F-4D97-AF65-F5344CB8AC3E}">
        <p14:creationId xmlns:p14="http://schemas.microsoft.com/office/powerpoint/2010/main" val="2803098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E4EF3BF5-4A54-3E45-835C-5EE04B1E99ED}"/>
              </a:ext>
            </a:extLst>
          </p:cNvPr>
          <p:cNvCxnSpPr>
            <a:cxnSpLocks/>
          </p:cNvCxnSpPr>
          <p:nvPr/>
        </p:nvCxnSpPr>
        <p:spPr>
          <a:xfrm>
            <a:off x="2530996" y="6217353"/>
            <a:ext cx="56224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7830FEB-87D9-DE43-8271-89785EFA8664}"/>
              </a:ext>
            </a:extLst>
          </p:cNvPr>
          <p:cNvCxnSpPr>
            <a:cxnSpLocks/>
          </p:cNvCxnSpPr>
          <p:nvPr/>
        </p:nvCxnSpPr>
        <p:spPr>
          <a:xfrm>
            <a:off x="2530996" y="5761846"/>
            <a:ext cx="56224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dirty="0"/>
              <a:t>What we do in this work</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B306A70-778A-614A-B05C-CCAFD5011649}"/>
              </a:ext>
            </a:extLst>
          </p:cNvPr>
          <p:cNvSpPr txBox="1"/>
          <p:nvPr/>
        </p:nvSpPr>
        <p:spPr>
          <a:xfrm>
            <a:off x="628650" y="1684203"/>
            <a:ext cx="8322070" cy="1831271"/>
          </a:xfrm>
          <a:prstGeom prst="rect">
            <a:avLst/>
          </a:prstGeom>
          <a:noFill/>
        </p:spPr>
        <p:txBody>
          <a:bodyPr wrap="square" rtlCol="0">
            <a:spAutoFit/>
          </a:bodyPr>
          <a:lstStyle/>
          <a:p>
            <a:pPr algn="l"/>
            <a:r>
              <a:rPr kumimoji="1" lang="en-US" altLang="ja-JP" dirty="0">
                <a:latin typeface="Optima" panose="02000503060000020004" pitchFamily="2" charset="0"/>
              </a:rPr>
              <a:t>As we will see, the results are sensitive to the time scale of the reheating. Then, we consider two cases:</a:t>
            </a:r>
          </a:p>
          <a:p>
            <a:pPr algn="l"/>
            <a:endParaRPr kumimoji="1" lang="en-US" altLang="ja-JP" sz="500" dirty="0">
              <a:latin typeface="Optima" panose="02000503060000020004" pitchFamily="2" charset="0"/>
            </a:endParaRPr>
          </a:p>
          <a:p>
            <a:pPr marL="342900" indent="-342900" algn="l">
              <a:buAutoNum type="arabicPeriod"/>
            </a:pPr>
            <a:r>
              <a:rPr kumimoji="1" lang="en-US" altLang="ja-JP" dirty="0">
                <a:solidFill>
                  <a:schemeClr val="accent1"/>
                </a:solidFill>
                <a:latin typeface="Optima" panose="02000503060000020004" pitchFamily="2" charset="0"/>
              </a:rPr>
              <a:t>Gradual reheating</a:t>
            </a:r>
            <a:r>
              <a:rPr kumimoji="1" lang="en-US" altLang="ja-JP" dirty="0">
                <a:latin typeface="Optima" panose="02000503060000020004" pitchFamily="2" charset="0"/>
              </a:rPr>
              <a:t>, whose time scale is comparable to the Hubble time scale at that time.</a:t>
            </a:r>
          </a:p>
          <a:p>
            <a:pPr marL="342900" indent="-342900" algn="l">
              <a:buAutoNum type="arabicPeriod"/>
            </a:pPr>
            <a:r>
              <a:rPr kumimoji="1" lang="en-US" altLang="ja-JP" dirty="0">
                <a:solidFill>
                  <a:schemeClr val="accent2"/>
                </a:solidFill>
                <a:latin typeface="Optima" panose="02000503060000020004" pitchFamily="2" charset="0"/>
              </a:rPr>
              <a:t>Sudden reheating</a:t>
            </a:r>
            <a:r>
              <a:rPr kumimoji="1" lang="en-US" altLang="ja-JP" dirty="0">
                <a:latin typeface="Optima" panose="02000503060000020004" pitchFamily="2" charset="0"/>
              </a:rPr>
              <a:t>, whose time scale is much shorter than the Hubble time scale at that time.</a:t>
            </a:r>
          </a:p>
        </p:txBody>
      </p:sp>
      <p:sp>
        <p:nvSpPr>
          <p:cNvPr id="2" name="テキスト ボックス 1">
            <a:extLst>
              <a:ext uri="{FF2B5EF4-FFF2-40B4-BE49-F238E27FC236}">
                <a16:creationId xmlns:a16="http://schemas.microsoft.com/office/drawing/2014/main" id="{C4286BFC-3D8D-914E-B568-2598DDA16744}"/>
              </a:ext>
            </a:extLst>
          </p:cNvPr>
          <p:cNvSpPr txBox="1"/>
          <p:nvPr/>
        </p:nvSpPr>
        <p:spPr>
          <a:xfrm>
            <a:off x="628650" y="1260902"/>
            <a:ext cx="5559471" cy="369332"/>
          </a:xfrm>
          <a:prstGeom prst="rect">
            <a:avLst/>
          </a:prstGeom>
          <a:noFill/>
        </p:spPr>
        <p:txBody>
          <a:bodyPr wrap="none" rtlCol="0">
            <a:spAutoFit/>
          </a:bodyPr>
          <a:lstStyle/>
          <a:p>
            <a:pPr algn="l"/>
            <a:r>
              <a:rPr kumimoji="1" lang="en-US" altLang="ja-JP" dirty="0">
                <a:latin typeface="Optima" panose="02000503060000020004" pitchFamily="2" charset="0"/>
              </a:rPr>
              <a:t>We revisit the effects of an eMD era on induced GWs.</a:t>
            </a:r>
            <a:endParaRPr kumimoji="1" lang="ja-JP" altLang="en-US" dirty="0">
              <a:latin typeface="Optima" panose="02000503060000020004" pitchFamily="2" charset="0"/>
            </a:endParaRPr>
          </a:p>
        </p:txBody>
      </p:sp>
      <p:sp>
        <p:nvSpPr>
          <p:cNvPr id="4" name="テキスト ボックス 3">
            <a:extLst>
              <a:ext uri="{FF2B5EF4-FFF2-40B4-BE49-F238E27FC236}">
                <a16:creationId xmlns:a16="http://schemas.microsoft.com/office/drawing/2014/main" id="{991F6B93-72E0-9545-A418-EF708636EB5A}"/>
              </a:ext>
            </a:extLst>
          </p:cNvPr>
          <p:cNvSpPr txBox="1"/>
          <p:nvPr/>
        </p:nvSpPr>
        <p:spPr>
          <a:xfrm>
            <a:off x="633169" y="3669719"/>
            <a:ext cx="8317551" cy="646331"/>
          </a:xfrm>
          <a:prstGeom prst="rect">
            <a:avLst/>
          </a:prstGeom>
          <a:noFill/>
        </p:spPr>
        <p:txBody>
          <a:bodyPr wrap="square" rtlCol="0">
            <a:spAutoFit/>
          </a:bodyPr>
          <a:lstStyle/>
          <a:p>
            <a:pPr algn="l"/>
            <a:r>
              <a:rPr kumimoji="1" lang="en-US" altLang="ja-JP" dirty="0">
                <a:latin typeface="Optima" panose="02000503060000020004" pitchFamily="2" charset="0"/>
              </a:rPr>
              <a:t>In the following, to spotlight the effects of an eMD era on induced GWs, we focus on the GWs induced by the perturbations entering the horizon during an eMD era.</a:t>
            </a:r>
          </a:p>
        </p:txBody>
      </p:sp>
      <p:sp>
        <p:nvSpPr>
          <p:cNvPr id="6" name="テキスト ボックス 5">
            <a:extLst>
              <a:ext uri="{FF2B5EF4-FFF2-40B4-BE49-F238E27FC236}">
                <a16:creationId xmlns:a16="http://schemas.microsoft.com/office/drawing/2014/main" id="{7E6708AE-A234-3E44-9917-5F31643504C1}"/>
              </a:ext>
            </a:extLst>
          </p:cNvPr>
          <p:cNvSpPr txBox="1"/>
          <p:nvPr/>
        </p:nvSpPr>
        <p:spPr>
          <a:xfrm>
            <a:off x="9405646" y="5172181"/>
            <a:ext cx="8134909" cy="1015663"/>
          </a:xfrm>
          <a:prstGeom prst="rect">
            <a:avLst/>
          </a:prstGeom>
          <a:noFill/>
        </p:spPr>
        <p:txBody>
          <a:bodyPr wrap="square" rtlCol="0">
            <a:spAutoFit/>
          </a:bodyPr>
          <a:lstStyle/>
          <a:p>
            <a:pPr lvl="0"/>
            <a:r>
              <a:rPr kumimoji="1" lang="en-US" altLang="ja-JP" sz="2000" dirty="0">
                <a:solidFill>
                  <a:prstClr val="black"/>
                </a:solidFill>
                <a:latin typeface="Optima" panose="02000503060000020004" pitchFamily="2" charset="0"/>
              </a:rPr>
              <a:t>(The effects mainly come from the behaviors of the perturbations on subhorizon during eMD era, which are different from those during  RD era.)</a:t>
            </a:r>
          </a:p>
        </p:txBody>
      </p:sp>
      <p:cxnSp>
        <p:nvCxnSpPr>
          <p:cNvPr id="22" name="直線コネクタ 21">
            <a:extLst>
              <a:ext uri="{FF2B5EF4-FFF2-40B4-BE49-F238E27FC236}">
                <a16:creationId xmlns:a16="http://schemas.microsoft.com/office/drawing/2014/main" id="{1147B8BD-3EC4-0C42-AE98-15AF42D06E30}"/>
              </a:ext>
            </a:extLst>
          </p:cNvPr>
          <p:cNvCxnSpPr>
            <a:cxnSpLocks/>
          </p:cNvCxnSpPr>
          <p:nvPr/>
        </p:nvCxnSpPr>
        <p:spPr>
          <a:xfrm>
            <a:off x="2530996" y="5324812"/>
            <a:ext cx="5622404"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926FDAF-8BC5-B049-B0BC-85E7F8D90473}"/>
              </a:ext>
            </a:extLst>
          </p:cNvPr>
          <p:cNvCxnSpPr>
            <a:cxnSpLocks/>
          </p:cNvCxnSpPr>
          <p:nvPr/>
        </p:nvCxnSpPr>
        <p:spPr>
          <a:xfrm flipH="1" flipV="1">
            <a:off x="3800592" y="4972061"/>
            <a:ext cx="7020" cy="1238088"/>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7C123C50-87C2-894A-B8B3-6B850578A5AA}"/>
              </a:ext>
            </a:extLst>
          </p:cNvPr>
          <p:cNvCxnSpPr>
            <a:cxnSpLocks/>
          </p:cNvCxnSpPr>
          <p:nvPr/>
        </p:nvCxnSpPr>
        <p:spPr>
          <a:xfrm flipV="1">
            <a:off x="5988111" y="4996775"/>
            <a:ext cx="0" cy="1208891"/>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5712777A-1489-7349-BB17-4A1C556E4B47}"/>
              </a:ext>
            </a:extLst>
          </p:cNvPr>
          <p:cNvSpPr txBox="1"/>
          <p:nvPr/>
        </p:nvSpPr>
        <p:spPr>
          <a:xfrm>
            <a:off x="4611829" y="4547643"/>
            <a:ext cx="2595582" cy="369332"/>
          </a:xfrm>
          <a:prstGeom prst="rect">
            <a:avLst/>
          </a:prstGeom>
          <a:noFill/>
        </p:spPr>
        <p:txBody>
          <a:bodyPr wrap="none" rtlCol="0">
            <a:spAutoFit/>
          </a:bodyPr>
          <a:lstStyle/>
          <a:p>
            <a:pPr algn="l"/>
            <a:r>
              <a:rPr kumimoji="1" lang="en-US" altLang="ja-JP" dirty="0">
                <a:latin typeface="Optima" panose="02000503060000020004" pitchFamily="2" charset="0"/>
              </a:rPr>
              <a:t>When GWs are induced</a:t>
            </a:r>
            <a:endParaRPr kumimoji="1" lang="ja-JP" altLang="en-US" dirty="0">
              <a:latin typeface="Optima" panose="02000503060000020004" pitchFamily="2" charset="0"/>
            </a:endParaRPr>
          </a:p>
        </p:txBody>
      </p:sp>
      <p:sp>
        <p:nvSpPr>
          <p:cNvPr id="34" name="テキスト ボックス 33">
            <a:extLst>
              <a:ext uri="{FF2B5EF4-FFF2-40B4-BE49-F238E27FC236}">
                <a16:creationId xmlns:a16="http://schemas.microsoft.com/office/drawing/2014/main" id="{D07287F0-B2FD-2947-9569-2F95A1956B36}"/>
              </a:ext>
            </a:extLst>
          </p:cNvPr>
          <p:cNvSpPr txBox="1"/>
          <p:nvPr/>
        </p:nvSpPr>
        <p:spPr>
          <a:xfrm>
            <a:off x="469992" y="5218197"/>
            <a:ext cx="2311286" cy="923330"/>
          </a:xfrm>
          <a:prstGeom prst="rect">
            <a:avLst/>
          </a:prstGeom>
          <a:noFill/>
        </p:spPr>
        <p:txBody>
          <a:bodyPr wrap="square" rtlCol="0">
            <a:spAutoFit/>
          </a:bodyPr>
          <a:lstStyle/>
          <a:p>
            <a:pPr algn="l"/>
            <a:r>
              <a:rPr kumimoji="1" lang="en-US" altLang="ja-JP" dirty="0">
                <a:latin typeface="Optima" panose="02000503060000020004" pitchFamily="2" charset="0"/>
              </a:rPr>
              <a:t>When the source perturbations enter the horizon</a:t>
            </a:r>
            <a:endParaRPr kumimoji="1" lang="ja-JP" altLang="en-US" dirty="0">
              <a:latin typeface="Optima" panose="02000503060000020004" pitchFamily="2" charset="0"/>
            </a:endParaRPr>
          </a:p>
        </p:txBody>
      </p:sp>
      <p:sp>
        <p:nvSpPr>
          <p:cNvPr id="42" name="テキスト ボックス 41">
            <a:extLst>
              <a:ext uri="{FF2B5EF4-FFF2-40B4-BE49-F238E27FC236}">
                <a16:creationId xmlns:a16="http://schemas.microsoft.com/office/drawing/2014/main" id="{507BE07D-A934-D647-BF4F-C16068A1C40C}"/>
              </a:ext>
            </a:extLst>
          </p:cNvPr>
          <p:cNvSpPr txBox="1"/>
          <p:nvPr/>
        </p:nvSpPr>
        <p:spPr>
          <a:xfrm>
            <a:off x="6808390" y="4917835"/>
            <a:ext cx="505267" cy="369332"/>
          </a:xfrm>
          <a:prstGeom prst="rect">
            <a:avLst/>
          </a:prstGeom>
          <a:noFill/>
        </p:spPr>
        <p:txBody>
          <a:bodyPr wrap="none" rtlCol="0">
            <a:spAutoFit/>
          </a:bodyPr>
          <a:lstStyle/>
          <a:p>
            <a:pPr algn="l"/>
            <a:r>
              <a:rPr kumimoji="1" lang="en-US" altLang="ja-JP" dirty="0">
                <a:latin typeface="Optima" panose="02000503060000020004" pitchFamily="2" charset="0"/>
              </a:rPr>
              <a:t>RD</a:t>
            </a:r>
            <a:endParaRPr kumimoji="1" lang="ja-JP" altLang="en-US" dirty="0">
              <a:latin typeface="Optima" panose="02000503060000020004" pitchFamily="2" charset="0"/>
            </a:endParaRPr>
          </a:p>
        </p:txBody>
      </p:sp>
      <p:sp>
        <p:nvSpPr>
          <p:cNvPr id="43" name="テキスト ボックス 42">
            <a:extLst>
              <a:ext uri="{FF2B5EF4-FFF2-40B4-BE49-F238E27FC236}">
                <a16:creationId xmlns:a16="http://schemas.microsoft.com/office/drawing/2014/main" id="{950F5A9D-7C96-4C40-B5E8-2E4A8CD833B2}"/>
              </a:ext>
            </a:extLst>
          </p:cNvPr>
          <p:cNvSpPr txBox="1"/>
          <p:nvPr/>
        </p:nvSpPr>
        <p:spPr>
          <a:xfrm>
            <a:off x="4522513" y="4897553"/>
            <a:ext cx="684803" cy="369332"/>
          </a:xfrm>
          <a:prstGeom prst="rect">
            <a:avLst/>
          </a:prstGeom>
          <a:noFill/>
        </p:spPr>
        <p:txBody>
          <a:bodyPr wrap="none" rtlCol="0">
            <a:spAutoFit/>
          </a:bodyPr>
          <a:lstStyle/>
          <a:p>
            <a:pPr algn="l"/>
            <a:r>
              <a:rPr kumimoji="1" lang="en-US" altLang="ja-JP" dirty="0">
                <a:latin typeface="Optima" panose="02000503060000020004" pitchFamily="2" charset="0"/>
              </a:rPr>
              <a:t>eMD</a:t>
            </a:r>
            <a:endParaRPr kumimoji="1" lang="ja-JP" altLang="en-US" dirty="0">
              <a:latin typeface="Optima" panose="02000503060000020004" pitchFamily="2" charset="0"/>
            </a:endParaRPr>
          </a:p>
        </p:txBody>
      </p:sp>
      <p:sp>
        <p:nvSpPr>
          <p:cNvPr id="44" name="テキスト ボックス 43">
            <a:extLst>
              <a:ext uri="{FF2B5EF4-FFF2-40B4-BE49-F238E27FC236}">
                <a16:creationId xmlns:a16="http://schemas.microsoft.com/office/drawing/2014/main" id="{96F0E13B-AA33-A24B-BBB7-C3EB347653EB}"/>
              </a:ext>
            </a:extLst>
          </p:cNvPr>
          <p:cNvSpPr txBox="1"/>
          <p:nvPr/>
        </p:nvSpPr>
        <p:spPr>
          <a:xfrm>
            <a:off x="2774710" y="5373464"/>
            <a:ext cx="684803" cy="369332"/>
          </a:xfrm>
          <a:prstGeom prst="rect">
            <a:avLst/>
          </a:prstGeom>
          <a:noFill/>
        </p:spPr>
        <p:txBody>
          <a:bodyPr wrap="none" rtlCol="0">
            <a:spAutoFit/>
          </a:bodyPr>
          <a:lstStyle/>
          <a:p>
            <a:pPr algn="l"/>
            <a:r>
              <a:rPr kumimoji="1" lang="en-US" altLang="ja-JP" dirty="0">
                <a:latin typeface="Optima" panose="02000503060000020004" pitchFamily="2" charset="0"/>
              </a:rPr>
              <a:t>eMD</a:t>
            </a:r>
            <a:endParaRPr kumimoji="1" lang="ja-JP" altLang="en-US" dirty="0">
              <a:latin typeface="Optima" panose="02000503060000020004" pitchFamily="2" charset="0"/>
            </a:endParaRPr>
          </a:p>
        </p:txBody>
      </p:sp>
      <p:sp>
        <p:nvSpPr>
          <p:cNvPr id="45" name="テキスト ボックス 44">
            <a:extLst>
              <a:ext uri="{FF2B5EF4-FFF2-40B4-BE49-F238E27FC236}">
                <a16:creationId xmlns:a16="http://schemas.microsoft.com/office/drawing/2014/main" id="{F18A35C6-DAB0-224E-B451-62A5E9A31D80}"/>
              </a:ext>
            </a:extLst>
          </p:cNvPr>
          <p:cNvSpPr txBox="1"/>
          <p:nvPr/>
        </p:nvSpPr>
        <p:spPr>
          <a:xfrm>
            <a:off x="2831472" y="5855384"/>
            <a:ext cx="505267" cy="369332"/>
          </a:xfrm>
          <a:prstGeom prst="rect">
            <a:avLst/>
          </a:prstGeom>
          <a:noFill/>
        </p:spPr>
        <p:txBody>
          <a:bodyPr wrap="none" rtlCol="0">
            <a:spAutoFit/>
          </a:bodyPr>
          <a:lstStyle/>
          <a:p>
            <a:pPr algn="l"/>
            <a:r>
              <a:rPr kumimoji="1" lang="en-US" altLang="ja-JP" dirty="0">
                <a:latin typeface="Optima" panose="02000503060000020004" pitchFamily="2" charset="0"/>
              </a:rPr>
              <a:t>RD</a:t>
            </a:r>
            <a:endParaRPr kumimoji="1" lang="ja-JP" altLang="en-US" dirty="0">
              <a:latin typeface="Optima" panose="02000503060000020004" pitchFamily="2" charset="0"/>
            </a:endParaRPr>
          </a:p>
        </p:txBody>
      </p:sp>
      <p:sp>
        <p:nvSpPr>
          <p:cNvPr id="46" name="テキスト ボックス 45">
            <a:extLst>
              <a:ext uri="{FF2B5EF4-FFF2-40B4-BE49-F238E27FC236}">
                <a16:creationId xmlns:a16="http://schemas.microsoft.com/office/drawing/2014/main" id="{C1BB9A4A-247E-CB48-991E-F70A8715C798}"/>
              </a:ext>
            </a:extLst>
          </p:cNvPr>
          <p:cNvSpPr txBox="1"/>
          <p:nvPr/>
        </p:nvSpPr>
        <p:spPr>
          <a:xfrm>
            <a:off x="6288606" y="5820225"/>
            <a:ext cx="1659429" cy="369332"/>
          </a:xfrm>
          <a:prstGeom prst="rect">
            <a:avLst/>
          </a:prstGeom>
          <a:noFill/>
        </p:spPr>
        <p:txBody>
          <a:bodyPr wrap="none" rtlCol="0">
            <a:spAutoFit/>
          </a:bodyPr>
          <a:lstStyle/>
          <a:p>
            <a:pPr algn="l"/>
            <a:r>
              <a:rPr kumimoji="1" lang="en-US" altLang="ja-JP" dirty="0">
                <a:latin typeface="Optima" panose="02000503060000020004" pitchFamily="2" charset="0"/>
              </a:rPr>
              <a:t>No eMD effect</a:t>
            </a:r>
            <a:endParaRPr kumimoji="1" lang="ja-JP" altLang="en-US" dirty="0">
              <a:latin typeface="Optima" panose="02000503060000020004" pitchFamily="2" charset="0"/>
            </a:endParaRPr>
          </a:p>
        </p:txBody>
      </p:sp>
      <p:cxnSp>
        <p:nvCxnSpPr>
          <p:cNvPr id="47" name="直線コネクタ 46">
            <a:extLst>
              <a:ext uri="{FF2B5EF4-FFF2-40B4-BE49-F238E27FC236}">
                <a16:creationId xmlns:a16="http://schemas.microsoft.com/office/drawing/2014/main" id="{31F5D219-C833-9D47-8617-256528235A88}"/>
              </a:ext>
            </a:extLst>
          </p:cNvPr>
          <p:cNvCxnSpPr>
            <a:cxnSpLocks/>
          </p:cNvCxnSpPr>
          <p:nvPr/>
        </p:nvCxnSpPr>
        <p:spPr>
          <a:xfrm flipH="1" flipV="1">
            <a:off x="3785538" y="5784615"/>
            <a:ext cx="2215236" cy="426127"/>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3EC16FBD-CAFF-0141-B944-35DC13601CFB}"/>
              </a:ext>
            </a:extLst>
          </p:cNvPr>
          <p:cNvSpPr txBox="1"/>
          <p:nvPr/>
        </p:nvSpPr>
        <p:spPr>
          <a:xfrm>
            <a:off x="3988836" y="5362458"/>
            <a:ext cx="1787669" cy="369332"/>
          </a:xfrm>
          <a:prstGeom prst="rect">
            <a:avLst/>
          </a:prstGeom>
          <a:noFill/>
        </p:spPr>
        <p:txBody>
          <a:bodyPr wrap="none" rtlCol="0">
            <a:spAutoFit/>
          </a:bodyPr>
          <a:lstStyle/>
          <a:p>
            <a:pPr algn="l"/>
            <a:r>
              <a:rPr kumimoji="1" lang="en-US" altLang="ja-JP" dirty="0">
                <a:latin typeface="Optima" panose="02000503060000020004" pitchFamily="2" charset="0"/>
              </a:rPr>
              <a:t>Discussed so far</a:t>
            </a:r>
            <a:endParaRPr kumimoji="1" lang="ja-JP" altLang="en-US" dirty="0">
              <a:latin typeface="Optima" panose="02000503060000020004" pitchFamily="2" charset="0"/>
            </a:endParaRPr>
          </a:p>
        </p:txBody>
      </p:sp>
      <p:sp>
        <p:nvSpPr>
          <p:cNvPr id="53" name="テキスト ボックス 52">
            <a:extLst>
              <a:ext uri="{FF2B5EF4-FFF2-40B4-BE49-F238E27FC236}">
                <a16:creationId xmlns:a16="http://schemas.microsoft.com/office/drawing/2014/main" id="{0394D338-FE92-4444-9B9B-E51C738C508F}"/>
              </a:ext>
            </a:extLst>
          </p:cNvPr>
          <p:cNvSpPr txBox="1"/>
          <p:nvPr/>
        </p:nvSpPr>
        <p:spPr>
          <a:xfrm>
            <a:off x="6219452" y="5377925"/>
            <a:ext cx="1797736" cy="369332"/>
          </a:xfrm>
          <a:prstGeom prst="rect">
            <a:avLst/>
          </a:prstGeom>
          <a:noFill/>
        </p:spPr>
        <p:txBody>
          <a:bodyPr wrap="none" rtlCol="0">
            <a:spAutoFit/>
          </a:bodyPr>
          <a:lstStyle/>
          <a:p>
            <a:pPr algn="l"/>
            <a:r>
              <a:rPr kumimoji="1" lang="en-US" altLang="ja-JP" dirty="0">
                <a:latin typeface="Optima" panose="02000503060000020004" pitchFamily="2" charset="0"/>
              </a:rPr>
              <a:t>Never discussed</a:t>
            </a:r>
            <a:endParaRPr kumimoji="1" lang="ja-JP" altLang="en-US" dirty="0">
              <a:latin typeface="Optima" panose="02000503060000020004" pitchFamily="2" charset="0"/>
            </a:endParaRPr>
          </a:p>
        </p:txBody>
      </p:sp>
      <p:sp>
        <p:nvSpPr>
          <p:cNvPr id="57" name="円/楕円 56">
            <a:extLst>
              <a:ext uri="{FF2B5EF4-FFF2-40B4-BE49-F238E27FC236}">
                <a16:creationId xmlns:a16="http://schemas.microsoft.com/office/drawing/2014/main" id="{D2293251-515C-5E40-9D53-D5AD8AB7CAFF}"/>
              </a:ext>
            </a:extLst>
          </p:cNvPr>
          <p:cNvSpPr/>
          <p:nvPr/>
        </p:nvSpPr>
        <p:spPr>
          <a:xfrm>
            <a:off x="6143252" y="5351054"/>
            <a:ext cx="2069050" cy="42446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0F309E72-233F-DF49-8D2A-9C588B815E21}"/>
              </a:ext>
            </a:extLst>
          </p:cNvPr>
          <p:cNvSpPr txBox="1"/>
          <p:nvPr/>
        </p:nvSpPr>
        <p:spPr>
          <a:xfrm>
            <a:off x="7655273" y="4551600"/>
            <a:ext cx="1658313" cy="523220"/>
          </a:xfrm>
          <a:prstGeom prst="rect">
            <a:avLst/>
          </a:prstGeom>
          <a:noFill/>
        </p:spPr>
        <p:txBody>
          <a:bodyPr wrap="square" rtlCol="0">
            <a:spAutoFit/>
          </a:bodyPr>
          <a:lstStyle/>
          <a:p>
            <a:pPr algn="l"/>
            <a:r>
              <a:rPr kumimoji="1" lang="en-US" altLang="ja-JP" sz="1400" dirty="0">
                <a:solidFill>
                  <a:srgbClr val="FF0000"/>
                </a:solidFill>
                <a:latin typeface="Optima" panose="02000503060000020004" pitchFamily="2" charset="0"/>
              </a:rPr>
              <a:t>We take into account this!</a:t>
            </a:r>
            <a:endParaRPr kumimoji="1" lang="ja-JP" altLang="en-US" sz="1400" dirty="0">
              <a:solidFill>
                <a:srgbClr val="FF0000"/>
              </a:solidFill>
              <a:latin typeface="Optima" panose="02000503060000020004" pitchFamily="2" charset="0"/>
            </a:endParaRPr>
          </a:p>
        </p:txBody>
      </p:sp>
      <p:cxnSp>
        <p:nvCxnSpPr>
          <p:cNvPr id="61" name="直線矢印コネクタ 60">
            <a:extLst>
              <a:ext uri="{FF2B5EF4-FFF2-40B4-BE49-F238E27FC236}">
                <a16:creationId xmlns:a16="http://schemas.microsoft.com/office/drawing/2014/main" id="{EED20181-0CB9-2F47-AC41-6413DE540712}"/>
              </a:ext>
            </a:extLst>
          </p:cNvPr>
          <p:cNvCxnSpPr/>
          <p:nvPr/>
        </p:nvCxnSpPr>
        <p:spPr>
          <a:xfrm flipH="1">
            <a:off x="7824335" y="5038831"/>
            <a:ext cx="276100" cy="3503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FE9C4F29-21A7-BE43-B8EE-CFF1FCA5041F}"/>
              </a:ext>
            </a:extLst>
          </p:cNvPr>
          <p:cNvSpPr>
            <a:spLocks noGrp="1"/>
          </p:cNvSpPr>
          <p:nvPr>
            <p:ph type="sldNum" sz="quarter" idx="12"/>
          </p:nvPr>
        </p:nvSpPr>
        <p:spPr/>
        <p:txBody>
          <a:bodyPr/>
          <a:lstStyle/>
          <a:p>
            <a:fld id="{4F507FF2-E283-2F47-BC83-23ACEC2E43D2}" type="slidenum">
              <a:rPr lang="ja-JP" altLang="en-US" smtClean="0"/>
              <a:pPr/>
              <a:t>45</a:t>
            </a:fld>
            <a:r>
              <a:rPr lang="en-US" altLang="ja-JP"/>
              <a:t>/21</a:t>
            </a:r>
            <a:endParaRPr lang="ja-JP" altLang="en-US"/>
          </a:p>
        </p:txBody>
      </p:sp>
    </p:spTree>
    <p:extLst>
      <p:ext uri="{BB962C8B-B14F-4D97-AF65-F5344CB8AC3E}">
        <p14:creationId xmlns:p14="http://schemas.microsoft.com/office/powerpoint/2010/main" val="263480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sz="3600" dirty="0"/>
              <a:t>Evolutions of perturbations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967020" y="4349467"/>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967020" y="342900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AE8D321C-D8ED-C646-8B6F-30F24D3D261E}"/>
              </a:ext>
            </a:extLst>
          </p:cNvPr>
          <p:cNvPicPr>
            <a:picLocks noChangeAspect="1"/>
          </p:cNvPicPr>
          <p:nvPr/>
        </p:nvPicPr>
        <p:blipFill>
          <a:blip r:embed="rId3"/>
          <a:stretch>
            <a:fillRect/>
          </a:stretch>
        </p:blipFill>
        <p:spPr>
          <a:xfrm>
            <a:off x="9655650" y="4028766"/>
            <a:ext cx="7460166" cy="1039707"/>
          </a:xfrm>
          <a:prstGeom prst="rect">
            <a:avLst/>
          </a:prstGeom>
        </p:spPr>
      </p:pic>
      <p:sp>
        <p:nvSpPr>
          <p:cNvPr id="56" name="テキスト ボックス 55">
            <a:extLst>
              <a:ext uri="{FF2B5EF4-FFF2-40B4-BE49-F238E27FC236}">
                <a16:creationId xmlns:a16="http://schemas.microsoft.com/office/drawing/2014/main" id="{C1151A75-9853-814F-A5A5-0CC2CCC6648A}"/>
              </a:ext>
            </a:extLst>
          </p:cNvPr>
          <p:cNvSpPr txBox="1"/>
          <p:nvPr/>
        </p:nvSpPr>
        <p:spPr>
          <a:xfrm>
            <a:off x="9247920" y="5794872"/>
            <a:ext cx="4992905" cy="584775"/>
          </a:xfrm>
          <a:prstGeom prst="rect">
            <a:avLst/>
          </a:prstGeom>
          <a:noFill/>
        </p:spPr>
        <p:txBody>
          <a:bodyPr wrap="none" rtlCol="0">
            <a:spAutoFit/>
          </a:bodyPr>
          <a:lstStyle/>
          <a:p>
            <a:pPr algn="l"/>
            <a:r>
              <a:rPr kumimoji="1" lang="en-US" altLang="ja-JP" sz="1600" dirty="0">
                <a:solidFill>
                  <a:srgbClr val="FF0000"/>
                </a:solidFill>
                <a:latin typeface="Optima" panose="02000503060000020004" pitchFamily="2" charset="0"/>
              </a:rPr>
              <a:t>However,</a:t>
            </a:r>
          </a:p>
          <a:p>
            <a:r>
              <a:rPr kumimoji="1" lang="en-US" altLang="ja-JP" sz="1600" dirty="0">
                <a:latin typeface="Optima" panose="02000503060000020004" pitchFamily="2" charset="0"/>
              </a:rPr>
              <a:t>at second order, scalar perturbations can induce GWs.</a:t>
            </a:r>
            <a:endParaRPr kumimoji="1" lang="ja-JP" altLang="en-US" sz="1600" dirty="0">
              <a:latin typeface="Optima" panose="02000503060000020004" pitchFamily="2" charset="0"/>
            </a:endParaRPr>
          </a:p>
        </p:txBody>
      </p:sp>
      <p:sp>
        <p:nvSpPr>
          <p:cNvPr id="2" name="右矢印 1">
            <a:extLst>
              <a:ext uri="{FF2B5EF4-FFF2-40B4-BE49-F238E27FC236}">
                <a16:creationId xmlns:a16="http://schemas.microsoft.com/office/drawing/2014/main" id="{14244D33-CF32-5B46-8B6C-78C7FD556728}"/>
              </a:ext>
            </a:extLst>
          </p:cNvPr>
          <p:cNvSpPr/>
          <p:nvPr/>
        </p:nvSpPr>
        <p:spPr>
          <a:xfrm>
            <a:off x="1066800" y="5383433"/>
            <a:ext cx="7061200" cy="39078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 name="テキスト ボックス 3">
            <a:extLst>
              <a:ext uri="{FF2B5EF4-FFF2-40B4-BE49-F238E27FC236}">
                <a16:creationId xmlns:a16="http://schemas.microsoft.com/office/drawing/2014/main" id="{3E6E58C5-7A56-3341-BCDC-64B1D9B435D8}"/>
              </a:ext>
            </a:extLst>
          </p:cNvPr>
          <p:cNvSpPr txBox="1"/>
          <p:nvPr/>
        </p:nvSpPr>
        <p:spPr>
          <a:xfrm>
            <a:off x="8224077" y="5407425"/>
            <a:ext cx="667747" cy="369332"/>
          </a:xfrm>
          <a:prstGeom prst="rect">
            <a:avLst/>
          </a:prstGeom>
          <a:noFill/>
        </p:spPr>
        <p:txBody>
          <a:bodyPr wrap="none" rtlCol="0">
            <a:spAutoFit/>
          </a:bodyPr>
          <a:lstStyle/>
          <a:p>
            <a:pPr algn="l"/>
            <a:r>
              <a:rPr kumimoji="1" lang="en-US" altLang="ja-JP" dirty="0">
                <a:latin typeface="Optima" panose="02000503060000020004" pitchFamily="2" charset="0"/>
              </a:rPr>
              <a:t>Time</a:t>
            </a:r>
            <a:endParaRPr kumimoji="1" lang="ja-JP" altLang="en-US" dirty="0">
              <a:latin typeface="Optima" panose="02000503060000020004" pitchFamily="2" charset="0"/>
            </a:endParaRPr>
          </a:p>
        </p:txBody>
      </p:sp>
      <p:cxnSp>
        <p:nvCxnSpPr>
          <p:cNvPr id="6" name="直線コネクタ 5">
            <a:extLst>
              <a:ext uri="{FF2B5EF4-FFF2-40B4-BE49-F238E27FC236}">
                <a16:creationId xmlns:a16="http://schemas.microsoft.com/office/drawing/2014/main" id="{AAE5238F-AE7B-544F-9160-EA234492ED31}"/>
              </a:ext>
            </a:extLst>
          </p:cNvPr>
          <p:cNvCxnSpPr>
            <a:cxnSpLocks/>
          </p:cNvCxnSpPr>
          <p:nvPr/>
        </p:nvCxnSpPr>
        <p:spPr>
          <a:xfrm>
            <a:off x="1330960" y="4805323"/>
            <a:ext cx="273304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D1165A25-9407-7A4D-A953-52D22DB7886B}"/>
              </a:ext>
            </a:extLst>
          </p:cNvPr>
          <p:cNvCxnSpPr>
            <a:cxnSpLocks/>
          </p:cNvCxnSpPr>
          <p:nvPr/>
        </p:nvCxnSpPr>
        <p:spPr>
          <a:xfrm flipV="1">
            <a:off x="4064000" y="3728720"/>
            <a:ext cx="1686560" cy="108432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65F00B3-4A59-8A44-B439-38F88D5BB6C8}"/>
              </a:ext>
            </a:extLst>
          </p:cNvPr>
          <p:cNvCxnSpPr>
            <a:cxnSpLocks/>
          </p:cNvCxnSpPr>
          <p:nvPr/>
        </p:nvCxnSpPr>
        <p:spPr>
          <a:xfrm flipV="1">
            <a:off x="5750560" y="1918909"/>
            <a:ext cx="1737360" cy="180981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2859D78-5638-0442-8613-1B116236D58B}"/>
              </a:ext>
            </a:extLst>
          </p:cNvPr>
          <p:cNvCxnSpPr>
            <a:cxnSpLocks/>
          </p:cNvCxnSpPr>
          <p:nvPr/>
        </p:nvCxnSpPr>
        <p:spPr>
          <a:xfrm flipV="1">
            <a:off x="1310640" y="2353331"/>
            <a:ext cx="6250296" cy="2842826"/>
          </a:xfrm>
          <a:prstGeom prst="line">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C85AA7C-286E-FC4C-BB4D-8408C14B43FE}"/>
              </a:ext>
            </a:extLst>
          </p:cNvPr>
          <p:cNvSpPr txBox="1"/>
          <p:nvPr/>
        </p:nvSpPr>
        <p:spPr>
          <a:xfrm>
            <a:off x="7382408" y="1619756"/>
            <a:ext cx="1569660" cy="369332"/>
          </a:xfrm>
          <a:prstGeom prst="rect">
            <a:avLst/>
          </a:prstGeom>
          <a:noFill/>
        </p:spPr>
        <p:txBody>
          <a:bodyPr wrap="none" rtlCol="0">
            <a:spAutoFit/>
          </a:bodyPr>
          <a:lstStyle/>
          <a:p>
            <a:pPr algn="l"/>
            <a:r>
              <a:rPr kumimoji="1" lang="en-US" altLang="ja-JP" dirty="0">
                <a:latin typeface="Optima" panose="02000503060000020004" pitchFamily="2" charset="0"/>
              </a:rPr>
              <a:t>Horizon scale</a:t>
            </a:r>
            <a:endParaRPr kumimoji="1" lang="ja-JP" altLang="en-US" dirty="0">
              <a:latin typeface="Optima" panose="02000503060000020004" pitchFamily="2" charset="0"/>
            </a:endParaRPr>
          </a:p>
        </p:txBody>
      </p:sp>
      <p:sp>
        <p:nvSpPr>
          <p:cNvPr id="41" name="テキスト ボックス 40">
            <a:extLst>
              <a:ext uri="{FF2B5EF4-FFF2-40B4-BE49-F238E27FC236}">
                <a16:creationId xmlns:a16="http://schemas.microsoft.com/office/drawing/2014/main" id="{5632B60D-8FBB-5943-B658-E89FE049883F}"/>
              </a:ext>
            </a:extLst>
          </p:cNvPr>
          <p:cNvSpPr txBox="1"/>
          <p:nvPr/>
        </p:nvSpPr>
        <p:spPr>
          <a:xfrm>
            <a:off x="162997" y="1311504"/>
            <a:ext cx="1676549" cy="369332"/>
          </a:xfrm>
          <a:prstGeom prst="rect">
            <a:avLst/>
          </a:prstGeom>
          <a:noFill/>
        </p:spPr>
        <p:txBody>
          <a:bodyPr wrap="none" rtlCol="0">
            <a:spAutoFit/>
          </a:bodyPr>
          <a:lstStyle/>
          <a:p>
            <a:pPr algn="l"/>
            <a:r>
              <a:rPr kumimoji="1" lang="en-US" altLang="ja-JP" dirty="0">
                <a:latin typeface="Optima" panose="02000503060000020004" pitchFamily="2" charset="0"/>
              </a:rPr>
              <a:t>Physical length</a:t>
            </a:r>
            <a:endParaRPr kumimoji="1" lang="ja-JP" altLang="en-US" dirty="0">
              <a:latin typeface="Optima" panose="02000503060000020004" pitchFamily="2" charset="0"/>
            </a:endParaRPr>
          </a:p>
        </p:txBody>
      </p:sp>
      <p:sp>
        <p:nvSpPr>
          <p:cNvPr id="43" name="右矢印 42">
            <a:extLst>
              <a:ext uri="{FF2B5EF4-FFF2-40B4-BE49-F238E27FC236}">
                <a16:creationId xmlns:a16="http://schemas.microsoft.com/office/drawing/2014/main" id="{8CA64117-EA0D-E849-A57D-019A7D6F132F}"/>
              </a:ext>
            </a:extLst>
          </p:cNvPr>
          <p:cNvSpPr/>
          <p:nvPr/>
        </p:nvSpPr>
        <p:spPr>
          <a:xfrm rot="16200000">
            <a:off x="-1037514" y="3477559"/>
            <a:ext cx="3984236" cy="390788"/>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39EAF50-87AB-EB45-9C7E-59C600535D35}"/>
              </a:ext>
            </a:extLst>
          </p:cNvPr>
          <p:cNvSpPr txBox="1"/>
          <p:nvPr/>
        </p:nvSpPr>
        <p:spPr>
          <a:xfrm>
            <a:off x="6369192" y="4821305"/>
            <a:ext cx="1326004" cy="369332"/>
          </a:xfrm>
          <a:prstGeom prst="rect">
            <a:avLst/>
          </a:prstGeom>
          <a:noFill/>
          <a:ln>
            <a:solidFill>
              <a:schemeClr val="tx1"/>
            </a:solidFill>
          </a:ln>
        </p:spPr>
        <p:txBody>
          <a:bodyPr wrap="none" rtlCol="0">
            <a:spAutoFit/>
          </a:bodyPr>
          <a:lstStyle/>
          <a:p>
            <a:pPr algn="ctr"/>
            <a:r>
              <a:rPr kumimoji="1" lang="en-US" altLang="ja-JP" dirty="0">
                <a:latin typeface="Optima" panose="02000503060000020004" pitchFamily="2" charset="0"/>
              </a:rPr>
              <a:t>Subhorizon</a:t>
            </a:r>
            <a:endParaRPr kumimoji="1" lang="ja-JP" altLang="en-US" dirty="0">
              <a:latin typeface="Optima" panose="02000503060000020004" pitchFamily="2" charset="0"/>
            </a:endParaRPr>
          </a:p>
        </p:txBody>
      </p:sp>
      <p:sp>
        <p:nvSpPr>
          <p:cNvPr id="49" name="テキスト ボックス 48">
            <a:extLst>
              <a:ext uri="{FF2B5EF4-FFF2-40B4-BE49-F238E27FC236}">
                <a16:creationId xmlns:a16="http://schemas.microsoft.com/office/drawing/2014/main" id="{17F5E22D-7E0D-3A4D-BB90-ACBCF2A6F43D}"/>
              </a:ext>
            </a:extLst>
          </p:cNvPr>
          <p:cNvSpPr txBox="1"/>
          <p:nvPr/>
        </p:nvSpPr>
        <p:spPr>
          <a:xfrm>
            <a:off x="1666457" y="2168665"/>
            <a:ext cx="1518364" cy="369332"/>
          </a:xfrm>
          <a:prstGeom prst="rect">
            <a:avLst/>
          </a:prstGeom>
          <a:noFill/>
          <a:ln>
            <a:solidFill>
              <a:schemeClr val="tx1"/>
            </a:solidFill>
          </a:ln>
        </p:spPr>
        <p:txBody>
          <a:bodyPr wrap="none" rtlCol="0">
            <a:spAutoFit/>
          </a:bodyPr>
          <a:lstStyle/>
          <a:p>
            <a:pPr algn="ctr"/>
            <a:r>
              <a:rPr kumimoji="1" lang="en-US" altLang="ja-JP" dirty="0">
                <a:latin typeface="Optima" panose="02000503060000020004" pitchFamily="2" charset="0"/>
              </a:rPr>
              <a:t>Superhorizon</a:t>
            </a:r>
            <a:endParaRPr kumimoji="1" lang="ja-JP" altLang="en-US" dirty="0">
              <a:latin typeface="Optima" panose="02000503060000020004" pitchFamily="2" charset="0"/>
            </a:endParaRPr>
          </a:p>
        </p:txBody>
      </p:sp>
      <p:cxnSp>
        <p:nvCxnSpPr>
          <p:cNvPr id="34" name="直線コネクタ 33">
            <a:extLst>
              <a:ext uri="{FF2B5EF4-FFF2-40B4-BE49-F238E27FC236}">
                <a16:creationId xmlns:a16="http://schemas.microsoft.com/office/drawing/2014/main" id="{CB516891-840E-B149-AD92-54E2D6855660}"/>
              </a:ext>
            </a:extLst>
          </p:cNvPr>
          <p:cNvCxnSpPr/>
          <p:nvPr/>
        </p:nvCxnSpPr>
        <p:spPr>
          <a:xfrm>
            <a:off x="4053840" y="1680835"/>
            <a:ext cx="0" cy="4333885"/>
          </a:xfrm>
          <a:prstGeom prst="line">
            <a:avLst/>
          </a:prstGeom>
          <a:ln w="381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B537E6F2-AC10-C640-8652-61CFC22625C7}"/>
              </a:ext>
            </a:extLst>
          </p:cNvPr>
          <p:cNvCxnSpPr/>
          <p:nvPr/>
        </p:nvCxnSpPr>
        <p:spPr>
          <a:xfrm>
            <a:off x="5750560" y="1680835"/>
            <a:ext cx="0" cy="4333885"/>
          </a:xfrm>
          <a:prstGeom prst="line">
            <a:avLst/>
          </a:prstGeom>
          <a:ln w="381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A58A622-A9EE-0E4F-8FC9-885F6CD8B869}"/>
              </a:ext>
            </a:extLst>
          </p:cNvPr>
          <p:cNvSpPr txBox="1"/>
          <p:nvPr/>
        </p:nvSpPr>
        <p:spPr>
          <a:xfrm>
            <a:off x="1738367" y="5717927"/>
            <a:ext cx="1374543" cy="369332"/>
          </a:xfrm>
          <a:prstGeom prst="rect">
            <a:avLst/>
          </a:prstGeom>
          <a:noFill/>
        </p:spPr>
        <p:txBody>
          <a:bodyPr wrap="none" rtlCol="0">
            <a:spAutoFit/>
          </a:bodyPr>
          <a:lstStyle/>
          <a:p>
            <a:pPr algn="l"/>
            <a:r>
              <a:rPr kumimoji="1" lang="en-US" altLang="ja-JP" dirty="0">
                <a:latin typeface="Optima" panose="02000503060000020004" pitchFamily="2" charset="0"/>
              </a:rPr>
              <a:t>Inflation era</a:t>
            </a:r>
            <a:endParaRPr kumimoji="1" lang="ja-JP" altLang="en-US" dirty="0">
              <a:latin typeface="Optima" panose="02000503060000020004" pitchFamily="2" charset="0"/>
            </a:endParaRPr>
          </a:p>
        </p:txBody>
      </p:sp>
      <p:sp>
        <p:nvSpPr>
          <p:cNvPr id="51" name="テキスト ボックス 50">
            <a:extLst>
              <a:ext uri="{FF2B5EF4-FFF2-40B4-BE49-F238E27FC236}">
                <a16:creationId xmlns:a16="http://schemas.microsoft.com/office/drawing/2014/main" id="{90DA7AC0-7E87-D347-8D0F-CFF7C3BD0FE7}"/>
              </a:ext>
            </a:extLst>
          </p:cNvPr>
          <p:cNvSpPr txBox="1"/>
          <p:nvPr/>
        </p:nvSpPr>
        <p:spPr>
          <a:xfrm>
            <a:off x="4395549" y="5709805"/>
            <a:ext cx="1053943" cy="369332"/>
          </a:xfrm>
          <a:prstGeom prst="rect">
            <a:avLst/>
          </a:prstGeom>
          <a:noFill/>
        </p:spPr>
        <p:txBody>
          <a:bodyPr wrap="none" rtlCol="0">
            <a:spAutoFit/>
          </a:bodyPr>
          <a:lstStyle/>
          <a:p>
            <a:pPr algn="l"/>
            <a:r>
              <a:rPr kumimoji="1" lang="en-US" altLang="ja-JP" dirty="0">
                <a:latin typeface="Optima" panose="02000503060000020004" pitchFamily="2" charset="0"/>
              </a:rPr>
              <a:t>eMD era</a:t>
            </a:r>
            <a:endParaRPr kumimoji="1" lang="ja-JP" altLang="en-US" dirty="0">
              <a:latin typeface="Optima" panose="02000503060000020004" pitchFamily="2" charset="0"/>
            </a:endParaRPr>
          </a:p>
        </p:txBody>
      </p:sp>
      <p:sp>
        <p:nvSpPr>
          <p:cNvPr id="52" name="テキスト ボックス 51">
            <a:extLst>
              <a:ext uri="{FF2B5EF4-FFF2-40B4-BE49-F238E27FC236}">
                <a16:creationId xmlns:a16="http://schemas.microsoft.com/office/drawing/2014/main" id="{332AF8BF-6353-BA4C-A783-B859CB226C71}"/>
              </a:ext>
            </a:extLst>
          </p:cNvPr>
          <p:cNvSpPr txBox="1"/>
          <p:nvPr/>
        </p:nvSpPr>
        <p:spPr>
          <a:xfrm>
            <a:off x="6456107" y="5717927"/>
            <a:ext cx="874407" cy="369332"/>
          </a:xfrm>
          <a:prstGeom prst="rect">
            <a:avLst/>
          </a:prstGeom>
          <a:noFill/>
        </p:spPr>
        <p:txBody>
          <a:bodyPr wrap="none" rtlCol="0">
            <a:spAutoFit/>
          </a:bodyPr>
          <a:lstStyle/>
          <a:p>
            <a:pPr algn="l"/>
            <a:r>
              <a:rPr kumimoji="1" lang="en-US" altLang="ja-JP" dirty="0">
                <a:latin typeface="Optima" panose="02000503060000020004" pitchFamily="2" charset="0"/>
              </a:rPr>
              <a:t>RD era</a:t>
            </a:r>
            <a:endParaRPr kumimoji="1" lang="ja-JP" altLang="en-US" dirty="0">
              <a:latin typeface="Optima" panose="02000503060000020004" pitchFamily="2" charset="0"/>
            </a:endParaRPr>
          </a:p>
        </p:txBody>
      </p:sp>
      <p:sp>
        <p:nvSpPr>
          <p:cNvPr id="36" name="テキスト ボックス 35">
            <a:extLst>
              <a:ext uri="{FF2B5EF4-FFF2-40B4-BE49-F238E27FC236}">
                <a16:creationId xmlns:a16="http://schemas.microsoft.com/office/drawing/2014/main" id="{58CB398E-9ED7-6B48-81ED-587AE23227B3}"/>
              </a:ext>
            </a:extLst>
          </p:cNvPr>
          <p:cNvSpPr txBox="1"/>
          <p:nvPr/>
        </p:nvSpPr>
        <p:spPr>
          <a:xfrm>
            <a:off x="5127082" y="1311502"/>
            <a:ext cx="1172116" cy="369332"/>
          </a:xfrm>
          <a:prstGeom prst="rect">
            <a:avLst/>
          </a:prstGeom>
          <a:noFill/>
        </p:spPr>
        <p:txBody>
          <a:bodyPr wrap="none" rtlCol="0">
            <a:spAutoFit/>
          </a:bodyPr>
          <a:lstStyle/>
          <a:p>
            <a:pPr algn="l"/>
            <a:r>
              <a:rPr kumimoji="1" lang="en-US" altLang="ja-JP" dirty="0">
                <a:solidFill>
                  <a:srgbClr val="FF0000"/>
                </a:solidFill>
                <a:latin typeface="Optima" panose="02000503060000020004" pitchFamily="2" charset="0"/>
              </a:rPr>
              <a:t>Reheating</a:t>
            </a:r>
            <a:endParaRPr kumimoji="1" lang="ja-JP" altLang="en-US" dirty="0">
              <a:solidFill>
                <a:srgbClr val="FF0000"/>
              </a:solidFill>
              <a:latin typeface="Optima" panose="02000503060000020004" pitchFamily="2" charset="0"/>
            </a:endParaRPr>
          </a:p>
        </p:txBody>
      </p:sp>
      <p:sp>
        <p:nvSpPr>
          <p:cNvPr id="53" name="テキスト ボックス 52">
            <a:extLst>
              <a:ext uri="{FF2B5EF4-FFF2-40B4-BE49-F238E27FC236}">
                <a16:creationId xmlns:a16="http://schemas.microsoft.com/office/drawing/2014/main" id="{508D9E18-4AAC-704D-9B21-779EA3B08B36}"/>
              </a:ext>
            </a:extLst>
          </p:cNvPr>
          <p:cNvSpPr txBox="1"/>
          <p:nvPr/>
        </p:nvSpPr>
        <p:spPr>
          <a:xfrm>
            <a:off x="6456107" y="3500082"/>
            <a:ext cx="2718373" cy="646331"/>
          </a:xfrm>
          <a:prstGeom prst="rect">
            <a:avLst/>
          </a:prstGeom>
          <a:noFill/>
        </p:spPr>
        <p:txBody>
          <a:bodyPr wrap="square" rtlCol="0">
            <a:spAutoFit/>
          </a:bodyPr>
          <a:lstStyle/>
          <a:p>
            <a:pPr algn="l"/>
            <a:r>
              <a:rPr kumimoji="1" lang="en-US" altLang="ja-JP" dirty="0">
                <a:solidFill>
                  <a:schemeClr val="accent2"/>
                </a:solidFill>
                <a:latin typeface="Optima" panose="02000503060000020004" pitchFamily="2" charset="0"/>
              </a:rPr>
              <a:t>Perturbation entering horizon during eMD era</a:t>
            </a:r>
            <a:endParaRPr kumimoji="1" lang="ja-JP" altLang="en-US" dirty="0">
              <a:solidFill>
                <a:schemeClr val="accent2"/>
              </a:solidFill>
              <a:latin typeface="Optima" panose="02000503060000020004" pitchFamily="2" charset="0"/>
            </a:endParaRPr>
          </a:p>
        </p:txBody>
      </p:sp>
      <p:cxnSp>
        <p:nvCxnSpPr>
          <p:cNvPr id="33" name="直線コネクタ 32">
            <a:extLst>
              <a:ext uri="{FF2B5EF4-FFF2-40B4-BE49-F238E27FC236}">
                <a16:creationId xmlns:a16="http://schemas.microsoft.com/office/drawing/2014/main" id="{1295AB6B-6722-2543-9600-F31AA22946FB}"/>
              </a:ext>
            </a:extLst>
          </p:cNvPr>
          <p:cNvCxnSpPr>
            <a:cxnSpLocks/>
          </p:cNvCxnSpPr>
          <p:nvPr/>
        </p:nvCxnSpPr>
        <p:spPr>
          <a:xfrm flipV="1">
            <a:off x="2304424" y="2928473"/>
            <a:ext cx="5467976" cy="2470884"/>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FC04D28B-B8E8-7B4B-AB81-646E2B59BC4D}"/>
              </a:ext>
            </a:extLst>
          </p:cNvPr>
          <p:cNvSpPr txBox="1"/>
          <p:nvPr/>
        </p:nvSpPr>
        <p:spPr>
          <a:xfrm>
            <a:off x="1393836" y="3486497"/>
            <a:ext cx="2391711" cy="646331"/>
          </a:xfrm>
          <a:prstGeom prst="rect">
            <a:avLst/>
          </a:prstGeom>
          <a:noFill/>
        </p:spPr>
        <p:txBody>
          <a:bodyPr wrap="square" rtlCol="0">
            <a:spAutoFit/>
          </a:bodyPr>
          <a:lstStyle/>
          <a:p>
            <a:pPr algn="l"/>
            <a:r>
              <a:rPr kumimoji="1" lang="en-US" altLang="ja-JP" dirty="0">
                <a:solidFill>
                  <a:schemeClr val="accent6">
                    <a:lumMod val="75000"/>
                  </a:schemeClr>
                </a:solidFill>
                <a:latin typeface="Optima" panose="02000503060000020004" pitchFamily="2" charset="0"/>
              </a:rPr>
              <a:t>Perturbation entering horizon during RD era</a:t>
            </a:r>
            <a:endParaRPr kumimoji="1" lang="ja-JP" altLang="en-US" dirty="0">
              <a:solidFill>
                <a:schemeClr val="accent6">
                  <a:lumMod val="75000"/>
                </a:schemeClr>
              </a:solidFill>
              <a:latin typeface="Optima" panose="02000503060000020004" pitchFamily="2" charset="0"/>
            </a:endParaRPr>
          </a:p>
        </p:txBody>
      </p:sp>
      <p:sp>
        <p:nvSpPr>
          <p:cNvPr id="9" name="テキスト ボックス 8">
            <a:extLst>
              <a:ext uri="{FF2B5EF4-FFF2-40B4-BE49-F238E27FC236}">
                <a16:creationId xmlns:a16="http://schemas.microsoft.com/office/drawing/2014/main" id="{93539689-C08C-C64E-A9FA-19AC407FB3BA}"/>
              </a:ext>
            </a:extLst>
          </p:cNvPr>
          <p:cNvSpPr txBox="1"/>
          <p:nvPr/>
        </p:nvSpPr>
        <p:spPr>
          <a:xfrm>
            <a:off x="6545918" y="4329176"/>
            <a:ext cx="1920206" cy="369332"/>
          </a:xfrm>
          <a:prstGeom prst="rect">
            <a:avLst/>
          </a:prstGeom>
          <a:noFill/>
        </p:spPr>
        <p:txBody>
          <a:bodyPr wrap="none" rtlCol="0">
            <a:spAutoFit/>
          </a:bodyPr>
          <a:lstStyle/>
          <a:p>
            <a:pPr algn="l"/>
            <a:r>
              <a:rPr kumimoji="1" lang="en-US" altLang="ja-JP" dirty="0">
                <a:latin typeface="Optima" panose="02000503060000020004" pitchFamily="2" charset="0"/>
              </a:rPr>
              <a:t>We focus on this!</a:t>
            </a:r>
            <a:endParaRPr kumimoji="1" lang="ja-JP" altLang="en-US" dirty="0">
              <a:latin typeface="Optima" panose="02000503060000020004" pitchFamily="2" charset="0"/>
            </a:endParaRPr>
          </a:p>
        </p:txBody>
      </p:sp>
      <p:cxnSp>
        <p:nvCxnSpPr>
          <p:cNvPr id="11" name="直線矢印コネクタ 10">
            <a:extLst>
              <a:ext uri="{FF2B5EF4-FFF2-40B4-BE49-F238E27FC236}">
                <a16:creationId xmlns:a16="http://schemas.microsoft.com/office/drawing/2014/main" id="{F107E612-8EEC-4342-A1A4-6DCBC8993979}"/>
              </a:ext>
            </a:extLst>
          </p:cNvPr>
          <p:cNvCxnSpPr/>
          <p:nvPr/>
        </p:nvCxnSpPr>
        <p:spPr>
          <a:xfrm flipV="1">
            <a:off x="7447280" y="4169029"/>
            <a:ext cx="0" cy="2408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05ACFDE2-D04E-8F4F-B255-BBD75A524476}"/>
              </a:ext>
            </a:extLst>
          </p:cNvPr>
          <p:cNvSpPr>
            <a:spLocks noGrp="1"/>
          </p:cNvSpPr>
          <p:nvPr>
            <p:ph type="sldNum" sz="quarter" idx="12"/>
          </p:nvPr>
        </p:nvSpPr>
        <p:spPr/>
        <p:txBody>
          <a:bodyPr/>
          <a:lstStyle/>
          <a:p>
            <a:fld id="{4F507FF2-E283-2F47-BC83-23ACEC2E43D2}" type="slidenum">
              <a:rPr lang="ja-JP" altLang="en-US" smtClean="0"/>
              <a:pPr/>
              <a:t>46</a:t>
            </a:fld>
            <a:r>
              <a:rPr lang="en-US" altLang="ja-JP"/>
              <a:t>/21</a:t>
            </a:r>
            <a:endParaRPr lang="ja-JP" altLang="en-US"/>
          </a:p>
        </p:txBody>
      </p:sp>
    </p:spTree>
    <p:extLst>
      <p:ext uri="{BB962C8B-B14F-4D97-AF65-F5344CB8AC3E}">
        <p14:creationId xmlns:p14="http://schemas.microsoft.com/office/powerpoint/2010/main" val="245012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2800" dirty="0"/>
              <a:t>Future constraints on reheating temperature</a:t>
            </a:r>
            <a:endParaRPr kumimoji="1" lang="ja-JP" altLang="en-US" sz="28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角丸四角形 21">
            <a:extLst>
              <a:ext uri="{FF2B5EF4-FFF2-40B4-BE49-F238E27FC236}">
                <a16:creationId xmlns:a16="http://schemas.microsoft.com/office/drawing/2014/main" id="{09F9A628-9A6E-0841-A7CF-0B320945D0F1}"/>
              </a:ext>
            </a:extLst>
          </p:cNvPr>
          <p:cNvSpPr/>
          <p:nvPr/>
        </p:nvSpPr>
        <p:spPr>
          <a:xfrm>
            <a:off x="9580114" y="4123690"/>
            <a:ext cx="7767666" cy="232803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テキスト ボックス 46">
            <a:extLst>
              <a:ext uri="{FF2B5EF4-FFF2-40B4-BE49-F238E27FC236}">
                <a16:creationId xmlns:a16="http://schemas.microsoft.com/office/drawing/2014/main" id="{308ED1E5-34BE-1146-BF66-DB2A56CAB477}"/>
              </a:ext>
            </a:extLst>
          </p:cNvPr>
          <p:cNvSpPr txBox="1"/>
          <p:nvPr/>
        </p:nvSpPr>
        <p:spPr>
          <a:xfrm>
            <a:off x="9405646" y="3054588"/>
            <a:ext cx="5902158" cy="584775"/>
          </a:xfrm>
          <a:prstGeom prst="rect">
            <a:avLst/>
          </a:prstGeom>
          <a:noFill/>
        </p:spPr>
        <p:txBody>
          <a:bodyPr wrap="square" rtlCol="0">
            <a:spAutoFit/>
          </a:bodyPr>
          <a:lstStyle/>
          <a:p>
            <a:pPr algn="l"/>
            <a:r>
              <a:rPr kumimoji="1" lang="en-US" altLang="ja-JP" sz="1600" dirty="0">
                <a:latin typeface="Optima" panose="02000503060000020004" pitchFamily="2" charset="0"/>
              </a:rPr>
              <a:t>The amplitude at the start of the oscillation does not depend on the scale but the time scale of oscillation does.</a:t>
            </a:r>
            <a:endParaRPr kumimoji="1" lang="ja-JP" altLang="en-US" sz="1600" dirty="0">
              <a:latin typeface="Optima" panose="02000503060000020004" pitchFamily="2" charset="0"/>
            </a:endParaRPr>
          </a:p>
        </p:txBody>
      </p:sp>
      <p:pic>
        <p:nvPicPr>
          <p:cNvPr id="10" name="図 9">
            <a:extLst>
              <a:ext uri="{FF2B5EF4-FFF2-40B4-BE49-F238E27FC236}">
                <a16:creationId xmlns:a16="http://schemas.microsoft.com/office/drawing/2014/main" id="{B5BFEFD4-00D3-EA45-A936-F716DF42F81D}"/>
              </a:ext>
            </a:extLst>
          </p:cNvPr>
          <p:cNvPicPr>
            <a:picLocks noChangeAspect="1"/>
          </p:cNvPicPr>
          <p:nvPr/>
        </p:nvPicPr>
        <p:blipFill>
          <a:blip r:embed="rId7"/>
          <a:stretch>
            <a:fillRect/>
          </a:stretch>
        </p:blipFill>
        <p:spPr>
          <a:xfrm>
            <a:off x="40558" y="1709944"/>
            <a:ext cx="5671037" cy="3758452"/>
          </a:xfrm>
          <a:prstGeom prst="rect">
            <a:avLst/>
          </a:prstGeom>
        </p:spPr>
      </p:pic>
      <p:pic>
        <p:nvPicPr>
          <p:cNvPr id="30" name="図 29">
            <a:extLst>
              <a:ext uri="{FF2B5EF4-FFF2-40B4-BE49-F238E27FC236}">
                <a16:creationId xmlns:a16="http://schemas.microsoft.com/office/drawing/2014/main" id="{1CF25711-11E3-6440-A38A-547687BB8B8D}"/>
              </a:ext>
            </a:extLst>
          </p:cNvPr>
          <p:cNvPicPr>
            <a:picLocks noChangeAspect="1"/>
          </p:cNvPicPr>
          <p:nvPr/>
        </p:nvPicPr>
        <p:blipFill>
          <a:blip r:embed="rId8"/>
          <a:stretch>
            <a:fillRect/>
          </a:stretch>
        </p:blipFill>
        <p:spPr>
          <a:xfrm>
            <a:off x="5822190" y="1649831"/>
            <a:ext cx="2571561" cy="446815"/>
          </a:xfrm>
          <a:prstGeom prst="rect">
            <a:avLst/>
          </a:prstGeom>
        </p:spPr>
      </p:pic>
      <p:sp>
        <p:nvSpPr>
          <p:cNvPr id="17" name="テキスト ボックス 16">
            <a:extLst>
              <a:ext uri="{FF2B5EF4-FFF2-40B4-BE49-F238E27FC236}">
                <a16:creationId xmlns:a16="http://schemas.microsoft.com/office/drawing/2014/main" id="{951C80EB-C0D2-3841-AECF-DAF3EF0E7493}"/>
              </a:ext>
            </a:extLst>
          </p:cNvPr>
          <p:cNvSpPr txBox="1"/>
          <p:nvPr/>
        </p:nvSpPr>
        <p:spPr>
          <a:xfrm>
            <a:off x="5697630" y="2466664"/>
            <a:ext cx="1990417" cy="338554"/>
          </a:xfrm>
          <a:prstGeom prst="rect">
            <a:avLst/>
          </a:prstGeom>
          <a:noFill/>
        </p:spPr>
        <p:txBody>
          <a:bodyPr wrap="none" rtlCol="0">
            <a:spAutoFit/>
          </a:bodyPr>
          <a:lstStyle/>
          <a:p>
            <a:pPr algn="l"/>
            <a:r>
              <a:rPr kumimoji="1" lang="en-US" altLang="ja-JP" sz="1600" dirty="0">
                <a:latin typeface="Optima" panose="02000503060000020004" pitchFamily="2" charset="0"/>
              </a:rPr>
              <a:t>Signal to noise ratio:</a:t>
            </a:r>
            <a:endParaRPr kumimoji="1" lang="ja-JP" altLang="en-US" sz="1600" dirty="0">
              <a:latin typeface="Optima" panose="02000503060000020004" pitchFamily="2" charset="0"/>
            </a:endParaRPr>
          </a:p>
        </p:txBody>
      </p:sp>
      <p:sp>
        <p:nvSpPr>
          <p:cNvPr id="32" name="テキスト ボックス 31">
            <a:extLst>
              <a:ext uri="{FF2B5EF4-FFF2-40B4-BE49-F238E27FC236}">
                <a16:creationId xmlns:a16="http://schemas.microsoft.com/office/drawing/2014/main" id="{DE01FB9A-2482-F042-8AE2-C4278BBA3831}"/>
              </a:ext>
            </a:extLst>
          </p:cNvPr>
          <p:cNvSpPr txBox="1"/>
          <p:nvPr/>
        </p:nvSpPr>
        <p:spPr>
          <a:xfrm>
            <a:off x="6671040" y="2698870"/>
            <a:ext cx="1800493" cy="276999"/>
          </a:xfrm>
          <a:prstGeom prst="rect">
            <a:avLst/>
          </a:prstGeom>
          <a:noFill/>
        </p:spPr>
        <p:txBody>
          <a:bodyPr wrap="none" rtlCol="0">
            <a:spAutoFit/>
          </a:bodyPr>
          <a:lstStyle/>
          <a:p>
            <a:pPr algn="l"/>
            <a:r>
              <a:rPr kumimoji="1" lang="en-US" altLang="ja-JP" sz="1200" dirty="0">
                <a:latin typeface="Optima" panose="02000503060000020004" pitchFamily="2" charset="0"/>
              </a:rPr>
              <a:t>(Allen &amp; Romano, 1997)</a:t>
            </a:r>
            <a:endParaRPr kumimoji="1" lang="ja-JP" altLang="en-US" sz="12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8F96E2F7-B7F4-D649-A73E-EA3E58AAE82E}"/>
              </a:ext>
            </a:extLst>
          </p:cNvPr>
          <p:cNvSpPr txBox="1"/>
          <p:nvPr/>
        </p:nvSpPr>
        <p:spPr>
          <a:xfrm>
            <a:off x="5697630" y="1363159"/>
            <a:ext cx="1658980" cy="338554"/>
          </a:xfrm>
          <a:prstGeom prst="rect">
            <a:avLst/>
          </a:prstGeom>
          <a:noFill/>
        </p:spPr>
        <p:txBody>
          <a:bodyPr wrap="none" rtlCol="0">
            <a:spAutoFit/>
          </a:bodyPr>
          <a:lstStyle/>
          <a:p>
            <a:pPr algn="l"/>
            <a:r>
              <a:rPr kumimoji="1" lang="en-US" altLang="ja-JP" sz="1600" dirty="0">
                <a:latin typeface="Optima" panose="02000503060000020004" pitchFamily="2" charset="0"/>
              </a:rPr>
              <a:t>Power spectrum:</a:t>
            </a:r>
            <a:endParaRPr kumimoji="1" lang="ja-JP" altLang="en-US" sz="1600" dirty="0">
              <a:latin typeface="Optima" panose="02000503060000020004" pitchFamily="2" charset="0"/>
            </a:endParaRPr>
          </a:p>
        </p:txBody>
      </p:sp>
      <p:pic>
        <p:nvPicPr>
          <p:cNvPr id="2" name="図 1">
            <a:extLst>
              <a:ext uri="{FF2B5EF4-FFF2-40B4-BE49-F238E27FC236}">
                <a16:creationId xmlns:a16="http://schemas.microsoft.com/office/drawing/2014/main" id="{C5D5B8D5-438A-314E-B2B0-8BEBC6F7267F}"/>
              </a:ext>
            </a:extLst>
          </p:cNvPr>
          <p:cNvPicPr>
            <a:picLocks noChangeAspect="1"/>
          </p:cNvPicPr>
          <p:nvPr/>
        </p:nvPicPr>
        <p:blipFill>
          <a:blip r:embed="rId9"/>
          <a:stretch>
            <a:fillRect/>
          </a:stretch>
        </p:blipFill>
        <p:spPr>
          <a:xfrm>
            <a:off x="9261840" y="1846921"/>
            <a:ext cx="1755032" cy="159549"/>
          </a:xfrm>
          <a:prstGeom prst="rect">
            <a:avLst/>
          </a:prstGeom>
        </p:spPr>
      </p:pic>
      <p:cxnSp>
        <p:nvCxnSpPr>
          <p:cNvPr id="6" name="直線矢印コネクタ 5">
            <a:extLst>
              <a:ext uri="{FF2B5EF4-FFF2-40B4-BE49-F238E27FC236}">
                <a16:creationId xmlns:a16="http://schemas.microsoft.com/office/drawing/2014/main" id="{3B1A6D17-7126-514C-824F-3ED0FCA92956}"/>
              </a:ext>
            </a:extLst>
          </p:cNvPr>
          <p:cNvCxnSpPr>
            <a:cxnSpLocks/>
          </p:cNvCxnSpPr>
          <p:nvPr/>
        </p:nvCxnSpPr>
        <p:spPr>
          <a:xfrm flipV="1">
            <a:off x="8048602" y="3893754"/>
            <a:ext cx="0" cy="21878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905641BC-8E4B-CD49-9E8D-B1E2BD6A092C}"/>
              </a:ext>
            </a:extLst>
          </p:cNvPr>
          <p:cNvSpPr txBox="1"/>
          <p:nvPr/>
        </p:nvSpPr>
        <p:spPr>
          <a:xfrm>
            <a:off x="7426635" y="4093494"/>
            <a:ext cx="1676806" cy="738664"/>
          </a:xfrm>
          <a:prstGeom prst="rect">
            <a:avLst/>
          </a:prstGeom>
          <a:noFill/>
        </p:spPr>
        <p:txBody>
          <a:bodyPr wrap="square" rtlCol="0">
            <a:spAutoFit/>
          </a:bodyPr>
          <a:lstStyle/>
          <a:p>
            <a:pPr algn="l"/>
            <a:r>
              <a:rPr kumimoji="1" lang="en-US" altLang="ja-JP" sz="1400" dirty="0">
                <a:solidFill>
                  <a:schemeClr val="accent1"/>
                </a:solidFill>
                <a:latin typeface="Optima" panose="02000503060000020004" pitchFamily="2" charset="0"/>
              </a:rPr>
              <a:t>Effective noise spectrum of each project</a:t>
            </a:r>
            <a:endParaRPr kumimoji="1" lang="ja-JP" altLang="en-US" sz="1400" dirty="0">
              <a:solidFill>
                <a:schemeClr val="accent1"/>
              </a:solidFill>
              <a:latin typeface="Optima" panose="02000503060000020004" pitchFamily="2" charset="0"/>
            </a:endParaRPr>
          </a:p>
        </p:txBody>
      </p:sp>
      <p:cxnSp>
        <p:nvCxnSpPr>
          <p:cNvPr id="27" name="直線矢印コネクタ 26">
            <a:extLst>
              <a:ext uri="{FF2B5EF4-FFF2-40B4-BE49-F238E27FC236}">
                <a16:creationId xmlns:a16="http://schemas.microsoft.com/office/drawing/2014/main" id="{DADD307A-A0C0-3145-9A0A-AD2BE45D945B}"/>
              </a:ext>
            </a:extLst>
          </p:cNvPr>
          <p:cNvCxnSpPr>
            <a:cxnSpLocks/>
          </p:cNvCxnSpPr>
          <p:nvPr/>
        </p:nvCxnSpPr>
        <p:spPr>
          <a:xfrm flipH="1">
            <a:off x="8026300" y="3216860"/>
            <a:ext cx="1" cy="2121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4E7E663-A224-FF47-8981-B329CD69D391}"/>
              </a:ext>
            </a:extLst>
          </p:cNvPr>
          <p:cNvSpPr txBox="1"/>
          <p:nvPr/>
        </p:nvSpPr>
        <p:spPr>
          <a:xfrm>
            <a:off x="7564434" y="2955150"/>
            <a:ext cx="1250663" cy="307777"/>
          </a:xfrm>
          <a:prstGeom prst="rect">
            <a:avLst/>
          </a:prstGeom>
          <a:noFill/>
        </p:spPr>
        <p:txBody>
          <a:bodyPr wrap="none" rtlCol="0">
            <a:spAutoFit/>
          </a:bodyPr>
          <a:lstStyle/>
          <a:p>
            <a:pPr algn="l"/>
            <a:r>
              <a:rPr kumimoji="1" lang="en-US" altLang="ja-JP" sz="1400" dirty="0">
                <a:solidFill>
                  <a:schemeClr val="accent2"/>
                </a:solidFill>
                <a:latin typeface="Optima" panose="02000503060000020004" pitchFamily="2" charset="0"/>
              </a:rPr>
              <a:t>Induced GWs</a:t>
            </a:r>
            <a:endParaRPr kumimoji="1" lang="ja-JP" altLang="en-US" sz="1400" dirty="0">
              <a:solidFill>
                <a:schemeClr val="accent2"/>
              </a:solidFill>
              <a:latin typeface="Optima" panose="02000503060000020004" pitchFamily="2" charset="0"/>
            </a:endParaRPr>
          </a:p>
        </p:txBody>
      </p:sp>
      <p:pic>
        <p:nvPicPr>
          <p:cNvPr id="26" name="図 25">
            <a:extLst>
              <a:ext uri="{FF2B5EF4-FFF2-40B4-BE49-F238E27FC236}">
                <a16:creationId xmlns:a16="http://schemas.microsoft.com/office/drawing/2014/main" id="{10D6195B-D5D8-BC4A-9315-9C8EB3422B87}"/>
              </a:ext>
            </a:extLst>
          </p:cNvPr>
          <p:cNvPicPr>
            <a:picLocks noChangeAspect="1"/>
          </p:cNvPicPr>
          <p:nvPr/>
        </p:nvPicPr>
        <p:blipFill>
          <a:blip r:embed="rId10"/>
          <a:stretch>
            <a:fillRect/>
          </a:stretch>
        </p:blipFill>
        <p:spPr>
          <a:xfrm>
            <a:off x="5806882" y="3345152"/>
            <a:ext cx="3188168" cy="567952"/>
          </a:xfrm>
          <a:prstGeom prst="rect">
            <a:avLst/>
          </a:prstGeom>
        </p:spPr>
      </p:pic>
      <p:cxnSp>
        <p:nvCxnSpPr>
          <p:cNvPr id="36" name="直線矢印コネクタ 35">
            <a:extLst>
              <a:ext uri="{FF2B5EF4-FFF2-40B4-BE49-F238E27FC236}">
                <a16:creationId xmlns:a16="http://schemas.microsoft.com/office/drawing/2014/main" id="{0A637076-FB2F-8243-91CB-A092A3229B16}"/>
              </a:ext>
            </a:extLst>
          </p:cNvPr>
          <p:cNvCxnSpPr>
            <a:cxnSpLocks/>
          </p:cNvCxnSpPr>
          <p:nvPr/>
        </p:nvCxnSpPr>
        <p:spPr>
          <a:xfrm flipV="1">
            <a:off x="6483715" y="3803711"/>
            <a:ext cx="0" cy="21878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F075B050-5C7A-E442-9C4E-28CC943ADD8D}"/>
              </a:ext>
            </a:extLst>
          </p:cNvPr>
          <p:cNvPicPr>
            <a:picLocks noChangeAspect="1"/>
          </p:cNvPicPr>
          <p:nvPr/>
        </p:nvPicPr>
        <p:blipFill>
          <a:blip r:embed="rId11"/>
          <a:stretch>
            <a:fillRect/>
          </a:stretch>
        </p:blipFill>
        <p:spPr>
          <a:xfrm>
            <a:off x="5849661" y="2138242"/>
            <a:ext cx="1941541" cy="176113"/>
          </a:xfrm>
          <a:prstGeom prst="rect">
            <a:avLst/>
          </a:prstGeom>
        </p:spPr>
      </p:pic>
      <p:sp>
        <p:nvSpPr>
          <p:cNvPr id="9" name="テキスト ボックス 8">
            <a:extLst>
              <a:ext uri="{FF2B5EF4-FFF2-40B4-BE49-F238E27FC236}">
                <a16:creationId xmlns:a16="http://schemas.microsoft.com/office/drawing/2014/main" id="{135B9D55-1327-064B-B96D-1FDA03CE212C}"/>
              </a:ext>
            </a:extLst>
          </p:cNvPr>
          <p:cNvSpPr txBox="1"/>
          <p:nvPr/>
        </p:nvSpPr>
        <p:spPr>
          <a:xfrm>
            <a:off x="6202474" y="4861065"/>
            <a:ext cx="2444900" cy="338554"/>
          </a:xfrm>
          <a:prstGeom prst="rect">
            <a:avLst/>
          </a:prstGeom>
          <a:noFill/>
        </p:spPr>
        <p:txBody>
          <a:bodyPr wrap="none" rtlCol="0">
            <a:spAutoFit/>
          </a:bodyPr>
          <a:lstStyle/>
          <a:p>
            <a:pPr algn="l"/>
            <a:r>
              <a:rPr kumimoji="1" lang="en-US" altLang="ja-JP" sz="1600" dirty="0" err="1">
                <a:latin typeface="Optima" panose="02000503060000020004" pitchFamily="2" charset="0"/>
              </a:rPr>
              <a:t>ρ</a:t>
            </a:r>
            <a:r>
              <a:rPr kumimoji="1" lang="en-US" altLang="ja-JP" sz="1600" dirty="0">
                <a:latin typeface="Optima" panose="02000503060000020004" pitchFamily="2" charset="0"/>
              </a:rPr>
              <a:t>=1 is taken in the figure.</a:t>
            </a:r>
            <a:endParaRPr kumimoji="1" lang="ja-JP" altLang="en-US" sz="1600" dirty="0">
              <a:latin typeface="Optima" panose="02000503060000020004" pitchFamily="2" charset="0"/>
            </a:endParaRPr>
          </a:p>
        </p:txBody>
      </p:sp>
      <p:pic>
        <p:nvPicPr>
          <p:cNvPr id="11" name="図 10">
            <a:extLst>
              <a:ext uri="{FF2B5EF4-FFF2-40B4-BE49-F238E27FC236}">
                <a16:creationId xmlns:a16="http://schemas.microsoft.com/office/drawing/2014/main" id="{C1F7DC1C-0E13-DE4C-863E-37F45D6B4D43}"/>
              </a:ext>
            </a:extLst>
          </p:cNvPr>
          <p:cNvPicPr>
            <a:picLocks noChangeAspect="1"/>
          </p:cNvPicPr>
          <p:nvPr/>
        </p:nvPicPr>
        <p:blipFill>
          <a:blip r:embed="rId12"/>
          <a:stretch>
            <a:fillRect/>
          </a:stretch>
        </p:blipFill>
        <p:spPr>
          <a:xfrm>
            <a:off x="5856940" y="4332844"/>
            <a:ext cx="1354153" cy="348437"/>
          </a:xfrm>
          <a:prstGeom prst="rect">
            <a:avLst/>
          </a:prstGeom>
        </p:spPr>
      </p:pic>
      <p:sp>
        <p:nvSpPr>
          <p:cNvPr id="24" name="角丸四角形 23">
            <a:extLst>
              <a:ext uri="{FF2B5EF4-FFF2-40B4-BE49-F238E27FC236}">
                <a16:creationId xmlns:a16="http://schemas.microsoft.com/office/drawing/2014/main" id="{62D2EE81-252F-4946-939C-0BA8E5CBAC72}"/>
              </a:ext>
            </a:extLst>
          </p:cNvPr>
          <p:cNvSpPr/>
          <p:nvPr/>
        </p:nvSpPr>
        <p:spPr>
          <a:xfrm>
            <a:off x="5683168" y="4145992"/>
            <a:ext cx="1646999" cy="62673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5E74D0A-E5EB-F342-B02D-73F42B0A4F84}"/>
              </a:ext>
            </a:extLst>
          </p:cNvPr>
          <p:cNvSpPr txBox="1"/>
          <p:nvPr/>
        </p:nvSpPr>
        <p:spPr>
          <a:xfrm>
            <a:off x="5741880" y="4011479"/>
            <a:ext cx="1517723" cy="307777"/>
          </a:xfrm>
          <a:prstGeom prst="rect">
            <a:avLst/>
          </a:prstGeom>
          <a:solidFill>
            <a:schemeClr val="bg1"/>
          </a:solidFill>
        </p:spPr>
        <p:txBody>
          <a:bodyPr wrap="square" rtlCol="0">
            <a:spAutoFit/>
          </a:bodyPr>
          <a:lstStyle/>
          <a:p>
            <a:pPr algn="ctr"/>
            <a:r>
              <a:rPr kumimoji="1" lang="en-US" altLang="ja-JP" sz="1400" dirty="0">
                <a:solidFill>
                  <a:schemeClr val="accent6">
                    <a:lumMod val="75000"/>
                  </a:schemeClr>
                </a:solidFill>
                <a:latin typeface="Optima" panose="02000503060000020004" pitchFamily="2" charset="0"/>
              </a:rPr>
              <a:t>Observation time</a:t>
            </a:r>
            <a:endParaRPr kumimoji="1" lang="ja-JP" altLang="en-US" sz="1400" dirty="0">
              <a:solidFill>
                <a:schemeClr val="accent6">
                  <a:lumMod val="75000"/>
                </a:schemeClr>
              </a:solidFill>
              <a:latin typeface="Optima" panose="02000503060000020004" pitchFamily="2" charset="0"/>
            </a:endParaRPr>
          </a:p>
        </p:txBody>
      </p:sp>
      <p:sp>
        <p:nvSpPr>
          <p:cNvPr id="31" name="テキスト ボックス 30">
            <a:extLst>
              <a:ext uri="{FF2B5EF4-FFF2-40B4-BE49-F238E27FC236}">
                <a16:creationId xmlns:a16="http://schemas.microsoft.com/office/drawing/2014/main" id="{4E50A188-929D-B945-85AE-279719C02C36}"/>
              </a:ext>
            </a:extLst>
          </p:cNvPr>
          <p:cNvSpPr txBox="1"/>
          <p:nvPr/>
        </p:nvSpPr>
        <p:spPr>
          <a:xfrm>
            <a:off x="743803" y="5536708"/>
            <a:ext cx="8206917" cy="707886"/>
          </a:xfrm>
          <a:prstGeom prst="rect">
            <a:avLst/>
          </a:prstGeom>
          <a:noFill/>
        </p:spPr>
        <p:txBody>
          <a:bodyPr wrap="square" rtlCol="0">
            <a:spAutoFit/>
          </a:bodyPr>
          <a:lstStyle/>
          <a:p>
            <a:pPr algn="l"/>
            <a:r>
              <a:rPr kumimoji="1" lang="en-US" altLang="ja-JP" sz="2000" dirty="0">
                <a:latin typeface="Optima" panose="02000503060000020004" pitchFamily="2" charset="0"/>
              </a:rPr>
              <a:t>The future observations could constrain the wide range of reheating temperature in the sudden reheating scenario.</a:t>
            </a:r>
            <a:endParaRPr kumimoji="1" lang="ja-JP" altLang="en-US" sz="2000" dirty="0">
              <a:latin typeface="Optima" panose="02000503060000020004" pitchFamily="2" charset="0"/>
            </a:endParaRPr>
          </a:p>
        </p:txBody>
      </p:sp>
      <p:pic>
        <p:nvPicPr>
          <p:cNvPr id="35" name="図 34">
            <a:extLst>
              <a:ext uri="{FF2B5EF4-FFF2-40B4-BE49-F238E27FC236}">
                <a16:creationId xmlns:a16="http://schemas.microsoft.com/office/drawing/2014/main" id="{2BF3A178-5432-F642-B222-746CC8B1B71C}"/>
              </a:ext>
            </a:extLst>
          </p:cNvPr>
          <p:cNvPicPr>
            <a:picLocks noChangeAspect="1"/>
          </p:cNvPicPr>
          <p:nvPr/>
        </p:nvPicPr>
        <p:blipFill>
          <a:blip r:embed="rId13"/>
          <a:stretch>
            <a:fillRect/>
          </a:stretch>
        </p:blipFill>
        <p:spPr>
          <a:xfrm>
            <a:off x="9345679" y="6286660"/>
            <a:ext cx="6400800" cy="777806"/>
          </a:xfrm>
          <a:prstGeom prst="rect">
            <a:avLst/>
          </a:prstGeom>
        </p:spPr>
      </p:pic>
      <p:sp>
        <p:nvSpPr>
          <p:cNvPr id="7" name="テキスト ボックス 6">
            <a:extLst>
              <a:ext uri="{FF2B5EF4-FFF2-40B4-BE49-F238E27FC236}">
                <a16:creationId xmlns:a16="http://schemas.microsoft.com/office/drawing/2014/main" id="{541E24D0-7A6F-F042-9009-0E8654E86482}"/>
              </a:ext>
            </a:extLst>
          </p:cNvPr>
          <p:cNvSpPr txBox="1"/>
          <p:nvPr/>
        </p:nvSpPr>
        <p:spPr>
          <a:xfrm>
            <a:off x="2408177" y="1501749"/>
            <a:ext cx="3092386" cy="338554"/>
          </a:xfrm>
          <a:prstGeom prst="rect">
            <a:avLst/>
          </a:prstGeom>
          <a:noFill/>
        </p:spPr>
        <p:txBody>
          <a:bodyPr wrap="none" rtlCol="0">
            <a:spAutoFit/>
          </a:bodyPr>
          <a:lstStyle/>
          <a:p>
            <a:pPr algn="ctr"/>
            <a:r>
              <a:rPr kumimoji="1" lang="en-US" altLang="ja-JP" sz="1600" dirty="0">
                <a:latin typeface="Optima" panose="02000503060000020004" pitchFamily="2" charset="0"/>
              </a:rPr>
              <a:t>(We have neglected foregrounds)</a:t>
            </a:r>
            <a:endParaRPr kumimoji="1" lang="ja-JP" altLang="en-US" sz="1600" dirty="0">
              <a:latin typeface="Optima" panose="02000503060000020004" pitchFamily="2" charset="0"/>
            </a:endParaRPr>
          </a:p>
        </p:txBody>
      </p:sp>
      <p:sp>
        <p:nvSpPr>
          <p:cNvPr id="28" name="スライド番号プレースホルダー 27">
            <a:extLst>
              <a:ext uri="{FF2B5EF4-FFF2-40B4-BE49-F238E27FC236}">
                <a16:creationId xmlns:a16="http://schemas.microsoft.com/office/drawing/2014/main" id="{5B77DA27-F89C-2142-AB54-FEDDF8D4347B}"/>
              </a:ext>
            </a:extLst>
          </p:cNvPr>
          <p:cNvSpPr>
            <a:spLocks noGrp="1"/>
          </p:cNvSpPr>
          <p:nvPr>
            <p:ph type="sldNum" sz="quarter" idx="12"/>
          </p:nvPr>
        </p:nvSpPr>
        <p:spPr/>
        <p:txBody>
          <a:bodyPr/>
          <a:lstStyle/>
          <a:p>
            <a:fld id="{4F507FF2-E283-2F47-BC83-23ACEC2E43D2}" type="slidenum">
              <a:rPr lang="ja-JP" altLang="en-US" smtClean="0"/>
              <a:pPr/>
              <a:t>47</a:t>
            </a:fld>
            <a:r>
              <a:rPr lang="en-US" altLang="ja-JP"/>
              <a:t>/21</a:t>
            </a:r>
            <a:endParaRPr lang="ja-JP" altLang="en-US"/>
          </a:p>
        </p:txBody>
      </p:sp>
    </p:spTree>
    <p:extLst>
      <p:ext uri="{BB962C8B-B14F-4D97-AF65-F5344CB8AC3E}">
        <p14:creationId xmlns:p14="http://schemas.microsoft.com/office/powerpoint/2010/main" val="859452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Why does the cancellation occur?</a:t>
            </a:r>
            <a:endParaRPr kumimoji="1" lang="ja-JP" altLang="en-US" sz="36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EF8A14B-1C19-9042-A412-80A830A10653}"/>
              </a:ext>
            </a:extLst>
          </p:cNvPr>
          <p:cNvPicPr>
            <a:picLocks noChangeAspect="1"/>
          </p:cNvPicPr>
          <p:nvPr/>
        </p:nvPicPr>
        <p:blipFill>
          <a:blip r:embed="rId7"/>
          <a:stretch>
            <a:fillRect/>
          </a:stretch>
        </p:blipFill>
        <p:spPr>
          <a:xfrm>
            <a:off x="12698805" y="6816238"/>
            <a:ext cx="1127305" cy="193835"/>
          </a:xfrm>
          <a:prstGeom prst="rect">
            <a:avLst/>
          </a:prstGeom>
        </p:spPr>
      </p:pic>
      <p:pic>
        <p:nvPicPr>
          <p:cNvPr id="4" name="図 3">
            <a:extLst>
              <a:ext uri="{FF2B5EF4-FFF2-40B4-BE49-F238E27FC236}">
                <a16:creationId xmlns:a16="http://schemas.microsoft.com/office/drawing/2014/main" id="{A04D2AE5-0563-5641-A217-1BF3EE2DB3AC}"/>
              </a:ext>
            </a:extLst>
          </p:cNvPr>
          <p:cNvPicPr>
            <a:picLocks noChangeAspect="1"/>
          </p:cNvPicPr>
          <p:nvPr/>
        </p:nvPicPr>
        <p:blipFill>
          <a:blip r:embed="rId8"/>
          <a:stretch>
            <a:fillRect/>
          </a:stretch>
        </p:blipFill>
        <p:spPr>
          <a:xfrm>
            <a:off x="254790" y="1098986"/>
            <a:ext cx="4598172" cy="3129311"/>
          </a:xfrm>
          <a:prstGeom prst="rect">
            <a:avLst/>
          </a:prstGeom>
        </p:spPr>
      </p:pic>
      <p:pic>
        <p:nvPicPr>
          <p:cNvPr id="23" name="図 22">
            <a:extLst>
              <a:ext uri="{FF2B5EF4-FFF2-40B4-BE49-F238E27FC236}">
                <a16:creationId xmlns:a16="http://schemas.microsoft.com/office/drawing/2014/main" id="{6A7EFD00-FF64-4F43-8FF5-6E6C02A346B2}"/>
              </a:ext>
            </a:extLst>
          </p:cNvPr>
          <p:cNvPicPr>
            <a:picLocks noChangeAspect="1"/>
          </p:cNvPicPr>
          <p:nvPr/>
        </p:nvPicPr>
        <p:blipFill>
          <a:blip r:embed="rId9"/>
          <a:stretch>
            <a:fillRect/>
          </a:stretch>
        </p:blipFill>
        <p:spPr>
          <a:xfrm>
            <a:off x="10234921" y="1848994"/>
            <a:ext cx="2672931" cy="520172"/>
          </a:xfrm>
          <a:prstGeom prst="rect">
            <a:avLst/>
          </a:prstGeom>
        </p:spPr>
      </p:pic>
      <p:pic>
        <p:nvPicPr>
          <p:cNvPr id="6" name="図 5">
            <a:extLst>
              <a:ext uri="{FF2B5EF4-FFF2-40B4-BE49-F238E27FC236}">
                <a16:creationId xmlns:a16="http://schemas.microsoft.com/office/drawing/2014/main" id="{A169C4D2-8F7B-A240-8ED3-8C134D05430E}"/>
              </a:ext>
            </a:extLst>
          </p:cNvPr>
          <p:cNvPicPr>
            <a:picLocks noChangeAspect="1"/>
          </p:cNvPicPr>
          <p:nvPr/>
        </p:nvPicPr>
        <p:blipFill>
          <a:blip r:embed="rId10"/>
          <a:stretch>
            <a:fillRect/>
          </a:stretch>
        </p:blipFill>
        <p:spPr>
          <a:xfrm>
            <a:off x="5097777" y="1233055"/>
            <a:ext cx="3090095" cy="583037"/>
          </a:xfrm>
          <a:prstGeom prst="rect">
            <a:avLst/>
          </a:prstGeom>
        </p:spPr>
      </p:pic>
      <p:pic>
        <p:nvPicPr>
          <p:cNvPr id="7" name="図 6">
            <a:extLst>
              <a:ext uri="{FF2B5EF4-FFF2-40B4-BE49-F238E27FC236}">
                <a16:creationId xmlns:a16="http://schemas.microsoft.com/office/drawing/2014/main" id="{441A810A-D024-B94F-8D64-A15C0C999BEF}"/>
              </a:ext>
            </a:extLst>
          </p:cNvPr>
          <p:cNvPicPr>
            <a:picLocks noChangeAspect="1"/>
          </p:cNvPicPr>
          <p:nvPr/>
        </p:nvPicPr>
        <p:blipFill>
          <a:blip r:embed="rId11"/>
          <a:stretch>
            <a:fillRect/>
          </a:stretch>
        </p:blipFill>
        <p:spPr>
          <a:xfrm>
            <a:off x="1042369" y="1437207"/>
            <a:ext cx="1260707" cy="157588"/>
          </a:xfrm>
          <a:prstGeom prst="rect">
            <a:avLst/>
          </a:prstGeom>
        </p:spPr>
      </p:pic>
      <p:sp>
        <p:nvSpPr>
          <p:cNvPr id="8" name="テキスト ボックス 7">
            <a:extLst>
              <a:ext uri="{FF2B5EF4-FFF2-40B4-BE49-F238E27FC236}">
                <a16:creationId xmlns:a16="http://schemas.microsoft.com/office/drawing/2014/main" id="{85E12307-2D3A-3249-AE1D-F641B645B073}"/>
              </a:ext>
            </a:extLst>
          </p:cNvPr>
          <p:cNvSpPr txBox="1"/>
          <p:nvPr/>
        </p:nvSpPr>
        <p:spPr>
          <a:xfrm>
            <a:off x="747132" y="4438185"/>
            <a:ext cx="8062949" cy="646331"/>
          </a:xfrm>
          <a:prstGeom prst="rect">
            <a:avLst/>
          </a:prstGeom>
          <a:noFill/>
        </p:spPr>
        <p:txBody>
          <a:bodyPr wrap="square" rtlCol="0">
            <a:spAutoFit/>
          </a:bodyPr>
          <a:lstStyle/>
          <a:p>
            <a:r>
              <a:rPr kumimoji="1" lang="en-US" altLang="ja-JP" dirty="0">
                <a:latin typeface="Optima" panose="02000503060000020004" pitchFamily="2" charset="0"/>
              </a:rPr>
              <a:t>x |I(</a:t>
            </a:r>
            <a:r>
              <a:rPr kumimoji="1" lang="en-US" altLang="ja-JP" dirty="0" err="1">
                <a:latin typeface="Optima" panose="02000503060000020004" pitchFamily="2" charset="0"/>
              </a:rPr>
              <a:t>x,x</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decays around </a:t>
            </a:r>
            <a:r>
              <a:rPr kumimoji="1" lang="en-US" altLang="ja-JP" dirty="0" err="1">
                <a:latin typeface="Optima" panose="02000503060000020004" pitchFamily="2" charset="0"/>
              </a:rPr>
              <a:t>η</a:t>
            </a:r>
            <a:r>
              <a:rPr kumimoji="1" lang="en-US" altLang="ja-JP" dirty="0">
                <a:latin typeface="Optima" panose="02000503060000020004" pitchFamily="2" charset="0"/>
              </a:rPr>
              <a:t>=</a:t>
            </a:r>
            <a:r>
              <a:rPr kumimoji="1" lang="en-US" altLang="ja-JP" dirty="0" err="1">
                <a:latin typeface="Optima" panose="02000503060000020004" pitchFamily="2" charset="0"/>
              </a:rPr>
              <a:t>η</a:t>
            </a:r>
            <a:r>
              <a:rPr kumimoji="1" lang="en-US" altLang="ja-JP" baseline="-25000" dirty="0" err="1">
                <a:latin typeface="Optima" panose="02000503060000020004" pitchFamily="2" charset="0"/>
              </a:rPr>
              <a:t>R</a:t>
            </a:r>
            <a:r>
              <a:rPr kumimoji="1" lang="en-US" altLang="ja-JP" dirty="0">
                <a:latin typeface="Optima" panose="02000503060000020004" pitchFamily="2" charset="0"/>
              </a:rPr>
              <a:t> due to the decay of the gravitational potential </a:t>
            </a:r>
            <a:r>
              <a:rPr kumimoji="1" lang="en-US" altLang="ja-JP" dirty="0" err="1">
                <a:latin typeface="Optima" panose="02000503060000020004" pitchFamily="2" charset="0"/>
              </a:rPr>
              <a:t>Φ</a:t>
            </a:r>
            <a:r>
              <a:rPr kumimoji="1" lang="en-US" altLang="ja-JP" dirty="0">
                <a:latin typeface="Optima" panose="02000503060000020004" pitchFamily="2" charset="0"/>
              </a:rPr>
              <a:t>, which means,</a:t>
            </a:r>
          </a:p>
        </p:txBody>
      </p:sp>
      <p:sp>
        <p:nvSpPr>
          <p:cNvPr id="9" name="テキスト ボックス 8">
            <a:extLst>
              <a:ext uri="{FF2B5EF4-FFF2-40B4-BE49-F238E27FC236}">
                <a16:creationId xmlns:a16="http://schemas.microsoft.com/office/drawing/2014/main" id="{D040E386-388C-0E4A-846E-FADF765E3663}"/>
              </a:ext>
            </a:extLst>
          </p:cNvPr>
          <p:cNvSpPr txBox="1"/>
          <p:nvPr/>
        </p:nvSpPr>
        <p:spPr>
          <a:xfrm>
            <a:off x="751168" y="5607373"/>
            <a:ext cx="8203588" cy="646331"/>
          </a:xfrm>
          <a:prstGeom prst="rect">
            <a:avLst/>
          </a:prstGeom>
          <a:noFill/>
        </p:spPr>
        <p:txBody>
          <a:bodyPr wrap="square" rtlCol="0">
            <a:spAutoFit/>
          </a:bodyPr>
          <a:lstStyle/>
          <a:p>
            <a:pPr algn="l"/>
            <a:r>
              <a:rPr kumimoji="1" lang="en-US" altLang="ja-JP" dirty="0">
                <a:latin typeface="Optima" panose="02000503060000020004" pitchFamily="2" charset="0"/>
              </a:rPr>
              <a:t>From this result, we can see the main reason of the cancellation between the components comes from the behaviors of </a:t>
            </a:r>
            <a:r>
              <a:rPr kumimoji="1" lang="en-US" altLang="ja-JP" dirty="0" err="1">
                <a:latin typeface="Optima" panose="02000503060000020004" pitchFamily="2" charset="0"/>
              </a:rPr>
              <a:t>Φ</a:t>
            </a:r>
            <a:r>
              <a:rPr kumimoji="1" lang="en-US" altLang="ja-JP" dirty="0">
                <a:latin typeface="Optima" panose="02000503060000020004" pitchFamily="2" charset="0"/>
              </a:rPr>
              <a:t> around the transition.</a:t>
            </a:r>
          </a:p>
        </p:txBody>
      </p:sp>
      <p:pic>
        <p:nvPicPr>
          <p:cNvPr id="27" name="図 26">
            <a:extLst>
              <a:ext uri="{FF2B5EF4-FFF2-40B4-BE49-F238E27FC236}">
                <a16:creationId xmlns:a16="http://schemas.microsoft.com/office/drawing/2014/main" id="{F904B327-F893-564E-BC43-71463E3BCCB9}"/>
              </a:ext>
            </a:extLst>
          </p:cNvPr>
          <p:cNvPicPr>
            <a:picLocks noChangeAspect="1"/>
          </p:cNvPicPr>
          <p:nvPr/>
        </p:nvPicPr>
        <p:blipFill>
          <a:blip r:embed="rId12"/>
          <a:stretch>
            <a:fillRect/>
          </a:stretch>
        </p:blipFill>
        <p:spPr>
          <a:xfrm>
            <a:off x="9649682" y="2415606"/>
            <a:ext cx="2500628" cy="784749"/>
          </a:xfrm>
          <a:prstGeom prst="rect">
            <a:avLst/>
          </a:prstGeom>
        </p:spPr>
      </p:pic>
      <p:pic>
        <p:nvPicPr>
          <p:cNvPr id="17" name="図 16">
            <a:extLst>
              <a:ext uri="{FF2B5EF4-FFF2-40B4-BE49-F238E27FC236}">
                <a16:creationId xmlns:a16="http://schemas.microsoft.com/office/drawing/2014/main" id="{F824A08E-D410-1841-B88D-85CC11375C5A}"/>
              </a:ext>
            </a:extLst>
          </p:cNvPr>
          <p:cNvPicPr>
            <a:picLocks noChangeAspect="1"/>
          </p:cNvPicPr>
          <p:nvPr/>
        </p:nvPicPr>
        <p:blipFill>
          <a:blip r:embed="rId13"/>
          <a:stretch>
            <a:fillRect/>
          </a:stretch>
        </p:blipFill>
        <p:spPr>
          <a:xfrm>
            <a:off x="9252988" y="3783715"/>
            <a:ext cx="3053439" cy="369333"/>
          </a:xfrm>
          <a:prstGeom prst="rect">
            <a:avLst/>
          </a:prstGeom>
        </p:spPr>
      </p:pic>
      <p:pic>
        <p:nvPicPr>
          <p:cNvPr id="28" name="図 27">
            <a:extLst>
              <a:ext uri="{FF2B5EF4-FFF2-40B4-BE49-F238E27FC236}">
                <a16:creationId xmlns:a16="http://schemas.microsoft.com/office/drawing/2014/main" id="{AB8B648F-42EB-B349-8629-2C714477C6B1}"/>
              </a:ext>
            </a:extLst>
          </p:cNvPr>
          <p:cNvPicPr>
            <a:picLocks noChangeAspect="1"/>
          </p:cNvPicPr>
          <p:nvPr/>
        </p:nvPicPr>
        <p:blipFill>
          <a:blip r:embed="rId14"/>
          <a:stretch>
            <a:fillRect/>
          </a:stretch>
        </p:blipFill>
        <p:spPr>
          <a:xfrm>
            <a:off x="5091171" y="1910168"/>
            <a:ext cx="2393142" cy="976713"/>
          </a:xfrm>
          <a:prstGeom prst="rect">
            <a:avLst/>
          </a:prstGeom>
        </p:spPr>
      </p:pic>
      <p:pic>
        <p:nvPicPr>
          <p:cNvPr id="29" name="図 28">
            <a:extLst>
              <a:ext uri="{FF2B5EF4-FFF2-40B4-BE49-F238E27FC236}">
                <a16:creationId xmlns:a16="http://schemas.microsoft.com/office/drawing/2014/main" id="{7524DE48-1E7B-A34E-B38E-82A6B4C0851F}"/>
              </a:ext>
            </a:extLst>
          </p:cNvPr>
          <p:cNvPicPr>
            <a:picLocks noChangeAspect="1"/>
          </p:cNvPicPr>
          <p:nvPr/>
        </p:nvPicPr>
        <p:blipFill>
          <a:blip r:embed="rId15"/>
          <a:stretch>
            <a:fillRect/>
          </a:stretch>
        </p:blipFill>
        <p:spPr>
          <a:xfrm>
            <a:off x="9405646" y="456572"/>
            <a:ext cx="2024874" cy="155437"/>
          </a:xfrm>
          <a:prstGeom prst="rect">
            <a:avLst/>
          </a:prstGeom>
        </p:spPr>
      </p:pic>
      <p:pic>
        <p:nvPicPr>
          <p:cNvPr id="30" name="図 29">
            <a:extLst>
              <a:ext uri="{FF2B5EF4-FFF2-40B4-BE49-F238E27FC236}">
                <a16:creationId xmlns:a16="http://schemas.microsoft.com/office/drawing/2014/main" id="{C36D855C-F6A3-0A48-B502-8A211ABC7E6E}"/>
              </a:ext>
            </a:extLst>
          </p:cNvPr>
          <p:cNvPicPr>
            <a:picLocks noChangeAspect="1"/>
          </p:cNvPicPr>
          <p:nvPr/>
        </p:nvPicPr>
        <p:blipFill>
          <a:blip r:embed="rId16"/>
          <a:stretch>
            <a:fillRect/>
          </a:stretch>
        </p:blipFill>
        <p:spPr>
          <a:xfrm>
            <a:off x="9252988" y="6565070"/>
            <a:ext cx="3585436" cy="154437"/>
          </a:xfrm>
          <a:prstGeom prst="rect">
            <a:avLst/>
          </a:prstGeom>
        </p:spPr>
      </p:pic>
      <p:pic>
        <p:nvPicPr>
          <p:cNvPr id="31" name="図 30">
            <a:extLst>
              <a:ext uri="{FF2B5EF4-FFF2-40B4-BE49-F238E27FC236}">
                <a16:creationId xmlns:a16="http://schemas.microsoft.com/office/drawing/2014/main" id="{AA23FE63-DD21-BC46-B8F3-40633D0C2548}"/>
              </a:ext>
            </a:extLst>
          </p:cNvPr>
          <p:cNvPicPr>
            <a:picLocks noChangeAspect="1"/>
          </p:cNvPicPr>
          <p:nvPr/>
        </p:nvPicPr>
        <p:blipFill>
          <a:blip r:embed="rId17"/>
          <a:stretch>
            <a:fillRect/>
          </a:stretch>
        </p:blipFill>
        <p:spPr>
          <a:xfrm>
            <a:off x="9832299" y="1012521"/>
            <a:ext cx="3917226" cy="813253"/>
          </a:xfrm>
          <a:prstGeom prst="rect">
            <a:avLst/>
          </a:prstGeom>
        </p:spPr>
      </p:pic>
      <p:pic>
        <p:nvPicPr>
          <p:cNvPr id="38" name="図 37">
            <a:extLst>
              <a:ext uri="{FF2B5EF4-FFF2-40B4-BE49-F238E27FC236}">
                <a16:creationId xmlns:a16="http://schemas.microsoft.com/office/drawing/2014/main" id="{C4EC8663-1D71-CB4A-81F1-87B782DB6EC7}"/>
              </a:ext>
            </a:extLst>
          </p:cNvPr>
          <p:cNvPicPr>
            <a:picLocks noChangeAspect="1"/>
          </p:cNvPicPr>
          <p:nvPr/>
        </p:nvPicPr>
        <p:blipFill>
          <a:blip r:embed="rId18"/>
          <a:stretch>
            <a:fillRect/>
          </a:stretch>
        </p:blipFill>
        <p:spPr>
          <a:xfrm>
            <a:off x="5197100" y="3765432"/>
            <a:ext cx="434094" cy="392532"/>
          </a:xfrm>
          <a:prstGeom prst="rect">
            <a:avLst/>
          </a:prstGeom>
        </p:spPr>
      </p:pic>
      <p:sp>
        <p:nvSpPr>
          <p:cNvPr id="10" name="テキスト ボックス 9">
            <a:extLst>
              <a:ext uri="{FF2B5EF4-FFF2-40B4-BE49-F238E27FC236}">
                <a16:creationId xmlns:a16="http://schemas.microsoft.com/office/drawing/2014/main" id="{84143BE5-F2B6-E94A-883C-5EF2D9B87ED9}"/>
              </a:ext>
            </a:extLst>
          </p:cNvPr>
          <p:cNvSpPr txBox="1"/>
          <p:nvPr/>
        </p:nvSpPr>
        <p:spPr>
          <a:xfrm>
            <a:off x="5608820" y="3721987"/>
            <a:ext cx="3201261"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eMD era</a:t>
            </a:r>
            <a:endParaRPr kumimoji="1" lang="ja-JP" altLang="en-US" sz="1200" dirty="0">
              <a:latin typeface="Optima" panose="02000503060000020004" pitchFamily="2" charset="0"/>
            </a:endParaRPr>
          </a:p>
        </p:txBody>
      </p:sp>
      <p:sp>
        <p:nvSpPr>
          <p:cNvPr id="39" name="テキスト ボックス 38">
            <a:extLst>
              <a:ext uri="{FF2B5EF4-FFF2-40B4-BE49-F238E27FC236}">
                <a16:creationId xmlns:a16="http://schemas.microsoft.com/office/drawing/2014/main" id="{F807EE85-1ABB-3C49-B6CD-6B63EC9D7AB0}"/>
              </a:ext>
            </a:extLst>
          </p:cNvPr>
          <p:cNvSpPr txBox="1"/>
          <p:nvPr/>
        </p:nvSpPr>
        <p:spPr>
          <a:xfrm>
            <a:off x="5608820" y="3952328"/>
            <a:ext cx="3065006" cy="276999"/>
          </a:xfrm>
          <a:prstGeom prst="rect">
            <a:avLst/>
          </a:prstGeom>
          <a:noFill/>
        </p:spPr>
        <p:txBody>
          <a:bodyPr wrap="none" rtlCol="0">
            <a:spAutoFit/>
          </a:bodyPr>
          <a:lstStyle/>
          <a:p>
            <a:pPr algn="l"/>
            <a:r>
              <a:rPr kumimoji="1" lang="en-US" altLang="ja-JP" sz="1200" dirty="0">
                <a:latin typeface="Optima" panose="02000503060000020004" pitchFamily="2" charset="0"/>
              </a:rPr>
              <a:t>Describing the GWs induced during RD era</a:t>
            </a:r>
            <a:endParaRPr kumimoji="1" lang="ja-JP" altLang="en-US" sz="1200" dirty="0">
              <a:latin typeface="Optima" panose="02000503060000020004" pitchFamily="2" charset="0"/>
            </a:endParaRPr>
          </a:p>
        </p:txBody>
      </p:sp>
      <p:pic>
        <p:nvPicPr>
          <p:cNvPr id="11" name="図 10">
            <a:extLst>
              <a:ext uri="{FF2B5EF4-FFF2-40B4-BE49-F238E27FC236}">
                <a16:creationId xmlns:a16="http://schemas.microsoft.com/office/drawing/2014/main" id="{D0EDCA76-37CD-6F48-849A-6A06CAFABB18}"/>
              </a:ext>
            </a:extLst>
          </p:cNvPr>
          <p:cNvPicPr>
            <a:picLocks noChangeAspect="1"/>
          </p:cNvPicPr>
          <p:nvPr/>
        </p:nvPicPr>
        <p:blipFill>
          <a:blip r:embed="rId19"/>
          <a:stretch>
            <a:fillRect/>
          </a:stretch>
        </p:blipFill>
        <p:spPr>
          <a:xfrm>
            <a:off x="5091171" y="3096315"/>
            <a:ext cx="3791415" cy="381236"/>
          </a:xfrm>
          <a:prstGeom prst="rect">
            <a:avLst/>
          </a:prstGeom>
        </p:spPr>
      </p:pic>
      <p:pic>
        <p:nvPicPr>
          <p:cNvPr id="22" name="図 21">
            <a:extLst>
              <a:ext uri="{FF2B5EF4-FFF2-40B4-BE49-F238E27FC236}">
                <a16:creationId xmlns:a16="http://schemas.microsoft.com/office/drawing/2014/main" id="{0487816E-8C9B-DB46-956E-09453E090689}"/>
              </a:ext>
            </a:extLst>
          </p:cNvPr>
          <p:cNvPicPr>
            <a:picLocks noChangeAspect="1"/>
          </p:cNvPicPr>
          <p:nvPr/>
        </p:nvPicPr>
        <p:blipFill>
          <a:blip r:embed="rId20"/>
          <a:stretch>
            <a:fillRect/>
          </a:stretch>
        </p:blipFill>
        <p:spPr>
          <a:xfrm>
            <a:off x="-4828318" y="5064580"/>
            <a:ext cx="4620170" cy="541473"/>
          </a:xfrm>
          <a:prstGeom prst="rect">
            <a:avLst/>
          </a:prstGeom>
        </p:spPr>
      </p:pic>
      <p:pic>
        <p:nvPicPr>
          <p:cNvPr id="12" name="図 11">
            <a:extLst>
              <a:ext uri="{FF2B5EF4-FFF2-40B4-BE49-F238E27FC236}">
                <a16:creationId xmlns:a16="http://schemas.microsoft.com/office/drawing/2014/main" id="{481F1F13-0A89-F34F-B8CC-0FD41831AA28}"/>
              </a:ext>
            </a:extLst>
          </p:cNvPr>
          <p:cNvPicPr>
            <a:picLocks noChangeAspect="1"/>
          </p:cNvPicPr>
          <p:nvPr/>
        </p:nvPicPr>
        <p:blipFill>
          <a:blip r:embed="rId21"/>
          <a:stretch>
            <a:fillRect/>
          </a:stretch>
        </p:blipFill>
        <p:spPr>
          <a:xfrm>
            <a:off x="7035309" y="4997119"/>
            <a:ext cx="798329" cy="215607"/>
          </a:xfrm>
          <a:prstGeom prst="rect">
            <a:avLst/>
          </a:prstGeom>
        </p:spPr>
      </p:pic>
      <p:pic>
        <p:nvPicPr>
          <p:cNvPr id="24" name="図 23">
            <a:extLst>
              <a:ext uri="{FF2B5EF4-FFF2-40B4-BE49-F238E27FC236}">
                <a16:creationId xmlns:a16="http://schemas.microsoft.com/office/drawing/2014/main" id="{493C2748-5957-514B-82FF-A51F7995F358}"/>
              </a:ext>
            </a:extLst>
          </p:cNvPr>
          <p:cNvPicPr>
            <a:picLocks noChangeAspect="1"/>
          </p:cNvPicPr>
          <p:nvPr/>
        </p:nvPicPr>
        <p:blipFill>
          <a:blip r:embed="rId22"/>
          <a:stretch>
            <a:fillRect/>
          </a:stretch>
        </p:blipFill>
        <p:spPr>
          <a:xfrm>
            <a:off x="2823402" y="-868986"/>
            <a:ext cx="4873706" cy="571186"/>
          </a:xfrm>
          <a:prstGeom prst="rect">
            <a:avLst/>
          </a:prstGeom>
        </p:spPr>
      </p:pic>
      <p:pic>
        <p:nvPicPr>
          <p:cNvPr id="26" name="図 25">
            <a:extLst>
              <a:ext uri="{FF2B5EF4-FFF2-40B4-BE49-F238E27FC236}">
                <a16:creationId xmlns:a16="http://schemas.microsoft.com/office/drawing/2014/main" id="{6E9BC83A-E69A-CC40-8446-2970D3403580}"/>
              </a:ext>
            </a:extLst>
          </p:cNvPr>
          <p:cNvPicPr>
            <a:picLocks noChangeAspect="1"/>
          </p:cNvPicPr>
          <p:nvPr/>
        </p:nvPicPr>
        <p:blipFill>
          <a:blip r:embed="rId23"/>
          <a:stretch>
            <a:fillRect/>
          </a:stretch>
        </p:blipFill>
        <p:spPr>
          <a:xfrm>
            <a:off x="1860491" y="5012144"/>
            <a:ext cx="4867820" cy="570496"/>
          </a:xfrm>
          <a:prstGeom prst="rect">
            <a:avLst/>
          </a:prstGeom>
        </p:spPr>
      </p:pic>
      <p:sp>
        <p:nvSpPr>
          <p:cNvPr id="2" name="スライド番号プレースホルダー 1">
            <a:extLst>
              <a:ext uri="{FF2B5EF4-FFF2-40B4-BE49-F238E27FC236}">
                <a16:creationId xmlns:a16="http://schemas.microsoft.com/office/drawing/2014/main" id="{29A2578F-09FD-3247-80D4-FCC9BD150F1D}"/>
              </a:ext>
            </a:extLst>
          </p:cNvPr>
          <p:cNvSpPr>
            <a:spLocks noGrp="1"/>
          </p:cNvSpPr>
          <p:nvPr>
            <p:ph type="sldNum" sz="quarter" idx="12"/>
          </p:nvPr>
        </p:nvSpPr>
        <p:spPr/>
        <p:txBody>
          <a:bodyPr/>
          <a:lstStyle/>
          <a:p>
            <a:fld id="{4F507FF2-E283-2F47-BC83-23ACEC2E43D2}" type="slidenum">
              <a:rPr lang="ja-JP" altLang="en-US" smtClean="0"/>
              <a:pPr/>
              <a:t>48</a:t>
            </a:fld>
            <a:r>
              <a:rPr lang="en-US" altLang="ja-JP"/>
              <a:t>/21</a:t>
            </a:r>
            <a:endParaRPr lang="ja-JP" altLang="en-US"/>
          </a:p>
        </p:txBody>
      </p:sp>
    </p:spTree>
    <p:extLst>
      <p:ext uri="{BB962C8B-B14F-4D97-AF65-F5344CB8AC3E}">
        <p14:creationId xmlns:p14="http://schemas.microsoft.com/office/powerpoint/2010/main" val="2016295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 地図 が含まれている画像&#10;&#10;&#10;&#10;自動的に生成された説明">
            <a:extLst>
              <a:ext uri="{FF2B5EF4-FFF2-40B4-BE49-F238E27FC236}">
                <a16:creationId xmlns:a16="http://schemas.microsoft.com/office/drawing/2014/main" id="{49F93532-8B28-EE46-A50D-8A91C7F58026}"/>
              </a:ext>
            </a:extLst>
          </p:cNvPr>
          <p:cNvPicPr>
            <a:picLocks noChangeAspect="1"/>
          </p:cNvPicPr>
          <p:nvPr/>
        </p:nvPicPr>
        <p:blipFill>
          <a:blip r:embed="rId3"/>
          <a:stretch>
            <a:fillRect/>
          </a:stretch>
        </p:blipFill>
        <p:spPr>
          <a:xfrm>
            <a:off x="5221124" y="3313545"/>
            <a:ext cx="2948196" cy="2680178"/>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P</a:t>
            </a:r>
            <a:r>
              <a:rPr kumimoji="1" lang="en-US" altLang="ja-JP" dirty="0"/>
              <a:t>erturbations and Cosmology</a:t>
            </a:r>
            <a:endParaRPr kumimoji="1" lang="ja-JP" altLang="en-US"/>
          </a:p>
        </p:txBody>
      </p:sp>
      <p:pic>
        <p:nvPicPr>
          <p:cNvPr id="4" name="図 3">
            <a:extLst>
              <a:ext uri="{FF2B5EF4-FFF2-40B4-BE49-F238E27FC236}">
                <a16:creationId xmlns:a16="http://schemas.microsoft.com/office/drawing/2014/main" id="{CDF987C7-2CEE-5A48-A77C-2771D9746D1B}"/>
              </a:ext>
            </a:extLst>
          </p:cNvPr>
          <p:cNvPicPr>
            <a:picLocks noChangeAspect="1"/>
          </p:cNvPicPr>
          <p:nvPr/>
        </p:nvPicPr>
        <p:blipFill>
          <a:blip r:embed="rId4"/>
          <a:stretch>
            <a:fillRect/>
          </a:stretch>
        </p:blipFill>
        <p:spPr>
          <a:xfrm>
            <a:off x="-5038725" y="2814798"/>
            <a:ext cx="5038725" cy="857250"/>
          </a:xfrm>
          <a:prstGeom prst="rect">
            <a:avLst/>
          </a:prstGeom>
        </p:spPr>
      </p:pic>
      <p:pic>
        <p:nvPicPr>
          <p:cNvPr id="11" name="図 10">
            <a:extLst>
              <a:ext uri="{FF2B5EF4-FFF2-40B4-BE49-F238E27FC236}">
                <a16:creationId xmlns:a16="http://schemas.microsoft.com/office/drawing/2014/main" id="{B481255C-32C4-2941-A237-BB597AE81443}"/>
              </a:ext>
            </a:extLst>
          </p:cNvPr>
          <p:cNvPicPr>
            <a:picLocks noChangeAspect="1"/>
          </p:cNvPicPr>
          <p:nvPr/>
        </p:nvPicPr>
        <p:blipFill>
          <a:blip r:embed="rId5"/>
          <a:stretch>
            <a:fillRect/>
          </a:stretch>
        </p:blipFill>
        <p:spPr>
          <a:xfrm>
            <a:off x="-1073609" y="4502912"/>
            <a:ext cx="962025" cy="342900"/>
          </a:xfrm>
          <a:prstGeom prst="rect">
            <a:avLst/>
          </a:prstGeom>
        </p:spPr>
      </p:pic>
      <p:pic>
        <p:nvPicPr>
          <p:cNvPr id="5" name="図 4">
            <a:extLst>
              <a:ext uri="{FF2B5EF4-FFF2-40B4-BE49-F238E27FC236}">
                <a16:creationId xmlns:a16="http://schemas.microsoft.com/office/drawing/2014/main" id="{86C13164-B435-324D-91F7-2985C8B7B942}"/>
              </a:ext>
            </a:extLst>
          </p:cNvPr>
          <p:cNvPicPr>
            <a:picLocks noChangeAspect="1"/>
          </p:cNvPicPr>
          <p:nvPr/>
        </p:nvPicPr>
        <p:blipFill>
          <a:blip r:embed="rId6"/>
          <a:stretch>
            <a:fillRect/>
          </a:stretch>
        </p:blipFill>
        <p:spPr>
          <a:xfrm>
            <a:off x="2272354" y="-1120155"/>
            <a:ext cx="5038725" cy="857250"/>
          </a:xfrm>
          <a:prstGeom prst="rect">
            <a:avLst/>
          </a:prstGeom>
        </p:spPr>
      </p:pic>
      <p:pic>
        <p:nvPicPr>
          <p:cNvPr id="10" name="図 9" descr="スクリーンショット 2018-08-25 21.05.12.png">
            <a:extLst>
              <a:ext uri="{FF2B5EF4-FFF2-40B4-BE49-F238E27FC236}">
                <a16:creationId xmlns:a16="http://schemas.microsoft.com/office/drawing/2014/main" id="{E2E16D78-A0E9-DF4D-A23B-670A0051A8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095" y="3241583"/>
            <a:ext cx="4318613" cy="2925737"/>
          </a:xfrm>
          <a:prstGeom prst="rect">
            <a:avLst/>
          </a:prstGeom>
        </p:spPr>
      </p:pic>
      <p:sp>
        <p:nvSpPr>
          <p:cNvPr id="15" name="テキスト ボックス 14">
            <a:extLst>
              <a:ext uri="{FF2B5EF4-FFF2-40B4-BE49-F238E27FC236}">
                <a16:creationId xmlns:a16="http://schemas.microsoft.com/office/drawing/2014/main" id="{10ADA4DC-5F05-E44F-ADB2-33701FCFC06C}"/>
              </a:ext>
            </a:extLst>
          </p:cNvPr>
          <p:cNvSpPr txBox="1"/>
          <p:nvPr/>
        </p:nvSpPr>
        <p:spPr>
          <a:xfrm>
            <a:off x="628650" y="6059460"/>
            <a:ext cx="8003286" cy="369332"/>
          </a:xfrm>
          <a:prstGeom prst="rect">
            <a:avLst/>
          </a:prstGeom>
          <a:noFill/>
        </p:spPr>
        <p:txBody>
          <a:bodyPr wrap="square" rtlCol="0">
            <a:spAutoFit/>
          </a:bodyPr>
          <a:lstStyle/>
          <a:p>
            <a:r>
              <a:rPr lang="en-US" altLang="ja-JP" dirty="0">
                <a:latin typeface="Optima"/>
                <a:ea typeface="メイリオ"/>
                <a:cs typeface="Optima"/>
              </a:rPr>
              <a:t>On large scale (&gt;1Mpc), curvature perturbations are observed very well.</a:t>
            </a:r>
            <a:endParaRPr lang="ja-JP" altLang="en-US" dirty="0" err="1">
              <a:latin typeface="Optima"/>
              <a:ea typeface="メイリオ"/>
              <a:cs typeface="Optima"/>
            </a:endParaRPr>
          </a:p>
        </p:txBody>
      </p:sp>
      <p:sp>
        <p:nvSpPr>
          <p:cNvPr id="18" name="下矢印 17">
            <a:extLst>
              <a:ext uri="{FF2B5EF4-FFF2-40B4-BE49-F238E27FC236}">
                <a16:creationId xmlns:a16="http://schemas.microsoft.com/office/drawing/2014/main" id="{953C0999-FB99-3446-B541-7326943F5F01}"/>
              </a:ext>
            </a:extLst>
          </p:cNvPr>
          <p:cNvSpPr/>
          <p:nvPr/>
        </p:nvSpPr>
        <p:spPr>
          <a:xfrm>
            <a:off x="4139056" y="2009072"/>
            <a:ext cx="363474" cy="543890"/>
          </a:xfrm>
          <a:prstGeom prst="downArrow">
            <a:avLst/>
          </a:prstGeom>
          <a:solidFill>
            <a:schemeClr val="accent1"/>
          </a:solidFill>
          <a:ln w="952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19" name="テキスト ボックス 18">
            <a:extLst>
              <a:ext uri="{FF2B5EF4-FFF2-40B4-BE49-F238E27FC236}">
                <a16:creationId xmlns:a16="http://schemas.microsoft.com/office/drawing/2014/main" id="{2B955306-75DB-994C-8BA5-C8DD8AACF073}"/>
              </a:ext>
            </a:extLst>
          </p:cNvPr>
          <p:cNvSpPr txBox="1"/>
          <p:nvPr/>
        </p:nvSpPr>
        <p:spPr>
          <a:xfrm>
            <a:off x="4502530" y="2022341"/>
            <a:ext cx="1437188" cy="461665"/>
          </a:xfrm>
          <a:prstGeom prst="rect">
            <a:avLst/>
          </a:prstGeom>
          <a:noFill/>
        </p:spPr>
        <p:txBody>
          <a:bodyPr wrap="none" rtlCol="0">
            <a:spAutoFit/>
          </a:bodyPr>
          <a:lstStyle/>
          <a:p>
            <a:r>
              <a:rPr lang="en-US" altLang="ja-JP" sz="2400" dirty="0">
                <a:solidFill>
                  <a:schemeClr val="accent1"/>
                </a:solidFill>
                <a:latin typeface="Optima"/>
                <a:ea typeface="メイリオ"/>
                <a:cs typeface="Optima"/>
              </a:rPr>
              <a:t>Therefore</a:t>
            </a:r>
            <a:endParaRPr lang="ja-JP" altLang="en-US" sz="2400" dirty="0" err="1">
              <a:solidFill>
                <a:schemeClr val="accent1"/>
              </a:solidFill>
              <a:latin typeface="Optima"/>
              <a:ea typeface="メイリオ"/>
              <a:cs typeface="Optima"/>
            </a:endParaRPr>
          </a:p>
        </p:txBody>
      </p:sp>
      <p:sp>
        <p:nvSpPr>
          <p:cNvPr id="20" name="テキスト ボックス 19">
            <a:extLst>
              <a:ext uri="{FF2B5EF4-FFF2-40B4-BE49-F238E27FC236}">
                <a16:creationId xmlns:a16="http://schemas.microsoft.com/office/drawing/2014/main" id="{107F57F2-479C-B646-98F1-DB9A02F9D30E}"/>
              </a:ext>
            </a:extLst>
          </p:cNvPr>
          <p:cNvSpPr txBox="1"/>
          <p:nvPr/>
        </p:nvSpPr>
        <p:spPr>
          <a:xfrm>
            <a:off x="2849824" y="3803406"/>
            <a:ext cx="912429" cy="253916"/>
          </a:xfrm>
          <a:prstGeom prst="rect">
            <a:avLst/>
          </a:prstGeom>
          <a:noFill/>
        </p:spPr>
        <p:txBody>
          <a:bodyPr wrap="none" rtlCol="0">
            <a:spAutoFit/>
          </a:bodyPr>
          <a:lstStyle/>
          <a:p>
            <a:r>
              <a:rPr lang="en-US" altLang="ja-JP" sz="1050" dirty="0">
                <a:latin typeface="Optima"/>
                <a:ea typeface="メイリオ"/>
                <a:cs typeface="Optima"/>
              </a:rPr>
              <a:t>Planck 2018</a:t>
            </a:r>
            <a:endParaRPr lang="ja-JP" altLang="en-US" sz="1050" dirty="0" err="1">
              <a:latin typeface="Optima"/>
              <a:ea typeface="メイリオ"/>
              <a:cs typeface="Optima"/>
            </a:endParaRPr>
          </a:p>
        </p:txBody>
      </p:sp>
      <p:sp>
        <p:nvSpPr>
          <p:cNvPr id="6" name="テキスト ボックス 5">
            <a:extLst>
              <a:ext uri="{FF2B5EF4-FFF2-40B4-BE49-F238E27FC236}">
                <a16:creationId xmlns:a16="http://schemas.microsoft.com/office/drawing/2014/main" id="{9BAC3C1A-B6DA-1B47-AC47-3AAEE3DD3006}"/>
              </a:ext>
            </a:extLst>
          </p:cNvPr>
          <p:cNvSpPr txBox="1"/>
          <p:nvPr/>
        </p:nvSpPr>
        <p:spPr>
          <a:xfrm>
            <a:off x="642578" y="1225792"/>
            <a:ext cx="8351200" cy="707886"/>
          </a:xfrm>
          <a:prstGeom prst="rect">
            <a:avLst/>
          </a:prstGeom>
          <a:noFill/>
        </p:spPr>
        <p:txBody>
          <a:bodyPr wrap="square" rtlCol="0">
            <a:spAutoFit/>
          </a:bodyPr>
          <a:lstStyle/>
          <a:p>
            <a:pPr algn="l"/>
            <a:r>
              <a:rPr kumimoji="1" lang="en-US" altLang="ja-JP" sz="2000" dirty="0">
                <a:latin typeface="Optima" panose="02000503060000020004" pitchFamily="2" charset="0"/>
              </a:rPr>
              <a:t>The inflation theory predicts power spectra of perturbations, including scalar (curvature), tensor (GWs) perturbations.</a:t>
            </a:r>
            <a:endParaRPr kumimoji="1" lang="ja-JP" altLang="en-US" sz="2000" dirty="0">
              <a:latin typeface="Optima" panose="02000503060000020004" pitchFamily="2" charset="0"/>
            </a:endParaRPr>
          </a:p>
        </p:txBody>
      </p:sp>
      <p:sp>
        <p:nvSpPr>
          <p:cNvPr id="7" name="テキスト ボックス 6">
            <a:extLst>
              <a:ext uri="{FF2B5EF4-FFF2-40B4-BE49-F238E27FC236}">
                <a16:creationId xmlns:a16="http://schemas.microsoft.com/office/drawing/2014/main" id="{AF6DD2A9-B0E6-AE46-A922-71D8C4D8BFEF}"/>
              </a:ext>
            </a:extLst>
          </p:cNvPr>
          <p:cNvSpPr txBox="1"/>
          <p:nvPr/>
        </p:nvSpPr>
        <p:spPr>
          <a:xfrm>
            <a:off x="702055" y="2641557"/>
            <a:ext cx="7600950" cy="707886"/>
          </a:xfrm>
          <a:prstGeom prst="rect">
            <a:avLst/>
          </a:prstGeom>
          <a:noFill/>
        </p:spPr>
        <p:txBody>
          <a:bodyPr wrap="square" rtlCol="0">
            <a:spAutoFit/>
          </a:bodyPr>
          <a:lstStyle/>
          <a:p>
            <a:pPr algn="l"/>
            <a:r>
              <a:rPr kumimoji="1" lang="en-US" altLang="ja-JP" sz="2000" dirty="0">
                <a:latin typeface="Optima" panose="02000503060000020004" pitchFamily="2" charset="0"/>
              </a:rPr>
              <a:t>To understand the nature of the inflation theory, it is important to investigate the perturbations.</a:t>
            </a:r>
            <a:endParaRPr kumimoji="1" lang="ja-JP" altLang="en-US" sz="2000" dirty="0">
              <a:latin typeface="Optima" panose="02000503060000020004" pitchFamily="2" charset="0"/>
            </a:endParaRPr>
          </a:p>
        </p:txBody>
      </p:sp>
      <p:sp>
        <p:nvSpPr>
          <p:cNvPr id="9" name="スライド番号プレースホルダー 8">
            <a:extLst>
              <a:ext uri="{FF2B5EF4-FFF2-40B4-BE49-F238E27FC236}">
                <a16:creationId xmlns:a16="http://schemas.microsoft.com/office/drawing/2014/main" id="{708FBBC2-C314-A745-8392-5050B2A1CE87}"/>
              </a:ext>
            </a:extLst>
          </p:cNvPr>
          <p:cNvSpPr>
            <a:spLocks noGrp="1"/>
          </p:cNvSpPr>
          <p:nvPr>
            <p:ph type="sldNum" sz="quarter" idx="12"/>
          </p:nvPr>
        </p:nvSpPr>
        <p:spPr/>
        <p:txBody>
          <a:bodyPr/>
          <a:lstStyle/>
          <a:p>
            <a:fld id="{4F507FF2-E283-2F47-BC83-23ACEC2E43D2}" type="slidenum">
              <a:rPr lang="ja-JP" altLang="en-US" smtClean="0"/>
              <a:pPr/>
              <a:t>49</a:t>
            </a:fld>
            <a:r>
              <a:rPr lang="en-US" altLang="ja-JP"/>
              <a:t>/21</a:t>
            </a:r>
            <a:endParaRPr lang="ja-JP" altLang="en-US"/>
          </a:p>
        </p:txBody>
      </p:sp>
    </p:spTree>
    <p:extLst>
      <p:ext uri="{BB962C8B-B14F-4D97-AF65-F5344CB8AC3E}">
        <p14:creationId xmlns:p14="http://schemas.microsoft.com/office/powerpoint/2010/main" val="2634985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22A92C7-2EF8-8E4C-8123-28B44F2A6B91}"/>
              </a:ext>
            </a:extLst>
          </p:cNvPr>
          <p:cNvPicPr>
            <a:picLocks noChangeAspect="1"/>
          </p:cNvPicPr>
          <p:nvPr/>
        </p:nvPicPr>
        <p:blipFill>
          <a:blip r:embed="rId3"/>
          <a:stretch>
            <a:fillRect/>
          </a:stretch>
        </p:blipFill>
        <p:spPr>
          <a:xfrm>
            <a:off x="-4563905" y="1186427"/>
            <a:ext cx="4262262" cy="3206472"/>
          </a:xfrm>
          <a:prstGeom prst="rect">
            <a:avLst/>
          </a:prstGeom>
        </p:spPr>
      </p:pic>
      <p:pic>
        <p:nvPicPr>
          <p:cNvPr id="10" name="図 9">
            <a:extLst>
              <a:ext uri="{FF2B5EF4-FFF2-40B4-BE49-F238E27FC236}">
                <a16:creationId xmlns:a16="http://schemas.microsoft.com/office/drawing/2014/main" id="{3C60B653-9CE2-D84A-A8E2-25F2C0C23658}"/>
              </a:ext>
            </a:extLst>
          </p:cNvPr>
          <p:cNvPicPr>
            <a:picLocks noChangeAspect="1"/>
          </p:cNvPicPr>
          <p:nvPr/>
        </p:nvPicPr>
        <p:blipFill>
          <a:blip r:embed="rId4"/>
          <a:stretch>
            <a:fillRect/>
          </a:stretch>
        </p:blipFill>
        <p:spPr>
          <a:xfrm>
            <a:off x="-943316" y="7129636"/>
            <a:ext cx="4513665" cy="3274620"/>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lang="en-US" altLang="ja-JP" sz="3600" dirty="0"/>
              <a:t>Motivations for the induced</a:t>
            </a:r>
            <a:r>
              <a:rPr kumimoji="1" lang="en-US" altLang="ja-JP" sz="3600" dirty="0"/>
              <a:t> GWs</a:t>
            </a:r>
            <a:endParaRPr kumimoji="1" lang="ja-JP" altLang="en-US" sz="3600"/>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790257"/>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73BBFDA-9E96-674E-91E8-EB6DC6E4F11F}"/>
              </a:ext>
            </a:extLst>
          </p:cNvPr>
          <p:cNvSpPr txBox="1"/>
          <p:nvPr/>
        </p:nvSpPr>
        <p:spPr>
          <a:xfrm>
            <a:off x="6952677" y="7215811"/>
            <a:ext cx="3696846" cy="400110"/>
          </a:xfrm>
          <a:prstGeom prst="rect">
            <a:avLst/>
          </a:prstGeom>
          <a:noFill/>
        </p:spPr>
        <p:txBody>
          <a:bodyPr wrap="none" rtlCol="0">
            <a:spAutoFit/>
          </a:bodyPr>
          <a:lstStyle/>
          <a:p>
            <a:pPr algn="l"/>
            <a:r>
              <a:rPr kumimoji="1" lang="en-US" altLang="ja-JP" sz="2000" dirty="0">
                <a:latin typeface="Optima" panose="02000503060000020004" pitchFamily="2" charset="0"/>
              </a:rPr>
              <a:t>PBHs need large perturbations.</a:t>
            </a:r>
            <a:endParaRPr kumimoji="1" lang="ja-JP" altLang="en-US" sz="2000" dirty="0">
              <a:latin typeface="Optima" panose="02000503060000020004" pitchFamily="2" charset="0"/>
            </a:endParaRPr>
          </a:p>
        </p:txBody>
      </p:sp>
      <p:sp>
        <p:nvSpPr>
          <p:cNvPr id="9" name="テキスト ボックス 8">
            <a:extLst>
              <a:ext uri="{FF2B5EF4-FFF2-40B4-BE49-F238E27FC236}">
                <a16:creationId xmlns:a16="http://schemas.microsoft.com/office/drawing/2014/main" id="{CB26DB6E-3B11-7643-8F16-0B1000B6BADA}"/>
              </a:ext>
            </a:extLst>
          </p:cNvPr>
          <p:cNvSpPr txBox="1"/>
          <p:nvPr/>
        </p:nvSpPr>
        <p:spPr>
          <a:xfrm>
            <a:off x="1313517" y="8338291"/>
            <a:ext cx="6113277" cy="400110"/>
          </a:xfrm>
          <a:prstGeom prst="rect">
            <a:avLst/>
          </a:prstGeom>
          <a:noFill/>
        </p:spPr>
        <p:txBody>
          <a:bodyPr wrap="none" rtlCol="0">
            <a:spAutoFit/>
          </a:bodyPr>
          <a:lstStyle/>
          <a:p>
            <a:pPr algn="l"/>
            <a:r>
              <a:rPr kumimoji="1" lang="en-US" altLang="ja-JP" sz="2000" dirty="0">
                <a:latin typeface="Optima" panose="02000503060000020004" pitchFamily="2" charset="0"/>
              </a:rPr>
              <a:t>Large GWs are induced, which could be observed by </a:t>
            </a:r>
            <a:endParaRPr kumimoji="1" lang="ja-JP" altLang="en-US" sz="2000" dirty="0">
              <a:latin typeface="Optima" panose="02000503060000020004" pitchFamily="2" charset="0"/>
            </a:endParaRPr>
          </a:p>
        </p:txBody>
      </p:sp>
      <p:sp>
        <p:nvSpPr>
          <p:cNvPr id="6" name="テキスト ボックス 5">
            <a:extLst>
              <a:ext uri="{FF2B5EF4-FFF2-40B4-BE49-F238E27FC236}">
                <a16:creationId xmlns:a16="http://schemas.microsoft.com/office/drawing/2014/main" id="{1DE70287-76C7-C647-905A-9EDA9AF27C1E}"/>
              </a:ext>
            </a:extLst>
          </p:cNvPr>
          <p:cNvSpPr txBox="1"/>
          <p:nvPr/>
        </p:nvSpPr>
        <p:spPr>
          <a:xfrm>
            <a:off x="9183665" y="2466417"/>
            <a:ext cx="3990921" cy="923330"/>
          </a:xfrm>
          <a:prstGeom prst="rect">
            <a:avLst/>
          </a:prstGeom>
          <a:noFill/>
        </p:spPr>
        <p:txBody>
          <a:bodyPr wrap="square" rtlCol="0">
            <a:spAutoFit/>
          </a:bodyPr>
          <a:lstStyle/>
          <a:p>
            <a:pPr algn="l"/>
            <a:r>
              <a:rPr kumimoji="1" lang="en-US" altLang="ja-JP" dirty="0">
                <a:latin typeface="Optima" panose="02000503060000020004" pitchFamily="2" charset="0"/>
              </a:rPr>
              <a:t>The future and current GW projects can investigate the power spectrum of curvature perturbations.</a:t>
            </a:r>
          </a:p>
        </p:txBody>
      </p:sp>
      <p:sp>
        <p:nvSpPr>
          <p:cNvPr id="11" name="テキスト ボックス 10">
            <a:extLst>
              <a:ext uri="{FF2B5EF4-FFF2-40B4-BE49-F238E27FC236}">
                <a16:creationId xmlns:a16="http://schemas.microsoft.com/office/drawing/2014/main" id="{2FFD7C75-B90F-284E-BEFE-292DF11F5FEB}"/>
              </a:ext>
            </a:extLst>
          </p:cNvPr>
          <p:cNvSpPr txBox="1"/>
          <p:nvPr/>
        </p:nvSpPr>
        <p:spPr>
          <a:xfrm>
            <a:off x="9535876" y="3997563"/>
            <a:ext cx="3889886" cy="646331"/>
          </a:xfrm>
          <a:prstGeom prst="rect">
            <a:avLst/>
          </a:prstGeom>
          <a:noFill/>
        </p:spPr>
        <p:txBody>
          <a:bodyPr wrap="square" rtlCol="0">
            <a:spAutoFit/>
          </a:bodyPr>
          <a:lstStyle/>
          <a:p>
            <a:pPr algn="l"/>
            <a:r>
              <a:rPr kumimoji="1" lang="en-US" altLang="ja-JP" dirty="0">
                <a:latin typeface="Optima" panose="02000503060000020004" pitchFamily="2" charset="0"/>
              </a:rPr>
              <a:t>These constraints are important when we consider the PBHs production.</a:t>
            </a:r>
            <a:endParaRPr kumimoji="1" lang="ja-JP" altLang="en-US" dirty="0">
              <a:latin typeface="Optima" panose="02000503060000020004" pitchFamily="2" charset="0"/>
            </a:endParaRPr>
          </a:p>
        </p:txBody>
      </p:sp>
      <p:sp>
        <p:nvSpPr>
          <p:cNvPr id="13" name="テキスト ボックス 12">
            <a:extLst>
              <a:ext uri="{FF2B5EF4-FFF2-40B4-BE49-F238E27FC236}">
                <a16:creationId xmlns:a16="http://schemas.microsoft.com/office/drawing/2014/main" id="{AB5B00E8-B1F6-9849-B581-22EA1909DCE0}"/>
              </a:ext>
            </a:extLst>
          </p:cNvPr>
          <p:cNvSpPr txBox="1"/>
          <p:nvPr/>
        </p:nvSpPr>
        <p:spPr>
          <a:xfrm>
            <a:off x="9535875" y="4829424"/>
            <a:ext cx="3851787" cy="646331"/>
          </a:xfrm>
          <a:prstGeom prst="rect">
            <a:avLst/>
          </a:prstGeom>
          <a:noFill/>
        </p:spPr>
        <p:txBody>
          <a:bodyPr wrap="square" rtlCol="0">
            <a:spAutoFit/>
          </a:bodyPr>
          <a:lstStyle/>
          <a:p>
            <a:pPr algn="l"/>
            <a:r>
              <a:rPr kumimoji="1" lang="en-US" altLang="ja-JP" dirty="0">
                <a:latin typeface="Optima" panose="02000503060000020004" pitchFamily="2" charset="0"/>
              </a:rPr>
              <a:t>In left figure, the effects of eMD era have not taken into account.</a:t>
            </a:r>
            <a:endParaRPr kumimoji="1" lang="ja-JP" altLang="en-US" dirty="0">
              <a:latin typeface="Optima" panose="02000503060000020004" pitchFamily="2" charset="0"/>
            </a:endParaRPr>
          </a:p>
        </p:txBody>
      </p:sp>
      <p:sp>
        <p:nvSpPr>
          <p:cNvPr id="2" name="テキスト ボックス 1">
            <a:extLst>
              <a:ext uri="{FF2B5EF4-FFF2-40B4-BE49-F238E27FC236}">
                <a16:creationId xmlns:a16="http://schemas.microsoft.com/office/drawing/2014/main" id="{9854BE75-BECA-114F-A178-9CE0BF65FCE0}"/>
              </a:ext>
            </a:extLst>
          </p:cNvPr>
          <p:cNvSpPr txBox="1"/>
          <p:nvPr/>
        </p:nvSpPr>
        <p:spPr>
          <a:xfrm>
            <a:off x="-2823892" y="3547441"/>
            <a:ext cx="2448106" cy="338554"/>
          </a:xfrm>
          <a:prstGeom prst="rect">
            <a:avLst/>
          </a:prstGeom>
          <a:noFill/>
        </p:spPr>
        <p:txBody>
          <a:bodyPr wrap="none" rtlCol="0">
            <a:spAutoFit/>
          </a:bodyPr>
          <a:lstStyle/>
          <a:p>
            <a:r>
              <a:rPr kumimoji="1" lang="en-US" altLang="ja-JP" sz="1600" dirty="0">
                <a:latin typeface="Optima" panose="02000503060000020004" pitchFamily="2" charset="0"/>
              </a:rPr>
              <a:t>(Inomata, </a:t>
            </a:r>
            <a:r>
              <a:rPr kumimoji="1" lang="en-US" altLang="ja-JP" sz="1600" dirty="0" err="1">
                <a:latin typeface="Optima" panose="02000503060000020004" pitchFamily="2" charset="0"/>
              </a:rPr>
              <a:t>Nakama</a:t>
            </a:r>
            <a:r>
              <a:rPr kumimoji="1" lang="en-US" altLang="ja-JP" sz="1600" dirty="0">
                <a:latin typeface="Optima" panose="02000503060000020004" pitchFamily="2" charset="0"/>
              </a:rPr>
              <a:t>, 2018)</a:t>
            </a:r>
            <a:endParaRPr kumimoji="1" lang="ja-JP" altLang="en-US" sz="1600">
              <a:latin typeface="Optima" panose="02000503060000020004" pitchFamily="2" charset="0"/>
            </a:endParaRPr>
          </a:p>
        </p:txBody>
      </p:sp>
      <p:sp>
        <p:nvSpPr>
          <p:cNvPr id="14" name="テキスト ボックス 13">
            <a:extLst>
              <a:ext uri="{FF2B5EF4-FFF2-40B4-BE49-F238E27FC236}">
                <a16:creationId xmlns:a16="http://schemas.microsoft.com/office/drawing/2014/main" id="{ABEE6782-69C6-4D47-A3A8-3802C0EEF4EE}"/>
              </a:ext>
            </a:extLst>
          </p:cNvPr>
          <p:cNvSpPr txBox="1"/>
          <p:nvPr/>
        </p:nvSpPr>
        <p:spPr>
          <a:xfrm>
            <a:off x="-7826913" y="6088491"/>
            <a:ext cx="7782560" cy="646331"/>
          </a:xfrm>
          <a:prstGeom prst="rect">
            <a:avLst/>
          </a:prstGeom>
          <a:noFill/>
        </p:spPr>
        <p:txBody>
          <a:bodyPr wrap="square" rtlCol="0">
            <a:spAutoFit/>
          </a:bodyPr>
          <a:lstStyle/>
          <a:p>
            <a:pPr algn="l"/>
            <a:r>
              <a:rPr kumimoji="1" lang="en-US" altLang="ja-JP" dirty="0">
                <a:latin typeface="Optima" panose="02000503060000020004" pitchFamily="2" charset="0"/>
              </a:rPr>
              <a:t>GWs induced by the scalar perturbations can be a good probe to investigate the early Universe. </a:t>
            </a:r>
            <a:endParaRPr kumimoji="1" lang="ja-JP" altLang="en-US" dirty="0">
              <a:latin typeface="Optima" panose="02000503060000020004" pitchFamily="2" charset="0"/>
            </a:endParaRPr>
          </a:p>
        </p:txBody>
      </p:sp>
      <p:sp>
        <p:nvSpPr>
          <p:cNvPr id="16" name="テキスト ボックス 15">
            <a:extLst>
              <a:ext uri="{FF2B5EF4-FFF2-40B4-BE49-F238E27FC236}">
                <a16:creationId xmlns:a16="http://schemas.microsoft.com/office/drawing/2014/main" id="{9364E7BC-8BCC-9C47-92CF-E073E38AF517}"/>
              </a:ext>
            </a:extLst>
          </p:cNvPr>
          <p:cNvSpPr txBox="1"/>
          <p:nvPr/>
        </p:nvSpPr>
        <p:spPr>
          <a:xfrm>
            <a:off x="513947" y="1524483"/>
            <a:ext cx="7782560" cy="646331"/>
          </a:xfrm>
          <a:prstGeom prst="rect">
            <a:avLst/>
          </a:prstGeom>
          <a:noFill/>
        </p:spPr>
        <p:txBody>
          <a:bodyPr wrap="square" rtlCol="0">
            <a:spAutoFit/>
          </a:bodyPr>
          <a:lstStyle/>
          <a:p>
            <a:pPr algn="l"/>
            <a:r>
              <a:rPr kumimoji="1" lang="en-US" altLang="ja-JP" dirty="0">
                <a:latin typeface="Optima" panose="02000503060000020004" pitchFamily="2" charset="0"/>
              </a:rPr>
              <a:t>The frequencies of the induced GWs correspond to the scales of the scalar perturbations inducing GWs. </a:t>
            </a:r>
            <a:endParaRPr kumimoji="1" lang="ja-JP" altLang="en-US" dirty="0">
              <a:latin typeface="Optima" panose="02000503060000020004" pitchFamily="2" charset="0"/>
            </a:endParaRPr>
          </a:p>
        </p:txBody>
      </p:sp>
      <p:sp>
        <p:nvSpPr>
          <p:cNvPr id="18" name="テキスト ボックス 17">
            <a:extLst>
              <a:ext uri="{FF2B5EF4-FFF2-40B4-BE49-F238E27FC236}">
                <a16:creationId xmlns:a16="http://schemas.microsoft.com/office/drawing/2014/main" id="{95717988-204D-184F-923B-9B3BF8910C0B}"/>
              </a:ext>
            </a:extLst>
          </p:cNvPr>
          <p:cNvSpPr txBox="1"/>
          <p:nvPr/>
        </p:nvSpPr>
        <p:spPr>
          <a:xfrm>
            <a:off x="513947" y="2391593"/>
            <a:ext cx="8044188" cy="646331"/>
          </a:xfrm>
          <a:prstGeom prst="rect">
            <a:avLst/>
          </a:prstGeom>
          <a:noFill/>
        </p:spPr>
        <p:txBody>
          <a:bodyPr wrap="square" rtlCol="0">
            <a:spAutoFit/>
          </a:bodyPr>
          <a:lstStyle/>
          <a:p>
            <a:pPr algn="l"/>
            <a:r>
              <a:rPr kumimoji="1" lang="en-US" altLang="ja-JP" dirty="0">
                <a:latin typeface="Optima" panose="02000503060000020004" pitchFamily="2" charset="0"/>
              </a:rPr>
              <a:t>Since the wide range of GW frequencies could be observed in the future, we could investigate </a:t>
            </a:r>
            <a:r>
              <a:rPr kumimoji="1" lang="en-US" altLang="ja-JP" u="sng" dirty="0">
                <a:latin typeface="Optima" panose="02000503060000020004" pitchFamily="2" charset="0"/>
              </a:rPr>
              <a:t>small-scale (scalar) perturbations</a:t>
            </a:r>
            <a:r>
              <a:rPr kumimoji="1" lang="en-US" altLang="ja-JP" dirty="0">
                <a:latin typeface="Optima" panose="02000503060000020004" pitchFamily="2" charset="0"/>
              </a:rPr>
              <a:t> using the induced GWs!</a:t>
            </a:r>
            <a:endParaRPr kumimoji="1" lang="ja-JP" altLang="en-US" dirty="0">
              <a:latin typeface="Optima" panose="02000503060000020004" pitchFamily="2" charset="0"/>
            </a:endParaRPr>
          </a:p>
        </p:txBody>
      </p:sp>
      <p:cxnSp>
        <p:nvCxnSpPr>
          <p:cNvPr id="21" name="直線コネクタ 20">
            <a:extLst>
              <a:ext uri="{FF2B5EF4-FFF2-40B4-BE49-F238E27FC236}">
                <a16:creationId xmlns:a16="http://schemas.microsoft.com/office/drawing/2014/main" id="{24DEFF4E-61F4-AA48-AC02-D819F3144CE9}"/>
              </a:ext>
            </a:extLst>
          </p:cNvPr>
          <p:cNvCxnSpPr/>
          <p:nvPr/>
        </p:nvCxnSpPr>
        <p:spPr>
          <a:xfrm>
            <a:off x="9387032" y="1898493"/>
            <a:ext cx="3212757"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F803C7F-8AC4-8648-85B5-0EC0F6C899F8}"/>
              </a:ext>
            </a:extLst>
          </p:cNvPr>
          <p:cNvSpPr txBox="1"/>
          <p:nvPr/>
        </p:nvSpPr>
        <p:spPr>
          <a:xfrm>
            <a:off x="9345679" y="2428519"/>
            <a:ext cx="6212886" cy="523220"/>
          </a:xfrm>
          <a:prstGeom prst="rect">
            <a:avLst/>
          </a:prstGeom>
          <a:noFill/>
        </p:spPr>
        <p:txBody>
          <a:bodyPr wrap="square" rtlCol="0">
            <a:spAutoFit/>
          </a:bodyPr>
          <a:lstStyle/>
          <a:p>
            <a:pPr algn="l"/>
            <a:r>
              <a:rPr kumimoji="1" lang="en-US" altLang="ja-JP" sz="1400" dirty="0">
                <a:latin typeface="Optima" panose="02000503060000020004" pitchFamily="2" charset="0"/>
              </a:rPr>
              <a:t>(Observations of CMB and LSS cannot investigate small-scale perturbations due to the Silk damping and the non-linear growth of perturbations) </a:t>
            </a:r>
            <a:endParaRPr kumimoji="1" lang="ja-JP" altLang="en-US" sz="14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6C138C7A-FD57-FA41-B1C4-9CF5BC89419D}"/>
              </a:ext>
            </a:extLst>
          </p:cNvPr>
          <p:cNvSpPr txBox="1"/>
          <p:nvPr/>
        </p:nvSpPr>
        <p:spPr>
          <a:xfrm>
            <a:off x="513947" y="3490377"/>
            <a:ext cx="8044188" cy="646331"/>
          </a:xfrm>
          <a:prstGeom prst="rect">
            <a:avLst/>
          </a:prstGeom>
          <a:noFill/>
        </p:spPr>
        <p:txBody>
          <a:bodyPr wrap="square" rtlCol="0">
            <a:spAutoFit/>
          </a:bodyPr>
          <a:lstStyle/>
          <a:p>
            <a:pPr algn="l"/>
            <a:r>
              <a:rPr kumimoji="1" lang="en-US" altLang="ja-JP" dirty="0">
                <a:latin typeface="Optima" panose="02000503060000020004" pitchFamily="2" charset="0"/>
              </a:rPr>
              <a:t>Small-scale perturbations enter the horizon early, the induced GW could be a good probe of the early Universe.</a:t>
            </a:r>
            <a:endParaRPr kumimoji="1" lang="ja-JP" altLang="en-US"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6EF6B11F-413A-B64F-B67E-83DF74FF074A}"/>
              </a:ext>
            </a:extLst>
          </p:cNvPr>
          <p:cNvSpPr txBox="1"/>
          <p:nvPr/>
        </p:nvSpPr>
        <p:spPr>
          <a:xfrm>
            <a:off x="657788" y="5168645"/>
            <a:ext cx="7857562" cy="369332"/>
          </a:xfrm>
          <a:prstGeom prst="rect">
            <a:avLst/>
          </a:prstGeom>
          <a:noFill/>
        </p:spPr>
        <p:txBody>
          <a:bodyPr wrap="square" rtlCol="0">
            <a:spAutoFit/>
          </a:bodyPr>
          <a:lstStyle/>
          <a:p>
            <a:pPr algn="l"/>
            <a:r>
              <a:rPr kumimoji="1" lang="en-US" altLang="ja-JP" dirty="0">
                <a:latin typeface="Optima" panose="02000503060000020004" pitchFamily="2" charset="0"/>
              </a:rPr>
              <a:t>What effects does the early matter dominated era make on the induced GWs?</a:t>
            </a:r>
            <a:endParaRPr kumimoji="1" lang="ja-JP" altLang="en-US" dirty="0">
              <a:latin typeface="Optima" panose="02000503060000020004" pitchFamily="2" charset="0"/>
            </a:endParaRPr>
          </a:p>
        </p:txBody>
      </p:sp>
      <p:sp>
        <p:nvSpPr>
          <p:cNvPr id="25" name="右矢印 24">
            <a:extLst>
              <a:ext uri="{FF2B5EF4-FFF2-40B4-BE49-F238E27FC236}">
                <a16:creationId xmlns:a16="http://schemas.microsoft.com/office/drawing/2014/main" id="{0EFE461B-995D-2344-9C70-BA886663041C}"/>
              </a:ext>
            </a:extLst>
          </p:cNvPr>
          <p:cNvSpPr/>
          <p:nvPr/>
        </p:nvSpPr>
        <p:spPr>
          <a:xfrm rot="5400000">
            <a:off x="3921448" y="4230949"/>
            <a:ext cx="481914" cy="415499"/>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角丸四角形 27">
            <a:extLst>
              <a:ext uri="{FF2B5EF4-FFF2-40B4-BE49-F238E27FC236}">
                <a16:creationId xmlns:a16="http://schemas.microsoft.com/office/drawing/2014/main" id="{74EB9271-4079-7F47-B957-73100FC507A2}"/>
              </a:ext>
            </a:extLst>
          </p:cNvPr>
          <p:cNvSpPr/>
          <p:nvPr/>
        </p:nvSpPr>
        <p:spPr>
          <a:xfrm>
            <a:off x="583098" y="4996497"/>
            <a:ext cx="8044188" cy="64633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テキスト ボックス 26">
            <a:extLst>
              <a:ext uri="{FF2B5EF4-FFF2-40B4-BE49-F238E27FC236}">
                <a16:creationId xmlns:a16="http://schemas.microsoft.com/office/drawing/2014/main" id="{CCF82B28-0EEB-2242-972E-276174CD883E}"/>
              </a:ext>
            </a:extLst>
          </p:cNvPr>
          <p:cNvSpPr txBox="1"/>
          <p:nvPr/>
        </p:nvSpPr>
        <p:spPr>
          <a:xfrm>
            <a:off x="2821415" y="4785074"/>
            <a:ext cx="2836482" cy="369332"/>
          </a:xfrm>
          <a:prstGeom prst="rect">
            <a:avLst/>
          </a:prstGeom>
          <a:solidFill>
            <a:schemeClr val="bg1"/>
          </a:solidFill>
          <a:ln>
            <a:solidFill>
              <a:schemeClr val="accent1"/>
            </a:solidFill>
          </a:ln>
        </p:spPr>
        <p:txBody>
          <a:bodyPr wrap="none" rtlCol="0">
            <a:spAutoFit/>
          </a:bodyPr>
          <a:lstStyle/>
          <a:p>
            <a:pPr algn="l"/>
            <a:r>
              <a:rPr kumimoji="1" lang="en-US" altLang="ja-JP" dirty="0">
                <a:latin typeface="Optima" panose="02000503060000020004" pitchFamily="2" charset="0"/>
              </a:rPr>
              <a:t>Main question of this work</a:t>
            </a:r>
            <a:endParaRPr kumimoji="1" lang="ja-JP" altLang="en-US" dirty="0">
              <a:latin typeface="Optima" panose="02000503060000020004" pitchFamily="2" charset="0"/>
            </a:endParaRPr>
          </a:p>
        </p:txBody>
      </p:sp>
      <p:sp>
        <p:nvSpPr>
          <p:cNvPr id="30" name="テキスト ボックス 29">
            <a:extLst>
              <a:ext uri="{FF2B5EF4-FFF2-40B4-BE49-F238E27FC236}">
                <a16:creationId xmlns:a16="http://schemas.microsoft.com/office/drawing/2014/main" id="{0793ED2E-D531-E54F-8E5C-A8E4669FF27C}"/>
              </a:ext>
            </a:extLst>
          </p:cNvPr>
          <p:cNvSpPr txBox="1"/>
          <p:nvPr/>
        </p:nvSpPr>
        <p:spPr>
          <a:xfrm>
            <a:off x="9204895" y="3457366"/>
            <a:ext cx="3759787" cy="523220"/>
          </a:xfrm>
          <a:prstGeom prst="rect">
            <a:avLst/>
          </a:prstGeom>
          <a:noFill/>
        </p:spPr>
        <p:txBody>
          <a:bodyPr wrap="square" rtlCol="0">
            <a:spAutoFit/>
          </a:bodyPr>
          <a:lstStyle/>
          <a:p>
            <a:pPr algn="l"/>
            <a:r>
              <a:rPr kumimoji="1" lang="en-US" altLang="ja-JP" sz="1400" dirty="0">
                <a:latin typeface="Optima" panose="02000503060000020004" pitchFamily="2" charset="0"/>
              </a:rPr>
              <a:t>(The left figure is just an advertisement of our previous work, </a:t>
            </a:r>
            <a:r>
              <a:rPr kumimoji="1" lang="en-US" altLang="ja-JP" sz="1400" dirty="0" err="1">
                <a:latin typeface="Optima" panose="02000503060000020004" pitchFamily="2" charset="0"/>
              </a:rPr>
              <a:t>arXiv</a:t>
            </a:r>
            <a:r>
              <a:rPr kumimoji="1" lang="en-US" altLang="ja-JP" sz="1400" dirty="0">
                <a:latin typeface="Optima" panose="02000503060000020004" pitchFamily="2" charset="0"/>
              </a:rPr>
              <a:t>: 1812.00674.)</a:t>
            </a:r>
            <a:endParaRPr kumimoji="1" lang="ja-JP" altLang="en-US" sz="1400" dirty="0">
              <a:latin typeface="Optima" panose="02000503060000020004" pitchFamily="2" charset="0"/>
            </a:endParaRPr>
          </a:p>
        </p:txBody>
      </p:sp>
      <p:pic>
        <p:nvPicPr>
          <p:cNvPr id="32" name="図 31">
            <a:extLst>
              <a:ext uri="{FF2B5EF4-FFF2-40B4-BE49-F238E27FC236}">
                <a16:creationId xmlns:a16="http://schemas.microsoft.com/office/drawing/2014/main" id="{53D8207B-3FCE-1C43-B20D-DC9B0BBFDE78}"/>
              </a:ext>
            </a:extLst>
          </p:cNvPr>
          <p:cNvPicPr>
            <a:picLocks noChangeAspect="1"/>
          </p:cNvPicPr>
          <p:nvPr/>
        </p:nvPicPr>
        <p:blipFill>
          <a:blip r:embed="rId5"/>
          <a:stretch>
            <a:fillRect/>
          </a:stretch>
        </p:blipFill>
        <p:spPr>
          <a:xfrm>
            <a:off x="5004630" y="3005040"/>
            <a:ext cx="1005040" cy="202101"/>
          </a:xfrm>
          <a:prstGeom prst="rect">
            <a:avLst/>
          </a:prstGeom>
        </p:spPr>
      </p:pic>
      <p:sp>
        <p:nvSpPr>
          <p:cNvPr id="33" name="テキスト ボックス 32">
            <a:extLst>
              <a:ext uri="{FF2B5EF4-FFF2-40B4-BE49-F238E27FC236}">
                <a16:creationId xmlns:a16="http://schemas.microsoft.com/office/drawing/2014/main" id="{8B7D4AAF-10CB-1F4A-A3D6-260D5A83E1A6}"/>
              </a:ext>
            </a:extLst>
          </p:cNvPr>
          <p:cNvSpPr txBox="1"/>
          <p:nvPr/>
        </p:nvSpPr>
        <p:spPr>
          <a:xfrm>
            <a:off x="-1385109" y="4087717"/>
            <a:ext cx="930063" cy="276999"/>
          </a:xfrm>
          <a:prstGeom prst="rect">
            <a:avLst/>
          </a:prstGeom>
          <a:noFill/>
        </p:spPr>
        <p:txBody>
          <a:bodyPr wrap="none" rtlCol="0">
            <a:spAutoFit/>
          </a:bodyPr>
          <a:lstStyle/>
          <a:p>
            <a:pPr algn="l"/>
            <a:r>
              <a:rPr kumimoji="1" lang="en-US" altLang="ja-JP" sz="1200" dirty="0">
                <a:latin typeface="Optima" panose="02000503060000020004" pitchFamily="2" charset="0"/>
              </a:rPr>
              <a:t>Small scale</a:t>
            </a:r>
            <a:endParaRPr kumimoji="1" lang="ja-JP" altLang="en-US" sz="1200" dirty="0">
              <a:latin typeface="Optima" panose="02000503060000020004" pitchFamily="2" charset="0"/>
            </a:endParaRPr>
          </a:p>
        </p:txBody>
      </p:sp>
      <p:sp>
        <p:nvSpPr>
          <p:cNvPr id="34" name="テキスト ボックス 33">
            <a:extLst>
              <a:ext uri="{FF2B5EF4-FFF2-40B4-BE49-F238E27FC236}">
                <a16:creationId xmlns:a16="http://schemas.microsoft.com/office/drawing/2014/main" id="{B5C27B60-F914-974A-9543-C4FB92B9E194}"/>
              </a:ext>
            </a:extLst>
          </p:cNvPr>
          <p:cNvSpPr txBox="1"/>
          <p:nvPr/>
        </p:nvSpPr>
        <p:spPr>
          <a:xfrm>
            <a:off x="-3899944" y="4087717"/>
            <a:ext cx="920445" cy="276999"/>
          </a:xfrm>
          <a:prstGeom prst="rect">
            <a:avLst/>
          </a:prstGeom>
          <a:noFill/>
        </p:spPr>
        <p:txBody>
          <a:bodyPr wrap="none" rtlCol="0">
            <a:spAutoFit/>
          </a:bodyPr>
          <a:lstStyle/>
          <a:p>
            <a:pPr algn="l"/>
            <a:r>
              <a:rPr kumimoji="1" lang="en-US" altLang="ja-JP" sz="1200" dirty="0">
                <a:latin typeface="Optima" panose="02000503060000020004" pitchFamily="2" charset="0"/>
              </a:rPr>
              <a:t>Large scale</a:t>
            </a:r>
            <a:endParaRPr kumimoji="1" lang="ja-JP" altLang="en-US" sz="1200" dirty="0">
              <a:latin typeface="Optima" panose="02000503060000020004" pitchFamily="2" charset="0"/>
            </a:endParaRPr>
          </a:p>
        </p:txBody>
      </p:sp>
      <p:cxnSp>
        <p:nvCxnSpPr>
          <p:cNvPr id="36" name="直線矢印コネクタ 35">
            <a:extLst>
              <a:ext uri="{FF2B5EF4-FFF2-40B4-BE49-F238E27FC236}">
                <a16:creationId xmlns:a16="http://schemas.microsoft.com/office/drawing/2014/main" id="{AF3086BD-6880-584C-BFE9-47130E8EDB04}"/>
              </a:ext>
            </a:extLst>
          </p:cNvPr>
          <p:cNvCxnSpPr/>
          <p:nvPr/>
        </p:nvCxnSpPr>
        <p:spPr>
          <a:xfrm>
            <a:off x="-1782400" y="4223410"/>
            <a:ext cx="412039"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6F2F79F0-1E41-8B47-A780-FAECF8E6992D}"/>
              </a:ext>
            </a:extLst>
          </p:cNvPr>
          <p:cNvCxnSpPr>
            <a:cxnSpLocks/>
          </p:cNvCxnSpPr>
          <p:nvPr/>
        </p:nvCxnSpPr>
        <p:spPr>
          <a:xfrm flipH="1">
            <a:off x="-3023743" y="4238158"/>
            <a:ext cx="476864"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A5E81121-999B-044C-B8F3-49F52DBA8D18}"/>
              </a:ext>
            </a:extLst>
          </p:cNvPr>
          <p:cNvSpPr>
            <a:spLocks noGrp="1"/>
          </p:cNvSpPr>
          <p:nvPr>
            <p:ph type="sldNum" sz="quarter" idx="12"/>
          </p:nvPr>
        </p:nvSpPr>
        <p:spPr/>
        <p:txBody>
          <a:bodyPr/>
          <a:lstStyle/>
          <a:p>
            <a:fld id="{4F507FF2-E283-2F47-BC83-23ACEC2E43D2}" type="slidenum">
              <a:rPr lang="ja-JP" altLang="en-US" smtClean="0"/>
              <a:pPr/>
              <a:t>5</a:t>
            </a:fld>
            <a:r>
              <a:rPr lang="en-US" altLang="ja-JP"/>
              <a:t>/21</a:t>
            </a:r>
            <a:endParaRPr lang="ja-JP" altLang="en-US"/>
          </a:p>
        </p:txBody>
      </p:sp>
    </p:spTree>
    <p:extLst>
      <p:ext uri="{BB962C8B-B14F-4D97-AF65-F5344CB8AC3E}">
        <p14:creationId xmlns:p14="http://schemas.microsoft.com/office/powerpoint/2010/main" val="129740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fontScale="90000"/>
          </a:bodyPr>
          <a:lstStyle/>
          <a:p>
            <a:r>
              <a:rPr kumimoji="1" lang="en-US" altLang="ja-JP" dirty="0"/>
              <a:t>Current constraints on the small scale</a:t>
            </a:r>
            <a:endParaRPr kumimoji="1" lang="ja-JP" altLang="en-US"/>
          </a:p>
        </p:txBody>
      </p:sp>
      <p:pic>
        <p:nvPicPr>
          <p:cNvPr id="4" name="図 3">
            <a:extLst>
              <a:ext uri="{FF2B5EF4-FFF2-40B4-BE49-F238E27FC236}">
                <a16:creationId xmlns:a16="http://schemas.microsoft.com/office/drawing/2014/main" id="{CDF987C7-2CEE-5A48-A77C-2771D9746D1B}"/>
              </a:ext>
            </a:extLst>
          </p:cNvPr>
          <p:cNvPicPr>
            <a:picLocks noChangeAspect="1"/>
          </p:cNvPicPr>
          <p:nvPr/>
        </p:nvPicPr>
        <p:blipFill>
          <a:blip r:embed="rId3"/>
          <a:stretch>
            <a:fillRect/>
          </a:stretch>
        </p:blipFill>
        <p:spPr>
          <a:xfrm>
            <a:off x="-5038725" y="2814798"/>
            <a:ext cx="5038725" cy="857250"/>
          </a:xfrm>
          <a:prstGeom prst="rect">
            <a:avLst/>
          </a:prstGeom>
        </p:spPr>
      </p:pic>
      <p:pic>
        <p:nvPicPr>
          <p:cNvPr id="11" name="図 10">
            <a:extLst>
              <a:ext uri="{FF2B5EF4-FFF2-40B4-BE49-F238E27FC236}">
                <a16:creationId xmlns:a16="http://schemas.microsoft.com/office/drawing/2014/main" id="{B481255C-32C4-2941-A237-BB597AE81443}"/>
              </a:ext>
            </a:extLst>
          </p:cNvPr>
          <p:cNvPicPr>
            <a:picLocks noChangeAspect="1"/>
          </p:cNvPicPr>
          <p:nvPr/>
        </p:nvPicPr>
        <p:blipFill>
          <a:blip r:embed="rId4"/>
          <a:stretch>
            <a:fillRect/>
          </a:stretch>
        </p:blipFill>
        <p:spPr>
          <a:xfrm>
            <a:off x="-1073609" y="4502912"/>
            <a:ext cx="962025" cy="342900"/>
          </a:xfrm>
          <a:prstGeom prst="rect">
            <a:avLst/>
          </a:prstGeom>
        </p:spPr>
      </p:pic>
      <p:pic>
        <p:nvPicPr>
          <p:cNvPr id="5" name="図 4">
            <a:extLst>
              <a:ext uri="{FF2B5EF4-FFF2-40B4-BE49-F238E27FC236}">
                <a16:creationId xmlns:a16="http://schemas.microsoft.com/office/drawing/2014/main" id="{86C13164-B435-324D-91F7-2985C8B7B942}"/>
              </a:ext>
            </a:extLst>
          </p:cNvPr>
          <p:cNvPicPr>
            <a:picLocks noChangeAspect="1"/>
          </p:cNvPicPr>
          <p:nvPr/>
        </p:nvPicPr>
        <p:blipFill>
          <a:blip r:embed="rId5"/>
          <a:stretch>
            <a:fillRect/>
          </a:stretch>
        </p:blipFill>
        <p:spPr>
          <a:xfrm>
            <a:off x="2272354" y="-1120155"/>
            <a:ext cx="5038725" cy="857250"/>
          </a:xfrm>
          <a:prstGeom prst="rect">
            <a:avLst/>
          </a:prstGeom>
        </p:spPr>
      </p:pic>
      <p:pic>
        <p:nvPicPr>
          <p:cNvPr id="14" name="図 13">
            <a:extLst>
              <a:ext uri="{FF2B5EF4-FFF2-40B4-BE49-F238E27FC236}">
                <a16:creationId xmlns:a16="http://schemas.microsoft.com/office/drawing/2014/main" id="{2F31CE06-122D-034B-9035-A97E0D701CB1}"/>
              </a:ext>
            </a:extLst>
          </p:cNvPr>
          <p:cNvPicPr>
            <a:picLocks noChangeAspect="1"/>
          </p:cNvPicPr>
          <p:nvPr/>
        </p:nvPicPr>
        <p:blipFill>
          <a:blip r:embed="rId6"/>
          <a:stretch>
            <a:fillRect/>
          </a:stretch>
        </p:blipFill>
        <p:spPr>
          <a:xfrm>
            <a:off x="1472184" y="1179480"/>
            <a:ext cx="6199632" cy="4499040"/>
          </a:xfrm>
          <a:prstGeom prst="rect">
            <a:avLst/>
          </a:prstGeom>
        </p:spPr>
      </p:pic>
      <p:sp>
        <p:nvSpPr>
          <p:cNvPr id="16" name="テキスト ボックス 15">
            <a:extLst>
              <a:ext uri="{FF2B5EF4-FFF2-40B4-BE49-F238E27FC236}">
                <a16:creationId xmlns:a16="http://schemas.microsoft.com/office/drawing/2014/main" id="{F5522998-8A2D-1B45-8ED1-91D29F1B6CC4}"/>
              </a:ext>
            </a:extLst>
          </p:cNvPr>
          <p:cNvSpPr txBox="1"/>
          <p:nvPr/>
        </p:nvSpPr>
        <p:spPr>
          <a:xfrm rot="16200000">
            <a:off x="-866565" y="3207757"/>
            <a:ext cx="4308167" cy="369332"/>
          </a:xfrm>
          <a:prstGeom prst="rect">
            <a:avLst/>
          </a:prstGeom>
          <a:noFill/>
        </p:spPr>
        <p:txBody>
          <a:bodyPr wrap="none" rtlCol="0">
            <a:spAutoFit/>
          </a:bodyPr>
          <a:lstStyle/>
          <a:p>
            <a:pPr algn="l"/>
            <a:r>
              <a:rPr kumimoji="1" lang="en-US" altLang="ja-JP" dirty="0">
                <a:latin typeface="Optima" panose="02000503060000020004" pitchFamily="2" charset="0"/>
              </a:rPr>
              <a:t>Power spectrum of curvature perturbation</a:t>
            </a:r>
            <a:endParaRPr kumimoji="1" lang="ja-JP" altLang="en-US" dirty="0">
              <a:latin typeface="Optima" panose="02000503060000020004" pitchFamily="2" charset="0"/>
            </a:endParaRPr>
          </a:p>
        </p:txBody>
      </p:sp>
      <p:sp>
        <p:nvSpPr>
          <p:cNvPr id="17" name="テキスト ボックス 16">
            <a:extLst>
              <a:ext uri="{FF2B5EF4-FFF2-40B4-BE49-F238E27FC236}">
                <a16:creationId xmlns:a16="http://schemas.microsoft.com/office/drawing/2014/main" id="{DA986E61-FDD5-934C-B144-A90F8B7F4CE9}"/>
              </a:ext>
            </a:extLst>
          </p:cNvPr>
          <p:cNvSpPr txBox="1"/>
          <p:nvPr/>
        </p:nvSpPr>
        <p:spPr>
          <a:xfrm>
            <a:off x="2102967" y="5396357"/>
            <a:ext cx="1167307" cy="338554"/>
          </a:xfrm>
          <a:prstGeom prst="rect">
            <a:avLst/>
          </a:prstGeom>
          <a:noFill/>
        </p:spPr>
        <p:txBody>
          <a:bodyPr wrap="none" rtlCol="0">
            <a:spAutoFit/>
          </a:bodyPr>
          <a:lstStyle/>
          <a:p>
            <a:pPr algn="l"/>
            <a:r>
              <a:rPr kumimoji="1" lang="en-US" altLang="ja-JP" sz="1600" dirty="0">
                <a:latin typeface="Optima" panose="02000503060000020004" pitchFamily="2" charset="0"/>
              </a:rPr>
              <a:t>Large scale</a:t>
            </a:r>
            <a:endParaRPr kumimoji="1" lang="ja-JP" altLang="en-US" sz="16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1CE330E9-2374-A540-8694-DBB73C4D15ED}"/>
              </a:ext>
            </a:extLst>
          </p:cNvPr>
          <p:cNvSpPr txBox="1"/>
          <p:nvPr/>
        </p:nvSpPr>
        <p:spPr>
          <a:xfrm>
            <a:off x="6563906" y="5396357"/>
            <a:ext cx="1180131" cy="338554"/>
          </a:xfrm>
          <a:prstGeom prst="rect">
            <a:avLst/>
          </a:prstGeom>
          <a:noFill/>
        </p:spPr>
        <p:txBody>
          <a:bodyPr wrap="none" rtlCol="0">
            <a:spAutoFit/>
          </a:bodyPr>
          <a:lstStyle/>
          <a:p>
            <a:pPr algn="l"/>
            <a:r>
              <a:rPr kumimoji="1" lang="en-US" altLang="ja-JP" sz="1600" dirty="0">
                <a:latin typeface="Optima" panose="02000503060000020004" pitchFamily="2" charset="0"/>
              </a:rPr>
              <a:t>Small scale</a:t>
            </a:r>
            <a:endParaRPr kumimoji="1" lang="ja-JP" altLang="en-US" sz="1600" dirty="0">
              <a:latin typeface="Optima" panose="02000503060000020004" pitchFamily="2" charset="0"/>
            </a:endParaRPr>
          </a:p>
        </p:txBody>
      </p:sp>
      <p:sp>
        <p:nvSpPr>
          <p:cNvPr id="18" name="テキスト ボックス 17">
            <a:extLst>
              <a:ext uri="{FF2B5EF4-FFF2-40B4-BE49-F238E27FC236}">
                <a16:creationId xmlns:a16="http://schemas.microsoft.com/office/drawing/2014/main" id="{BEA1D4EB-BA39-5048-808D-BB1C65C4F5F0}"/>
              </a:ext>
            </a:extLst>
          </p:cNvPr>
          <p:cNvSpPr txBox="1"/>
          <p:nvPr/>
        </p:nvSpPr>
        <p:spPr>
          <a:xfrm>
            <a:off x="2357698" y="4195135"/>
            <a:ext cx="1231427" cy="307777"/>
          </a:xfrm>
          <a:prstGeom prst="rect">
            <a:avLst/>
          </a:prstGeom>
          <a:noFill/>
        </p:spPr>
        <p:txBody>
          <a:bodyPr wrap="none" rtlCol="0">
            <a:spAutoFit/>
          </a:bodyPr>
          <a:lstStyle/>
          <a:p>
            <a:pPr algn="l"/>
            <a:r>
              <a:rPr kumimoji="1" lang="en-US" altLang="ja-JP" sz="1400" dirty="0">
                <a:latin typeface="Optima" panose="02000503060000020004" pitchFamily="2" charset="0"/>
              </a:rPr>
              <a:t>CMB and LSS</a:t>
            </a:r>
            <a:endParaRPr kumimoji="1" lang="ja-JP" altLang="en-US" sz="1400" dirty="0">
              <a:latin typeface="Optima" panose="02000503060000020004" pitchFamily="2" charset="0"/>
            </a:endParaRPr>
          </a:p>
        </p:txBody>
      </p:sp>
      <p:sp>
        <p:nvSpPr>
          <p:cNvPr id="25" name="テキスト ボックス 24">
            <a:extLst>
              <a:ext uri="{FF2B5EF4-FFF2-40B4-BE49-F238E27FC236}">
                <a16:creationId xmlns:a16="http://schemas.microsoft.com/office/drawing/2014/main" id="{F4455186-8B58-1642-B4BE-D7AE08DCCF2B}"/>
              </a:ext>
            </a:extLst>
          </p:cNvPr>
          <p:cNvSpPr txBox="1"/>
          <p:nvPr/>
        </p:nvSpPr>
        <p:spPr>
          <a:xfrm>
            <a:off x="2245506" y="3253499"/>
            <a:ext cx="1059906" cy="307777"/>
          </a:xfrm>
          <a:prstGeom prst="rect">
            <a:avLst/>
          </a:prstGeom>
          <a:noFill/>
        </p:spPr>
        <p:txBody>
          <a:bodyPr wrap="none" rtlCol="0">
            <a:spAutoFit/>
          </a:bodyPr>
          <a:lstStyle/>
          <a:p>
            <a:pPr algn="l"/>
            <a:r>
              <a:rPr kumimoji="1" lang="en-US" altLang="ja-JP" sz="1400" dirty="0">
                <a:latin typeface="Optima" panose="02000503060000020004" pitchFamily="2" charset="0"/>
              </a:rPr>
              <a:t>y-distortion</a:t>
            </a:r>
            <a:endParaRPr kumimoji="1" lang="ja-JP" altLang="en-US" sz="1400" dirty="0">
              <a:latin typeface="Optima" panose="02000503060000020004" pitchFamily="2" charset="0"/>
            </a:endParaRPr>
          </a:p>
        </p:txBody>
      </p:sp>
      <p:sp>
        <p:nvSpPr>
          <p:cNvPr id="26" name="テキスト ボックス 25">
            <a:extLst>
              <a:ext uri="{FF2B5EF4-FFF2-40B4-BE49-F238E27FC236}">
                <a16:creationId xmlns:a16="http://schemas.microsoft.com/office/drawing/2014/main" id="{F2D7001B-CA54-2C48-B2E7-5F3DB64E7427}"/>
              </a:ext>
            </a:extLst>
          </p:cNvPr>
          <p:cNvSpPr txBox="1"/>
          <p:nvPr/>
        </p:nvSpPr>
        <p:spPr>
          <a:xfrm>
            <a:off x="3245890" y="3251730"/>
            <a:ext cx="1067921" cy="307777"/>
          </a:xfrm>
          <a:prstGeom prst="rect">
            <a:avLst/>
          </a:prstGeom>
          <a:noFill/>
        </p:spPr>
        <p:txBody>
          <a:bodyPr wrap="none" rtlCol="0">
            <a:spAutoFit/>
          </a:bodyPr>
          <a:lstStyle/>
          <a:p>
            <a:pPr algn="l"/>
            <a:r>
              <a:rPr kumimoji="1" lang="en-US" altLang="ja-JP" sz="1400" dirty="0" err="1">
                <a:latin typeface="Optima" panose="02000503060000020004" pitchFamily="2" charset="0"/>
              </a:rPr>
              <a:t>μ</a:t>
            </a:r>
            <a:r>
              <a:rPr kumimoji="1" lang="en-US" altLang="ja-JP" sz="1400" dirty="0">
                <a:latin typeface="Optima" panose="02000503060000020004" pitchFamily="2" charset="0"/>
              </a:rPr>
              <a:t>-distortion</a:t>
            </a:r>
            <a:endParaRPr kumimoji="1" lang="ja-JP" altLang="en-US" sz="1400" dirty="0">
              <a:latin typeface="Optima" panose="02000503060000020004" pitchFamily="2" charset="0"/>
            </a:endParaRPr>
          </a:p>
        </p:txBody>
      </p:sp>
      <p:sp>
        <p:nvSpPr>
          <p:cNvPr id="27" name="テキスト ボックス 26">
            <a:extLst>
              <a:ext uri="{FF2B5EF4-FFF2-40B4-BE49-F238E27FC236}">
                <a16:creationId xmlns:a16="http://schemas.microsoft.com/office/drawing/2014/main" id="{EEAA0740-3E47-A341-AD00-9D9E64B2571C}"/>
              </a:ext>
            </a:extLst>
          </p:cNvPr>
          <p:cNvSpPr txBox="1"/>
          <p:nvPr/>
        </p:nvSpPr>
        <p:spPr>
          <a:xfrm>
            <a:off x="3354633" y="2321709"/>
            <a:ext cx="542136" cy="307777"/>
          </a:xfrm>
          <a:prstGeom prst="rect">
            <a:avLst/>
          </a:prstGeom>
          <a:noFill/>
        </p:spPr>
        <p:txBody>
          <a:bodyPr wrap="none" rtlCol="0">
            <a:spAutoFit/>
          </a:bodyPr>
          <a:lstStyle/>
          <a:p>
            <a:pPr algn="l"/>
            <a:r>
              <a:rPr kumimoji="1" lang="en-US" altLang="ja-JP" sz="1400" dirty="0">
                <a:latin typeface="Optima" panose="02000503060000020004" pitchFamily="2" charset="0"/>
              </a:rPr>
              <a:t>BBN</a:t>
            </a:r>
            <a:endParaRPr kumimoji="1" lang="ja-JP" altLang="en-US" sz="1400" dirty="0">
              <a:latin typeface="Optima" panose="02000503060000020004" pitchFamily="2" charset="0"/>
            </a:endParaRPr>
          </a:p>
        </p:txBody>
      </p:sp>
      <p:sp>
        <p:nvSpPr>
          <p:cNvPr id="28" name="テキスト ボックス 27">
            <a:extLst>
              <a:ext uri="{FF2B5EF4-FFF2-40B4-BE49-F238E27FC236}">
                <a16:creationId xmlns:a16="http://schemas.microsoft.com/office/drawing/2014/main" id="{058AF58B-53C2-854B-A26D-E42EBCA46EFE}"/>
              </a:ext>
            </a:extLst>
          </p:cNvPr>
          <p:cNvSpPr txBox="1"/>
          <p:nvPr/>
        </p:nvSpPr>
        <p:spPr>
          <a:xfrm>
            <a:off x="6489018" y="2260748"/>
            <a:ext cx="532518" cy="307777"/>
          </a:xfrm>
          <a:prstGeom prst="rect">
            <a:avLst/>
          </a:prstGeom>
          <a:noFill/>
        </p:spPr>
        <p:txBody>
          <a:bodyPr wrap="none" rtlCol="0">
            <a:spAutoFit/>
          </a:bodyPr>
          <a:lstStyle/>
          <a:p>
            <a:pPr algn="l"/>
            <a:r>
              <a:rPr kumimoji="1" lang="en-US" altLang="ja-JP" sz="1400" dirty="0">
                <a:latin typeface="Optima" panose="02000503060000020004" pitchFamily="2" charset="0"/>
              </a:rPr>
              <a:t>PBH</a:t>
            </a:r>
            <a:endParaRPr kumimoji="1" lang="ja-JP" altLang="en-US" sz="1400" dirty="0">
              <a:latin typeface="Optima" panose="02000503060000020004" pitchFamily="2" charset="0"/>
            </a:endParaRPr>
          </a:p>
        </p:txBody>
      </p:sp>
      <p:sp>
        <p:nvSpPr>
          <p:cNvPr id="19" name="テキスト ボックス 18">
            <a:extLst>
              <a:ext uri="{FF2B5EF4-FFF2-40B4-BE49-F238E27FC236}">
                <a16:creationId xmlns:a16="http://schemas.microsoft.com/office/drawing/2014/main" id="{4AA70334-828D-ED45-89CD-6C4FF8A4F7C7}"/>
              </a:ext>
            </a:extLst>
          </p:cNvPr>
          <p:cNvSpPr txBox="1"/>
          <p:nvPr/>
        </p:nvSpPr>
        <p:spPr>
          <a:xfrm>
            <a:off x="4120648" y="4218327"/>
            <a:ext cx="3248346" cy="584775"/>
          </a:xfrm>
          <a:prstGeom prst="rect">
            <a:avLst/>
          </a:prstGeom>
          <a:noFill/>
        </p:spPr>
        <p:txBody>
          <a:bodyPr wrap="square" rtlCol="0">
            <a:spAutoFit/>
          </a:bodyPr>
          <a:lstStyle/>
          <a:p>
            <a:pPr algn="l"/>
            <a:r>
              <a:rPr kumimoji="1" lang="en-US" altLang="ja-JP" sz="1600" dirty="0">
                <a:latin typeface="Optima" panose="02000503060000020004" pitchFamily="2" charset="0"/>
              </a:rPr>
              <a:t>Note: the constraint from PBH has some uncertainties.</a:t>
            </a:r>
            <a:endParaRPr kumimoji="1" lang="ja-JP" altLang="en-US" sz="1600" dirty="0">
              <a:latin typeface="Optima" panose="02000503060000020004" pitchFamily="2" charset="0"/>
            </a:endParaRPr>
          </a:p>
        </p:txBody>
      </p:sp>
      <p:sp>
        <p:nvSpPr>
          <p:cNvPr id="21" name="下矢印 20">
            <a:extLst>
              <a:ext uri="{FF2B5EF4-FFF2-40B4-BE49-F238E27FC236}">
                <a16:creationId xmlns:a16="http://schemas.microsoft.com/office/drawing/2014/main" id="{6E7399C4-EB71-C245-82D2-2D5075EDAC72}"/>
              </a:ext>
            </a:extLst>
          </p:cNvPr>
          <p:cNvSpPr/>
          <p:nvPr/>
        </p:nvSpPr>
        <p:spPr>
          <a:xfrm rot="16200000">
            <a:off x="5946980" y="5171080"/>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a:extLst>
              <a:ext uri="{FF2B5EF4-FFF2-40B4-BE49-F238E27FC236}">
                <a16:creationId xmlns:a16="http://schemas.microsoft.com/office/drawing/2014/main" id="{8066BADB-2CAA-534F-A3DC-465C1EA620E8}"/>
              </a:ext>
            </a:extLst>
          </p:cNvPr>
          <p:cNvSpPr/>
          <p:nvPr/>
        </p:nvSpPr>
        <p:spPr>
          <a:xfrm rot="5400000">
            <a:off x="3569292" y="5188463"/>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D3B8FC4-373F-6E4A-9665-63D95EA43023}"/>
              </a:ext>
            </a:extLst>
          </p:cNvPr>
          <p:cNvSpPr txBox="1"/>
          <p:nvPr/>
        </p:nvSpPr>
        <p:spPr>
          <a:xfrm>
            <a:off x="4120647" y="3649793"/>
            <a:ext cx="2867277" cy="584775"/>
          </a:xfrm>
          <a:prstGeom prst="rect">
            <a:avLst/>
          </a:prstGeom>
          <a:noFill/>
        </p:spPr>
        <p:txBody>
          <a:bodyPr wrap="square" rtlCol="0">
            <a:spAutoFit/>
          </a:bodyPr>
          <a:lstStyle/>
          <a:p>
            <a:pPr algn="l"/>
            <a:r>
              <a:rPr kumimoji="1" lang="en-US" altLang="ja-JP" sz="1600" dirty="0">
                <a:latin typeface="Optima" panose="02000503060000020004" pitchFamily="2" charset="0"/>
              </a:rPr>
              <a:t>Shaded regions are excluded by observations.</a:t>
            </a:r>
            <a:endParaRPr kumimoji="1" lang="ja-JP" altLang="en-US" sz="1600" dirty="0">
              <a:latin typeface="Optima" panose="02000503060000020004" pitchFamily="2" charset="0"/>
            </a:endParaRPr>
          </a:p>
        </p:txBody>
      </p:sp>
      <p:sp>
        <p:nvSpPr>
          <p:cNvPr id="29" name="角丸四角形 28">
            <a:extLst>
              <a:ext uri="{FF2B5EF4-FFF2-40B4-BE49-F238E27FC236}">
                <a16:creationId xmlns:a16="http://schemas.microsoft.com/office/drawing/2014/main" id="{CA53485A-B8F4-F648-A53D-2DE379A94681}"/>
              </a:ext>
            </a:extLst>
          </p:cNvPr>
          <p:cNvSpPr/>
          <p:nvPr/>
        </p:nvSpPr>
        <p:spPr>
          <a:xfrm>
            <a:off x="4084071" y="3535123"/>
            <a:ext cx="3248347" cy="13782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64B315E-C8F4-5147-BBB4-F44706D83679}"/>
              </a:ext>
            </a:extLst>
          </p:cNvPr>
          <p:cNvSpPr txBox="1"/>
          <p:nvPr/>
        </p:nvSpPr>
        <p:spPr>
          <a:xfrm>
            <a:off x="1181497" y="6955663"/>
            <a:ext cx="7031797" cy="400110"/>
          </a:xfrm>
          <a:prstGeom prst="rect">
            <a:avLst/>
          </a:prstGeom>
          <a:noFill/>
        </p:spPr>
        <p:txBody>
          <a:bodyPr wrap="none" rtlCol="0">
            <a:spAutoFit/>
          </a:bodyPr>
          <a:lstStyle/>
          <a:p>
            <a:pPr algn="l"/>
            <a:r>
              <a:rPr kumimoji="1" lang="en-US" altLang="ja-JP" sz="2000" dirty="0">
                <a:latin typeface="Optima" panose="02000503060000020004" pitchFamily="2" charset="0"/>
              </a:rPr>
              <a:t>Small scale perturbations have not constrained very well so far.</a:t>
            </a:r>
            <a:endParaRPr kumimoji="1" lang="ja-JP" altLang="en-US" sz="2000" dirty="0">
              <a:latin typeface="Optima" panose="02000503060000020004" pitchFamily="2" charset="0"/>
            </a:endParaRPr>
          </a:p>
        </p:txBody>
      </p:sp>
      <p:sp>
        <p:nvSpPr>
          <p:cNvPr id="24" name="正方形/長方形 23">
            <a:extLst>
              <a:ext uri="{FF2B5EF4-FFF2-40B4-BE49-F238E27FC236}">
                <a16:creationId xmlns:a16="http://schemas.microsoft.com/office/drawing/2014/main" id="{6CADCDA6-280E-BF41-901E-A00A1B0C0A24}"/>
              </a:ext>
            </a:extLst>
          </p:cNvPr>
          <p:cNvSpPr/>
          <p:nvPr/>
        </p:nvSpPr>
        <p:spPr>
          <a:xfrm>
            <a:off x="573586" y="5775277"/>
            <a:ext cx="7996828" cy="707886"/>
          </a:xfrm>
          <a:prstGeom prst="rect">
            <a:avLst/>
          </a:prstGeom>
        </p:spPr>
        <p:txBody>
          <a:bodyPr wrap="square">
            <a:spAutoFit/>
          </a:bodyPr>
          <a:lstStyle/>
          <a:p>
            <a:r>
              <a:rPr lang="en-US" altLang="ja-JP" sz="2000" dirty="0">
                <a:latin typeface="Optima"/>
                <a:ea typeface="メイリオ"/>
                <a:cs typeface="Optima"/>
              </a:rPr>
              <a:t>It is difficult to observe small scale perturbations due to Silk damping or non-linear growth of large scale structure(LSS).</a:t>
            </a:r>
            <a:endParaRPr lang="ja-JP" altLang="en-US" sz="2000" dirty="0" err="1">
              <a:latin typeface="Optima"/>
              <a:ea typeface="メイリオ"/>
              <a:cs typeface="Optima"/>
            </a:endParaRPr>
          </a:p>
        </p:txBody>
      </p:sp>
      <p:sp>
        <p:nvSpPr>
          <p:cNvPr id="6" name="スライド番号プレースホルダー 5">
            <a:extLst>
              <a:ext uri="{FF2B5EF4-FFF2-40B4-BE49-F238E27FC236}">
                <a16:creationId xmlns:a16="http://schemas.microsoft.com/office/drawing/2014/main" id="{3DEBB50A-ED71-774E-999D-4498D83ECE3D}"/>
              </a:ext>
            </a:extLst>
          </p:cNvPr>
          <p:cNvSpPr>
            <a:spLocks noGrp="1"/>
          </p:cNvSpPr>
          <p:nvPr>
            <p:ph type="sldNum" sz="quarter" idx="12"/>
          </p:nvPr>
        </p:nvSpPr>
        <p:spPr/>
        <p:txBody>
          <a:bodyPr/>
          <a:lstStyle/>
          <a:p>
            <a:fld id="{4F507FF2-E283-2F47-BC83-23ACEC2E43D2}" type="slidenum">
              <a:rPr lang="ja-JP" altLang="en-US" smtClean="0"/>
              <a:pPr/>
              <a:t>50</a:t>
            </a:fld>
            <a:r>
              <a:rPr lang="en-US" altLang="ja-JP"/>
              <a:t>/21</a:t>
            </a:r>
            <a:endParaRPr lang="ja-JP" altLang="en-US"/>
          </a:p>
        </p:txBody>
      </p:sp>
    </p:spTree>
    <p:extLst>
      <p:ext uri="{BB962C8B-B14F-4D97-AF65-F5344CB8AC3E}">
        <p14:creationId xmlns:p14="http://schemas.microsoft.com/office/powerpoint/2010/main" val="2355222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テキスト, 地図 が含まれている画像&#10;&#10;&#10;&#10;自動的に生成された説明">
            <a:extLst>
              <a:ext uri="{FF2B5EF4-FFF2-40B4-BE49-F238E27FC236}">
                <a16:creationId xmlns:a16="http://schemas.microsoft.com/office/drawing/2014/main" id="{A3CBF77F-B32E-9742-8592-96C8AB0CB4D5}"/>
              </a:ext>
            </a:extLst>
          </p:cNvPr>
          <p:cNvPicPr>
            <a:picLocks noChangeAspect="1"/>
          </p:cNvPicPr>
          <p:nvPr/>
        </p:nvPicPr>
        <p:blipFill>
          <a:blip r:embed="rId3"/>
          <a:stretch>
            <a:fillRect/>
          </a:stretch>
        </p:blipFill>
        <p:spPr>
          <a:xfrm>
            <a:off x="4932168" y="3408913"/>
            <a:ext cx="4243573" cy="2970501"/>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Small scale perturbation and PBH</a:t>
            </a:r>
            <a:endParaRPr kumimoji="1" lang="ja-JP" altLang="en-US"/>
          </a:p>
        </p:txBody>
      </p:sp>
      <p:sp>
        <p:nvSpPr>
          <p:cNvPr id="17" name="フリーフォーム 16">
            <a:extLst>
              <a:ext uri="{FF2B5EF4-FFF2-40B4-BE49-F238E27FC236}">
                <a16:creationId xmlns:a16="http://schemas.microsoft.com/office/drawing/2014/main" id="{F787BEAF-FFDA-2245-A6D2-4FEF83376E1C}"/>
              </a:ext>
            </a:extLst>
          </p:cNvPr>
          <p:cNvSpPr/>
          <p:nvPr/>
        </p:nvSpPr>
        <p:spPr>
          <a:xfrm>
            <a:off x="3165579" y="2221463"/>
            <a:ext cx="1511409" cy="869724"/>
          </a:xfrm>
          <a:custGeom>
            <a:avLst/>
            <a:gdLst>
              <a:gd name="connsiteX0" fmla="*/ 0 w 1947333"/>
              <a:gd name="connsiteY0" fmla="*/ 564458 h 1185350"/>
              <a:gd name="connsiteX1" fmla="*/ 197555 w 1947333"/>
              <a:gd name="connsiteY1" fmla="*/ 28236 h 1185350"/>
              <a:gd name="connsiteX2" fmla="*/ 395111 w 1947333"/>
              <a:gd name="connsiteY2" fmla="*/ 1157125 h 1185350"/>
              <a:gd name="connsiteX3" fmla="*/ 620889 w 1947333"/>
              <a:gd name="connsiteY3" fmla="*/ 14 h 1185350"/>
              <a:gd name="connsiteX4" fmla="*/ 860777 w 1947333"/>
              <a:gd name="connsiteY4" fmla="*/ 1185347 h 1185350"/>
              <a:gd name="connsiteX5" fmla="*/ 1058333 w 1947333"/>
              <a:gd name="connsiteY5" fmla="*/ 14125 h 1185350"/>
              <a:gd name="connsiteX6" fmla="*/ 1284111 w 1947333"/>
              <a:gd name="connsiteY6" fmla="*/ 1128903 h 1185350"/>
              <a:gd name="connsiteX7" fmla="*/ 1524000 w 1947333"/>
              <a:gd name="connsiteY7" fmla="*/ 14 h 1185350"/>
              <a:gd name="connsiteX8" fmla="*/ 1749777 w 1947333"/>
              <a:gd name="connsiteY8" fmla="*/ 1128903 h 1185350"/>
              <a:gd name="connsiteX9" fmla="*/ 1947333 w 1947333"/>
              <a:gd name="connsiteY9" fmla="*/ 437458 h 1185350"/>
              <a:gd name="connsiteX10" fmla="*/ 1947333 w 1947333"/>
              <a:gd name="connsiteY10" fmla="*/ 437458 h 11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1185350">
                <a:moveTo>
                  <a:pt x="0" y="564458"/>
                </a:moveTo>
                <a:cubicBezTo>
                  <a:pt x="65851" y="246958"/>
                  <a:pt x="131703" y="-70542"/>
                  <a:pt x="197555" y="28236"/>
                </a:cubicBezTo>
                <a:cubicBezTo>
                  <a:pt x="263407" y="127014"/>
                  <a:pt x="324555" y="1161829"/>
                  <a:pt x="395111" y="1157125"/>
                </a:cubicBezTo>
                <a:cubicBezTo>
                  <a:pt x="465667" y="1152421"/>
                  <a:pt x="543278" y="-4690"/>
                  <a:pt x="620889" y="14"/>
                </a:cubicBezTo>
                <a:cubicBezTo>
                  <a:pt x="698500" y="4718"/>
                  <a:pt x="787870" y="1182995"/>
                  <a:pt x="860777" y="1185347"/>
                </a:cubicBezTo>
                <a:cubicBezTo>
                  <a:pt x="933684" y="1187699"/>
                  <a:pt x="987777" y="23532"/>
                  <a:pt x="1058333" y="14125"/>
                </a:cubicBezTo>
                <a:cubicBezTo>
                  <a:pt x="1128889" y="4718"/>
                  <a:pt x="1206500" y="1131255"/>
                  <a:pt x="1284111" y="1128903"/>
                </a:cubicBezTo>
                <a:cubicBezTo>
                  <a:pt x="1361722" y="1126551"/>
                  <a:pt x="1446389" y="14"/>
                  <a:pt x="1524000" y="14"/>
                </a:cubicBezTo>
                <a:cubicBezTo>
                  <a:pt x="1601611" y="14"/>
                  <a:pt x="1679222" y="1055996"/>
                  <a:pt x="1749777" y="1128903"/>
                </a:cubicBezTo>
                <a:cubicBezTo>
                  <a:pt x="1820332" y="1201810"/>
                  <a:pt x="1947333" y="437458"/>
                  <a:pt x="1947333" y="437458"/>
                </a:cubicBezTo>
                <a:lnTo>
                  <a:pt x="1947333" y="437458"/>
                </a:ln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a:ea typeface="メイリオ"/>
              <a:cs typeface="メイリオ"/>
            </a:endParaRPr>
          </a:p>
        </p:txBody>
      </p:sp>
      <p:sp>
        <p:nvSpPr>
          <p:cNvPr id="21" name="フリーフォーム 20">
            <a:extLst>
              <a:ext uri="{FF2B5EF4-FFF2-40B4-BE49-F238E27FC236}">
                <a16:creationId xmlns:a16="http://schemas.microsoft.com/office/drawing/2014/main" id="{9ECB841D-E6BE-024D-BBD6-85BB93C10668}"/>
              </a:ext>
            </a:extLst>
          </p:cNvPr>
          <p:cNvSpPr/>
          <p:nvPr/>
        </p:nvSpPr>
        <p:spPr>
          <a:xfrm>
            <a:off x="5777219" y="2221463"/>
            <a:ext cx="1445052" cy="974118"/>
          </a:xfrm>
          <a:custGeom>
            <a:avLst/>
            <a:gdLst>
              <a:gd name="connsiteX0" fmla="*/ 0 w 2043155"/>
              <a:gd name="connsiteY0" fmla="*/ 606780 h 1289744"/>
              <a:gd name="connsiteX1" fmla="*/ 366889 w 2043155"/>
              <a:gd name="connsiteY1" fmla="*/ 28225 h 1289744"/>
              <a:gd name="connsiteX2" fmla="*/ 790222 w 2043155"/>
              <a:gd name="connsiteY2" fmla="*/ 1270003 h 1289744"/>
              <a:gd name="connsiteX3" fmla="*/ 1199444 w 2043155"/>
              <a:gd name="connsiteY3" fmla="*/ 3 h 1289744"/>
              <a:gd name="connsiteX4" fmla="*/ 1594555 w 2043155"/>
              <a:gd name="connsiteY4" fmla="*/ 1284114 h 1289744"/>
              <a:gd name="connsiteX5" fmla="*/ 2003778 w 2043155"/>
              <a:gd name="connsiteY5" fmla="*/ 465669 h 1289744"/>
              <a:gd name="connsiteX6" fmla="*/ 2003778 w 2043155"/>
              <a:gd name="connsiteY6" fmla="*/ 395114 h 1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55" h="1289744">
                <a:moveTo>
                  <a:pt x="0" y="606780"/>
                </a:moveTo>
                <a:cubicBezTo>
                  <a:pt x="117592" y="262234"/>
                  <a:pt x="235185" y="-82312"/>
                  <a:pt x="366889" y="28225"/>
                </a:cubicBezTo>
                <a:cubicBezTo>
                  <a:pt x="498593" y="138762"/>
                  <a:pt x="651463" y="1274707"/>
                  <a:pt x="790222" y="1270003"/>
                </a:cubicBezTo>
                <a:cubicBezTo>
                  <a:pt x="928981" y="1265299"/>
                  <a:pt x="1065389" y="-2349"/>
                  <a:pt x="1199444" y="3"/>
                </a:cubicBezTo>
                <a:cubicBezTo>
                  <a:pt x="1333500" y="2355"/>
                  <a:pt x="1460499" y="1206503"/>
                  <a:pt x="1594555" y="1284114"/>
                </a:cubicBezTo>
                <a:cubicBezTo>
                  <a:pt x="1728611" y="1361725"/>
                  <a:pt x="1935574" y="613836"/>
                  <a:pt x="2003778" y="465669"/>
                </a:cubicBezTo>
                <a:cubicBezTo>
                  <a:pt x="2071982" y="317502"/>
                  <a:pt x="2037880" y="356308"/>
                  <a:pt x="2003778" y="395114"/>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a:ea typeface="メイリオ"/>
              <a:cs typeface="メイリオ"/>
            </a:endParaRPr>
          </a:p>
        </p:txBody>
      </p:sp>
      <p:sp>
        <p:nvSpPr>
          <p:cNvPr id="22" name="テキスト ボックス 21">
            <a:extLst>
              <a:ext uri="{FF2B5EF4-FFF2-40B4-BE49-F238E27FC236}">
                <a16:creationId xmlns:a16="http://schemas.microsoft.com/office/drawing/2014/main" id="{04DF1616-3414-1442-8A6B-38F85CBBF95B}"/>
              </a:ext>
            </a:extLst>
          </p:cNvPr>
          <p:cNvSpPr txBox="1"/>
          <p:nvPr/>
        </p:nvSpPr>
        <p:spPr>
          <a:xfrm>
            <a:off x="2868061" y="1234438"/>
            <a:ext cx="1941557" cy="369332"/>
          </a:xfrm>
          <a:prstGeom prst="rect">
            <a:avLst/>
          </a:prstGeom>
          <a:noFill/>
        </p:spPr>
        <p:txBody>
          <a:bodyPr wrap="none" rtlCol="0">
            <a:spAutoFit/>
          </a:bodyPr>
          <a:lstStyle/>
          <a:p>
            <a:pPr algn="ctr"/>
            <a:r>
              <a:rPr kumimoji="1" lang="en-US" altLang="ja-JP" dirty="0">
                <a:latin typeface="Optima" panose="02000503060000020004" pitchFamily="2" charset="0"/>
                <a:ea typeface="メイリオ"/>
                <a:cs typeface="メイリオ"/>
              </a:rPr>
              <a:t>Small scale </a:t>
            </a:r>
            <a:r>
              <a:rPr kumimoji="1" lang="en-US" altLang="ja-JP" dirty="0" err="1">
                <a:latin typeface="Optima" panose="02000503060000020004" pitchFamily="2" charset="0"/>
                <a:ea typeface="メイリオ"/>
                <a:cs typeface="メイリオ"/>
              </a:rPr>
              <a:t>pertb</a:t>
            </a:r>
            <a:endParaRPr kumimoji="1" lang="ja-JP" altLang="en-US" dirty="0">
              <a:latin typeface="Optima" panose="02000503060000020004" pitchFamily="2" charset="0"/>
              <a:ea typeface="メイリオ"/>
              <a:cs typeface="メイリオ"/>
            </a:endParaRPr>
          </a:p>
        </p:txBody>
      </p:sp>
      <p:sp>
        <p:nvSpPr>
          <p:cNvPr id="23" name="テキスト ボックス 22">
            <a:extLst>
              <a:ext uri="{FF2B5EF4-FFF2-40B4-BE49-F238E27FC236}">
                <a16:creationId xmlns:a16="http://schemas.microsoft.com/office/drawing/2014/main" id="{B8BFE3C8-FFFA-F74C-AD16-3ACC41227383}"/>
              </a:ext>
            </a:extLst>
          </p:cNvPr>
          <p:cNvSpPr txBox="1"/>
          <p:nvPr/>
        </p:nvSpPr>
        <p:spPr>
          <a:xfrm>
            <a:off x="5564183" y="1234438"/>
            <a:ext cx="1864613" cy="369332"/>
          </a:xfrm>
          <a:prstGeom prst="rect">
            <a:avLst/>
          </a:prstGeom>
          <a:noFill/>
        </p:spPr>
        <p:txBody>
          <a:bodyPr wrap="none" rtlCol="0">
            <a:spAutoFit/>
          </a:bodyPr>
          <a:lstStyle/>
          <a:p>
            <a:r>
              <a:rPr kumimoji="1" lang="en-US" altLang="ja-JP" dirty="0">
                <a:latin typeface="Optima" panose="02000503060000020004" pitchFamily="2" charset="0"/>
                <a:ea typeface="メイリオ"/>
                <a:cs typeface="メイリオ"/>
              </a:rPr>
              <a:t>Large scale </a:t>
            </a:r>
            <a:r>
              <a:rPr kumimoji="1" lang="en-US" altLang="ja-JP" dirty="0" err="1">
                <a:latin typeface="Optima" panose="02000503060000020004" pitchFamily="2" charset="0"/>
                <a:ea typeface="メイリオ"/>
                <a:cs typeface="メイリオ"/>
              </a:rPr>
              <a:t>pertb</a:t>
            </a:r>
            <a:endParaRPr kumimoji="1" lang="ja-JP" altLang="en-US" dirty="0">
              <a:latin typeface="Optima" panose="02000503060000020004" pitchFamily="2" charset="0"/>
              <a:ea typeface="メイリオ"/>
              <a:cs typeface="メイリオ"/>
            </a:endParaRPr>
          </a:p>
        </p:txBody>
      </p:sp>
      <p:cxnSp>
        <p:nvCxnSpPr>
          <p:cNvPr id="24" name="直線矢印コネクタ 23">
            <a:extLst>
              <a:ext uri="{FF2B5EF4-FFF2-40B4-BE49-F238E27FC236}">
                <a16:creationId xmlns:a16="http://schemas.microsoft.com/office/drawing/2014/main" id="{2E5A7E11-88CB-6A4E-9E56-62942A888660}"/>
              </a:ext>
            </a:extLst>
          </p:cNvPr>
          <p:cNvCxnSpPr/>
          <p:nvPr/>
        </p:nvCxnSpPr>
        <p:spPr>
          <a:xfrm>
            <a:off x="2579150" y="3291527"/>
            <a:ext cx="5695333" cy="155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32DED39B-D9F2-3540-B7D9-E62C7D8DAB55}"/>
              </a:ext>
            </a:extLst>
          </p:cNvPr>
          <p:cNvSpPr txBox="1"/>
          <p:nvPr/>
        </p:nvSpPr>
        <p:spPr>
          <a:xfrm>
            <a:off x="5023276" y="3313790"/>
            <a:ext cx="840295" cy="400110"/>
          </a:xfrm>
          <a:prstGeom prst="rect">
            <a:avLst/>
          </a:prstGeom>
          <a:noFill/>
        </p:spPr>
        <p:txBody>
          <a:bodyPr wrap="none" rtlCol="0">
            <a:spAutoFit/>
          </a:bodyPr>
          <a:lstStyle/>
          <a:p>
            <a:r>
              <a:rPr kumimoji="1" lang="en-US" altLang="ja-JP" sz="2000" dirty="0">
                <a:latin typeface="Optima" panose="02000503060000020004" pitchFamily="2" charset="0"/>
                <a:ea typeface="メイリオ"/>
                <a:cs typeface="メイリオ"/>
              </a:rPr>
              <a:t>Space</a:t>
            </a:r>
            <a:endParaRPr kumimoji="1" lang="ja-JP" altLang="en-US" sz="2000" dirty="0">
              <a:latin typeface="Optima" panose="02000503060000020004" pitchFamily="2" charset="0"/>
              <a:ea typeface="メイリオ"/>
              <a:cs typeface="メイリオ"/>
            </a:endParaRPr>
          </a:p>
        </p:txBody>
      </p:sp>
      <p:cxnSp>
        <p:nvCxnSpPr>
          <p:cNvPr id="27" name="直線矢印コネクタ 26">
            <a:extLst>
              <a:ext uri="{FF2B5EF4-FFF2-40B4-BE49-F238E27FC236}">
                <a16:creationId xmlns:a16="http://schemas.microsoft.com/office/drawing/2014/main" id="{22EACE7E-0736-5E4A-AE2B-2B5B6CEE10D8}"/>
              </a:ext>
            </a:extLst>
          </p:cNvPr>
          <p:cNvCxnSpPr/>
          <p:nvPr/>
        </p:nvCxnSpPr>
        <p:spPr>
          <a:xfrm flipV="1">
            <a:off x="2579150" y="1782468"/>
            <a:ext cx="0" cy="15246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7C4A4587-FF24-FE45-ABB4-79A3454C80F0}"/>
              </a:ext>
            </a:extLst>
          </p:cNvPr>
          <p:cNvSpPr txBox="1"/>
          <p:nvPr/>
        </p:nvSpPr>
        <p:spPr>
          <a:xfrm>
            <a:off x="629516" y="2177714"/>
            <a:ext cx="1884926" cy="707886"/>
          </a:xfrm>
          <a:prstGeom prst="rect">
            <a:avLst/>
          </a:prstGeom>
          <a:noFill/>
        </p:spPr>
        <p:txBody>
          <a:bodyPr wrap="square" rtlCol="0">
            <a:spAutoFit/>
          </a:bodyPr>
          <a:lstStyle/>
          <a:p>
            <a:pPr algn="ctr"/>
            <a:r>
              <a:rPr kumimoji="1" lang="en-US" altLang="ja-JP" sz="2000" dirty="0">
                <a:latin typeface="Optima" panose="02000503060000020004" pitchFamily="2" charset="0"/>
                <a:ea typeface="メイリオ"/>
                <a:cs typeface="メイリオ"/>
              </a:rPr>
              <a:t>Amplitude of curvature </a:t>
            </a:r>
            <a:r>
              <a:rPr kumimoji="1" lang="en-US" altLang="ja-JP" sz="2000" dirty="0" err="1">
                <a:latin typeface="Optima" panose="02000503060000020004" pitchFamily="2" charset="0"/>
                <a:ea typeface="メイリオ"/>
                <a:cs typeface="メイリオ"/>
              </a:rPr>
              <a:t>pertb</a:t>
            </a:r>
            <a:endParaRPr kumimoji="1" lang="ja-JP" altLang="en-US" sz="2000" dirty="0">
              <a:latin typeface="Optima" panose="02000503060000020004" pitchFamily="2" charset="0"/>
              <a:ea typeface="メイリオ"/>
              <a:cs typeface="メイリオ"/>
            </a:endParaRPr>
          </a:p>
        </p:txBody>
      </p:sp>
      <p:cxnSp>
        <p:nvCxnSpPr>
          <p:cNvPr id="31" name="直線矢印コネクタ 30">
            <a:extLst>
              <a:ext uri="{FF2B5EF4-FFF2-40B4-BE49-F238E27FC236}">
                <a16:creationId xmlns:a16="http://schemas.microsoft.com/office/drawing/2014/main" id="{C73DC8CF-5E57-5447-B19F-DAE765CE9D08}"/>
              </a:ext>
            </a:extLst>
          </p:cNvPr>
          <p:cNvCxnSpPr/>
          <p:nvPr/>
        </p:nvCxnSpPr>
        <p:spPr>
          <a:xfrm>
            <a:off x="5763108" y="2679752"/>
            <a:ext cx="733382" cy="0"/>
          </a:xfrm>
          <a:prstGeom prst="straightConnector1">
            <a:avLst/>
          </a:prstGeom>
          <a:ln w="19050">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B18EDA5-430A-D644-B2C9-213F48F331A6}"/>
              </a:ext>
            </a:extLst>
          </p:cNvPr>
          <p:cNvCxnSpPr/>
          <p:nvPr/>
        </p:nvCxnSpPr>
        <p:spPr>
          <a:xfrm>
            <a:off x="3122416" y="2610861"/>
            <a:ext cx="475487" cy="1363"/>
          </a:xfrm>
          <a:prstGeom prst="straightConnector1">
            <a:avLst/>
          </a:prstGeom>
          <a:ln w="19050">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6E8C152C-739A-0941-95D4-E8C6CFEDC45E}"/>
              </a:ext>
            </a:extLst>
          </p:cNvPr>
          <p:cNvSpPr txBox="1"/>
          <p:nvPr/>
        </p:nvSpPr>
        <p:spPr>
          <a:xfrm>
            <a:off x="6255339" y="1703522"/>
            <a:ext cx="901209" cy="369332"/>
          </a:xfrm>
          <a:prstGeom prst="rect">
            <a:avLst/>
          </a:prstGeom>
          <a:noFill/>
          <a:ln>
            <a:solidFill>
              <a:schemeClr val="accent1"/>
            </a:solidFill>
          </a:ln>
        </p:spPr>
        <p:txBody>
          <a:bodyPr wrap="none" rtlCol="0">
            <a:spAutoFit/>
          </a:bodyPr>
          <a:lstStyle/>
          <a:p>
            <a:r>
              <a:rPr kumimoji="1" lang="en-US" altLang="ja-JP" dirty="0">
                <a:latin typeface="Optima" panose="02000503060000020004" pitchFamily="2" charset="0"/>
                <a:ea typeface="メイリオ"/>
                <a:cs typeface="メイリオ"/>
              </a:rPr>
              <a:t>&gt;1Mpc</a:t>
            </a:r>
            <a:endParaRPr kumimoji="1" lang="ja-JP" altLang="en-US" dirty="0">
              <a:latin typeface="Optima" panose="02000503060000020004" pitchFamily="2" charset="0"/>
              <a:ea typeface="メイリオ"/>
              <a:cs typeface="メイリオ"/>
            </a:endParaRPr>
          </a:p>
        </p:txBody>
      </p:sp>
      <p:sp>
        <p:nvSpPr>
          <p:cNvPr id="34" name="テキスト ボックス 33">
            <a:extLst>
              <a:ext uri="{FF2B5EF4-FFF2-40B4-BE49-F238E27FC236}">
                <a16:creationId xmlns:a16="http://schemas.microsoft.com/office/drawing/2014/main" id="{93453B8E-3CF0-2843-AF13-D6287A7F5F5C}"/>
              </a:ext>
            </a:extLst>
          </p:cNvPr>
          <p:cNvSpPr txBox="1"/>
          <p:nvPr/>
        </p:nvSpPr>
        <p:spPr>
          <a:xfrm>
            <a:off x="3415854" y="1703522"/>
            <a:ext cx="901209" cy="369332"/>
          </a:xfrm>
          <a:prstGeom prst="rect">
            <a:avLst/>
          </a:prstGeom>
          <a:noFill/>
          <a:ln>
            <a:solidFill>
              <a:schemeClr val="accent1"/>
            </a:solidFill>
          </a:ln>
        </p:spPr>
        <p:txBody>
          <a:bodyPr wrap="none" rtlCol="0">
            <a:spAutoFit/>
          </a:bodyPr>
          <a:lstStyle/>
          <a:p>
            <a:r>
              <a:rPr kumimoji="1" lang="en-US" altLang="ja-JP" dirty="0">
                <a:latin typeface="Optima" panose="02000503060000020004" pitchFamily="2" charset="0"/>
                <a:ea typeface="メイリオ"/>
                <a:cs typeface="メイリオ"/>
              </a:rPr>
              <a:t>&lt;1Mpc</a:t>
            </a:r>
            <a:endParaRPr kumimoji="1" lang="ja-JP" altLang="en-US" dirty="0">
              <a:latin typeface="Optima" panose="02000503060000020004" pitchFamily="2" charset="0"/>
              <a:ea typeface="メイリオ"/>
              <a:cs typeface="メイリオ"/>
            </a:endParaRPr>
          </a:p>
        </p:txBody>
      </p:sp>
      <p:cxnSp>
        <p:nvCxnSpPr>
          <p:cNvPr id="35" name="直線コネクタ 34">
            <a:extLst>
              <a:ext uri="{FF2B5EF4-FFF2-40B4-BE49-F238E27FC236}">
                <a16:creationId xmlns:a16="http://schemas.microsoft.com/office/drawing/2014/main" id="{6EEB03C9-7C5A-9E4E-9906-ADFCD46D2C33}"/>
              </a:ext>
            </a:extLst>
          </p:cNvPr>
          <p:cNvCxnSpPr/>
          <p:nvPr/>
        </p:nvCxnSpPr>
        <p:spPr>
          <a:xfrm flipV="1">
            <a:off x="6257431" y="2084870"/>
            <a:ext cx="239059" cy="594883"/>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30A16F81-19FD-554F-9242-E856065BFA61}"/>
              </a:ext>
            </a:extLst>
          </p:cNvPr>
          <p:cNvCxnSpPr/>
          <p:nvPr/>
        </p:nvCxnSpPr>
        <p:spPr>
          <a:xfrm flipV="1">
            <a:off x="3415854" y="2078329"/>
            <a:ext cx="196990" cy="518954"/>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4421DB59-349B-8E48-BA90-DE00C00073C5}"/>
              </a:ext>
            </a:extLst>
          </p:cNvPr>
          <p:cNvSpPr txBox="1"/>
          <p:nvPr/>
        </p:nvSpPr>
        <p:spPr>
          <a:xfrm>
            <a:off x="543590" y="3807955"/>
            <a:ext cx="4569136" cy="1754326"/>
          </a:xfrm>
          <a:prstGeom prst="rect">
            <a:avLst/>
          </a:prstGeom>
          <a:noFill/>
        </p:spPr>
        <p:txBody>
          <a:bodyPr wrap="square" rtlCol="0">
            <a:spAutoFit/>
          </a:bodyPr>
          <a:lstStyle/>
          <a:p>
            <a:pPr algn="l"/>
            <a:r>
              <a:rPr kumimoji="1" lang="en-US" altLang="ja-JP" sz="2000" dirty="0">
                <a:latin typeface="Optima" panose="02000503060000020004" pitchFamily="2" charset="0"/>
              </a:rPr>
              <a:t>Some inflation models predict large perturbations on small scale and sizable amount of PBHs.</a:t>
            </a:r>
          </a:p>
          <a:p>
            <a:pPr algn="l"/>
            <a:endParaRPr kumimoji="1" lang="en-US" altLang="ja-JP" sz="800" dirty="0">
              <a:latin typeface="Optima" panose="02000503060000020004" pitchFamily="2" charset="0"/>
            </a:endParaRPr>
          </a:p>
          <a:p>
            <a:r>
              <a:rPr kumimoji="1" lang="en-US" altLang="ja-JP" sz="2000" dirty="0">
                <a:latin typeface="Optima" panose="02000503060000020004" pitchFamily="2" charset="0"/>
              </a:rPr>
              <a:t>PBH is one of the candidate of DM and the heavy BHs detected by LIGO.</a:t>
            </a:r>
            <a:endParaRPr kumimoji="1" lang="ja-JP" altLang="en-US" sz="2000">
              <a:latin typeface="Optima" panose="02000503060000020004" pitchFamily="2" charset="0"/>
            </a:endParaRPr>
          </a:p>
        </p:txBody>
      </p:sp>
      <p:sp>
        <p:nvSpPr>
          <p:cNvPr id="42" name="テキスト ボックス 41">
            <a:extLst>
              <a:ext uri="{FF2B5EF4-FFF2-40B4-BE49-F238E27FC236}">
                <a16:creationId xmlns:a16="http://schemas.microsoft.com/office/drawing/2014/main" id="{AB3DE499-6D64-B74A-8D08-E3F3A47BADD1}"/>
              </a:ext>
            </a:extLst>
          </p:cNvPr>
          <p:cNvSpPr txBox="1"/>
          <p:nvPr/>
        </p:nvSpPr>
        <p:spPr>
          <a:xfrm>
            <a:off x="518522" y="6041608"/>
            <a:ext cx="5880128" cy="400110"/>
          </a:xfrm>
          <a:prstGeom prst="rect">
            <a:avLst/>
          </a:prstGeom>
          <a:noFill/>
        </p:spPr>
        <p:txBody>
          <a:bodyPr wrap="square" rtlCol="0">
            <a:spAutoFit/>
          </a:bodyPr>
          <a:lstStyle/>
          <a:p>
            <a:pPr algn="l"/>
            <a:r>
              <a:rPr kumimoji="1" lang="en-US" altLang="ja-JP" sz="2000" dirty="0">
                <a:latin typeface="Optima" panose="02000503060000020004" pitchFamily="2" charset="0"/>
              </a:rPr>
              <a:t>It is important to discuss small scale perturbations.</a:t>
            </a:r>
            <a:endParaRPr kumimoji="1" lang="ja-JP" altLang="en-US" sz="2000" dirty="0">
              <a:latin typeface="Optima" panose="02000503060000020004" pitchFamily="2" charset="0"/>
            </a:endParaRPr>
          </a:p>
        </p:txBody>
      </p:sp>
      <p:sp>
        <p:nvSpPr>
          <p:cNvPr id="44" name="下矢印 43">
            <a:extLst>
              <a:ext uri="{FF2B5EF4-FFF2-40B4-BE49-F238E27FC236}">
                <a16:creationId xmlns:a16="http://schemas.microsoft.com/office/drawing/2014/main" id="{36666F9C-EED3-9B40-B799-683BCF4100CA}"/>
              </a:ext>
            </a:extLst>
          </p:cNvPr>
          <p:cNvSpPr/>
          <p:nvPr/>
        </p:nvSpPr>
        <p:spPr>
          <a:xfrm>
            <a:off x="2592755" y="5555037"/>
            <a:ext cx="413701"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1145CEC-4555-EE4A-9FFA-9C738BD31DA9}"/>
              </a:ext>
            </a:extLst>
          </p:cNvPr>
          <p:cNvSpPr txBox="1"/>
          <p:nvPr/>
        </p:nvSpPr>
        <p:spPr>
          <a:xfrm>
            <a:off x="3043868" y="5531993"/>
            <a:ext cx="1437188" cy="461665"/>
          </a:xfrm>
          <a:prstGeom prst="rect">
            <a:avLst/>
          </a:prstGeom>
          <a:noFill/>
        </p:spPr>
        <p:txBody>
          <a:bodyPr wrap="none" rtlCol="0">
            <a:spAutoFit/>
          </a:bodyPr>
          <a:lstStyle/>
          <a:p>
            <a:pPr algn="l"/>
            <a:r>
              <a:rPr kumimoji="1" lang="en-US" altLang="ja-JP" sz="2400" dirty="0">
                <a:solidFill>
                  <a:schemeClr val="accent1"/>
                </a:solidFill>
                <a:latin typeface="Optima" panose="02000503060000020004" pitchFamily="2" charset="0"/>
              </a:rPr>
              <a:t>Therefore</a:t>
            </a:r>
            <a:endParaRPr kumimoji="1" lang="ja-JP" altLang="en-US" sz="2400" dirty="0">
              <a:solidFill>
                <a:schemeClr val="accent1"/>
              </a:solidFill>
              <a:latin typeface="Optima" panose="02000503060000020004" pitchFamily="2" charset="0"/>
            </a:endParaRPr>
          </a:p>
        </p:txBody>
      </p:sp>
      <p:sp>
        <p:nvSpPr>
          <p:cNvPr id="47" name="テキスト ボックス 46">
            <a:extLst>
              <a:ext uri="{FF2B5EF4-FFF2-40B4-BE49-F238E27FC236}">
                <a16:creationId xmlns:a16="http://schemas.microsoft.com/office/drawing/2014/main" id="{728903A9-B4AD-C74E-A601-30CD72DD63D3}"/>
              </a:ext>
            </a:extLst>
          </p:cNvPr>
          <p:cNvSpPr txBox="1"/>
          <p:nvPr/>
        </p:nvSpPr>
        <p:spPr>
          <a:xfrm>
            <a:off x="7667314" y="5976559"/>
            <a:ext cx="1476686" cy="276999"/>
          </a:xfrm>
          <a:prstGeom prst="rect">
            <a:avLst/>
          </a:prstGeom>
          <a:noFill/>
        </p:spPr>
        <p:txBody>
          <a:bodyPr wrap="none" rtlCol="0">
            <a:spAutoFit/>
          </a:bodyPr>
          <a:lstStyle/>
          <a:p>
            <a:pPr algn="l"/>
            <a:r>
              <a:rPr kumimoji="1" lang="en-US" altLang="ja-JP" sz="1200" dirty="0">
                <a:latin typeface="Optima" panose="02000503060000020004" pitchFamily="2" charset="0"/>
              </a:rPr>
              <a:t>Inomata et al. 2017</a:t>
            </a:r>
            <a:endParaRPr kumimoji="1" lang="ja-JP" altLang="en-US" sz="1200" dirty="0">
              <a:latin typeface="Optima" panose="02000503060000020004" pitchFamily="2" charset="0"/>
            </a:endParaRPr>
          </a:p>
        </p:txBody>
      </p:sp>
      <p:sp>
        <p:nvSpPr>
          <p:cNvPr id="30" name="テキスト ボックス 29">
            <a:extLst>
              <a:ext uri="{FF2B5EF4-FFF2-40B4-BE49-F238E27FC236}">
                <a16:creationId xmlns:a16="http://schemas.microsoft.com/office/drawing/2014/main" id="{5C4D252E-997A-5F41-A16B-C0D3BBE7D659}"/>
              </a:ext>
            </a:extLst>
          </p:cNvPr>
          <p:cNvSpPr txBox="1"/>
          <p:nvPr/>
        </p:nvSpPr>
        <p:spPr>
          <a:xfrm>
            <a:off x="5993596" y="5183255"/>
            <a:ext cx="984565" cy="338554"/>
          </a:xfrm>
          <a:prstGeom prst="rect">
            <a:avLst/>
          </a:prstGeom>
          <a:noFill/>
        </p:spPr>
        <p:txBody>
          <a:bodyPr wrap="none" rtlCol="0">
            <a:spAutoFit/>
          </a:bodyPr>
          <a:lstStyle/>
          <a:p>
            <a:pPr algn="l"/>
            <a:r>
              <a:rPr kumimoji="1" lang="en-US" altLang="ja-JP" sz="1600" dirty="0">
                <a:latin typeface="Optima" panose="02000503060000020004" pitchFamily="2" charset="0"/>
              </a:rPr>
              <a:t>PBH DM</a:t>
            </a:r>
            <a:endParaRPr kumimoji="1" lang="ja-JP" altLang="en-US" sz="1600" dirty="0">
              <a:latin typeface="Optima" panose="02000503060000020004" pitchFamily="2" charset="0"/>
            </a:endParaRPr>
          </a:p>
        </p:txBody>
      </p:sp>
      <p:cxnSp>
        <p:nvCxnSpPr>
          <p:cNvPr id="37" name="直線矢印コネクタ 36">
            <a:extLst>
              <a:ext uri="{FF2B5EF4-FFF2-40B4-BE49-F238E27FC236}">
                <a16:creationId xmlns:a16="http://schemas.microsoft.com/office/drawing/2014/main" id="{DE6228C7-5AB4-5045-AD9F-FC06D066174D}"/>
              </a:ext>
            </a:extLst>
          </p:cNvPr>
          <p:cNvCxnSpPr>
            <a:cxnSpLocks/>
          </p:cNvCxnSpPr>
          <p:nvPr/>
        </p:nvCxnSpPr>
        <p:spPr>
          <a:xfrm flipV="1">
            <a:off x="6462585" y="4167237"/>
            <a:ext cx="0" cy="994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2221D50F-FDBD-7347-BBC9-655E55F62BDA}"/>
              </a:ext>
            </a:extLst>
          </p:cNvPr>
          <p:cNvSpPr txBox="1"/>
          <p:nvPr/>
        </p:nvSpPr>
        <p:spPr>
          <a:xfrm>
            <a:off x="7289918" y="5058799"/>
            <a:ext cx="984565" cy="584775"/>
          </a:xfrm>
          <a:prstGeom prst="rect">
            <a:avLst/>
          </a:prstGeom>
          <a:noFill/>
        </p:spPr>
        <p:txBody>
          <a:bodyPr wrap="square" rtlCol="0">
            <a:spAutoFit/>
          </a:bodyPr>
          <a:lstStyle/>
          <a:p>
            <a:pPr algn="l"/>
            <a:r>
              <a:rPr kumimoji="1" lang="en-US" altLang="ja-JP" sz="1600" dirty="0">
                <a:latin typeface="Optima" panose="02000503060000020004" pitchFamily="2" charset="0"/>
              </a:rPr>
              <a:t>PBH for LIGO</a:t>
            </a:r>
            <a:endParaRPr kumimoji="1" lang="ja-JP" altLang="en-US" sz="1600" dirty="0">
              <a:latin typeface="Optima" panose="02000503060000020004" pitchFamily="2" charset="0"/>
            </a:endParaRPr>
          </a:p>
        </p:txBody>
      </p:sp>
      <p:cxnSp>
        <p:nvCxnSpPr>
          <p:cNvPr id="40" name="直線矢印コネクタ 39">
            <a:extLst>
              <a:ext uri="{FF2B5EF4-FFF2-40B4-BE49-F238E27FC236}">
                <a16:creationId xmlns:a16="http://schemas.microsoft.com/office/drawing/2014/main" id="{F0658E37-7485-1D45-8FD2-363216356A41}"/>
              </a:ext>
            </a:extLst>
          </p:cNvPr>
          <p:cNvCxnSpPr>
            <a:cxnSpLocks/>
          </p:cNvCxnSpPr>
          <p:nvPr/>
        </p:nvCxnSpPr>
        <p:spPr>
          <a:xfrm flipV="1">
            <a:off x="7792899" y="4610543"/>
            <a:ext cx="587035" cy="460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CA57233D-3AC3-814E-8D5E-026EDA788844}"/>
              </a:ext>
            </a:extLst>
          </p:cNvPr>
          <p:cNvSpPr>
            <a:spLocks noGrp="1"/>
          </p:cNvSpPr>
          <p:nvPr>
            <p:ph type="sldNum" sz="quarter" idx="12"/>
          </p:nvPr>
        </p:nvSpPr>
        <p:spPr/>
        <p:txBody>
          <a:bodyPr/>
          <a:lstStyle/>
          <a:p>
            <a:fld id="{4F507FF2-E283-2F47-BC83-23ACEC2E43D2}" type="slidenum">
              <a:rPr lang="ja-JP" altLang="en-US" smtClean="0"/>
              <a:pPr/>
              <a:t>51</a:t>
            </a:fld>
            <a:r>
              <a:rPr lang="en-US" altLang="ja-JP"/>
              <a:t>/21</a:t>
            </a:r>
            <a:endParaRPr lang="ja-JP" altLang="en-US"/>
          </a:p>
        </p:txBody>
      </p:sp>
    </p:spTree>
    <p:extLst>
      <p:ext uri="{BB962C8B-B14F-4D97-AF65-F5344CB8AC3E}">
        <p14:creationId xmlns:p14="http://schemas.microsoft.com/office/powerpoint/2010/main" val="4094169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Wha</a:t>
            </a:r>
            <a:r>
              <a:rPr lang="en-US" altLang="ja-JP" dirty="0"/>
              <a:t>t we do in this work</a:t>
            </a:r>
            <a:endParaRPr kumimoji="1" lang="ja-JP" altLang="en-US"/>
          </a:p>
        </p:txBody>
      </p:sp>
      <p:sp>
        <p:nvSpPr>
          <p:cNvPr id="2" name="テキスト ボックス 1">
            <a:extLst>
              <a:ext uri="{FF2B5EF4-FFF2-40B4-BE49-F238E27FC236}">
                <a16:creationId xmlns:a16="http://schemas.microsoft.com/office/drawing/2014/main" id="{9E58FBA3-47AF-3E42-BF34-6003108A09AD}"/>
              </a:ext>
            </a:extLst>
          </p:cNvPr>
          <p:cNvSpPr txBox="1"/>
          <p:nvPr/>
        </p:nvSpPr>
        <p:spPr>
          <a:xfrm>
            <a:off x="729584" y="2240219"/>
            <a:ext cx="8092688" cy="830997"/>
          </a:xfrm>
          <a:prstGeom prst="rect">
            <a:avLst/>
          </a:prstGeom>
          <a:noFill/>
        </p:spPr>
        <p:txBody>
          <a:bodyPr wrap="square" rtlCol="0">
            <a:spAutoFit/>
          </a:bodyPr>
          <a:lstStyle/>
          <a:p>
            <a:pPr algn="l"/>
            <a:r>
              <a:rPr kumimoji="1" lang="en-US" altLang="ja-JP" sz="2400" dirty="0">
                <a:latin typeface="Optima" panose="02000503060000020004" pitchFamily="2" charset="0"/>
              </a:rPr>
              <a:t>If there is a large perturbation on small scale, the induced GWs can be constrained by observations.</a:t>
            </a:r>
            <a:endParaRPr kumimoji="1" lang="ja-JP" altLang="en-US" sz="2400" dirty="0">
              <a:latin typeface="Optima" panose="02000503060000020004" pitchFamily="2" charset="0"/>
            </a:endParaRPr>
          </a:p>
        </p:txBody>
      </p:sp>
      <p:sp>
        <p:nvSpPr>
          <p:cNvPr id="6" name="テキスト ボックス 5">
            <a:extLst>
              <a:ext uri="{FF2B5EF4-FFF2-40B4-BE49-F238E27FC236}">
                <a16:creationId xmlns:a16="http://schemas.microsoft.com/office/drawing/2014/main" id="{98B5D50E-41B7-2F4B-BC91-DC7B9B36C36B}"/>
              </a:ext>
            </a:extLst>
          </p:cNvPr>
          <p:cNvSpPr txBox="1"/>
          <p:nvPr/>
        </p:nvSpPr>
        <p:spPr>
          <a:xfrm>
            <a:off x="729584" y="1311577"/>
            <a:ext cx="7298273" cy="830997"/>
          </a:xfrm>
          <a:prstGeom prst="rect">
            <a:avLst/>
          </a:prstGeom>
          <a:noFill/>
        </p:spPr>
        <p:txBody>
          <a:bodyPr wrap="square" rtlCol="0">
            <a:spAutoFit/>
          </a:bodyPr>
          <a:lstStyle/>
          <a:p>
            <a:pPr algn="l"/>
            <a:r>
              <a:rPr kumimoji="1" lang="en-US" altLang="ja-JP" sz="2400" dirty="0">
                <a:latin typeface="Optima" panose="02000503060000020004" pitchFamily="2" charset="0"/>
              </a:rPr>
              <a:t>GWs can be induced by scalar (curvature) perturbations at second order. (Terada-san’s talk)</a:t>
            </a:r>
            <a:endParaRPr kumimoji="1" lang="ja-JP" altLang="en-US" sz="2400"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57E3C581-A8D8-2B48-B374-E93B6BCC0800}"/>
              </a:ext>
            </a:extLst>
          </p:cNvPr>
          <p:cNvSpPr txBox="1"/>
          <p:nvPr/>
        </p:nvSpPr>
        <p:spPr>
          <a:xfrm>
            <a:off x="729583" y="3133695"/>
            <a:ext cx="7298273" cy="830997"/>
          </a:xfrm>
          <a:prstGeom prst="rect">
            <a:avLst/>
          </a:prstGeom>
          <a:noFill/>
        </p:spPr>
        <p:txBody>
          <a:bodyPr wrap="square" rtlCol="0">
            <a:spAutoFit/>
          </a:bodyPr>
          <a:lstStyle/>
          <a:p>
            <a:pPr algn="l"/>
            <a:r>
              <a:rPr kumimoji="1" lang="en-US" altLang="ja-JP" sz="2400" dirty="0">
                <a:latin typeface="Optima" panose="02000503060000020004" pitchFamily="2" charset="0"/>
              </a:rPr>
              <a:t>We can constrain the small scale perturbations using the induced GWs!</a:t>
            </a:r>
            <a:endParaRPr kumimoji="1" lang="ja-JP" altLang="en-US" sz="2400" dirty="0">
              <a:latin typeface="Optima" panose="02000503060000020004" pitchFamily="2" charset="0"/>
            </a:endParaRPr>
          </a:p>
        </p:txBody>
      </p:sp>
      <p:sp>
        <p:nvSpPr>
          <p:cNvPr id="8" name="テキスト ボックス 7">
            <a:extLst>
              <a:ext uri="{FF2B5EF4-FFF2-40B4-BE49-F238E27FC236}">
                <a16:creationId xmlns:a16="http://schemas.microsoft.com/office/drawing/2014/main" id="{071DF385-20D3-9B42-BE21-8608EDA71F77}"/>
              </a:ext>
            </a:extLst>
          </p:cNvPr>
          <p:cNvSpPr txBox="1"/>
          <p:nvPr/>
        </p:nvSpPr>
        <p:spPr>
          <a:xfrm>
            <a:off x="1502493" y="4145112"/>
            <a:ext cx="2097024" cy="830997"/>
          </a:xfrm>
          <a:prstGeom prst="rect">
            <a:avLst/>
          </a:prstGeom>
          <a:noFill/>
        </p:spPr>
        <p:txBody>
          <a:bodyPr wrap="square" rtlCol="0">
            <a:spAutoFit/>
          </a:bodyPr>
          <a:lstStyle/>
          <a:p>
            <a:pPr algn="l"/>
            <a:r>
              <a:rPr kumimoji="1" lang="en-US" altLang="ja-JP" sz="2400" dirty="0">
                <a:latin typeface="Optima" panose="02000503060000020004" pitchFamily="2" charset="0"/>
              </a:rPr>
              <a:t>Scalar perturbations</a:t>
            </a:r>
            <a:endParaRPr kumimoji="1" lang="ja-JP" altLang="en-US" sz="2400" dirty="0">
              <a:latin typeface="Optima" panose="02000503060000020004" pitchFamily="2" charset="0"/>
            </a:endParaRPr>
          </a:p>
        </p:txBody>
      </p:sp>
      <p:sp>
        <p:nvSpPr>
          <p:cNvPr id="30" name="テキスト ボックス 29">
            <a:extLst>
              <a:ext uri="{FF2B5EF4-FFF2-40B4-BE49-F238E27FC236}">
                <a16:creationId xmlns:a16="http://schemas.microsoft.com/office/drawing/2014/main" id="{3F7F58F4-B46B-0648-B57A-D67DA070EBD0}"/>
              </a:ext>
            </a:extLst>
          </p:cNvPr>
          <p:cNvSpPr txBox="1"/>
          <p:nvPr/>
        </p:nvSpPr>
        <p:spPr>
          <a:xfrm>
            <a:off x="6187650" y="4286522"/>
            <a:ext cx="1077017" cy="461665"/>
          </a:xfrm>
          <a:prstGeom prst="rect">
            <a:avLst/>
          </a:prstGeom>
          <a:noFill/>
        </p:spPr>
        <p:txBody>
          <a:bodyPr wrap="square" rtlCol="0">
            <a:spAutoFit/>
          </a:bodyPr>
          <a:lstStyle/>
          <a:p>
            <a:pPr algn="l"/>
            <a:r>
              <a:rPr kumimoji="1" lang="en-US" altLang="ja-JP" sz="2400" dirty="0">
                <a:latin typeface="Optima" panose="02000503060000020004" pitchFamily="2" charset="0"/>
              </a:rPr>
              <a:t>GWs</a:t>
            </a:r>
            <a:endParaRPr kumimoji="1" lang="ja-JP" altLang="en-US" sz="2400" dirty="0">
              <a:latin typeface="Optima" panose="02000503060000020004" pitchFamily="2" charset="0"/>
            </a:endParaRPr>
          </a:p>
        </p:txBody>
      </p:sp>
      <p:sp>
        <p:nvSpPr>
          <p:cNvPr id="10" name="左右矢印 9">
            <a:extLst>
              <a:ext uri="{FF2B5EF4-FFF2-40B4-BE49-F238E27FC236}">
                <a16:creationId xmlns:a16="http://schemas.microsoft.com/office/drawing/2014/main" id="{64D1E5CC-8B8D-C547-ADAB-ED8EF03260C2}"/>
              </a:ext>
            </a:extLst>
          </p:cNvPr>
          <p:cNvSpPr/>
          <p:nvPr/>
        </p:nvSpPr>
        <p:spPr>
          <a:xfrm>
            <a:off x="3524793" y="4276982"/>
            <a:ext cx="2502270" cy="48074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C07A9A1-AB8D-BE43-B885-D8042E5F9346}"/>
              </a:ext>
            </a:extLst>
          </p:cNvPr>
          <p:cNvSpPr txBox="1"/>
          <p:nvPr/>
        </p:nvSpPr>
        <p:spPr>
          <a:xfrm>
            <a:off x="3362904" y="3788200"/>
            <a:ext cx="2787943" cy="400110"/>
          </a:xfrm>
          <a:prstGeom prst="rect">
            <a:avLst/>
          </a:prstGeom>
          <a:noFill/>
        </p:spPr>
        <p:txBody>
          <a:bodyPr wrap="none" rtlCol="0">
            <a:spAutoFit/>
          </a:bodyPr>
          <a:lstStyle/>
          <a:p>
            <a:pPr algn="l"/>
            <a:r>
              <a:rPr kumimoji="1" lang="en-US" altLang="ja-JP" sz="2000" dirty="0">
                <a:solidFill>
                  <a:schemeClr val="accent1"/>
                </a:solidFill>
                <a:latin typeface="Optima" panose="02000503060000020004" pitchFamily="2" charset="0"/>
              </a:rPr>
              <a:t>Related at second order</a:t>
            </a:r>
            <a:endParaRPr kumimoji="1" lang="ja-JP" altLang="en-US" sz="2000" dirty="0">
              <a:solidFill>
                <a:schemeClr val="accent1"/>
              </a:solidFill>
              <a:latin typeface="Optima" panose="02000503060000020004" pitchFamily="2" charset="0"/>
            </a:endParaRPr>
          </a:p>
        </p:txBody>
      </p:sp>
      <p:sp>
        <p:nvSpPr>
          <p:cNvPr id="15" name="テキスト ボックス 14">
            <a:extLst>
              <a:ext uri="{FF2B5EF4-FFF2-40B4-BE49-F238E27FC236}">
                <a16:creationId xmlns:a16="http://schemas.microsoft.com/office/drawing/2014/main" id="{EAFA4C11-E15E-9D4B-B3FE-8645FCAAC8C8}"/>
              </a:ext>
            </a:extLst>
          </p:cNvPr>
          <p:cNvSpPr txBox="1"/>
          <p:nvPr/>
        </p:nvSpPr>
        <p:spPr>
          <a:xfrm>
            <a:off x="5718049" y="5240359"/>
            <a:ext cx="2650997" cy="707886"/>
          </a:xfrm>
          <a:prstGeom prst="rect">
            <a:avLst/>
          </a:prstGeom>
          <a:noFill/>
        </p:spPr>
        <p:txBody>
          <a:bodyPr wrap="square" rtlCol="0">
            <a:spAutoFit/>
          </a:bodyPr>
          <a:lstStyle/>
          <a:p>
            <a:pPr algn="l"/>
            <a:r>
              <a:rPr kumimoji="1" lang="en-US" altLang="ja-JP" sz="2000" dirty="0">
                <a:latin typeface="Optima" panose="02000503060000020004" pitchFamily="2" charset="0"/>
              </a:rPr>
              <a:t>Constraints on GWs from observations</a:t>
            </a:r>
            <a:endParaRPr kumimoji="1" lang="ja-JP" altLang="en-US" sz="2000" dirty="0">
              <a:latin typeface="Optima" panose="02000503060000020004" pitchFamily="2" charset="0"/>
            </a:endParaRPr>
          </a:p>
        </p:txBody>
      </p:sp>
      <p:sp>
        <p:nvSpPr>
          <p:cNvPr id="33" name="テキスト ボックス 32">
            <a:extLst>
              <a:ext uri="{FF2B5EF4-FFF2-40B4-BE49-F238E27FC236}">
                <a16:creationId xmlns:a16="http://schemas.microsoft.com/office/drawing/2014/main" id="{D7F896FE-CD49-974D-8B0A-6A7F75803DAA}"/>
              </a:ext>
            </a:extLst>
          </p:cNvPr>
          <p:cNvSpPr txBox="1"/>
          <p:nvPr/>
        </p:nvSpPr>
        <p:spPr>
          <a:xfrm>
            <a:off x="1356189" y="5192855"/>
            <a:ext cx="2650997" cy="1015663"/>
          </a:xfrm>
          <a:prstGeom prst="rect">
            <a:avLst/>
          </a:prstGeom>
          <a:noFill/>
        </p:spPr>
        <p:txBody>
          <a:bodyPr wrap="square" rtlCol="0">
            <a:spAutoFit/>
          </a:bodyPr>
          <a:lstStyle/>
          <a:p>
            <a:pPr algn="l"/>
            <a:r>
              <a:rPr kumimoji="1" lang="en-US" altLang="ja-JP" sz="2000" dirty="0">
                <a:latin typeface="Optima" panose="02000503060000020004" pitchFamily="2" charset="0"/>
              </a:rPr>
              <a:t>Constraints on small scale perturbation from induced GWs</a:t>
            </a:r>
            <a:endParaRPr kumimoji="1" lang="ja-JP" altLang="en-US" sz="2000" dirty="0">
              <a:latin typeface="Optima" panose="02000503060000020004" pitchFamily="2" charset="0"/>
            </a:endParaRPr>
          </a:p>
        </p:txBody>
      </p:sp>
      <p:sp>
        <p:nvSpPr>
          <p:cNvPr id="34" name="左矢印 33">
            <a:extLst>
              <a:ext uri="{FF2B5EF4-FFF2-40B4-BE49-F238E27FC236}">
                <a16:creationId xmlns:a16="http://schemas.microsoft.com/office/drawing/2014/main" id="{5A237673-A875-B244-BF94-9FBA8DFA4052}"/>
              </a:ext>
            </a:extLst>
          </p:cNvPr>
          <p:cNvSpPr/>
          <p:nvPr/>
        </p:nvSpPr>
        <p:spPr>
          <a:xfrm>
            <a:off x="3901440" y="5303520"/>
            <a:ext cx="1694688" cy="461250"/>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901FC8B5-EA59-044E-987E-57366E0FDE59}"/>
              </a:ext>
            </a:extLst>
          </p:cNvPr>
          <p:cNvSpPr txBox="1"/>
          <p:nvPr/>
        </p:nvSpPr>
        <p:spPr>
          <a:xfrm>
            <a:off x="3962585" y="5769267"/>
            <a:ext cx="1712135" cy="461665"/>
          </a:xfrm>
          <a:prstGeom prst="rect">
            <a:avLst/>
          </a:prstGeom>
          <a:noFill/>
        </p:spPr>
        <p:txBody>
          <a:bodyPr wrap="none" rtlCol="0">
            <a:spAutoFit/>
          </a:bodyPr>
          <a:lstStyle/>
          <a:p>
            <a:pPr algn="l"/>
            <a:r>
              <a:rPr kumimoji="1" lang="en-US" altLang="ja-JP" sz="2400" dirty="0">
                <a:solidFill>
                  <a:schemeClr val="accent2"/>
                </a:solidFill>
                <a:latin typeface="Optima" panose="02000503060000020004" pitchFamily="2" charset="0"/>
              </a:rPr>
              <a:t>We do this!</a:t>
            </a:r>
            <a:endParaRPr kumimoji="1" lang="ja-JP" altLang="en-US" sz="2400" dirty="0">
              <a:solidFill>
                <a:schemeClr val="accent2"/>
              </a:solidFill>
              <a:latin typeface="Optima" panose="02000503060000020004" pitchFamily="2" charset="0"/>
            </a:endParaRPr>
          </a:p>
        </p:txBody>
      </p:sp>
      <p:sp>
        <p:nvSpPr>
          <p:cNvPr id="36" name="テキスト ボックス 35">
            <a:extLst>
              <a:ext uri="{FF2B5EF4-FFF2-40B4-BE49-F238E27FC236}">
                <a16:creationId xmlns:a16="http://schemas.microsoft.com/office/drawing/2014/main" id="{2DA415BA-9710-D74C-9D1B-F45677DBD44C}"/>
              </a:ext>
            </a:extLst>
          </p:cNvPr>
          <p:cNvSpPr txBox="1"/>
          <p:nvPr/>
        </p:nvSpPr>
        <p:spPr>
          <a:xfrm>
            <a:off x="5735865" y="6153879"/>
            <a:ext cx="2969339" cy="276999"/>
          </a:xfrm>
          <a:prstGeom prst="rect">
            <a:avLst/>
          </a:prstGeom>
          <a:noFill/>
        </p:spPr>
        <p:txBody>
          <a:bodyPr wrap="none" rtlCol="0">
            <a:spAutoFit/>
          </a:bodyPr>
          <a:lstStyle/>
          <a:p>
            <a:pPr algn="l"/>
            <a:r>
              <a:rPr kumimoji="1" lang="en-US" altLang="ja-JP" sz="1200" dirty="0">
                <a:latin typeface="Optima" panose="02000503060000020004" pitchFamily="2" charset="0"/>
              </a:rPr>
              <a:t>Related work: </a:t>
            </a:r>
            <a:r>
              <a:rPr kumimoji="1" lang="en-US" altLang="ja-JP" sz="1200" dirty="0" err="1">
                <a:latin typeface="Optima" panose="02000503060000020004" pitchFamily="2" charset="0"/>
              </a:rPr>
              <a:t>Assadullahi</a:t>
            </a:r>
            <a:r>
              <a:rPr kumimoji="1" lang="en-US" altLang="ja-JP" sz="1200" dirty="0">
                <a:latin typeface="Optima" panose="02000503060000020004" pitchFamily="2" charset="0"/>
              </a:rPr>
              <a:t> &amp; Wands, 2009</a:t>
            </a:r>
            <a:endParaRPr kumimoji="1" lang="ja-JP" altLang="en-US" sz="1200" dirty="0">
              <a:latin typeface="Optima" panose="02000503060000020004" pitchFamily="2" charset="0"/>
            </a:endParaRPr>
          </a:p>
        </p:txBody>
      </p:sp>
      <p:sp>
        <p:nvSpPr>
          <p:cNvPr id="5" name="スライド番号プレースホルダー 4">
            <a:extLst>
              <a:ext uri="{FF2B5EF4-FFF2-40B4-BE49-F238E27FC236}">
                <a16:creationId xmlns:a16="http://schemas.microsoft.com/office/drawing/2014/main" id="{2C847C7C-C83F-E846-BDAA-5B50060BB2A5}"/>
              </a:ext>
            </a:extLst>
          </p:cNvPr>
          <p:cNvSpPr>
            <a:spLocks noGrp="1"/>
          </p:cNvSpPr>
          <p:nvPr>
            <p:ph type="sldNum" sz="quarter" idx="12"/>
          </p:nvPr>
        </p:nvSpPr>
        <p:spPr/>
        <p:txBody>
          <a:bodyPr/>
          <a:lstStyle/>
          <a:p>
            <a:fld id="{4F507FF2-E283-2F47-BC83-23ACEC2E43D2}" type="slidenum">
              <a:rPr lang="ja-JP" altLang="en-US" smtClean="0"/>
              <a:pPr/>
              <a:t>52</a:t>
            </a:fld>
            <a:r>
              <a:rPr lang="en-US" altLang="ja-JP"/>
              <a:t>/21</a:t>
            </a:r>
            <a:endParaRPr lang="ja-JP" altLang="en-US"/>
          </a:p>
        </p:txBody>
      </p:sp>
    </p:spTree>
    <p:extLst>
      <p:ext uri="{BB962C8B-B14F-4D97-AF65-F5344CB8AC3E}">
        <p14:creationId xmlns:p14="http://schemas.microsoft.com/office/powerpoint/2010/main" val="606407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Brief review of the induced GWs</a:t>
            </a:r>
            <a:endParaRPr kumimoji="1" lang="ja-JP" altLang="en-US"/>
          </a:p>
        </p:txBody>
      </p:sp>
      <p:sp>
        <p:nvSpPr>
          <p:cNvPr id="6" name="テキスト ボックス 5">
            <a:extLst>
              <a:ext uri="{FF2B5EF4-FFF2-40B4-BE49-F238E27FC236}">
                <a16:creationId xmlns:a16="http://schemas.microsoft.com/office/drawing/2014/main" id="{98B5D50E-41B7-2F4B-BC91-DC7B9B36C36B}"/>
              </a:ext>
            </a:extLst>
          </p:cNvPr>
          <p:cNvSpPr txBox="1"/>
          <p:nvPr/>
        </p:nvSpPr>
        <p:spPr>
          <a:xfrm>
            <a:off x="729584" y="1290312"/>
            <a:ext cx="7298273" cy="707886"/>
          </a:xfrm>
          <a:prstGeom prst="rect">
            <a:avLst/>
          </a:prstGeom>
          <a:noFill/>
        </p:spPr>
        <p:txBody>
          <a:bodyPr wrap="square" rtlCol="0">
            <a:spAutoFit/>
          </a:bodyPr>
          <a:lstStyle/>
          <a:p>
            <a:pPr algn="l"/>
            <a:r>
              <a:rPr kumimoji="1" lang="en-US" altLang="ja-JP" sz="2000" dirty="0">
                <a:latin typeface="Optima" panose="02000503060000020004" pitchFamily="2" charset="0"/>
              </a:rPr>
              <a:t>GWs can be induced by scalar (curvature) perturbations at second order. (Terada-san’s talk)</a:t>
            </a:r>
            <a:endParaRPr kumimoji="1" lang="ja-JP" altLang="en-US" sz="2000" dirty="0">
              <a:latin typeface="Optima" panose="02000503060000020004" pitchFamily="2" charset="0"/>
            </a:endParaRPr>
          </a:p>
        </p:txBody>
      </p:sp>
      <p:pic>
        <p:nvPicPr>
          <p:cNvPr id="4" name="図 3">
            <a:extLst>
              <a:ext uri="{FF2B5EF4-FFF2-40B4-BE49-F238E27FC236}">
                <a16:creationId xmlns:a16="http://schemas.microsoft.com/office/drawing/2014/main" id="{A82F9A08-3587-8446-B1D6-E84F9AAE88C9}"/>
              </a:ext>
            </a:extLst>
          </p:cNvPr>
          <p:cNvPicPr>
            <a:picLocks noChangeAspect="1"/>
          </p:cNvPicPr>
          <p:nvPr/>
        </p:nvPicPr>
        <p:blipFill>
          <a:blip r:embed="rId3"/>
          <a:stretch>
            <a:fillRect/>
          </a:stretch>
        </p:blipFill>
        <p:spPr>
          <a:xfrm>
            <a:off x="982612" y="2009924"/>
            <a:ext cx="3747884" cy="1185433"/>
          </a:xfrm>
          <a:prstGeom prst="rect">
            <a:avLst/>
          </a:prstGeom>
        </p:spPr>
      </p:pic>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1" name="図 10">
            <a:extLst>
              <a:ext uri="{FF2B5EF4-FFF2-40B4-BE49-F238E27FC236}">
                <a16:creationId xmlns:a16="http://schemas.microsoft.com/office/drawing/2014/main" id="{97A8E4A4-0F28-3345-B08B-4971585E8B9A}"/>
              </a:ext>
            </a:extLst>
          </p:cNvPr>
          <p:cNvPicPr>
            <a:picLocks noChangeAspect="1"/>
          </p:cNvPicPr>
          <p:nvPr/>
        </p:nvPicPr>
        <p:blipFill>
          <a:blip r:embed="rId5"/>
          <a:stretch>
            <a:fillRect/>
          </a:stretch>
        </p:blipFill>
        <p:spPr>
          <a:xfrm>
            <a:off x="911252" y="3380832"/>
            <a:ext cx="4681406" cy="911036"/>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6"/>
          <a:stretch>
            <a:fillRect/>
          </a:stretch>
        </p:blipFill>
        <p:spPr>
          <a:xfrm>
            <a:off x="1177684" y="4565714"/>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7" name="テキスト ボックス 16">
            <a:extLst>
              <a:ext uri="{FF2B5EF4-FFF2-40B4-BE49-F238E27FC236}">
                <a16:creationId xmlns:a16="http://schemas.microsoft.com/office/drawing/2014/main" id="{605321F6-3E34-D542-87F5-A82B3EA324BB}"/>
              </a:ext>
            </a:extLst>
          </p:cNvPr>
          <p:cNvSpPr txBox="1"/>
          <p:nvPr/>
        </p:nvSpPr>
        <p:spPr>
          <a:xfrm>
            <a:off x="5066932" y="2127710"/>
            <a:ext cx="3747884" cy="830997"/>
          </a:xfrm>
          <a:prstGeom prst="rect">
            <a:avLst/>
          </a:prstGeom>
          <a:noFill/>
        </p:spPr>
        <p:txBody>
          <a:bodyPr wrap="square" rtlCol="0">
            <a:spAutoFit/>
          </a:bodyPr>
          <a:lstStyle/>
          <a:p>
            <a:pPr algn="l"/>
            <a:r>
              <a:rPr kumimoji="1" lang="en-US" altLang="ja-JP" sz="2400" dirty="0">
                <a:solidFill>
                  <a:schemeClr val="accent1"/>
                </a:solidFill>
                <a:latin typeface="Optima" panose="02000503060000020004" pitchFamily="2" charset="0"/>
              </a:rPr>
              <a:t>Energy density of the induced GWs </a:t>
            </a:r>
            <a:endParaRPr kumimoji="1" lang="ja-JP" altLang="en-US" sz="2400" dirty="0">
              <a:solidFill>
                <a:schemeClr val="accent1"/>
              </a:solidFill>
              <a:latin typeface="Optima" panose="02000503060000020004" pitchFamily="2" charset="0"/>
            </a:endParaRPr>
          </a:p>
        </p:txBody>
      </p:sp>
      <p:sp>
        <p:nvSpPr>
          <p:cNvPr id="23" name="テキスト ボックス 22">
            <a:extLst>
              <a:ext uri="{FF2B5EF4-FFF2-40B4-BE49-F238E27FC236}">
                <a16:creationId xmlns:a16="http://schemas.microsoft.com/office/drawing/2014/main" id="{6258A721-6C62-D746-AE99-364CF0260C93}"/>
              </a:ext>
            </a:extLst>
          </p:cNvPr>
          <p:cNvSpPr txBox="1"/>
          <p:nvPr/>
        </p:nvSpPr>
        <p:spPr>
          <a:xfrm>
            <a:off x="5728273" y="3453984"/>
            <a:ext cx="3119234" cy="830997"/>
          </a:xfrm>
          <a:prstGeom prst="rect">
            <a:avLst/>
          </a:prstGeom>
          <a:noFill/>
        </p:spPr>
        <p:txBody>
          <a:bodyPr wrap="square" rtlCol="0">
            <a:spAutoFit/>
          </a:bodyPr>
          <a:lstStyle/>
          <a:p>
            <a:pPr algn="l"/>
            <a:r>
              <a:rPr kumimoji="1" lang="en-US" altLang="ja-JP" sz="2400" dirty="0">
                <a:solidFill>
                  <a:schemeClr val="accent1"/>
                </a:solidFill>
                <a:latin typeface="Optima" panose="02000503060000020004" pitchFamily="2" charset="0"/>
              </a:rPr>
              <a:t>Power spectrum of the induced GWs </a:t>
            </a:r>
            <a:endParaRPr kumimoji="1" lang="ja-JP" altLang="en-US" sz="2400" dirty="0">
              <a:solidFill>
                <a:schemeClr val="accent1"/>
              </a:solidFill>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82612" y="4460192"/>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7"/>
          <a:stretch>
            <a:fillRect/>
          </a:stretch>
        </p:blipFill>
        <p:spPr>
          <a:xfrm>
            <a:off x="729584" y="5749897"/>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8"/>
          <a:stretch>
            <a:fillRect/>
          </a:stretch>
        </p:blipFill>
        <p:spPr>
          <a:xfrm>
            <a:off x="5882774" y="5864713"/>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5315500" y="6189504"/>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4323470" y="6196306"/>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4875672" y="6260335"/>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86FDB747-4B7B-5941-BABF-5C6B8161968D}"/>
              </a:ext>
            </a:extLst>
          </p:cNvPr>
          <p:cNvSpPr>
            <a:spLocks noGrp="1"/>
          </p:cNvSpPr>
          <p:nvPr>
            <p:ph type="sldNum" sz="quarter" idx="12"/>
          </p:nvPr>
        </p:nvSpPr>
        <p:spPr/>
        <p:txBody>
          <a:bodyPr/>
          <a:lstStyle/>
          <a:p>
            <a:fld id="{4F507FF2-E283-2F47-BC83-23ACEC2E43D2}" type="slidenum">
              <a:rPr lang="ja-JP" altLang="en-US" smtClean="0"/>
              <a:pPr/>
              <a:t>53</a:t>
            </a:fld>
            <a:r>
              <a:rPr lang="en-US" altLang="ja-JP"/>
              <a:t>/21</a:t>
            </a:r>
            <a:endParaRPr lang="ja-JP" altLang="en-US"/>
          </a:p>
        </p:txBody>
      </p:sp>
    </p:spTree>
    <p:extLst>
      <p:ext uri="{BB962C8B-B14F-4D97-AF65-F5344CB8AC3E}">
        <p14:creationId xmlns:p14="http://schemas.microsoft.com/office/powerpoint/2010/main" val="1502739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Constraints on the induced GWs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6" name="図 5">
            <a:extLst>
              <a:ext uri="{FF2B5EF4-FFF2-40B4-BE49-F238E27FC236}">
                <a16:creationId xmlns:a16="http://schemas.microsoft.com/office/drawing/2014/main" id="{B2B374AA-9BEB-DE46-9EE8-2BF2C9F1D3A4}"/>
              </a:ext>
            </a:extLst>
          </p:cNvPr>
          <p:cNvPicPr>
            <a:picLocks noChangeAspect="1"/>
          </p:cNvPicPr>
          <p:nvPr/>
        </p:nvPicPr>
        <p:blipFill>
          <a:blip r:embed="rId4"/>
          <a:stretch>
            <a:fillRect/>
          </a:stretch>
        </p:blipFill>
        <p:spPr>
          <a:xfrm>
            <a:off x="1966738" y="2899307"/>
            <a:ext cx="4989861" cy="972465"/>
          </a:xfrm>
          <a:prstGeom prst="rect">
            <a:avLst/>
          </a:prstGeom>
        </p:spPr>
      </p:pic>
      <p:pic>
        <p:nvPicPr>
          <p:cNvPr id="7" name="図 6">
            <a:extLst>
              <a:ext uri="{FF2B5EF4-FFF2-40B4-BE49-F238E27FC236}">
                <a16:creationId xmlns:a16="http://schemas.microsoft.com/office/drawing/2014/main" id="{1DEF687A-F569-7043-97CD-0322D60BF845}"/>
              </a:ext>
            </a:extLst>
          </p:cNvPr>
          <p:cNvPicPr>
            <a:picLocks noChangeAspect="1"/>
          </p:cNvPicPr>
          <p:nvPr/>
        </p:nvPicPr>
        <p:blipFill>
          <a:blip r:embed="rId5"/>
          <a:stretch>
            <a:fillRect/>
          </a:stretch>
        </p:blipFill>
        <p:spPr>
          <a:xfrm>
            <a:off x="787945" y="5036859"/>
            <a:ext cx="6351567" cy="971235"/>
          </a:xfrm>
          <a:prstGeom prst="rect">
            <a:avLst/>
          </a:prstGeom>
        </p:spPr>
      </p:pic>
      <p:sp>
        <p:nvSpPr>
          <p:cNvPr id="11" name="テキスト ボックス 10">
            <a:extLst>
              <a:ext uri="{FF2B5EF4-FFF2-40B4-BE49-F238E27FC236}">
                <a16:creationId xmlns:a16="http://schemas.microsoft.com/office/drawing/2014/main" id="{76C55736-C514-CE49-939E-4B4E49F697D6}"/>
              </a:ext>
            </a:extLst>
          </p:cNvPr>
          <p:cNvSpPr txBox="1"/>
          <p:nvPr/>
        </p:nvSpPr>
        <p:spPr>
          <a:xfrm>
            <a:off x="516653" y="2228704"/>
            <a:ext cx="3789948" cy="400110"/>
          </a:xfrm>
          <a:prstGeom prst="rect">
            <a:avLst/>
          </a:prstGeom>
          <a:noFill/>
        </p:spPr>
        <p:txBody>
          <a:bodyPr wrap="none" rtlCol="0">
            <a:spAutoFit/>
          </a:bodyPr>
          <a:lstStyle/>
          <a:p>
            <a:pPr algn="l"/>
            <a:r>
              <a:rPr kumimoji="1" lang="en-US" altLang="ja-JP" sz="2000" dirty="0">
                <a:latin typeface="Optima" panose="02000503060000020004" pitchFamily="2" charset="0"/>
              </a:rPr>
              <a:t>Signal to noise ratio is defined as</a:t>
            </a:r>
            <a:endParaRPr kumimoji="1" lang="ja-JP" altLang="en-US" sz="2000" dirty="0">
              <a:latin typeface="Optima" panose="02000503060000020004" pitchFamily="2" charset="0"/>
            </a:endParaRPr>
          </a:p>
        </p:txBody>
      </p:sp>
      <p:sp>
        <p:nvSpPr>
          <p:cNvPr id="12" name="テキスト ボックス 11">
            <a:extLst>
              <a:ext uri="{FF2B5EF4-FFF2-40B4-BE49-F238E27FC236}">
                <a16:creationId xmlns:a16="http://schemas.microsoft.com/office/drawing/2014/main" id="{703BEEF8-8A65-CD42-A756-EC4BFF979A75}"/>
              </a:ext>
            </a:extLst>
          </p:cNvPr>
          <p:cNvSpPr txBox="1"/>
          <p:nvPr/>
        </p:nvSpPr>
        <p:spPr>
          <a:xfrm>
            <a:off x="4230935" y="2260438"/>
            <a:ext cx="2342308" cy="338554"/>
          </a:xfrm>
          <a:prstGeom prst="rect">
            <a:avLst/>
          </a:prstGeom>
          <a:noFill/>
        </p:spPr>
        <p:txBody>
          <a:bodyPr wrap="none" rtlCol="0">
            <a:spAutoFit/>
          </a:bodyPr>
          <a:lstStyle/>
          <a:p>
            <a:pPr algn="l"/>
            <a:r>
              <a:rPr kumimoji="1" lang="en-US" altLang="ja-JP" sz="1600" dirty="0">
                <a:latin typeface="Optima" panose="02000503060000020004" pitchFamily="2" charset="0"/>
              </a:rPr>
              <a:t>(Allen &amp; Romano, 1997)</a:t>
            </a:r>
            <a:endParaRPr kumimoji="1" lang="ja-JP" altLang="en-US" sz="1600" dirty="0">
              <a:latin typeface="Optima" panose="02000503060000020004" pitchFamily="2" charset="0"/>
            </a:endParaRPr>
          </a:p>
        </p:txBody>
      </p:sp>
      <p:sp>
        <p:nvSpPr>
          <p:cNvPr id="16" name="テキスト ボックス 15">
            <a:extLst>
              <a:ext uri="{FF2B5EF4-FFF2-40B4-BE49-F238E27FC236}">
                <a16:creationId xmlns:a16="http://schemas.microsoft.com/office/drawing/2014/main" id="{11662AFF-0E8A-D84D-A997-68281B24241E}"/>
              </a:ext>
            </a:extLst>
          </p:cNvPr>
          <p:cNvSpPr txBox="1"/>
          <p:nvPr/>
        </p:nvSpPr>
        <p:spPr>
          <a:xfrm>
            <a:off x="2050046" y="3970322"/>
            <a:ext cx="1897571" cy="369332"/>
          </a:xfrm>
          <a:prstGeom prst="rect">
            <a:avLst/>
          </a:prstGeom>
          <a:noFill/>
        </p:spPr>
        <p:txBody>
          <a:bodyPr wrap="none" rtlCol="0">
            <a:spAutoFit/>
          </a:bodyPr>
          <a:lstStyle/>
          <a:p>
            <a:pPr algn="l"/>
            <a:r>
              <a:rPr kumimoji="1" lang="en-US" altLang="ja-JP" dirty="0">
                <a:latin typeface="Optima" panose="02000503060000020004" pitchFamily="2" charset="0"/>
              </a:rPr>
              <a:t>Observation time</a:t>
            </a:r>
            <a:endParaRPr kumimoji="1" lang="ja-JP" altLang="en-US" dirty="0">
              <a:latin typeface="Optima" panose="02000503060000020004" pitchFamily="2" charset="0"/>
            </a:endParaRPr>
          </a:p>
        </p:txBody>
      </p:sp>
      <p:cxnSp>
        <p:nvCxnSpPr>
          <p:cNvPr id="18" name="直線矢印コネクタ 17">
            <a:extLst>
              <a:ext uri="{FF2B5EF4-FFF2-40B4-BE49-F238E27FC236}">
                <a16:creationId xmlns:a16="http://schemas.microsoft.com/office/drawing/2014/main" id="{2E238E5A-EBE5-614B-A1EF-98E3A1A4889F}"/>
              </a:ext>
            </a:extLst>
          </p:cNvPr>
          <p:cNvCxnSpPr>
            <a:cxnSpLocks/>
          </p:cNvCxnSpPr>
          <p:nvPr/>
        </p:nvCxnSpPr>
        <p:spPr>
          <a:xfrm flipV="1">
            <a:off x="2956255" y="3620025"/>
            <a:ext cx="0" cy="251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F658993-F737-C74F-9FF1-8B0ABE06079F}"/>
              </a:ext>
            </a:extLst>
          </p:cNvPr>
          <p:cNvSpPr txBox="1"/>
          <p:nvPr/>
        </p:nvSpPr>
        <p:spPr>
          <a:xfrm>
            <a:off x="4910718" y="4052874"/>
            <a:ext cx="2045881" cy="369332"/>
          </a:xfrm>
          <a:prstGeom prst="rect">
            <a:avLst/>
          </a:prstGeom>
          <a:noFill/>
        </p:spPr>
        <p:txBody>
          <a:bodyPr wrap="none" rtlCol="0">
            <a:spAutoFit/>
          </a:bodyPr>
          <a:lstStyle/>
          <a:p>
            <a:pPr algn="l"/>
            <a:r>
              <a:rPr kumimoji="1" lang="en-US" altLang="ja-JP" dirty="0">
                <a:latin typeface="Optima" panose="02000503060000020004" pitchFamily="2" charset="0"/>
              </a:rPr>
              <a:t>Effective sensitivity</a:t>
            </a:r>
            <a:endParaRPr kumimoji="1" lang="ja-JP" altLang="en-US" dirty="0">
              <a:latin typeface="Optima" panose="02000503060000020004" pitchFamily="2" charset="0"/>
            </a:endParaRPr>
          </a:p>
        </p:txBody>
      </p:sp>
      <p:cxnSp>
        <p:nvCxnSpPr>
          <p:cNvPr id="21" name="直線矢印コネクタ 20">
            <a:extLst>
              <a:ext uri="{FF2B5EF4-FFF2-40B4-BE49-F238E27FC236}">
                <a16:creationId xmlns:a16="http://schemas.microsoft.com/office/drawing/2014/main" id="{716C701B-BB9D-0948-9E10-7F5E02227D50}"/>
              </a:ext>
            </a:extLst>
          </p:cNvPr>
          <p:cNvCxnSpPr>
            <a:cxnSpLocks/>
          </p:cNvCxnSpPr>
          <p:nvPr/>
        </p:nvCxnSpPr>
        <p:spPr>
          <a:xfrm flipH="1" flipV="1">
            <a:off x="5327749" y="3813152"/>
            <a:ext cx="144964" cy="251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0FECA2D7-DFFB-4B44-972D-D5D7A7957BF3}"/>
              </a:ext>
            </a:extLst>
          </p:cNvPr>
          <p:cNvSpPr txBox="1"/>
          <p:nvPr/>
        </p:nvSpPr>
        <p:spPr>
          <a:xfrm>
            <a:off x="5713575" y="2575502"/>
            <a:ext cx="1556836" cy="369332"/>
          </a:xfrm>
          <a:prstGeom prst="rect">
            <a:avLst/>
          </a:prstGeom>
          <a:noFill/>
        </p:spPr>
        <p:txBody>
          <a:bodyPr wrap="none" rtlCol="0">
            <a:spAutoFit/>
          </a:bodyPr>
          <a:lstStyle/>
          <a:p>
            <a:pPr algn="l"/>
            <a:r>
              <a:rPr kumimoji="1" lang="en-US" altLang="ja-JP" dirty="0">
                <a:latin typeface="Optima" panose="02000503060000020004" pitchFamily="2" charset="0"/>
              </a:rPr>
              <a:t>Induced GWs</a:t>
            </a:r>
            <a:endParaRPr kumimoji="1" lang="ja-JP" altLang="en-US" dirty="0">
              <a:latin typeface="Optima" panose="02000503060000020004" pitchFamily="2" charset="0"/>
            </a:endParaRPr>
          </a:p>
        </p:txBody>
      </p:sp>
      <p:cxnSp>
        <p:nvCxnSpPr>
          <p:cNvPr id="24" name="直線矢印コネクタ 23">
            <a:extLst>
              <a:ext uri="{FF2B5EF4-FFF2-40B4-BE49-F238E27FC236}">
                <a16:creationId xmlns:a16="http://schemas.microsoft.com/office/drawing/2014/main" id="{19835C7D-884D-C342-AFDA-171CD5AAC554}"/>
              </a:ext>
            </a:extLst>
          </p:cNvPr>
          <p:cNvCxnSpPr>
            <a:cxnSpLocks/>
          </p:cNvCxnSpPr>
          <p:nvPr/>
        </p:nvCxnSpPr>
        <p:spPr>
          <a:xfrm flipH="1">
            <a:off x="5402089" y="2872669"/>
            <a:ext cx="296648" cy="189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FDA9CB9D-53E3-574D-9C50-3E951EEB74D4}"/>
              </a:ext>
            </a:extLst>
          </p:cNvPr>
          <p:cNvSpPr txBox="1"/>
          <p:nvPr/>
        </p:nvSpPr>
        <p:spPr>
          <a:xfrm>
            <a:off x="518319" y="4507453"/>
            <a:ext cx="3955635" cy="400110"/>
          </a:xfrm>
          <a:prstGeom prst="rect">
            <a:avLst/>
          </a:prstGeom>
          <a:noFill/>
        </p:spPr>
        <p:txBody>
          <a:bodyPr wrap="none" rtlCol="0">
            <a:spAutoFit/>
          </a:bodyPr>
          <a:lstStyle/>
          <a:p>
            <a:pPr algn="l"/>
            <a:r>
              <a:rPr kumimoji="1" lang="en-US" altLang="ja-JP" sz="2000" dirty="0">
                <a:latin typeface="Optima" panose="02000503060000020004" pitchFamily="2" charset="0"/>
              </a:rPr>
              <a:t>The effective sensitivity is given by</a:t>
            </a:r>
            <a:endParaRPr kumimoji="1" lang="ja-JP" altLang="en-US" sz="2000" dirty="0">
              <a:latin typeface="Optima" panose="02000503060000020004" pitchFamily="2" charset="0"/>
            </a:endParaRPr>
          </a:p>
        </p:txBody>
      </p:sp>
      <p:sp>
        <p:nvSpPr>
          <p:cNvPr id="28" name="テキスト ボックス 27">
            <a:extLst>
              <a:ext uri="{FF2B5EF4-FFF2-40B4-BE49-F238E27FC236}">
                <a16:creationId xmlns:a16="http://schemas.microsoft.com/office/drawing/2014/main" id="{42A7674F-A91B-F641-9AFA-4F27789245AD}"/>
              </a:ext>
            </a:extLst>
          </p:cNvPr>
          <p:cNvSpPr txBox="1"/>
          <p:nvPr/>
        </p:nvSpPr>
        <p:spPr>
          <a:xfrm>
            <a:off x="4065880" y="6104069"/>
            <a:ext cx="2426113" cy="369332"/>
          </a:xfrm>
          <a:prstGeom prst="rect">
            <a:avLst/>
          </a:prstGeom>
          <a:noFill/>
        </p:spPr>
        <p:txBody>
          <a:bodyPr wrap="none" rtlCol="0">
            <a:spAutoFit/>
          </a:bodyPr>
          <a:lstStyle/>
          <a:p>
            <a:pPr algn="l"/>
            <a:r>
              <a:rPr kumimoji="1" lang="en-US" altLang="ja-JP" dirty="0">
                <a:latin typeface="Optima" panose="02000503060000020004" pitchFamily="2" charset="0"/>
              </a:rPr>
              <a:t>Noise power spectrum</a:t>
            </a:r>
            <a:endParaRPr kumimoji="1" lang="ja-JP" altLang="en-US" dirty="0">
              <a:latin typeface="Optima" panose="02000503060000020004" pitchFamily="2" charset="0"/>
            </a:endParaRPr>
          </a:p>
        </p:txBody>
      </p:sp>
      <p:cxnSp>
        <p:nvCxnSpPr>
          <p:cNvPr id="29" name="直線矢印コネクタ 28">
            <a:extLst>
              <a:ext uri="{FF2B5EF4-FFF2-40B4-BE49-F238E27FC236}">
                <a16:creationId xmlns:a16="http://schemas.microsoft.com/office/drawing/2014/main" id="{C7601818-9129-7144-A6AB-2A991255D511}"/>
              </a:ext>
            </a:extLst>
          </p:cNvPr>
          <p:cNvCxnSpPr>
            <a:cxnSpLocks/>
          </p:cNvCxnSpPr>
          <p:nvPr/>
        </p:nvCxnSpPr>
        <p:spPr>
          <a:xfrm flipV="1">
            <a:off x="4910717" y="5956727"/>
            <a:ext cx="0" cy="19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07107F73-05C4-1743-B0E3-C60FE413602C}"/>
              </a:ext>
            </a:extLst>
          </p:cNvPr>
          <p:cNvCxnSpPr>
            <a:cxnSpLocks/>
          </p:cNvCxnSpPr>
          <p:nvPr/>
        </p:nvCxnSpPr>
        <p:spPr>
          <a:xfrm flipV="1">
            <a:off x="5564515" y="5965685"/>
            <a:ext cx="134222" cy="171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450D380-84EE-8F43-A21A-374E42CBEA5C}"/>
              </a:ext>
            </a:extLst>
          </p:cNvPr>
          <p:cNvSpPr txBox="1"/>
          <p:nvPr/>
        </p:nvSpPr>
        <p:spPr>
          <a:xfrm>
            <a:off x="5889336" y="4436064"/>
            <a:ext cx="3254664" cy="646331"/>
          </a:xfrm>
          <a:prstGeom prst="rect">
            <a:avLst/>
          </a:prstGeom>
          <a:noFill/>
        </p:spPr>
        <p:txBody>
          <a:bodyPr wrap="square" rtlCol="0">
            <a:spAutoFit/>
          </a:bodyPr>
          <a:lstStyle/>
          <a:p>
            <a:pPr algn="l"/>
            <a:r>
              <a:rPr kumimoji="1" lang="en-US" altLang="ja-JP" dirty="0">
                <a:latin typeface="Optima" panose="02000503060000020004" pitchFamily="2" charset="0"/>
              </a:rPr>
              <a:t>Overlap reduction function, coming from cross correlation</a:t>
            </a:r>
            <a:endParaRPr kumimoji="1" lang="ja-JP" altLang="en-US" dirty="0">
              <a:latin typeface="Optima" panose="02000503060000020004" pitchFamily="2" charset="0"/>
            </a:endParaRPr>
          </a:p>
        </p:txBody>
      </p:sp>
      <p:cxnSp>
        <p:nvCxnSpPr>
          <p:cNvPr id="34" name="直線矢印コネクタ 33">
            <a:extLst>
              <a:ext uri="{FF2B5EF4-FFF2-40B4-BE49-F238E27FC236}">
                <a16:creationId xmlns:a16="http://schemas.microsoft.com/office/drawing/2014/main" id="{525D121B-AE53-C04D-B968-27A7960A2F21}"/>
              </a:ext>
            </a:extLst>
          </p:cNvPr>
          <p:cNvCxnSpPr>
            <a:cxnSpLocks/>
          </p:cNvCxnSpPr>
          <p:nvPr/>
        </p:nvCxnSpPr>
        <p:spPr>
          <a:xfrm flipH="1">
            <a:off x="5564515" y="4894308"/>
            <a:ext cx="268443" cy="26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66D2CFCF-C8F5-A040-A7CE-9C2066455266}"/>
              </a:ext>
            </a:extLst>
          </p:cNvPr>
          <p:cNvSpPr txBox="1"/>
          <p:nvPr/>
        </p:nvSpPr>
        <p:spPr>
          <a:xfrm>
            <a:off x="568244" y="1271408"/>
            <a:ext cx="8229600" cy="1015663"/>
          </a:xfrm>
          <a:prstGeom prst="rect">
            <a:avLst/>
          </a:prstGeom>
          <a:noFill/>
        </p:spPr>
        <p:txBody>
          <a:bodyPr wrap="square" rtlCol="0">
            <a:spAutoFit/>
          </a:bodyPr>
          <a:lstStyle/>
          <a:p>
            <a:r>
              <a:rPr lang="en" altLang="ja-JP" sz="2000" dirty="0">
                <a:latin typeface="Optima" panose="02000503060000020004" pitchFamily="2" charset="0"/>
              </a:rPr>
              <a:t>When multiple detectors or pulsars are available, it is beneficial to use a cross-correlation between them to look for the correlated signal due to  stochastic GWs. </a:t>
            </a:r>
            <a:endParaRPr lang="en" altLang="ja-JP" sz="2800" dirty="0">
              <a:latin typeface="Optima" panose="02000503060000020004" pitchFamily="2" charset="0"/>
            </a:endParaRPr>
          </a:p>
        </p:txBody>
      </p:sp>
      <p:sp>
        <p:nvSpPr>
          <p:cNvPr id="2" name="スライド番号プレースホルダー 1">
            <a:extLst>
              <a:ext uri="{FF2B5EF4-FFF2-40B4-BE49-F238E27FC236}">
                <a16:creationId xmlns:a16="http://schemas.microsoft.com/office/drawing/2014/main" id="{94F89830-AF3D-144D-AF54-E97EF74758EA}"/>
              </a:ext>
            </a:extLst>
          </p:cNvPr>
          <p:cNvSpPr>
            <a:spLocks noGrp="1"/>
          </p:cNvSpPr>
          <p:nvPr>
            <p:ph type="sldNum" sz="quarter" idx="12"/>
          </p:nvPr>
        </p:nvSpPr>
        <p:spPr/>
        <p:txBody>
          <a:bodyPr/>
          <a:lstStyle/>
          <a:p>
            <a:fld id="{4F507FF2-E283-2F47-BC83-23ACEC2E43D2}" type="slidenum">
              <a:rPr lang="ja-JP" altLang="en-US" smtClean="0"/>
              <a:pPr/>
              <a:t>54</a:t>
            </a:fld>
            <a:r>
              <a:rPr lang="en-US" altLang="ja-JP"/>
              <a:t>/21</a:t>
            </a:r>
            <a:endParaRPr lang="ja-JP" altLang="en-US"/>
          </a:p>
        </p:txBody>
      </p:sp>
    </p:spTree>
    <p:extLst>
      <p:ext uri="{BB962C8B-B14F-4D97-AF65-F5344CB8AC3E}">
        <p14:creationId xmlns:p14="http://schemas.microsoft.com/office/powerpoint/2010/main" val="302644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10;&#10;自動的に生成された説明">
            <a:extLst>
              <a:ext uri="{FF2B5EF4-FFF2-40B4-BE49-F238E27FC236}">
                <a16:creationId xmlns:a16="http://schemas.microsoft.com/office/drawing/2014/main" id="{92609DF7-4F78-A84C-8390-4B9A0498998D}"/>
              </a:ext>
            </a:extLst>
          </p:cNvPr>
          <p:cNvPicPr>
            <a:picLocks noChangeAspect="1"/>
          </p:cNvPicPr>
          <p:nvPr/>
        </p:nvPicPr>
        <p:blipFill>
          <a:blip r:embed="rId3"/>
          <a:stretch>
            <a:fillRect/>
          </a:stretch>
        </p:blipFill>
        <p:spPr>
          <a:xfrm>
            <a:off x="1566247" y="1188450"/>
            <a:ext cx="5624946" cy="4384800"/>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Summary of GW constraints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sp>
        <p:nvSpPr>
          <p:cNvPr id="8" name="テキスト ボックス 7">
            <a:extLst>
              <a:ext uri="{FF2B5EF4-FFF2-40B4-BE49-F238E27FC236}">
                <a16:creationId xmlns:a16="http://schemas.microsoft.com/office/drawing/2014/main" id="{75E7F095-CA5D-A447-A360-E05106370F72}"/>
              </a:ext>
            </a:extLst>
          </p:cNvPr>
          <p:cNvSpPr txBox="1"/>
          <p:nvPr/>
        </p:nvSpPr>
        <p:spPr>
          <a:xfrm>
            <a:off x="606695" y="8379174"/>
            <a:ext cx="6744064" cy="584775"/>
          </a:xfrm>
          <a:prstGeom prst="rect">
            <a:avLst/>
          </a:prstGeom>
          <a:noFill/>
        </p:spPr>
        <p:txBody>
          <a:bodyPr wrap="square" rtlCol="0">
            <a:spAutoFit/>
          </a:bodyPr>
          <a:lstStyle/>
          <a:p>
            <a:pPr algn="l"/>
            <a:r>
              <a:rPr kumimoji="1" lang="en-US" altLang="ja-JP" sz="1600" dirty="0">
                <a:latin typeface="Optima" panose="02000503060000020004" pitchFamily="2" charset="0"/>
              </a:rPr>
              <a:t>Note: We assume a perfect instrumental noise subtraction for LISA and ET and plot the single detector sensitivities of them for simplicity.</a:t>
            </a:r>
            <a:endParaRPr kumimoji="1" lang="ja-JP" altLang="en-US" sz="1600" dirty="0">
              <a:latin typeface="Optima" panose="02000503060000020004" pitchFamily="2" charset="0"/>
            </a:endParaRPr>
          </a:p>
        </p:txBody>
      </p:sp>
      <p:sp>
        <p:nvSpPr>
          <p:cNvPr id="10" name="テキスト ボックス 9">
            <a:extLst>
              <a:ext uri="{FF2B5EF4-FFF2-40B4-BE49-F238E27FC236}">
                <a16:creationId xmlns:a16="http://schemas.microsoft.com/office/drawing/2014/main" id="{E73C1EA8-6221-C144-AAD9-AED33EF9D797}"/>
              </a:ext>
            </a:extLst>
          </p:cNvPr>
          <p:cNvSpPr txBox="1"/>
          <p:nvPr/>
        </p:nvSpPr>
        <p:spPr>
          <a:xfrm>
            <a:off x="1211474" y="5733017"/>
            <a:ext cx="7303875" cy="461665"/>
          </a:xfrm>
          <a:prstGeom prst="rect">
            <a:avLst/>
          </a:prstGeom>
          <a:noFill/>
        </p:spPr>
        <p:txBody>
          <a:bodyPr wrap="square" rtlCol="0">
            <a:spAutoFit/>
          </a:bodyPr>
          <a:lstStyle/>
          <a:p>
            <a:pPr algn="l"/>
            <a:r>
              <a:rPr kumimoji="1" lang="en-US" altLang="ja-JP" sz="2400" dirty="0">
                <a:latin typeface="Optima" panose="02000503060000020004" pitchFamily="2" charset="0"/>
              </a:rPr>
              <a:t>Shaded regions are excluded by current observations.</a:t>
            </a:r>
            <a:endParaRPr kumimoji="1" lang="ja-JP" altLang="en-US" sz="2400" dirty="0">
              <a:latin typeface="Optima" panose="02000503060000020004" pitchFamily="2" charset="0"/>
            </a:endParaRPr>
          </a:p>
        </p:txBody>
      </p:sp>
      <p:sp>
        <p:nvSpPr>
          <p:cNvPr id="15" name="角丸四角形 14">
            <a:extLst>
              <a:ext uri="{FF2B5EF4-FFF2-40B4-BE49-F238E27FC236}">
                <a16:creationId xmlns:a16="http://schemas.microsoft.com/office/drawing/2014/main" id="{7AA81DD8-C0F1-534B-948A-C2A7784315E4}"/>
              </a:ext>
            </a:extLst>
          </p:cNvPr>
          <p:cNvSpPr/>
          <p:nvPr/>
        </p:nvSpPr>
        <p:spPr>
          <a:xfrm>
            <a:off x="606695" y="8388818"/>
            <a:ext cx="6763673" cy="5637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C0B87211-F066-4543-A80B-0D2F0AD09608}"/>
              </a:ext>
            </a:extLst>
          </p:cNvPr>
          <p:cNvSpPr>
            <a:spLocks noGrp="1"/>
          </p:cNvSpPr>
          <p:nvPr>
            <p:ph type="sldNum" sz="quarter" idx="12"/>
          </p:nvPr>
        </p:nvSpPr>
        <p:spPr/>
        <p:txBody>
          <a:bodyPr/>
          <a:lstStyle/>
          <a:p>
            <a:fld id="{4F507FF2-E283-2F47-BC83-23ACEC2E43D2}" type="slidenum">
              <a:rPr lang="ja-JP" altLang="en-US" smtClean="0"/>
              <a:pPr/>
              <a:t>55</a:t>
            </a:fld>
            <a:r>
              <a:rPr lang="en-US" altLang="ja-JP"/>
              <a:t>/21</a:t>
            </a:r>
            <a:endParaRPr lang="ja-JP" altLang="en-US"/>
          </a:p>
        </p:txBody>
      </p:sp>
    </p:spTree>
    <p:extLst>
      <p:ext uri="{BB962C8B-B14F-4D97-AF65-F5344CB8AC3E}">
        <p14:creationId xmlns:p14="http://schemas.microsoft.com/office/powerpoint/2010/main" val="1577206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7886700"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Introduction</a:t>
            </a:r>
          </a:p>
          <a:p>
            <a:pPr marL="457200" indent="-457200" algn="l">
              <a:buFont typeface="Arial" panose="020B0604020202020204" pitchFamily="34" charset="0"/>
              <a:buChar char="•"/>
            </a:pPr>
            <a:r>
              <a:rPr lang="en-US" altLang="ja-JP" sz="3200" dirty="0"/>
              <a:t>Gravitational waves induced by scalar perturbations</a:t>
            </a:r>
          </a:p>
          <a:p>
            <a:pPr marL="457200" indent="-457200" algn="l">
              <a:buFont typeface="Arial" panose="020B0604020202020204" pitchFamily="34" charset="0"/>
              <a:buChar char="•"/>
            </a:pPr>
            <a:r>
              <a:rPr lang="en-US" altLang="ja-JP" sz="3200" u="sng" dirty="0"/>
              <a:t>Constraints on the power spectrum on small scale</a:t>
            </a:r>
          </a:p>
          <a:p>
            <a:pPr marL="457200" indent="-457200" algn="l">
              <a:buFont typeface="Arial" panose="020B0604020202020204" pitchFamily="34" charset="0"/>
              <a:buChar char="•"/>
            </a:pPr>
            <a:r>
              <a:rPr lang="en-US" altLang="ja-JP" sz="3200"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3405278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How to derive the constraints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5151624" y="7227906"/>
            <a:ext cx="9144000" cy="754743"/>
          </a:xfrm>
          <a:prstGeom prst="rect">
            <a:avLst/>
          </a:prstGeom>
        </p:spPr>
      </p:pic>
      <p:sp>
        <p:nvSpPr>
          <p:cNvPr id="2" name="テキスト ボックス 1">
            <a:extLst>
              <a:ext uri="{FF2B5EF4-FFF2-40B4-BE49-F238E27FC236}">
                <a16:creationId xmlns:a16="http://schemas.microsoft.com/office/drawing/2014/main" id="{6C03D6C6-082D-F244-9CDF-640321259715}"/>
              </a:ext>
            </a:extLst>
          </p:cNvPr>
          <p:cNvSpPr txBox="1"/>
          <p:nvPr/>
        </p:nvSpPr>
        <p:spPr>
          <a:xfrm>
            <a:off x="1011382" y="2220459"/>
            <a:ext cx="7263101" cy="3908762"/>
          </a:xfrm>
          <a:prstGeom prst="rect">
            <a:avLst/>
          </a:prstGeom>
          <a:noFill/>
        </p:spPr>
        <p:txBody>
          <a:bodyPr wrap="square" rtlCol="0">
            <a:spAutoFit/>
          </a:bodyPr>
          <a:lstStyle/>
          <a:p>
            <a:pPr marL="457200" indent="-457200" algn="l">
              <a:buFont typeface="+mj-lt"/>
              <a:buAutoNum type="arabicPeriod"/>
            </a:pPr>
            <a:r>
              <a:rPr kumimoji="1" lang="en-US" altLang="ja-JP" sz="2000" dirty="0">
                <a:latin typeface="Optima" panose="02000503060000020004" pitchFamily="2" charset="0"/>
              </a:rPr>
              <a:t>Fix </a:t>
            </a:r>
            <a:r>
              <a:rPr kumimoji="1" lang="en-US" altLang="ja-JP" sz="2000" dirty="0" err="1">
                <a:latin typeface="Optima" panose="02000503060000020004" pitchFamily="2" charset="0"/>
              </a:rPr>
              <a:t>σ</a:t>
            </a:r>
            <a:r>
              <a:rPr kumimoji="1" lang="en-US" altLang="ja-JP" sz="2000" dirty="0">
                <a:latin typeface="Optima" panose="02000503060000020004" pitchFamily="2" charset="0"/>
              </a:rPr>
              <a:t>. </a:t>
            </a:r>
          </a:p>
          <a:p>
            <a:pPr marL="457200" indent="-457200" algn="l">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r>
              <a:rPr kumimoji="1" lang="en-US" altLang="ja-JP" sz="2000" dirty="0">
                <a:latin typeface="Optima" panose="02000503060000020004" pitchFamily="2" charset="0"/>
              </a:rPr>
              <a:t>Fix T (observation time) for each project.</a:t>
            </a:r>
          </a:p>
          <a:p>
            <a:pPr marL="457200" indent="-457200">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r>
              <a:rPr kumimoji="1" lang="en-US" altLang="ja-JP" sz="2000" dirty="0">
                <a:latin typeface="Optima" panose="02000503060000020004" pitchFamily="2" charset="0"/>
              </a:rPr>
              <a:t>Fix </a:t>
            </a:r>
            <a:r>
              <a:rPr kumimoji="1" lang="en-US" altLang="ja-JP" sz="2000" dirty="0" err="1">
                <a:latin typeface="Optima" panose="02000503060000020004" pitchFamily="2" charset="0"/>
              </a:rPr>
              <a:t>k</a:t>
            </a:r>
            <a:r>
              <a:rPr kumimoji="1" lang="en-US" altLang="ja-JP" sz="2000" baseline="-25000" dirty="0" err="1">
                <a:latin typeface="Optima" panose="02000503060000020004" pitchFamily="2" charset="0"/>
              </a:rPr>
              <a:t>p</a:t>
            </a:r>
            <a:r>
              <a:rPr kumimoji="1" lang="en-US" altLang="ja-JP" sz="2000" dirty="0">
                <a:latin typeface="Optima" panose="02000503060000020004" pitchFamily="2" charset="0"/>
              </a:rPr>
              <a:t> and calculate A that yields signal-to-noise ratio unity (</a:t>
            </a:r>
            <a:r>
              <a:rPr kumimoji="1" lang="en-US" altLang="ja-JP" sz="2000" dirty="0" err="1">
                <a:latin typeface="Optima" panose="02000503060000020004" pitchFamily="2" charset="0"/>
              </a:rPr>
              <a:t>ρ</a:t>
            </a:r>
            <a:r>
              <a:rPr kumimoji="1" lang="en-US" altLang="ja-JP" sz="2000" dirty="0">
                <a:latin typeface="Optima" panose="02000503060000020004" pitchFamily="2" charset="0"/>
              </a:rPr>
              <a:t>=1) for each project.</a:t>
            </a:r>
          </a:p>
          <a:p>
            <a:pPr marL="457200" indent="-457200">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endParaRPr kumimoji="1" lang="en-US" altLang="ja-JP" sz="2000" dirty="0">
              <a:latin typeface="Optima" panose="02000503060000020004" pitchFamily="2" charset="0"/>
            </a:endParaRPr>
          </a:p>
          <a:p>
            <a:pPr marL="457200" indent="-457200">
              <a:buFont typeface="+mj-lt"/>
              <a:buAutoNum type="arabicPeriod"/>
            </a:pPr>
            <a:endParaRPr kumimoji="1" lang="en-US" altLang="ja-JP" sz="800" dirty="0">
              <a:latin typeface="Optima" panose="02000503060000020004" pitchFamily="2" charset="0"/>
            </a:endParaRPr>
          </a:p>
          <a:p>
            <a:pPr marL="457200" indent="-457200">
              <a:buFont typeface="+mj-lt"/>
              <a:buAutoNum type="arabicPeriod"/>
            </a:pPr>
            <a:r>
              <a:rPr kumimoji="1" lang="en-US" altLang="ja-JP" sz="2000" dirty="0">
                <a:latin typeface="Optima" panose="02000503060000020004" pitchFamily="2" charset="0"/>
              </a:rPr>
              <a:t>Change </a:t>
            </a:r>
            <a:r>
              <a:rPr kumimoji="1" lang="en-US" altLang="ja-JP" sz="2000" dirty="0" err="1">
                <a:latin typeface="Optima" panose="02000503060000020004" pitchFamily="2" charset="0"/>
              </a:rPr>
              <a:t>k</a:t>
            </a:r>
            <a:r>
              <a:rPr kumimoji="1" lang="en-US" altLang="ja-JP" sz="2000" baseline="-25000" dirty="0" err="1">
                <a:latin typeface="Optima" panose="02000503060000020004" pitchFamily="2" charset="0"/>
              </a:rPr>
              <a:t>p</a:t>
            </a:r>
            <a:r>
              <a:rPr kumimoji="1" lang="en-US" altLang="ja-JP" sz="2000" dirty="0">
                <a:latin typeface="Optima" panose="02000503060000020004" pitchFamily="2" charset="0"/>
              </a:rPr>
              <a:t> and calculate A repeatedly and get the constraint curves on A.</a:t>
            </a:r>
            <a:endParaRPr kumimoji="1" lang="ja-JP" altLang="en-US" sz="2000" dirty="0">
              <a:latin typeface="Optima" panose="02000503060000020004" pitchFamily="2" charset="0"/>
            </a:endParaRPr>
          </a:p>
        </p:txBody>
      </p:sp>
      <p:pic>
        <p:nvPicPr>
          <p:cNvPr id="11" name="図 10">
            <a:extLst>
              <a:ext uri="{FF2B5EF4-FFF2-40B4-BE49-F238E27FC236}">
                <a16:creationId xmlns:a16="http://schemas.microsoft.com/office/drawing/2014/main" id="{AE9CB98C-9001-E541-9817-CE7A46BBE933}"/>
              </a:ext>
            </a:extLst>
          </p:cNvPr>
          <p:cNvPicPr>
            <a:picLocks noChangeAspect="1"/>
          </p:cNvPicPr>
          <p:nvPr/>
        </p:nvPicPr>
        <p:blipFill>
          <a:blip r:embed="rId4"/>
          <a:stretch>
            <a:fillRect/>
          </a:stretch>
        </p:blipFill>
        <p:spPr>
          <a:xfrm>
            <a:off x="5408056" y="1431581"/>
            <a:ext cx="3542664" cy="672506"/>
          </a:xfrm>
          <a:prstGeom prst="rect">
            <a:avLst/>
          </a:prstGeom>
        </p:spPr>
      </p:pic>
      <p:sp>
        <p:nvSpPr>
          <p:cNvPr id="7" name="テキスト ボックス 6">
            <a:extLst>
              <a:ext uri="{FF2B5EF4-FFF2-40B4-BE49-F238E27FC236}">
                <a16:creationId xmlns:a16="http://schemas.microsoft.com/office/drawing/2014/main" id="{6B2652B5-F5DF-EC4C-B201-7AA04FC15CD0}"/>
              </a:ext>
            </a:extLst>
          </p:cNvPr>
          <p:cNvSpPr txBox="1"/>
          <p:nvPr/>
        </p:nvSpPr>
        <p:spPr>
          <a:xfrm>
            <a:off x="1496293" y="3265482"/>
            <a:ext cx="6345382" cy="646331"/>
          </a:xfrm>
          <a:prstGeom prst="rect">
            <a:avLst/>
          </a:prstGeom>
          <a:noFill/>
          <a:ln>
            <a:solidFill>
              <a:schemeClr val="tx1"/>
            </a:solidFill>
          </a:ln>
        </p:spPr>
        <p:txBody>
          <a:bodyPr wrap="square" rtlCol="0">
            <a:spAutoFit/>
          </a:bodyPr>
          <a:lstStyle/>
          <a:p>
            <a:pPr algn="l"/>
            <a:r>
              <a:rPr kumimoji="1" lang="en-US" altLang="ja-JP" dirty="0">
                <a:latin typeface="Optima" panose="02000503060000020004" pitchFamily="2" charset="0"/>
              </a:rPr>
              <a:t>EPTA:18 years, SKA: 20 years, </a:t>
            </a:r>
            <a:r>
              <a:rPr kumimoji="1" lang="en-US" altLang="ja-JP" dirty="0" err="1">
                <a:latin typeface="Optima" panose="02000503060000020004" pitchFamily="2" charset="0"/>
              </a:rPr>
              <a:t>aLIGO</a:t>
            </a:r>
            <a:r>
              <a:rPr kumimoji="1" lang="en-US" altLang="ja-JP" dirty="0">
                <a:latin typeface="Optima" panose="02000503060000020004" pitchFamily="2" charset="0"/>
              </a:rPr>
              <a:t> (O2): 4 months,</a:t>
            </a:r>
          </a:p>
          <a:p>
            <a:pPr algn="l"/>
            <a:r>
              <a:rPr kumimoji="1" lang="en-US" altLang="ja-JP" dirty="0">
                <a:latin typeface="Optima" panose="02000503060000020004" pitchFamily="2" charset="0"/>
              </a:rPr>
              <a:t>Others: 1 year.</a:t>
            </a:r>
            <a:endParaRPr kumimoji="1" lang="ja-JP" altLang="en-US" dirty="0">
              <a:latin typeface="Optima" panose="02000503060000020004" pitchFamily="2" charset="0"/>
            </a:endParaRPr>
          </a:p>
        </p:txBody>
      </p:sp>
      <p:pic>
        <p:nvPicPr>
          <p:cNvPr id="14" name="図 13">
            <a:extLst>
              <a:ext uri="{FF2B5EF4-FFF2-40B4-BE49-F238E27FC236}">
                <a16:creationId xmlns:a16="http://schemas.microsoft.com/office/drawing/2014/main" id="{188CAC4E-F252-FA43-95C7-E36284F32D97}"/>
              </a:ext>
            </a:extLst>
          </p:cNvPr>
          <p:cNvPicPr>
            <a:picLocks noChangeAspect="1"/>
          </p:cNvPicPr>
          <p:nvPr/>
        </p:nvPicPr>
        <p:blipFill>
          <a:blip r:embed="rId5"/>
          <a:stretch>
            <a:fillRect/>
          </a:stretch>
        </p:blipFill>
        <p:spPr>
          <a:xfrm>
            <a:off x="2959948" y="4658309"/>
            <a:ext cx="3792534" cy="739120"/>
          </a:xfrm>
          <a:prstGeom prst="rect">
            <a:avLst/>
          </a:prstGeom>
        </p:spPr>
      </p:pic>
      <p:cxnSp>
        <p:nvCxnSpPr>
          <p:cNvPr id="16" name="直線矢印コネクタ 15">
            <a:extLst>
              <a:ext uri="{FF2B5EF4-FFF2-40B4-BE49-F238E27FC236}">
                <a16:creationId xmlns:a16="http://schemas.microsoft.com/office/drawing/2014/main" id="{FD1EA7B2-D3B8-DB4C-882E-B6D085DD735C}"/>
              </a:ext>
            </a:extLst>
          </p:cNvPr>
          <p:cNvCxnSpPr/>
          <p:nvPr/>
        </p:nvCxnSpPr>
        <p:spPr>
          <a:xfrm>
            <a:off x="1177636" y="2551906"/>
            <a:ext cx="0" cy="33729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A0899B8B-DB7F-3E45-B1CE-897AFC9B913F}"/>
              </a:ext>
            </a:extLst>
          </p:cNvPr>
          <p:cNvCxnSpPr>
            <a:cxnSpLocks/>
          </p:cNvCxnSpPr>
          <p:nvPr/>
        </p:nvCxnSpPr>
        <p:spPr>
          <a:xfrm>
            <a:off x="1177636" y="3238044"/>
            <a:ext cx="0" cy="87653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F037DD3-069B-734E-95DB-D49CB2F14D9D}"/>
              </a:ext>
            </a:extLst>
          </p:cNvPr>
          <p:cNvCxnSpPr>
            <a:cxnSpLocks/>
          </p:cNvCxnSpPr>
          <p:nvPr/>
        </p:nvCxnSpPr>
        <p:spPr>
          <a:xfrm>
            <a:off x="1177636" y="4484084"/>
            <a:ext cx="0" cy="91334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3" name="フリーフォーム 22">
            <a:extLst>
              <a:ext uri="{FF2B5EF4-FFF2-40B4-BE49-F238E27FC236}">
                <a16:creationId xmlns:a16="http://schemas.microsoft.com/office/drawing/2014/main" id="{CA4CC311-7F1D-F24B-A8BC-9557FBC7FAFA}"/>
              </a:ext>
            </a:extLst>
          </p:cNvPr>
          <p:cNvSpPr/>
          <p:nvPr/>
        </p:nvSpPr>
        <p:spPr>
          <a:xfrm>
            <a:off x="207654" y="4220309"/>
            <a:ext cx="803728" cy="1389186"/>
          </a:xfrm>
          <a:custGeom>
            <a:avLst/>
            <a:gdLst>
              <a:gd name="connsiteX0" fmla="*/ 803728 w 803728"/>
              <a:gd name="connsiteY0" fmla="*/ 1787237 h 1787237"/>
              <a:gd name="connsiteX1" fmla="*/ 165 w 803728"/>
              <a:gd name="connsiteY1" fmla="*/ 955964 h 1787237"/>
              <a:gd name="connsiteX2" fmla="*/ 748310 w 803728"/>
              <a:gd name="connsiteY2" fmla="*/ 0 h 1787237"/>
            </a:gdLst>
            <a:ahLst/>
            <a:cxnLst>
              <a:cxn ang="0">
                <a:pos x="connsiteX0" y="connsiteY0"/>
              </a:cxn>
              <a:cxn ang="0">
                <a:pos x="connsiteX1" y="connsiteY1"/>
              </a:cxn>
              <a:cxn ang="0">
                <a:pos x="connsiteX2" y="connsiteY2"/>
              </a:cxn>
            </a:cxnLst>
            <a:rect l="l" t="t" r="r" b="b"/>
            <a:pathLst>
              <a:path w="803728" h="1787237">
                <a:moveTo>
                  <a:pt x="803728" y="1787237"/>
                </a:moveTo>
                <a:cubicBezTo>
                  <a:pt x="406564" y="1520537"/>
                  <a:pt x="9401" y="1253837"/>
                  <a:pt x="165" y="955964"/>
                </a:cubicBezTo>
                <a:cubicBezTo>
                  <a:pt x="-9071" y="658091"/>
                  <a:pt x="369619" y="329045"/>
                  <a:pt x="748310" y="0"/>
                </a:cubicBezTo>
              </a:path>
            </a:pathLst>
          </a:custGeom>
          <a:noFill/>
          <a:ln>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A4BF5A14-BDDE-234A-9144-0CAC6FF394DF}"/>
              </a:ext>
            </a:extLst>
          </p:cNvPr>
          <p:cNvSpPr txBox="1"/>
          <p:nvPr/>
        </p:nvSpPr>
        <p:spPr>
          <a:xfrm>
            <a:off x="4297729" y="7324568"/>
            <a:ext cx="7087892" cy="646331"/>
          </a:xfrm>
          <a:prstGeom prst="rect">
            <a:avLst/>
          </a:prstGeom>
          <a:noFill/>
        </p:spPr>
        <p:txBody>
          <a:bodyPr wrap="square" rtlCol="0">
            <a:spAutoFit/>
          </a:bodyPr>
          <a:lstStyle/>
          <a:p>
            <a:pPr algn="l"/>
            <a:r>
              <a:rPr kumimoji="1" lang="en-US" altLang="ja-JP" dirty="0">
                <a:latin typeface="Optima" panose="02000503060000020004" pitchFamily="2" charset="0"/>
              </a:rPr>
              <a:t>Note: Since CMB and BBN constraints are those on the total amount of energy density of GWs, we do not use this procedure for them.</a:t>
            </a:r>
            <a:endParaRPr kumimoji="1" lang="ja-JP" altLang="en-US" dirty="0">
              <a:latin typeface="Optima" panose="02000503060000020004" pitchFamily="2" charset="0"/>
            </a:endParaRPr>
          </a:p>
        </p:txBody>
      </p:sp>
      <p:pic>
        <p:nvPicPr>
          <p:cNvPr id="27" name="図 26">
            <a:extLst>
              <a:ext uri="{FF2B5EF4-FFF2-40B4-BE49-F238E27FC236}">
                <a16:creationId xmlns:a16="http://schemas.microsoft.com/office/drawing/2014/main" id="{4269BDFF-924C-BD4C-A32A-AE787A7598D2}"/>
              </a:ext>
            </a:extLst>
          </p:cNvPr>
          <p:cNvPicPr>
            <a:picLocks noChangeAspect="1"/>
          </p:cNvPicPr>
          <p:nvPr/>
        </p:nvPicPr>
        <p:blipFill>
          <a:blip r:embed="rId6"/>
          <a:stretch>
            <a:fillRect/>
          </a:stretch>
        </p:blipFill>
        <p:spPr>
          <a:xfrm>
            <a:off x="3253687" y="5801922"/>
            <a:ext cx="1477379" cy="268096"/>
          </a:xfrm>
          <a:prstGeom prst="rect">
            <a:avLst/>
          </a:prstGeom>
        </p:spPr>
      </p:pic>
      <p:sp>
        <p:nvSpPr>
          <p:cNvPr id="28" name="角丸四角形 27">
            <a:extLst>
              <a:ext uri="{FF2B5EF4-FFF2-40B4-BE49-F238E27FC236}">
                <a16:creationId xmlns:a16="http://schemas.microsoft.com/office/drawing/2014/main" id="{8BA99966-A243-AF46-A604-E2D78E3A3D13}"/>
              </a:ext>
            </a:extLst>
          </p:cNvPr>
          <p:cNvSpPr/>
          <p:nvPr/>
        </p:nvSpPr>
        <p:spPr>
          <a:xfrm>
            <a:off x="4297729" y="7291680"/>
            <a:ext cx="7087892" cy="6792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36FB6C63-74F5-BD4C-A212-0DBBC113FC63}"/>
              </a:ext>
            </a:extLst>
          </p:cNvPr>
          <p:cNvSpPr/>
          <p:nvPr/>
        </p:nvSpPr>
        <p:spPr>
          <a:xfrm>
            <a:off x="1011382" y="1260446"/>
            <a:ext cx="4572000" cy="707886"/>
          </a:xfrm>
          <a:prstGeom prst="rect">
            <a:avLst/>
          </a:prstGeom>
        </p:spPr>
        <p:txBody>
          <a:bodyPr>
            <a:spAutoFit/>
          </a:bodyPr>
          <a:lstStyle/>
          <a:p>
            <a:r>
              <a:rPr kumimoji="1" lang="en-US" altLang="ja-JP" sz="2000" dirty="0">
                <a:latin typeface="Optima" panose="02000503060000020004" pitchFamily="2" charset="0"/>
              </a:rPr>
              <a:t>To be specific, we assume the peak-like profile for the power spectrum</a:t>
            </a:r>
            <a:endParaRPr lang="ja-JP" altLang="en-US" sz="2000"/>
          </a:p>
        </p:txBody>
      </p:sp>
      <p:sp>
        <p:nvSpPr>
          <p:cNvPr id="4" name="スライド番号プレースホルダー 3">
            <a:extLst>
              <a:ext uri="{FF2B5EF4-FFF2-40B4-BE49-F238E27FC236}">
                <a16:creationId xmlns:a16="http://schemas.microsoft.com/office/drawing/2014/main" id="{3065242A-868F-B14B-8B6A-43C624F2F660}"/>
              </a:ext>
            </a:extLst>
          </p:cNvPr>
          <p:cNvSpPr>
            <a:spLocks noGrp="1"/>
          </p:cNvSpPr>
          <p:nvPr>
            <p:ph type="sldNum" sz="quarter" idx="12"/>
          </p:nvPr>
        </p:nvSpPr>
        <p:spPr/>
        <p:txBody>
          <a:bodyPr/>
          <a:lstStyle/>
          <a:p>
            <a:fld id="{4F507FF2-E283-2F47-BC83-23ACEC2E43D2}" type="slidenum">
              <a:rPr lang="ja-JP" altLang="en-US" smtClean="0"/>
              <a:pPr/>
              <a:t>57</a:t>
            </a:fld>
            <a:r>
              <a:rPr lang="en-US" altLang="ja-JP"/>
              <a:t>/21</a:t>
            </a:r>
            <a:endParaRPr lang="ja-JP" altLang="en-US"/>
          </a:p>
        </p:txBody>
      </p:sp>
    </p:spTree>
    <p:extLst>
      <p:ext uri="{BB962C8B-B14F-4D97-AF65-F5344CB8AC3E}">
        <p14:creationId xmlns:p14="http://schemas.microsoft.com/office/powerpoint/2010/main" val="2006600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200" dirty="0"/>
              <a:t>Constraints on small scale perturbations</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3" name="図 12" descr="地図, テキスト が含まれている画像&#10;&#10;&#10;&#10;自動的に生成された説明">
            <a:extLst>
              <a:ext uri="{FF2B5EF4-FFF2-40B4-BE49-F238E27FC236}">
                <a16:creationId xmlns:a16="http://schemas.microsoft.com/office/drawing/2014/main" id="{5DF360AE-BC60-E643-ABE4-E1DC038AAD87}"/>
              </a:ext>
            </a:extLst>
          </p:cNvPr>
          <p:cNvPicPr>
            <a:picLocks noChangeAspect="1"/>
          </p:cNvPicPr>
          <p:nvPr/>
        </p:nvPicPr>
        <p:blipFill>
          <a:blip r:embed="rId4"/>
          <a:stretch>
            <a:fillRect/>
          </a:stretch>
        </p:blipFill>
        <p:spPr>
          <a:xfrm>
            <a:off x="559375" y="1174135"/>
            <a:ext cx="5705739" cy="4204974"/>
          </a:xfrm>
          <a:prstGeom prst="rect">
            <a:avLst/>
          </a:prstGeom>
        </p:spPr>
      </p:pic>
      <p:pic>
        <p:nvPicPr>
          <p:cNvPr id="20" name="図 19" descr="テキスト が含まれている画像&#10;&#10;&#10;&#10;自動的に生成された説明">
            <a:extLst>
              <a:ext uri="{FF2B5EF4-FFF2-40B4-BE49-F238E27FC236}">
                <a16:creationId xmlns:a16="http://schemas.microsoft.com/office/drawing/2014/main" id="{FD2291DE-A97F-1A46-9576-136A2BF3B0B2}"/>
              </a:ext>
            </a:extLst>
          </p:cNvPr>
          <p:cNvPicPr>
            <a:picLocks noChangeAspect="1"/>
          </p:cNvPicPr>
          <p:nvPr/>
        </p:nvPicPr>
        <p:blipFill>
          <a:blip r:embed="rId5"/>
          <a:stretch>
            <a:fillRect/>
          </a:stretch>
        </p:blipFill>
        <p:spPr>
          <a:xfrm>
            <a:off x="6333366" y="1715773"/>
            <a:ext cx="2548079" cy="1986298"/>
          </a:xfrm>
          <a:prstGeom prst="rect">
            <a:avLst/>
          </a:prstGeom>
        </p:spPr>
      </p:pic>
      <p:pic>
        <p:nvPicPr>
          <p:cNvPr id="21" name="図 20">
            <a:extLst>
              <a:ext uri="{FF2B5EF4-FFF2-40B4-BE49-F238E27FC236}">
                <a16:creationId xmlns:a16="http://schemas.microsoft.com/office/drawing/2014/main" id="{3A093535-747F-C14E-8DE1-D890D98260B2}"/>
              </a:ext>
            </a:extLst>
          </p:cNvPr>
          <p:cNvPicPr>
            <a:picLocks noChangeAspect="1"/>
          </p:cNvPicPr>
          <p:nvPr/>
        </p:nvPicPr>
        <p:blipFill>
          <a:blip r:embed="rId6"/>
          <a:stretch>
            <a:fillRect/>
          </a:stretch>
        </p:blipFill>
        <p:spPr>
          <a:xfrm>
            <a:off x="6693837" y="4034192"/>
            <a:ext cx="2187608" cy="415275"/>
          </a:xfrm>
          <a:prstGeom prst="rect">
            <a:avLst/>
          </a:prstGeom>
        </p:spPr>
      </p:pic>
      <p:pic>
        <p:nvPicPr>
          <p:cNvPr id="22" name="図 21">
            <a:extLst>
              <a:ext uri="{FF2B5EF4-FFF2-40B4-BE49-F238E27FC236}">
                <a16:creationId xmlns:a16="http://schemas.microsoft.com/office/drawing/2014/main" id="{06DA36DB-328F-4F45-AB7D-EEDF56752104}"/>
              </a:ext>
            </a:extLst>
          </p:cNvPr>
          <p:cNvPicPr>
            <a:picLocks noChangeAspect="1"/>
          </p:cNvPicPr>
          <p:nvPr/>
        </p:nvPicPr>
        <p:blipFill>
          <a:blip r:embed="rId7"/>
          <a:stretch>
            <a:fillRect/>
          </a:stretch>
        </p:blipFill>
        <p:spPr>
          <a:xfrm>
            <a:off x="6482230" y="4559333"/>
            <a:ext cx="2548078" cy="496590"/>
          </a:xfrm>
          <a:prstGeom prst="rect">
            <a:avLst/>
          </a:prstGeom>
        </p:spPr>
      </p:pic>
      <p:sp>
        <p:nvSpPr>
          <p:cNvPr id="15" name="テキスト ボックス 14">
            <a:extLst>
              <a:ext uri="{FF2B5EF4-FFF2-40B4-BE49-F238E27FC236}">
                <a16:creationId xmlns:a16="http://schemas.microsoft.com/office/drawing/2014/main" id="{088E142F-F9D3-FC40-AA50-1B35A663C980}"/>
              </a:ext>
            </a:extLst>
          </p:cNvPr>
          <p:cNvSpPr txBox="1"/>
          <p:nvPr/>
        </p:nvSpPr>
        <p:spPr>
          <a:xfrm>
            <a:off x="520508" y="5466673"/>
            <a:ext cx="8515350" cy="1000274"/>
          </a:xfrm>
          <a:prstGeom prst="rect">
            <a:avLst/>
          </a:prstGeom>
          <a:noFill/>
        </p:spPr>
        <p:txBody>
          <a:bodyPr wrap="square" rtlCol="0">
            <a:spAutoFit/>
          </a:bodyPr>
          <a:lstStyle/>
          <a:p>
            <a:r>
              <a:rPr lang="en" altLang="ja-JP" dirty="0">
                <a:latin typeface="Optima" panose="02000503060000020004" pitchFamily="2" charset="0"/>
              </a:rPr>
              <a:t>The constraints on the smaller-scale are stronger compared to the effective sensitivities to GWs.</a:t>
            </a:r>
          </a:p>
          <a:p>
            <a:endParaRPr lang="en" altLang="ja-JP" sz="500" dirty="0">
              <a:latin typeface="Optima" panose="02000503060000020004" pitchFamily="2" charset="0"/>
            </a:endParaRPr>
          </a:p>
          <a:p>
            <a:r>
              <a:rPr lang="en" altLang="ja-JP" dirty="0">
                <a:latin typeface="Optima" panose="02000503060000020004" pitchFamily="2" charset="0"/>
              </a:rPr>
              <a:t>This is because of the frequency integration in the definition of signal-to-noise ratio.</a:t>
            </a:r>
          </a:p>
        </p:txBody>
      </p:sp>
      <p:sp>
        <p:nvSpPr>
          <p:cNvPr id="2" name="スライド番号プレースホルダー 1">
            <a:extLst>
              <a:ext uri="{FF2B5EF4-FFF2-40B4-BE49-F238E27FC236}">
                <a16:creationId xmlns:a16="http://schemas.microsoft.com/office/drawing/2014/main" id="{7430F8BB-1922-2341-92CA-AE37210BEE8A}"/>
              </a:ext>
            </a:extLst>
          </p:cNvPr>
          <p:cNvSpPr>
            <a:spLocks noGrp="1"/>
          </p:cNvSpPr>
          <p:nvPr>
            <p:ph type="sldNum" sz="quarter" idx="12"/>
          </p:nvPr>
        </p:nvSpPr>
        <p:spPr/>
        <p:txBody>
          <a:bodyPr/>
          <a:lstStyle/>
          <a:p>
            <a:fld id="{4F507FF2-E283-2F47-BC83-23ACEC2E43D2}" type="slidenum">
              <a:rPr lang="ja-JP" altLang="en-US" smtClean="0"/>
              <a:pPr/>
              <a:t>58</a:t>
            </a:fld>
            <a:r>
              <a:rPr lang="en-US" altLang="ja-JP"/>
              <a:t>/21</a:t>
            </a:r>
            <a:endParaRPr lang="ja-JP" altLang="en-US"/>
          </a:p>
        </p:txBody>
      </p:sp>
    </p:spTree>
    <p:extLst>
      <p:ext uri="{BB962C8B-B14F-4D97-AF65-F5344CB8AC3E}">
        <p14:creationId xmlns:p14="http://schemas.microsoft.com/office/powerpoint/2010/main" val="1062908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dirty="0"/>
              <a:t>Profile dependence</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6" name="図 5" descr="地図, テキスト が含まれている画像&#10;&#10;&#10;&#10;自動的に生成された説明">
            <a:extLst>
              <a:ext uri="{FF2B5EF4-FFF2-40B4-BE49-F238E27FC236}">
                <a16:creationId xmlns:a16="http://schemas.microsoft.com/office/drawing/2014/main" id="{EC34ED03-63E3-8646-8607-7A12401E2B95}"/>
              </a:ext>
            </a:extLst>
          </p:cNvPr>
          <p:cNvPicPr>
            <a:picLocks noChangeAspect="1"/>
          </p:cNvPicPr>
          <p:nvPr/>
        </p:nvPicPr>
        <p:blipFill>
          <a:blip r:embed="rId4"/>
          <a:stretch>
            <a:fillRect/>
          </a:stretch>
        </p:blipFill>
        <p:spPr>
          <a:xfrm>
            <a:off x="4440862" y="1129140"/>
            <a:ext cx="3608296" cy="2659216"/>
          </a:xfrm>
          <a:prstGeom prst="rect">
            <a:avLst/>
          </a:prstGeom>
        </p:spPr>
      </p:pic>
      <p:pic>
        <p:nvPicPr>
          <p:cNvPr id="10" name="図 9" descr="地図, テキスト が含まれている画像&#10;&#10;&#10;&#10;自動的に生成された説明">
            <a:extLst>
              <a:ext uri="{FF2B5EF4-FFF2-40B4-BE49-F238E27FC236}">
                <a16:creationId xmlns:a16="http://schemas.microsoft.com/office/drawing/2014/main" id="{C8054D47-9F1C-074E-BA51-85F191EB93C8}"/>
              </a:ext>
            </a:extLst>
          </p:cNvPr>
          <p:cNvPicPr>
            <a:picLocks noChangeAspect="1"/>
          </p:cNvPicPr>
          <p:nvPr/>
        </p:nvPicPr>
        <p:blipFill>
          <a:blip r:embed="rId5"/>
          <a:stretch>
            <a:fillRect/>
          </a:stretch>
        </p:blipFill>
        <p:spPr>
          <a:xfrm>
            <a:off x="2484834" y="3788355"/>
            <a:ext cx="3608296" cy="2659216"/>
          </a:xfrm>
          <a:prstGeom prst="rect">
            <a:avLst/>
          </a:prstGeom>
        </p:spPr>
      </p:pic>
      <p:pic>
        <p:nvPicPr>
          <p:cNvPr id="13" name="図 12" descr="地図, テキスト が含まれている画像&#10;&#10;&#10;&#10;自動的に生成された説明">
            <a:extLst>
              <a:ext uri="{FF2B5EF4-FFF2-40B4-BE49-F238E27FC236}">
                <a16:creationId xmlns:a16="http://schemas.microsoft.com/office/drawing/2014/main" id="{5DF360AE-BC60-E643-ABE4-E1DC038AAD87}"/>
              </a:ext>
            </a:extLst>
          </p:cNvPr>
          <p:cNvPicPr>
            <a:picLocks noChangeAspect="1"/>
          </p:cNvPicPr>
          <p:nvPr/>
        </p:nvPicPr>
        <p:blipFill>
          <a:blip r:embed="rId6"/>
          <a:stretch>
            <a:fillRect/>
          </a:stretch>
        </p:blipFill>
        <p:spPr>
          <a:xfrm>
            <a:off x="528806" y="1129140"/>
            <a:ext cx="3608296" cy="2659215"/>
          </a:xfrm>
          <a:prstGeom prst="rect">
            <a:avLst/>
          </a:prstGeom>
        </p:spPr>
      </p:pic>
      <p:sp>
        <p:nvSpPr>
          <p:cNvPr id="4" name="スライド番号プレースホルダー 3">
            <a:extLst>
              <a:ext uri="{FF2B5EF4-FFF2-40B4-BE49-F238E27FC236}">
                <a16:creationId xmlns:a16="http://schemas.microsoft.com/office/drawing/2014/main" id="{CFC10966-E004-0A4E-AC2C-169CD6531F81}"/>
              </a:ext>
            </a:extLst>
          </p:cNvPr>
          <p:cNvSpPr>
            <a:spLocks noGrp="1"/>
          </p:cNvSpPr>
          <p:nvPr>
            <p:ph type="sldNum" sz="quarter" idx="12"/>
          </p:nvPr>
        </p:nvSpPr>
        <p:spPr/>
        <p:txBody>
          <a:bodyPr/>
          <a:lstStyle/>
          <a:p>
            <a:fld id="{4F507FF2-E283-2F47-BC83-23ACEC2E43D2}" type="slidenum">
              <a:rPr lang="ja-JP" altLang="en-US" smtClean="0"/>
              <a:pPr/>
              <a:t>59</a:t>
            </a:fld>
            <a:r>
              <a:rPr lang="en-US" altLang="ja-JP"/>
              <a:t>/21</a:t>
            </a:r>
            <a:endParaRPr lang="ja-JP" altLang="en-US"/>
          </a:p>
        </p:txBody>
      </p:sp>
    </p:spTree>
    <p:extLst>
      <p:ext uri="{BB962C8B-B14F-4D97-AF65-F5344CB8AC3E}">
        <p14:creationId xmlns:p14="http://schemas.microsoft.com/office/powerpoint/2010/main" val="63028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The history of the Universe</a:t>
            </a:r>
            <a:endParaRPr kumimoji="1" lang="ja-JP" altLang="en-US"/>
          </a:p>
        </p:txBody>
      </p:sp>
      <p:sp>
        <p:nvSpPr>
          <p:cNvPr id="9" name="テキスト ボックス 8">
            <a:extLst>
              <a:ext uri="{FF2B5EF4-FFF2-40B4-BE49-F238E27FC236}">
                <a16:creationId xmlns:a16="http://schemas.microsoft.com/office/drawing/2014/main" id="{6081F03D-9BB4-B541-A83B-B25EFD6882B3}"/>
              </a:ext>
            </a:extLst>
          </p:cNvPr>
          <p:cNvSpPr txBox="1"/>
          <p:nvPr/>
        </p:nvSpPr>
        <p:spPr>
          <a:xfrm>
            <a:off x="1855304" y="1432444"/>
            <a:ext cx="1769523" cy="461665"/>
          </a:xfrm>
          <a:prstGeom prst="rect">
            <a:avLst/>
          </a:prstGeom>
          <a:noFill/>
        </p:spPr>
        <p:txBody>
          <a:bodyPr wrap="none" rtlCol="0">
            <a:spAutoFit/>
          </a:bodyPr>
          <a:lstStyle/>
          <a:p>
            <a:pPr algn="l"/>
            <a:r>
              <a:rPr kumimoji="1" lang="en-US" altLang="ja-JP" sz="2400" dirty="0">
                <a:latin typeface="Optima" panose="02000503060000020004" pitchFamily="2" charset="0"/>
              </a:rPr>
              <a:t>Inflation era</a:t>
            </a:r>
            <a:endParaRPr kumimoji="1" lang="ja-JP" altLang="en-US" sz="2400" dirty="0">
              <a:latin typeface="Optima" panose="02000503060000020004" pitchFamily="2" charset="0"/>
            </a:endParaRPr>
          </a:p>
        </p:txBody>
      </p:sp>
      <p:sp>
        <p:nvSpPr>
          <p:cNvPr id="12" name="右矢印 11">
            <a:extLst>
              <a:ext uri="{FF2B5EF4-FFF2-40B4-BE49-F238E27FC236}">
                <a16:creationId xmlns:a16="http://schemas.microsoft.com/office/drawing/2014/main" id="{F3F664EB-B671-E04A-BA8D-EF490E8EC507}"/>
              </a:ext>
            </a:extLst>
          </p:cNvPr>
          <p:cNvSpPr/>
          <p:nvPr/>
        </p:nvSpPr>
        <p:spPr>
          <a:xfrm rot="5400000">
            <a:off x="-1096653" y="3449295"/>
            <a:ext cx="4656553" cy="622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70ACB4A-B1B9-BD47-B33D-E2C46EDA6213}"/>
              </a:ext>
            </a:extLst>
          </p:cNvPr>
          <p:cNvSpPr txBox="1"/>
          <p:nvPr/>
        </p:nvSpPr>
        <p:spPr>
          <a:xfrm>
            <a:off x="1855304" y="2207361"/>
            <a:ext cx="4844083" cy="461665"/>
          </a:xfrm>
          <a:prstGeom prst="rect">
            <a:avLst/>
          </a:prstGeom>
          <a:noFill/>
        </p:spPr>
        <p:txBody>
          <a:bodyPr wrap="none" rtlCol="0">
            <a:spAutoFit/>
          </a:bodyPr>
          <a:lstStyle/>
          <a:p>
            <a:pPr algn="l"/>
            <a:r>
              <a:rPr kumimoji="1" lang="en-US" altLang="ja-JP" sz="2400" dirty="0">
                <a:solidFill>
                  <a:schemeClr val="accent2"/>
                </a:solidFill>
                <a:latin typeface="Optima" panose="02000503060000020004" pitchFamily="2" charset="0"/>
              </a:rPr>
              <a:t>(Early matter dominated (eMD) era)</a:t>
            </a:r>
            <a:endParaRPr kumimoji="1" lang="ja-JP" altLang="en-US" sz="2400" dirty="0">
              <a:solidFill>
                <a:schemeClr val="accent2"/>
              </a:solidFill>
              <a:latin typeface="Optima" panose="02000503060000020004" pitchFamily="2" charset="0"/>
            </a:endParaRPr>
          </a:p>
        </p:txBody>
      </p:sp>
      <p:sp>
        <p:nvSpPr>
          <p:cNvPr id="21" name="テキスト ボックス 20">
            <a:extLst>
              <a:ext uri="{FF2B5EF4-FFF2-40B4-BE49-F238E27FC236}">
                <a16:creationId xmlns:a16="http://schemas.microsoft.com/office/drawing/2014/main" id="{2D9B0045-96AF-6647-8707-CD82C9F18B01}"/>
              </a:ext>
            </a:extLst>
          </p:cNvPr>
          <p:cNvSpPr txBox="1"/>
          <p:nvPr/>
        </p:nvSpPr>
        <p:spPr>
          <a:xfrm>
            <a:off x="1855304" y="3352064"/>
            <a:ext cx="4093878" cy="461665"/>
          </a:xfrm>
          <a:prstGeom prst="rect">
            <a:avLst/>
          </a:prstGeom>
          <a:noFill/>
        </p:spPr>
        <p:txBody>
          <a:bodyPr wrap="none" rtlCol="0">
            <a:spAutoFit/>
          </a:bodyPr>
          <a:lstStyle/>
          <a:p>
            <a:pPr algn="l"/>
            <a:r>
              <a:rPr kumimoji="1" lang="en-US" altLang="ja-JP" sz="2400" dirty="0">
                <a:latin typeface="Optima" panose="02000503060000020004" pitchFamily="2" charset="0"/>
              </a:rPr>
              <a:t>Radiation dominated (RD) era</a:t>
            </a:r>
            <a:endParaRPr kumimoji="1" lang="ja-JP" altLang="en-US" sz="2400" dirty="0">
              <a:latin typeface="Optima" panose="02000503060000020004" pitchFamily="2" charset="0"/>
            </a:endParaRPr>
          </a:p>
        </p:txBody>
      </p:sp>
      <p:sp>
        <p:nvSpPr>
          <p:cNvPr id="22" name="テキスト ボックス 21">
            <a:extLst>
              <a:ext uri="{FF2B5EF4-FFF2-40B4-BE49-F238E27FC236}">
                <a16:creationId xmlns:a16="http://schemas.microsoft.com/office/drawing/2014/main" id="{B5AF5BF2-6A0A-3647-A0B0-5978503F7D9A}"/>
              </a:ext>
            </a:extLst>
          </p:cNvPr>
          <p:cNvSpPr txBox="1"/>
          <p:nvPr/>
        </p:nvSpPr>
        <p:spPr>
          <a:xfrm>
            <a:off x="1855303" y="4244979"/>
            <a:ext cx="5801075" cy="461665"/>
          </a:xfrm>
          <a:prstGeom prst="rect">
            <a:avLst/>
          </a:prstGeom>
          <a:noFill/>
        </p:spPr>
        <p:txBody>
          <a:bodyPr wrap="none" rtlCol="0">
            <a:spAutoFit/>
          </a:bodyPr>
          <a:lstStyle/>
          <a:p>
            <a:pPr algn="l"/>
            <a:r>
              <a:rPr kumimoji="1" lang="en-US" altLang="ja-JP" sz="2400" dirty="0">
                <a:latin typeface="Optima" panose="02000503060000020004" pitchFamily="2" charset="0"/>
              </a:rPr>
              <a:t>(Late) matter dominated era (from z~3400)</a:t>
            </a:r>
            <a:endParaRPr kumimoji="1" lang="ja-JP" altLang="en-US" sz="24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BAC8831C-D1B5-A24C-A293-2AB5F03655F6}"/>
              </a:ext>
            </a:extLst>
          </p:cNvPr>
          <p:cNvSpPr txBox="1"/>
          <p:nvPr/>
        </p:nvSpPr>
        <p:spPr>
          <a:xfrm>
            <a:off x="1855303" y="5065661"/>
            <a:ext cx="5528565" cy="461665"/>
          </a:xfrm>
          <a:prstGeom prst="rect">
            <a:avLst/>
          </a:prstGeom>
          <a:noFill/>
        </p:spPr>
        <p:txBody>
          <a:bodyPr wrap="none" rtlCol="0">
            <a:spAutoFit/>
          </a:bodyPr>
          <a:lstStyle/>
          <a:p>
            <a:pPr algn="l"/>
            <a:r>
              <a:rPr kumimoji="1" lang="en-US" altLang="ja-JP" sz="2400" dirty="0">
                <a:latin typeface="Optima" panose="02000503060000020004" pitchFamily="2" charset="0"/>
              </a:rPr>
              <a:t>Dark energy dominated era (from z~0.5)</a:t>
            </a:r>
            <a:endParaRPr kumimoji="1" lang="ja-JP" altLang="en-US" sz="2400" dirty="0">
              <a:latin typeface="Optima" panose="02000503060000020004" pitchFamily="2" charset="0"/>
            </a:endParaRPr>
          </a:p>
        </p:txBody>
      </p:sp>
      <p:sp>
        <p:nvSpPr>
          <p:cNvPr id="13" name="テキスト ボックス 12">
            <a:extLst>
              <a:ext uri="{FF2B5EF4-FFF2-40B4-BE49-F238E27FC236}">
                <a16:creationId xmlns:a16="http://schemas.microsoft.com/office/drawing/2014/main" id="{0013B481-F2A8-D242-9EB7-3C1D728B3C00}"/>
              </a:ext>
            </a:extLst>
          </p:cNvPr>
          <p:cNvSpPr txBox="1"/>
          <p:nvPr/>
        </p:nvSpPr>
        <p:spPr>
          <a:xfrm>
            <a:off x="481257" y="2784504"/>
            <a:ext cx="1500732" cy="461665"/>
          </a:xfrm>
          <a:prstGeom prst="rect">
            <a:avLst/>
          </a:prstGeom>
          <a:solidFill>
            <a:schemeClr val="accent2"/>
          </a:solidFill>
        </p:spPr>
        <p:txBody>
          <a:bodyPr wrap="none" rtlCol="0">
            <a:spAutoFit/>
          </a:bodyPr>
          <a:lstStyle/>
          <a:p>
            <a:pPr algn="l"/>
            <a:r>
              <a:rPr kumimoji="1" lang="en-US" altLang="ja-JP" sz="2400" dirty="0">
                <a:solidFill>
                  <a:schemeClr val="bg1"/>
                </a:solidFill>
                <a:latin typeface="Optima" panose="02000503060000020004" pitchFamily="2" charset="0"/>
              </a:rPr>
              <a:t>Reheating</a:t>
            </a:r>
            <a:endParaRPr kumimoji="1" lang="ja-JP" altLang="en-US" sz="2400" dirty="0">
              <a:solidFill>
                <a:schemeClr val="bg1"/>
              </a:solidFill>
              <a:latin typeface="Optima" panose="02000503060000020004" pitchFamily="2" charset="0"/>
            </a:endParaRPr>
          </a:p>
        </p:txBody>
      </p:sp>
      <p:sp>
        <p:nvSpPr>
          <p:cNvPr id="14" name="テキスト ボックス 13">
            <a:extLst>
              <a:ext uri="{FF2B5EF4-FFF2-40B4-BE49-F238E27FC236}">
                <a16:creationId xmlns:a16="http://schemas.microsoft.com/office/drawing/2014/main" id="{3E95C9C5-EAF1-7B49-A68B-427DBCD7263F}"/>
              </a:ext>
            </a:extLst>
          </p:cNvPr>
          <p:cNvSpPr txBox="1"/>
          <p:nvPr/>
        </p:nvSpPr>
        <p:spPr>
          <a:xfrm>
            <a:off x="5843591" y="1483186"/>
            <a:ext cx="2499210" cy="461665"/>
          </a:xfrm>
          <a:prstGeom prst="rect">
            <a:avLst/>
          </a:prstGeom>
          <a:noFill/>
        </p:spPr>
        <p:txBody>
          <a:bodyPr wrap="none" rtlCol="0">
            <a:spAutoFit/>
          </a:bodyPr>
          <a:lstStyle/>
          <a:p>
            <a:pPr algn="l"/>
            <a:r>
              <a:rPr kumimoji="1" lang="en-US" altLang="ja-JP" sz="2400" dirty="0">
                <a:latin typeface="Optima" panose="02000503060000020004" pitchFamily="2" charset="0"/>
              </a:rPr>
              <a:t>We focus on this!</a:t>
            </a:r>
            <a:endParaRPr kumimoji="1" lang="ja-JP" altLang="en-US" sz="2400" dirty="0">
              <a:latin typeface="Optima" panose="02000503060000020004" pitchFamily="2" charset="0"/>
            </a:endParaRPr>
          </a:p>
        </p:txBody>
      </p:sp>
      <p:cxnSp>
        <p:nvCxnSpPr>
          <p:cNvPr id="24" name="直線矢印コネクタ 23">
            <a:extLst>
              <a:ext uri="{FF2B5EF4-FFF2-40B4-BE49-F238E27FC236}">
                <a16:creationId xmlns:a16="http://schemas.microsoft.com/office/drawing/2014/main" id="{AE2BBD6E-243A-D04E-B674-68B820B7F37A}"/>
              </a:ext>
            </a:extLst>
          </p:cNvPr>
          <p:cNvCxnSpPr>
            <a:cxnSpLocks/>
          </p:cNvCxnSpPr>
          <p:nvPr/>
        </p:nvCxnSpPr>
        <p:spPr>
          <a:xfrm flipH="1">
            <a:off x="6247537" y="1894109"/>
            <a:ext cx="451850" cy="3194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6189843C-9D4E-CA4F-849F-2978311ADC28}"/>
              </a:ext>
            </a:extLst>
          </p:cNvPr>
          <p:cNvSpPr>
            <a:spLocks noGrp="1"/>
          </p:cNvSpPr>
          <p:nvPr>
            <p:ph type="sldNum" sz="quarter" idx="12"/>
          </p:nvPr>
        </p:nvSpPr>
        <p:spPr/>
        <p:txBody>
          <a:bodyPr/>
          <a:lstStyle/>
          <a:p>
            <a:fld id="{4F507FF2-E283-2F47-BC83-23ACEC2E43D2}" type="slidenum">
              <a:rPr lang="ja-JP" altLang="en-US" smtClean="0"/>
              <a:pPr/>
              <a:t>6</a:t>
            </a:fld>
            <a:r>
              <a:rPr lang="en-US" altLang="ja-JP"/>
              <a:t>/21</a:t>
            </a:r>
            <a:endParaRPr lang="ja-JP" altLang="en-US"/>
          </a:p>
        </p:txBody>
      </p:sp>
    </p:spTree>
    <p:extLst>
      <p:ext uri="{BB962C8B-B14F-4D97-AF65-F5344CB8AC3E}">
        <p14:creationId xmlns:p14="http://schemas.microsoft.com/office/powerpoint/2010/main" val="1977000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2">
            <a:extLst>
              <a:ext uri="{FF2B5EF4-FFF2-40B4-BE49-F238E27FC236}">
                <a16:creationId xmlns:a16="http://schemas.microsoft.com/office/drawing/2014/main" id="{9BE1BD02-A897-5743-A999-8F88C0FF6174}"/>
              </a:ext>
            </a:extLst>
          </p:cNvPr>
          <p:cNvSpPr txBox="1">
            <a:spLocks/>
          </p:cNvSpPr>
          <p:nvPr/>
        </p:nvSpPr>
        <p:spPr>
          <a:xfrm>
            <a:off x="628651" y="1053096"/>
            <a:ext cx="7794763" cy="60827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dirty="0">
                <a:solidFill>
                  <a:schemeClr val="bg1"/>
                </a:solidFill>
                <a:latin typeface="Optima" panose="02000503060000020004" pitchFamily="2" charset="0"/>
              </a:rPr>
              <a:t>Outline</a:t>
            </a:r>
            <a:endParaRPr lang="ja-JP" altLang="en-US" sz="4800" b="1">
              <a:solidFill>
                <a:schemeClr val="bg1"/>
              </a:solidFill>
              <a:latin typeface="Optima" panose="02000503060000020004" pitchFamily="2" charset="0"/>
            </a:endParaRPr>
          </a:p>
        </p:txBody>
      </p:sp>
      <p:sp>
        <p:nvSpPr>
          <p:cNvPr id="7" name="コンテンツ プレースホルダー 1">
            <a:extLst>
              <a:ext uri="{FF2B5EF4-FFF2-40B4-BE49-F238E27FC236}">
                <a16:creationId xmlns:a16="http://schemas.microsoft.com/office/drawing/2014/main" id="{42938276-5E17-8C41-8793-4A0C729C219F}"/>
              </a:ext>
            </a:extLst>
          </p:cNvPr>
          <p:cNvSpPr txBox="1">
            <a:spLocks/>
          </p:cNvSpPr>
          <p:nvPr/>
        </p:nvSpPr>
        <p:spPr>
          <a:xfrm>
            <a:off x="628650" y="2133406"/>
            <a:ext cx="7886700" cy="3263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kern="1200">
                <a:solidFill>
                  <a:schemeClr val="bg1"/>
                </a:solidFill>
                <a:latin typeface="Optima" panose="02000503060000020004" pitchFamily="2" charset="0"/>
                <a:ea typeface="+mn-ea"/>
                <a:cs typeface="+mn-cs"/>
              </a:defRPr>
            </a:lvl1pPr>
            <a:lvl2pPr marL="342892" indent="0" algn="ctr" defTabSz="914400" rtl="0" eaLnBrk="1" latinLnBrk="0" hangingPunct="1">
              <a:lnSpc>
                <a:spcPct val="90000"/>
              </a:lnSpc>
              <a:spcBef>
                <a:spcPts val="500"/>
              </a:spcBef>
              <a:buFont typeface="Arial" panose="020B0604020202020204" pitchFamily="34" charset="0"/>
              <a:buNone/>
              <a:defRPr kumimoji="1" sz="1500" kern="1200">
                <a:solidFill>
                  <a:schemeClr val="tx1"/>
                </a:solidFill>
                <a:latin typeface="+mn-lt"/>
                <a:ea typeface="+mn-ea"/>
                <a:cs typeface="+mn-cs"/>
              </a:defRPr>
            </a:lvl2pPr>
            <a:lvl3pPr marL="685783" indent="0" algn="ctr" defTabSz="914400" rtl="0" eaLnBrk="1" latinLnBrk="0" hangingPunct="1">
              <a:lnSpc>
                <a:spcPct val="90000"/>
              </a:lnSpc>
              <a:spcBef>
                <a:spcPts val="500"/>
              </a:spcBef>
              <a:buFont typeface="Arial" panose="020B0604020202020204" pitchFamily="34" charset="0"/>
              <a:buNone/>
              <a:defRPr kumimoji="1" sz="1350" kern="1200">
                <a:solidFill>
                  <a:schemeClr val="tx1"/>
                </a:solidFill>
                <a:latin typeface="+mn-lt"/>
                <a:ea typeface="+mn-ea"/>
                <a:cs typeface="+mn-cs"/>
              </a:defRPr>
            </a:lvl3pPr>
            <a:lvl4pPr marL="1028675"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4pPr>
            <a:lvl5pPr marL="1371566"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5pPr>
            <a:lvl6pPr marL="1714457"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6pPr>
            <a:lvl7pPr marL="2057348"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7pPr>
            <a:lvl8pPr marL="2400240"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8pPr>
            <a:lvl9pPr marL="2743132" indent="0" algn="ctr"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ja-JP" sz="3200" dirty="0"/>
              <a:t>Introduction</a:t>
            </a:r>
          </a:p>
          <a:p>
            <a:pPr marL="457200" indent="-457200" algn="l">
              <a:buFont typeface="Arial" panose="020B0604020202020204" pitchFamily="34" charset="0"/>
              <a:buChar char="•"/>
            </a:pPr>
            <a:r>
              <a:rPr lang="en-US" altLang="ja-JP" sz="3200" dirty="0"/>
              <a:t>Gravitational waves induced by scalar perturbations</a:t>
            </a:r>
          </a:p>
          <a:p>
            <a:pPr marL="457200" indent="-457200" algn="l">
              <a:buFont typeface="Arial" panose="020B0604020202020204" pitchFamily="34" charset="0"/>
              <a:buChar char="•"/>
            </a:pPr>
            <a:r>
              <a:rPr lang="en-US" altLang="ja-JP" sz="3200" dirty="0"/>
              <a:t>Constraints on the power spectrum on small scale</a:t>
            </a:r>
          </a:p>
          <a:p>
            <a:pPr marL="457200" indent="-457200" algn="l">
              <a:buFont typeface="Arial" panose="020B0604020202020204" pitchFamily="34" charset="0"/>
              <a:buChar char="•"/>
            </a:pPr>
            <a:r>
              <a:rPr lang="en-US" altLang="ja-JP" sz="3200" u="sng" dirty="0"/>
              <a:t>Summary</a:t>
            </a:r>
          </a:p>
          <a:p>
            <a:pPr marL="457200" indent="-457200" algn="l">
              <a:buFont typeface="Arial" panose="020B0604020202020204" pitchFamily="34" charset="0"/>
              <a:buChar char="•"/>
            </a:pPr>
            <a:endParaRPr lang="ja-JP" altLang="en-US" sz="3200"/>
          </a:p>
        </p:txBody>
      </p:sp>
    </p:spTree>
    <p:extLst>
      <p:ext uri="{BB962C8B-B14F-4D97-AF65-F5344CB8AC3E}">
        <p14:creationId xmlns:p14="http://schemas.microsoft.com/office/powerpoint/2010/main" val="187457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What we </a:t>
            </a:r>
            <a:r>
              <a:rPr lang="en-US" altLang="ja-JP" dirty="0"/>
              <a:t>have done</a:t>
            </a:r>
            <a:endParaRPr kumimoji="1" lang="ja-JP" altLang="en-US"/>
          </a:p>
        </p:txBody>
      </p:sp>
      <p:pic>
        <p:nvPicPr>
          <p:cNvPr id="16" name="図 15">
            <a:extLst>
              <a:ext uri="{FF2B5EF4-FFF2-40B4-BE49-F238E27FC236}">
                <a16:creationId xmlns:a16="http://schemas.microsoft.com/office/drawing/2014/main" id="{2C31C0A0-8C8E-744B-9794-837A1D4F7916}"/>
              </a:ext>
            </a:extLst>
          </p:cNvPr>
          <p:cNvPicPr>
            <a:picLocks noChangeAspect="1"/>
          </p:cNvPicPr>
          <p:nvPr/>
        </p:nvPicPr>
        <p:blipFill>
          <a:blip r:embed="rId3"/>
          <a:stretch>
            <a:fillRect/>
          </a:stretch>
        </p:blipFill>
        <p:spPr>
          <a:xfrm>
            <a:off x="1478924" y="1184624"/>
            <a:ext cx="5832155" cy="4231171"/>
          </a:xfrm>
          <a:prstGeom prst="rect">
            <a:avLst/>
          </a:prstGeom>
        </p:spPr>
      </p:pic>
      <p:sp>
        <p:nvSpPr>
          <p:cNvPr id="17" name="テキスト ボックス 16">
            <a:extLst>
              <a:ext uri="{FF2B5EF4-FFF2-40B4-BE49-F238E27FC236}">
                <a16:creationId xmlns:a16="http://schemas.microsoft.com/office/drawing/2014/main" id="{6A52FDEE-704A-864B-907C-3FDC6064ED7E}"/>
              </a:ext>
            </a:extLst>
          </p:cNvPr>
          <p:cNvSpPr txBox="1"/>
          <p:nvPr/>
        </p:nvSpPr>
        <p:spPr>
          <a:xfrm>
            <a:off x="771128" y="5623112"/>
            <a:ext cx="7886700" cy="707886"/>
          </a:xfrm>
          <a:prstGeom prst="rect">
            <a:avLst/>
          </a:prstGeom>
          <a:noFill/>
        </p:spPr>
        <p:txBody>
          <a:bodyPr wrap="square" rtlCol="0">
            <a:spAutoFit/>
          </a:bodyPr>
          <a:lstStyle/>
          <a:p>
            <a:r>
              <a:rPr kumimoji="1" lang="en-US" altLang="ja-JP" sz="2000" dirty="0">
                <a:latin typeface="Optima" panose="02000503060000020004" pitchFamily="2" charset="0"/>
              </a:rPr>
              <a:t>We have derived the constraints on small scale perturbations using GWs induced by scalar perturbations at 2nd order. </a:t>
            </a:r>
            <a:endParaRPr kumimoji="1" lang="ja-JP" altLang="en-US" sz="2000">
              <a:latin typeface="Optima" panose="02000503060000020004" pitchFamily="2" charset="0"/>
            </a:endParaRPr>
          </a:p>
        </p:txBody>
      </p:sp>
      <p:pic>
        <p:nvPicPr>
          <p:cNvPr id="2" name="図 1">
            <a:extLst>
              <a:ext uri="{FF2B5EF4-FFF2-40B4-BE49-F238E27FC236}">
                <a16:creationId xmlns:a16="http://schemas.microsoft.com/office/drawing/2014/main" id="{3E1A9775-0C36-1E47-A0C0-A14AD189FAFE}"/>
              </a:ext>
            </a:extLst>
          </p:cNvPr>
          <p:cNvPicPr>
            <a:picLocks noChangeAspect="1"/>
          </p:cNvPicPr>
          <p:nvPr/>
        </p:nvPicPr>
        <p:blipFill>
          <a:blip r:embed="rId4"/>
          <a:stretch>
            <a:fillRect/>
          </a:stretch>
        </p:blipFill>
        <p:spPr>
          <a:xfrm>
            <a:off x="6158103" y="4372080"/>
            <a:ext cx="811405" cy="197737"/>
          </a:xfrm>
          <a:prstGeom prst="rect">
            <a:avLst/>
          </a:prstGeom>
        </p:spPr>
      </p:pic>
      <p:sp>
        <p:nvSpPr>
          <p:cNvPr id="10" name="テキスト ボックス 9">
            <a:extLst>
              <a:ext uri="{FF2B5EF4-FFF2-40B4-BE49-F238E27FC236}">
                <a16:creationId xmlns:a16="http://schemas.microsoft.com/office/drawing/2014/main" id="{4E78010C-558F-D344-B3F0-2A750BA4260F}"/>
              </a:ext>
            </a:extLst>
          </p:cNvPr>
          <p:cNvSpPr txBox="1"/>
          <p:nvPr/>
        </p:nvSpPr>
        <p:spPr>
          <a:xfrm>
            <a:off x="1913400" y="5095276"/>
            <a:ext cx="1167307" cy="338554"/>
          </a:xfrm>
          <a:prstGeom prst="rect">
            <a:avLst/>
          </a:prstGeom>
          <a:noFill/>
        </p:spPr>
        <p:txBody>
          <a:bodyPr wrap="none" rtlCol="0">
            <a:spAutoFit/>
          </a:bodyPr>
          <a:lstStyle/>
          <a:p>
            <a:pPr algn="l"/>
            <a:r>
              <a:rPr kumimoji="1" lang="en-US" altLang="ja-JP" sz="1600" dirty="0">
                <a:latin typeface="Optima" panose="02000503060000020004" pitchFamily="2" charset="0"/>
              </a:rPr>
              <a:t>Large scale</a:t>
            </a:r>
            <a:endParaRPr kumimoji="1" lang="ja-JP" altLang="en-US" sz="1600" dirty="0">
              <a:latin typeface="Optima" panose="02000503060000020004" pitchFamily="2" charset="0"/>
            </a:endParaRPr>
          </a:p>
        </p:txBody>
      </p:sp>
      <p:sp>
        <p:nvSpPr>
          <p:cNvPr id="12" name="テキスト ボックス 11">
            <a:extLst>
              <a:ext uri="{FF2B5EF4-FFF2-40B4-BE49-F238E27FC236}">
                <a16:creationId xmlns:a16="http://schemas.microsoft.com/office/drawing/2014/main" id="{7FC7BD0A-C8D7-934F-BD79-33645C756939}"/>
              </a:ext>
            </a:extLst>
          </p:cNvPr>
          <p:cNvSpPr txBox="1"/>
          <p:nvPr/>
        </p:nvSpPr>
        <p:spPr>
          <a:xfrm>
            <a:off x="6374339" y="5095276"/>
            <a:ext cx="1180131" cy="338554"/>
          </a:xfrm>
          <a:prstGeom prst="rect">
            <a:avLst/>
          </a:prstGeom>
          <a:noFill/>
        </p:spPr>
        <p:txBody>
          <a:bodyPr wrap="none" rtlCol="0">
            <a:spAutoFit/>
          </a:bodyPr>
          <a:lstStyle/>
          <a:p>
            <a:pPr algn="l"/>
            <a:r>
              <a:rPr kumimoji="1" lang="en-US" altLang="ja-JP" sz="1600" dirty="0">
                <a:latin typeface="Optima" panose="02000503060000020004" pitchFamily="2" charset="0"/>
              </a:rPr>
              <a:t>Small scale</a:t>
            </a:r>
            <a:endParaRPr kumimoji="1" lang="ja-JP" altLang="en-US" sz="1600" dirty="0">
              <a:latin typeface="Optima" panose="02000503060000020004" pitchFamily="2" charset="0"/>
            </a:endParaRPr>
          </a:p>
        </p:txBody>
      </p:sp>
      <p:sp>
        <p:nvSpPr>
          <p:cNvPr id="13" name="下矢印 12">
            <a:extLst>
              <a:ext uri="{FF2B5EF4-FFF2-40B4-BE49-F238E27FC236}">
                <a16:creationId xmlns:a16="http://schemas.microsoft.com/office/drawing/2014/main" id="{D6810B87-4C40-E547-AE85-FAF317C813A1}"/>
              </a:ext>
            </a:extLst>
          </p:cNvPr>
          <p:cNvSpPr/>
          <p:nvPr/>
        </p:nvSpPr>
        <p:spPr>
          <a:xfrm rot="16200000">
            <a:off x="5757413" y="4869999"/>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a:extLst>
              <a:ext uri="{FF2B5EF4-FFF2-40B4-BE49-F238E27FC236}">
                <a16:creationId xmlns:a16="http://schemas.microsoft.com/office/drawing/2014/main" id="{B0D71A3F-3AF8-D446-9CE8-8748DC84966F}"/>
              </a:ext>
            </a:extLst>
          </p:cNvPr>
          <p:cNvSpPr/>
          <p:nvPr/>
        </p:nvSpPr>
        <p:spPr>
          <a:xfrm rot="5400000">
            <a:off x="3379725" y="4887382"/>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096AFE7-609B-A84C-8148-FAA9F5D2D3E2}"/>
              </a:ext>
            </a:extLst>
          </p:cNvPr>
          <p:cNvSpPr txBox="1"/>
          <p:nvPr/>
        </p:nvSpPr>
        <p:spPr>
          <a:xfrm rot="16200000">
            <a:off x="-631218" y="3223146"/>
            <a:ext cx="3859775" cy="338554"/>
          </a:xfrm>
          <a:prstGeom prst="rect">
            <a:avLst/>
          </a:prstGeom>
          <a:noFill/>
        </p:spPr>
        <p:txBody>
          <a:bodyPr wrap="none" rtlCol="0">
            <a:spAutoFit/>
          </a:bodyPr>
          <a:lstStyle/>
          <a:p>
            <a:pPr algn="l"/>
            <a:r>
              <a:rPr kumimoji="1" lang="en-US" altLang="ja-JP" sz="1600" dirty="0">
                <a:latin typeface="Optima" panose="02000503060000020004" pitchFamily="2" charset="0"/>
              </a:rPr>
              <a:t>Power spectrum of curvature perturbation</a:t>
            </a:r>
            <a:endParaRPr kumimoji="1" lang="ja-JP" altLang="en-US" sz="1600" dirty="0">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4B96E6A0-BC78-4344-AB1B-DCE68077F367}"/>
              </a:ext>
            </a:extLst>
          </p:cNvPr>
          <p:cNvSpPr>
            <a:spLocks noGrp="1"/>
          </p:cNvSpPr>
          <p:nvPr>
            <p:ph type="sldNum" sz="quarter" idx="12"/>
          </p:nvPr>
        </p:nvSpPr>
        <p:spPr/>
        <p:txBody>
          <a:bodyPr/>
          <a:lstStyle/>
          <a:p>
            <a:fld id="{4F507FF2-E283-2F47-BC83-23ACEC2E43D2}" type="slidenum">
              <a:rPr lang="ja-JP" altLang="en-US" smtClean="0"/>
              <a:pPr/>
              <a:t>61</a:t>
            </a:fld>
            <a:r>
              <a:rPr lang="en-US" altLang="ja-JP"/>
              <a:t>/21</a:t>
            </a:r>
            <a:endParaRPr lang="ja-JP" altLang="en-US"/>
          </a:p>
        </p:txBody>
      </p:sp>
    </p:spTree>
    <p:extLst>
      <p:ext uri="{BB962C8B-B14F-4D97-AF65-F5344CB8AC3E}">
        <p14:creationId xmlns:p14="http://schemas.microsoft.com/office/powerpoint/2010/main" val="3479760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Foregrounds</a:t>
            </a:r>
            <a:endParaRPr kumimoji="1" lang="ja-JP" altLang="en-US"/>
          </a:p>
        </p:txBody>
      </p:sp>
      <p:sp>
        <p:nvSpPr>
          <p:cNvPr id="2" name="テキスト ボックス 1">
            <a:extLst>
              <a:ext uri="{FF2B5EF4-FFF2-40B4-BE49-F238E27FC236}">
                <a16:creationId xmlns:a16="http://schemas.microsoft.com/office/drawing/2014/main" id="{9E01B371-CCEA-7943-BF99-CFFF19F37EBF}"/>
              </a:ext>
            </a:extLst>
          </p:cNvPr>
          <p:cNvSpPr txBox="1"/>
          <p:nvPr/>
        </p:nvSpPr>
        <p:spPr>
          <a:xfrm>
            <a:off x="628651" y="1432445"/>
            <a:ext cx="8281174" cy="1323439"/>
          </a:xfrm>
          <a:prstGeom prst="rect">
            <a:avLst/>
          </a:prstGeom>
          <a:noFill/>
        </p:spPr>
        <p:txBody>
          <a:bodyPr wrap="square" rtlCol="0">
            <a:spAutoFit/>
          </a:bodyPr>
          <a:lstStyle/>
          <a:p>
            <a:pPr algn="l"/>
            <a:r>
              <a:rPr kumimoji="1" lang="en-US" altLang="ja-JP" sz="2000" dirty="0">
                <a:latin typeface="Optima" panose="02000503060000020004" pitchFamily="2" charset="0"/>
              </a:rPr>
              <a:t>In future, stochastic GWs of astrophysical origin or cosmological origins that are different from the induced GWs, such as those from phase transition, may be detected. </a:t>
            </a:r>
          </a:p>
          <a:p>
            <a:pPr algn="l"/>
            <a:r>
              <a:rPr kumimoji="1" lang="en-US" altLang="ja-JP" sz="2000" dirty="0">
                <a:latin typeface="Optima" panose="02000503060000020004" pitchFamily="2" charset="0"/>
              </a:rPr>
              <a:t>In that case, the constraints would become weak.</a:t>
            </a:r>
            <a:endParaRPr kumimoji="1" lang="ja-JP" altLang="en-US" sz="2000" dirty="0">
              <a:latin typeface="Optima" panose="02000503060000020004" pitchFamily="2" charset="0"/>
            </a:endParaRPr>
          </a:p>
        </p:txBody>
      </p:sp>
      <p:sp>
        <p:nvSpPr>
          <p:cNvPr id="5" name="テキスト ボックス 4">
            <a:extLst>
              <a:ext uri="{FF2B5EF4-FFF2-40B4-BE49-F238E27FC236}">
                <a16:creationId xmlns:a16="http://schemas.microsoft.com/office/drawing/2014/main" id="{19BFDA8D-C187-BA42-B2F3-CDE9D9FD5206}"/>
              </a:ext>
            </a:extLst>
          </p:cNvPr>
          <p:cNvSpPr txBox="1"/>
          <p:nvPr/>
        </p:nvSpPr>
        <p:spPr>
          <a:xfrm>
            <a:off x="691376" y="2868457"/>
            <a:ext cx="2521524" cy="400110"/>
          </a:xfrm>
          <a:prstGeom prst="rect">
            <a:avLst/>
          </a:prstGeom>
          <a:noFill/>
        </p:spPr>
        <p:txBody>
          <a:bodyPr wrap="none" rtlCol="0">
            <a:spAutoFit/>
          </a:bodyPr>
          <a:lstStyle/>
          <a:p>
            <a:pPr algn="l"/>
            <a:r>
              <a:rPr kumimoji="1" lang="en-US" altLang="ja-JP" sz="2000" dirty="0">
                <a:latin typeface="Optima" panose="02000503060000020004" pitchFamily="2" charset="0"/>
              </a:rPr>
              <a:t>Foreground example:</a:t>
            </a:r>
            <a:endParaRPr kumimoji="1" lang="ja-JP" altLang="en-US" sz="2000" dirty="0">
              <a:latin typeface="Optima" panose="02000503060000020004" pitchFamily="2" charset="0"/>
            </a:endParaRPr>
          </a:p>
        </p:txBody>
      </p:sp>
      <p:sp>
        <p:nvSpPr>
          <p:cNvPr id="8" name="テキスト ボックス 7">
            <a:extLst>
              <a:ext uri="{FF2B5EF4-FFF2-40B4-BE49-F238E27FC236}">
                <a16:creationId xmlns:a16="http://schemas.microsoft.com/office/drawing/2014/main" id="{EF91D693-C836-F443-89A7-4DAE5F810294}"/>
              </a:ext>
            </a:extLst>
          </p:cNvPr>
          <p:cNvSpPr txBox="1"/>
          <p:nvPr/>
        </p:nvSpPr>
        <p:spPr>
          <a:xfrm>
            <a:off x="996920" y="3473008"/>
            <a:ext cx="5838778" cy="369332"/>
          </a:xfrm>
          <a:prstGeom prst="rect">
            <a:avLst/>
          </a:prstGeom>
          <a:noFill/>
        </p:spPr>
        <p:txBody>
          <a:bodyPr wrap="square" rtlCol="0">
            <a:spAutoFit/>
          </a:bodyPr>
          <a:lstStyle/>
          <a:p>
            <a:pPr algn="l"/>
            <a:r>
              <a:rPr kumimoji="1" lang="en-US" altLang="ja-JP" dirty="0">
                <a:latin typeface="Optima" panose="02000503060000020004" pitchFamily="2" charset="0"/>
              </a:rPr>
              <a:t>GWs from supermassive-black-hole binaries</a:t>
            </a:r>
            <a:endParaRPr kumimoji="1" lang="ja-JP" altLang="en-US" dirty="0">
              <a:latin typeface="Optima" panose="02000503060000020004" pitchFamily="2" charset="0"/>
            </a:endParaRPr>
          </a:p>
        </p:txBody>
      </p:sp>
      <p:sp>
        <p:nvSpPr>
          <p:cNvPr id="16" name="テキスト ボックス 15">
            <a:extLst>
              <a:ext uri="{FF2B5EF4-FFF2-40B4-BE49-F238E27FC236}">
                <a16:creationId xmlns:a16="http://schemas.microsoft.com/office/drawing/2014/main" id="{36BA1DD0-A5FE-4F41-89F4-31BFA2EC75E5}"/>
              </a:ext>
            </a:extLst>
          </p:cNvPr>
          <p:cNvSpPr txBox="1"/>
          <p:nvPr/>
        </p:nvSpPr>
        <p:spPr>
          <a:xfrm>
            <a:off x="977742" y="3231422"/>
            <a:ext cx="2782685" cy="338554"/>
          </a:xfrm>
          <a:prstGeom prst="rect">
            <a:avLst/>
          </a:prstGeom>
          <a:noFill/>
        </p:spPr>
        <p:txBody>
          <a:bodyPr wrap="none" rtlCol="0">
            <a:spAutoFit/>
          </a:bodyPr>
          <a:lstStyle/>
          <a:p>
            <a:pPr algn="l"/>
            <a:r>
              <a:rPr kumimoji="1" lang="en-US" altLang="ja-JP" sz="1600" dirty="0">
                <a:latin typeface="Optima" panose="02000503060000020004" pitchFamily="2" charset="0"/>
              </a:rPr>
              <a:t> </a:t>
            </a:r>
            <a:r>
              <a:rPr kumimoji="1" lang="en-US" altLang="ja-JP" sz="1600" dirty="0">
                <a:solidFill>
                  <a:schemeClr val="accent1"/>
                </a:solidFill>
                <a:latin typeface="Optima" panose="02000503060000020004" pitchFamily="2" charset="0"/>
              </a:rPr>
              <a:t>Around PTA target frequency</a:t>
            </a:r>
            <a:endParaRPr kumimoji="1" lang="ja-JP" altLang="en-US" sz="1600" dirty="0">
              <a:solidFill>
                <a:schemeClr val="accent1"/>
              </a:solidFill>
              <a:latin typeface="Optima" panose="02000503060000020004" pitchFamily="2" charset="0"/>
            </a:endParaRPr>
          </a:p>
        </p:txBody>
      </p:sp>
      <p:sp>
        <p:nvSpPr>
          <p:cNvPr id="21" name="テキスト ボックス 20">
            <a:extLst>
              <a:ext uri="{FF2B5EF4-FFF2-40B4-BE49-F238E27FC236}">
                <a16:creationId xmlns:a16="http://schemas.microsoft.com/office/drawing/2014/main" id="{5B741204-7D9A-B446-BDDD-8E7070EFA770}"/>
              </a:ext>
            </a:extLst>
          </p:cNvPr>
          <p:cNvSpPr txBox="1"/>
          <p:nvPr/>
        </p:nvSpPr>
        <p:spPr>
          <a:xfrm>
            <a:off x="996920" y="4042487"/>
            <a:ext cx="5392731" cy="369332"/>
          </a:xfrm>
          <a:prstGeom prst="rect">
            <a:avLst/>
          </a:prstGeom>
          <a:noFill/>
        </p:spPr>
        <p:txBody>
          <a:bodyPr wrap="square" rtlCol="0">
            <a:spAutoFit/>
          </a:bodyPr>
          <a:lstStyle/>
          <a:p>
            <a:pPr algn="l"/>
            <a:r>
              <a:rPr kumimoji="1" lang="en-US" altLang="ja-JP" dirty="0">
                <a:latin typeface="Optima" panose="02000503060000020004" pitchFamily="2" charset="0"/>
              </a:rPr>
              <a:t>GWs from galactic white-dwarf binaries</a:t>
            </a:r>
            <a:endParaRPr kumimoji="1" lang="ja-JP" altLang="en-US"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520B3AF3-1A09-D44F-A78F-46CFF706F2DA}"/>
              </a:ext>
            </a:extLst>
          </p:cNvPr>
          <p:cNvSpPr txBox="1"/>
          <p:nvPr/>
        </p:nvSpPr>
        <p:spPr>
          <a:xfrm>
            <a:off x="996920" y="3788136"/>
            <a:ext cx="2783006" cy="338554"/>
          </a:xfrm>
          <a:prstGeom prst="rect">
            <a:avLst/>
          </a:prstGeom>
          <a:noFill/>
        </p:spPr>
        <p:txBody>
          <a:bodyPr wrap="none" rtlCol="0">
            <a:spAutoFit/>
          </a:bodyPr>
          <a:lstStyle/>
          <a:p>
            <a:pPr algn="l"/>
            <a:r>
              <a:rPr kumimoji="1" lang="en-US" altLang="ja-JP" sz="1600" dirty="0">
                <a:solidFill>
                  <a:schemeClr val="accent2"/>
                </a:solidFill>
                <a:latin typeface="Optima" panose="02000503060000020004" pitchFamily="2" charset="0"/>
              </a:rPr>
              <a:t>Around LISA target frequency</a:t>
            </a:r>
            <a:endParaRPr kumimoji="1" lang="ja-JP" altLang="en-US" sz="1600" dirty="0">
              <a:solidFill>
                <a:schemeClr val="accent2"/>
              </a:solidFill>
              <a:latin typeface="Optima" panose="02000503060000020004" pitchFamily="2" charset="0"/>
            </a:endParaRPr>
          </a:p>
        </p:txBody>
      </p:sp>
      <p:sp>
        <p:nvSpPr>
          <p:cNvPr id="23" name="テキスト ボックス 22">
            <a:extLst>
              <a:ext uri="{FF2B5EF4-FFF2-40B4-BE49-F238E27FC236}">
                <a16:creationId xmlns:a16="http://schemas.microsoft.com/office/drawing/2014/main" id="{EF96A751-230D-E746-84CF-68089C5A0604}"/>
              </a:ext>
            </a:extLst>
          </p:cNvPr>
          <p:cNvSpPr txBox="1"/>
          <p:nvPr/>
        </p:nvSpPr>
        <p:spPr>
          <a:xfrm>
            <a:off x="735980" y="5292817"/>
            <a:ext cx="8118087" cy="707886"/>
          </a:xfrm>
          <a:prstGeom prst="rect">
            <a:avLst/>
          </a:prstGeom>
          <a:noFill/>
        </p:spPr>
        <p:txBody>
          <a:bodyPr wrap="square" rtlCol="0">
            <a:spAutoFit/>
          </a:bodyPr>
          <a:lstStyle/>
          <a:p>
            <a:pPr algn="l"/>
            <a:r>
              <a:rPr kumimoji="1" lang="en-US" altLang="ja-JP" sz="2000" dirty="0">
                <a:latin typeface="Optima" panose="02000503060000020004" pitchFamily="2" charset="0"/>
              </a:rPr>
              <a:t>We may use non-</a:t>
            </a:r>
            <a:r>
              <a:rPr kumimoji="1" lang="en-US" altLang="ja-JP" sz="2000" dirty="0" err="1">
                <a:latin typeface="Optima" panose="02000503060000020004" pitchFamily="2" charset="0"/>
              </a:rPr>
              <a:t>Gaussianity</a:t>
            </a:r>
            <a:r>
              <a:rPr kumimoji="1" lang="en-US" altLang="ja-JP" sz="2000" dirty="0">
                <a:latin typeface="Optima" panose="02000503060000020004" pitchFamily="2" charset="0"/>
              </a:rPr>
              <a:t> of the induced GWs to discriminate them from other sources.</a:t>
            </a:r>
            <a:endParaRPr kumimoji="1" lang="ja-JP" altLang="en-US" sz="2000" dirty="0">
              <a:latin typeface="Optima" panose="02000503060000020004" pitchFamily="2" charset="0"/>
            </a:endParaRPr>
          </a:p>
        </p:txBody>
      </p:sp>
      <p:sp>
        <p:nvSpPr>
          <p:cNvPr id="27" name="テキスト ボックス 26">
            <a:extLst>
              <a:ext uri="{FF2B5EF4-FFF2-40B4-BE49-F238E27FC236}">
                <a16:creationId xmlns:a16="http://schemas.microsoft.com/office/drawing/2014/main" id="{53150813-D7D3-4941-B5F2-4E0163BFBF71}"/>
              </a:ext>
            </a:extLst>
          </p:cNvPr>
          <p:cNvSpPr txBox="1"/>
          <p:nvPr/>
        </p:nvSpPr>
        <p:spPr>
          <a:xfrm>
            <a:off x="3004200" y="5636141"/>
            <a:ext cx="2004075" cy="338554"/>
          </a:xfrm>
          <a:prstGeom prst="rect">
            <a:avLst/>
          </a:prstGeom>
          <a:noFill/>
        </p:spPr>
        <p:txBody>
          <a:bodyPr wrap="none" rtlCol="0">
            <a:spAutoFit/>
          </a:bodyPr>
          <a:lstStyle/>
          <a:p>
            <a:pPr algn="l"/>
            <a:r>
              <a:rPr kumimoji="1" lang="en-US" altLang="ja-JP" sz="1600" dirty="0">
                <a:latin typeface="Optima" panose="02000503060000020004" pitchFamily="2" charset="0"/>
              </a:rPr>
              <a:t>(</a:t>
            </a:r>
            <a:r>
              <a:rPr kumimoji="1" lang="en-US" altLang="ja-JP" sz="1600" dirty="0" err="1">
                <a:latin typeface="Optima" panose="02000503060000020004" pitchFamily="2" charset="0"/>
              </a:rPr>
              <a:t>Bartolo</a:t>
            </a:r>
            <a:r>
              <a:rPr kumimoji="1" lang="en-US" altLang="ja-JP" sz="1600" dirty="0">
                <a:latin typeface="Optima" panose="02000503060000020004" pitchFamily="2" charset="0"/>
              </a:rPr>
              <a:t> et al., 2018)</a:t>
            </a:r>
            <a:endParaRPr kumimoji="1" lang="ja-JP" altLang="en-US" sz="1600" dirty="0">
              <a:latin typeface="Optima" panose="02000503060000020004" pitchFamily="2" charset="0"/>
            </a:endParaRPr>
          </a:p>
        </p:txBody>
      </p:sp>
      <p:sp>
        <p:nvSpPr>
          <p:cNvPr id="31" name="テキスト ボックス 30">
            <a:extLst>
              <a:ext uri="{FF2B5EF4-FFF2-40B4-BE49-F238E27FC236}">
                <a16:creationId xmlns:a16="http://schemas.microsoft.com/office/drawing/2014/main" id="{C4C847CD-1B64-6142-945B-721930435AE9}"/>
              </a:ext>
            </a:extLst>
          </p:cNvPr>
          <p:cNvSpPr txBox="1"/>
          <p:nvPr/>
        </p:nvSpPr>
        <p:spPr>
          <a:xfrm>
            <a:off x="996920" y="4634268"/>
            <a:ext cx="5392731" cy="369332"/>
          </a:xfrm>
          <a:prstGeom prst="rect">
            <a:avLst/>
          </a:prstGeom>
          <a:noFill/>
        </p:spPr>
        <p:txBody>
          <a:bodyPr wrap="square" rtlCol="0">
            <a:spAutoFit/>
          </a:bodyPr>
          <a:lstStyle/>
          <a:p>
            <a:pPr algn="l"/>
            <a:r>
              <a:rPr kumimoji="1" lang="en-US" altLang="ja-JP" dirty="0">
                <a:latin typeface="Optima" panose="02000503060000020004" pitchFamily="2" charset="0"/>
              </a:rPr>
              <a:t>GWs from neutron star binaries</a:t>
            </a:r>
            <a:endParaRPr kumimoji="1" lang="ja-JP" altLang="en-US" dirty="0">
              <a:latin typeface="Optima" panose="02000503060000020004" pitchFamily="2" charset="0"/>
            </a:endParaRPr>
          </a:p>
        </p:txBody>
      </p:sp>
      <p:sp>
        <p:nvSpPr>
          <p:cNvPr id="32" name="テキスト ボックス 31">
            <a:extLst>
              <a:ext uri="{FF2B5EF4-FFF2-40B4-BE49-F238E27FC236}">
                <a16:creationId xmlns:a16="http://schemas.microsoft.com/office/drawing/2014/main" id="{FC97945F-07CF-F541-B703-0C606B2F1E0E}"/>
              </a:ext>
            </a:extLst>
          </p:cNvPr>
          <p:cNvSpPr txBox="1"/>
          <p:nvPr/>
        </p:nvSpPr>
        <p:spPr>
          <a:xfrm>
            <a:off x="996920" y="4379917"/>
            <a:ext cx="2805448" cy="338554"/>
          </a:xfrm>
          <a:prstGeom prst="rect">
            <a:avLst/>
          </a:prstGeom>
          <a:noFill/>
        </p:spPr>
        <p:txBody>
          <a:bodyPr wrap="none" rtlCol="0">
            <a:spAutoFit/>
          </a:bodyPr>
          <a:lstStyle/>
          <a:p>
            <a:pPr algn="l"/>
            <a:r>
              <a:rPr kumimoji="1" lang="en-US" altLang="ja-JP" sz="1600" dirty="0">
                <a:solidFill>
                  <a:schemeClr val="accent6">
                    <a:lumMod val="75000"/>
                  </a:schemeClr>
                </a:solidFill>
                <a:latin typeface="Optima" panose="02000503060000020004" pitchFamily="2" charset="0"/>
              </a:rPr>
              <a:t>Around BBO target frequency</a:t>
            </a:r>
            <a:endParaRPr kumimoji="1" lang="ja-JP" altLang="en-US" sz="1600" dirty="0">
              <a:solidFill>
                <a:schemeClr val="accent6">
                  <a:lumMod val="75000"/>
                </a:schemeClr>
              </a:solidFill>
              <a:latin typeface="Optima" panose="02000503060000020004" pitchFamily="2" charset="0"/>
            </a:endParaRPr>
          </a:p>
        </p:txBody>
      </p:sp>
      <p:sp>
        <p:nvSpPr>
          <p:cNvPr id="4" name="スライド番号プレースホルダー 3">
            <a:extLst>
              <a:ext uri="{FF2B5EF4-FFF2-40B4-BE49-F238E27FC236}">
                <a16:creationId xmlns:a16="http://schemas.microsoft.com/office/drawing/2014/main" id="{2857C521-86C7-3541-8B18-B6F13F660E70}"/>
              </a:ext>
            </a:extLst>
          </p:cNvPr>
          <p:cNvSpPr>
            <a:spLocks noGrp="1"/>
          </p:cNvSpPr>
          <p:nvPr>
            <p:ph type="sldNum" sz="quarter" idx="12"/>
          </p:nvPr>
        </p:nvSpPr>
        <p:spPr/>
        <p:txBody>
          <a:bodyPr/>
          <a:lstStyle/>
          <a:p>
            <a:fld id="{4F507FF2-E283-2F47-BC83-23ACEC2E43D2}" type="slidenum">
              <a:rPr lang="ja-JP" altLang="en-US" smtClean="0"/>
              <a:pPr/>
              <a:t>62</a:t>
            </a:fld>
            <a:r>
              <a:rPr lang="en-US" altLang="ja-JP"/>
              <a:t>/21</a:t>
            </a:r>
            <a:endParaRPr lang="ja-JP" altLang="en-US"/>
          </a:p>
        </p:txBody>
      </p:sp>
    </p:spTree>
    <p:extLst>
      <p:ext uri="{BB962C8B-B14F-4D97-AF65-F5344CB8AC3E}">
        <p14:creationId xmlns:p14="http://schemas.microsoft.com/office/powerpoint/2010/main" val="1514775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2800" dirty="0"/>
              <a:t>Difference between our work and previous work</a:t>
            </a:r>
            <a:endParaRPr kumimoji="1" lang="ja-JP" altLang="en-US" sz="2800"/>
          </a:p>
        </p:txBody>
      </p:sp>
      <p:pic>
        <p:nvPicPr>
          <p:cNvPr id="5" name="図 4" descr="テキスト, 地図 が含まれている画像&#10;&#10;&#10;&#10;自動的に生成された説明">
            <a:extLst>
              <a:ext uri="{FF2B5EF4-FFF2-40B4-BE49-F238E27FC236}">
                <a16:creationId xmlns:a16="http://schemas.microsoft.com/office/drawing/2014/main" id="{ADBB5EB2-D6D1-A740-8996-3E59CEC6F1E3}"/>
              </a:ext>
            </a:extLst>
          </p:cNvPr>
          <p:cNvPicPr>
            <a:picLocks noChangeAspect="1"/>
          </p:cNvPicPr>
          <p:nvPr/>
        </p:nvPicPr>
        <p:blipFill>
          <a:blip r:embed="rId3"/>
          <a:stretch>
            <a:fillRect/>
          </a:stretch>
        </p:blipFill>
        <p:spPr>
          <a:xfrm>
            <a:off x="542847" y="1488493"/>
            <a:ext cx="3839581" cy="2664576"/>
          </a:xfrm>
          <a:prstGeom prst="rect">
            <a:avLst/>
          </a:prstGeom>
        </p:spPr>
      </p:pic>
      <p:pic>
        <p:nvPicPr>
          <p:cNvPr id="21" name="図 20" descr="地図, テキスト が含まれている画像&#10;&#10;&#10;&#10;自動的に生成された説明">
            <a:extLst>
              <a:ext uri="{FF2B5EF4-FFF2-40B4-BE49-F238E27FC236}">
                <a16:creationId xmlns:a16="http://schemas.microsoft.com/office/drawing/2014/main" id="{5CE6833D-3711-384F-9A7F-D40EFACF4772}"/>
              </a:ext>
            </a:extLst>
          </p:cNvPr>
          <p:cNvPicPr>
            <a:picLocks noChangeAspect="1"/>
          </p:cNvPicPr>
          <p:nvPr/>
        </p:nvPicPr>
        <p:blipFill>
          <a:blip r:embed="rId4"/>
          <a:stretch>
            <a:fillRect/>
          </a:stretch>
        </p:blipFill>
        <p:spPr>
          <a:xfrm>
            <a:off x="4572000" y="1493854"/>
            <a:ext cx="3608296" cy="2659215"/>
          </a:xfrm>
          <a:prstGeom prst="rect">
            <a:avLst/>
          </a:prstGeom>
        </p:spPr>
      </p:pic>
      <p:sp>
        <p:nvSpPr>
          <p:cNvPr id="22" name="テキスト ボックス 21">
            <a:extLst>
              <a:ext uri="{FF2B5EF4-FFF2-40B4-BE49-F238E27FC236}">
                <a16:creationId xmlns:a16="http://schemas.microsoft.com/office/drawing/2014/main" id="{CE4D3EF7-862D-6B4E-B293-75F167C9EE9D}"/>
              </a:ext>
            </a:extLst>
          </p:cNvPr>
          <p:cNvSpPr txBox="1"/>
          <p:nvPr/>
        </p:nvSpPr>
        <p:spPr>
          <a:xfrm>
            <a:off x="1452155" y="1298633"/>
            <a:ext cx="2016706" cy="276999"/>
          </a:xfrm>
          <a:prstGeom prst="rect">
            <a:avLst/>
          </a:prstGeom>
          <a:noFill/>
        </p:spPr>
        <p:txBody>
          <a:bodyPr wrap="none" rtlCol="0">
            <a:spAutoFit/>
          </a:bodyPr>
          <a:lstStyle/>
          <a:p>
            <a:pPr algn="l"/>
            <a:r>
              <a:rPr kumimoji="1" lang="en-US" altLang="ja-JP" sz="1200" dirty="0" err="1">
                <a:latin typeface="Optima" panose="02000503060000020004" pitchFamily="2" charset="0"/>
              </a:rPr>
              <a:t>Assadullahi</a:t>
            </a:r>
            <a:r>
              <a:rPr kumimoji="1" lang="en-US" altLang="ja-JP" sz="1200" dirty="0">
                <a:latin typeface="Optima" panose="02000503060000020004" pitchFamily="2" charset="0"/>
              </a:rPr>
              <a:t> &amp; Wands, 2009</a:t>
            </a:r>
            <a:endParaRPr kumimoji="1" lang="ja-JP" altLang="en-US" sz="1200" dirty="0">
              <a:latin typeface="Optima" panose="02000503060000020004" pitchFamily="2" charset="0"/>
            </a:endParaRPr>
          </a:p>
        </p:txBody>
      </p:sp>
      <p:sp>
        <p:nvSpPr>
          <p:cNvPr id="23" name="テキスト ボックス 22">
            <a:extLst>
              <a:ext uri="{FF2B5EF4-FFF2-40B4-BE49-F238E27FC236}">
                <a16:creationId xmlns:a16="http://schemas.microsoft.com/office/drawing/2014/main" id="{46704CFE-D973-D84B-950B-86EA8E04F5DB}"/>
              </a:ext>
            </a:extLst>
          </p:cNvPr>
          <p:cNvSpPr txBox="1"/>
          <p:nvPr/>
        </p:nvSpPr>
        <p:spPr>
          <a:xfrm>
            <a:off x="6133588" y="1205721"/>
            <a:ext cx="824008" cy="276999"/>
          </a:xfrm>
          <a:prstGeom prst="rect">
            <a:avLst/>
          </a:prstGeom>
          <a:noFill/>
        </p:spPr>
        <p:txBody>
          <a:bodyPr wrap="none" rtlCol="0">
            <a:spAutoFit/>
          </a:bodyPr>
          <a:lstStyle/>
          <a:p>
            <a:pPr algn="l"/>
            <a:r>
              <a:rPr kumimoji="1" lang="en-US" altLang="ja-JP" sz="1200" dirty="0">
                <a:latin typeface="Optima" panose="02000503060000020004" pitchFamily="2" charset="0"/>
              </a:rPr>
              <a:t>Our work</a:t>
            </a:r>
            <a:endParaRPr kumimoji="1" lang="ja-JP" altLang="en-US" sz="1200" dirty="0">
              <a:latin typeface="Optima" panose="02000503060000020004" pitchFamily="2" charset="0"/>
            </a:endParaRPr>
          </a:p>
        </p:txBody>
      </p:sp>
      <p:sp>
        <p:nvSpPr>
          <p:cNvPr id="8" name="テキスト ボックス 7">
            <a:extLst>
              <a:ext uri="{FF2B5EF4-FFF2-40B4-BE49-F238E27FC236}">
                <a16:creationId xmlns:a16="http://schemas.microsoft.com/office/drawing/2014/main" id="{A3784F4A-AF8D-C04A-960E-367D49AE218D}"/>
              </a:ext>
            </a:extLst>
          </p:cNvPr>
          <p:cNvSpPr txBox="1"/>
          <p:nvPr/>
        </p:nvSpPr>
        <p:spPr>
          <a:xfrm>
            <a:off x="713678" y="4331778"/>
            <a:ext cx="6593921" cy="369332"/>
          </a:xfrm>
          <a:prstGeom prst="rect">
            <a:avLst/>
          </a:prstGeom>
          <a:noFill/>
        </p:spPr>
        <p:txBody>
          <a:bodyPr wrap="none" rtlCol="0">
            <a:spAutoFit/>
          </a:bodyPr>
          <a:lstStyle/>
          <a:p>
            <a:pPr algn="l"/>
            <a:r>
              <a:rPr kumimoji="1" lang="en-US" altLang="ja-JP" dirty="0">
                <a:latin typeface="Optima" panose="02000503060000020004" pitchFamily="2" charset="0"/>
              </a:rPr>
              <a:t>In previous work, they use the old formula for the induced GWs.</a:t>
            </a:r>
            <a:endParaRPr kumimoji="1" lang="ja-JP" altLang="en-US" dirty="0">
              <a:latin typeface="Optima" panose="02000503060000020004" pitchFamily="2" charset="0"/>
            </a:endParaRPr>
          </a:p>
        </p:txBody>
      </p:sp>
      <p:sp>
        <p:nvSpPr>
          <p:cNvPr id="12" name="テキスト ボックス 11">
            <a:extLst>
              <a:ext uri="{FF2B5EF4-FFF2-40B4-BE49-F238E27FC236}">
                <a16:creationId xmlns:a16="http://schemas.microsoft.com/office/drawing/2014/main" id="{31031C90-1699-8B46-9FB1-BCE69122323A}"/>
              </a:ext>
            </a:extLst>
          </p:cNvPr>
          <p:cNvSpPr txBox="1"/>
          <p:nvPr/>
        </p:nvSpPr>
        <p:spPr>
          <a:xfrm>
            <a:off x="713678" y="4720461"/>
            <a:ext cx="3401316" cy="338554"/>
          </a:xfrm>
          <a:prstGeom prst="rect">
            <a:avLst/>
          </a:prstGeom>
          <a:noFill/>
        </p:spPr>
        <p:txBody>
          <a:bodyPr wrap="none" rtlCol="0">
            <a:spAutoFit/>
          </a:bodyPr>
          <a:lstStyle/>
          <a:p>
            <a:pPr algn="l"/>
            <a:r>
              <a:rPr kumimoji="1" lang="en-US" altLang="ja-JP" sz="1600" dirty="0">
                <a:latin typeface="Optima" panose="02000503060000020004" pitchFamily="2" charset="0"/>
              </a:rPr>
              <a:t>For scale invariant spectrum: (</a:t>
            </a:r>
            <a:r>
              <a:rPr kumimoji="1" lang="en-US" altLang="ja-JP" sz="1600" dirty="0" err="1">
                <a:latin typeface="Optima" panose="02000503060000020004" pitchFamily="2" charset="0"/>
              </a:rPr>
              <a:t>P</a:t>
            </a:r>
            <a:r>
              <a:rPr kumimoji="1" lang="en-US" altLang="ja-JP" sz="1600" baseline="-25000" dirty="0" err="1">
                <a:latin typeface="Optima" panose="02000503060000020004" pitchFamily="2" charset="0"/>
              </a:rPr>
              <a:t>ζ</a:t>
            </a:r>
            <a:r>
              <a:rPr kumimoji="1" lang="ja-JP" altLang="en-US" sz="1600">
                <a:latin typeface="Optima" panose="02000503060000020004" pitchFamily="2" charset="0"/>
              </a:rPr>
              <a:t>＝</a:t>
            </a:r>
            <a:r>
              <a:rPr kumimoji="1" lang="en-US" altLang="ja-JP" sz="1600" dirty="0">
                <a:latin typeface="Optima" panose="02000503060000020004" pitchFamily="2" charset="0"/>
              </a:rPr>
              <a:t>A)</a:t>
            </a:r>
            <a:endParaRPr kumimoji="1" lang="ja-JP" altLang="en-US" sz="1600" dirty="0">
              <a:latin typeface="Optima" panose="02000503060000020004" pitchFamily="2" charset="0"/>
            </a:endParaRPr>
          </a:p>
        </p:txBody>
      </p:sp>
      <p:pic>
        <p:nvPicPr>
          <p:cNvPr id="16" name="図 15">
            <a:extLst>
              <a:ext uri="{FF2B5EF4-FFF2-40B4-BE49-F238E27FC236}">
                <a16:creationId xmlns:a16="http://schemas.microsoft.com/office/drawing/2014/main" id="{0FC57A70-4DD2-2843-A8B2-0A45A514B1D5}"/>
              </a:ext>
            </a:extLst>
          </p:cNvPr>
          <p:cNvPicPr>
            <a:picLocks noChangeAspect="1"/>
          </p:cNvPicPr>
          <p:nvPr/>
        </p:nvPicPr>
        <p:blipFill>
          <a:blip r:embed="rId5"/>
          <a:stretch>
            <a:fillRect/>
          </a:stretch>
        </p:blipFill>
        <p:spPr>
          <a:xfrm>
            <a:off x="1414900" y="7064784"/>
            <a:ext cx="2295222" cy="325908"/>
          </a:xfrm>
          <a:prstGeom prst="rect">
            <a:avLst/>
          </a:prstGeom>
        </p:spPr>
      </p:pic>
      <p:pic>
        <p:nvPicPr>
          <p:cNvPr id="17" name="図 16">
            <a:extLst>
              <a:ext uri="{FF2B5EF4-FFF2-40B4-BE49-F238E27FC236}">
                <a16:creationId xmlns:a16="http://schemas.microsoft.com/office/drawing/2014/main" id="{04CAFCBB-1153-C446-98FD-863989C7EC54}"/>
              </a:ext>
            </a:extLst>
          </p:cNvPr>
          <p:cNvPicPr>
            <a:picLocks noChangeAspect="1"/>
          </p:cNvPicPr>
          <p:nvPr/>
        </p:nvPicPr>
        <p:blipFill>
          <a:blip r:embed="rId6"/>
          <a:stretch>
            <a:fillRect/>
          </a:stretch>
        </p:blipFill>
        <p:spPr>
          <a:xfrm>
            <a:off x="2246970" y="5093705"/>
            <a:ext cx="4822903" cy="635488"/>
          </a:xfrm>
          <a:prstGeom prst="rect">
            <a:avLst/>
          </a:prstGeom>
        </p:spPr>
      </p:pic>
      <p:sp>
        <p:nvSpPr>
          <p:cNvPr id="26" name="テキスト ボックス 25">
            <a:extLst>
              <a:ext uri="{FF2B5EF4-FFF2-40B4-BE49-F238E27FC236}">
                <a16:creationId xmlns:a16="http://schemas.microsoft.com/office/drawing/2014/main" id="{2D4F3274-177B-7840-B907-A4BEEDFDB292}"/>
              </a:ext>
            </a:extLst>
          </p:cNvPr>
          <p:cNvSpPr txBox="1"/>
          <p:nvPr/>
        </p:nvSpPr>
        <p:spPr>
          <a:xfrm>
            <a:off x="713678" y="5823221"/>
            <a:ext cx="8196147" cy="646331"/>
          </a:xfrm>
          <a:prstGeom prst="rect">
            <a:avLst/>
          </a:prstGeom>
          <a:noFill/>
        </p:spPr>
        <p:txBody>
          <a:bodyPr wrap="square" rtlCol="0">
            <a:spAutoFit/>
          </a:bodyPr>
          <a:lstStyle/>
          <a:p>
            <a:pPr algn="l"/>
            <a:r>
              <a:rPr kumimoji="1" lang="en-US" altLang="ja-JP" dirty="0">
                <a:latin typeface="Optima" panose="02000503060000020004" pitchFamily="2" charset="0"/>
              </a:rPr>
              <a:t>In addition, they do not take into account frequency dependence of the sensitivity curves.</a:t>
            </a:r>
            <a:endParaRPr kumimoji="1" lang="ja-JP" altLang="en-US" dirty="0">
              <a:latin typeface="Optima" panose="02000503060000020004" pitchFamily="2" charset="0"/>
            </a:endParaRPr>
          </a:p>
        </p:txBody>
      </p:sp>
      <p:sp>
        <p:nvSpPr>
          <p:cNvPr id="2" name="スライド番号プレースホルダー 1">
            <a:extLst>
              <a:ext uri="{FF2B5EF4-FFF2-40B4-BE49-F238E27FC236}">
                <a16:creationId xmlns:a16="http://schemas.microsoft.com/office/drawing/2014/main" id="{EEA20BF0-6247-444D-B17E-73C91E5533C3}"/>
              </a:ext>
            </a:extLst>
          </p:cNvPr>
          <p:cNvSpPr>
            <a:spLocks noGrp="1"/>
          </p:cNvSpPr>
          <p:nvPr>
            <p:ph type="sldNum" sz="quarter" idx="12"/>
          </p:nvPr>
        </p:nvSpPr>
        <p:spPr/>
        <p:txBody>
          <a:bodyPr/>
          <a:lstStyle/>
          <a:p>
            <a:fld id="{4F507FF2-E283-2F47-BC83-23ACEC2E43D2}" type="slidenum">
              <a:rPr lang="ja-JP" altLang="en-US" smtClean="0"/>
              <a:pPr/>
              <a:t>63</a:t>
            </a:fld>
            <a:r>
              <a:rPr lang="en-US" altLang="ja-JP"/>
              <a:t>/21</a:t>
            </a:r>
            <a:endParaRPr lang="ja-JP" altLang="en-US"/>
          </a:p>
        </p:txBody>
      </p:sp>
    </p:spTree>
    <p:extLst>
      <p:ext uri="{BB962C8B-B14F-4D97-AF65-F5344CB8AC3E}">
        <p14:creationId xmlns:p14="http://schemas.microsoft.com/office/powerpoint/2010/main" val="2156856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a:extLst>
              <a:ext uri="{FF2B5EF4-FFF2-40B4-BE49-F238E27FC236}">
                <a16:creationId xmlns:a16="http://schemas.microsoft.com/office/drawing/2014/main" id="{A85F31AE-02C2-8544-8173-1405D18D16F2}"/>
              </a:ext>
            </a:extLst>
          </p:cNvPr>
          <p:cNvSpPr/>
          <p:nvPr/>
        </p:nvSpPr>
        <p:spPr>
          <a:xfrm>
            <a:off x="7394599" y="1934411"/>
            <a:ext cx="1598817" cy="1046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a:extLst>
              <a:ext uri="{FF2B5EF4-FFF2-40B4-BE49-F238E27FC236}">
                <a16:creationId xmlns:a16="http://schemas.microsoft.com/office/drawing/2014/main" id="{3A768FF2-89BE-3E46-9F89-C222F9CF6889}"/>
              </a:ext>
            </a:extLst>
          </p:cNvPr>
          <p:cNvSpPr/>
          <p:nvPr/>
        </p:nvSpPr>
        <p:spPr>
          <a:xfrm>
            <a:off x="3710141" y="1310253"/>
            <a:ext cx="3497539" cy="1041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a:extLst>
              <a:ext uri="{FF2B5EF4-FFF2-40B4-BE49-F238E27FC236}">
                <a16:creationId xmlns:a16="http://schemas.microsoft.com/office/drawing/2014/main" id="{9F0E1480-E3C3-704E-8445-844712A15732}"/>
              </a:ext>
            </a:extLst>
          </p:cNvPr>
          <p:cNvSpPr/>
          <p:nvPr/>
        </p:nvSpPr>
        <p:spPr>
          <a:xfrm>
            <a:off x="2163336" y="4328540"/>
            <a:ext cx="2767536" cy="780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Evolution of the </a:t>
            </a:r>
            <a:r>
              <a:rPr kumimoji="1" lang="en-US" altLang="ja-JP" dirty="0"/>
              <a:t>induced GWs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sp>
        <p:nvSpPr>
          <p:cNvPr id="8" name="右矢印 7">
            <a:extLst>
              <a:ext uri="{FF2B5EF4-FFF2-40B4-BE49-F238E27FC236}">
                <a16:creationId xmlns:a16="http://schemas.microsoft.com/office/drawing/2014/main" id="{4DD6694E-F433-304E-9DF5-ECA9CF4D9AC7}"/>
              </a:ext>
            </a:extLst>
          </p:cNvPr>
          <p:cNvSpPr/>
          <p:nvPr/>
        </p:nvSpPr>
        <p:spPr>
          <a:xfrm>
            <a:off x="716199" y="3596839"/>
            <a:ext cx="7799148" cy="276782"/>
          </a:xfrm>
          <a:prstGeom prst="right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a:extLst>
              <a:ext uri="{FF2B5EF4-FFF2-40B4-BE49-F238E27FC236}">
                <a16:creationId xmlns:a16="http://schemas.microsoft.com/office/drawing/2014/main" id="{807FBC81-C800-D244-A9C0-E2478FE7C92E}"/>
              </a:ext>
            </a:extLst>
          </p:cNvPr>
          <p:cNvSpPr/>
          <p:nvPr/>
        </p:nvSpPr>
        <p:spPr>
          <a:xfrm rot="2256560">
            <a:off x="4635203" y="2884523"/>
            <a:ext cx="1050588" cy="138435"/>
          </a:xfrm>
          <a:custGeom>
            <a:avLst/>
            <a:gdLst>
              <a:gd name="connsiteX0" fmla="*/ 0 w 1947333"/>
              <a:gd name="connsiteY0" fmla="*/ 564458 h 1185350"/>
              <a:gd name="connsiteX1" fmla="*/ 197555 w 1947333"/>
              <a:gd name="connsiteY1" fmla="*/ 28236 h 1185350"/>
              <a:gd name="connsiteX2" fmla="*/ 395111 w 1947333"/>
              <a:gd name="connsiteY2" fmla="*/ 1157125 h 1185350"/>
              <a:gd name="connsiteX3" fmla="*/ 620889 w 1947333"/>
              <a:gd name="connsiteY3" fmla="*/ 14 h 1185350"/>
              <a:gd name="connsiteX4" fmla="*/ 860777 w 1947333"/>
              <a:gd name="connsiteY4" fmla="*/ 1185347 h 1185350"/>
              <a:gd name="connsiteX5" fmla="*/ 1058333 w 1947333"/>
              <a:gd name="connsiteY5" fmla="*/ 14125 h 1185350"/>
              <a:gd name="connsiteX6" fmla="*/ 1284111 w 1947333"/>
              <a:gd name="connsiteY6" fmla="*/ 1128903 h 1185350"/>
              <a:gd name="connsiteX7" fmla="*/ 1524000 w 1947333"/>
              <a:gd name="connsiteY7" fmla="*/ 14 h 1185350"/>
              <a:gd name="connsiteX8" fmla="*/ 1749777 w 1947333"/>
              <a:gd name="connsiteY8" fmla="*/ 1128903 h 1185350"/>
              <a:gd name="connsiteX9" fmla="*/ 1947333 w 1947333"/>
              <a:gd name="connsiteY9" fmla="*/ 437458 h 1185350"/>
              <a:gd name="connsiteX10" fmla="*/ 1947333 w 1947333"/>
              <a:gd name="connsiteY10" fmla="*/ 437458 h 11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333" h="1185350">
                <a:moveTo>
                  <a:pt x="0" y="564458"/>
                </a:moveTo>
                <a:cubicBezTo>
                  <a:pt x="65851" y="246958"/>
                  <a:pt x="131703" y="-70542"/>
                  <a:pt x="197555" y="28236"/>
                </a:cubicBezTo>
                <a:cubicBezTo>
                  <a:pt x="263407" y="127014"/>
                  <a:pt x="324555" y="1161829"/>
                  <a:pt x="395111" y="1157125"/>
                </a:cubicBezTo>
                <a:cubicBezTo>
                  <a:pt x="465667" y="1152421"/>
                  <a:pt x="543278" y="-4690"/>
                  <a:pt x="620889" y="14"/>
                </a:cubicBezTo>
                <a:cubicBezTo>
                  <a:pt x="698500" y="4718"/>
                  <a:pt x="787870" y="1182995"/>
                  <a:pt x="860777" y="1185347"/>
                </a:cubicBezTo>
                <a:cubicBezTo>
                  <a:pt x="933684" y="1187699"/>
                  <a:pt x="987777" y="23532"/>
                  <a:pt x="1058333" y="14125"/>
                </a:cubicBezTo>
                <a:cubicBezTo>
                  <a:pt x="1128889" y="4718"/>
                  <a:pt x="1206500" y="1131255"/>
                  <a:pt x="1284111" y="1128903"/>
                </a:cubicBezTo>
                <a:cubicBezTo>
                  <a:pt x="1361722" y="1126551"/>
                  <a:pt x="1446389" y="14"/>
                  <a:pt x="1524000" y="14"/>
                </a:cubicBezTo>
                <a:cubicBezTo>
                  <a:pt x="1601611" y="14"/>
                  <a:pt x="1679222" y="1055996"/>
                  <a:pt x="1749777" y="1128903"/>
                </a:cubicBezTo>
                <a:cubicBezTo>
                  <a:pt x="1820332" y="1201810"/>
                  <a:pt x="1947333" y="437458"/>
                  <a:pt x="1947333" y="437458"/>
                </a:cubicBezTo>
                <a:lnTo>
                  <a:pt x="1947333" y="437458"/>
                </a:ln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a:ea typeface="メイリオ"/>
              <a:cs typeface="メイリオ"/>
            </a:endParaRPr>
          </a:p>
        </p:txBody>
      </p:sp>
      <p:sp>
        <p:nvSpPr>
          <p:cNvPr id="21" name="円/楕円 20">
            <a:extLst>
              <a:ext uri="{FF2B5EF4-FFF2-40B4-BE49-F238E27FC236}">
                <a16:creationId xmlns:a16="http://schemas.microsoft.com/office/drawing/2014/main" id="{B2D24522-C72F-AA4E-B10D-09ECDB60AFAF}"/>
              </a:ext>
            </a:extLst>
          </p:cNvPr>
          <p:cNvSpPr/>
          <p:nvPr/>
        </p:nvSpPr>
        <p:spPr>
          <a:xfrm>
            <a:off x="1028626" y="2541970"/>
            <a:ext cx="836750" cy="822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12317166-7C3A-A149-8268-4DDEB7C12D04}"/>
              </a:ext>
            </a:extLst>
          </p:cNvPr>
          <p:cNvSpPr/>
          <p:nvPr/>
        </p:nvSpPr>
        <p:spPr>
          <a:xfrm>
            <a:off x="3099305" y="2526763"/>
            <a:ext cx="836750" cy="822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BFBE13A8-3683-C144-94AA-9A6461FC55FC}"/>
              </a:ext>
            </a:extLst>
          </p:cNvPr>
          <p:cNvSpPr/>
          <p:nvPr/>
        </p:nvSpPr>
        <p:spPr>
          <a:xfrm rot="2445092">
            <a:off x="2709013" y="2636633"/>
            <a:ext cx="1474171" cy="449543"/>
          </a:xfrm>
          <a:custGeom>
            <a:avLst/>
            <a:gdLst>
              <a:gd name="connsiteX0" fmla="*/ 0 w 2043155"/>
              <a:gd name="connsiteY0" fmla="*/ 606780 h 1289744"/>
              <a:gd name="connsiteX1" fmla="*/ 366889 w 2043155"/>
              <a:gd name="connsiteY1" fmla="*/ 28225 h 1289744"/>
              <a:gd name="connsiteX2" fmla="*/ 790222 w 2043155"/>
              <a:gd name="connsiteY2" fmla="*/ 1270003 h 1289744"/>
              <a:gd name="connsiteX3" fmla="*/ 1199444 w 2043155"/>
              <a:gd name="connsiteY3" fmla="*/ 3 h 1289744"/>
              <a:gd name="connsiteX4" fmla="*/ 1594555 w 2043155"/>
              <a:gd name="connsiteY4" fmla="*/ 1284114 h 1289744"/>
              <a:gd name="connsiteX5" fmla="*/ 2003778 w 2043155"/>
              <a:gd name="connsiteY5" fmla="*/ 465669 h 1289744"/>
              <a:gd name="connsiteX6" fmla="*/ 2003778 w 2043155"/>
              <a:gd name="connsiteY6" fmla="*/ 395114 h 1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3155" h="1289744">
                <a:moveTo>
                  <a:pt x="0" y="606780"/>
                </a:moveTo>
                <a:cubicBezTo>
                  <a:pt x="117592" y="262234"/>
                  <a:pt x="235185" y="-82312"/>
                  <a:pt x="366889" y="28225"/>
                </a:cubicBezTo>
                <a:cubicBezTo>
                  <a:pt x="498593" y="138762"/>
                  <a:pt x="651463" y="1274707"/>
                  <a:pt x="790222" y="1270003"/>
                </a:cubicBezTo>
                <a:cubicBezTo>
                  <a:pt x="928981" y="1265299"/>
                  <a:pt x="1065389" y="-2349"/>
                  <a:pt x="1199444" y="3"/>
                </a:cubicBezTo>
                <a:cubicBezTo>
                  <a:pt x="1333500" y="2355"/>
                  <a:pt x="1460499" y="1206503"/>
                  <a:pt x="1594555" y="1284114"/>
                </a:cubicBezTo>
                <a:cubicBezTo>
                  <a:pt x="1728611" y="1361725"/>
                  <a:pt x="1935574" y="613836"/>
                  <a:pt x="2003778" y="465669"/>
                </a:cubicBezTo>
                <a:cubicBezTo>
                  <a:pt x="2071982" y="317502"/>
                  <a:pt x="2037880" y="356308"/>
                  <a:pt x="2003778" y="395114"/>
                </a:cubicBezTo>
              </a:path>
            </a:pathLst>
          </a:cu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メイリオ"/>
              <a:ea typeface="メイリオ"/>
              <a:cs typeface="メイリオ"/>
            </a:endParaRPr>
          </a:p>
        </p:txBody>
      </p:sp>
      <p:sp>
        <p:nvSpPr>
          <p:cNvPr id="15" name="フリーフォーム 14">
            <a:extLst>
              <a:ext uri="{FF2B5EF4-FFF2-40B4-BE49-F238E27FC236}">
                <a16:creationId xmlns:a16="http://schemas.microsoft.com/office/drawing/2014/main" id="{9ABA7FE2-B5AC-1140-86B2-A750AE9D68E3}"/>
              </a:ext>
            </a:extLst>
          </p:cNvPr>
          <p:cNvSpPr/>
          <p:nvPr/>
        </p:nvSpPr>
        <p:spPr>
          <a:xfrm rot="1381232">
            <a:off x="418195" y="2643244"/>
            <a:ext cx="2144054" cy="609506"/>
          </a:xfrm>
          <a:custGeom>
            <a:avLst/>
            <a:gdLst>
              <a:gd name="connsiteX0" fmla="*/ 0 w 1402080"/>
              <a:gd name="connsiteY0" fmla="*/ 516774 h 1080566"/>
              <a:gd name="connsiteX1" fmla="*/ 341376 w 1402080"/>
              <a:gd name="connsiteY1" fmla="*/ 16902 h 1080566"/>
              <a:gd name="connsiteX2" fmla="*/ 914400 w 1402080"/>
              <a:gd name="connsiteY2" fmla="*/ 1065414 h 1080566"/>
              <a:gd name="connsiteX3" fmla="*/ 1402080 w 1402080"/>
              <a:gd name="connsiteY3" fmla="*/ 541158 h 1080566"/>
            </a:gdLst>
            <a:ahLst/>
            <a:cxnLst>
              <a:cxn ang="0">
                <a:pos x="connsiteX0" y="connsiteY0"/>
              </a:cxn>
              <a:cxn ang="0">
                <a:pos x="connsiteX1" y="connsiteY1"/>
              </a:cxn>
              <a:cxn ang="0">
                <a:pos x="connsiteX2" y="connsiteY2"/>
              </a:cxn>
              <a:cxn ang="0">
                <a:pos x="connsiteX3" y="connsiteY3"/>
              </a:cxn>
            </a:cxnLst>
            <a:rect l="l" t="t" r="r" b="b"/>
            <a:pathLst>
              <a:path w="1402080" h="1080566">
                <a:moveTo>
                  <a:pt x="0" y="516774"/>
                </a:moveTo>
                <a:cubicBezTo>
                  <a:pt x="94488" y="221118"/>
                  <a:pt x="188976" y="-74538"/>
                  <a:pt x="341376" y="16902"/>
                </a:cubicBezTo>
                <a:cubicBezTo>
                  <a:pt x="493776" y="108342"/>
                  <a:pt x="737616" y="978038"/>
                  <a:pt x="914400" y="1065414"/>
                </a:cubicBezTo>
                <a:cubicBezTo>
                  <a:pt x="1091184" y="1152790"/>
                  <a:pt x="1246632" y="846974"/>
                  <a:pt x="1402080" y="54115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26FD1CEE-9514-1443-ACE8-B6D69CB1667F}"/>
              </a:ext>
            </a:extLst>
          </p:cNvPr>
          <p:cNvSpPr/>
          <p:nvPr/>
        </p:nvSpPr>
        <p:spPr>
          <a:xfrm>
            <a:off x="4722175" y="2532564"/>
            <a:ext cx="836750" cy="822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159A6DD6-A319-2B48-A038-BA0A57B277D1}"/>
              </a:ext>
            </a:extLst>
          </p:cNvPr>
          <p:cNvSpPr/>
          <p:nvPr/>
        </p:nvSpPr>
        <p:spPr>
          <a:xfrm>
            <a:off x="6508586" y="2555675"/>
            <a:ext cx="836750" cy="8222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57B8C75-0848-774A-B814-A39F7455514B}"/>
              </a:ext>
            </a:extLst>
          </p:cNvPr>
          <p:cNvSpPr txBox="1"/>
          <p:nvPr/>
        </p:nvSpPr>
        <p:spPr>
          <a:xfrm>
            <a:off x="7839003" y="3915998"/>
            <a:ext cx="1143262" cy="461665"/>
          </a:xfrm>
          <a:prstGeom prst="rect">
            <a:avLst/>
          </a:prstGeom>
          <a:noFill/>
        </p:spPr>
        <p:txBody>
          <a:bodyPr wrap="none" rtlCol="0">
            <a:spAutoFit/>
          </a:bodyPr>
          <a:lstStyle/>
          <a:p>
            <a:pPr algn="l"/>
            <a:r>
              <a:rPr kumimoji="1" lang="en-US" altLang="ja-JP" sz="2400" dirty="0">
                <a:latin typeface="Optima" panose="02000503060000020004" pitchFamily="2" charset="0"/>
              </a:rPr>
              <a:t>Present</a:t>
            </a:r>
            <a:endParaRPr kumimoji="1" lang="ja-JP" altLang="en-US" sz="2400" dirty="0">
              <a:latin typeface="Optima" panose="02000503060000020004" pitchFamily="2" charset="0"/>
            </a:endParaRPr>
          </a:p>
        </p:txBody>
      </p:sp>
      <p:sp>
        <p:nvSpPr>
          <p:cNvPr id="29" name="テキスト ボックス 28">
            <a:extLst>
              <a:ext uri="{FF2B5EF4-FFF2-40B4-BE49-F238E27FC236}">
                <a16:creationId xmlns:a16="http://schemas.microsoft.com/office/drawing/2014/main" id="{FB983915-44BA-FF4D-9D3E-6A590AAAAA6C}"/>
              </a:ext>
            </a:extLst>
          </p:cNvPr>
          <p:cNvSpPr txBox="1"/>
          <p:nvPr/>
        </p:nvSpPr>
        <p:spPr>
          <a:xfrm>
            <a:off x="344574" y="3895544"/>
            <a:ext cx="833883" cy="461665"/>
          </a:xfrm>
          <a:prstGeom prst="rect">
            <a:avLst/>
          </a:prstGeom>
          <a:noFill/>
        </p:spPr>
        <p:txBody>
          <a:bodyPr wrap="none" rtlCol="0">
            <a:spAutoFit/>
          </a:bodyPr>
          <a:lstStyle/>
          <a:p>
            <a:pPr algn="l"/>
            <a:r>
              <a:rPr kumimoji="1" lang="en-US" altLang="ja-JP" sz="2400" dirty="0">
                <a:latin typeface="Optima" panose="02000503060000020004" pitchFamily="2" charset="0"/>
              </a:rPr>
              <a:t>Early</a:t>
            </a:r>
            <a:endParaRPr kumimoji="1" lang="ja-JP" altLang="en-US" sz="2400" dirty="0">
              <a:latin typeface="Optima" panose="02000503060000020004" pitchFamily="2" charset="0"/>
            </a:endParaRPr>
          </a:p>
        </p:txBody>
      </p:sp>
      <p:cxnSp>
        <p:nvCxnSpPr>
          <p:cNvPr id="31" name="直線矢印コネクタ 30">
            <a:extLst>
              <a:ext uri="{FF2B5EF4-FFF2-40B4-BE49-F238E27FC236}">
                <a16:creationId xmlns:a16="http://schemas.microsoft.com/office/drawing/2014/main" id="{58FB3DF9-0238-6B4F-93D0-19AA1141AFB4}"/>
              </a:ext>
            </a:extLst>
          </p:cNvPr>
          <p:cNvCxnSpPr/>
          <p:nvPr/>
        </p:nvCxnSpPr>
        <p:spPr>
          <a:xfrm flipH="1">
            <a:off x="1028626" y="1975104"/>
            <a:ext cx="418375" cy="365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64A58DCE-BE1D-B146-A9C2-F1208C8A9A54}"/>
              </a:ext>
            </a:extLst>
          </p:cNvPr>
          <p:cNvSpPr txBox="1"/>
          <p:nvPr/>
        </p:nvSpPr>
        <p:spPr>
          <a:xfrm>
            <a:off x="1398233" y="1708029"/>
            <a:ext cx="2224712" cy="584775"/>
          </a:xfrm>
          <a:prstGeom prst="rect">
            <a:avLst/>
          </a:prstGeom>
          <a:noFill/>
        </p:spPr>
        <p:txBody>
          <a:bodyPr wrap="none" rtlCol="0">
            <a:spAutoFit/>
          </a:bodyPr>
          <a:lstStyle/>
          <a:p>
            <a:pPr algn="l"/>
            <a:r>
              <a:rPr kumimoji="1" lang="en-US" altLang="ja-JP" sz="1600" dirty="0">
                <a:latin typeface="Optima" panose="02000503060000020004" pitchFamily="2" charset="0"/>
              </a:rPr>
              <a:t>Scalar perturbations</a:t>
            </a:r>
          </a:p>
          <a:p>
            <a:pPr algn="l"/>
            <a:r>
              <a:rPr kumimoji="1" lang="en-US" altLang="ja-JP" sz="1600" dirty="0">
                <a:latin typeface="Optima" panose="02000503060000020004" pitchFamily="2" charset="0"/>
              </a:rPr>
              <a:t>(gravitational potential)</a:t>
            </a:r>
            <a:endParaRPr kumimoji="1" lang="ja-JP" altLang="en-US" sz="1600" dirty="0">
              <a:latin typeface="Optima" panose="02000503060000020004" pitchFamily="2" charset="0"/>
            </a:endParaRPr>
          </a:p>
        </p:txBody>
      </p:sp>
      <p:sp>
        <p:nvSpPr>
          <p:cNvPr id="33" name="テキスト ボックス 32">
            <a:extLst>
              <a:ext uri="{FF2B5EF4-FFF2-40B4-BE49-F238E27FC236}">
                <a16:creationId xmlns:a16="http://schemas.microsoft.com/office/drawing/2014/main" id="{989D27A2-D49A-8949-BFAC-7038F592677F}"/>
              </a:ext>
            </a:extLst>
          </p:cNvPr>
          <p:cNvSpPr txBox="1"/>
          <p:nvPr/>
        </p:nvSpPr>
        <p:spPr>
          <a:xfrm>
            <a:off x="344574" y="1255210"/>
            <a:ext cx="1597681" cy="338554"/>
          </a:xfrm>
          <a:prstGeom prst="rect">
            <a:avLst/>
          </a:prstGeom>
          <a:noFill/>
          <a:ln>
            <a:solidFill>
              <a:schemeClr val="tx1"/>
            </a:solidFill>
          </a:ln>
        </p:spPr>
        <p:txBody>
          <a:bodyPr wrap="none" rtlCol="0">
            <a:spAutoFit/>
          </a:bodyPr>
          <a:lstStyle/>
          <a:p>
            <a:pPr algn="l"/>
            <a:r>
              <a:rPr kumimoji="1" lang="en-US" altLang="ja-JP" sz="1600" dirty="0">
                <a:latin typeface="Optima" panose="02000503060000020004" pitchFamily="2" charset="0"/>
              </a:rPr>
              <a:t>Comoving scale</a:t>
            </a:r>
            <a:endParaRPr kumimoji="1" lang="ja-JP" altLang="en-US" sz="1600" dirty="0">
              <a:latin typeface="Optima" panose="02000503060000020004" pitchFamily="2" charset="0"/>
            </a:endParaRPr>
          </a:p>
        </p:txBody>
      </p:sp>
      <p:sp>
        <p:nvSpPr>
          <p:cNvPr id="34" name="テキスト ボックス 33">
            <a:extLst>
              <a:ext uri="{FF2B5EF4-FFF2-40B4-BE49-F238E27FC236}">
                <a16:creationId xmlns:a16="http://schemas.microsoft.com/office/drawing/2014/main" id="{D5826F22-5D8F-9344-A779-E094FF578C7B}"/>
              </a:ext>
            </a:extLst>
          </p:cNvPr>
          <p:cNvSpPr txBox="1"/>
          <p:nvPr/>
        </p:nvSpPr>
        <p:spPr>
          <a:xfrm>
            <a:off x="1496823" y="2277325"/>
            <a:ext cx="915635" cy="338554"/>
          </a:xfrm>
          <a:prstGeom prst="rect">
            <a:avLst/>
          </a:prstGeom>
          <a:noFill/>
        </p:spPr>
        <p:txBody>
          <a:bodyPr wrap="none" rtlCol="0">
            <a:spAutoFit/>
          </a:bodyPr>
          <a:lstStyle/>
          <a:p>
            <a:pPr algn="l"/>
            <a:r>
              <a:rPr kumimoji="1" lang="en-US" altLang="ja-JP" sz="1600" dirty="0">
                <a:solidFill>
                  <a:schemeClr val="accent1"/>
                </a:solidFill>
                <a:latin typeface="Optima" panose="02000503060000020004" pitchFamily="2" charset="0"/>
              </a:rPr>
              <a:t>Horizon</a:t>
            </a:r>
            <a:endParaRPr kumimoji="1" lang="ja-JP" altLang="en-US" sz="1600" dirty="0">
              <a:solidFill>
                <a:schemeClr val="accent1"/>
              </a:solidFill>
              <a:latin typeface="Optima" panose="02000503060000020004" pitchFamily="2" charset="0"/>
            </a:endParaRPr>
          </a:p>
        </p:txBody>
      </p:sp>
      <p:sp>
        <p:nvSpPr>
          <p:cNvPr id="35" name="テキスト ボックス 34">
            <a:extLst>
              <a:ext uri="{FF2B5EF4-FFF2-40B4-BE49-F238E27FC236}">
                <a16:creationId xmlns:a16="http://schemas.microsoft.com/office/drawing/2014/main" id="{6FE79630-B233-4347-88A4-F614F504816C}"/>
              </a:ext>
            </a:extLst>
          </p:cNvPr>
          <p:cNvSpPr txBox="1"/>
          <p:nvPr/>
        </p:nvSpPr>
        <p:spPr>
          <a:xfrm>
            <a:off x="2912542" y="3981510"/>
            <a:ext cx="1326004" cy="369332"/>
          </a:xfrm>
          <a:prstGeom prst="rect">
            <a:avLst/>
          </a:prstGeom>
          <a:noFill/>
        </p:spPr>
        <p:txBody>
          <a:bodyPr wrap="none" rtlCol="0">
            <a:spAutoFit/>
          </a:bodyPr>
          <a:lstStyle/>
          <a:p>
            <a:pPr algn="l"/>
            <a:r>
              <a:rPr kumimoji="1" lang="en-US" altLang="ja-JP" dirty="0">
                <a:latin typeface="Optima" panose="02000503060000020004" pitchFamily="2" charset="0"/>
              </a:rPr>
              <a:t>Horizon in </a:t>
            </a:r>
            <a:endParaRPr kumimoji="1" lang="ja-JP" altLang="en-US" dirty="0">
              <a:latin typeface="Optima" panose="02000503060000020004" pitchFamily="2" charset="0"/>
            </a:endParaRPr>
          </a:p>
        </p:txBody>
      </p:sp>
      <p:cxnSp>
        <p:nvCxnSpPr>
          <p:cNvPr id="37" name="直線コネクタ 36">
            <a:extLst>
              <a:ext uri="{FF2B5EF4-FFF2-40B4-BE49-F238E27FC236}">
                <a16:creationId xmlns:a16="http://schemas.microsoft.com/office/drawing/2014/main" id="{D03DE0CA-F77A-ED41-8880-BAD21B03F424}"/>
              </a:ext>
            </a:extLst>
          </p:cNvPr>
          <p:cNvCxnSpPr/>
          <p:nvPr/>
        </p:nvCxnSpPr>
        <p:spPr>
          <a:xfrm>
            <a:off x="3517680" y="3478142"/>
            <a:ext cx="0" cy="52461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3965783-0C9C-D54B-B94F-657FB2D70607}"/>
              </a:ext>
            </a:extLst>
          </p:cNvPr>
          <p:cNvSpPr txBox="1"/>
          <p:nvPr/>
        </p:nvSpPr>
        <p:spPr>
          <a:xfrm>
            <a:off x="2258682" y="4395211"/>
            <a:ext cx="2767535" cy="646331"/>
          </a:xfrm>
          <a:prstGeom prst="rect">
            <a:avLst/>
          </a:prstGeom>
          <a:noFill/>
        </p:spPr>
        <p:txBody>
          <a:bodyPr wrap="square" rtlCol="0">
            <a:spAutoFit/>
          </a:bodyPr>
          <a:lstStyle/>
          <a:p>
            <a:pPr algn="l"/>
            <a:r>
              <a:rPr kumimoji="1" lang="en-US" altLang="ja-JP" dirty="0">
                <a:solidFill>
                  <a:schemeClr val="bg1"/>
                </a:solidFill>
                <a:latin typeface="Optima" panose="02000503060000020004" pitchFamily="2" charset="0"/>
              </a:rPr>
              <a:t>GWs are dominantly induced at horizon entry.</a:t>
            </a:r>
            <a:endParaRPr kumimoji="1" lang="ja-JP" altLang="en-US" dirty="0">
              <a:solidFill>
                <a:schemeClr val="bg1"/>
              </a:solidFill>
              <a:latin typeface="Optima" panose="02000503060000020004" pitchFamily="2" charset="0"/>
            </a:endParaRPr>
          </a:p>
        </p:txBody>
      </p:sp>
      <p:sp>
        <p:nvSpPr>
          <p:cNvPr id="39" name="テキスト ボックス 38">
            <a:extLst>
              <a:ext uri="{FF2B5EF4-FFF2-40B4-BE49-F238E27FC236}">
                <a16:creationId xmlns:a16="http://schemas.microsoft.com/office/drawing/2014/main" id="{6B9BADDC-1744-C34D-9E43-D93DC4CE0D1E}"/>
              </a:ext>
            </a:extLst>
          </p:cNvPr>
          <p:cNvSpPr txBox="1"/>
          <p:nvPr/>
        </p:nvSpPr>
        <p:spPr>
          <a:xfrm>
            <a:off x="3780889" y="1384428"/>
            <a:ext cx="3639690" cy="923330"/>
          </a:xfrm>
          <a:prstGeom prst="rect">
            <a:avLst/>
          </a:prstGeom>
          <a:noFill/>
        </p:spPr>
        <p:txBody>
          <a:bodyPr wrap="square" rtlCol="0">
            <a:spAutoFit/>
          </a:bodyPr>
          <a:lstStyle/>
          <a:p>
            <a:pPr algn="l"/>
            <a:r>
              <a:rPr kumimoji="1" lang="en-US" altLang="ja-JP" dirty="0">
                <a:solidFill>
                  <a:schemeClr val="bg1"/>
                </a:solidFill>
                <a:latin typeface="Optima" panose="02000503060000020004" pitchFamily="2" charset="0"/>
              </a:rPr>
              <a:t>After the horizon entry, GWs are not induced so much because of the perturbation decay.</a:t>
            </a:r>
            <a:endParaRPr kumimoji="1" lang="ja-JP" altLang="en-US" dirty="0">
              <a:solidFill>
                <a:schemeClr val="bg1"/>
              </a:solidFill>
              <a:latin typeface="Optima" panose="02000503060000020004" pitchFamily="2" charset="0"/>
            </a:endParaRPr>
          </a:p>
        </p:txBody>
      </p:sp>
      <p:cxnSp>
        <p:nvCxnSpPr>
          <p:cNvPr id="40" name="直線コネクタ 39">
            <a:extLst>
              <a:ext uri="{FF2B5EF4-FFF2-40B4-BE49-F238E27FC236}">
                <a16:creationId xmlns:a16="http://schemas.microsoft.com/office/drawing/2014/main" id="{D7BB7EEF-B7A2-C34D-BB04-CE2CC1B509EC}"/>
              </a:ext>
            </a:extLst>
          </p:cNvPr>
          <p:cNvCxnSpPr/>
          <p:nvPr/>
        </p:nvCxnSpPr>
        <p:spPr>
          <a:xfrm>
            <a:off x="6059712" y="3478142"/>
            <a:ext cx="0" cy="52461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99B73110-5875-FA44-8A9E-3CBF6B1746C9}"/>
              </a:ext>
            </a:extLst>
          </p:cNvPr>
          <p:cNvSpPr txBox="1"/>
          <p:nvPr/>
        </p:nvSpPr>
        <p:spPr>
          <a:xfrm>
            <a:off x="5248203" y="3962318"/>
            <a:ext cx="1790338" cy="646331"/>
          </a:xfrm>
          <a:prstGeom prst="rect">
            <a:avLst/>
          </a:prstGeom>
          <a:noFill/>
        </p:spPr>
        <p:txBody>
          <a:bodyPr wrap="square" rtlCol="0">
            <a:spAutoFit/>
          </a:bodyPr>
          <a:lstStyle/>
          <a:p>
            <a:pPr algn="l"/>
            <a:r>
              <a:rPr kumimoji="1" lang="en-US" altLang="ja-JP" dirty="0">
                <a:latin typeface="Optima" panose="02000503060000020004" pitchFamily="2" charset="0"/>
              </a:rPr>
              <a:t>Matter-radiation equality</a:t>
            </a:r>
            <a:endParaRPr kumimoji="1" lang="ja-JP" altLang="en-US" dirty="0">
              <a:latin typeface="Optima" panose="02000503060000020004" pitchFamily="2" charset="0"/>
            </a:endParaRPr>
          </a:p>
        </p:txBody>
      </p:sp>
      <p:sp>
        <p:nvSpPr>
          <p:cNvPr id="42" name="テキスト ボックス 41">
            <a:extLst>
              <a:ext uri="{FF2B5EF4-FFF2-40B4-BE49-F238E27FC236}">
                <a16:creationId xmlns:a16="http://schemas.microsoft.com/office/drawing/2014/main" id="{F38FECBC-96A8-1C40-9154-7678E9CC390C}"/>
              </a:ext>
            </a:extLst>
          </p:cNvPr>
          <p:cNvSpPr txBox="1"/>
          <p:nvPr/>
        </p:nvSpPr>
        <p:spPr>
          <a:xfrm>
            <a:off x="7454835" y="2022611"/>
            <a:ext cx="1740909" cy="923330"/>
          </a:xfrm>
          <a:prstGeom prst="rect">
            <a:avLst/>
          </a:prstGeom>
          <a:noFill/>
        </p:spPr>
        <p:txBody>
          <a:bodyPr wrap="square" rtlCol="0">
            <a:spAutoFit/>
          </a:bodyPr>
          <a:lstStyle/>
          <a:p>
            <a:pPr algn="l"/>
            <a:r>
              <a:rPr kumimoji="1" lang="en-US" altLang="ja-JP" dirty="0">
                <a:solidFill>
                  <a:schemeClr val="bg1"/>
                </a:solidFill>
                <a:latin typeface="Optima" panose="02000503060000020004" pitchFamily="2" charset="0"/>
              </a:rPr>
              <a:t>Ω</a:t>
            </a:r>
            <a:r>
              <a:rPr kumimoji="1" lang="en-US" altLang="ja-JP" baseline="-25000" dirty="0">
                <a:solidFill>
                  <a:schemeClr val="bg1"/>
                </a:solidFill>
                <a:latin typeface="Optima" panose="02000503060000020004" pitchFamily="2" charset="0"/>
              </a:rPr>
              <a:t>GW</a:t>
            </a:r>
            <a:r>
              <a:rPr kumimoji="1" lang="en-US" altLang="ja-JP" dirty="0">
                <a:solidFill>
                  <a:schemeClr val="bg1"/>
                </a:solidFill>
                <a:latin typeface="Optima" panose="02000503060000020004" pitchFamily="2" charset="0"/>
              </a:rPr>
              <a:t> are suppressed similarly to </a:t>
            </a:r>
            <a:r>
              <a:rPr kumimoji="1" lang="en-US" altLang="ja-JP" dirty="0" err="1">
                <a:solidFill>
                  <a:schemeClr val="bg1"/>
                </a:solidFill>
                <a:latin typeface="Optima" panose="02000503060000020004" pitchFamily="2" charset="0"/>
              </a:rPr>
              <a:t>Ω</a:t>
            </a:r>
            <a:r>
              <a:rPr kumimoji="1" lang="en-US" altLang="ja-JP" baseline="-25000" dirty="0" err="1">
                <a:solidFill>
                  <a:schemeClr val="bg1"/>
                </a:solidFill>
                <a:latin typeface="Optima" panose="02000503060000020004" pitchFamily="2" charset="0"/>
              </a:rPr>
              <a:t>r</a:t>
            </a:r>
            <a:r>
              <a:rPr kumimoji="1" lang="en-US" altLang="ja-JP" dirty="0">
                <a:solidFill>
                  <a:schemeClr val="bg1"/>
                </a:solidFill>
                <a:latin typeface="Optima" panose="02000503060000020004" pitchFamily="2" charset="0"/>
              </a:rPr>
              <a:t>.</a:t>
            </a:r>
            <a:endParaRPr kumimoji="1" lang="ja-JP" altLang="en-US" dirty="0">
              <a:solidFill>
                <a:schemeClr val="bg1"/>
              </a:solidFill>
              <a:latin typeface="Optima" panose="02000503060000020004" pitchFamily="2" charset="0"/>
            </a:endParaRPr>
          </a:p>
        </p:txBody>
      </p:sp>
      <p:pic>
        <p:nvPicPr>
          <p:cNvPr id="45" name="図 44">
            <a:extLst>
              <a:ext uri="{FF2B5EF4-FFF2-40B4-BE49-F238E27FC236}">
                <a16:creationId xmlns:a16="http://schemas.microsoft.com/office/drawing/2014/main" id="{CF8D9967-A10E-BE47-82C7-DC0FF87D7A0D}"/>
              </a:ext>
            </a:extLst>
          </p:cNvPr>
          <p:cNvPicPr>
            <a:picLocks noChangeAspect="1"/>
          </p:cNvPicPr>
          <p:nvPr/>
        </p:nvPicPr>
        <p:blipFill>
          <a:blip r:embed="rId4"/>
          <a:stretch>
            <a:fillRect/>
          </a:stretch>
        </p:blipFill>
        <p:spPr>
          <a:xfrm>
            <a:off x="7620944" y="7011018"/>
            <a:ext cx="1574800" cy="273050"/>
          </a:xfrm>
          <a:prstGeom prst="rect">
            <a:avLst/>
          </a:prstGeom>
        </p:spPr>
      </p:pic>
      <p:pic>
        <p:nvPicPr>
          <p:cNvPr id="46" name="図 45">
            <a:extLst>
              <a:ext uri="{FF2B5EF4-FFF2-40B4-BE49-F238E27FC236}">
                <a16:creationId xmlns:a16="http://schemas.microsoft.com/office/drawing/2014/main" id="{4095B3A3-0A75-B041-8904-E8BD9DBEBC29}"/>
              </a:ext>
            </a:extLst>
          </p:cNvPr>
          <p:cNvPicPr>
            <a:picLocks noChangeAspect="1"/>
          </p:cNvPicPr>
          <p:nvPr/>
        </p:nvPicPr>
        <p:blipFill>
          <a:blip r:embed="rId5"/>
          <a:stretch>
            <a:fillRect/>
          </a:stretch>
        </p:blipFill>
        <p:spPr>
          <a:xfrm>
            <a:off x="6613214" y="5020080"/>
            <a:ext cx="1902133" cy="298510"/>
          </a:xfrm>
          <a:prstGeom prst="rect">
            <a:avLst/>
          </a:prstGeom>
        </p:spPr>
      </p:pic>
      <p:sp>
        <p:nvSpPr>
          <p:cNvPr id="47" name="テキスト ボックス 46">
            <a:extLst>
              <a:ext uri="{FF2B5EF4-FFF2-40B4-BE49-F238E27FC236}">
                <a16:creationId xmlns:a16="http://schemas.microsoft.com/office/drawing/2014/main" id="{DA6EF5E2-4FD8-544D-8D6E-0B4175603CD9}"/>
              </a:ext>
            </a:extLst>
          </p:cNvPr>
          <p:cNvSpPr txBox="1"/>
          <p:nvPr/>
        </p:nvSpPr>
        <p:spPr>
          <a:xfrm>
            <a:off x="5689851" y="6157272"/>
            <a:ext cx="3422732"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the formula </a:t>
            </a:r>
            <a:endParaRPr kumimoji="1" lang="ja-JP" altLang="en-US" sz="1600" dirty="0">
              <a:latin typeface="Optima" panose="02000503060000020004" pitchFamily="2" charset="0"/>
            </a:endParaRPr>
          </a:p>
        </p:txBody>
      </p:sp>
      <p:cxnSp>
        <p:nvCxnSpPr>
          <p:cNvPr id="49" name="直線コネクタ 48">
            <a:extLst>
              <a:ext uri="{FF2B5EF4-FFF2-40B4-BE49-F238E27FC236}">
                <a16:creationId xmlns:a16="http://schemas.microsoft.com/office/drawing/2014/main" id="{1FEE25D1-D49D-C648-B024-0018EAC72270}"/>
              </a:ext>
            </a:extLst>
          </p:cNvPr>
          <p:cNvCxnSpPr>
            <a:cxnSpLocks/>
          </p:cNvCxnSpPr>
          <p:nvPr/>
        </p:nvCxnSpPr>
        <p:spPr>
          <a:xfrm>
            <a:off x="6252516" y="5807679"/>
            <a:ext cx="1444393"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5F9351E9-3761-9E46-9321-1EF317FA8400}"/>
              </a:ext>
            </a:extLst>
          </p:cNvPr>
          <p:cNvCxnSpPr/>
          <p:nvPr/>
        </p:nvCxnSpPr>
        <p:spPr>
          <a:xfrm flipH="1" flipV="1">
            <a:off x="6926961" y="5827776"/>
            <a:ext cx="111580" cy="329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CF30983F-5455-C148-9CAF-ED2640125B2E}"/>
              </a:ext>
            </a:extLst>
          </p:cNvPr>
          <p:cNvPicPr>
            <a:picLocks noChangeAspect="1"/>
          </p:cNvPicPr>
          <p:nvPr/>
        </p:nvPicPr>
        <p:blipFill>
          <a:blip r:embed="rId6"/>
          <a:stretch>
            <a:fillRect/>
          </a:stretch>
        </p:blipFill>
        <p:spPr>
          <a:xfrm>
            <a:off x="1237813" y="5196779"/>
            <a:ext cx="6508586" cy="725118"/>
          </a:xfrm>
          <a:prstGeom prst="rect">
            <a:avLst/>
          </a:prstGeom>
        </p:spPr>
      </p:pic>
      <p:cxnSp>
        <p:nvCxnSpPr>
          <p:cNvPr id="48" name="直線コネクタ 47">
            <a:extLst>
              <a:ext uri="{FF2B5EF4-FFF2-40B4-BE49-F238E27FC236}">
                <a16:creationId xmlns:a16="http://schemas.microsoft.com/office/drawing/2014/main" id="{17602C0B-D6D6-BF4A-A025-FFB73C72943B}"/>
              </a:ext>
            </a:extLst>
          </p:cNvPr>
          <p:cNvCxnSpPr/>
          <p:nvPr/>
        </p:nvCxnSpPr>
        <p:spPr>
          <a:xfrm>
            <a:off x="4722175" y="3478142"/>
            <a:ext cx="0" cy="52461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98B20205-3C80-7F4B-AFDD-A6D17CDAC664}"/>
              </a:ext>
            </a:extLst>
          </p:cNvPr>
          <p:cNvPicPr>
            <a:picLocks noChangeAspect="1"/>
          </p:cNvPicPr>
          <p:nvPr/>
        </p:nvPicPr>
        <p:blipFill>
          <a:blip r:embed="rId7"/>
          <a:stretch>
            <a:fillRect/>
          </a:stretch>
        </p:blipFill>
        <p:spPr>
          <a:xfrm>
            <a:off x="4612447" y="4012513"/>
            <a:ext cx="291431" cy="234764"/>
          </a:xfrm>
          <a:prstGeom prst="rect">
            <a:avLst/>
          </a:prstGeom>
        </p:spPr>
      </p:pic>
      <p:sp>
        <p:nvSpPr>
          <p:cNvPr id="9" name="スライド番号プレースホルダー 8">
            <a:extLst>
              <a:ext uri="{FF2B5EF4-FFF2-40B4-BE49-F238E27FC236}">
                <a16:creationId xmlns:a16="http://schemas.microsoft.com/office/drawing/2014/main" id="{49BD33A8-1477-AF4F-A3E2-6170F14DE188}"/>
              </a:ext>
            </a:extLst>
          </p:cNvPr>
          <p:cNvSpPr>
            <a:spLocks noGrp="1"/>
          </p:cNvSpPr>
          <p:nvPr>
            <p:ph type="sldNum" sz="quarter" idx="12"/>
          </p:nvPr>
        </p:nvSpPr>
        <p:spPr/>
        <p:txBody>
          <a:bodyPr/>
          <a:lstStyle/>
          <a:p>
            <a:fld id="{4F507FF2-E283-2F47-BC83-23ACEC2E43D2}" type="slidenum">
              <a:rPr lang="ja-JP" altLang="en-US" smtClean="0"/>
              <a:pPr/>
              <a:t>64</a:t>
            </a:fld>
            <a:r>
              <a:rPr lang="en-US" altLang="ja-JP"/>
              <a:t>/21</a:t>
            </a:r>
            <a:endParaRPr lang="ja-JP" altLang="en-US"/>
          </a:p>
        </p:txBody>
      </p:sp>
    </p:spTree>
    <p:extLst>
      <p:ext uri="{BB962C8B-B14F-4D97-AF65-F5344CB8AC3E}">
        <p14:creationId xmlns:p14="http://schemas.microsoft.com/office/powerpoint/2010/main" val="640902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kumimoji="1" lang="en-US" altLang="ja-JP" dirty="0"/>
              <a:t>What we do</a:t>
            </a:r>
            <a:endParaRPr kumimoji="1" lang="ja-JP" altLang="en-US"/>
          </a:p>
        </p:txBody>
      </p:sp>
      <p:pic>
        <p:nvPicPr>
          <p:cNvPr id="4" name="図 3">
            <a:extLst>
              <a:ext uri="{FF2B5EF4-FFF2-40B4-BE49-F238E27FC236}">
                <a16:creationId xmlns:a16="http://schemas.microsoft.com/office/drawing/2014/main" id="{CDF987C7-2CEE-5A48-A77C-2771D9746D1B}"/>
              </a:ext>
            </a:extLst>
          </p:cNvPr>
          <p:cNvPicPr>
            <a:picLocks noChangeAspect="1"/>
          </p:cNvPicPr>
          <p:nvPr/>
        </p:nvPicPr>
        <p:blipFill>
          <a:blip r:embed="rId3"/>
          <a:stretch>
            <a:fillRect/>
          </a:stretch>
        </p:blipFill>
        <p:spPr>
          <a:xfrm>
            <a:off x="-5038725" y="2814798"/>
            <a:ext cx="5038725" cy="857250"/>
          </a:xfrm>
          <a:prstGeom prst="rect">
            <a:avLst/>
          </a:prstGeom>
        </p:spPr>
      </p:pic>
      <p:pic>
        <p:nvPicPr>
          <p:cNvPr id="11" name="図 10">
            <a:extLst>
              <a:ext uri="{FF2B5EF4-FFF2-40B4-BE49-F238E27FC236}">
                <a16:creationId xmlns:a16="http://schemas.microsoft.com/office/drawing/2014/main" id="{B481255C-32C4-2941-A237-BB597AE81443}"/>
              </a:ext>
            </a:extLst>
          </p:cNvPr>
          <p:cNvPicPr>
            <a:picLocks noChangeAspect="1"/>
          </p:cNvPicPr>
          <p:nvPr/>
        </p:nvPicPr>
        <p:blipFill>
          <a:blip r:embed="rId4"/>
          <a:stretch>
            <a:fillRect/>
          </a:stretch>
        </p:blipFill>
        <p:spPr>
          <a:xfrm>
            <a:off x="-1073609" y="4502912"/>
            <a:ext cx="962025" cy="342900"/>
          </a:xfrm>
          <a:prstGeom prst="rect">
            <a:avLst/>
          </a:prstGeom>
        </p:spPr>
      </p:pic>
      <p:pic>
        <p:nvPicPr>
          <p:cNvPr id="5" name="図 4">
            <a:extLst>
              <a:ext uri="{FF2B5EF4-FFF2-40B4-BE49-F238E27FC236}">
                <a16:creationId xmlns:a16="http://schemas.microsoft.com/office/drawing/2014/main" id="{86C13164-B435-324D-91F7-2985C8B7B942}"/>
              </a:ext>
            </a:extLst>
          </p:cNvPr>
          <p:cNvPicPr>
            <a:picLocks noChangeAspect="1"/>
          </p:cNvPicPr>
          <p:nvPr/>
        </p:nvPicPr>
        <p:blipFill>
          <a:blip r:embed="rId5"/>
          <a:stretch>
            <a:fillRect/>
          </a:stretch>
        </p:blipFill>
        <p:spPr>
          <a:xfrm>
            <a:off x="2272354" y="-1120155"/>
            <a:ext cx="5038725" cy="857250"/>
          </a:xfrm>
          <a:prstGeom prst="rect">
            <a:avLst/>
          </a:prstGeom>
        </p:spPr>
      </p:pic>
      <p:pic>
        <p:nvPicPr>
          <p:cNvPr id="16" name="図 15">
            <a:extLst>
              <a:ext uri="{FF2B5EF4-FFF2-40B4-BE49-F238E27FC236}">
                <a16:creationId xmlns:a16="http://schemas.microsoft.com/office/drawing/2014/main" id="{2C31C0A0-8C8E-744B-9794-837A1D4F7916}"/>
              </a:ext>
            </a:extLst>
          </p:cNvPr>
          <p:cNvPicPr>
            <a:picLocks noChangeAspect="1"/>
          </p:cNvPicPr>
          <p:nvPr/>
        </p:nvPicPr>
        <p:blipFill>
          <a:blip r:embed="rId6"/>
          <a:stretch>
            <a:fillRect/>
          </a:stretch>
        </p:blipFill>
        <p:spPr>
          <a:xfrm>
            <a:off x="1478924" y="1184624"/>
            <a:ext cx="5832155" cy="4231171"/>
          </a:xfrm>
          <a:prstGeom prst="rect">
            <a:avLst/>
          </a:prstGeom>
        </p:spPr>
      </p:pic>
      <p:sp>
        <p:nvSpPr>
          <p:cNvPr id="17" name="テキスト ボックス 16">
            <a:extLst>
              <a:ext uri="{FF2B5EF4-FFF2-40B4-BE49-F238E27FC236}">
                <a16:creationId xmlns:a16="http://schemas.microsoft.com/office/drawing/2014/main" id="{6A52FDEE-704A-864B-907C-3FDC6064ED7E}"/>
              </a:ext>
            </a:extLst>
          </p:cNvPr>
          <p:cNvSpPr txBox="1"/>
          <p:nvPr/>
        </p:nvSpPr>
        <p:spPr>
          <a:xfrm>
            <a:off x="771128" y="5578508"/>
            <a:ext cx="7741805" cy="830997"/>
          </a:xfrm>
          <a:prstGeom prst="rect">
            <a:avLst/>
          </a:prstGeom>
          <a:noFill/>
        </p:spPr>
        <p:txBody>
          <a:bodyPr wrap="square" rtlCol="0">
            <a:spAutoFit/>
          </a:bodyPr>
          <a:lstStyle/>
          <a:p>
            <a:r>
              <a:rPr kumimoji="1" lang="en-US" altLang="ja-JP" sz="2400" dirty="0">
                <a:latin typeface="Optima" panose="02000503060000020004" pitchFamily="2" charset="0"/>
              </a:rPr>
              <a:t>We derive constraints on small scale curvature perturbations using GWs induced by scalar perturbations. </a:t>
            </a:r>
            <a:endParaRPr kumimoji="1" lang="ja-JP" altLang="en-US" sz="2400">
              <a:latin typeface="Optima" panose="02000503060000020004" pitchFamily="2" charset="0"/>
            </a:endParaRPr>
          </a:p>
        </p:txBody>
      </p:sp>
      <p:sp>
        <p:nvSpPr>
          <p:cNvPr id="10" name="テキスト ボックス 9">
            <a:extLst>
              <a:ext uri="{FF2B5EF4-FFF2-40B4-BE49-F238E27FC236}">
                <a16:creationId xmlns:a16="http://schemas.microsoft.com/office/drawing/2014/main" id="{420725FF-7072-C14A-94D7-1C2419CC2F53}"/>
              </a:ext>
            </a:extLst>
          </p:cNvPr>
          <p:cNvSpPr txBox="1"/>
          <p:nvPr/>
        </p:nvSpPr>
        <p:spPr>
          <a:xfrm>
            <a:off x="1913400" y="5095276"/>
            <a:ext cx="1167307" cy="338554"/>
          </a:xfrm>
          <a:prstGeom prst="rect">
            <a:avLst/>
          </a:prstGeom>
          <a:noFill/>
        </p:spPr>
        <p:txBody>
          <a:bodyPr wrap="none" rtlCol="0">
            <a:spAutoFit/>
          </a:bodyPr>
          <a:lstStyle/>
          <a:p>
            <a:pPr algn="l"/>
            <a:r>
              <a:rPr kumimoji="1" lang="en-US" altLang="ja-JP" sz="1600" dirty="0">
                <a:latin typeface="Optima" panose="02000503060000020004" pitchFamily="2" charset="0"/>
              </a:rPr>
              <a:t>Large scale</a:t>
            </a:r>
            <a:endParaRPr kumimoji="1" lang="ja-JP" altLang="en-US" sz="1600" dirty="0">
              <a:latin typeface="Optima" panose="02000503060000020004" pitchFamily="2" charset="0"/>
            </a:endParaRPr>
          </a:p>
        </p:txBody>
      </p:sp>
      <p:sp>
        <p:nvSpPr>
          <p:cNvPr id="12" name="テキスト ボックス 11">
            <a:extLst>
              <a:ext uri="{FF2B5EF4-FFF2-40B4-BE49-F238E27FC236}">
                <a16:creationId xmlns:a16="http://schemas.microsoft.com/office/drawing/2014/main" id="{365370B4-0B76-D144-A283-283832488E9B}"/>
              </a:ext>
            </a:extLst>
          </p:cNvPr>
          <p:cNvSpPr txBox="1"/>
          <p:nvPr/>
        </p:nvSpPr>
        <p:spPr>
          <a:xfrm>
            <a:off x="6374339" y="5095276"/>
            <a:ext cx="1180131" cy="338554"/>
          </a:xfrm>
          <a:prstGeom prst="rect">
            <a:avLst/>
          </a:prstGeom>
          <a:noFill/>
        </p:spPr>
        <p:txBody>
          <a:bodyPr wrap="none" rtlCol="0">
            <a:spAutoFit/>
          </a:bodyPr>
          <a:lstStyle/>
          <a:p>
            <a:pPr algn="l"/>
            <a:r>
              <a:rPr kumimoji="1" lang="en-US" altLang="ja-JP" sz="1600" dirty="0">
                <a:latin typeface="Optima" panose="02000503060000020004" pitchFamily="2" charset="0"/>
              </a:rPr>
              <a:t>Small scale</a:t>
            </a:r>
            <a:endParaRPr kumimoji="1" lang="ja-JP" altLang="en-US" sz="1600" dirty="0">
              <a:latin typeface="Optima" panose="02000503060000020004" pitchFamily="2" charset="0"/>
            </a:endParaRPr>
          </a:p>
        </p:txBody>
      </p:sp>
      <p:sp>
        <p:nvSpPr>
          <p:cNvPr id="13" name="下矢印 12">
            <a:extLst>
              <a:ext uri="{FF2B5EF4-FFF2-40B4-BE49-F238E27FC236}">
                <a16:creationId xmlns:a16="http://schemas.microsoft.com/office/drawing/2014/main" id="{E616ED2B-BD03-244C-B0B6-5E800090F910}"/>
              </a:ext>
            </a:extLst>
          </p:cNvPr>
          <p:cNvSpPr/>
          <p:nvPr/>
        </p:nvSpPr>
        <p:spPr>
          <a:xfrm rot="16200000">
            <a:off x="5757413" y="4869999"/>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a:extLst>
              <a:ext uri="{FF2B5EF4-FFF2-40B4-BE49-F238E27FC236}">
                <a16:creationId xmlns:a16="http://schemas.microsoft.com/office/drawing/2014/main" id="{8E53B480-3B0F-504F-A906-368824276897}"/>
              </a:ext>
            </a:extLst>
          </p:cNvPr>
          <p:cNvSpPr/>
          <p:nvPr/>
        </p:nvSpPr>
        <p:spPr>
          <a:xfrm rot="5400000">
            <a:off x="3379725" y="4887382"/>
            <a:ext cx="348369" cy="75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D6AC015-3613-1B43-AE88-53947D94446B}"/>
              </a:ext>
            </a:extLst>
          </p:cNvPr>
          <p:cNvSpPr txBox="1"/>
          <p:nvPr/>
        </p:nvSpPr>
        <p:spPr>
          <a:xfrm rot="16200000">
            <a:off x="-631218" y="3223146"/>
            <a:ext cx="3859775" cy="338554"/>
          </a:xfrm>
          <a:prstGeom prst="rect">
            <a:avLst/>
          </a:prstGeom>
          <a:noFill/>
        </p:spPr>
        <p:txBody>
          <a:bodyPr wrap="none" rtlCol="0">
            <a:spAutoFit/>
          </a:bodyPr>
          <a:lstStyle/>
          <a:p>
            <a:pPr algn="l"/>
            <a:r>
              <a:rPr kumimoji="1" lang="en-US" altLang="ja-JP" sz="1600" dirty="0">
                <a:latin typeface="Optima" panose="02000503060000020004" pitchFamily="2" charset="0"/>
              </a:rPr>
              <a:t>Power spectrum of curvature perturbation</a:t>
            </a:r>
            <a:endParaRPr kumimoji="1" lang="ja-JP" altLang="en-US" sz="1600" dirty="0">
              <a:latin typeface="Optima" panose="02000503060000020004" pitchFamily="2" charset="0"/>
            </a:endParaRPr>
          </a:p>
        </p:txBody>
      </p:sp>
      <p:sp>
        <p:nvSpPr>
          <p:cNvPr id="6" name="スライド番号プレースホルダー 5">
            <a:extLst>
              <a:ext uri="{FF2B5EF4-FFF2-40B4-BE49-F238E27FC236}">
                <a16:creationId xmlns:a16="http://schemas.microsoft.com/office/drawing/2014/main" id="{06842A43-103B-3E41-B442-2B8C215563FD}"/>
              </a:ext>
            </a:extLst>
          </p:cNvPr>
          <p:cNvSpPr>
            <a:spLocks noGrp="1"/>
          </p:cNvSpPr>
          <p:nvPr>
            <p:ph type="sldNum" sz="quarter" idx="12"/>
          </p:nvPr>
        </p:nvSpPr>
        <p:spPr/>
        <p:txBody>
          <a:bodyPr/>
          <a:lstStyle/>
          <a:p>
            <a:fld id="{4F507FF2-E283-2F47-BC83-23ACEC2E43D2}" type="slidenum">
              <a:rPr lang="ja-JP" altLang="en-US" smtClean="0"/>
              <a:pPr/>
              <a:t>65</a:t>
            </a:fld>
            <a:r>
              <a:rPr lang="en-US" altLang="ja-JP"/>
              <a:t>/21</a:t>
            </a:r>
            <a:endParaRPr lang="ja-JP" altLang="en-US"/>
          </a:p>
        </p:txBody>
      </p:sp>
    </p:spTree>
    <p:extLst>
      <p:ext uri="{BB962C8B-B14F-4D97-AF65-F5344CB8AC3E}">
        <p14:creationId xmlns:p14="http://schemas.microsoft.com/office/powerpoint/2010/main" val="63988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What causes eMD era ?</a:t>
            </a:r>
            <a:endParaRPr kumimoji="1" lang="ja-JP" altLang="en-US"/>
          </a:p>
        </p:txBody>
      </p:sp>
      <p:sp>
        <p:nvSpPr>
          <p:cNvPr id="6" name="テキスト ボックス 5">
            <a:extLst>
              <a:ext uri="{FF2B5EF4-FFF2-40B4-BE49-F238E27FC236}">
                <a16:creationId xmlns:a16="http://schemas.microsoft.com/office/drawing/2014/main" id="{824FD0DF-3527-3641-97CA-EC9C9E37EC7D}"/>
              </a:ext>
            </a:extLst>
          </p:cNvPr>
          <p:cNvSpPr txBox="1"/>
          <p:nvPr/>
        </p:nvSpPr>
        <p:spPr>
          <a:xfrm>
            <a:off x="601064" y="1057597"/>
            <a:ext cx="4935967" cy="461665"/>
          </a:xfrm>
          <a:prstGeom prst="rect">
            <a:avLst/>
          </a:prstGeom>
          <a:noFill/>
        </p:spPr>
        <p:txBody>
          <a:bodyPr wrap="none" rtlCol="0">
            <a:spAutoFit/>
          </a:bodyPr>
          <a:lstStyle/>
          <a:p>
            <a:pPr algn="l"/>
            <a:r>
              <a:rPr kumimoji="1" lang="en-US" altLang="ja-JP" sz="2400" dirty="0">
                <a:latin typeface="Optima" panose="02000503060000020004" pitchFamily="2" charset="0"/>
              </a:rPr>
              <a:t>One scenario: oscillation of </a:t>
            </a:r>
            <a:r>
              <a:rPr kumimoji="1" lang="en-US" altLang="ja-JP" sz="2400" dirty="0" err="1">
                <a:latin typeface="Optima" panose="02000503060000020004" pitchFamily="2" charset="0"/>
              </a:rPr>
              <a:t>inflaton</a:t>
            </a:r>
            <a:endParaRPr kumimoji="1" lang="ja-JP" altLang="en-US" sz="2400" dirty="0">
              <a:latin typeface="Optima" panose="02000503060000020004" pitchFamily="2" charset="0"/>
            </a:endParaRPr>
          </a:p>
        </p:txBody>
      </p:sp>
      <p:sp>
        <p:nvSpPr>
          <p:cNvPr id="15" name="正方形/長方形 14">
            <a:extLst>
              <a:ext uri="{FF2B5EF4-FFF2-40B4-BE49-F238E27FC236}">
                <a16:creationId xmlns:a16="http://schemas.microsoft.com/office/drawing/2014/main" id="{B46F5242-C58A-3147-848A-55E80B5B82F1}"/>
              </a:ext>
            </a:extLst>
          </p:cNvPr>
          <p:cNvSpPr/>
          <p:nvPr/>
        </p:nvSpPr>
        <p:spPr>
          <a:xfrm>
            <a:off x="-12852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E8F0D7C-C432-4C4D-A932-BBACECDBD027}"/>
              </a:ext>
            </a:extLst>
          </p:cNvPr>
          <p:cNvSpPr/>
          <p:nvPr/>
        </p:nvSpPr>
        <p:spPr>
          <a:xfrm>
            <a:off x="-2199634" y="44195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a:extLst>
              <a:ext uri="{FF2B5EF4-FFF2-40B4-BE49-F238E27FC236}">
                <a16:creationId xmlns:a16="http://schemas.microsoft.com/office/drawing/2014/main" id="{4BB10065-2275-1C4B-BF87-76C47C4B3881}"/>
              </a:ext>
            </a:extLst>
          </p:cNvPr>
          <p:cNvSpPr/>
          <p:nvPr/>
        </p:nvSpPr>
        <p:spPr>
          <a:xfrm>
            <a:off x="773493" y="2071684"/>
            <a:ext cx="1798259" cy="1285875"/>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C447A585-9778-3146-BC06-A594702ADB47}"/>
              </a:ext>
            </a:extLst>
          </p:cNvPr>
          <p:cNvSpPr/>
          <p:nvPr/>
        </p:nvSpPr>
        <p:spPr>
          <a:xfrm>
            <a:off x="2177682" y="2019626"/>
            <a:ext cx="300038" cy="29004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7007941-4F38-5442-923D-E746C53714E2}"/>
              </a:ext>
            </a:extLst>
          </p:cNvPr>
          <p:cNvSpPr txBox="1"/>
          <p:nvPr/>
        </p:nvSpPr>
        <p:spPr>
          <a:xfrm>
            <a:off x="369142" y="3395329"/>
            <a:ext cx="2523430" cy="1015663"/>
          </a:xfrm>
          <a:prstGeom prst="rect">
            <a:avLst/>
          </a:prstGeom>
          <a:noFill/>
        </p:spPr>
        <p:txBody>
          <a:bodyPr wrap="square" rtlCol="0">
            <a:spAutoFit/>
          </a:bodyPr>
          <a:lstStyle/>
          <a:p>
            <a:pPr algn="l"/>
            <a:r>
              <a:rPr kumimoji="1" lang="en-US" altLang="ja-JP" sz="2000" dirty="0">
                <a:latin typeface="Optima" panose="02000503060000020004" pitchFamily="2" charset="0"/>
              </a:rPr>
              <a:t>Inflation occurs the vacuum energy of the </a:t>
            </a:r>
            <a:r>
              <a:rPr kumimoji="1" lang="en-US" altLang="ja-JP" sz="2000" dirty="0" err="1">
                <a:latin typeface="Optima" panose="02000503060000020004" pitchFamily="2" charset="0"/>
              </a:rPr>
              <a:t>inflaton</a:t>
            </a:r>
            <a:r>
              <a:rPr kumimoji="1" lang="en-US" altLang="ja-JP" sz="2000" dirty="0">
                <a:latin typeface="Optima" panose="02000503060000020004" pitchFamily="2" charset="0"/>
              </a:rPr>
              <a:t>.</a:t>
            </a:r>
            <a:endParaRPr kumimoji="1" lang="ja-JP" altLang="en-US" sz="2000" dirty="0">
              <a:latin typeface="Optima" panose="02000503060000020004" pitchFamily="2" charset="0"/>
            </a:endParaRPr>
          </a:p>
        </p:txBody>
      </p:sp>
      <p:sp>
        <p:nvSpPr>
          <p:cNvPr id="30" name="フリーフォーム 29">
            <a:extLst>
              <a:ext uri="{FF2B5EF4-FFF2-40B4-BE49-F238E27FC236}">
                <a16:creationId xmlns:a16="http://schemas.microsoft.com/office/drawing/2014/main" id="{FD18C679-A28F-A841-89B2-C63C5C5833BA}"/>
              </a:ext>
            </a:extLst>
          </p:cNvPr>
          <p:cNvSpPr/>
          <p:nvPr/>
        </p:nvSpPr>
        <p:spPr>
          <a:xfrm>
            <a:off x="3804486" y="2543170"/>
            <a:ext cx="919911" cy="709121"/>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7A7A4931-C704-E04A-A98E-4CE8BC389F4A}"/>
              </a:ext>
            </a:extLst>
          </p:cNvPr>
          <p:cNvSpPr/>
          <p:nvPr/>
        </p:nvSpPr>
        <p:spPr>
          <a:xfrm>
            <a:off x="4638669" y="2243268"/>
            <a:ext cx="300038" cy="29004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42BD7E25-4BF1-8644-9B42-60F51430DD87}"/>
              </a:ext>
            </a:extLst>
          </p:cNvPr>
          <p:cNvSpPr txBox="1"/>
          <p:nvPr/>
        </p:nvSpPr>
        <p:spPr>
          <a:xfrm>
            <a:off x="2892571" y="3366753"/>
            <a:ext cx="3065319" cy="1015663"/>
          </a:xfrm>
          <a:prstGeom prst="rect">
            <a:avLst/>
          </a:prstGeom>
          <a:noFill/>
        </p:spPr>
        <p:txBody>
          <a:bodyPr wrap="square" rtlCol="0">
            <a:spAutoFit/>
          </a:bodyPr>
          <a:lstStyle/>
          <a:p>
            <a:pPr algn="l"/>
            <a:r>
              <a:rPr kumimoji="1" lang="en-US" altLang="ja-JP" sz="2000" dirty="0">
                <a:latin typeface="Optima" panose="02000503060000020004" pitchFamily="2" charset="0"/>
              </a:rPr>
              <a:t>During the oscillation of an </a:t>
            </a:r>
            <a:r>
              <a:rPr kumimoji="1" lang="en-US" altLang="ja-JP" sz="2000" dirty="0" err="1">
                <a:latin typeface="Optima" panose="02000503060000020004" pitchFamily="2" charset="0"/>
              </a:rPr>
              <a:t>inflaton</a:t>
            </a:r>
            <a:r>
              <a:rPr kumimoji="1" lang="en-US" altLang="ja-JP" sz="2000" dirty="0">
                <a:latin typeface="Optima" panose="02000503060000020004" pitchFamily="2" charset="0"/>
              </a:rPr>
              <a:t>, the Universe behaves as MD era.</a:t>
            </a:r>
            <a:endParaRPr kumimoji="1" lang="ja-JP" altLang="en-US" sz="2000" dirty="0">
              <a:latin typeface="Optima" panose="02000503060000020004" pitchFamily="2" charset="0"/>
            </a:endParaRPr>
          </a:p>
        </p:txBody>
      </p:sp>
      <p:sp>
        <p:nvSpPr>
          <p:cNvPr id="33" name="フリーフォーム 32">
            <a:extLst>
              <a:ext uri="{FF2B5EF4-FFF2-40B4-BE49-F238E27FC236}">
                <a16:creationId xmlns:a16="http://schemas.microsoft.com/office/drawing/2014/main" id="{B783400D-A913-3D4F-9BCF-ACE39434BF99}"/>
              </a:ext>
            </a:extLst>
          </p:cNvPr>
          <p:cNvSpPr/>
          <p:nvPr/>
        </p:nvSpPr>
        <p:spPr>
          <a:xfrm>
            <a:off x="3355415" y="2052304"/>
            <a:ext cx="1798259" cy="1285875"/>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a:extLst>
              <a:ext uri="{FF2B5EF4-FFF2-40B4-BE49-F238E27FC236}">
                <a16:creationId xmlns:a16="http://schemas.microsoft.com/office/drawing/2014/main" id="{286257BF-234E-0440-9908-52003DD46359}"/>
              </a:ext>
            </a:extLst>
          </p:cNvPr>
          <p:cNvSpPr/>
          <p:nvPr/>
        </p:nvSpPr>
        <p:spPr>
          <a:xfrm>
            <a:off x="6213082" y="2071684"/>
            <a:ext cx="1798259" cy="1285875"/>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B1F93B8E-6081-D949-BB02-C1C0DBB19F6A}"/>
              </a:ext>
            </a:extLst>
          </p:cNvPr>
          <p:cNvSpPr/>
          <p:nvPr/>
        </p:nvSpPr>
        <p:spPr>
          <a:xfrm>
            <a:off x="7281851" y="2709842"/>
            <a:ext cx="300038" cy="29004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a:extLst>
              <a:ext uri="{FF2B5EF4-FFF2-40B4-BE49-F238E27FC236}">
                <a16:creationId xmlns:a16="http://schemas.microsoft.com/office/drawing/2014/main" id="{D3D568A6-1F04-AB42-8D3F-2DDEBCED5899}"/>
              </a:ext>
            </a:extLst>
          </p:cNvPr>
          <p:cNvSpPr/>
          <p:nvPr/>
        </p:nvSpPr>
        <p:spPr>
          <a:xfrm>
            <a:off x="6852287" y="2994760"/>
            <a:ext cx="534356" cy="290047"/>
          </a:xfrm>
          <a:custGeom>
            <a:avLst/>
            <a:gdLst>
              <a:gd name="connsiteX0" fmla="*/ 0 w 1815548"/>
              <a:gd name="connsiteY0" fmla="*/ 0 h 914408"/>
              <a:gd name="connsiteX1" fmla="*/ 914400 w 1815548"/>
              <a:gd name="connsiteY1" fmla="*/ 914400 h 914408"/>
              <a:gd name="connsiteX2" fmla="*/ 1815548 w 1815548"/>
              <a:gd name="connsiteY2" fmla="*/ 13252 h 914408"/>
            </a:gdLst>
            <a:ahLst/>
            <a:cxnLst>
              <a:cxn ang="0">
                <a:pos x="connsiteX0" y="connsiteY0"/>
              </a:cxn>
              <a:cxn ang="0">
                <a:pos x="connsiteX1" y="connsiteY1"/>
              </a:cxn>
              <a:cxn ang="0">
                <a:pos x="connsiteX2" y="connsiteY2"/>
              </a:cxn>
            </a:cxnLst>
            <a:rect l="l" t="t" r="r" b="b"/>
            <a:pathLst>
              <a:path w="1815548" h="914408">
                <a:moveTo>
                  <a:pt x="0" y="0"/>
                </a:moveTo>
                <a:cubicBezTo>
                  <a:pt x="305904" y="456095"/>
                  <a:pt x="611809" y="912191"/>
                  <a:pt x="914400" y="914400"/>
                </a:cubicBezTo>
                <a:cubicBezTo>
                  <a:pt x="1216991" y="916609"/>
                  <a:pt x="1516269" y="464930"/>
                  <a:pt x="1815548" y="13252"/>
                </a:cubicBezTo>
              </a:path>
            </a:pathLst>
          </a:custGeom>
          <a:noFill/>
          <a:ln w="381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07DF248E-8C13-D344-965B-A3C58B41894F}"/>
              </a:ext>
            </a:extLst>
          </p:cNvPr>
          <p:cNvSpPr txBox="1"/>
          <p:nvPr/>
        </p:nvSpPr>
        <p:spPr>
          <a:xfrm>
            <a:off x="5899210" y="3406104"/>
            <a:ext cx="2959043" cy="1323439"/>
          </a:xfrm>
          <a:prstGeom prst="rect">
            <a:avLst/>
          </a:prstGeom>
          <a:noFill/>
        </p:spPr>
        <p:txBody>
          <a:bodyPr wrap="square" rtlCol="0">
            <a:spAutoFit/>
          </a:bodyPr>
          <a:lstStyle/>
          <a:p>
            <a:pPr algn="l"/>
            <a:r>
              <a:rPr kumimoji="1" lang="en-US" altLang="ja-JP" sz="2000" dirty="0">
                <a:latin typeface="Optima" panose="02000503060000020004" pitchFamily="2" charset="0"/>
              </a:rPr>
              <a:t>The oscillation amplitude decays due to the expansion and the decay to radiation.</a:t>
            </a:r>
            <a:endParaRPr kumimoji="1" lang="ja-JP" altLang="en-US" sz="2000" dirty="0">
              <a:latin typeface="Optima" panose="02000503060000020004" pitchFamily="2" charset="0"/>
            </a:endParaRPr>
          </a:p>
        </p:txBody>
      </p:sp>
      <p:cxnSp>
        <p:nvCxnSpPr>
          <p:cNvPr id="39" name="曲線コネクタ 38">
            <a:extLst>
              <a:ext uri="{FF2B5EF4-FFF2-40B4-BE49-F238E27FC236}">
                <a16:creationId xmlns:a16="http://schemas.microsoft.com/office/drawing/2014/main" id="{71E63681-BD3B-6C4F-8DAB-0CFE060460D5}"/>
              </a:ext>
            </a:extLst>
          </p:cNvPr>
          <p:cNvCxnSpPr/>
          <p:nvPr/>
        </p:nvCxnSpPr>
        <p:spPr>
          <a:xfrm>
            <a:off x="7629527" y="2980472"/>
            <a:ext cx="371475" cy="290047"/>
          </a:xfrm>
          <a:prstGeom prst="curvedConnector3">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曲線コネクタ 39">
            <a:extLst>
              <a:ext uri="{FF2B5EF4-FFF2-40B4-BE49-F238E27FC236}">
                <a16:creationId xmlns:a16="http://schemas.microsoft.com/office/drawing/2014/main" id="{434B086B-FEB9-034D-AA98-EA6C474C8B7E}"/>
              </a:ext>
            </a:extLst>
          </p:cNvPr>
          <p:cNvCxnSpPr/>
          <p:nvPr/>
        </p:nvCxnSpPr>
        <p:spPr>
          <a:xfrm>
            <a:off x="7687504" y="2888164"/>
            <a:ext cx="371475" cy="290047"/>
          </a:xfrm>
          <a:prstGeom prst="curvedConnector3">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C868374B-47A9-1142-B1DC-21F26247A66C}"/>
              </a:ext>
            </a:extLst>
          </p:cNvPr>
          <p:cNvSpPr txBox="1"/>
          <p:nvPr/>
        </p:nvSpPr>
        <p:spPr>
          <a:xfrm>
            <a:off x="7982984" y="3025997"/>
            <a:ext cx="1133644" cy="369332"/>
          </a:xfrm>
          <a:prstGeom prst="rect">
            <a:avLst/>
          </a:prstGeom>
          <a:noFill/>
        </p:spPr>
        <p:txBody>
          <a:bodyPr wrap="none" rtlCol="0">
            <a:spAutoFit/>
          </a:bodyPr>
          <a:lstStyle/>
          <a:p>
            <a:pPr algn="l"/>
            <a:r>
              <a:rPr kumimoji="1" lang="en-US" altLang="ja-JP" dirty="0">
                <a:solidFill>
                  <a:schemeClr val="accent6">
                    <a:lumMod val="75000"/>
                  </a:schemeClr>
                </a:solidFill>
                <a:latin typeface="Optima" panose="02000503060000020004" pitchFamily="2" charset="0"/>
              </a:rPr>
              <a:t>Radiation</a:t>
            </a:r>
            <a:endParaRPr kumimoji="1" lang="ja-JP" altLang="en-US" dirty="0">
              <a:solidFill>
                <a:schemeClr val="accent6">
                  <a:lumMod val="75000"/>
                </a:schemeClr>
              </a:solidFill>
              <a:latin typeface="Optima" panose="02000503060000020004" pitchFamily="2" charset="0"/>
            </a:endParaRPr>
          </a:p>
        </p:txBody>
      </p:sp>
      <p:sp>
        <p:nvSpPr>
          <p:cNvPr id="42" name="右矢印 41">
            <a:extLst>
              <a:ext uri="{FF2B5EF4-FFF2-40B4-BE49-F238E27FC236}">
                <a16:creationId xmlns:a16="http://schemas.microsoft.com/office/drawing/2014/main" id="{8C264B42-9A9A-9849-8557-5DABD40A6E2F}"/>
              </a:ext>
            </a:extLst>
          </p:cNvPr>
          <p:cNvSpPr/>
          <p:nvPr/>
        </p:nvSpPr>
        <p:spPr>
          <a:xfrm>
            <a:off x="2761189" y="2511790"/>
            <a:ext cx="482463" cy="48297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右矢印 42">
            <a:extLst>
              <a:ext uri="{FF2B5EF4-FFF2-40B4-BE49-F238E27FC236}">
                <a16:creationId xmlns:a16="http://schemas.microsoft.com/office/drawing/2014/main" id="{0A5152AD-775A-5342-BE77-6D1F4D292C2E}"/>
              </a:ext>
            </a:extLst>
          </p:cNvPr>
          <p:cNvSpPr/>
          <p:nvPr/>
        </p:nvSpPr>
        <p:spPr>
          <a:xfrm>
            <a:off x="5473899" y="2480265"/>
            <a:ext cx="482463" cy="48297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右矢印 43">
            <a:extLst>
              <a:ext uri="{FF2B5EF4-FFF2-40B4-BE49-F238E27FC236}">
                <a16:creationId xmlns:a16="http://schemas.microsoft.com/office/drawing/2014/main" id="{64CD4E13-0991-8B41-88D1-8A4B8726AFB8}"/>
              </a:ext>
            </a:extLst>
          </p:cNvPr>
          <p:cNvSpPr/>
          <p:nvPr/>
        </p:nvSpPr>
        <p:spPr>
          <a:xfrm rot="5400000">
            <a:off x="7040619" y="4774067"/>
            <a:ext cx="482463" cy="48297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テキスト ボックス 44">
            <a:extLst>
              <a:ext uri="{FF2B5EF4-FFF2-40B4-BE49-F238E27FC236}">
                <a16:creationId xmlns:a16="http://schemas.microsoft.com/office/drawing/2014/main" id="{90742F2B-5E3F-FF41-8FE5-54D0060777E9}"/>
              </a:ext>
            </a:extLst>
          </p:cNvPr>
          <p:cNvSpPr txBox="1"/>
          <p:nvPr/>
        </p:nvSpPr>
        <p:spPr>
          <a:xfrm>
            <a:off x="6416922" y="5324418"/>
            <a:ext cx="1939442" cy="461665"/>
          </a:xfrm>
          <a:prstGeom prst="rect">
            <a:avLst/>
          </a:prstGeom>
          <a:noFill/>
        </p:spPr>
        <p:txBody>
          <a:bodyPr wrap="none" rtlCol="0">
            <a:spAutoFit/>
          </a:bodyPr>
          <a:lstStyle/>
          <a:p>
            <a:pPr algn="l"/>
            <a:r>
              <a:rPr kumimoji="1" lang="en-US" altLang="ja-JP" sz="2400" dirty="0">
                <a:latin typeface="Optima" panose="02000503060000020004" pitchFamily="2" charset="0"/>
              </a:rPr>
              <a:t>RD era starts.</a:t>
            </a:r>
            <a:endParaRPr kumimoji="1" lang="ja-JP" altLang="en-US" sz="2400" dirty="0">
              <a:latin typeface="Optima" panose="02000503060000020004" pitchFamily="2" charset="0"/>
            </a:endParaRPr>
          </a:p>
        </p:txBody>
      </p:sp>
      <p:sp>
        <p:nvSpPr>
          <p:cNvPr id="48" name="テキスト ボックス 47">
            <a:extLst>
              <a:ext uri="{FF2B5EF4-FFF2-40B4-BE49-F238E27FC236}">
                <a16:creationId xmlns:a16="http://schemas.microsoft.com/office/drawing/2014/main" id="{EEC0C26D-F7A6-6846-9759-8CE79D8AE5BC}"/>
              </a:ext>
            </a:extLst>
          </p:cNvPr>
          <p:cNvSpPr txBox="1"/>
          <p:nvPr/>
        </p:nvSpPr>
        <p:spPr>
          <a:xfrm>
            <a:off x="526037" y="4474084"/>
            <a:ext cx="2403222" cy="369332"/>
          </a:xfrm>
          <a:prstGeom prst="rect">
            <a:avLst/>
          </a:prstGeom>
          <a:noFill/>
        </p:spPr>
        <p:txBody>
          <a:bodyPr wrap="none" rtlCol="0">
            <a:spAutoFit/>
          </a:bodyPr>
          <a:lstStyle/>
          <a:p>
            <a:pPr algn="l"/>
            <a:r>
              <a:rPr kumimoji="1" lang="en-US" altLang="ja-JP" dirty="0">
                <a:latin typeface="Optima" panose="02000503060000020004" pitchFamily="2" charset="0"/>
              </a:rPr>
              <a:t>During the oscillation</a:t>
            </a:r>
            <a:endParaRPr kumimoji="1" lang="ja-JP" altLang="en-US" dirty="0">
              <a:latin typeface="Optima" panose="02000503060000020004" pitchFamily="2" charset="0"/>
            </a:endParaRPr>
          </a:p>
        </p:txBody>
      </p:sp>
      <p:sp>
        <p:nvSpPr>
          <p:cNvPr id="49" name="テキスト ボックス 48">
            <a:extLst>
              <a:ext uri="{FF2B5EF4-FFF2-40B4-BE49-F238E27FC236}">
                <a16:creationId xmlns:a16="http://schemas.microsoft.com/office/drawing/2014/main" id="{62368FAC-6B72-5D43-AAFE-33AFC0390B7D}"/>
              </a:ext>
            </a:extLst>
          </p:cNvPr>
          <p:cNvSpPr txBox="1"/>
          <p:nvPr/>
        </p:nvSpPr>
        <p:spPr>
          <a:xfrm>
            <a:off x="526037" y="6069497"/>
            <a:ext cx="4554708" cy="400110"/>
          </a:xfrm>
          <a:prstGeom prst="rect">
            <a:avLst/>
          </a:prstGeom>
          <a:noFill/>
        </p:spPr>
        <p:txBody>
          <a:bodyPr wrap="none" rtlCol="0">
            <a:spAutoFit/>
          </a:bodyPr>
          <a:lstStyle/>
          <a:p>
            <a:pPr algn="l"/>
            <a:r>
              <a:rPr kumimoji="1" lang="en-US" altLang="ja-JP" sz="2000" dirty="0">
                <a:latin typeface="Optima" panose="02000503060000020004" pitchFamily="2" charset="0"/>
              </a:rPr>
              <a:t>(Other scenario: oscillation of curvaton)</a:t>
            </a:r>
            <a:endParaRPr kumimoji="1" lang="ja-JP" altLang="en-US" sz="2000" dirty="0">
              <a:latin typeface="Optima" panose="02000503060000020004" pitchFamily="2" charset="0"/>
            </a:endParaRPr>
          </a:p>
        </p:txBody>
      </p:sp>
      <p:sp>
        <p:nvSpPr>
          <p:cNvPr id="50" name="テキスト ボックス 49">
            <a:extLst>
              <a:ext uri="{FF2B5EF4-FFF2-40B4-BE49-F238E27FC236}">
                <a16:creationId xmlns:a16="http://schemas.microsoft.com/office/drawing/2014/main" id="{11D6784D-5933-5844-A611-57A89DAAC421}"/>
              </a:ext>
            </a:extLst>
          </p:cNvPr>
          <p:cNvSpPr txBox="1"/>
          <p:nvPr/>
        </p:nvSpPr>
        <p:spPr>
          <a:xfrm>
            <a:off x="365019" y="1542528"/>
            <a:ext cx="2018501" cy="400110"/>
          </a:xfrm>
          <a:prstGeom prst="rect">
            <a:avLst/>
          </a:prstGeom>
          <a:noFill/>
          <a:ln>
            <a:solidFill>
              <a:schemeClr val="accent1"/>
            </a:solidFill>
          </a:ln>
        </p:spPr>
        <p:txBody>
          <a:bodyPr wrap="none" rtlCol="0">
            <a:spAutoFit/>
          </a:bodyPr>
          <a:lstStyle/>
          <a:p>
            <a:pPr algn="l"/>
            <a:r>
              <a:rPr kumimoji="1" lang="en-US" altLang="ja-JP" sz="2000" dirty="0">
                <a:latin typeface="Optima" panose="02000503060000020004" pitchFamily="2" charset="0"/>
              </a:rPr>
              <a:t>Chaotic inflation</a:t>
            </a:r>
            <a:endParaRPr kumimoji="1" lang="ja-JP" altLang="en-US" sz="2000" dirty="0">
              <a:latin typeface="Optima" panose="02000503060000020004" pitchFamily="2" charset="0"/>
            </a:endParaRPr>
          </a:p>
        </p:txBody>
      </p:sp>
      <p:pic>
        <p:nvPicPr>
          <p:cNvPr id="51" name="図 50">
            <a:extLst>
              <a:ext uri="{FF2B5EF4-FFF2-40B4-BE49-F238E27FC236}">
                <a16:creationId xmlns:a16="http://schemas.microsoft.com/office/drawing/2014/main" id="{4B07BABF-9EAC-3442-ADEC-1C72E9580772}"/>
              </a:ext>
            </a:extLst>
          </p:cNvPr>
          <p:cNvPicPr>
            <a:picLocks noChangeAspect="1"/>
          </p:cNvPicPr>
          <p:nvPr/>
        </p:nvPicPr>
        <p:blipFill>
          <a:blip r:embed="rId3"/>
          <a:stretch>
            <a:fillRect/>
          </a:stretch>
        </p:blipFill>
        <p:spPr>
          <a:xfrm>
            <a:off x="798873" y="4857702"/>
            <a:ext cx="2985563" cy="1092981"/>
          </a:xfrm>
          <a:prstGeom prst="rect">
            <a:avLst/>
          </a:prstGeom>
        </p:spPr>
      </p:pic>
      <p:sp>
        <p:nvSpPr>
          <p:cNvPr id="52" name="右矢印 51">
            <a:extLst>
              <a:ext uri="{FF2B5EF4-FFF2-40B4-BE49-F238E27FC236}">
                <a16:creationId xmlns:a16="http://schemas.microsoft.com/office/drawing/2014/main" id="{8EE1FDE4-010A-AA43-B70E-FD04ADB847C2}"/>
              </a:ext>
            </a:extLst>
          </p:cNvPr>
          <p:cNvSpPr/>
          <p:nvPr/>
        </p:nvSpPr>
        <p:spPr>
          <a:xfrm>
            <a:off x="3992318" y="5161811"/>
            <a:ext cx="482463" cy="482970"/>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テキスト ボックス 52">
            <a:extLst>
              <a:ext uri="{FF2B5EF4-FFF2-40B4-BE49-F238E27FC236}">
                <a16:creationId xmlns:a16="http://schemas.microsoft.com/office/drawing/2014/main" id="{1A5D7FD9-9BD0-284E-802F-C57C26700B57}"/>
              </a:ext>
            </a:extLst>
          </p:cNvPr>
          <p:cNvSpPr txBox="1"/>
          <p:nvPr/>
        </p:nvSpPr>
        <p:spPr>
          <a:xfrm>
            <a:off x="4527031" y="5207421"/>
            <a:ext cx="1175450" cy="400110"/>
          </a:xfrm>
          <a:prstGeom prst="rect">
            <a:avLst/>
          </a:prstGeom>
          <a:noFill/>
        </p:spPr>
        <p:txBody>
          <a:bodyPr wrap="none" rtlCol="0">
            <a:spAutoFit/>
          </a:bodyPr>
          <a:lstStyle/>
          <a:p>
            <a:pPr algn="l"/>
            <a:r>
              <a:rPr kumimoji="1" lang="en-US" altLang="ja-JP" sz="2000" dirty="0">
                <a:latin typeface="Optima" panose="02000503060000020004" pitchFamily="2" charset="0"/>
              </a:rPr>
              <a:t>MD era !</a:t>
            </a:r>
            <a:endParaRPr kumimoji="1" lang="ja-JP" altLang="en-US" sz="2000" dirty="0">
              <a:latin typeface="Optima" panose="02000503060000020004" pitchFamily="2" charset="0"/>
            </a:endParaRPr>
          </a:p>
        </p:txBody>
      </p:sp>
      <p:sp>
        <p:nvSpPr>
          <p:cNvPr id="54" name="角丸四角形 53">
            <a:extLst>
              <a:ext uri="{FF2B5EF4-FFF2-40B4-BE49-F238E27FC236}">
                <a16:creationId xmlns:a16="http://schemas.microsoft.com/office/drawing/2014/main" id="{00BB0605-2778-AD4F-8187-71592E2D7B5A}"/>
              </a:ext>
            </a:extLst>
          </p:cNvPr>
          <p:cNvSpPr/>
          <p:nvPr/>
        </p:nvSpPr>
        <p:spPr>
          <a:xfrm>
            <a:off x="336443" y="4491444"/>
            <a:ext cx="5503524" cy="153067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テキスト ボックス 1">
            <a:extLst>
              <a:ext uri="{FF2B5EF4-FFF2-40B4-BE49-F238E27FC236}">
                <a16:creationId xmlns:a16="http://schemas.microsoft.com/office/drawing/2014/main" id="{2737739C-A04B-4841-9E2B-01A2D9D294E4}"/>
              </a:ext>
            </a:extLst>
          </p:cNvPr>
          <p:cNvSpPr txBox="1"/>
          <p:nvPr/>
        </p:nvSpPr>
        <p:spPr>
          <a:xfrm>
            <a:off x="2910415" y="4550885"/>
            <a:ext cx="1054584" cy="276999"/>
          </a:xfrm>
          <a:prstGeom prst="rect">
            <a:avLst/>
          </a:prstGeom>
          <a:noFill/>
          <a:ln>
            <a:noFill/>
          </a:ln>
        </p:spPr>
        <p:txBody>
          <a:bodyPr wrap="none" rtlCol="0">
            <a:spAutoFit/>
          </a:bodyPr>
          <a:lstStyle/>
          <a:p>
            <a:pPr algn="l"/>
            <a:r>
              <a:rPr kumimoji="1" lang="en-US" altLang="ja-JP" sz="1200" dirty="0">
                <a:solidFill>
                  <a:schemeClr val="accent2"/>
                </a:solidFill>
                <a:latin typeface="Optima" panose="02000503060000020004" pitchFamily="2" charset="0"/>
              </a:rPr>
              <a:t>Time average</a:t>
            </a:r>
            <a:endParaRPr kumimoji="1" lang="ja-JP" altLang="en-US" sz="1200" dirty="0">
              <a:solidFill>
                <a:schemeClr val="accent2"/>
              </a:solidFill>
              <a:latin typeface="Optima" panose="02000503060000020004" pitchFamily="2" charset="0"/>
            </a:endParaRPr>
          </a:p>
        </p:txBody>
      </p:sp>
      <p:cxnSp>
        <p:nvCxnSpPr>
          <p:cNvPr id="7" name="直線矢印コネクタ 6">
            <a:extLst>
              <a:ext uri="{FF2B5EF4-FFF2-40B4-BE49-F238E27FC236}">
                <a16:creationId xmlns:a16="http://schemas.microsoft.com/office/drawing/2014/main" id="{872F794D-E8AB-B946-B87A-8838827B02ED}"/>
              </a:ext>
            </a:extLst>
          </p:cNvPr>
          <p:cNvCxnSpPr/>
          <p:nvPr/>
        </p:nvCxnSpPr>
        <p:spPr>
          <a:xfrm flipH="1">
            <a:off x="2772340" y="4788666"/>
            <a:ext cx="307858" cy="18228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CF2AC2DC-65D5-1144-B79D-C3577EB8AAA6}"/>
              </a:ext>
            </a:extLst>
          </p:cNvPr>
          <p:cNvPicPr>
            <a:picLocks noChangeAspect="1"/>
          </p:cNvPicPr>
          <p:nvPr/>
        </p:nvPicPr>
        <p:blipFill>
          <a:blip r:embed="rId4"/>
          <a:stretch>
            <a:fillRect/>
          </a:stretch>
        </p:blipFill>
        <p:spPr>
          <a:xfrm>
            <a:off x="4550086" y="5573785"/>
            <a:ext cx="1133363" cy="187207"/>
          </a:xfrm>
          <a:prstGeom prst="rect">
            <a:avLst/>
          </a:prstGeom>
        </p:spPr>
      </p:pic>
      <p:sp>
        <p:nvSpPr>
          <p:cNvPr id="4" name="スライド番号プレースホルダー 3">
            <a:extLst>
              <a:ext uri="{FF2B5EF4-FFF2-40B4-BE49-F238E27FC236}">
                <a16:creationId xmlns:a16="http://schemas.microsoft.com/office/drawing/2014/main" id="{17A51F73-76E7-7748-8E93-1F68CBB2C5A1}"/>
              </a:ext>
            </a:extLst>
          </p:cNvPr>
          <p:cNvSpPr>
            <a:spLocks noGrp="1"/>
          </p:cNvSpPr>
          <p:nvPr>
            <p:ph type="sldNum" sz="quarter" idx="12"/>
          </p:nvPr>
        </p:nvSpPr>
        <p:spPr/>
        <p:txBody>
          <a:bodyPr/>
          <a:lstStyle/>
          <a:p>
            <a:fld id="{4F507FF2-E283-2F47-BC83-23ACEC2E43D2}" type="slidenum">
              <a:rPr lang="ja-JP" altLang="en-US" smtClean="0"/>
              <a:pPr/>
              <a:t>7</a:t>
            </a:fld>
            <a:r>
              <a:rPr lang="en-US" altLang="ja-JP"/>
              <a:t>/21</a:t>
            </a:r>
            <a:endParaRPr lang="ja-JP" altLang="en-US"/>
          </a:p>
        </p:txBody>
      </p:sp>
    </p:spTree>
    <p:extLst>
      <p:ext uri="{BB962C8B-B14F-4D97-AF65-F5344CB8AC3E}">
        <p14:creationId xmlns:p14="http://schemas.microsoft.com/office/powerpoint/2010/main" val="285572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5A65DF9D-9906-7745-8709-4AEC20AA94C7}"/>
              </a:ext>
            </a:extLst>
          </p:cNvPr>
          <p:cNvPicPr>
            <a:picLocks noChangeAspect="1"/>
          </p:cNvPicPr>
          <p:nvPr/>
        </p:nvPicPr>
        <p:blipFill>
          <a:blip r:embed="rId3"/>
          <a:stretch>
            <a:fillRect/>
          </a:stretch>
        </p:blipFill>
        <p:spPr>
          <a:xfrm>
            <a:off x="4435530" y="3079874"/>
            <a:ext cx="4494698" cy="2784950"/>
          </a:xfrm>
          <a:prstGeom prst="rect">
            <a:avLst/>
          </a:prstGeom>
        </p:spPr>
      </p:pic>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rmAutofit/>
          </a:bodyPr>
          <a:lstStyle/>
          <a:p>
            <a:r>
              <a:rPr lang="en-US" altLang="ja-JP" dirty="0"/>
              <a:t>Results in previous works</a:t>
            </a:r>
            <a:endParaRPr kumimoji="1" lang="ja-JP" altLang="en-US"/>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4"/>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5"/>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6"/>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7"/>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25ABE5DD-4450-9E47-8EB1-E1EA06907EE5}"/>
              </a:ext>
            </a:extLst>
          </p:cNvPr>
          <p:cNvSpPr txBox="1"/>
          <p:nvPr/>
        </p:nvSpPr>
        <p:spPr>
          <a:xfrm>
            <a:off x="1420999" y="1625949"/>
            <a:ext cx="7225795" cy="307777"/>
          </a:xfrm>
          <a:prstGeom prst="rect">
            <a:avLst/>
          </a:prstGeom>
          <a:noFill/>
        </p:spPr>
        <p:txBody>
          <a:bodyPr wrap="squar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Assadullahi</a:t>
            </a:r>
            <a:r>
              <a:rPr kumimoji="1" lang="en-US" altLang="ja-JP" sz="1400" dirty="0">
                <a:latin typeface="Optima" panose="02000503060000020004" pitchFamily="2" charset="0"/>
              </a:rPr>
              <a:t>, Wands, 2009, </a:t>
            </a:r>
            <a:r>
              <a:rPr kumimoji="1" lang="en-US" altLang="ja-JP" sz="1400" dirty="0" err="1">
                <a:latin typeface="Optima" panose="02000503060000020004" pitchFamily="2" charset="0"/>
              </a:rPr>
              <a:t>Alabidi</a:t>
            </a:r>
            <a:r>
              <a:rPr kumimoji="1" lang="en-US" altLang="ja-JP" sz="1400" dirty="0">
                <a:latin typeface="Optima" panose="02000503060000020004" pitchFamily="2" charset="0"/>
              </a:rPr>
              <a:t>, </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Sasaki, </a:t>
            </a:r>
            <a:r>
              <a:rPr kumimoji="1" lang="en-US" altLang="ja-JP" sz="1400" dirty="0" err="1">
                <a:latin typeface="Optima" panose="02000503060000020004" pitchFamily="2" charset="0"/>
              </a:rPr>
              <a:t>Sendaouda</a:t>
            </a:r>
            <a:r>
              <a:rPr kumimoji="1" lang="en-US" altLang="ja-JP" sz="1400" dirty="0">
                <a:latin typeface="Optima" panose="02000503060000020004" pitchFamily="2" charset="0"/>
              </a:rPr>
              <a:t>, 2013, </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Terada, 2018)</a:t>
            </a:r>
            <a:endParaRPr kumimoji="1" lang="ja-JP" altLang="en-US" sz="1400" dirty="0">
              <a:latin typeface="Optima" panose="02000503060000020004" pitchFamily="2" charset="0"/>
            </a:endParaRPr>
          </a:p>
        </p:txBody>
      </p:sp>
      <p:sp>
        <p:nvSpPr>
          <p:cNvPr id="2" name="テキスト ボックス 1">
            <a:extLst>
              <a:ext uri="{FF2B5EF4-FFF2-40B4-BE49-F238E27FC236}">
                <a16:creationId xmlns:a16="http://schemas.microsoft.com/office/drawing/2014/main" id="{5C8C97AE-21DB-FC40-AF9A-E6D5C246FE45}"/>
              </a:ext>
            </a:extLst>
          </p:cNvPr>
          <p:cNvSpPr txBox="1"/>
          <p:nvPr/>
        </p:nvSpPr>
        <p:spPr>
          <a:xfrm>
            <a:off x="644778" y="2057777"/>
            <a:ext cx="7772999" cy="923330"/>
          </a:xfrm>
          <a:prstGeom prst="rect">
            <a:avLst/>
          </a:prstGeom>
          <a:noFill/>
        </p:spPr>
        <p:txBody>
          <a:bodyPr wrap="square" rtlCol="0">
            <a:spAutoFit/>
          </a:bodyPr>
          <a:lstStyle/>
          <a:p>
            <a:r>
              <a:rPr kumimoji="1" lang="en-US" altLang="ja-JP" dirty="0">
                <a:latin typeface="Optima" panose="02000503060000020004" pitchFamily="2" charset="0"/>
              </a:rPr>
              <a:t>During an eMD era, the transfer function of the gravitational potential (</a:t>
            </a:r>
            <a:r>
              <a:rPr kumimoji="1" lang="en-US" altLang="ja-JP" dirty="0" err="1">
                <a:latin typeface="Optima" panose="02000503060000020004" pitchFamily="2" charset="0"/>
              </a:rPr>
              <a:t>Φ</a:t>
            </a:r>
            <a:r>
              <a:rPr kumimoji="1" lang="en-US" altLang="ja-JP" dirty="0">
                <a:latin typeface="Optima" panose="02000503060000020004" pitchFamily="2" charset="0"/>
              </a:rPr>
              <a:t>), the source of GWs, does not decay even on subhorizon because of the growing matter perturbations.</a:t>
            </a:r>
            <a:endParaRPr kumimoji="1" lang="ja-JP" altLang="en-US" dirty="0">
              <a:latin typeface="Optima" panose="02000503060000020004" pitchFamily="2" charset="0"/>
            </a:endParaRPr>
          </a:p>
        </p:txBody>
      </p:sp>
      <p:sp>
        <p:nvSpPr>
          <p:cNvPr id="4" name="テキスト ボックス 3">
            <a:extLst>
              <a:ext uri="{FF2B5EF4-FFF2-40B4-BE49-F238E27FC236}">
                <a16:creationId xmlns:a16="http://schemas.microsoft.com/office/drawing/2014/main" id="{E662609B-E414-0F44-8244-5B30F39702CB}"/>
              </a:ext>
            </a:extLst>
          </p:cNvPr>
          <p:cNvSpPr txBox="1"/>
          <p:nvPr/>
        </p:nvSpPr>
        <p:spPr>
          <a:xfrm>
            <a:off x="604156" y="1289957"/>
            <a:ext cx="7529754" cy="369332"/>
          </a:xfrm>
          <a:prstGeom prst="rect">
            <a:avLst/>
          </a:prstGeom>
          <a:noFill/>
        </p:spPr>
        <p:txBody>
          <a:bodyPr wrap="none" rtlCol="0">
            <a:spAutoFit/>
          </a:bodyPr>
          <a:lstStyle/>
          <a:p>
            <a:pPr algn="l"/>
            <a:r>
              <a:rPr kumimoji="1" lang="en-US" altLang="ja-JP" dirty="0">
                <a:latin typeface="Optima" panose="02000503060000020004" pitchFamily="2" charset="0"/>
              </a:rPr>
              <a:t>There are works discussing the effects of an eMD era on the induced GWs.</a:t>
            </a:r>
            <a:endParaRPr kumimoji="1" lang="ja-JP" altLang="en-US" dirty="0">
              <a:latin typeface="Optima" panose="02000503060000020004" pitchFamily="2" charset="0"/>
            </a:endParaRPr>
          </a:p>
        </p:txBody>
      </p:sp>
      <p:pic>
        <p:nvPicPr>
          <p:cNvPr id="17" name="図 16">
            <a:extLst>
              <a:ext uri="{FF2B5EF4-FFF2-40B4-BE49-F238E27FC236}">
                <a16:creationId xmlns:a16="http://schemas.microsoft.com/office/drawing/2014/main" id="{2AB177F1-9F9B-694E-A2BE-81793A28D414}"/>
              </a:ext>
            </a:extLst>
          </p:cNvPr>
          <p:cNvPicPr>
            <a:picLocks noChangeAspect="1"/>
          </p:cNvPicPr>
          <p:nvPr/>
        </p:nvPicPr>
        <p:blipFill>
          <a:blip r:embed="rId8"/>
          <a:stretch>
            <a:fillRect/>
          </a:stretch>
        </p:blipFill>
        <p:spPr>
          <a:xfrm>
            <a:off x="332769" y="3438793"/>
            <a:ext cx="3539276" cy="2273494"/>
          </a:xfrm>
          <a:prstGeom prst="rect">
            <a:avLst/>
          </a:prstGeom>
        </p:spPr>
      </p:pic>
      <p:sp>
        <p:nvSpPr>
          <p:cNvPr id="22" name="テキスト ボックス 21">
            <a:extLst>
              <a:ext uri="{FF2B5EF4-FFF2-40B4-BE49-F238E27FC236}">
                <a16:creationId xmlns:a16="http://schemas.microsoft.com/office/drawing/2014/main" id="{5E2D5FEF-A0DF-7843-B734-E94E02AD182E}"/>
              </a:ext>
            </a:extLst>
          </p:cNvPr>
          <p:cNvSpPr txBox="1"/>
          <p:nvPr/>
        </p:nvSpPr>
        <p:spPr>
          <a:xfrm>
            <a:off x="2258557" y="3524361"/>
            <a:ext cx="1447256" cy="307777"/>
          </a:xfrm>
          <a:prstGeom prst="rect">
            <a:avLst/>
          </a:prstGeom>
          <a:noFill/>
        </p:spPr>
        <p:txBody>
          <a:bodyPr wrap="none" rtlCol="0">
            <a:spAutoFit/>
          </a:bodyPr>
          <a:lstStyle/>
          <a:p>
            <a:pPr algn="l"/>
            <a:r>
              <a:rPr kumimoji="1" lang="en-US" altLang="ja-JP" sz="1400" dirty="0">
                <a:solidFill>
                  <a:schemeClr val="accent1"/>
                </a:solidFill>
                <a:latin typeface="Optima" panose="02000503060000020004" pitchFamily="2" charset="0"/>
              </a:rPr>
              <a:t>During eMD era</a:t>
            </a:r>
            <a:endParaRPr kumimoji="1" lang="ja-JP" altLang="en-US" sz="1400" dirty="0">
              <a:solidFill>
                <a:schemeClr val="accent1"/>
              </a:solidFill>
              <a:latin typeface="Optima" panose="02000503060000020004" pitchFamily="2" charset="0"/>
            </a:endParaRPr>
          </a:p>
        </p:txBody>
      </p:sp>
      <p:sp>
        <p:nvSpPr>
          <p:cNvPr id="27" name="テキスト ボックス 26">
            <a:extLst>
              <a:ext uri="{FF2B5EF4-FFF2-40B4-BE49-F238E27FC236}">
                <a16:creationId xmlns:a16="http://schemas.microsoft.com/office/drawing/2014/main" id="{48FCF36E-9FD5-3D4D-AF85-3F464DB104A8}"/>
              </a:ext>
            </a:extLst>
          </p:cNvPr>
          <p:cNvSpPr txBox="1"/>
          <p:nvPr/>
        </p:nvSpPr>
        <p:spPr>
          <a:xfrm>
            <a:off x="1899601" y="4857950"/>
            <a:ext cx="1306191" cy="307777"/>
          </a:xfrm>
          <a:prstGeom prst="rect">
            <a:avLst/>
          </a:prstGeom>
          <a:noFill/>
        </p:spPr>
        <p:txBody>
          <a:bodyPr wrap="none" rtlCol="0">
            <a:spAutoFit/>
          </a:bodyPr>
          <a:lstStyle/>
          <a:p>
            <a:pPr algn="ctr"/>
            <a:r>
              <a:rPr kumimoji="1" lang="en-US" altLang="ja-JP" sz="1400" dirty="0">
                <a:solidFill>
                  <a:schemeClr val="accent2"/>
                </a:solidFill>
                <a:latin typeface="Optima" panose="02000503060000020004" pitchFamily="2" charset="0"/>
              </a:rPr>
              <a:t>During RD era</a:t>
            </a:r>
            <a:endParaRPr kumimoji="1" lang="ja-JP" altLang="en-US" sz="1400" dirty="0">
              <a:solidFill>
                <a:schemeClr val="accent2"/>
              </a:solidFill>
              <a:latin typeface="Optima" panose="02000503060000020004" pitchFamily="2" charset="0"/>
            </a:endParaRPr>
          </a:p>
        </p:txBody>
      </p:sp>
      <p:pic>
        <p:nvPicPr>
          <p:cNvPr id="30" name="図 29">
            <a:extLst>
              <a:ext uri="{FF2B5EF4-FFF2-40B4-BE49-F238E27FC236}">
                <a16:creationId xmlns:a16="http://schemas.microsoft.com/office/drawing/2014/main" id="{444BB0C0-27EB-6D4E-81CD-F37274998C99}"/>
              </a:ext>
            </a:extLst>
          </p:cNvPr>
          <p:cNvPicPr>
            <a:picLocks noChangeAspect="1"/>
          </p:cNvPicPr>
          <p:nvPr/>
        </p:nvPicPr>
        <p:blipFill>
          <a:blip r:embed="rId9"/>
          <a:stretch>
            <a:fillRect/>
          </a:stretch>
        </p:blipFill>
        <p:spPr>
          <a:xfrm>
            <a:off x="2463550" y="5525114"/>
            <a:ext cx="574922" cy="164900"/>
          </a:xfrm>
          <a:prstGeom prst="rect">
            <a:avLst/>
          </a:prstGeom>
        </p:spPr>
      </p:pic>
      <p:cxnSp>
        <p:nvCxnSpPr>
          <p:cNvPr id="35" name="直線コネクタ 34">
            <a:extLst>
              <a:ext uri="{FF2B5EF4-FFF2-40B4-BE49-F238E27FC236}">
                <a16:creationId xmlns:a16="http://schemas.microsoft.com/office/drawing/2014/main" id="{676DBCBE-20D4-4C41-8A52-F9BD317CC542}"/>
              </a:ext>
            </a:extLst>
          </p:cNvPr>
          <p:cNvCxnSpPr/>
          <p:nvPr/>
        </p:nvCxnSpPr>
        <p:spPr>
          <a:xfrm>
            <a:off x="1830327" y="3510506"/>
            <a:ext cx="0" cy="1847022"/>
          </a:xfrm>
          <a:prstGeom prst="line">
            <a:avLst/>
          </a:prstGeom>
          <a:ln w="158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49D43BCC-885E-E349-8778-6F765FFDE3F5}"/>
              </a:ext>
            </a:extLst>
          </p:cNvPr>
          <p:cNvCxnSpPr>
            <a:cxnSpLocks/>
          </p:cNvCxnSpPr>
          <p:nvPr/>
        </p:nvCxnSpPr>
        <p:spPr>
          <a:xfrm flipV="1">
            <a:off x="1830327" y="5508341"/>
            <a:ext cx="0" cy="3202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52314957-92D0-494C-BF61-D20250991F30}"/>
              </a:ext>
            </a:extLst>
          </p:cNvPr>
          <p:cNvSpPr txBox="1"/>
          <p:nvPr/>
        </p:nvSpPr>
        <p:spPr>
          <a:xfrm>
            <a:off x="1175080" y="5802070"/>
            <a:ext cx="1258678" cy="307777"/>
          </a:xfrm>
          <a:prstGeom prst="rect">
            <a:avLst/>
          </a:prstGeom>
          <a:noFill/>
        </p:spPr>
        <p:txBody>
          <a:bodyPr wrap="none" rtlCol="0">
            <a:spAutoFit/>
          </a:bodyPr>
          <a:lstStyle/>
          <a:p>
            <a:pPr algn="l"/>
            <a:r>
              <a:rPr kumimoji="1" lang="en-US" altLang="ja-JP" sz="1400" dirty="0">
                <a:latin typeface="Optima" panose="02000503060000020004" pitchFamily="2" charset="0"/>
              </a:rPr>
              <a:t>Horizon entry</a:t>
            </a:r>
            <a:endParaRPr kumimoji="1" lang="ja-JP" altLang="en-US" sz="1400" dirty="0">
              <a:latin typeface="Optima" panose="02000503060000020004" pitchFamily="2" charset="0"/>
            </a:endParaRPr>
          </a:p>
        </p:txBody>
      </p:sp>
      <p:sp>
        <p:nvSpPr>
          <p:cNvPr id="41" name="右矢印 40">
            <a:extLst>
              <a:ext uri="{FF2B5EF4-FFF2-40B4-BE49-F238E27FC236}">
                <a16:creationId xmlns:a16="http://schemas.microsoft.com/office/drawing/2014/main" id="{3FCBC556-6671-754B-B687-BF39CE5FBD65}"/>
              </a:ext>
            </a:extLst>
          </p:cNvPr>
          <p:cNvSpPr/>
          <p:nvPr/>
        </p:nvSpPr>
        <p:spPr>
          <a:xfrm>
            <a:off x="4022927" y="4249165"/>
            <a:ext cx="424640" cy="441753"/>
          </a:xfrm>
          <a:prstGeom prst="right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CAFE60FB-FDC2-554D-9F03-7166D01F81EB}"/>
              </a:ext>
            </a:extLst>
          </p:cNvPr>
          <p:cNvSpPr txBox="1"/>
          <p:nvPr/>
        </p:nvSpPr>
        <p:spPr>
          <a:xfrm>
            <a:off x="5326785" y="5934945"/>
            <a:ext cx="3057247" cy="369332"/>
          </a:xfrm>
          <a:prstGeom prst="rect">
            <a:avLst/>
          </a:prstGeom>
          <a:noFill/>
        </p:spPr>
        <p:txBody>
          <a:bodyPr wrap="none" rtlCol="0">
            <a:spAutoFit/>
          </a:bodyPr>
          <a:lstStyle/>
          <a:p>
            <a:pPr algn="l"/>
            <a:r>
              <a:rPr kumimoji="1" lang="en-US" altLang="ja-JP" dirty="0">
                <a:latin typeface="Optima" panose="02000503060000020004" pitchFamily="2" charset="0"/>
              </a:rPr>
              <a:t>Induced GWs are enhanced?</a:t>
            </a:r>
            <a:endParaRPr kumimoji="1" lang="ja-JP" altLang="en-US" dirty="0">
              <a:latin typeface="Optima" panose="02000503060000020004" pitchFamily="2" charset="0"/>
            </a:endParaRPr>
          </a:p>
        </p:txBody>
      </p:sp>
      <p:sp>
        <p:nvSpPr>
          <p:cNvPr id="45" name="テキスト ボックス 44">
            <a:extLst>
              <a:ext uri="{FF2B5EF4-FFF2-40B4-BE49-F238E27FC236}">
                <a16:creationId xmlns:a16="http://schemas.microsoft.com/office/drawing/2014/main" id="{DE1C0DD3-37E9-DA45-85D6-4DFD7234699B}"/>
              </a:ext>
            </a:extLst>
          </p:cNvPr>
          <p:cNvSpPr txBox="1"/>
          <p:nvPr/>
        </p:nvSpPr>
        <p:spPr>
          <a:xfrm>
            <a:off x="7132985" y="2990254"/>
            <a:ext cx="1794454" cy="307777"/>
          </a:xfrm>
          <a:prstGeom prst="rect">
            <a:avLst/>
          </a:prstGeom>
          <a:noFill/>
        </p:spPr>
        <p:txBody>
          <a:bodyPr wrap="squar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Alabidi</a:t>
            </a:r>
            <a:r>
              <a:rPr kumimoji="1" lang="en-US" altLang="ja-JP" sz="1400" dirty="0">
                <a:latin typeface="Optima" panose="02000503060000020004" pitchFamily="2" charset="0"/>
              </a:rPr>
              <a:t> et al., 2013)</a:t>
            </a:r>
            <a:endParaRPr kumimoji="1" lang="ja-JP" altLang="en-US" sz="1400" dirty="0">
              <a:latin typeface="Optima" panose="02000503060000020004" pitchFamily="2" charset="0"/>
            </a:endParaRPr>
          </a:p>
        </p:txBody>
      </p:sp>
      <p:sp>
        <p:nvSpPr>
          <p:cNvPr id="6" name="スライド番号プレースホルダー 5">
            <a:extLst>
              <a:ext uri="{FF2B5EF4-FFF2-40B4-BE49-F238E27FC236}">
                <a16:creationId xmlns:a16="http://schemas.microsoft.com/office/drawing/2014/main" id="{20612915-8A34-EE41-B50D-9FC6B49EFA27}"/>
              </a:ext>
            </a:extLst>
          </p:cNvPr>
          <p:cNvSpPr>
            <a:spLocks noGrp="1"/>
          </p:cNvSpPr>
          <p:nvPr>
            <p:ph type="sldNum" sz="quarter" idx="12"/>
          </p:nvPr>
        </p:nvSpPr>
        <p:spPr/>
        <p:txBody>
          <a:bodyPr/>
          <a:lstStyle/>
          <a:p>
            <a:fld id="{4F507FF2-E283-2F47-BC83-23ACEC2E43D2}" type="slidenum">
              <a:rPr lang="ja-JP" altLang="en-US" smtClean="0"/>
              <a:pPr/>
              <a:t>8</a:t>
            </a:fld>
            <a:r>
              <a:rPr lang="en-US" altLang="ja-JP"/>
              <a:t>/21</a:t>
            </a:r>
            <a:endParaRPr lang="ja-JP" altLang="en-US"/>
          </a:p>
        </p:txBody>
      </p:sp>
      <p:sp>
        <p:nvSpPr>
          <p:cNvPr id="28" name="テキスト ボックス 27">
            <a:extLst>
              <a:ext uri="{FF2B5EF4-FFF2-40B4-BE49-F238E27FC236}">
                <a16:creationId xmlns:a16="http://schemas.microsoft.com/office/drawing/2014/main" id="{7C8BECDB-9731-5941-B149-8378F60253CE}"/>
              </a:ext>
            </a:extLst>
          </p:cNvPr>
          <p:cNvSpPr txBox="1"/>
          <p:nvPr/>
        </p:nvSpPr>
        <p:spPr>
          <a:xfrm>
            <a:off x="9991094" y="3039551"/>
            <a:ext cx="3802158" cy="307777"/>
          </a:xfrm>
          <a:prstGeom prst="rect">
            <a:avLst/>
          </a:prstGeom>
          <a:noFill/>
        </p:spPr>
        <p:txBody>
          <a:bodyPr wrap="squar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Alabidi</a:t>
            </a:r>
            <a:r>
              <a:rPr kumimoji="1" lang="en-US" altLang="ja-JP" sz="1400" dirty="0">
                <a:latin typeface="Optima" panose="02000503060000020004" pitchFamily="2" charset="0"/>
              </a:rPr>
              <a:t>, </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Sasaki, </a:t>
            </a:r>
            <a:r>
              <a:rPr kumimoji="1" lang="en-US" altLang="ja-JP" sz="1400" dirty="0" err="1">
                <a:latin typeface="Optima" panose="02000503060000020004" pitchFamily="2" charset="0"/>
              </a:rPr>
              <a:t>Sendouda</a:t>
            </a:r>
            <a:r>
              <a:rPr kumimoji="1" lang="en-US" altLang="ja-JP" sz="1400" dirty="0">
                <a:latin typeface="Optima" panose="02000503060000020004" pitchFamily="2" charset="0"/>
              </a:rPr>
              <a:t>, 2013)</a:t>
            </a:r>
            <a:endParaRPr kumimoji="1" lang="ja-JP" altLang="en-US" sz="1400" dirty="0">
              <a:latin typeface="Optima" panose="02000503060000020004" pitchFamily="2" charset="0"/>
            </a:endParaRPr>
          </a:p>
        </p:txBody>
      </p:sp>
    </p:spTree>
    <p:extLst>
      <p:ext uri="{BB962C8B-B14F-4D97-AF65-F5344CB8AC3E}">
        <p14:creationId xmlns:p14="http://schemas.microsoft.com/office/powerpoint/2010/main" val="231419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347828-68B0-C349-9374-81E3A96039A1}"/>
              </a:ext>
            </a:extLst>
          </p:cNvPr>
          <p:cNvSpPr>
            <a:spLocks noGrp="1"/>
          </p:cNvSpPr>
          <p:nvPr>
            <p:ph type="title"/>
          </p:nvPr>
        </p:nvSpPr>
        <p:spPr>
          <a:xfrm>
            <a:off x="628650" y="365127"/>
            <a:ext cx="7886700" cy="708300"/>
          </a:xfrm>
        </p:spPr>
        <p:txBody>
          <a:bodyPr>
            <a:noAutofit/>
          </a:bodyPr>
          <a:lstStyle/>
          <a:p>
            <a:r>
              <a:rPr kumimoji="1" lang="en-US" altLang="ja-JP" sz="3200" dirty="0"/>
              <a:t>Implicit assumptions in previous works</a:t>
            </a:r>
            <a:endParaRPr kumimoji="1" lang="ja-JP" altLang="en-US" sz="3200"/>
          </a:p>
        </p:txBody>
      </p:sp>
      <p:pic>
        <p:nvPicPr>
          <p:cNvPr id="5" name="図 4">
            <a:extLst>
              <a:ext uri="{FF2B5EF4-FFF2-40B4-BE49-F238E27FC236}">
                <a16:creationId xmlns:a16="http://schemas.microsoft.com/office/drawing/2014/main" id="{3BC9D779-03E5-8543-AB7E-3BA2359C20CE}"/>
              </a:ext>
            </a:extLst>
          </p:cNvPr>
          <p:cNvPicPr>
            <a:picLocks noChangeAspect="1"/>
          </p:cNvPicPr>
          <p:nvPr/>
        </p:nvPicPr>
        <p:blipFill>
          <a:blip r:embed="rId3"/>
          <a:stretch>
            <a:fillRect/>
          </a:stretch>
        </p:blipFill>
        <p:spPr>
          <a:xfrm>
            <a:off x="-193280" y="7111564"/>
            <a:ext cx="9144000" cy="754743"/>
          </a:xfrm>
          <a:prstGeom prst="rect">
            <a:avLst/>
          </a:prstGeom>
        </p:spPr>
      </p:pic>
      <p:pic>
        <p:nvPicPr>
          <p:cNvPr id="14" name="図 13">
            <a:extLst>
              <a:ext uri="{FF2B5EF4-FFF2-40B4-BE49-F238E27FC236}">
                <a16:creationId xmlns:a16="http://schemas.microsoft.com/office/drawing/2014/main" id="{FD7623D5-0091-C04C-AC2F-BEF36EF8851A}"/>
              </a:ext>
            </a:extLst>
          </p:cNvPr>
          <p:cNvPicPr>
            <a:picLocks noChangeAspect="1"/>
          </p:cNvPicPr>
          <p:nvPr/>
        </p:nvPicPr>
        <p:blipFill>
          <a:blip r:embed="rId4"/>
          <a:stretch>
            <a:fillRect/>
          </a:stretch>
        </p:blipFill>
        <p:spPr>
          <a:xfrm>
            <a:off x="9540751" y="4606657"/>
            <a:ext cx="6406134" cy="915847"/>
          </a:xfrm>
          <a:prstGeom prst="rect">
            <a:avLst/>
          </a:prstGeom>
        </p:spPr>
      </p:pic>
      <p:sp>
        <p:nvSpPr>
          <p:cNvPr id="16" name="テキスト ボックス 15">
            <a:extLst>
              <a:ext uri="{FF2B5EF4-FFF2-40B4-BE49-F238E27FC236}">
                <a16:creationId xmlns:a16="http://schemas.microsoft.com/office/drawing/2014/main" id="{97CF7E02-627A-DC41-8AB6-BC7AC678339F}"/>
              </a:ext>
            </a:extLst>
          </p:cNvPr>
          <p:cNvSpPr txBox="1"/>
          <p:nvPr/>
        </p:nvSpPr>
        <p:spPr>
          <a:xfrm>
            <a:off x="135347" y="8308144"/>
            <a:ext cx="8486746" cy="707886"/>
          </a:xfrm>
          <a:prstGeom prst="rect">
            <a:avLst/>
          </a:prstGeom>
          <a:noFill/>
        </p:spPr>
        <p:txBody>
          <a:bodyPr wrap="square" rtlCol="0">
            <a:spAutoFit/>
          </a:bodyPr>
          <a:lstStyle/>
          <a:p>
            <a:pPr algn="l"/>
            <a:r>
              <a:rPr kumimoji="1" lang="en-US" altLang="ja-JP" sz="2000" dirty="0">
                <a:latin typeface="Optima" panose="02000503060000020004" pitchFamily="2" charset="0"/>
              </a:rPr>
              <a:t>If we know the power spectrum of curvature perturbations, we can easily calculate the GW energy density thanks to </a:t>
            </a:r>
            <a:r>
              <a:rPr kumimoji="1" lang="en-US" altLang="ja-JP" sz="2000" dirty="0" err="1">
                <a:latin typeface="Optima" panose="02000503060000020004" pitchFamily="2" charset="0"/>
              </a:rPr>
              <a:t>Kohri</a:t>
            </a:r>
            <a:r>
              <a:rPr kumimoji="1" lang="en-US" altLang="ja-JP" sz="2000" dirty="0">
                <a:latin typeface="Optima" panose="02000503060000020004" pitchFamily="2" charset="0"/>
              </a:rPr>
              <a:t> &amp; Terada’s work.</a:t>
            </a:r>
            <a:endParaRPr kumimoji="1" lang="ja-JP" altLang="en-US" sz="2000" dirty="0">
              <a:latin typeface="Optima" panose="02000503060000020004" pitchFamily="2" charset="0"/>
            </a:endParaRPr>
          </a:p>
        </p:txBody>
      </p:sp>
      <p:sp>
        <p:nvSpPr>
          <p:cNvPr id="18" name="角丸四角形 17">
            <a:extLst>
              <a:ext uri="{FF2B5EF4-FFF2-40B4-BE49-F238E27FC236}">
                <a16:creationId xmlns:a16="http://schemas.microsoft.com/office/drawing/2014/main" id="{30D7A521-14DE-6348-BAAA-429B41FD1471}"/>
              </a:ext>
            </a:extLst>
          </p:cNvPr>
          <p:cNvSpPr/>
          <p:nvPr/>
        </p:nvSpPr>
        <p:spPr>
          <a:xfrm>
            <a:off x="9345679" y="4501135"/>
            <a:ext cx="6795884" cy="10904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FFFF99C6-A84A-C747-AED4-2E01299D3209}"/>
              </a:ext>
            </a:extLst>
          </p:cNvPr>
          <p:cNvPicPr>
            <a:picLocks noChangeAspect="1"/>
          </p:cNvPicPr>
          <p:nvPr/>
        </p:nvPicPr>
        <p:blipFill>
          <a:blip r:embed="rId5"/>
          <a:stretch>
            <a:fillRect/>
          </a:stretch>
        </p:blipFill>
        <p:spPr>
          <a:xfrm>
            <a:off x="3525847" y="7753542"/>
            <a:ext cx="4748636" cy="529043"/>
          </a:xfrm>
          <a:prstGeom prst="rect">
            <a:avLst/>
          </a:prstGeom>
        </p:spPr>
      </p:pic>
      <p:pic>
        <p:nvPicPr>
          <p:cNvPr id="15" name="図 14">
            <a:extLst>
              <a:ext uri="{FF2B5EF4-FFF2-40B4-BE49-F238E27FC236}">
                <a16:creationId xmlns:a16="http://schemas.microsoft.com/office/drawing/2014/main" id="{7E2D604B-05A7-1E49-BD9C-C129AE50661D}"/>
              </a:ext>
            </a:extLst>
          </p:cNvPr>
          <p:cNvPicPr>
            <a:picLocks noChangeAspect="1"/>
          </p:cNvPicPr>
          <p:nvPr/>
        </p:nvPicPr>
        <p:blipFill>
          <a:blip r:embed="rId6"/>
          <a:stretch>
            <a:fillRect/>
          </a:stretch>
        </p:blipFill>
        <p:spPr>
          <a:xfrm>
            <a:off x="8679037" y="7868358"/>
            <a:ext cx="1453219" cy="228060"/>
          </a:xfrm>
          <a:prstGeom prst="rect">
            <a:avLst/>
          </a:prstGeom>
        </p:spPr>
      </p:pic>
      <p:sp>
        <p:nvSpPr>
          <p:cNvPr id="19" name="テキスト ボックス 18">
            <a:extLst>
              <a:ext uri="{FF2B5EF4-FFF2-40B4-BE49-F238E27FC236}">
                <a16:creationId xmlns:a16="http://schemas.microsoft.com/office/drawing/2014/main" id="{41B26C1C-76EC-134C-96B4-6445F01443EE}"/>
              </a:ext>
            </a:extLst>
          </p:cNvPr>
          <p:cNvSpPr txBox="1"/>
          <p:nvPr/>
        </p:nvSpPr>
        <p:spPr>
          <a:xfrm>
            <a:off x="8111763" y="8193149"/>
            <a:ext cx="3679149" cy="338554"/>
          </a:xfrm>
          <a:prstGeom prst="rect">
            <a:avLst/>
          </a:prstGeom>
          <a:noFill/>
        </p:spPr>
        <p:txBody>
          <a:bodyPr wrap="none" rtlCol="0">
            <a:spAutoFit/>
          </a:bodyPr>
          <a:lstStyle/>
          <a:p>
            <a:pPr algn="l"/>
            <a:r>
              <a:rPr kumimoji="1" lang="en-US" altLang="ja-JP" sz="1600" dirty="0">
                <a:latin typeface="Optima" panose="02000503060000020004" pitchFamily="2" charset="0"/>
              </a:rPr>
              <a:t>What we calculate with above formula </a:t>
            </a:r>
            <a:endParaRPr kumimoji="1" lang="ja-JP" altLang="en-US" sz="1600" dirty="0">
              <a:latin typeface="Optima" panose="02000503060000020004" pitchFamily="2" charset="0"/>
            </a:endParaRPr>
          </a:p>
        </p:txBody>
      </p:sp>
      <p:cxnSp>
        <p:nvCxnSpPr>
          <p:cNvPr id="20" name="直線コネクタ 19">
            <a:extLst>
              <a:ext uri="{FF2B5EF4-FFF2-40B4-BE49-F238E27FC236}">
                <a16:creationId xmlns:a16="http://schemas.microsoft.com/office/drawing/2014/main" id="{418EAD45-7779-F341-99EC-F4E9F1BC4AF4}"/>
              </a:ext>
            </a:extLst>
          </p:cNvPr>
          <p:cNvCxnSpPr>
            <a:cxnSpLocks/>
          </p:cNvCxnSpPr>
          <p:nvPr/>
        </p:nvCxnSpPr>
        <p:spPr>
          <a:xfrm>
            <a:off x="7119733" y="8199951"/>
            <a:ext cx="115475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23BD9ED-D9C2-9F46-8AEB-956E89F8C7DF}"/>
              </a:ext>
            </a:extLst>
          </p:cNvPr>
          <p:cNvCxnSpPr>
            <a:cxnSpLocks/>
            <a:stCxn id="19" idx="1"/>
          </p:cNvCxnSpPr>
          <p:nvPr/>
        </p:nvCxnSpPr>
        <p:spPr>
          <a:xfrm flipH="1" flipV="1">
            <a:off x="7671935" y="8263980"/>
            <a:ext cx="439828" cy="98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9FD870B-2995-F747-91AE-6D872C66F8FE}"/>
              </a:ext>
            </a:extLst>
          </p:cNvPr>
          <p:cNvSpPr txBox="1"/>
          <p:nvPr/>
        </p:nvSpPr>
        <p:spPr>
          <a:xfrm>
            <a:off x="588428" y="1336930"/>
            <a:ext cx="7886700" cy="369332"/>
          </a:xfrm>
          <a:prstGeom prst="rect">
            <a:avLst/>
          </a:prstGeom>
          <a:noFill/>
        </p:spPr>
        <p:txBody>
          <a:bodyPr wrap="square" rtlCol="0">
            <a:spAutoFit/>
          </a:bodyPr>
          <a:lstStyle/>
          <a:p>
            <a:pPr algn="l"/>
            <a:r>
              <a:rPr kumimoji="1" lang="en-US" altLang="ja-JP" dirty="0">
                <a:latin typeface="Optima" panose="02000503060000020004" pitchFamily="2" charset="0"/>
              </a:rPr>
              <a:t>In previous works, the authors put the following (implicit) assumptions. </a:t>
            </a:r>
            <a:endParaRPr kumimoji="1" lang="ja-JP" altLang="en-US" dirty="0">
              <a:latin typeface="Optima" panose="02000503060000020004" pitchFamily="2" charset="0"/>
            </a:endParaRPr>
          </a:p>
        </p:txBody>
      </p:sp>
      <p:sp>
        <p:nvSpPr>
          <p:cNvPr id="24" name="テキスト ボックス 23">
            <a:extLst>
              <a:ext uri="{FF2B5EF4-FFF2-40B4-BE49-F238E27FC236}">
                <a16:creationId xmlns:a16="http://schemas.microsoft.com/office/drawing/2014/main" id="{25ABE5DD-4450-9E47-8EB1-E1EA06907EE5}"/>
              </a:ext>
            </a:extLst>
          </p:cNvPr>
          <p:cNvSpPr txBox="1"/>
          <p:nvPr/>
        </p:nvSpPr>
        <p:spPr>
          <a:xfrm>
            <a:off x="1515378" y="1648157"/>
            <a:ext cx="7225795" cy="307777"/>
          </a:xfrm>
          <a:prstGeom prst="rect">
            <a:avLst/>
          </a:prstGeom>
          <a:noFill/>
        </p:spPr>
        <p:txBody>
          <a:bodyPr wrap="square" rtlCol="0">
            <a:spAutoFit/>
          </a:bodyPr>
          <a:lstStyle/>
          <a:p>
            <a:pPr algn="l"/>
            <a:r>
              <a:rPr kumimoji="1" lang="en-US" altLang="ja-JP" sz="1400" dirty="0">
                <a:latin typeface="Optima" panose="02000503060000020004" pitchFamily="2" charset="0"/>
              </a:rPr>
              <a:t>(</a:t>
            </a:r>
            <a:r>
              <a:rPr kumimoji="1" lang="en-US" altLang="ja-JP" sz="1400" dirty="0" err="1">
                <a:latin typeface="Optima" panose="02000503060000020004" pitchFamily="2" charset="0"/>
              </a:rPr>
              <a:t>Assadullahi</a:t>
            </a:r>
            <a:r>
              <a:rPr kumimoji="1" lang="en-US" altLang="ja-JP" sz="1400" dirty="0">
                <a:latin typeface="Optima" panose="02000503060000020004" pitchFamily="2" charset="0"/>
              </a:rPr>
              <a:t>, Wands, 2009, </a:t>
            </a:r>
            <a:r>
              <a:rPr kumimoji="1" lang="en-US" altLang="ja-JP" sz="1400" dirty="0" err="1">
                <a:latin typeface="Optima" panose="02000503060000020004" pitchFamily="2" charset="0"/>
              </a:rPr>
              <a:t>Alabidi</a:t>
            </a:r>
            <a:r>
              <a:rPr kumimoji="1" lang="en-US" altLang="ja-JP" sz="1400" dirty="0">
                <a:latin typeface="Optima" panose="02000503060000020004" pitchFamily="2" charset="0"/>
              </a:rPr>
              <a:t>, </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Sasaki, </a:t>
            </a:r>
            <a:r>
              <a:rPr kumimoji="1" lang="en-US" altLang="ja-JP" sz="1400" dirty="0" err="1">
                <a:latin typeface="Optima" panose="02000503060000020004" pitchFamily="2" charset="0"/>
              </a:rPr>
              <a:t>Sendaouda</a:t>
            </a:r>
            <a:r>
              <a:rPr kumimoji="1" lang="en-US" altLang="ja-JP" sz="1400" dirty="0">
                <a:latin typeface="Optima" panose="02000503060000020004" pitchFamily="2" charset="0"/>
              </a:rPr>
              <a:t>, 2013, </a:t>
            </a:r>
            <a:r>
              <a:rPr kumimoji="1" lang="en-US" altLang="ja-JP" sz="1400" dirty="0" err="1">
                <a:latin typeface="Optima" panose="02000503060000020004" pitchFamily="2" charset="0"/>
              </a:rPr>
              <a:t>Kohri</a:t>
            </a:r>
            <a:r>
              <a:rPr kumimoji="1" lang="en-US" altLang="ja-JP" sz="1400" dirty="0">
                <a:latin typeface="Optima" panose="02000503060000020004" pitchFamily="2" charset="0"/>
              </a:rPr>
              <a:t>, Terada, 2018)</a:t>
            </a:r>
            <a:endParaRPr kumimoji="1" lang="ja-JP" altLang="en-US" sz="1400" dirty="0">
              <a:latin typeface="Optima" panose="02000503060000020004" pitchFamily="2" charset="0"/>
            </a:endParaRPr>
          </a:p>
        </p:txBody>
      </p:sp>
      <p:sp>
        <p:nvSpPr>
          <p:cNvPr id="25" name="テキスト ボックス 24">
            <a:extLst>
              <a:ext uri="{FF2B5EF4-FFF2-40B4-BE49-F238E27FC236}">
                <a16:creationId xmlns:a16="http://schemas.microsoft.com/office/drawing/2014/main" id="{D1C40D12-C988-9243-8800-53A423F0B73A}"/>
              </a:ext>
            </a:extLst>
          </p:cNvPr>
          <p:cNvSpPr txBox="1"/>
          <p:nvPr/>
        </p:nvSpPr>
        <p:spPr>
          <a:xfrm>
            <a:off x="702129" y="2050336"/>
            <a:ext cx="7225795" cy="646331"/>
          </a:xfrm>
          <a:prstGeom prst="rect">
            <a:avLst/>
          </a:prstGeom>
          <a:noFill/>
        </p:spPr>
        <p:txBody>
          <a:bodyPr wrap="square" rtlCol="0">
            <a:spAutoFit/>
          </a:bodyPr>
          <a:lstStyle/>
          <a:p>
            <a:pPr algn="l"/>
            <a:r>
              <a:rPr kumimoji="1" lang="en-US" altLang="ja-JP" dirty="0">
                <a:latin typeface="Optima" panose="02000503060000020004" pitchFamily="2" charset="0"/>
              </a:rPr>
              <a:t>1. The transfer function of the gravitational potential (</a:t>
            </a:r>
            <a:r>
              <a:rPr kumimoji="1" lang="en-US" altLang="ja-JP" dirty="0" err="1">
                <a:latin typeface="Optima" panose="02000503060000020004" pitchFamily="2" charset="0"/>
              </a:rPr>
              <a:t>Φ</a:t>
            </a:r>
            <a:r>
              <a:rPr kumimoji="1" lang="en-US" altLang="ja-JP" dirty="0">
                <a:latin typeface="Optima" panose="02000503060000020004" pitchFamily="2" charset="0"/>
              </a:rPr>
              <a:t>), the source of the induced GWs, is unity (</a:t>
            </a:r>
            <a:r>
              <a:rPr kumimoji="1" lang="en-US" altLang="ja-JP" dirty="0" err="1">
                <a:latin typeface="Optima" panose="02000503060000020004" pitchFamily="2" charset="0"/>
              </a:rPr>
              <a:t>Φ</a:t>
            </a:r>
            <a:r>
              <a:rPr kumimoji="1" lang="en-US" altLang="ja-JP" dirty="0">
                <a:latin typeface="Optima" panose="02000503060000020004" pitchFamily="2" charset="0"/>
              </a:rPr>
              <a:t>=1) until the beginning of the RD era.</a:t>
            </a:r>
            <a:endParaRPr kumimoji="1" lang="ja-JP" altLang="en-US" dirty="0">
              <a:latin typeface="Optima" panose="02000503060000020004" pitchFamily="2" charset="0"/>
            </a:endParaRPr>
          </a:p>
        </p:txBody>
      </p:sp>
      <p:sp>
        <p:nvSpPr>
          <p:cNvPr id="31" name="テキスト ボックス 30">
            <a:extLst>
              <a:ext uri="{FF2B5EF4-FFF2-40B4-BE49-F238E27FC236}">
                <a16:creationId xmlns:a16="http://schemas.microsoft.com/office/drawing/2014/main" id="{ACEB376D-D3D9-724F-B7F7-60C968E1A221}"/>
              </a:ext>
            </a:extLst>
          </p:cNvPr>
          <p:cNvSpPr txBox="1"/>
          <p:nvPr/>
        </p:nvSpPr>
        <p:spPr>
          <a:xfrm>
            <a:off x="685800" y="2746788"/>
            <a:ext cx="7772999" cy="646331"/>
          </a:xfrm>
          <a:prstGeom prst="rect">
            <a:avLst/>
          </a:prstGeom>
          <a:noFill/>
        </p:spPr>
        <p:txBody>
          <a:bodyPr wrap="square" rtlCol="0">
            <a:spAutoFit/>
          </a:bodyPr>
          <a:lstStyle/>
          <a:p>
            <a:pPr algn="l"/>
            <a:r>
              <a:rPr kumimoji="1" lang="en-US" altLang="ja-JP" dirty="0">
                <a:latin typeface="Optima" panose="02000503060000020004" pitchFamily="2" charset="0"/>
              </a:rPr>
              <a:t>2. The perturbations that enter the horizon during an eMD era does not induce GWs during the RD era.</a:t>
            </a:r>
          </a:p>
        </p:txBody>
      </p:sp>
      <p:sp>
        <p:nvSpPr>
          <p:cNvPr id="26" name="テキスト ボックス 25">
            <a:extLst>
              <a:ext uri="{FF2B5EF4-FFF2-40B4-BE49-F238E27FC236}">
                <a16:creationId xmlns:a16="http://schemas.microsoft.com/office/drawing/2014/main" id="{25BF7374-0FDB-AE41-BADF-20683FC707A9}"/>
              </a:ext>
            </a:extLst>
          </p:cNvPr>
          <p:cNvSpPr txBox="1"/>
          <p:nvPr/>
        </p:nvSpPr>
        <p:spPr>
          <a:xfrm>
            <a:off x="628650" y="4014943"/>
            <a:ext cx="7658699" cy="646331"/>
          </a:xfrm>
          <a:prstGeom prst="rect">
            <a:avLst/>
          </a:prstGeom>
          <a:noFill/>
        </p:spPr>
        <p:txBody>
          <a:bodyPr wrap="square" rtlCol="0">
            <a:spAutoFit/>
          </a:bodyPr>
          <a:lstStyle/>
          <a:p>
            <a:pPr algn="l"/>
            <a:r>
              <a:rPr kumimoji="1" lang="en-US" altLang="ja-JP" dirty="0">
                <a:latin typeface="Optima" panose="02000503060000020004" pitchFamily="2" charset="0"/>
              </a:rPr>
              <a:t>We remove the above assumptions and revisit the effects of an eMD era on the induced GWs.</a:t>
            </a:r>
          </a:p>
        </p:txBody>
      </p:sp>
      <p:sp>
        <p:nvSpPr>
          <p:cNvPr id="22" name="テキスト ボックス 21">
            <a:extLst>
              <a:ext uri="{FF2B5EF4-FFF2-40B4-BE49-F238E27FC236}">
                <a16:creationId xmlns:a16="http://schemas.microsoft.com/office/drawing/2014/main" id="{0D9DFB05-6052-B540-A573-C259D9801EC2}"/>
              </a:ext>
            </a:extLst>
          </p:cNvPr>
          <p:cNvSpPr txBox="1"/>
          <p:nvPr/>
        </p:nvSpPr>
        <p:spPr>
          <a:xfrm>
            <a:off x="628650" y="4661455"/>
            <a:ext cx="8322070" cy="1554272"/>
          </a:xfrm>
          <a:prstGeom prst="rect">
            <a:avLst/>
          </a:prstGeom>
          <a:noFill/>
        </p:spPr>
        <p:txBody>
          <a:bodyPr wrap="square" rtlCol="0">
            <a:spAutoFit/>
          </a:bodyPr>
          <a:lstStyle/>
          <a:p>
            <a:pPr algn="l"/>
            <a:r>
              <a:rPr kumimoji="1" lang="en-US" altLang="ja-JP" dirty="0">
                <a:latin typeface="Optima" panose="02000503060000020004" pitchFamily="2" charset="0"/>
              </a:rPr>
              <a:t>We consider two cases:</a:t>
            </a:r>
          </a:p>
          <a:p>
            <a:pPr algn="l"/>
            <a:endParaRPr kumimoji="1" lang="en-US" altLang="ja-JP" sz="500" dirty="0">
              <a:latin typeface="Optima" panose="02000503060000020004" pitchFamily="2" charset="0"/>
            </a:endParaRPr>
          </a:p>
          <a:p>
            <a:pPr marL="342900" indent="-342900" algn="l">
              <a:buAutoNum type="arabicPeriod"/>
            </a:pPr>
            <a:r>
              <a:rPr kumimoji="1" lang="en-US" altLang="ja-JP" dirty="0">
                <a:solidFill>
                  <a:schemeClr val="accent1"/>
                </a:solidFill>
                <a:latin typeface="Optima" panose="02000503060000020004" pitchFamily="2" charset="0"/>
              </a:rPr>
              <a:t>Gradual reheating</a:t>
            </a:r>
            <a:r>
              <a:rPr kumimoji="1" lang="en-US" altLang="ja-JP" dirty="0">
                <a:latin typeface="Optima" panose="02000503060000020004" pitchFamily="2" charset="0"/>
              </a:rPr>
              <a:t>, whose time scale is comparable to the Hubble time scale at that time.</a:t>
            </a:r>
          </a:p>
          <a:p>
            <a:pPr marL="342900" indent="-342900" algn="l">
              <a:buAutoNum type="arabicPeriod"/>
            </a:pPr>
            <a:r>
              <a:rPr kumimoji="1" lang="en-US" altLang="ja-JP" dirty="0">
                <a:solidFill>
                  <a:schemeClr val="accent2"/>
                </a:solidFill>
                <a:latin typeface="Optima" panose="02000503060000020004" pitchFamily="2" charset="0"/>
              </a:rPr>
              <a:t>Sudden reheating</a:t>
            </a:r>
            <a:r>
              <a:rPr kumimoji="1" lang="en-US" altLang="ja-JP" dirty="0">
                <a:latin typeface="Optima" panose="02000503060000020004" pitchFamily="2" charset="0"/>
              </a:rPr>
              <a:t>, whose time scale is much shorter than the Hubble time scale at that time.</a:t>
            </a:r>
          </a:p>
        </p:txBody>
      </p:sp>
      <p:sp>
        <p:nvSpPr>
          <p:cNvPr id="6" name="角丸四角形 5">
            <a:extLst>
              <a:ext uri="{FF2B5EF4-FFF2-40B4-BE49-F238E27FC236}">
                <a16:creationId xmlns:a16="http://schemas.microsoft.com/office/drawing/2014/main" id="{E067590F-0388-1146-A002-3BD76953834C}"/>
              </a:ext>
            </a:extLst>
          </p:cNvPr>
          <p:cNvSpPr/>
          <p:nvPr/>
        </p:nvSpPr>
        <p:spPr>
          <a:xfrm>
            <a:off x="433972" y="3836364"/>
            <a:ext cx="8490244" cy="240586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テキスト ボックス 1">
            <a:extLst>
              <a:ext uri="{FF2B5EF4-FFF2-40B4-BE49-F238E27FC236}">
                <a16:creationId xmlns:a16="http://schemas.microsoft.com/office/drawing/2014/main" id="{DB5920A3-EA8B-F04C-ACF1-E0D01D45A9C7}"/>
              </a:ext>
            </a:extLst>
          </p:cNvPr>
          <p:cNvSpPr txBox="1"/>
          <p:nvPr/>
        </p:nvSpPr>
        <p:spPr>
          <a:xfrm>
            <a:off x="685800" y="3593970"/>
            <a:ext cx="2895473" cy="400110"/>
          </a:xfrm>
          <a:prstGeom prst="rect">
            <a:avLst/>
          </a:prstGeom>
          <a:solidFill>
            <a:schemeClr val="bg1"/>
          </a:solidFill>
          <a:ln>
            <a:solidFill>
              <a:schemeClr val="accent1"/>
            </a:solidFill>
          </a:ln>
        </p:spPr>
        <p:txBody>
          <a:bodyPr wrap="none" rtlCol="0">
            <a:spAutoFit/>
          </a:bodyPr>
          <a:lstStyle/>
          <a:p>
            <a:pPr algn="l"/>
            <a:r>
              <a:rPr kumimoji="1" lang="en-US" altLang="ja-JP" sz="2000" dirty="0">
                <a:latin typeface="Optima" panose="02000503060000020004" pitchFamily="2" charset="0"/>
              </a:rPr>
              <a:t>What we do in this work</a:t>
            </a:r>
            <a:endParaRPr kumimoji="1" lang="ja-JP" altLang="en-US" sz="2000" dirty="0">
              <a:latin typeface="Optima" panose="02000503060000020004" pitchFamily="2" charset="0"/>
            </a:endParaRPr>
          </a:p>
        </p:txBody>
      </p:sp>
      <p:sp>
        <p:nvSpPr>
          <p:cNvPr id="7" name="スライド番号プレースホルダー 6">
            <a:extLst>
              <a:ext uri="{FF2B5EF4-FFF2-40B4-BE49-F238E27FC236}">
                <a16:creationId xmlns:a16="http://schemas.microsoft.com/office/drawing/2014/main" id="{AE2034B6-3BD9-AB48-BF0A-37F985D040B1}"/>
              </a:ext>
            </a:extLst>
          </p:cNvPr>
          <p:cNvSpPr>
            <a:spLocks noGrp="1"/>
          </p:cNvSpPr>
          <p:nvPr>
            <p:ph type="sldNum" sz="quarter" idx="12"/>
          </p:nvPr>
        </p:nvSpPr>
        <p:spPr/>
        <p:txBody>
          <a:bodyPr/>
          <a:lstStyle/>
          <a:p>
            <a:fld id="{4F507FF2-E283-2F47-BC83-23ACEC2E43D2}" type="slidenum">
              <a:rPr lang="ja-JP" altLang="en-US" smtClean="0"/>
              <a:pPr/>
              <a:t>9</a:t>
            </a:fld>
            <a:r>
              <a:rPr lang="en-US" altLang="ja-JP"/>
              <a:t>/21</a:t>
            </a:r>
            <a:endParaRPr lang="ja-JP" altLang="en-US"/>
          </a:p>
        </p:txBody>
      </p:sp>
    </p:spTree>
    <p:extLst>
      <p:ext uri="{BB962C8B-B14F-4D97-AF65-F5344CB8AC3E}">
        <p14:creationId xmlns:p14="http://schemas.microsoft.com/office/powerpoint/2010/main" val="173599851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dirty="0" smtClean="0">
            <a:latin typeface="Optima" panose="0200050306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44748</TotalTime>
  <Words>5890</Words>
  <Application>Microsoft Macintosh PowerPoint</Application>
  <PresentationFormat>画面に合わせる (4:3)</PresentationFormat>
  <Paragraphs>787</Paragraphs>
  <Slides>65</Slides>
  <Notes>65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65</vt:i4>
      </vt:variant>
    </vt:vector>
  </HeadingPairs>
  <TitlesOfParts>
    <vt:vector size="73" baseType="lpstr">
      <vt:lpstr>メイリオ</vt:lpstr>
      <vt:lpstr>游ゴシック</vt:lpstr>
      <vt:lpstr>Arial</vt:lpstr>
      <vt:lpstr>Calibri</vt:lpstr>
      <vt:lpstr>Calibri Light</vt:lpstr>
      <vt:lpstr>Cambria Math</vt:lpstr>
      <vt:lpstr>Optima</vt:lpstr>
      <vt:lpstr>Office テーマ</vt:lpstr>
      <vt:lpstr>PowerPoint プレゼンテーション</vt:lpstr>
      <vt:lpstr>Overview</vt:lpstr>
      <vt:lpstr>PowerPoint プレゼンテーション</vt:lpstr>
      <vt:lpstr>GWs induced by curvature perturbations</vt:lpstr>
      <vt:lpstr>Motivations for the induced GWs</vt:lpstr>
      <vt:lpstr>The history of the Universe</vt:lpstr>
      <vt:lpstr>What causes eMD era ?</vt:lpstr>
      <vt:lpstr>Results in previous works</vt:lpstr>
      <vt:lpstr>Implicit assumptions in previous works</vt:lpstr>
      <vt:lpstr>PowerPoint プレゼンテーション</vt:lpstr>
      <vt:lpstr>Gradual reheating</vt:lpstr>
      <vt:lpstr>Perturbations in gradual reheating</vt:lpstr>
      <vt:lpstr>Results</vt:lpstr>
      <vt:lpstr>Why does the damping occur?</vt:lpstr>
      <vt:lpstr>PowerPoint プレゼンテーション</vt:lpstr>
      <vt:lpstr>Toy model for sudden reheating</vt:lpstr>
      <vt:lpstr>Evolutions in sudden reheating</vt:lpstr>
      <vt:lpstr>Induced GWs</vt:lpstr>
      <vt:lpstr>Future constraints on reheating temperature</vt:lpstr>
      <vt:lpstr>PowerPoint プレゼンテーション</vt:lpstr>
      <vt:lpstr>Summary of this talk</vt:lpstr>
      <vt:lpstr>PowerPoint プレゼンテーション</vt:lpstr>
      <vt:lpstr>Foregrounds</vt:lpstr>
      <vt:lpstr>Evolutions in sudden reheating</vt:lpstr>
      <vt:lpstr>Why does the damping occur?</vt:lpstr>
      <vt:lpstr>Stochastic gravitational waves</vt:lpstr>
      <vt:lpstr>Scalar perturbation in Cosmology</vt:lpstr>
      <vt:lpstr>Motivations for the induced GWs</vt:lpstr>
      <vt:lpstr>GWs induced by scalar perturbations</vt:lpstr>
      <vt:lpstr>Equations for tensor perturbations</vt:lpstr>
      <vt:lpstr>Evolutions of perturbations</vt:lpstr>
      <vt:lpstr>PowerPoint プレゼンテーション</vt:lpstr>
      <vt:lpstr>Background in gradual reheating</vt:lpstr>
      <vt:lpstr>Limits of applications of the formulas</vt:lpstr>
      <vt:lpstr>Formulas we use to calculate induced GWs</vt:lpstr>
      <vt:lpstr>Summary for gradual reheating</vt:lpstr>
      <vt:lpstr>Formulas we use</vt:lpstr>
      <vt:lpstr>Why does the cancellation occur?</vt:lpstr>
      <vt:lpstr>Results of Induced GWs</vt:lpstr>
      <vt:lpstr>Results</vt:lpstr>
      <vt:lpstr>Summary for sudden reheating</vt:lpstr>
      <vt:lpstr>How to calculate GWs in gradual reheating</vt:lpstr>
      <vt:lpstr>What we do in this work</vt:lpstr>
      <vt:lpstr>Gradual reheating</vt:lpstr>
      <vt:lpstr>What we do in this work</vt:lpstr>
      <vt:lpstr>Evolutions of perturbations</vt:lpstr>
      <vt:lpstr>Future constraints on reheating temperature</vt:lpstr>
      <vt:lpstr>Why does the cancellation occur?</vt:lpstr>
      <vt:lpstr>Perturbations and Cosmology</vt:lpstr>
      <vt:lpstr>Current constraints on the small scale</vt:lpstr>
      <vt:lpstr>Small scale perturbation and PBH</vt:lpstr>
      <vt:lpstr>What we do in this work</vt:lpstr>
      <vt:lpstr>Brief review of the induced GWs</vt:lpstr>
      <vt:lpstr>Constraints on the induced GWs</vt:lpstr>
      <vt:lpstr>Summary of GW constraints</vt:lpstr>
      <vt:lpstr>PowerPoint プレゼンテーション</vt:lpstr>
      <vt:lpstr>How to derive the constraints</vt:lpstr>
      <vt:lpstr>Constraints on small scale perturbations</vt:lpstr>
      <vt:lpstr>Profile dependence</vt:lpstr>
      <vt:lpstr>PowerPoint プレゼンテーション</vt:lpstr>
      <vt:lpstr>What we have done</vt:lpstr>
      <vt:lpstr>Foregrounds</vt:lpstr>
      <vt:lpstr>Difference between our work and previous work</vt:lpstr>
      <vt:lpstr>Evolution of the induced GWs</vt:lpstr>
      <vt:lpstr>What we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猪又　敬介</dc:creator>
  <cp:lastModifiedBy>猪又　敬介</cp:lastModifiedBy>
  <cp:revision>962</cp:revision>
  <cp:lastPrinted>2018-12-05T06:04:22Z</cp:lastPrinted>
  <dcterms:created xsi:type="dcterms:W3CDTF">2018-09-12T02:41:43Z</dcterms:created>
  <dcterms:modified xsi:type="dcterms:W3CDTF">2019-06-04T04:43:05Z</dcterms:modified>
</cp:coreProperties>
</file>