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2" r:id="rId3"/>
    <p:sldId id="323" r:id="rId4"/>
    <p:sldId id="344" r:id="rId5"/>
    <p:sldId id="345" r:id="rId6"/>
    <p:sldId id="346" r:id="rId7"/>
    <p:sldId id="342" r:id="rId8"/>
    <p:sldId id="343" r:id="rId9"/>
    <p:sldId id="350" r:id="rId10"/>
    <p:sldId id="351" r:id="rId11"/>
    <p:sldId id="353" r:id="rId12"/>
    <p:sldId id="352" r:id="rId13"/>
    <p:sldId id="356" r:id="rId14"/>
    <p:sldId id="357" r:id="rId15"/>
    <p:sldId id="358" r:id="rId16"/>
    <p:sldId id="354" r:id="rId17"/>
    <p:sldId id="359" r:id="rId18"/>
    <p:sldId id="355" r:id="rId19"/>
    <p:sldId id="347" r:id="rId20"/>
    <p:sldId id="348" r:id="rId21"/>
    <p:sldId id="349" r:id="rId22"/>
    <p:sldId id="336" r:id="rId23"/>
    <p:sldId id="315" r:id="rId24"/>
    <p:sldId id="338" r:id="rId25"/>
    <p:sldId id="361" r:id="rId26"/>
    <p:sldId id="339" r:id="rId27"/>
    <p:sldId id="341" r:id="rId28"/>
    <p:sldId id="340" r:id="rId2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B1AA9E2-C72B-4583-B03E-A383BDF22988}">
          <p14:sldIdLst>
            <p14:sldId id="256"/>
            <p14:sldId id="292"/>
            <p14:sldId id="323"/>
            <p14:sldId id="344"/>
            <p14:sldId id="345"/>
            <p14:sldId id="346"/>
            <p14:sldId id="342"/>
            <p14:sldId id="343"/>
            <p14:sldId id="350"/>
            <p14:sldId id="351"/>
            <p14:sldId id="353"/>
            <p14:sldId id="352"/>
            <p14:sldId id="356"/>
            <p14:sldId id="357"/>
            <p14:sldId id="358"/>
            <p14:sldId id="354"/>
            <p14:sldId id="359"/>
            <p14:sldId id="355"/>
            <p14:sldId id="347"/>
            <p14:sldId id="348"/>
            <p14:sldId id="349"/>
            <p14:sldId id="336"/>
            <p14:sldId id="315"/>
            <p14:sldId id="338"/>
            <p14:sldId id="361"/>
            <p14:sldId id="339"/>
            <p14:sldId id="341"/>
            <p14:sldId id="340"/>
          </p14:sldIdLst>
        </p14:section>
        <p14:section name="Untitled Section" id="{7F1AA54F-61A9-49BE-9B6C-328C3B4F8DF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rico schiappacasse" initials="es" lastIdx="4" clrIdx="0">
    <p:extLst>
      <p:ext uri="{19B8F6BF-5375-455C-9EA6-DF929625EA0E}">
        <p15:presenceInfo xmlns:p15="http://schemas.microsoft.com/office/powerpoint/2012/main" userId="5d33798c423f64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FFFF"/>
    <a:srgbClr val="080808"/>
    <a:srgbClr val="00CC00"/>
    <a:srgbClr val="FF0066"/>
    <a:srgbClr val="99FF99"/>
    <a:srgbClr val="FFCCFF"/>
    <a:srgbClr val="99FFCC"/>
    <a:srgbClr val="FFFFCC"/>
    <a:srgbClr val="278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51" autoAdjust="0"/>
    <p:restoredTop sz="94660"/>
  </p:normalViewPr>
  <p:slideViewPr>
    <p:cSldViewPr snapToGrid="0">
      <p:cViewPr varScale="1">
        <p:scale>
          <a:sx n="67" d="100"/>
          <a:sy n="67" d="100"/>
        </p:scale>
        <p:origin x="8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B5972F5-E775-45B1-9CE3-8EC5F55A71B0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E91AFBE-FA31-43B8-8E62-A7D351ED8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54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EEE747B-92D9-4B7B-84CC-42F1B769DB7F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703E29E-67F6-470F-ADD5-FB6177BC1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5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1AE9B86-B2DD-467A-ACB0-E1952D85B3A7}" type="datetime1">
              <a:rPr lang="en-US" smtClean="0"/>
              <a:t>7/9/2019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06CEBBC-6683-42BD-B1DE-6F7C5FB31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FE33-1951-40EE-B357-2257BB9DF7EF}" type="datetime1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EBBC-6683-42BD-B1DE-6F7C5FB31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7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501A-49FE-4AC3-9C34-1C17A8174D86}" type="datetime1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EBBC-6683-42BD-B1DE-6F7C5FB31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2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3AEB-C989-4146-82DB-1F281C41C80C}" type="datetime1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926" y="5876412"/>
            <a:ext cx="2926080" cy="678285"/>
          </a:xfrm>
        </p:spPr>
        <p:txBody>
          <a:bodyPr/>
          <a:lstStyle>
            <a:lvl1pPr>
              <a:defRPr sz="4000">
                <a:solidFill>
                  <a:schemeClr val="tx1">
                    <a:lumMod val="95000"/>
                    <a:lumOff val="5000"/>
                    <a:alpha val="25000"/>
                  </a:schemeClr>
                </a:solidFill>
              </a:defRPr>
            </a:lvl1pPr>
          </a:lstStyle>
          <a:p>
            <a:fld id="{F06CEBBC-6683-42BD-B1DE-6F7C5FB318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1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32BA-F255-4CA8-BCD2-2C37F2889CF8}" type="datetime1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EBBC-6683-42BD-B1DE-6F7C5FB31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BB18-E803-4D4B-BA10-57CADC270664}" type="datetime1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EBBC-6683-42BD-B1DE-6F7C5FB31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2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BC08-E7D6-4075-AC22-353F26CD7716}" type="datetime1">
              <a:rPr lang="en-US" smtClean="0"/>
              <a:t>7/9/2019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EBBC-6683-42BD-B1DE-6F7C5FB31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1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B82-318B-4898-9F8B-02F0AF75A287}" type="datetime1">
              <a:rPr lang="en-US" smtClean="0"/>
              <a:t>7/9/2019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EBBC-6683-42BD-B1DE-6F7C5FB31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0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8547-8D51-4A66-B6A8-7593B112BDC0}" type="datetime1">
              <a:rPr lang="en-US" smtClean="0"/>
              <a:t>7/9/2019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EBBC-6683-42BD-B1DE-6F7C5FB31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5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B001-701C-49BA-BB3B-CABE2A06204D}" type="datetime1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06CEBBC-6683-42BD-B1DE-6F7C5FB31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0EFA819-6D59-4463-AF6C-25BD5282B379}" type="datetime1">
              <a:rPr lang="en-US" smtClean="0"/>
              <a:t>7/9/2019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06CEBBC-6683-42BD-B1DE-6F7C5FB31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74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3153A17-2E05-40AC-9E4E-8C311A2E5FB6}" type="datetime1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06CEBBC-6683-42BD-B1DE-6F7C5FB31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7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4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5" Type="http://schemas.openxmlformats.org/officeDocument/2006/relationships/image" Target="../media/image47.png"/><Relationship Id="rId4" Type="http://schemas.openxmlformats.org/officeDocument/2006/relationships/image" Target="../media/image470.png"/><Relationship Id="rId9" Type="http://schemas.openxmlformats.org/officeDocument/2006/relationships/image" Target="../media/image5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60.emf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7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3.png"/><Relationship Id="rId7" Type="http://schemas.openxmlformats.org/officeDocument/2006/relationships/image" Target="../media/image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24.emf"/><Relationship Id="rId9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1.png"/><Relationship Id="rId4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C436BA13-6F5B-457B-9CE4-19E580B7A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en-US" sz="4800" dirty="0">
                <a:solidFill>
                  <a:srgbClr val="00B050"/>
                </a:solidFill>
              </a:rPr>
            </a:b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4346" y="4206876"/>
            <a:ext cx="9228201" cy="164592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   </a:t>
            </a:r>
          </a:p>
        </p:txBody>
      </p:sp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4C4F87-5F97-4249-98E5-C46B1571DFE8}"/>
              </a:ext>
            </a:extLst>
          </p:cNvPr>
          <p:cNvSpPr txBox="1"/>
          <p:nvPr/>
        </p:nvSpPr>
        <p:spPr>
          <a:xfrm>
            <a:off x="1260021" y="818595"/>
            <a:ext cx="9469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</a:rPr>
              <a:t>From QCD Axion Stars to Boson Stars: </a:t>
            </a:r>
          </a:p>
          <a:p>
            <a:pPr algn="ctr"/>
            <a:r>
              <a:rPr lang="en-US" sz="3000" b="1" dirty="0">
                <a:solidFill>
                  <a:srgbClr val="FFFF00"/>
                </a:solidFill>
              </a:rPr>
              <a:t>Cosmology and Astrophysics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(</a:t>
            </a:r>
            <a:r>
              <a:rPr lang="en-US" sz="2000" b="1" dirty="0" err="1">
                <a:solidFill>
                  <a:srgbClr val="FFFF00"/>
                </a:solidFill>
              </a:rPr>
              <a:t>arXiv</a:t>
            </a:r>
            <a:r>
              <a:rPr lang="en-US" sz="2000" b="1" dirty="0">
                <a:solidFill>
                  <a:srgbClr val="FFFF00"/>
                </a:solidFill>
              </a:rPr>
              <a:t>: 1710.04729; 1804.07255; 1805.00430; 1906.02094)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B46091-F980-4BC2-9B38-0FC7D049AFE1}"/>
              </a:ext>
            </a:extLst>
          </p:cNvPr>
          <p:cNvSpPr txBox="1"/>
          <p:nvPr/>
        </p:nvSpPr>
        <p:spPr>
          <a:xfrm>
            <a:off x="2075634" y="2357011"/>
            <a:ext cx="8040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FFFF00"/>
              </a:solidFill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Enrico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D.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Schiappacasse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Shanghai Jiao Tong University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8FB806-F17C-49FC-9657-799CFA131EA7}"/>
              </a:ext>
            </a:extLst>
          </p:cNvPr>
          <p:cNvSpPr txBox="1"/>
          <p:nvPr/>
        </p:nvSpPr>
        <p:spPr>
          <a:xfrm>
            <a:off x="1584851" y="5729557"/>
            <a:ext cx="4758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CC"/>
                </a:solidFill>
              </a:rPr>
              <a:t>43</a:t>
            </a:r>
            <a:r>
              <a:rPr lang="en-US" sz="2000" b="1" baseline="30000" dirty="0">
                <a:solidFill>
                  <a:srgbClr val="FFFFCC"/>
                </a:solidFill>
              </a:rPr>
              <a:t>rd</a:t>
            </a:r>
            <a:r>
              <a:rPr lang="en-US" sz="2000" b="1" dirty="0">
                <a:solidFill>
                  <a:srgbClr val="FFFFCC"/>
                </a:solidFill>
              </a:rPr>
              <a:t> Johns Hopkins Workshop </a:t>
            </a:r>
          </a:p>
          <a:p>
            <a:pPr algn="ctr"/>
            <a:r>
              <a:rPr lang="en-US" sz="2000" b="1" dirty="0">
                <a:solidFill>
                  <a:srgbClr val="FFFFCC"/>
                </a:solidFill>
              </a:rPr>
              <a:t>KAVLI IPMU 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079BC1-4758-4A5A-BB3B-6B4C55D70CC6}"/>
              </a:ext>
            </a:extLst>
          </p:cNvPr>
          <p:cNvSpPr txBox="1"/>
          <p:nvPr/>
        </p:nvSpPr>
        <p:spPr>
          <a:xfrm>
            <a:off x="5821445" y="5848953"/>
            <a:ext cx="475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CC"/>
                </a:solidFill>
              </a:rPr>
              <a:t>Shanghai Jiao Tong University</a:t>
            </a:r>
          </a:p>
        </p:txBody>
      </p:sp>
      <p:sp>
        <p:nvSpPr>
          <p:cNvPr id="17" name="AutoShape 2" descr="See the source image">
            <a:extLst>
              <a:ext uri="{FF2B5EF4-FFF2-40B4-BE49-F238E27FC236}">
                <a16:creationId xmlns:a16="http://schemas.microsoft.com/office/drawing/2014/main" id="{6ECF5B2C-5DB9-4CAC-AAF6-05C2AAD09D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 descr="A red and white sign&#10;&#10;Description automatically generated">
            <a:extLst>
              <a:ext uri="{FF2B5EF4-FFF2-40B4-BE49-F238E27FC236}">
                <a16:creationId xmlns:a16="http://schemas.microsoft.com/office/drawing/2014/main" id="{FE834D03-EEE0-46ED-868E-8AABCA388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97" y="3873501"/>
            <a:ext cx="1941332" cy="19413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18A1D4-A66B-4B45-A84C-DD950DF0E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64" y="3959100"/>
            <a:ext cx="2985786" cy="16656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E4E5B85-63AC-4590-87BA-DE01D6C38C10}"/>
              </a:ext>
            </a:extLst>
          </p:cNvPr>
          <p:cNvSpPr txBox="1"/>
          <p:nvPr/>
        </p:nvSpPr>
        <p:spPr>
          <a:xfrm>
            <a:off x="-170090" y="6412345"/>
            <a:ext cx="12495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(with the collaboration of Mark Hertzberg , </a:t>
            </a:r>
            <a:r>
              <a:rPr lang="en-US" sz="2000" b="1" dirty="0" err="1">
                <a:solidFill>
                  <a:schemeClr val="bg1"/>
                </a:solidFill>
              </a:rPr>
              <a:t>Gongjun</a:t>
            </a:r>
            <a:r>
              <a:rPr lang="en-US" sz="2000" b="1" dirty="0">
                <a:solidFill>
                  <a:schemeClr val="bg1"/>
                </a:solidFill>
              </a:rPr>
              <a:t> Choi, and Hong-Jian He)</a:t>
            </a:r>
          </a:p>
        </p:txBody>
      </p:sp>
    </p:spTree>
    <p:extLst>
      <p:ext uri="{BB962C8B-B14F-4D97-AF65-F5344CB8AC3E}">
        <p14:creationId xmlns:p14="http://schemas.microsoft.com/office/powerpoint/2010/main" val="1215343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17972" y="1272074"/>
                <a:ext cx="11284002" cy="5106422"/>
              </a:xfrm>
            </p:spPr>
            <p:txBody>
              <a:bodyPr>
                <a:normAutofit/>
              </a:bodyPr>
              <a:lstStyle/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tx1"/>
                    </a:solidFill>
                  </a:rPr>
                  <a:t>We begin by treating the axion field as </a:t>
                </a:r>
                <a:r>
                  <a:rPr lang="en-US" sz="2300" dirty="0">
                    <a:solidFill>
                      <a:srgbClr val="FF0000"/>
                    </a:solidFill>
                  </a:rPr>
                  <a:t>homogeneous</a:t>
                </a:r>
                <a:r>
                  <a:rPr lang="en-US" sz="2300" dirty="0">
                    <a:solidFill>
                      <a:schemeClr val="tx1"/>
                    </a:solidFill>
                  </a:rPr>
                  <a:t> since this case is the simplest possible</a:t>
                </a:r>
                <a:endParaRPr lang="en-US" sz="2300" i="1" dirty="0">
                  <a:solidFill>
                    <a:srgbClr val="080808"/>
                  </a:solidFill>
                  <a:latin typeface="Cambria Math" panose="02040503050406030204" pitchFamily="18" charset="0"/>
                </a:endParaRPr>
              </a:p>
              <a:p>
                <a:pPr algn="just">
                  <a:buSzPct val="150000"/>
                </a:pPr>
                <a:endParaRPr lang="en-US" sz="2300" dirty="0">
                  <a:solidFill>
                    <a:srgbClr val="080808"/>
                  </a:solidFill>
                </a:endParaRPr>
              </a:p>
              <a:p>
                <a:pPr algn="just">
                  <a:buSzPct val="150000"/>
                </a:pPr>
                <a:endParaRPr lang="en-US" sz="2300" dirty="0">
                  <a:solidFill>
                    <a:srgbClr val="080808"/>
                  </a:solidFill>
                </a:endParaRPr>
              </a:p>
              <a:p>
                <a:pPr algn="just">
                  <a:buSzPct val="150000"/>
                </a:pPr>
                <a:endParaRPr lang="en-US" sz="2300" dirty="0">
                  <a:solidFill>
                    <a:schemeClr val="tx1"/>
                  </a:solidFill>
                </a:endParaRPr>
              </a:p>
              <a:p>
                <a:pPr algn="just">
                  <a:buSzPct val="150000"/>
                </a:pPr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tx1"/>
                    </a:solidFill>
                  </a:rPr>
                  <a:t>Clearly, the equation of motion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300" dirty="0">
                    <a:solidFill>
                      <a:srgbClr val="FF0000"/>
                    </a:solidFill>
                  </a:rPr>
                  <a:t> </a:t>
                </a:r>
                <a:r>
                  <a:rPr lang="en-US" sz="2300" dirty="0">
                    <a:solidFill>
                      <a:schemeClr val="tx1"/>
                    </a:solidFill>
                  </a:rPr>
                  <a:t>decouple in k-space. Then, expressing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3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sz="2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300" dirty="0">
                    <a:solidFill>
                      <a:srgbClr val="FF0000"/>
                    </a:solidFill>
                  </a:rPr>
                  <a:t> </a:t>
                </a:r>
                <a:r>
                  <a:rPr lang="en-US" sz="2300" dirty="0">
                    <a:solidFill>
                      <a:schemeClr val="tx1"/>
                    </a:solidFill>
                  </a:rPr>
                  <a:t>in function of vectors for circular polarizations and modes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we have</a:t>
                </a:r>
              </a:p>
              <a:p>
                <a:pPr algn="just">
                  <a:buSzPct val="150000"/>
                </a:pPr>
                <a:endParaRPr lang="en-US" sz="2300" dirty="0">
                  <a:solidFill>
                    <a:schemeClr val="tx1"/>
                  </a:solidFill>
                </a:endParaRPr>
              </a:p>
              <a:p>
                <a:pPr algn="just">
                  <a:buSzPct val="1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3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̂"/>
                                  <m:ctrlPr>
                                    <a:rPr lang="en-US" sz="23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3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3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3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3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b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sSub>
                        <m:sSubPr>
                          <m:ctrlPr>
                            <a:rPr lang="en-US" sz="23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3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3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3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23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3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3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3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b>
                          <m:r>
                            <a:rPr lang="en-US" sz="23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 ⟶ </m:t>
                      </m:r>
                      <m:sSubSup>
                        <m:sSubSupPr>
                          <m:ctrlP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̈"/>
                              <m:ctrlPr>
                                <a:rPr lang="en-US" sz="23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3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23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  <m:sup/>
                      </m:sSubSup>
                      <m:r>
                        <a:rPr lang="en-US" sz="23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sSub>
                        <m:sSubPr>
                          <m:ctrlP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3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en-US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)]</m:t>
                      </m:r>
                      <m:sSubSup>
                        <m:sSubSupPr>
                          <m:ctrlPr>
                            <a:rPr lang="en-US" sz="23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  <m:sup/>
                      </m:sSubSup>
                      <m:r>
                        <a:rPr lang="en-US" sz="23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7972" y="1272074"/>
                <a:ext cx="11284002" cy="5106422"/>
              </a:xfrm>
              <a:blipFill>
                <a:blip r:embed="rId2"/>
                <a:stretch>
                  <a:fillRect l="-1351" t="-4898" r="-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5051" y="2142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10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C385EE-5839-45B1-9FC8-60D66D7CEE31}"/>
              </a:ext>
            </a:extLst>
          </p:cNvPr>
          <p:cNvSpPr/>
          <p:nvPr/>
        </p:nvSpPr>
        <p:spPr>
          <a:xfrm>
            <a:off x="-25092" y="1911"/>
            <a:ext cx="6657975" cy="6299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HOMOGENEOUS CONDENSATES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C9B477-36F7-4882-B33E-A74D0B54BD75}"/>
                  </a:ext>
                </a:extLst>
              </p:cNvPr>
              <p:cNvSpPr/>
              <p:nvPr/>
            </p:nvSpPr>
            <p:spPr>
              <a:xfrm>
                <a:off x="5943600" y="1875877"/>
                <a:ext cx="5102522" cy="902196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In general such configuration is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unstable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to collapse from gravity and attractive self-interactions: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Homogeneous Condensate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Clump Condensate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C9B477-36F7-4882-B33E-A74D0B54B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875877"/>
                <a:ext cx="5102522" cy="902196"/>
              </a:xfrm>
              <a:prstGeom prst="rect">
                <a:avLst/>
              </a:prstGeom>
              <a:blipFill>
                <a:blip r:embed="rId3"/>
                <a:stretch>
                  <a:fillRect t="-4000" b="-10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F2B0308-E2CA-4279-AC65-5D57F2BBFC43}"/>
              </a:ext>
            </a:extLst>
          </p:cNvPr>
          <p:cNvSpPr txBox="1"/>
          <p:nvPr/>
        </p:nvSpPr>
        <p:spPr>
          <a:xfrm flipH="1">
            <a:off x="7071469" y="2823391"/>
            <a:ext cx="510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Guth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Hertzberg, and Prescod-Weinstein, 2015)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D03E7F8-0210-4245-8E05-F61474D0FBCD}"/>
                  </a:ext>
                </a:extLst>
              </p:cNvPr>
              <p:cNvSpPr/>
              <p:nvPr/>
            </p:nvSpPr>
            <p:spPr>
              <a:xfrm>
                <a:off x="1524563" y="2282355"/>
                <a:ext cx="3905744" cy="972424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The axion field is treat as a classical oscillatory background: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𝜙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𝜙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cos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⁡(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,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where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𝜙</m:t>
                        </m:r>
                      </m:sub>
                    </m:sSub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D03E7F8-0210-4245-8E05-F61474D0FB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563" y="2282355"/>
                <a:ext cx="3905744" cy="972424"/>
              </a:xfrm>
              <a:prstGeom prst="rect">
                <a:avLst/>
              </a:prstGeom>
              <a:blipFill>
                <a:blip r:embed="rId4"/>
                <a:stretch>
                  <a:fillRect t="-617" b="-55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>
            <a:extLst>
              <a:ext uri="{FF2B5EF4-FFF2-40B4-BE49-F238E27FC236}">
                <a16:creationId xmlns:a16="http://schemas.microsoft.com/office/drawing/2014/main" id="{19543B9D-B6C5-4109-8EDF-7EA70AC5C4AA}"/>
              </a:ext>
            </a:extLst>
          </p:cNvPr>
          <p:cNvSpPr/>
          <p:nvPr/>
        </p:nvSpPr>
        <p:spPr>
          <a:xfrm rot="5400000">
            <a:off x="8121257" y="4135165"/>
            <a:ext cx="493385" cy="2591856"/>
          </a:xfrm>
          <a:prstGeom prst="rightBrace">
            <a:avLst>
              <a:gd name="adj1" fmla="val 8333"/>
              <a:gd name="adj2" fmla="val 49676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C9687D-A575-4C01-946D-0FB0E85787C5}"/>
                  </a:ext>
                </a:extLst>
              </p:cNvPr>
              <p:cNvSpPr/>
              <p:nvPr/>
            </p:nvSpPr>
            <p:spPr>
              <a:xfrm>
                <a:off x="6813866" y="5744847"/>
                <a:ext cx="3021360" cy="710116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𝜋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/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C9687D-A575-4C01-946D-0FB0E85787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866" y="5744847"/>
                <a:ext cx="3021360" cy="7101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42F49586-2FD6-4ABF-95F1-1B30AC32BA91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2767052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17972" y="1272074"/>
                <a:ext cx="11284002" cy="5106422"/>
              </a:xfrm>
            </p:spPr>
            <p:txBody>
              <a:bodyPr>
                <a:normAutofit fontScale="92500"/>
              </a:bodyPr>
              <a:lstStyle/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tx1"/>
                    </a:solidFill>
                  </a:rPr>
                  <a:t>In the parameter space of Mathieu equation (ME) there is a band structure of unstable (resonant) and stable regions:</a:t>
                </a:r>
              </a:p>
              <a:p>
                <a:pPr algn="just">
                  <a:buSzPct val="150000"/>
                </a:pPr>
                <a:endParaRPr lang="en-US" sz="2300" dirty="0">
                  <a:solidFill>
                    <a:schemeClr val="tx1"/>
                  </a:solidFill>
                </a:endParaRPr>
              </a:p>
              <a:p>
                <a:pPr algn="just">
                  <a:buSzPct val="15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  <m:sup/>
                      </m:sSubSup>
                      <m:r>
                        <a:rPr lang="en-US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3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3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3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3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  <a:p>
                <a:pPr algn="just">
                  <a:buSzPct val="150000"/>
                </a:pPr>
                <a:endParaRPr lang="en-US" sz="2300" i="1" dirty="0">
                  <a:solidFill>
                    <a:srgbClr val="080808"/>
                  </a:solidFill>
                  <a:latin typeface="Cambria Math" panose="02040503050406030204" pitchFamily="18" charset="0"/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tx1"/>
                    </a:solidFill>
                  </a:rPr>
                  <a:t>At small amplitude of weak coupling limit of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≫(</m:t>
                    </m:r>
                    <m:sSub>
                      <m:sSubPr>
                        <m:ctrlP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sSub>
                      <m:sSubPr>
                        <m:ctrlP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sz="2300" dirty="0">
                    <a:solidFill>
                      <a:srgbClr val="0070C0"/>
                    </a:solidFill>
                  </a:rPr>
                  <a:t>, </a:t>
                </a:r>
                <a:r>
                  <a:rPr lang="en-US" sz="2300" dirty="0">
                    <a:solidFill>
                      <a:schemeClr val="tx1"/>
                    </a:solidFill>
                  </a:rPr>
                  <a:t>we have a spectrum of   narrow bands equally spaced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23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3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3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3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/2)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rgbClr val="FF0000"/>
                    </a:solidFill>
                  </a:rPr>
                  <a:t> </a:t>
                </a:r>
                <a:r>
                  <a:rPr lang="en-US" sz="23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a positive integer.</a:t>
                </a:r>
              </a:p>
              <a:p>
                <a:pPr algn="just">
                  <a:buSzPct val="150000"/>
                </a:pPr>
                <a:endParaRPr lang="en-US" sz="11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tx1"/>
                    </a:solidFill>
                  </a:rPr>
                  <a:t>Expand the solution for each circularized polarization as:</a:t>
                </a:r>
              </a:p>
              <a:p>
                <a:pPr algn="just">
                  <a:buSzPct val="15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  <m:sup/>
                      </m:sSubSup>
                      <m:r>
                        <a:rPr lang="en-US" sz="23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3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3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3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3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3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3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3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3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  <a:p>
                <a:pPr algn="r">
                  <a:buSzPct val="150000"/>
                </a:pPr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7972" y="1272074"/>
                <a:ext cx="11284002" cy="5106422"/>
              </a:xfrm>
              <a:blipFill>
                <a:blip r:embed="rId2"/>
                <a:stretch>
                  <a:fillRect l="-1189" t="-4659" r="-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5051" y="2142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11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C385EE-5839-45B1-9FC8-60D66D7CEE31}"/>
              </a:ext>
            </a:extLst>
          </p:cNvPr>
          <p:cNvSpPr/>
          <p:nvPr/>
        </p:nvSpPr>
        <p:spPr>
          <a:xfrm>
            <a:off x="-25092" y="1911"/>
            <a:ext cx="6657975" cy="6792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HOMOGENEOUS CONDENSATES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Small Amplitude Analysis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2B0308-E2CA-4279-AC65-5D57F2BBFC43}"/>
              </a:ext>
            </a:extLst>
          </p:cNvPr>
          <p:cNvSpPr txBox="1"/>
          <p:nvPr/>
        </p:nvSpPr>
        <p:spPr>
          <a:xfrm flipH="1">
            <a:off x="2813627" y="1535655"/>
            <a:ext cx="199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(McLachlan, 1947)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C9687D-A575-4C01-946D-0FB0E85787C5}"/>
                  </a:ext>
                </a:extLst>
              </p:cNvPr>
              <p:cNvSpPr/>
              <p:nvPr/>
            </p:nvSpPr>
            <p:spPr>
              <a:xfrm>
                <a:off x="7798380" y="3878881"/>
                <a:ext cx="4021276" cy="710116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The band width and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Floquet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exponent magnitude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decreases as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increases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C9687D-A575-4C01-946D-0FB0E85787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380" y="3878881"/>
                <a:ext cx="4021276" cy="710116"/>
              </a:xfrm>
              <a:prstGeom prst="rect">
                <a:avLst/>
              </a:prstGeom>
              <a:blipFill>
                <a:blip r:embed="rId3"/>
                <a:stretch>
                  <a:fillRect b="-75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CE4F2FF-42E4-4A57-B3CA-8A1E196432DA}"/>
              </a:ext>
            </a:extLst>
          </p:cNvPr>
          <p:cNvSpPr txBox="1"/>
          <p:nvPr/>
        </p:nvSpPr>
        <p:spPr>
          <a:xfrm flipH="1">
            <a:off x="1548867" y="2655099"/>
            <a:ext cx="210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GENERAL SOLUTION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DFEDC96-A660-48FC-AF92-DEB13D42A055}"/>
              </a:ext>
            </a:extLst>
          </p:cNvPr>
          <p:cNvSpPr/>
          <p:nvPr/>
        </p:nvSpPr>
        <p:spPr>
          <a:xfrm>
            <a:off x="4790667" y="2142309"/>
            <a:ext cx="587230" cy="778736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6FB31A5-8D2D-4A1E-879F-3AACDC9E5B35}"/>
                  </a:ext>
                </a:extLst>
              </p:cNvPr>
              <p:cNvSpPr/>
              <p:nvPr/>
            </p:nvSpPr>
            <p:spPr>
              <a:xfrm>
                <a:off x="5798364" y="2181053"/>
                <a:ext cx="3416694" cy="78884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If the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Floquet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exponent,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, has a real part, the resonance occurs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6FB31A5-8D2D-4A1E-879F-3AACDC9E5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364" y="2181053"/>
                <a:ext cx="3416694" cy="788849"/>
              </a:xfrm>
              <a:prstGeom prst="rect">
                <a:avLst/>
              </a:prstGeom>
              <a:blipFill>
                <a:blip r:embed="rId4"/>
                <a:stretch>
                  <a:fillRect r="-1421" b="-22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13228EB8-91B4-40FA-944E-B612C9D880E2}"/>
              </a:ext>
            </a:extLst>
          </p:cNvPr>
          <p:cNvSpPr/>
          <p:nvPr/>
        </p:nvSpPr>
        <p:spPr>
          <a:xfrm>
            <a:off x="2622679" y="4536163"/>
            <a:ext cx="323315" cy="541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7E2C571-D9E3-4797-8621-AC15D18160A1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2177129" y="4998646"/>
            <a:ext cx="492898" cy="48840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3C92009-E3D8-46EA-ADC6-EC31BEEE4843}"/>
              </a:ext>
            </a:extLst>
          </p:cNvPr>
          <p:cNvSpPr txBox="1"/>
          <p:nvPr/>
        </p:nvSpPr>
        <p:spPr>
          <a:xfrm>
            <a:off x="1189656" y="5516080"/>
            <a:ext cx="162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Slowing varying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397E63E-269D-4F67-93D9-585AA3EF869E}"/>
                  </a:ext>
                </a:extLst>
              </p:cNvPr>
              <p:cNvSpPr/>
              <p:nvPr/>
            </p:nvSpPr>
            <p:spPr>
              <a:xfrm>
                <a:off x="6965209" y="4977833"/>
                <a:ext cx="5294011" cy="14771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num>
                        <m:den>
                          <m:r>
                            <a:rPr kumimoji="0" lang="en-US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0" lang="en-US" sz="19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9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kumimoji="0" lang="en-US" sz="19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/2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0" lang="en-US" sz="19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9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kumimoji="0" lang="en-US" sz="19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kumimoji="0" lang="en-US" sz="19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/2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19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kumimoji="0" lang="en-US" sz="1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kumimoji="0" lang="en-US" sz="19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0" lang="en-US" sz="19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kumimoji="0" lang="en-US" sz="19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kumimoji="0" lang="en-US" sz="19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kumimoji="0" lang="en-US" sz="1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</m:t>
                                    </m:r>
                                  </m:num>
                                  <m:den>
                                    <m: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kumimoji="0" lang="en-US" sz="1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</m:t>
                                    </m:r>
                                  </m:num>
                                  <m:den>
                                    <m: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kumimoji="0" lang="en-US" sz="1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kumimoji="0" lang="en-US" sz="1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kumimoji="0" lang="en-US" sz="19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0" lang="en-US" sz="19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kumimoji="0" lang="en-US" sz="19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kumimoji="0" lang="en-US" sz="19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19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9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0" lang="en-US" sz="19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9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kumimoji="0" lang="en-US" sz="19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/2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0" lang="en-US" sz="19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9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kumimoji="0" lang="en-US" sz="19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kumimoji="0" lang="en-US" sz="19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kumimoji="0" lang="en-US" sz="19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/2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397E63E-269D-4F67-93D9-585AA3EF8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09" y="4977833"/>
                <a:ext cx="5294011" cy="14771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3D450A18-E53B-4515-B48A-D0D7CFA233AE}"/>
              </a:ext>
            </a:extLst>
          </p:cNvPr>
          <p:cNvCxnSpPr>
            <a:cxnSpLocks/>
          </p:cNvCxnSpPr>
          <p:nvPr/>
        </p:nvCxnSpPr>
        <p:spPr>
          <a:xfrm>
            <a:off x="3359456" y="4839459"/>
            <a:ext cx="3584874" cy="923778"/>
          </a:xfrm>
          <a:prstGeom prst="bentConnector3">
            <a:avLst>
              <a:gd name="adj1" fmla="val 647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A27447F-8178-4DE4-BB41-1050740DEB82}"/>
                  </a:ext>
                </a:extLst>
              </p:cNvPr>
              <p:cNvSpPr/>
              <p:nvPr/>
            </p:nvSpPr>
            <p:spPr>
              <a:xfrm>
                <a:off x="3685311" y="4874112"/>
                <a:ext cx="3259019" cy="742076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Plug into ME and focus on lowest frequencies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=±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/2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A27447F-8178-4DE4-BB41-1050740DE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311" y="4874112"/>
                <a:ext cx="3259019" cy="742076"/>
              </a:xfrm>
              <a:prstGeom prst="rect">
                <a:avLst/>
              </a:prstGeom>
              <a:blipFill>
                <a:blip r:embed="rId6"/>
                <a:stretch>
                  <a:fillRect l="-1306" r="-1119" b="-56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43E76791-A98E-4B66-850D-D04A3695A2F1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15349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17972" y="1272074"/>
                <a:ext cx="11284002" cy="5106422"/>
              </a:xfrm>
            </p:spPr>
            <p:txBody>
              <a:bodyPr>
                <a:normAutofit/>
              </a:bodyPr>
              <a:lstStyle/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tx1"/>
                    </a:solidFill>
                  </a:rPr>
                  <a:t>The growth rate is: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1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1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1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1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1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sz="21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1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𝜸</m:t>
                                </m:r>
                              </m:sub>
                              <m:sup>
                                <m:r>
                                  <a:rPr lang="en-US" sz="21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21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sz="21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21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1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𝝓</m:t>
                                </m:r>
                              </m:e>
                              <m:sub>
                                <m:r>
                                  <a:rPr lang="en-US" sz="21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en-US" sz="21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1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21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1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1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1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1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1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e>
                                      <m:sup>
                                        <m:r>
                                          <a:rPr lang="en-US" sz="21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21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1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2100" b="1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100" b="1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𝝎</m:t>
                                            </m:r>
                                          </m:e>
                                          <m:sub>
                                            <m:r>
                                              <a:rPr lang="en-US" sz="2100" b="1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𝟎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100" b="1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sz="21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1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sz="21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1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21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en-US" sz="21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</m:e>
                    </m:rad>
                  </m:oMath>
                </a14:m>
                <a:endParaRPr lang="en-US" sz="21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ℜ</m:t>
                        </m:r>
                        <m: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&gt;</m:t>
                    </m:r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3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3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</a:rPr>
                  <a:t>Exponentially growing solutions</a:t>
                </a:r>
              </a:p>
              <a:p>
                <a:pPr algn="just">
                  <a:buSzPct val="150000"/>
                </a:pPr>
                <a:r>
                  <a:rPr lang="en-US" sz="2300" dirty="0">
                    <a:solidFill>
                      <a:schemeClr val="tx1"/>
                    </a:solidFill>
                  </a:rPr>
                  <a:t>                                   (First instability band)</a:t>
                </a:r>
                <a:endParaRPr lang="en-US" sz="11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ℜ</m:t>
                        </m:r>
                        <m: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3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3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: Instability band edges</a:t>
                </a:r>
              </a:p>
              <a:p>
                <a:pPr algn="just">
                  <a:buSzPct val="150000"/>
                </a:pPr>
                <a:endParaRPr lang="en-US" sz="1500" dirty="0">
                  <a:solidFill>
                    <a:schemeClr val="tx1"/>
                  </a:solidFill>
                </a:endParaRPr>
              </a:p>
              <a:p>
                <a:pPr algn="just">
                  <a:buSzPct val="15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               </m:t>
                          </m:r>
                          <m:r>
                            <a:rPr lang="en-US" sz="1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en-US" sz="19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en-US" sz="19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9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19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𝒆𝒅𝒈𝒆</m:t>
                              </m:r>
                            </m:sub>
                          </m:sSub>
                        </m:sub>
                      </m:sSub>
                      <m:r>
                        <a:rPr lang="en-US" sz="19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9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9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9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9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9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en-US" sz="19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9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19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9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9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9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b>
                                  <m:r>
                                    <a:rPr lang="en-US" sz="19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sz="19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𝜸</m:t>
                                  </m:r>
                                </m:sub>
                                <m:sup>
                                  <m:r>
                                    <a:rPr lang="en-US" sz="19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9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9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9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en-US" sz="19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9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9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en-US" sz="19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en-US" sz="19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9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den>
                          </m:f>
                        </m:e>
                      </m:rad>
                      <m:r>
                        <a:rPr lang="en-US" sz="19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∓</m:t>
                      </m:r>
                      <m:f>
                        <m:fPr>
                          <m:ctrlPr>
                            <a:rPr lang="en-US" sz="19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9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sz="19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19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9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9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9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sz="19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19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900" dirty="0">
                  <a:solidFill>
                    <a:schemeClr val="tx1"/>
                  </a:solidFill>
                </a:endParaRPr>
              </a:p>
              <a:p>
                <a:pPr algn="just">
                  <a:buSzPct val="150000"/>
                </a:pPr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7972" y="1272074"/>
                <a:ext cx="11284002" cy="5106422"/>
              </a:xfrm>
              <a:blipFill>
                <a:blip r:embed="rId2"/>
                <a:stretch>
                  <a:fillRect l="-1351" t="-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5051" y="2142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C385EE-5839-45B1-9FC8-60D66D7CEE31}"/>
              </a:ext>
            </a:extLst>
          </p:cNvPr>
          <p:cNvSpPr/>
          <p:nvPr/>
        </p:nvSpPr>
        <p:spPr>
          <a:xfrm>
            <a:off x="-25092" y="1911"/>
            <a:ext cx="6657975" cy="6792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HOMOGENEOUS CONDENSATES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Small Amplitude Analysis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6FB31A5-8D2D-4A1E-879F-3AACDC9E5B35}"/>
                  </a:ext>
                </a:extLst>
              </p:cNvPr>
              <p:cNvSpPr/>
              <p:nvPr/>
            </p:nvSpPr>
            <p:spPr>
              <a:xfrm>
                <a:off x="178219" y="4809031"/>
                <a:ext cx="3991588" cy="78884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/2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sSubSup>
                            <m:sSubSup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𝒈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𝜸</m:t>
                              </m:r>
                            </m:sub>
                            <m:sup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𝝓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sub>
                            <m:sup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b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/2</m:t>
                          </m:r>
                        </m:e>
                      </m:ra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𝜙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/2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6FB31A5-8D2D-4A1E-879F-3AACDC9E5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19" y="4809031"/>
                <a:ext cx="3991588" cy="7888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10CE6A47-A1E4-4192-969E-E39CAFEA0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835" y="1153848"/>
            <a:ext cx="5137651" cy="430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FA892C-E219-4939-A15F-5BAB20F03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975" y="5401273"/>
            <a:ext cx="5798166" cy="9012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14D0E3B-FEF2-4ACD-98E9-3E7ED5BBB7D0}"/>
                  </a:ext>
                </a:extLst>
              </p:cNvPr>
              <p:cNvSpPr/>
              <p:nvPr/>
            </p:nvSpPr>
            <p:spPr>
              <a:xfrm>
                <a:off x="3895861" y="5708868"/>
                <a:ext cx="1980165" cy="742076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b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𝒈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𝜸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𝝓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𝝓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14D0E3B-FEF2-4ACD-98E9-3E7ED5BBB7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861" y="5708868"/>
                <a:ext cx="1980165" cy="7420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0477F05-0D56-4790-80BC-F2A14684CFDF}"/>
              </a:ext>
            </a:extLst>
          </p:cNvPr>
          <p:cNvSpPr txBox="1"/>
          <p:nvPr/>
        </p:nvSpPr>
        <p:spPr>
          <a:xfrm>
            <a:off x="4285062" y="4948073"/>
            <a:ext cx="224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Center of the band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C930D7-51F4-4D66-AA12-50B8AFE80480}"/>
              </a:ext>
            </a:extLst>
          </p:cNvPr>
          <p:cNvSpPr txBox="1"/>
          <p:nvPr/>
        </p:nvSpPr>
        <p:spPr>
          <a:xfrm>
            <a:off x="956345" y="5901148"/>
            <a:ext cx="312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Maximum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Floquet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Exponent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572F6F-0069-47D9-8B14-1729DE4FF078}"/>
              </a:ext>
            </a:extLst>
          </p:cNvPr>
          <p:cNvSpPr/>
          <p:nvPr/>
        </p:nvSpPr>
        <p:spPr>
          <a:xfrm>
            <a:off x="7842541" y="386940"/>
            <a:ext cx="241277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Numerical Analysis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(Standard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Floquet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Method)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C589514-991A-4461-AA00-EF54F8D338B5}"/>
              </a:ext>
            </a:extLst>
          </p:cNvPr>
          <p:cNvSpPr/>
          <p:nvPr/>
        </p:nvSpPr>
        <p:spPr>
          <a:xfrm rot="5400000">
            <a:off x="2935552" y="1628204"/>
            <a:ext cx="556581" cy="51182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8444207-3001-4392-A232-F15FEEE08033}"/>
              </a:ext>
            </a:extLst>
          </p:cNvPr>
          <p:cNvCxnSpPr>
            <a:cxnSpLocks/>
          </p:cNvCxnSpPr>
          <p:nvPr/>
        </p:nvCxnSpPr>
        <p:spPr>
          <a:xfrm flipH="1" flipV="1">
            <a:off x="2407356" y="1170486"/>
            <a:ext cx="604692" cy="5369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8226124-A9D5-4907-9D9D-85E5CDD6B798}"/>
              </a:ext>
            </a:extLst>
          </p:cNvPr>
          <p:cNvSpPr txBox="1"/>
          <p:nvPr/>
        </p:nvSpPr>
        <p:spPr>
          <a:xfrm>
            <a:off x="317972" y="857270"/>
            <a:ext cx="30893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Positive eigenvalues previous matrix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44FF94-7877-4643-971A-ED044593153C}"/>
              </a:ext>
            </a:extLst>
          </p:cNvPr>
          <p:cNvSpPr txBox="1"/>
          <p:nvPr/>
        </p:nvSpPr>
        <p:spPr>
          <a:xfrm>
            <a:off x="6402215" y="5448504"/>
            <a:ext cx="509042" cy="146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463C23-EF48-4754-9551-1DFC228295D6}"/>
              </a:ext>
            </a:extLst>
          </p:cNvPr>
          <p:cNvSpPr txBox="1"/>
          <p:nvPr/>
        </p:nvSpPr>
        <p:spPr>
          <a:xfrm>
            <a:off x="10255317" y="5943023"/>
            <a:ext cx="771868" cy="3303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CBD4AC-BDEF-492C-A11F-24AB3FCCCE20}"/>
              </a:ext>
            </a:extLst>
          </p:cNvPr>
          <p:cNvSpPr txBox="1"/>
          <p:nvPr/>
        </p:nvSpPr>
        <p:spPr>
          <a:xfrm flipH="1">
            <a:off x="8842032" y="6209219"/>
            <a:ext cx="4067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Hertzberg and Schiappacasse,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1805.00430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3E8348-EB14-46C9-ABC1-CDC867901102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2873436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17972" y="1272074"/>
                <a:ext cx="11284002" cy="5106422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100" dirty="0">
                    <a:solidFill>
                      <a:schemeClr val="tx1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>
                    <a:solidFill>
                      <a:srgbClr val="FF0000"/>
                    </a:solidFill>
                  </a:rPr>
                  <a:t>, </a:t>
                </a:r>
                <a:r>
                  <a:rPr lang="en-US" sz="2100" dirty="0">
                    <a:solidFill>
                      <a:schemeClr val="tx1"/>
                    </a:solidFill>
                  </a:rPr>
                  <a:t>the usual 3-dimensional Fourier transform of the equation of motion for the vector potential is not the best way to proceed.</a:t>
                </a: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100" dirty="0">
                    <a:solidFill>
                      <a:schemeClr val="tx1"/>
                    </a:solidFill>
                  </a:rPr>
                  <a:t>We prefer performing a vector spherical harmonic decomposition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just">
                  <a:buSzPct val="150000"/>
                </a:pPr>
                <a:endParaRPr lang="en-US" sz="2100" dirty="0">
                  <a:solidFill>
                    <a:schemeClr val="tx1"/>
                  </a:solidFill>
                </a:endParaRPr>
              </a:p>
              <a:p>
                <a:pPr algn="just">
                  <a:buSzPct val="1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d>
                        <m:dPr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1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  <m: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1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1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1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  <m: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𝑙𝑚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𝑙𝑚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1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1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  <m: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en-US" sz="21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1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𝑙𝑚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1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1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1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1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1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en-US" sz="21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𝑙𝑚</m:t>
                                      </m:r>
                                    </m:sub>
                                  </m:sSub>
                                  <m: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1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1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100" dirty="0">
                    <a:solidFill>
                      <a:schemeClr val="tx1"/>
                    </a:solidFill>
                  </a:rPr>
                  <a:t>Again neglecting gradients of the axion field,</a:t>
                </a: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endParaRPr lang="en-US" sz="2100" dirty="0">
                  <a:solidFill>
                    <a:schemeClr val="tx1"/>
                  </a:solidFill>
                </a:endParaRPr>
              </a:p>
              <a:p>
                <a:pPr algn="just">
                  <a:buSzPct val="150000"/>
                </a:pPr>
                <a:endParaRPr lang="en-US" sz="2100" dirty="0">
                  <a:solidFill>
                    <a:schemeClr val="tx1"/>
                  </a:solidFill>
                </a:endParaRPr>
              </a:p>
              <a:p>
                <a:pPr algn="just">
                  <a:buSzPct val="1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</m:acc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</m:d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buSzPct val="150000"/>
                </a:pPr>
                <a:endParaRPr lang="en-US" sz="2000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buSzPct val="1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0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̈"/>
                                              <m:ctrlPr>
                                                <a:rPr lang="en-US" sz="200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𝑙𝑚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𝑙𝑚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𝑖𝑘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𝑙𝑚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𝑙𝑚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sz="20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̈"/>
                                              <m:ctrlPr>
                                                <a:rPr lang="en-US" sz="20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𝑙𝑚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𝑙𝑚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𝑖𝑘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𝑙𝑚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𝑙𝑚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342900" indent="-342900">
                  <a:buSzPct val="150000"/>
                  <a:buFont typeface="Arial" panose="020B0604020202020204" pitchFamily="34" charset="0"/>
                  <a:buChar char="•"/>
                </a:pPr>
                <a:r>
                  <a:rPr lang="en-US" dirty="0"/>
                  <a:t> lf-interacting system</a:t>
                </a:r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7972" y="1272074"/>
                <a:ext cx="11284002" cy="5106422"/>
              </a:xfrm>
              <a:blipFill>
                <a:blip r:embed="rId2"/>
                <a:stretch>
                  <a:fillRect l="-2053" t="-4301" r="-540" b="-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5051" y="2142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C385EE-5839-45B1-9FC8-60D66D7CEE31}"/>
              </a:ext>
            </a:extLst>
          </p:cNvPr>
          <p:cNvSpPr/>
          <p:nvPr/>
        </p:nvSpPr>
        <p:spPr>
          <a:xfrm>
            <a:off x="-25092" y="1911"/>
            <a:ext cx="6657975" cy="6792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SPHERICALLY SYMMETRIC CLUMP CONDENSATES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Vector Spherical Decomposition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6FB31A5-8D2D-4A1E-879F-3AACDC9E5B35}"/>
                  </a:ext>
                </a:extLst>
              </p:cNvPr>
              <p:cNvSpPr/>
              <p:nvPr/>
            </p:nvSpPr>
            <p:spPr>
              <a:xfrm>
                <a:off x="7927596" y="3131564"/>
                <a:ext cx="4155184" cy="1138432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Here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𝑴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𝑙𝑚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𝑙𝑚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are vector spherical harmonics,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𝑴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𝑙𝑚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𝑙</m:t>
                            </m:r>
                          </m:sub>
                        </m:s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𝑘𝑟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𝑙</m:t>
                            </m:r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𝑙</m:t>
                            </m:r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+1)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𝑖𝑚</m:t>
                            </m:r>
                          </m:num>
                          <m:den>
                            <m:func>
                              <m:funcPr>
                                <m:ctrlP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sz="16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𝜃</m:t>
                                </m:r>
                              </m:e>
                            </m:func>
                          </m:den>
                        </m:f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𝑌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𝑙𝑚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e>
                        </m:acc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𝑙𝑚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𝜕𝜃</m:t>
                            </m:r>
                          </m:den>
                        </m:f>
                        <m:acc>
                          <m:accPr>
                            <m:chr m:val="̂"/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𝜑</m:t>
                            </m:r>
                          </m:e>
                        </m:acc>
                      </m:e>
                    </m:d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and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∇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𝑴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𝑙𝑚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=−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𝑖𝑘</m:t>
                    </m:r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𝑙𝑚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∇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sSub>
                      <m:sSub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𝑙𝑚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𝑖𝑘</m:t>
                    </m:r>
                    <m:sSub>
                      <m:sSub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𝑴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𝑙𝑚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 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6FB31A5-8D2D-4A1E-879F-3AACDC9E5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596" y="3131564"/>
                <a:ext cx="4155184" cy="1138432"/>
              </a:xfrm>
              <a:prstGeom prst="rect">
                <a:avLst/>
              </a:prstGeom>
              <a:blipFill>
                <a:blip r:embed="rId3"/>
                <a:stretch>
                  <a:fillRect r="-585" b="-5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C0234D40-9693-44EE-9FEC-BFDE7FBB0A59}"/>
              </a:ext>
            </a:extLst>
          </p:cNvPr>
          <p:cNvSpPr/>
          <p:nvPr/>
        </p:nvSpPr>
        <p:spPr>
          <a:xfrm>
            <a:off x="7686900" y="5657881"/>
            <a:ext cx="4395881" cy="79708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mbria Math" panose="02040503050406030204" pitchFamily="18" charset="0"/>
                <a:cs typeface="+mn-cs"/>
              </a:rPr>
              <a:t>It can be solved numerically, but for any arbitrary sum over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Cambria Math" panose="02040503050406030204" pitchFamily="18" charset="0"/>
                <a:cs typeface="+mn-cs"/>
              </a:rPr>
              <a:t>{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Cambria Math" panose="02040503050406030204" pitchFamily="18" charset="0"/>
                <a:cs typeface="+mn-cs"/>
              </a:rPr>
              <a:t>l,m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Cambria Math" panose="02040503050406030204" pitchFamily="18" charset="0"/>
                <a:cs typeface="+mn-cs"/>
              </a:rPr>
              <a:t>}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mbria Math" panose="02040503050406030204" pitchFamily="18" charset="0"/>
                <a:cs typeface="+mn-cs"/>
              </a:rPr>
              <a:t> is quite complicated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ED99ED3A-9094-4BD3-8207-B9AF64E4490F}"/>
              </a:ext>
            </a:extLst>
          </p:cNvPr>
          <p:cNvSpPr/>
          <p:nvPr/>
        </p:nvSpPr>
        <p:spPr>
          <a:xfrm>
            <a:off x="5611528" y="4822257"/>
            <a:ext cx="231007" cy="22138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F1C687-D7B5-4B24-91BA-7DBBEC8FC23E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2496540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17972" y="1272074"/>
                <a:ext cx="11284002" cy="5106422"/>
              </a:xfrm>
            </p:spPr>
            <p:txBody>
              <a:bodyPr>
                <a:normAutofit/>
              </a:bodyPr>
              <a:lstStyle/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We focus on the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channel for simplicity and leave a complete analysis for future work.</a:t>
                </a: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We write out the individual vector components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. Since the Coulomb Gauge reduces the system to only </a:t>
                </a:r>
                <a:r>
                  <a:rPr lang="en-US" sz="2000" dirty="0">
                    <a:solidFill>
                      <a:srgbClr val="FF0000"/>
                    </a:solidFill>
                  </a:rPr>
                  <a:t>two independents </a:t>
                </a:r>
                <a:r>
                  <a:rPr lang="en-US" sz="2000" dirty="0">
                    <a:solidFill>
                      <a:schemeClr val="tx1"/>
                    </a:solidFill>
                  </a:rPr>
                  <a:t>equations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we focus only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components.</a:t>
                </a: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the radial component, use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and orthogonality properties of Spherical Bessel functions to obtain</a:t>
                </a: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endParaRPr lang="en-US" sz="100" dirty="0"/>
              </a:p>
              <a:p>
                <a:pPr algn="just">
                  <a:buSzPct val="1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1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1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𝑑𝑘</m:t>
                          </m:r>
                        </m:e>
                      </m:nary>
                      <m:sSup>
                        <m:sSupPr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𝑑𝑟</m:t>
                          </m:r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𝑘𝑟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7972" y="1272074"/>
                <a:ext cx="11284002" cy="5106422"/>
              </a:xfrm>
              <a:blipFill>
                <a:blip r:embed="rId2"/>
                <a:stretch>
                  <a:fillRect l="-1080" t="-4301" r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5051" y="2142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C385EE-5839-45B1-9FC8-60D66D7CEE31}"/>
              </a:ext>
            </a:extLst>
          </p:cNvPr>
          <p:cNvSpPr/>
          <p:nvPr/>
        </p:nvSpPr>
        <p:spPr>
          <a:xfrm>
            <a:off x="-25092" y="1911"/>
            <a:ext cx="6657975" cy="6792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SPHERICALLY SYMMETRIC CLUMP CONDENSATES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Vector Spherical Decomposition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039636-0597-4EFA-BC6D-63B3A4A8254D}"/>
              </a:ext>
            </a:extLst>
          </p:cNvPr>
          <p:cNvSpPr/>
          <p:nvPr/>
        </p:nvSpPr>
        <p:spPr>
          <a:xfrm>
            <a:off x="7885651" y="3057402"/>
            <a:ext cx="3139400" cy="91736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E9EBB5-44CC-45C1-97B0-993B41EC3BA5}"/>
              </a:ext>
            </a:extLst>
          </p:cNvPr>
          <p:cNvCxnSpPr>
            <a:stCxn id="2" idx="4"/>
          </p:cNvCxnSpPr>
          <p:nvPr/>
        </p:nvCxnSpPr>
        <p:spPr>
          <a:xfrm>
            <a:off x="9455351" y="3974762"/>
            <a:ext cx="3609" cy="6944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D44F05E-FCBE-4D66-A32D-06E7F65015CE}"/>
                  </a:ext>
                </a:extLst>
              </p:cNvPr>
              <p:cNvSpPr/>
              <p:nvPr/>
            </p:nvSpPr>
            <p:spPr>
              <a:xfrm>
                <a:off x="7733332" y="4785395"/>
                <a:ext cx="3868642" cy="69448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8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kumimoji="0" lang="el-GR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Φ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kumimoji="0" lang="el-G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Φ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D44F05E-FCBE-4D66-A32D-06E7F6501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332" y="4785395"/>
                <a:ext cx="3868642" cy="6944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9915CC-1617-4C6A-ABA6-F61FA4F3744C}"/>
                  </a:ext>
                </a:extLst>
              </p:cNvPr>
              <p:cNvSpPr txBox="1"/>
              <p:nvPr/>
            </p:nvSpPr>
            <p:spPr>
              <a:xfrm flipH="1">
                <a:off x="401808" y="3892626"/>
                <a:ext cx="5954558" cy="653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The spherically symmetry of the axion field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means that we can represent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Φ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by a 1-d (real) Fourier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0" lang="el-G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Φ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9915CC-1617-4C6A-ABA6-F61FA4F37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1808" y="3892626"/>
                <a:ext cx="5954558" cy="653192"/>
              </a:xfrm>
              <a:prstGeom prst="rect">
                <a:avLst/>
              </a:prstGeom>
              <a:blipFill>
                <a:blip r:embed="rId4"/>
                <a:stretch>
                  <a:fillRect l="-921" t="-5607" r="-716" b="-14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940611A-FCBF-400F-956A-515ABEB3F5DD}"/>
                  </a:ext>
                </a:extLst>
              </p:cNvPr>
              <p:cNvSpPr/>
              <p:nvPr/>
            </p:nvSpPr>
            <p:spPr>
              <a:xfrm>
                <a:off x="514525" y="4713155"/>
                <a:ext cx="4395881" cy="722401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Φ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  <m:acc>
                                <m:accPr>
                                  <m:chr m:val="̃"/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e>
                              </m:acc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cos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⁡(</m:t>
                          </m:r>
                          <m:acc>
                            <m:accPr>
                              <m:chr m:val="̃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e>
                          </m:acc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Φ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acc>
                            <m:accPr>
                              <m:chr m:val="̃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e>
                          </m:acc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940611A-FCBF-400F-956A-515ABEB3F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25" y="4713155"/>
                <a:ext cx="4395881" cy="7224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F8EFCF-F5D3-499F-871D-3E4A7A3A4CAA}"/>
                  </a:ext>
                </a:extLst>
              </p:cNvPr>
              <p:cNvSpPr txBox="1"/>
              <p:nvPr/>
            </p:nvSpPr>
            <p:spPr>
              <a:xfrm flipH="1">
                <a:off x="401808" y="5626204"/>
                <a:ext cx="5846592" cy="850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The 1d Fourier transform is dominated by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e>
                    </m:acc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≈0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. For example for sech ansatz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kumimoji="0" lang="el-GR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Φ</m:t>
                            </m:r>
                          </m:e>
                        </m:acc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</m:acc>
                      </m:e>
                    </m:d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  <m: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𝑁</m:t>
                            </m:r>
                          </m:num>
                          <m:den>
                            <m: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  <m: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𝑅</m:t>
                            </m:r>
                          </m:den>
                        </m:f>
                      </m:e>
                    </m:rad>
                    <m:r>
                      <m:rPr>
                        <m:sty m:val="p"/>
                      </m:rPr>
                      <a:rPr kumimoji="0" lang="en-US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sech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⁡</m:t>
                    </m:r>
                    <m:d>
                      <m:dPr>
                        <m:ctrlP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  <m:acc>
                              <m:accPr>
                                <m:chr m:val="̃"/>
                                <m:ctrlPr>
                                  <a:rPr kumimoji="0" lang="en-US" sz="16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6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</m:acc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𝑅</m:t>
                            </m:r>
                          </m:num>
                          <m:den>
                            <m:r>
                              <a:rPr kumimoji="0" lang="en-US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, we have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</m:acc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~1/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𝑅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≪</m:t>
                    </m:r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𝜙</m:t>
                        </m:r>
                      </m:sub>
                    </m:sSub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F8EFCF-F5D3-499F-871D-3E4A7A3A4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1808" y="5626204"/>
                <a:ext cx="5846592" cy="850617"/>
              </a:xfrm>
              <a:prstGeom prst="rect">
                <a:avLst/>
              </a:prstGeom>
              <a:blipFill>
                <a:blip r:embed="rId6"/>
                <a:stretch>
                  <a:fillRect l="-626" t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AB24256-E021-4235-A93A-9A8B0E52D1D1}"/>
              </a:ext>
            </a:extLst>
          </p:cNvPr>
          <p:cNvCxnSpPr/>
          <p:nvPr/>
        </p:nvCxnSpPr>
        <p:spPr>
          <a:xfrm flipH="1">
            <a:off x="10581549" y="4502953"/>
            <a:ext cx="614399" cy="12593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73D35A-902B-4426-B7F6-F06C487CF1B1}"/>
                  </a:ext>
                </a:extLst>
              </p:cNvPr>
              <p:cNvSpPr txBox="1"/>
              <p:nvPr/>
            </p:nvSpPr>
            <p:spPr>
              <a:xfrm flipH="1">
                <a:off x="7003447" y="5760090"/>
                <a:ext cx="4786745" cy="704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The resonance occurs when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  <m:sSup>
                      <m:sSup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  <m:f>
                      <m:f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𝜙</m:t>
                            </m:r>
                          </m:sub>
                        </m:sSub>
                      </m:num>
                      <m:den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the second term is exponential suppressed for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≫1/</m:t>
                    </m:r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𝜙</m:t>
                        </m:r>
                      </m:sub>
                    </m:sSub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73D35A-902B-4426-B7F6-F06C487CF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03447" y="5760090"/>
                <a:ext cx="4786745" cy="704680"/>
              </a:xfrm>
              <a:prstGeom prst="rect">
                <a:avLst/>
              </a:prstGeom>
              <a:blipFill>
                <a:blip r:embed="rId7"/>
                <a:stretch>
                  <a:fillRect l="-764" r="-63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D787A94C-3C4E-4DA8-A211-C9D96F31875B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963303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17972" y="1272074"/>
                <a:ext cx="11284002" cy="5106422"/>
              </a:xfrm>
            </p:spPr>
            <p:txBody>
              <a:bodyPr>
                <a:normAutofit/>
              </a:bodyPr>
              <a:lstStyle/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100" dirty="0">
                    <a:solidFill>
                      <a:schemeClr val="tx1"/>
                    </a:solidFill>
                  </a:rPr>
                  <a:t>A similar procedure can be applied for the other angular component equation, to obtain </a:t>
                </a:r>
              </a:p>
              <a:p>
                <a:pPr algn="just">
                  <a:buSzPct val="150000"/>
                </a:pPr>
                <a:r>
                  <a:rPr lang="en-US" sz="21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just">
                  <a:buSzPct val="1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1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sSub>
                        <m:sSubPr>
                          <m:ctrlP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1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1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1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  <a:p>
                <a:pPr algn="just">
                  <a:buSzPct val="1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sSub>
                        <m:sSubPr>
                          <m:ctrlP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1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1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𝑑𝑘</m:t>
                              </m:r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100" dirty="0">
                    <a:solidFill>
                      <a:schemeClr val="tx1"/>
                    </a:solidFill>
                  </a:rPr>
                  <a:t>A self-consistent resonant solution is just given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>
                    <a:solidFill>
                      <a:srgbClr val="FF0000"/>
                    </a:solidFill>
                  </a:rPr>
                  <a:t> </a:t>
                </a:r>
                <a:r>
                  <a:rPr lang="en-US" sz="2100" dirty="0">
                    <a:solidFill>
                      <a:schemeClr val="tx1"/>
                    </a:solidFill>
                  </a:rPr>
                  <a:t>,</a:t>
                </a:r>
                <a:r>
                  <a:rPr lang="en-US" sz="2100" dirty="0">
                    <a:solidFill>
                      <a:srgbClr val="FF0000"/>
                    </a:solidFill>
                  </a:rPr>
                  <a:t> </a:t>
                </a:r>
                <a:r>
                  <a:rPr lang="en-US" sz="2100" dirty="0">
                    <a:solidFill>
                      <a:schemeClr val="tx1"/>
                    </a:solidFill>
                  </a:rPr>
                  <a:t>which reduces the system to a </a:t>
                </a:r>
                <a:r>
                  <a:rPr lang="en-US" sz="2100" dirty="0">
                    <a:solidFill>
                      <a:srgbClr val="0070C0"/>
                    </a:solidFill>
                  </a:rPr>
                  <a:t>single scalar differential equation</a:t>
                </a:r>
                <a:endParaRPr lang="en-US" sz="21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100" dirty="0">
                    <a:solidFill>
                      <a:schemeClr val="tx1"/>
                    </a:solidFill>
                  </a:rPr>
                  <a:t>We compute the resonance structure numerically using </a:t>
                </a:r>
                <a:r>
                  <a:rPr lang="en-US" sz="2100" dirty="0" err="1">
                    <a:solidFill>
                      <a:schemeClr val="tx1"/>
                    </a:solidFill>
                  </a:rPr>
                  <a:t>Floquet</a:t>
                </a:r>
                <a:r>
                  <a:rPr lang="en-US" sz="2100" dirty="0">
                    <a:solidFill>
                      <a:schemeClr val="tx1"/>
                    </a:solidFill>
                  </a:rPr>
                  <a:t> theory :</a:t>
                </a:r>
                <a:endParaRPr lang="en-US" sz="2100" dirty="0">
                  <a:solidFill>
                    <a:srgbClr val="0070C0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endParaRPr lang="en-US" sz="2100" dirty="0">
                  <a:solidFill>
                    <a:schemeClr val="tx1"/>
                  </a:solidFill>
                </a:endParaRPr>
              </a:p>
              <a:p>
                <a:pPr algn="just">
                  <a:buSzPct val="150000"/>
                </a:pPr>
                <a:r>
                  <a:rPr lang="en-US" dirty="0"/>
                  <a:t>interacting system</a:t>
                </a:r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7972" y="1272074"/>
                <a:ext cx="11284002" cy="5106422"/>
              </a:xfrm>
              <a:blipFill>
                <a:blip r:embed="rId2"/>
                <a:stretch>
                  <a:fillRect l="-1351" t="-4659" r="-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5051" y="2142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C385EE-5839-45B1-9FC8-60D66D7CEE31}"/>
              </a:ext>
            </a:extLst>
          </p:cNvPr>
          <p:cNvSpPr/>
          <p:nvPr/>
        </p:nvSpPr>
        <p:spPr>
          <a:xfrm>
            <a:off x="-25092" y="1911"/>
            <a:ext cx="6657975" cy="6792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SPHERICALLY SYMMETRIC CLUMP CONDENSATES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Vector Spherical Decomposition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0234D40-9693-44EE-9FEC-BFDE7FBB0A59}"/>
                  </a:ext>
                </a:extLst>
              </p:cNvPr>
              <p:cNvSpPr/>
              <p:nvPr/>
            </p:nvSpPr>
            <p:spPr>
              <a:xfrm>
                <a:off x="4817861" y="4694594"/>
                <a:ext cx="7172587" cy="1836301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Both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We determine the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maximum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Floquet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 exponent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Cambria Math" panose="02040503050406030204" pitchFamily="18" charset="0"/>
                  <a:cs typeface="+mn-cs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Both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We use various choices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and parameters of axion clump (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𝑅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𝑁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)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Both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We operate in the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sech approximation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on the stable branch: </a:t>
                </a: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l-G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func>
                      <m:func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m:rPr>
                        <m:sty m:val="p"/>
                      </m:rPr>
                      <a:rPr kumimoji="0" lang="el-G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m:rPr>
                        <m:sty m:val="p"/>
                      </m:rP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with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 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0234D40-9693-44EE-9FEC-BFDE7FBB0A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861" y="4694594"/>
                <a:ext cx="7172587" cy="1836301"/>
              </a:xfrm>
              <a:prstGeom prst="rect">
                <a:avLst/>
              </a:prstGeom>
              <a:blipFill>
                <a:blip r:embed="rId3"/>
                <a:stretch>
                  <a:fillRect l="-594" r="-4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594174-4F81-4626-8C9D-2C97F792D44E}"/>
                  </a:ext>
                </a:extLst>
              </p:cNvPr>
              <p:cNvSpPr/>
              <p:nvPr/>
            </p:nvSpPr>
            <p:spPr>
              <a:xfrm>
                <a:off x="377505" y="4851761"/>
                <a:ext cx="4199062" cy="9618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In the homogeneous case, there always exists a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non-zero maximum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Floquet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exponent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b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sub>
                    </m:sSub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𝜙</m:t>
                        </m:r>
                      </m:sub>
                    </m:sSub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𝜙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/4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594174-4F81-4626-8C9D-2C97F792D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05" y="4851761"/>
                <a:ext cx="4199062" cy="961809"/>
              </a:xfrm>
              <a:prstGeom prst="rect">
                <a:avLst/>
              </a:prstGeom>
              <a:blipFill>
                <a:blip r:embed="rId4"/>
                <a:stretch>
                  <a:fillRect t="-1875" b="-6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061B6C8A-118E-47FC-B727-4647CBB407A7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576280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972" y="1272074"/>
            <a:ext cx="11284002" cy="5106422"/>
          </a:xfrm>
        </p:spPr>
        <p:txBody>
          <a:bodyPr>
            <a:normAutofit/>
          </a:bodyPr>
          <a:lstStyle/>
          <a:p>
            <a:pPr algn="just">
              <a:buSzPct val="150000"/>
            </a:pPr>
            <a:r>
              <a:rPr lang="en-US" sz="2100" dirty="0">
                <a:solidFill>
                  <a:schemeClr val="tx1"/>
                </a:solidFill>
              </a:rPr>
              <a:t> </a:t>
            </a:r>
          </a:p>
          <a:p>
            <a:pPr algn="just">
              <a:buSzPct val="150000"/>
            </a:pPr>
            <a:endParaRPr lang="en-US" sz="2100" dirty="0">
              <a:solidFill>
                <a:schemeClr val="tx1"/>
              </a:solidFill>
            </a:endParaRPr>
          </a:p>
          <a:p>
            <a:pPr marL="342900" indent="-342900" algn="just">
              <a:buSzPct val="150000"/>
              <a:buFont typeface="Arial" panose="020B0604020202020204" pitchFamily="34" charset="0"/>
              <a:buChar char="•"/>
            </a:pPr>
            <a:r>
              <a:rPr lang="en-US" dirty="0"/>
              <a:t>system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5051" y="2142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96D6D-EB08-4AF1-894E-6C6B0C054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89" y="628238"/>
            <a:ext cx="8872911" cy="3876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62BFC6-F42F-434D-BFD9-64DFAFE8F0FD}"/>
                  </a:ext>
                </a:extLst>
              </p:cNvPr>
              <p:cNvSpPr txBox="1"/>
              <p:nvPr/>
            </p:nvSpPr>
            <p:spPr>
              <a:xfrm flipH="1">
                <a:off x="116742" y="979416"/>
                <a:ext cx="3239016" cy="60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The real part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becomes zero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below a critical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or critical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62BFC6-F42F-434D-BFD9-64DFAFE8F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6742" y="979416"/>
                <a:ext cx="3239016" cy="604396"/>
              </a:xfrm>
              <a:prstGeom prst="rect">
                <a:avLst/>
              </a:prstGeom>
              <a:blipFill>
                <a:blip r:embed="rId3"/>
                <a:stretch>
                  <a:fillRect l="-942" t="-3030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85020F-7FBB-4BFE-967E-FE9DF5B7F2C8}"/>
                  </a:ext>
                </a:extLst>
              </p:cNvPr>
              <p:cNvSpPr txBox="1"/>
              <p:nvPr/>
            </p:nvSpPr>
            <p:spPr>
              <a:xfrm flipH="1">
                <a:off x="155837" y="5446451"/>
                <a:ext cx="5940163" cy="513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Resonance Condition 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b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𝛾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𝜙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𝜙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&gt;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𝑒𝑠𝑐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𝑅</m:t>
                        </m:r>
                      </m:den>
                    </m:f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85020F-7FBB-4BFE-967E-FE9DF5B7F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5837" y="5446451"/>
                <a:ext cx="5940163" cy="513667"/>
              </a:xfrm>
              <a:prstGeom prst="rect">
                <a:avLst/>
              </a:prstGeom>
              <a:blipFill>
                <a:blip r:embed="rId4"/>
                <a:stretch>
                  <a:fillRect l="-924"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8C8B4A2-7ABA-4938-B5C5-7D202B82B0C3}"/>
              </a:ext>
            </a:extLst>
          </p:cNvPr>
          <p:cNvSpPr txBox="1"/>
          <p:nvPr/>
        </p:nvSpPr>
        <p:spPr>
          <a:xfrm flipH="1">
            <a:off x="155837" y="5959122"/>
            <a:ext cx="45999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Hertberg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(2010); Kawasaki and Yamada (2014)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E14CBF-2DB9-4548-9731-0CBAA4ECD19F}"/>
                  </a:ext>
                </a:extLst>
              </p:cNvPr>
              <p:cNvSpPr txBox="1"/>
              <p:nvPr/>
            </p:nvSpPr>
            <p:spPr>
              <a:xfrm flipH="1">
                <a:off x="116741" y="1843125"/>
                <a:ext cx="2987186" cy="1081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For the QCD axions, when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=0.3</m:t>
                    </m:r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, parametric resonance happens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&gt;</m:t>
                    </m:r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𝑚𝑖𝑛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≈0.3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E14CBF-2DB9-4548-9731-0CBAA4ECD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6741" y="1843125"/>
                <a:ext cx="2987186" cy="1081835"/>
              </a:xfrm>
              <a:prstGeom prst="rect">
                <a:avLst/>
              </a:prstGeom>
              <a:blipFill>
                <a:blip r:embed="rId5"/>
                <a:stretch>
                  <a:fillRect l="-612" t="-562" b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7E5AE5-5350-4261-A8ED-9727DBF3204F}"/>
                  </a:ext>
                </a:extLst>
              </p:cNvPr>
              <p:cNvSpPr txBox="1"/>
              <p:nvPr/>
            </p:nvSpPr>
            <p:spPr>
              <a:xfrm flipH="1">
                <a:off x="3662800" y="4504888"/>
                <a:ext cx="8308289" cy="80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The maximum real part of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Floquet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exponent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p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, describing parametric resonance of photons from a spherically symmetric clump  condensate, as a function of axion-photon coupling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sub>
                    </m:sSub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. (Left) We plot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p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in units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𝜙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</m:rad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sub>
                    </m:sSub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in units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𝛾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</m:acc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/(|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𝜆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ad>
                      <m:radPr>
                        <m:degHide m:val="on"/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</m:rad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. (Right) We plot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p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in units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𝜙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</m:rad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 and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in units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𝜆</m:t>
                            </m:r>
                          </m:e>
                        </m:d>
                      </m:e>
                      <m:sup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p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−1/2</m:t>
                        </m:r>
                      </m:sup>
                    </m:sSup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.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sub>
                    </m:sSub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ad>
                      <m:radPr>
                        <m:degHide m:val="on"/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</m:rad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7E5AE5-5350-4261-A8ED-9727DBF32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62800" y="4504888"/>
                <a:ext cx="8308289" cy="801501"/>
              </a:xfrm>
              <a:prstGeom prst="rect">
                <a:avLst/>
              </a:prstGeom>
              <a:blipFill>
                <a:blip r:embed="rId6"/>
                <a:stretch>
                  <a:fillRect l="-73" t="-763" b="-3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E81558-0FE9-44ED-9590-465CA585F823}"/>
                  </a:ext>
                </a:extLst>
              </p:cNvPr>
              <p:cNvSpPr txBox="1"/>
              <p:nvPr/>
            </p:nvSpPr>
            <p:spPr>
              <a:xfrm flipH="1">
                <a:off x="116738" y="3236799"/>
                <a:ext cx="2833235" cy="1547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In conventional QCD axion models, 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𝑂</m:t>
                        </m:r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sSup>
                          <m:sSup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10</m:t>
                            </m:r>
                          </m:e>
                          <m:sup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−2</m:t>
                            </m:r>
                          </m:sup>
                        </m:sSup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. So, the resonance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c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ould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be possible in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unconventional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axions models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or for couplings to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hidden sector photons 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(Daido, Takahashi and N.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Yokozaki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2018)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E81558-0FE9-44ED-9590-465CA585F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6738" y="3236799"/>
                <a:ext cx="2833235" cy="1547540"/>
              </a:xfrm>
              <a:prstGeom prst="rect">
                <a:avLst/>
              </a:prstGeom>
              <a:blipFill>
                <a:blip r:embed="rId7"/>
                <a:stretch>
                  <a:fillRect l="-645" t="-787" r="-645" b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BE124A-D5DC-46B9-931E-468D5BD9B5EE}"/>
                  </a:ext>
                </a:extLst>
              </p:cNvPr>
              <p:cNvSpPr txBox="1"/>
              <p:nvPr/>
            </p:nvSpPr>
            <p:spPr>
              <a:xfrm flipH="1">
                <a:off x="6117073" y="5462632"/>
                <a:ext cx="5940163" cy="8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Furthermore, excellent approximation to the  growth rate from a localized clump: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p>
                        <m: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0" lang="en-US" sz="1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  <m:d>
                      <m:dPr>
                        <m:begChr m:val="{"/>
                        <m:endChr m:val=""/>
                        <m:ctrlP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kumimoji="0" lang="en-US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0" lang="en-US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</m:t>
                                </m:r>
                              </m:sub>
                              <m:sup>
                                <m:r>
                                  <a:rPr kumimoji="0" lang="en-US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0" lang="en-US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𝑒𝑠𝑐</m:t>
                                </m:r>
                              </m:sub>
                            </m:sSub>
                            <m: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,         </m:t>
                            </m:r>
                            <m:sSubSup>
                              <m:sSubSupPr>
                                <m:ctrlPr>
                                  <a:rPr kumimoji="0" lang="en-US" sz="15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3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33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0" lang="en-US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33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</m:t>
                                </m:r>
                              </m:sub>
                              <m:sup>
                                <m:r>
                                  <a:rPr kumimoji="0" lang="en-US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33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3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kumimoji="0" lang="en-US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33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33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0" lang="en-US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33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𝑒𝑠𝑐</m:t>
                                </m:r>
                              </m:sub>
                            </m:sSub>
                          </m:e>
                          <m:e>
                            <m: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        0,                </m:t>
                            </m:r>
                            <m:sSubSup>
                              <m:sSubSupPr>
                                <m:ctrlPr>
                                  <a:rPr kumimoji="0" lang="en-US" sz="15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3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33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0" lang="en-US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33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</m:t>
                                </m:r>
                              </m:sub>
                              <m:sup>
                                <m:r>
                                  <a:rPr kumimoji="0" lang="en-US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33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3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kumimoji="0" lang="en-US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33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33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0" lang="en-US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33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𝑒𝑠𝑐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BE124A-D5DC-46B9-931E-468D5BD9B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17073" y="5462632"/>
                <a:ext cx="5940163" cy="853439"/>
              </a:xfrm>
              <a:prstGeom prst="rect">
                <a:avLst/>
              </a:prstGeom>
              <a:blipFill>
                <a:blip r:embed="rId8"/>
                <a:stretch>
                  <a:fillRect l="-513" t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DC385EE-5839-45B1-9FC8-60D66D7CEE31}"/>
              </a:ext>
            </a:extLst>
          </p:cNvPr>
          <p:cNvSpPr/>
          <p:nvPr/>
        </p:nvSpPr>
        <p:spPr>
          <a:xfrm>
            <a:off x="-25092" y="1911"/>
            <a:ext cx="6657975" cy="6792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SPHERICALLY SYMMETRIC CLUMP CONDENSATES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Numerical Results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730194-C390-48E7-A508-30F2E379943D}"/>
              </a:ext>
            </a:extLst>
          </p:cNvPr>
          <p:cNvSpPr txBox="1"/>
          <p:nvPr/>
        </p:nvSpPr>
        <p:spPr>
          <a:xfrm flipH="1">
            <a:off x="6733639" y="314330"/>
            <a:ext cx="4067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Hertzberg and Schiappacasse,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1805.00430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56D3E8-5E56-470A-9AC5-8C0D88B2C49C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2196190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17972" y="1272074"/>
                <a:ext cx="11284002" cy="5044836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For an approximate treatment of clump resonance, we use the condition for resonance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𝑒𝑠𝑐</m:t>
                        </m:r>
                      </m:sub>
                    </m:sSub>
                  </m:oMath>
                </a14:m>
                <a:r>
                  <a:rPr lang="en-US" sz="100" dirty="0" err="1"/>
                  <a:t>lllll</a:t>
                </a:r>
                <a:r>
                  <a:rPr lang="en-US" sz="100" dirty="0"/>
                  <a:t> , </a:t>
                </a:r>
                <a:r>
                  <a:rPr lang="en-US" sz="2000" dirty="0">
                    <a:solidFill>
                      <a:schemeClr val="tx1"/>
                    </a:solidFill>
                  </a:rPr>
                  <a:t>,which was established for spherically symmetric clumps. </a:t>
                </a: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>
                  <a:buSzPct val="150000"/>
                </a:pPr>
                <a:endParaRPr lang="en-US" sz="2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just">
                  <a:buSzPct val="150000"/>
                </a:pPr>
                <a:endParaRPr lang="en-US" sz="1800" dirty="0">
                  <a:solidFill>
                    <a:srgbClr val="080808"/>
                  </a:solidFill>
                </a:endParaRPr>
              </a:p>
              <a:p>
                <a:pPr algn="just">
                  <a:buSzPct val="150000"/>
                </a:pPr>
                <a:r>
                  <a:rPr lang="en-US" sz="1800" dirty="0">
                    <a:solidFill>
                      <a:srgbClr val="080808"/>
                    </a:solidFill>
                  </a:rPr>
                  <a:t>                                                                      </a:t>
                </a:r>
              </a:p>
              <a:p>
                <a:pPr algn="just">
                  <a:buSzPct val="150000"/>
                </a:pPr>
                <a:r>
                  <a:rPr lang="en-US" sz="1500" dirty="0">
                    <a:solidFill>
                      <a:srgbClr val="080808"/>
                    </a:solidFill>
                  </a:rPr>
                  <a:t>                                                                                           (for high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5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5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500" dirty="0">
                    <a:solidFill>
                      <a:srgbClr val="080808"/>
                    </a:solidFill>
                  </a:rPr>
                  <a:t>  and 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5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5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5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srgbClr val="080808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5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500" i="1">
                                <a:solidFill>
                                  <a:srgbClr val="08080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sz="15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1500" i="1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srgbClr val="080808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5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5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sSub>
                      <m:sSubPr>
                        <m:ctrlPr>
                          <a:rPr lang="en-US" sz="15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5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500" i="1" dirty="0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15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500" i="1" dirty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rad>
                  </m:oMath>
                </a14:m>
                <a:r>
                  <a:rPr lang="en-US" sz="15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7972" y="1272074"/>
                <a:ext cx="11284002" cy="5044836"/>
              </a:xfrm>
              <a:blipFill>
                <a:blip r:embed="rId2"/>
                <a:stretch>
                  <a:fillRect l="-972" t="-4353" r="-540" b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5051" y="2142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C385EE-5839-45B1-9FC8-60D66D7CEE31}"/>
              </a:ext>
            </a:extLst>
          </p:cNvPr>
          <p:cNvSpPr/>
          <p:nvPr/>
        </p:nvSpPr>
        <p:spPr>
          <a:xfrm>
            <a:off x="-8314" y="1911"/>
            <a:ext cx="6657975" cy="6792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CLUMP CONDENSATES WITH ANGULAR MOMENTUM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Approximate Treatment of Clump Resonance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B0B90D8-5D21-43A7-8C27-64664DFB9D97}"/>
                  </a:ext>
                </a:extLst>
              </p:cNvPr>
              <p:cNvSpPr/>
              <p:nvPr/>
            </p:nvSpPr>
            <p:spPr>
              <a:xfrm>
                <a:off x="317972" y="2035726"/>
                <a:ext cx="5091317" cy="3364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5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Since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sub>
                      <m:sup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bSup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  <m:sSub>
                      <m:sSub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sub>
                    </m:sSub>
                    <m:sSub>
                      <m:sSub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𝜙</m:t>
                        </m:r>
                      </m:sub>
                    </m:sSub>
                    <m:sSub>
                      <m:sSub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𝜙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/4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, we need to determine the maximum field amplitude:</a:t>
                </a: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50000"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500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𝜙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𝜙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Ψ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e>
                      </m:rad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𝑙𝑚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50000"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50000"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50000"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50000"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50000"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50000"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B0B90D8-5D21-43A7-8C27-64664DFB9D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72" y="2035726"/>
                <a:ext cx="5091317" cy="3364062"/>
              </a:xfrm>
              <a:prstGeom prst="rect">
                <a:avLst/>
              </a:prstGeom>
              <a:blipFill>
                <a:blip r:embed="rId3"/>
                <a:stretch>
                  <a:fillRect l="-1557" t="-3623" r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5665165-01C8-4BCB-9A35-F041FD96AEE6}"/>
                  </a:ext>
                </a:extLst>
              </p:cNvPr>
              <p:cNvSpPr/>
              <p:nvPr/>
            </p:nvSpPr>
            <p:spPr>
              <a:xfrm>
                <a:off x="19776" y="4357224"/>
                <a:ext cx="4631330" cy="5598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l-GR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Ψ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𝑚𝑎𝑥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𝑚𝑖𝑛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</m:rad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𝑙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𝑙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</m:t>
                    </m:r>
                    <m:f>
                      <m:f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(2</m:t>
                            </m:r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3/4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𝑙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  for high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</m:d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</m:t>
                    </m:r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5665165-01C8-4BCB-9A35-F041FD96A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6" y="4357224"/>
                <a:ext cx="4631330" cy="559853"/>
              </a:xfrm>
              <a:prstGeom prst="rect">
                <a:avLst/>
              </a:prstGeom>
              <a:blipFill>
                <a:blip r:embed="rId4"/>
                <a:stretch>
                  <a:fillRect t="-10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14C51DD-53BE-4125-ADBF-00CB3A8B18EB}"/>
                  </a:ext>
                </a:extLst>
              </p:cNvPr>
              <p:cNvSpPr/>
              <p:nvPr/>
            </p:nvSpPr>
            <p:spPr>
              <a:xfrm>
                <a:off x="2106691" y="3894753"/>
                <a:ext cx="3768661" cy="5598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𝜋</m:t>
                        </m:r>
                      </m:e>
                    </m:rad>
                    <m:sSub>
                      <m:sSub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0" 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𝑙𝑚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  <m:f>
                      <m:f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e>
                        </m:rad>
                        <m:sSup>
                          <m:sSup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𝑙</m:t>
                            </m:r>
                          </m:e>
                          <m:sup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1/4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1/4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for high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</m:d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</m:t>
                    </m:r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14C51DD-53BE-4125-ADBF-00CB3A8B1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691" y="3894753"/>
                <a:ext cx="3768661" cy="559853"/>
              </a:xfrm>
              <a:prstGeom prst="rect">
                <a:avLst/>
              </a:prstGeom>
              <a:blipFill>
                <a:blip r:embed="rId5"/>
                <a:stretch>
                  <a:fillRect t="-97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52F600B-D5FA-4AEE-9F91-8B8A24866C1D}"/>
              </a:ext>
            </a:extLst>
          </p:cNvPr>
          <p:cNvCxnSpPr>
            <a:cxnSpLocks/>
          </p:cNvCxnSpPr>
          <p:nvPr/>
        </p:nvCxnSpPr>
        <p:spPr>
          <a:xfrm>
            <a:off x="3913111" y="3548353"/>
            <a:ext cx="0" cy="2769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2EF9A316-7950-4B25-9FA5-67CB481FDAF4}"/>
              </a:ext>
            </a:extLst>
          </p:cNvPr>
          <p:cNvSpPr/>
          <p:nvPr/>
        </p:nvSpPr>
        <p:spPr>
          <a:xfrm>
            <a:off x="3159917" y="3030275"/>
            <a:ext cx="1476034" cy="51182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E97A867-EA96-43F1-91B5-00509DFFC8C5}"/>
              </a:ext>
            </a:extLst>
          </p:cNvPr>
          <p:cNvSpPr/>
          <p:nvPr/>
        </p:nvSpPr>
        <p:spPr>
          <a:xfrm>
            <a:off x="2653428" y="3055168"/>
            <a:ext cx="556581" cy="51182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CEB46F8-E68D-45A7-84CA-688F7B34E753}"/>
              </a:ext>
            </a:extLst>
          </p:cNvPr>
          <p:cNvCxnSpPr>
            <a:cxnSpLocks/>
          </p:cNvCxnSpPr>
          <p:nvPr/>
        </p:nvCxnSpPr>
        <p:spPr>
          <a:xfrm flipH="1">
            <a:off x="1510700" y="3542098"/>
            <a:ext cx="1287594" cy="6833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E7FBC76-E8AF-4631-A9E1-368A60ED0338}"/>
                  </a:ext>
                </a:extLst>
              </p:cNvPr>
              <p:cNvSpPr/>
              <p:nvPr/>
            </p:nvSpPr>
            <p:spPr>
              <a:xfrm>
                <a:off x="5545465" y="2024538"/>
                <a:ext cx="6192685" cy="3840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5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The radial profile is now peaked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𝑙</m:t>
                        </m:r>
                      </m:e>
                    </m:rad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, but the full width in the radial direction is still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~2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𝑅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: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50000"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50000"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Ψ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𝑟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)≈</m:t>
                    </m:r>
                    <m:rad>
                      <m:radPr>
                        <m:degHide m:val="on"/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𝑁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(2</m:t>
                                </m:r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𝜋</m:t>
                                </m:r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3/2</m:t>
                                </m:r>
                              </m:sup>
                            </m:sSup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𝑙</m:t>
                            </m:r>
                            <m:sSup>
                              <m:sSupPr>
                                <m:ctrlP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rad>
                    <m:sSup>
                      <m:sSup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0" 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/</m:t>
                        </m:r>
                        <m:sSup>
                          <m:sSup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𝑅</m:t>
                            </m:r>
                          </m:e>
                          <m:sup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for high </a:t>
                </a: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l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50000"/>
                  <a:buFontTx/>
                  <a:buNone/>
                  <a:tabLst/>
                  <a:defRPr/>
                </a:pP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285750" marR="0" lvl="0" indent="-28575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5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The angular dependence is non-trivial. For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</m:d>
                    <m:r>
                      <a:rPr kumimoji="0" lang="en-US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the real field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𝜙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is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50000"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50000"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l-G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𝜙</m:t>
                    </m:r>
                    <m:d>
                      <m:d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𝜑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</m:d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𝜙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𝜋</m:t>
                        </m:r>
                      </m:e>
                    </m:rad>
                    <m:sSub>
                      <m:sSub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0" 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𝑙𝑚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kumimoji="0" lang="el-G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Ψ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𝑟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  <m:sSup>
                      <m:sSup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sz="16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𝑙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cos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⁡(</m:t>
                    </m:r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±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𝑙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𝜑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50000"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50000"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        and the full width in the polar direction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~∆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𝜃</m:t>
                    </m:r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𝜋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~2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𝑅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where </a:t>
                </a:r>
                <a14:m>
                  <m:oMath xmlns:m="http://schemas.openxmlformats.org/officeDocument/2006/math">
                    <m:r>
                      <a:rPr kumimoji="0" lang="en-US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        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𝜃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=2</m:t>
                    </m:r>
                    <m:sSup>
                      <m:sSup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cos</m:t>
                        </m:r>
                      </m:e>
                      <m: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−1</m:t>
                        </m:r>
                      </m:sup>
                    </m:sSup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𝑙</m:t>
                            </m:r>
                          </m:den>
                        </m:f>
                        <m:func>
                          <m:func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16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ln</m:t>
                            </m:r>
                          </m:fName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e>
                        </m:func>
                      </m:sup>
                    </m:sSup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. Then, we take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𝑒𝑠𝑐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~1/2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𝑅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50000"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E7FBC76-E8AF-4631-A9E1-368A60ED03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65" y="2024538"/>
                <a:ext cx="6192685" cy="3840282"/>
              </a:xfrm>
              <a:prstGeom prst="rect">
                <a:avLst/>
              </a:prstGeom>
              <a:blipFill>
                <a:blip r:embed="rId6"/>
                <a:stretch>
                  <a:fillRect l="-1378" t="-2381" r="-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6619F98-C34B-4431-A27C-1599A620A446}"/>
                  </a:ext>
                </a:extLst>
              </p:cNvPr>
              <p:cNvSpPr/>
              <p:nvPr/>
            </p:nvSpPr>
            <p:spPr>
              <a:xfrm>
                <a:off x="1066277" y="5739449"/>
                <a:ext cx="2831657" cy="67978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𝑒𝑠𝑐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≈3.5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𝑙</m:t>
                                </m:r>
                              </m:e>
                            </m:func>
                          </m:e>
                        </m:d>
                      </m:e>
                      <m:sup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𝜙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</m:ra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6619F98-C34B-4431-A27C-1599A620A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277" y="5739449"/>
                <a:ext cx="2831657" cy="6797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F7738C2-BD99-4B53-9996-341D20B5F388}"/>
                  </a:ext>
                </a:extLst>
              </p:cNvPr>
              <p:cNvSpPr/>
              <p:nvPr/>
            </p:nvSpPr>
            <p:spPr>
              <a:xfrm>
                <a:off x="317972" y="4895242"/>
                <a:ext cx="3199811" cy="722401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b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≈5.8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𝑙</m:t>
                          </m:r>
                        </m:e>
                      </m:rad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func>
                            <m:func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ln</m:t>
                              </m:r>
                            </m:fName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</m:e>
                          </m:func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1/4</m:t>
                          </m:r>
                        </m:sup>
                      </m:sSup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𝜙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𝛿</m:t>
                          </m:r>
                        </m:e>
                      </m:ra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F7738C2-BD99-4B53-9996-341D20B5F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72" y="4895242"/>
                <a:ext cx="3199811" cy="7224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DB6BE202-6EC7-45E6-8166-1B80C90DE78B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1162271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5051" y="2142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C385EE-5839-45B1-9FC8-60D66D7CEE31}"/>
              </a:ext>
            </a:extLst>
          </p:cNvPr>
          <p:cNvSpPr/>
          <p:nvPr/>
        </p:nvSpPr>
        <p:spPr>
          <a:xfrm>
            <a:off x="-8314" y="1911"/>
            <a:ext cx="6657975" cy="6792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CLUMP CONDENSATES WITH ANGULAR MOMENTUM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Numerical Results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194206-A791-48EA-87B8-AF85397568F1}"/>
                  </a:ext>
                </a:extLst>
              </p:cNvPr>
              <p:cNvSpPr txBox="1"/>
              <p:nvPr/>
            </p:nvSpPr>
            <p:spPr>
              <a:xfrm flipH="1">
                <a:off x="5078112" y="2066626"/>
                <a:ext cx="2220975" cy="1514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The minimum axion-photon coupling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sub>
                    </m:sSub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that is necessary in order to have resonance from a clump condensate as a function of its angular momentum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</m:d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. We plot in units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𝛾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We take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𝑚𝑎𝑥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194206-A791-48EA-87B8-AF8539756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78112" y="2066626"/>
                <a:ext cx="2220975" cy="1514774"/>
              </a:xfrm>
              <a:prstGeom prst="rect">
                <a:avLst/>
              </a:prstGeom>
              <a:blipFill>
                <a:blip r:embed="rId2"/>
                <a:stretch>
                  <a:fillRect r="-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F5DAB2-F7EB-4F30-AA7A-4868E33CB0B8}"/>
                  </a:ext>
                </a:extLst>
              </p:cNvPr>
              <p:cNvSpPr txBox="1"/>
              <p:nvPr/>
            </p:nvSpPr>
            <p:spPr>
              <a:xfrm flipH="1">
                <a:off x="142611" y="4934977"/>
                <a:ext cx="4546993" cy="992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The maximum real part of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Floquet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exponent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p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, describing parametric resonance of photons from a clump condensate as a function of its angular momentum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</m:d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. We plot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p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in units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𝜙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</m:rad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. This is for attractive self-interactions with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𝑚𝑎𝑥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𝛾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𝛾</m:t>
                            </m:r>
                          </m:e>
                        </m:rad>
                      </m:den>
                    </m:f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F5DAB2-F7EB-4F30-AA7A-4868E33CB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611" y="4934977"/>
                <a:ext cx="4546993" cy="992516"/>
              </a:xfrm>
              <a:prstGeom prst="rect">
                <a:avLst/>
              </a:prstGeom>
              <a:blipFill>
                <a:blip r:embed="rId3"/>
                <a:stretch>
                  <a:fillRect t="-617" r="-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17">
                <a:extLst>
                  <a:ext uri="{FF2B5EF4-FFF2-40B4-BE49-F238E27FC236}">
                    <a16:creationId xmlns:a16="http://schemas.microsoft.com/office/drawing/2014/main" id="{A72D87B7-63C6-460E-8F4A-260A1AE67B0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966442" y="4398171"/>
                <a:ext cx="5728061" cy="720737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85000" lnSpcReduction="10000"/>
              </a:bodyPr>
              <a:lstStyle/>
              <a:p>
                <a:pPr lvl="0" defTabSz="45720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By taking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𝑁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, for high angular momentum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 the minimum axion-photon coupling is 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  <m:r>
                          <a:rPr kumimoji="0" lang="en-US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kumimoji="0" lang="en-US" sz="1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kumimoji="0" lang="en-US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kumimoji="0" lang="en-US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kumimoji="0" lang="en-US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kumimoji="0" lang="en-US" sz="1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kumimoji="0" lang="en-US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6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kumimoji="0" lang="en-US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kumimoji="0" lang="en-US" sz="16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kumimoji="0" lang="en-US" sz="16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kumimoji="0" lang="en-US" sz="1600" b="0" i="0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=0.3</m:t>
                    </m:r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8" name="Subtitle 17">
                <a:extLst>
                  <a:ext uri="{FF2B5EF4-FFF2-40B4-BE49-F238E27FC236}">
                    <a16:creationId xmlns:a16="http://schemas.microsoft.com/office/drawing/2014/main" id="{A72D87B7-63C6-460E-8F4A-260A1AE67B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966442" y="4398171"/>
                <a:ext cx="5728061" cy="720737"/>
              </a:xfrm>
              <a:prstGeom prst="rect">
                <a:avLst/>
              </a:prstGeom>
              <a:blipFill>
                <a:blip r:embed="rId4"/>
                <a:stretch>
                  <a:fillRect l="-2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7DE2118-7F37-4991-99A4-B04CBDFF2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5" y="749704"/>
            <a:ext cx="4546993" cy="3935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AF0D90-F4FF-4084-8A70-B48B3767AA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15" y="84147"/>
            <a:ext cx="4674638" cy="39201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57C320-9F33-42E5-99E0-0304AD5AC5D4}"/>
                  </a:ext>
                </a:extLst>
              </p:cNvPr>
              <p:cNvSpPr/>
              <p:nvPr/>
            </p:nvSpPr>
            <p:spPr>
              <a:xfrm>
                <a:off x="6574290" y="5427909"/>
                <a:ext cx="5105983" cy="58264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For the QCD axion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e>
                      <m:sup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−2</m:t>
                        </m:r>
                      </m:sup>
                    </m:sSup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)/</m:t>
                    </m:r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,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we need rather large angular momentum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</m:d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≳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𝑂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e>
                      <m:sup>
                        <m:r>
                          <a:rPr kumimoji="0" lang="en-US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57C320-9F33-42E5-99E0-0304AD5AC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290" y="5427909"/>
                <a:ext cx="5105983" cy="582649"/>
              </a:xfrm>
              <a:prstGeom prst="rect">
                <a:avLst/>
              </a:prstGeom>
              <a:blipFill>
                <a:blip r:embed="rId7"/>
                <a:stretch>
                  <a:fillRect l="-238" t="-2041" r="-1429" b="-142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0544CC4-35E0-454E-9508-BE1C3DA84005}"/>
              </a:ext>
            </a:extLst>
          </p:cNvPr>
          <p:cNvSpPr txBox="1"/>
          <p:nvPr/>
        </p:nvSpPr>
        <p:spPr>
          <a:xfrm>
            <a:off x="11782699" y="261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186E932-C93D-4AEE-AAF0-8F6F47253E1B}"/>
                  </a:ext>
                </a:extLst>
              </p:cNvPr>
              <p:cNvSpPr/>
              <p:nvPr/>
            </p:nvSpPr>
            <p:spPr>
              <a:xfrm>
                <a:off x="4628418" y="1022724"/>
                <a:ext cx="2220975" cy="439966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sup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𝑀𝑎𝑥</m:t>
                      </m:r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sSubSup>
                        <m:sSubSup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sub>
                        <m:sup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bSup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𝑒𝑠𝑐</m:t>
                          </m:r>
                        </m:sub>
                      </m:sSub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,0)</m:t>
                      </m:r>
                    </m:oMath>
                  </m:oMathPara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186E932-C93D-4AEE-AAF0-8F6F47253E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418" y="1022724"/>
                <a:ext cx="2220975" cy="4399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1F5B8D9-6067-4CAF-96FB-27DD6F25E822}"/>
              </a:ext>
            </a:extLst>
          </p:cNvPr>
          <p:cNvSpPr txBox="1"/>
          <p:nvPr/>
        </p:nvSpPr>
        <p:spPr>
          <a:xfrm flipH="1">
            <a:off x="4853768" y="3932994"/>
            <a:ext cx="4067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Hertzberg and Schiappacasse,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1805.00430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D643BC-C7DE-4E81-8A50-AE1D54750F04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1086665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17971" y="976799"/>
                <a:ext cx="11357355" cy="5106422"/>
              </a:xfrm>
            </p:spPr>
            <p:txBody>
              <a:bodyPr>
                <a:normAutofit/>
              </a:bodyPr>
              <a:lstStyle/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100" dirty="0">
                    <a:solidFill>
                      <a:schemeClr val="tx1"/>
                    </a:solidFill>
                  </a:rPr>
                  <a:t>Here we analyze ground state configuration of boson stars with generic self-interaction with a full general relativistic treatment.</a:t>
                </a: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100" dirty="0">
                    <a:solidFill>
                      <a:schemeClr val="tx1"/>
                    </a:solidFill>
                  </a:rPr>
                  <a:t>Stability properties of boson stars have been studied extensively in the literature. </a:t>
                </a:r>
              </a:p>
              <a:p>
                <a:pPr algn="just">
                  <a:buSzPct val="150000"/>
                </a:pPr>
                <a:r>
                  <a:rPr lang="en-US" sz="1600" dirty="0">
                    <a:solidFill>
                      <a:schemeClr val="tx1"/>
                    </a:solidFill>
                  </a:rPr>
                  <a:t>(Lee and Pang, 1989; Seidel and Suen, 1990 ; Schunk and Torres, 2000; Lai, 2004; Croon, Fan, and Sun, 2018) </a:t>
                </a:r>
                <a:endParaRPr lang="en-US" sz="1600" dirty="0">
                  <a:solidFill>
                    <a:srgbClr val="080808"/>
                  </a:solidFill>
                </a:endParaRPr>
              </a:p>
              <a:p>
                <a:pPr algn="just">
                  <a:buSzPct val="150000"/>
                </a:pPr>
                <a:endParaRPr lang="en-US" sz="2300" dirty="0">
                  <a:solidFill>
                    <a:srgbClr val="080808"/>
                  </a:solidFill>
                </a:endParaRPr>
              </a:p>
              <a:p>
                <a:pPr algn="just">
                  <a:buSzPct val="150000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algn="just">
                  <a:buSzPct val="150000"/>
                </a:pPr>
                <a:endParaRPr lang="en-US" sz="1900" b="1" dirty="0">
                  <a:solidFill>
                    <a:srgbClr val="FF0000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100" dirty="0">
                    <a:solidFill>
                      <a:schemeClr val="tx1"/>
                    </a:solidFill>
                  </a:rPr>
                  <a:t>We are mainly interesting in two potentials with generic self-interactions </a:t>
                </a:r>
                <a:r>
                  <a:rPr lang="en-US" sz="21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1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100" dirty="0">
                    <a:solidFill>
                      <a:srgbClr val="FF0000"/>
                    </a:solidFill>
                  </a:rPr>
                  <a:t>):</a:t>
                </a:r>
              </a:p>
              <a:p>
                <a:pPr algn="just">
                  <a:buSzPct val="150000"/>
                </a:pPr>
                <a:endParaRPr lang="en-US" sz="2100" dirty="0">
                  <a:solidFill>
                    <a:schemeClr val="tx1"/>
                  </a:solidFill>
                </a:endParaRPr>
              </a:p>
              <a:p>
                <a:pPr algn="ctr">
                  <a:buSzPct val="15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𝐿𝑖𝑜𝑢𝑣𝑖𝑙𝑙𝑒</m:t>
                        </m:r>
                      </m:sub>
                    </m:sSub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1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1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sub>
                        </m:sSub>
                      </m:e>
                      <m:sup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sz="21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1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100" i="1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2100" i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Φ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1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1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1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21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𝐿𝑖𝑜𝑢𝑣𝑖𝑙𝑙𝑒</m:t>
                        </m:r>
                      </m:sub>
                    </m:sSub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sub>
                        </m:sSub>
                      </m:e>
                      <m:sup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l-G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sub>
                            </m:sSub>
                          </m:e>
                          <m:sup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l-G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sub>
                            </m:sSub>
                          </m:e>
                          <m:sup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21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l-G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sub>
                            </m:sSub>
                          </m:e>
                          <m:sup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sz="2100" dirty="0">
                  <a:solidFill>
                    <a:schemeClr val="tx1"/>
                  </a:solidFill>
                </a:endParaRPr>
              </a:p>
              <a:p>
                <a:pPr algn="ctr">
                  <a:buSzPct val="15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𝑜𝑔</m:t>
                        </m:r>
                      </m:sub>
                    </m:sSub>
                    <m:r>
                      <a:rPr lang="en-US" sz="2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1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1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sub>
                        </m:sSub>
                      </m:e>
                      <m:sup>
                        <m:r>
                          <a:rPr lang="en-US" sz="2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en-US" sz="2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1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1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1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10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1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1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1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𝑜𝑔</m:t>
                        </m:r>
                      </m:sub>
                    </m:sSub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sub>
                        </m:sSub>
                      </m:e>
                      <m:sup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l-G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sub>
                            </m:sSub>
                          </m:e>
                          <m:sup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l-G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sub>
                            </m:sSub>
                          </m:e>
                          <m:sup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sz="21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l-GR" sz="2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sub>
                            </m:sSub>
                          </m:e>
                          <m:sup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1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7971" y="976799"/>
                <a:ext cx="11357355" cy="5106422"/>
              </a:xfrm>
              <a:blipFill>
                <a:blip r:embed="rId2"/>
                <a:stretch>
                  <a:fillRect l="-1181" t="-4535" r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5051" y="2142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19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C385EE-5839-45B1-9FC8-60D66D7CEE31}"/>
              </a:ext>
            </a:extLst>
          </p:cNvPr>
          <p:cNvSpPr/>
          <p:nvPr/>
        </p:nvSpPr>
        <p:spPr>
          <a:xfrm>
            <a:off x="-25092" y="1911"/>
            <a:ext cx="6657975" cy="6792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GENERAL RELATIVISTIC BOSON STARS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6196C0-0F61-4B45-B5C4-E769A98890E5}"/>
                  </a:ext>
                </a:extLst>
              </p:cNvPr>
              <p:cNvSpPr/>
              <p:nvPr/>
            </p:nvSpPr>
            <p:spPr>
              <a:xfrm>
                <a:off x="3943350" y="2664041"/>
                <a:ext cx="7504558" cy="93345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</a:rPr>
                  <a:t>Mini-Boson Stars: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=0.633 </m:t>
                    </m:r>
                    <m:sSup>
                      <m:sSupPr>
                        <m:ctrlP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US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  <m:sup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l-GR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sub>
                    </m:sSub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0" lang="en-US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kumimoji="0" lang="en-US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0.08</m:t>
                    </m:r>
                  </m:oMath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/>
                </a:endParaRPr>
              </a:p>
              <a:p>
                <a:pPr algn="ctr"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</a:rPr>
                  <a:t>Quartic Self-interaction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l-GR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→∞)≅0.16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6196C0-0F61-4B45-B5C4-E769A9889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50" y="2664041"/>
                <a:ext cx="7504558" cy="933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A4857C43-81C3-4063-99A9-64D46F202202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39595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17971" y="976799"/>
                <a:ext cx="11357355" cy="5106422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100" dirty="0">
                    <a:solidFill>
                      <a:schemeClr val="tx1"/>
                    </a:solidFill>
                  </a:rPr>
                  <a:t>A popular dark matter candidate is the </a:t>
                </a:r>
                <a:r>
                  <a:rPr lang="en-US" sz="2100" dirty="0">
                    <a:solidFill>
                      <a:srgbClr val="FF0000"/>
                    </a:solidFill>
                  </a:rPr>
                  <a:t>QCD axion: </a:t>
                </a:r>
                <a:r>
                  <a:rPr lang="en-US" sz="2100" dirty="0">
                    <a:solidFill>
                      <a:srgbClr val="080808"/>
                    </a:solidFill>
                  </a:rPr>
                  <a:t>PG-boson associated with SSB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𝑃𝑄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rgbClr val="FF0000"/>
                    </a:solidFill>
                  </a:rPr>
                  <a:t>, </a:t>
                </a:r>
                <a:r>
                  <a:rPr lang="en-US" sz="2100" dirty="0">
                    <a:solidFill>
                      <a:schemeClr val="tx1"/>
                    </a:solidFill>
                  </a:rPr>
                  <a:t>which was introduced as a possible solution of the strong CP problem</a:t>
                </a:r>
                <a:r>
                  <a:rPr lang="en-US" sz="1300" dirty="0">
                    <a:solidFill>
                      <a:schemeClr val="tx1"/>
                    </a:solidFill>
                  </a:rPr>
                  <a:t>  </a:t>
                </a:r>
                <a:r>
                  <a:rPr lang="en-US" sz="1300" dirty="0">
                    <a:solidFill>
                      <a:srgbClr val="080808"/>
                    </a:solidFill>
                  </a:rPr>
                  <a:t>(</a:t>
                </a:r>
                <a:r>
                  <a:rPr lang="en-US" sz="1300" dirty="0" err="1">
                    <a:solidFill>
                      <a:srgbClr val="080808"/>
                    </a:solidFill>
                  </a:rPr>
                  <a:t>Preskill</a:t>
                </a:r>
                <a:r>
                  <a:rPr lang="en-US" sz="1300" dirty="0">
                    <a:solidFill>
                      <a:srgbClr val="080808"/>
                    </a:solidFill>
                  </a:rPr>
                  <a:t> et al., 1983; Peccei and Quin, 1977; Weinberg, 1978)</a:t>
                </a: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100" dirty="0">
                    <a:solidFill>
                      <a:schemeClr val="tx1"/>
                    </a:solidFill>
                  </a:rPr>
                  <a:t>We are interested in small scale axion substructure: </a:t>
                </a:r>
              </a:p>
              <a:p>
                <a:pPr algn="just">
                  <a:buSzPct val="150000"/>
                </a:pPr>
                <a:endParaRPr lang="en-US" sz="1900" dirty="0">
                  <a:solidFill>
                    <a:srgbClr val="080808"/>
                  </a:solidFill>
                </a:endParaRPr>
              </a:p>
              <a:p>
                <a:pPr algn="just">
                  <a:buSzPct val="150000"/>
                </a:pPr>
                <a:endParaRPr lang="en-US" sz="1900" dirty="0">
                  <a:solidFill>
                    <a:srgbClr val="080808"/>
                  </a:solidFill>
                </a:endParaRPr>
              </a:p>
              <a:p>
                <a:pPr algn="just">
                  <a:buSzPct val="150000"/>
                </a:pPr>
                <a:endParaRPr lang="en-US" sz="2300" dirty="0">
                  <a:solidFill>
                    <a:srgbClr val="080808"/>
                  </a:solidFill>
                </a:endParaRPr>
              </a:p>
              <a:p>
                <a:pPr algn="just">
                  <a:buSzPct val="150000"/>
                </a:pPr>
                <a:endParaRPr lang="en-US" sz="2300" dirty="0">
                  <a:solidFill>
                    <a:srgbClr val="080808"/>
                  </a:solidFill>
                </a:endParaRPr>
              </a:p>
              <a:p>
                <a:pPr algn="just">
                  <a:buSzPct val="150000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Axions are described in field theory by a real scalar field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with a small potential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coming from nonperturbative QCD effects.</a:t>
                </a:r>
                <a:endParaRPr lang="en-US" sz="1900" b="1" dirty="0">
                  <a:solidFill>
                    <a:srgbClr val="FF0000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Expanding around the CP preserving vacuum: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4!</m:t>
                        </m:r>
                      </m:den>
                    </m:f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000" dirty="0">
                  <a:solidFill>
                    <a:prstClr val="white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80808"/>
                    </a:solidFill>
                  </a:rPr>
                  <a:t>For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standard QCD axion</a:t>
                </a:r>
                <a:r>
                  <a:rPr lang="en-US" sz="2000" dirty="0">
                    <a:solidFill>
                      <a:srgbClr val="080808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0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>
                      <m:f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sz="2000" dirty="0">
                  <a:solidFill>
                    <a:srgbClr val="080808"/>
                  </a:solidFill>
                </a:endParaRPr>
              </a:p>
              <a:p>
                <a:pPr algn="just">
                  <a:buSzPct val="150000"/>
                </a:pPr>
                <a:endParaRPr lang="en-US" sz="19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7971" y="976799"/>
                <a:ext cx="11357355" cy="5106422"/>
              </a:xfrm>
              <a:blipFill>
                <a:blip r:embed="rId2"/>
                <a:stretch>
                  <a:fillRect l="-1181" t="-4773" r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25051" y="2142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C385EE-5839-45B1-9FC8-60D66D7CEE31}"/>
              </a:ext>
            </a:extLst>
          </p:cNvPr>
          <p:cNvSpPr/>
          <p:nvPr/>
        </p:nvSpPr>
        <p:spPr>
          <a:xfrm>
            <a:off x="-25092" y="1911"/>
            <a:ext cx="6657975" cy="6792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FFF00"/>
                </a:solidFill>
              </a:rPr>
              <a:t>DARK MATTER AXION CLUMPS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49AB97-A919-43A6-96BF-1321515E1F95}"/>
              </a:ext>
            </a:extLst>
          </p:cNvPr>
          <p:cNvSpPr/>
          <p:nvPr/>
        </p:nvSpPr>
        <p:spPr>
          <a:xfrm>
            <a:off x="5249466" y="2014708"/>
            <a:ext cx="3259019" cy="86421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Cambria Math" panose="02040503050406030204" pitchFamily="18" charset="0"/>
              </a:rPr>
              <a:t>On small scales axions can gravitationally thermalize leading to a type of </a:t>
            </a:r>
            <a:r>
              <a:rPr lang="en-US" dirty="0">
                <a:solidFill>
                  <a:srgbClr val="0070C0"/>
                </a:solidFill>
                <a:ea typeface="Cambria Math" panose="02040503050406030204" pitchFamily="18" charset="0"/>
              </a:rPr>
              <a:t>BEC</a:t>
            </a:r>
            <a:r>
              <a:rPr lang="en-US" dirty="0">
                <a:solidFill>
                  <a:schemeClr val="tx1"/>
                </a:solidFill>
                <a:ea typeface="Cambria Math" panose="02040503050406030204" pitchFamily="18" charset="0"/>
              </a:rPr>
              <a:t> </a:t>
            </a:r>
            <a:endParaRPr lang="en-US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B9F2817-87B7-4C25-BFD4-B2F76441D74D}"/>
                  </a:ext>
                </a:extLst>
              </p:cNvPr>
              <p:cNvSpPr/>
              <p:nvPr/>
            </p:nvSpPr>
            <p:spPr>
              <a:xfrm>
                <a:off x="6745967" y="3259737"/>
                <a:ext cx="5186773" cy="710116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Condensate of short range order driven by attractive interactions :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gravity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+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self interactions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B9F2817-87B7-4C25-BFD4-B2F76441D7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967" y="3259737"/>
                <a:ext cx="5186773" cy="710116"/>
              </a:xfrm>
              <a:prstGeom prst="rect">
                <a:avLst/>
              </a:prstGeom>
              <a:blipFill>
                <a:blip r:embed="rId3"/>
                <a:stretch>
                  <a:fillRect r="-117" b="-76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0FE93A5-3A82-4737-8A49-D16D738F8963}"/>
              </a:ext>
            </a:extLst>
          </p:cNvPr>
          <p:cNvSpPr txBox="1"/>
          <p:nvPr/>
        </p:nvSpPr>
        <p:spPr>
          <a:xfrm flipH="1">
            <a:off x="8642401" y="2951970"/>
            <a:ext cx="34153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Guth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Hertzberg, and Prescod-Weinstein, 2015)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20FFE0-FB54-4231-96B0-C46D840BB0CC}"/>
              </a:ext>
            </a:extLst>
          </p:cNvPr>
          <p:cNvSpPr txBox="1"/>
          <p:nvPr/>
        </p:nvSpPr>
        <p:spPr>
          <a:xfrm flipH="1">
            <a:off x="6878975" y="1710365"/>
            <a:ext cx="18232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Sikivie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and Yang, 2009)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B2780-9B6C-4950-8049-9764B13D1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06" y="1907875"/>
            <a:ext cx="4668460" cy="2049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107D87-A8B1-4F3E-B2BF-4E72453A6C63}"/>
                  </a:ext>
                </a:extLst>
              </p:cNvPr>
              <p:cNvSpPr/>
              <p:nvPr/>
            </p:nvSpPr>
            <p:spPr>
              <a:xfrm>
                <a:off x="6556709" y="5805000"/>
                <a:ext cx="5454316" cy="659036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=1:         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cos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⁡(</m:t>
                          </m:r>
                          <m:f>
                            <m:fPr>
                              <m:type m:val="lin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=1−3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≈0.3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(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Grilli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et al., 2016)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107D87-A8B1-4F3E-B2BF-4E72453A6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709" y="5805000"/>
                <a:ext cx="5454316" cy="659036"/>
              </a:xfrm>
              <a:prstGeom prst="rect">
                <a:avLst/>
              </a:prstGeom>
              <a:blipFill>
                <a:blip r:embed="rId5"/>
                <a:stretch>
                  <a:fillRect t="-62727" b="-54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003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971" y="976799"/>
            <a:ext cx="11357355" cy="5106422"/>
          </a:xfrm>
        </p:spPr>
        <p:txBody>
          <a:bodyPr>
            <a:normAutofit/>
          </a:bodyPr>
          <a:lstStyle/>
          <a:p>
            <a:pPr algn="just">
              <a:buSzPct val="150000"/>
            </a:pPr>
            <a:endParaRPr lang="en-US" sz="1900" dirty="0">
              <a:solidFill>
                <a:srgbClr val="080808"/>
              </a:solidFill>
            </a:endParaRPr>
          </a:p>
          <a:p>
            <a:pPr algn="just">
              <a:buSzPct val="150000"/>
            </a:pPr>
            <a:endParaRPr lang="en-US" sz="1900" dirty="0">
              <a:solidFill>
                <a:srgbClr val="080808"/>
              </a:solidFill>
            </a:endParaRPr>
          </a:p>
          <a:p>
            <a:pPr algn="just">
              <a:buSzPct val="150000"/>
            </a:pP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5051" y="2142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</a:t>
            </a:r>
          </a:p>
        </p:txBody>
      </p:sp>
      <p:pic>
        <p:nvPicPr>
          <p:cNvPr id="12" name="Picture 11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291AF94-8DC4-48D5-94AC-A84FE1A72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736" y="3186745"/>
            <a:ext cx="3707121" cy="3156906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E5BAF4CE-9A01-46C2-8518-3D6B5C710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22" y="217386"/>
            <a:ext cx="3496319" cy="28893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72A3C0-EDC3-4A8F-A5C1-0D3593206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74" y="276327"/>
            <a:ext cx="6836382" cy="42403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E20843-D56C-4814-AB85-C71A8EDEBF0F}"/>
              </a:ext>
            </a:extLst>
          </p:cNvPr>
          <p:cNvSpPr/>
          <p:nvPr/>
        </p:nvSpPr>
        <p:spPr>
          <a:xfrm>
            <a:off x="582074" y="3040380"/>
            <a:ext cx="960976" cy="37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38DC04-5312-4AEB-A662-8754CE1E1F2A}"/>
              </a:ext>
            </a:extLst>
          </p:cNvPr>
          <p:cNvSpPr/>
          <p:nvPr/>
        </p:nvSpPr>
        <p:spPr>
          <a:xfrm>
            <a:off x="582074" y="4884166"/>
            <a:ext cx="7504558" cy="15597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  <a:p>
            <a:pPr lvl="0" algn="just">
              <a:defRPr/>
            </a:pPr>
            <a:r>
              <a:rPr lang="en-US" dirty="0">
                <a:solidFill>
                  <a:srgbClr val="FF0000"/>
                </a:solidFill>
              </a:rPr>
              <a:t>Possible </a:t>
            </a:r>
            <a:r>
              <a:rPr lang="en-US" dirty="0" err="1">
                <a:solidFill>
                  <a:srgbClr val="FF0000"/>
                </a:solidFill>
              </a:rPr>
              <a:t>Dectection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b="1" dirty="0">
                <a:solidFill>
                  <a:srgbClr val="0070C0"/>
                </a:solidFill>
              </a:rPr>
              <a:t>Chime</a:t>
            </a:r>
            <a:r>
              <a:rPr lang="en-US" dirty="0">
                <a:solidFill>
                  <a:schemeClr val="tx1"/>
                </a:solidFill>
              </a:rPr>
              <a:t> is a novel transit radio telescope operating across the 400-800-MHz band. Wide bandwidth, high sensitivity, and a powerful correlator makes CHIME an excellent instrument for the detection of Fast Radio Bursts (FRBs). </a:t>
            </a:r>
            <a:r>
              <a:rPr lang="en-US" sz="1400" dirty="0">
                <a:solidFill>
                  <a:schemeClr val="tx1"/>
                </a:solidFill>
              </a:rPr>
              <a:t>[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CHIME/FRB Collaboration (1803.11235)]</a:t>
            </a:r>
            <a:endParaRPr lang="en-US" sz="1400" dirty="0">
              <a:solidFill>
                <a:srgbClr val="0070C0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A49501-5FDA-43F3-89C0-A79E20B04F85}"/>
              </a:ext>
            </a:extLst>
          </p:cNvPr>
          <p:cNvSpPr txBox="1"/>
          <p:nvPr/>
        </p:nvSpPr>
        <p:spPr>
          <a:xfrm flipH="1">
            <a:off x="582074" y="4420781"/>
            <a:ext cx="4067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/>
              </a:rPr>
              <a:t>Choi, He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and Schiappacass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e, </a:t>
            </a:r>
            <a:r>
              <a:rPr lang="en-US" sz="1400" b="1" dirty="0"/>
              <a:t>1906.02094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82EB3-44C8-4E60-AA6D-356F62CB9DCC}"/>
              </a:ext>
            </a:extLst>
          </p:cNvPr>
          <p:cNvSpPr/>
          <p:nvPr/>
        </p:nvSpPr>
        <p:spPr>
          <a:xfrm>
            <a:off x="2790825" y="3429000"/>
            <a:ext cx="140017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095506-A1C9-4973-B891-0284A66A1587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1549256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971" y="976799"/>
            <a:ext cx="11357355" cy="5106422"/>
          </a:xfrm>
        </p:spPr>
        <p:txBody>
          <a:bodyPr>
            <a:normAutofit/>
          </a:bodyPr>
          <a:lstStyle/>
          <a:p>
            <a:pPr algn="just">
              <a:buSzPct val="150000"/>
            </a:pPr>
            <a:endParaRPr lang="en-US" sz="1900" dirty="0">
              <a:solidFill>
                <a:srgbClr val="080808"/>
              </a:solidFill>
            </a:endParaRPr>
          </a:p>
          <a:p>
            <a:pPr algn="just">
              <a:buSzPct val="150000"/>
            </a:pPr>
            <a:endParaRPr lang="en-US" sz="1900" dirty="0">
              <a:solidFill>
                <a:srgbClr val="080808"/>
              </a:solidFill>
            </a:endParaRPr>
          </a:p>
          <a:p>
            <a:pPr algn="just">
              <a:buSzPct val="150000"/>
            </a:pP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5051" y="2142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285651-2EB0-4835-B4C4-00E5CEDAFE63}"/>
                  </a:ext>
                </a:extLst>
              </p:cNvPr>
              <p:cNvSpPr txBox="1"/>
              <p:nvPr/>
            </p:nvSpPr>
            <p:spPr>
              <a:xfrm flipH="1">
                <a:off x="462255" y="4364289"/>
                <a:ext cx="4704959" cy="1758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Effective maximum compactness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𝑚𝑎𝑥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0.99 </m:t>
                        </m:r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𝐺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99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as a function of </a:t>
                </a:r>
                <a14:m>
                  <m:oMath xmlns:m="http://schemas.openxmlformats.org/officeDocument/2006/math">
                    <m:r>
                      <a:rPr kumimoji="0" lang="en-US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type m:val="skw"/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p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(in units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) for Liouville</a:t>
                </a:r>
                <a:r>
                  <a:rPr lang="en-US" sz="1400" dirty="0">
                    <a:solidFill>
                      <a:prstClr val="black"/>
                    </a:solidFill>
                    <a:latin typeface="Calibri Light" panose="020F0302020204030204"/>
                  </a:rPr>
                  <a:t> and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Logarithmic potential.</a:t>
                </a:r>
                <a:r>
                  <a:rPr kumimoji="0" lang="en-US" sz="1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We have also added the usual case for a repulsive quartic self-interaction (green dashed curve). </a:t>
                </a:r>
                <a:r>
                  <a:rPr lang="en-US" sz="1400" dirty="0">
                    <a:solidFill>
                      <a:prstClr val="black"/>
                    </a:solidFill>
                    <a:latin typeface="Calibri Light" panose="020F0302020204030204"/>
                  </a:rPr>
                  <a:t>T</a:t>
                </a:r>
                <a:r>
                  <a:rPr kumimoji="0" lang="en-US" sz="1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he black dashed curve corresponds to the asymptotic value </a:t>
                </a:r>
                <a:r>
                  <a:rPr lang="en-US" sz="1400" dirty="0">
                    <a:solidFill>
                      <a:prstClr val="black"/>
                    </a:solidFill>
                    <a:latin typeface="Calibri Light" panose="020F0302020204030204"/>
                  </a:rPr>
                  <a:t>of the maximum compactness </a:t>
                </a:r>
                <a:r>
                  <a:rPr kumimoji="0" lang="en-US" sz="1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when the coupling strength goes to infinity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14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Quartic</m:t>
                        </m:r>
                      </m:sub>
                    </m:sSub>
                    <m:r>
                      <a:rPr kumimoji="0" lang="en-US" sz="1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285651-2EB0-4835-B4C4-00E5CEDAF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2255" y="4364289"/>
                <a:ext cx="4704959" cy="1758430"/>
              </a:xfrm>
              <a:prstGeom prst="rect">
                <a:avLst/>
              </a:prstGeom>
              <a:blipFill>
                <a:blip r:embed="rId4"/>
                <a:stretch>
                  <a:fillRect l="-389" t="-4167" r="-389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518345-0725-460D-BAFC-388DCD366BB7}"/>
                  </a:ext>
                </a:extLst>
              </p:cNvPr>
              <p:cNvSpPr txBox="1"/>
              <p:nvPr/>
            </p:nvSpPr>
            <p:spPr>
              <a:xfrm flipH="1">
                <a:off x="9077325" y="344737"/>
                <a:ext cx="2955408" cy="3324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1400" i="0" dirty="0">
                    <a:solidFill>
                      <a:prstClr val="black"/>
                    </a:solidFill>
                    <a:latin typeface="Calibri Light" panose="020F0302020204030204"/>
                  </a:rPr>
                  <a:t>Projected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parameter space of the boson star models which can be probed by detecting the lensed fast radio burst (FRBs).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𝐷𝑀</m:t>
                        </m:r>
                      </m:sub>
                    </m:sSub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is the dark matter fraction coming</a:t>
                </a:r>
                <a:r>
                  <a:rPr kumimoji="0" lang="en-US" sz="1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from boson stars. We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=0.01. In each plot, the upper part of the red horizontal lines</a:t>
                </a:r>
                <a:r>
                  <a:rPr kumimoji="0" lang="en-US" sz="1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can be probed by the FRBs with the corresponding time delays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1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l-GR" sz="1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kumimoji="0" lang="en-US" sz="1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kumimoji="0" lang="en-US" sz="1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. For each given coupling strength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1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kumimoji="0" lang="en-US" sz="1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, the blue and magenta line show the relation between the scalar particle mass and the maximum mass of the boson star. </a:t>
                </a:r>
                <a:endParaRPr lang="en-US" sz="1400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lvl="0" algn="just"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518345-0725-460D-BAFC-388DCD366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077325" y="344737"/>
                <a:ext cx="2955408" cy="3324436"/>
              </a:xfrm>
              <a:prstGeom prst="rect">
                <a:avLst/>
              </a:prstGeom>
              <a:blipFill>
                <a:blip r:embed="rId5"/>
                <a:stretch>
                  <a:fillRect l="-619" t="-367" r="-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7B24AB1-69A1-4B58-879D-54FDA0F7BE8B}"/>
              </a:ext>
            </a:extLst>
          </p:cNvPr>
          <p:cNvSpPr txBox="1"/>
          <p:nvPr/>
        </p:nvSpPr>
        <p:spPr>
          <a:xfrm flipH="1">
            <a:off x="440183" y="6118299"/>
            <a:ext cx="4067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/>
              </a:rPr>
              <a:t>Choi, He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and Schiappacass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e, </a:t>
            </a:r>
            <a:r>
              <a:rPr lang="en-US" sz="1400" b="1" dirty="0"/>
              <a:t>1906.02094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456F2E-FEC7-420A-9BC4-101FF83D4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6363" y="195809"/>
            <a:ext cx="3731814" cy="24562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FEB90A-D875-4DCF-8B5F-834663418B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4817" y="2597365"/>
            <a:ext cx="3803458" cy="24087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BC205E1-7CB2-405D-A4DA-5C83A3378FDA}"/>
              </a:ext>
            </a:extLst>
          </p:cNvPr>
          <p:cNvSpPr txBox="1"/>
          <p:nvPr/>
        </p:nvSpPr>
        <p:spPr>
          <a:xfrm flipH="1">
            <a:off x="5465862" y="5172984"/>
            <a:ext cx="6097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1400" i="0" dirty="0">
                <a:solidFill>
                  <a:prstClr val="black"/>
                </a:solidFill>
                <a:latin typeface="Calibri Light" panose="020F0302020204030204"/>
              </a:rPr>
              <a:t>Scalar particle mass range 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/>
              </a:rPr>
              <a:t>derived from the mass constraint on the</a:t>
            </a:r>
            <a:r>
              <a:rPr lang="en-US" sz="1400" i="0" dirty="0">
                <a:solidFill>
                  <a:prstClr val="black"/>
                </a:solidFill>
                <a:latin typeface="Calibri Light" panose="020F0302020204030204"/>
              </a:rPr>
              <a:t> MACHO and the cold dark matter </a:t>
            </a:r>
            <a:r>
              <a:rPr lang="en-US" sz="1400" i="0" dirty="0" err="1">
                <a:solidFill>
                  <a:prstClr val="black"/>
                </a:solidFill>
                <a:latin typeface="Calibri Light" panose="020F0302020204030204"/>
              </a:rPr>
              <a:t>isocurvature</a:t>
            </a:r>
            <a:r>
              <a:rPr lang="en-US" sz="1400" i="0" dirty="0">
                <a:solidFill>
                  <a:prstClr val="black"/>
                </a:solidFill>
                <a:latin typeface="Calibri Light" panose="020F0302020204030204"/>
              </a:rPr>
              <a:t> modes constrain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/>
              </a:rPr>
              <a:t>t from the CMB.</a:t>
            </a:r>
          </a:p>
          <a:p>
            <a:pPr lvl="0" algn="just"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6013B48-07B7-4E11-85D9-78CA8917D862}"/>
                  </a:ext>
                </a:extLst>
              </p:cNvPr>
              <p:cNvSpPr/>
              <p:nvPr/>
            </p:nvSpPr>
            <p:spPr>
              <a:xfrm>
                <a:off x="5556794" y="5813775"/>
                <a:ext cx="5652988" cy="48821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endPara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33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𝜪</m:t>
                            </m:r>
                            <m:r>
                              <a:rPr lang="en-US" b="1" i="1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b="1" i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𝐞𝐕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3300"/>
                            </a:solidFill>
                          </a:rPr>
                          <m:t> </m:t>
                        </m:r>
                        <m:r>
                          <a:rPr kumimoji="0" lang="en-US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33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kumimoji="0" lang="el-GR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33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𝜱</m:t>
                        </m:r>
                      </m:sub>
                    </m:sSub>
                    <m:r>
                      <a:rPr kumimoji="0" lang="en-US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kumimoji="0" lang="en-US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33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l-GR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33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𝜪</m:t>
                        </m:r>
                        <m:r>
                          <a:rPr kumimoji="0" lang="en-US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33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33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0" lang="en-US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33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33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kumimoji="0" lang="en-US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 </m:t>
                    </m:r>
                    <m:r>
                      <a:rPr kumimoji="0" lang="en-US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𝐞𝐕</m:t>
                    </m:r>
                  </m:oMath>
                </a14:m>
                <a:r>
                  <a:rPr kumimoji="0" lang="en-US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Calibri Light" panose="020F0302020204030204"/>
                  </a:rPr>
                  <a:t>  </a:t>
                </a:r>
                <a:r>
                  <a:rPr kumimoji="0" lang="en-US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 Light" panose="020F0302020204030204"/>
                  </a:rPr>
                  <a:t>for</a:t>
                </a:r>
                <a:r>
                  <a:rPr kumimoji="0" lang="en-US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 Light" panose="020F030202020403020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=0.01. </a:t>
                </a:r>
                <a:endParaRPr kumimoji="0" lang="en-US" b="1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 Light" panose="020F0302020204030204"/>
                </a:endParaRPr>
              </a:p>
              <a:p>
                <a:pPr lvl="0" algn="just"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6013B48-07B7-4E11-85D9-78CA8917D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794" y="5813775"/>
                <a:ext cx="5652988" cy="488219"/>
              </a:xfrm>
              <a:prstGeom prst="rect">
                <a:avLst/>
              </a:prstGeom>
              <a:blipFill>
                <a:blip r:embed="rId8"/>
                <a:stretch>
                  <a:fillRect b="-97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3D87752-6501-4CCE-A2D0-A64E145CE2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920" y="283299"/>
            <a:ext cx="4704959" cy="370226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85ED22F-6627-409C-B187-A0E50341AAD7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2709114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5051" y="2142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C385EE-5839-45B1-9FC8-60D66D7CEE31}"/>
              </a:ext>
            </a:extLst>
          </p:cNvPr>
          <p:cNvSpPr/>
          <p:nvPr/>
        </p:nvSpPr>
        <p:spPr>
          <a:xfrm>
            <a:off x="-8314" y="1911"/>
            <a:ext cx="6657975" cy="6792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srgbClr val="FFFF00"/>
                </a:solidFill>
                <a:latin typeface="Calibri Light" panose="020F0302020204030204"/>
              </a:rPr>
              <a:t>OUTLOOK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ubtitle 2">
                <a:extLst>
                  <a:ext uri="{FF2B5EF4-FFF2-40B4-BE49-F238E27FC236}">
                    <a16:creationId xmlns:a16="http://schemas.microsoft.com/office/drawing/2014/main" id="{DD43F843-86CD-4272-ACA3-7BD81C7E16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972" y="1272074"/>
                <a:ext cx="11284002" cy="50448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85000"/>
                  </a:lnSpc>
                  <a:spcBef>
                    <a:spcPts val="1300"/>
                  </a:spcBef>
                  <a:buFont typeface="Arial" pitchFamily="34" charset="0"/>
                  <a:buNone/>
                  <a:defRPr sz="3200" kern="120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None/>
                  <a:defRPr sz="2400" i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In this work we have explored a possible novel consequence of the axion model, in which </a:t>
                </a:r>
                <a:r>
                  <a:rPr lang="en-US" sz="2200" dirty="0">
                    <a:solidFill>
                      <a:schemeClr val="tx2"/>
                    </a:solidFill>
                  </a:rPr>
                  <a:t>gravitationally axion bound clumps</a:t>
                </a:r>
                <a:r>
                  <a:rPr lang="en-US" sz="2200" dirty="0">
                    <a:solidFill>
                      <a:schemeClr val="tx1"/>
                    </a:solidFill>
                  </a:rPr>
                  <a:t> can form and undergo </a:t>
                </a:r>
                <a:r>
                  <a:rPr lang="en-US" sz="2200" dirty="0">
                    <a:solidFill>
                      <a:srgbClr val="FF0000"/>
                    </a:solidFill>
                  </a:rPr>
                  <a:t>parametric resonance into electromagnetic radiation</a:t>
                </a:r>
                <a:r>
                  <a:rPr lang="en-US" sz="22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For conventional values of axion-photon coupling, BEC (ground state) of axion dark matter </a:t>
                </a:r>
                <a:r>
                  <a:rPr lang="en-US" sz="2200" dirty="0">
                    <a:solidFill>
                      <a:srgbClr val="0070C0"/>
                    </a:solidFill>
                  </a:rPr>
                  <a:t>can not undergo parametric resonance</a:t>
                </a:r>
                <a:r>
                  <a:rPr lang="en-US" sz="22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For BEC axion dark matter with sufficiently large angular momentum, atypically large axion-photon coupling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f>
                      <m:fPr>
                        <m:type m:val="lin"/>
                        <m:ctrlPr>
                          <a:rPr lang="en-US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and for couplings to hidden sector, </a:t>
                </a:r>
                <a:r>
                  <a:rPr lang="en-US" sz="2200" dirty="0">
                    <a:solidFill>
                      <a:srgbClr val="0070C0"/>
                    </a:solidFill>
                  </a:rPr>
                  <a:t>parametric resonance can occur</a:t>
                </a:r>
                <a:r>
                  <a:rPr lang="en-US" sz="22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It would be interesting  to further explore possible theoretical realizations of these more general possibilities as well as to explore possible hints of the idea of a clump mass pile-up.</a:t>
                </a: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We have also explored </a:t>
                </a:r>
                <a:r>
                  <a:rPr lang="en-US" sz="2200" dirty="0">
                    <a:solidFill>
                      <a:srgbClr val="FF0000"/>
                    </a:solidFill>
                  </a:rPr>
                  <a:t>generic scalar dark matter</a:t>
                </a:r>
                <a:r>
                  <a:rPr lang="en-US" sz="2200" dirty="0">
                    <a:solidFill>
                      <a:schemeClr val="tx1"/>
                    </a:solidFill>
                  </a:rPr>
                  <a:t>. In particular, we studied general relativistic boson stars with generic self-interactions: Liouville and Logarithmic scalar potential. </a:t>
                </a: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Boson stars with both non-trivial scalar potentials are able to have stable ground state configurations. </a:t>
                </a: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Since the Liouville potential can be seen as an infinite series of repulsive self-interacting terms after its Taylor expansion, </a:t>
                </a:r>
                <a:r>
                  <a:rPr lang="en-US" sz="2200" dirty="0">
                    <a:solidFill>
                      <a:srgbClr val="0070C0"/>
                    </a:solidFill>
                  </a:rPr>
                  <a:t>boson stars under this scalar potential show a greater compactness in comparison to that of boson stars with either a Logarithmic potential or a repulsive quartic self-interacting term</a:t>
                </a:r>
                <a:r>
                  <a:rPr lang="en-US" sz="22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70C0"/>
                    </a:solidFill>
                  </a:rPr>
                  <a:t>Lensing of FRBs </a:t>
                </a:r>
                <a:r>
                  <a:rPr lang="en-US" sz="2200" dirty="0">
                    <a:solidFill>
                      <a:schemeClr val="tx1"/>
                    </a:solidFill>
                  </a:rPr>
                  <a:t>can be a plausible method of detection of these boson stars constraining their parameter space.  </a:t>
                </a:r>
              </a:p>
              <a:p>
                <a:pPr algn="just">
                  <a:buSzPct val="150000"/>
                </a:pPr>
                <a:r>
                  <a:rPr lang="en-US" sz="1800" dirty="0">
                    <a:solidFill>
                      <a:srgbClr val="080808"/>
                    </a:solidFill>
                  </a:rPr>
                  <a:t>                                                               </a:t>
                </a:r>
              </a:p>
              <a:p>
                <a:pPr algn="just">
                  <a:buSzPct val="150000"/>
                </a:pPr>
                <a:endParaRPr lang="en-US" sz="1800" dirty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12" name="Subtitle 2">
                <a:extLst>
                  <a:ext uri="{FF2B5EF4-FFF2-40B4-BE49-F238E27FC236}">
                    <a16:creationId xmlns:a16="http://schemas.microsoft.com/office/drawing/2014/main" id="{DD43F843-86CD-4272-ACA3-7BD81C7E1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72" y="1272074"/>
                <a:ext cx="11284002" cy="5044836"/>
              </a:xfrm>
              <a:prstGeom prst="rect">
                <a:avLst/>
              </a:prstGeom>
              <a:blipFill>
                <a:blip r:embed="rId2"/>
                <a:stretch>
                  <a:fillRect l="-972" r="-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70D59B7-BAB4-4B39-BE0D-E63733869597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3372529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972" y="1272074"/>
            <a:ext cx="11284002" cy="5106422"/>
          </a:xfrm>
        </p:spPr>
        <p:txBody>
          <a:bodyPr>
            <a:normAutofit fontScale="62500" lnSpcReduction="20000"/>
          </a:bodyPr>
          <a:lstStyle/>
          <a:p>
            <a:pPr marL="342900" indent="-342900" algn="just">
              <a:buSzPct val="15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E. D. Schiappacasse and M. P. Hertzberg, “</a:t>
            </a:r>
            <a:r>
              <a:rPr lang="en-US" sz="2300" dirty="0">
                <a:solidFill>
                  <a:srgbClr val="FF0000"/>
                </a:solidFill>
              </a:rPr>
              <a:t>Analysis of Dark Matter Axion Clumps with Spherical Symmetry</a:t>
            </a:r>
            <a:r>
              <a:rPr lang="en-US" sz="2300" dirty="0">
                <a:solidFill>
                  <a:schemeClr val="tx1"/>
                </a:solidFill>
              </a:rPr>
              <a:t>,” JCAP </a:t>
            </a:r>
            <a:r>
              <a:rPr lang="en-US" sz="2300" b="1" dirty="0">
                <a:solidFill>
                  <a:schemeClr val="tx1"/>
                </a:solidFill>
              </a:rPr>
              <a:t>1801</a:t>
            </a:r>
            <a:r>
              <a:rPr lang="en-US" sz="2300" dirty="0">
                <a:solidFill>
                  <a:schemeClr val="tx1"/>
                </a:solidFill>
              </a:rPr>
              <a:t>, 037 (2018).</a:t>
            </a:r>
          </a:p>
          <a:p>
            <a:pPr marL="342900" indent="-342900" algn="just">
              <a:buSzPct val="15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M. P. Hertzberg and E. D. Schiappacasse, “</a:t>
            </a:r>
            <a:r>
              <a:rPr lang="en-US" sz="2300" dirty="0">
                <a:solidFill>
                  <a:srgbClr val="FF0000"/>
                </a:solidFill>
              </a:rPr>
              <a:t>Scalar Dark Matter Clumps with Angular Momentum</a:t>
            </a:r>
            <a:r>
              <a:rPr lang="en-US" sz="2300" dirty="0">
                <a:solidFill>
                  <a:schemeClr val="tx1"/>
                </a:solidFill>
              </a:rPr>
              <a:t>,” arXiv:1804.07255 [hep-</a:t>
            </a:r>
            <a:r>
              <a:rPr lang="en-US" sz="2300" dirty="0" err="1">
                <a:solidFill>
                  <a:schemeClr val="tx1"/>
                </a:solidFill>
              </a:rPr>
              <a:t>ph</a:t>
            </a:r>
            <a:r>
              <a:rPr lang="en-US" sz="2300" dirty="0">
                <a:solidFill>
                  <a:schemeClr val="tx1"/>
                </a:solidFill>
              </a:rPr>
              <a:t>] (2018).</a:t>
            </a:r>
          </a:p>
          <a:p>
            <a:pPr marL="342900" indent="-342900" algn="just">
              <a:buSzPct val="15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M. P. Hertzberg and E. D. Schiappacasse, “</a:t>
            </a:r>
            <a:r>
              <a:rPr lang="en-US" sz="2300" dirty="0">
                <a:solidFill>
                  <a:srgbClr val="FF0000"/>
                </a:solidFill>
              </a:rPr>
              <a:t>Dark Matter Axion Clump Resonance of Photons</a:t>
            </a:r>
            <a:r>
              <a:rPr lang="en-US" sz="2300" dirty="0">
                <a:solidFill>
                  <a:schemeClr val="tx1"/>
                </a:solidFill>
              </a:rPr>
              <a:t>,” arXiv:1805.00430 [hep-</a:t>
            </a:r>
            <a:r>
              <a:rPr lang="en-US" sz="2300" dirty="0" err="1">
                <a:solidFill>
                  <a:schemeClr val="tx1"/>
                </a:solidFill>
              </a:rPr>
              <a:t>ph</a:t>
            </a:r>
            <a:r>
              <a:rPr lang="en-US" sz="2300" dirty="0">
                <a:solidFill>
                  <a:schemeClr val="tx1"/>
                </a:solidFill>
              </a:rPr>
              <a:t>] (2018).</a:t>
            </a:r>
          </a:p>
          <a:p>
            <a:pPr marL="342900" indent="-342900" algn="just">
              <a:buSzPct val="15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G. Choi, H. He and E. D. Schiappacasse, , “</a:t>
            </a:r>
            <a:r>
              <a:rPr lang="en-US" sz="2300" dirty="0">
                <a:solidFill>
                  <a:srgbClr val="FF0000"/>
                </a:solidFill>
              </a:rPr>
              <a:t>Probing Dynamics of Boson Stars by Fast Radio bursts and Gravitational Wave Detection</a:t>
            </a:r>
            <a:r>
              <a:rPr lang="en-US" sz="2300" dirty="0">
                <a:solidFill>
                  <a:schemeClr val="tx1"/>
                </a:solidFill>
              </a:rPr>
              <a:t>,” arXiv:1906.02094[atro-ph.C0] (2019). </a:t>
            </a:r>
          </a:p>
          <a:p>
            <a:pPr marL="342900" indent="-342900" algn="just">
              <a:buSzPct val="15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J. </a:t>
            </a:r>
            <a:r>
              <a:rPr lang="en-US" sz="2300" dirty="0" err="1">
                <a:solidFill>
                  <a:schemeClr val="tx1"/>
                </a:solidFill>
              </a:rPr>
              <a:t>Preskill</a:t>
            </a:r>
            <a:r>
              <a:rPr lang="en-US" sz="2300" dirty="0">
                <a:solidFill>
                  <a:schemeClr val="tx1"/>
                </a:solidFill>
              </a:rPr>
              <a:t>, M. B. Wise and F. </a:t>
            </a:r>
            <a:r>
              <a:rPr lang="en-US" sz="2300" dirty="0" err="1">
                <a:solidFill>
                  <a:schemeClr val="tx1"/>
                </a:solidFill>
              </a:rPr>
              <a:t>Wilczek</a:t>
            </a:r>
            <a:r>
              <a:rPr lang="en-US" sz="2300" dirty="0">
                <a:solidFill>
                  <a:schemeClr val="tx1"/>
                </a:solidFill>
              </a:rPr>
              <a:t>, “</a:t>
            </a:r>
            <a:r>
              <a:rPr lang="en-US" sz="2300" dirty="0">
                <a:solidFill>
                  <a:srgbClr val="FF0000"/>
                </a:solidFill>
              </a:rPr>
              <a:t>Cosmology of the Invisible Axion</a:t>
            </a:r>
            <a:r>
              <a:rPr lang="en-US" sz="2300" dirty="0">
                <a:solidFill>
                  <a:schemeClr val="tx1"/>
                </a:solidFill>
              </a:rPr>
              <a:t>,” Phys. Lett. B </a:t>
            </a:r>
            <a:r>
              <a:rPr lang="en-US" sz="2300" b="1" dirty="0">
                <a:solidFill>
                  <a:schemeClr val="tx1"/>
                </a:solidFill>
              </a:rPr>
              <a:t>120</a:t>
            </a:r>
            <a:r>
              <a:rPr lang="en-US" sz="2300" dirty="0">
                <a:solidFill>
                  <a:schemeClr val="tx1"/>
                </a:solidFill>
              </a:rPr>
              <a:t>, 127 (1983).</a:t>
            </a:r>
          </a:p>
          <a:p>
            <a:pPr marL="342900" indent="-342900" algn="just">
              <a:buSzPct val="15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R. D. Peccei and H. R. Quinn, “</a:t>
            </a:r>
            <a:r>
              <a:rPr lang="en-US" sz="2300" dirty="0">
                <a:solidFill>
                  <a:srgbClr val="FF0000"/>
                </a:solidFill>
              </a:rPr>
              <a:t>CP Conservation in the Presence of Instantons</a:t>
            </a:r>
            <a:r>
              <a:rPr lang="en-US" sz="2300" dirty="0">
                <a:solidFill>
                  <a:schemeClr val="tx1"/>
                </a:solidFill>
              </a:rPr>
              <a:t>,” Phys. Rev. Lett. </a:t>
            </a:r>
            <a:r>
              <a:rPr lang="en-US" sz="2300" b="1" dirty="0">
                <a:solidFill>
                  <a:schemeClr val="tx1"/>
                </a:solidFill>
              </a:rPr>
              <a:t>40, </a:t>
            </a:r>
            <a:r>
              <a:rPr lang="en-US" sz="2300" dirty="0">
                <a:solidFill>
                  <a:schemeClr val="tx1"/>
                </a:solidFill>
              </a:rPr>
              <a:t>279 (1978).</a:t>
            </a:r>
          </a:p>
          <a:p>
            <a:pPr marL="342900" indent="-342900" algn="just">
              <a:buSzPct val="15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S. Weinberg, “</a:t>
            </a:r>
            <a:r>
              <a:rPr lang="en-US" sz="2300" dirty="0">
                <a:solidFill>
                  <a:srgbClr val="FF0000"/>
                </a:solidFill>
              </a:rPr>
              <a:t>A New Light Boson?</a:t>
            </a:r>
            <a:r>
              <a:rPr lang="en-US" sz="2300" dirty="0">
                <a:solidFill>
                  <a:schemeClr val="tx1"/>
                </a:solidFill>
              </a:rPr>
              <a:t>,” Phys. Rev. Lett. </a:t>
            </a:r>
            <a:r>
              <a:rPr lang="en-US" sz="2300" b="1" dirty="0">
                <a:solidFill>
                  <a:schemeClr val="tx1"/>
                </a:solidFill>
              </a:rPr>
              <a:t>40</a:t>
            </a:r>
            <a:r>
              <a:rPr lang="en-US" sz="2300" dirty="0">
                <a:solidFill>
                  <a:schemeClr val="tx1"/>
                </a:solidFill>
              </a:rPr>
              <a:t>, 223 (1978).</a:t>
            </a:r>
          </a:p>
          <a:p>
            <a:pPr marL="342900" indent="-342900" algn="just">
              <a:buSzPct val="15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J. E. Kim, ‘</a:t>
            </a:r>
            <a:r>
              <a:rPr lang="en-US" sz="2300" dirty="0">
                <a:solidFill>
                  <a:srgbClr val="FF0000"/>
                </a:solidFill>
              </a:rPr>
              <a:t>’Weak Interaction Singlet and Strong CP Invariance</a:t>
            </a:r>
            <a:r>
              <a:rPr lang="en-US" sz="2300" dirty="0">
                <a:solidFill>
                  <a:schemeClr val="tx1"/>
                </a:solidFill>
              </a:rPr>
              <a:t>,’’ Phys. Rev. Lett. </a:t>
            </a:r>
            <a:r>
              <a:rPr lang="en-US" sz="2300" b="1" dirty="0">
                <a:solidFill>
                  <a:schemeClr val="tx1"/>
                </a:solidFill>
              </a:rPr>
              <a:t>43</a:t>
            </a:r>
            <a:r>
              <a:rPr lang="en-US" sz="2300" dirty="0">
                <a:solidFill>
                  <a:schemeClr val="tx1"/>
                </a:solidFill>
              </a:rPr>
              <a:t>, 103 (1979).</a:t>
            </a:r>
          </a:p>
          <a:p>
            <a:pPr marL="342900" indent="-342900" algn="just">
              <a:buSzPct val="15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A. R. </a:t>
            </a:r>
            <a:r>
              <a:rPr lang="en-US" sz="2300" dirty="0" err="1">
                <a:solidFill>
                  <a:schemeClr val="tx1"/>
                </a:solidFill>
              </a:rPr>
              <a:t>Zhitnitsky</a:t>
            </a:r>
            <a:r>
              <a:rPr lang="en-US" sz="2300" dirty="0">
                <a:solidFill>
                  <a:schemeClr val="tx1"/>
                </a:solidFill>
              </a:rPr>
              <a:t>, “</a:t>
            </a:r>
            <a:r>
              <a:rPr lang="en-US" sz="2300" dirty="0">
                <a:solidFill>
                  <a:srgbClr val="FF0000"/>
                </a:solidFill>
              </a:rPr>
              <a:t>On Possible Suppression of the Axion Hadron Interactions</a:t>
            </a:r>
            <a:r>
              <a:rPr lang="en-US" sz="2300" dirty="0">
                <a:solidFill>
                  <a:schemeClr val="tx1"/>
                </a:solidFill>
              </a:rPr>
              <a:t>. (In Russian),” </a:t>
            </a:r>
            <a:r>
              <a:rPr lang="en-US" sz="2300" dirty="0" err="1">
                <a:solidFill>
                  <a:schemeClr val="tx1"/>
                </a:solidFill>
              </a:rPr>
              <a:t>Sov</a:t>
            </a:r>
            <a:r>
              <a:rPr lang="en-US" sz="2300" dirty="0">
                <a:solidFill>
                  <a:schemeClr val="tx1"/>
                </a:solidFill>
              </a:rPr>
              <a:t>. J. </a:t>
            </a:r>
            <a:r>
              <a:rPr lang="en-US" sz="2300" dirty="0" err="1">
                <a:solidFill>
                  <a:schemeClr val="tx1"/>
                </a:solidFill>
              </a:rPr>
              <a:t>Nucl</a:t>
            </a:r>
            <a:r>
              <a:rPr lang="en-US" sz="2300" dirty="0">
                <a:solidFill>
                  <a:schemeClr val="tx1"/>
                </a:solidFill>
              </a:rPr>
              <a:t>. Phys. </a:t>
            </a:r>
            <a:r>
              <a:rPr lang="en-US" sz="2300" b="1" dirty="0">
                <a:solidFill>
                  <a:schemeClr val="tx1"/>
                </a:solidFill>
              </a:rPr>
              <a:t>31</a:t>
            </a:r>
            <a:r>
              <a:rPr lang="en-US" sz="2300" dirty="0">
                <a:solidFill>
                  <a:schemeClr val="tx1"/>
                </a:solidFill>
              </a:rPr>
              <a:t>, 260 (1980).</a:t>
            </a:r>
          </a:p>
          <a:p>
            <a:pPr marL="342900" indent="-342900" algn="just">
              <a:buSzPct val="15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A. H. </a:t>
            </a:r>
            <a:r>
              <a:rPr lang="en-US" sz="2300" dirty="0" err="1">
                <a:solidFill>
                  <a:schemeClr val="tx1"/>
                </a:solidFill>
              </a:rPr>
              <a:t>Guth</a:t>
            </a:r>
            <a:r>
              <a:rPr lang="en-US" sz="2300" dirty="0">
                <a:solidFill>
                  <a:schemeClr val="tx1"/>
                </a:solidFill>
              </a:rPr>
              <a:t>, M. P. Hertzberg and C. Prescod-Weinstein, “</a:t>
            </a:r>
            <a:r>
              <a:rPr lang="en-US" sz="2300" dirty="0">
                <a:solidFill>
                  <a:srgbClr val="FF0000"/>
                </a:solidFill>
              </a:rPr>
              <a:t>Do Dark Matter Axions Form a Condensate with Long-Range Correlation?</a:t>
            </a:r>
            <a:r>
              <a:rPr lang="en-US" sz="2300" dirty="0">
                <a:solidFill>
                  <a:schemeClr val="tx1"/>
                </a:solidFill>
              </a:rPr>
              <a:t>,” Phys. Rev. D </a:t>
            </a:r>
            <a:r>
              <a:rPr lang="en-US" sz="2300" b="1" dirty="0">
                <a:solidFill>
                  <a:schemeClr val="tx1"/>
                </a:solidFill>
              </a:rPr>
              <a:t>92</a:t>
            </a:r>
            <a:r>
              <a:rPr lang="en-US" sz="2300" dirty="0">
                <a:solidFill>
                  <a:schemeClr val="tx1"/>
                </a:solidFill>
              </a:rPr>
              <a:t>, 103513 (2015).</a:t>
            </a:r>
          </a:p>
          <a:p>
            <a:pPr marL="342900" indent="-342900" algn="just">
              <a:buSzPct val="15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G. </a:t>
            </a:r>
            <a:r>
              <a:rPr lang="en-US" sz="2300" dirty="0" err="1">
                <a:solidFill>
                  <a:schemeClr val="tx1"/>
                </a:solidFill>
              </a:rPr>
              <a:t>Grilli</a:t>
            </a:r>
            <a:r>
              <a:rPr lang="en-US" sz="2300" dirty="0">
                <a:solidFill>
                  <a:schemeClr val="tx1"/>
                </a:solidFill>
              </a:rPr>
              <a:t> di Cortana, E. Hardy, J. Pardo Vega and G. </a:t>
            </a:r>
            <a:r>
              <a:rPr lang="en-US" sz="2300" dirty="0" err="1">
                <a:solidFill>
                  <a:schemeClr val="tx1"/>
                </a:solidFill>
              </a:rPr>
              <a:t>Villadoro</a:t>
            </a:r>
            <a:r>
              <a:rPr lang="en-US" sz="2300" dirty="0">
                <a:solidFill>
                  <a:schemeClr val="tx1"/>
                </a:solidFill>
              </a:rPr>
              <a:t>, “</a:t>
            </a:r>
            <a:r>
              <a:rPr lang="en-US" sz="2300" dirty="0">
                <a:solidFill>
                  <a:srgbClr val="FF0000"/>
                </a:solidFill>
              </a:rPr>
              <a:t>The QCD axion, precisely</a:t>
            </a:r>
            <a:r>
              <a:rPr lang="en-US" sz="2300" dirty="0">
                <a:solidFill>
                  <a:schemeClr val="tx1"/>
                </a:solidFill>
              </a:rPr>
              <a:t>,” JHEP </a:t>
            </a:r>
            <a:r>
              <a:rPr lang="en-US" sz="2300" b="1" dirty="0">
                <a:solidFill>
                  <a:schemeClr val="tx1"/>
                </a:solidFill>
              </a:rPr>
              <a:t>1601</a:t>
            </a:r>
            <a:r>
              <a:rPr lang="en-US" sz="2300" dirty="0">
                <a:solidFill>
                  <a:schemeClr val="tx1"/>
                </a:solidFill>
              </a:rPr>
              <a:t>, 034 (2016).</a:t>
            </a:r>
          </a:p>
          <a:p>
            <a:pPr marL="342900" indent="-342900" algn="just">
              <a:buSzPct val="15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N. W. McLachlan, </a:t>
            </a:r>
            <a:r>
              <a:rPr lang="en-US" sz="2300" i="1" dirty="0">
                <a:solidFill>
                  <a:srgbClr val="FF0000"/>
                </a:solidFill>
              </a:rPr>
              <a:t>Theory and Application of Mathieu Functions</a:t>
            </a:r>
            <a:r>
              <a:rPr lang="en-US" sz="2300" dirty="0">
                <a:solidFill>
                  <a:schemeClr val="tx1"/>
                </a:solidFill>
              </a:rPr>
              <a:t> (Oxford University Press, London, 1947), Chap. 6.</a:t>
            </a:r>
          </a:p>
          <a:p>
            <a:pPr marL="342900" indent="-342900" algn="just">
              <a:buSzPct val="15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R. Daido, F. Takahashi and N. </a:t>
            </a:r>
            <a:r>
              <a:rPr lang="en-US" sz="2300" dirty="0" err="1">
                <a:solidFill>
                  <a:schemeClr val="tx1"/>
                </a:solidFill>
              </a:rPr>
              <a:t>Yokozaki</a:t>
            </a:r>
            <a:r>
              <a:rPr lang="en-US" sz="2300" dirty="0">
                <a:solidFill>
                  <a:schemeClr val="tx1"/>
                </a:solidFill>
              </a:rPr>
              <a:t>, “</a:t>
            </a:r>
            <a:r>
              <a:rPr lang="en-US" sz="2300" dirty="0">
                <a:solidFill>
                  <a:srgbClr val="FF0000"/>
                </a:solidFill>
              </a:rPr>
              <a:t>Enhanced </a:t>
            </a:r>
            <a:r>
              <a:rPr lang="en-US" sz="2300" dirty="0" err="1">
                <a:solidFill>
                  <a:srgbClr val="FF0000"/>
                </a:solidFill>
              </a:rPr>
              <a:t>axionphoton</a:t>
            </a:r>
            <a:r>
              <a:rPr lang="en-US" sz="2300" dirty="0">
                <a:solidFill>
                  <a:srgbClr val="FF0000"/>
                </a:solidFill>
              </a:rPr>
              <a:t> coupling in GUT with hidden photon</a:t>
            </a:r>
            <a:r>
              <a:rPr lang="en-US" sz="2300" dirty="0">
                <a:solidFill>
                  <a:schemeClr val="tx1"/>
                </a:solidFill>
              </a:rPr>
              <a:t>,” Phys. Lett. B </a:t>
            </a:r>
            <a:r>
              <a:rPr lang="en-US" sz="2300" b="1" dirty="0">
                <a:solidFill>
                  <a:schemeClr val="tx1"/>
                </a:solidFill>
              </a:rPr>
              <a:t>780</a:t>
            </a:r>
            <a:r>
              <a:rPr lang="en-US" sz="2300" dirty="0">
                <a:solidFill>
                  <a:schemeClr val="tx1"/>
                </a:solidFill>
              </a:rPr>
              <a:t>, 538 (2018).</a:t>
            </a:r>
          </a:p>
          <a:p>
            <a:pPr marL="342900" indent="-342900" algn="just">
              <a:buSzPct val="15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M. P. Hertzberg, “</a:t>
            </a:r>
            <a:r>
              <a:rPr lang="en-US" sz="2300" dirty="0">
                <a:solidFill>
                  <a:srgbClr val="FF0000"/>
                </a:solidFill>
              </a:rPr>
              <a:t>Quantum Radiation of </a:t>
            </a:r>
            <a:r>
              <a:rPr lang="en-US" sz="2300" dirty="0" err="1">
                <a:solidFill>
                  <a:srgbClr val="FF0000"/>
                </a:solidFill>
              </a:rPr>
              <a:t>Oscillons</a:t>
            </a:r>
            <a:r>
              <a:rPr lang="en-US" sz="2300" dirty="0">
                <a:solidFill>
                  <a:schemeClr val="tx1"/>
                </a:solidFill>
              </a:rPr>
              <a:t>,” Phys. Rev. D </a:t>
            </a:r>
            <a:r>
              <a:rPr lang="en-US" sz="2300" b="1" dirty="0">
                <a:solidFill>
                  <a:schemeClr val="tx1"/>
                </a:solidFill>
              </a:rPr>
              <a:t>82</a:t>
            </a:r>
            <a:r>
              <a:rPr lang="en-US" sz="2300" dirty="0">
                <a:solidFill>
                  <a:schemeClr val="tx1"/>
                </a:solidFill>
              </a:rPr>
              <a:t>, 045022 (2010).</a:t>
            </a:r>
          </a:p>
          <a:p>
            <a:pPr marL="342900" indent="-342900" algn="just">
              <a:buSzPct val="15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M. Kawasaki and M. Yamada, “</a:t>
            </a:r>
            <a:r>
              <a:rPr lang="en-US" sz="2300" dirty="0">
                <a:solidFill>
                  <a:srgbClr val="FF0000"/>
                </a:solidFill>
              </a:rPr>
              <a:t>Decay rates of Gaussian-type I-balls and Bose-enhancement effects in 3+1 dimensions</a:t>
            </a:r>
            <a:r>
              <a:rPr lang="en-US" sz="2300" dirty="0">
                <a:solidFill>
                  <a:schemeClr val="tx1"/>
                </a:solidFill>
              </a:rPr>
              <a:t>,” JCAP 1402, 001 (2014).</a:t>
            </a:r>
            <a:endParaRPr lang="en-US" sz="2300" dirty="0">
              <a:solidFill>
                <a:srgbClr val="080808"/>
              </a:solidFill>
            </a:endParaRPr>
          </a:p>
          <a:p>
            <a:pPr algn="ctr">
              <a:buSzPct val="150000"/>
            </a:pPr>
            <a:r>
              <a:rPr lang="en-US" sz="23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5051" y="2142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23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C385EE-5839-45B1-9FC8-60D66D7CEE31}"/>
              </a:ext>
            </a:extLst>
          </p:cNvPr>
          <p:cNvSpPr/>
          <p:nvPr/>
        </p:nvSpPr>
        <p:spPr>
          <a:xfrm>
            <a:off x="-25092" y="1911"/>
            <a:ext cx="6657975" cy="6792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SOME REFERENCES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FAFCB1-3ECF-4786-9AFA-DE0D540A57B8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1098930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17972" y="1272074"/>
                <a:ext cx="11284002" cy="5106422"/>
              </a:xfrm>
            </p:spPr>
            <p:txBody>
              <a:bodyPr>
                <a:normAutofit fontScale="70000" lnSpcReduction="20000"/>
              </a:bodyPr>
              <a:lstStyle/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900" dirty="0">
                    <a:solidFill>
                      <a:schemeClr val="tx1"/>
                    </a:solidFill>
                  </a:rPr>
                  <a:t>In the not-quite-empty space of the interstellar medium, photons acquire an effective mass equal to the plasma frequency as</a:t>
                </a:r>
              </a:p>
              <a:p>
                <a:pPr algn="just">
                  <a:buSzPct val="150000"/>
                </a:pPr>
                <a:endParaRPr lang="en-US" sz="2300" dirty="0">
                  <a:solidFill>
                    <a:schemeClr val="tx1"/>
                  </a:solidFill>
                </a:endParaRPr>
              </a:p>
              <a:p>
                <a:pPr algn="ctr">
                  <a:buSzPct val="150000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9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9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𝜋𝛼</m:t>
                        </m:r>
                        <m:sSub>
                          <m:sSubPr>
                            <m:ctrlP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sz="2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0.03</m:t>
                        </m:r>
                        <m:sSup>
                          <m:sSupPr>
                            <m:ctrlP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9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cm</m:t>
                            </m:r>
                          </m:e>
                          <m:sup>
                            <m: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(6.4</m:t>
                        </m:r>
                        <m: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9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eV</m:t>
                        </m:r>
                        <m: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900" dirty="0">
                    <a:solidFill>
                      <a:srgbClr val="0070C0"/>
                    </a:solidFill>
                  </a:rPr>
                  <a:t>                   </a:t>
                </a:r>
              </a:p>
              <a:p>
                <a:pPr algn="ctr">
                  <a:buSzPct val="150000"/>
                </a:pPr>
                <a:r>
                  <a:rPr lang="en-US" sz="2300" dirty="0">
                    <a:solidFill>
                      <a:srgbClr val="0070C0"/>
                    </a:solidFill>
                  </a:rPr>
                  <a:t>                                                                 </a:t>
                </a:r>
                <a:endParaRPr lang="en-US" sz="23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900" dirty="0">
                    <a:solidFill>
                      <a:schemeClr val="tx1"/>
                    </a:solidFill>
                  </a:rPr>
                  <a:t>Considering the spatial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900" dirty="0">
                    <a:solidFill>
                      <a:srgbClr val="0070C0"/>
                    </a:solidFill>
                  </a:rPr>
                  <a:t> </a:t>
                </a:r>
                <a:r>
                  <a:rPr lang="en-US" sz="2900" dirty="0">
                    <a:solidFill>
                      <a:schemeClr val="tx1"/>
                    </a:solidFill>
                  </a:rPr>
                  <a:t>and the fact that axion clump condensates are moving in the galactic halo: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)≈</m:t>
                    </m:r>
                    <m:sSub>
                      <m:sSubPr>
                        <m:ctrlP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>
                    <a:solidFill>
                      <a:srgbClr val="0070C0"/>
                    </a:solidFill>
                  </a:rPr>
                  <a:t>, </a:t>
                </a:r>
                <a:r>
                  <a:rPr lang="en-US" sz="29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9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9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9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9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>
                    <a:solidFill>
                      <a:srgbClr val="0070C0"/>
                    </a:solidFill>
                  </a:rPr>
                  <a:t> </a:t>
                </a:r>
                <a:r>
                  <a:rPr lang="en-US" sz="2900" dirty="0">
                    <a:solidFill>
                      <a:schemeClr val="tx1"/>
                    </a:solidFill>
                  </a:rPr>
                  <a:t>is a </a:t>
                </a:r>
                <a:r>
                  <a:rPr lang="en-US" sz="2900" dirty="0">
                    <a:solidFill>
                      <a:srgbClr val="FF0000"/>
                    </a:solidFill>
                  </a:rPr>
                  <a:t>non-periodic time dependent function </a:t>
                </a:r>
                <a:r>
                  <a:rPr lang="en-US" sz="2900" dirty="0">
                    <a:solidFill>
                      <a:schemeClr val="tx1"/>
                    </a:solidFill>
                  </a:rPr>
                  <a:t>of </a:t>
                </a:r>
                <a:r>
                  <a:rPr lang="en-US" sz="2900" dirty="0" err="1">
                    <a:solidFill>
                      <a:schemeClr val="tx1"/>
                    </a:solidFill>
                  </a:rPr>
                  <a:t>orden</a:t>
                </a:r>
                <a:r>
                  <a:rPr lang="en-US" sz="2900" dirty="0">
                    <a:solidFill>
                      <a:schemeClr val="tx1"/>
                    </a:solidFill>
                  </a:rPr>
                  <a:t> 1. </a:t>
                </a: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900" dirty="0">
                    <a:solidFill>
                      <a:schemeClr val="tx1"/>
                    </a:solidFill>
                  </a:rPr>
                  <a:t>The modified equation for the mode function of the vector potential for the homogeneous case is</a:t>
                </a:r>
              </a:p>
              <a:p>
                <a:pPr algn="just">
                  <a:buSzPct val="150000"/>
                </a:pPr>
                <a:endParaRPr lang="en-US" sz="2900" dirty="0">
                  <a:solidFill>
                    <a:schemeClr val="tx1"/>
                  </a:solidFill>
                </a:endParaRPr>
              </a:p>
              <a:p>
                <a:pPr algn="just">
                  <a:buSzPct val="1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̈"/>
                              <m:ctrlPr>
                                <a:rPr lang="en-US" sz="29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9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e>
                          </m:acc>
                        </m:e>
                        <m:sub>
                          <m:r>
                            <a:rPr lang="en-US" sz="2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</m:sSubSup>
                      <m:r>
                        <a:rPr lang="en-US" sz="2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9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sz="2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sSub>
                        <m:sSubPr>
                          <m:ctrlPr>
                            <a:rPr lang="en-US" sz="2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2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9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en-US" sz="2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)]</m:t>
                      </m:r>
                      <m:sSubSup>
                        <m:sSubSupPr>
                          <m:ctrlPr>
                            <a:rPr lang="en-US" sz="29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9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  <m:sup/>
                      </m:sSubSup>
                      <m:r>
                        <a:rPr lang="en-US" sz="29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9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900" dirty="0">
                    <a:solidFill>
                      <a:schemeClr val="tx1"/>
                    </a:solidFill>
                  </a:rPr>
                  <a:t>Taking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sz="2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sz="2900" dirty="0">
                    <a:solidFill>
                      <a:schemeClr val="tx1"/>
                    </a:solidFill>
                  </a:rPr>
                  <a:t> and using as reference the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900" dirty="0">
                    <a:solidFill>
                      <a:schemeClr val="tx1"/>
                    </a:solidFill>
                  </a:rPr>
                  <a:t> evaluated for the case of a sech ansatz, we have </a:t>
                </a: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endParaRPr lang="en-US" sz="2900" dirty="0">
                  <a:solidFill>
                    <a:schemeClr val="tx1"/>
                  </a:solidFill>
                </a:endParaRPr>
              </a:p>
              <a:p>
                <a:pPr algn="ctr">
                  <a:buSzPct val="150000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9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9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9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9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9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sz="29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9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9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9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sSub>
                          <m:sSubPr>
                            <m:ctrlPr>
                              <a:rPr lang="en-US" sz="29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9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sz="29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9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9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−23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9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9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9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9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9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−19</m:t>
                            </m:r>
                          </m:sup>
                        </m:sSup>
                      </m:den>
                    </m:f>
                    <m:r>
                      <a:rPr lang="en-US" sz="2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29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7972" y="1272074"/>
                <a:ext cx="11284002" cy="5106422"/>
              </a:xfrm>
              <a:blipFill>
                <a:blip r:embed="rId2"/>
                <a:stretch>
                  <a:fillRect l="-1080" t="-5257" r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5051" y="2142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24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C385EE-5839-45B1-9FC8-60D66D7CEE31}"/>
              </a:ext>
            </a:extLst>
          </p:cNvPr>
          <p:cNvSpPr/>
          <p:nvPr/>
        </p:nvSpPr>
        <p:spPr>
          <a:xfrm>
            <a:off x="-25092" y="1911"/>
            <a:ext cx="6657975" cy="6792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FURTHER DISCUSSIONS ABOUT AXION STARS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Effective Photon Mass</a:t>
            </a:r>
          </a:p>
        </p:txBody>
      </p:sp>
      <p:sp>
        <p:nvSpPr>
          <p:cNvPr id="14" name="Subtitle 17">
            <a:extLst>
              <a:ext uri="{FF2B5EF4-FFF2-40B4-BE49-F238E27FC236}">
                <a16:creationId xmlns:a16="http://schemas.microsoft.com/office/drawing/2014/main" id="{DCF45AD2-4DBD-4385-86D2-6D3C43DFBA4D}"/>
              </a:ext>
            </a:extLst>
          </p:cNvPr>
          <p:cNvSpPr txBox="1">
            <a:spLocks/>
          </p:cNvSpPr>
          <p:nvPr/>
        </p:nvSpPr>
        <p:spPr>
          <a:xfrm>
            <a:off x="8169039" y="5488357"/>
            <a:ext cx="2948377" cy="720737"/>
          </a:xfrm>
          <a:prstGeom prst="rect">
            <a:avLst/>
          </a:prstGeom>
          <a:solidFill>
            <a:srgbClr val="99FF99"/>
          </a:solidFill>
          <a:ln w="127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Calibri Light" panose="020F0302020204030204"/>
                <a:ea typeface="Cambria Math" panose="02040503050406030204" pitchFamily="18" charset="0"/>
              </a:rPr>
              <a:t>So, we expect that the effect of the effective photon mass in the resonance should be negligible</a:t>
            </a:r>
            <a:endParaRPr lang="en-US" sz="1600" dirty="0">
              <a:solidFill>
                <a:srgbClr val="0070C0"/>
              </a:solidFill>
              <a:latin typeface="Calibri Light" panose="020F0302020204030204"/>
              <a:ea typeface="Cambria Math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C2D8BA-28A3-41CE-8B75-5B2344A50FDF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322978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5051" y="2142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C385EE-5839-45B1-9FC8-60D66D7CEE31}"/>
              </a:ext>
            </a:extLst>
          </p:cNvPr>
          <p:cNvSpPr/>
          <p:nvPr/>
        </p:nvSpPr>
        <p:spPr>
          <a:xfrm>
            <a:off x="-8314" y="1911"/>
            <a:ext cx="6657975" cy="6792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Astrophysical Consequences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F5DAB2-F7EB-4F30-AA7A-4868E33CB0B8}"/>
                  </a:ext>
                </a:extLst>
              </p:cNvPr>
              <p:cNvSpPr txBox="1"/>
              <p:nvPr/>
            </p:nvSpPr>
            <p:spPr>
              <a:xfrm flipH="1">
                <a:off x="142611" y="4934977"/>
                <a:ext cx="4546993" cy="11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Clump radius R as a function of clump number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for spherically symmetric clumps with attractive self-interactions. We have taken the axion-photon coupling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𝛾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𝛾</m:t>
                            </m:r>
                          </m:e>
                        </m:rad>
                      </m:den>
                    </m:f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here. For any clumps on the stable branch with number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they will resonantly produce photons, lose mass, and pile-up at the critical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≈3.7/(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𝜆</m:t>
                        </m:r>
                      </m:e>
                    </m:d>
                    <m:rad>
                      <m:radPr>
                        <m:degHide m:val="on"/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</m:rad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F5DAB2-F7EB-4F30-AA7A-4868E33CB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611" y="4934977"/>
                <a:ext cx="4546993" cy="1162947"/>
              </a:xfrm>
              <a:prstGeom prst="rect">
                <a:avLst/>
              </a:prstGeom>
              <a:blipFill>
                <a:blip r:embed="rId2"/>
                <a:stretch>
                  <a:fillRect t="-526" r="-134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114098E-4A50-41EE-9A52-A27C7515C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67" y="894450"/>
            <a:ext cx="4167450" cy="372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6B51C69-7036-42E5-AA45-BA9EA1CF2BE4}"/>
                  </a:ext>
                </a:extLst>
              </p:cNvPr>
              <p:cNvSpPr/>
              <p:nvPr/>
            </p:nvSpPr>
            <p:spPr>
              <a:xfrm>
                <a:off x="4834971" y="979370"/>
                <a:ext cx="6725058" cy="3849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just" defTabSz="914400" rtl="0" eaLnBrk="1" fontAlgn="auto" latinLnBrk="0" hangingPunct="1">
                  <a:lnSpc>
                    <a:spcPct val="85000"/>
                  </a:lnSpc>
                  <a:spcBef>
                    <a:spcPts val="1300"/>
                  </a:spcBef>
                  <a:spcAft>
                    <a:spcPts val="0"/>
                  </a:spcAft>
                  <a:buClrTx/>
                  <a:buSzPct val="15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&gt;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. The photon occupancy number will increase from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to a large value, then the final output is a essentially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classical electromagnetic waves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85000"/>
                  </a:lnSpc>
                  <a:spcBef>
                    <a:spcPts val="1300"/>
                  </a:spcBef>
                  <a:spcAft>
                    <a:spcPts val="0"/>
                  </a:spcAft>
                  <a:buClrTx/>
                  <a:buSzPct val="150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342900" marR="0" lvl="0" indent="-342900" algn="just" defTabSz="914400" rtl="0" eaLnBrk="1" fontAlgn="auto" latinLnBrk="0" hangingPunct="1">
                  <a:lnSpc>
                    <a:spcPct val="85000"/>
                  </a:lnSpc>
                  <a:spcBef>
                    <a:spcPts val="1300"/>
                  </a:spcBef>
                  <a:spcAft>
                    <a:spcPts val="0"/>
                  </a:spcAft>
                  <a:buClrTx/>
                  <a:buSzPct val="15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After clumps formation, clumps with sufficiently large mass will undergo parametric resonance into photons.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85000"/>
                  </a:lnSpc>
                  <a:spcBef>
                    <a:spcPts val="1300"/>
                  </a:spcBef>
                  <a:spcAft>
                    <a:spcPts val="0"/>
                  </a:spcAft>
                  <a:buClrTx/>
                  <a:buSzPct val="150000"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342900" marR="0" lvl="0" indent="-342900" algn="just" defTabSz="914400" rtl="0" eaLnBrk="1" fontAlgn="auto" latinLnBrk="0" hangingPunct="1">
                  <a:lnSpc>
                    <a:spcPct val="85000"/>
                  </a:lnSpc>
                  <a:spcBef>
                    <a:spcPts val="1300"/>
                  </a:spcBef>
                  <a:spcAft>
                    <a:spcPts val="0"/>
                  </a:spcAft>
                  <a:buClrTx/>
                  <a:buSzPct val="15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 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the clump will radiate into photons, losing mass until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𝜙</m:t>
                        </m:r>
                      </m:sub>
                    </m:sSub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:  PILE-UP AT A UNIQUE VALUE OF CLUMPS.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342900" marR="0" lvl="0" indent="-342900" algn="just" defTabSz="914400" rtl="0" eaLnBrk="1" fontAlgn="auto" latinLnBrk="0" hangingPunct="1">
                  <a:lnSpc>
                    <a:spcPct val="85000"/>
                  </a:lnSpc>
                  <a:spcBef>
                    <a:spcPts val="1300"/>
                  </a:spcBef>
                  <a:spcAft>
                    <a:spcPts val="0"/>
                  </a:spcAft>
                  <a:buClrTx/>
                  <a:buSzPct val="150000"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6B51C69-7036-42E5-AA45-BA9EA1CF2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971" y="979370"/>
                <a:ext cx="6725058" cy="3849965"/>
              </a:xfrm>
              <a:prstGeom prst="rect">
                <a:avLst/>
              </a:prstGeom>
              <a:blipFill>
                <a:blip r:embed="rId4"/>
                <a:stretch>
                  <a:fillRect l="-1813" t="-5388" r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95387FE-944C-43CA-9248-EA3B360D6647}"/>
              </a:ext>
            </a:extLst>
          </p:cNvPr>
          <p:cNvSpPr txBox="1"/>
          <p:nvPr/>
        </p:nvSpPr>
        <p:spPr>
          <a:xfrm flipH="1">
            <a:off x="142611" y="6128124"/>
            <a:ext cx="4067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Hertzberg and Schiappacasse,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1805.00430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E08C26-73CB-4434-8F85-56078DF0F514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674272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17972" y="1272074"/>
                <a:ext cx="11284002" cy="5106422"/>
              </a:xfrm>
            </p:spPr>
            <p:txBody>
              <a:bodyPr>
                <a:normAutofit/>
              </a:bodyPr>
              <a:lstStyle/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We can imagine a scenario in which </a:t>
                </a:r>
                <a:r>
                  <a:rPr lang="en-US" sz="2200" dirty="0">
                    <a:solidFill>
                      <a:srgbClr val="FF0000"/>
                    </a:solidFill>
                  </a:rPr>
                  <a:t>the process of resonance is still occurring</a:t>
                </a:r>
                <a:r>
                  <a:rPr lang="en-US" sz="2200" dirty="0">
                    <a:solidFill>
                      <a:schemeClr val="tx1"/>
                    </a:solidFill>
                  </a:rPr>
                  <a:t>. Consider a pair of clump condensates, each with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70C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70C0"/>
                    </a:solidFill>
                  </a:rPr>
                  <a:t>).        </a:t>
                </a:r>
              </a:p>
              <a:p>
                <a:pPr algn="just">
                  <a:buSzPct val="150000"/>
                </a:pPr>
                <a:r>
                  <a:rPr lang="en-US" sz="2200" dirty="0">
                    <a:solidFill>
                      <a:srgbClr val="0070C0"/>
                    </a:solidFill>
                  </a:rPr>
                  <a:t>                                                         </a:t>
                </a:r>
                <a:endParaRPr lang="en-US" sz="22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Suppose that these clumps merge together in the late universe.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𝑇𝑜𝑡𝑎𝑙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then the resonance will suddenly begin to occur, driving the total towards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𝑇𝑜𝑡𝑎𝑙</m:t>
                        </m:r>
                      </m:sub>
                    </m:sSub>
                    <m:r>
                      <a:rPr lang="en-US" sz="2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</a:rPr>
                  <a:t>So, we expect a sudden emission of electromagnetic radiation in the galaxy: </a:t>
                </a: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algn="just">
                  <a:buSzPct val="1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𝐸𝑀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type m:val="skw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type m:val="skw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just">
                  <a:buSzPct val="150000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</a:rPr>
                  <a:t>The typical mass of a clump is the order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~10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which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comparable to the moon’s mass</a:t>
                </a:r>
                <a:r>
                  <a:rPr lang="en-US" sz="2200" dirty="0">
                    <a:solidFill>
                      <a:schemeClr val="tx1"/>
                    </a:solidFill>
                  </a:rPr>
                  <a:t>. If the merger took place, an amount of energy comparable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equivalent to Moon’s mass would be emitted to the galaxy.</a:t>
                </a:r>
              </a:p>
              <a:p>
                <a:pPr algn="just">
                  <a:buSzPct val="150000"/>
                </a:pPr>
                <a:endParaRPr lang="en-US" sz="2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7972" y="1272074"/>
                <a:ext cx="11284002" cy="5106422"/>
              </a:xfrm>
              <a:blipFill>
                <a:blip r:embed="rId2"/>
                <a:stretch>
                  <a:fillRect l="-1459" t="-4779" r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26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C385EE-5839-45B1-9FC8-60D66D7CEE31}"/>
              </a:ext>
            </a:extLst>
          </p:cNvPr>
          <p:cNvSpPr/>
          <p:nvPr/>
        </p:nvSpPr>
        <p:spPr>
          <a:xfrm>
            <a:off x="-25092" y="1911"/>
            <a:ext cx="6657975" cy="6792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300" b="1" dirty="0">
                <a:solidFill>
                  <a:prstClr val="white"/>
                </a:solidFill>
              </a:rPr>
              <a:t>Electromagnetic Emission in the Sky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ubtitle 17">
                <a:extLst>
                  <a:ext uri="{FF2B5EF4-FFF2-40B4-BE49-F238E27FC236}">
                    <a16:creationId xmlns:a16="http://schemas.microsoft.com/office/drawing/2014/main" id="{DCF45AD2-4DBD-4385-86D2-6D3C43DFBA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33869" y="4248002"/>
                <a:ext cx="1929116" cy="623168"/>
              </a:xfrm>
              <a:prstGeom prst="rect">
                <a:avLst/>
              </a:prstGeom>
              <a:solidFill>
                <a:srgbClr val="99FF99"/>
              </a:solidFill>
              <a:ln w="12700" cap="flat" cmpd="sng" algn="ctr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85000"/>
                  </a:lnSpc>
                  <a:spcBef>
                    <a:spcPts val="1300"/>
                  </a:spcBef>
                  <a:buFont typeface="Arial" pitchFamily="34" charset="0"/>
                  <a:buNone/>
                  <a:defRPr sz="3200" kern="120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None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None/>
                  <a:defRPr sz="2400" 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None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None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None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None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None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None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457200"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𝐸𝑀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  <a:latin typeface="Calibri Light" panose="020F0302020204030204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Subtitle 17">
                <a:extLst>
                  <a:ext uri="{FF2B5EF4-FFF2-40B4-BE49-F238E27FC236}">
                    <a16:creationId xmlns:a16="http://schemas.microsoft.com/office/drawing/2014/main" id="{DCF45AD2-4DBD-4385-86D2-6D3C43DFB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869" y="4248002"/>
                <a:ext cx="1929116" cy="6231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1C1C85A-D2A8-438D-8EE4-163763909A3A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550895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17972" y="1272074"/>
                <a:ext cx="11284002" cy="5106422"/>
              </a:xfrm>
            </p:spPr>
            <p:txBody>
              <a:bodyPr>
                <a:normAutofit fontScale="92500"/>
              </a:bodyPr>
              <a:lstStyle/>
              <a:p>
                <a:pPr marL="342900" lvl="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 This will lead to an exponential growth in the electromagnetic field.</a:t>
                </a:r>
              </a:p>
              <a:p>
                <a:pPr marL="342900" lvl="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</a:rPr>
                  <a:t>The photon occupancy number will increase from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to a very large value, then the final output is essentially</a:t>
                </a:r>
                <a:r>
                  <a:rPr lang="en-US" sz="2400" dirty="0">
                    <a:solidFill>
                      <a:srgbClr val="FF0000"/>
                    </a:solidFill>
                  </a:rPr>
                  <a:t> classical electromagnetic waves</a:t>
                </a:r>
                <a:r>
                  <a:rPr lang="en-US" sz="2400" dirty="0">
                    <a:solidFill>
                      <a:prstClr val="black"/>
                    </a:solidFill>
                  </a:rPr>
                  <a:t>. </a:t>
                </a:r>
              </a:p>
              <a:p>
                <a:pPr marL="342900" lvl="0" indent="-342900" algn="just">
                  <a:buSzPct val="150000"/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prstClr val="black"/>
                  </a:solidFill>
                </a:endParaRPr>
              </a:p>
              <a:p>
                <a:pPr marL="342900" lvl="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</a:rPr>
                  <a:t>We can estimate a lower bound on the time-scale for this growth by taking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Sup>
                      <m:sSub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Let us consider the true BEC ground states.  Since the condition for resonance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&gt;0.3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, we have</a:t>
                </a:r>
              </a:p>
              <a:p>
                <a:pPr marL="342900" lvl="0" indent="-342900" algn="just">
                  <a:buSzPct val="150000"/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prstClr val="black"/>
                  </a:solidFill>
                </a:endParaRPr>
              </a:p>
              <a:p>
                <a:pPr lvl="0" algn="just">
                  <a:buSzPct val="15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~15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ra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≳5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lvl="0" algn="just">
                  <a:buSzPct val="150000"/>
                </a:pPr>
                <a:endParaRPr lang="en-US" sz="2800" dirty="0">
                  <a:solidFill>
                    <a:prstClr val="black"/>
                  </a:solidFill>
                </a:endParaRPr>
              </a:p>
              <a:p>
                <a:pPr lvl="0" algn="just">
                  <a:buSzPct val="150000"/>
                </a:pPr>
                <a:endParaRPr lang="en-US" sz="2800" dirty="0">
                  <a:solidFill>
                    <a:prstClr val="black"/>
                  </a:solidFill>
                </a:endParaRPr>
              </a:p>
              <a:p>
                <a:pPr algn="just">
                  <a:buSzPct val="150000"/>
                </a:pPr>
                <a:r>
                  <a:rPr lang="en-US" sz="2200" dirty="0">
                    <a:solidFill>
                      <a:srgbClr val="0070C0"/>
                    </a:solidFill>
                  </a:rPr>
                  <a:t>                                                  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algn="just">
                  <a:buSzPct val="150000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algn="just">
                  <a:buSzPct val="150000"/>
                </a:pPr>
                <a:endParaRPr lang="en-US" sz="2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7972" y="1272074"/>
                <a:ext cx="11284002" cy="5106422"/>
              </a:xfrm>
              <a:blipFill>
                <a:blip r:embed="rId2"/>
                <a:stretch>
                  <a:fillRect l="-1297" t="-4540" r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27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C385EE-5839-45B1-9FC8-60D66D7CEE31}"/>
              </a:ext>
            </a:extLst>
          </p:cNvPr>
          <p:cNvSpPr/>
          <p:nvPr/>
        </p:nvSpPr>
        <p:spPr>
          <a:xfrm>
            <a:off x="-25092" y="1911"/>
            <a:ext cx="6657975" cy="6792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Estimate Growth time-scale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ubtitle 17">
                <a:extLst>
                  <a:ext uri="{FF2B5EF4-FFF2-40B4-BE49-F238E27FC236}">
                    <a16:creationId xmlns:a16="http://schemas.microsoft.com/office/drawing/2014/main" id="{793E7B0C-311F-4D17-B59D-CA6E2E8B24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1279" y="5184302"/>
                <a:ext cx="5562821" cy="678729"/>
              </a:xfrm>
              <a:prstGeom prst="rect">
                <a:avLst/>
              </a:prstGeom>
              <a:solidFill>
                <a:srgbClr val="99FF99"/>
              </a:solidFill>
              <a:ln w="12700" cap="flat" cmpd="sng" algn="ctr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85000"/>
                  </a:lnSpc>
                  <a:spcBef>
                    <a:spcPts val="1300"/>
                  </a:spcBef>
                  <a:buFont typeface="Arial" pitchFamily="34" charset="0"/>
                  <a:buNone/>
                  <a:defRPr sz="3200" kern="120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None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None/>
                  <a:defRPr sz="2400" 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None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None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None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None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None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None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For typical values of QCD axion, we have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=1/</m:t>
                    </m:r>
                    <m:sSup>
                      <m:sSup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m:rPr>
                        <m:sty m:val="p"/>
                      </m:rP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sec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Subtitle 17">
                <a:extLst>
                  <a:ext uri="{FF2B5EF4-FFF2-40B4-BE49-F238E27FC236}">
                    <a16:creationId xmlns:a16="http://schemas.microsoft.com/office/drawing/2014/main" id="{793E7B0C-311F-4D17-B59D-CA6E2E8B2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279" y="5184302"/>
                <a:ext cx="5562821" cy="678729"/>
              </a:xfrm>
              <a:prstGeom prst="rect">
                <a:avLst/>
              </a:prstGeom>
              <a:blipFill>
                <a:blip r:embed="rId3"/>
                <a:stretch>
                  <a:fillRect l="-54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50106888-49D9-4300-A2C6-268D66438EFA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3089664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28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C385EE-5839-45B1-9FC8-60D66D7CEE31}"/>
              </a:ext>
            </a:extLst>
          </p:cNvPr>
          <p:cNvSpPr/>
          <p:nvPr/>
        </p:nvSpPr>
        <p:spPr>
          <a:xfrm>
            <a:off x="-25092" y="1911"/>
            <a:ext cx="6657975" cy="6792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prstClr val="white"/>
                </a:solidFill>
                <a:latin typeface="Calibri Light" panose="020F0302020204030204"/>
              </a:rPr>
              <a:t>Repulsive Self-Interactions (Non-relativistic Regime)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DAE4B9-59FB-4B91-A9B8-519DDAB4A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902" y="2830148"/>
            <a:ext cx="4189500" cy="3591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4A6900-F8D8-44B7-B8D5-91EB065BA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8" y="814300"/>
            <a:ext cx="3768902" cy="32560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6A59B44-3156-4C4A-B36E-8FD18C3ADE91}"/>
                  </a:ext>
                </a:extLst>
              </p:cNvPr>
              <p:cNvSpPr/>
              <p:nvPr/>
            </p:nvSpPr>
            <p:spPr>
              <a:xfrm>
                <a:off x="3985819" y="974764"/>
                <a:ext cx="759128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dirty="0"/>
                  <a:t>For repulsive interactions we have only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there is only 1 branch of solution. This branch is </a:t>
                </a:r>
                <a:r>
                  <a:rPr lang="en-US" dirty="0">
                    <a:solidFill>
                      <a:srgbClr val="FF0000"/>
                    </a:solidFill>
                  </a:rPr>
                  <a:t>stable</a:t>
                </a:r>
                <a:r>
                  <a:rPr lang="en-US" dirty="0"/>
                  <a:t> and there is </a:t>
                </a:r>
                <a:r>
                  <a:rPr lang="en-US" dirty="0">
                    <a:solidFill>
                      <a:srgbClr val="FF0000"/>
                    </a:solidFill>
                  </a:rPr>
                  <a:t>no a maximum number</a:t>
                </a:r>
                <a:r>
                  <a:rPr lang="en-US" dirty="0"/>
                  <a:t> of particles.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6A59B44-3156-4C4A-B36E-8FD18C3AD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819" y="974764"/>
                <a:ext cx="7591280" cy="923330"/>
              </a:xfrm>
              <a:prstGeom prst="rect">
                <a:avLst/>
              </a:prstGeom>
              <a:blipFill>
                <a:blip r:embed="rId4"/>
                <a:stretch>
                  <a:fillRect l="-1365" t="-16556" r="-643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019DB884-5E80-459A-8A28-D01F9FCAC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402" y="2830148"/>
            <a:ext cx="4189500" cy="3580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AEBA6D-44D8-425B-83BE-D3476D8F958B}"/>
                  </a:ext>
                </a:extLst>
              </p:cNvPr>
              <p:cNvSpPr txBox="1"/>
              <p:nvPr/>
            </p:nvSpPr>
            <p:spPr>
              <a:xfrm flipH="1">
                <a:off x="401239" y="4620398"/>
                <a:ext cx="3385041" cy="1773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1200" dirty="0">
                    <a:latin typeface="Calibri Light" panose="020F0302020204030204"/>
                  </a:rPr>
                  <a:t>The maximum real part of </a:t>
                </a:r>
                <a:r>
                  <a:rPr lang="en-US" sz="1200" dirty="0" err="1">
                    <a:latin typeface="Calibri Light" panose="020F0302020204030204"/>
                  </a:rPr>
                  <a:t>Floquet</a:t>
                </a:r>
                <a:r>
                  <a:rPr lang="en-US" sz="1200" dirty="0">
                    <a:latin typeface="Calibri Light" panose="020F0302020204030204"/>
                  </a:rPr>
                  <a:t> exponent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200" dirty="0">
                    <a:latin typeface="Calibri Light" panose="020F0302020204030204"/>
                  </a:rPr>
                  <a:t>, describing parametric resonance of photons from a spherically symmetric clump  condensate, as a function of axion-photon coupling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1200" dirty="0">
                    <a:latin typeface="Calibri Light" panose="020F0302020204030204"/>
                  </a:rPr>
                  <a:t>. (Left) We plot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200" dirty="0">
                    <a:latin typeface="Calibri Light" panose="020F0302020204030204"/>
                  </a:rPr>
                  <a:t> in units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rad>
                  </m:oMath>
                </a14:m>
                <a:r>
                  <a:rPr lang="en-US" sz="1200" dirty="0">
                    <a:latin typeface="Calibri Light" panose="020F0302020204030204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1200" dirty="0">
                    <a:latin typeface="Calibri Light" panose="020F0302020204030204"/>
                  </a:rPr>
                  <a:t> in units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dirty="0">
                    <a:latin typeface="Calibri Light" panose="020F0302020204030204"/>
                  </a:rPr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/(|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|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ra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latin typeface="Calibri Light" panose="020F0302020204030204"/>
                  </a:rPr>
                  <a:t>. (Right) We plot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200" dirty="0"/>
                  <a:t> in units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rad>
                  </m:oMath>
                </a14:m>
                <a:r>
                  <a:rPr lang="en-US" sz="1200" dirty="0"/>
                  <a:t> 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 Light" panose="020F0302020204030204"/>
                  </a:rPr>
                  <a:t> in units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e>
                      <m:sup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 Light" panose="020F0302020204030204"/>
                  </a:rPr>
                  <a:t>.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rad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 Light" panose="020F0302020204030204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AEBA6D-44D8-425B-83BE-D3476D8F9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1239" y="4620398"/>
                <a:ext cx="3385041" cy="1773947"/>
              </a:xfrm>
              <a:prstGeom prst="rect">
                <a:avLst/>
              </a:prstGeom>
              <a:blipFill>
                <a:blip r:embed="rId6"/>
                <a:stretch>
                  <a:fillRect l="-180" t="-344" b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6EDF266-6E6A-4C15-AA83-0D0EF3C95A1C}"/>
              </a:ext>
            </a:extLst>
          </p:cNvPr>
          <p:cNvSpPr txBox="1"/>
          <p:nvPr/>
        </p:nvSpPr>
        <p:spPr>
          <a:xfrm flipH="1">
            <a:off x="4062275" y="2370813"/>
            <a:ext cx="4067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Hertzberg and Schiappacasse, </a:t>
            </a:r>
            <a:r>
              <a:rPr lang="en-US" sz="1400" b="1" dirty="0"/>
              <a:t>1805.00430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5D5E47-BA28-4EE9-A0D1-A34431D4BCDE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350529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17972" y="527581"/>
                <a:ext cx="11284002" cy="5850915"/>
              </a:xfrm>
            </p:spPr>
            <p:txBody>
              <a:bodyPr>
                <a:normAutofit/>
              </a:bodyPr>
              <a:lstStyle/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rgbClr val="080808"/>
                    </a:solidFill>
                  </a:rPr>
                  <a:t>In the non-relativistic regime we can rewrite the real axion field in terms of a complex Schrodinger field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808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300" dirty="0">
                    <a:solidFill>
                      <a:srgbClr val="080808"/>
                    </a:solidFill>
                  </a:rPr>
                  <a:t> </a:t>
                </a:r>
                <a:r>
                  <a:rPr lang="en-US" sz="2300" dirty="0"/>
                  <a:t>:</a:t>
                </a:r>
              </a:p>
              <a:p>
                <a:pPr algn="just">
                  <a:buSzPct val="1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3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3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3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3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3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300" i="1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tx1"/>
                    </a:solidFill>
                  </a:rPr>
                  <a:t>The dynamics of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is given by the standard non-relativistic Hamiltonian:</a:t>
                </a:r>
              </a:p>
              <a:p>
                <a:pPr algn="just">
                  <a:buSzPct val="150000"/>
                </a:pPr>
                <a:endParaRPr lang="en-US" sz="2300" dirty="0">
                  <a:solidFill>
                    <a:schemeClr val="tx1"/>
                  </a:solidFill>
                </a:endParaRPr>
              </a:p>
              <a:p>
                <a:pPr algn="just">
                  <a:buSzPct val="15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𝑛𝑟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𝑘𝑖𝑛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𝑔𝑟𝑎𝑣</m:t>
                          </m:r>
                        </m:sub>
                      </m:sSub>
                    </m:oMath>
                  </m:oMathPara>
                </a14:m>
                <a:endParaRPr lang="en-US" sz="2300" dirty="0">
                  <a:solidFill>
                    <a:prstClr val="white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endParaRPr lang="en-US" sz="2300" dirty="0">
                  <a:solidFill>
                    <a:prstClr val="white"/>
                  </a:solidFill>
                </a:endParaRPr>
              </a:p>
              <a:p>
                <a:pPr algn="just">
                  <a:buSzPct val="150000"/>
                </a:pPr>
                <a:endParaRPr lang="en-US" sz="2900" dirty="0">
                  <a:solidFill>
                    <a:srgbClr val="080808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080808"/>
                            </a:solidFill>
                            <a:latin typeface="Cambria Math" panose="02040503050406030204" pitchFamily="18" charset="0"/>
                          </a:rPr>
                          <m:t>𝑛𝑟</m:t>
                        </m:r>
                      </m:sub>
                    </m:sSub>
                    <m:r>
                      <a:rPr lang="en-US" sz="2100" b="0" i="1" smtClean="0">
                        <a:solidFill>
                          <a:srgbClr val="080808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srgbClr val="080808"/>
                    </a:solidFill>
                  </a:rPr>
                  <a:t>carries a global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 </a:t>
                </a:r>
                <a:r>
                  <a:rPr lang="en-US" sz="2100" dirty="0">
                    <a:solidFill>
                      <a:srgbClr val="080808"/>
                    </a:solidFill>
                  </a:rPr>
                  <a:t>symmetry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1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1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en-US" sz="21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2100" dirty="0">
                    <a:solidFill>
                      <a:srgbClr val="080808"/>
                    </a:solidFill>
                  </a:rPr>
                  <a:t> associated with a conserved particle number  </a:t>
                </a:r>
                <a14:m>
                  <m:oMath xmlns:m="http://schemas.openxmlformats.org/officeDocument/2006/math">
                    <m:r>
                      <a:rPr lang="en-US" sz="21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en-US" sz="2100" b="0" i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just">
                  <a:buSzPct val="1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sz="2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en-US" sz="2100" dirty="0">
                  <a:solidFill>
                    <a:srgbClr val="080808"/>
                  </a:solidFill>
                </a:endParaRPr>
              </a:p>
              <a:p>
                <a:pPr algn="just">
                  <a:buSzPct val="150000"/>
                </a:pPr>
                <a:endParaRPr lang="en-US" sz="2300" dirty="0">
                  <a:solidFill>
                    <a:srgbClr val="080808"/>
                  </a:solidFill>
                </a:endParaRPr>
              </a:p>
              <a:p>
                <a:pPr algn="just">
                  <a:buSzPct val="150000"/>
                </a:pPr>
                <a:endParaRPr lang="en-US" sz="2300" dirty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7972" y="527581"/>
                <a:ext cx="11284002" cy="5850915"/>
              </a:xfrm>
              <a:blipFill>
                <a:blip r:embed="rId2"/>
                <a:stretch>
                  <a:fillRect l="-1351" t="-4275" r="-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5051" y="2142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C9B477-36F7-4882-B33E-A74D0B54BD75}"/>
                  </a:ext>
                </a:extLst>
              </p:cNvPr>
              <p:cNvSpPr/>
              <p:nvPr/>
            </p:nvSpPr>
            <p:spPr>
              <a:xfrm>
                <a:off x="5145007" y="2514552"/>
                <a:ext cx="6392411" cy="152409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  <m:r>
                      <a:rPr kumimoji="0" lang="en-US" sz="1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kumimoji="0" lang="en-US" sz="1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sz="1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0" lang="en-US" sz="1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1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en-US" sz="1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kumimoji="0" lang="en-US" sz="1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7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sz="17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kumimoji="0" lang="en-US" sz="17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nary>
                    <m:r>
                      <a:rPr kumimoji="0" lang="en-US" sz="1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0" 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sz="1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1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  <m:sSubSup>
                          <m:sSubSupPr>
                            <m:ctrlPr>
                              <a:rPr lang="en-US" sz="17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7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7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  <m:sup>
                            <m:r>
                              <a:rPr lang="en-US" sz="17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17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7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7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17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7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sup>
                                <m:r>
                                  <a:rPr lang="en-US" sz="17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sSup>
                          <m:sSupPr>
                            <m:ctrlPr>
                              <a:rPr lang="en-US" sz="17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US" sz="17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nary>
                  </m:oMath>
                </a14:m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</a:endParaRPr>
              </a:p>
              <a:p>
                <a:pPr lvl="0" algn="ctr"/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𝑔𝑟𝑎𝑣</m:t>
                          </m:r>
                        </m:sub>
                      </m:sSub>
                      <m:r>
                        <a:rPr kumimoji="0" lang="en-US" sz="17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𝐺</m:t>
                          </m:r>
                          <m:sSubSup>
                            <m:sSubSup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  <m:sup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kumimoji="0" lang="en-US" sz="17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0" lang="en-US" sz="17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kumimoji="0" lang="en-US" sz="17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7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kumimoji="0" lang="en-US" sz="17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n-US" sz="17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7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17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kumimoji="0" lang="en-US" sz="17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US" sz="17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17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p>
                                      <m:r>
                                        <a:rPr kumimoji="0" lang="en-US" sz="17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kumimoji="0" lang="en-US" sz="17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0" lang="en-US" sz="17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kumimoji="0" lang="en-US" sz="17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en-US" sz="17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p>
                                      <m:r>
                                        <a:rPr lang="en-US" sz="17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17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7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7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sz="17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17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  <m:r>
                                    <a:rPr lang="en-US" sz="17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7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7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17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  <m:r>
                                    <a:rPr lang="en-US" sz="17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7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7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′)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0" lang="en-US" sz="17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7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kumimoji="0" lang="en-US" sz="17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0" lang="en-US" sz="17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kumimoji="0" lang="en-US" sz="17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70C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C9B477-36F7-4882-B33E-A74D0B54B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007" y="2514552"/>
                <a:ext cx="6392411" cy="1524095"/>
              </a:xfrm>
              <a:prstGeom prst="rect">
                <a:avLst/>
              </a:prstGeom>
              <a:blipFill>
                <a:blip r:embed="rId3"/>
                <a:stretch>
                  <a:fillRect t="-2766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78C7636F-635B-4E54-BED4-0ECC93D2C0EE}"/>
              </a:ext>
            </a:extLst>
          </p:cNvPr>
          <p:cNvSpPr/>
          <p:nvPr/>
        </p:nvSpPr>
        <p:spPr>
          <a:xfrm>
            <a:off x="2044217" y="5281620"/>
            <a:ext cx="9793547" cy="105141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True BEC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State of minimum energy at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fixed N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(spherically symmetry)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dirty="0">
                <a:solidFill>
                  <a:srgbClr val="0070C0"/>
                </a:solidFill>
                <a:latin typeface="Calibri Light" panose="020F0302020204030204"/>
              </a:rPr>
              <a:t>Other type of BEC</a:t>
            </a:r>
            <a:r>
              <a:rPr lang="en-US" sz="1700" dirty="0">
                <a:solidFill>
                  <a:prstClr val="black"/>
                </a:solidFill>
                <a:latin typeface="Calibri Light" panose="020F0302020204030204"/>
              </a:rPr>
              <a:t>: State of minimum energy at </a:t>
            </a:r>
            <a:r>
              <a:rPr lang="en-US" sz="1700" dirty="0">
                <a:solidFill>
                  <a:srgbClr val="FF0000"/>
                </a:solidFill>
                <a:latin typeface="Calibri Light" panose="020F0302020204030204"/>
              </a:rPr>
              <a:t>fixed N</a:t>
            </a:r>
            <a:r>
              <a:rPr lang="en-US" sz="1700" dirty="0">
                <a:solidFill>
                  <a:prstClr val="black"/>
                </a:solidFill>
                <a:latin typeface="Calibri Light" panose="020F0302020204030204"/>
              </a:rPr>
              <a:t> and </a:t>
            </a:r>
            <a:r>
              <a:rPr lang="en-US" sz="1700" dirty="0">
                <a:solidFill>
                  <a:srgbClr val="FF0000"/>
                </a:solidFill>
                <a:latin typeface="Calibri Light" panose="020F0302020204030204"/>
              </a:rPr>
              <a:t>angular momentum </a:t>
            </a:r>
            <a:r>
              <a:rPr lang="en-US" sz="1700" b="1" dirty="0">
                <a:solidFill>
                  <a:srgbClr val="FF0000"/>
                </a:solidFill>
                <a:latin typeface="Calibri Light" panose="020F0302020204030204"/>
              </a:rPr>
              <a:t>L </a:t>
            </a:r>
            <a:r>
              <a:rPr lang="en-US" sz="1700" dirty="0">
                <a:solidFill>
                  <a:schemeClr val="tx1"/>
                </a:solidFill>
                <a:latin typeface="Calibri Light" panose="020F0302020204030204"/>
              </a:rPr>
              <a:t>(non-spherical configuration)</a:t>
            </a: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709705-D993-4CD7-A26E-B2C670FDB550}"/>
              </a:ext>
            </a:extLst>
          </p:cNvPr>
          <p:cNvSpPr txBox="1"/>
          <p:nvPr/>
        </p:nvSpPr>
        <p:spPr>
          <a:xfrm flipH="1">
            <a:off x="806982" y="3453038"/>
            <a:ext cx="43858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Guth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Hertzberg, and Prescod-Weinstein, 2015;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Schiappacasse and Hertzberg, 2017)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418F4-0C01-4A64-A169-52BDDEE5C3B0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35129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16377D-EB72-4915-A29C-E60C6D1B8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" y="3596840"/>
            <a:ext cx="5068742" cy="2987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17972" y="1086337"/>
                <a:ext cx="11284002" cy="5106422"/>
              </a:xfrm>
            </p:spPr>
            <p:txBody>
              <a:bodyPr>
                <a:normAutofit/>
              </a:bodyPr>
              <a:lstStyle/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chemeClr val="tx1"/>
                    </a:solidFill>
                  </a:rPr>
                  <a:t>Gravity will inevitably cause a </a:t>
                </a:r>
                <a:r>
                  <a:rPr lang="en-US" sz="1900" dirty="0">
                    <a:solidFill>
                      <a:srgbClr val="0070C0"/>
                    </a:solidFill>
                  </a:rPr>
                  <a:t>homogeneous condensate </a:t>
                </a:r>
                <a:r>
                  <a:rPr lang="en-US" sz="1900" dirty="0">
                    <a:solidFill>
                      <a:schemeClr val="tx1"/>
                    </a:solidFill>
                  </a:rPr>
                  <a:t>to fragment into an </a:t>
                </a:r>
                <a:r>
                  <a:rPr lang="en-US" sz="1900" dirty="0">
                    <a:solidFill>
                      <a:srgbClr val="0070C0"/>
                    </a:solidFill>
                  </a:rPr>
                  <a:t>inhomogeneous field configuration</a:t>
                </a:r>
                <a:r>
                  <a:rPr lang="en-US" sz="1900" dirty="0">
                    <a:solidFill>
                      <a:schemeClr val="tx1"/>
                    </a:solidFill>
                  </a:rPr>
                  <a:t>: locally this leads to the formation of </a:t>
                </a:r>
                <a:r>
                  <a:rPr lang="en-US" sz="1900" dirty="0">
                    <a:solidFill>
                      <a:srgbClr val="FF0066"/>
                    </a:solidFill>
                  </a:rPr>
                  <a:t>BEC clumps.</a:t>
                </a: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chemeClr val="tx1"/>
                    </a:solidFill>
                  </a:rPr>
                  <a:t>The true BEC ground state is guaranteed to be spherically symmetric:  </a:t>
                </a:r>
                <a14:m>
                  <m:oMath xmlns:m="http://schemas.openxmlformats.org/officeDocument/2006/math">
                    <m:r>
                      <a:rPr lang="en-US" sz="19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1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1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sz="1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1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1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9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chemeClr val="tx1"/>
                    </a:solidFill>
                  </a:rPr>
                  <a:t>The time independent field equation for a spherically symmetric eigenstate is </a:t>
                </a: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endParaRPr lang="en-US" sz="1900" dirty="0">
                  <a:solidFill>
                    <a:schemeClr val="tx1"/>
                  </a:solidFill>
                </a:endParaRPr>
              </a:p>
              <a:p>
                <a:pPr algn="just">
                  <a:buSzPct val="1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l-GR" sz="19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sz="1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1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r>
                            <a:rPr lang="en-US" sz="1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1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sSup>
                        <m:sSupPr>
                          <m:ctrlPr>
                            <a:rPr lang="en-US" sz="1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1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nary>
                        <m:naryPr>
                          <m:ctrlPr>
                            <a:rPr lang="el-GR" sz="1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l-GR" sz="1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9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  <m:r>
                                    <a:rPr lang="en-US" sz="19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9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19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′)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1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&gt;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n-US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l-GR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1900" dirty="0">
                  <a:solidFill>
                    <a:srgbClr val="0070C0"/>
                  </a:solidFill>
                </a:endParaRPr>
              </a:p>
              <a:p>
                <a:pPr algn="just">
                  <a:buSzPct val="150000"/>
                </a:pPr>
                <a:endParaRPr lang="en-US" sz="2300" dirty="0">
                  <a:solidFill>
                    <a:schemeClr val="tx1"/>
                  </a:solidFill>
                </a:endParaRPr>
              </a:p>
              <a:p>
                <a:pPr algn="r">
                  <a:buSzPct val="150000"/>
                </a:pPr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7972" y="1086337"/>
                <a:ext cx="11284002" cy="5106422"/>
              </a:xfrm>
              <a:blipFill>
                <a:blip r:embed="rId3"/>
                <a:stretch>
                  <a:fillRect l="-972" t="-3819" r="-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5051" y="2142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C385EE-5839-45B1-9FC8-60D66D7CEE31}"/>
              </a:ext>
            </a:extLst>
          </p:cNvPr>
          <p:cNvSpPr/>
          <p:nvPr/>
        </p:nvSpPr>
        <p:spPr>
          <a:xfrm>
            <a:off x="-25092" y="1912"/>
            <a:ext cx="6657975" cy="58082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SPHERICALLY SYMMETRIC CLUMP CONDENSATES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6FB31A5-8D2D-4A1E-879F-3AACDC9E5B35}"/>
                  </a:ext>
                </a:extLst>
              </p:cNvPr>
              <p:cNvSpPr/>
              <p:nvPr/>
            </p:nvSpPr>
            <p:spPr>
              <a:xfrm>
                <a:off x="7477827" y="188309"/>
                <a:ext cx="4215221" cy="580823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Ψ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𝑟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describes the radial profile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𝜇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describes the correction to the frequency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6FB31A5-8D2D-4A1E-879F-3AACDC9E5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827" y="188309"/>
                <a:ext cx="4215221" cy="580823"/>
              </a:xfrm>
              <a:prstGeom prst="rect">
                <a:avLst/>
              </a:prstGeom>
              <a:blipFill>
                <a:blip r:embed="rId4"/>
                <a:stretch>
                  <a:fillRect t="-9278" r="-577" b="-206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E3353516-DF77-472A-90AD-2FB9996A7633}"/>
              </a:ext>
            </a:extLst>
          </p:cNvPr>
          <p:cNvSpPr/>
          <p:nvPr/>
        </p:nvSpPr>
        <p:spPr>
          <a:xfrm>
            <a:off x="7955929" y="4217434"/>
            <a:ext cx="3259019" cy="206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1D2C04-1F46-44B6-A7BA-F24B4AF6FCDF}"/>
              </a:ext>
            </a:extLst>
          </p:cNvPr>
          <p:cNvSpPr txBox="1"/>
          <p:nvPr/>
        </p:nvSpPr>
        <p:spPr>
          <a:xfrm flipH="1">
            <a:off x="317972" y="3249307"/>
            <a:ext cx="4067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Schiappacasse and Hertzberg,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1710.04729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B0435B-D7FC-42FF-B671-234C8AF6EBE2}"/>
              </a:ext>
            </a:extLst>
          </p:cNvPr>
          <p:cNvCxnSpPr/>
          <p:nvPr/>
        </p:nvCxnSpPr>
        <p:spPr>
          <a:xfrm>
            <a:off x="2212652" y="4049123"/>
            <a:ext cx="549598" cy="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7F5894-AB3D-4B15-871E-2BBFC1CA9364}"/>
              </a:ext>
            </a:extLst>
          </p:cNvPr>
          <p:cNvCxnSpPr/>
          <p:nvPr/>
        </p:nvCxnSpPr>
        <p:spPr>
          <a:xfrm>
            <a:off x="2212652" y="4306298"/>
            <a:ext cx="549598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A63CE42-F971-460E-A28D-2FCA0F4BDE66}"/>
              </a:ext>
            </a:extLst>
          </p:cNvPr>
          <p:cNvCxnSpPr/>
          <p:nvPr/>
        </p:nvCxnSpPr>
        <p:spPr>
          <a:xfrm>
            <a:off x="2231702" y="4582523"/>
            <a:ext cx="549598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B8A128D-7BAE-4970-A879-BB62E812E8D2}"/>
              </a:ext>
            </a:extLst>
          </p:cNvPr>
          <p:cNvSpPr txBox="1"/>
          <p:nvPr/>
        </p:nvSpPr>
        <p:spPr>
          <a:xfrm>
            <a:off x="2830351" y="3864085"/>
            <a:ext cx="2381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Exponential-Ansatz</a:t>
            </a:r>
          </a:p>
          <a:p>
            <a:r>
              <a:rPr lang="en-US" dirty="0"/>
              <a:t>Sech-Ansatz</a:t>
            </a:r>
          </a:p>
          <a:p>
            <a:r>
              <a:rPr lang="en-US" dirty="0"/>
              <a:t>Numerical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F60A5DF-E6B7-468D-9F5A-AEECE35263BC}"/>
                  </a:ext>
                </a:extLst>
              </p:cNvPr>
              <p:cNvSpPr/>
              <p:nvPr/>
            </p:nvSpPr>
            <p:spPr>
              <a:xfrm>
                <a:off x="5740049" y="4019071"/>
                <a:ext cx="5895976" cy="1705793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700" b="1" noProof="0" dirty="0">
                    <a:solidFill>
                      <a:srgbClr val="0070C0"/>
                    </a:solidFill>
                    <a:latin typeface="Calibri Light" panose="020F0302020204030204"/>
                  </a:rPr>
                  <a:t>Far</a:t>
                </a:r>
                <a:r>
                  <a:rPr kumimoji="0" lang="en-US" sz="1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field region (</a:t>
                </a:r>
                <a14:m>
                  <m:oMath xmlns:m="http://schemas.openxmlformats.org/officeDocument/2006/math">
                    <m:r>
                      <a:rPr kumimoji="0" lang="en-US" sz="17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  <m:r>
                      <a:rPr kumimoji="0" lang="en-US" sz="17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0" lang="en-US" sz="1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) </a:t>
                </a:r>
                <a:r>
                  <a:rPr kumimoji="0" 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: Identical to the structure of the </a:t>
                </a:r>
                <a:r>
                  <a:rPr kumimoji="0" 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time independent </a:t>
                </a:r>
                <a:r>
                  <a:rPr kumimoji="0" 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Schr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17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o</m:t>
                        </m:r>
                      </m:e>
                    </m:acc>
                  </m:oMath>
                </a14:m>
                <a:r>
                  <a:rPr kumimoji="0" 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dinger equation</a:t>
                </a:r>
                <a:r>
                  <a:rPr kumimoji="0" 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for the hydrogen</a:t>
                </a:r>
                <a:r>
                  <a:rPr kumimoji="0" lang="en-US" sz="17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atom </a:t>
                </a:r>
                <a:r>
                  <a:rPr kumimoji="0" 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under replacement </a:t>
                </a:r>
                <a:r>
                  <a:rPr kumimoji="0" 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N</a:t>
                </a:r>
                <a14:m>
                  <m:oMath xmlns:m="http://schemas.openxmlformats.org/officeDocument/2006/math">
                    <m:r>
                      <a:rPr kumimoji="0" lang="en-US" sz="1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17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lvl="0" algn="ctr">
                  <a:defRPr/>
                </a:pPr>
                <a:r>
                  <a:rPr lang="en-US" sz="1700" b="1" dirty="0">
                    <a:solidFill>
                      <a:srgbClr val="0070C0"/>
                    </a:solidFill>
                    <a:latin typeface="Calibri Light" panose="020F0302020204030204"/>
                  </a:rPr>
                  <a:t>Near field region </a:t>
                </a:r>
                <a:r>
                  <a:rPr lang="en-US" sz="1700" b="1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7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1700" b="1" dirty="0">
                    <a:solidFill>
                      <a:srgbClr val="0070C0"/>
                    </a:solidFill>
                  </a:rPr>
                  <a:t>) </a:t>
                </a:r>
                <a:r>
                  <a:rPr lang="en-US" sz="1700" b="1" dirty="0">
                    <a:solidFill>
                      <a:srgbClr val="0070C0"/>
                    </a:solidFill>
                    <a:latin typeface="Calibri Light" panose="020F0302020204030204"/>
                  </a:rPr>
                  <a:t>:</a:t>
                </a:r>
                <a:r>
                  <a:rPr lang="en-US" sz="1700" dirty="0">
                    <a:solidFill>
                      <a:prstClr val="black"/>
                    </a:solidFill>
                    <a:latin typeface="Calibri Light" panose="020F0302020204030204"/>
                  </a:rPr>
                  <a:t> Corrections from self-interactions become important. There are no know full analytic solutions.</a:t>
                </a:r>
                <a:endParaRPr kumimoji="0" lang="en-US" sz="17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F60A5DF-E6B7-468D-9F5A-AEECE3526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049" y="4019071"/>
                <a:ext cx="5895976" cy="1705793"/>
              </a:xfrm>
              <a:prstGeom prst="rect">
                <a:avLst/>
              </a:prstGeom>
              <a:blipFill>
                <a:blip r:embed="rId5"/>
                <a:stretch>
                  <a:fillRect r="-619" b="-28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91FF66E-E3CA-4E56-ABEF-69EF79BD3C87}"/>
                  </a:ext>
                </a:extLst>
              </p:cNvPr>
              <p:cNvSpPr/>
              <p:nvPr/>
            </p:nvSpPr>
            <p:spPr>
              <a:xfrm>
                <a:off x="9769359" y="2404658"/>
                <a:ext cx="1899649" cy="710116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𝑛𝑟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l-G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91FF66E-E3CA-4E56-ABEF-69EF79BD3C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359" y="2404658"/>
                <a:ext cx="1899649" cy="7101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FF50EE6E-DC72-49AC-8CF2-DE848B159C97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55051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972" y="1086337"/>
            <a:ext cx="11284002" cy="5106422"/>
          </a:xfrm>
        </p:spPr>
        <p:txBody>
          <a:bodyPr>
            <a:normAutofit/>
          </a:bodyPr>
          <a:lstStyle/>
          <a:p>
            <a:pPr marL="342900" indent="-342900" algn="just">
              <a:buSzPct val="150000"/>
              <a:buFont typeface="Arial" panose="020B0604020202020204" pitchFamily="34" charset="0"/>
              <a:buChar char="•"/>
            </a:pPr>
            <a:r>
              <a:rPr lang="en-US" dirty="0"/>
              <a:t>axion-gravity-self-</a:t>
            </a:r>
            <a:r>
              <a:rPr lang="en-US" dirty="0" err="1"/>
              <a:t>interactingggg</a:t>
            </a:r>
            <a:r>
              <a:rPr lang="en-US" dirty="0"/>
              <a:t> system</a:t>
            </a:r>
            <a:endParaRPr lang="en-US" sz="2300" dirty="0">
              <a:solidFill>
                <a:srgbClr val="FF0066"/>
              </a:solidFill>
            </a:endParaRPr>
          </a:p>
          <a:p>
            <a:pPr algn="just">
              <a:buSzPct val="150000"/>
            </a:pPr>
            <a:endParaRPr lang="en-US" sz="2300" dirty="0">
              <a:solidFill>
                <a:schemeClr val="tx1"/>
              </a:solidFill>
            </a:endParaRPr>
          </a:p>
          <a:p>
            <a:pPr algn="r">
              <a:buSzPct val="150000"/>
            </a:pP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5051" y="2142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C385EE-5839-45B1-9FC8-60D66D7CEE31}"/>
              </a:ext>
            </a:extLst>
          </p:cNvPr>
          <p:cNvSpPr/>
          <p:nvPr/>
        </p:nvSpPr>
        <p:spPr>
          <a:xfrm>
            <a:off x="-25092" y="1912"/>
            <a:ext cx="6657975" cy="58082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SPHERICALLY SYMMETRIC CLUMP CONDENSATES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E4F2FF-42E4-4A57-B3CA-8A1E196432DA}"/>
              </a:ext>
            </a:extLst>
          </p:cNvPr>
          <p:cNvSpPr txBox="1"/>
          <p:nvPr/>
        </p:nvSpPr>
        <p:spPr>
          <a:xfrm flipH="1">
            <a:off x="887139" y="790775"/>
            <a:ext cx="14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SECH ANSATZ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254DAA5-00E6-47BB-AE2F-00C753C6B792}"/>
                  </a:ext>
                </a:extLst>
              </p:cNvPr>
              <p:cNvSpPr/>
              <p:nvPr/>
            </p:nvSpPr>
            <p:spPr>
              <a:xfrm>
                <a:off x="62678" y="1134149"/>
                <a:ext cx="3836623" cy="7159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1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Ψ</m:t>
                    </m:r>
                    <m:d>
                      <m:dPr>
                        <m:ctrlP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</m:e>
                    </m:d>
                    <m:r>
                      <a:rPr kumimoji="0" lang="en-US" sz="1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l-GR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Ψ</m:t>
                        </m:r>
                      </m:e>
                      <m:sub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1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sech</m:t>
                    </m:r>
                    <m:r>
                      <a:rPr kumimoji="0" lang="en-US" sz="1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⁡(</m:t>
                    </m:r>
                    <m:r>
                      <a:rPr kumimoji="0" lang="en-US" sz="1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1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>
                      <a:rPr kumimoji="0" lang="en-US" sz="1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  <m:r>
                      <a:rPr kumimoji="0" lang="en-US" sz="1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l-GR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Ψ</m:t>
                        </m:r>
                      </m:e>
                      <m:sub>
                        <m: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1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1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  <m:r>
                              <a:rPr kumimoji="0" lang="en-US" sz="17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𝑁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en-US" sz="17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7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0" lang="en-US" sz="17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en-US" sz="17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7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kumimoji="0" lang="en-US" sz="17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254DAA5-00E6-47BB-AE2F-00C753C6B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8" y="1134149"/>
                <a:ext cx="3836623" cy="7159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2E9C1B1-A461-44C3-91A6-FC974E848F80}"/>
                  </a:ext>
                </a:extLst>
              </p:cNvPr>
              <p:cNvSpPr/>
              <p:nvPr/>
            </p:nvSpPr>
            <p:spPr>
              <a:xfrm>
                <a:off x="3915628" y="1086870"/>
                <a:ext cx="3077005" cy="9664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𝑚𝑎𝑥</m:t>
                          </m:r>
                        </m:sub>
                      </m:sSub>
                      <m:r>
                        <a:rPr kumimoji="0" lang="el-GR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f>
                        <m:fPr>
                          <m:ctrlPr>
                            <a:rPr kumimoji="0" lang="el-GR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10.12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kumimoji="0" lang="el-GR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l-GR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𝜆</m:t>
                              </m:r>
                            </m:e>
                          </m:d>
                          <m:rad>
                            <m:radPr>
                              <m:degHide m:val="on"/>
                              <m:ctrlPr>
                                <a:rPr kumimoji="0" lang="el-GR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l-GR" sz="1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𝛿</m:t>
                              </m:r>
                            </m:e>
                          </m:rad>
                        </m:den>
                      </m:f>
                      <m:r>
                        <a:rPr kumimoji="0" lang="en-US" sz="1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;  </m:t>
                      </m:r>
                    </m:oMath>
                  </m:oMathPara>
                </a14:m>
                <a:endParaRPr kumimoji="0" lang="en-US" sz="1500" b="0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𝑚𝑖𝑛</m:t>
                        </m:r>
                      </m:sub>
                    </m:sSub>
                    <m:r>
                      <a:rPr kumimoji="0" lang="en-US" sz="1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  <m:f>
                      <m:fPr>
                        <m:ctrlP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0.13</m:t>
                        </m:r>
                      </m:num>
                      <m:den>
                        <m:sSub>
                          <m:sSubPr>
                            <m:ctrlP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𝜙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𝛿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 </a:t>
                </a:r>
                <a:r>
                  <a:rPr kumimoji="0" 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with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𝛿</m:t>
                    </m:r>
                    <m:r>
                      <a:rPr kumimoji="0" lang="en-US" sz="1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𝐺</m:t>
                        </m:r>
                        <m:sSubSup>
                          <m:sSubSupPr>
                            <m:ctrlP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𝜙</m:t>
                            </m:r>
                          </m:sub>
                          <m:sup>
                            <m: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𝜆</m:t>
                            </m:r>
                          </m:e>
                        </m:d>
                      </m:den>
                    </m:f>
                    <m:r>
                      <a:rPr kumimoji="0" lang="en-US" sz="1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𝐺</m:t>
                        </m:r>
                        <m:sSubSup>
                          <m:sSubSupPr>
                            <m:ctrlP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sub>
                          <m:sup>
                            <m: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den>
                    </m:f>
                  </m:oMath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  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2E9C1B1-A461-44C3-91A6-FC974E848F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628" y="1086870"/>
                <a:ext cx="3077005" cy="966463"/>
              </a:xfrm>
              <a:prstGeom prst="rect">
                <a:avLst/>
              </a:prstGeom>
              <a:blipFill>
                <a:blip r:embed="rId3"/>
                <a:stretch>
                  <a:fillRect t="-257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E3353516-DF77-472A-90AD-2FB9996A7633}"/>
              </a:ext>
            </a:extLst>
          </p:cNvPr>
          <p:cNvSpPr/>
          <p:nvPr/>
        </p:nvSpPr>
        <p:spPr>
          <a:xfrm>
            <a:off x="7955929" y="4217434"/>
            <a:ext cx="3259019" cy="206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9EC247-402B-4CE5-A78E-83D2EA564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80" y="3048577"/>
            <a:ext cx="3716054" cy="3206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7B21467-415E-4E7D-B6A4-BD5EA0B41BFD}"/>
                  </a:ext>
                </a:extLst>
              </p:cNvPr>
              <p:cNvSpPr/>
              <p:nvPr/>
            </p:nvSpPr>
            <p:spPr>
              <a:xfrm>
                <a:off x="-1599089" y="2103368"/>
                <a:ext cx="7578203" cy="8157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sSubSup>
                            <m:sSub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kumimoji="0" 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⟸</m:t>
                      </m:r>
                    </m:oMath>
                  </m:oMathPara>
                </a14:m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7B21467-415E-4E7D-B6A4-BD5EA0B41B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99089" y="2103368"/>
                <a:ext cx="7578203" cy="815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61D2C04-1F46-44B6-A7BA-F24B4AF6FCDF}"/>
              </a:ext>
            </a:extLst>
          </p:cNvPr>
          <p:cNvSpPr txBox="1"/>
          <p:nvPr/>
        </p:nvSpPr>
        <p:spPr>
          <a:xfrm flipH="1">
            <a:off x="137794" y="6085451"/>
            <a:ext cx="4067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Schiappacasse and Hertzberg,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1710.04729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742388-49E4-4164-9FC9-EE55993D9E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906" y="3329235"/>
            <a:ext cx="4764300" cy="3183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BFBB8C-34D5-4A05-83C5-53D2AFEBC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0710" y="261474"/>
            <a:ext cx="3982177" cy="309367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A27447F-8178-4DE4-BB41-1050740DEB82}"/>
              </a:ext>
            </a:extLst>
          </p:cNvPr>
          <p:cNvSpPr/>
          <p:nvPr/>
        </p:nvSpPr>
        <p:spPr>
          <a:xfrm>
            <a:off x="193316" y="2968803"/>
            <a:ext cx="2836983" cy="662659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Cambria Math" panose="02040503050406030204" pitchFamily="18" charset="0"/>
                <a:cs typeface="+mn-cs"/>
              </a:rPr>
              <a:t>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mbria Math" panose="02040503050406030204" pitchFamily="18" charset="0"/>
                <a:cs typeface="+mn-cs"/>
              </a:rPr>
              <a:t> is the effective radius of the solution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Cambria Math" panose="02040503050406030204" pitchFamily="18" charset="0"/>
                <a:cs typeface="+mn-cs"/>
              </a:rPr>
              <a:t>(variational parameter)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F532B7-640A-4D4B-A743-FCC9920C3D7D}"/>
              </a:ext>
            </a:extLst>
          </p:cNvPr>
          <p:cNvSpPr/>
          <p:nvPr/>
        </p:nvSpPr>
        <p:spPr>
          <a:xfrm>
            <a:off x="8661283" y="1531456"/>
            <a:ext cx="3474540" cy="631126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Radial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perturbation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of a ground state belonging to the stable branch.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956AC36-50AD-4A5A-8403-4E59F25D8007}"/>
                  </a:ext>
                </a:extLst>
              </p:cNvPr>
              <p:cNvSpPr/>
              <p:nvPr/>
            </p:nvSpPr>
            <p:spPr>
              <a:xfrm>
                <a:off x="222292" y="3908163"/>
                <a:ext cx="2825708" cy="63944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noProof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1" noProof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4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𝑑𝑟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956AC36-50AD-4A5A-8403-4E59F25D8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92" y="3908163"/>
                <a:ext cx="2825708" cy="639449"/>
              </a:xfrm>
              <a:prstGeom prst="rect">
                <a:avLst/>
              </a:prstGeom>
              <a:blipFill>
                <a:blip r:embed="rId8"/>
                <a:stretch>
                  <a:fillRect t="-62617" b="-1065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EC90F0-EC02-46D2-B7AF-1A862EE71B19}"/>
                  </a:ext>
                </a:extLst>
              </p:cNvPr>
              <p:cNvSpPr txBox="1"/>
              <p:nvPr/>
            </p:nvSpPr>
            <p:spPr>
              <a:xfrm>
                <a:off x="4117742" y="1999415"/>
                <a:ext cx="274955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Any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localized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anstaz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                                               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single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parameter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EC90F0-EC02-46D2-B7AF-1A862EE71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742" y="1999415"/>
                <a:ext cx="2749553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E5163CE9-6DA2-4369-A0BF-FFD1A26DB0BB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1639153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17972" y="1272074"/>
                <a:ext cx="11284002" cy="5106422"/>
              </a:xfrm>
            </p:spPr>
            <p:txBody>
              <a:bodyPr>
                <a:normAutofit/>
              </a:bodyPr>
              <a:lstStyle/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Clump condensates with non-zero angular momentum have a 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(and field amplitude).</a:t>
                </a:r>
              </a:p>
              <a:p>
                <a:pPr algn="just">
                  <a:buSzPct val="150000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We take the field profile to be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rad>
                    <m:r>
                      <m:rPr>
                        <m:sty m:val="p"/>
                      </m:rPr>
                      <a:rPr lang="el-GR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lm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100" dirty="0"/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We look for states which minimize the energy at </a:t>
                </a:r>
                <a:r>
                  <a:rPr lang="en-US" sz="2000" dirty="0">
                    <a:solidFill>
                      <a:srgbClr val="FF0000"/>
                    </a:solidFill>
                  </a:rPr>
                  <a:t>fixed particle number </a:t>
                </a:r>
                <a:r>
                  <a:rPr lang="en-US" sz="2000" dirty="0">
                    <a:solidFill>
                      <a:schemeClr val="tx1"/>
                    </a:solidFill>
                  </a:rPr>
                  <a:t>and </a:t>
                </a:r>
                <a:r>
                  <a:rPr lang="en-US" sz="2000" dirty="0">
                    <a:solidFill>
                      <a:srgbClr val="FF0000"/>
                    </a:solidFill>
                  </a:rPr>
                  <a:t>fixed angular momentum</a:t>
                </a: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As usual we make an ansatz for the radial profile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For non-zero l, </a:t>
                </a:r>
                <a:r>
                  <a:rPr lang="en-US" sz="2000" dirty="0">
                    <a:solidFill>
                      <a:srgbClr val="FF0000"/>
                    </a:solidFill>
                  </a:rPr>
                  <a:t>the structure for small r behavior drastically changes </a:t>
                </a:r>
                <a:r>
                  <a:rPr lang="en-US" sz="2000" dirty="0">
                    <a:solidFill>
                      <a:schemeClr val="tx1"/>
                    </a:solidFill>
                  </a:rPr>
                  <a:t>in comparison to the l=0 case</a:t>
                </a:r>
              </a:p>
              <a:p>
                <a:pPr algn="just">
                  <a:buSzPct val="150000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algn="just">
                  <a:buSzPct val="15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0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l-GR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 </a:t>
                </a:r>
                <a:r>
                  <a:rPr lang="en-US" sz="2000" dirty="0">
                    <a:solidFill>
                      <a:srgbClr val="FF0000"/>
                    </a:solidFill>
                  </a:rPr>
                  <a:t>(near region)</a:t>
                </a: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rgbClr val="FF0000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endParaRPr lang="en-US" sz="100" dirty="0"/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endParaRPr lang="en-US" sz="100" dirty="0"/>
              </a:p>
              <a:p>
                <a:pPr algn="just">
                  <a:buSzPct val="150000"/>
                </a:pPr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7972" y="1272074"/>
                <a:ext cx="11284002" cy="5106422"/>
              </a:xfrm>
              <a:blipFill>
                <a:blip r:embed="rId2"/>
                <a:stretch>
                  <a:fillRect l="-1080" t="-4301" r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5051" y="2142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C385EE-5839-45B1-9FC8-60D66D7CEE31}"/>
              </a:ext>
            </a:extLst>
          </p:cNvPr>
          <p:cNvSpPr/>
          <p:nvPr/>
        </p:nvSpPr>
        <p:spPr>
          <a:xfrm>
            <a:off x="-8314" y="1911"/>
            <a:ext cx="6657975" cy="5455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CLUMP CONDENSATES WITH ANGULAR MOMENTUM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E62FD8E-0980-4E4B-B432-D091B2F66A8E}"/>
              </a:ext>
            </a:extLst>
          </p:cNvPr>
          <p:cNvSpPr/>
          <p:nvPr/>
        </p:nvSpPr>
        <p:spPr>
          <a:xfrm>
            <a:off x="824105" y="4046248"/>
            <a:ext cx="619906" cy="60330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5A5BE7E-62C2-4C8F-8227-81232782CE12}"/>
              </a:ext>
            </a:extLst>
          </p:cNvPr>
          <p:cNvCxnSpPr>
            <a:cxnSpLocks/>
          </p:cNvCxnSpPr>
          <p:nvPr/>
        </p:nvCxnSpPr>
        <p:spPr>
          <a:xfrm>
            <a:off x="824105" y="4431790"/>
            <a:ext cx="0" cy="4026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B73487B-70EF-4F8A-8165-EB1FD69B6F79}"/>
              </a:ext>
            </a:extLst>
          </p:cNvPr>
          <p:cNvSpPr txBox="1"/>
          <p:nvPr/>
        </p:nvSpPr>
        <p:spPr>
          <a:xfrm flipH="1">
            <a:off x="43140" y="5139261"/>
            <a:ext cx="303333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It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includes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the gravitational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BE25F1-5CE1-4E95-A65A-7DDDC53BE777}"/>
                  </a:ext>
                </a:extLst>
              </p:cNvPr>
              <p:cNvSpPr txBox="1"/>
              <p:nvPr/>
            </p:nvSpPr>
            <p:spPr>
              <a:xfrm flipH="1">
                <a:off x="3213057" y="5097253"/>
                <a:ext cx="319620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These terms blow up when </a:t>
                </a:r>
                <a14:m>
                  <m:oMath xmlns:m="http://schemas.openxmlformats.org/officeDocument/2006/math">
                    <m:r>
                      <a:rPr kumimoji="0" lang="en-US" sz="1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1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⟶0</m:t>
                    </m:r>
                  </m:oMath>
                </a14:m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BE25F1-5CE1-4E95-A65A-7DDDC53BE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13057" y="5097253"/>
                <a:ext cx="3196204" cy="353943"/>
              </a:xfrm>
              <a:prstGeom prst="rect">
                <a:avLst/>
              </a:prstGeom>
              <a:blipFill>
                <a:blip r:embed="rId3"/>
                <a:stretch>
                  <a:fillRect l="-1145" t="-5172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3EE20CC-6179-43DA-860F-051BDCCA6AA0}"/>
              </a:ext>
            </a:extLst>
          </p:cNvPr>
          <p:cNvCxnSpPr>
            <a:cxnSpLocks/>
          </p:cNvCxnSpPr>
          <p:nvPr/>
        </p:nvCxnSpPr>
        <p:spPr>
          <a:xfrm>
            <a:off x="4622242" y="4853334"/>
            <a:ext cx="0" cy="3147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B35A0A4-1C81-4DE4-8158-7B56F8E0F270}"/>
              </a:ext>
            </a:extLst>
          </p:cNvPr>
          <p:cNvCxnSpPr>
            <a:cxnSpLocks/>
          </p:cNvCxnSpPr>
          <p:nvPr/>
        </p:nvCxnSpPr>
        <p:spPr>
          <a:xfrm>
            <a:off x="3670330" y="4779866"/>
            <a:ext cx="0" cy="3161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Brace 28">
            <a:extLst>
              <a:ext uri="{FF2B5EF4-FFF2-40B4-BE49-F238E27FC236}">
                <a16:creationId xmlns:a16="http://schemas.microsoft.com/office/drawing/2014/main" id="{AFC5374F-CA9A-432C-AA37-641BC100B983}"/>
              </a:ext>
            </a:extLst>
          </p:cNvPr>
          <p:cNvSpPr/>
          <p:nvPr/>
        </p:nvSpPr>
        <p:spPr>
          <a:xfrm>
            <a:off x="6802082" y="4276813"/>
            <a:ext cx="493385" cy="735115"/>
          </a:xfrm>
          <a:prstGeom prst="rightBrace">
            <a:avLst>
              <a:gd name="adj1" fmla="val 0"/>
              <a:gd name="adj2" fmla="val 49676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1C50825-98EA-4062-84C5-408ED295356B}"/>
                  </a:ext>
                </a:extLst>
              </p:cNvPr>
              <p:cNvSpPr/>
              <p:nvPr/>
            </p:nvSpPr>
            <p:spPr>
              <a:xfrm>
                <a:off x="7261290" y="3704864"/>
                <a:ext cx="4750803" cy="61370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We 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Ψ</m:t>
                    </m:r>
                    <m:d>
                      <m:d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</m:e>
                    </m:d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l-GR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Ψ</m:t>
                        </m:r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𝛼</m:t>
                        </m:r>
                      </m:sub>
                    </m:sSub>
                    <m:sSup>
                      <m:sSup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l</m:t>
                        </m:r>
                      </m:sup>
                    </m:sSup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l-G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Ψ</m:t>
                        </m:r>
                      </m:e>
                      <m:sub>
                        <m:r>
                          <a:rPr kumimoji="0" lang="el-GR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𝛽</m:t>
                        </m:r>
                      </m:sub>
                    </m:sSub>
                    <m:sSup>
                      <m:sSup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l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+2</m:t>
                        </m:r>
                      </m:sup>
                    </m:sSup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+…(</m:t>
                    </m:r>
                    <m:r>
                      <m:rPr>
                        <m:sty m:val="p"/>
                      </m:rPr>
                      <a:rPr kumimoji="0" lang="en-US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near</m:t>
                    </m:r>
                    <m:r>
                      <a:rPr kumimoji="0" lang="en-US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region</m:t>
                    </m:r>
                    <m:r>
                      <a:rPr kumimoji="0" lang="en-US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1C50825-98EA-4062-84C5-408ED2953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90" y="3704864"/>
                <a:ext cx="4750803" cy="6137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68B2D74-420C-49BD-A19E-8582106904DC}"/>
                  </a:ext>
                </a:extLst>
              </p:cNvPr>
              <p:cNvSpPr/>
              <p:nvPr/>
            </p:nvSpPr>
            <p:spPr>
              <a:xfrm>
                <a:off x="7642370" y="4983858"/>
                <a:ext cx="3768661" cy="7159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Ψ</m:t>
                    </m:r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𝑟</m:t>
                    </m:r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)=</m:t>
                    </m:r>
                    <m:rad>
                      <m:radPr>
                        <m:degHide m:val="on"/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𝑁</m:t>
                            </m:r>
                          </m:num>
                          <m:den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16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l</m:t>
                                </m:r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!</m:t>
                            </m:r>
                            <m:sSup>
                              <m:sSupPr>
                                <m:ctrlP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rad>
                    <m:sSup>
                      <m:sSup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kumimoji="0" 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kumimoji="0" lang="en-US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</m:t>
                        </m:r>
                      </m:sup>
                    </m:sSup>
                    <m:sSup>
                      <m:sSup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</m:t>
                            </m:r>
                          </m:e>
                          <m:sup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/(2</m:t>
                        </m:r>
                        <m:sSup>
                          <m:sSup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</m:t>
                            </m:r>
                          </m:e>
                          <m:sup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68B2D74-420C-49BD-A19E-858210690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370" y="4983858"/>
                <a:ext cx="3768661" cy="715988"/>
              </a:xfrm>
              <a:prstGeom prst="rect">
                <a:avLst/>
              </a:prstGeom>
              <a:blipFill>
                <a:blip r:embed="rId5"/>
                <a:stretch>
                  <a:fillRect t="-17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6FA0F2E-FD5E-4105-B8A5-E32F90638FB6}"/>
              </a:ext>
            </a:extLst>
          </p:cNvPr>
          <p:cNvSpPr txBox="1"/>
          <p:nvPr/>
        </p:nvSpPr>
        <p:spPr>
          <a:xfrm flipH="1">
            <a:off x="7986319" y="4436538"/>
            <a:ext cx="3300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MODIFIED GAUSSIAN ANSATZ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4C72E70-D897-4065-9093-938B3E976A00}"/>
                  </a:ext>
                </a:extLst>
              </p:cNvPr>
              <p:cNvSpPr/>
              <p:nvPr/>
            </p:nvSpPr>
            <p:spPr>
              <a:xfrm>
                <a:off x="7058973" y="5736723"/>
                <a:ext cx="4935454" cy="6579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H</m:t>
                      </m:r>
                      <m:d>
                        <m:d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e>
                      </m:d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lm</m:t>
                          </m:r>
                        </m:sub>
                      </m:sSub>
                      <m:f>
                        <m:f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𝜙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lm</m:t>
                          </m:r>
                        </m:sub>
                      </m:sSub>
                      <m:f>
                        <m:f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𝐺</m:t>
                          </m:r>
                          <m:sSubSup>
                            <m:sSub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𝜙</m:t>
                              </m:r>
                            </m:sub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den>
                      </m:f>
                      <m:r>
                        <a:rPr kumimoji="0" 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lm</m:t>
                          </m:r>
                        </m:sub>
                      </m:sSub>
                      <m:f>
                        <m:f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𝜙</m:t>
                              </m:r>
                            </m:sub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0" lang="en-US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4C72E70-D897-4065-9093-938B3E976A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973" y="5736723"/>
                <a:ext cx="4935454" cy="657931"/>
              </a:xfrm>
              <a:prstGeom prst="rect">
                <a:avLst/>
              </a:prstGeom>
              <a:blipFill>
                <a:blip r:embed="rId6"/>
                <a:stretch>
                  <a:fillRect t="-120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60E1A0A-A261-434A-A368-ECE5703B17CD}"/>
                  </a:ext>
                </a:extLst>
              </p:cNvPr>
              <p:cNvSpPr/>
              <p:nvPr/>
            </p:nvSpPr>
            <p:spPr>
              <a:xfrm>
                <a:off x="1256426" y="5560151"/>
                <a:ext cx="5802547" cy="750423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The Hamiltonian is a generalization of the previous one for the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𝑙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case: constant coefficients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𝑎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𝑏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𝑐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become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{</m:t>
                    </m:r>
                    <m:r>
                      <m:rPr>
                        <m:sty m:val="p"/>
                      </m:rPr>
                      <a:rPr kumimoji="0" lang="en-US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l</m:t>
                    </m:r>
                    <m:r>
                      <a:rPr kumimoji="0" lang="en-US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r>
                      <m:rPr>
                        <m:sty m:val="p"/>
                      </m:rPr>
                      <a:rPr kumimoji="0" lang="en-US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m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}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-dependent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60E1A0A-A261-434A-A368-ECE5703B1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426" y="5560151"/>
                <a:ext cx="5802547" cy="750423"/>
              </a:xfrm>
              <a:prstGeom prst="rect">
                <a:avLst/>
              </a:prstGeom>
              <a:blipFill>
                <a:blip r:embed="rId7"/>
                <a:stretch>
                  <a:fillRect l="-4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A3FC14-3685-40F2-A07A-665CC8859E5B}"/>
                  </a:ext>
                </a:extLst>
              </p:cNvPr>
              <p:cNvSpPr/>
              <p:nvPr/>
            </p:nvSpPr>
            <p:spPr>
              <a:xfrm>
                <a:off x="5626741" y="1672452"/>
                <a:ext cx="6155958" cy="425569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The angular momentum is </a:t>
                </a:r>
                <a14:m>
                  <m:oMath xmlns:m="http://schemas.openxmlformats.org/officeDocument/2006/math">
                    <m:r>
                      <a:rPr kumimoji="0" lang="en-US" sz="15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𝐋</m:t>
                    </m:r>
                    <m:r>
                      <a:rPr kumimoji="0" lang="en-US" sz="1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0,0,</m:t>
                        </m:r>
                        <m: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  <m:r>
                          <m:rPr>
                            <m:sty m:val="p"/>
                          </m:rPr>
                          <a:rPr kumimoji="0" lang="en-US" sz="1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m</m:t>
                        </m:r>
                      </m:e>
                    </m:d>
                  </m:oMath>
                </a14:m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with </a:t>
                </a:r>
                <a14:m>
                  <m:oMath xmlns:m="http://schemas.openxmlformats.org/officeDocument/2006/math">
                    <m:r>
                      <a:rPr kumimoji="0" lang="en-US" sz="1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kumimoji="0" lang="en-US" sz="1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=4</m:t>
                    </m:r>
                    <m:r>
                      <a:rPr kumimoji="0" lang="en-US" sz="1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𝜋</m:t>
                    </m:r>
                    <m:nary>
                      <m:naryPr>
                        <m:ctrlP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  <m:sup>
                        <m: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∞</m:t>
                        </m:r>
                      </m:sup>
                      <m:e>
                        <m: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𝑑𝑟</m:t>
                        </m:r>
                        <m: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sSup>
                          <m:sSupPr>
                            <m:ctrlP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e>
                          <m:sup>
                            <m: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15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0" lang="el-GR" sz="15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Ψ</m:t>
                                </m:r>
                                <m:r>
                                  <a:rPr kumimoji="0" lang="en-US" sz="15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en-US" sz="15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𝑟</m:t>
                                </m:r>
                                <m:r>
                                  <a:rPr kumimoji="0" lang="en-US" sz="15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kumimoji="0" lang="en-US" sz="15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A3FC14-3685-40F2-A07A-665CC8859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741" y="1672452"/>
                <a:ext cx="6155958" cy="425569"/>
              </a:xfrm>
              <a:prstGeom prst="rect">
                <a:avLst/>
              </a:prstGeom>
              <a:blipFill>
                <a:blip r:embed="rId8"/>
                <a:stretch>
                  <a:fillRect t="-83333" b="-13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699B6AD6-21BE-4154-B806-4691490499B4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83039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5051" y="2142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C385EE-5839-45B1-9FC8-60D66D7CEE31}"/>
              </a:ext>
            </a:extLst>
          </p:cNvPr>
          <p:cNvSpPr/>
          <p:nvPr/>
        </p:nvSpPr>
        <p:spPr>
          <a:xfrm>
            <a:off x="-8314" y="1912"/>
            <a:ext cx="6657975" cy="5542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CLUMP CONDENSATES WITH ANGULAR MOMENTUM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953206-A432-412B-843D-765E22F94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3" y="799722"/>
            <a:ext cx="4068011" cy="28237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158970-693A-499E-AF86-9DE62526B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3" y="3660657"/>
            <a:ext cx="4360914" cy="2712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297256-B6B9-4A34-A178-61D618740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136" y="891994"/>
            <a:ext cx="4094544" cy="2753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194206-A791-48EA-87B8-AF85397568F1}"/>
                  </a:ext>
                </a:extLst>
              </p:cNvPr>
              <p:cNvSpPr txBox="1"/>
              <p:nvPr/>
            </p:nvSpPr>
            <p:spPr>
              <a:xfrm flipH="1">
                <a:off x="7559665" y="114406"/>
                <a:ext cx="3866364" cy="685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kumimoji="0" lang="el-GR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Ψ</m:t>
                            </m:r>
                          </m:e>
                        </m:acc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l-GR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Ψ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</m:t>
                            </m:r>
                          </m:e>
                          <m:sup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/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</m:rad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versus radius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</m:acc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in the modified Gaussian ansatz for different values of spherical harmonic number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194206-A791-48EA-87B8-AF8539756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59665" y="114406"/>
                <a:ext cx="3866364" cy="685316"/>
              </a:xfrm>
              <a:prstGeom prst="rect">
                <a:avLst/>
              </a:prstGeom>
              <a:blipFill>
                <a:blip r:embed="rId5"/>
                <a:stretch>
                  <a:fillRect r="-158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F5DAB2-F7EB-4F30-AA7A-4868E33CB0B8}"/>
                  </a:ext>
                </a:extLst>
              </p:cNvPr>
              <p:cNvSpPr txBox="1"/>
              <p:nvPr/>
            </p:nvSpPr>
            <p:spPr>
              <a:xfrm flipH="1">
                <a:off x="4172804" y="948389"/>
                <a:ext cx="2890608" cy="507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We plot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90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0.9</m:t>
                    </m:r>
                    <m:r>
                      <a:rPr kumimoji="0" lang="en-US" sz="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kumimoji="0" lang="en-US" sz="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=4</m:t>
                    </m:r>
                    <m:r>
                      <a:rPr kumimoji="0" lang="en-US" sz="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𝜋</m:t>
                    </m:r>
                    <m:nary>
                      <m:naryPr>
                        <m:ctrlPr>
                          <a:rPr kumimoji="0" lang="en-US" sz="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kumimoji="0" lang="en-US" sz="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en-US" sz="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90</m:t>
                            </m:r>
                          </m:sub>
                        </m:sSub>
                      </m:sup>
                      <m:e>
                        <m:r>
                          <a:rPr kumimoji="0" lang="en-US" sz="9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sSup>
                          <m:sSupPr>
                            <m:ctrlPr>
                              <a:rPr kumimoji="0" lang="en-US" sz="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e>
                          <m:sup>
                            <m:r>
                              <a:rPr kumimoji="0" lang="en-US" sz="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kumimoji="0" lang="en-US" sz="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kumimoji="0" lang="en-US" sz="9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kumimoji="0" lang="en-US" sz="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l-GR" sz="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Ψ</m:t>
                            </m:r>
                            <m:r>
                              <a:rPr kumimoji="0" lang="en-US" sz="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  <m:r>
                              <a:rPr kumimoji="0" lang="en-US" sz="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′)</m:t>
                            </m:r>
                          </m:e>
                          <m:sup>
                            <m:r>
                              <a:rPr kumimoji="0" lang="en-US" sz="9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),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90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𝜙</m:t>
                        </m:r>
                      </m:sub>
                    </m:sSub>
                    <m:sSup>
                      <m:sSupPr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p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1/2</m:t>
                        </m:r>
                      </m:sup>
                    </m:sSup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90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</m:acc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𝜆</m:t>
                        </m:r>
                      </m:e>
                    </m:d>
                    <m:sSup>
                      <m:sSup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p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1/2</m:t>
                        </m:r>
                      </m:sup>
                    </m:sSup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𝑁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F5DAB2-F7EB-4F30-AA7A-4868E33CB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72804" y="948389"/>
                <a:ext cx="2890608" cy="507639"/>
              </a:xfrm>
              <a:prstGeom prst="rect">
                <a:avLst/>
              </a:prstGeom>
              <a:blipFill>
                <a:blip r:embed="rId6"/>
                <a:stretch>
                  <a:fillRect l="-211" t="-45783" b="-32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1B0989-9603-49F5-9BDF-62EB5F22C396}"/>
                  </a:ext>
                </a:extLst>
              </p:cNvPr>
              <p:cNvSpPr txBox="1"/>
              <p:nvPr/>
            </p:nvSpPr>
            <p:spPr>
              <a:xfrm flipH="1">
                <a:off x="4315217" y="3665448"/>
                <a:ext cx="4094545" cy="1295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Ene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rgy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of clump solution versus number with non-zero angular momentum parameter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</m:d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for different values of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 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At a fixed number N and angular momentum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sub>
                    </m:sSub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𝑁𝑚</m:t>
                    </m:r>
                    <m:r>
                      <a:rPr kumimoji="0" lang="en-US" sz="1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this illustrates that the configurations that minimizes the energy has spherical harmonic number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</m:d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(whenever the solution exists). 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</m:acc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𝜆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d>
                      <m:d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𝜙</m:t>
                            </m:r>
                          </m:sub>
                          <m:sup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bSup>
                        <m:rad>
                          <m:radPr>
                            <m:degHide m:val="on"/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𝐺</m:t>
                            </m:r>
                          </m:e>
                        </m:rad>
                      </m:e>
                    </m:d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𝐻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</m:acc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𝜙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𝐺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|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𝜆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|</m:t>
                        </m:r>
                      </m:e>
                    </m:rad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.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1B0989-9603-49F5-9BDF-62EB5F22C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315217" y="3665448"/>
                <a:ext cx="4094545" cy="1295804"/>
              </a:xfrm>
              <a:prstGeom prst="rect">
                <a:avLst/>
              </a:prstGeom>
              <a:blipFill>
                <a:blip r:embed="rId7"/>
                <a:stretch>
                  <a:fillRect l="-149" b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17">
                <a:extLst>
                  <a:ext uri="{FF2B5EF4-FFF2-40B4-BE49-F238E27FC236}">
                    <a16:creationId xmlns:a16="http://schemas.microsoft.com/office/drawing/2014/main" id="{A72D87B7-63C6-460E-8F4A-260A1AE67B0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975874" y="5419610"/>
                <a:ext cx="5626100" cy="882183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lvl="0" defTabSz="457200">
                  <a:lnSpc>
                    <a:spcPct val="100000"/>
                  </a:lnSpc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l-GR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l-G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10.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l-G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l-G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l-G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l-GR" sz="16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3/2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l-G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func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1/4</m:t>
                              </m:r>
                            </m:sup>
                          </m:sSup>
                        </m:den>
                      </m:f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; 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0.1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l-G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func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8" name="Subtitle 17">
                <a:extLst>
                  <a:ext uri="{FF2B5EF4-FFF2-40B4-BE49-F238E27FC236}">
                    <a16:creationId xmlns:a16="http://schemas.microsoft.com/office/drawing/2014/main" id="{A72D87B7-63C6-460E-8F4A-260A1AE67B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975874" y="5419610"/>
                <a:ext cx="5626100" cy="8821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A95C96-276A-4A0E-9F83-3612C17A37C7}"/>
                  </a:ext>
                </a:extLst>
              </p:cNvPr>
              <p:cNvSpPr txBox="1"/>
              <p:nvPr/>
            </p:nvSpPr>
            <p:spPr>
              <a:xfrm flipH="1">
                <a:off x="5860123" y="5002653"/>
                <a:ext cx="38086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At high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,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A95C96-276A-4A0E-9F83-3612C17A3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60123" y="5002653"/>
                <a:ext cx="3808669" cy="369332"/>
              </a:xfrm>
              <a:prstGeom prst="rect">
                <a:avLst/>
              </a:prstGeom>
              <a:blipFill>
                <a:blip r:embed="rId9"/>
                <a:stretch>
                  <a:fillRect l="-128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8847E51-39DC-4C6D-B825-A3510091B09D}"/>
              </a:ext>
            </a:extLst>
          </p:cNvPr>
          <p:cNvSpPr txBox="1"/>
          <p:nvPr/>
        </p:nvSpPr>
        <p:spPr>
          <a:xfrm flipH="1">
            <a:off x="4315217" y="3274478"/>
            <a:ext cx="4067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Hertzberg and Schiappacasse,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1804.07255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AE49D8-8405-4C24-A979-608E661DBD1B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277560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17972" y="852974"/>
                <a:ext cx="11284002" cy="5338276"/>
              </a:xfrm>
            </p:spPr>
            <p:txBody>
              <a:bodyPr>
                <a:normAutofit fontScale="92500" lnSpcReduction="20000"/>
              </a:bodyPr>
              <a:lstStyle/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100" dirty="0">
                    <a:solidFill>
                      <a:schemeClr val="tx1"/>
                    </a:solidFill>
                  </a:rPr>
                  <a:t>We compute the maximum number of particles, the maximum mass, and the minimum clump size for axion clumps as follows: </a:t>
                </a:r>
              </a:p>
              <a:p>
                <a:pPr algn="just">
                  <a:buSzPct val="150000"/>
                </a:pP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</a:p>
              <a:p>
                <a:pPr algn="just">
                  <a:buSzPct val="150000"/>
                </a:pP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~1.5 ×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𝑙𝑚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𝑙𝑚</m:t>
                                </m:r>
                              </m:sub>
                            </m:sSub>
                          </m:e>
                        </m:rad>
                      </m:den>
                    </m:f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−1/2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just">
                  <a:buSzPct val="150000"/>
                </a:pPr>
                <a:endParaRPr lang="en-US" sz="2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just">
                  <a:buSzPct val="15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.5 ×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19 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kg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𝑙𝑚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algn="just">
                  <a:buSzPct val="150000"/>
                </a:pPr>
                <a:endParaRPr lang="en-US" sz="2000" dirty="0">
                  <a:solidFill>
                    <a:srgbClr val="0070C0"/>
                  </a:solidFill>
                </a:endParaRPr>
              </a:p>
              <a:p>
                <a:pPr>
                  <a:buSzPct val="15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90,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70 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km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90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90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𝑙𝑚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  <a:p>
                <a:pPr algn="just">
                  <a:buSzPct val="150000"/>
                </a:pPr>
                <a:endParaRPr lang="en-US" sz="2100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100" dirty="0">
                    <a:solidFill>
                      <a:schemeClr val="tx1"/>
                    </a:solidFill>
                  </a:rPr>
                  <a:t>Note that the number of axions within a correlation length in the scenario in which the PQ symmetry is broken after inflation is given by </a:t>
                </a:r>
                <a:r>
                  <a:rPr lang="en-US" dirty="0"/>
                  <a:t>system</a:t>
                </a:r>
              </a:p>
              <a:p>
                <a:pPr algn="just">
                  <a:buSzPct val="1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1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𝑝𝑙</m:t>
                              </m:r>
                            </m:sub>
                            <m:sup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𝑄𝐶𝐷</m:t>
                              </m:r>
                            </m:sub>
                            <m:sup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</m:den>
                      </m:f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61</m:t>
                          </m:r>
                        </m:sup>
                      </m:sSup>
                      <m:sSubSup>
                        <m:sSubSupPr>
                          <m:ctrlP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  <m:sup>
                          <m:r>
                            <a:rPr lang="en-US" sz="21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7972" y="852974"/>
                <a:ext cx="11284002" cy="5338276"/>
              </a:xfrm>
              <a:blipFill>
                <a:blip r:embed="rId2"/>
                <a:stretch>
                  <a:fillRect l="-972" t="-4566" r="-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5051" y="2142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C385EE-5839-45B1-9FC8-60D66D7CEE31}"/>
              </a:ext>
            </a:extLst>
          </p:cNvPr>
          <p:cNvSpPr/>
          <p:nvPr/>
        </p:nvSpPr>
        <p:spPr>
          <a:xfrm>
            <a:off x="-25092" y="1911"/>
            <a:ext cx="6657975" cy="4775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PHYSICAL PARAMETERS FOR AXION STARS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594174-4F81-4626-8C9D-2C97F792D44E}"/>
                  </a:ext>
                </a:extLst>
              </p:cNvPr>
              <p:cNvSpPr/>
              <p:nvPr/>
            </p:nvSpPr>
            <p:spPr>
              <a:xfrm>
                <a:off x="6942583" y="3013550"/>
                <a:ext cx="4267199" cy="120230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Here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≡</m:t>
                    </m:r>
                    <m:f>
                      <m:f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6 ×</m:t>
                        </m:r>
                        <m:sSup>
                          <m:sSup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10</m:t>
                            </m:r>
                          </m:e>
                          <m:sup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11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GeV</m:t>
                        </m:r>
                      </m:den>
                    </m:f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𝜙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≡</m:t>
                    </m:r>
                    <m:f>
                      <m:fPr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𝜙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10</m:t>
                            </m:r>
                          </m:e>
                          <m:sup>
                            <m:r>
                              <a:rPr kumimoji="0" lang="en-US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−5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eV</m:t>
                        </m:r>
                      </m:den>
                    </m:f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acc>
                      <m:accPr>
                        <m:chr m:val="̂"/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</m:acc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≡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/0.3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and the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0" 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𝑙</m:t>
                            </m:r>
                          </m:sub>
                        </m:sSub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𝑙𝑚</m:t>
                        </m:r>
                      </m:sub>
                    </m:sSub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𝑙𝑚</m:t>
                        </m:r>
                      </m:sub>
                    </m:sSub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are normalized to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their zero angular momentum value.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594174-4F81-4626-8C9D-2C97F792D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583" y="3013550"/>
                <a:ext cx="4267199" cy="1202309"/>
              </a:xfrm>
              <a:prstGeom prst="rect">
                <a:avLst/>
              </a:prstGeom>
              <a:blipFill>
                <a:blip r:embed="rId3"/>
                <a:stretch>
                  <a:fillRect l="-427" r="-12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03AC1CB-BED7-443A-8B0E-8548ADFEE4FC}"/>
              </a:ext>
            </a:extLst>
          </p:cNvPr>
          <p:cNvSpPr txBox="1"/>
          <p:nvPr/>
        </p:nvSpPr>
        <p:spPr>
          <a:xfrm flipH="1">
            <a:off x="607997" y="5449144"/>
            <a:ext cx="34153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Guth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Hertzberg, and Prescod-Weinstein, 2015)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EFC0C32-1CF5-4BB2-A95D-E43213F9A2D5}"/>
                  </a:ext>
                </a:extLst>
              </p:cNvPr>
              <p:cNvSpPr/>
              <p:nvPr/>
            </p:nvSpPr>
            <p:spPr>
              <a:xfrm>
                <a:off x="7728668" y="5424648"/>
                <a:ext cx="3997949" cy="623922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𝑙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≳5</m:t>
                    </m:r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𝑚𝑎𝑥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≳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10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61</m:t>
                        </m:r>
                      </m:sup>
                    </m:sSup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EFC0C32-1CF5-4BB2-A95D-E43213F9A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668" y="5424648"/>
                <a:ext cx="3997949" cy="6239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9D80AD-AECD-4D1C-83E8-2D903EE713A6}"/>
                  </a:ext>
                </a:extLst>
              </p:cNvPr>
              <p:cNvSpPr/>
              <p:nvPr/>
            </p:nvSpPr>
            <p:spPr>
              <a:xfrm>
                <a:off x="5762700" y="2072464"/>
                <a:ext cx="4361858" cy="403847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0" lang="en-US" sz="1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0" lang="en-US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5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𝑙</m:t>
                            </m:r>
                          </m:sub>
                        </m:sSub>
                        <m: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~</m:t>
                        </m:r>
                        <m: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𝑙</m:t>
                        </m:r>
                        <m: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/2,</m:t>
                        </m:r>
                        <m:acc>
                          <m:accPr>
                            <m:chr m:val="̂"/>
                            <m:ctrlPr>
                              <a:rPr kumimoji="0" lang="en-US" sz="1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kumimoji="0" lang="en-US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𝑙𝑚</m:t>
                        </m:r>
                      </m:sub>
                    </m:sSub>
                    <m:r>
                      <a:rPr kumimoji="0" lang="en-US" sz="1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</m:t>
                    </m:r>
                    <m:rad>
                      <m:radPr>
                        <m:degHide m:val="on"/>
                        <m:ctrlP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kumimoji="0" lang="en-US" sz="15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sz="15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15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l</m:t>
                                </m:r>
                              </m:e>
                            </m:func>
                            <m:r>
                              <a:rPr kumimoji="0" lang="en-US" sz="15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0" lang="en-US" sz="15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l</m:t>
                            </m:r>
                          </m:den>
                        </m:f>
                      </m:e>
                    </m:rad>
                    <m:r>
                      <a:rPr kumimoji="0" lang="en-US" sz="1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5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kumimoji="0" lang="en-US" sz="1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𝑙𝑚</m:t>
                        </m:r>
                      </m:sub>
                    </m:sSub>
                    <m:r>
                      <a:rPr kumimoji="0" lang="en-US" sz="1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</m:t>
                    </m:r>
                    <m:f>
                      <m:fPr>
                        <m:type m:val="lin"/>
                        <m:ctrlP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15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15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kumimoji="0" lang="en-US" sz="15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l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 for high </a:t>
                </a:r>
                <a14:m>
                  <m:oMath xmlns:m="http://schemas.openxmlformats.org/officeDocument/2006/math">
                    <m:r>
                      <a:rPr kumimoji="0" lang="en-US" sz="1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</m:t>
                    </m:r>
                    <m:r>
                      <a:rPr kumimoji="0" lang="en-US" sz="1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=|</m:t>
                    </m:r>
                    <m:r>
                      <a:rPr kumimoji="0" lang="en-US" sz="1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1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</m:oMath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9D80AD-AECD-4D1C-83E8-2D903EE713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700" y="2072464"/>
                <a:ext cx="4361858" cy="403847"/>
              </a:xfrm>
              <a:prstGeom prst="rect">
                <a:avLst/>
              </a:prstGeom>
              <a:blipFill>
                <a:blip r:embed="rId5"/>
                <a:stretch>
                  <a:fillRect t="-67647" b="-1220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DD7F718-EA10-43C1-A69F-4B972CD30400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327052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17972" y="1272074"/>
                <a:ext cx="11284002" cy="5106422"/>
              </a:xfrm>
            </p:spPr>
            <p:txBody>
              <a:bodyPr>
                <a:normAutofit/>
              </a:bodyPr>
              <a:lstStyle/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chemeClr val="tx1"/>
                    </a:solidFill>
                  </a:rPr>
                  <a:t>The </a:t>
                </a:r>
                <a:r>
                  <a:rPr lang="en-US" sz="2300" dirty="0">
                    <a:solidFill>
                      <a:srgbClr val="FF0000"/>
                    </a:solidFill>
                  </a:rPr>
                  <a:t>axion-photon decay channel </a:t>
                </a:r>
                <a:r>
                  <a:rPr lang="en-US" sz="2300" dirty="0">
                    <a:solidFill>
                      <a:schemeClr val="tx1"/>
                    </a:solidFill>
                  </a:rPr>
                  <a:t>runs through the chiral anomaly </a:t>
                </a:r>
                <a:endParaRPr lang="en-US" sz="2300" dirty="0">
                  <a:solidFill>
                    <a:srgbClr val="FF0000"/>
                  </a:solidFill>
                </a:endParaRPr>
              </a:p>
              <a:p>
                <a:pPr algn="just">
                  <a:buSzPct val="150000"/>
                </a:pPr>
                <a:endParaRPr lang="en-US" sz="2300" i="1" dirty="0">
                  <a:solidFill>
                    <a:srgbClr val="080808"/>
                  </a:solidFill>
                  <a:latin typeface="Cambria Math" panose="02040503050406030204" pitchFamily="18" charset="0"/>
                </a:endParaRPr>
              </a:p>
              <a:p>
                <a:pPr algn="just">
                  <a:buSzPct val="15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𝐸𝑀</m:t>
                          </m:r>
                        </m:sub>
                      </m:sSub>
                      <m:r>
                        <a:rPr lang="en-US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23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3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en-US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rgbClr val="080808"/>
                  </a:solidFill>
                </a:endParaRPr>
              </a:p>
              <a:p>
                <a:pPr algn="just">
                  <a:buSzPct val="150000"/>
                </a:pPr>
                <a:endParaRPr lang="en-US" sz="2300" dirty="0">
                  <a:solidFill>
                    <a:srgbClr val="080808"/>
                  </a:solidFill>
                </a:endParaRPr>
              </a:p>
              <a:p>
                <a:pPr algn="just">
                  <a:buSzPct val="150000"/>
                </a:pPr>
                <a:endParaRPr lang="en-US" sz="2300" dirty="0">
                  <a:solidFill>
                    <a:srgbClr val="080808"/>
                  </a:solidFill>
                </a:endParaRPr>
              </a:p>
              <a:p>
                <a:pPr algn="just">
                  <a:buSzPct val="150000"/>
                </a:pPr>
                <a:endParaRPr lang="en-US" sz="2300" dirty="0">
                  <a:solidFill>
                    <a:srgbClr val="080808"/>
                  </a:solidFill>
                </a:endParaRPr>
              </a:p>
              <a:p>
                <a:pPr marL="342900" indent="-342900" algn="just">
                  <a:buSzPct val="150000"/>
                  <a:buFont typeface="Arial" panose="020B0604020202020204" pitchFamily="34" charset="0"/>
                  <a:buChar char="•"/>
                </a:pPr>
                <a:r>
                  <a:rPr lang="en-US" sz="2300" dirty="0">
                    <a:solidFill>
                      <a:srgbClr val="080808"/>
                    </a:solidFill>
                  </a:rPr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en-US" sz="23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sz="23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3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300" dirty="0">
                    <a:solidFill>
                      <a:srgbClr val="080808"/>
                    </a:solidFill>
                  </a:rPr>
                  <a:t> in the Coulomb Gauge, we obtain for the 2 degrees of freedom :</a:t>
                </a:r>
              </a:p>
              <a:p>
                <a:pPr algn="ctr">
                  <a:buSzPct val="150000"/>
                </a:pP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3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en-US" sz="23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</m:acc>
                    <m:r>
                      <a:rPr lang="en-US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3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m:rPr>
                        <m:sty m:val="p"/>
                      </m:rPr>
                      <a:rPr lang="en-US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3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3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sz="23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3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acc>
                          <m:accPr>
                            <m:chr m:val="̂"/>
                            <m:ctrlPr>
                              <a:rPr lang="en-US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</m:d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acc>
                      <m:accPr>
                        <m:chr m:val="̈"/>
                        <m:ctrlP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3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3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3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acc>
                          </m:e>
                          <m:sub>
                            <m:r>
                              <a:rPr lang="en-US" sz="23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acc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3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3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sz="23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3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3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23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3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3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3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en-US" sz="23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3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3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sSub>
                          <m:sSubPr>
                            <m:ctrlPr>
                              <a:rPr lang="en-US" sz="23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23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23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3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23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3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sz="23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sSub>
                          <m:sSubPr>
                            <m:ctrlPr>
                              <a:rPr lang="en-US" sz="23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3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3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en-US" sz="23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sz="23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en-US" sz="23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7972" y="1272074"/>
                <a:ext cx="11284002" cy="5106422"/>
              </a:xfrm>
              <a:blipFill>
                <a:blip r:embed="rId2"/>
                <a:stretch>
                  <a:fillRect l="-1351" t="-4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AutoShape 6" descr="Resultado de imagen para enrico d schiappacass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25051" y="2142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2699" y="261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C385EE-5839-45B1-9FC8-60D66D7CEE31}"/>
              </a:ext>
            </a:extLst>
          </p:cNvPr>
          <p:cNvSpPr/>
          <p:nvPr/>
        </p:nvSpPr>
        <p:spPr>
          <a:xfrm>
            <a:off x="-25092" y="1911"/>
            <a:ext cx="6657975" cy="6792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AXIONS AND PHOTONS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743E71-D75E-4299-9227-8B95527FC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168" y="681180"/>
            <a:ext cx="3019048" cy="1514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C9B477-36F7-4882-B33E-A74D0B54BD75}"/>
                  </a:ext>
                </a:extLst>
              </p:cNvPr>
              <p:cNvSpPr/>
              <p:nvPr/>
            </p:nvSpPr>
            <p:spPr>
              <a:xfrm>
                <a:off x="5156241" y="1935910"/>
                <a:ext cx="4409224" cy="107017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𝛽</m:t>
                        </m:r>
                      </m:num>
                      <m:den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     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KSVZ/DFSZ/Hidden sector            (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𝛽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10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−2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in QCD conventional axion models)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C9B477-36F7-4882-B33E-A74D0B54B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241" y="1935910"/>
                <a:ext cx="4409224" cy="1070179"/>
              </a:xfrm>
              <a:prstGeom prst="rect">
                <a:avLst/>
              </a:prstGeom>
              <a:blipFill>
                <a:blip r:embed="rId4"/>
                <a:stretch>
                  <a:fillRect l="-552" r="-71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>
            <a:extLst>
              <a:ext uri="{FF2B5EF4-FFF2-40B4-BE49-F238E27FC236}">
                <a16:creationId xmlns:a16="http://schemas.microsoft.com/office/drawing/2014/main" id="{117C3B99-7C8A-4758-B114-5A61700B6276}"/>
              </a:ext>
            </a:extLst>
          </p:cNvPr>
          <p:cNvSpPr/>
          <p:nvPr/>
        </p:nvSpPr>
        <p:spPr>
          <a:xfrm>
            <a:off x="6540517" y="2155330"/>
            <a:ext cx="184731" cy="36933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8C7636F-635B-4E54-BED4-0ECC93D2C0EE}"/>
                  </a:ext>
                </a:extLst>
              </p:cNvPr>
              <p:cNvSpPr/>
              <p:nvPr/>
            </p:nvSpPr>
            <p:spPr>
              <a:xfrm>
                <a:off x="2599264" y="5389522"/>
                <a:ext cx="4973273" cy="710116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∇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𝜙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𝜕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𝜙</m:t>
                        </m:r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in the non-relativistic limit for axions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8C7636F-635B-4E54-BED4-0ECC93D2C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264" y="5389522"/>
                <a:ext cx="4973273" cy="710116"/>
              </a:xfrm>
              <a:prstGeom prst="rect">
                <a:avLst/>
              </a:prstGeom>
              <a:blipFill>
                <a:blip r:embed="rId5"/>
                <a:stretch>
                  <a:fillRect r="-7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F2B0308-E2CA-4279-AC65-5D57F2BBFC43}"/>
              </a:ext>
            </a:extLst>
          </p:cNvPr>
          <p:cNvSpPr txBox="1"/>
          <p:nvPr/>
        </p:nvSpPr>
        <p:spPr>
          <a:xfrm flipH="1">
            <a:off x="6973576" y="3033239"/>
            <a:ext cx="31878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Kim (1979); 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Zhitnitsky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(1980)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5AEACAD-616A-4AE0-99F2-36ECEF612193}"/>
                  </a:ext>
                </a:extLst>
              </p:cNvPr>
              <p:cNvSpPr/>
              <p:nvPr/>
            </p:nvSpPr>
            <p:spPr>
              <a:xfrm>
                <a:off x="644150" y="3159059"/>
                <a:ext cx="4973273" cy="710116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Cambria Math" panose="02040503050406030204" pitchFamily="18" charset="0"/>
                    <a:cs typeface="+mn-cs"/>
                  </a:rPr>
                  <a:t>We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𝑔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𝑔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𝛾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for ease notation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(Only its magnitude is of significance here)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5AEACAD-616A-4AE0-99F2-36ECEF612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50" y="3159059"/>
                <a:ext cx="4973273" cy="710116"/>
              </a:xfrm>
              <a:prstGeom prst="rect">
                <a:avLst/>
              </a:prstGeom>
              <a:blipFill>
                <a:blip r:embed="rId6"/>
                <a:stretch>
                  <a:fillRect b="-109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3D0D1934-A1BA-4D71-AC33-398EA8B1E226}"/>
              </a:ext>
            </a:extLst>
          </p:cNvPr>
          <p:cNvSpPr/>
          <p:nvPr/>
        </p:nvSpPr>
        <p:spPr>
          <a:xfrm>
            <a:off x="0" y="6531429"/>
            <a:ext cx="12192000" cy="3265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ENRICO D. SCHIAPPACASSE – </a:t>
            </a:r>
            <a:r>
              <a:rPr lang="en-US" b="1" dirty="0"/>
              <a:t>43</a:t>
            </a:r>
            <a:r>
              <a:rPr lang="en-US" b="1" baseline="30000" dirty="0"/>
              <a:t>rd</a:t>
            </a:r>
            <a:r>
              <a:rPr lang="en-US" b="1" dirty="0"/>
              <a:t> Johns Hopkins Workshop 2019 KAVLI IPMU </a:t>
            </a:r>
            <a:r>
              <a:rPr lang="en-US" dirty="0"/>
              <a:t>– </a:t>
            </a:r>
            <a:r>
              <a:rPr lang="en-US" dirty="0">
                <a:solidFill>
                  <a:srgbClr val="FFFF00"/>
                </a:solidFill>
              </a:rPr>
              <a:t>FROM QCD AXION STARS TO BOSON STARS</a:t>
            </a:r>
          </a:p>
        </p:txBody>
      </p:sp>
    </p:spTree>
    <p:extLst>
      <p:ext uri="{BB962C8B-B14F-4D97-AF65-F5344CB8AC3E}">
        <p14:creationId xmlns:p14="http://schemas.microsoft.com/office/powerpoint/2010/main" val="22442750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16611</TotalTime>
  <Words>5114</Words>
  <Application>Microsoft Office PowerPoint</Application>
  <PresentationFormat>Widescreen</PresentationFormat>
  <Paragraphs>439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Metropolitan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EnricoDSchiappacasse_IDM18</dc:title>
  <dc:creator>enrico schiappacasse</dc:creator>
  <cp:lastModifiedBy>enrico schiappacasse</cp:lastModifiedBy>
  <cp:revision>666</cp:revision>
  <dcterms:created xsi:type="dcterms:W3CDTF">2017-04-09T23:22:28Z</dcterms:created>
  <dcterms:modified xsi:type="dcterms:W3CDTF">2019-07-09T14:01:28Z</dcterms:modified>
</cp:coreProperties>
</file>