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9"/>
  </p:notesMasterIdLst>
  <p:sldIdLst>
    <p:sldId id="256" r:id="rId2"/>
    <p:sldId id="741" r:id="rId3"/>
    <p:sldId id="839" r:id="rId4"/>
    <p:sldId id="840" r:id="rId5"/>
    <p:sldId id="742" r:id="rId6"/>
    <p:sldId id="743" r:id="rId7"/>
    <p:sldId id="745" r:id="rId8"/>
    <p:sldId id="746" r:id="rId9"/>
    <p:sldId id="744" r:id="rId10"/>
    <p:sldId id="747" r:id="rId11"/>
    <p:sldId id="748" r:id="rId12"/>
    <p:sldId id="749" r:id="rId13"/>
    <p:sldId id="750" r:id="rId14"/>
    <p:sldId id="755" r:id="rId15"/>
    <p:sldId id="751" r:id="rId16"/>
    <p:sldId id="752" r:id="rId17"/>
    <p:sldId id="753" r:id="rId18"/>
    <p:sldId id="821" r:id="rId19"/>
    <p:sldId id="754" r:id="rId20"/>
    <p:sldId id="756" r:id="rId21"/>
    <p:sldId id="757" r:id="rId22"/>
    <p:sldId id="759" r:id="rId23"/>
    <p:sldId id="760" r:id="rId24"/>
    <p:sldId id="761" r:id="rId25"/>
    <p:sldId id="762" r:id="rId26"/>
    <p:sldId id="763" r:id="rId27"/>
    <p:sldId id="842" r:id="rId28"/>
    <p:sldId id="841" r:id="rId29"/>
    <p:sldId id="764" r:id="rId30"/>
    <p:sldId id="765" r:id="rId31"/>
    <p:sldId id="766" r:id="rId32"/>
    <p:sldId id="767" r:id="rId33"/>
    <p:sldId id="824" r:id="rId34"/>
    <p:sldId id="777" r:id="rId35"/>
    <p:sldId id="778" r:id="rId36"/>
    <p:sldId id="783" r:id="rId37"/>
    <p:sldId id="771" r:id="rId38"/>
    <p:sldId id="770" r:id="rId39"/>
    <p:sldId id="768" r:id="rId40"/>
    <p:sldId id="823" r:id="rId41"/>
    <p:sldId id="825" r:id="rId42"/>
    <p:sldId id="780" r:id="rId43"/>
    <p:sldId id="781" r:id="rId44"/>
    <p:sldId id="784" r:id="rId45"/>
    <p:sldId id="785" r:id="rId46"/>
    <p:sldId id="786" r:id="rId47"/>
    <p:sldId id="787" r:id="rId48"/>
    <p:sldId id="790" r:id="rId49"/>
    <p:sldId id="789" r:id="rId50"/>
    <p:sldId id="791" r:id="rId51"/>
    <p:sldId id="792" r:id="rId52"/>
    <p:sldId id="837" r:id="rId53"/>
    <p:sldId id="793" r:id="rId54"/>
    <p:sldId id="794" r:id="rId55"/>
    <p:sldId id="795" r:id="rId56"/>
    <p:sldId id="797" r:id="rId57"/>
    <p:sldId id="798" r:id="rId58"/>
    <p:sldId id="799" r:id="rId59"/>
    <p:sldId id="826" r:id="rId60"/>
    <p:sldId id="796" r:id="rId61"/>
    <p:sldId id="838" r:id="rId62"/>
    <p:sldId id="800" r:id="rId63"/>
    <p:sldId id="827" r:id="rId64"/>
    <p:sldId id="833" r:id="rId65"/>
    <p:sldId id="802" r:id="rId66"/>
    <p:sldId id="804" r:id="rId67"/>
    <p:sldId id="805" r:id="rId68"/>
    <p:sldId id="806" r:id="rId69"/>
    <p:sldId id="828" r:id="rId70"/>
    <p:sldId id="808" r:id="rId71"/>
    <p:sldId id="807" r:id="rId72"/>
    <p:sldId id="809" r:id="rId73"/>
    <p:sldId id="829" r:id="rId74"/>
    <p:sldId id="810" r:id="rId75"/>
    <p:sldId id="811" r:id="rId76"/>
    <p:sldId id="816" r:id="rId77"/>
    <p:sldId id="812" r:id="rId78"/>
    <p:sldId id="831" r:id="rId79"/>
    <p:sldId id="830" r:id="rId80"/>
    <p:sldId id="814" r:id="rId81"/>
    <p:sldId id="815" r:id="rId82"/>
    <p:sldId id="817" r:id="rId83"/>
    <p:sldId id="832" r:id="rId84"/>
    <p:sldId id="834" r:id="rId85"/>
    <p:sldId id="835" r:id="rId86"/>
    <p:sldId id="836" r:id="rId87"/>
    <p:sldId id="818" r:id="rId88"/>
  </p:sldIdLst>
  <p:sldSz cx="9144000" cy="6858000" type="screen4x3"/>
  <p:notesSz cx="6858000" cy="9144000"/>
  <p:custDataLst>
    <p:tags r:id="rId9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0000"/>
    <a:srgbClr val="006600"/>
    <a:srgbClr val="990033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96" autoAdjust="0"/>
    <p:restoredTop sz="94747" autoAdjust="0"/>
  </p:normalViewPr>
  <p:slideViewPr>
    <p:cSldViewPr>
      <p:cViewPr>
        <p:scale>
          <a:sx n="75" d="100"/>
          <a:sy n="75" d="100"/>
        </p:scale>
        <p:origin x="-1480" y="-5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90" Type="http://schemas.openxmlformats.org/officeDocument/2006/relationships/printerSettings" Target="printerSettings/printerSettings1.bin"/><Relationship Id="rId91" Type="http://schemas.openxmlformats.org/officeDocument/2006/relationships/tags" Target="tags/tag1.xml"/><Relationship Id="rId92" Type="http://schemas.openxmlformats.org/officeDocument/2006/relationships/presProps" Target="presProps.xml"/><Relationship Id="rId93" Type="http://schemas.openxmlformats.org/officeDocument/2006/relationships/viewProps" Target="viewProps.xml"/><Relationship Id="rId94" Type="http://schemas.openxmlformats.org/officeDocument/2006/relationships/theme" Target="theme/theme1.xml"/><Relationship Id="rId95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42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C281C531-1F6B-439F-8A72-813C4B3576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2765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0C80A0-4D81-4BD2-8504-A500935D7A7B}" type="slidenum">
              <a:rPr lang="en-US" smtClean="0"/>
              <a:pPr>
                <a:defRPr/>
              </a:pPr>
              <a:t>1</a:t>
            </a:fld>
            <a:endParaRPr lang="en-US" smtClean="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With</a:t>
            </a:r>
            <a:r>
              <a:rPr lang="en-US" altLang="ks-Arab" smtClean="0"/>
              <a:t> </a:t>
            </a:r>
            <a:r>
              <a:rPr lang="en-US" smtClean="0"/>
              <a:t>Nori Iizuka</a:t>
            </a:r>
          </a:p>
          <a:p>
            <a:pPr eaLnBrk="1" hangingPunct="1"/>
            <a:r>
              <a:rPr lang="en-US" smtClean="0"/>
              <a:t>Based on earlier work with kachru Kallosh, Linde, Maldacena and </a:t>
            </a:r>
          </a:p>
          <a:p>
            <a:pPr eaLnBrk="1" hangingPunct="1"/>
            <a:r>
              <a:rPr lang="en-US" smtClean="0"/>
              <a:t> MacAllsiter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9C5565-E561-4F82-9078-9D034324B4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70BB87-443B-4250-BF28-89200D3553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37C30-DB20-494D-A3A7-EF1836FDFB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735C03-E648-42E6-B21C-5C129E5814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B48C5-265C-40E3-8A19-14F758D241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5D2665-87B3-4623-84B2-E077EF4165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923EA1-2752-4257-8CF3-B4FC47D33F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A1C1C-3AF0-4CCC-B058-A5DB65752A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7EB980-28E8-4B96-97BC-E75BCEB538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B39AC0-9A5E-413F-A365-B4031EB018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32F372-2D0F-40B4-AED7-27E4BD80DE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955E54D4-BB7F-4AFE-AAA5-A692A2CDB4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4.emf"/><Relationship Id="rId5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emf"/><Relationship Id="rId3" Type="http://schemas.openxmlformats.org/officeDocument/2006/relationships/image" Target="../media/image7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emf"/><Relationship Id="rId3" Type="http://schemas.openxmlformats.org/officeDocument/2006/relationships/image" Target="../media/image8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emf"/><Relationship Id="rId3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4" Type="http://schemas.openxmlformats.org/officeDocument/2006/relationships/image" Target="../media/image13.png"/><Relationship Id="rId5" Type="http://schemas.openxmlformats.org/officeDocument/2006/relationships/image" Target="../media/image14.emf"/><Relationship Id="rId6" Type="http://schemas.openxmlformats.org/officeDocument/2006/relationships/image" Target="../media/image15.emf"/><Relationship Id="rId7" Type="http://schemas.openxmlformats.org/officeDocument/2006/relationships/image" Target="../media/image16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emf"/><Relationship Id="rId3" Type="http://schemas.openxmlformats.org/officeDocument/2006/relationships/image" Target="../media/image18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4" Type="http://schemas.openxmlformats.org/officeDocument/2006/relationships/image" Target="../media/image22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emf"/><Relationship Id="rId3" Type="http://schemas.openxmlformats.org/officeDocument/2006/relationships/image" Target="../media/image25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4" Type="http://schemas.openxmlformats.org/officeDocument/2006/relationships/image" Target="../media/image28.emf"/><Relationship Id="rId5" Type="http://schemas.openxmlformats.org/officeDocument/2006/relationships/image" Target="../media/image29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4" Type="http://schemas.openxmlformats.org/officeDocument/2006/relationships/image" Target="../media/image32.emf"/><Relationship Id="rId5" Type="http://schemas.openxmlformats.org/officeDocument/2006/relationships/image" Target="../media/image33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4" Type="http://schemas.openxmlformats.org/officeDocument/2006/relationships/image" Target="../media/image7.emf"/><Relationship Id="rId5" Type="http://schemas.openxmlformats.org/officeDocument/2006/relationships/image" Target="../media/image8.emf"/><Relationship Id="rId6" Type="http://schemas.openxmlformats.org/officeDocument/2006/relationships/image" Target="../media/image36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4" Type="http://schemas.openxmlformats.org/officeDocument/2006/relationships/image" Target="../media/image39.emf"/><Relationship Id="rId5" Type="http://schemas.openxmlformats.org/officeDocument/2006/relationships/image" Target="../media/image40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4" Type="http://schemas.openxmlformats.org/officeDocument/2006/relationships/image" Target="../media/image42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emf"/><Relationship Id="rId3" Type="http://schemas.openxmlformats.org/officeDocument/2006/relationships/image" Target="../media/image43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emf"/><Relationship Id="rId3" Type="http://schemas.openxmlformats.org/officeDocument/2006/relationships/image" Target="../media/image45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4" Type="http://schemas.openxmlformats.org/officeDocument/2006/relationships/image" Target="../media/image48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4" Type="http://schemas.openxmlformats.org/officeDocument/2006/relationships/image" Target="../media/image52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emf"/><Relationship Id="rId3" Type="http://schemas.openxmlformats.org/officeDocument/2006/relationships/image" Target="../media/image53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4" Type="http://schemas.openxmlformats.org/officeDocument/2006/relationships/image" Target="../media/image56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4.e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4" Type="http://schemas.openxmlformats.org/officeDocument/2006/relationships/image" Target="../media/image59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7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4" Type="http://schemas.openxmlformats.org/officeDocument/2006/relationships/image" Target="../media/image62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0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4" Type="http://schemas.openxmlformats.org/officeDocument/2006/relationships/image" Target="../media/image65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3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4" Type="http://schemas.openxmlformats.org/officeDocument/2006/relationships/image" Target="../media/image68.emf"/><Relationship Id="rId5" Type="http://schemas.openxmlformats.org/officeDocument/2006/relationships/image" Target="../media/image69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6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4" Type="http://schemas.openxmlformats.org/officeDocument/2006/relationships/image" Target="../media/image72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0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4" Type="http://schemas.openxmlformats.org/officeDocument/2006/relationships/image" Target="../media/image75.emf"/><Relationship Id="rId5" Type="http://schemas.openxmlformats.org/officeDocument/2006/relationships/image" Target="../media/image76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3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4" Type="http://schemas.openxmlformats.org/officeDocument/2006/relationships/image" Target="../media/image56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4.em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7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4" Type="http://schemas.openxmlformats.org/officeDocument/2006/relationships/image" Target="../media/image80.emf"/><Relationship Id="rId5" Type="http://schemas.openxmlformats.org/officeDocument/2006/relationships/image" Target="../media/image81.emf"/><Relationship Id="rId6" Type="http://schemas.openxmlformats.org/officeDocument/2006/relationships/image" Target="../media/image82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8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emf"/><Relationship Id="rId4" Type="http://schemas.openxmlformats.org/officeDocument/2006/relationships/image" Target="../media/image85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3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4" Type="http://schemas.openxmlformats.org/officeDocument/2006/relationships/image" Target="../media/image88.emf"/><Relationship Id="rId5" Type="http://schemas.openxmlformats.org/officeDocument/2006/relationships/image" Target="../media/image7.emf"/><Relationship Id="rId6" Type="http://schemas.openxmlformats.org/officeDocument/2006/relationships/image" Target="../media/image36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6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4" Type="http://schemas.openxmlformats.org/officeDocument/2006/relationships/image" Target="../media/image56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9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e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4" Type="http://schemas.openxmlformats.org/officeDocument/2006/relationships/image" Target="../media/image92.emf"/><Relationship Id="rId5" Type="http://schemas.openxmlformats.org/officeDocument/2006/relationships/image" Target="../media/image93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0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emf"/><Relationship Id="rId4" Type="http://schemas.openxmlformats.org/officeDocument/2006/relationships/image" Target="../media/image96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4.e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emf"/><Relationship Id="rId4" Type="http://schemas.openxmlformats.org/officeDocument/2006/relationships/image" Target="../media/image99.emf"/><Relationship Id="rId5" Type="http://schemas.openxmlformats.org/officeDocument/2006/relationships/image" Target="../media/image100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7.e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emf"/><Relationship Id="rId4" Type="http://schemas.openxmlformats.org/officeDocument/2006/relationships/image" Target="../media/image103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1.e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4" Type="http://schemas.openxmlformats.org/officeDocument/2006/relationships/image" Target="../media/image104.emf"/><Relationship Id="rId5" Type="http://schemas.openxmlformats.org/officeDocument/2006/relationships/image" Target="../media/image105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emf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6.emf"/><Relationship Id="rId3" Type="http://schemas.openxmlformats.org/officeDocument/2006/relationships/image" Target="../media/image107.e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emf"/><Relationship Id="rId4" Type="http://schemas.openxmlformats.org/officeDocument/2006/relationships/image" Target="../media/image110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4" Type="http://schemas.openxmlformats.org/officeDocument/2006/relationships/image" Target="../media/image56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9.emf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emf"/><Relationship Id="rId4" Type="http://schemas.openxmlformats.org/officeDocument/2006/relationships/image" Target="../media/image113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1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emf"/><Relationship Id="rId4" Type="http://schemas.openxmlformats.org/officeDocument/2006/relationships/image" Target="../media/image112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4.emf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6.emf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7.emf"/><Relationship Id="rId3" Type="http://schemas.openxmlformats.org/officeDocument/2006/relationships/image" Target="../media/image118.e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emf"/><Relationship Id="rId4" Type="http://schemas.openxmlformats.org/officeDocument/2006/relationships/image" Target="../media/image121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9.emf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2.emf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3.emf"/><Relationship Id="rId3" Type="http://schemas.openxmlformats.org/officeDocument/2006/relationships/image" Target="../media/image124.emf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5.emf"/><Relationship Id="rId3" Type="http://schemas.openxmlformats.org/officeDocument/2006/relationships/image" Target="../media/image126.emf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7.emf"/><Relationship Id="rId3" Type="http://schemas.openxmlformats.org/officeDocument/2006/relationships/image" Target="../media/image128.emf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9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0.emf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1.emf"/><Relationship Id="rId3" Type="http://schemas.openxmlformats.org/officeDocument/2006/relationships/image" Target="../media/image132.emf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3.emf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4.emf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emf"/><Relationship Id="rId4" Type="http://schemas.openxmlformats.org/officeDocument/2006/relationships/image" Target="../media/image137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5.emf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7.emf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emf"/><Relationship Id="rId4" Type="http://schemas.openxmlformats.org/officeDocument/2006/relationships/image" Target="../media/image140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8.emf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1.emf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2.emf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3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emf"/><Relationship Id="rId4" Type="http://schemas.openxmlformats.org/officeDocument/2006/relationships/image" Target="../media/image146.emf"/><Relationship Id="rId5" Type="http://schemas.openxmlformats.org/officeDocument/2006/relationships/image" Target="../media/image147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4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152400"/>
            <a:ext cx="8153400" cy="3505200"/>
          </a:xfrm>
          <a:ln w="25400">
            <a:solidFill>
              <a:srgbClr val="FF0000"/>
            </a:solidFill>
          </a:ln>
        </p:spPr>
        <p:txBody>
          <a:bodyPr/>
          <a:lstStyle/>
          <a:p>
            <a:pPr eaLnBrk="1" hangingPunct="1"/>
            <a:r>
              <a:rPr lang="en-US" sz="4000" dirty="0" smtClean="0"/>
              <a:t>Entanglement Entropy In Gauge Theories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810000"/>
            <a:ext cx="8001000" cy="1752600"/>
          </a:xfrm>
          <a:ln>
            <a:solidFill>
              <a:srgbClr val="FF0000"/>
            </a:solidFill>
          </a:ln>
        </p:spPr>
        <p:txBody>
          <a:bodyPr/>
          <a:lstStyle/>
          <a:p>
            <a:pPr eaLnBrk="1" hangingPunct="1"/>
            <a:r>
              <a:rPr lang="en-US" smtClean="0"/>
              <a:t>Sandip Trivedi</a:t>
            </a:r>
          </a:p>
          <a:p>
            <a:pPr eaLnBrk="1" hangingPunct="1"/>
            <a:r>
              <a:rPr lang="en-US" smtClean="0"/>
              <a:t>Tata Institute of Fundamental Research, Mumbai, India.</a:t>
            </a:r>
          </a:p>
        </p:txBody>
      </p:sp>
      <p:pic>
        <p:nvPicPr>
          <p:cNvPr id="4" name="Picture 3" descr="tifrlogo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286"/>
          <a:stretch/>
        </p:blipFill>
        <p:spPr>
          <a:xfrm>
            <a:off x="3276600" y="5715000"/>
            <a:ext cx="1752600" cy="10055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533400"/>
            <a:ext cx="79248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18288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E.g. in a spin syste</a:t>
            </a:r>
            <a:r>
              <a:rPr lang="en-US" dirty="0"/>
              <a:t>m</a:t>
            </a:r>
          </a:p>
        </p:txBody>
      </p:sp>
      <p:pic>
        <p:nvPicPr>
          <p:cNvPr id="4" name="Picture 3" descr="spinsystem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-2514600"/>
            <a:ext cx="7086600" cy="99206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4114800"/>
            <a:ext cx="8001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Spin System: single </a:t>
            </a:r>
            <a:r>
              <a:rPr lang="en-US" dirty="0" err="1" smtClean="0"/>
              <a:t>qubit</a:t>
            </a:r>
            <a:r>
              <a:rPr lang="en-US" dirty="0" smtClean="0"/>
              <a:t> at each   site                </a:t>
            </a:r>
          </a:p>
          <a:p>
            <a:endParaRPr lang="en-US" dirty="0" smtClean="0"/>
          </a:p>
          <a:p>
            <a:r>
              <a:rPr lang="en-US" dirty="0" smtClean="0"/>
              <a:t>2- dim Hilbert space at site </a:t>
            </a:r>
            <a:r>
              <a:rPr lang="en-US" dirty="0" err="1" smtClean="0"/>
              <a:t>i</a:t>
            </a:r>
            <a:r>
              <a:rPr lang="en-US" dirty="0" smtClean="0"/>
              <a:t>: </a:t>
            </a:r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267200"/>
            <a:ext cx="469900" cy="393700"/>
          </a:xfrm>
          <a:prstGeom prst="rect">
            <a:avLst/>
          </a:prstGeom>
        </p:spPr>
      </p:pic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117" y="4777317"/>
            <a:ext cx="876300" cy="469900"/>
          </a:xfrm>
          <a:prstGeom prst="rect">
            <a:avLst/>
          </a:prstGeom>
        </p:spPr>
      </p:pic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5867400"/>
            <a:ext cx="4953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591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914400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Full Hilbert space: </a:t>
            </a:r>
            <a:endParaRPr lang="en-US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1981200"/>
            <a:ext cx="2260600" cy="6477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" y="3352800"/>
            <a:ext cx="861060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Interested in the entanglement between a subset of spins, called the  ``inside’’  with the rest,  the ``outside’’</a:t>
            </a:r>
            <a:endParaRPr lang="en-US" dirty="0"/>
          </a:p>
        </p:txBody>
      </p:sp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5486400"/>
            <a:ext cx="40132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0109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914400"/>
            <a:ext cx="4013200" cy="469900"/>
          </a:xfrm>
          <a:prstGeom prst="rect">
            <a:avLst/>
          </a:prstGeom>
        </p:spPr>
      </p:pic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209800"/>
            <a:ext cx="4800600" cy="431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00200" y="3429000"/>
            <a:ext cx="670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Von Neumann entropy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819400" y="2743200"/>
            <a:ext cx="990600" cy="6096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524000" y="1905000"/>
            <a:ext cx="5562600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1262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609600"/>
            <a:ext cx="79248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Entanglement In A Gauge Theory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1981200"/>
            <a:ext cx="7924800" cy="45243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Not as simple to define. </a:t>
            </a:r>
          </a:p>
          <a:p>
            <a:r>
              <a:rPr lang="en-US" dirty="0" smtClean="0"/>
              <a:t>Because there are non-local degrees of freedom, e.g., Wilson loops, or loops of electric flux. </a:t>
            </a:r>
          </a:p>
          <a:p>
            <a:endParaRPr lang="en-US" dirty="0" smtClean="0"/>
          </a:p>
          <a:p>
            <a:pPr marL="571500" indent="-571500">
              <a:buFont typeface="Arial"/>
              <a:buChar char="•"/>
            </a:pPr>
            <a:endParaRPr lang="en-US" dirty="0" smtClean="0"/>
          </a:p>
          <a:p>
            <a:pPr marL="571500" indent="-571500">
              <a:buFont typeface="Arial"/>
              <a:buChar char="•"/>
            </a:pPr>
            <a:endParaRPr lang="en-US" dirty="0"/>
          </a:p>
          <a:p>
            <a:pPr marL="571500" indent="-571500">
              <a:buFont typeface="Arial"/>
              <a:buChar char="•"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4495800"/>
            <a:ext cx="762000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Hilbert space of states does not admit a tensor product decomposition between </a:t>
            </a:r>
            <a:endParaRPr lang="en-US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5715000"/>
            <a:ext cx="18669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6629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04800"/>
            <a:ext cx="86868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Entanglement Entropy In  Gauge Theory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1371600"/>
            <a:ext cx="8686800" cy="50783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dirty="0" smtClean="0"/>
              <a:t>Lattice Gauge Theory</a:t>
            </a:r>
          </a:p>
          <a:p>
            <a:endParaRPr lang="en-US" dirty="0" smtClean="0"/>
          </a:p>
          <a:p>
            <a:pPr marL="571500" indent="-571500">
              <a:buFont typeface="Arial"/>
              <a:buChar char="•"/>
            </a:pPr>
            <a:r>
              <a:rPr lang="en-US" dirty="0" smtClean="0"/>
              <a:t>Hamiltonian Framework: time continuous, Spatial lattice</a:t>
            </a:r>
          </a:p>
          <a:p>
            <a:endParaRPr lang="en-US" dirty="0" smtClean="0"/>
          </a:p>
          <a:p>
            <a:pPr marL="571500" indent="-571500">
              <a:buFont typeface="Arial"/>
              <a:buChar char="•"/>
            </a:pPr>
            <a:r>
              <a:rPr lang="en-US" dirty="0" smtClean="0"/>
              <a:t>For concreteness 2+1 dimensions</a:t>
            </a:r>
          </a:p>
          <a:p>
            <a:endParaRPr lang="en-US" dirty="0" smtClean="0"/>
          </a:p>
          <a:p>
            <a:pPr marL="571500" indent="-571500">
              <a:buFont typeface="Arial"/>
              <a:buChar char="•"/>
            </a:pPr>
            <a:r>
              <a:rPr lang="en-US" dirty="0" smtClean="0"/>
              <a:t>Conclusions extend to other dimensions as well.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67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609600"/>
            <a:ext cx="7162800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Entanglement Entropy In A    Gauge Theory : </a:t>
            </a:r>
            <a:endParaRPr lang="en-US" dirty="0"/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762000"/>
            <a:ext cx="469900" cy="393700"/>
          </a:xfrm>
          <a:prstGeom prst="rect">
            <a:avLst/>
          </a:prstGeom>
        </p:spPr>
      </p:pic>
      <p:pic>
        <p:nvPicPr>
          <p:cNvPr id="4" name="Picture 3" descr="gaugetheory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222500"/>
            <a:ext cx="6248400" cy="410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8401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914400"/>
            <a:ext cx="693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Degrees of freedom live on links. </a:t>
            </a:r>
            <a:endParaRPr lang="en-US" dirty="0"/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057400"/>
            <a:ext cx="469900" cy="3937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81200" y="2514600"/>
            <a:ext cx="525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 </a:t>
            </a:r>
            <a:r>
              <a:rPr lang="en-US" dirty="0" err="1" smtClean="0"/>
              <a:t>qubit</a:t>
            </a:r>
            <a:r>
              <a:rPr lang="en-US" dirty="0" smtClean="0"/>
              <a:t> :  </a:t>
            </a:r>
            <a:endParaRPr lang="en-US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2667000"/>
            <a:ext cx="876300" cy="4699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76400" y="1828800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case: </a:t>
            </a:r>
            <a:endParaRPr lang="en-US" dirty="0"/>
          </a:p>
        </p:txBody>
      </p:sp>
      <p:pic>
        <p:nvPicPr>
          <p:cNvPr id="7" name="Picture 6" descr="aa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3581400"/>
            <a:ext cx="3799367" cy="850900"/>
          </a:xfrm>
          <a:prstGeom prst="rect">
            <a:avLst/>
          </a:prstGeom>
        </p:spPr>
      </p:pic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4572000"/>
            <a:ext cx="2819400" cy="4699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85800" y="5638800"/>
            <a:ext cx="662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Hilbert space on the link        : </a:t>
            </a:r>
            <a:endParaRPr lang="en-US" dirty="0"/>
          </a:p>
        </p:txBody>
      </p:sp>
      <p:pic>
        <p:nvPicPr>
          <p:cNvPr id="10" name="Picture 9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5791200"/>
            <a:ext cx="584200" cy="469900"/>
          </a:xfrm>
          <a:prstGeom prst="rect">
            <a:avLst/>
          </a:prstGeom>
        </p:spPr>
      </p:pic>
      <p:pic>
        <p:nvPicPr>
          <p:cNvPr id="11" name="Picture 10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5791200"/>
            <a:ext cx="660400" cy="4572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81000" y="838200"/>
            <a:ext cx="8305800" cy="56323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1296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914400"/>
            <a:ext cx="723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Gauge Transformations defined on vertices</a:t>
            </a:r>
            <a:endParaRPr lang="en-US" dirty="0"/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981200"/>
            <a:ext cx="2984500" cy="1092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38200" y="3048000"/>
            <a:ext cx="6629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Physical states must be Gauge Invariant :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(Gauss’ Law) </a:t>
            </a:r>
            <a:endParaRPr lang="en-US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4495800"/>
            <a:ext cx="3568700" cy="4699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" y="609600"/>
            <a:ext cx="8382000" cy="56323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900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743200" y="990600"/>
            <a:ext cx="5486400" cy="3107267"/>
            <a:chOff x="4724400" y="1540933"/>
            <a:chExt cx="4130133" cy="2573867"/>
          </a:xfrm>
        </p:grpSpPr>
        <p:cxnSp>
          <p:nvCxnSpPr>
            <p:cNvPr id="3" name="Straight Arrow Connector 2"/>
            <p:cNvCxnSpPr/>
            <p:nvPr/>
          </p:nvCxnSpPr>
          <p:spPr>
            <a:xfrm flipV="1">
              <a:off x="5486400" y="2209800"/>
              <a:ext cx="0" cy="838200"/>
            </a:xfrm>
            <a:prstGeom prst="straightConnector1">
              <a:avLst/>
            </a:prstGeom>
            <a:ln w="3810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Arrow Connector 3"/>
            <p:cNvCxnSpPr/>
            <p:nvPr/>
          </p:nvCxnSpPr>
          <p:spPr>
            <a:xfrm>
              <a:off x="5486400" y="3048000"/>
              <a:ext cx="0" cy="1066800"/>
            </a:xfrm>
            <a:prstGeom prst="straightConnector1">
              <a:avLst/>
            </a:prstGeom>
            <a:ln w="3810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Arrow Connector 4"/>
            <p:cNvCxnSpPr/>
            <p:nvPr/>
          </p:nvCxnSpPr>
          <p:spPr>
            <a:xfrm>
              <a:off x="5638800" y="3124200"/>
              <a:ext cx="609600" cy="0"/>
            </a:xfrm>
            <a:prstGeom prst="straightConnector1">
              <a:avLst/>
            </a:prstGeom>
            <a:ln w="3810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/>
            <p:nvPr/>
          </p:nvCxnSpPr>
          <p:spPr>
            <a:xfrm flipH="1">
              <a:off x="4724400" y="3124200"/>
              <a:ext cx="914400" cy="0"/>
            </a:xfrm>
            <a:prstGeom prst="straightConnector1">
              <a:avLst/>
            </a:prstGeom>
            <a:ln w="3810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8669867" y="1540933"/>
              <a:ext cx="18466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dirty="0"/>
            </a:p>
          </p:txBody>
        </p:sp>
      </p:grpSp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3352800"/>
            <a:ext cx="3556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5750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533400"/>
            <a:ext cx="7696200" cy="61863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Physical Operators Must be Gauge Invariant: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2438400"/>
            <a:ext cx="2768600" cy="635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3441680"/>
            <a:ext cx="7696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Examples: </a:t>
            </a:r>
          </a:p>
          <a:p>
            <a:pPr marL="571500" indent="-571500">
              <a:buFont typeface="Arial"/>
              <a:buChar char="•"/>
            </a:pPr>
            <a:r>
              <a:rPr lang="en-US" dirty="0" smtClean="0"/>
              <a:t>Wilson Loops</a:t>
            </a:r>
          </a:p>
          <a:p>
            <a:pPr marL="571500" indent="-571500">
              <a:buFont typeface="Arial"/>
              <a:buChar char="•"/>
            </a:pPr>
            <a:endParaRPr lang="en-US" dirty="0"/>
          </a:p>
          <a:p>
            <a:pPr marL="571500" indent="-571500">
              <a:buFont typeface="Arial"/>
              <a:buChar char="•"/>
            </a:pPr>
            <a:endParaRPr lang="en-US" dirty="0" smtClean="0"/>
          </a:p>
          <a:p>
            <a:pPr marL="571500" indent="-571500">
              <a:buFont typeface="Arial"/>
              <a:buChar char="•"/>
            </a:pPr>
            <a:r>
              <a:rPr lang="en-US" dirty="0" smtClean="0"/>
              <a:t>Also                 (analogue of electric flux) </a:t>
            </a:r>
            <a:endParaRPr lang="en-US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038600"/>
            <a:ext cx="2133600" cy="10541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5791200"/>
            <a:ext cx="9906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251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990600"/>
            <a:ext cx="7772400" cy="28623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On The Entanglement Entropy For Gauge Theories, </a:t>
            </a:r>
            <a:r>
              <a:rPr lang="en-US" dirty="0" err="1" smtClean="0"/>
              <a:t>arXiv</a:t>
            </a:r>
            <a:r>
              <a:rPr lang="en-US" dirty="0" smtClean="0"/>
              <a:t>: 1501.2593</a:t>
            </a:r>
          </a:p>
          <a:p>
            <a:endParaRPr lang="en-US" dirty="0" smtClean="0"/>
          </a:p>
          <a:p>
            <a:r>
              <a:rPr lang="en-US" dirty="0" err="1" smtClean="0"/>
              <a:t>Sudip</a:t>
            </a:r>
            <a:r>
              <a:rPr lang="en-US" dirty="0" smtClean="0"/>
              <a:t> </a:t>
            </a:r>
            <a:r>
              <a:rPr lang="en-US" dirty="0" err="1" smtClean="0"/>
              <a:t>Ghosh</a:t>
            </a:r>
            <a:r>
              <a:rPr lang="en-US" dirty="0" smtClean="0"/>
              <a:t>, </a:t>
            </a:r>
            <a:r>
              <a:rPr lang="en-US" dirty="0" err="1" smtClean="0"/>
              <a:t>Ronak</a:t>
            </a:r>
            <a:r>
              <a:rPr lang="en-US" dirty="0" smtClean="0"/>
              <a:t> </a:t>
            </a:r>
            <a:r>
              <a:rPr lang="en-US" dirty="0" err="1" smtClean="0"/>
              <a:t>Soni</a:t>
            </a:r>
            <a:r>
              <a:rPr lang="en-US" dirty="0" smtClean="0"/>
              <a:t> and Sandip Trivedi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7872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augetheory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28600"/>
            <a:ext cx="6248400" cy="41021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1000" y="4343400"/>
            <a:ext cx="853440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 are interested in the entanglement of the solid links,  the ``inside’’ links, with the rest the ``outside’’ links.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1996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590800"/>
            <a:ext cx="792480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Consider a boundary vertex, on which some inside and some outside links terminate.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457200"/>
            <a:ext cx="8001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Definition will apply to a general set of ``Inside’’ links. They  need not fill out a rectangle, or even be a connected set. 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  <p:grpSp>
        <p:nvGrpSpPr>
          <p:cNvPr id="5" name="Group 4"/>
          <p:cNvGrpSpPr/>
          <p:nvPr/>
        </p:nvGrpSpPr>
        <p:grpSpPr>
          <a:xfrm>
            <a:off x="4419600" y="3581400"/>
            <a:ext cx="5486400" cy="3107267"/>
            <a:chOff x="4724400" y="1540933"/>
            <a:chExt cx="4130133" cy="2573867"/>
          </a:xfrm>
        </p:grpSpPr>
        <p:cxnSp>
          <p:nvCxnSpPr>
            <p:cNvPr id="6" name="Straight Arrow Connector 5"/>
            <p:cNvCxnSpPr/>
            <p:nvPr/>
          </p:nvCxnSpPr>
          <p:spPr>
            <a:xfrm flipV="1">
              <a:off x="5486400" y="2209800"/>
              <a:ext cx="0" cy="838200"/>
            </a:xfrm>
            <a:prstGeom prst="straightConnector1">
              <a:avLst/>
            </a:prstGeom>
            <a:ln w="38100" cmpd="sng">
              <a:solidFill>
                <a:srgbClr val="3366FF"/>
              </a:solidFill>
              <a:prstDash val="solid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>
              <a:off x="5486400" y="3048000"/>
              <a:ext cx="0" cy="1066800"/>
            </a:xfrm>
            <a:prstGeom prst="straightConnector1">
              <a:avLst/>
            </a:prstGeom>
            <a:ln w="3810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>
              <a:off x="5638800" y="3124200"/>
              <a:ext cx="609600" cy="0"/>
            </a:xfrm>
            <a:prstGeom prst="straightConnector1">
              <a:avLst/>
            </a:prstGeom>
            <a:ln w="3810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flipH="1">
              <a:off x="4724400" y="3124200"/>
              <a:ext cx="914400" cy="0"/>
            </a:xfrm>
            <a:prstGeom prst="straightConnector1">
              <a:avLst/>
            </a:prstGeom>
            <a:ln w="3810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8669867" y="1540933"/>
              <a:ext cx="18466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477000" y="5334000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800600" y="6194736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343400" y="4800600"/>
            <a:ext cx="60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562600" y="4191000"/>
            <a:ext cx="60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9809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914400"/>
            <a:ext cx="746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Gauss’ Law: </a:t>
            </a:r>
            <a:endParaRPr lang="en-US" dirty="0"/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057400"/>
            <a:ext cx="6438900" cy="5207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400" y="3048000"/>
            <a:ext cx="7467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means the state of the links on the inside and outside are not independent. Thus the Hilbert space of gauge invariant states does not admit a tensor product decomposition.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90600" y="1752600"/>
            <a:ext cx="6934200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1000" y="381000"/>
            <a:ext cx="8229600" cy="61863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486244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685800"/>
            <a:ext cx="77724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Our Definition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2057400"/>
            <a:ext cx="7924800" cy="34163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Work in an extended Hilbert Space</a:t>
            </a:r>
          </a:p>
          <a:p>
            <a:r>
              <a:rPr lang="en-US" dirty="0" smtClean="0"/>
              <a:t>Obtained by taking the tensor product of the Hilbert spaces on each link.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2286000"/>
            <a:ext cx="355600" cy="342900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4419600"/>
            <a:ext cx="24130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1680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533400"/>
            <a:ext cx="2120900" cy="457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1143000"/>
            <a:ext cx="647700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Moreover a gauge invariant state has a unique embedding in </a:t>
            </a:r>
            <a:endParaRPr lang="en-US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438400"/>
            <a:ext cx="355600" cy="342900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3048000"/>
            <a:ext cx="3797300" cy="59690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4267200" y="3733800"/>
            <a:ext cx="381000" cy="3048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362200" y="3962400"/>
            <a:ext cx="3276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Orthogonal complement</a:t>
            </a:r>
            <a:endParaRPr lang="en-US" dirty="0"/>
          </a:p>
        </p:txBody>
      </p:sp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5486400"/>
            <a:ext cx="2413000" cy="48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2104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762000"/>
            <a:ext cx="6934200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     admits a tensor product decomposition.</a:t>
            </a:r>
            <a:endParaRPr lang="en-US" dirty="0"/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914400"/>
            <a:ext cx="355600" cy="342900"/>
          </a:xfrm>
          <a:prstGeom prst="rect">
            <a:avLst/>
          </a:prstGeom>
        </p:spPr>
      </p:pic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033" y="2468033"/>
            <a:ext cx="3276600" cy="1092200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3810000"/>
            <a:ext cx="3644900" cy="10922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867" y="5467350"/>
            <a:ext cx="35052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9761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304800"/>
            <a:ext cx="7543800" cy="34163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u="sng" dirty="0" smtClean="0"/>
              <a:t>Definition:</a:t>
            </a:r>
          </a:p>
          <a:p>
            <a:endParaRPr lang="en-US" dirty="0" smtClean="0"/>
          </a:p>
          <a:p>
            <a:r>
              <a:rPr lang="en-US" dirty="0" smtClean="0"/>
              <a:t>Regard           as a state in       </a:t>
            </a:r>
          </a:p>
          <a:p>
            <a:endParaRPr lang="en-US" dirty="0"/>
          </a:p>
          <a:p>
            <a:r>
              <a:rPr lang="en-US" dirty="0" smtClean="0"/>
              <a:t>Construct  </a:t>
            </a:r>
          </a:p>
          <a:p>
            <a:endParaRPr lang="en-US" dirty="0"/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600200"/>
            <a:ext cx="838200" cy="469900"/>
          </a:xfrm>
          <a:prstGeom prst="rect">
            <a:avLst/>
          </a:prstGeom>
        </p:spPr>
      </p:pic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600200"/>
            <a:ext cx="355600" cy="342900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590800"/>
            <a:ext cx="4013200" cy="4699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4343400"/>
            <a:ext cx="4800600" cy="431800"/>
          </a:xfrm>
          <a:prstGeom prst="rect">
            <a:avLst/>
          </a:prstGeom>
        </p:spPr>
      </p:pic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4953000"/>
            <a:ext cx="3683000" cy="4699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14400" y="5715000"/>
            <a:ext cx="716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Renyi</a:t>
            </a:r>
            <a:r>
              <a:rPr lang="en-US" dirty="0" smtClean="0"/>
              <a:t> Entropies can be defined similarly.) 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62000" y="3962400"/>
            <a:ext cx="7543800" cy="17543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2695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3820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u="sng" dirty="0" smtClean="0"/>
              <a:t>Properties:</a:t>
            </a:r>
            <a:endParaRPr lang="en-US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8534400" cy="45243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Definition unambiguous.</a:t>
            </a:r>
          </a:p>
          <a:p>
            <a:endParaRPr lang="en-US" dirty="0"/>
          </a:p>
          <a:p>
            <a:r>
              <a:rPr lang="en-US" dirty="0" smtClean="0"/>
              <a:t>          Gives rise to a unique state in  </a:t>
            </a:r>
          </a:p>
          <a:p>
            <a:endParaRPr lang="en-US" dirty="0" smtClean="0"/>
          </a:p>
          <a:p>
            <a:r>
              <a:rPr lang="en-US" dirty="0"/>
              <a:t>A</a:t>
            </a:r>
            <a:r>
              <a:rPr lang="en-US" dirty="0" smtClean="0"/>
              <a:t>nd after tracing out over          to a unique </a:t>
            </a:r>
          </a:p>
          <a:p>
            <a:r>
              <a:rPr lang="en-US" dirty="0" smtClean="0"/>
              <a:t>     </a:t>
            </a:r>
            <a:r>
              <a:rPr lang="en-US" dirty="0" smtClean="0"/>
              <a:t> 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514600"/>
            <a:ext cx="838200" cy="469900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2590800"/>
            <a:ext cx="355600" cy="342900"/>
          </a:xfrm>
          <a:prstGeom prst="rect">
            <a:avLst/>
          </a:prstGeom>
        </p:spPr>
      </p:pic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3733800"/>
            <a:ext cx="914400" cy="393700"/>
          </a:xfrm>
          <a:prstGeom prst="rect">
            <a:avLst/>
          </a:prstGeom>
        </p:spPr>
      </p:pic>
      <p:pic>
        <p:nvPicPr>
          <p:cNvPr id="10" name="Picture 9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4343400"/>
            <a:ext cx="228600" cy="31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0246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3820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u="sng" dirty="0" smtClean="0"/>
              <a:t>Properties:</a:t>
            </a:r>
            <a:endParaRPr lang="en-US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8534400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     gives rise to the correct expectation values for any gauge invariant operator</a:t>
            </a:r>
          </a:p>
          <a:p>
            <a:r>
              <a:rPr lang="en-US" dirty="0"/>
              <a:t> </a:t>
            </a:r>
            <a:r>
              <a:rPr lang="en-US" dirty="0" smtClean="0"/>
              <a:t>     which acts on the inside links alone</a:t>
            </a:r>
            <a:endParaRPr lang="en-US" dirty="0"/>
          </a:p>
          <a:p>
            <a:r>
              <a:rPr lang="en-US" dirty="0" smtClean="0"/>
              <a:t> 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10" name="Picture 9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00200"/>
            <a:ext cx="228600" cy="317500"/>
          </a:xfrm>
          <a:prstGeom prst="rect">
            <a:avLst/>
          </a:prstGeom>
        </p:spPr>
      </p:pic>
      <p:pic>
        <p:nvPicPr>
          <p:cNvPr id="13" name="Picture 12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667000"/>
            <a:ext cx="330200" cy="457200"/>
          </a:xfrm>
          <a:prstGeom prst="rect">
            <a:avLst/>
          </a:prstGeom>
        </p:spPr>
      </p:pic>
      <p:pic>
        <p:nvPicPr>
          <p:cNvPr id="14" name="Picture 13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429000"/>
            <a:ext cx="7112000" cy="990600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>
          <a:xfrm flipV="1">
            <a:off x="4724400" y="4267200"/>
            <a:ext cx="533400" cy="457200"/>
          </a:xfrm>
          <a:prstGeom prst="straightConnector1">
            <a:avLst/>
          </a:prstGeom>
          <a:ln w="38100" cmpd="sng"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62000" y="4876800"/>
            <a:ext cx="7696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Only gauge invariant states contribute in the sum.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3416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6106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u="sng" dirty="0" smtClean="0"/>
              <a:t>Properties:</a:t>
            </a:r>
            <a:endParaRPr lang="en-US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1371600"/>
            <a:ext cx="8610600" cy="23083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      Endowed </a:t>
            </a:r>
            <a:r>
              <a:rPr lang="en-US" dirty="0" smtClean="0"/>
              <a:t>with a natural inner product from that on       . Meets positivity condition.</a:t>
            </a:r>
          </a:p>
          <a:p>
            <a:endParaRPr lang="en-US" dirty="0"/>
          </a:p>
        </p:txBody>
      </p:sp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524000"/>
            <a:ext cx="355600" cy="342900"/>
          </a:xfrm>
          <a:prstGeom prst="rect">
            <a:avLst/>
          </a:prstGeom>
        </p:spPr>
      </p:pic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2057400"/>
            <a:ext cx="6604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640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533400"/>
            <a:ext cx="8458200" cy="61247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References :</a:t>
            </a:r>
          </a:p>
          <a:p>
            <a:endParaRPr lang="en-US" sz="3200" dirty="0"/>
          </a:p>
          <a:p>
            <a:pPr marL="742950" indent="-742950">
              <a:buFont typeface="+mj-lt"/>
              <a:buAutoNum type="arabicPeriod"/>
            </a:pPr>
            <a:r>
              <a:rPr lang="en-US" sz="3200" dirty="0" err="1" smtClean="0"/>
              <a:t>Casini</a:t>
            </a:r>
            <a:r>
              <a:rPr lang="en-US" sz="3200" dirty="0" smtClean="0"/>
              <a:t>, Huerta, </a:t>
            </a:r>
            <a:r>
              <a:rPr lang="en-US" sz="3200" dirty="0" err="1" smtClean="0"/>
              <a:t>Rosabal</a:t>
            </a:r>
            <a:r>
              <a:rPr lang="en-US" sz="3200" dirty="0" smtClean="0"/>
              <a:t>: Phys. Rev. D. 89, 085012 (2014)</a:t>
            </a:r>
          </a:p>
          <a:p>
            <a:endParaRPr lang="en-US" sz="3200" dirty="0" smtClean="0"/>
          </a:p>
          <a:p>
            <a:r>
              <a:rPr lang="en-US" sz="3200" dirty="0" smtClean="0"/>
              <a:t>    (CHR) </a:t>
            </a:r>
          </a:p>
          <a:p>
            <a:endParaRPr lang="en-US" sz="3200" dirty="0"/>
          </a:p>
          <a:p>
            <a:r>
              <a:rPr lang="en-US" sz="3200" dirty="0" smtClean="0"/>
              <a:t>2. D. </a:t>
            </a:r>
            <a:r>
              <a:rPr lang="en-US" sz="3200" dirty="0" err="1" smtClean="0"/>
              <a:t>Radicevic</a:t>
            </a:r>
            <a:r>
              <a:rPr lang="en-US" sz="3200" dirty="0" smtClean="0"/>
              <a:t>, arXiv:1404.1391</a:t>
            </a:r>
          </a:p>
          <a:p>
            <a:endParaRPr lang="en-US" sz="3200" dirty="0" smtClean="0"/>
          </a:p>
          <a:p>
            <a:r>
              <a:rPr lang="en-US" sz="3200" dirty="0" smtClean="0"/>
              <a:t>3. S. Aoki, T. </a:t>
            </a:r>
            <a:r>
              <a:rPr lang="en-US" sz="3200" dirty="0" err="1" smtClean="0"/>
              <a:t>Iritani</a:t>
            </a:r>
            <a:r>
              <a:rPr lang="en-US" sz="3200" dirty="0" smtClean="0"/>
              <a:t>, M. Nozaki, T. </a:t>
            </a:r>
            <a:r>
              <a:rPr lang="en-US" sz="3200" dirty="0" err="1" smtClean="0"/>
              <a:t>Numasawa</a:t>
            </a:r>
            <a:r>
              <a:rPr lang="en-US" sz="3200" dirty="0" smtClean="0"/>
              <a:t>, N. </a:t>
            </a:r>
            <a:r>
              <a:rPr lang="en-US" sz="3200" dirty="0" err="1" smtClean="0"/>
              <a:t>Shiba</a:t>
            </a:r>
            <a:r>
              <a:rPr lang="en-US" sz="3200" dirty="0" smtClean="0"/>
              <a:t>, H. Tasaki, </a:t>
            </a:r>
            <a:r>
              <a:rPr lang="en-US" sz="3200" dirty="0" err="1" smtClean="0"/>
              <a:t>arXiv</a:t>
            </a:r>
            <a:r>
              <a:rPr lang="en-US" sz="3200" dirty="0" smtClean="0"/>
              <a:t>: 1502.04267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5402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685800"/>
            <a:ext cx="70866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u="sng" dirty="0" smtClean="0"/>
              <a:t>Properties</a:t>
            </a:r>
            <a:endParaRPr lang="en-US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905000"/>
            <a:ext cx="7086600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Thus          meets strong </a:t>
            </a:r>
            <a:r>
              <a:rPr lang="en-US" dirty="0" err="1" smtClean="0"/>
              <a:t>subadditivity</a:t>
            </a:r>
            <a:r>
              <a:rPr lang="en-US" dirty="0" smtClean="0"/>
              <a:t> condition </a:t>
            </a:r>
            <a:endParaRPr lang="en-US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057400"/>
            <a:ext cx="812800" cy="406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3733800"/>
            <a:ext cx="678180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A, B, C three sets of links that do not share any links in common</a:t>
            </a:r>
            <a:endParaRPr lang="en-US" dirty="0"/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50" y="5655733"/>
            <a:ext cx="60071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683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57200"/>
            <a:ext cx="73152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Properties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1905000"/>
            <a:ext cx="7543800" cy="34163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is gauge invariant.</a:t>
            </a:r>
          </a:p>
          <a:p>
            <a:endParaRPr lang="en-US" dirty="0"/>
          </a:p>
          <a:p>
            <a:r>
              <a:rPr lang="en-US" dirty="0" smtClean="0"/>
              <a:t>             is gauge invariant</a:t>
            </a:r>
          </a:p>
          <a:p>
            <a:endParaRPr lang="en-US" dirty="0"/>
          </a:p>
          <a:p>
            <a:r>
              <a:rPr lang="en-US" dirty="0" smtClean="0"/>
              <a:t>Embedding of           in       gauge invariant.  </a:t>
            </a:r>
            <a:endParaRPr lang="en-US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057400"/>
            <a:ext cx="812800" cy="406400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971800"/>
            <a:ext cx="838200" cy="4699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4267200"/>
            <a:ext cx="355600" cy="342900"/>
          </a:xfrm>
          <a:prstGeom prst="rect">
            <a:avLst/>
          </a:prstGeom>
        </p:spPr>
      </p:pic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4191000"/>
            <a:ext cx="8382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2347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533400"/>
            <a:ext cx="77724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u="sng" dirty="0" smtClean="0"/>
              <a:t>Properties</a:t>
            </a:r>
            <a:endParaRPr lang="en-US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2133600"/>
            <a:ext cx="7924800" cy="45243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dirty="0" smtClean="0"/>
              <a:t>But let us understand the gauge invariance  some more.</a:t>
            </a:r>
          </a:p>
          <a:p>
            <a:pPr marL="571500" indent="-571500">
              <a:buFont typeface="Arial"/>
              <a:buChar char="•"/>
            </a:pPr>
            <a:endParaRPr lang="en-US" dirty="0"/>
          </a:p>
          <a:p>
            <a:pPr marL="571500" indent="-571500">
              <a:buFont typeface="Arial"/>
              <a:buChar char="•"/>
            </a:pPr>
            <a:r>
              <a:rPr lang="en-US" dirty="0" smtClean="0"/>
              <a:t>How can the resulting answer be expressed in terms of  gauge invariant data?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3705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85800"/>
            <a:ext cx="7772400" cy="28623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The essential obstacle to having a tensor product decomposition of the Hilbert space of gauge invariant states             is Gauss’ law which  ties the inside and outside together. </a:t>
            </a:r>
            <a:endParaRPr lang="en-US" dirty="0"/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514600"/>
            <a:ext cx="1092200" cy="457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9600" y="4114800"/>
            <a:ext cx="7772400" cy="17543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It then follows that             can  be written as a sum of tensor</a:t>
            </a:r>
          </a:p>
          <a:p>
            <a:r>
              <a:rPr lang="en-US" dirty="0" smtClean="0"/>
              <a:t>products:</a:t>
            </a:r>
            <a:endParaRPr lang="en-US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4267200"/>
            <a:ext cx="1092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9940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609600"/>
            <a:ext cx="6680200" cy="990600"/>
          </a:xfrm>
          <a:prstGeom prst="rect">
            <a:avLst/>
          </a:prstGeom>
        </p:spPr>
      </p:pic>
      <p:sp>
        <p:nvSpPr>
          <p:cNvPr id="3" name="Right Brace 2"/>
          <p:cNvSpPr/>
          <p:nvPr/>
        </p:nvSpPr>
        <p:spPr>
          <a:xfrm rot="5400000">
            <a:off x="4838700" y="571500"/>
            <a:ext cx="914400" cy="2971800"/>
          </a:xfrm>
          <a:prstGeom prst="rightBrace">
            <a:avLst>
              <a:gd name="adj1" fmla="val 8333"/>
              <a:gd name="adj2" fmla="val 56349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066800" y="2895600"/>
            <a:ext cx="7696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dirty="0" smtClean="0"/>
              <a:t>Decomposition gauge invariant</a:t>
            </a:r>
          </a:p>
          <a:p>
            <a:pPr marL="571500" indent="-571500">
              <a:buFont typeface="Arial"/>
              <a:buChar char="•"/>
            </a:pPr>
            <a:endParaRPr lang="en-US" dirty="0"/>
          </a:p>
          <a:p>
            <a:pPr marL="571500" indent="-571500">
              <a:buFont typeface="Arial"/>
              <a:buChar char="•"/>
            </a:pPr>
            <a:r>
              <a:rPr lang="en-US" dirty="0" smtClean="0"/>
              <a:t>Definition of                                  </a:t>
            </a:r>
          </a:p>
          <a:p>
            <a:r>
              <a:rPr lang="en-US" dirty="0" smtClean="0"/>
              <a:t>     Gauge invariant </a:t>
            </a:r>
            <a:endParaRPr lang="en-US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4038600"/>
            <a:ext cx="1574800" cy="5969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4114800"/>
            <a:ext cx="1739900" cy="5969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14400" y="457200"/>
            <a:ext cx="7467600" cy="1200329"/>
          </a:xfrm>
          <a:prstGeom prst="rect">
            <a:avLst/>
          </a:prstGeom>
          <a:noFill/>
          <a:ln>
            <a:solidFill>
              <a:srgbClr val="3366FF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5581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609600"/>
            <a:ext cx="6680200" cy="990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8200" y="2438400"/>
            <a:ext cx="7391400" cy="34163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dirty="0" smtClean="0"/>
              <a:t>Different values of      label different </a:t>
            </a:r>
            <a:r>
              <a:rPr lang="en-US" dirty="0" err="1" smtClean="0"/>
              <a:t>superselection</a:t>
            </a:r>
            <a:r>
              <a:rPr lang="en-US" dirty="0" smtClean="0"/>
              <a:t> sector. </a:t>
            </a:r>
          </a:p>
          <a:p>
            <a:pPr marL="571500" indent="-571500">
              <a:buFont typeface="Arial"/>
              <a:buChar char="•"/>
            </a:pPr>
            <a:endParaRPr lang="en-US" dirty="0" smtClean="0"/>
          </a:p>
          <a:p>
            <a:pPr marL="571500" indent="-571500">
              <a:buFont typeface="Arial"/>
              <a:buChar char="•"/>
            </a:pPr>
            <a:r>
              <a:rPr lang="en-US" dirty="0" smtClean="0"/>
              <a:t>No gauge invariant operator acting on the inside or outside links alone can change  </a:t>
            </a:r>
            <a:endParaRPr lang="en-US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2590800"/>
            <a:ext cx="266700" cy="330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33400"/>
            <a:ext cx="7391400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8765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838200"/>
            <a:ext cx="7696200" cy="50783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Follows that: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1676400"/>
            <a:ext cx="2019300" cy="990600"/>
          </a:xfrm>
          <a:prstGeom prst="rect">
            <a:avLst/>
          </a:prstGeom>
        </p:spPr>
      </p:pic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150" y="2857500"/>
            <a:ext cx="5016500" cy="685800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4648200"/>
            <a:ext cx="65278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4990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52400"/>
            <a:ext cx="78486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u="sng" dirty="0" smtClean="0"/>
              <a:t>More details:</a:t>
            </a:r>
            <a:endParaRPr lang="en-US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990600"/>
            <a:ext cx="7924800" cy="56323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Define:  </a:t>
            </a:r>
          </a:p>
          <a:p>
            <a:endParaRPr lang="en-US" u="sng" dirty="0"/>
          </a:p>
          <a:p>
            <a:r>
              <a:rPr lang="en-US" u="sng" dirty="0" smtClean="0"/>
              <a:t>Inside vertices  </a:t>
            </a:r>
            <a:r>
              <a:rPr lang="en-US" dirty="0" smtClean="0"/>
              <a:t>to be those on which only inside links end</a:t>
            </a:r>
          </a:p>
          <a:p>
            <a:endParaRPr lang="en-US" dirty="0" smtClean="0"/>
          </a:p>
          <a:p>
            <a:r>
              <a:rPr lang="en-US" u="sng" dirty="0" smtClean="0"/>
              <a:t>Outside vertices</a:t>
            </a:r>
            <a:r>
              <a:rPr lang="en-US" dirty="0" smtClean="0"/>
              <a:t>: only outside vertices end</a:t>
            </a:r>
          </a:p>
          <a:p>
            <a:endParaRPr lang="en-US" dirty="0" smtClean="0"/>
          </a:p>
          <a:p>
            <a:r>
              <a:rPr lang="en-US" u="sng" dirty="0" smtClean="0"/>
              <a:t>Boundary vertices</a:t>
            </a:r>
            <a:r>
              <a:rPr lang="en-US" dirty="0" smtClean="0"/>
              <a:t>: some inside and some outside links end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740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533400"/>
            <a:ext cx="7086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</a:t>
            </a:r>
            <a:r>
              <a:rPr lang="en-US" dirty="0" err="1" smtClean="0"/>
              <a:t>superselection</a:t>
            </a:r>
            <a:r>
              <a:rPr lang="en-US" dirty="0" smtClean="0"/>
              <a:t> sectors are defined as follow.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2133600"/>
            <a:ext cx="7696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dirty="0" smtClean="0"/>
              <a:t>At boundary vertex      Let the total electric flux going outside be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819400"/>
            <a:ext cx="355600" cy="3937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3962400"/>
            <a:ext cx="330200" cy="406400"/>
          </a:xfrm>
          <a:prstGeom prst="rect">
            <a:avLst/>
          </a:prstGeom>
        </p:spPr>
      </p:pic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133" y="4536017"/>
            <a:ext cx="6553200" cy="64770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1143000" y="5105400"/>
            <a:ext cx="2514600" cy="1752600"/>
            <a:chOff x="4724400" y="1540933"/>
            <a:chExt cx="4130133" cy="2573867"/>
          </a:xfrm>
        </p:grpSpPr>
        <p:cxnSp>
          <p:nvCxnSpPr>
            <p:cNvPr id="10" name="Straight Arrow Connector 9"/>
            <p:cNvCxnSpPr/>
            <p:nvPr/>
          </p:nvCxnSpPr>
          <p:spPr>
            <a:xfrm flipV="1">
              <a:off x="5486400" y="2209800"/>
              <a:ext cx="0" cy="838200"/>
            </a:xfrm>
            <a:prstGeom prst="straightConnector1">
              <a:avLst/>
            </a:prstGeom>
            <a:ln w="38100" cmpd="sng">
              <a:solidFill>
                <a:srgbClr val="3366FF"/>
              </a:solidFill>
              <a:prstDash val="solid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5486400" y="3048000"/>
              <a:ext cx="0" cy="1066800"/>
            </a:xfrm>
            <a:prstGeom prst="straightConnector1">
              <a:avLst/>
            </a:prstGeom>
            <a:ln w="3810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5638800" y="3124200"/>
              <a:ext cx="609600" cy="0"/>
            </a:xfrm>
            <a:prstGeom prst="straightConnector1">
              <a:avLst/>
            </a:prstGeom>
            <a:ln w="3810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H="1">
              <a:off x="4724400" y="3124200"/>
              <a:ext cx="914400" cy="0"/>
            </a:xfrm>
            <a:prstGeom prst="straightConnector1">
              <a:avLst/>
            </a:prstGeom>
            <a:ln w="3810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8669867" y="1540933"/>
              <a:ext cx="18466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14620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762000"/>
            <a:ext cx="7772400" cy="45243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Define the electric flux vector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 where      is the total electric flux going out at the       boundary vertex.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752600"/>
            <a:ext cx="3657600" cy="469900"/>
          </a:xfrm>
          <a:prstGeom prst="rect">
            <a:avLst/>
          </a:prstGeom>
        </p:spPr>
      </p:pic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2590800"/>
            <a:ext cx="330200" cy="406400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3124200"/>
            <a:ext cx="3556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7315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3058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References: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4800" y="972297"/>
            <a:ext cx="8382000" cy="524246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fr-FR" sz="3200" dirty="0"/>
              <a:t>W. Donnelly, Phys. </a:t>
            </a:r>
            <a:r>
              <a:rPr lang="fr-FR" sz="3200" dirty="0" err="1"/>
              <a:t>Rev</a:t>
            </a:r>
            <a:r>
              <a:rPr lang="fr-FR" sz="3200" dirty="0"/>
              <a:t>. D 77, 104006 (2008) </a:t>
            </a:r>
          </a:p>
          <a:p>
            <a:endParaRPr lang="fr-FR" sz="3200" baseline="30000" dirty="0" smtClean="0"/>
          </a:p>
          <a:p>
            <a:endParaRPr lang="fr-FR" sz="3200" baseline="30000" dirty="0"/>
          </a:p>
          <a:p>
            <a:r>
              <a:rPr lang="fr-FR" sz="3200" dirty="0"/>
              <a:t>W. Donnelly, Phys. </a:t>
            </a:r>
            <a:r>
              <a:rPr lang="fr-FR" sz="3200" dirty="0" err="1"/>
              <a:t>Rev</a:t>
            </a:r>
            <a:r>
              <a:rPr lang="fr-FR" sz="3200" dirty="0"/>
              <a:t>. D 85, 085004 (2012</a:t>
            </a:r>
            <a:r>
              <a:rPr lang="fr-FR" sz="3200" dirty="0" smtClean="0"/>
              <a:t>)</a:t>
            </a:r>
          </a:p>
          <a:p>
            <a:r>
              <a:rPr lang="fr-FR" sz="3200" dirty="0" smtClean="0"/>
              <a:t> </a:t>
            </a:r>
          </a:p>
          <a:p>
            <a:r>
              <a:rPr lang="en-US" sz="3200" dirty="0"/>
              <a:t>W. Donnelly and A. C. Wall, Phys. Rev. D 86, 064042 (</a:t>
            </a:r>
            <a:r>
              <a:rPr lang="en-US" sz="3200" dirty="0" smtClean="0"/>
              <a:t>2012)</a:t>
            </a:r>
          </a:p>
          <a:p>
            <a:endParaRPr lang="en-US" sz="3200" dirty="0" smtClean="0"/>
          </a:p>
          <a:p>
            <a:r>
              <a:rPr lang="fr-FR" sz="3200" dirty="0"/>
              <a:t>W. Donnelly, Class. Quant. </a:t>
            </a:r>
            <a:r>
              <a:rPr lang="fr-FR" sz="3200" dirty="0" err="1"/>
              <a:t>Grav</a:t>
            </a:r>
            <a:r>
              <a:rPr lang="fr-FR" sz="3200" dirty="0"/>
              <a:t>. 31, no. 21, 214003 (2014</a:t>
            </a:r>
            <a:r>
              <a:rPr lang="fr-FR" sz="3200" dirty="0" smtClean="0"/>
              <a:t>)</a:t>
            </a:r>
            <a:endParaRPr lang="fr-F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2153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762000"/>
            <a:ext cx="8763000" cy="67403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Then</a:t>
            </a:r>
          </a:p>
          <a:p>
            <a:r>
              <a:rPr lang="en-US" dirty="0" smtClean="0"/>
              <a:t> </a:t>
            </a:r>
          </a:p>
          <a:p>
            <a:pPr marL="571500" indent="-571500">
              <a:buFont typeface="Arial"/>
              <a:buChar char="•"/>
            </a:pPr>
            <a:r>
              <a:rPr lang="en-US" dirty="0" smtClean="0"/>
              <a:t>Gauge invariant with respect to gauge </a:t>
            </a:r>
            <a:r>
              <a:rPr lang="en-US" dirty="0" err="1" smtClean="0"/>
              <a:t>tranformations</a:t>
            </a:r>
            <a:r>
              <a:rPr lang="en-US" dirty="0" smtClean="0"/>
              <a:t> at the outside vertices</a:t>
            </a:r>
          </a:p>
          <a:p>
            <a:endParaRPr lang="en-US" dirty="0"/>
          </a:p>
          <a:p>
            <a:pPr marL="571500" indent="-571500">
              <a:buFont typeface="Arial"/>
              <a:buChar char="•"/>
            </a:pPr>
            <a:r>
              <a:rPr lang="en-US" dirty="0" smtClean="0"/>
              <a:t>  </a:t>
            </a:r>
            <a:r>
              <a:rPr lang="en-US" dirty="0"/>
              <a:t>W</a:t>
            </a:r>
            <a:r>
              <a:rPr lang="en-US" dirty="0" smtClean="0"/>
              <a:t>ith     specifying the electric flux     at the boundary vertices.</a:t>
            </a:r>
          </a:p>
          <a:p>
            <a:pPr marL="571500" indent="-571500">
              <a:buFont typeface="Arial"/>
              <a:buChar char="•"/>
            </a:pPr>
            <a:endParaRPr lang="en-US" dirty="0"/>
          </a:p>
          <a:p>
            <a:pPr marL="571500" indent="-571500">
              <a:buFont typeface="Arial"/>
              <a:buChar char="•"/>
            </a:pPr>
            <a:r>
              <a:rPr lang="en-US" dirty="0" smtClean="0"/>
              <a:t>Similarly </a:t>
            </a:r>
          </a:p>
          <a:p>
            <a:r>
              <a:rPr lang="en-US" dirty="0" smtClean="0"/>
              <a:t>            </a:t>
            </a:r>
          </a:p>
          <a:p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3657600"/>
            <a:ext cx="266700" cy="330200"/>
          </a:xfrm>
          <a:prstGeom prst="rect">
            <a:avLst/>
          </a:prstGeom>
        </p:spPr>
      </p:pic>
      <p:pic>
        <p:nvPicPr>
          <p:cNvPr id="11" name="Picture 10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914400"/>
            <a:ext cx="3289300" cy="5969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283" y="5137150"/>
            <a:ext cx="2933700" cy="59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130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219200"/>
            <a:ext cx="7620000" cy="34163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The essentially reason why    </a:t>
            </a:r>
          </a:p>
          <a:p>
            <a:r>
              <a:rPr lang="en-US" dirty="0"/>
              <a:t> </a:t>
            </a:r>
            <a:r>
              <a:rPr lang="en-US" dirty="0" smtClean="0"/>
              <a:t>             ,                  appear</a:t>
            </a:r>
          </a:p>
          <a:p>
            <a:endParaRPr lang="en-US" dirty="0" smtClean="0"/>
          </a:p>
          <a:p>
            <a:r>
              <a:rPr lang="en-US" dirty="0" smtClean="0"/>
              <a:t>Is that             is orthogonal to any state in               </a:t>
            </a:r>
          </a:p>
          <a:p>
            <a:endParaRPr lang="en-US" dirty="0"/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057400"/>
            <a:ext cx="1574800" cy="457200"/>
          </a:xfrm>
          <a:prstGeom prst="rect">
            <a:avLst/>
          </a:prstGeom>
        </p:spPr>
      </p:pic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133600"/>
            <a:ext cx="1739900" cy="457200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900" y="2880783"/>
            <a:ext cx="838200" cy="4699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367" y="3511550"/>
            <a:ext cx="1092200" cy="59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2021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053042"/>
            <a:ext cx="4953000" cy="1349375"/>
          </a:xfrm>
          <a:prstGeom prst="rect">
            <a:avLst/>
          </a:prstGeom>
        </p:spPr>
      </p:pic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590800"/>
            <a:ext cx="2933700" cy="596900"/>
          </a:xfrm>
          <a:prstGeom prst="rect">
            <a:avLst/>
          </a:prstGeom>
          <a:ln w="28575" cmpd="sng"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066800" y="3962400"/>
            <a:ext cx="685800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Subspace invariant with respect to gauge transformations on the inside vertices.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3048000" y="3276600"/>
            <a:ext cx="0" cy="457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33400" y="6172200"/>
            <a:ext cx="32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Similarly </a:t>
            </a:r>
            <a:endParaRPr lang="en-US" dirty="0"/>
          </a:p>
        </p:txBody>
      </p:sp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6096000"/>
            <a:ext cx="3289300" cy="5969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400" y="381000"/>
            <a:ext cx="70104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Additional Details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6771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981200"/>
            <a:ext cx="6400800" cy="990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90600" y="2971800"/>
            <a:ext cx="6934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state                 where the flux </a:t>
            </a:r>
          </a:p>
          <a:p>
            <a:r>
              <a:rPr lang="en-US" dirty="0" smtClean="0"/>
              <a:t>Going outside from a boundary vertex is not equal to the flux going inside is lies in  </a:t>
            </a:r>
          </a:p>
          <a:p>
            <a:endParaRPr lang="en-US" dirty="0"/>
          </a:p>
          <a:p>
            <a:r>
              <a:rPr lang="en-US" dirty="0" smtClean="0"/>
              <a:t>So </a:t>
            </a:r>
            <a:endParaRPr lang="en-US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3124200"/>
            <a:ext cx="1409700" cy="495300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4648200"/>
            <a:ext cx="1092200" cy="5969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5715000"/>
            <a:ext cx="3568700" cy="50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19200" y="533400"/>
            <a:ext cx="67818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Additional Details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3808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838200"/>
            <a:ext cx="7315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Now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990600"/>
            <a:ext cx="2019300" cy="990600"/>
          </a:xfrm>
          <a:prstGeom prst="rect">
            <a:avLst/>
          </a:prstGeom>
        </p:spPr>
      </p:pic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150" y="2857500"/>
            <a:ext cx="5016500" cy="685800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5410200"/>
            <a:ext cx="6527800" cy="990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" y="4114800"/>
            <a:ext cx="739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Giving the final result: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3400" y="152400"/>
            <a:ext cx="74676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Additional Details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9061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762000"/>
            <a:ext cx="8077200" cy="45243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The definition can be shown to be equivalent to the electric center prescription of CHR, in the </a:t>
            </a:r>
          </a:p>
          <a:p>
            <a:r>
              <a:rPr lang="en-US" dirty="0"/>
              <a:t> </a:t>
            </a:r>
            <a:r>
              <a:rPr lang="en-US" dirty="0" smtClean="0"/>
              <a:t>      and more generally </a:t>
            </a:r>
            <a:r>
              <a:rPr lang="en-US" dirty="0" err="1" smtClean="0"/>
              <a:t>abelian</a:t>
            </a:r>
            <a:r>
              <a:rPr lang="en-US" dirty="0" smtClean="0"/>
              <a:t> case. </a:t>
            </a:r>
          </a:p>
          <a:p>
            <a:endParaRPr lang="en-US" dirty="0"/>
          </a:p>
          <a:p>
            <a:r>
              <a:rPr lang="en-US" dirty="0" smtClean="0"/>
              <a:t>But our definition can be easily  </a:t>
            </a:r>
            <a:r>
              <a:rPr lang="en-US" dirty="0" err="1" smtClean="0"/>
              <a:t>generalised</a:t>
            </a:r>
            <a:r>
              <a:rPr lang="en-US" dirty="0" smtClean="0"/>
              <a:t> also to the Non-</a:t>
            </a:r>
            <a:r>
              <a:rPr lang="en-US" dirty="0" err="1" smtClean="0"/>
              <a:t>Abelian</a:t>
            </a:r>
            <a:r>
              <a:rPr lang="en-US" dirty="0" smtClean="0"/>
              <a:t> case and to  theories with matter. </a:t>
            </a:r>
            <a:endParaRPr lang="en-US" dirty="0"/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667000"/>
            <a:ext cx="4699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250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762000"/>
            <a:ext cx="76962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              Theory</a:t>
            </a:r>
            <a:endParaRPr lang="en-US" dirty="0"/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583" y="899583"/>
            <a:ext cx="876300" cy="4699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90600" y="1905000"/>
            <a:ext cx="7543800" cy="45243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Link variable : angle</a:t>
            </a:r>
          </a:p>
          <a:p>
            <a:r>
              <a:rPr lang="en-US" dirty="0" smtClean="0"/>
              <a:t>(oriented links) 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On each link Hilbert space</a:t>
            </a:r>
          </a:p>
          <a:p>
            <a:endParaRPr lang="en-US" dirty="0"/>
          </a:p>
          <a:p>
            <a:r>
              <a:rPr lang="en-US" dirty="0" smtClean="0"/>
              <a:t>Conjugate momentum:  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2133600"/>
            <a:ext cx="2222500" cy="4826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3657600"/>
            <a:ext cx="660400" cy="457200"/>
          </a:xfrm>
          <a:prstGeom prst="rect">
            <a:avLst/>
          </a:prstGeom>
        </p:spPr>
      </p:pic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4724400"/>
            <a:ext cx="571500" cy="571500"/>
          </a:xfrm>
          <a:prstGeom prst="rect">
            <a:avLst/>
          </a:prstGeom>
        </p:spPr>
      </p:pic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5562600"/>
            <a:ext cx="26797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767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828800"/>
            <a:ext cx="7391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Gauge Transformation at vertex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Electric flux operator</a:t>
            </a:r>
          </a:p>
          <a:p>
            <a:endParaRPr lang="en-US" dirty="0"/>
          </a:p>
          <a:p>
            <a:r>
              <a:rPr lang="en-US" dirty="0" smtClean="0"/>
              <a:t>Gauge invariant  </a:t>
            </a:r>
            <a:endParaRPr lang="en-US" dirty="0"/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2057400"/>
            <a:ext cx="355600" cy="393700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2743200"/>
            <a:ext cx="3149600" cy="635000"/>
          </a:xfrm>
          <a:prstGeom prst="rect">
            <a:avLst/>
          </a:prstGeom>
        </p:spPr>
      </p:pic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4114800"/>
            <a:ext cx="571500" cy="571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1219200"/>
            <a:ext cx="8001000" cy="50783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1781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609600"/>
            <a:ext cx="80010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Entanglement Entropy:  U(1) Case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066800" y="3124200"/>
            <a:ext cx="548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Embed          in  </a:t>
            </a:r>
            <a:endParaRPr lang="en-US" dirty="0"/>
          </a:p>
        </p:txBody>
      </p:sp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3276600"/>
            <a:ext cx="838200" cy="469900"/>
          </a:xfrm>
          <a:prstGeom prst="rect">
            <a:avLst/>
          </a:prstGeom>
        </p:spPr>
      </p:pic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352800"/>
            <a:ext cx="355600" cy="342900"/>
          </a:xfrm>
          <a:prstGeom prst="rect">
            <a:avLst/>
          </a:prstGeom>
        </p:spPr>
      </p:pic>
      <p:pic>
        <p:nvPicPr>
          <p:cNvPr id="11" name="Picture 10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057400"/>
            <a:ext cx="5575300" cy="647700"/>
          </a:xfrm>
          <a:prstGeom prst="rect">
            <a:avLst/>
          </a:prstGeom>
        </p:spPr>
      </p:pic>
      <p:pic>
        <p:nvPicPr>
          <p:cNvPr id="12" name="Picture 11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4267200"/>
            <a:ext cx="4013200" cy="469900"/>
          </a:xfrm>
          <a:prstGeom prst="rect">
            <a:avLst/>
          </a:prstGeom>
        </p:spPr>
      </p:pic>
      <p:pic>
        <p:nvPicPr>
          <p:cNvPr id="13" name="Picture 12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5486400"/>
            <a:ext cx="3683000" cy="4699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400" y="5410200"/>
            <a:ext cx="80010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7053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914400"/>
            <a:ext cx="7924800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Can be expressed as a sum over different flux sectors. </a:t>
            </a:r>
            <a:endParaRPr lang="en-US" dirty="0"/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017" y="2491317"/>
            <a:ext cx="3086100" cy="469900"/>
          </a:xfrm>
          <a:prstGeom prst="rect">
            <a:avLst/>
          </a:prstGeom>
        </p:spPr>
      </p:pic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3581400"/>
            <a:ext cx="5016500" cy="685800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5410200"/>
            <a:ext cx="65278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333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228600"/>
            <a:ext cx="74676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1066800"/>
            <a:ext cx="7467600" cy="56323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dirty="0" smtClean="0"/>
              <a:t>Introduction</a:t>
            </a:r>
          </a:p>
          <a:p>
            <a:pPr marL="571500" indent="-571500">
              <a:buFont typeface="Arial"/>
              <a:buChar char="•"/>
            </a:pPr>
            <a:endParaRPr lang="en-US" dirty="0"/>
          </a:p>
          <a:p>
            <a:pPr marL="571500" indent="-571500">
              <a:buFont typeface="Arial"/>
              <a:buChar char="•"/>
            </a:pPr>
            <a:r>
              <a:rPr lang="en-US" dirty="0" smtClean="0"/>
              <a:t>The Definition In       Gauge Theory </a:t>
            </a:r>
          </a:p>
          <a:p>
            <a:pPr marL="571500" indent="-571500">
              <a:buFont typeface="Arial"/>
              <a:buChar char="•"/>
            </a:pPr>
            <a:endParaRPr lang="en-US" dirty="0"/>
          </a:p>
          <a:p>
            <a:pPr marL="571500" indent="-571500">
              <a:buFont typeface="Arial"/>
              <a:buChar char="•"/>
            </a:pPr>
            <a:r>
              <a:rPr lang="en-US" dirty="0" smtClean="0"/>
              <a:t>Properties</a:t>
            </a:r>
          </a:p>
          <a:p>
            <a:pPr marL="571500" indent="-571500">
              <a:buFont typeface="Arial"/>
              <a:buChar char="•"/>
            </a:pPr>
            <a:endParaRPr lang="en-US" dirty="0" smtClean="0"/>
          </a:p>
          <a:p>
            <a:pPr marL="571500" indent="-571500">
              <a:buFont typeface="Arial"/>
              <a:buChar char="•"/>
            </a:pPr>
            <a:r>
              <a:rPr lang="en-US" dirty="0" err="1" smtClean="0"/>
              <a:t>Generalisation</a:t>
            </a:r>
            <a:r>
              <a:rPr lang="en-US" dirty="0" smtClean="0"/>
              <a:t> to </a:t>
            </a:r>
            <a:r>
              <a:rPr lang="en-US" dirty="0" err="1" smtClean="0"/>
              <a:t>Abelian</a:t>
            </a:r>
            <a:r>
              <a:rPr lang="en-US" dirty="0" smtClean="0"/>
              <a:t> and Non-</a:t>
            </a:r>
            <a:r>
              <a:rPr lang="en-US" dirty="0" err="1" smtClean="0"/>
              <a:t>Abelian</a:t>
            </a:r>
            <a:r>
              <a:rPr lang="en-US" dirty="0" smtClean="0"/>
              <a:t> Theories</a:t>
            </a:r>
            <a:endParaRPr lang="en-US" dirty="0"/>
          </a:p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362200"/>
            <a:ext cx="4699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39547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609600"/>
            <a:ext cx="7162800" cy="50783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Non-</a:t>
            </a:r>
            <a:r>
              <a:rPr lang="en-US" dirty="0" err="1" smtClean="0"/>
              <a:t>Abelian</a:t>
            </a:r>
            <a:r>
              <a:rPr lang="en-US" dirty="0" smtClean="0"/>
              <a:t> Theories : </a:t>
            </a:r>
          </a:p>
          <a:p>
            <a:endParaRPr lang="en-US" dirty="0"/>
          </a:p>
          <a:p>
            <a:r>
              <a:rPr lang="en-US" dirty="0" smtClean="0"/>
              <a:t>Link variable </a:t>
            </a:r>
          </a:p>
          <a:p>
            <a:endParaRPr lang="en-US" dirty="0"/>
          </a:p>
          <a:p>
            <a:r>
              <a:rPr lang="en-US" dirty="0" smtClean="0"/>
              <a:t>Hilbert space on each link is that of a rigid rotor. </a:t>
            </a:r>
          </a:p>
          <a:p>
            <a:endParaRPr lang="en-US" dirty="0"/>
          </a:p>
          <a:p>
            <a:r>
              <a:rPr lang="en-US" dirty="0" smtClean="0"/>
              <a:t>Two operators </a:t>
            </a:r>
          </a:p>
          <a:p>
            <a:endParaRPr lang="en-US" dirty="0"/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762000"/>
            <a:ext cx="1193800" cy="4699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905000"/>
            <a:ext cx="2374900" cy="482600"/>
          </a:xfrm>
          <a:prstGeom prst="rect">
            <a:avLst/>
          </a:prstGeom>
        </p:spPr>
      </p:pic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4495800"/>
            <a:ext cx="2616200" cy="431800"/>
          </a:xfrm>
          <a:prstGeom prst="rect">
            <a:avLst/>
          </a:prstGeom>
        </p:spPr>
      </p:pic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5181600"/>
            <a:ext cx="271780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6559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/>
          <p:cNvCxnSpPr/>
          <p:nvPr/>
        </p:nvCxnSpPr>
        <p:spPr>
          <a:xfrm>
            <a:off x="3352800" y="1447800"/>
            <a:ext cx="1828800" cy="0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3200400" y="1295400"/>
            <a:ext cx="381000" cy="381000"/>
          </a:xfrm>
          <a:prstGeom prst="ellipse">
            <a:avLst/>
          </a:prstGeom>
          <a:ln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181600" y="1295400"/>
            <a:ext cx="381000" cy="381000"/>
          </a:xfrm>
          <a:prstGeom prst="ellipse">
            <a:avLst/>
          </a:prstGeom>
          <a:ln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895600" y="1981200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i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181600" y="19050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</a:t>
            </a:r>
            <a:endParaRPr lang="en-US" dirty="0"/>
          </a:p>
        </p:txBody>
      </p:sp>
      <p:pic>
        <p:nvPicPr>
          <p:cNvPr id="12" name="Picture 11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050" y="2882900"/>
            <a:ext cx="6870700" cy="939800"/>
          </a:xfrm>
          <a:prstGeom prst="rect">
            <a:avLst/>
          </a:prstGeom>
        </p:spPr>
      </p:pic>
      <p:pic>
        <p:nvPicPr>
          <p:cNvPr id="13" name="Picture 12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3886200"/>
            <a:ext cx="6959600" cy="939800"/>
          </a:xfrm>
          <a:prstGeom prst="rect">
            <a:avLst/>
          </a:prstGeom>
        </p:spPr>
      </p:pic>
      <p:pic>
        <p:nvPicPr>
          <p:cNvPr id="15" name="Picture 14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5105400"/>
            <a:ext cx="23241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26574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52400"/>
            <a:ext cx="80010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Rigid Body Quantum Mechanics</a:t>
            </a:r>
            <a:endParaRPr lang="en-US" dirty="0"/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990600"/>
            <a:ext cx="2616200" cy="431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2400" y="914400"/>
            <a:ext cx="8610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                :  generates rotations with respect to body fixed axis. 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                 </a:t>
            </a:r>
            <a:endParaRPr lang="en-US" dirty="0"/>
          </a:p>
          <a:p>
            <a:r>
              <a:rPr lang="en-US" dirty="0" smtClean="0"/>
              <a:t>                             : generates rotations with respect to space fixed axis.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              </a:t>
            </a:r>
            <a:endParaRPr lang="en-US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667000"/>
            <a:ext cx="2717800" cy="4318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4191000"/>
            <a:ext cx="1638300" cy="4699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5105400"/>
            <a:ext cx="83058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State specified by</a:t>
            </a:r>
          </a:p>
          <a:p>
            <a:r>
              <a:rPr lang="en-US" dirty="0" smtClean="0"/>
              <a:t>                        </a:t>
            </a:r>
          </a:p>
          <a:p>
            <a:r>
              <a:rPr lang="en-US" sz="3200" dirty="0" smtClean="0"/>
              <a:t>(</a:t>
            </a:r>
            <a:r>
              <a:rPr lang="en-US" sz="3200" dirty="0" err="1" smtClean="0"/>
              <a:t>Kogut</a:t>
            </a:r>
            <a:r>
              <a:rPr lang="en-US" sz="3200" dirty="0" smtClean="0"/>
              <a:t>, Susskind, PRD, Jan 1975)</a:t>
            </a:r>
            <a:endParaRPr lang="en-US" sz="3200" dirty="0"/>
          </a:p>
        </p:txBody>
      </p:sp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5181600"/>
            <a:ext cx="2540000" cy="5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06828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762000"/>
            <a:ext cx="7696200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Gauge transformations are generated by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Gauge invariant state: </a:t>
            </a:r>
            <a:endParaRPr lang="en-US" dirty="0"/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917" y="2510367"/>
            <a:ext cx="1231900" cy="1041400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5410200" y="297180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4724400" y="1540933"/>
            <a:ext cx="4130133" cy="2573867"/>
            <a:chOff x="4724400" y="1540933"/>
            <a:chExt cx="4130133" cy="2573867"/>
          </a:xfrm>
        </p:grpSpPr>
        <p:cxnSp>
          <p:nvCxnSpPr>
            <p:cNvPr id="5" name="Straight Arrow Connector 4"/>
            <p:cNvCxnSpPr/>
            <p:nvPr/>
          </p:nvCxnSpPr>
          <p:spPr>
            <a:xfrm flipV="1">
              <a:off x="5486400" y="2209800"/>
              <a:ext cx="0" cy="838200"/>
            </a:xfrm>
            <a:prstGeom prst="straightConnector1">
              <a:avLst/>
            </a:prstGeom>
            <a:ln w="3810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/>
            <p:nvPr/>
          </p:nvCxnSpPr>
          <p:spPr>
            <a:xfrm>
              <a:off x="5486400" y="3048000"/>
              <a:ext cx="0" cy="1066800"/>
            </a:xfrm>
            <a:prstGeom prst="straightConnector1">
              <a:avLst/>
            </a:prstGeom>
            <a:ln w="3810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>
              <a:off x="5638800" y="3124200"/>
              <a:ext cx="609600" cy="0"/>
            </a:xfrm>
            <a:prstGeom prst="straightConnector1">
              <a:avLst/>
            </a:prstGeom>
            <a:ln w="3810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flipH="1">
              <a:off x="4724400" y="3124200"/>
              <a:ext cx="914400" cy="0"/>
            </a:xfrm>
            <a:prstGeom prst="straightConnector1">
              <a:avLst/>
            </a:prstGeom>
            <a:ln w="3810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8669867" y="1540933"/>
              <a:ext cx="18466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dirty="0"/>
            </a:p>
          </p:txBody>
        </p:sp>
      </p:grpSp>
      <p:pic>
        <p:nvPicPr>
          <p:cNvPr id="11" name="Picture 10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3429000"/>
            <a:ext cx="355600" cy="393700"/>
          </a:xfrm>
          <a:prstGeom prst="rect">
            <a:avLst/>
          </a:prstGeom>
        </p:spPr>
      </p:pic>
      <p:pic>
        <p:nvPicPr>
          <p:cNvPr id="12" name="Picture 11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5638800"/>
            <a:ext cx="40767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00848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838200"/>
            <a:ext cx="7620000" cy="39703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Again embed           in the extended Hilbert space,     , which admits a tensor product decomposition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3048000"/>
            <a:ext cx="4013200" cy="469900"/>
          </a:xfrm>
          <a:prstGeom prst="rect">
            <a:avLst/>
          </a:prstGeom>
        </p:spPr>
      </p:pic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3962400"/>
            <a:ext cx="3683000" cy="469900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990600"/>
            <a:ext cx="838200" cy="4699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1600200"/>
            <a:ext cx="3556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4642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533400"/>
            <a:ext cx="6705600" cy="61863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One </a:t>
            </a:r>
            <a:r>
              <a:rPr lang="en-US" dirty="0" err="1" smtClean="0"/>
              <a:t>subtleity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r>
              <a:rPr lang="en-US" dirty="0" smtClean="0"/>
              <a:t>Electric flux on link given by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However different sectors are specified by giving the value of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At each vertex.  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514600"/>
            <a:ext cx="2819400" cy="431800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4648200"/>
            <a:ext cx="3086100" cy="5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69442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a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28600"/>
            <a:ext cx="6184900" cy="3975100"/>
          </a:xfrm>
          <a:prstGeom prst="rect">
            <a:avLst/>
          </a:prstGeom>
        </p:spPr>
      </p:pic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4343400"/>
            <a:ext cx="2946400" cy="45720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2819400" y="2667000"/>
            <a:ext cx="4572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2819400" y="2209800"/>
            <a:ext cx="0" cy="381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2286000" y="2667000"/>
            <a:ext cx="5334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2819400" y="2743200"/>
            <a:ext cx="0" cy="457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700" y="5268383"/>
            <a:ext cx="27686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22510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914400"/>
            <a:ext cx="6781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Can be expressed as a sum over different flux sectors. </a:t>
            </a:r>
            <a:endParaRPr lang="en-US" dirty="0"/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017" y="2491317"/>
            <a:ext cx="3086100" cy="469900"/>
          </a:xfrm>
          <a:prstGeom prst="rect">
            <a:avLst/>
          </a:prstGeom>
        </p:spPr>
      </p:pic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3581400"/>
            <a:ext cx="5016500" cy="685800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5410200"/>
            <a:ext cx="65278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52434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066800"/>
            <a:ext cx="7543800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Further </a:t>
            </a:r>
            <a:r>
              <a:rPr lang="en-US" dirty="0" err="1" smtClean="0"/>
              <a:t>generalisations</a:t>
            </a:r>
            <a:r>
              <a:rPr lang="en-US" dirty="0" smtClean="0"/>
              <a:t> with matter also straightforward.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3276600"/>
            <a:ext cx="76200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Why take this definition seriously?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4495800"/>
            <a:ext cx="76200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We will give three reasons below.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49064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524000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(Related to </a:t>
            </a:r>
            <a:r>
              <a:rPr lang="en-US" dirty="0" err="1" smtClean="0"/>
              <a:t>Toric</a:t>
            </a:r>
            <a:r>
              <a:rPr lang="en-US" dirty="0" smtClean="0"/>
              <a:t> Code, </a:t>
            </a:r>
            <a:r>
              <a:rPr lang="en-US" dirty="0" err="1" smtClean="0"/>
              <a:t>Kitaev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3200400"/>
            <a:ext cx="7848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On Lattice we can impose gauge invariance weakly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                       gauge theory.</a:t>
            </a:r>
            <a:endParaRPr lang="en-US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876800"/>
            <a:ext cx="6477000" cy="1041400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6096000"/>
            <a:ext cx="1524000" cy="304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2286000"/>
            <a:ext cx="723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Take       case:</a:t>
            </a:r>
            <a:endParaRPr lang="en-US" dirty="0"/>
          </a:p>
        </p:txBody>
      </p:sp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2438400"/>
            <a:ext cx="469900" cy="3937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3400" y="304800"/>
            <a:ext cx="76962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1) Physical Motivation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909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228600"/>
            <a:ext cx="74676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Outline (Continued)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1447800"/>
            <a:ext cx="7467600" cy="39703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dirty="0" smtClean="0"/>
              <a:t>Replica Trick</a:t>
            </a:r>
          </a:p>
          <a:p>
            <a:r>
              <a:rPr lang="en-US" dirty="0" smtClean="0"/>
              <a:t> </a:t>
            </a:r>
          </a:p>
          <a:p>
            <a:pPr marL="571500" indent="-571500">
              <a:buFont typeface="Arial"/>
              <a:buChar char="•"/>
            </a:pPr>
            <a:r>
              <a:rPr lang="en-US" dirty="0" smtClean="0"/>
              <a:t>Measuring The Entanglement</a:t>
            </a:r>
          </a:p>
          <a:p>
            <a:pPr marL="571500" indent="-571500">
              <a:buFont typeface="Arial"/>
              <a:buChar char="•"/>
            </a:pPr>
            <a:endParaRPr lang="en-US" dirty="0"/>
          </a:p>
          <a:p>
            <a:pPr marL="571500" indent="-571500">
              <a:buFont typeface="Arial"/>
              <a:buChar char="•"/>
            </a:pPr>
            <a:r>
              <a:rPr lang="en-US" dirty="0" smtClean="0"/>
              <a:t>Conclusions</a:t>
            </a:r>
          </a:p>
          <a:p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52399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609600"/>
            <a:ext cx="7391400" cy="39703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For general         to compute the entanglement we would work in the extended Hilbert space        </a:t>
            </a:r>
          </a:p>
          <a:p>
            <a:endParaRPr lang="en-US" dirty="0"/>
          </a:p>
          <a:p>
            <a:r>
              <a:rPr lang="en-US" dirty="0" smtClean="0"/>
              <a:t>The  gauge theory is the</a:t>
            </a:r>
          </a:p>
          <a:p>
            <a:endParaRPr lang="en-US" dirty="0"/>
          </a:p>
          <a:p>
            <a:r>
              <a:rPr lang="en-US" dirty="0" smtClean="0"/>
              <a:t>This is exactly our definition.</a:t>
            </a:r>
            <a:endParaRPr lang="en-US" dirty="0"/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914400"/>
            <a:ext cx="342900" cy="279400"/>
          </a:xfrm>
          <a:prstGeom prst="rect">
            <a:avLst/>
          </a:prstGeom>
        </p:spPr>
      </p:pic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905000"/>
            <a:ext cx="355600" cy="342900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3048000"/>
            <a:ext cx="1524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42170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762000"/>
            <a:ext cx="708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Non-</a:t>
            </a:r>
            <a:r>
              <a:rPr lang="en-US" dirty="0" err="1" smtClean="0"/>
              <a:t>Abelian</a:t>
            </a:r>
            <a:r>
              <a:rPr lang="en-US" dirty="0" smtClean="0"/>
              <a:t> Theory replace </a:t>
            </a:r>
            <a:endParaRPr lang="en-US" dirty="0"/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00" y="2442633"/>
            <a:ext cx="3251200" cy="104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67668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143000"/>
            <a:ext cx="7696200" cy="23083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In        case,  for certain topological states (no long range correlations) the  topological entanglement can be calculated using this definition. </a:t>
            </a:r>
            <a:endParaRPr lang="en-US" dirty="0"/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295400"/>
            <a:ext cx="609600" cy="3937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447800" y="3810000"/>
            <a:ext cx="1447800" cy="7620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447800" y="4572000"/>
            <a:ext cx="2438400" cy="609600"/>
          </a:xfrm>
          <a:prstGeom prst="rect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895600" y="3810000"/>
            <a:ext cx="990600" cy="762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638800"/>
            <a:ext cx="7543801" cy="46105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33600" y="45720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8000" y="38862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828800" y="388620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953000" y="3886200"/>
            <a:ext cx="3276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Kitaev</a:t>
            </a:r>
            <a:r>
              <a:rPr lang="en-US" dirty="0" smtClean="0"/>
              <a:t>, </a:t>
            </a:r>
            <a:r>
              <a:rPr lang="en-US" dirty="0" err="1" smtClean="0"/>
              <a:t>Preskill</a:t>
            </a:r>
            <a:endParaRPr lang="en-US" dirty="0" smtClean="0"/>
          </a:p>
          <a:p>
            <a:r>
              <a:rPr lang="en-US" dirty="0" smtClean="0"/>
              <a:t>Levin, Wen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04800" y="5486400"/>
            <a:ext cx="83058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57200" y="381000"/>
            <a:ext cx="76962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2) Topological Entanglement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91028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52400"/>
            <a:ext cx="7924800" cy="45243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dirty="0" smtClean="0"/>
              <a:t>Resulting answer  for       is  </a:t>
            </a:r>
          </a:p>
          <a:p>
            <a:pPr marL="571500" indent="-571500">
              <a:buFont typeface="Arial"/>
              <a:buChar char="•"/>
            </a:pPr>
            <a:endParaRPr lang="en-US" dirty="0" smtClean="0"/>
          </a:p>
          <a:p>
            <a:pPr marL="571500" indent="-571500">
              <a:buFont typeface="Arial"/>
              <a:buChar char="•"/>
            </a:pPr>
            <a:r>
              <a:rPr lang="en-US" dirty="0" smtClean="0"/>
              <a:t>This is the ``correct answer’’</a:t>
            </a:r>
          </a:p>
          <a:p>
            <a:pPr marL="571500" indent="-571500">
              <a:buFont typeface="Arial"/>
              <a:buChar char="•"/>
            </a:pPr>
            <a:endParaRPr lang="en-US" dirty="0"/>
          </a:p>
          <a:p>
            <a:pPr marL="571500" indent="-571500">
              <a:buFont typeface="Arial"/>
              <a:buChar char="•"/>
            </a:pPr>
            <a:r>
              <a:rPr lang="en-US" dirty="0" smtClean="0"/>
              <a:t>In general expect it to be       </a:t>
            </a:r>
          </a:p>
          <a:p>
            <a:pPr marL="571500" indent="-571500">
              <a:buFont typeface="Arial"/>
              <a:buChar char="•"/>
            </a:pPr>
            <a:endParaRPr lang="en-US" dirty="0"/>
          </a:p>
          <a:p>
            <a:pPr marL="571500" indent="-571500">
              <a:buFont typeface="Arial"/>
              <a:buChar char="•"/>
            </a:pPr>
            <a:r>
              <a:rPr lang="en-US" dirty="0" smtClean="0"/>
              <a:t>D: Quantum Dimension</a:t>
            </a:r>
          </a:p>
          <a:p>
            <a:endParaRPr lang="en-US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28600"/>
            <a:ext cx="1524000" cy="469900"/>
          </a:xfrm>
          <a:prstGeom prst="rect">
            <a:avLst/>
          </a:prstGeom>
        </p:spPr>
      </p:pic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381000"/>
            <a:ext cx="469900" cy="393700"/>
          </a:xfrm>
          <a:prstGeom prst="rect">
            <a:avLst/>
          </a:prstGeom>
        </p:spPr>
      </p:pic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2438400"/>
            <a:ext cx="16891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47765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52400"/>
            <a:ext cx="7924800" cy="45243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 typeface="Arial"/>
              <a:buChar char="•"/>
            </a:pPr>
            <a:endParaRPr lang="en-US" dirty="0"/>
          </a:p>
          <a:p>
            <a:pPr marL="571500" indent="-571500">
              <a:buFont typeface="Arial"/>
              <a:buChar char="•"/>
            </a:pPr>
            <a:r>
              <a:rPr lang="en-US" dirty="0" smtClean="0"/>
              <a:t>In this case </a:t>
            </a:r>
            <a:r>
              <a:rPr lang="en-US" dirty="0"/>
              <a:t> </a:t>
            </a:r>
            <a:r>
              <a:rPr lang="en-US" dirty="0" smtClean="0"/>
              <a:t>          .</a:t>
            </a:r>
          </a:p>
          <a:p>
            <a:pPr marL="571500" indent="-571500">
              <a:buFont typeface="Arial"/>
              <a:buChar char="•"/>
            </a:pPr>
            <a:endParaRPr lang="en-US" dirty="0" smtClean="0"/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Corresponding to 2 particles (electric charge and magnetic charge) which are mutually anionic.</a:t>
            </a:r>
          </a:p>
          <a:p>
            <a:endParaRPr lang="en-US" dirty="0"/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   And 4 sectors on the torus. </a:t>
            </a:r>
            <a:endParaRPr lang="en-US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914400"/>
            <a:ext cx="1193800" cy="31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77050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685800"/>
            <a:ext cx="7696200" cy="45243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dirty="0" smtClean="0"/>
              <a:t>Similarly for             we get </a:t>
            </a:r>
            <a:endParaRPr lang="en-US" dirty="0"/>
          </a:p>
          <a:p>
            <a:r>
              <a:rPr lang="en-US" dirty="0" smtClean="0"/>
              <a:t> 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Which is the correct answer, since the quantum dimension is N. </a:t>
            </a:r>
          </a:p>
          <a:p>
            <a:endParaRPr lang="en-US" dirty="0"/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1447800"/>
            <a:ext cx="609600" cy="393700"/>
          </a:xfrm>
          <a:prstGeom prst="rect">
            <a:avLst/>
          </a:prstGeom>
        </p:spPr>
      </p:pic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362200"/>
            <a:ext cx="4000500" cy="48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95799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533400"/>
            <a:ext cx="75438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3) Connection To Replica Trick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1676400"/>
            <a:ext cx="7543800" cy="39703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Euclidean Path Integral method to calculate entanglement.</a:t>
            </a:r>
          </a:p>
          <a:p>
            <a:endParaRPr lang="en-US" dirty="0"/>
          </a:p>
          <a:p>
            <a:r>
              <a:rPr lang="en-US" dirty="0" smtClean="0"/>
              <a:t>Agrees with our definition </a:t>
            </a:r>
          </a:p>
          <a:p>
            <a:endParaRPr lang="en-US" dirty="0"/>
          </a:p>
          <a:p>
            <a:r>
              <a:rPr lang="en-US" dirty="0" smtClean="0"/>
              <a:t>First calculate                            </a:t>
            </a:r>
          </a:p>
          <a:p>
            <a:endParaRPr lang="en-US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867" y="4455583"/>
            <a:ext cx="2540000" cy="469900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167" y="5166783"/>
            <a:ext cx="47498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49720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533400"/>
            <a:ext cx="8382000" cy="56323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dirty="0" smtClean="0"/>
              <a:t>To calculate           in 2+1 dim. We work on an n-fold cover of         </a:t>
            </a:r>
          </a:p>
          <a:p>
            <a:pPr marL="571500" indent="-571500">
              <a:buFont typeface="Arial"/>
              <a:buChar char="•"/>
            </a:pPr>
            <a:endParaRPr lang="en-US" dirty="0"/>
          </a:p>
          <a:p>
            <a:pPr marL="571500" indent="-571500">
              <a:buFont typeface="Arial"/>
              <a:buChar char="•"/>
            </a:pPr>
            <a:r>
              <a:rPr lang="en-US" dirty="0" smtClean="0"/>
              <a:t>Obtained by introducing a branch cut at a particular instant of ``time’’  along the spatial region of interest</a:t>
            </a:r>
          </a:p>
          <a:p>
            <a:pPr marL="571500" indent="-571500">
              <a:buFont typeface="Arial"/>
              <a:buChar char="•"/>
            </a:pPr>
            <a:endParaRPr lang="en-US" dirty="0" smtClean="0"/>
          </a:p>
          <a:p>
            <a:pPr marL="571500" indent="-571500">
              <a:buFont typeface="Arial"/>
              <a:buChar char="•"/>
            </a:pPr>
            <a:r>
              <a:rPr lang="en-US" dirty="0" smtClean="0"/>
              <a:t>And identifying values of fields at bottom of branch cut in one copy with their values above the cut in the next.</a:t>
            </a:r>
            <a:endParaRPr lang="en-US" dirty="0"/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685800"/>
            <a:ext cx="558800" cy="393700"/>
          </a:xfrm>
          <a:prstGeom prst="rect">
            <a:avLst/>
          </a:prstGeom>
        </p:spPr>
      </p:pic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1219200"/>
            <a:ext cx="50800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3469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95800" y="914400"/>
            <a:ext cx="4114800" cy="2895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600200" y="3962400"/>
            <a:ext cx="4114800" cy="2895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3048000" y="5486400"/>
            <a:ext cx="762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943600" y="2438400"/>
            <a:ext cx="1143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971800" y="5562600"/>
            <a:ext cx="1524000" cy="0"/>
          </a:xfrm>
          <a:prstGeom prst="line">
            <a:avLst/>
          </a:prstGeom>
          <a:ln w="571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867400" y="2514600"/>
            <a:ext cx="1524000" cy="0"/>
          </a:xfrm>
          <a:prstGeom prst="line">
            <a:avLst/>
          </a:prstGeom>
          <a:ln w="571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971800" y="5638800"/>
            <a:ext cx="1524000" cy="0"/>
          </a:xfrm>
          <a:prstGeom prst="line">
            <a:avLst/>
          </a:prstGeom>
          <a:ln w="57150" cmpd="sng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867400" y="2438400"/>
            <a:ext cx="1524000" cy="0"/>
          </a:xfrm>
          <a:prstGeom prst="line">
            <a:avLst/>
          </a:prstGeom>
          <a:ln w="57150" cmpd="sng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495800" y="5562600"/>
            <a:ext cx="1143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7391400" y="2514600"/>
            <a:ext cx="1143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676400" y="5562600"/>
            <a:ext cx="1295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495800" y="2514600"/>
            <a:ext cx="1371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719837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685800"/>
            <a:ext cx="7315200" cy="28623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   is obtained by carrying out the path integral on this n-fold cover.</a:t>
            </a:r>
          </a:p>
          <a:p>
            <a:endParaRPr lang="en-US" dirty="0"/>
          </a:p>
          <a:p>
            <a:r>
              <a:rPr lang="en-US" dirty="0" smtClean="0"/>
              <a:t>(Minor point: </a:t>
            </a:r>
            <a:r>
              <a:rPr lang="en-US" dirty="0" err="1" smtClean="0"/>
              <a:t>Normalisation</a:t>
            </a:r>
            <a:r>
              <a:rPr lang="en-US" dirty="0" smtClean="0"/>
              <a:t>).</a:t>
            </a:r>
            <a:endParaRPr lang="en-US" dirty="0"/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838200"/>
            <a:ext cx="13462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082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533400"/>
            <a:ext cx="70866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1371600"/>
            <a:ext cx="7086600" cy="17543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Entanglement has emerged as an  important way to quantify the quantum correlations.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4038600"/>
            <a:ext cx="7162800" cy="17543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Gauge Theories are central to our understanding of the physics and mathematics of the universe!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46673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762000"/>
            <a:ext cx="7848600" cy="56323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dirty="0" smtClean="0"/>
              <a:t>This can be done also for a lattice gauge theory.</a:t>
            </a:r>
          </a:p>
          <a:p>
            <a:pPr marL="571500" indent="-571500">
              <a:buFont typeface="Arial"/>
              <a:buChar char="•"/>
            </a:pPr>
            <a:endParaRPr lang="en-US" dirty="0" smtClean="0"/>
          </a:p>
          <a:p>
            <a:pPr marL="571500" indent="-571500">
              <a:buFont typeface="Arial"/>
              <a:buChar char="•"/>
            </a:pPr>
            <a:r>
              <a:rPr lang="en-US" dirty="0" smtClean="0"/>
              <a:t>In the Hamiltonian formulation time is continuous, and for each instance of time we have a spatial lattice. </a:t>
            </a:r>
          </a:p>
          <a:p>
            <a:pPr marL="571500" indent="-571500">
              <a:buFont typeface="Arial"/>
              <a:buChar char="•"/>
            </a:pPr>
            <a:endParaRPr lang="en-US" dirty="0"/>
          </a:p>
          <a:p>
            <a:pPr marL="571500" indent="-571500">
              <a:buFont typeface="Arial"/>
              <a:buChar char="•"/>
            </a:pPr>
            <a:r>
              <a:rPr lang="en-US" dirty="0" smtClean="0"/>
              <a:t>Each link          an independent variable.</a:t>
            </a:r>
            <a:endParaRPr lang="en-US" dirty="0"/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133" y="5359400"/>
            <a:ext cx="5588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62552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783" y="1132417"/>
            <a:ext cx="4686300" cy="1155700"/>
          </a:xfrm>
          <a:prstGeom prst="rect">
            <a:avLst/>
          </a:prstGeom>
        </p:spPr>
      </p:pic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383" y="3238500"/>
            <a:ext cx="4737100" cy="1143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" y="685800"/>
            <a:ext cx="8839200" cy="39703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81175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304800"/>
            <a:ext cx="7467600" cy="39703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dirty="0" smtClean="0"/>
              <a:t>The path integral automatically gives                embedded in the extended Hilbert space</a:t>
            </a:r>
          </a:p>
          <a:p>
            <a:pPr marL="571500" indent="-571500">
              <a:buFont typeface="Arial"/>
              <a:buChar char="•"/>
            </a:pPr>
            <a:endParaRPr lang="en-US" dirty="0"/>
          </a:p>
          <a:p>
            <a:pPr marL="571500" indent="-571500">
              <a:buFont typeface="Arial"/>
              <a:buChar char="•"/>
            </a:pPr>
            <a:r>
              <a:rPr lang="en-US" dirty="0"/>
              <a:t>Since each link variable is </a:t>
            </a:r>
            <a:r>
              <a:rPr lang="en-US" dirty="0" smtClean="0"/>
              <a:t>an independent degree of freedom.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914400"/>
            <a:ext cx="8382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61809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914400"/>
            <a:ext cx="7162800" cy="34163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dirty="0" smtClean="0"/>
              <a:t>Starting with a gauge invariant state in the far past (or in effect the vacuum) we get a gauge invariant state at  </a:t>
            </a:r>
          </a:p>
          <a:p>
            <a:endParaRPr lang="en-US" dirty="0"/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3352800"/>
            <a:ext cx="9779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53339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685800"/>
            <a:ext cx="8001000" cy="56323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The further identification at t=0 of link variables outside the branch cut (black line) gives the density matrix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And the Path Integral over the N-fold cover then gives                             </a:t>
            </a:r>
          </a:p>
          <a:p>
            <a:endParaRPr lang="en-US" dirty="0"/>
          </a:p>
          <a:p>
            <a:r>
              <a:rPr lang="en-US" dirty="0" smtClean="0"/>
              <a:t>So that  </a:t>
            </a:r>
            <a:endParaRPr lang="en-US" dirty="0"/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0" y="2914650"/>
            <a:ext cx="4013200" cy="469900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4724400"/>
            <a:ext cx="3200400" cy="4699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800" y="5657850"/>
            <a:ext cx="39116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5178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228600"/>
            <a:ext cx="8001000" cy="28623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So in the end what the path integral calculates from the replica trick is 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 Which is exactly our definition.  </a:t>
            </a:r>
            <a:endParaRPr lang="en-US" dirty="0"/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752600"/>
            <a:ext cx="3911600" cy="4699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4800" y="3733800"/>
            <a:ext cx="8001000" cy="255454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Of course the manipulations are formal. Strictly speaking, agreement is  in the continuum limit, when suitable counter-terms dependent on the boundary of the region of interest are added.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4420752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85800"/>
            <a:ext cx="8229600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Connection With Quantum Information Theory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2590800"/>
            <a:ext cx="8153400" cy="34163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dirty="0" smtClean="0"/>
              <a:t>Entanglement quantified by comparison with a reference system of N Bell pairs. </a:t>
            </a:r>
          </a:p>
          <a:p>
            <a:pPr marL="571500" indent="-571500">
              <a:buFont typeface="Arial"/>
              <a:buChar char="•"/>
            </a:pPr>
            <a:endParaRPr lang="en-US" dirty="0"/>
          </a:p>
          <a:p>
            <a:pPr marL="571500" indent="-571500">
              <a:buFont typeface="Arial"/>
              <a:buChar char="•"/>
            </a:pPr>
            <a:r>
              <a:rPr lang="en-US" dirty="0" smtClean="0"/>
              <a:t>Comparison done by entanglement distillation or entanglement dilution.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01499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57200"/>
            <a:ext cx="7467600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Connection with Quantum Information Theory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2362200"/>
            <a:ext cx="73914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Entanglement Distillation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752600" y="4114800"/>
            <a:ext cx="1371600" cy="1066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038600" y="4114800"/>
            <a:ext cx="1371600" cy="1066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981200" y="434340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495800" y="43434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3124200" y="4419600"/>
            <a:ext cx="838200" cy="0"/>
          </a:xfrm>
          <a:prstGeom prst="line">
            <a:avLst/>
          </a:prstGeom>
          <a:ln w="571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124200" y="4572000"/>
            <a:ext cx="838200" cy="0"/>
          </a:xfrm>
          <a:prstGeom prst="line">
            <a:avLst/>
          </a:prstGeom>
          <a:ln w="571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124200" y="4724400"/>
            <a:ext cx="838200" cy="0"/>
          </a:xfrm>
          <a:prstGeom prst="line">
            <a:avLst/>
          </a:prstGeom>
          <a:ln w="571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124200" y="4876800"/>
            <a:ext cx="838200" cy="0"/>
          </a:xfrm>
          <a:prstGeom prst="line">
            <a:avLst/>
          </a:prstGeom>
          <a:ln w="571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2057400" y="5638800"/>
            <a:ext cx="304800" cy="228600"/>
          </a:xfrm>
          <a:prstGeom prst="ellipse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2209800" y="5791200"/>
            <a:ext cx="304800" cy="228600"/>
          </a:xfrm>
          <a:prstGeom prst="ellipse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2362200" y="5943600"/>
            <a:ext cx="304800" cy="228600"/>
          </a:xfrm>
          <a:prstGeom prst="ellipse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2514600" y="6096000"/>
            <a:ext cx="304800" cy="228600"/>
          </a:xfrm>
          <a:prstGeom prst="ellipse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2667000" y="6248400"/>
            <a:ext cx="304800" cy="228600"/>
          </a:xfrm>
          <a:prstGeom prst="ellipse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819400" y="6400800"/>
            <a:ext cx="304800" cy="228600"/>
          </a:xfrm>
          <a:prstGeom prst="ellipse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4419600" y="5562600"/>
            <a:ext cx="304800" cy="228600"/>
          </a:xfrm>
          <a:prstGeom prst="ellipse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4572000" y="5715000"/>
            <a:ext cx="304800" cy="228600"/>
          </a:xfrm>
          <a:prstGeom prst="ellipse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4724400" y="5867400"/>
            <a:ext cx="304800" cy="228600"/>
          </a:xfrm>
          <a:prstGeom prst="ellipse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4876800" y="6019800"/>
            <a:ext cx="304800" cy="228600"/>
          </a:xfrm>
          <a:prstGeom prst="ellipse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5029200" y="6172200"/>
            <a:ext cx="304800" cy="228600"/>
          </a:xfrm>
          <a:prstGeom prst="ellipse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181600" y="6324600"/>
            <a:ext cx="304800" cy="228600"/>
          </a:xfrm>
          <a:prstGeom prst="ellipse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6019800" y="5257800"/>
            <a:ext cx="2895600" cy="9541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2N </a:t>
            </a:r>
            <a:r>
              <a:rPr lang="en-US" sz="2800" dirty="0" err="1" smtClean="0"/>
              <a:t>unentangled</a:t>
            </a:r>
            <a:r>
              <a:rPr lang="en-US" sz="2800" dirty="0" smtClean="0"/>
              <a:t> </a:t>
            </a:r>
            <a:r>
              <a:rPr lang="en-US" sz="2800" dirty="0" err="1" smtClean="0"/>
              <a:t>qubits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8623862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828800"/>
            <a:ext cx="7239000" cy="45243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Carry Out Transformations involving Local Operations and Classical Communication</a:t>
            </a:r>
          </a:p>
          <a:p>
            <a:endParaRPr lang="en-US" dirty="0"/>
          </a:p>
          <a:p>
            <a:r>
              <a:rPr lang="en-US" dirty="0"/>
              <a:t>Local operations act on A and one set of N </a:t>
            </a:r>
            <a:r>
              <a:rPr lang="en-US" dirty="0" err="1"/>
              <a:t>qubits</a:t>
            </a:r>
            <a:r>
              <a:rPr lang="en-US" dirty="0"/>
              <a:t>. Or B and the other set.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381000"/>
            <a:ext cx="72390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Entanglement Distillation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44005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57200"/>
            <a:ext cx="74676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To finally arrive at the situation: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447800" y="2514600"/>
            <a:ext cx="1371600" cy="1066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733800" y="2514600"/>
            <a:ext cx="1371600" cy="1066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676400" y="289560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114800" y="28956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3048000" y="5638800"/>
            <a:ext cx="838200" cy="0"/>
          </a:xfrm>
          <a:prstGeom prst="line">
            <a:avLst/>
          </a:prstGeom>
          <a:ln w="571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429000" y="6477000"/>
            <a:ext cx="838200" cy="0"/>
          </a:xfrm>
          <a:prstGeom prst="line">
            <a:avLst/>
          </a:prstGeom>
          <a:ln w="571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124200" y="5867400"/>
            <a:ext cx="838200" cy="0"/>
          </a:xfrm>
          <a:prstGeom prst="line">
            <a:avLst/>
          </a:prstGeom>
          <a:ln w="571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276600" y="6172200"/>
            <a:ext cx="838200" cy="0"/>
          </a:xfrm>
          <a:prstGeom prst="line">
            <a:avLst/>
          </a:prstGeom>
          <a:ln w="571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2057400" y="5638800"/>
            <a:ext cx="304800" cy="228600"/>
          </a:xfrm>
          <a:prstGeom prst="ellipse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2209800" y="5791200"/>
            <a:ext cx="304800" cy="228600"/>
          </a:xfrm>
          <a:prstGeom prst="ellipse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2362200" y="5943600"/>
            <a:ext cx="304800" cy="228600"/>
          </a:xfrm>
          <a:prstGeom prst="ellipse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2514600" y="6096000"/>
            <a:ext cx="304800" cy="228600"/>
          </a:xfrm>
          <a:prstGeom prst="ellipse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2667000" y="6248400"/>
            <a:ext cx="304800" cy="228600"/>
          </a:xfrm>
          <a:prstGeom prst="ellipse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819400" y="6400800"/>
            <a:ext cx="304800" cy="228600"/>
          </a:xfrm>
          <a:prstGeom prst="ellipse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4419600" y="5562600"/>
            <a:ext cx="304800" cy="228600"/>
          </a:xfrm>
          <a:prstGeom prst="ellipse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4572000" y="5715000"/>
            <a:ext cx="304800" cy="228600"/>
          </a:xfrm>
          <a:prstGeom prst="ellipse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4724400" y="5867400"/>
            <a:ext cx="304800" cy="228600"/>
          </a:xfrm>
          <a:prstGeom prst="ellipse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4876800" y="6019800"/>
            <a:ext cx="304800" cy="228600"/>
          </a:xfrm>
          <a:prstGeom prst="ellipse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5029200" y="6172200"/>
            <a:ext cx="304800" cy="228600"/>
          </a:xfrm>
          <a:prstGeom prst="ellipse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181600" y="6324600"/>
            <a:ext cx="304800" cy="228600"/>
          </a:xfrm>
          <a:prstGeom prst="ellipse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6019800" y="5257800"/>
            <a:ext cx="289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N entangled Bell pairs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77246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685800"/>
            <a:ext cx="71628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1981200"/>
            <a:ext cx="7162800" cy="23083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It is therefore worth trying to give a precise definition of entanglement entropy in a gauge theory.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69410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09600"/>
            <a:ext cx="8153400" cy="28623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Let N be  the maximum number of Bell pairs we can produce.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 smtClean="0"/>
              <a:t>Then      </a:t>
            </a:r>
            <a:endParaRPr lang="en-US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2895600"/>
            <a:ext cx="3086100" cy="4699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9600" y="4114800"/>
            <a:ext cx="8153400" cy="23083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(Actually in an asymptotic sense with         copies       in the                 </a:t>
            </a:r>
          </a:p>
          <a:p>
            <a:r>
              <a:rPr lang="en-US" dirty="0" smtClean="0"/>
              <a:t>Limit.)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4800600"/>
            <a:ext cx="469900" cy="393700"/>
          </a:xfrm>
          <a:prstGeom prst="rect">
            <a:avLst/>
          </a:prstGeom>
        </p:spPr>
      </p:pic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4800600"/>
            <a:ext cx="16129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34257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609600"/>
            <a:ext cx="7162800" cy="45243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In our case we have </a:t>
            </a:r>
            <a:r>
              <a:rPr lang="en-US" dirty="0" err="1" smtClean="0"/>
              <a:t>superselection</a:t>
            </a:r>
            <a:r>
              <a:rPr lang="en-US" dirty="0" smtClean="0"/>
              <a:t> sectors </a:t>
            </a:r>
            <a:r>
              <a:rPr lang="en-US" dirty="0" err="1" smtClean="0"/>
              <a:t>labelled</a:t>
            </a:r>
            <a:r>
              <a:rPr lang="en-US" dirty="0" smtClean="0"/>
              <a:t> by</a:t>
            </a:r>
          </a:p>
          <a:p>
            <a:r>
              <a:rPr lang="en-US" dirty="0" smtClean="0"/>
              <a:t>The flux </a:t>
            </a:r>
          </a:p>
          <a:p>
            <a:endParaRPr lang="en-US" dirty="0"/>
          </a:p>
          <a:p>
            <a:r>
              <a:rPr lang="en-US" dirty="0" smtClean="0"/>
              <a:t>We cannot do local operations, involving gauge invariant operators,  and change the </a:t>
            </a:r>
            <a:r>
              <a:rPr lang="en-US" dirty="0" err="1" smtClean="0"/>
              <a:t>superselection</a:t>
            </a:r>
            <a:r>
              <a:rPr lang="en-US" dirty="0" smtClean="0"/>
              <a:t> sector</a:t>
            </a:r>
            <a:endParaRPr lang="en-US" dirty="0"/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828799"/>
            <a:ext cx="307732" cy="38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69812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983" y="774700"/>
            <a:ext cx="4940300" cy="990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2362200"/>
            <a:ext cx="7543800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Cannot obtain this full entanglement through distillation or dilution.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4267200"/>
            <a:ext cx="7620000" cy="17543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This is a general  difference between gauge theories and say spin systems.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15270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838200"/>
            <a:ext cx="7620000" cy="17543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So how </a:t>
            </a:r>
            <a:r>
              <a:rPr lang="en-US" dirty="0"/>
              <a:t>w</a:t>
            </a:r>
            <a:r>
              <a:rPr lang="en-US" dirty="0" smtClean="0"/>
              <a:t>ell can we do?</a:t>
            </a:r>
          </a:p>
          <a:p>
            <a:endParaRPr lang="en-US" dirty="0"/>
          </a:p>
          <a:p>
            <a:r>
              <a:rPr lang="en-US" dirty="0" smtClean="0"/>
              <a:t>(Still in progress).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39158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609600"/>
            <a:ext cx="78486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600200"/>
            <a:ext cx="7848600" cy="39703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dirty="0" smtClean="0"/>
              <a:t>We have proposed a definition for entanglement entropy in gauge theories.</a:t>
            </a:r>
          </a:p>
          <a:p>
            <a:pPr marL="571500" indent="-571500">
              <a:buFont typeface="Arial"/>
              <a:buChar char="•"/>
            </a:pPr>
            <a:endParaRPr lang="en-US" dirty="0"/>
          </a:p>
          <a:p>
            <a:pPr marL="571500" indent="-571500">
              <a:buFont typeface="Arial"/>
              <a:buChar char="•"/>
            </a:pPr>
            <a:r>
              <a:rPr lang="en-US" dirty="0" smtClean="0"/>
              <a:t>The definition is applicable to </a:t>
            </a:r>
            <a:r>
              <a:rPr lang="en-US" dirty="0" err="1" smtClean="0"/>
              <a:t>Abelian</a:t>
            </a:r>
            <a:r>
              <a:rPr lang="en-US" dirty="0" smtClean="0"/>
              <a:t> and Non-</a:t>
            </a:r>
            <a:r>
              <a:rPr lang="en-US" dirty="0" err="1" smtClean="0"/>
              <a:t>Abelian</a:t>
            </a:r>
            <a:r>
              <a:rPr lang="en-US" dirty="0" smtClean="0"/>
              <a:t> Theories, and also to theories with matter.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56187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609600"/>
            <a:ext cx="78486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600200"/>
            <a:ext cx="7848600" cy="45243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dirty="0" smtClean="0"/>
              <a:t>It has many nice properties. </a:t>
            </a:r>
          </a:p>
          <a:p>
            <a:r>
              <a:rPr lang="en-US" dirty="0" smtClean="0"/>
              <a:t>     </a:t>
            </a:r>
            <a:r>
              <a:rPr lang="en-US" dirty="0" err="1" smtClean="0"/>
              <a:t>i</a:t>
            </a:r>
            <a:r>
              <a:rPr lang="en-US" dirty="0" smtClean="0"/>
              <a:t>) It is gauge invariant. </a:t>
            </a:r>
          </a:p>
          <a:p>
            <a:r>
              <a:rPr lang="en-US" dirty="0" smtClean="0"/>
              <a:t>     ii) Agrees with the Replica trick. </a:t>
            </a:r>
          </a:p>
          <a:p>
            <a:pPr marL="571500" indent="-571500">
              <a:buFont typeface="Arial"/>
              <a:buChar char="•"/>
            </a:pPr>
            <a:endParaRPr lang="en-US" dirty="0"/>
          </a:p>
          <a:p>
            <a:pPr marL="571500" indent="-571500">
              <a:buFont typeface="Arial"/>
              <a:buChar char="•"/>
            </a:pPr>
            <a:r>
              <a:rPr lang="en-US" dirty="0" smtClean="0"/>
              <a:t>But it does not agree with an operational definition based on entanglement distillation and/or dilution.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60340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ntangledroots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81000"/>
            <a:ext cx="7010400" cy="5257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5867400"/>
            <a:ext cx="70104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Thank you!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45709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838200"/>
            <a:ext cx="784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 how well can we do?</a:t>
            </a:r>
          </a:p>
          <a:p>
            <a:endParaRPr lang="en-US" dirty="0"/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209800"/>
            <a:ext cx="4241800" cy="635000"/>
          </a:xfrm>
          <a:prstGeom prst="rect">
            <a:avLst/>
          </a:prstGeom>
        </p:spPr>
      </p:pic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3657600"/>
            <a:ext cx="2717800" cy="635000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517" y="4684183"/>
            <a:ext cx="2146300" cy="5207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562600"/>
            <a:ext cx="83693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312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685800"/>
            <a:ext cx="76200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1981200"/>
            <a:ext cx="7543800" cy="17543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In a system with local degrees of freedom the entanglement entropy is straightforward to define.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4573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48"/>
  <p:tag name="DEFAULTHEIGHT" val="200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37745</TotalTime>
  <Words>1965</Words>
  <Application>Microsoft Macintosh PowerPoint</Application>
  <PresentationFormat>On-screen Show (4:3)</PresentationFormat>
  <Paragraphs>429</Paragraphs>
  <Slides>87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87</vt:i4>
      </vt:variant>
    </vt:vector>
  </HeadingPairs>
  <TitlesOfParts>
    <vt:vector size="88" baseType="lpstr">
      <vt:lpstr>Default Design</vt:lpstr>
      <vt:lpstr>Entanglement Entropy In Gauge Theories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Inflationary Model  In  String Theory</dc:title>
  <dc:creator>sandip</dc:creator>
  <cp:lastModifiedBy>Sandip Trivedi</cp:lastModifiedBy>
  <cp:revision>471</cp:revision>
  <cp:lastPrinted>2014-11-03T20:18:03Z</cp:lastPrinted>
  <dcterms:created xsi:type="dcterms:W3CDTF">2004-06-05T05:24:37Z</dcterms:created>
  <dcterms:modified xsi:type="dcterms:W3CDTF">2015-05-27T22:41:07Z</dcterms:modified>
</cp:coreProperties>
</file>