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92" r:id="rId3"/>
    <p:sldId id="295" r:id="rId4"/>
    <p:sldId id="296" r:id="rId5"/>
    <p:sldId id="297" r:id="rId6"/>
    <p:sldId id="260" r:id="rId7"/>
    <p:sldId id="261" r:id="rId8"/>
    <p:sldId id="288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87" r:id="rId17"/>
    <p:sldId id="289" r:id="rId18"/>
    <p:sldId id="290" r:id="rId19"/>
    <p:sldId id="278" r:id="rId20"/>
    <p:sldId id="291" r:id="rId21"/>
    <p:sldId id="280" r:id="rId22"/>
    <p:sldId id="286" r:id="rId23"/>
    <p:sldId id="298" r:id="rId24"/>
    <p:sldId id="259" r:id="rId25"/>
    <p:sldId id="265" r:id="rId26"/>
    <p:sldId id="299" r:id="rId27"/>
    <p:sldId id="300" r:id="rId28"/>
    <p:sldId id="301" r:id="rId29"/>
    <p:sldId id="279" r:id="rId30"/>
    <p:sldId id="263" r:id="rId31"/>
    <p:sldId id="276" r:id="rId3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703" autoAdjust="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3BD8B-2F9A-4081-A042-4AF961F80F30}" type="datetimeFigureOut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0515A-7E6E-41D3-A3FC-D49F0A2343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86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0515A-7E6E-41D3-A3FC-D49F0A23433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14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0515A-7E6E-41D3-A3FC-D49F0A23433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22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054A-D6AD-412F-805D-624F2DACE1CF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fld id="{346CC24B-CBD8-47E2-BAF3-7FA8DC01D555}" type="slidenum">
              <a:rPr lang="ja-JP" altLang="en-US" smtClean="0"/>
              <a:pPr/>
              <a:t>‹#›</a:t>
            </a:fld>
            <a:r>
              <a:rPr lang="en-US" altLang="ja-JP" dirty="0" smtClean="0"/>
              <a:t>/26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8624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C64C1-EEAB-4524-BDDF-5F8ADD809AC9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74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4F72-0ADA-4287-B0E1-97DD03ADDF3A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30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043-D42E-4306-8137-6A6433C31CD3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60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1DE69-8DED-4133-B895-18B8A9CA7D87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8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9C20-1E13-485A-A4CF-238834B85372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08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E350D-9FCF-453D-A198-AA89345235F4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95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DA34B-7711-47FA-9B64-F3CF48F63EE0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34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8E8D-D140-4E2B-8F86-D96B6B262E82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lang="ja-JP" altLang="en-US" smtClean="0"/>
              <a:pPr/>
              <a:t>‹#›</a:t>
            </a:fld>
            <a:r>
              <a:rPr lang="en-US" altLang="ja-JP" dirty="0" smtClean="0"/>
              <a:t>/26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81450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DDAD-1F62-48BC-B80F-5231CD863ED7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132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32B57-5E1A-4E3D-9002-B216481E184C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CC24B-CBD8-47E2-BAF3-7FA8DC01D5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33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0E602-BAB9-4FBF-A68B-B7C3DE62F0B4}" type="datetime1">
              <a:rPr kumimoji="1" lang="ja-JP" altLang="en-US" smtClean="0"/>
              <a:t>2015/6/9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7030A0"/>
                </a:solidFill>
              </a:defRPr>
            </a:lvl1pPr>
          </a:lstStyle>
          <a:p>
            <a:fld id="{346CC24B-CBD8-47E2-BAF3-7FA8DC01D555}" type="slidenum">
              <a:rPr lang="ja-JP" altLang="en-US" smtClean="0"/>
              <a:pPr/>
              <a:t>‹#›</a:t>
            </a:fld>
            <a:r>
              <a:rPr lang="en-US" altLang="ja-JP" dirty="0" smtClean="0"/>
              <a:t>/26</a:t>
            </a:r>
          </a:p>
        </p:txBody>
      </p:sp>
    </p:spTree>
    <p:extLst>
      <p:ext uri="{BB962C8B-B14F-4D97-AF65-F5344CB8AC3E}">
        <p14:creationId xmlns:p14="http://schemas.microsoft.com/office/powerpoint/2010/main" val="128061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9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hyperlink" Target="http://maru.bonyari.jp/texclip/texclip.php?s=\begin%7balign*%7d%0a\tilde%7bA%7d%0a\end%7balign*%7d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621.png"/><Relationship Id="rId4" Type="http://schemas.openxmlformats.org/officeDocument/2006/relationships/image" Target="../media/image45.png"/><Relationship Id="rId9" Type="http://schemas.openxmlformats.org/officeDocument/2006/relationships/image" Target="../media/image6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10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maru.bonyari.jp/texclip/texclip.php?s=\begin%7balign*%7d%0aI_%7b\rm%20B%7d%20%3D%20\int%20\!%20d\tau%20%20\;%0a\left(%0a-i%20\dot%7bX%7d%5e\mu%0aA_%7b\mu%7d%5bX%5d%0a%2B%20%20\frac%7bi%7d%7b2%7d%20\psi%5e\mu%20\psi%5e\nu%0aF_%7b\mu\nu%7d%5bX%5d%20\right)%20%0a\end%7balign*%7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58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8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0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73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aru.bonyari.jp/texclip/texclip.php?s=\begin%7balign*%7d%0aI_%7b\rm%20B%7d%20%3D%20\int%20\!%20d\tau%20%20\;%0a\left(%0a-i%20\dot%7bX%7d%5e\mu%0aA_%7b\mu%7d%5bX%5d%0a%2B%20%20\frac%7bi%7d%7b2%7d%20\psi%5e\mu%20\psi%5e\nu%0aF_%7b\mu\nu%7d%5bX%5d%20\right)%20%0a\end%7balign*%7d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maru.bonyari.jp/texclip/texclip.php?s=\begin%7balign*%7d%0aS_%7b\rm%20worldsheet%7d%20%3D%20\frac%7b1%7d%7b4%20\pi%7d%20\int%20d%5e2z%20%0a\;%20\left%5b%0a\partial_%7b\bar%7bz%7d%7d%20X%5e\mu%20\partial_%7bz%7d%20X%5e\mu%2BF%5e\mu%20F%5e\mu%0a%2B\psi%5e\mu%20\partial_%7b\bar%7bz%7d%7d%20\psi%5e\mu%20%0a%2B\tilde%7b\psi%7d%5e\mu%20\partial_%7bz%7d%20\tilde%7b\psi%7d%5e\mu%0a\right%5d%20%0a\end%7balign*%7d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540544" y="981075"/>
            <a:ext cx="8062912" cy="1470025"/>
          </a:xfrm>
        </p:spPr>
        <p:txBody>
          <a:bodyPr>
            <a:normAutofit/>
          </a:bodyPr>
          <a:lstStyle/>
          <a:p>
            <a:r>
              <a:rPr kumimoji="1" lang="en-US" altLang="ja-JP" sz="3200" dirty="0" err="1" smtClean="0">
                <a:solidFill>
                  <a:schemeClr val="accent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Ramond-Ramond</a:t>
            </a:r>
            <a:r>
              <a:rPr kumimoji="1" lang="en-US" altLang="ja-JP" sz="3200" dirty="0" smtClean="0">
                <a:solidFill>
                  <a:schemeClr val="accent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Couplings of D-</a:t>
            </a:r>
            <a:r>
              <a:rPr kumimoji="1" lang="en-US" altLang="ja-JP" sz="3200" dirty="0" err="1" smtClean="0">
                <a:solidFill>
                  <a:schemeClr val="accent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branes</a:t>
            </a:r>
            <a:endParaRPr kumimoji="1" lang="ja-JP" altLang="en-US" sz="3200" dirty="0">
              <a:solidFill>
                <a:schemeClr val="accent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15616" y="3635459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+mn-ea"/>
              </a:rPr>
              <a:t>C</a:t>
            </a:r>
            <a:r>
              <a:rPr lang="en-US" altLang="ja-JP" sz="2400" dirty="0" smtClean="0">
                <a:latin typeface="+mn-ea"/>
              </a:rPr>
              <a:t>ollaborators: </a:t>
            </a:r>
            <a:r>
              <a:rPr lang="en-US" altLang="ja-JP" sz="2400" b="1" dirty="0" smtClean="0">
                <a:latin typeface="+mn-ea"/>
              </a:rPr>
              <a:t>Koji Hashimoto</a:t>
            </a:r>
            <a:r>
              <a:rPr lang="ja-JP" altLang="en-US" sz="2400" dirty="0" smtClean="0">
                <a:latin typeface="+mn-ea"/>
              </a:rPr>
              <a:t> </a:t>
            </a:r>
            <a:r>
              <a:rPr lang="en-US" altLang="ja-JP" sz="2400" dirty="0" smtClean="0">
                <a:latin typeface="+mn-ea"/>
              </a:rPr>
              <a:t>(Osaka Univ.)</a:t>
            </a:r>
          </a:p>
          <a:p>
            <a:r>
              <a:rPr kumimoji="1" lang="en-US" altLang="ja-JP" sz="2400" dirty="0">
                <a:latin typeface="+mn-ea"/>
              </a:rPr>
              <a:t> </a:t>
            </a:r>
            <a:r>
              <a:rPr kumimoji="1" lang="en-US" altLang="ja-JP" sz="2400" dirty="0" smtClean="0">
                <a:latin typeface="+mn-ea"/>
              </a:rPr>
              <a:t>                   </a:t>
            </a:r>
            <a:r>
              <a:rPr kumimoji="1" lang="en-US" altLang="ja-JP" sz="2400" b="1" dirty="0" smtClean="0">
                <a:latin typeface="+mn-ea"/>
              </a:rPr>
              <a:t>Seiji </a:t>
            </a:r>
            <a:r>
              <a:rPr kumimoji="1" lang="en-US" altLang="ja-JP" sz="2400" b="1" dirty="0" err="1" smtClean="0">
                <a:latin typeface="+mn-ea"/>
              </a:rPr>
              <a:t>Terashima</a:t>
            </a:r>
            <a:r>
              <a:rPr kumimoji="1" lang="en-US" altLang="ja-JP" sz="2400" dirty="0" smtClean="0">
                <a:latin typeface="+mn-ea"/>
              </a:rPr>
              <a:t> (</a:t>
            </a:r>
            <a:r>
              <a:rPr kumimoji="1" lang="en-US" altLang="ja-JP" sz="2400" dirty="0" smtClean="0">
                <a:latin typeface="+mn-ea"/>
              </a:rPr>
              <a:t>YITP </a:t>
            </a:r>
            <a:r>
              <a:rPr kumimoji="1" lang="en-US" altLang="ja-JP" sz="2400" dirty="0" smtClean="0">
                <a:latin typeface="+mn-ea"/>
              </a:rPr>
              <a:t>Kyoto)</a:t>
            </a:r>
            <a:endParaRPr kumimoji="1" lang="ja-JP" altLang="en-US" sz="2400" dirty="0">
              <a:latin typeface="+mn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303748" y="270892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 err="1" smtClean="0"/>
              <a:t>Sotaro</a:t>
            </a:r>
            <a:r>
              <a:rPr lang="en-US" altLang="ja-JP" sz="2800" b="1" dirty="0" smtClean="0"/>
              <a:t> </a:t>
            </a:r>
            <a:r>
              <a:rPr lang="en-US" altLang="ja-JP" sz="2800" b="1" dirty="0" err="1" smtClean="0"/>
              <a:t>Sugishita</a:t>
            </a:r>
            <a:r>
              <a:rPr lang="ja-JP" altLang="en-US" sz="2800" b="1" dirty="0"/>
              <a:t> </a:t>
            </a:r>
            <a:r>
              <a:rPr lang="en-US" altLang="ja-JP" sz="2800" dirty="0" smtClean="0"/>
              <a:t>(Kyoto Univ.)</a:t>
            </a:r>
            <a:endParaRPr kumimoji="1" lang="ja-JP" altLang="en-US" sz="28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71700" y="4869775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JHEP1503(2015)077 [</a:t>
            </a:r>
            <a:r>
              <a:rPr kumimoji="1" lang="en-US" altLang="ja-JP" sz="2400" dirty="0" err="1" smtClean="0"/>
              <a:t>arXiv</a:t>
            </a:r>
            <a:r>
              <a:rPr kumimoji="1" lang="en-US" altLang="ja-JP" sz="2400" dirty="0" smtClean="0"/>
              <a:t>: 1501.00995]</a:t>
            </a:r>
            <a:endParaRPr kumimoji="1" lang="ja-JP" altLang="en-US" sz="2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06059" y="5734759"/>
            <a:ext cx="8135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400" dirty="0" smtClean="0"/>
              <a:t>2nd String Theory in Greater Tokyo @ RIKEN</a:t>
            </a:r>
          </a:p>
          <a:p>
            <a:pPr algn="r"/>
            <a:r>
              <a:rPr kumimoji="1" lang="en-US" altLang="ja-JP" sz="2400" dirty="0" smtClean="0"/>
              <a:t>June 9, 2015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70439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691680" y="531090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 dirty="0" smtClean="0"/>
              <a:t>         </a:t>
            </a:r>
            <a:r>
              <a:rPr lang="en-US" altLang="ja-JP" sz="2400" dirty="0" smtClean="0"/>
              <a:t>is </a:t>
            </a:r>
            <a:r>
              <a:rPr kumimoji="1" lang="en-US" altLang="ja-JP" sz="2400" dirty="0" smtClean="0"/>
              <a:t>SUSY inv. </a:t>
            </a:r>
            <a:endParaRPr kumimoji="1" lang="ja-JP" altLang="en-US" sz="2400" dirty="0" err="1" smtClean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130544" y="318113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SUSY exact term</a:t>
            </a:r>
            <a:endParaRPr kumimoji="1" lang="ja-JP" altLang="en-US" sz="2400" dirty="0" err="1" smtClean="0"/>
          </a:p>
        </p:txBody>
      </p:sp>
      <p:pic>
        <p:nvPicPr>
          <p:cNvPr id="3" name="Picture 4" descr="\begin{align*}  S_{\rm worldsheet}\propto \delta\!\int d^2 z[(\partial_{\bar{z}} X^\mu + F^\mu) \psi^\mu  +(\partial_{z} X^\mu - F^\mu) \tilde{\psi}^\mu]   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24958"/>
            <a:ext cx="709614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\begin{align*}  \delta\psi_0=0  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03" y="5292905"/>
            <a:ext cx="1188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\begin{align*}  C_{\rm RR}   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364913"/>
            <a:ext cx="6336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691680" y="5919663"/>
            <a:ext cx="6479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consider only SUSY </a:t>
            </a:r>
            <a:r>
              <a:rPr lang="en-US" altLang="ja-JP" sz="2400" dirty="0" err="1" smtClean="0"/>
              <a:t>inv</a:t>
            </a:r>
            <a:r>
              <a:rPr lang="en-US" altLang="ja-JP" sz="2400" dirty="0" smtClean="0"/>
              <a:t> boundary interactions </a:t>
            </a:r>
            <a:endParaRPr kumimoji="1" lang="ja-JP" altLang="en-US" sz="2400" dirty="0" smtClean="0"/>
          </a:p>
        </p:txBody>
      </p:sp>
      <p:pic>
        <p:nvPicPr>
          <p:cNvPr id="2050" name="Picture 2" descr="\begin{align*}  S_{\rm RR}&amp;=\int \mathcal{D}X\, C_{\rm RR}\, e^{-S_{\rm worldsheet}-I_B}\\&#10;&amp;=\int \mathcal{D}X\, C_{\rm RR}\, e^{-t S_{\rm worldsheet}-I_B}   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050" y="1073679"/>
            <a:ext cx="4859150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179791" y="464483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SUSY </a:t>
            </a:r>
            <a:r>
              <a:rPr lang="en-US" altLang="ja-JP" sz="2400" dirty="0" smtClean="0"/>
              <a:t>inv.</a:t>
            </a:r>
            <a:endParaRPr kumimoji="1" lang="ja-JP" altLang="en-US" sz="2400" dirty="0" err="1" smtClean="0"/>
          </a:p>
        </p:txBody>
      </p:sp>
      <p:sp>
        <p:nvSpPr>
          <p:cNvPr id="11" name="左矢印 10"/>
          <p:cNvSpPr/>
          <p:nvPr/>
        </p:nvSpPr>
        <p:spPr>
          <a:xfrm>
            <a:off x="4355976" y="5429048"/>
            <a:ext cx="504056" cy="198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097348" y="496693"/>
            <a:ext cx="559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sz="2400" dirty="0" smtClean="0"/>
              <a:t>SUSY localization technique</a:t>
            </a:r>
            <a:endParaRPr kumimoji="1" lang="ja-JP" altLang="en-US" sz="2400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1691680" y="1040513"/>
            <a:ext cx="5760640" cy="18124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1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916043" y="3501402"/>
            <a:ext cx="515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can neglect the contributions </a:t>
            </a:r>
            <a:r>
              <a:rPr lang="en-US" altLang="ja-JP" sz="2400" dirty="0" smtClean="0"/>
              <a:t>to</a:t>
            </a:r>
            <a:endParaRPr kumimoji="1" lang="ja-JP" alt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/>
              <p:cNvSpPr txBox="1"/>
              <p:nvPr/>
            </p:nvSpPr>
            <p:spPr>
              <a:xfrm>
                <a:off x="741244" y="1339390"/>
                <a:ext cx="43138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u"/>
                </a:pPr>
                <a:r>
                  <a:rPr kumimoji="1" lang="en-US" altLang="ja-JP" sz="2400" b="0" dirty="0" smtClean="0"/>
                  <a:t>evaluation in the limit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/>
                      </a:rPr>
                      <m:t>𝑡</m:t>
                    </m:r>
                    <m:r>
                      <a:rPr kumimoji="1" lang="en-US" altLang="ja-JP" sz="2400" b="0" i="1" smtClean="0">
                        <a:latin typeface="Cambria Math"/>
                        <a:ea typeface="Cambria Math"/>
                      </a:rPr>
                      <m:t>→∞</m:t>
                    </m:r>
                  </m:oMath>
                </a14:m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2" name="テキスト ボックス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4" y="1339390"/>
                <a:ext cx="4313834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980" t="-10667" b="-30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\begin{align*}&#10;X(\tau,\sigma)=X_0 +\sum_{n\neq 0} X_n\, f_n(\tau,\sigma)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435" y="1916920"/>
            <a:ext cx="4216665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683568" y="4149080"/>
            <a:ext cx="26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zero modes:</a:t>
            </a:r>
            <a:endParaRPr kumimoji="1" lang="ja-JP" altLang="en-US" sz="2400" dirty="0" smtClean="0"/>
          </a:p>
        </p:txBody>
      </p:sp>
      <p:pic>
        <p:nvPicPr>
          <p:cNvPr id="1028" name="Picture 4" descr="\begin{align*}&#10;S_{\rm worldsheet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60" y="4154457"/>
            <a:ext cx="13536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683568" y="297807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nonzero modes:</a:t>
            </a:r>
            <a:endParaRPr kumimoji="1" lang="ja-JP" altLang="en-US" sz="2400" dirty="0" smtClean="0"/>
          </a:p>
        </p:txBody>
      </p:sp>
      <p:pic>
        <p:nvPicPr>
          <p:cNvPr id="1030" name="Picture 6" descr="\begin{align*}&#10;I_B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96" y="3550855"/>
            <a:ext cx="3888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begin{align*}&#10;S_{\rm RR}=\int \mathcal{D}X\, C_{\rm RR}\, e^{-t S_{\rm worldsheet}-I_B}&#10;\end{align*}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163" y="351630"/>
            <a:ext cx="4975962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右矢印 11"/>
          <p:cNvSpPr/>
          <p:nvPr/>
        </p:nvSpPr>
        <p:spPr>
          <a:xfrm>
            <a:off x="5580112" y="3623829"/>
            <a:ext cx="539647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039131" y="4783134"/>
            <a:ext cx="1257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path </a:t>
            </a:r>
            <a:r>
              <a:rPr kumimoji="1" lang="en-US" altLang="ja-JP" sz="2400" dirty="0" err="1" smtClean="0"/>
              <a:t>int</a:t>
            </a:r>
            <a:endParaRPr kumimoji="1" lang="ja-JP" altLang="en-US" sz="2400" dirty="0" smtClean="0"/>
          </a:p>
        </p:txBody>
      </p:sp>
      <p:sp>
        <p:nvSpPr>
          <p:cNvPr id="17" name="右矢印 16"/>
          <p:cNvSpPr/>
          <p:nvPr/>
        </p:nvSpPr>
        <p:spPr>
          <a:xfrm>
            <a:off x="2269815" y="4904608"/>
            <a:ext cx="616003" cy="2187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948954" y="4783134"/>
            <a:ext cx="2631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err="1" smtClean="0"/>
              <a:t>int</a:t>
            </a:r>
            <a:r>
              <a:rPr kumimoji="1" lang="en-US" altLang="ja-JP" sz="2400" dirty="0" smtClean="0"/>
              <a:t> of zero modes</a:t>
            </a:r>
            <a:endParaRPr kumimoji="1" lang="ja-JP" altLang="en-US" sz="2400" dirty="0" smtClean="0"/>
          </a:p>
        </p:txBody>
      </p:sp>
      <p:pic>
        <p:nvPicPr>
          <p:cNvPr id="1036" name="Picture 12" descr="\begin{align*}&#10;S_{\rm RR}=\mathcal{N} \int\! d^{10}X_0\, d^{10}\psi_0\, C_{\rm RR} e^{-I_B[X^\mu_0,\psi^\mu_0]}&#10;\end{align*}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36" y="5344895"/>
            <a:ext cx="5875615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6119759" y="3501008"/>
            <a:ext cx="2913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can carry out path-</a:t>
            </a:r>
            <a:r>
              <a:rPr lang="en-US" altLang="ja-JP" sz="2400" dirty="0" err="1" smtClean="0"/>
              <a:t>int</a:t>
            </a:r>
            <a:endParaRPr kumimoji="1" lang="ja-JP" altLang="en-US" sz="24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17085" y="4149080"/>
            <a:ext cx="1898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not appear in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7130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begin{align*}&#10;I_B[T(X), A_\mu(X),\cdots]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81128"/>
            <a:ext cx="2874668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begin{align*}&#10;I_B[T(X_0), A_\mu(X_0),\cdots]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934" y="4581128"/>
            <a:ext cx="3087332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右矢印 3"/>
          <p:cNvSpPr/>
          <p:nvPr/>
        </p:nvSpPr>
        <p:spPr>
          <a:xfrm>
            <a:off x="4241956" y="4671116"/>
            <a:ext cx="5097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6811" y="591071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a comment</a:t>
            </a:r>
            <a:endParaRPr kumimoji="1" lang="ja-JP" altLang="en-US" sz="2400" dirty="0" smtClean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906811" y="1147782"/>
                <a:ext cx="7409605" cy="1201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400" dirty="0" smtClean="0"/>
                  <a:t>We don’t need </a:t>
                </a:r>
                <a:r>
                  <a:rPr lang="en-US" altLang="ja-JP" sz="2400" dirty="0" err="1" smtClean="0"/>
                  <a:t>spacetime</a:t>
                </a:r>
                <a:r>
                  <a:rPr lang="en-US" altLang="ja-JP" sz="2400" dirty="0" smtClean="0"/>
                  <a:t> SUSY,  because we use only  </a:t>
                </a:r>
                <a:r>
                  <a:rPr lang="en-US" altLang="ja-JP" sz="2400" dirty="0" err="1" smtClean="0"/>
                  <a:t>worldsheet</a:t>
                </a:r>
                <a:r>
                  <a:rPr lang="en-US" altLang="ja-JP" sz="2400" dirty="0" smtClean="0"/>
                  <a:t> SUSY.</a:t>
                </a:r>
                <a:endParaRPr lang="en-US" altLang="ja-JP" sz="2400" dirty="0"/>
              </a:p>
              <a:p>
                <a:r>
                  <a:rPr lang="en-US" altLang="ja-JP" sz="2400" dirty="0" smtClean="0"/>
                  <a:t>We can also consider non-BPS D9-branes 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sz="240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ja-JP" sz="2400" b="0" i="1" smtClean="0">
                        <a:latin typeface="Cambria Math" panose="02040503050406030204" pitchFamily="18" charset="0"/>
                      </a:rPr>
                      <m:t>9</m:t>
                    </m:r>
                    <m:acc>
                      <m:accPr>
                        <m:chr m:val="̅"/>
                        <m:ctrlPr>
                          <a:rPr lang="en-US" altLang="ja-JP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ja-JP" sz="240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ja-JP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acc>
                  </m:oMath>
                </a14:m>
                <a:r>
                  <a:rPr lang="en-US" altLang="ja-JP" sz="2400" dirty="0"/>
                  <a:t> </a:t>
                </a:r>
                <a:r>
                  <a:rPr lang="en-US" altLang="ja-JP" sz="2400" dirty="0" smtClean="0"/>
                  <a:t>pairs. </a:t>
                </a:r>
                <a:endParaRPr lang="ja-JP" altLang="en-US" sz="2400" dirty="0"/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11" y="1147782"/>
                <a:ext cx="7409605" cy="1201098"/>
              </a:xfrm>
              <a:prstGeom prst="rect">
                <a:avLst/>
              </a:prstGeom>
              <a:blipFill rotWithShape="0">
                <a:blip r:embed="rId4"/>
                <a:stretch>
                  <a:fillRect l="-1317" t="-4061" b="-1066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/>
          <p:cNvSpPr txBox="1"/>
          <p:nvPr/>
        </p:nvSpPr>
        <p:spPr>
          <a:xfrm>
            <a:off x="618386" y="3356992"/>
            <a:ext cx="7697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/>
              <a:t>Next, I write down the general supersymmetric boundary interaction, and evaluate it on the localization locus. 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836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994188" y="548680"/>
            <a:ext cx="6530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kumimoji="1" lang="en-US" altLang="ja-JP" sz="2400" b="1" dirty="0" smtClean="0"/>
              <a:t>General RR couplings</a:t>
            </a:r>
            <a:endParaRPr kumimoji="1" lang="ja-JP" altLang="en-US" sz="2400" b="1" dirty="0" smtClean="0"/>
          </a:p>
        </p:txBody>
      </p:sp>
      <p:pic>
        <p:nvPicPr>
          <p:cNvPr id="3076" name="Picture 4" descr="\begin{align*}&#10;\textbf{X}^\mu=X^\mu +i\theta \,\psi^\mu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384" y="2224959"/>
            <a:ext cx="234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475656" y="217640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dirty="0" smtClean="0"/>
              <a:t>convenient to use </a:t>
            </a:r>
            <a:r>
              <a:rPr kumimoji="1" lang="en-US" altLang="ja-JP" sz="2400" dirty="0" err="1" smtClean="0"/>
              <a:t>superfield</a:t>
            </a:r>
            <a:endParaRPr kumimoji="1" lang="ja-JP" altLang="en-US" sz="2400" dirty="0" smtClean="0"/>
          </a:p>
        </p:txBody>
      </p:sp>
      <p:pic>
        <p:nvPicPr>
          <p:cNvPr id="3078" name="Picture 6" descr="\begin{align*}&#10;D_\theta = \partial_\theta +\theta \partial_\tau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732" y="2708960"/>
            <a:ext cx="19512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475656" y="1311151"/>
            <a:ext cx="60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Let’s write down general </a:t>
            </a:r>
            <a:r>
              <a:rPr kumimoji="1" lang="en-US" altLang="ja-JP" sz="2400" dirty="0" err="1" smtClean="0"/>
              <a:t>susy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bdry</a:t>
            </a:r>
            <a:r>
              <a:rPr kumimoji="1" lang="en-US" altLang="ja-JP" sz="2400" dirty="0" smtClean="0"/>
              <a:t> int.</a:t>
            </a:r>
            <a:endParaRPr kumimoji="1" lang="ja-JP" altLang="en-US" sz="2400" dirty="0" smtClean="0"/>
          </a:p>
        </p:txBody>
      </p:sp>
      <p:pic>
        <p:nvPicPr>
          <p:cNvPr id="17" name="Picture 8" descr="\begin{align*}&#10;I_{\rm B} = \int \! d\tau d\theta \;&#10;\left(&#10;-i D_\theta\textbf{X}^\mu&#10;A_{\mu}[\textbf{X}]&#10;\right)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083" y="4185168"/>
            <a:ext cx="402715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/>
          <p:cNvSpPr txBox="1"/>
          <p:nvPr/>
        </p:nvSpPr>
        <p:spPr>
          <a:xfrm>
            <a:off x="1624964" y="3429000"/>
            <a:ext cx="6187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e.g. the boundary interactions for photon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0252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\begin{align*}&#10;\tilde{A}=\!\sum_{n_1=\text{odd}}\!A_{\mu_1\cdots\mu_{n_1}}\!(\textbf{X})\,&#10;(i\psi_0^{\mu_1})\cdots(i\psi_0^{\mu_{n_1}})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22" y="5203332"/>
            <a:ext cx="5364692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827584" y="11663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dirty="0" smtClean="0"/>
              <a:t>single BPS D9-brane</a:t>
            </a:r>
            <a:endParaRPr kumimoji="1" lang="ja-JP" altLang="en-US" sz="2400" dirty="0" smtClean="0"/>
          </a:p>
        </p:txBody>
      </p:sp>
      <p:pic>
        <p:nvPicPr>
          <p:cNvPr id="4100" name="Picture 4" descr="\begin{align*}&#10;I_{\rm B} =-i \int \! d\tau d\theta&#10;\tilde{A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096" y="1124744"/>
            <a:ext cx="233342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1043608" y="692696"/>
            <a:ext cx="7671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general </a:t>
            </a:r>
            <a:r>
              <a:rPr kumimoji="1" lang="en-US" altLang="ja-JP" sz="2400" dirty="0" err="1" smtClean="0"/>
              <a:t>susy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bdry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int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is given by the sum of possible terms:</a:t>
            </a:r>
            <a:endParaRPr kumimoji="1" lang="ja-JP" altLang="en-US" sz="24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95700" y="3527430"/>
            <a:ext cx="6716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400" dirty="0"/>
              <a:t>L</a:t>
            </a:r>
            <a:r>
              <a:rPr lang="en-US" altLang="ja-JP" sz="2400" dirty="0" smtClean="0"/>
              <a:t>ocalization computation says we can replace</a:t>
            </a:r>
            <a:endParaRPr kumimoji="1" lang="ja-JP" altLang="en-US" sz="2400" dirty="0" smtClean="0"/>
          </a:p>
        </p:txBody>
      </p:sp>
      <p:pic>
        <p:nvPicPr>
          <p:cNvPr id="4102" name="Picture 6" descr="\begin{align*}&#10;\textbf{X}^\mu=X^\mu(\tau) +i\theta \psi^\mu(\tau) &#10;\to X^\mu_0+i\theta \psi^\mu_0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415" y="4122367"/>
            <a:ext cx="469738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\begin{align*}&#10;D_\theta {\bf X}^\mu = i\psi^\mu _0,\quad D^k_\theta {\bf X}^\mu=0, \quad (k\geq 2)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079" y="4700589"/>
            <a:ext cx="4656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右矢印 4"/>
          <p:cNvSpPr/>
          <p:nvPr/>
        </p:nvSpPr>
        <p:spPr>
          <a:xfrm>
            <a:off x="2700691" y="4783095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66623" y="5677217"/>
            <a:ext cx="354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totally antisymmetric</a:t>
            </a:r>
            <a:endParaRPr kumimoji="1" lang="ja-JP" altLang="en-US" sz="2000" dirty="0" smtClean="0"/>
          </a:p>
        </p:txBody>
      </p:sp>
      <p:cxnSp>
        <p:nvCxnSpPr>
          <p:cNvPr id="8" name="直線コネクタ 7"/>
          <p:cNvCxnSpPr/>
          <p:nvPr/>
        </p:nvCxnSpPr>
        <p:spPr>
          <a:xfrm>
            <a:off x="4604376" y="5717985"/>
            <a:ext cx="2277406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1086303" y="6077327"/>
            <a:ext cx="7867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C00000"/>
                </a:solidFill>
              </a:rPr>
              <a:t>only antisymmetric modes can contribute to RR couplings</a:t>
            </a:r>
            <a:endParaRPr kumimoji="1" lang="ja-JP" altLang="en-US" sz="2400" dirty="0" smtClean="0">
              <a:solidFill>
                <a:srgbClr val="C00000"/>
              </a:solidFill>
            </a:endParaRPr>
          </a:p>
        </p:txBody>
      </p:sp>
      <p:pic>
        <p:nvPicPr>
          <p:cNvPr id="4112" name="Picture 16" descr="\begin{align*}&#10;\tilde{A}&amp;=\sum A_{\mu_1^1\cdots\mu^1_{n_1},\mu^2_1\cdots\mu^2_{n_2},\cdots}({\bf X})\\&#10;&amp;\qquad\times D_\theta {\bf X}^{\mu^1_1} \cdots D_\theta {\bf X}^{\mu^1_{n_1}}\,&#10;D^2_\theta {\bf X}^{\mu^2_1} \cdots D^2_\theta {\bf X}^{\mu^2_{n_2}}\cdots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58" y="1988840"/>
            <a:ext cx="6303455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直線コネクタ 12"/>
          <p:cNvCxnSpPr/>
          <p:nvPr/>
        </p:nvCxnSpPr>
        <p:spPr>
          <a:xfrm>
            <a:off x="1014295" y="532711"/>
            <a:ext cx="2736304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\begin{align*}&#10;\tilde{A}&#10;\end{align*}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59" y="3123630"/>
            <a:ext cx="218114" cy="28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989400" y="3067913"/>
            <a:ext cx="4499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should be fermionic. 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5864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\begin{align*}&#10;I_{\rm B} &amp;=-i \int \! d\tau d\theta\tilde{A}\\&#10;&amp;=-i(2\pi)\sum_{p=\text{odd}}\partial_{\mu_0}A_{\mu_1\cdots\mu_p}\!(X_0)&#10;(i\psi_0^{\mu_0})\cdots(i\psi_0^{\mu_p})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368" y="1120306"/>
            <a:ext cx="6627981" cy="15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\begin{align*}&#10;\tilde{A}=\!\sum_{n_1=\text{odd}}\!A_{\mu_1\cdots\mu_{n_1}}\!(\textbf{X})\,&#10;(i\psi_0^{\mu_1})\cdots(i\psi_0^{\mu_{n_1}})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85" y="404664"/>
            <a:ext cx="5364692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6098026" y="2488458"/>
            <a:ext cx="146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(p+1)-form</a:t>
            </a:r>
            <a:endParaRPr kumimoji="1" lang="ja-JP" altLang="en-US" sz="2000" dirty="0" smtClean="0"/>
          </a:p>
        </p:txBody>
      </p:sp>
      <p:cxnSp>
        <p:nvCxnSpPr>
          <p:cNvPr id="8" name="直線コネクタ 7"/>
          <p:cNvCxnSpPr/>
          <p:nvPr/>
        </p:nvCxnSpPr>
        <p:spPr>
          <a:xfrm>
            <a:off x="4386130" y="2488458"/>
            <a:ext cx="4176464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8" name="Picture 8" descr="\begin{align*}&#10;\sim \sum_{p=\text{odd}}F^{(p+1)}(X_0)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297" y="2776490"/>
            <a:ext cx="2744668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\begin{align*}&#10;S_{\rm RR}&amp;=\mathcal{N} \int\! d^{10}X_0\, d^{10}\psi_0\, C_{\rm RR} e^{-I_B[X^\mu_0,\psi^\mu_0]}\\&#10;&amp;=T_{D9}\!\int C_\textrm{RR}\, e^{4\pi \mathcal{F}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60936"/>
            <a:ext cx="5862426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\begin{align*}&#10;\mathcal{F}&amp;=d\mathcal {A},\\&#10;\mathcal{A}&amp;=\!\sum_{p=\text{odd}}\!A^{(p)}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546" y="5006945"/>
            <a:ext cx="2069899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直線コネクタ 12"/>
          <p:cNvCxnSpPr/>
          <p:nvPr/>
        </p:nvCxnSpPr>
        <p:spPr>
          <a:xfrm>
            <a:off x="1806733" y="6161136"/>
            <a:ext cx="2734681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左矢印 13"/>
          <p:cNvSpPr/>
          <p:nvPr/>
        </p:nvSpPr>
        <p:spPr>
          <a:xfrm>
            <a:off x="4687053" y="5495312"/>
            <a:ext cx="648072" cy="3238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71599" y="3789040"/>
            <a:ext cx="3871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C00000"/>
                </a:solidFill>
              </a:rPr>
              <a:t>D9-brane charge formula</a:t>
            </a:r>
            <a:endParaRPr kumimoji="1" lang="ja-JP" alt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15" name="左中かっこ 14"/>
          <p:cNvSpPr/>
          <p:nvPr/>
        </p:nvSpPr>
        <p:spPr>
          <a:xfrm>
            <a:off x="5695164" y="5006945"/>
            <a:ext cx="450381" cy="1098216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右矢印 16"/>
          <p:cNvSpPr/>
          <p:nvPr/>
        </p:nvSpPr>
        <p:spPr>
          <a:xfrm>
            <a:off x="1172869" y="1336330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134" name="Picture 14" descr="\begin{align*}&#10;(p\leq 9)&#10;\end{align*}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389" y="6050945"/>
            <a:ext cx="88666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46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begin{align*}&#10;S_\textrm{RR}=T_9 \sum_p \int  \; C_\textrm{RR}^{(p+1)}\wedge \textrm{Str} \; e^{4 \pi   \mathcal{F}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551" y="908720"/>
            <a:ext cx="5273255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1547664" y="764704"/>
            <a:ext cx="6120680" cy="12961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81069" y="3388913"/>
            <a:ext cx="358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err="1" smtClean="0"/>
              <a:t>Quillen’s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superconnection</a:t>
            </a:r>
            <a:endParaRPr kumimoji="1" lang="ja-JP" altLang="en-US" sz="24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488173" y="245699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field strength</a:t>
            </a:r>
            <a:endParaRPr kumimoji="1" lang="ja-JP" altLang="en-US" sz="2400" dirty="0" smtClean="0"/>
          </a:p>
        </p:txBody>
      </p:sp>
      <p:pic>
        <p:nvPicPr>
          <p:cNvPr id="14" name="Picture 4" descr="\begin{align*}&#10;A^\pm(X)= \sum_{p=\text{odd}}A^{(p)}_\pm (X),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06" y="4539884"/>
            <a:ext cx="2748108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\begin{align*}&#10;T(X) =\sum_{p=\text{even}}T^{(p)}(X) , 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06" y="5731000"/>
            <a:ext cx="2847807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762571" y="279864"/>
                <a:ext cx="2160240" cy="462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/>
                      </a:rPr>
                      <m:t>𝑁</m:t>
                    </m:r>
                  </m:oMath>
                </a14:m>
                <a:r>
                  <a:rPr kumimoji="1" lang="en-US" altLang="ja-JP" sz="2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/>
                      </a:rPr>
                      <m:t>9</m:t>
                    </m:r>
                  </m:oMath>
                </a14:m>
                <a:r>
                  <a:rPr kumimoji="1" lang="en-US" altLang="ja-JP" sz="2400" dirty="0" smtClean="0"/>
                  <a:t>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/>
                          </a:rPr>
                          <m:t>D</m:t>
                        </m:r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/>
                          </a:rPr>
                          <m:t>9</m:t>
                        </m:r>
                      </m:e>
                    </m:acc>
                  </m:oMath>
                </a14:m>
                <a:r>
                  <a:rPr kumimoji="1" lang="ja-JP" altLang="en-US" sz="2400" dirty="0" smtClean="0"/>
                  <a:t> </a:t>
                </a:r>
                <a:r>
                  <a:rPr kumimoji="1" lang="en-US" altLang="ja-JP" sz="2400" dirty="0" smtClean="0"/>
                  <a:t>pairs</a:t>
                </a:r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71" y="279864"/>
                <a:ext cx="2160240" cy="462434"/>
              </a:xfrm>
              <a:prstGeom prst="rect">
                <a:avLst/>
              </a:prstGeom>
              <a:blipFill rotWithShape="0">
                <a:blip r:embed="rId5"/>
                <a:stretch>
                  <a:fillRect l="-565" t="-10526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図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41" y="3249080"/>
            <a:ext cx="2768571" cy="9000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425" y="2525825"/>
            <a:ext cx="2182737" cy="32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5260825" y="4466385"/>
                <a:ext cx="30598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 smtClean="0"/>
                  <a:t>fields of open strings ending 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DD</m:t>
                    </m:r>
                  </m:oMath>
                </a14:m>
                <a:r>
                  <a:rPr kumimoji="1" lang="en-US" altLang="ja-JP" sz="2400" dirty="0" smtClean="0"/>
                  <a:t> 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DD</m:t>
                        </m:r>
                      </m:e>
                    </m:acc>
                  </m:oMath>
                </a14:m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825" y="4466385"/>
                <a:ext cx="3059832" cy="830997"/>
              </a:xfrm>
              <a:prstGeom prst="rect">
                <a:avLst/>
              </a:prstGeom>
              <a:blipFill rotWithShape="0">
                <a:blip r:embed="rId8"/>
                <a:stretch>
                  <a:fillRect l="-3187"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/>
              <p:cNvSpPr txBox="1"/>
              <p:nvPr/>
            </p:nvSpPr>
            <p:spPr>
              <a:xfrm>
                <a:off x="5260825" y="5657501"/>
                <a:ext cx="3059832" cy="863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 smtClean="0"/>
                  <a:t>fields of open strings ending 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D</m:t>
                    </m:r>
                    <m:acc>
                      <m:accPr>
                        <m:chr m:val="̅"/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acc>
                  </m:oMath>
                </a14:m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16" name="テキスト ボックス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825" y="5657501"/>
                <a:ext cx="3059832" cy="863634"/>
              </a:xfrm>
              <a:prstGeom prst="rect">
                <a:avLst/>
              </a:prstGeom>
              <a:blipFill rotWithShape="0">
                <a:blip r:embed="rId9"/>
                <a:stretch>
                  <a:fillRect l="-3187" t="-5634" b="-1126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/>
          <p:cNvSpPr txBox="1"/>
          <p:nvPr/>
        </p:nvSpPr>
        <p:spPr>
          <a:xfrm>
            <a:off x="1188691" y="3886216"/>
            <a:ext cx="3171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rgbClr val="00B0F0"/>
                </a:solidFill>
              </a:rPr>
              <a:t>[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cf.  Kawamoto &amp; </a:t>
            </a:r>
            <a:r>
              <a:rPr kumimoji="1" lang="en-US" altLang="ja-JP" sz="2000" dirty="0" err="1" smtClean="0">
                <a:solidFill>
                  <a:srgbClr val="00B0F0"/>
                </a:solidFill>
              </a:rPr>
              <a:t>Watabiki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]</a:t>
            </a:r>
            <a:endParaRPr kumimoji="1" lang="ja-JP" altLang="en-US" sz="20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begin{align*}&#10;S_\textrm{RR}=T_9 \sum_p \int  \; C_\textrm{RR}^{(p+1)}\wedge \textrm{Str} \; e^{4 \pi   \mathcal{F}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551" y="908720"/>
            <a:ext cx="5273255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1547664" y="764704"/>
            <a:ext cx="6120680" cy="12961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762571" y="279864"/>
                <a:ext cx="2160240" cy="462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/>
                      </a:rPr>
                      <m:t>𝑁</m:t>
                    </m:r>
                  </m:oMath>
                </a14:m>
                <a:r>
                  <a:rPr kumimoji="1" lang="en-US" altLang="ja-JP" sz="2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/>
                      </a:rPr>
                      <m:t>9</m:t>
                    </m:r>
                  </m:oMath>
                </a14:m>
                <a:r>
                  <a:rPr kumimoji="1" lang="en-US" altLang="ja-JP" sz="2400" dirty="0" smtClean="0"/>
                  <a:t>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/>
                          </a:rPr>
                          <m:t>D</m:t>
                        </m:r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/>
                          </a:rPr>
                          <m:t>9</m:t>
                        </m:r>
                      </m:e>
                    </m:acc>
                  </m:oMath>
                </a14:m>
                <a:r>
                  <a:rPr kumimoji="1" lang="ja-JP" altLang="en-US" sz="2400" dirty="0" smtClean="0"/>
                  <a:t> </a:t>
                </a:r>
                <a:r>
                  <a:rPr kumimoji="1" lang="en-US" altLang="ja-JP" sz="2400" dirty="0" smtClean="0"/>
                  <a:t>pairs</a:t>
                </a:r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71" y="279864"/>
                <a:ext cx="2160240" cy="462434"/>
              </a:xfrm>
              <a:prstGeom prst="rect">
                <a:avLst/>
              </a:prstGeom>
              <a:blipFill rotWithShape="0">
                <a:blip r:embed="rId5"/>
                <a:stretch>
                  <a:fillRect l="-565" t="-10526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6" descr="\begin{align*}&#10;\text{Str}(*)=\text{tr} \Biggl[&#10;\begin{pmatrix}&#10;1 &amp; 0 \\&#10;0 &amp; -1&#10;\end{pmatrix}&#10;*\,\Biggr]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289878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346" y="2276872"/>
            <a:ext cx="2549921" cy="82892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20" y="3501008"/>
            <a:ext cx="6793537" cy="437285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2123728" y="3997702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massless</a:t>
            </a:r>
            <a:endParaRPr kumimoji="1" lang="ja-JP" altLang="en-US" sz="20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485385" y="3997702"/>
            <a:ext cx="1188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massive</a:t>
            </a:r>
            <a:endParaRPr kumimoji="1" lang="ja-JP" altLang="en-US" sz="2000" dirty="0" smtClean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796136" y="3997702"/>
            <a:ext cx="1100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tachyon</a:t>
            </a:r>
            <a:endParaRPr kumimoji="1" lang="ja-JP" altLang="en-US" sz="2000" dirty="0" smtClean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896462" y="3993330"/>
            <a:ext cx="1188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massive</a:t>
            </a:r>
            <a:endParaRPr kumimoji="1" lang="ja-JP" altLang="en-US" sz="2000" dirty="0" smtClean="0"/>
          </a:p>
        </p:txBody>
      </p:sp>
      <p:cxnSp>
        <p:nvCxnSpPr>
          <p:cNvPr id="17" name="直線コネクタ 16"/>
          <p:cNvCxnSpPr/>
          <p:nvPr/>
        </p:nvCxnSpPr>
        <p:spPr>
          <a:xfrm>
            <a:off x="2339752" y="4037772"/>
            <a:ext cx="657302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3275856" y="4037772"/>
            <a:ext cx="1648032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5930922" y="4037772"/>
            <a:ext cx="657302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6896462" y="4040207"/>
            <a:ext cx="1563970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762571" y="4509120"/>
            <a:ext cx="6896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If we consider only massless and </a:t>
            </a:r>
            <a:r>
              <a:rPr kumimoji="1" lang="en-US" altLang="ja-JP" sz="2400" dirty="0" err="1" smtClean="0"/>
              <a:t>tachyonic</a:t>
            </a:r>
            <a:r>
              <a:rPr kumimoji="1" lang="en-US" altLang="ja-JP" sz="2400" dirty="0" smtClean="0"/>
              <a:t> modes, </a:t>
            </a:r>
          </a:p>
          <a:p>
            <a:r>
              <a:rPr lang="en-US" altLang="ja-JP" sz="2400" dirty="0" smtClean="0"/>
              <a:t>the result agrees with old result.</a:t>
            </a:r>
            <a:endParaRPr kumimoji="1" lang="ja-JP" altLang="en-US" sz="2400" dirty="0" smtClean="0"/>
          </a:p>
        </p:txBody>
      </p:sp>
      <p:sp>
        <p:nvSpPr>
          <p:cNvPr id="27" name="正方形/長方形 26"/>
          <p:cNvSpPr/>
          <p:nvPr/>
        </p:nvSpPr>
        <p:spPr>
          <a:xfrm>
            <a:off x="1624801" y="5350117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</a:rPr>
              <a:t>[Kraus &amp; Larsen (2000),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Takayanagi</a:t>
            </a:r>
            <a:r>
              <a:rPr lang="en-US" altLang="ja-JP" sz="2000" dirty="0" smtClean="0">
                <a:solidFill>
                  <a:srgbClr val="00B0F0"/>
                </a:solidFill>
              </a:rPr>
              <a:t>,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Terashima</a:t>
            </a:r>
            <a:r>
              <a:rPr lang="en-US" altLang="ja-JP" sz="2000" dirty="0" smtClean="0">
                <a:solidFill>
                  <a:srgbClr val="00B0F0"/>
                </a:solidFill>
              </a:rPr>
              <a:t> &amp;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Uesugi</a:t>
            </a:r>
            <a:r>
              <a:rPr lang="en-US" altLang="ja-JP" sz="2000" dirty="0" smtClean="0">
                <a:solidFill>
                  <a:srgbClr val="00B0F0"/>
                </a:solidFill>
              </a:rPr>
              <a:t> (2000)]</a:t>
            </a:r>
            <a:endParaRPr lang="ja-JP" altLang="en-US" sz="200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62571" y="5782165"/>
            <a:ext cx="8063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Our result is complete generalization to include arbitrary bosonic modes of open superstring.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318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049324" y="3296133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This </a:t>
            </a:r>
            <a:r>
              <a:rPr kumimoji="1" lang="en-US" altLang="ja-JP" sz="2400" dirty="0" err="1" smtClean="0"/>
              <a:t>trsfm</a:t>
            </a:r>
            <a:r>
              <a:rPr kumimoji="1" lang="en-US" altLang="ja-JP" sz="2400" dirty="0" smtClean="0"/>
              <a:t> comes from the redundancy to add the total derivative term to the </a:t>
            </a:r>
            <a:r>
              <a:rPr kumimoji="1" lang="en-US" altLang="ja-JP" sz="2400" dirty="0" err="1" smtClean="0"/>
              <a:t>bdry</a:t>
            </a:r>
            <a:r>
              <a:rPr kumimoji="1" lang="en-US" altLang="ja-JP" sz="2400" dirty="0" smtClean="0"/>
              <a:t> int.</a:t>
            </a:r>
            <a:endParaRPr kumimoji="1" lang="ja-JP" altLang="en-US" sz="2400" dirty="0" smtClean="0"/>
          </a:p>
        </p:txBody>
      </p:sp>
      <p:pic>
        <p:nvPicPr>
          <p:cNvPr id="6148" name="Picture 4" descr="\begin{align*}&#10;{\cal A} \rightarrow {\cal A}+d \lambda +i [\lambda, {\cal A}]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29153"/>
            <a:ext cx="3168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\begin{align*}&#10;\text{Str} f(\mathcal{F})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8139"/>
            <a:ext cx="1231999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begin{align*}&#10;S_\textrm{RR}=T_9 \sum_p \int  \; C_\textrm{RR}^{(p+1)}\wedge \textrm{Str} \; e^{4 \pi   \mathcal{F}}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962" y="4596848"/>
            <a:ext cx="4708263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/>
          <p:cNvSpPr txBox="1"/>
          <p:nvPr/>
        </p:nvSpPr>
        <p:spPr>
          <a:xfrm>
            <a:off x="1043608" y="985239"/>
            <a:ext cx="450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dirty="0" smtClean="0">
                <a:solidFill>
                  <a:srgbClr val="0070C0"/>
                </a:solidFill>
              </a:rPr>
              <a:t>gauge symmetry</a:t>
            </a:r>
            <a:endParaRPr kumimoji="1" lang="ja-JP" altLang="en-US" sz="2400" dirty="0" smtClean="0">
              <a:solidFill>
                <a:srgbClr val="0070C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771800" y="1484784"/>
            <a:ext cx="535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is invariant under the transformation</a:t>
            </a:r>
            <a:endParaRPr kumimoji="1" lang="ja-JP" altLang="en-US" sz="2400" dirty="0" smtClean="0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47504"/>
            <a:ext cx="630948" cy="324000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2355850" y="2636912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are sums of higher forms.</a:t>
            </a:r>
            <a:endParaRPr kumimoji="1" lang="ja-JP" altLang="en-US" sz="2400" dirty="0" smtClean="0"/>
          </a:p>
        </p:txBody>
      </p:sp>
      <p:sp>
        <p:nvSpPr>
          <p:cNvPr id="19" name="正方形/長方形 18"/>
          <p:cNvSpPr/>
          <p:nvPr/>
        </p:nvSpPr>
        <p:spPr>
          <a:xfrm>
            <a:off x="1691680" y="4437112"/>
            <a:ext cx="5904656" cy="2088232"/>
          </a:xfrm>
          <a:prstGeom prst="rect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96124" y="476672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altLang="ja-JP" sz="2400" b="1" dirty="0" smtClean="0"/>
              <a:t>Discussion</a:t>
            </a:r>
            <a:endParaRPr kumimoji="1" lang="ja-JP" altLang="en-US" sz="2400" b="1" dirty="0" smtClean="0"/>
          </a:p>
        </p:txBody>
      </p:sp>
      <p:pic>
        <p:nvPicPr>
          <p:cNvPr id="15" name="Picture 2" descr="\begin{align*}&#10;\tilde{A}\to \tilde{A}+D_\theta \tilde{\lambda}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480" y="3650962"/>
            <a:ext cx="195889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2250620" y="5497785"/>
            <a:ext cx="5044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has 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extended gauge symmetry</a:t>
            </a:r>
            <a:r>
              <a:rPr kumimoji="1" lang="en-US" altLang="ja-JP" sz="2400" dirty="0" smtClean="0"/>
              <a:t> whose </a:t>
            </a:r>
            <a:r>
              <a:rPr kumimoji="1" lang="en-US" altLang="ja-JP" sz="2400" dirty="0" err="1" smtClean="0"/>
              <a:t>trsfm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prmt</a:t>
            </a:r>
            <a:r>
              <a:rPr kumimoji="1" lang="en-US" altLang="ja-JP" sz="2400" dirty="0" smtClean="0"/>
              <a:t> </a:t>
            </a:r>
            <a:r>
              <a:rPr lang="en-US" altLang="ja-JP" sz="2400" dirty="0" smtClean="0"/>
              <a:t>is sum of higher forms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971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619672" y="260648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0070C0"/>
                </a:solidFill>
              </a:rPr>
              <a:t>Summary</a:t>
            </a:r>
            <a:endParaRPr kumimoji="1" lang="ja-JP" alt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83568" y="908720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We compute BSFT action for RR sector by SUSY localization technique.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The computation can be done even for the boundary interactions including massive modes.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Although there is an infinite number of massive modes of open string, </a:t>
            </a:r>
            <a:r>
              <a:rPr lang="en-US" altLang="ja-JP" sz="2400" dirty="0" smtClean="0"/>
              <a:t>a </a:t>
            </a:r>
            <a:r>
              <a:rPr kumimoji="1" lang="en-US" altLang="ja-JP" sz="2400" dirty="0" smtClean="0"/>
              <a:t>finite number of antisymmetric modes can appear in D9-brane charge formula.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The coupling formula can be written in terms of </a:t>
            </a:r>
            <a:r>
              <a:rPr lang="en-US" altLang="ja-JP" sz="2400" dirty="0" err="1" smtClean="0"/>
              <a:t>superconnection</a:t>
            </a:r>
            <a:r>
              <a:rPr lang="en-US" altLang="ja-JP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43738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83568" y="40466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kumimoji="1" lang="en-US" altLang="ja-JP" sz="2400" b="1" dirty="0" smtClean="0">
                <a:latin typeface="+mj-ea"/>
                <a:ea typeface="+mj-ea"/>
              </a:rPr>
              <a:t>Introductio</a:t>
            </a:r>
            <a:r>
              <a:rPr lang="en-US" altLang="ja-JP" sz="2400" b="1" dirty="0">
                <a:latin typeface="+mj-ea"/>
                <a:ea typeface="+mj-ea"/>
              </a:rPr>
              <a:t>n</a:t>
            </a:r>
            <a:endParaRPr kumimoji="1" lang="ja-JP" altLang="en-US" sz="2400" b="1" dirty="0" err="1" smtClean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55576" y="105342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Superstring theory</a:t>
            </a:r>
            <a:endParaRPr kumimoji="1" lang="ja-JP" altLang="en-US" sz="24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115616" y="1628800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sz="2400" dirty="0"/>
              <a:t>t</a:t>
            </a:r>
            <a:r>
              <a:rPr kumimoji="1" lang="en-US" altLang="ja-JP" sz="2400" dirty="0" smtClean="0"/>
              <a:t>here are massless modes:</a:t>
            </a:r>
            <a:endParaRPr kumimoji="1" lang="ja-JP" altLang="en-US" sz="2400" dirty="0" smtClean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566146" y="2176111"/>
            <a:ext cx="5742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graviton, </a:t>
            </a:r>
            <a:r>
              <a:rPr kumimoji="1" lang="en-US" altLang="ja-JP" sz="2400" dirty="0" err="1" smtClean="0"/>
              <a:t>Ramond-Ramond</a:t>
            </a:r>
            <a:r>
              <a:rPr kumimoji="1" lang="en-US" altLang="ja-JP" sz="2400" dirty="0" smtClean="0"/>
              <a:t> fields, …</a:t>
            </a:r>
          </a:p>
          <a:p>
            <a:r>
              <a:rPr lang="en-US" altLang="ja-JP" sz="2400" dirty="0" smtClean="0"/>
              <a:t>photon (gluon), </a:t>
            </a:r>
            <a:r>
              <a:rPr lang="en-US" altLang="ja-JP" sz="2400" dirty="0" err="1" smtClean="0"/>
              <a:t>gaugino</a:t>
            </a:r>
            <a:r>
              <a:rPr kumimoji="1" lang="en-US" altLang="ja-JP" sz="2400" dirty="0" smtClean="0"/>
              <a:t> </a:t>
            </a:r>
            <a:endParaRPr kumimoji="1" lang="ja-JP" altLang="en-US" sz="2400" dirty="0" smtClean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115616" y="327104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sz="2400" dirty="0"/>
              <a:t>t</a:t>
            </a:r>
            <a:r>
              <a:rPr kumimoji="1" lang="en-US" altLang="ja-JP" sz="2400" dirty="0" smtClean="0"/>
              <a:t>here are also </a:t>
            </a:r>
            <a:r>
              <a:rPr kumimoji="1" lang="en-US" altLang="ja-JP" sz="2400" dirty="0" smtClean="0">
                <a:solidFill>
                  <a:srgbClr val="C00000"/>
                </a:solidFill>
              </a:rPr>
              <a:t>massive modes</a:t>
            </a:r>
            <a:r>
              <a:rPr kumimoji="1" lang="en-US" altLang="ja-JP" sz="2400" dirty="0" smtClean="0"/>
              <a:t>.</a:t>
            </a:r>
            <a:endParaRPr kumimoji="1" lang="ja-JP" alt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5408221" y="3271040"/>
                <a:ext cx="15711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/>
                      </a:rPr>
                      <m:t>(</m:t>
                    </m:r>
                  </m:oMath>
                </a14:m>
                <a:r>
                  <a:rPr kumimoji="1" lang="en-US" altLang="ja-JP" sz="2400" dirty="0" smtClean="0"/>
                  <a:t>mass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ja-JP" sz="2400" dirty="0" smtClean="0"/>
                  <a:t> </a:t>
                </a:r>
                <a14:m>
                  <m:oMath xmlns:m="http://schemas.openxmlformats.org/officeDocument/2006/math">
                    <m:r>
                      <a:rPr kumimoji="1" lang="ja-JP" altLang="en-US" sz="2400" i="1" smtClean="0">
                        <a:latin typeface="Cambria Math"/>
                      </a:rPr>
                      <m:t>∝</m:t>
                    </m:r>
                  </m:oMath>
                </a14:m>
                <a:r>
                  <a:rPr kumimoji="1" lang="ja-JP" altLang="en-US" sz="2400" dirty="0" smtClean="0"/>
                  <a:t> </a:t>
                </a:r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221" y="3271040"/>
                <a:ext cx="1571199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3101" t="-10667" b="-30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2" descr="\begin{align*}&#10;1/{\alpha'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420" y="3333748"/>
            <a:ext cx="544908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テキスト ボックス 20"/>
          <p:cNvSpPr txBox="1"/>
          <p:nvPr/>
        </p:nvSpPr>
        <p:spPr>
          <a:xfrm>
            <a:off x="1115616" y="406226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sz="2400" dirty="0"/>
              <a:t>t</a:t>
            </a:r>
            <a:r>
              <a:rPr kumimoji="1" lang="en-US" altLang="ja-JP" sz="2400" dirty="0" smtClean="0"/>
              <a:t>here are als</a:t>
            </a:r>
            <a:r>
              <a:rPr lang="en-US" altLang="ja-JP" sz="2400" dirty="0" smtClean="0"/>
              <a:t>o </a:t>
            </a:r>
            <a:r>
              <a:rPr lang="en-US" altLang="ja-JP" sz="2400" dirty="0" err="1" smtClean="0">
                <a:solidFill>
                  <a:srgbClr val="C00000"/>
                </a:solidFill>
              </a:rPr>
              <a:t>tachyonic</a:t>
            </a:r>
            <a:r>
              <a:rPr lang="en-US" altLang="ja-JP" sz="2400" dirty="0" smtClean="0">
                <a:solidFill>
                  <a:srgbClr val="C00000"/>
                </a:solidFill>
              </a:rPr>
              <a:t> modes</a:t>
            </a:r>
            <a:r>
              <a:rPr lang="en-US" altLang="ja-JP" sz="2400" dirty="0" smtClean="0"/>
              <a:t>.</a:t>
            </a:r>
            <a:endParaRPr kumimoji="1" lang="ja-JP" altLang="en-US" sz="2400" dirty="0" smtClean="0"/>
          </a:p>
        </p:txBody>
      </p:sp>
      <p:sp>
        <p:nvSpPr>
          <p:cNvPr id="24" name="平行四辺形 23"/>
          <p:cNvSpPr/>
          <p:nvPr/>
        </p:nvSpPr>
        <p:spPr>
          <a:xfrm>
            <a:off x="5893316" y="4293096"/>
            <a:ext cx="720080" cy="1512168"/>
          </a:xfrm>
          <a:prstGeom prst="parallelogram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フリーフォーム 24"/>
          <p:cNvSpPr/>
          <p:nvPr/>
        </p:nvSpPr>
        <p:spPr>
          <a:xfrm>
            <a:off x="6263474" y="4985403"/>
            <a:ext cx="845574" cy="491761"/>
          </a:xfrm>
          <a:custGeom>
            <a:avLst/>
            <a:gdLst>
              <a:gd name="connsiteX0" fmla="*/ 0 w 845574"/>
              <a:gd name="connsiteY0" fmla="*/ 346077 h 491761"/>
              <a:gd name="connsiteX1" fmla="*/ 206477 w 845574"/>
              <a:gd name="connsiteY1" fmla="*/ 1948 h 491761"/>
              <a:gd name="connsiteX2" fmla="*/ 580103 w 845574"/>
              <a:gd name="connsiteY2" fmla="*/ 483728 h 491761"/>
              <a:gd name="connsiteX3" fmla="*/ 845574 w 845574"/>
              <a:gd name="connsiteY3" fmla="*/ 257586 h 491761"/>
              <a:gd name="connsiteX0" fmla="*/ 0 w 845574"/>
              <a:gd name="connsiteY0" fmla="*/ 346077 h 491761"/>
              <a:gd name="connsiteX1" fmla="*/ 206477 w 845574"/>
              <a:gd name="connsiteY1" fmla="*/ 1948 h 491761"/>
              <a:gd name="connsiteX2" fmla="*/ 580103 w 845574"/>
              <a:gd name="connsiteY2" fmla="*/ 483728 h 491761"/>
              <a:gd name="connsiteX3" fmla="*/ 845574 w 845574"/>
              <a:gd name="connsiteY3" fmla="*/ 257586 h 49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5574" h="491761">
                <a:moveTo>
                  <a:pt x="0" y="346077"/>
                </a:moveTo>
                <a:cubicBezTo>
                  <a:pt x="54896" y="162541"/>
                  <a:pt x="109793" y="-20994"/>
                  <a:pt x="206477" y="1948"/>
                </a:cubicBezTo>
                <a:cubicBezTo>
                  <a:pt x="303161" y="24890"/>
                  <a:pt x="473587" y="441122"/>
                  <a:pt x="580103" y="483728"/>
                </a:cubicBezTo>
                <a:cubicBezTo>
                  <a:pt x="686619" y="526334"/>
                  <a:pt x="766096" y="391960"/>
                  <a:pt x="845574" y="257586"/>
                </a:cubicBezTo>
              </a:path>
            </a:pathLst>
          </a:custGeom>
          <a:noFill/>
          <a:ln cap="rnd">
            <a:solidFill>
              <a:schemeClr val="tx1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533276" y="5895621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D-</a:t>
            </a:r>
            <a:r>
              <a:rPr kumimoji="1" lang="en-US" altLang="ja-JP" sz="2000" dirty="0" err="1" smtClean="0"/>
              <a:t>brane</a:t>
            </a:r>
            <a:endParaRPr kumimoji="1" lang="ja-JP" altLang="en-US" sz="2000" dirty="0" smtClean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804248" y="5895621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anti-D-</a:t>
            </a:r>
            <a:r>
              <a:rPr kumimoji="1" lang="en-US" altLang="ja-JP" sz="2000" dirty="0" err="1" smtClean="0"/>
              <a:t>brane</a:t>
            </a:r>
            <a:endParaRPr kumimoji="1" lang="ja-JP" altLang="en-US" sz="2000" dirty="0" smtClean="0"/>
          </a:p>
        </p:txBody>
      </p:sp>
      <p:sp>
        <p:nvSpPr>
          <p:cNvPr id="29" name="平行四辺形 28"/>
          <p:cNvSpPr/>
          <p:nvPr/>
        </p:nvSpPr>
        <p:spPr>
          <a:xfrm>
            <a:off x="6901428" y="4311445"/>
            <a:ext cx="720080" cy="1512168"/>
          </a:xfrm>
          <a:prstGeom prst="parallelogram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312027" y="4695292"/>
            <a:ext cx="4160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open string which stretches from D-</a:t>
            </a:r>
            <a:r>
              <a:rPr kumimoji="1" lang="en-US" altLang="ja-JP" sz="2400" dirty="0" err="1" smtClean="0"/>
              <a:t>brane</a:t>
            </a:r>
            <a:r>
              <a:rPr kumimoji="1" lang="en-US" altLang="ja-JP" sz="2400" dirty="0" smtClean="0"/>
              <a:t> to anti-D-</a:t>
            </a:r>
            <a:r>
              <a:rPr kumimoji="1" lang="en-US" altLang="ja-JP" sz="2400" dirty="0" err="1" smtClean="0"/>
              <a:t>brane</a:t>
            </a:r>
            <a:r>
              <a:rPr kumimoji="1" lang="en-US" altLang="ja-JP" sz="2400" dirty="0" smtClean="0"/>
              <a:t>  contains a </a:t>
            </a:r>
            <a:r>
              <a:rPr kumimoji="1" lang="en-US" altLang="ja-JP" sz="2400" dirty="0" err="1" smtClean="0">
                <a:solidFill>
                  <a:srgbClr val="C00000"/>
                </a:solidFill>
              </a:rPr>
              <a:t>tachyonic</a:t>
            </a:r>
            <a:r>
              <a:rPr kumimoji="1" lang="en-US" altLang="ja-JP" sz="2400" dirty="0" smtClean="0">
                <a:solidFill>
                  <a:srgbClr val="C00000"/>
                </a:solidFill>
              </a:rPr>
              <a:t> mode</a:t>
            </a:r>
            <a:endParaRPr kumimoji="1" lang="ja-JP" altLang="en-US" sz="24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38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5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979712" y="62068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rgbClr val="0070C0"/>
                </a:solidFill>
              </a:rPr>
              <a:t>F</a:t>
            </a:r>
            <a:r>
              <a:rPr kumimoji="1" lang="en-US" altLang="ja-JP" sz="2800" dirty="0" smtClean="0">
                <a:solidFill>
                  <a:srgbClr val="0070C0"/>
                </a:solidFill>
              </a:rPr>
              <a:t>uture </a:t>
            </a:r>
            <a:r>
              <a:rPr lang="en-US" altLang="ja-JP" sz="2800" dirty="0" smtClean="0">
                <a:solidFill>
                  <a:srgbClr val="0070C0"/>
                </a:solidFill>
              </a:rPr>
              <a:t>w</a:t>
            </a:r>
            <a:r>
              <a:rPr kumimoji="1" lang="en-US" altLang="ja-JP" sz="2800" dirty="0" smtClean="0">
                <a:solidFill>
                  <a:srgbClr val="0070C0"/>
                </a:solidFill>
              </a:rPr>
              <a:t>ork</a:t>
            </a:r>
            <a:endParaRPr kumimoji="1" lang="ja-JP" alt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98254" y="1628800"/>
            <a:ext cx="65021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/>
              <a:t>c</a:t>
            </a:r>
            <a:r>
              <a:rPr kumimoji="1" lang="en-US" altLang="ja-JP" sz="2400" dirty="0" smtClean="0"/>
              <a:t>urved 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err="1" smtClean="0"/>
              <a:t>Dp-branes</a:t>
            </a:r>
            <a:endParaRPr kumimoji="1" lang="en-US" altLang="ja-JP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NSNS sector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comparison with other SFT (field </a:t>
            </a:r>
            <a:r>
              <a:rPr lang="en-US" altLang="ja-JP" sz="2400" dirty="0" err="1" smtClean="0"/>
              <a:t>redefintion</a:t>
            </a:r>
            <a:r>
              <a:rPr lang="en-US" altLang="ja-JP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stringy physics of massive modes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math of higher forms</a:t>
            </a:r>
          </a:p>
        </p:txBody>
      </p:sp>
    </p:spTree>
    <p:extLst>
      <p:ext uri="{BB962C8B-B14F-4D97-AF65-F5344CB8AC3E}">
        <p14:creationId xmlns:p14="http://schemas.microsoft.com/office/powerpoint/2010/main" val="1911659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157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259632" y="404664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kumimoji="1" lang="en-US" altLang="ja-JP" sz="2800" dirty="0" smtClean="0">
                <a:solidFill>
                  <a:srgbClr val="C00000"/>
                </a:solidFill>
              </a:rPr>
              <a:t>BSFT</a:t>
            </a:r>
            <a:endParaRPr kumimoji="1" lang="ja-JP" alt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83568" y="1124744"/>
            <a:ext cx="8028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en-US" altLang="ja-JP" sz="2400" dirty="0" smtClean="0"/>
              <a:t>non-linear sigma model with boundary interactions on disk</a:t>
            </a:r>
            <a:endParaRPr kumimoji="1" lang="ja-JP" altLang="en-US" sz="2400" dirty="0" smtClean="0"/>
          </a:p>
        </p:txBody>
      </p:sp>
      <p:pic>
        <p:nvPicPr>
          <p:cNvPr id="4" name="Picture 2" descr="\begin{align*}&#10;S_{\rm worldsheet} +I_B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66" y="1931656"/>
            <a:ext cx="2254622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899592" y="2564904"/>
            <a:ext cx="4873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on-shell closed string background</a:t>
            </a:r>
            <a:endParaRPr kumimoji="1" lang="ja-JP" altLang="en-US" sz="2400" dirty="0" err="1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17009" y="3220046"/>
            <a:ext cx="4572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general boundary interaction</a:t>
            </a:r>
          </a:p>
          <a:p>
            <a:r>
              <a:rPr kumimoji="1" lang="ja-JP" altLang="en-US" sz="2400" dirty="0"/>
              <a:t>　</a:t>
            </a:r>
            <a:r>
              <a:rPr kumimoji="1" lang="ja-JP" altLang="en-US" sz="2400" dirty="0" smtClean="0"/>
              <a:t>　</a:t>
            </a:r>
            <a:r>
              <a:rPr kumimoji="1" lang="en-US" altLang="ja-JP" sz="2400" dirty="0" smtClean="0"/>
              <a:t>(not conformal)</a:t>
            </a:r>
            <a:endParaRPr kumimoji="1" lang="ja-JP" altLang="en-US" sz="2400" dirty="0" smtClean="0"/>
          </a:p>
        </p:txBody>
      </p:sp>
      <p:pic>
        <p:nvPicPr>
          <p:cNvPr id="7" name="Picture 2" descr="\begin{align*}&#10;I_B=\!\int^{2\pi}_0 \!\!d\tau\,  \mathcal{V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95" y="3026569"/>
            <a:ext cx="1905228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\begin{align*}&#10;\mathcal{V} =b_{-1} \mathcal{O}, \quad \mathcal{O}=\sum \lambda^i \mathcal{O}_i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66" y="4244520"/>
            <a:ext cx="371154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5770162" y="4283687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ghost number =1</a:t>
            </a:r>
            <a:endParaRPr kumimoji="1" lang="ja-JP" alt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899592" y="4974118"/>
                <a:ext cx="8192014" cy="473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ja-JP" altLang="en-US" sz="240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kumimoji="1" lang="ja-JP" altLang="en-US" sz="2400" dirty="0" smtClean="0"/>
                  <a:t> </a:t>
                </a:r>
                <a:r>
                  <a:rPr kumimoji="1" lang="en-US" altLang="ja-JP" sz="2400" dirty="0" smtClean="0"/>
                  <a:t>: coupling constants corresponding to open string excitations</a:t>
                </a:r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974118"/>
                <a:ext cx="8192014" cy="473591"/>
              </a:xfrm>
              <a:prstGeom prst="rect">
                <a:avLst/>
              </a:prstGeom>
              <a:blipFill rotWithShape="0">
                <a:blip r:embed="rId5"/>
                <a:stretch>
                  <a:fillRect l="-223" t="-7692" b="-282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4" descr="\begin{align*}&#10;\frac{\partial S}{\partial \lambda^i}=\frac{1}{2}\int d \tau d \tau'\langle&#10;\mathcal{O}_i(\tau)\{Q, \mathcal{O}\}(\tau')\rangle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400" y="5514467"/>
            <a:ext cx="4737335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190521" y="571811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BSFT action</a:t>
            </a:r>
            <a:endParaRPr kumimoji="1" lang="ja-JP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4097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2762348" y="3615407"/>
            <a:ext cx="6058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DBI action + (higher </a:t>
            </a:r>
            <a:r>
              <a:rPr kumimoji="1" lang="en-US" altLang="ja-JP" sz="2400" dirty="0" err="1" smtClean="0"/>
              <a:t>deriv</a:t>
            </a:r>
            <a:r>
              <a:rPr kumimoji="1" lang="en-US" altLang="ja-JP" sz="2400" dirty="0" smtClean="0"/>
              <a:t> corrections)</a:t>
            </a:r>
            <a:endParaRPr kumimoji="1" lang="ja-JP" altLang="en-US" sz="2400" dirty="0" err="1" smtClean="0"/>
          </a:p>
        </p:txBody>
      </p:sp>
      <p:pic>
        <p:nvPicPr>
          <p:cNvPr id="7" name="Picture 8" descr="\begin{align*}&#10;I_{\rm B} = \int \! d\tau  \;&#10;\left(&#10;-i \dot{X}^\mu&#10;A_{\mu}[X]&#10;+  \frac{i}{2} \psi^\mu \psi^\nu&#10;F_{\mu\nu}[X] \right) &#10;\end{align*}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58" y="1412848"/>
            <a:ext cx="511561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begin{align*}&#10;S[A_\mu]=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8240"/>
            <a:ext cx="1070668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054162" y="51602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/>
              <a:t>E</a:t>
            </a:r>
            <a:r>
              <a:rPr kumimoji="1" lang="en-US" altLang="ja-JP" sz="2400" dirty="0" smtClean="0"/>
              <a:t>xample</a:t>
            </a:r>
            <a:endParaRPr kumimoji="1" lang="ja-JP" altLang="en-US" sz="2400" dirty="0" smtClean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71600" y="2300679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By computing the disk partition function with this </a:t>
            </a:r>
            <a:r>
              <a:rPr kumimoji="1" lang="en-US" altLang="ja-JP" sz="2400" dirty="0" err="1" smtClean="0"/>
              <a:t>bdry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int</a:t>
            </a:r>
            <a:r>
              <a:rPr kumimoji="1" lang="en-US" altLang="ja-JP" sz="2400" dirty="0" smtClean="0"/>
              <a:t> for NS-NS sector, the BSFT action is actually given by DBI action with higher derivative corrections.</a:t>
            </a:r>
            <a:endParaRPr kumimoji="1" lang="ja-JP" alt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/>
              <p:cNvSpPr txBox="1"/>
              <p:nvPr/>
            </p:nvSpPr>
            <p:spPr>
              <a:xfrm>
                <a:off x="1054162" y="4797614"/>
                <a:ext cx="7766310" cy="863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 smtClean="0"/>
                  <a:t>Similarly, one can compute BSFT action for non-BPS </a:t>
                </a:r>
                <a:r>
                  <a:rPr kumimoji="1" lang="en-US" altLang="ja-JP" sz="2400" dirty="0" err="1" smtClean="0"/>
                  <a:t>branes</a:t>
                </a:r>
                <a:r>
                  <a:rPr kumimoji="1" lang="en-US" altLang="ja-JP" sz="2400" dirty="0" smtClean="0"/>
                  <a:t> 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D</m:t>
                    </m:r>
                    <m:acc>
                      <m:accPr>
                        <m:chr m:val="̅"/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acc>
                  </m:oMath>
                </a14:m>
                <a:r>
                  <a:rPr kumimoji="1" lang="en-US" altLang="ja-JP" sz="2400" dirty="0" smtClean="0"/>
                  <a:t> pairs</a:t>
                </a:r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11" name="テキスト ボックス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62" y="4797614"/>
                <a:ext cx="7766310" cy="863634"/>
              </a:xfrm>
              <a:prstGeom prst="rect">
                <a:avLst/>
              </a:prstGeom>
              <a:blipFill rotWithShape="0">
                <a:blip r:embed="rId6"/>
                <a:stretch>
                  <a:fillRect l="-1256" t="-5634" b="-1126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テキスト ボックス 1"/>
          <p:cNvSpPr txBox="1"/>
          <p:nvPr/>
        </p:nvSpPr>
        <p:spPr>
          <a:xfrm>
            <a:off x="1835696" y="95118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en-US" altLang="ja-JP" sz="2400" dirty="0" smtClean="0"/>
              <a:t>boundary </a:t>
            </a:r>
            <a:r>
              <a:rPr kumimoji="1" lang="en-US" altLang="ja-JP" sz="2400" dirty="0" err="1" smtClean="0"/>
              <a:t>int</a:t>
            </a:r>
            <a:r>
              <a:rPr kumimoji="1" lang="en-US" altLang="ja-JP" sz="2400" dirty="0" smtClean="0"/>
              <a:t> for photon</a:t>
            </a:r>
            <a:endParaRPr kumimoji="1" lang="ja-JP" altLang="en-US" sz="2400" dirty="0" smtClean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54162" y="56612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A lot of works about tachyon were done in this context. 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8710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1333839" y="2791533"/>
            <a:ext cx="388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exact term</a:t>
            </a:r>
            <a:r>
              <a:rPr kumimoji="1" lang="en-US" altLang="ja-JP" sz="2400" dirty="0" smtClean="0"/>
              <a:t>             </a:t>
            </a:r>
            <a:r>
              <a:rPr kumimoji="1" lang="en-US" altLang="ja-JP" sz="2000" dirty="0" err="1" smtClean="0"/>
              <a:t>s.t.</a:t>
            </a:r>
            <a:endParaRPr kumimoji="1" lang="ja-JP" altLang="en-US" sz="2000" dirty="0" err="1" smtClean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338331" y="2132856"/>
            <a:ext cx="3953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 symmetry</a:t>
            </a:r>
            <a:r>
              <a:rPr kumimoji="1" lang="ja-JP" altLang="en-US" sz="2000" dirty="0" smtClean="0"/>
              <a:t>              </a:t>
            </a:r>
            <a:r>
              <a:rPr kumimoji="1" lang="en-US" altLang="ja-JP" sz="2000" dirty="0" err="1" smtClean="0"/>
              <a:t>s.t.</a:t>
            </a:r>
            <a:endParaRPr kumimoji="1" lang="ja-JP" altLang="en-US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1198257" y="5392981"/>
                <a:ext cx="73744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400" dirty="0" smtClean="0"/>
                  <a:t>If we take a good</a:t>
                </a:r>
                <a:r>
                  <a:rPr kumimoji="1" lang="ja-JP" altLang="en-US" sz="2400" dirty="0" smtClean="0"/>
                  <a:t> </a:t>
                </a:r>
                <a:r>
                  <a:rPr kumimoji="1" lang="en-US" altLang="ja-JP" sz="2400" dirty="0" smtClean="0"/>
                  <a:t>exact term </a:t>
                </a:r>
                <a14:m>
                  <m:oMath xmlns:m="http://schemas.openxmlformats.org/officeDocument/2006/math">
                    <m:r>
                      <a:rPr kumimoji="1" lang="ja-JP" altLang="en-US" sz="2400" i="1" smtClean="0">
                        <a:latin typeface="Cambria Math"/>
                      </a:rPr>
                      <m:t>𝛿</m:t>
                    </m:r>
                    <m:r>
                      <a:rPr kumimoji="1" lang="en-US" altLang="ja-JP" sz="2400" b="0" i="1" smtClean="0"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ja-JP" sz="2400" dirty="0" smtClean="0"/>
                  <a:t>,</a:t>
                </a:r>
              </a:p>
              <a:p>
                <a:r>
                  <a:rPr lang="en-US" altLang="ja-JP" sz="2400" b="0" dirty="0" smtClean="0"/>
                  <a:t>path-</a:t>
                </a:r>
                <a:r>
                  <a:rPr lang="en-US" altLang="ja-JP" sz="2400" b="0" dirty="0" err="1" smtClean="0"/>
                  <a:t>int</a:t>
                </a:r>
                <a:r>
                  <a:rPr lang="en-US" altLang="ja-JP" sz="2400" b="0" dirty="0" smtClean="0"/>
                  <a:t> of </a:t>
                </a:r>
                <a14:m>
                  <m:oMath xmlns:m="http://schemas.openxmlformats.org/officeDocument/2006/math">
                    <m:r>
                      <a:rPr lang="en-US" altLang="ja-JP" sz="2400" b="0" i="1" smtClean="0">
                        <a:latin typeface="Cambria Math"/>
                      </a:rPr>
                      <m:t>𝑍</m:t>
                    </m:r>
                    <m:r>
                      <a:rPr lang="en-US" altLang="ja-JP" sz="2400" b="0" i="1" smtClean="0">
                        <a:latin typeface="Cambria Math"/>
                      </a:rPr>
                      <m:t>(</m:t>
                    </m:r>
                    <m:r>
                      <a:rPr lang="en-US" altLang="ja-JP" sz="2400" b="0" i="1" smtClean="0">
                        <a:latin typeface="Cambria Math"/>
                      </a:rPr>
                      <m:t>𝑡</m:t>
                    </m:r>
                    <m:r>
                      <a:rPr lang="en-US" altLang="ja-JP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ja-JP" sz="2400" dirty="0" smtClean="0"/>
                  <a:t> becomes simple form in the limit </a:t>
                </a:r>
                <a:r>
                  <a:rPr kumimoji="1" lang="ja-JP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/>
                      </a:rPr>
                      <m:t>𝑡</m:t>
                    </m:r>
                    <m:r>
                      <a:rPr kumimoji="1" lang="en-US" altLang="ja-JP" sz="2400" b="0" i="1" smtClean="0">
                        <a:latin typeface="Cambria Math"/>
                        <a:ea typeface="Cambria Math"/>
                      </a:rPr>
                      <m:t>→∞</m:t>
                    </m:r>
                  </m:oMath>
                </a14:m>
                <a:endParaRPr kumimoji="1" lang="ja-JP" altLang="en-US" sz="2400" dirty="0" err="1" smtClean="0"/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257" y="5392981"/>
                <a:ext cx="7374401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1323" t="-5882" b="-161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テキスト ボックス 10"/>
          <p:cNvSpPr txBox="1"/>
          <p:nvPr/>
        </p:nvSpPr>
        <p:spPr>
          <a:xfrm>
            <a:off x="1097348" y="496693"/>
            <a:ext cx="3788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sz="2400" dirty="0" smtClean="0"/>
              <a:t>Localization technique</a:t>
            </a:r>
            <a:endParaRPr kumimoji="1" lang="ja-JP" altLang="en-US" sz="2400" dirty="0" smtClean="0"/>
          </a:p>
        </p:txBody>
      </p:sp>
      <p:pic>
        <p:nvPicPr>
          <p:cNvPr id="1034" name="Picture 10" descr="\begin{align*}  Z=\int\mathcal{D}X\, \mathcal{O}\, e^{-S}  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087" y="1072757"/>
            <a:ext cx="2733228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\begin{align*}  \delta{S}=\delta(\mathcal{D}X)=\delta \mathcal{O}=0,  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65688"/>
            <a:ext cx="3145995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\begin{align*}  \delta  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554" y="2183688"/>
            <a:ext cx="248572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\begin{align*}  \delta^2 V =0  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476" y="2847677"/>
            <a:ext cx="120521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\begin{align*}&#10;Z(t)=\int \mathcal{D}X\, \mathcal{O}\, e^{-S-t\delta V}&#10;\end{align*}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135" y="3356992"/>
            <a:ext cx="3646382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\begin{align*}&#10; \frac{\rm d}{{\rm d} t}Z(t)=\int \mathcal{D}X\,\delta( V \,\mathcal{O} \,  e^{-S-t \delta V})   =0  \end{align*}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85176"/>
            <a:ext cx="5374031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\begin{align*}  \delta V  \end{align*}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265" y="2861995"/>
            <a:ext cx="486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8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/>
              <p:cNvSpPr txBox="1"/>
              <p:nvPr/>
            </p:nvSpPr>
            <p:spPr>
              <a:xfrm>
                <a:off x="1331640" y="620688"/>
                <a:ext cx="2160240" cy="400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/>
                      </a:rPr>
                      <m:t>𝑁</m:t>
                    </m:r>
                  </m:oMath>
                </a14:m>
                <a:r>
                  <a:rPr kumimoji="1" lang="en-US" altLang="ja-JP" sz="2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ja-JP" sz="2000" b="0" i="0" smtClean="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kumimoji="1" lang="en-US" altLang="ja-JP" sz="2000" b="0" i="0" smtClean="0">
                        <a:latin typeface="Cambria Math"/>
                      </a:rPr>
                      <m:t>9</m:t>
                    </m:r>
                  </m:oMath>
                </a14:m>
                <a:r>
                  <a:rPr kumimoji="1" lang="en-US" altLang="ja-JP" sz="2000" dirty="0" smtClean="0"/>
                  <a:t>-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kumimoji="1" lang="en-US" altLang="ja-JP" sz="2000" b="0" i="0" smtClean="0">
                            <a:latin typeface="Cambria Math"/>
                          </a:rPr>
                          <m:t>D</m:t>
                        </m:r>
                        <m:r>
                          <m:rPr>
                            <m:nor/>
                          </m:rPr>
                          <a:rPr kumimoji="1" lang="en-US" altLang="ja-JP" sz="2000" b="0" i="0" smtClean="0">
                            <a:latin typeface="Cambria Math"/>
                          </a:rPr>
                          <m:t>9</m:t>
                        </m:r>
                      </m:e>
                    </m:acc>
                  </m:oMath>
                </a14:m>
                <a:r>
                  <a:rPr kumimoji="1" lang="ja-JP" altLang="en-US" sz="2000" dirty="0" smtClean="0"/>
                  <a:t> </a:t>
                </a:r>
                <a:r>
                  <a:rPr kumimoji="1" lang="en-US" altLang="ja-JP" sz="2000" dirty="0" smtClean="0"/>
                  <a:t>pairs</a:t>
                </a:r>
                <a:endParaRPr kumimoji="1" lang="ja-JP" altLang="en-US" sz="2000" dirty="0" smtClean="0"/>
              </a:p>
            </p:txBody>
          </p:sp>
        </mc:Choice>
        <mc:Fallback xmlns="">
          <p:sp>
            <p:nvSpPr>
              <p:cNvPr id="2" name="テキスト ボックス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620688"/>
                <a:ext cx="2160240" cy="400815"/>
              </a:xfrm>
              <a:prstGeom prst="rect">
                <a:avLst/>
              </a:prstGeom>
              <a:blipFill rotWithShape="1">
                <a:blip r:embed="rId2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/>
          <p:cNvSpPr txBox="1"/>
          <p:nvPr/>
        </p:nvSpPr>
        <p:spPr>
          <a:xfrm>
            <a:off x="1259632" y="2629876"/>
            <a:ext cx="3204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boundary fermion</a:t>
            </a:r>
            <a:endParaRPr kumimoji="1" lang="ja-JP" altLang="en-US" sz="2000" dirty="0" smtClean="0"/>
          </a:p>
        </p:txBody>
      </p:sp>
      <p:pic>
        <p:nvPicPr>
          <p:cNvPr id="6152" name="Picture 8" descr="\begin{align*}&#10;{\bf \Gamma}^k=\eta^k(\tau)+\theta F^k(\tau)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131" y="2571213"/>
            <a:ext cx="266057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\begin{align*}&#10;\tilde{A}&amp;=\sum A_{\mu_1^1\cdots\mu^1_{n_1},\mu^2_1\cdots\mu^2_{n_2},\cdots,k_1\cdots k_m}({\bf X})\\&#10;&amp;\qquad\times D_\theta {\bf X}^{\mu^1_1} \cdots D_\theta {\bf X}^{\mu^1_{n_1}}\,&#10;D^2_\theta {\bf X}^{\mu^2_1} \cdots D^2_\theta {\bf X}^{\mu^2_{n_2}}\cdots\\&#10;&amp;\qquad\times {\bf \Gamma}^{k_1}\cdots{\bf \Gamma}^{k_m}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01" y="3213072"/>
            <a:ext cx="6635322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begin{align*}&#10;e^{-I_B}=\int \!\mathcal{D}{\bf \Gamma}\,e^{\int d\tau d\theta &#10;[\frac14 ({\bf \Gamma}^k D_\theta {\bf \Gamma}^k) -i \tilde{A}({\bf X},{\bf \Gamma})]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01" y="5013272"/>
            <a:ext cx="5956616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4436909" y="4437112"/>
                <a:ext cx="4248472" cy="406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dirty="0" smtClean="0"/>
                  <a:t>（</a:t>
                </a:r>
                <a:r>
                  <a:rPr lang="en-US" altLang="ja-JP" sz="2000" dirty="0" smtClean="0"/>
                  <a:t>sum is taken so that</a:t>
                </a:r>
                <a:r>
                  <a:rPr kumimoji="1" lang="ja-JP" alt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kumimoji="1" lang="ja-JP" alt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ja-JP" sz="2000" b="0" i="1" smtClean="0">
                            <a:latin typeface="Cambria Math"/>
                          </a:rPr>
                          <m:t>𝐴</m:t>
                        </m:r>
                      </m:e>
                    </m:acc>
                  </m:oMath>
                </a14:m>
                <a:r>
                  <a:rPr kumimoji="1" lang="ja-JP" altLang="en-US" sz="2000" dirty="0" smtClean="0"/>
                  <a:t> </a:t>
                </a:r>
                <a:r>
                  <a:rPr kumimoji="1" lang="en-US" altLang="ja-JP" sz="2000" dirty="0" smtClean="0"/>
                  <a:t>is fermionic</a:t>
                </a:r>
                <a:r>
                  <a:rPr kumimoji="1" lang="ja-JP" altLang="en-US" sz="2000" dirty="0" smtClean="0"/>
                  <a:t>）</a:t>
                </a: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909" y="4437112"/>
                <a:ext cx="4248472" cy="406458"/>
              </a:xfrm>
              <a:prstGeom prst="rect">
                <a:avLst/>
              </a:prstGeom>
              <a:blipFill rotWithShape="1">
                <a:blip r:embed="rId6"/>
                <a:stretch>
                  <a:fillRect l="-1578" t="-10448" b="-268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正方形/長方形 14"/>
          <p:cNvSpPr/>
          <p:nvPr/>
        </p:nvSpPr>
        <p:spPr>
          <a:xfrm>
            <a:off x="2051720" y="197954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[Kraus &amp; Larsen (2000), </a:t>
            </a:r>
            <a:r>
              <a:rPr lang="en-US" altLang="ja-JP" dirty="0" err="1" smtClean="0">
                <a:solidFill>
                  <a:srgbClr val="00B0F0"/>
                </a:solidFill>
              </a:rPr>
              <a:t>Takayanagi</a:t>
            </a:r>
            <a:r>
              <a:rPr lang="en-US" altLang="ja-JP" dirty="0" smtClean="0">
                <a:solidFill>
                  <a:srgbClr val="00B0F0"/>
                </a:solidFill>
              </a:rPr>
              <a:t>, </a:t>
            </a:r>
            <a:r>
              <a:rPr lang="en-US" altLang="ja-JP" dirty="0" err="1" smtClean="0">
                <a:solidFill>
                  <a:srgbClr val="00B0F0"/>
                </a:solidFill>
              </a:rPr>
              <a:t>Terashima</a:t>
            </a:r>
            <a:r>
              <a:rPr lang="en-US" altLang="ja-JP" dirty="0" smtClean="0">
                <a:solidFill>
                  <a:srgbClr val="00B0F0"/>
                </a:solidFill>
              </a:rPr>
              <a:t> &amp; </a:t>
            </a:r>
            <a:r>
              <a:rPr lang="en-US" altLang="ja-JP" dirty="0" err="1" smtClean="0">
                <a:solidFill>
                  <a:srgbClr val="00B0F0"/>
                </a:solidFill>
              </a:rPr>
              <a:t>Uesugi</a:t>
            </a:r>
            <a:r>
              <a:rPr lang="en-US" altLang="ja-JP" dirty="0" smtClean="0">
                <a:solidFill>
                  <a:srgbClr val="00B0F0"/>
                </a:solidFill>
              </a:rPr>
              <a:t> (2000)]</a:t>
            </a:r>
            <a:endParaRPr lang="ja-JP" altLang="en-US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1331640" y="1021503"/>
            <a:ext cx="1656184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834053" y="1196752"/>
                <a:ext cx="755437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400" dirty="0" smtClean="0"/>
                  <a:t>The boundary </a:t>
                </a:r>
                <a:r>
                  <a:rPr lang="en-US" altLang="ja-JP" sz="2400" dirty="0" err="1" smtClean="0"/>
                  <a:t>int</a:t>
                </a:r>
                <a:r>
                  <a:rPr lang="en-US" altLang="ja-JP" sz="2400" dirty="0" smtClean="0"/>
                  <a:t> can be written into the following form by introducing boundary fermions in the case </a:t>
                </a:r>
                <a14:m>
                  <m:oMath xmlns:m="http://schemas.openxmlformats.org/officeDocument/2006/math">
                    <m:r>
                      <a:rPr lang="en-US" altLang="ja-JP" sz="2400" i="1">
                        <a:latin typeface="Cambria Math"/>
                      </a:rPr>
                      <m:t>𝑁</m:t>
                    </m:r>
                    <m:r>
                      <a:rPr lang="en-US" altLang="ja-JP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ja-JP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ja-JP" sz="2400" i="1">
                            <a:latin typeface="Cambria Math"/>
                          </a:rPr>
                          <m:t>𝑛</m:t>
                        </m:r>
                        <m:r>
                          <a:rPr lang="en-US" altLang="ja-JP" sz="24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altLang="ja-JP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ja-JP" sz="2400" dirty="0" smtClean="0"/>
                  <a:t>:</a:t>
                </a:r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053" y="1196752"/>
                <a:ext cx="7554371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291" t="-5839" r="-484" b="-1532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9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begin{align*}&#10;{\bf \Gamma}^k \to \gamma^k 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84984"/>
            <a:ext cx="1315242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\begin{align*}&#10;\tilde{A}&amp;=\sum A_{\mu_1^1\cdots\mu^1_{n_1},\mu^2_1\cdots\mu^2_{n_2},\cdots,k_1\cdots k_m}({\bf X})\\&#10;&amp;\qquad\times D_\theta {\bf X}^{\mu^1_1} \cdots D_\theta {\bf X}^{\mu^1_{n_1}}\,&#10;D^2_\theta {\bf X}^{\mu^2_1} \cdots D^2_\theta {\bf X}^{\mu^2_{n_2}}\cdots\\&#10;&amp;\qquad\times {\bf \Gamma}^{k_1}\cdots{\bf \Gamma}^{k_m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635322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899592" y="548679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>
                <a:solidFill>
                  <a:srgbClr val="C00000"/>
                </a:solidFill>
              </a:rPr>
              <a:t>boundary fermion = Chan-Paton factor</a:t>
            </a:r>
            <a:endParaRPr kumimoji="1" lang="ja-JP" altLang="en-US" sz="2400" dirty="0" smtClean="0">
              <a:solidFill>
                <a:srgbClr val="C00000"/>
              </a:solidFill>
            </a:endParaRPr>
          </a:p>
        </p:txBody>
      </p:sp>
      <p:pic>
        <p:nvPicPr>
          <p:cNvPr id="2056" name="Picture 8" descr="\begin{align*}&#10;\tilde{A}(\textbf{X})&#10;\to&#10;\begin{pmatrix}&#10;A_{DD}(\textbf{X}) &amp; A_{D\bar{D}} (\textbf{X})\\&#10;A_{\bar{D}D}(\textbf{X})  &amp; A_{\bar{D}\bar{D}}(\textbf{X})&#10;\end{pmatrix}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049" y="2960984"/>
            <a:ext cx="4755132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2627784" y="3460938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,</a:t>
            </a:r>
            <a:endParaRPr kumimoji="1" lang="ja-JP" altLang="en-US" sz="2000" dirty="0" smtClean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887113" y="5385410"/>
            <a:ext cx="4069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diagonal block = odd forms</a:t>
            </a:r>
          </a:p>
          <a:p>
            <a:r>
              <a:rPr lang="en-US" altLang="ja-JP" sz="2000" dirty="0" smtClean="0"/>
              <a:t>non-diagonal block = even forms</a:t>
            </a:r>
            <a:endParaRPr kumimoji="1" lang="ja-JP" altLang="en-US" sz="2000" dirty="0" smtClean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243812" y="4365104"/>
            <a:ext cx="6954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By the SUSY localization argument, </a:t>
            </a:r>
          </a:p>
          <a:p>
            <a:r>
              <a:rPr lang="en-US" altLang="ja-JP" sz="2400" dirty="0"/>
              <a:t>o</a:t>
            </a:r>
            <a:r>
              <a:rPr kumimoji="1" lang="en-US" altLang="ja-JP" sz="2400" dirty="0" smtClean="0"/>
              <a:t>nly antisymmetric modes remain as the case of the single BPS D9brane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4841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begin{align*}&#10;M(\textbf{X},{\bf \Gamma})&#10;=M_0({\bf \Gamma})+\theta M_1({\bf \Gamma})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081" y="3070793"/>
            <a:ext cx="3908668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begin{align*}&#10;\int \!\mathcal{D}{\bf \Gamma}\,&#10;e^{\int d\tau d\theta[\frac14 {\bf \Gamma}^k D_\theta {\bf \Gamma}^k+M(\textbf{X},{\bf \Gamma})] }&#10;=\text{Str}\,\text{P}e^{\int d\tau (M_1(\gamma)-(M_0(\gamma))^2)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96" y="2091532"/>
            <a:ext cx="8057076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\begin{align*}&#10;\text{Str}(*)=\text{tr} \Biggl[&#10;\begin{pmatrix}&#10;1 &amp; 0 \\&#10;0 &amp; -1&#10;\end{pmatrix}&#10;*\,\Biggr]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70" y="5257801"/>
            <a:ext cx="289878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828214" y="1556792"/>
            <a:ext cx="173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formula</a:t>
            </a:r>
            <a:endParaRPr kumimoji="1" lang="ja-JP" altLang="en-US" sz="2400" dirty="0" smtClean="0"/>
          </a:p>
        </p:txBody>
      </p:sp>
      <p:pic>
        <p:nvPicPr>
          <p:cNvPr id="3080" name="Picture 8" descr="\begin{align*}&#10;\begin{pmatrix}&#10;A&amp; B\\&#10;C &amp;D  &#10;\end{pmatrix}&#10;\begin{pmatrix}&#10;A'&amp; B'\\&#10;C' &amp;D' &#10;\end{pmatrix}&#10;=&#10;\begin{pmatrix}&#10;AA'+(-)^{C'}BC'&amp; AB'+(-)^{D'}BD'\\&#10;(-)^{A'}CA'+DC' &amp;(-)^{B'}CB'+DD'  &#10;\end{pmatrix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37" y="4177681"/>
            <a:ext cx="7281395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971413" y="3748970"/>
            <a:ext cx="1593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where</a:t>
            </a:r>
            <a:endParaRPr kumimoji="1" lang="ja-JP" altLang="en-US" sz="2000" dirty="0" smtClean="0"/>
          </a:p>
        </p:txBody>
      </p:sp>
      <p:pic>
        <p:nvPicPr>
          <p:cNvPr id="11" name="Picture 2" descr="\begin{align*}&#10;e^{-I_B}=\int \!\mathcal{D}{\bf \Gamma}\,e^{\int d\tau d\theta &#10;[\frac14 ({\bf \Gamma}^k D_\theta {\bf \Gamma}^k) -i \tilde{A}({\bf X},{\bf \Gamma})]}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113" y="416421"/>
            <a:ext cx="5708424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正方形/長方形 14"/>
          <p:cNvSpPr/>
          <p:nvPr/>
        </p:nvSpPr>
        <p:spPr>
          <a:xfrm>
            <a:off x="2062397" y="1587569"/>
            <a:ext cx="26176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</a:rPr>
              <a:t>[Kraus &amp; Larsen (2000)]</a:t>
            </a:r>
            <a:endParaRPr lang="ja-JP" altLang="en-US" sz="2000" dirty="0"/>
          </a:p>
        </p:txBody>
      </p:sp>
      <p:sp>
        <p:nvSpPr>
          <p:cNvPr id="10" name="正方形/長方形 9"/>
          <p:cNvSpPr/>
          <p:nvPr/>
        </p:nvSpPr>
        <p:spPr>
          <a:xfrm>
            <a:off x="395536" y="1412776"/>
            <a:ext cx="8568952" cy="4968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コネクタ 12"/>
          <p:cNvCxnSpPr/>
          <p:nvPr/>
        </p:nvCxnSpPr>
        <p:spPr>
          <a:xfrm>
            <a:off x="691388" y="3657568"/>
            <a:ext cx="8057076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75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331640" y="173640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/>
              <a:t>non-BPS D9-brane</a:t>
            </a:r>
            <a:endParaRPr kumimoji="1" lang="ja-JP" altLang="en-US" sz="2400" dirty="0" smtClean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403648" y="4005064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>
                <a:solidFill>
                  <a:srgbClr val="FF0000"/>
                </a:solidFill>
              </a:rPr>
              <a:t>charge quantization</a:t>
            </a:r>
            <a:endParaRPr kumimoji="1" lang="ja-JP" altLang="en-US" sz="24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\begin{align*}&#10;\text{Str}(*)=\frac{(-i)^{\frac32}}{\sqrt{2}}\,\text{tr} \Biggl[&#10;\begin{pmatrix}&#10;0 &amp; 1 \\&#10;1 &amp; 0&#10;\end{pmatrix}&#10;*\,\Biggr]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68" y="2889040"/>
            <a:ext cx="3397827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begin{align*}&#10;A^{+}=A^{-},\quad T=\bar{T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68" y="2312976"/>
            <a:ext cx="2664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begin{align*}&#10;S_\textrm{RR}=T_9 \sum_p \int  \; C_\textrm{RR}^{(p+1)}\wedge \textrm{Str} \; e^{4 \pi   \mathcal{F}}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840" y="548792"/>
            <a:ext cx="5273255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2051720" y="4613066"/>
            <a:ext cx="4830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err="1" smtClean="0"/>
              <a:t>Chern</a:t>
            </a:r>
            <a:r>
              <a:rPr kumimoji="1" lang="en-US" altLang="ja-JP" sz="2400" dirty="0" smtClean="0"/>
              <a:t> character of </a:t>
            </a:r>
            <a:r>
              <a:rPr kumimoji="1" lang="en-US" altLang="ja-JP" sz="2400" dirty="0" err="1" smtClean="0"/>
              <a:t>superconnection</a:t>
            </a:r>
            <a:r>
              <a:rPr kumimoji="1" lang="en-US" altLang="ja-JP" sz="2400" dirty="0" smtClean="0"/>
              <a:t>:</a:t>
            </a:r>
            <a:endParaRPr kumimoji="1" lang="ja-JP" altLang="en-US" sz="2400" dirty="0" smtClean="0"/>
          </a:p>
        </p:txBody>
      </p:sp>
      <p:pic>
        <p:nvPicPr>
          <p:cNvPr id="7" name="Picture 4" descr="\begin{align*}&#10;\text{Str}\,e^{\frac{\mathcal{F}}{2\pi}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63" y="4586711"/>
            <a:ext cx="1063999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begin{align*}&#10;T_{D(p-2)}/T_{Dp}=8\pi^2 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101086"/>
            <a:ext cx="265943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2051720" y="5802105"/>
            <a:ext cx="4614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D-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brane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charges are quantized</a:t>
            </a:r>
            <a:endParaRPr kumimoji="1" lang="ja-JP" altLang="en-US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9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971600" y="761492"/>
            <a:ext cx="766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superstring theory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= massless fields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+ an infinite number of massive fields</a:t>
            </a:r>
            <a:r>
              <a:rPr lang="ja-JP" altLang="en-US" sz="2400" dirty="0"/>
              <a:t> </a:t>
            </a:r>
            <a:endParaRPr lang="en-US" altLang="ja-JP" sz="2400" dirty="0" smtClean="0"/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+ (tachyon) </a:t>
            </a:r>
          </a:p>
          <a:p>
            <a:r>
              <a:rPr lang="en-US" altLang="ja-JP" sz="2400" dirty="0" smtClean="0"/>
              <a:t>                                     with </a:t>
            </a:r>
            <a:r>
              <a:rPr lang="en-US" altLang="ja-JP" sz="2400" dirty="0"/>
              <a:t>specific non-local </a:t>
            </a:r>
            <a:r>
              <a:rPr lang="en-US" altLang="ja-JP" sz="2400" dirty="0" err="1" smtClean="0"/>
              <a:t>int</a:t>
            </a:r>
            <a:r>
              <a:rPr lang="en-US" altLang="ja-JP" sz="2400" dirty="0" smtClean="0"/>
              <a:t>    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93812" y="3034394"/>
            <a:ext cx="81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To find the true vacuum of theory, we should understand</a:t>
            </a:r>
          </a:p>
          <a:p>
            <a:r>
              <a:rPr kumimoji="1" lang="en-US" altLang="ja-JP" sz="2400" dirty="0" smtClean="0"/>
              <a:t>how these modes interact with each others in off-shell regions. </a:t>
            </a:r>
            <a:endParaRPr kumimoji="1" lang="ja-JP" altLang="en-US" sz="2400" dirty="0" smtClean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763688" y="4797152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/>
              <a:t>Here, consider </a:t>
            </a:r>
            <a:r>
              <a:rPr lang="en-US" altLang="ja-JP" sz="2400" dirty="0" smtClean="0">
                <a:solidFill>
                  <a:srgbClr val="0070C0"/>
                </a:solidFill>
              </a:rPr>
              <a:t>RR </a:t>
            </a:r>
            <a:r>
              <a:rPr lang="en-US" altLang="ja-JP" sz="2400" dirty="0" smtClean="0">
                <a:solidFill>
                  <a:srgbClr val="0070C0"/>
                </a:solidFill>
              </a:rPr>
              <a:t>couplings</a:t>
            </a:r>
            <a:r>
              <a:rPr lang="en-US" altLang="ja-JP" sz="2400" dirty="0" smtClean="0"/>
              <a:t>.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2261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99592" y="548680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dirty="0" smtClean="0"/>
              <a:t>D-</a:t>
            </a:r>
            <a:r>
              <a:rPr kumimoji="1" lang="en-US" altLang="ja-JP" sz="2400" dirty="0" err="1" smtClean="0"/>
              <a:t>brane</a:t>
            </a:r>
            <a:r>
              <a:rPr kumimoji="1" lang="en-US" altLang="ja-JP" sz="2400" dirty="0" smtClean="0"/>
              <a:t> creation via massive mode condensation ?</a:t>
            </a:r>
            <a:endParaRPr kumimoji="1" lang="ja-JP" altLang="en-US" sz="2400" dirty="0" err="1" smtClean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99592" y="134076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tachyon condensation</a:t>
            </a:r>
            <a:endParaRPr kumimoji="1" lang="ja-JP" altLang="en-US" sz="2400" dirty="0" err="1" smtClean="0"/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1835696" y="2348880"/>
            <a:ext cx="21962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V="1">
            <a:off x="2447764" y="1988840"/>
            <a:ext cx="0" cy="15841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フリーフォーム 10"/>
          <p:cNvSpPr/>
          <p:nvPr/>
        </p:nvSpPr>
        <p:spPr>
          <a:xfrm>
            <a:off x="2267744" y="2348880"/>
            <a:ext cx="1485379" cy="995368"/>
          </a:xfrm>
          <a:custGeom>
            <a:avLst/>
            <a:gdLst>
              <a:gd name="connsiteX0" fmla="*/ 0 w 1485379"/>
              <a:gd name="connsiteY0" fmla="*/ 373790 h 995368"/>
              <a:gd name="connsiteX1" fmla="*/ 206477 w 1485379"/>
              <a:gd name="connsiteY1" fmla="*/ 164 h 995368"/>
              <a:gd name="connsiteX2" fmla="*/ 462116 w 1485379"/>
              <a:gd name="connsiteY2" fmla="*/ 413119 h 995368"/>
              <a:gd name="connsiteX3" fmla="*/ 884903 w 1485379"/>
              <a:gd name="connsiteY3" fmla="*/ 993222 h 995368"/>
              <a:gd name="connsiteX4" fmla="*/ 1435509 w 1485379"/>
              <a:gd name="connsiteY4" fmla="*/ 609764 h 995368"/>
              <a:gd name="connsiteX5" fmla="*/ 1425677 w 1485379"/>
              <a:gd name="connsiteY5" fmla="*/ 609764 h 995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5379" h="995368">
                <a:moveTo>
                  <a:pt x="0" y="373790"/>
                </a:moveTo>
                <a:cubicBezTo>
                  <a:pt x="64729" y="183699"/>
                  <a:pt x="129458" y="-6391"/>
                  <a:pt x="206477" y="164"/>
                </a:cubicBezTo>
                <a:cubicBezTo>
                  <a:pt x="283496" y="6719"/>
                  <a:pt x="349045" y="247609"/>
                  <a:pt x="462116" y="413119"/>
                </a:cubicBezTo>
                <a:cubicBezTo>
                  <a:pt x="575187" y="578629"/>
                  <a:pt x="722671" y="960448"/>
                  <a:pt x="884903" y="993222"/>
                </a:cubicBezTo>
                <a:cubicBezTo>
                  <a:pt x="1047135" y="1025996"/>
                  <a:pt x="1345380" y="673674"/>
                  <a:pt x="1435509" y="609764"/>
                </a:cubicBezTo>
                <a:cubicBezTo>
                  <a:pt x="1525638" y="545854"/>
                  <a:pt x="1475657" y="577809"/>
                  <a:pt x="1425677" y="6097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リーフォーム 12"/>
          <p:cNvSpPr/>
          <p:nvPr/>
        </p:nvSpPr>
        <p:spPr>
          <a:xfrm rot="10800000" flipH="1">
            <a:off x="2281787" y="4659508"/>
            <a:ext cx="1485379" cy="995368"/>
          </a:xfrm>
          <a:custGeom>
            <a:avLst/>
            <a:gdLst>
              <a:gd name="connsiteX0" fmla="*/ 0 w 1485379"/>
              <a:gd name="connsiteY0" fmla="*/ 373790 h 995368"/>
              <a:gd name="connsiteX1" fmla="*/ 206477 w 1485379"/>
              <a:gd name="connsiteY1" fmla="*/ 164 h 995368"/>
              <a:gd name="connsiteX2" fmla="*/ 462116 w 1485379"/>
              <a:gd name="connsiteY2" fmla="*/ 413119 h 995368"/>
              <a:gd name="connsiteX3" fmla="*/ 884903 w 1485379"/>
              <a:gd name="connsiteY3" fmla="*/ 993222 h 995368"/>
              <a:gd name="connsiteX4" fmla="*/ 1435509 w 1485379"/>
              <a:gd name="connsiteY4" fmla="*/ 609764 h 995368"/>
              <a:gd name="connsiteX5" fmla="*/ 1425677 w 1485379"/>
              <a:gd name="connsiteY5" fmla="*/ 609764 h 995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5379" h="995368">
                <a:moveTo>
                  <a:pt x="0" y="373790"/>
                </a:moveTo>
                <a:cubicBezTo>
                  <a:pt x="64729" y="183699"/>
                  <a:pt x="129458" y="-6391"/>
                  <a:pt x="206477" y="164"/>
                </a:cubicBezTo>
                <a:cubicBezTo>
                  <a:pt x="283496" y="6719"/>
                  <a:pt x="349045" y="247609"/>
                  <a:pt x="462116" y="413119"/>
                </a:cubicBezTo>
                <a:cubicBezTo>
                  <a:pt x="575187" y="578629"/>
                  <a:pt x="722671" y="960448"/>
                  <a:pt x="884903" y="993222"/>
                </a:cubicBezTo>
                <a:cubicBezTo>
                  <a:pt x="1047135" y="1025996"/>
                  <a:pt x="1345380" y="673674"/>
                  <a:pt x="1435509" y="609764"/>
                </a:cubicBezTo>
                <a:cubicBezTo>
                  <a:pt x="1525638" y="545854"/>
                  <a:pt x="1475657" y="577809"/>
                  <a:pt x="1425677" y="6097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2010246" y="5654877"/>
            <a:ext cx="21962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V="1">
            <a:off x="2483768" y="4365104"/>
            <a:ext cx="0" cy="15841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4694561" y="2310614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D9-brane can be annihilated by tachyon condensation.</a:t>
            </a:r>
            <a:endParaRPr kumimoji="1" lang="ja-JP" altLang="en-US" sz="2400" dirty="0" err="1" smtClean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694561" y="4106689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Can multiple D9-branes </a:t>
            </a:r>
            <a:r>
              <a:rPr kumimoji="1" lang="en-US" altLang="ja-JP" sz="2400" dirty="0" smtClean="0"/>
              <a:t>be </a:t>
            </a:r>
            <a:r>
              <a:rPr lang="en-US" altLang="ja-JP" sz="2400" dirty="0" smtClean="0"/>
              <a:t>crea</a:t>
            </a:r>
            <a:r>
              <a:rPr kumimoji="1" lang="en-US" altLang="ja-JP" sz="2400" dirty="0" smtClean="0"/>
              <a:t>ted from single D9-brane by massive mode condensation ?</a:t>
            </a:r>
            <a:endParaRPr kumimoji="1" lang="ja-JP" altLang="en-US" sz="2400" dirty="0" err="1" smtClean="0"/>
          </a:p>
        </p:txBody>
      </p:sp>
      <p:pic>
        <p:nvPicPr>
          <p:cNvPr id="2050" name="Picture 2" descr="\begin{align*}&#10;T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68" y="2240880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begin{align*}&#10;V(T)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066" y="1800832"/>
            <a:ext cx="512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begin{align*}&#10;V(M)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60108"/>
            <a:ext cx="554668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fukudat.net/texcrop/render.php/texcrop.png?tex=%5Cbegin%7Balign*%7D%0AM%0A%5Cend%7Balign*%7D&amp;resolution=300&amp;font=times&amp;jfont=hiragino&amp;opaque=off&amp;bold=of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30" y="5617273"/>
            <a:ext cx="261473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/>
          <p:cNvSpPr txBox="1"/>
          <p:nvPr/>
        </p:nvSpPr>
        <p:spPr>
          <a:xfrm>
            <a:off x="899592" y="3645024"/>
            <a:ext cx="5296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massive mode</a:t>
            </a:r>
            <a:r>
              <a:rPr kumimoji="1" lang="en-US" altLang="ja-JP" sz="2400" dirty="0" smtClean="0"/>
              <a:t> condensation</a:t>
            </a:r>
            <a:endParaRPr kumimoji="1" lang="ja-JP" altLang="en-US" sz="2400" dirty="0" err="1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148064" y="6133366"/>
            <a:ext cx="3322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B0F0"/>
                </a:solidFill>
              </a:rPr>
              <a:t>[Hashimoto &amp; Murata (2012)]</a:t>
            </a:r>
            <a:endParaRPr kumimoji="1" lang="ja-JP" altLang="en-US" sz="2000" dirty="0" smtClean="0">
              <a:solidFill>
                <a:srgbClr val="00B0F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48064" y="5733256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cf. bosonic BSFT</a:t>
            </a:r>
            <a:endParaRPr kumimoji="1" lang="ja-JP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649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/>
          <p:cNvSpPr txBox="1"/>
          <p:nvPr/>
        </p:nvSpPr>
        <p:spPr>
          <a:xfrm>
            <a:off x="611560" y="3606115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Since total degree of forms should be 10 and             is 10-form,</a:t>
            </a:r>
          </a:p>
          <a:p>
            <a:r>
              <a:rPr kumimoji="1" lang="en-US" altLang="ja-JP" sz="2400" dirty="0" smtClean="0"/>
              <a:t>only 0-form (tachyon) can contribute to the </a:t>
            </a:r>
            <a:r>
              <a:rPr kumimoji="1" lang="en-US" altLang="ja-JP" sz="2400" dirty="0" err="1" smtClean="0"/>
              <a:t>coeff</a:t>
            </a:r>
            <a:r>
              <a:rPr kumimoji="1" lang="en-US" altLang="ja-JP" sz="2400" dirty="0" smtClean="0"/>
              <a:t>.</a:t>
            </a:r>
            <a:endParaRPr kumimoji="1" lang="ja-JP" altLang="en-US" sz="2400" dirty="0" smtClean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971600" y="531804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dirty="0" smtClean="0">
                <a:solidFill>
                  <a:srgbClr val="FF0000"/>
                </a:solidFill>
              </a:rPr>
              <a:t>massive modes condensation</a:t>
            </a:r>
            <a:endParaRPr kumimoji="1" lang="ja-JP" altLang="en-US" sz="2400" dirty="0" smtClean="0">
              <a:solidFill>
                <a:srgbClr val="FF0000"/>
              </a:solidFill>
            </a:endParaRPr>
          </a:p>
        </p:txBody>
      </p:sp>
      <p:pic>
        <p:nvPicPr>
          <p:cNvPr id="1028" name="Picture 4" descr="\begin{align*}&#10;S_{\rm RR}&#10;&amp;=T_{D9}\!\int C_\textrm{RR}\, e^{4\pi \mathcal{F}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1866484"/>
            <a:ext cx="31185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begin{align*}&#10;C^{(10)}_\textrm{RR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986" y="3550019"/>
            <a:ext cx="698509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2195736" y="5052148"/>
            <a:ext cx="4374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D9-brane charge can’t be created</a:t>
            </a:r>
          </a:p>
          <a:p>
            <a:pPr algn="ctr"/>
            <a:r>
              <a:rPr kumimoji="1" lang="en-US" altLang="ja-JP" sz="2400" dirty="0" smtClean="0"/>
              <a:t>via massive mode condensation.</a:t>
            </a:r>
            <a:endParaRPr kumimoji="1" lang="ja-JP" altLang="en-US" sz="24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88496" y="1335119"/>
            <a:ext cx="6563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D9-charge  can be read off from the coefficients of </a:t>
            </a:r>
            <a:endParaRPr kumimoji="1" lang="ja-JP" altLang="en-US" sz="2400" dirty="0" smtClean="0"/>
          </a:p>
        </p:txBody>
      </p:sp>
      <p:pic>
        <p:nvPicPr>
          <p:cNvPr id="11" name="Picture 6" descr="\begin{align*}&#10;C^{(10)}_\textrm{RR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517" y="1292353"/>
            <a:ext cx="698509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808" y="2637008"/>
            <a:ext cx="5059459" cy="864000"/>
          </a:xfrm>
          <a:prstGeom prst="rect">
            <a:avLst/>
          </a:prstGeom>
        </p:spPr>
      </p:pic>
      <p:sp>
        <p:nvSpPr>
          <p:cNvPr id="9" name="角丸四角形 8"/>
          <p:cNvSpPr/>
          <p:nvPr/>
        </p:nvSpPr>
        <p:spPr>
          <a:xfrm>
            <a:off x="1907704" y="4869160"/>
            <a:ext cx="5149791" cy="12961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5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begin{align*}&#10;S_{\rm RR}=T_q \sum_p \int  \; C_{\rm RR}^{(p+1)}\wedge {\rm Tr} \; e^{2 \pi \alpha' F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446" y="3276476"/>
            <a:ext cx="6105525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4211960" y="4839543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RR fields</a:t>
            </a:r>
            <a:endParaRPr kumimoji="1" lang="ja-JP" altLang="en-US" sz="2400" dirty="0" smtClean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228184" y="4839543"/>
            <a:ext cx="2872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massless gauge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field</a:t>
            </a:r>
            <a:endParaRPr kumimoji="1" lang="ja-JP" altLang="en-US" sz="2400" dirty="0" smtClean="0"/>
          </a:p>
        </p:txBody>
      </p:sp>
      <p:sp>
        <p:nvSpPr>
          <p:cNvPr id="5" name="正方形/長方形 4"/>
          <p:cNvSpPr/>
          <p:nvPr/>
        </p:nvSpPr>
        <p:spPr>
          <a:xfrm>
            <a:off x="1115616" y="2973634"/>
            <a:ext cx="6912768" cy="159898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/>
          <p:nvPr/>
        </p:nvCxnSpPr>
        <p:spPr>
          <a:xfrm flipV="1">
            <a:off x="4932040" y="3996556"/>
            <a:ext cx="72008" cy="842987"/>
          </a:xfrm>
          <a:prstGeom prst="straightConnector1">
            <a:avLst/>
          </a:prstGeom>
          <a:ln w="2222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V="1">
            <a:off x="7308304" y="3805114"/>
            <a:ext cx="216024" cy="1034429"/>
          </a:xfrm>
          <a:prstGeom prst="straightConnector1">
            <a:avLst/>
          </a:prstGeom>
          <a:ln w="2222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1187624" y="544522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H</a:t>
            </a:r>
            <a:r>
              <a:rPr kumimoji="1" lang="en-US" altLang="ja-JP" sz="2400" dirty="0" smtClean="0"/>
              <a:t>ow do other modes of open string couple to RR-fields? </a:t>
            </a:r>
            <a:endParaRPr kumimoji="1" lang="ja-JP" altLang="en-US" sz="24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32949" y="476671"/>
            <a:ext cx="679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err="1" smtClean="0">
                <a:solidFill>
                  <a:srgbClr val="0070C0"/>
                </a:solidFill>
              </a:rPr>
              <a:t>Ramond-Ramond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couplings of D-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branes</a:t>
            </a:r>
            <a:endParaRPr kumimoji="1" lang="ja-JP" altLang="en-US" sz="2400" dirty="0" smtClean="0">
              <a:solidFill>
                <a:srgbClr val="0070C0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331640" y="126876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D-</a:t>
            </a:r>
            <a:r>
              <a:rPr lang="en-US" altLang="ja-JP" sz="2400" dirty="0" err="1" smtClean="0"/>
              <a:t>branes</a:t>
            </a:r>
            <a:r>
              <a:rPr lang="en-US" altLang="ja-JP" sz="2400" dirty="0" smtClean="0"/>
              <a:t> have </a:t>
            </a:r>
            <a:r>
              <a:rPr lang="en-US" altLang="ja-JP" sz="2400" dirty="0" smtClean="0"/>
              <a:t>RR charges. </a:t>
            </a:r>
            <a:endParaRPr kumimoji="1" lang="ja-JP" altLang="en-US" sz="2400" dirty="0" smtClean="0"/>
          </a:p>
        </p:txBody>
      </p:sp>
      <p:sp>
        <p:nvSpPr>
          <p:cNvPr id="12" name="正方形/長方形 11"/>
          <p:cNvSpPr/>
          <p:nvPr/>
        </p:nvSpPr>
        <p:spPr>
          <a:xfrm>
            <a:off x="4730459" y="1298204"/>
            <a:ext cx="22178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</a:rPr>
              <a:t>[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Polchinski</a:t>
            </a:r>
            <a:r>
              <a:rPr lang="en-US" altLang="ja-JP" sz="2000" dirty="0" smtClean="0">
                <a:solidFill>
                  <a:srgbClr val="00B0F0"/>
                </a:solidFill>
              </a:rPr>
              <a:t> (1995)]</a:t>
            </a:r>
            <a:endParaRPr lang="ja-JP" altLang="en-US" sz="20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331640" y="199121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open string modes on D-</a:t>
            </a:r>
            <a:r>
              <a:rPr kumimoji="1" lang="en-US" altLang="ja-JP" sz="2400" dirty="0" err="1" smtClean="0"/>
              <a:t>brane</a:t>
            </a:r>
            <a:r>
              <a:rPr kumimoji="1" lang="en-US" altLang="ja-JP" sz="2400" dirty="0" smtClean="0"/>
              <a:t> interact with RR fields in the bulk.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152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086625" y="1547500"/>
            <a:ext cx="6949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</a:rPr>
              <a:t>[Kraus &amp; Larsen (2000),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Takayanagi</a:t>
            </a:r>
            <a:r>
              <a:rPr lang="en-US" altLang="ja-JP" sz="2000" dirty="0" smtClean="0">
                <a:solidFill>
                  <a:srgbClr val="00B0F0"/>
                </a:solidFill>
              </a:rPr>
              <a:t>,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Terashima</a:t>
            </a:r>
            <a:r>
              <a:rPr lang="en-US" altLang="ja-JP" sz="2000" dirty="0" smtClean="0">
                <a:solidFill>
                  <a:srgbClr val="00B0F0"/>
                </a:solidFill>
              </a:rPr>
              <a:t> &amp;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Uesugi</a:t>
            </a:r>
            <a:r>
              <a:rPr lang="en-US" altLang="ja-JP" sz="2000" dirty="0" smtClean="0">
                <a:solidFill>
                  <a:srgbClr val="00B0F0"/>
                </a:solidFill>
              </a:rPr>
              <a:t> (2000)]</a:t>
            </a:r>
            <a:endParaRPr lang="ja-JP" altLang="en-US" sz="2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11560" y="788511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The generalization including </a:t>
            </a:r>
            <a:r>
              <a:rPr lang="en-US" altLang="ja-JP" sz="2400" dirty="0" smtClean="0">
                <a:solidFill>
                  <a:srgbClr val="C00000"/>
                </a:solidFill>
              </a:rPr>
              <a:t>tachyon modes</a:t>
            </a:r>
            <a:r>
              <a:rPr lang="en-US" altLang="ja-JP" sz="2400" dirty="0" smtClean="0"/>
              <a:t> on non-BPS D-</a:t>
            </a:r>
            <a:r>
              <a:rPr lang="en-US" altLang="ja-JP" sz="2400" dirty="0" err="1" smtClean="0"/>
              <a:t>branes</a:t>
            </a:r>
            <a:r>
              <a:rPr lang="en-US" altLang="ja-JP" sz="2400" dirty="0" smtClean="0"/>
              <a:t> or D-</a:t>
            </a:r>
            <a:r>
              <a:rPr lang="en-US" altLang="ja-JP" sz="2400" dirty="0" err="1" smtClean="0"/>
              <a:t>branes</a:t>
            </a:r>
            <a:r>
              <a:rPr lang="en-US" altLang="ja-JP" sz="2400" dirty="0" smtClean="0"/>
              <a:t>-</a:t>
            </a:r>
            <a:r>
              <a:rPr lang="en-US" altLang="ja-JP" sz="2400" dirty="0" err="1" smtClean="0"/>
              <a:t>antiD-branes</a:t>
            </a:r>
            <a:r>
              <a:rPr lang="en-US" altLang="ja-JP" sz="2400" dirty="0" smtClean="0"/>
              <a:t> was done in the context of </a:t>
            </a:r>
            <a:r>
              <a:rPr lang="en-US" altLang="ja-JP" sz="2400" dirty="0" smtClean="0">
                <a:solidFill>
                  <a:srgbClr val="C00000"/>
                </a:solidFill>
              </a:rPr>
              <a:t>BSFT</a:t>
            </a:r>
            <a:r>
              <a:rPr lang="en-US" altLang="ja-JP" sz="2400" dirty="0" smtClean="0"/>
              <a:t>.</a:t>
            </a:r>
            <a:endParaRPr kumimoji="1" lang="ja-JP" altLang="en-US" sz="24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1560" y="2525995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>
                <a:solidFill>
                  <a:srgbClr val="C00000"/>
                </a:solidFill>
              </a:rPr>
              <a:t>BSFT (Boundary String Field Theory)</a:t>
            </a:r>
            <a:endParaRPr kumimoji="1" lang="ja-JP" altLang="en-US" sz="2400" dirty="0" smtClean="0">
              <a:solidFill>
                <a:srgbClr val="C0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7033" y="324714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en-US" altLang="ja-JP" sz="2400" dirty="0" smtClean="0"/>
              <a:t>BSFT is a formulation of open string field theory.</a:t>
            </a:r>
            <a:endParaRPr kumimoji="1" lang="ja-JP" altLang="en-US" sz="2400" dirty="0" smtClean="0"/>
          </a:p>
        </p:txBody>
      </p:sp>
      <p:sp>
        <p:nvSpPr>
          <p:cNvPr id="6" name="正方形/長方形 5"/>
          <p:cNvSpPr/>
          <p:nvPr/>
        </p:nvSpPr>
        <p:spPr>
          <a:xfrm>
            <a:off x="7020272" y="3277923"/>
            <a:ext cx="1850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dirty="0">
                <a:solidFill>
                  <a:srgbClr val="00B0F0"/>
                </a:solidFill>
              </a:rPr>
              <a:t>[Witten (1992)] </a:t>
            </a:r>
            <a:endParaRPr lang="ja-JP" altLang="en-US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37033" y="3861048"/>
            <a:ext cx="7988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400" dirty="0" smtClean="0"/>
              <a:t>For superstring, BSFT action is just given by the disk partition function of NLSM for on-shell closed string </a:t>
            </a:r>
            <a:r>
              <a:rPr lang="en-US" altLang="ja-JP" sz="2400" dirty="0" err="1" smtClean="0"/>
              <a:t>bkgd</a:t>
            </a:r>
            <a:r>
              <a:rPr lang="en-US" altLang="ja-JP" sz="2400" dirty="0" smtClean="0"/>
              <a:t>  with off-shell </a:t>
            </a:r>
            <a:r>
              <a:rPr lang="en-US" altLang="ja-JP" sz="2400" dirty="0" err="1" smtClean="0"/>
              <a:t>bdry</a:t>
            </a:r>
            <a:r>
              <a:rPr lang="en-US" altLang="ja-JP" sz="2400" dirty="0" smtClean="0"/>
              <a:t> int. </a:t>
            </a:r>
            <a:endParaRPr kumimoji="1" lang="ja-JP" altLang="en-US" sz="2400" dirty="0" smtClean="0"/>
          </a:p>
        </p:txBody>
      </p:sp>
      <p:pic>
        <p:nvPicPr>
          <p:cNvPr id="11" name="Picture 2" descr="\begin{align*}&#10;S(\lambda) =Z(\lambda)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827" y="5204858"/>
            <a:ext cx="194926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683568" y="5693186"/>
            <a:ext cx="81868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solidFill>
                  <a:srgbClr val="00B0F0"/>
                </a:solidFill>
              </a:rPr>
              <a:t>[</a:t>
            </a:r>
            <a:r>
              <a:rPr lang="en-US" altLang="ja-JP" sz="2000" dirty="0" err="1">
                <a:solidFill>
                  <a:srgbClr val="00B0F0"/>
                </a:solidFill>
              </a:rPr>
              <a:t>Kutasov</a:t>
            </a:r>
            <a:r>
              <a:rPr lang="en-US" altLang="ja-JP" sz="2000" dirty="0">
                <a:solidFill>
                  <a:srgbClr val="00B0F0"/>
                </a:solidFill>
              </a:rPr>
              <a:t>, Marino &amp; Moore (2000</a:t>
            </a:r>
            <a:r>
              <a:rPr lang="en-US" altLang="ja-JP" sz="2000" dirty="0" smtClean="0">
                <a:solidFill>
                  <a:srgbClr val="00B0F0"/>
                </a:solidFill>
              </a:rPr>
              <a:t>), Marino (2001),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Niarchos</a:t>
            </a:r>
            <a:r>
              <a:rPr lang="en-US" altLang="ja-JP" sz="2000" dirty="0" smtClean="0">
                <a:solidFill>
                  <a:srgbClr val="00B0F0"/>
                </a:solidFill>
              </a:rPr>
              <a:t> &amp;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Prezas</a:t>
            </a:r>
            <a:r>
              <a:rPr lang="en-US" altLang="ja-JP" sz="2000" dirty="0" smtClean="0">
                <a:solidFill>
                  <a:srgbClr val="00B0F0"/>
                </a:solidFill>
              </a:rPr>
              <a:t> (2001)]</a:t>
            </a:r>
            <a:r>
              <a:rPr lang="en-US" altLang="ja-JP" sz="2000" dirty="0" smtClean="0"/>
              <a:t> </a:t>
            </a:r>
            <a:endParaRPr lang="ja-JP" altLang="en-US" sz="20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220072" y="5127575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disk partition function</a:t>
            </a:r>
            <a:endParaRPr kumimoji="1" lang="ja-JP" altLang="en-US" sz="2400" dirty="0" smtClean="0"/>
          </a:p>
        </p:txBody>
      </p:sp>
      <p:cxnSp>
        <p:nvCxnSpPr>
          <p:cNvPr id="14" name="直線矢印コネクタ 13"/>
          <p:cNvCxnSpPr/>
          <p:nvPr/>
        </p:nvCxnSpPr>
        <p:spPr>
          <a:xfrm flipH="1">
            <a:off x="4572000" y="5391926"/>
            <a:ext cx="537657" cy="0"/>
          </a:xfrm>
          <a:prstGeom prst="straightConnector1">
            <a:avLst/>
          </a:prstGeom>
          <a:ln w="222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2425827" y="5589240"/>
            <a:ext cx="194926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3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654521" y="466239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b="1" dirty="0" err="1" smtClean="0"/>
              <a:t>Ramond-Ramond</a:t>
            </a:r>
            <a:r>
              <a:rPr kumimoji="1" lang="en-US" altLang="ja-JP" sz="2400" b="1" dirty="0" smtClean="0"/>
              <a:t> sector</a:t>
            </a:r>
            <a:endParaRPr kumimoji="1" lang="ja-JP" altLang="en-US" sz="2400" b="1" dirty="0" err="1" smtClean="0"/>
          </a:p>
        </p:txBody>
      </p:sp>
      <p:pic>
        <p:nvPicPr>
          <p:cNvPr id="8" name="Picture 2" descr="\begin{align*}&#10;S_{\rm RR}=T_q \sum_p \int  \; C_{\rm RR}^{(p+1)}\wedge {\rm Tr} \; e^{2 \pi \alpha' F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749" y="3251379"/>
            <a:ext cx="4573615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角丸四角形 13"/>
          <p:cNvSpPr/>
          <p:nvPr/>
        </p:nvSpPr>
        <p:spPr>
          <a:xfrm>
            <a:off x="1259632" y="4725144"/>
            <a:ext cx="6984776" cy="1800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icture 8" descr="\begin{align*}&#10;I_{\rm B} = \int \! d\tau  \;&#10;\left(&#10;-i \dot{X}^\mu&#10;A_{\mu}[X]&#10;+  \frac{i}{2} \psi^\mu \psi^\nu&#10;F_{\mu\nu}[X] \right) &#10;\end{align*}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11561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1484631" y="1052736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disk partition function for RR sector </a:t>
            </a:r>
          </a:p>
          <a:p>
            <a:r>
              <a:rPr kumimoji="1" lang="en-US" altLang="ja-JP" sz="2400" dirty="0" smtClean="0"/>
              <a:t>with </a:t>
            </a:r>
            <a:r>
              <a:rPr kumimoji="1" lang="en-US" altLang="ja-JP" sz="2400" dirty="0" err="1" smtClean="0"/>
              <a:t>bdry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int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of photon</a:t>
            </a:r>
            <a:endParaRPr kumimoji="1" lang="ja-JP" altLang="en-US" sz="2400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475656" y="267930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actually gives RR coupling:</a:t>
            </a:r>
            <a:endParaRPr kumimoji="1" lang="ja-JP" altLang="en-US" sz="2400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50108" y="4479503"/>
            <a:ext cx="15333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Our work</a:t>
            </a:r>
            <a:r>
              <a:rPr lang="ja-JP" altLang="en-US" sz="2400" b="1" dirty="0" smtClean="0"/>
              <a:t>： </a:t>
            </a:r>
            <a:endParaRPr lang="en-US" altLang="ja-JP" sz="2400" b="1" dirty="0" smtClean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131368" y="401783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1" lang="en-US" altLang="ja-JP" sz="2400" dirty="0" smtClean="0"/>
              <a:t>there is no derivative correction.</a:t>
            </a:r>
            <a:endParaRPr kumimoji="1" lang="ja-JP" altLang="en-US" sz="24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475656" y="5036983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We derive the general RR coupling formula including massive modes of open strings on D9-branes using SUSY localization technique.</a:t>
            </a:r>
          </a:p>
        </p:txBody>
      </p:sp>
    </p:spTree>
    <p:extLst>
      <p:ext uri="{BB962C8B-B14F-4D97-AF65-F5344CB8AC3E}">
        <p14:creationId xmlns:p14="http://schemas.microsoft.com/office/powerpoint/2010/main" val="59768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83568" y="944658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closed string background</a:t>
            </a:r>
            <a:r>
              <a:rPr kumimoji="1" lang="en-US" altLang="ja-JP" sz="2400" dirty="0" smtClean="0"/>
              <a:t>: </a:t>
            </a:r>
            <a:r>
              <a:rPr lang="en-US" altLang="ja-JP" sz="2400" dirty="0" smtClean="0"/>
              <a:t>flat</a:t>
            </a:r>
            <a:r>
              <a:rPr kumimoji="1" lang="ja-JP" altLang="en-US" sz="2400" dirty="0" smtClean="0"/>
              <a:t> </a:t>
            </a:r>
            <a:r>
              <a:rPr kumimoji="1" lang="en-US" altLang="ja-JP" sz="2400" dirty="0" smtClean="0"/>
              <a:t>+ constant RR field</a:t>
            </a:r>
            <a:endParaRPr kumimoji="1" lang="ja-JP" altLang="en-US" sz="2400" dirty="0" smtClean="0"/>
          </a:p>
        </p:txBody>
      </p:sp>
      <p:pic>
        <p:nvPicPr>
          <p:cNvPr id="3" name="Picture 6" descr="\begin{align*}&#10;S_{\rm worldsheet} = \frac{1}{4 \pi} \int d^2z &#10;\; \left[&#10;\partial_{\bar{z}} X^\mu \partial_{z} X^\mu+F^\mu F^\mu&#10;+\psi^\mu \partial_{\bar{z}} \psi^\mu &#10;+\tilde{\psi}^\mu \partial_{z} \tilde{\psi}^\mu&#10;\right] &#10;\end{align*}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64872"/>
            <a:ext cx="801586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683568" y="33265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kumimoji="1" lang="en-US" altLang="ja-JP" sz="2400" b="1" dirty="0" smtClean="0"/>
              <a:t>SUSY localization</a:t>
            </a:r>
            <a:endParaRPr kumimoji="1" lang="ja-JP" altLang="en-US" sz="2400" b="1" dirty="0" err="1" smtClean="0"/>
          </a:p>
        </p:txBody>
      </p:sp>
      <p:pic>
        <p:nvPicPr>
          <p:cNvPr id="4098" name="Picture 2" descr="\begin{align*}&#10;(\alpha'=2)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704" y="2230188"/>
            <a:ext cx="906205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033" y="5157192"/>
            <a:ext cx="1985963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直線矢印コネクタ 18"/>
          <p:cNvCxnSpPr/>
          <p:nvPr/>
        </p:nvCxnSpPr>
        <p:spPr>
          <a:xfrm>
            <a:off x="2699792" y="6381328"/>
            <a:ext cx="1656184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5508104" y="5490177"/>
            <a:ext cx="2855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periodic </a:t>
            </a:r>
            <a:r>
              <a:rPr kumimoji="1" lang="en-US" altLang="ja-JP" sz="2400" dirty="0" smtClean="0"/>
              <a:t>= RR</a:t>
            </a:r>
            <a:r>
              <a:rPr lang="ja-JP" altLang="en-US" sz="2400" dirty="0"/>
              <a:t> </a:t>
            </a:r>
            <a:r>
              <a:rPr lang="en-US" altLang="ja-JP" sz="2400" dirty="0" smtClean="0"/>
              <a:t>sector</a:t>
            </a:r>
            <a:endParaRPr kumimoji="1" lang="ja-JP" altLang="en-US" sz="2400" dirty="0" smtClean="0"/>
          </a:p>
        </p:txBody>
      </p:sp>
      <p:sp>
        <p:nvSpPr>
          <p:cNvPr id="25" name="円弧 24"/>
          <p:cNvSpPr/>
          <p:nvPr/>
        </p:nvSpPr>
        <p:spPr>
          <a:xfrm>
            <a:off x="4858626" y="5233032"/>
            <a:ext cx="290844" cy="914400"/>
          </a:xfrm>
          <a:prstGeom prst="arc">
            <a:avLst>
              <a:gd name="adj1" fmla="val 2445541"/>
              <a:gd name="adj2" fmla="val 0"/>
            </a:avLst>
          </a:prstGeom>
          <a:ln w="12700">
            <a:solidFill>
              <a:schemeClr val="tx2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71600" y="2780928"/>
            <a:ext cx="7727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W</a:t>
            </a:r>
            <a:r>
              <a:rPr kumimoji="1" lang="en-US" altLang="ja-JP" sz="2400" dirty="0" smtClean="0"/>
              <a:t>e consider that the </a:t>
            </a:r>
            <a:r>
              <a:rPr kumimoji="1" lang="en-US" altLang="ja-JP" sz="2400" dirty="0" err="1" smtClean="0"/>
              <a:t>worldsheet</a:t>
            </a:r>
            <a:r>
              <a:rPr kumimoji="1" lang="en-US" altLang="ja-JP" sz="2400" dirty="0" smtClean="0"/>
              <a:t> is not disk but cylinder.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971600" y="3212976"/>
                <a:ext cx="784887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400" dirty="0" smtClean="0"/>
                  <a:t>the </a:t>
                </a:r>
                <a:r>
                  <a:rPr lang="en-US" altLang="ja-JP" sz="2400" dirty="0"/>
                  <a:t>result does not depend on the length of cylinder</a:t>
                </a:r>
                <a:r>
                  <a:rPr lang="en-US" altLang="ja-JP" sz="2400" dirty="0" smtClean="0"/>
                  <a:t>.</a:t>
                </a:r>
                <a:endParaRPr kumimoji="1" lang="en-US" altLang="ja-JP" sz="2400" dirty="0" smtClean="0"/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kumimoji="1" lang="en-US" altLang="ja-JP" sz="2400" dirty="0" smtClean="0"/>
                  <a:t>semi-infinite cylinder </a:t>
                </a:r>
                <a14:m>
                  <m:oMath xmlns:m="http://schemas.openxmlformats.org/officeDocument/2006/math">
                    <m:r>
                      <a:rPr kumimoji="1" lang="en-US" altLang="ja-JP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kumimoji="1" lang="ja-JP" altLang="en-US" sz="2400" dirty="0" smtClean="0"/>
                  <a:t> </a:t>
                </a:r>
                <a:r>
                  <a:rPr kumimoji="1" lang="en-US" altLang="ja-JP" sz="2400" dirty="0" smtClean="0"/>
                  <a:t>disk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400" dirty="0" smtClean="0"/>
                  <a:t>bulk action is conformal.</a:t>
                </a:r>
                <a:endParaRPr kumimoji="1" lang="ja-JP" altLang="en-US" sz="2400" dirty="0" smtClean="0"/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212976"/>
                <a:ext cx="7848872" cy="1754326"/>
              </a:xfrm>
              <a:prstGeom prst="rect">
                <a:avLst/>
              </a:prstGeom>
              <a:blipFill rotWithShape="0">
                <a:blip r:embed="rId6"/>
                <a:stretch>
                  <a:fillRect l="-1009" b="-38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9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begin{align*}&#10;C_{\rm RR}=-i \sum_{p} &#10;\frac{1}{(p+1)!}&#10;C^{(p+1)}_{\mu_0 \cdots \mu_p} &#10;(2i)^{-(p+1)/2}&#10;\psi_0^{\mu_0}   \cdots  \psi_0^{\mu_p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06" y="2564904"/>
            <a:ext cx="615927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7" descr=" \begin{align*}&#10;S_{\rm RR}=\int \mathcal{D}X\, C_{\rm RR}\, e^{-S_{\rm worldsheet}-I_B}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485115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6417655" y="3182680"/>
            <a:ext cx="2492288" cy="400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fermion zero modes</a:t>
            </a:r>
            <a:endParaRPr kumimoji="1" lang="ja-JP" altLang="en-US" sz="2000" dirty="0" err="1" smtClean="0"/>
          </a:p>
        </p:txBody>
      </p:sp>
      <p:cxnSp>
        <p:nvCxnSpPr>
          <p:cNvPr id="6" name="直線コネクタ 5"/>
          <p:cNvCxnSpPr/>
          <p:nvPr/>
        </p:nvCxnSpPr>
        <p:spPr>
          <a:xfrm>
            <a:off x="6410188" y="3145031"/>
            <a:ext cx="1111784" cy="0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1043608" y="198884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constant RR field </a:t>
            </a:r>
            <a:endParaRPr kumimoji="1" lang="ja-JP" altLang="en-US" sz="24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94358" y="499765"/>
            <a:ext cx="7406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/>
              <a:t>What we compute is the following path integral:</a:t>
            </a:r>
            <a:endParaRPr kumimoji="1" lang="ja-JP" altLang="en-US" sz="2400" dirty="0" smtClean="0"/>
          </a:p>
        </p:txBody>
      </p:sp>
      <p:pic>
        <p:nvPicPr>
          <p:cNvPr id="9" name="Picture 8" descr="\begin{align*}&#10; \partial_\sigma X^\mu|=(\psi^\mu-\tilde{\psi}^\mu)|=&#10;\partial_\sigma (\psi^\mu+\tilde{\psi}^\mu)|=&#10;F^\mu|=0,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38" y="5461742"/>
            <a:ext cx="6529713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1051040" y="4212159"/>
            <a:ext cx="683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/>
              <a:t>consider only D9-branes (and anti-D9 </a:t>
            </a:r>
            <a:r>
              <a:rPr lang="en-US" altLang="ja-JP" sz="2400" dirty="0" err="1" smtClean="0"/>
              <a:t>branes</a:t>
            </a:r>
            <a:r>
              <a:rPr lang="en-US" altLang="ja-JP" sz="2400" dirty="0" smtClean="0"/>
              <a:t>)</a:t>
            </a:r>
            <a:endParaRPr kumimoji="1" lang="ja-JP" altLang="en-US" sz="2400" dirty="0" smtClean="0"/>
          </a:p>
        </p:txBody>
      </p:sp>
      <p:sp>
        <p:nvSpPr>
          <p:cNvPr id="12" name="右矢印 11"/>
          <p:cNvSpPr/>
          <p:nvPr/>
        </p:nvSpPr>
        <p:spPr>
          <a:xfrm>
            <a:off x="1744638" y="4966831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94358" y="3682381"/>
            <a:ext cx="369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kumimoji="1" lang="en-US" altLang="ja-JP" sz="2400" dirty="0" smtClean="0"/>
              <a:t>Boundary conditions</a:t>
            </a:r>
            <a:endParaRPr kumimoji="1" lang="ja-JP" altLang="en-US" sz="2400" dirty="0" smtClean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540965" y="484401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Neumann </a:t>
            </a:r>
            <a:r>
              <a:rPr kumimoji="1" lang="en-US" altLang="ja-JP" sz="2400" dirty="0" err="1" smtClean="0"/>
              <a:t>b.c.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9921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888096" y="548680"/>
            <a:ext cx="5539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ja-JP" sz="2400" dirty="0"/>
              <a:t>(1,1) SUSY</a:t>
            </a:r>
            <a:r>
              <a:rPr lang="ja-JP" altLang="en-US" sz="2400" dirty="0" smtClean="0"/>
              <a:t> </a:t>
            </a:r>
            <a:r>
              <a:rPr lang="en-US" altLang="ja-JP" sz="2400" dirty="0" smtClean="0"/>
              <a:t>transformation</a:t>
            </a:r>
            <a:r>
              <a:rPr kumimoji="1" lang="ja-JP" altLang="en-US" sz="2400" dirty="0" smtClean="0"/>
              <a:t> </a:t>
            </a:r>
            <a:r>
              <a:rPr kumimoji="1" lang="en-US" altLang="ja-JP" sz="2400" dirty="0" smtClean="0"/>
              <a:t>(off-shell)</a:t>
            </a:r>
            <a:endParaRPr kumimoji="1" lang="ja-JP" altLang="en-US" sz="2400" dirty="0" smtClean="0"/>
          </a:p>
        </p:txBody>
      </p:sp>
      <p:pic>
        <p:nvPicPr>
          <p:cNvPr id="5122" name="Picture 2" descr="\begin{align*}&#10; \delta X^\mu  &amp;= i \epsilon \psi^\mu + i \bar{\epsilon} \tilde{\psi}^\mu,&#10;  \nonumber \\&#10; \delta \psi^\mu  &amp;= -i \epsilon \partial_z X^\mu &#10;- i \bar{\epsilon} F^\mu,&#10;  \nonumber \\&#10; \delta \tilde{\psi}^\mu  &amp;= - i \bar{\epsilon} \partial_{\bar{z}} X^\mu&#10;+i \epsilon F^\mu,&#10;  \nonumber \\&#10; \delta F^\mu  &amp;= -i \epsilon \partial_z \tilde{\psi}^\mu&#10;+i \bar{\epsilon} \partial_{\bar{z}} \psi^\mu,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87" y="1172480"/>
            <a:ext cx="3932266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\begin{align*}&#10;(z=\tau+i\sigma)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658" y="3044480"/>
            <a:ext cx="1831999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\begin{align*}&#10;\epsilon=\bar\epsilon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316" y="4509120"/>
            <a:ext cx="95250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883147" y="3856275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400" dirty="0" smtClean="0"/>
              <a:t>Due to the </a:t>
            </a:r>
            <a:r>
              <a:rPr kumimoji="1" lang="en-US" altLang="ja-JP" sz="2400" dirty="0" err="1" smtClean="0"/>
              <a:t>bdry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cond</a:t>
            </a:r>
            <a:r>
              <a:rPr kumimoji="1" lang="en-US" altLang="ja-JP" sz="2400" dirty="0" smtClean="0"/>
              <a:t>, only half of the SUSY is preserved</a:t>
            </a:r>
            <a:endParaRPr kumimoji="1" lang="ja-JP" altLang="en-US" sz="24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82914" y="5236124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ja-JP" sz="2400" dirty="0" smtClean="0"/>
              <a:t>We apply the </a:t>
            </a:r>
            <a:r>
              <a:rPr lang="en-US" altLang="ja-JP" sz="2400" dirty="0" smtClean="0"/>
              <a:t>localization technique </a:t>
            </a:r>
          </a:p>
          <a:p>
            <a:r>
              <a:rPr kumimoji="1" lang="en-US" altLang="ja-JP" sz="2400" dirty="0"/>
              <a:t> </a:t>
            </a:r>
            <a:r>
              <a:rPr kumimoji="1" lang="en-US" altLang="ja-JP" sz="2400" dirty="0" smtClean="0"/>
              <a:t>    using this </a:t>
            </a:r>
            <a:r>
              <a:rPr kumimoji="1" lang="en-US" altLang="ja-JP" sz="2400" dirty="0" err="1" smtClean="0"/>
              <a:t>worldsheet</a:t>
            </a:r>
            <a:r>
              <a:rPr kumimoji="1" lang="en-US" altLang="ja-JP" sz="2400" dirty="0" smtClean="0"/>
              <a:t>-SUSY. </a:t>
            </a:r>
            <a:endParaRPr kumimoji="1" lang="ja-JP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5650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22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kumimoji="1" sz="24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2590</TotalTime>
  <Words>1122</Words>
  <Application>Microsoft Office PowerPoint</Application>
  <PresentationFormat>画面に合わせる (4:3)</PresentationFormat>
  <Paragraphs>186</Paragraphs>
  <Slides>31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8" baseType="lpstr">
      <vt:lpstr>HGP創英角ﾎﾟｯﾌﾟ体</vt:lpstr>
      <vt:lpstr>ＭＳ Ｐゴシック</vt:lpstr>
      <vt:lpstr>Arial</vt:lpstr>
      <vt:lpstr>Calibri</vt:lpstr>
      <vt:lpstr>Cambria Math</vt:lpstr>
      <vt:lpstr>Wingdings</vt:lpstr>
      <vt:lpstr>Office ​​テーマ</vt:lpstr>
      <vt:lpstr>Ramond-Ramond Couplings of D-branes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Ramond-Ramond Couplings of D-branes</dc:title>
  <dc:creator>sotaro</dc:creator>
  <cp:lastModifiedBy>すぎしたそうたろう</cp:lastModifiedBy>
  <cp:revision>204</cp:revision>
  <dcterms:created xsi:type="dcterms:W3CDTF">2015-02-19T11:11:20Z</dcterms:created>
  <dcterms:modified xsi:type="dcterms:W3CDTF">2015-06-09T05:26:00Z</dcterms:modified>
</cp:coreProperties>
</file>