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57" r:id="rId6"/>
    <p:sldId id="260" r:id="rId7"/>
    <p:sldId id="265" r:id="rId8"/>
    <p:sldId id="261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BA0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8" autoAdjust="0"/>
    <p:restoredTop sz="94660"/>
  </p:normalViewPr>
  <p:slideViewPr>
    <p:cSldViewPr>
      <p:cViewPr>
        <p:scale>
          <a:sx n="66" d="100"/>
          <a:sy n="66" d="100"/>
        </p:scale>
        <p:origin x="-4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dirty="0" smtClean="0">
                <a:solidFill>
                  <a:srgbClr val="FF0000"/>
                </a:solidFill>
              </a:rPr>
              <a:t>Monte Carlo</a:t>
            </a:r>
            <a:endParaRPr lang="en-GB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971800"/>
            <a:ext cx="8458200" cy="83820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Louis Lyons and Lorenzo Moneta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9436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IPMU                                                                           March 2017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759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1400" y="381000"/>
            <a:ext cx="7543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         Other </a:t>
            </a:r>
            <a:r>
              <a:rPr lang="en-GB" sz="3600" dirty="0" smtClean="0"/>
              <a:t>Applications</a:t>
            </a:r>
          </a:p>
          <a:p>
            <a:endParaRPr lang="en-GB" sz="2400" dirty="0"/>
          </a:p>
          <a:p>
            <a:pPr marL="342900" indent="-342900">
              <a:buAutoNum type="arabicParenR"/>
            </a:pPr>
            <a:r>
              <a:rPr lang="en-GB" sz="2400" dirty="0" smtClean="0">
                <a:solidFill>
                  <a:srgbClr val="FF0000"/>
                </a:solidFill>
              </a:rPr>
              <a:t>Use random numbers to calculate </a:t>
            </a:r>
            <a:r>
              <a:rPr lang="el-GR" sz="2400" dirty="0" smtClean="0">
                <a:solidFill>
                  <a:srgbClr val="FF0000"/>
                </a:solidFill>
              </a:rPr>
              <a:t>π</a:t>
            </a:r>
            <a:endParaRPr lang="en-GB" sz="2400" dirty="0" smtClean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                  Amuse your friends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                 Not best numeric method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                 Easiest to </a:t>
            </a:r>
            <a:r>
              <a:rPr lang="en-GB" sz="2400" dirty="0" smtClean="0">
                <a:solidFill>
                  <a:srgbClr val="FF0000"/>
                </a:solidFill>
              </a:rPr>
              <a:t>remember</a:t>
            </a:r>
          </a:p>
          <a:p>
            <a:endParaRPr lang="en-GB" sz="2400" dirty="0" smtClean="0"/>
          </a:p>
          <a:p>
            <a:pPr marL="342900" indent="-342900">
              <a:buAutoNum type="arabicParenR" startAt="2"/>
            </a:pPr>
            <a:r>
              <a:rPr lang="en-GB" sz="2400" dirty="0" smtClean="0">
                <a:solidFill>
                  <a:srgbClr val="0070C0"/>
                </a:solidFill>
              </a:rPr>
              <a:t>Any probability calculation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          e.g. How effective is you gambling </a:t>
            </a:r>
            <a:r>
              <a:rPr lang="en-GB" sz="2400" dirty="0" smtClean="0">
                <a:solidFill>
                  <a:srgbClr val="0070C0"/>
                </a:solidFill>
              </a:rPr>
              <a:t> strategy</a:t>
            </a:r>
            <a:r>
              <a:rPr lang="en-GB" sz="2400" dirty="0" smtClean="0">
                <a:solidFill>
                  <a:srgbClr val="0070C0"/>
                </a:solidFill>
              </a:rPr>
              <a:t>?</a:t>
            </a:r>
          </a:p>
          <a:p>
            <a:endParaRPr lang="en-GB" sz="2400" dirty="0" smtClean="0">
              <a:solidFill>
                <a:srgbClr val="00B050"/>
              </a:solidFill>
            </a:endParaRPr>
          </a:p>
          <a:p>
            <a:r>
              <a:rPr lang="en-GB" sz="2400" b="1" dirty="0" smtClean="0">
                <a:solidFill>
                  <a:srgbClr val="00B050"/>
                </a:solidFill>
              </a:rPr>
              <a:t>3</a:t>
            </a:r>
            <a:r>
              <a:rPr lang="en-GB" sz="2400" b="1" dirty="0" smtClean="0">
                <a:solidFill>
                  <a:srgbClr val="00B050"/>
                </a:solidFill>
              </a:rPr>
              <a:t>) HEP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</a:rPr>
              <a:t>       Accuracy of planned experiment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</a:rPr>
              <a:t>      Testing programmes (reconstruction  before first </a:t>
            </a:r>
            <a:r>
              <a:rPr lang="en-GB" sz="2400" b="1" dirty="0" smtClean="0">
                <a:solidFill>
                  <a:srgbClr val="00B050"/>
                </a:solidFill>
              </a:rPr>
              <a:t>data)</a:t>
            </a:r>
            <a:endParaRPr lang="en-GB" sz="2400" b="1" dirty="0" smtClean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</a:rPr>
              <a:t>      Estimating backgrounds in selected sample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</a:rPr>
              <a:t>      Acceptance and efficiency calculations</a:t>
            </a:r>
          </a:p>
          <a:p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</a:rPr>
              <a:t>      Chance of fluctuations (e.g. Higgs search)   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1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429" y="914400"/>
            <a:ext cx="79465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        </a:t>
            </a:r>
            <a:r>
              <a:rPr lang="en-GB" sz="3600" dirty="0" smtClean="0"/>
              <a:t>         </a:t>
            </a:r>
            <a:r>
              <a:rPr lang="en-GB" sz="3600" dirty="0" smtClean="0"/>
              <a:t>Conclusions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Can be used for calculating integrals, especially in many dimensions.</a:t>
            </a:r>
          </a:p>
          <a:p>
            <a:endParaRPr lang="en-GB" sz="2400" dirty="0">
              <a:solidFill>
                <a:srgbClr val="0070C0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</a:rPr>
              <a:t>Monte Carlo very useful for all sorts of probability calculations</a:t>
            </a:r>
          </a:p>
          <a:p>
            <a:endParaRPr lang="en-GB" sz="2400" dirty="0">
              <a:solidFill>
                <a:srgbClr val="00B050"/>
              </a:solidFill>
            </a:endParaRPr>
          </a:p>
          <a:p>
            <a:r>
              <a:rPr lang="en-GB" sz="2400" dirty="0" smtClean="0">
                <a:solidFill>
                  <a:srgbClr val="00B050"/>
                </a:solidFill>
              </a:rPr>
              <a:t>Essential for many aspects of HEP analyses  </a:t>
            </a:r>
          </a:p>
          <a:p>
            <a:endParaRPr lang="en-GB" sz="2400" dirty="0" smtClean="0"/>
          </a:p>
          <a:p>
            <a:r>
              <a:rPr lang="en-GB" sz="2400" dirty="0" smtClean="0">
                <a:solidFill>
                  <a:srgbClr val="C00000"/>
                </a:solidFill>
              </a:rPr>
              <a:t>Used in many of examples by Lorenzo in this course.</a:t>
            </a:r>
            <a:endParaRPr lang="en-GB" sz="2400" dirty="0">
              <a:solidFill>
                <a:srgbClr val="C0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379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Probability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dirty="0" smtClean="0">
                <a:solidFill>
                  <a:srgbClr val="FF0000"/>
                </a:solidFill>
              </a:rPr>
              <a:t> people in a room.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 What is </a:t>
            </a:r>
            <a:r>
              <a:rPr lang="en-GB" dirty="0" err="1" smtClean="0">
                <a:solidFill>
                  <a:srgbClr val="FF0000"/>
                </a:solidFill>
              </a:rPr>
              <a:t>prob</a:t>
            </a:r>
            <a:r>
              <a:rPr lang="en-GB" dirty="0" smtClean="0">
                <a:solidFill>
                  <a:srgbClr val="FF0000"/>
                </a:solidFill>
              </a:rPr>
              <a:t> that at least 2 people share a birthday?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Can be calculated analytically, but…. 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02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Probability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dirty="0" smtClean="0">
                <a:solidFill>
                  <a:srgbClr val="FF0000"/>
                </a:solidFill>
              </a:rPr>
              <a:t> people in a room.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 What is </a:t>
            </a:r>
            <a:r>
              <a:rPr lang="en-GB" dirty="0" err="1">
                <a:solidFill>
                  <a:srgbClr val="FF0000"/>
                </a:solidFill>
              </a:rPr>
              <a:t>prob</a:t>
            </a:r>
            <a:r>
              <a:rPr lang="en-GB" dirty="0">
                <a:solidFill>
                  <a:srgbClr val="FF0000"/>
                </a:solidFill>
              </a:rPr>
              <a:t> that at least 2 people share a birthday?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Can be calculated analytically, </a:t>
            </a:r>
            <a:r>
              <a:rPr lang="en-GB" dirty="0" smtClean="0">
                <a:solidFill>
                  <a:srgbClr val="FF0000"/>
                </a:solidFill>
              </a:rPr>
              <a:t>but easier in terms of human effort is: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                  MONTE CARLO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M</a:t>
            </a:r>
            <a:r>
              <a:rPr lang="en-GB" dirty="0" smtClean="0">
                <a:solidFill>
                  <a:srgbClr val="0070C0"/>
                </a:solidFill>
              </a:rPr>
              <a:t> people’s birthdays generated at random,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u</a:t>
            </a:r>
            <a:r>
              <a:rPr lang="en-GB" dirty="0" smtClean="0">
                <a:solidFill>
                  <a:srgbClr val="0070C0"/>
                </a:solidFill>
              </a:rPr>
              <a:t>sing random number to select date for each.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Do they satisfy the condition?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Repeat large number of times.</a:t>
            </a: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Prob</a:t>
            </a:r>
            <a:r>
              <a:rPr lang="en-GB" dirty="0" smtClean="0">
                <a:solidFill>
                  <a:srgbClr val="0070C0"/>
                </a:solidFill>
              </a:rPr>
              <a:t> = </a:t>
            </a:r>
            <a:r>
              <a:rPr lang="en-GB" dirty="0" err="1" smtClean="0">
                <a:solidFill>
                  <a:srgbClr val="0070C0"/>
                </a:solidFill>
              </a:rPr>
              <a:t>N</a:t>
            </a:r>
            <a:r>
              <a:rPr lang="en-GB" baseline="-25000" dirty="0" err="1" smtClean="0">
                <a:solidFill>
                  <a:srgbClr val="0070C0"/>
                </a:solidFill>
              </a:rPr>
              <a:t>succeses</a:t>
            </a:r>
            <a:r>
              <a:rPr lang="en-GB" dirty="0" smtClean="0">
                <a:solidFill>
                  <a:srgbClr val="0070C0"/>
                </a:solidFill>
              </a:rPr>
              <a:t>/</a:t>
            </a:r>
            <a:r>
              <a:rPr lang="en-GB" dirty="0" err="1" smtClean="0">
                <a:solidFill>
                  <a:srgbClr val="0070C0"/>
                </a:solidFill>
              </a:rPr>
              <a:t>N</a:t>
            </a:r>
            <a:r>
              <a:rPr lang="en-GB" baseline="-25000" dirty="0" err="1" smtClean="0">
                <a:solidFill>
                  <a:srgbClr val="0070C0"/>
                </a:solidFill>
              </a:rPr>
              <a:t>trials</a:t>
            </a:r>
            <a:endParaRPr lang="en-GB" baseline="-25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aseline="-25000" dirty="0" smtClean="0">
              <a:solidFill>
                <a:srgbClr val="0070C0"/>
              </a:solidFill>
            </a:endParaRPr>
          </a:p>
        </p:txBody>
      </p:sp>
      <p:sp>
        <p:nvSpPr>
          <p:cNvPr id="4" name="AutoShape 2" descr="Image result for birthday probl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Probability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M</a:t>
            </a:r>
            <a:r>
              <a:rPr lang="en-GB" sz="2400" dirty="0" smtClean="0">
                <a:solidFill>
                  <a:srgbClr val="FF0000"/>
                </a:solidFill>
              </a:rPr>
              <a:t> people of left side of room, N of right.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 What is </a:t>
            </a:r>
            <a:r>
              <a:rPr lang="en-GB" sz="2400" dirty="0" err="1">
                <a:solidFill>
                  <a:srgbClr val="FF0000"/>
                </a:solidFill>
              </a:rPr>
              <a:t>prob</a:t>
            </a:r>
            <a:r>
              <a:rPr lang="en-GB" sz="2400" dirty="0">
                <a:solidFill>
                  <a:srgbClr val="FF0000"/>
                </a:solidFill>
              </a:rPr>
              <a:t> that at least 2 people share a birthday?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Can be calculated analytically, </a:t>
            </a:r>
            <a:r>
              <a:rPr lang="en-GB" sz="2400" dirty="0" smtClean="0">
                <a:solidFill>
                  <a:srgbClr val="FF0000"/>
                </a:solidFill>
              </a:rPr>
              <a:t>but easier in terms of human effort is: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>
                <a:solidFill>
                  <a:srgbClr val="0070C0"/>
                </a:solidFill>
              </a:rPr>
              <a:t>                  MONTE CARLO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70C0"/>
                </a:solidFill>
              </a:rPr>
              <a:t>M</a:t>
            </a:r>
            <a:r>
              <a:rPr lang="en-GB" sz="2400" dirty="0" smtClean="0">
                <a:solidFill>
                  <a:srgbClr val="0070C0"/>
                </a:solidFill>
              </a:rPr>
              <a:t> people’s birthdays generated at random,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70C0"/>
                </a:solidFill>
              </a:rPr>
              <a:t>u</a:t>
            </a:r>
            <a:r>
              <a:rPr lang="en-GB" sz="2400" dirty="0" smtClean="0">
                <a:solidFill>
                  <a:srgbClr val="0070C0"/>
                </a:solidFill>
              </a:rPr>
              <a:t>sing random number to select date for each.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70C0"/>
                </a:solidFill>
              </a:rPr>
              <a:t>Do they satisfy the condition?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70C0"/>
                </a:solidFill>
              </a:rPr>
              <a:t>Repeat large number of times.</a:t>
            </a:r>
          </a:p>
          <a:p>
            <a:pPr marL="0" indent="0">
              <a:buNone/>
            </a:pPr>
            <a:r>
              <a:rPr lang="en-GB" sz="2400" dirty="0" err="1" smtClean="0">
                <a:solidFill>
                  <a:srgbClr val="0070C0"/>
                </a:solidFill>
              </a:rPr>
              <a:t>Prob</a:t>
            </a:r>
            <a:r>
              <a:rPr lang="en-GB" sz="2400" dirty="0" smtClean="0">
                <a:solidFill>
                  <a:srgbClr val="0070C0"/>
                </a:solidFill>
              </a:rPr>
              <a:t> = </a:t>
            </a:r>
            <a:r>
              <a:rPr lang="en-GB" sz="2400" dirty="0" err="1" smtClean="0">
                <a:solidFill>
                  <a:srgbClr val="0070C0"/>
                </a:solidFill>
              </a:rPr>
              <a:t>N</a:t>
            </a:r>
            <a:r>
              <a:rPr lang="en-GB" sz="2400" baseline="-25000" dirty="0" err="1" smtClean="0">
                <a:solidFill>
                  <a:srgbClr val="0070C0"/>
                </a:solidFill>
              </a:rPr>
              <a:t>succeses</a:t>
            </a:r>
            <a:r>
              <a:rPr lang="en-GB" sz="2400" dirty="0" smtClean="0">
                <a:solidFill>
                  <a:srgbClr val="0070C0"/>
                </a:solidFill>
              </a:rPr>
              <a:t>/</a:t>
            </a:r>
            <a:r>
              <a:rPr lang="en-GB" sz="2400" dirty="0" err="1" smtClean="0">
                <a:solidFill>
                  <a:srgbClr val="0070C0"/>
                </a:solidFill>
              </a:rPr>
              <a:t>N</a:t>
            </a:r>
            <a:r>
              <a:rPr lang="en-GB" sz="2400" baseline="-25000" dirty="0" err="1" smtClean="0">
                <a:solidFill>
                  <a:srgbClr val="0070C0"/>
                </a:solidFill>
              </a:rPr>
              <a:t>trials</a:t>
            </a:r>
            <a:endParaRPr lang="en-GB" sz="2400" baseline="-25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600" dirty="0" smtClean="0">
                <a:solidFill>
                  <a:srgbClr val="20BA06"/>
                </a:solidFill>
              </a:rPr>
              <a:t>For 1000 MC trials, </a:t>
            </a:r>
            <a:r>
              <a:rPr lang="el-GR" sz="2600" dirty="0" smtClean="0">
                <a:solidFill>
                  <a:srgbClr val="20BA06"/>
                </a:solidFill>
              </a:rPr>
              <a:t>σ</a:t>
            </a:r>
            <a:r>
              <a:rPr lang="en-GB" sz="2600" baseline="-25000" dirty="0" err="1" smtClean="0">
                <a:solidFill>
                  <a:srgbClr val="20BA06"/>
                </a:solidFill>
              </a:rPr>
              <a:t>Prob</a:t>
            </a:r>
            <a:r>
              <a:rPr lang="en-GB" sz="2600" dirty="0" smtClean="0">
                <a:solidFill>
                  <a:srgbClr val="20BA06"/>
                </a:solidFill>
              </a:rPr>
              <a:t> = .016</a:t>
            </a:r>
            <a:endParaRPr lang="en-GB" sz="2600" dirty="0">
              <a:solidFill>
                <a:srgbClr val="20BA06"/>
              </a:solidFill>
            </a:endParaRPr>
          </a:p>
        </p:txBody>
      </p:sp>
      <p:sp>
        <p:nvSpPr>
          <p:cNvPr id="4" name="AutoShape 2" descr="Image result for birthday probl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79294"/>
            <a:ext cx="3102550" cy="198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1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78572"/>
            <a:ext cx="7924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                      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4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Monte Carlo</a:t>
            </a:r>
          </a:p>
          <a:p>
            <a:endParaRPr lang="en-GB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Using random numbers to perform calculations</a:t>
            </a:r>
          </a:p>
          <a:p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examples: </a:t>
            </a:r>
          </a:p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GB" sz="2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Random assignments</a:t>
            </a:r>
          </a:p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GB" sz="28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Integrations </a:t>
            </a:r>
          </a:p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GB" sz="2800" dirty="0" smtClean="0">
                <a:solidFill>
                  <a:srgbClr val="20BA0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Probability calculations</a:t>
            </a:r>
          </a:p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GB" sz="28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Experimental simulations</a:t>
            </a:r>
            <a:r>
              <a:rPr lang="en-GB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5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382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NUMERICAL INTEGRATION</a:t>
            </a:r>
          </a:p>
          <a:p>
            <a:endParaRPr lang="en-GB" sz="3600" dirty="0"/>
          </a:p>
          <a:p>
            <a:endParaRPr lang="en-GB" sz="3600" dirty="0" smtClean="0"/>
          </a:p>
          <a:p>
            <a:endParaRPr lang="en-GB" sz="2400" dirty="0" smtClean="0">
              <a:latin typeface="Lucida Bright"/>
            </a:endParaRPr>
          </a:p>
          <a:p>
            <a:r>
              <a:rPr lang="en-GB" sz="2400" dirty="0" smtClean="0">
                <a:solidFill>
                  <a:srgbClr val="00B050"/>
                </a:solidFill>
                <a:latin typeface="Lucida Bright"/>
              </a:rPr>
              <a:t>We want  I =</a:t>
            </a:r>
            <a:r>
              <a:rPr lang="en-GB" sz="24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smtClean="0">
                <a:solidFill>
                  <a:srgbClr val="00B050"/>
                </a:solidFill>
                <a:latin typeface="Lucida Bright"/>
                <a:ea typeface="Tahoma" panose="020B0604030504040204" pitchFamily="34" charset="0"/>
                <a:cs typeface="Tahoma" panose="020B0604030504040204" pitchFamily="34" charset="0"/>
              </a:rPr>
              <a:t>∫</a:t>
            </a:r>
            <a:r>
              <a:rPr lang="en-GB" sz="2400" dirty="0" smtClean="0">
                <a:solidFill>
                  <a:srgbClr val="00B050"/>
                </a:solidFill>
                <a:latin typeface="Lucida Bright"/>
                <a:ea typeface="Tahoma" panose="020B0604030504040204" pitchFamily="34" charset="0"/>
                <a:cs typeface="Tahoma" panose="020B0604030504040204" pitchFamily="34" charset="0"/>
              </a:rPr>
              <a:t>y </a:t>
            </a:r>
            <a:r>
              <a:rPr lang="en-GB" sz="2400" dirty="0" smtClean="0">
                <a:solidFill>
                  <a:srgbClr val="00B050"/>
                </a:solidFill>
                <a:latin typeface="Lucida Bright"/>
                <a:ea typeface="Tahoma" panose="020B0604030504040204" pitchFamily="34" charset="0"/>
                <a:cs typeface="Tahoma" panose="020B0604030504040204" pitchFamily="34" charset="0"/>
              </a:rPr>
              <a:t>dx</a:t>
            </a:r>
            <a:endParaRPr lang="en-GB" sz="2400" dirty="0">
              <a:solidFill>
                <a:srgbClr val="00B050"/>
              </a:solidFill>
              <a:latin typeface="Lucida Bright"/>
            </a:endParaRPr>
          </a:p>
          <a:p>
            <a:endParaRPr lang="en-GB" sz="2400" dirty="0" smtClean="0">
              <a:solidFill>
                <a:srgbClr val="00B050"/>
              </a:solidFill>
              <a:latin typeface="Lucida Bright"/>
            </a:endParaRPr>
          </a:p>
          <a:p>
            <a:r>
              <a:rPr lang="en-GB" sz="2400" dirty="0">
                <a:solidFill>
                  <a:srgbClr val="00B050"/>
                </a:solidFill>
                <a:latin typeface="Lucida Bright"/>
              </a:rPr>
              <a:t>N</a:t>
            </a:r>
            <a:r>
              <a:rPr lang="en-GB" sz="2400" dirty="0" smtClean="0">
                <a:solidFill>
                  <a:srgbClr val="00B050"/>
                </a:solidFill>
                <a:latin typeface="Lucida Bright"/>
              </a:rPr>
              <a:t>umerical methods       I = (b-a) </a:t>
            </a:r>
            <a:r>
              <a:rPr lang="en-GB" sz="2800" dirty="0" smtClean="0">
                <a:solidFill>
                  <a:srgbClr val="00B050"/>
                </a:solidFill>
                <a:latin typeface="Lucida Bright"/>
              </a:rPr>
              <a:t>∑ </a:t>
            </a:r>
            <a:r>
              <a:rPr lang="en-GB" sz="2400" dirty="0" smtClean="0">
                <a:solidFill>
                  <a:srgbClr val="00B050"/>
                </a:solidFill>
                <a:latin typeface="Lucida Bright"/>
              </a:rPr>
              <a:t>y(</a:t>
            </a:r>
            <a:r>
              <a:rPr lang="en-GB" sz="2400" dirty="0" err="1" smtClean="0">
                <a:solidFill>
                  <a:srgbClr val="00B050"/>
                </a:solidFill>
                <a:latin typeface="Lucida Bright"/>
              </a:rPr>
              <a:t>x</a:t>
            </a:r>
            <a:r>
              <a:rPr lang="en-GB" sz="2400" baseline="-25000" dirty="0" err="1" smtClean="0">
                <a:solidFill>
                  <a:srgbClr val="00B050"/>
                </a:solidFill>
                <a:latin typeface="Lucida Bright"/>
              </a:rPr>
              <a:t>j</a:t>
            </a:r>
            <a:r>
              <a:rPr lang="en-GB" sz="2400" dirty="0" smtClean="0">
                <a:solidFill>
                  <a:srgbClr val="00B050"/>
                </a:solidFill>
                <a:latin typeface="Lucida Bright"/>
              </a:rPr>
              <a:t>) /n</a:t>
            </a:r>
            <a:endParaRPr lang="en-GB" sz="2400" dirty="0">
              <a:solidFill>
                <a:srgbClr val="00B050"/>
              </a:solidFill>
              <a:latin typeface="Lucida Bright"/>
            </a:endParaRPr>
          </a:p>
          <a:p>
            <a:endParaRPr lang="en-GB" sz="2400" dirty="0" smtClean="0">
              <a:latin typeface="Lucida Bright"/>
            </a:endParaRPr>
          </a:p>
          <a:p>
            <a:r>
              <a:rPr lang="en-GB" sz="2400" dirty="0" smtClean="0">
                <a:solidFill>
                  <a:srgbClr val="FF0000"/>
                </a:solidFill>
                <a:latin typeface="Lucida Bright"/>
              </a:rPr>
              <a:t>Can have </a:t>
            </a:r>
            <a:r>
              <a:rPr lang="en-GB" sz="2400" dirty="0" err="1" smtClean="0">
                <a:solidFill>
                  <a:srgbClr val="FF0000"/>
                </a:solidFill>
                <a:latin typeface="Lucida Bright"/>
              </a:rPr>
              <a:t>x</a:t>
            </a:r>
            <a:r>
              <a:rPr lang="en-GB" sz="2400" baseline="-25000" dirty="0" err="1" smtClean="0">
                <a:solidFill>
                  <a:srgbClr val="FF0000"/>
                </a:solidFill>
                <a:latin typeface="Lucida Bright"/>
              </a:rPr>
              <a:t>j</a:t>
            </a:r>
            <a:r>
              <a:rPr lang="en-GB" sz="2400" dirty="0" smtClean="0">
                <a:solidFill>
                  <a:srgbClr val="FF0000"/>
                </a:solidFill>
                <a:latin typeface="Lucida Bright"/>
              </a:rPr>
              <a:t>  </a:t>
            </a:r>
            <a:r>
              <a:rPr lang="en-GB" sz="2400" b="1" dirty="0" smtClean="0">
                <a:solidFill>
                  <a:srgbClr val="FF0000"/>
                </a:solidFill>
                <a:latin typeface="Lucida Bright"/>
              </a:rPr>
              <a:t>uniformly</a:t>
            </a:r>
            <a:r>
              <a:rPr lang="en-GB" sz="2400" dirty="0" smtClean="0">
                <a:solidFill>
                  <a:srgbClr val="FF0000"/>
                </a:solidFill>
                <a:latin typeface="Lucida Bright"/>
              </a:rPr>
              <a:t> space points  in range</a:t>
            </a:r>
          </a:p>
          <a:p>
            <a:endParaRPr lang="en-GB" sz="2400" dirty="0" smtClean="0">
              <a:solidFill>
                <a:srgbClr val="0070C0"/>
              </a:solidFill>
              <a:latin typeface="Lucida Bright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Lucida Bright"/>
              </a:rPr>
              <a:t>M. C. instead uses n </a:t>
            </a:r>
            <a:r>
              <a:rPr lang="en-GB" sz="2400" b="1" dirty="0" smtClean="0">
                <a:solidFill>
                  <a:srgbClr val="0070C0"/>
                </a:solidFill>
                <a:latin typeface="Lucida Bright"/>
              </a:rPr>
              <a:t>randomly</a:t>
            </a:r>
            <a:r>
              <a:rPr lang="en-GB" sz="2400" dirty="0" smtClean="0">
                <a:solidFill>
                  <a:srgbClr val="0070C0"/>
                </a:solidFill>
                <a:latin typeface="Lucida Bright"/>
              </a:rPr>
              <a:t> spaced points in range</a:t>
            </a:r>
          </a:p>
          <a:p>
            <a:endParaRPr lang="en-GB" sz="2400" dirty="0">
              <a:latin typeface="Lucida Bright"/>
            </a:endParaRPr>
          </a:p>
          <a:p>
            <a:r>
              <a:rPr lang="en-GB" dirty="0" smtClean="0">
                <a:latin typeface="Lucida Bright"/>
              </a:rPr>
              <a:t>(Neither method is best of its kind)</a:t>
            </a:r>
            <a:endParaRPr lang="en-GB" dirty="0"/>
          </a:p>
          <a:p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524500" y="457200"/>
            <a:ext cx="38100" cy="2929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872181" y="2933700"/>
            <a:ext cx="3890819" cy="45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4872181" y="1131090"/>
            <a:ext cx="3990605" cy="1836233"/>
          </a:xfrm>
          <a:custGeom>
            <a:avLst/>
            <a:gdLst>
              <a:gd name="connsiteX0" fmla="*/ 0 w 3990605"/>
              <a:gd name="connsiteY0" fmla="*/ 1836233 h 1836233"/>
              <a:gd name="connsiteX1" fmla="*/ 1314450 w 3990605"/>
              <a:gd name="connsiteY1" fmla="*/ 1693358 h 1836233"/>
              <a:gd name="connsiteX2" fmla="*/ 2200275 w 3990605"/>
              <a:gd name="connsiteY2" fmla="*/ 1293308 h 1836233"/>
              <a:gd name="connsiteX3" fmla="*/ 2657475 w 3990605"/>
              <a:gd name="connsiteY3" fmla="*/ 521783 h 1836233"/>
              <a:gd name="connsiteX4" fmla="*/ 2971800 w 3990605"/>
              <a:gd name="connsiteY4" fmla="*/ 121733 h 1836233"/>
              <a:gd name="connsiteX5" fmla="*/ 3371850 w 3990605"/>
              <a:gd name="connsiteY5" fmla="*/ 7433 h 1836233"/>
              <a:gd name="connsiteX6" fmla="*/ 3629025 w 3990605"/>
              <a:gd name="connsiteY6" fmla="*/ 293183 h 1836233"/>
              <a:gd name="connsiteX7" fmla="*/ 3971925 w 3990605"/>
              <a:gd name="connsiteY7" fmla="*/ 1036133 h 1836233"/>
              <a:gd name="connsiteX8" fmla="*/ 3914775 w 3990605"/>
              <a:gd name="connsiteY8" fmla="*/ 1093283 h 183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90605" h="1836233">
                <a:moveTo>
                  <a:pt x="0" y="1836233"/>
                </a:moveTo>
                <a:cubicBezTo>
                  <a:pt x="473869" y="1810039"/>
                  <a:pt x="947738" y="1783845"/>
                  <a:pt x="1314450" y="1693358"/>
                </a:cubicBezTo>
                <a:cubicBezTo>
                  <a:pt x="1681162" y="1602871"/>
                  <a:pt x="1976438" y="1488570"/>
                  <a:pt x="2200275" y="1293308"/>
                </a:cubicBezTo>
                <a:cubicBezTo>
                  <a:pt x="2424112" y="1098046"/>
                  <a:pt x="2528888" y="717045"/>
                  <a:pt x="2657475" y="521783"/>
                </a:cubicBezTo>
                <a:cubicBezTo>
                  <a:pt x="2786063" y="326520"/>
                  <a:pt x="2852738" y="207458"/>
                  <a:pt x="2971800" y="121733"/>
                </a:cubicBezTo>
                <a:cubicBezTo>
                  <a:pt x="3090862" y="36008"/>
                  <a:pt x="3262313" y="-21142"/>
                  <a:pt x="3371850" y="7433"/>
                </a:cubicBezTo>
                <a:cubicBezTo>
                  <a:pt x="3481387" y="36008"/>
                  <a:pt x="3529013" y="121733"/>
                  <a:pt x="3629025" y="293183"/>
                </a:cubicBezTo>
                <a:cubicBezTo>
                  <a:pt x="3729037" y="464633"/>
                  <a:pt x="3924300" y="902783"/>
                  <a:pt x="3971925" y="1036133"/>
                </a:cubicBezTo>
                <a:cubicBezTo>
                  <a:pt x="4019550" y="1169483"/>
                  <a:pt x="3967162" y="1131383"/>
                  <a:pt x="3914775" y="109328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>
            <a:off x="8534400" y="27051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400800" y="27813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181600" y="91886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76912" y="297917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                      x </a:t>
            </a:r>
            <a:r>
              <a:rPr lang="en-GB" dirty="0" smtClean="0">
                <a:sym typeface="Wingdings" panose="05000000000000000000" pitchFamily="2" charset="2"/>
              </a:rPr>
              <a:t></a:t>
            </a:r>
            <a:r>
              <a:rPr lang="en-GB" dirty="0" smtClean="0"/>
              <a:t>        b</a:t>
            </a:r>
            <a:endParaRPr lang="en-GB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334000" y="690265"/>
            <a:ext cx="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0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7657" y="457200"/>
            <a:ext cx="77724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      </a:t>
            </a:r>
            <a:r>
              <a:rPr lang="en-GB" sz="2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POSSIBLE MC INTEGRATION METHODS </a:t>
            </a:r>
          </a:p>
          <a:p>
            <a:endParaRPr lang="en-GB" dirty="0"/>
          </a:p>
          <a:p>
            <a:r>
              <a:rPr lang="en-GB" dirty="0" smtClean="0">
                <a:latin typeface="Lucida Bright"/>
              </a:rPr>
              <a:t>I = </a:t>
            </a:r>
            <a:r>
              <a:rPr lang="en-GB" sz="2400" dirty="0" smtClean="0">
                <a:latin typeface="Lucida Bright"/>
              </a:rPr>
              <a:t>∫</a:t>
            </a:r>
            <a:r>
              <a:rPr lang="en-GB" dirty="0" smtClean="0">
                <a:latin typeface="Lucida Bright"/>
              </a:rPr>
              <a:t>x</a:t>
            </a:r>
            <a:r>
              <a:rPr lang="en-GB" baseline="30000" dirty="0" smtClean="0">
                <a:latin typeface="Lucida Bright"/>
              </a:rPr>
              <a:t>3</a:t>
            </a:r>
            <a:r>
              <a:rPr lang="en-GB" dirty="0" smtClean="0">
                <a:latin typeface="Lucida Bright"/>
              </a:rPr>
              <a:t> dx for x = 0</a:t>
            </a:r>
            <a:r>
              <a:rPr lang="en-GB" dirty="0" smtClean="0">
                <a:latin typeface="Lucida Bright"/>
                <a:sym typeface="Wingdings" panose="05000000000000000000" pitchFamily="2" charset="2"/>
              </a:rPr>
              <a:t>1, with 128 MC points</a:t>
            </a:r>
          </a:p>
          <a:p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r>
              <a:rPr lang="en-GB" sz="24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Method            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   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Description                  </a:t>
            </a:r>
            <a:r>
              <a:rPr lang="en-GB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 </a:t>
            </a:r>
            <a:r>
              <a:rPr lang="el-GR" sz="24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σ</a:t>
            </a:r>
            <a:endParaRPr lang="en-GB" sz="24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Simple MC                           As described                           0.025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Hit and miss                        Accept with </a:t>
            </a:r>
            <a:r>
              <a:rPr lang="en-GB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prob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y/</a:t>
            </a:r>
            <a:r>
              <a:rPr lang="en-GB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ymax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          0.042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Stratify at x = 0.5                50% points x&lt;0.5                    0.015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Stratify at x = 0.65              50% points x&lt;0.65                   0.011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15% of points at x &lt; 0.5                                                    0.013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Antithetic variables               For each x, also 1-x                  0.010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 using only 64 points        …………………………..                  0.015</a:t>
            </a:r>
          </a:p>
          <a:p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Importance sampling           Generate as per x</a:t>
            </a:r>
            <a:r>
              <a:rPr lang="en-GB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</a:t>
            </a:r>
            <a:r>
              <a:rPr lang="en-GB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0.006</a:t>
            </a:r>
          </a:p>
          <a:p>
            <a:endParaRPr lang="en-GB" dirty="0"/>
          </a:p>
          <a:p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Importance sampling:</a:t>
            </a:r>
          </a:p>
          <a:p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Variance of estimate of I  ~ variance of y</a:t>
            </a:r>
          </a:p>
          <a:p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 integral to reduce variance of integrand</a:t>
            </a:r>
          </a:p>
          <a:p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generate points randomly in x  like y=x</a:t>
            </a:r>
            <a:r>
              <a:rPr lang="en-GB" sz="1600" baseline="300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  <a:p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(Actually use x</a:t>
            </a:r>
            <a:r>
              <a:rPr lang="en-GB" sz="1600" baseline="300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because x</a:t>
            </a:r>
            <a:r>
              <a:rPr lang="en-GB" sz="1600" baseline="300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</a:t>
            </a:r>
            <a:r>
              <a:rPr lang="en-GB" sz="1600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cheating)</a:t>
            </a:r>
          </a:p>
          <a:p>
            <a:endParaRPr lang="en-GB" sz="16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MESSAGE: Use a cunning method to save computing time</a:t>
            </a:r>
          </a:p>
        </p:txBody>
      </p:sp>
    </p:spTree>
    <p:extLst>
      <p:ext uri="{BB962C8B-B14F-4D97-AF65-F5344CB8AC3E}">
        <p14:creationId xmlns:p14="http://schemas.microsoft.com/office/powerpoint/2010/main" val="157846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85800"/>
            <a:ext cx="8382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                           </a:t>
            </a:r>
            <a:r>
              <a:rPr lang="en-GB" sz="3200" dirty="0" smtClean="0">
                <a:solidFill>
                  <a:srgbClr val="00B050"/>
                </a:solidFill>
              </a:rPr>
              <a:t>Advantages </a:t>
            </a:r>
            <a:r>
              <a:rPr lang="en-GB" sz="3200" dirty="0" smtClean="0">
                <a:solidFill>
                  <a:srgbClr val="00B050"/>
                </a:solidFill>
              </a:rPr>
              <a:t>of </a:t>
            </a:r>
            <a:r>
              <a:rPr lang="en-GB" sz="3200" dirty="0" smtClean="0">
                <a:solidFill>
                  <a:srgbClr val="00B050"/>
                </a:solidFill>
              </a:rPr>
              <a:t>MC</a:t>
            </a:r>
          </a:p>
          <a:p>
            <a:endParaRPr lang="en-GB" sz="2400" dirty="0" smtClean="0"/>
          </a:p>
          <a:p>
            <a:pPr marL="342900" indent="-342900">
              <a:buAutoNum type="arabicParenR"/>
            </a:pPr>
            <a:r>
              <a:rPr lang="en-GB" sz="2400" dirty="0" smtClean="0">
                <a:solidFill>
                  <a:srgbClr val="FF0000"/>
                </a:solidFill>
              </a:rPr>
              <a:t>Statistical accuracy of MC is ~1/</a:t>
            </a:r>
            <a:r>
              <a:rPr lang="en-GB" sz="2400" dirty="0" smtClean="0">
                <a:solidFill>
                  <a:srgbClr val="FF0000"/>
                </a:solidFill>
                <a:sym typeface="Symbol"/>
              </a:rPr>
              <a:t>n, </a:t>
            </a:r>
            <a:r>
              <a:rPr lang="en-GB" sz="2400" dirty="0" err="1" smtClean="0">
                <a:solidFill>
                  <a:srgbClr val="FF0000"/>
                </a:solidFill>
                <a:sym typeface="Symbol"/>
              </a:rPr>
              <a:t>indep</a:t>
            </a:r>
            <a:r>
              <a:rPr lang="en-GB" sz="2400" dirty="0" smtClean="0">
                <a:solidFill>
                  <a:srgbClr val="FF0000"/>
                </a:solidFill>
                <a:sym typeface="Symbol"/>
              </a:rPr>
              <a:t> of number of dimensions</a:t>
            </a:r>
          </a:p>
          <a:p>
            <a:r>
              <a:rPr lang="en-GB" sz="2400" dirty="0" smtClean="0">
                <a:solidFill>
                  <a:srgbClr val="FF0000"/>
                </a:solidFill>
                <a:sym typeface="Symbol"/>
              </a:rPr>
              <a:t>Numerical </a:t>
            </a:r>
            <a:r>
              <a:rPr lang="en-GB" sz="2400" dirty="0" smtClean="0">
                <a:solidFill>
                  <a:srgbClr val="FF0000"/>
                </a:solidFill>
                <a:sym typeface="Symbol"/>
              </a:rPr>
              <a:t>methods need mesh of points in N-dimensions </a:t>
            </a:r>
            <a:r>
              <a:rPr lang="en-GB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accuracy  ~1/n</a:t>
            </a:r>
            <a:r>
              <a:rPr lang="en-GB" sz="2400" baseline="30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2/d </a:t>
            </a:r>
            <a:endParaRPr lang="en-GB" sz="2400" baseline="300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en-GB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i.e. loses out in many </a:t>
            </a:r>
            <a:r>
              <a:rPr lang="en-GB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dimensions</a:t>
            </a:r>
            <a:endParaRPr lang="en-GB" sz="24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GB" sz="24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2</a:t>
            </a:r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) M.C. gives slightly  different result each time.  </a:t>
            </a:r>
            <a:endParaRPr lang="en-GB" sz="24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i.e</a:t>
            </a:r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. Mimics </a:t>
            </a:r>
            <a:r>
              <a:rPr lang="en-GB" sz="24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expt</a:t>
            </a:r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, and gives estimate of accuracy </a:t>
            </a:r>
            <a:endParaRPr lang="en-GB" sz="24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N.B</a:t>
            </a:r>
            <a:r>
              <a:rPr lang="en-GB" sz="2400" dirty="0" smtClean="0">
                <a:solidFill>
                  <a:srgbClr val="0070C0"/>
                </a:solidFill>
                <a:sym typeface="Wingdings" panose="05000000000000000000" pitchFamily="2" charset="2"/>
              </a:rPr>
              <a:t>.   Computer ‘Random Numbers’ are only pseudo-random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5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784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 </a:t>
            </a:r>
            <a:r>
              <a:rPr lang="en-GB" sz="3600" dirty="0" smtClean="0"/>
              <a:t>         </a:t>
            </a:r>
            <a:r>
              <a:rPr lang="en-GB" sz="3600" dirty="0" smtClean="0">
                <a:sym typeface="Wingdings" panose="05000000000000000000" pitchFamily="2" charset="2"/>
              </a:rPr>
              <a:t>Non-Uniform </a:t>
            </a:r>
            <a:r>
              <a:rPr lang="en-GB" sz="3600" dirty="0">
                <a:sym typeface="Wingdings" panose="05000000000000000000" pitchFamily="2" charset="2"/>
              </a:rPr>
              <a:t>random </a:t>
            </a:r>
            <a:r>
              <a:rPr lang="en-GB" sz="3600" dirty="0" smtClean="0">
                <a:sym typeface="Wingdings" panose="05000000000000000000" pitchFamily="2" charset="2"/>
              </a:rPr>
              <a:t>numbers</a:t>
            </a:r>
          </a:p>
          <a:p>
            <a:endParaRPr lang="en-GB" sz="2000" dirty="0">
              <a:sym typeface="Wingdings" panose="05000000000000000000" pitchFamily="2" charset="2"/>
            </a:endParaRPr>
          </a:p>
          <a:p>
            <a:r>
              <a:rPr lang="en-GB" sz="2000" dirty="0">
                <a:sym typeface="Wingdings" panose="05000000000000000000" pitchFamily="2" charset="2"/>
              </a:rPr>
              <a:t>Basic are uniform in range 0-1. </a:t>
            </a:r>
          </a:p>
          <a:p>
            <a:r>
              <a:rPr lang="en-GB" sz="2000" dirty="0">
                <a:sym typeface="Wingdings" panose="05000000000000000000" pitchFamily="2" charset="2"/>
              </a:rPr>
              <a:t>Can get other random number </a:t>
            </a:r>
            <a:r>
              <a:rPr lang="en-GB" sz="2000" dirty="0" err="1">
                <a:sym typeface="Wingdings" panose="05000000000000000000" pitchFamily="2" charset="2"/>
              </a:rPr>
              <a:t>dists</a:t>
            </a:r>
            <a:r>
              <a:rPr lang="en-GB" sz="2000" dirty="0">
                <a:sym typeface="Wingdings" panose="05000000000000000000" pitchFamily="2" charset="2"/>
              </a:rPr>
              <a:t> by several </a:t>
            </a:r>
            <a:r>
              <a:rPr lang="en-GB" sz="2000" dirty="0" smtClean="0">
                <a:sym typeface="Wingdings" panose="05000000000000000000" pitchFamily="2" charset="2"/>
              </a:rPr>
              <a:t>methods</a:t>
            </a:r>
          </a:p>
          <a:p>
            <a:endParaRPr lang="en-GB" sz="2000" dirty="0">
              <a:sym typeface="Wingdings" panose="05000000000000000000" pitchFamily="2" charset="2"/>
            </a:endParaRPr>
          </a:p>
          <a:p>
            <a:pPr marL="342900" indent="-342900">
              <a:buAutoNum type="arabicParenR"/>
            </a:pPr>
            <a:r>
              <a:rPr lang="en-GB" sz="2000" dirty="0">
                <a:solidFill>
                  <a:srgbClr val="0070C0"/>
                </a:solidFill>
                <a:sym typeface="Wingdings" panose="05000000000000000000" pitchFamily="2" charset="2"/>
              </a:rPr>
              <a:t>Linear transform    Trivial</a:t>
            </a:r>
          </a:p>
          <a:p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2)   Weighting                Messy having events with weights</a:t>
            </a:r>
          </a:p>
          <a:p>
            <a:r>
              <a:rPr lang="en-GB" sz="2000" dirty="0">
                <a:sym typeface="Wingdings" panose="05000000000000000000" pitchFamily="2" charset="2"/>
              </a:rPr>
              <a:t>3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)   Throw away            </a:t>
            </a:r>
            <a:r>
              <a:rPr lang="en-GB" sz="2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Inefficient</a:t>
            </a:r>
            <a:endParaRPr lang="en-GB" sz="20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342900" indent="-342900">
              <a:buAutoNum type="arabicParenR" startAt="4"/>
            </a:pP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Non-linear transform         </a:t>
            </a:r>
          </a:p>
          <a:p>
            <a:r>
              <a:rPr lang="en-GB" sz="200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           </a:t>
            </a:r>
            <a:r>
              <a:rPr lang="en-GB" sz="2000" dirty="0">
                <a:solidFill>
                  <a:srgbClr val="0070C0"/>
                </a:solidFill>
                <a:sym typeface="Wingdings" panose="05000000000000000000" pitchFamily="2" charset="2"/>
              </a:rPr>
              <a:t>Good if 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possible   </a:t>
            </a:r>
            <a:r>
              <a:rPr lang="en-GB" sz="2000" dirty="0">
                <a:solidFill>
                  <a:srgbClr val="0070C0"/>
                </a:solidFill>
                <a:sym typeface="Wingdings" panose="05000000000000000000" pitchFamily="2" charset="2"/>
              </a:rPr>
              <a:t>(‘Importance sampling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’)</a:t>
            </a:r>
          </a:p>
          <a:p>
            <a:r>
              <a:rPr lang="en-GB" sz="200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           y = y(x) gives </a:t>
            </a:r>
            <a:r>
              <a:rPr lang="en-GB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dn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/</a:t>
            </a:r>
            <a:r>
              <a:rPr lang="en-GB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dy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= </a:t>
            </a:r>
            <a:r>
              <a:rPr lang="en-GB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dn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/dx * dx/</a:t>
            </a:r>
            <a:r>
              <a:rPr lang="en-GB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dy</a:t>
            </a:r>
            <a:r>
              <a:rPr lang="en-GB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endParaRPr lang="en-GB" sz="2000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342900" indent="-342900">
              <a:buAutoNum type="arabicParenR" startAt="5"/>
            </a:pPr>
            <a:r>
              <a:rPr lang="en-GB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Special </a:t>
            </a:r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methods    </a:t>
            </a:r>
            <a:endParaRPr lang="en-GB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          </a:t>
            </a:r>
            <a:r>
              <a:rPr lang="en-GB" sz="2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e.g</a:t>
            </a:r>
            <a:r>
              <a:rPr lang="en-GB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2000" dirty="0">
                <a:solidFill>
                  <a:srgbClr val="FF0000"/>
                </a:solidFill>
                <a:sym typeface="Wingdings" panose="05000000000000000000" pitchFamily="2" charset="2"/>
              </a:rPr>
              <a:t>Gaussian by CLT     g = </a:t>
            </a:r>
            <a:r>
              <a:rPr lang="en-GB" sz="2000" dirty="0">
                <a:solidFill>
                  <a:srgbClr val="FF0000"/>
                </a:solidFill>
                <a:latin typeface="Lucida Bright"/>
                <a:sym typeface="Wingdings" panose="05000000000000000000" pitchFamily="2" charset="2"/>
              </a:rPr>
              <a:t>∑ </a:t>
            </a:r>
            <a:r>
              <a:rPr lang="en-GB" sz="2000" dirty="0" err="1">
                <a:solidFill>
                  <a:srgbClr val="FF0000"/>
                </a:solidFill>
                <a:latin typeface="Lucida Bright"/>
                <a:sym typeface="Wingdings" panose="05000000000000000000" pitchFamily="2" charset="2"/>
              </a:rPr>
              <a:t>r</a:t>
            </a:r>
            <a:r>
              <a:rPr lang="en-GB" sz="2000" baseline="-25000" dirty="0" err="1">
                <a:solidFill>
                  <a:srgbClr val="FF0000"/>
                </a:solidFill>
                <a:latin typeface="Lucida Bright"/>
                <a:sym typeface="Wingdings" panose="05000000000000000000" pitchFamily="2" charset="2"/>
              </a:rPr>
              <a:t>i</a:t>
            </a:r>
            <a:r>
              <a:rPr lang="en-GB" sz="2000" dirty="0">
                <a:solidFill>
                  <a:srgbClr val="FF0000"/>
                </a:solidFill>
                <a:latin typeface="Lucida Bright"/>
                <a:sym typeface="Wingdings" panose="05000000000000000000" pitchFamily="2" charset="2"/>
              </a:rPr>
              <a:t> - 6</a:t>
            </a:r>
            <a:endParaRPr lang="en-GB" sz="20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en-GB" sz="2000" dirty="0" smtClean="0">
                <a:solidFill>
                  <a:srgbClr val="00B050"/>
                </a:solidFill>
                <a:sym typeface="Wingdings" panose="05000000000000000000" pitchFamily="2" charset="2"/>
              </a:rPr>
              <a:t>6) Correlated </a:t>
            </a:r>
            <a:r>
              <a:rPr lang="en-GB" sz="2000" dirty="0">
                <a:solidFill>
                  <a:srgbClr val="00B050"/>
                </a:solidFill>
                <a:sym typeface="Wingdings" panose="05000000000000000000" pitchFamily="2" charset="2"/>
              </a:rPr>
              <a:t>variables       </a:t>
            </a:r>
            <a:endParaRPr lang="en-GB" sz="2000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r>
              <a:rPr lang="en-GB" sz="2000" dirty="0"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                    </a:t>
            </a:r>
            <a:r>
              <a:rPr lang="en-GB" sz="2000" dirty="0" smtClean="0">
                <a:solidFill>
                  <a:srgbClr val="20BA06"/>
                </a:solidFill>
                <a:sym typeface="Wingdings" panose="05000000000000000000" pitchFamily="2" charset="2"/>
              </a:rPr>
              <a:t>e.g</a:t>
            </a:r>
            <a:r>
              <a:rPr lang="en-GB" sz="2000" dirty="0">
                <a:solidFill>
                  <a:srgbClr val="20BA06"/>
                </a:solidFill>
                <a:sym typeface="Wingdings" panose="05000000000000000000" pitchFamily="2" charset="2"/>
              </a:rPr>
              <a:t>.   p</a:t>
            </a:r>
            <a:r>
              <a:rPr lang="en-GB" sz="2000" dirty="0" smtClean="0">
                <a:solidFill>
                  <a:srgbClr val="20BA06"/>
                </a:solidFill>
                <a:sym typeface="Wingdings" panose="05000000000000000000" pitchFamily="2" charset="2"/>
              </a:rPr>
              <a:t> =    </a:t>
            </a:r>
            <a:r>
              <a:rPr lang="en-GB" sz="2000" dirty="0">
                <a:solidFill>
                  <a:srgbClr val="20BA06"/>
                </a:solidFill>
                <a:sym typeface="Wingdings" panose="05000000000000000000" pitchFamily="2" charset="2"/>
              </a:rPr>
              <a:t>x sin</a:t>
            </a:r>
            <a:r>
              <a:rPr lang="el-GR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ϴ</a:t>
            </a:r>
            <a:r>
              <a:rPr lang="en-GB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 + y cos</a:t>
            </a:r>
            <a:r>
              <a:rPr lang="el-GR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ϴ</a:t>
            </a:r>
            <a:r>
              <a:rPr lang="en-GB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,   </a:t>
            </a:r>
            <a:endParaRPr lang="en-GB" sz="2000" dirty="0" smtClean="0">
              <a:solidFill>
                <a:srgbClr val="20BA06"/>
              </a:solidFill>
              <a:latin typeface="Times New Roman"/>
              <a:cs typeface="Times New Roman"/>
              <a:sym typeface="Wingdings" panose="05000000000000000000" pitchFamily="2" charset="2"/>
            </a:endParaRPr>
          </a:p>
          <a:p>
            <a:r>
              <a:rPr lang="en-GB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                           q </a:t>
            </a:r>
            <a:r>
              <a:rPr lang="en-GB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= -x sin </a:t>
            </a:r>
            <a:r>
              <a:rPr lang="el-GR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ϴ</a:t>
            </a:r>
            <a:r>
              <a:rPr lang="en-GB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 + y cos</a:t>
            </a:r>
            <a:r>
              <a:rPr lang="el-GR" sz="2000" dirty="0">
                <a:solidFill>
                  <a:srgbClr val="20BA06"/>
                </a:solidFill>
                <a:latin typeface="Times New Roman"/>
                <a:cs typeface="Times New Roman"/>
                <a:sym typeface="Wingdings" panose="05000000000000000000" pitchFamily="2" charset="2"/>
              </a:rPr>
              <a:t>ϴ</a:t>
            </a:r>
            <a:endParaRPr lang="en-GB" sz="2000" dirty="0">
              <a:solidFill>
                <a:srgbClr val="20BA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8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692</Words>
  <Application>Microsoft Office PowerPoint</Application>
  <PresentationFormat>On-screen Show (4:3)</PresentationFormat>
  <Paragraphs>124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Monte Carlo</vt:lpstr>
      <vt:lpstr>Probability Problem</vt:lpstr>
      <vt:lpstr>Probability Problem</vt:lpstr>
      <vt:lpstr>Probability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Monte Carlo</dc:title>
  <dc:creator>Louis</dc:creator>
  <cp:lastModifiedBy>Louis</cp:lastModifiedBy>
  <cp:revision>33</cp:revision>
  <dcterms:created xsi:type="dcterms:W3CDTF">2006-08-16T00:00:00Z</dcterms:created>
  <dcterms:modified xsi:type="dcterms:W3CDTF">2017-03-21T14:55:01Z</dcterms:modified>
</cp:coreProperties>
</file>