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41" r:id="rId1"/>
  </p:sldMasterIdLst>
  <p:sldIdLst>
    <p:sldId id="256" r:id="rId2"/>
    <p:sldId id="276" r:id="rId3"/>
    <p:sldId id="257" r:id="rId4"/>
    <p:sldId id="259" r:id="rId5"/>
    <p:sldId id="263" r:id="rId6"/>
    <p:sldId id="261" r:id="rId7"/>
    <p:sldId id="262" r:id="rId8"/>
    <p:sldId id="280" r:id="rId9"/>
    <p:sldId id="278" r:id="rId10"/>
    <p:sldId id="279" r:id="rId11"/>
    <p:sldId id="281" r:id="rId12"/>
    <p:sldId id="282" r:id="rId13"/>
    <p:sldId id="283" r:id="rId14"/>
    <p:sldId id="285" r:id="rId15"/>
    <p:sldId id="284" r:id="rId16"/>
    <p:sldId id="277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86" d="100"/>
          <a:sy n="86" d="100"/>
        </p:scale>
        <p:origin x="138" y="84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6/29/2017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24796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6/29/2017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3067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6/29/2017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38945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6/29/2017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95962259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6/29/2017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922055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6/29/2017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290566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6/29/2017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093990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6/29/2017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65984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6/29/2017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074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6/29/2017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64249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6/29/2017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39185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6/29/2017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13508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6/29/2017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62854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6/29/2017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19737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6/29/2017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58124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6/29/2017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4926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6/29/2017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07987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48A87A34-81AB-432B-8DAE-1953F412C126}" type="datetimeFigureOut">
              <a:rPr lang="en-US" smtClean="0"/>
              <a:pPr/>
              <a:t>6/29/2017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41037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2" r:id="rId1"/>
    <p:sldLayoutId id="2147483743" r:id="rId2"/>
    <p:sldLayoutId id="2147483744" r:id="rId3"/>
    <p:sldLayoutId id="2147483745" r:id="rId4"/>
    <p:sldLayoutId id="2147483746" r:id="rId5"/>
    <p:sldLayoutId id="2147483747" r:id="rId6"/>
    <p:sldLayoutId id="2147483748" r:id="rId7"/>
    <p:sldLayoutId id="2147483749" r:id="rId8"/>
    <p:sldLayoutId id="2147483750" r:id="rId9"/>
    <p:sldLayoutId id="2147483751" r:id="rId10"/>
    <p:sldLayoutId id="2147483752" r:id="rId11"/>
    <p:sldLayoutId id="2147483753" r:id="rId12"/>
    <p:sldLayoutId id="2147483754" r:id="rId13"/>
    <p:sldLayoutId id="2147483755" r:id="rId14"/>
    <p:sldLayoutId id="2147483756" r:id="rId15"/>
    <p:sldLayoutId id="2147483757" r:id="rId16"/>
    <p:sldLayoutId id="2147483758" r:id="rId17"/>
  </p:sldLayoutIdLst>
  <p:txStyles>
    <p:titleStyle>
      <a:lvl1pPr algn="ctr" defTabSz="914400" rtl="1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2085278" y="1271239"/>
            <a:ext cx="7526734" cy="992459"/>
          </a:xfrm>
          <a:prstGeom prst="rect">
            <a:avLst/>
          </a:prstGeom>
          <a:ln>
            <a:solidFill>
              <a:schemeClr val="accent5">
                <a:lumMod val="75000"/>
              </a:schemeClr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 anchor="b">
            <a:normAutofit fontScale="77500" lnSpcReduction="20000"/>
          </a:bodyPr>
          <a:lstStyle>
            <a:lvl1pPr algn="ct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kern="1200" cap="all" baseline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cap="none" dirty="0">
                <a:ln w="0"/>
                <a:solidFill>
                  <a:schemeClr val="accent5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B Nazanin" panose="00000400000000000000" pitchFamily="2" charset="-78"/>
              </a:rPr>
              <a:t>Observational Constraints on the Primordial Curvature Power Spectrum</a:t>
            </a:r>
            <a:endParaRPr lang="fa-IR" cap="none" dirty="0">
              <a:ln w="0"/>
              <a:solidFill>
                <a:schemeClr val="accent5">
                  <a:lumMod val="7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B Nazanin" panose="00000400000000000000" pitchFamily="2" charset="-78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3430549" y="2474953"/>
            <a:ext cx="5033816" cy="660400"/>
          </a:xfrm>
          <a:prstGeom prst="rect">
            <a:avLst/>
          </a:prstGeom>
          <a:ln>
            <a:solidFill>
              <a:schemeClr val="accent5">
                <a:lumMod val="75000"/>
              </a:schemeClr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 anchor="b">
            <a:normAutofit/>
          </a:bodyPr>
          <a:lstStyle>
            <a:lvl1pPr algn="ct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kern="1200" cap="all" baseline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200" cap="none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cs typeface="B Nazanin" panose="00000400000000000000" pitchFamily="2" charset="-78"/>
              </a:rPr>
              <a:t>Razieh Emami Meibody</a:t>
            </a:r>
            <a:endParaRPr lang="fa-IR" sz="3200" cap="none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cs typeface="B Nazanin" panose="00000400000000000000" pitchFamily="2" charset="-78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659957" y="3357459"/>
            <a:ext cx="4648837" cy="64633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1">
            <a:spAutoFit/>
          </a:bodyPr>
          <a:lstStyle/>
          <a:p>
            <a:pPr algn="ctr"/>
            <a:r>
              <a:rPr lang="en-US" dirty="0" smtClean="0">
                <a:solidFill>
                  <a:schemeClr val="accent3">
                    <a:lumMod val="75000"/>
                  </a:schemeClr>
                </a:solidFill>
              </a:rPr>
              <a:t>(IAS)</a:t>
            </a:r>
          </a:p>
          <a:p>
            <a:pPr algn="ctr"/>
            <a:r>
              <a:rPr lang="en-US" dirty="0" smtClean="0">
                <a:solidFill>
                  <a:schemeClr val="accent3">
                    <a:lumMod val="75000"/>
                  </a:schemeClr>
                </a:solidFill>
              </a:rPr>
              <a:t>Hong </a:t>
            </a:r>
            <a:r>
              <a:rPr lang="en-US" dirty="0">
                <a:solidFill>
                  <a:schemeClr val="accent3">
                    <a:lumMod val="75000"/>
                  </a:schemeClr>
                </a:solidFill>
              </a:rPr>
              <a:t>Kong University of Science and Technology</a:t>
            </a:r>
            <a:endParaRPr lang="fa-IR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081669" y="4962293"/>
            <a:ext cx="4565224" cy="646331"/>
          </a:xfrm>
          <a:prstGeom prst="rect">
            <a:avLst/>
          </a:prstGeom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1">
            <a:spAutoFit/>
          </a:bodyPr>
          <a:lstStyle/>
          <a:p>
            <a:r>
              <a:rPr lang="en-US" dirty="0" smtClean="0">
                <a:solidFill>
                  <a:schemeClr val="accent5">
                    <a:lumMod val="75000"/>
                  </a:schemeClr>
                </a:solidFill>
              </a:rPr>
              <a:t>Based on : </a:t>
            </a:r>
          </a:p>
          <a:p>
            <a:r>
              <a:rPr lang="en-US" dirty="0" smtClean="0">
                <a:solidFill>
                  <a:schemeClr val="accent5">
                    <a:lumMod val="75000"/>
                  </a:schemeClr>
                </a:solidFill>
              </a:rPr>
              <a:t>arXiv:1705.09924, R. Emami, George F. Smoot </a:t>
            </a:r>
            <a:endParaRPr lang="fa-IR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2380" y="4382429"/>
            <a:ext cx="1812538" cy="22860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4032583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237786" y="724829"/>
            <a:ext cx="8112927" cy="646331"/>
          </a:xfrm>
          <a:prstGeom prst="rect">
            <a:avLst/>
          </a:prstGeom>
          <a:ln>
            <a:solidFill>
              <a:schemeClr val="accent5">
                <a:lumMod val="50000"/>
              </a:schemeClr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1">
            <a:spAutoFit/>
          </a:bodyPr>
          <a:lstStyle/>
          <a:p>
            <a:r>
              <a:rPr lang="en-US" dirty="0">
                <a:solidFill>
                  <a:schemeClr val="tx2">
                    <a:lumMod val="50000"/>
                  </a:schemeClr>
                </a:solidFill>
              </a:rPr>
              <a:t>UCMHs are dense dark matter structures, which can be formed from the larger density</a:t>
            </a:r>
          </a:p>
          <a:p>
            <a:r>
              <a:rPr lang="en-US" dirty="0">
                <a:solidFill>
                  <a:schemeClr val="tx2">
                    <a:lumMod val="50000"/>
                  </a:schemeClr>
                </a:solidFill>
              </a:rPr>
              <a:t>perturbations right after the matter-radiation equality.</a:t>
            </a:r>
            <a:endParaRPr lang="fa-IR" dirty="0">
              <a:solidFill>
                <a:schemeClr val="tx2">
                  <a:lumMod val="50000"/>
                </a:schemeClr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780585" y="1817092"/>
                <a:ext cx="10055479" cy="946991"/>
              </a:xfrm>
              <a:prstGeom prst="rect">
                <a:avLst/>
              </a:prstGeom>
              <a:ln>
                <a:solidFill>
                  <a:schemeClr val="accent5">
                    <a:lumMod val="50000"/>
                  </a:schemeClr>
                </a:solidFill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wrap="square" rtlCol="1">
                <a:spAutoFit/>
              </a:bodyPr>
              <a:lstStyle/>
              <a:p>
                <a:r>
                  <a:rPr lang="en-US" dirty="0" smtClean="0">
                    <a:solidFill>
                      <a:schemeClr val="tx2">
                        <a:lumMod val="50000"/>
                      </a:schemeClr>
                    </a:solidFill>
                  </a:rPr>
                  <a:t>Density </a:t>
                </a:r>
                <a:r>
                  <a:rPr lang="en-US" dirty="0">
                    <a:solidFill>
                      <a:schemeClr val="tx2">
                        <a:lumMod val="50000"/>
                      </a:schemeClr>
                    </a:solidFill>
                  </a:rPr>
                  <a:t>perturbations of the </a:t>
                </a:r>
                <a:r>
                  <a:rPr lang="en-US" dirty="0" smtClean="0">
                    <a:solidFill>
                      <a:schemeClr val="tx2">
                        <a:lumMod val="50000"/>
                      </a:schemeClr>
                    </a:solidFill>
                  </a:rPr>
                  <a:t>order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  <m:r>
                      <a:rPr lang="en-US" b="0" i="0" smtClean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, </m:t>
                    </m:r>
                  </m:oMath>
                </a14:m>
                <a:r>
                  <a:rPr lang="en-US" dirty="0" smtClean="0">
                    <a:solidFill>
                      <a:schemeClr val="tx2">
                        <a:lumMod val="50000"/>
                      </a:schemeClr>
                    </a:solidFill>
                  </a:rPr>
                  <a:t>though </a:t>
                </a:r>
                <a:r>
                  <a:rPr lang="en-US" dirty="0">
                    <a:solidFill>
                      <a:schemeClr val="tx2">
                        <a:lumMod val="50000"/>
                      </a:schemeClr>
                    </a:solidFill>
                  </a:rPr>
                  <a:t>its exact number is scale</a:t>
                </a:r>
              </a:p>
              <a:p>
                <a:r>
                  <a:rPr lang="en-US" dirty="0">
                    <a:solidFill>
                      <a:schemeClr val="tx2">
                        <a:lumMod val="50000"/>
                      </a:schemeClr>
                    </a:solidFill>
                  </a:rPr>
                  <a:t>dependent as we will point it out in what follows, can collapse prior or right after the matter-radiation</a:t>
                </a:r>
              </a:p>
              <a:p>
                <a:r>
                  <a:rPr lang="en-US" dirty="0">
                    <a:solidFill>
                      <a:schemeClr val="tx2">
                        <a:lumMod val="50000"/>
                      </a:schemeClr>
                    </a:solidFill>
                  </a:rPr>
                  <a:t>equality and therefore seed the formation of UCMHs.</a:t>
                </a:r>
                <a:endParaRPr lang="fa-IR" dirty="0">
                  <a:solidFill>
                    <a:schemeClr val="tx2">
                      <a:lumMod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0585" y="1817092"/>
                <a:ext cx="10055479" cy="946991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  <a:ln>
                <a:solidFill>
                  <a:schemeClr val="accent5">
                    <a:lumMod val="50000"/>
                  </a:schemeClr>
                </a:solidFill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</p:spPr>
            <p:txBody>
              <a:bodyPr/>
              <a:lstStyle/>
              <a:p>
                <a:r>
                  <a:rPr lang="fa-I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5589" y="3100037"/>
            <a:ext cx="4175123" cy="788917"/>
          </a:xfrm>
          <a:prstGeom prst="rect">
            <a:avLst/>
          </a:prstGeom>
          <a:ln>
            <a:noFill/>
          </a:ln>
          <a:effectLst>
            <a:glow rad="63500">
              <a:schemeClr val="accent6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7" name="TextBox 6"/>
          <p:cNvSpPr txBox="1"/>
          <p:nvPr/>
        </p:nvSpPr>
        <p:spPr>
          <a:xfrm>
            <a:off x="646772" y="4215161"/>
            <a:ext cx="3943452" cy="369332"/>
          </a:xfrm>
          <a:prstGeom prst="rect">
            <a:avLst/>
          </a:prstGeom>
          <a:ln>
            <a:solidFill>
              <a:schemeClr val="accent5">
                <a:lumMod val="50000"/>
              </a:schemeClr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1">
            <a:spAutoFit/>
          </a:bodyPr>
          <a:lstStyle/>
          <a:p>
            <a:r>
              <a:rPr lang="en-US" dirty="0" smtClean="0">
                <a:solidFill>
                  <a:schemeClr val="tx2">
                    <a:lumMod val="50000"/>
                  </a:schemeClr>
                </a:solidFill>
              </a:rPr>
              <a:t>The Mass fraction of UCMHs is given by: </a:t>
            </a:r>
            <a:endParaRPr lang="fa-IR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6741" y="5018048"/>
            <a:ext cx="5603005" cy="1159727"/>
          </a:xfrm>
          <a:prstGeom prst="rect">
            <a:avLst/>
          </a:prstGeom>
          <a:ln>
            <a:noFill/>
          </a:ln>
          <a:effectLst>
            <a:glow rad="63500">
              <a:schemeClr val="accent6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</p:spTree>
    <p:extLst>
      <p:ext uri="{BB962C8B-B14F-4D97-AF65-F5344CB8AC3E}">
        <p14:creationId xmlns:p14="http://schemas.microsoft.com/office/powerpoint/2010/main" val="842706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770256" y="669910"/>
            <a:ext cx="8045328" cy="1050763"/>
          </a:xfrm>
          <a:solidFill>
            <a:schemeClr val="bg1">
              <a:lumMod val="95000"/>
            </a:schemeClr>
          </a:solidFill>
          <a:ln>
            <a:solidFill>
              <a:schemeClr val="accent5">
                <a:lumMod val="75000"/>
              </a:schemeClr>
            </a:solidFill>
          </a:ln>
          <a:effectLst>
            <a:glow rad="139700">
              <a:schemeClr val="accent5">
                <a:satMod val="1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en-US" b="1" cap="none" dirty="0" smtClean="0">
                <a:ln w="6600">
                  <a:solidFill>
                    <a:schemeClr val="accent5">
                      <a:lumMod val="20000"/>
                      <a:lumOff val="80000"/>
                    </a:schemeClr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cs typeface="B Nazanin" panose="00000400000000000000" pitchFamily="2" charset="-78"/>
              </a:rPr>
              <a:t>Observational Constraints on the primordial power-spectrum form the UCMHs</a:t>
            </a:r>
            <a:endParaRPr lang="fa-IR" b="1" cap="none" dirty="0">
              <a:ln w="6600">
                <a:solidFill>
                  <a:schemeClr val="accent5">
                    <a:lumMod val="20000"/>
                    <a:lumOff val="80000"/>
                  </a:schemeClr>
                </a:solidFill>
                <a:prstDash val="solid"/>
              </a:ln>
              <a:solidFill>
                <a:schemeClr val="accent5">
                  <a:lumMod val="75000"/>
                </a:schemeClr>
              </a:solidFill>
              <a:effectLst>
                <a:outerShdw dist="38100" dir="2700000" algn="tl" rotWithShape="0">
                  <a:schemeClr val="accent2"/>
                </a:outerShdw>
              </a:effectLst>
              <a:cs typeface="B Nazanin" panose="00000400000000000000" pitchFamily="2" charset="-78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41656" y="2268716"/>
            <a:ext cx="11535980" cy="1200329"/>
          </a:xfrm>
          <a:prstGeom prst="rect">
            <a:avLst/>
          </a:prstGeom>
          <a:ln>
            <a:solidFill>
              <a:srgbClr val="FFFF00"/>
            </a:solidFill>
          </a:ln>
          <a:effectLst>
            <a:glow rad="63500">
              <a:schemeClr val="accent4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1">
            <a:spAutoFit/>
          </a:bodyPr>
          <a:lstStyle/>
          <a:p>
            <a:pPr algn="ctr"/>
            <a:r>
              <a:rPr lang="en-US" sz="2400" dirty="0" smtClean="0">
                <a:solidFill>
                  <a:schemeClr val="accent3">
                    <a:lumMod val="50000"/>
                  </a:schemeClr>
                </a:solidFill>
              </a:rPr>
              <a:t>Like what we had for the PBHs, we should first figure out the observational constraints </a:t>
            </a:r>
          </a:p>
          <a:p>
            <a:pPr algn="ctr"/>
            <a:r>
              <a:rPr lang="en-US" sz="2400" dirty="0" smtClean="0">
                <a:solidFill>
                  <a:schemeClr val="accent3">
                    <a:lumMod val="50000"/>
                  </a:schemeClr>
                </a:solidFill>
              </a:rPr>
              <a:t>on the initial abundance of UCMHs. Then, using the following formula, we could calculate the </a:t>
            </a:r>
          </a:p>
          <a:p>
            <a:pPr algn="ctr"/>
            <a:r>
              <a:rPr lang="en-US" sz="2400" dirty="0" smtClean="0">
                <a:solidFill>
                  <a:schemeClr val="accent3">
                    <a:lumMod val="50000"/>
                  </a:schemeClr>
                </a:solidFill>
              </a:rPr>
              <a:t>constraints on the primordial power-spectrum:  </a:t>
            </a:r>
            <a:endParaRPr lang="fa-IR" sz="2400" dirty="0">
              <a:solidFill>
                <a:schemeClr val="accent3">
                  <a:lumMod val="50000"/>
                </a:scheme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9020" y="3886200"/>
            <a:ext cx="5382951" cy="1334331"/>
          </a:xfrm>
          <a:prstGeom prst="rect">
            <a:avLst/>
          </a:prstGeom>
          <a:ln>
            <a:noFill/>
          </a:ln>
          <a:effectLst>
            <a:glow rad="101600">
              <a:schemeClr val="accent6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8" name="TextBox 7"/>
          <p:cNvSpPr txBox="1"/>
          <p:nvPr/>
        </p:nvSpPr>
        <p:spPr>
          <a:xfrm>
            <a:off x="822960" y="5657850"/>
            <a:ext cx="9949327" cy="369332"/>
          </a:xfrm>
          <a:prstGeom prst="rect">
            <a:avLst/>
          </a:prstGeom>
          <a:ln>
            <a:solidFill>
              <a:srgbClr val="00B050"/>
            </a:solidFill>
          </a:ln>
          <a:effectLst>
            <a:glow rad="101600">
              <a:schemeClr val="accent2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1">
            <a:spAutoFit/>
          </a:bodyPr>
          <a:lstStyle/>
          <a:p>
            <a:r>
              <a:rPr lang="en-US" dirty="0" smtClean="0">
                <a:solidFill>
                  <a:schemeClr val="tx2">
                    <a:lumMod val="50000"/>
                  </a:schemeClr>
                </a:solidFill>
              </a:rPr>
              <a:t>Unlike to the case of the PBHs, though, the minimal threshold for the over-density shall be scale-dependent.</a:t>
            </a:r>
            <a:endParaRPr lang="fa-IR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0468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2798956" y="446047"/>
                <a:ext cx="6445405" cy="446276"/>
              </a:xfrm>
              <a:prstGeom prst="rect">
                <a:avLst/>
              </a:prstGeom>
              <a:ln>
                <a:solidFill>
                  <a:schemeClr val="accent3"/>
                </a:solidFill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wrap="square" rtlCol="1">
                <a:spAutoFit/>
              </a:bodyPr>
              <a:lstStyle/>
              <a:p>
                <a:r>
                  <a:rPr lang="en-US" sz="2300" dirty="0" smtClean="0">
                    <a:solidFill>
                      <a:schemeClr val="accent3">
                        <a:lumMod val="75000"/>
                      </a:schemeClr>
                    </a:solidFill>
                  </a:rPr>
                  <a:t>constraints on the initial UCMHs abundance,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300" i="1" smtClean="0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300" i="1" smtClean="0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𝛽</m:t>
                        </m:r>
                      </m:e>
                      <m:sub>
                        <m:r>
                          <a:rPr lang="en-US" sz="2300" b="0" i="1" smtClean="0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𝑈𝐶𝑀𝐻</m:t>
                        </m:r>
                      </m:sub>
                    </m:sSub>
                  </m:oMath>
                </a14:m>
                <a:r>
                  <a:rPr lang="en-US" sz="2300" dirty="0" smtClean="0">
                    <a:solidFill>
                      <a:schemeClr val="accent3">
                        <a:lumMod val="75000"/>
                      </a:schemeClr>
                    </a:solidFill>
                  </a:rPr>
                  <a:t> </a:t>
                </a:r>
                <a:r>
                  <a:rPr lang="en-US" sz="2300" b="1" dirty="0" smtClean="0">
                    <a:ln w="22225">
                      <a:solidFill>
                        <a:schemeClr val="accent3"/>
                      </a:solidFill>
                      <a:prstDash val="solid"/>
                    </a:ln>
                    <a:solidFill>
                      <a:schemeClr val="accent2">
                        <a:lumMod val="40000"/>
                        <a:lumOff val="60000"/>
                      </a:schemeClr>
                    </a:solidFill>
                  </a:rPr>
                  <a:t>: </a:t>
                </a:r>
                <a:endParaRPr lang="fa-IR" sz="2300" dirty="0">
                  <a:ln w="22225">
                    <a:solidFill>
                      <a:schemeClr val="accent3"/>
                    </a:solidFill>
                    <a:prstDash val="solid"/>
                  </a:ln>
                  <a:solidFill>
                    <a:schemeClr val="accent3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98956" y="446047"/>
                <a:ext cx="6445405" cy="446276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  <a:ln>
                <a:solidFill>
                  <a:schemeClr val="accent3"/>
                </a:solidFill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</p:spPr>
            <p:txBody>
              <a:bodyPr/>
              <a:lstStyle/>
              <a:p>
                <a:r>
                  <a:rPr lang="fa-I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8733" y="1275421"/>
            <a:ext cx="7817004" cy="4684061"/>
          </a:xfrm>
          <a:prstGeom prst="rect">
            <a:avLst/>
          </a:prstGeom>
          <a:ln>
            <a:solidFill>
              <a:schemeClr val="accent3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</p:spTree>
    <p:extLst>
      <p:ext uri="{BB962C8B-B14F-4D97-AF65-F5344CB8AC3E}">
        <p14:creationId xmlns:p14="http://schemas.microsoft.com/office/powerpoint/2010/main" val="2178390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988527" y="379149"/>
            <a:ext cx="6696257" cy="400110"/>
          </a:xfrm>
          <a:prstGeom prst="rect">
            <a:avLst/>
          </a:prstGeom>
          <a:ln>
            <a:solidFill>
              <a:schemeClr val="accent6">
                <a:lumMod val="50000"/>
              </a:schemeClr>
            </a:solidFill>
          </a:ln>
          <a:effectLst>
            <a:glow rad="63500">
              <a:schemeClr val="accent6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1">
            <a:spAutoFit/>
          </a:bodyPr>
          <a:lstStyle/>
          <a:p>
            <a:r>
              <a:rPr lang="en-US" sz="2000" dirty="0" smtClean="0">
                <a:solidFill>
                  <a:srgbClr val="002060"/>
                </a:solidFill>
              </a:rPr>
              <a:t>The observational constraints on the primordial power-spectrum</a:t>
            </a:r>
            <a:r>
              <a:rPr lang="en-US" sz="2000" b="1" dirty="0" smtClean="0">
                <a:ln w="22225">
                  <a:solidFill>
                    <a:schemeClr val="accent6">
                      <a:lumMod val="75000"/>
                    </a:schemeClr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: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endParaRPr lang="fa-IR" sz="2000" dirty="0">
              <a:solidFill>
                <a:srgbClr val="002060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3766" y="1070284"/>
            <a:ext cx="8575288" cy="5096586"/>
          </a:xfrm>
          <a:prstGeom prst="rect">
            <a:avLst/>
          </a:prstGeom>
          <a:ln>
            <a:solidFill>
              <a:schemeClr val="accent6">
                <a:lumMod val="50000"/>
              </a:schemeClr>
            </a:solidFill>
          </a:ln>
          <a:effectLst>
            <a:glow rad="101600">
              <a:schemeClr val="accent6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</p:spTree>
    <p:extLst>
      <p:ext uri="{BB962C8B-B14F-4D97-AF65-F5344CB8AC3E}">
        <p14:creationId xmlns:p14="http://schemas.microsoft.com/office/powerpoint/2010/main" val="14273098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453270" y="1951462"/>
            <a:ext cx="7214838" cy="800219"/>
          </a:xfrm>
          <a:prstGeom prst="rect">
            <a:avLst/>
          </a:prstGeom>
          <a:ln>
            <a:solidFill>
              <a:schemeClr val="accent5">
                <a:lumMod val="75000"/>
              </a:schemeClr>
            </a:solidFill>
          </a:ln>
          <a:effectLst>
            <a:glow rad="101600">
              <a:schemeClr val="accent5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/>
            <a:r>
              <a:rPr lang="en-US" sz="2300" dirty="0" smtClean="0">
                <a:solidFill>
                  <a:schemeClr val="tx2">
                    <a:lumMod val="50000"/>
                  </a:schemeClr>
                </a:solidFill>
              </a:rPr>
              <a:t>“Combined Constraints on the Primordial Power Spectrum from PBH as well as the UCMHs”</a:t>
            </a:r>
            <a:endParaRPr lang="fa-IR" sz="2300" dirty="0">
              <a:ln w="22225">
                <a:solidFill>
                  <a:schemeClr val="accent3"/>
                </a:solidFill>
                <a:prstDash val="solid"/>
              </a:ln>
              <a:solidFill>
                <a:schemeClr val="tx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380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3528" y="1204333"/>
            <a:ext cx="9793155" cy="5114060"/>
          </a:xfrm>
          <a:prstGeom prst="rect">
            <a:avLst/>
          </a:prstGeom>
          <a:ln>
            <a:noFill/>
          </a:ln>
          <a:effectLst>
            <a:glow rad="139700">
              <a:schemeClr val="accent5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</p:spTree>
    <p:extLst>
      <p:ext uri="{BB962C8B-B14F-4D97-AF65-F5344CB8AC3E}">
        <p14:creationId xmlns:p14="http://schemas.microsoft.com/office/powerpoint/2010/main" val="29612262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198137" y="821475"/>
            <a:ext cx="3048000" cy="76944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4400" dirty="0" smtClean="0">
                <a:solidFill>
                  <a:schemeClr val="accent5">
                    <a:lumMod val="75000"/>
                  </a:schemeClr>
                </a:solidFill>
              </a:rPr>
              <a:t>Conclusion: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3610" y="2036956"/>
            <a:ext cx="9991492" cy="3046988"/>
          </a:xfrm>
          <a:prstGeom prst="rect">
            <a:avLst/>
          </a:prstGeom>
          <a:ln>
            <a:solidFill>
              <a:schemeClr val="accent5">
                <a:lumMod val="75000"/>
              </a:schemeClr>
            </a:solidFill>
          </a:ln>
          <a:effectLst>
            <a:glow rad="63500">
              <a:schemeClr val="accent4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r>
              <a:rPr lang="en-US" sz="2400" dirty="0" smtClean="0">
                <a:solidFill>
                  <a:srgbClr val="002060"/>
                </a:solidFill>
              </a:rPr>
              <a:t>     We introduced PBH and UCMHs as two examples of the compact objects,</a:t>
            </a:r>
          </a:p>
          <a:p>
            <a:r>
              <a:rPr lang="en-US" sz="2400" dirty="0" smtClean="0">
                <a:solidFill>
                  <a:srgbClr val="002060"/>
                </a:solidFill>
              </a:rPr>
              <a:t>   </a:t>
            </a:r>
          </a:p>
          <a:p>
            <a:r>
              <a:rPr lang="en-US" sz="2400" dirty="0" smtClean="0">
                <a:solidFill>
                  <a:srgbClr val="002060"/>
                </a:solidFill>
              </a:rPr>
              <a:t>     We Presented the observational constraints on the primordial power-spectrum from both of PBHs and UCMHs,</a:t>
            </a:r>
          </a:p>
          <a:p>
            <a:endParaRPr lang="en-US" sz="2400" dirty="0">
              <a:solidFill>
                <a:srgbClr val="002060"/>
              </a:solidFill>
            </a:endParaRPr>
          </a:p>
          <a:p>
            <a:r>
              <a:rPr lang="en-US" sz="2400" dirty="0" smtClean="0">
                <a:solidFill>
                  <a:srgbClr val="002060"/>
                </a:solidFill>
              </a:rPr>
              <a:t>    Finally, combining the constraints we discussed the possible issues on the PBH abundance from the constraints coming from the UCMHs.</a:t>
            </a:r>
            <a:endParaRPr lang="fa-IR" sz="2400" dirty="0">
              <a:solidFill>
                <a:srgbClr val="002060"/>
              </a:solidFill>
            </a:endParaRPr>
          </a:p>
          <a:p>
            <a:r>
              <a:rPr lang="en-US" sz="2400" dirty="0" smtClean="0">
                <a:solidFill>
                  <a:srgbClr val="002060"/>
                </a:solidFill>
              </a:rPr>
              <a:t>       </a:t>
            </a:r>
            <a:endParaRPr lang="fa-IR" sz="2400" dirty="0">
              <a:solidFill>
                <a:srgbClr val="002060"/>
              </a:solidFill>
            </a:endParaRPr>
          </a:p>
        </p:txBody>
      </p:sp>
      <p:sp>
        <p:nvSpPr>
          <p:cNvPr id="6" name="Hexagon 5"/>
          <p:cNvSpPr/>
          <p:nvPr/>
        </p:nvSpPr>
        <p:spPr>
          <a:xfrm>
            <a:off x="1235307" y="2189355"/>
            <a:ext cx="130737" cy="196725"/>
          </a:xfrm>
          <a:prstGeom prst="hexagon">
            <a:avLst/>
          </a:prstGeom>
          <a:pattFill prst="diagBrick">
            <a:fgClr>
              <a:srgbClr val="4C3A00"/>
            </a:fgClr>
            <a:bgClr>
              <a:schemeClr val="bg1"/>
            </a:bgClr>
          </a:pattFill>
          <a:ln w="12700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7" name="Hexagon 6"/>
          <p:cNvSpPr/>
          <p:nvPr/>
        </p:nvSpPr>
        <p:spPr>
          <a:xfrm>
            <a:off x="1224155" y="2905202"/>
            <a:ext cx="130737" cy="196725"/>
          </a:xfrm>
          <a:prstGeom prst="hexagon">
            <a:avLst/>
          </a:prstGeom>
          <a:pattFill prst="diagBrick">
            <a:fgClr>
              <a:srgbClr val="4C3A00"/>
            </a:fgClr>
            <a:bgClr>
              <a:schemeClr val="bg1"/>
            </a:bgClr>
          </a:pattFill>
          <a:ln w="12700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8" name="Hexagon 7"/>
          <p:cNvSpPr/>
          <p:nvPr/>
        </p:nvSpPr>
        <p:spPr>
          <a:xfrm>
            <a:off x="1155700" y="4038600"/>
            <a:ext cx="130737" cy="196725"/>
          </a:xfrm>
          <a:prstGeom prst="hexagon">
            <a:avLst/>
          </a:prstGeom>
          <a:pattFill prst="diagBrick">
            <a:fgClr>
              <a:srgbClr val="4C3A00"/>
            </a:fgClr>
            <a:bgClr>
              <a:schemeClr val="bg1"/>
            </a:bgClr>
          </a:pattFill>
          <a:ln w="12700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9" name="TextBox 8"/>
          <p:cNvSpPr txBox="1"/>
          <p:nvPr/>
        </p:nvSpPr>
        <p:spPr>
          <a:xfrm>
            <a:off x="2999679" y="5977054"/>
            <a:ext cx="3343351" cy="369332"/>
          </a:xfrm>
          <a:prstGeom prst="rect">
            <a:avLst/>
          </a:prstGeom>
          <a:ln>
            <a:noFill/>
          </a:ln>
          <a:effectLst>
            <a:glow rad="139700">
              <a:schemeClr val="accent5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1">
            <a:spAutoFit/>
          </a:bodyPr>
          <a:lstStyle/>
          <a:p>
            <a:r>
              <a:rPr lang="en-US" dirty="0" smtClean="0">
                <a:solidFill>
                  <a:schemeClr val="tx2">
                    <a:lumMod val="50000"/>
                  </a:schemeClr>
                </a:solidFill>
              </a:rPr>
              <a:t>Thanks so much for your attention! </a:t>
            </a:r>
            <a:endParaRPr lang="fa-IR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13331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522762" y="572430"/>
            <a:ext cx="2438400" cy="76944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4400" dirty="0" smtClean="0">
                <a:solidFill>
                  <a:schemeClr val="accent5">
                    <a:lumMod val="75000"/>
                  </a:schemeClr>
                </a:solidFill>
              </a:rPr>
              <a:t>Outline: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505105" y="1557453"/>
            <a:ext cx="9088554" cy="4154984"/>
          </a:xfrm>
          <a:prstGeom prst="rect">
            <a:avLst/>
          </a:prstGeom>
          <a:ln>
            <a:solidFill>
              <a:schemeClr val="accent5">
                <a:lumMod val="50000"/>
              </a:schemeClr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r>
              <a:rPr lang="en-US" sz="2400" dirty="0" smtClean="0">
                <a:solidFill>
                  <a:srgbClr val="002060"/>
                </a:solidFill>
              </a:rPr>
              <a:t>     A quick introduction to Primordial </a:t>
            </a:r>
            <a:r>
              <a:rPr lang="en-US" sz="2400" dirty="0">
                <a:solidFill>
                  <a:srgbClr val="002060"/>
                </a:solidFill>
              </a:rPr>
              <a:t>Black Hole as the Dark </a:t>
            </a:r>
            <a:r>
              <a:rPr lang="en-US" sz="2400" dirty="0" smtClean="0">
                <a:solidFill>
                  <a:srgbClr val="002060"/>
                </a:solidFill>
              </a:rPr>
              <a:t>matter,</a:t>
            </a:r>
          </a:p>
          <a:p>
            <a:r>
              <a:rPr lang="en-US" sz="2400" dirty="0" smtClean="0">
                <a:solidFill>
                  <a:srgbClr val="002060"/>
                </a:solidFill>
              </a:rPr>
              <a:t>   </a:t>
            </a:r>
            <a:endParaRPr lang="en-US" sz="2400" dirty="0">
              <a:solidFill>
                <a:srgbClr val="002060"/>
              </a:solidFill>
            </a:endParaRPr>
          </a:p>
          <a:p>
            <a:r>
              <a:rPr lang="en-US" sz="2400" dirty="0" smtClean="0">
                <a:solidFill>
                  <a:srgbClr val="002060"/>
                </a:solidFill>
              </a:rPr>
              <a:t>    Observational Constraints on the primordial power-spectrum from the PBH,</a:t>
            </a:r>
          </a:p>
          <a:p>
            <a:endParaRPr lang="en-US" sz="2400" dirty="0" smtClean="0">
              <a:solidFill>
                <a:srgbClr val="002060"/>
              </a:solidFill>
            </a:endParaRPr>
          </a:p>
          <a:p>
            <a:r>
              <a:rPr lang="en-US" sz="2400" dirty="0" smtClean="0">
                <a:solidFill>
                  <a:srgbClr val="002060"/>
                </a:solidFill>
              </a:rPr>
              <a:t>    An introduction </a:t>
            </a:r>
            <a:r>
              <a:rPr lang="en-US" sz="2400" dirty="0">
                <a:solidFill>
                  <a:srgbClr val="002060"/>
                </a:solidFill>
              </a:rPr>
              <a:t>to</a:t>
            </a:r>
            <a:r>
              <a:rPr lang="en-US" sz="2400" dirty="0" smtClean="0">
                <a:solidFill>
                  <a:srgbClr val="002060"/>
                </a:solidFill>
              </a:rPr>
              <a:t> </a:t>
            </a:r>
            <a:r>
              <a:rPr lang="en-US" sz="2400" dirty="0">
                <a:solidFill>
                  <a:srgbClr val="002060"/>
                </a:solidFill>
              </a:rPr>
              <a:t>Ultra Compact </a:t>
            </a:r>
            <a:r>
              <a:rPr lang="en-US" sz="2400" dirty="0" smtClean="0">
                <a:solidFill>
                  <a:srgbClr val="002060"/>
                </a:solidFill>
              </a:rPr>
              <a:t>Mini-Halos </a:t>
            </a:r>
            <a:r>
              <a:rPr lang="en-US" sz="2400" dirty="0">
                <a:solidFill>
                  <a:srgbClr val="002060"/>
                </a:solidFill>
              </a:rPr>
              <a:t>as the Dark matter</a:t>
            </a:r>
            <a:endParaRPr lang="en-US" sz="2400" dirty="0" smtClean="0">
              <a:solidFill>
                <a:srgbClr val="002060"/>
              </a:solidFill>
            </a:endParaRPr>
          </a:p>
          <a:p>
            <a:endParaRPr lang="en-US" sz="2400" dirty="0">
              <a:solidFill>
                <a:srgbClr val="002060"/>
              </a:solidFill>
            </a:endParaRPr>
          </a:p>
          <a:p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smtClean="0">
                <a:solidFill>
                  <a:srgbClr val="002060"/>
                </a:solidFill>
              </a:rPr>
              <a:t>  Observational </a:t>
            </a:r>
            <a:r>
              <a:rPr lang="en-US" sz="2400" dirty="0">
                <a:solidFill>
                  <a:srgbClr val="002060"/>
                </a:solidFill>
              </a:rPr>
              <a:t>Constraints on the primordial power-spectrum from </a:t>
            </a:r>
            <a:r>
              <a:rPr lang="en-US" sz="2400" dirty="0" smtClean="0">
                <a:solidFill>
                  <a:srgbClr val="002060"/>
                </a:solidFill>
              </a:rPr>
              <a:t>         the UCMH,</a:t>
            </a:r>
          </a:p>
          <a:p>
            <a:r>
              <a:rPr lang="en-US" sz="2400" dirty="0">
                <a:solidFill>
                  <a:srgbClr val="002060"/>
                </a:solidFill>
              </a:rPr>
              <a:t> </a:t>
            </a:r>
            <a:endParaRPr lang="en-US" sz="2400" dirty="0" smtClean="0">
              <a:solidFill>
                <a:srgbClr val="002060"/>
              </a:solidFill>
            </a:endParaRPr>
          </a:p>
          <a:p>
            <a:r>
              <a:rPr lang="en-US" sz="24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400" dirty="0" smtClean="0">
                <a:solidFill>
                  <a:schemeClr val="accent1">
                    <a:lumMod val="50000"/>
                  </a:schemeClr>
                </a:solidFill>
              </a:rPr>
              <a:t>  </a:t>
            </a:r>
            <a:r>
              <a:rPr lang="en-US" sz="2400" dirty="0" smtClean="0">
                <a:solidFill>
                  <a:schemeClr val="accent1">
                    <a:lumMod val="50000"/>
                  </a:schemeClr>
                </a:solidFill>
              </a:rPr>
              <a:t>Conclusion</a:t>
            </a:r>
            <a:endParaRPr lang="fa-IR" sz="2400" dirty="0">
              <a:solidFill>
                <a:srgbClr val="002060"/>
              </a:solidFill>
            </a:endParaRPr>
          </a:p>
        </p:txBody>
      </p:sp>
      <p:sp>
        <p:nvSpPr>
          <p:cNvPr id="6" name="Hexagon 5"/>
          <p:cNvSpPr/>
          <p:nvPr/>
        </p:nvSpPr>
        <p:spPr>
          <a:xfrm>
            <a:off x="1692509" y="1709856"/>
            <a:ext cx="130737" cy="196725"/>
          </a:xfrm>
          <a:prstGeom prst="hexagon">
            <a:avLst/>
          </a:prstGeom>
          <a:pattFill prst="diagBrick">
            <a:fgClr>
              <a:srgbClr val="4C3A00"/>
            </a:fgClr>
            <a:bgClr>
              <a:schemeClr val="bg1"/>
            </a:bgClr>
          </a:pattFill>
          <a:ln w="12700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7" name="Hexagon 6"/>
          <p:cNvSpPr/>
          <p:nvPr/>
        </p:nvSpPr>
        <p:spPr>
          <a:xfrm>
            <a:off x="1692510" y="2414552"/>
            <a:ext cx="130737" cy="196725"/>
          </a:xfrm>
          <a:prstGeom prst="hexagon">
            <a:avLst/>
          </a:prstGeom>
          <a:pattFill prst="diagBrick">
            <a:fgClr>
              <a:srgbClr val="4C3A00"/>
            </a:fgClr>
            <a:bgClr>
              <a:schemeClr val="bg1"/>
            </a:bgClr>
          </a:pattFill>
          <a:ln w="12700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8" name="Hexagon 7"/>
          <p:cNvSpPr/>
          <p:nvPr/>
        </p:nvSpPr>
        <p:spPr>
          <a:xfrm>
            <a:off x="1668657" y="4217023"/>
            <a:ext cx="130737" cy="196725"/>
          </a:xfrm>
          <a:prstGeom prst="hexagon">
            <a:avLst/>
          </a:prstGeom>
          <a:pattFill prst="diagBrick">
            <a:fgClr>
              <a:srgbClr val="4C3A00"/>
            </a:fgClr>
            <a:bgClr>
              <a:schemeClr val="bg1"/>
            </a:bgClr>
          </a:pattFill>
          <a:ln w="12700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9" name="Hexagon 8"/>
          <p:cNvSpPr/>
          <p:nvPr/>
        </p:nvSpPr>
        <p:spPr>
          <a:xfrm>
            <a:off x="1620335" y="5373026"/>
            <a:ext cx="130737" cy="196725"/>
          </a:xfrm>
          <a:prstGeom prst="hexagon">
            <a:avLst/>
          </a:prstGeom>
          <a:pattFill prst="diagBrick">
            <a:fgClr>
              <a:srgbClr val="4C3A00"/>
            </a:fgClr>
            <a:bgClr>
              <a:schemeClr val="bg1"/>
            </a:bgClr>
          </a:pattFill>
          <a:ln w="12700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10" name="Hexagon 9"/>
          <p:cNvSpPr/>
          <p:nvPr/>
        </p:nvSpPr>
        <p:spPr>
          <a:xfrm>
            <a:off x="1709546" y="3521930"/>
            <a:ext cx="130737" cy="196725"/>
          </a:xfrm>
          <a:prstGeom prst="hexagon">
            <a:avLst/>
          </a:prstGeom>
          <a:pattFill prst="diagBrick">
            <a:fgClr>
              <a:srgbClr val="4C3A00"/>
            </a:fgClr>
            <a:bgClr>
              <a:schemeClr val="bg1"/>
            </a:bgClr>
          </a:pattFill>
          <a:ln w="12700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0068538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02802" y="2298209"/>
            <a:ext cx="7568374" cy="1027403"/>
          </a:xfrm>
          <a:solidFill>
            <a:schemeClr val="bg1">
              <a:lumMod val="95000"/>
            </a:schemeClr>
          </a:solidFill>
          <a:ln>
            <a:solidFill>
              <a:schemeClr val="accent5">
                <a:lumMod val="75000"/>
              </a:schemeClr>
            </a:solidFill>
          </a:ln>
          <a:effectLst>
            <a:glow rad="139700">
              <a:schemeClr val="accent5">
                <a:satMod val="1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cap="none" dirty="0" smtClean="0">
                <a:ln w="0"/>
                <a:solidFill>
                  <a:schemeClr val="accent5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cs typeface="B Nazanin" panose="00000400000000000000" pitchFamily="2" charset="-78"/>
              </a:rPr>
              <a:t>“An Introduction to PBH”</a:t>
            </a:r>
            <a:endParaRPr lang="fa-IR" cap="none" dirty="0">
              <a:ln w="0"/>
              <a:solidFill>
                <a:schemeClr val="accent5">
                  <a:lumMod val="75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38438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45687" y="1025912"/>
            <a:ext cx="8807539" cy="923330"/>
          </a:xfrm>
          <a:prstGeom prst="rect">
            <a:avLst/>
          </a:prstGeom>
          <a:ln>
            <a:solidFill>
              <a:schemeClr val="accent5">
                <a:lumMod val="50000"/>
              </a:schemeClr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1">
            <a:spAutoFit/>
          </a:bodyPr>
          <a:lstStyle/>
          <a:p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If the density 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perturbations at the stage of the horizon re-entry exceeds a threshold value, 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of</a:t>
            </a:r>
            <a:endParaRPr lang="en-US" dirty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order 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one, the 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gravity on that region 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will 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overcome the repulsive pressure and that area</a:t>
            </a:r>
          </a:p>
          <a:p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would be subjected to collapse and will form PBH.</a:t>
            </a:r>
            <a:endParaRPr lang="fa-IR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0909" y="2097887"/>
            <a:ext cx="2546088" cy="815692"/>
          </a:xfrm>
          <a:prstGeom prst="rect">
            <a:avLst/>
          </a:prstGeom>
          <a:ln>
            <a:solidFill>
              <a:srgbClr val="7030A0"/>
            </a:solidFill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256477" y="3077729"/>
                <a:ext cx="9743052" cy="369332"/>
              </a:xfrm>
              <a:prstGeom prst="rect">
                <a:avLst/>
              </a:prstGeom>
              <a:ln>
                <a:solidFill>
                  <a:schemeClr val="accent5">
                    <a:lumMod val="50000"/>
                  </a:schemeClr>
                </a:solidFill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wrap="none" rtlCol="1">
                <a:spAutoFit/>
              </a:bodyPr>
              <a:lstStyle/>
              <a:p>
                <a:r>
                  <a:rPr lang="en-US" dirty="0" smtClean="0">
                    <a:solidFill>
                      <a:schemeClr val="tx2">
                        <a:lumMod val="50000"/>
                      </a:schemeClr>
                    </a:solidFill>
                  </a:rPr>
                  <a:t>Assuming that at </a:t>
                </a:r>
                <a:r>
                  <a:rPr lang="en-US" dirty="0">
                    <a:solidFill>
                      <a:schemeClr val="tx2">
                        <a:lumMod val="50000"/>
                      </a:schemeClr>
                    </a:solidFill>
                  </a:rPr>
                  <a:t>every epoch, the mass of the PBH is a fixed </a:t>
                </a:r>
                <a:r>
                  <a:rPr lang="en-US" dirty="0" smtClean="0">
                    <a:solidFill>
                      <a:schemeClr val="tx2">
                        <a:lumMod val="50000"/>
                      </a:schemeClr>
                    </a:solidFill>
                  </a:rPr>
                  <a:t>fraction,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en-US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𝑀</m:t>
                        </m:r>
                      </m:sub>
                    </m:sSub>
                  </m:oMath>
                </a14:m>
                <a:r>
                  <a:rPr lang="en-US" dirty="0" smtClean="0">
                    <a:solidFill>
                      <a:schemeClr val="tx2">
                        <a:lumMod val="50000"/>
                      </a:schemeClr>
                    </a:solidFill>
                  </a:rPr>
                  <a:t>, of the horizon mass, we have, </a:t>
                </a:r>
                <a:endParaRPr lang="en-US" dirty="0">
                  <a:solidFill>
                    <a:schemeClr val="tx2">
                      <a:lumMod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6477" y="3077729"/>
                <a:ext cx="9743052" cy="369332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  <a:ln>
                <a:solidFill>
                  <a:schemeClr val="accent5">
                    <a:lumMod val="50000"/>
                  </a:schemeClr>
                </a:solidFill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</p:spPr>
            <p:txBody>
              <a:bodyPr/>
              <a:lstStyle/>
              <a:p>
                <a:r>
                  <a:rPr lang="fa-I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5510" y="3635292"/>
            <a:ext cx="2530982" cy="814039"/>
          </a:xfrm>
          <a:prstGeom prst="rect">
            <a:avLst/>
          </a:prstGeom>
          <a:ln>
            <a:solidFill>
              <a:schemeClr val="accent6">
                <a:lumMod val="50000"/>
              </a:schemeClr>
            </a:solidFill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1" name="TextBox 10"/>
          <p:cNvSpPr txBox="1"/>
          <p:nvPr/>
        </p:nvSpPr>
        <p:spPr>
          <a:xfrm>
            <a:off x="657922" y="3757962"/>
            <a:ext cx="3625095" cy="369332"/>
          </a:xfrm>
          <a:prstGeom prst="rect">
            <a:avLst/>
          </a:prstGeom>
          <a:ln>
            <a:solidFill>
              <a:schemeClr val="accent5">
                <a:lumMod val="50000"/>
              </a:schemeClr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1">
            <a:spAutoFit/>
          </a:bodyPr>
          <a:lstStyle/>
          <a:p>
            <a:r>
              <a:rPr lang="en-US" dirty="0" smtClean="0">
                <a:solidFill>
                  <a:schemeClr val="tx2">
                    <a:lumMod val="50000"/>
                  </a:schemeClr>
                </a:solidFill>
              </a:rPr>
              <a:t>Initial 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</a:rPr>
              <a:t>abundance of PBHs 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</a:rPr>
              <a:t>is given by:</a:t>
            </a:r>
            <a:endParaRPr lang="fa-IR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6178" y="4081348"/>
            <a:ext cx="2742592" cy="723046"/>
          </a:xfrm>
          <a:prstGeom prst="rect">
            <a:avLst/>
          </a:prstGeom>
          <a:ln>
            <a:solidFill>
              <a:schemeClr val="accent6">
                <a:lumMod val="50000"/>
              </a:schemeClr>
            </a:solidFill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5" name="TextBox 14"/>
          <p:cNvSpPr txBox="1"/>
          <p:nvPr/>
        </p:nvSpPr>
        <p:spPr>
          <a:xfrm>
            <a:off x="133815" y="5073804"/>
            <a:ext cx="5426870" cy="369332"/>
          </a:xfrm>
          <a:prstGeom prst="rect">
            <a:avLst/>
          </a:prstGeom>
          <a:solidFill>
            <a:schemeClr val="bg1"/>
          </a:solidFill>
          <a:ln>
            <a:solidFill>
              <a:schemeClr val="accent5">
                <a:lumMod val="50000"/>
              </a:schemeClr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1">
            <a:spAutoFit/>
          </a:bodyPr>
          <a:lstStyle/>
          <a:p>
            <a:r>
              <a:rPr lang="en-US" dirty="0">
                <a:solidFill>
                  <a:schemeClr val="tx2">
                    <a:lumMod val="50000"/>
                  </a:schemeClr>
                </a:solidFill>
              </a:rPr>
              <a:t>(Current) fraction of the mass of Milky Way halo in PBHs:</a:t>
            </a:r>
            <a:endParaRPr lang="fa-IR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5678" y="5653669"/>
            <a:ext cx="5200174" cy="65792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569507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97938" y="864220"/>
            <a:ext cx="7574746" cy="1050763"/>
          </a:xfrm>
          <a:solidFill>
            <a:schemeClr val="bg1">
              <a:lumMod val="95000"/>
            </a:schemeClr>
          </a:solidFill>
          <a:ln>
            <a:solidFill>
              <a:schemeClr val="accent5">
                <a:lumMod val="75000"/>
              </a:schemeClr>
            </a:solidFill>
          </a:ln>
          <a:effectLst>
            <a:glow rad="139700">
              <a:schemeClr val="accent5">
                <a:satMod val="1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en-US" b="1" cap="none" dirty="0" smtClean="0">
                <a:ln w="6600">
                  <a:solidFill>
                    <a:schemeClr val="accent5">
                      <a:lumMod val="20000"/>
                      <a:lumOff val="80000"/>
                    </a:schemeClr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cs typeface="B Nazanin" panose="00000400000000000000" pitchFamily="2" charset="-78"/>
              </a:rPr>
              <a:t>Observational Constraints on the primordial power-spectrum form the PBH</a:t>
            </a:r>
            <a:endParaRPr lang="fa-IR" b="1" cap="none" dirty="0">
              <a:ln w="6600">
                <a:solidFill>
                  <a:schemeClr val="accent5">
                    <a:lumMod val="20000"/>
                    <a:lumOff val="80000"/>
                  </a:schemeClr>
                </a:solidFill>
                <a:prstDash val="solid"/>
              </a:ln>
              <a:solidFill>
                <a:schemeClr val="accent5">
                  <a:lumMod val="75000"/>
                </a:schemeClr>
              </a:solidFill>
              <a:effectLst>
                <a:outerShdw dist="38100" dir="2700000" algn="tl" rotWithShape="0">
                  <a:schemeClr val="accent2"/>
                </a:outerShdw>
              </a:effectLst>
              <a:cs typeface="B Nazanin" panose="00000400000000000000" pitchFamily="2" charset="-7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34980" y="2611616"/>
            <a:ext cx="10395090" cy="1200329"/>
          </a:xfrm>
          <a:prstGeom prst="rect">
            <a:avLst/>
          </a:prstGeom>
          <a:ln>
            <a:solidFill>
              <a:srgbClr val="FFFF00"/>
            </a:solidFill>
          </a:ln>
          <a:effectLst>
            <a:glow rad="63500">
              <a:schemeClr val="accent4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1">
            <a:spAutoFit/>
          </a:bodyPr>
          <a:lstStyle/>
          <a:p>
            <a:pPr algn="ctr"/>
            <a:r>
              <a:rPr lang="en-US" sz="2400" dirty="0" smtClean="0">
                <a:solidFill>
                  <a:schemeClr val="accent3">
                    <a:lumMod val="50000"/>
                  </a:schemeClr>
                </a:solidFill>
              </a:rPr>
              <a:t>For this purpose, we should first figure out the observational constraints on the initial</a:t>
            </a:r>
          </a:p>
          <a:p>
            <a:pPr algn="ctr"/>
            <a:r>
              <a:rPr lang="en-US" sz="2400" dirty="0" smtClean="0">
                <a:solidFill>
                  <a:schemeClr val="accent3">
                    <a:lumMod val="50000"/>
                  </a:schemeClr>
                </a:solidFill>
              </a:rPr>
              <a:t>abundance of PBH. Then using the following formula, we could calculate the </a:t>
            </a:r>
          </a:p>
          <a:p>
            <a:pPr algn="ctr"/>
            <a:r>
              <a:rPr lang="en-US" sz="2400" dirty="0" smtClean="0">
                <a:solidFill>
                  <a:schemeClr val="accent3">
                    <a:lumMod val="50000"/>
                  </a:schemeClr>
                </a:solidFill>
              </a:rPr>
              <a:t>constraints on the primordial power-spectrum:  </a:t>
            </a:r>
            <a:endParaRPr lang="fa-IR" sz="2400" dirty="0">
              <a:solidFill>
                <a:schemeClr val="accent3">
                  <a:lumMod val="50000"/>
                </a:schemeClr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8562" y="4297680"/>
            <a:ext cx="4635266" cy="1545089"/>
          </a:xfrm>
          <a:prstGeom prst="rect">
            <a:avLst/>
          </a:prstGeom>
          <a:ln>
            <a:solidFill>
              <a:schemeClr val="accent6">
                <a:lumMod val="50000"/>
              </a:schemeClr>
            </a:solidFill>
          </a:ln>
          <a:effectLst>
            <a:glow rad="139700">
              <a:schemeClr val="accent6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</p:spTree>
    <p:extLst>
      <p:ext uri="{BB962C8B-B14F-4D97-AF65-F5344CB8AC3E}">
        <p14:creationId xmlns:p14="http://schemas.microsoft.com/office/powerpoint/2010/main" val="3957895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4188" y="947854"/>
            <a:ext cx="9667032" cy="1795346"/>
          </a:xfrm>
          <a:prstGeom prst="rect">
            <a:avLst/>
          </a:prstGeom>
          <a:ln w="38100" cap="sq">
            <a:solidFill>
              <a:schemeClr val="accent3"/>
            </a:solidFill>
            <a:prstDash val="solid"/>
            <a:miter lim="800000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3104" y="2754353"/>
            <a:ext cx="9656964" cy="2204092"/>
          </a:xfrm>
          <a:prstGeom prst="rect">
            <a:avLst/>
          </a:prstGeom>
          <a:ln w="38100" cap="sq">
            <a:solidFill>
              <a:schemeClr val="accent3"/>
            </a:solidFill>
            <a:prstDash val="solid"/>
            <a:miter lim="800000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4187" y="4984595"/>
            <a:ext cx="9644729" cy="1706137"/>
          </a:xfrm>
          <a:prstGeom prst="rect">
            <a:avLst/>
          </a:prstGeom>
          <a:ln w="38100" cap="sq">
            <a:solidFill>
              <a:schemeClr val="accent3"/>
            </a:solidFill>
            <a:prstDash val="solid"/>
            <a:miter lim="800000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3211551" y="234176"/>
                <a:ext cx="5887844" cy="446276"/>
              </a:xfrm>
              <a:prstGeom prst="rect">
                <a:avLst/>
              </a:prstGeom>
              <a:ln>
                <a:solidFill>
                  <a:schemeClr val="accent3"/>
                </a:solidFill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wrap="square" rtlCol="1">
                <a:spAutoFit/>
              </a:bodyPr>
              <a:lstStyle/>
              <a:p>
                <a:r>
                  <a:rPr lang="en-US" sz="2300" dirty="0" smtClean="0">
                    <a:solidFill>
                      <a:schemeClr val="accent3">
                        <a:lumMod val="75000"/>
                      </a:schemeClr>
                    </a:solidFill>
                  </a:rPr>
                  <a:t>constraints on the initial PBHs abundance,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300" i="1" smtClean="0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300" i="1" smtClean="0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𝛽</m:t>
                        </m:r>
                      </m:e>
                      <m:sub>
                        <m:r>
                          <a:rPr lang="en-US" sz="2300" b="0" i="1" smtClean="0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𝑃𝐵𝐻</m:t>
                        </m:r>
                      </m:sub>
                    </m:sSub>
                  </m:oMath>
                </a14:m>
                <a:r>
                  <a:rPr lang="en-US" sz="2300" dirty="0" smtClean="0">
                    <a:solidFill>
                      <a:schemeClr val="accent3">
                        <a:lumMod val="75000"/>
                      </a:schemeClr>
                    </a:solidFill>
                  </a:rPr>
                  <a:t> </a:t>
                </a:r>
                <a:r>
                  <a:rPr lang="en-US" sz="2300" b="1" dirty="0" smtClean="0">
                    <a:ln w="22225">
                      <a:solidFill>
                        <a:schemeClr val="accent3"/>
                      </a:solidFill>
                      <a:prstDash val="solid"/>
                    </a:ln>
                    <a:solidFill>
                      <a:schemeClr val="accent2">
                        <a:lumMod val="40000"/>
                        <a:lumOff val="60000"/>
                      </a:schemeClr>
                    </a:solidFill>
                  </a:rPr>
                  <a:t>: </a:t>
                </a:r>
                <a:endParaRPr lang="fa-IR" sz="2300" dirty="0">
                  <a:ln w="22225">
                    <a:solidFill>
                      <a:schemeClr val="accent3"/>
                    </a:solidFill>
                    <a:prstDash val="solid"/>
                  </a:ln>
                  <a:solidFill>
                    <a:schemeClr val="accent3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11551" y="234176"/>
                <a:ext cx="5887844" cy="446276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  <a:ln>
                <a:solidFill>
                  <a:schemeClr val="accent3"/>
                </a:solidFill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</p:spPr>
            <p:txBody>
              <a:bodyPr/>
              <a:lstStyle/>
              <a:p>
                <a:r>
                  <a:rPr lang="fa-I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87369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263698" y="334537"/>
            <a:ext cx="6309612" cy="400110"/>
          </a:xfrm>
          <a:prstGeom prst="rect">
            <a:avLst/>
          </a:prstGeom>
          <a:ln>
            <a:solidFill>
              <a:schemeClr val="accent6">
                <a:lumMod val="50000"/>
              </a:schemeClr>
            </a:solidFill>
          </a:ln>
          <a:effectLst>
            <a:glow rad="63500">
              <a:schemeClr val="accent6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1">
            <a:spAutoFit/>
          </a:bodyPr>
          <a:lstStyle/>
          <a:p>
            <a:r>
              <a:rPr lang="en-US" sz="2000" dirty="0" smtClean="0">
                <a:solidFill>
                  <a:srgbClr val="002060"/>
                </a:solidFill>
              </a:rPr>
              <a:t>The “Current” constraints on the primordial power-spectrum</a:t>
            </a:r>
            <a:r>
              <a:rPr lang="en-US" sz="2000" b="1" dirty="0" smtClean="0">
                <a:ln w="22225">
                  <a:solidFill>
                    <a:schemeClr val="accent6">
                      <a:lumMod val="75000"/>
                    </a:schemeClr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: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endParaRPr lang="fa-IR" sz="2000" dirty="0">
              <a:solidFill>
                <a:srgbClr val="002060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3541" y="990024"/>
            <a:ext cx="8909824" cy="5243508"/>
          </a:xfrm>
          <a:prstGeom prst="rect">
            <a:avLst/>
          </a:prstGeom>
          <a:ln>
            <a:solidFill>
              <a:schemeClr val="accent6">
                <a:lumMod val="75000"/>
              </a:schemeClr>
            </a:solidFill>
          </a:ln>
          <a:effectLst>
            <a:glow rad="63500">
              <a:schemeClr val="accent6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</p:spTree>
    <p:extLst>
      <p:ext uri="{BB962C8B-B14F-4D97-AF65-F5344CB8AC3E}">
        <p14:creationId xmlns:p14="http://schemas.microsoft.com/office/powerpoint/2010/main" val="2385513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285999" y="356840"/>
            <a:ext cx="6418617" cy="400110"/>
          </a:xfrm>
          <a:prstGeom prst="rect">
            <a:avLst/>
          </a:prstGeom>
          <a:ln>
            <a:solidFill>
              <a:schemeClr val="accent6">
                <a:lumMod val="50000"/>
              </a:schemeClr>
            </a:solidFill>
          </a:ln>
          <a:effectLst>
            <a:glow rad="63500">
              <a:schemeClr val="accent6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1">
            <a:spAutoFit/>
          </a:bodyPr>
          <a:lstStyle/>
          <a:p>
            <a:r>
              <a:rPr lang="en-US" sz="2000" dirty="0" smtClean="0">
                <a:solidFill>
                  <a:srgbClr val="002060"/>
                </a:solidFill>
              </a:rPr>
              <a:t>The “Futuristic” constraints on the primordial power-spectrum</a:t>
            </a:r>
            <a:r>
              <a:rPr lang="en-US" sz="2000" b="1" dirty="0" smtClean="0">
                <a:ln w="22225">
                  <a:solidFill>
                    <a:schemeClr val="accent6">
                      <a:lumMod val="75000"/>
                    </a:schemeClr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: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endParaRPr lang="fa-IR" sz="2000" dirty="0">
              <a:solidFill>
                <a:srgbClr val="002060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3112" y="1113481"/>
            <a:ext cx="8854067" cy="5210902"/>
          </a:xfrm>
          <a:prstGeom prst="rect">
            <a:avLst/>
          </a:prstGeom>
          <a:ln>
            <a:solidFill>
              <a:schemeClr val="accent6">
                <a:lumMod val="75000"/>
              </a:schemeClr>
            </a:solidFill>
          </a:ln>
          <a:effectLst>
            <a:glow rad="63500">
              <a:schemeClr val="accent6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</p:spTree>
    <p:extLst>
      <p:ext uri="{BB962C8B-B14F-4D97-AF65-F5344CB8AC3E}">
        <p14:creationId xmlns:p14="http://schemas.microsoft.com/office/powerpoint/2010/main" val="552406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02802" y="2298209"/>
            <a:ext cx="7568374" cy="1027403"/>
          </a:xfrm>
          <a:solidFill>
            <a:schemeClr val="bg1">
              <a:lumMod val="95000"/>
            </a:schemeClr>
          </a:solidFill>
          <a:ln>
            <a:solidFill>
              <a:schemeClr val="accent5">
                <a:lumMod val="75000"/>
              </a:schemeClr>
            </a:solidFill>
          </a:ln>
          <a:effectLst>
            <a:glow rad="139700">
              <a:schemeClr val="accent5">
                <a:satMod val="1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cap="none" dirty="0" smtClean="0">
                <a:ln w="0"/>
                <a:solidFill>
                  <a:schemeClr val="accent5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cs typeface="B Nazanin" panose="00000400000000000000" pitchFamily="2" charset="-78"/>
              </a:rPr>
              <a:t>“An Introduction to UCMHs”</a:t>
            </a:r>
            <a:endParaRPr lang="fa-IR" cap="none" dirty="0">
              <a:ln w="0"/>
              <a:solidFill>
                <a:schemeClr val="accent5">
                  <a:lumMod val="75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6563477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roplet">
  <a:themeElements>
    <a:clrScheme name="Droplet">
      <a:dk1>
        <a:sysClr val="windowText" lastClr="000000"/>
      </a:dk1>
      <a:lt1>
        <a:sysClr val="window" lastClr="FFFFFF"/>
      </a:lt1>
      <a:dk2>
        <a:srgbClr val="1C647B"/>
      </a:dk2>
      <a:lt2>
        <a:srgbClr val="98B7D3"/>
      </a:lt2>
      <a:accent1>
        <a:srgbClr val="274FA4"/>
      </a:accent1>
      <a:accent2>
        <a:srgbClr val="48A8D0"/>
      </a:accent2>
      <a:accent3>
        <a:srgbClr val="53B18F"/>
      </a:accent3>
      <a:accent4>
        <a:srgbClr val="D78D38"/>
      </a:accent4>
      <a:accent5>
        <a:srgbClr val="BA3F51"/>
      </a:accent5>
      <a:accent6>
        <a:srgbClr val="AE52D9"/>
      </a:accent6>
      <a:hlink>
        <a:srgbClr val="2AA2DA"/>
      </a:hlink>
      <a:folHlink>
        <a:srgbClr val="76A3B8"/>
      </a:folHlink>
    </a:clrScheme>
    <a:fontScheme name="Drople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rople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92000"/>
                <a:satMod val="180000"/>
                <a:lumMod val="114000"/>
              </a:schemeClr>
            </a:gs>
            <a:gs pos="100000">
              <a:schemeClr val="phClr">
                <a:shade val="92000"/>
                <a:satMod val="170000"/>
                <a:lumMod val="96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DEB094D4-7FD8-4F86-93D5-B0F1341EF58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TM04033925[[fn=Droplet]]</Template>
  <TotalTime>693</TotalTime>
  <Words>451</Words>
  <Application>Microsoft Office PowerPoint</Application>
  <PresentationFormat>Widescreen</PresentationFormat>
  <Paragraphs>53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1" baseType="lpstr">
      <vt:lpstr>Arial</vt:lpstr>
      <vt:lpstr>B Nazanin</vt:lpstr>
      <vt:lpstr>Cambria Math</vt:lpstr>
      <vt:lpstr>Tw Cen MT</vt:lpstr>
      <vt:lpstr>Droplet</vt:lpstr>
      <vt:lpstr>PowerPoint Presentation</vt:lpstr>
      <vt:lpstr>PowerPoint Presentation</vt:lpstr>
      <vt:lpstr>“An Introduction to PBH”</vt:lpstr>
      <vt:lpstr>PowerPoint Presentation</vt:lpstr>
      <vt:lpstr>Observational Constraints on the primordial power-spectrum form the PBH</vt:lpstr>
      <vt:lpstr>PowerPoint Presentation</vt:lpstr>
      <vt:lpstr>PowerPoint Presentation</vt:lpstr>
      <vt:lpstr>PowerPoint Presentation</vt:lpstr>
      <vt:lpstr>“An Introduction to UCMHs”</vt:lpstr>
      <vt:lpstr>PowerPoint Presentation</vt:lpstr>
      <vt:lpstr>Observational Constraints on the primordial power-spectrum form the UCMHs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Razieh Emami</dc:creator>
  <cp:lastModifiedBy>Razieh Emami</cp:lastModifiedBy>
  <cp:revision>91</cp:revision>
  <dcterms:created xsi:type="dcterms:W3CDTF">2017-02-14T11:19:51Z</dcterms:created>
  <dcterms:modified xsi:type="dcterms:W3CDTF">2017-06-29T07:55:22Z</dcterms:modified>
</cp:coreProperties>
</file>