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77" r:id="rId4"/>
    <p:sldId id="261" r:id="rId5"/>
    <p:sldId id="260" r:id="rId6"/>
    <p:sldId id="273" r:id="rId7"/>
    <p:sldId id="267" r:id="rId8"/>
    <p:sldId id="276" r:id="rId9"/>
    <p:sldId id="265" r:id="rId10"/>
    <p:sldId id="274" r:id="rId11"/>
    <p:sldId id="278" r:id="rId12"/>
    <p:sldId id="271" r:id="rId13"/>
    <p:sldId id="258" r:id="rId14"/>
    <p:sldId id="279" r:id="rId15"/>
    <p:sldId id="259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BA00B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104" d="100"/>
          <a:sy n="104" d="100"/>
        </p:scale>
        <p:origin x="-10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6FBA7-43E0-A84E-91AF-2F6ABB67E1C0}" type="datetimeFigureOut">
              <a:rPr lang="en-US" smtClean="0"/>
              <a:pPr/>
              <a:t>12/5/17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8B3B4-2F29-434F-B876-4DB72C57C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/>
              </a:defRPr>
            </a:lvl1pPr>
          </a:lstStyle>
          <a:p>
            <a:fld id="{285D3A2F-F3C3-BB48-86BC-0EA3488E0385}" type="datetimeFigureOut">
              <a:rPr lang="en-US" smtClean="0"/>
              <a:pPr/>
              <a:t>12/5/17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/>
              </a:defRPr>
            </a:lvl1pPr>
          </a:lstStyle>
          <a:p>
            <a:fld id="{F29867BE-614A-6A41-8D1A-8A1E64CAB3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403E5-5960-774A-AB83-1052151CB46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DC57-CDD3-864B-8482-658753013C19}" type="datetime1">
              <a:rPr lang="en-US" smtClean="0"/>
              <a:pPr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E014-EF89-0E4E-B382-C06F91097DBC}" type="datetime1">
              <a:rPr lang="en-US" smtClean="0"/>
              <a:pPr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74C2B-45B8-FB47-8C55-6829483772DF}" type="datetime1">
              <a:rPr lang="en-US" smtClean="0"/>
              <a:pPr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7892-15CD-D44B-ACD3-8DBDF977FB77}" type="datetime1">
              <a:rPr lang="en-US" smtClean="0"/>
              <a:pPr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6D18-2E9A-0F4A-AE6A-8FF1D5044593}" type="datetime1">
              <a:rPr lang="en-US" smtClean="0"/>
              <a:pPr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DFEF-9A3E-7147-8E85-D3C74D9A8E9E}" type="datetime1">
              <a:rPr lang="en-US" smtClean="0"/>
              <a:pPr/>
              <a:t>12/5/17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0A38-48AD-7948-AD51-57B4447EEAF7}" type="datetime1">
              <a:rPr lang="en-US" smtClean="0"/>
              <a:pPr/>
              <a:t>12/5/17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5035D-4976-D544-A699-5B2CDDC42D17}" type="datetime1">
              <a:rPr lang="en-US" smtClean="0"/>
              <a:pPr/>
              <a:t>12/5/17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3DFEB-352B-C34E-982B-F077E16D0809}" type="datetime1">
              <a:rPr lang="en-US" smtClean="0"/>
              <a:pPr/>
              <a:t>12/5/17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D3A4E-754E-C140-9EC2-7A04ED106148}" type="datetime1">
              <a:rPr lang="en-US" smtClean="0"/>
              <a:pPr/>
              <a:t>12/5/17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AC2E-10B9-9140-B1CE-D0A6D09E9EE0}" type="datetime1">
              <a:rPr lang="en-US" smtClean="0"/>
              <a:pPr/>
              <a:t>12/5/17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fld id="{33E7AE4A-2CE5-CF45-8CFB-EF53DDA0E222}" type="datetime1">
              <a:rPr lang="en-US" smtClean="0"/>
              <a:pPr/>
              <a:t>12/5/17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fld id="{C4EC7A8B-9EE1-0D49-BABC-5C5A767DC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imes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df"/><Relationship Id="rId3" Type="http://schemas.openxmlformats.org/officeDocument/2006/relationships/image" Target="../media/image2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df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df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df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video" Target="file://localhost/Users/charlie/Downloads/WHWP_animation.gif" TargetMode="Externa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df"/><Relationship Id="rId5" Type="http://schemas.openxmlformats.org/officeDocument/2006/relationships/image" Target="../media/image71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df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charlie/Documents/chwpSpin.m4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5.pd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d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806575"/>
            <a:ext cx="7543800" cy="1470025"/>
          </a:xfrm>
        </p:spPr>
        <p:txBody>
          <a:bodyPr>
            <a:noAutofit/>
          </a:bodyPr>
          <a:lstStyle/>
          <a:p>
            <a:r>
              <a:rPr lang="en-US" dirty="0" smtClean="0"/>
              <a:t>POLARBEAR-2 Cryogenic Half-Wave Plate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57600"/>
            <a:ext cx="9144000" cy="2514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Charlie Hill (Grad Student, UC Berkeley)</a:t>
            </a:r>
          </a:p>
          <a:p>
            <a:r>
              <a:rPr lang="en-US" dirty="0" err="1" smtClean="0"/>
              <a:t>w</a:t>
            </a:r>
            <a:r>
              <a:rPr lang="en-US" dirty="0" smtClean="0"/>
              <a:t>/ </a:t>
            </a:r>
            <a:r>
              <a:rPr lang="en-US" dirty="0" err="1" smtClean="0"/>
              <a:t>Akito</a:t>
            </a:r>
            <a:r>
              <a:rPr lang="en-US" dirty="0" smtClean="0"/>
              <a:t> </a:t>
            </a:r>
            <a:r>
              <a:rPr lang="en-US" dirty="0" err="1" smtClean="0"/>
              <a:t>Kusaka</a:t>
            </a:r>
            <a:r>
              <a:rPr lang="en-US" dirty="0" smtClean="0"/>
              <a:t>, Adrian Lee, and Paul Barton (LBNL)</a:t>
            </a:r>
          </a:p>
          <a:p>
            <a:endParaRPr lang="en-US" dirty="0" smtClean="0"/>
          </a:p>
          <a:p>
            <a:r>
              <a:rPr lang="en-US" dirty="0" smtClean="0"/>
              <a:t>B-modes in Space</a:t>
            </a:r>
          </a:p>
          <a:p>
            <a:r>
              <a:rPr lang="en-US" dirty="0" smtClean="0"/>
              <a:t>2017-12-05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B2Implementation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b="1647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b="16471"/>
              <a:stretch>
                <a:fillRect/>
              </a:stretch>
            </p:blipFill>
          </mc:Fallback>
        </mc:AlternateContent>
        <p:spPr>
          <a:xfrm>
            <a:off x="0" y="457199"/>
            <a:ext cx="9144000" cy="590204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PB2 CHWP implementation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B2Implementation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228600"/>
            <a:ext cx="8305800" cy="641811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PB2 CHWP implementation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5943600"/>
            <a:ext cx="8229600" cy="838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CHWP system currently under evaluation at LBNL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838200"/>
          <a:ext cx="9144000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PB2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"/>
                        </a:rPr>
                        <a:t>LiteBIRD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i="1" dirty="0" smtClean="0">
                          <a:solidFill>
                            <a:srgbClr val="008000"/>
                          </a:solidFill>
                          <a:latin typeface="Times"/>
                        </a:rPr>
                        <a:t>Gripper: Linear</a:t>
                      </a:r>
                      <a:r>
                        <a:rPr lang="en-US" b="1" i="1" baseline="0" dirty="0" smtClean="0">
                          <a:solidFill>
                            <a:srgbClr val="008000"/>
                          </a:solidFill>
                          <a:latin typeface="Times"/>
                        </a:rPr>
                        <a:t> Actuator</a:t>
                      </a:r>
                      <a:endParaRPr lang="en-US" b="1" i="1" dirty="0">
                        <a:solidFill>
                          <a:srgbClr val="008000"/>
                        </a:solidFill>
                        <a:latin typeface="Time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300 K (ATM ambient)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4 K (L2 ambient)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1e3</a:t>
                      </a:r>
                      <a:r>
                        <a:rPr lang="en-US" baseline="0" dirty="0" smtClean="0">
                          <a:latin typeface="Times"/>
                        </a:rPr>
                        <a:t> </a:t>
                      </a:r>
                      <a:r>
                        <a:rPr lang="en-US" baseline="0" dirty="0" err="1" smtClean="0">
                          <a:latin typeface="Times"/>
                        </a:rPr>
                        <a:t>Torr</a:t>
                      </a:r>
                      <a:r>
                        <a:rPr lang="en-US" baseline="0" dirty="0" smtClean="0">
                          <a:latin typeface="Times"/>
                        </a:rPr>
                        <a:t> (ATM ambient)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1e-10 </a:t>
                      </a:r>
                      <a:r>
                        <a:rPr lang="en-US" dirty="0" err="1" smtClean="0">
                          <a:latin typeface="Times"/>
                        </a:rPr>
                        <a:t>Torr</a:t>
                      </a:r>
                      <a:r>
                        <a:rPr lang="en-US" dirty="0" smtClean="0">
                          <a:latin typeface="Times"/>
                        </a:rPr>
                        <a:t> (L2 ambient)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latin typeface="Times"/>
                        </a:rPr>
                        <a:t>~3</a:t>
                      </a:r>
                      <a:r>
                        <a:rPr lang="en-US" dirty="0" smtClean="0">
                          <a:latin typeface="Times"/>
                        </a:rPr>
                        <a:t> mm throw (bearing</a:t>
                      </a:r>
                      <a:r>
                        <a:rPr lang="en-US" baseline="0" dirty="0" smtClean="0">
                          <a:latin typeface="Times"/>
                        </a:rPr>
                        <a:t> sag at 100 K)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~2 mm throw (bearing sag at 4 K)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50 lb holding force (HWP</a:t>
                      </a:r>
                      <a:r>
                        <a:rPr lang="en-US" baseline="0" dirty="0" smtClean="0">
                          <a:latin typeface="Times"/>
                        </a:rPr>
                        <a:t> weight)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&gt; 250 lbs (15g launch</a:t>
                      </a:r>
                      <a:r>
                        <a:rPr lang="en-US" baseline="0" dirty="0" smtClean="0">
                          <a:latin typeface="Times"/>
                        </a:rPr>
                        <a:t> </a:t>
                      </a:r>
                      <a:r>
                        <a:rPr lang="en-US" dirty="0" smtClean="0">
                          <a:latin typeface="Times"/>
                        </a:rPr>
                        <a:t>RMS, 4~5σ peak</a:t>
                      </a:r>
                      <a:r>
                        <a:rPr lang="en-US" baseline="0" dirty="0" smtClean="0">
                          <a:latin typeface="Times"/>
                        </a:rPr>
                        <a:t> force</a:t>
                      </a:r>
                      <a:r>
                        <a:rPr lang="en-US" dirty="0" smtClean="0">
                          <a:latin typeface="Times"/>
                        </a:rPr>
                        <a:t>)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i="1" dirty="0" smtClean="0">
                          <a:solidFill>
                            <a:srgbClr val="008000"/>
                          </a:solidFill>
                          <a:latin typeface="Times"/>
                        </a:rPr>
                        <a:t>Gripper: Compactness</a:t>
                      </a:r>
                      <a:endParaRPr lang="en-US" b="1" i="1" dirty="0">
                        <a:solidFill>
                          <a:srgbClr val="008000"/>
                        </a:solidFill>
                        <a:latin typeface="Time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~12” gripper footprint</a:t>
                      </a:r>
                      <a:r>
                        <a:rPr lang="en-US" baseline="0" dirty="0" smtClean="0">
                          <a:latin typeface="Times"/>
                        </a:rPr>
                        <a:t> in radius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~</a:t>
                      </a:r>
                      <a:r>
                        <a:rPr lang="en-US" baseline="0" dirty="0" smtClean="0">
                          <a:latin typeface="Times"/>
                        </a:rPr>
                        <a:t>&lt; 6” gripper footprint in radius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i="1" dirty="0" smtClean="0">
                          <a:solidFill>
                            <a:srgbClr val="008000"/>
                          </a:solidFill>
                          <a:latin typeface="Times"/>
                        </a:rPr>
                        <a:t>Gripper: Robustness</a:t>
                      </a:r>
                      <a:endParaRPr lang="en-US" b="1" i="1" dirty="0">
                        <a:solidFill>
                          <a:srgbClr val="008000"/>
                        </a:solidFill>
                        <a:latin typeface="Time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~10 gripper motions during operation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Many gripper</a:t>
                      </a:r>
                      <a:r>
                        <a:rPr lang="en-US" baseline="0" dirty="0" smtClean="0">
                          <a:latin typeface="Times"/>
                        </a:rPr>
                        <a:t> motions possibly needed for periodic cooling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i="1" dirty="0" smtClean="0">
                          <a:solidFill>
                            <a:srgbClr val="008000"/>
                          </a:solidFill>
                          <a:latin typeface="Times"/>
                        </a:rPr>
                        <a:t>HWP Cooling</a:t>
                      </a:r>
                      <a:endParaRPr lang="en-US" b="1" i="1" dirty="0">
                        <a:solidFill>
                          <a:srgbClr val="008000"/>
                        </a:solidFill>
                        <a:latin typeface="Time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Strapped</a:t>
                      </a:r>
                      <a:r>
                        <a:rPr lang="en-US" baseline="0" dirty="0" smtClean="0">
                          <a:latin typeface="Times"/>
                        </a:rPr>
                        <a:t> alumina filter on both sides of the HWP for good </a:t>
                      </a:r>
                      <a:r>
                        <a:rPr lang="en-US" baseline="0" dirty="0" err="1" smtClean="0">
                          <a:latin typeface="Times"/>
                        </a:rPr>
                        <a:t>radiative</a:t>
                      </a:r>
                      <a:r>
                        <a:rPr lang="en-US" baseline="0" dirty="0" smtClean="0">
                          <a:latin typeface="Times"/>
                        </a:rPr>
                        <a:t> cooling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Exposed</a:t>
                      </a:r>
                      <a:r>
                        <a:rPr lang="en-US" baseline="0" dirty="0" smtClean="0">
                          <a:latin typeface="Times"/>
                        </a:rPr>
                        <a:t> to environment beyond entry aperture, no controlled </a:t>
                      </a:r>
                      <a:r>
                        <a:rPr lang="en-US" baseline="0" dirty="0" err="1" smtClean="0">
                          <a:latin typeface="Times"/>
                        </a:rPr>
                        <a:t>radiative</a:t>
                      </a:r>
                      <a:r>
                        <a:rPr lang="en-US" baseline="0" dirty="0" smtClean="0">
                          <a:latin typeface="Times"/>
                        </a:rPr>
                        <a:t> coupling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i="1" dirty="0" smtClean="0">
                          <a:solidFill>
                            <a:srgbClr val="008000"/>
                          </a:solidFill>
                          <a:latin typeface="Times"/>
                        </a:rPr>
                        <a:t>Bandwidth</a:t>
                      </a:r>
                      <a:endParaRPr lang="en-US" b="1" i="1" dirty="0">
                        <a:solidFill>
                          <a:srgbClr val="008000"/>
                        </a:solidFill>
                        <a:latin typeface="Time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2:1 (2</a:t>
                      </a:r>
                      <a:r>
                        <a:rPr lang="en-US" baseline="0" dirty="0" smtClean="0">
                          <a:latin typeface="Times"/>
                        </a:rPr>
                        <a:t> bands, 75 – 165 GHz)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8:1 (12</a:t>
                      </a:r>
                      <a:r>
                        <a:rPr lang="en-US" baseline="0" dirty="0" smtClean="0">
                          <a:latin typeface="Times"/>
                        </a:rPr>
                        <a:t> bands, 35 – 270 GHz)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PB2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LiteBIRD</a:t>
            </a:r>
            <a:r>
              <a:rPr lang="en-US" dirty="0" smtClean="0"/>
              <a:t> CHWP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torStator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228600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Integrated rotor/stator assembly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WP_photo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7745" y="304800"/>
            <a:ext cx="8955742" cy="6920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PB2a WHWP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Slip-ring thermometer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41563"/>
            <a:ext cx="8229600" cy="296403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Prototype</a:t>
            </a:r>
          </a:p>
          <a:p>
            <a:pPr lvl="1"/>
            <a:r>
              <a:rPr lang="en-US" dirty="0" smtClean="0"/>
              <a:t>Measured the temperature of stationary rotor</a:t>
            </a:r>
          </a:p>
          <a:p>
            <a:pPr lvl="1"/>
            <a:r>
              <a:rPr lang="en-US" dirty="0" smtClean="0"/>
              <a:t>Acted as a switch for the “gripped” mode</a:t>
            </a:r>
          </a:p>
          <a:p>
            <a:pPr lvl="1"/>
            <a:r>
              <a:rPr lang="en-US" dirty="0" smtClean="0"/>
              <a:t>Designed to lightly touch while rotating</a:t>
            </a:r>
          </a:p>
          <a:p>
            <a:r>
              <a:rPr lang="en-US" dirty="0" smtClean="0"/>
              <a:t>Full-scale</a:t>
            </a:r>
          </a:p>
          <a:p>
            <a:pPr lvl="1"/>
            <a:r>
              <a:rPr lang="en-US" dirty="0" smtClean="0"/>
              <a:t>Only designed to measure stationary</a:t>
            </a:r>
          </a:p>
          <a:p>
            <a:pPr lvl="1"/>
            <a:r>
              <a:rPr lang="en-US" dirty="0" smtClean="0"/>
              <a:t>Will rely on remote thermometry for floating measurement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A830-A825-454F-9BF5-BB3E397A0CF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 descr="Screen Shot 2016-10-28 at 1.45.45 PM.png"/>
          <p:cNvPicPr>
            <a:picLocks noChangeAspect="1"/>
          </p:cNvPicPr>
          <p:nvPr/>
        </p:nvPicPr>
        <p:blipFill>
          <a:blip r:embed="rId2"/>
          <a:srcRect l="14257" t="25175" r="42772" b="25175"/>
          <a:stretch>
            <a:fillRect/>
          </a:stretch>
        </p:blipFill>
        <p:spPr>
          <a:xfrm>
            <a:off x="125568" y="1400619"/>
            <a:ext cx="3455832" cy="22614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568" y="995065"/>
            <a:ext cx="1729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"/>
              </a:rPr>
              <a:t>Slip-ring contact</a:t>
            </a:r>
            <a:endParaRPr lang="en-US" dirty="0">
              <a:solidFill>
                <a:srgbClr val="FF0000"/>
              </a:solidFill>
              <a:latin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995065"/>
            <a:ext cx="160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"/>
              </a:rPr>
              <a:t>Slip-ring traces</a:t>
            </a:r>
            <a:endParaRPr lang="en-US" dirty="0">
              <a:solidFill>
                <a:srgbClr val="FF0000"/>
              </a:solidFill>
              <a:latin typeface="Time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14400" y="1400619"/>
            <a:ext cx="685800" cy="50884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2438400" y="1528465"/>
            <a:ext cx="533400" cy="2286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590800" y="1376066"/>
            <a:ext cx="960962" cy="76199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1600200" y="2138065"/>
            <a:ext cx="1752600" cy="2286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5800" y="609600"/>
            <a:ext cx="2313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</a:rPr>
              <a:t>Prototype system</a:t>
            </a:r>
            <a:endParaRPr lang="en-US" sz="2400" dirty="0">
              <a:latin typeface="Times"/>
            </a:endParaRPr>
          </a:p>
        </p:txBody>
      </p:sp>
      <p:pic>
        <p:nvPicPr>
          <p:cNvPr id="18" name="Picture 17" descr="Screen Shot 2016-11-08 at 3.43.17 PM.png"/>
          <p:cNvPicPr>
            <a:picLocks noChangeAspect="1"/>
          </p:cNvPicPr>
          <p:nvPr/>
        </p:nvPicPr>
        <p:blipFill>
          <a:blip r:embed="rId3"/>
          <a:srcRect l="31259" t="23151" r="52098" b="57878"/>
          <a:stretch>
            <a:fillRect/>
          </a:stretch>
        </p:blipFill>
        <p:spPr>
          <a:xfrm>
            <a:off x="5562600" y="1376065"/>
            <a:ext cx="2305369" cy="236549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80627" y="609600"/>
            <a:ext cx="2330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</a:rPr>
              <a:t>Full-scale system</a:t>
            </a:r>
            <a:endParaRPr lang="en-US" sz="2400" dirty="0">
              <a:latin typeface="Time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32006" y="995065"/>
            <a:ext cx="1729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"/>
              </a:rPr>
              <a:t>Slip-ring contact</a:t>
            </a:r>
            <a:endParaRPr lang="en-US" dirty="0">
              <a:solidFill>
                <a:srgbClr val="FF0000"/>
              </a:solidFill>
              <a:latin typeface="Time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87638" y="995065"/>
            <a:ext cx="160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"/>
              </a:rPr>
              <a:t>Slip-ring traces</a:t>
            </a:r>
            <a:endParaRPr lang="en-US" dirty="0">
              <a:solidFill>
                <a:srgbClr val="FF0000"/>
              </a:solidFill>
              <a:latin typeface="Times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5612977" y="1655042"/>
            <a:ext cx="966046" cy="4572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 flipV="1">
            <a:off x="6324600" y="1400619"/>
            <a:ext cx="1219200" cy="20404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7098877" y="1464542"/>
            <a:ext cx="508846" cy="3810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2.png"/>
          <p:cNvPicPr>
            <a:picLocks noChangeAspect="1"/>
          </p:cNvPicPr>
          <p:nvPr/>
        </p:nvPicPr>
        <p:blipFill>
          <a:blip r:embed="rId2"/>
          <a:srcRect l="9904" t="38028" r="4952"/>
          <a:stretch>
            <a:fillRect/>
          </a:stretch>
        </p:blipFill>
        <p:spPr>
          <a:xfrm>
            <a:off x="4191000" y="1704614"/>
            <a:ext cx="4908550" cy="2791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33735"/>
          </a:xfrm>
        </p:spPr>
        <p:txBody>
          <a:bodyPr>
            <a:normAutofit/>
          </a:bodyPr>
          <a:lstStyle/>
          <a:p>
            <a:r>
              <a:rPr lang="en-US" dirty="0" smtClean="0"/>
              <a:t>POLARBEAR-2 optical system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0" y="4479926"/>
            <a:ext cx="4572000" cy="2454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smtClean="0">
                <a:latin typeface="Times"/>
              </a:rPr>
              <a:t>Off-axis Gregorian telescope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smtClean="0">
                <a:latin typeface="Times"/>
              </a:rPr>
              <a:t>95/150 GHz </a:t>
            </a:r>
            <a:r>
              <a:rPr lang="en-US" sz="2400" dirty="0" err="1" smtClean="0">
                <a:latin typeface="Times"/>
              </a:rPr>
              <a:t>dichroic</a:t>
            </a:r>
            <a:r>
              <a:rPr lang="en-US" sz="2400" dirty="0" smtClean="0">
                <a:latin typeface="Times"/>
              </a:rPr>
              <a:t> detectors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smtClean="0">
                <a:latin typeface="Times"/>
              </a:rPr>
              <a:t>Three alumina reimaging lenses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365</a:t>
            </a:r>
            <a:r>
              <a:rPr lang="en-US" sz="2400" dirty="0" smtClean="0">
                <a:latin typeface="Times"/>
              </a:rPr>
              <a:t>-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mm-</a:t>
            </a:r>
            <a:r>
              <a:rPr lang="en-US" sz="2400" dirty="0" smtClean="0">
                <a:latin typeface="Times"/>
              </a:rPr>
              <a:t>diameter focal plane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deg </a:t>
            </a:r>
            <a:r>
              <a:rPr lang="en-US" sz="2400" dirty="0" smtClean="0">
                <a:latin typeface="Times"/>
              </a:rPr>
              <a:t>field of view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986135"/>
            <a:ext cx="4908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Times"/>
              </a:rPr>
              <a:t>PB2 camera</a:t>
            </a:r>
            <a:endParaRPr lang="en-US" sz="2400" b="1" i="1" dirty="0">
              <a:latin typeface="Time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848600" y="4309646"/>
            <a:ext cx="105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"/>
              </a:rPr>
              <a:t>Secondary</a:t>
            </a:r>
            <a:endParaRPr lang="en-US" sz="1600" dirty="0">
              <a:solidFill>
                <a:srgbClr val="FF0000"/>
              </a:solidFill>
              <a:latin typeface="Times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30081" t="5288" r="32520" b="846"/>
          <a:stretch>
            <a:fillRect/>
          </a:stretch>
        </p:blipFill>
        <p:spPr bwMode="auto">
          <a:xfrm>
            <a:off x="147733" y="833734"/>
            <a:ext cx="3814667" cy="588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1143000" y="833734"/>
            <a:ext cx="1371600" cy="1071266"/>
          </a:xfrm>
          <a:prstGeom prst="straightConnector1">
            <a:avLst/>
          </a:prstGeom>
          <a:ln w="50800">
            <a:solidFill>
              <a:schemeClr val="accent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V="1">
            <a:off x="2057400" y="1905794"/>
            <a:ext cx="457200" cy="456406"/>
          </a:xfrm>
          <a:prstGeom prst="straightConnector1">
            <a:avLst/>
          </a:prstGeom>
          <a:ln w="50800">
            <a:solidFill>
              <a:schemeClr val="accent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553200" y="1741247"/>
            <a:ext cx="2057400" cy="1724386"/>
          </a:xfrm>
          <a:prstGeom prst="straightConnector1">
            <a:avLst/>
          </a:prstGeom>
          <a:ln w="50800">
            <a:solidFill>
              <a:schemeClr val="accent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>
            <a:off x="5029200" y="3462457"/>
            <a:ext cx="3581400" cy="3176"/>
          </a:xfrm>
          <a:prstGeom prst="straightConnector1">
            <a:avLst/>
          </a:prstGeom>
          <a:ln w="50800">
            <a:solidFill>
              <a:schemeClr val="accent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2281" y="1066800"/>
            <a:ext cx="1520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5"/>
                </a:solidFill>
              </a:rPr>
              <a:t>CMB Photon</a:t>
            </a:r>
            <a:endParaRPr lang="en-US" sz="2000" b="1" dirty="0">
              <a:solidFill>
                <a:schemeClr val="accent5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532436" y="4514971"/>
            <a:ext cx="2782764" cy="1588"/>
          </a:xfrm>
          <a:prstGeom prst="straightConnector1">
            <a:avLst/>
          </a:prstGeom>
          <a:ln w="38100">
            <a:solidFill>
              <a:srgbClr val="00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562600" y="4151433"/>
            <a:ext cx="870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"/>
              </a:rPr>
              <a:t>190</a:t>
            </a:r>
            <a:r>
              <a:rPr lang="en-US" dirty="0" smtClean="0">
                <a:solidFill>
                  <a:srgbClr val="0000FF"/>
                </a:solidFill>
                <a:latin typeface="Times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imes"/>
              </a:rPr>
              <a:t>cm</a:t>
            </a:r>
            <a:endParaRPr lang="en-US" dirty="0">
              <a:solidFill>
                <a:srgbClr val="0000FF"/>
              </a:solidFill>
              <a:latin typeface="Time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911372" y="3654573"/>
            <a:ext cx="5643266" cy="1588"/>
          </a:xfrm>
          <a:prstGeom prst="straightConnector1">
            <a:avLst/>
          </a:prstGeom>
          <a:ln w="38100">
            <a:solidFill>
              <a:srgbClr val="00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190061" y="567195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"/>
              </a:rPr>
              <a:t>5</a:t>
            </a:r>
            <a:r>
              <a:rPr lang="en-US" dirty="0" smtClean="0">
                <a:solidFill>
                  <a:srgbClr val="0000FF"/>
                </a:solidFill>
                <a:latin typeface="Times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"/>
              </a:rPr>
              <a:t>m</a:t>
            </a:r>
            <a:endParaRPr lang="en-US" dirty="0">
              <a:solidFill>
                <a:srgbClr val="0000FF"/>
              </a:solidFill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HWP_animation.gif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762000" y="1475135"/>
            <a:ext cx="6475512" cy="3642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Motivation for a cryogenic half-wave 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71290" y="5430863"/>
            <a:ext cx="4572000" cy="12561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cryogenic HWP (CHWP) improves PB2 mapping speed by ~2x compared to a warm HWP</a:t>
            </a:r>
          </a:p>
        </p:txBody>
      </p:sp>
      <p:pic>
        <p:nvPicPr>
          <p:cNvPr id="6" name="Picture 5" descr="CHWP_M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290" y="1462924"/>
            <a:ext cx="4214090" cy="3686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9200" y="990600"/>
            <a:ext cx="3923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latin typeface="Times"/>
              </a:rPr>
              <a:t>Impact of HWP temp on MS</a:t>
            </a:r>
            <a:endParaRPr lang="en-US" sz="2400" b="1" i="1" dirty="0">
              <a:latin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1013470"/>
            <a:ext cx="3029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latin typeface="Times"/>
              </a:rPr>
              <a:t>Warm HWP for PB2a</a:t>
            </a:r>
            <a:endParaRPr lang="en-US" sz="2400" b="1" i="1" dirty="0">
              <a:latin typeface="Time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9290" y="5465363"/>
            <a:ext cx="4572000" cy="1256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</a:t>
            </a:r>
            <a:r>
              <a:rPr lang="en-US" sz="2400" dirty="0" err="1" smtClean="0">
                <a:latin typeface="Times"/>
              </a:rPr>
              <a:t>n</a:t>
            </a:r>
            <a:r>
              <a:rPr lang="en-US" sz="2400" dirty="0" smtClean="0">
                <a:latin typeface="Times"/>
              </a:rPr>
              <a:t> ambient-temperature half-wave plate (HWP) has been constructed for PB2a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394536" y="3477844"/>
            <a:ext cx="2344732" cy="1588"/>
          </a:xfrm>
          <a:prstGeom prst="straightConnector1">
            <a:avLst/>
          </a:prstGeom>
          <a:ln w="38100">
            <a:solidFill>
              <a:srgbClr val="00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33600" y="31101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"/>
              </a:rPr>
              <a:t>500 mm</a:t>
            </a:r>
            <a:endParaRPr lang="en-US" dirty="0">
              <a:solidFill>
                <a:srgbClr val="0000FF"/>
              </a:solidFill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creen Shot 2017-01-23 at 8.56.0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900" y="1066800"/>
            <a:ext cx="2578100" cy="2273800"/>
          </a:xfrm>
          <a:prstGeom prst="rect">
            <a:avLst/>
          </a:prstGeom>
        </p:spPr>
      </p:pic>
      <p:pic>
        <p:nvPicPr>
          <p:cNvPr id="35" name="Picture 34" descr="CHWP_PB2b_AROptimize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715000" y="1041400"/>
            <a:ext cx="3429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PB2 CHWP optical stack</a:t>
            </a:r>
            <a:endParaRPr lang="en-US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101600" y="4864100"/>
          <a:ext cx="8915400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9400"/>
                <a:gridCol w="1752600"/>
                <a:gridCol w="2133600"/>
                <a:gridCol w="2209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</a:rPr>
                        <a:t>Stack Element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</a:rPr>
                        <a:t>Thickness [mm]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</a:rPr>
                        <a:t>Index of Refraction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</a:rPr>
                        <a:t>Loss Tangent</a:t>
                      </a:r>
                      <a:r>
                        <a:rPr lang="en-US" baseline="0" dirty="0" smtClean="0">
                          <a:latin typeface="Times"/>
                        </a:rPr>
                        <a:t> [10</a:t>
                      </a:r>
                      <a:r>
                        <a:rPr lang="en-US" baseline="30000" dirty="0" smtClean="0">
                          <a:latin typeface="Times"/>
                        </a:rPr>
                        <a:t>-4</a:t>
                      </a:r>
                      <a:r>
                        <a:rPr lang="en-US" baseline="0" dirty="0" smtClean="0">
                          <a:latin typeface="Times"/>
                        </a:rPr>
                        <a:t>]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</a:rPr>
                        <a:t>Top AR Layer: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"/>
                        </a:rPr>
                        <a:t>SiO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  <a:latin typeface="Times"/>
                        </a:rPr>
                        <a:t>2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"/>
                        </a:rPr>
                        <a:t>TS</a:t>
                      </a:r>
                      <a:endParaRPr lang="en-US" dirty="0">
                        <a:solidFill>
                          <a:schemeClr val="tx1"/>
                        </a:solidFill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</a:rPr>
                        <a:t>0.435 ± 0.025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</a:rPr>
                        <a:t>1.39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</a:rPr>
                        <a:t>&lt;</a:t>
                      </a:r>
                      <a:r>
                        <a:rPr lang="en-US" baseline="0" dirty="0" smtClean="0">
                          <a:latin typeface="Times"/>
                        </a:rPr>
                        <a:t> 10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</a:rPr>
                        <a:t>Bottom AR Layer: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Times"/>
                        </a:rPr>
                        <a:t>Al</a:t>
                      </a:r>
                      <a:r>
                        <a:rPr lang="en-US" sz="1800" baseline="-25000" dirty="0" smtClean="0">
                          <a:solidFill>
                            <a:srgbClr val="000000"/>
                          </a:solidFill>
                          <a:latin typeface="Times"/>
                        </a:rPr>
                        <a:t>2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Times"/>
                        </a:rPr>
                        <a:t>O</a:t>
                      </a:r>
                      <a:r>
                        <a:rPr lang="en-US" sz="1800" baseline="-25000" dirty="0" smtClean="0">
                          <a:solidFill>
                            <a:srgbClr val="000000"/>
                          </a:solidFill>
                          <a:latin typeface="Times"/>
                        </a:rPr>
                        <a:t>3 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latin typeface="Times"/>
                        </a:rPr>
                        <a:t>TS</a:t>
                      </a:r>
                      <a:endParaRPr lang="en-US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</a:rPr>
                        <a:t>0.265</a:t>
                      </a:r>
                      <a:r>
                        <a:rPr lang="en-US" baseline="0" dirty="0" smtClean="0">
                          <a:latin typeface="Times"/>
                        </a:rPr>
                        <a:t> </a:t>
                      </a:r>
                      <a:r>
                        <a:rPr lang="en-US" dirty="0" smtClean="0">
                          <a:latin typeface="Times"/>
                        </a:rPr>
                        <a:t>± 0.025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</a:rPr>
                        <a:t>2.30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</a:rPr>
                        <a:t>&lt;</a:t>
                      </a:r>
                      <a:r>
                        <a:rPr lang="en-US" baseline="0" dirty="0" smtClean="0">
                          <a:latin typeface="Times"/>
                        </a:rPr>
                        <a:t> 10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</a:rPr>
                        <a:t>Sapphire Ordinary</a:t>
                      </a:r>
                      <a:r>
                        <a:rPr lang="en-US" baseline="0" dirty="0" smtClean="0">
                          <a:latin typeface="Times"/>
                        </a:rPr>
                        <a:t> Axis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 smtClean="0">
                          <a:latin typeface="Times"/>
                        </a:rPr>
                        <a:t>3.90</a:t>
                      </a:r>
                      <a:r>
                        <a:rPr lang="en-US" baseline="0" dirty="0" smtClean="0">
                          <a:latin typeface="Times"/>
                        </a:rPr>
                        <a:t> </a:t>
                      </a:r>
                      <a:r>
                        <a:rPr lang="en-US" dirty="0" smtClean="0">
                          <a:latin typeface="Times"/>
                        </a:rPr>
                        <a:t>± 0.2</a:t>
                      </a:r>
                      <a:endParaRPr lang="en-US" dirty="0">
                        <a:latin typeface="Time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</a:rPr>
                        <a:t>3.37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</a:rPr>
                        <a:t>&lt;</a:t>
                      </a:r>
                      <a:r>
                        <a:rPr lang="en-US" baseline="0" dirty="0" smtClean="0">
                          <a:latin typeface="Times"/>
                        </a:rPr>
                        <a:t> 0.5</a:t>
                      </a:r>
                      <a:endParaRPr lang="en-US" dirty="0">
                        <a:latin typeface="Time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</a:rPr>
                        <a:t>Sapphire Extraordinary Axis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</a:rPr>
                        <a:t>3.05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45113" y="762000"/>
            <a:ext cx="230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"/>
              </a:rPr>
              <a:t>D = 510 mm sapphire</a:t>
            </a:r>
            <a:endParaRPr lang="en-US" b="1" i="1" dirty="0">
              <a:latin typeface="Times"/>
            </a:endParaRPr>
          </a:p>
        </p:txBody>
      </p:sp>
      <p:pic>
        <p:nvPicPr>
          <p:cNvPr id="30" name="Picture 29" descr="Screen Shot 2017-01-22 at 7.25.20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435" y="1206582"/>
            <a:ext cx="3099609" cy="1917618"/>
          </a:xfrm>
          <a:prstGeom prst="rect">
            <a:avLst/>
          </a:prstGeom>
        </p:spPr>
      </p:pic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46765" y="3241040"/>
          <a:ext cx="304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Parameter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Value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A-plane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± 1 deg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Parallelism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&lt; 0.050</a:t>
                      </a:r>
                      <a:r>
                        <a:rPr lang="en-US" baseline="0" dirty="0" smtClean="0">
                          <a:latin typeface="Times"/>
                        </a:rPr>
                        <a:t> mm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Bow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&lt; 0.010 mm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157426" y="762000"/>
            <a:ext cx="2642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"/>
              </a:rPr>
              <a:t>2-layer thermal spray AR</a:t>
            </a:r>
            <a:endParaRPr lang="en-US" b="1" i="1" dirty="0">
              <a:latin typeface="Times"/>
            </a:endParaRP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5943600" y="3512164"/>
          <a:ext cx="30479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914400"/>
                <a:gridCol w="99059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Band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"/>
                        </a:rPr>
                        <a:t>Refl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Abs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95 GHz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0.5</a:t>
                      </a:r>
                      <a:r>
                        <a:rPr lang="en-US" baseline="0" dirty="0" smtClean="0">
                          <a:latin typeface="Times"/>
                        </a:rPr>
                        <a:t> %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&lt; 1.4</a:t>
                      </a:r>
                      <a:r>
                        <a:rPr lang="en-US" baseline="0" dirty="0" smtClean="0">
                          <a:latin typeface="Times"/>
                        </a:rPr>
                        <a:t> %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150</a:t>
                      </a:r>
                      <a:r>
                        <a:rPr lang="en-US" baseline="0" dirty="0" smtClean="0">
                          <a:latin typeface="Times"/>
                        </a:rPr>
                        <a:t> GHz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0.6 %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&lt; 0.8 %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3200400" y="773668"/>
            <a:ext cx="268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"/>
              </a:rPr>
              <a:t>Achromatic 3-stack HWP</a:t>
            </a:r>
            <a:endParaRPr lang="en-US" b="1" i="1" dirty="0">
              <a:latin typeface="Times"/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/>
        </p:nvGraphicFramePr>
        <p:xfrm>
          <a:off x="3276599" y="3505200"/>
          <a:ext cx="251460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669"/>
                <a:gridCol w="137193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Band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Mod</a:t>
                      </a:r>
                      <a:r>
                        <a:rPr lang="en-US" baseline="0" dirty="0" smtClean="0">
                          <a:latin typeface="Times"/>
                        </a:rPr>
                        <a:t> </a:t>
                      </a:r>
                      <a:r>
                        <a:rPr lang="en-US" baseline="0" dirty="0" err="1" smtClean="0">
                          <a:latin typeface="Times"/>
                        </a:rPr>
                        <a:t>Eff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95 GHz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98.9</a:t>
                      </a:r>
                      <a:r>
                        <a:rPr lang="en-US" baseline="0" dirty="0" smtClean="0">
                          <a:latin typeface="Times"/>
                        </a:rPr>
                        <a:t> %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150</a:t>
                      </a:r>
                      <a:r>
                        <a:rPr lang="en-US" baseline="0" dirty="0" smtClean="0">
                          <a:latin typeface="Times"/>
                        </a:rPr>
                        <a:t> GHz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/>
                        </a:rPr>
                        <a:t>99.1 %</a:t>
                      </a:r>
                      <a:endParaRPr lang="en-US" dirty="0">
                        <a:latin typeface="Time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6466040" y="2133600"/>
            <a:ext cx="667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BA00BB"/>
                </a:solidFill>
                <a:latin typeface="Times"/>
                <a:cs typeface="Times"/>
              </a:rPr>
              <a:t>95 GHz</a:t>
            </a:r>
            <a:endParaRPr lang="en-US" sz="1200" dirty="0">
              <a:solidFill>
                <a:srgbClr val="BA00BB"/>
              </a:solidFill>
              <a:latin typeface="Times"/>
              <a:cs typeface="Time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20050" y="2133600"/>
            <a:ext cx="744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5"/>
                </a:solidFill>
                <a:latin typeface="Times"/>
                <a:cs typeface="Times"/>
              </a:rPr>
              <a:t>150 GHz</a:t>
            </a:r>
            <a:endParaRPr lang="en-US" sz="1200" dirty="0">
              <a:solidFill>
                <a:schemeClr val="accent5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IMG_0481[1].JPG"/>
          <p:cNvPicPr>
            <a:picLocks noChangeAspect="1"/>
          </p:cNvPicPr>
          <p:nvPr/>
        </p:nvPicPr>
        <p:blipFill>
          <a:blip r:embed="rId2"/>
          <a:srcRect t="21875" b="34375"/>
          <a:stretch>
            <a:fillRect/>
          </a:stretch>
        </p:blipFill>
        <p:spPr>
          <a:xfrm>
            <a:off x="4343400" y="1447800"/>
            <a:ext cx="4724400" cy="1377950"/>
          </a:xfrm>
          <a:prstGeom prst="rect">
            <a:avLst/>
          </a:prstGeom>
        </p:spPr>
      </p:pic>
      <p:pic>
        <p:nvPicPr>
          <p:cNvPr id="28" name="Picture 27" descr="IMG_0456.JPG"/>
          <p:cNvPicPr>
            <a:picLocks noChangeAspect="1"/>
          </p:cNvPicPr>
          <p:nvPr/>
        </p:nvPicPr>
        <p:blipFill>
          <a:blip r:embed="rId3"/>
          <a:srcRect t="12500" b="21875"/>
          <a:stretch>
            <a:fillRect/>
          </a:stretch>
        </p:blipFill>
        <p:spPr>
          <a:xfrm>
            <a:off x="93891" y="1223665"/>
            <a:ext cx="3792309" cy="16591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PB2 CHWP rotation mechanism</a:t>
            </a:r>
            <a:endParaRPr lang="en-US" dirty="0"/>
          </a:p>
        </p:txBody>
      </p:sp>
      <p:pic>
        <p:nvPicPr>
          <p:cNvPr id="8" name="Picture 7" descr="Screen Shot 2017-01-22 at 9.18.1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261865"/>
            <a:ext cx="3067646" cy="2300735"/>
          </a:xfrm>
          <a:prstGeom prst="rect">
            <a:avLst/>
          </a:prstGeom>
        </p:spPr>
      </p:pic>
      <p:pic>
        <p:nvPicPr>
          <p:cNvPr id="11" name="Picture 10" descr="Screen Shot 2017-01-22 at 9.22.54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3204091"/>
            <a:ext cx="3861298" cy="25851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" y="757535"/>
            <a:ext cx="3772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latin typeface="Times"/>
              </a:rPr>
              <a:t>Magnetic levitation bearing</a:t>
            </a:r>
            <a:endParaRPr lang="en-US" sz="2400" b="1" i="1" dirty="0">
              <a:latin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3400" y="7620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Times"/>
              </a:rPr>
              <a:t>Magnetic motor</a:t>
            </a:r>
            <a:endParaRPr lang="en-US" sz="2400" b="1" i="1" dirty="0">
              <a:latin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74086" y="201855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"/>
              </a:rPr>
              <a:t>NdFeB</a:t>
            </a:r>
            <a:r>
              <a:rPr lang="en-US" dirty="0" smtClean="0">
                <a:solidFill>
                  <a:srgbClr val="FF0000"/>
                </a:solidFill>
                <a:latin typeface="Times"/>
              </a:rPr>
              <a:t> Rotor</a:t>
            </a:r>
            <a:endParaRPr lang="en-US" dirty="0">
              <a:solidFill>
                <a:srgbClr val="FF0000"/>
              </a:solidFill>
              <a:latin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68048" y="2437857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"/>
              </a:rPr>
              <a:t>YBCO Stator</a:t>
            </a:r>
            <a:endParaRPr lang="en-US" dirty="0">
              <a:solidFill>
                <a:srgbClr val="FF0000"/>
              </a:solidFill>
              <a:latin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1119910"/>
            <a:ext cx="987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"/>
              </a:rPr>
              <a:t>Solenoids</a:t>
            </a:r>
            <a:endParaRPr lang="en-US" sz="1600" dirty="0">
              <a:solidFill>
                <a:srgbClr val="FF0000"/>
              </a:solidFill>
              <a:latin typeface="Time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" y="28764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imes"/>
              </a:rPr>
              <a:t>Flux pinning concept</a:t>
            </a:r>
            <a:endParaRPr lang="en-US" sz="2000" b="1" i="1" dirty="0">
              <a:latin typeface="Time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13884" y="2819400"/>
            <a:ext cx="2860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smtClean="0">
                <a:latin typeface="Times"/>
              </a:rPr>
              <a:t>Motor operation concept</a:t>
            </a:r>
            <a:endParaRPr lang="en-US" sz="2000" b="1" i="1" dirty="0">
              <a:latin typeface="Times"/>
            </a:endParaRPr>
          </a:p>
        </p:txBody>
      </p:sp>
      <p:cxnSp>
        <p:nvCxnSpPr>
          <p:cNvPr id="22" name="Straight Arrow Connector 21"/>
          <p:cNvCxnSpPr>
            <a:stCxn id="16" idx="2"/>
          </p:cNvCxnSpPr>
          <p:nvPr/>
        </p:nvCxnSpPr>
        <p:spPr>
          <a:xfrm rot="5400000">
            <a:off x="5891409" y="940722"/>
            <a:ext cx="180584" cy="12160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228600" y="5562600"/>
            <a:ext cx="3886200" cy="1143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~100 N/mm spring constant at 5 mm separation and 77 K</a:t>
            </a:r>
          </a:p>
          <a:p>
            <a:r>
              <a:rPr lang="en-US" dirty="0" smtClean="0"/>
              <a:t>&lt; 10 </a:t>
            </a:r>
            <a:r>
              <a:rPr lang="en-US" dirty="0" err="1" smtClean="0"/>
              <a:t>mW</a:t>
            </a:r>
            <a:r>
              <a:rPr lang="en-US" dirty="0" smtClean="0"/>
              <a:t> dissipation at 2 Hz and 77 K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800600" y="5715000"/>
            <a:ext cx="4343400" cy="995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Three-phase operation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&lt; 100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mW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motor power dissipation during 2 Hz </a:t>
            </a:r>
            <a:r>
              <a:rPr lang="en-US" sz="3200" dirty="0" smtClean="0">
                <a:latin typeface="Times"/>
              </a:rPr>
              <a:t>continuous rotation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596902" y="1981200"/>
            <a:ext cx="4343400" cy="1588"/>
          </a:xfrm>
          <a:prstGeom prst="straightConnector1">
            <a:avLst/>
          </a:prstGeom>
          <a:ln w="38100">
            <a:solidFill>
              <a:srgbClr val="00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147633" y="194456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"/>
              </a:rPr>
              <a:t>600 mm</a:t>
            </a:r>
            <a:endParaRPr lang="en-US" dirty="0">
              <a:solidFill>
                <a:srgbClr val="0000FF"/>
              </a:solidFill>
              <a:latin typeface="Times"/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557824" y="1903412"/>
            <a:ext cx="2947376" cy="1588"/>
          </a:xfrm>
          <a:prstGeom prst="straightConnector1">
            <a:avLst/>
          </a:prstGeom>
          <a:ln w="38100">
            <a:solidFill>
              <a:srgbClr val="00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496648" y="157284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"/>
              </a:rPr>
              <a:t>470 mm</a:t>
            </a:r>
            <a:endParaRPr lang="en-US" dirty="0">
              <a:solidFill>
                <a:srgbClr val="0000FF"/>
              </a:solidFill>
              <a:latin typeface="Times"/>
            </a:endParaRPr>
          </a:p>
        </p:txBody>
      </p:sp>
      <p:cxnSp>
        <p:nvCxnSpPr>
          <p:cNvPr id="37" name="Straight Arrow Connector 36"/>
          <p:cNvCxnSpPr>
            <a:stCxn id="16" idx="2"/>
          </p:cNvCxnSpPr>
          <p:nvPr/>
        </p:nvCxnSpPr>
        <p:spPr>
          <a:xfrm rot="16200000" flipH="1">
            <a:off x="7010981" y="1037218"/>
            <a:ext cx="180585" cy="10230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otorDiagra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t="23529" b="23529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t="23529" b="23529"/>
              <a:stretch>
                <a:fillRect/>
              </a:stretch>
            </p:blipFill>
          </mc:Fallback>
        </mc:AlternateContent>
        <p:spPr>
          <a:xfrm>
            <a:off x="134470" y="788850"/>
            <a:ext cx="8875059" cy="3630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PB2 CHWP encoding and driving 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0" y="4291622"/>
            <a:ext cx="9144000" cy="2590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Motor (</a:t>
            </a:r>
            <a:r>
              <a:rPr lang="en-US" sz="3200" dirty="0" smtClean="0">
                <a:latin typeface="Times"/>
              </a:rPr>
              <a:t>and angle) encoding done using photodiode-LED pairs and a slotted plate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IR LED emitters (SPIDER)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Silicon photodiodes (SPIDER)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err="1" smtClean="0">
                <a:latin typeface="Times"/>
              </a:rPr>
              <a:t>Quadrature</a:t>
            </a:r>
            <a:r>
              <a:rPr lang="en-US" sz="3200" dirty="0" smtClean="0">
                <a:latin typeface="Times"/>
              </a:rPr>
              <a:t> readout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>
                <a:latin typeface="Times"/>
              </a:rPr>
              <a:t>1 reference pulse per cycle (for absolute angle)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0.3 deg angular resolution (540 slits in slotted plate)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>
                <a:latin typeface="Times"/>
              </a:rPr>
              <a:t>&lt; 1 us timestamp jitter (leading to 10 </a:t>
            </a:r>
            <a:r>
              <a:rPr lang="en-US" sz="3200" dirty="0" err="1" smtClean="0">
                <a:latin typeface="Times"/>
              </a:rPr>
              <a:t>uRad</a:t>
            </a:r>
            <a:r>
              <a:rPr lang="en-US" sz="3200" dirty="0" smtClean="0">
                <a:latin typeface="Times"/>
              </a:rPr>
              <a:t> </a:t>
            </a:r>
            <a:r>
              <a:rPr lang="en-US" sz="3200" dirty="0" smtClean="0">
                <a:latin typeface="Times"/>
              </a:rPr>
              <a:t>angle jitter</a:t>
            </a:r>
            <a:r>
              <a:rPr lang="en-US" sz="3200" dirty="0" smtClean="0">
                <a:latin typeface="Times"/>
              </a:rPr>
              <a:t> </a:t>
            </a:r>
            <a:r>
              <a:rPr lang="en-US" sz="3200" dirty="0" smtClean="0">
                <a:latin typeface="Times"/>
              </a:rPr>
              <a:t>using interpolation</a:t>
            </a:r>
            <a:r>
              <a:rPr lang="en-US" sz="3200" dirty="0" smtClean="0">
                <a:latin typeface="Times"/>
              </a:rPr>
              <a:t>)</a:t>
            </a:r>
            <a:endParaRPr lang="en-US" sz="3200" dirty="0" smtClean="0">
              <a:latin typeface="Times"/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>
                <a:latin typeface="Times"/>
              </a:rPr>
              <a:t>PD amplified warm and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signal fed to dual </a:t>
            </a:r>
            <a:r>
              <a:rPr lang="en-US" sz="3200" dirty="0" smtClean="0">
                <a:latin typeface="Times"/>
              </a:rPr>
              <a:t>Half-H drivers to excite coils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972E-F75F-B343-B39A-864C00DA428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Table-top motor test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chwpSpin.m4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044222" y="898525"/>
            <a:ext cx="10188221" cy="57308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11-22 at 3.24.11 PM.png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304800" y="256308"/>
            <a:ext cx="5782235" cy="44680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Motor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91000"/>
            <a:ext cx="8229600" cy="2667000"/>
          </a:xfrm>
        </p:spPr>
        <p:txBody>
          <a:bodyPr>
            <a:normAutofit/>
          </a:bodyPr>
          <a:lstStyle/>
          <a:p>
            <a:r>
              <a:rPr lang="en-US" dirty="0" smtClean="0"/>
              <a:t>Table-top testing results</a:t>
            </a:r>
          </a:p>
          <a:p>
            <a:pPr lvl="1"/>
            <a:r>
              <a:rPr lang="en-US" dirty="0" smtClean="0"/>
              <a:t>1/f knee at &lt; 1 </a:t>
            </a:r>
            <a:r>
              <a:rPr lang="en-US" dirty="0" err="1" smtClean="0"/>
              <a:t>mHz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very stable rotation</a:t>
            </a:r>
            <a:endParaRPr lang="en-US" dirty="0" smtClean="0"/>
          </a:p>
          <a:p>
            <a:pPr lvl="1"/>
            <a:r>
              <a:rPr lang="en-US" dirty="0" smtClean="0"/>
              <a:t>Measured frictional dissipation &lt; 50 </a:t>
            </a:r>
            <a:r>
              <a:rPr lang="en-US" dirty="0" err="1" smtClean="0"/>
              <a:t>mW</a:t>
            </a:r>
            <a:endParaRPr lang="en-US" dirty="0" smtClean="0"/>
          </a:p>
          <a:p>
            <a:pPr lvl="1"/>
            <a:r>
              <a:rPr lang="en-US" dirty="0" smtClean="0"/>
              <a:t>No pathologies in power spectrum indicates functional DAQ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A830-A825-454F-9BF5-BB3E397A0CF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8" descr="Screen Shot 2016-11-22 at 3.40.40 PM.png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16364" t="20000" r="18182" b="1411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16364" t="20000" r="18182" b="14118"/>
              <a:stretch>
                <a:fillRect/>
              </a:stretch>
            </p:blipFill>
          </mc:Fallback>
        </mc:AlternateContent>
        <p:spPr>
          <a:xfrm>
            <a:off x="4853879" y="990600"/>
            <a:ext cx="4290121" cy="3336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7-01-22 at 6.45.4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126" y="1828800"/>
            <a:ext cx="4484873" cy="22509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9935"/>
          </a:xfrm>
        </p:spPr>
        <p:txBody>
          <a:bodyPr/>
          <a:lstStyle/>
          <a:p>
            <a:r>
              <a:rPr lang="en-US" dirty="0" smtClean="0"/>
              <a:t>PB2 CHWP gripper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80037"/>
            <a:ext cx="4180073" cy="12493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“Grip” to align the HWP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Ungrip</a:t>
            </a:r>
            <a:r>
              <a:rPr lang="en-US" dirty="0" smtClean="0"/>
              <a:t>” to spin the HWP</a:t>
            </a:r>
          </a:p>
          <a:p>
            <a:r>
              <a:rPr lang="en-US" dirty="0" smtClean="0"/>
              <a:t>Three gripper modules to constrain HWP position</a:t>
            </a:r>
          </a:p>
        </p:txBody>
      </p:sp>
      <p:pic>
        <p:nvPicPr>
          <p:cNvPr id="4" name="Picture 3" descr="GripperSimpleCarto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4637273" cy="388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909935"/>
            <a:ext cx="2772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latin typeface="Times"/>
              </a:rPr>
              <a:t>Conceptual cartoon</a:t>
            </a:r>
            <a:endParaRPr lang="en-US" sz="2400" b="1" i="1" dirty="0">
              <a:latin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909935"/>
            <a:ext cx="2276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latin typeface="Times"/>
              </a:rPr>
              <a:t>Gripper module</a:t>
            </a:r>
            <a:endParaRPr lang="en-US" sz="2400" b="1" i="1" dirty="0">
              <a:latin typeface="Time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59127" y="4715750"/>
            <a:ext cx="4180073" cy="1981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noProof="0" dirty="0" smtClean="0">
                <a:latin typeface="Times"/>
              </a:rPr>
              <a:t>Vacuum </a:t>
            </a:r>
            <a:r>
              <a:rPr lang="en-US" sz="2000" noProof="0" dirty="0" err="1" smtClean="0">
                <a:latin typeface="Times"/>
              </a:rPr>
              <a:t>feedthrough</a:t>
            </a:r>
            <a:r>
              <a:rPr lang="en-US" sz="2000" noProof="0" dirty="0" smtClean="0">
                <a:latin typeface="Times"/>
              </a:rPr>
              <a:t> actuator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G10</a:t>
            </a:r>
            <a:r>
              <a:rPr kumimoji="0" lang="en-US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isolation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baseline="0" noProof="0" dirty="0" smtClean="0">
                <a:latin typeface="Times"/>
              </a:rPr>
              <a:t>50</a:t>
            </a:r>
            <a:r>
              <a:rPr lang="en-US" sz="2000" noProof="0" dirty="0" smtClean="0">
                <a:latin typeface="Times"/>
              </a:rPr>
              <a:t> K </a:t>
            </a:r>
            <a:r>
              <a:rPr lang="en-US" sz="2000" noProof="0" dirty="0" err="1" smtClean="0">
                <a:latin typeface="Times"/>
              </a:rPr>
              <a:t>Frelon</a:t>
            </a:r>
            <a:r>
              <a:rPr lang="en-US" sz="2000" noProof="0" dirty="0" smtClean="0">
                <a:latin typeface="Times"/>
              </a:rPr>
              <a:t> bearing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noProof="0" dirty="0" smtClean="0">
                <a:latin typeface="Times"/>
              </a:rPr>
              <a:t>Copper contact finger with slip-ring contact for stationary thermometry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7A8B-9EE1-0D49-BABC-5C5A767DC69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76800" y="1447800"/>
            <a:ext cx="899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Bearing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0" y="1371600"/>
            <a:ext cx="2231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Feedthrough</a:t>
            </a:r>
            <a:r>
              <a:rPr lang="en-US" dirty="0" smtClean="0">
                <a:solidFill>
                  <a:srgbClr val="FF0000"/>
                </a:solidFill>
              </a:rPr>
              <a:t> actuator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35576" y="2147110"/>
            <a:ext cx="111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Therm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iso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35667" y="418235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Coupling finger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0400" y="3821668"/>
            <a:ext cx="104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CF flange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>
            <a:stCxn id="11" idx="2"/>
          </p:cNvCxnSpPr>
          <p:nvPr/>
        </p:nvCxnSpPr>
        <p:spPr>
          <a:xfrm rot="16200000" flipH="1">
            <a:off x="4714723" y="2428723"/>
            <a:ext cx="1459468" cy="23628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0"/>
          </p:cNvCxnSpPr>
          <p:nvPr/>
        </p:nvCxnSpPr>
        <p:spPr>
          <a:xfrm rot="16200000" flipV="1">
            <a:off x="6259188" y="3701804"/>
            <a:ext cx="304803" cy="65629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H="1">
            <a:off x="5655516" y="2929734"/>
            <a:ext cx="854730" cy="1126"/>
          </a:xfrm>
          <a:prstGeom prst="straightConnector1">
            <a:avLst/>
          </a:prstGeom>
          <a:ln w="38100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2" idx="2"/>
          </p:cNvCxnSpPr>
          <p:nvPr/>
        </p:nvCxnSpPr>
        <p:spPr>
          <a:xfrm rot="5400000">
            <a:off x="7371885" y="2141449"/>
            <a:ext cx="1002271" cy="2012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5" idx="0"/>
          </p:cNvCxnSpPr>
          <p:nvPr/>
        </p:nvCxnSpPr>
        <p:spPr>
          <a:xfrm rot="16200000" flipV="1">
            <a:off x="7199847" y="3490309"/>
            <a:ext cx="316468" cy="34624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48600" y="3276600"/>
            <a:ext cx="1284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 = 300 K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Blue = 50 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91000" y="427886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Slipring</a:t>
            </a:r>
            <a:r>
              <a:rPr lang="en-US" dirty="0" smtClean="0">
                <a:solidFill>
                  <a:srgbClr val="0000FF"/>
                </a:solidFill>
              </a:rPr>
              <a:t> contact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35" name="Straight Arrow Connector 34"/>
          <p:cNvCxnSpPr>
            <a:stCxn id="34" idx="0"/>
          </p:cNvCxnSpPr>
          <p:nvPr/>
        </p:nvCxnSpPr>
        <p:spPr>
          <a:xfrm rot="5400000" flipH="1" flipV="1">
            <a:off x="4995355" y="4001958"/>
            <a:ext cx="289447" cy="26437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Down Arrow 22"/>
          <p:cNvSpPr/>
          <p:nvPr/>
        </p:nvSpPr>
        <p:spPr>
          <a:xfrm>
            <a:off x="228600" y="4191000"/>
            <a:ext cx="228600" cy="838200"/>
          </a:xfrm>
          <a:prstGeom prst="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04090" y="469266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Gravity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1982</TotalTime>
  <Words>780</Words>
  <Application>Microsoft Macintosh PowerPoint</Application>
  <PresentationFormat>On-screen Show (4:3)</PresentationFormat>
  <Paragraphs>178</Paragraphs>
  <Slides>16</Slides>
  <Notes>1</Notes>
  <HiddenSlides>0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POLARBEAR-2 Cryogenic Half-Wave Plate</vt:lpstr>
      <vt:lpstr>POLARBEAR-2 optical system</vt:lpstr>
      <vt:lpstr>Motivation for a cryogenic half-wave plate</vt:lpstr>
      <vt:lpstr>PB2 CHWP optical stack</vt:lpstr>
      <vt:lpstr>PB2 CHWP rotation mechanism</vt:lpstr>
      <vt:lpstr>PB2 CHWP encoding and driving </vt:lpstr>
      <vt:lpstr>Table-top motor test</vt:lpstr>
      <vt:lpstr>Motor performance</vt:lpstr>
      <vt:lpstr>PB2 CHWP gripper</vt:lpstr>
      <vt:lpstr>PB2 CHWP implementation</vt:lpstr>
      <vt:lpstr>PB2 CHWP implementation</vt:lpstr>
      <vt:lpstr>PB2 vs LiteBIRD CHWP</vt:lpstr>
      <vt:lpstr>Backup Slides</vt:lpstr>
      <vt:lpstr>Integrated rotor/stator assembly</vt:lpstr>
      <vt:lpstr>PB2a WHWP</vt:lpstr>
      <vt:lpstr>Slip-ring thermometer</vt:lpstr>
    </vt:vector>
  </TitlesOfParts>
  <Company/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PB2 Cryogenic HWP Development</dc:title>
  <dc:creator>Charlie Hill</dc:creator>
  <cp:lastModifiedBy>Charlie Hill</cp:lastModifiedBy>
  <cp:revision>63</cp:revision>
  <dcterms:created xsi:type="dcterms:W3CDTF">2017-12-05T20:34:14Z</dcterms:created>
  <dcterms:modified xsi:type="dcterms:W3CDTF">2017-12-05T20:46:42Z</dcterms:modified>
</cp:coreProperties>
</file>