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42"/>
  </p:notesMasterIdLst>
  <p:sldIdLst>
    <p:sldId id="256" r:id="rId2"/>
    <p:sldId id="307" r:id="rId3"/>
    <p:sldId id="309" r:id="rId4"/>
    <p:sldId id="258" r:id="rId5"/>
    <p:sldId id="320" r:id="rId6"/>
    <p:sldId id="270" r:id="rId7"/>
    <p:sldId id="271" r:id="rId8"/>
    <p:sldId id="269" r:id="rId9"/>
    <p:sldId id="267" r:id="rId10"/>
    <p:sldId id="268" r:id="rId11"/>
    <p:sldId id="273" r:id="rId12"/>
    <p:sldId id="272" r:id="rId13"/>
    <p:sldId id="275" r:id="rId14"/>
    <p:sldId id="259" r:id="rId15"/>
    <p:sldId id="277" r:id="rId16"/>
    <p:sldId id="278" r:id="rId17"/>
    <p:sldId id="279" r:id="rId18"/>
    <p:sldId id="287" r:id="rId19"/>
    <p:sldId id="294" r:id="rId20"/>
    <p:sldId id="297" r:id="rId21"/>
    <p:sldId id="295" r:id="rId22"/>
    <p:sldId id="298" r:id="rId23"/>
    <p:sldId id="299" r:id="rId24"/>
    <p:sldId id="302" r:id="rId25"/>
    <p:sldId id="310" r:id="rId26"/>
    <p:sldId id="304" r:id="rId27"/>
    <p:sldId id="303" r:id="rId28"/>
    <p:sldId id="305" r:id="rId29"/>
    <p:sldId id="306" r:id="rId30"/>
    <p:sldId id="263" r:id="rId31"/>
    <p:sldId id="311" r:id="rId32"/>
    <p:sldId id="313" r:id="rId33"/>
    <p:sldId id="312" r:id="rId34"/>
    <p:sldId id="314" r:id="rId35"/>
    <p:sldId id="315" r:id="rId36"/>
    <p:sldId id="316" r:id="rId37"/>
    <p:sldId id="318" r:id="rId38"/>
    <p:sldId id="319" r:id="rId39"/>
    <p:sldId id="281" r:id="rId40"/>
    <p:sldId id="28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1"/>
    <p:restoredTop sz="94729"/>
  </p:normalViewPr>
  <p:slideViewPr>
    <p:cSldViewPr snapToGrid="0" snapToObjects="1">
      <p:cViewPr varScale="1">
        <p:scale>
          <a:sx n="107" d="100"/>
          <a:sy n="107" d="100"/>
        </p:scale>
        <p:origin x="192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1714F-FFCC-BC43-972A-70C190C5A33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96E6C-1D25-BB41-BEA4-C899356F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0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6E6C-1D25-BB41-BEA4-C899356FE6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5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6E6C-1D25-BB41-BEA4-C899356FE6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77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6E6C-1D25-BB41-BEA4-C899356FE6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9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6E6C-1D25-BB41-BEA4-C899356FE6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3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6E6C-1D25-BB41-BEA4-C899356FE6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F4F8-5D4F-334B-ACEE-A1E6FD3CDC7D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F6441-E828-CE41-9776-04873D39225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7" Type="http://schemas.openxmlformats.org/officeDocument/2006/relationships/image" Target="../media/image10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2.jpe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8.jpg"/><Relationship Id="rId7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58779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Single-</a:t>
            </a:r>
            <a:r>
              <a:rPr lang="en-US" dirty="0" err="1"/>
              <a:t>Moded</a:t>
            </a:r>
            <a:r>
              <a:rPr lang="en-US" dirty="0"/>
              <a:t> TES </a:t>
            </a:r>
            <a:r>
              <a:rPr lang="en-US" dirty="0" smtClean="0"/>
              <a:t>Detector Technologies for CMB Polarimetry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050" y="2154075"/>
            <a:ext cx="85344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Austermann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NIST-Boulder</a:t>
            </a:r>
          </a:p>
          <a:p>
            <a:r>
              <a:rPr lang="en-US" dirty="0" smtClean="0"/>
              <a:t>(on behalf of the community)</a:t>
            </a:r>
            <a:endParaRPr lang="en-US" dirty="0" smtClean="0"/>
          </a:p>
          <a:p>
            <a:r>
              <a:rPr lang="en-US" dirty="0" smtClean="0"/>
              <a:t>B-Modes From Space II</a:t>
            </a:r>
          </a:p>
          <a:p>
            <a:r>
              <a:rPr lang="en-US" dirty="0" smtClean="0"/>
              <a:t>4--6 Dec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2" y="4740749"/>
            <a:ext cx="2918461" cy="2032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79" y="4740749"/>
            <a:ext cx="2105226" cy="2066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919" y="4740749"/>
            <a:ext cx="2142247" cy="2066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01188" y="5172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463" y="4740749"/>
            <a:ext cx="2278741" cy="2066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013" y="4740749"/>
            <a:ext cx="2033054" cy="20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17" y="1712936"/>
            <a:ext cx="6101565" cy="4459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8075" y="6172200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Figure Credit: Lyman Page</a:t>
            </a:r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09143"/>
              </p:ext>
            </p:extLst>
          </p:nvPr>
        </p:nvGraphicFramePr>
        <p:xfrm>
          <a:off x="448469" y="1548339"/>
          <a:ext cx="5026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5026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Millimeter</a:t>
                      </a:r>
                      <a:r>
                        <a:rPr lang="en-US" sz="2800" baseline="0" dirty="0" smtClean="0"/>
                        <a:t> Wave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Other Sources of Emissio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n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Dynamic Range - Systematics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H="1">
            <a:off x="7232073" y="2244436"/>
            <a:ext cx="23750" cy="28619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596159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ACTPol</a:t>
            </a:r>
            <a:r>
              <a:rPr lang="en-US" dirty="0" smtClean="0"/>
              <a:t> E-Mode w/ vs w/o 1-degree polarization rotation</a:t>
            </a:r>
          </a:p>
          <a:p>
            <a:pPr algn="ctr"/>
            <a:r>
              <a:rPr lang="en-US" dirty="0" smtClean="0"/>
              <a:t>Map credit: Blake Sherwin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48339"/>
            <a:ext cx="6096000" cy="4292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93877"/>
              </p:ext>
            </p:extLst>
          </p:nvPr>
        </p:nvGraphicFramePr>
        <p:xfrm>
          <a:off x="431471" y="1548339"/>
          <a:ext cx="5026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5026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Millimeter</a:t>
                      </a:r>
                      <a:r>
                        <a:rPr lang="en-US" sz="2800" baseline="0" dirty="0" smtClean="0"/>
                        <a:t> Wave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Other Sources of Emissio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n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Dynamic Range - Systematics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37096" y="1179007"/>
            <a:ext cx="377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(Animation in slide show)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717413"/>
              </p:ext>
            </p:extLst>
          </p:nvPr>
        </p:nvGraphicFramePr>
        <p:xfrm>
          <a:off x="448468" y="1548339"/>
          <a:ext cx="5152231" cy="3491232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5152231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Millimeter</a:t>
                      </a:r>
                      <a:r>
                        <a:rPr lang="en-US" sz="2800" baseline="0" dirty="0" smtClean="0"/>
                        <a:t> Wave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Other Sources of Emissio</a:t>
                      </a:r>
                      <a:r>
                        <a:rPr lang="en-US" sz="2800" baseline="0" dirty="0" smtClean="0"/>
                        <a:t>n 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Dynamic Range --</a:t>
                      </a:r>
                      <a:r>
                        <a:rPr lang="en-US" sz="2800" baseline="0" dirty="0" smtClean="0"/>
                        <a:t> Systematics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Competition</a:t>
                      </a:r>
                      <a:r>
                        <a:rPr lang="mr-IN" sz="2800" dirty="0" smtClean="0">
                          <a:solidFill>
                            <a:srgbClr val="FFFF00"/>
                          </a:solidFill>
                        </a:rPr>
                        <a:t>…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7" y="925009"/>
            <a:ext cx="4894629" cy="275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863" y="3678238"/>
            <a:ext cx="4777178" cy="3179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9488" y="3811576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SPT (fore); BICEP/KECK (back)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29841" y="3293955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Simons Array (fore); ACT (back)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8468" y="1548339"/>
          <a:ext cx="5152231" cy="3491232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5152231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Other Sources of Emissio</a:t>
                      </a:r>
                      <a:r>
                        <a:rPr lang="en-US" sz="2800" baseline="0" dirty="0" smtClean="0"/>
                        <a:t>n 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Millimeter Wave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Dynamic Range --</a:t>
                      </a:r>
                      <a:r>
                        <a:rPr lang="en-US" sz="2800" baseline="0" dirty="0" smtClean="0"/>
                        <a:t> Systematics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Competition!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100013"/>
            <a:ext cx="12192000" cy="6652054"/>
            <a:chOff x="0" y="100013"/>
            <a:chExt cx="12192000" cy="66520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13"/>
              <a:ext cx="12192000" cy="66520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5400" y="5528879"/>
              <a:ext cx="2400300" cy="52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Observation Time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088310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dirty="0" smtClean="0"/>
                            <a:t>t</a:t>
                          </a:r>
                          <a:r>
                            <a:rPr lang="en-US" sz="3600" baseline="-25000" dirty="0" err="1" smtClean="0"/>
                            <a:t>obs</a:t>
                          </a:r>
                          <a:r>
                            <a:rPr lang="en-US" sz="3600" dirty="0" smtClean="0"/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</m:num>
                                <m:den>
                                  <m:r>
                                    <a:rPr lang="mr-IN" sz="3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𝑜𝑏𝑠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dirty="0" smtClean="0"/>
                            <a:t>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𝑁𝐸𝑇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𝑐𝑚𝑏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𝑚𝑎𝑝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𝑑𝑒𝑝𝑡h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600" b="0" i="1" baseline="30000" smtClean="0">
                                  <a:latin typeface="Cambria Math" charset="0"/>
                                </a:rPr>
                                <m:t>2</m:t>
                              </m:r>
                            </m:oMath>
                          </a14:m>
                          <a:endParaRPr lang="en-US" sz="3600" baseline="300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Map ~</a:t>
                          </a:r>
                          <a:r>
                            <a:rPr lang="en-US" sz="2400" baseline="0" dirty="0" smtClean="0"/>
                            <a:t> 1% of the sky </a:t>
                          </a:r>
                          <a:br>
                            <a:rPr lang="en-US" sz="2400" baseline="0" dirty="0" smtClean="0"/>
                          </a:br>
                          <a:r>
                            <a:rPr lang="en-US" sz="2400" baseline="0" dirty="0" smtClean="0"/>
                            <a:t>to a depth of 7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baseline="0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baseline="0" dirty="0" err="1" smtClean="0"/>
                            <a:t>K-arcmin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088310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3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103185" r="-219" b="-183439"/>
                          </a:stretch>
                        </a:blip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287179" r="-219" b="-192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34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Observation Time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6727145"/>
                  </p:ext>
                </p:extLst>
              </p:nvPr>
            </p:nvGraphicFramePr>
            <p:xfrm>
              <a:off x="6427788" y="166685"/>
              <a:ext cx="5554662" cy="2988374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4333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Single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Noiseless Detector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238156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3600" baseline="300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aseline="30000" dirty="0" smtClean="0"/>
                            <a:t>Single Mode Coupling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𝑁𝐸𝑇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</a:rPr>
                                <m:t>𝑐𝑚𝑏</m:t>
                              </m:r>
                            </m:oMath>
                          </a14:m>
                          <a:r>
                            <a:rPr lang="en-US" sz="2800" baseline="30000" dirty="0" smtClean="0"/>
                            <a:t> </a:t>
                          </a:r>
                          <a:r>
                            <a:rPr lang="en-US" sz="2800" baseline="0" dirty="0" smtClean="0"/>
                            <a:t>~</a:t>
                          </a:r>
                          <a:r>
                            <a:rPr lang="en-US" sz="2800" baseline="30000" dirty="0" smtClean="0"/>
                            <a:t> </a:t>
                          </a:r>
                          <a:r>
                            <a:rPr lang="en-US" sz="2800" baseline="0" dirty="0" smtClean="0"/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800" baseline="0" dirty="0" smtClean="0"/>
                            <a:t>K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√</m:t>
                              </m:r>
                              <m:r>
                                <a:rPr lang="en-US" sz="2800" b="0" i="1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oMath>
                          </a14:m>
                          <a:endParaRPr lang="en-US" sz="24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mr-IN" sz="32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  <m:r>
                                <a:rPr lang="en-US" sz="32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𝑜𝑏𝑠</m:t>
                              </m:r>
                            </m:oMath>
                          </a14:m>
                          <a:r>
                            <a:rPr lang="en-US" sz="3200" baseline="0" dirty="0" smtClean="0"/>
                            <a:t> = 1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dirty="0" err="1" smtClean="0">
                              <a:solidFill>
                                <a:srgbClr val="FFFF00"/>
                              </a:solidFill>
                            </a:rPr>
                            <a:t>t</a:t>
                          </a:r>
                          <a:r>
                            <a:rPr lang="en-US" sz="3200" baseline="-25000" dirty="0" err="1" smtClean="0">
                              <a:solidFill>
                                <a:srgbClr val="FFFF00"/>
                              </a:solidFill>
                            </a:rPr>
                            <a:t>obs</a:t>
                          </a:r>
                          <a:r>
                            <a:rPr lang="en-US" sz="3200" baseline="-250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3200" baseline="0" dirty="0" smtClean="0">
                              <a:solidFill>
                                <a:srgbClr val="FFFF00"/>
                              </a:solidFill>
                            </a:rPr>
                            <a:t>~ 1 month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baseline="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6727145"/>
                  </p:ext>
                </p:extLst>
              </p:nvPr>
            </p:nvGraphicFramePr>
            <p:xfrm>
              <a:off x="6427788" y="166685"/>
              <a:ext cx="5554662" cy="2988374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Single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Noiseless Detector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25311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19712" r="-219" b="-288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526673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dirty="0" smtClean="0"/>
                            <a:t>t</a:t>
                          </a:r>
                          <a:r>
                            <a:rPr lang="en-US" sz="3600" baseline="-25000" dirty="0" err="1" smtClean="0"/>
                            <a:t>obs</a:t>
                          </a:r>
                          <a:r>
                            <a:rPr lang="en-US" sz="3600" dirty="0" smtClean="0"/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</m:num>
                                <m:den>
                                  <m:r>
                                    <a:rPr lang="mr-IN" sz="3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𝑜𝑏𝑠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dirty="0" smtClean="0"/>
                            <a:t>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𝑁𝐸𝑇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𝑐𝑚𝑏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𝑚𝑎𝑝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𝑑𝑒𝑝𝑡h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600" b="0" i="1" baseline="30000" smtClean="0">
                                  <a:latin typeface="Cambria Math" charset="0"/>
                                </a:rPr>
                                <m:t>2</m:t>
                              </m:r>
                            </m:oMath>
                          </a14:m>
                          <a:endParaRPr lang="en-US" sz="3600" baseline="300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Map ~</a:t>
                          </a:r>
                          <a:r>
                            <a:rPr lang="en-US" sz="2400" baseline="0" dirty="0" smtClean="0"/>
                            <a:t> 1% of the sky </a:t>
                          </a:r>
                          <a:br>
                            <a:rPr lang="en-US" sz="2400" baseline="0" dirty="0" smtClean="0"/>
                          </a:br>
                          <a:r>
                            <a:rPr lang="en-US" sz="2400" baseline="0" dirty="0" smtClean="0"/>
                            <a:t>to a depth of 7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baseline="0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baseline="0" dirty="0" err="1" smtClean="0"/>
                            <a:t>K-arcmin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526673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3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103185" r="-219" b="-183439"/>
                          </a:stretch>
                        </a:blip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287179" r="-219" b="-192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22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Observation Time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1615158"/>
                  </p:ext>
                </p:extLst>
              </p:nvPr>
            </p:nvGraphicFramePr>
            <p:xfrm>
              <a:off x="6427788" y="166685"/>
              <a:ext cx="5554662" cy="2988374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4333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Single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Noiseless Detector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238156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3600" baseline="300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aseline="30000" dirty="0" smtClean="0"/>
                            <a:t>Single Mode Coupling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𝑁𝐸𝑇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</a:rPr>
                                <m:t>𝑐𝑚𝑏</m:t>
                              </m:r>
                            </m:oMath>
                          </a14:m>
                          <a:r>
                            <a:rPr lang="en-US" sz="2800" baseline="30000" dirty="0" smtClean="0"/>
                            <a:t> </a:t>
                          </a:r>
                          <a:r>
                            <a:rPr lang="en-US" sz="2800" baseline="0" dirty="0" smtClean="0"/>
                            <a:t>~</a:t>
                          </a:r>
                          <a:r>
                            <a:rPr lang="en-US" sz="2800" baseline="30000" dirty="0" smtClean="0"/>
                            <a:t> </a:t>
                          </a:r>
                          <a:r>
                            <a:rPr lang="en-US" sz="2800" baseline="0" dirty="0" smtClean="0"/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800" baseline="0" dirty="0" smtClean="0"/>
                            <a:t>K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√</m:t>
                              </m:r>
                              <m:r>
                                <a:rPr lang="en-US" sz="2800" b="0" i="1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oMath>
                          </a14:m>
                          <a:endParaRPr lang="en-US" sz="24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mr-IN" sz="32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  <m:r>
                                <a:rPr lang="en-US" sz="32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𝑜𝑏𝑠</m:t>
                              </m:r>
                            </m:oMath>
                          </a14:m>
                          <a:r>
                            <a:rPr lang="en-US" sz="3200" baseline="0" dirty="0" smtClean="0"/>
                            <a:t> = 1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dirty="0" err="1" smtClean="0">
                              <a:solidFill>
                                <a:srgbClr val="FFFF00"/>
                              </a:solidFill>
                            </a:rPr>
                            <a:t>t</a:t>
                          </a:r>
                          <a:r>
                            <a:rPr lang="en-US" sz="3200" baseline="-25000" dirty="0" err="1" smtClean="0">
                              <a:solidFill>
                                <a:srgbClr val="FFFF00"/>
                              </a:solidFill>
                            </a:rPr>
                            <a:t>obs</a:t>
                          </a:r>
                          <a:r>
                            <a:rPr lang="en-US" sz="3200" baseline="-250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3200" baseline="0" dirty="0" smtClean="0">
                              <a:solidFill>
                                <a:srgbClr val="FFFF00"/>
                              </a:solidFill>
                            </a:rPr>
                            <a:t>~ 1 month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baseline="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1615158"/>
                  </p:ext>
                </p:extLst>
              </p:nvPr>
            </p:nvGraphicFramePr>
            <p:xfrm>
              <a:off x="6427788" y="166685"/>
              <a:ext cx="5554662" cy="2988374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Single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Noiseless Detector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25311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19712" r="-219" b="-288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621974"/>
              </p:ext>
            </p:extLst>
          </p:nvPr>
        </p:nvGraphicFramePr>
        <p:xfrm>
          <a:off x="6427788" y="3519485"/>
          <a:ext cx="5554662" cy="2838767"/>
        </p:xfrm>
        <a:graphic>
          <a:graphicData uri="http://schemas.openxmlformats.org/drawingml/2006/table">
            <a:tbl>
              <a:tblPr firstRow="1">
                <a:tableStyleId>{E929F9F4-4A8F-4326-A1B4-22849713DDAB}</a:tableStyleId>
              </a:tblPr>
              <a:tblGrid>
                <a:gridCol w="5554662"/>
              </a:tblGrid>
              <a:tr h="433390">
                <a:tc>
                  <a:txBody>
                    <a:bodyPr/>
                    <a:lstStyle/>
                    <a:p>
                      <a:pPr algn="ctr"/>
                      <a:r>
                        <a:rPr lang="mr-IN" sz="2400" dirty="0" smtClean="0">
                          <a:solidFill>
                            <a:srgbClr val="FFFF00"/>
                          </a:solidFill>
                        </a:rPr>
                        <a:t>…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but realistic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</a:rPr>
                        <a:t> factors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</a:tr>
              <a:tr h="2381567"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Imperfect Receiver (~50% photons)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Only partially coupled to sky (e.g. cold stop)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Emission from optical elements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Atmosphere </a:t>
                      </a:r>
                      <a:r>
                        <a:rPr lang="en-US" sz="1800" baseline="0" dirty="0" err="1" smtClean="0"/>
                        <a:t>atten</a:t>
                      </a:r>
                      <a:r>
                        <a:rPr lang="en-US" sz="1800" baseline="0" dirty="0" smtClean="0"/>
                        <a:t>./emission (ground-based)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Scan strategy (e.g. telescope turnarounds lost)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Cryogenic cycling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Data Quality cuts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Much, much more</a:t>
                      </a:r>
                      <a:r>
                        <a:rPr lang="mr-IN" sz="1800" baseline="0" dirty="0" smtClean="0"/>
                        <a:t>…</a:t>
                      </a:r>
                      <a:r>
                        <a:rPr lang="en-US" sz="1800" baseline="0" dirty="0" smtClean="0"/>
                        <a:t>.</a:t>
                      </a:r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088310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dirty="0" smtClean="0"/>
                            <a:t>t</a:t>
                          </a:r>
                          <a:r>
                            <a:rPr lang="en-US" sz="3600" baseline="-25000" dirty="0" err="1" smtClean="0"/>
                            <a:t>obs</a:t>
                          </a:r>
                          <a:r>
                            <a:rPr lang="en-US" sz="3600" dirty="0" smtClean="0"/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</m:num>
                                <m:den>
                                  <m:r>
                                    <a:rPr lang="mr-IN" sz="3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𝑜𝑏𝑠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dirty="0" smtClean="0"/>
                            <a:t>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𝑁𝐸𝑇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𝑐𝑚𝑏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𝑚𝑎𝑝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𝑑𝑒𝑝𝑡h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600" b="0" i="1" baseline="30000" smtClean="0">
                                  <a:latin typeface="Cambria Math" charset="0"/>
                                </a:rPr>
                                <m:t>2</m:t>
                              </m:r>
                            </m:oMath>
                          </a14:m>
                          <a:endParaRPr lang="en-US" sz="3600" baseline="300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Map ~</a:t>
                          </a:r>
                          <a:r>
                            <a:rPr lang="en-US" sz="2400" baseline="0" dirty="0" smtClean="0"/>
                            <a:t> 1% of the sky </a:t>
                          </a:r>
                          <a:br>
                            <a:rPr lang="en-US" sz="2400" baseline="0" dirty="0" smtClean="0"/>
                          </a:br>
                          <a:r>
                            <a:rPr lang="en-US" sz="2400" baseline="0" dirty="0" smtClean="0"/>
                            <a:t>to a depth of 7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baseline="0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baseline="0" dirty="0" err="1" smtClean="0"/>
                            <a:t>K-arcmin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088310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3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103185" r="-219" b="-183439"/>
                          </a:stretch>
                        </a:blip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287179" r="-219" b="-192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016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Observation Time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7438322"/>
                  </p:ext>
                </p:extLst>
              </p:nvPr>
            </p:nvGraphicFramePr>
            <p:xfrm>
              <a:off x="6427788" y="166685"/>
              <a:ext cx="5554662" cy="2988374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4333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Single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2400" strike="sngStrike" baseline="0" dirty="0" smtClean="0">
                              <a:solidFill>
                                <a:srgbClr val="FFFF00"/>
                              </a:solidFill>
                            </a:rPr>
                            <a:t>Noiseless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2400" baseline="0" dirty="0" smtClean="0">
                              <a:solidFill>
                                <a:srgbClr val="FFC000"/>
                              </a:solidFill>
                            </a:rPr>
                            <a:t>Noisy 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Detector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238156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3600" baseline="300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aseline="30000" dirty="0" smtClean="0"/>
                            <a:t>Single Mode Coupling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trike="noStrike" smtClean="0">
                                  <a:latin typeface="Cambria Math" charset="0"/>
                                </a:rPr>
                                <m:t>𝑁𝐸𝑇</m:t>
                              </m:r>
                              <m:r>
                                <a:rPr lang="en-US" sz="2800" b="0" i="1" strike="noStrike" baseline="-25000" smtClean="0">
                                  <a:latin typeface="Cambria Math" charset="0"/>
                                </a:rPr>
                                <m:t>𝑐𝑚𝑏</m:t>
                              </m:r>
                            </m:oMath>
                          </a14:m>
                          <a:r>
                            <a:rPr lang="en-US" sz="2800" strike="sngStrike" baseline="30000" dirty="0" smtClean="0"/>
                            <a:t> </a:t>
                          </a:r>
                          <a:r>
                            <a:rPr lang="en-US" sz="2800" strike="sngStrike" baseline="0" dirty="0" smtClean="0"/>
                            <a:t>~</a:t>
                          </a:r>
                          <a:r>
                            <a:rPr lang="en-US" sz="2800" strike="sngStrike" baseline="30000" dirty="0" smtClean="0"/>
                            <a:t> </a:t>
                          </a:r>
                          <a:r>
                            <a:rPr lang="en-US" sz="2800" strike="sngStrike" baseline="0" dirty="0" smtClean="0"/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trike="sngStrike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800" strike="sngStrike" baseline="0" dirty="0" smtClean="0"/>
                            <a:t>K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trike="sngStrike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√</m:t>
                              </m:r>
                              <m:r>
                                <a:rPr lang="en-US" sz="2800" b="0" i="1" strike="sngStrike" baseline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sz="2400" strike="noStrike" baseline="0" dirty="0" smtClean="0"/>
                            <a:t> </a:t>
                          </a:r>
                          <a:r>
                            <a:rPr lang="en-US" sz="2800" strike="noStrike" baseline="0" dirty="0" smtClean="0">
                              <a:sym typeface="Wingdings"/>
                            </a:rPr>
                            <a:t> </a:t>
                          </a:r>
                          <a:r>
                            <a:rPr lang="en-US" sz="2800" strike="noStrike" baseline="0" dirty="0" smtClean="0">
                              <a:solidFill>
                                <a:srgbClr val="FFC000"/>
                              </a:solidFill>
                              <a:sym typeface="Wingdings"/>
                            </a:rPr>
                            <a:t>300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trike="noStrike" baseline="0" smtClean="0">
                                  <a:solidFill>
                                    <a:srgbClr val="FFC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800" strike="noStrike" baseline="0" dirty="0" smtClean="0">
                              <a:solidFill>
                                <a:srgbClr val="FFC000"/>
                              </a:solidFill>
                            </a:rPr>
                            <a:t>K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trike="noStrike" baseline="0" smtClean="0">
                                  <a:solidFill>
                                    <a:srgbClr val="FFC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√</m:t>
                              </m:r>
                              <m:r>
                                <a:rPr lang="en-US" sz="2800" b="0" i="1" strike="noStrike" baseline="0" smtClean="0">
                                  <a:solidFill>
                                    <a:srgbClr val="FFC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oMath>
                          </a14:m>
                          <a:endParaRPr lang="en-US" sz="2800" strike="noStrike" baseline="0" dirty="0" smtClean="0">
                            <a:solidFill>
                              <a:srgbClr val="FFC000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mr-IN" sz="32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  <m:r>
                                <a:rPr lang="en-US" sz="32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𝑜𝑏𝑠</m:t>
                              </m:r>
                            </m:oMath>
                          </a14:m>
                          <a:r>
                            <a:rPr lang="en-US" sz="3200" strike="sngStrike" baseline="0" dirty="0" smtClean="0"/>
                            <a:t>= 1  </a:t>
                          </a:r>
                          <a:r>
                            <a:rPr lang="en-US" sz="2800" strike="noStrike" baseline="0" dirty="0" smtClean="0">
                              <a:sym typeface="Wingdings"/>
                            </a:rPr>
                            <a:t> </a:t>
                          </a:r>
                          <a:r>
                            <a:rPr lang="en-US" sz="2800" strike="noStrike" baseline="0" dirty="0" smtClean="0">
                              <a:solidFill>
                                <a:srgbClr val="FFC000"/>
                              </a:solidFill>
                              <a:sym typeface="Wingdings"/>
                            </a:rPr>
                            <a:t>~ 0.2</a:t>
                          </a:r>
                          <a:endParaRPr lang="en-US" sz="2800" strike="sngStrike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baseline="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dirty="0" err="1" smtClean="0">
                              <a:solidFill>
                                <a:srgbClr val="FFFF00"/>
                              </a:solidFill>
                            </a:rPr>
                            <a:t>t</a:t>
                          </a:r>
                          <a:r>
                            <a:rPr lang="en-US" sz="3200" baseline="-25000" dirty="0" err="1" smtClean="0">
                              <a:solidFill>
                                <a:srgbClr val="FFFF00"/>
                              </a:solidFill>
                            </a:rPr>
                            <a:t>obs</a:t>
                          </a:r>
                          <a:r>
                            <a:rPr lang="en-US" sz="3200" baseline="-250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3200" baseline="0" dirty="0" smtClean="0">
                              <a:solidFill>
                                <a:srgbClr val="FFFF00"/>
                              </a:solidFill>
                            </a:rPr>
                            <a:t>~ </a:t>
                          </a:r>
                          <a:r>
                            <a:rPr lang="en-US" sz="3200" strike="sngStrike" baseline="0" dirty="0" smtClean="0">
                              <a:solidFill>
                                <a:srgbClr val="FFFF00"/>
                              </a:solidFill>
                            </a:rPr>
                            <a:t>1 month</a:t>
                          </a:r>
                          <a:r>
                            <a:rPr lang="en-US" sz="3200" strike="noStrike" baseline="0" dirty="0" smtClean="0">
                              <a:sym typeface="Wingdings"/>
                            </a:rPr>
                            <a:t>  </a:t>
                          </a:r>
                          <a:r>
                            <a:rPr lang="en-US" sz="3200" strike="noStrike" baseline="0" dirty="0" smtClean="0">
                              <a:solidFill>
                                <a:srgbClr val="FFC000"/>
                              </a:solidFill>
                              <a:sym typeface="Wingdings"/>
                            </a:rPr>
                            <a:t>~ 400 years!</a:t>
                          </a:r>
                          <a:endParaRPr lang="en-US" sz="3200" strike="sngStrike" baseline="0" dirty="0" smtClean="0">
                            <a:solidFill>
                              <a:srgbClr val="FFFF00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baseline="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7438322"/>
                  </p:ext>
                </p:extLst>
              </p:nvPr>
            </p:nvGraphicFramePr>
            <p:xfrm>
              <a:off x="6427788" y="166685"/>
              <a:ext cx="5554662" cy="2988374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Single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2400" strike="sngStrike" baseline="0" dirty="0" smtClean="0">
                              <a:solidFill>
                                <a:srgbClr val="FFFF00"/>
                              </a:solidFill>
                            </a:rPr>
                            <a:t>Noiseless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sz="2400" baseline="0" dirty="0" smtClean="0">
                              <a:solidFill>
                                <a:srgbClr val="FFC000"/>
                              </a:solidFill>
                            </a:rPr>
                            <a:t>Noisy 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Detector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25311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19712" r="-219" b="-288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01988"/>
              </p:ext>
            </p:extLst>
          </p:nvPr>
        </p:nvGraphicFramePr>
        <p:xfrm>
          <a:off x="6427788" y="3519485"/>
          <a:ext cx="5554662" cy="3017520"/>
        </p:xfrm>
        <a:graphic>
          <a:graphicData uri="http://schemas.openxmlformats.org/drawingml/2006/table">
            <a:tbl>
              <a:tblPr firstRow="1">
                <a:tableStyleId>{E929F9F4-4A8F-4326-A1B4-22849713DDAB}</a:tableStyleId>
              </a:tblPr>
              <a:tblGrid>
                <a:gridCol w="5554662"/>
              </a:tblGrid>
              <a:tr h="433390">
                <a:tc>
                  <a:txBody>
                    <a:bodyPr/>
                    <a:lstStyle/>
                    <a:p>
                      <a:pPr algn="ctr"/>
                      <a:r>
                        <a:rPr lang="mr-IN" sz="2400" dirty="0" smtClean="0">
                          <a:solidFill>
                            <a:srgbClr val="FFFF00"/>
                          </a:solidFill>
                        </a:rPr>
                        <a:t>…</a:t>
                      </a:r>
                      <a:r>
                        <a:rPr lang="en-US" sz="2400" smtClean="0">
                          <a:solidFill>
                            <a:srgbClr val="FFFF00"/>
                          </a:solidFill>
                        </a:rPr>
                        <a:t>but realistic</a:t>
                      </a:r>
                      <a:r>
                        <a:rPr lang="en-US" sz="2400" baseline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</a:rPr>
                        <a:t>f</a:t>
                      </a:r>
                      <a:r>
                        <a:rPr lang="en-US" sz="2400" baseline="0" smtClean="0">
                          <a:solidFill>
                            <a:srgbClr val="FFFF00"/>
                          </a:solidFill>
                        </a:rPr>
                        <a:t>actors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</a:tr>
              <a:tr h="2381567"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Imperfect Receiver (~50% photons)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Only partially coupled to sky (e.g. cold stop)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Emission etc. from optical elements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Atmosphere </a:t>
                      </a:r>
                      <a:r>
                        <a:rPr lang="en-US" sz="1800" baseline="0" dirty="0" err="1" smtClean="0"/>
                        <a:t>atten</a:t>
                      </a:r>
                      <a:r>
                        <a:rPr lang="en-US" sz="1800" baseline="0" dirty="0" smtClean="0"/>
                        <a:t>./emission (ground-based)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Scan strategy (e.g. telescope turnarounds lost)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Cryogenic cycling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Data Quality cuts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Readout noise, losses, </a:t>
                      </a:r>
                      <a:r>
                        <a:rPr lang="en-US" sz="1800" baseline="0" dirty="0" err="1" smtClean="0"/>
                        <a:t>etc</a:t>
                      </a:r>
                      <a:endParaRPr lang="en-US" sz="1800" baseline="0" dirty="0" smtClean="0"/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Much, much more</a:t>
                      </a:r>
                      <a:r>
                        <a:rPr lang="mr-IN" sz="1800" baseline="0" dirty="0" smtClean="0"/>
                        <a:t>…</a:t>
                      </a:r>
                      <a:r>
                        <a:rPr lang="en-US" sz="1800" baseline="0" dirty="0" smtClean="0"/>
                        <a:t>.</a:t>
                      </a:r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 flipV="1">
            <a:off x="9286875" y="2971800"/>
            <a:ext cx="1" cy="6715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32012" y="1636197"/>
            <a:ext cx="13573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75865" y="2113808"/>
            <a:ext cx="511010" cy="11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53356" y="2774249"/>
            <a:ext cx="1436265" cy="45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38147" y="422935"/>
            <a:ext cx="1448728" cy="283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088310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dirty="0" smtClean="0"/>
                            <a:t>t</a:t>
                          </a:r>
                          <a:r>
                            <a:rPr lang="en-US" sz="3600" baseline="-25000" dirty="0" err="1" smtClean="0"/>
                            <a:t>obs</a:t>
                          </a:r>
                          <a:r>
                            <a:rPr lang="en-US" sz="3600" dirty="0" smtClean="0"/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𝑠𝑘𝑦</m:t>
                                  </m:r>
                                </m:num>
                                <m:den>
                                  <m:r>
                                    <a:rPr lang="mr-IN" sz="3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𝑜𝑏𝑠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dirty="0" smtClean="0"/>
                            <a:t>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mr-IN" sz="360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𝑁𝐸𝑇</m:t>
                                  </m:r>
                                  <m:r>
                                    <a:rPr lang="en-US" sz="3600" b="0" i="1" baseline="-25000" smtClean="0">
                                      <a:latin typeface="Cambria Math" charset="0"/>
                                    </a:rPr>
                                    <m:t>𝑐𝑚𝑏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𝑚𝑎𝑝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𝑑𝑒𝑝𝑡h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600" b="0" i="1" baseline="30000" smtClean="0">
                                  <a:latin typeface="Cambria Math" charset="0"/>
                                </a:rPr>
                                <m:t>2</m:t>
                              </m:r>
                            </m:oMath>
                          </a14:m>
                          <a:endParaRPr lang="en-US" sz="3600" baseline="300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Map ~</a:t>
                          </a:r>
                          <a:r>
                            <a:rPr lang="en-US" sz="2400" baseline="0" dirty="0" smtClean="0"/>
                            <a:t> 1% of the sky </a:t>
                          </a:r>
                          <a:br>
                            <a:rPr lang="en-US" sz="2400" baseline="0" dirty="0" smtClean="0"/>
                          </a:br>
                          <a:r>
                            <a:rPr lang="en-US" sz="2400" baseline="0" dirty="0" smtClean="0"/>
                            <a:t>to a depth of 7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baseline="0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baseline="0" dirty="0" err="1" smtClean="0"/>
                            <a:t>K-arcmin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088310"/>
                  </p:ext>
                </p:extLst>
              </p:nvPr>
            </p:nvGraphicFramePr>
            <p:xfrm>
              <a:off x="317501" y="1743075"/>
              <a:ext cx="5554662" cy="3636539"/>
            </p:xfrm>
            <a:graphic>
              <a:graphicData uri="http://schemas.openxmlformats.org/drawingml/2006/table">
                <a:tbl>
                  <a:tblPr firstRow="1">
                    <a:tableStyleId>{E929F9F4-4A8F-4326-A1B4-22849713DDAB}</a:tableStyleId>
                  </a:tblPr>
                  <a:tblGrid>
                    <a:gridCol w="5554662"/>
                  </a:tblGrid>
                  <a:tr h="9504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FFFF00"/>
                              </a:solidFill>
                            </a:rPr>
                            <a:t>How long</a:t>
                          </a:r>
                          <a:r>
                            <a:rPr lang="en-US" sz="2400" baseline="0" dirty="0" smtClean="0">
                              <a:solidFill>
                                <a:srgbClr val="FFFF00"/>
                              </a:solidFill>
                            </a:rPr>
                            <a:t> will it take to detect primordial B-Modes?</a:t>
                          </a:r>
                          <a:endParaRPr lang="en-US" sz="24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953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103185" r="-219" b="-183439"/>
                          </a:stretch>
                        </a:blipFill>
                      </a:tcPr>
                    </a:tc>
                  </a:tr>
                  <a:tr h="781664"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charset="0"/>
                            <a:buChar char="•"/>
                          </a:pPr>
                          <a:endParaRPr lang="en-US" sz="1000" dirty="0" smtClean="0"/>
                        </a:p>
                        <a:p>
                          <a:pPr marL="342900" indent="-342900" algn="l">
                            <a:buFont typeface="Arial" charset="0"/>
                            <a:buChar char="•"/>
                          </a:pPr>
                          <a:r>
                            <a:rPr lang="en-US" sz="2400" dirty="0" smtClean="0"/>
                            <a:t>Assume r ~ 0.07 (current upper limit)</a:t>
                          </a:r>
                          <a:endParaRPr lang="en-US" sz="2400" dirty="0"/>
                        </a:p>
                      </a:txBody>
                      <a:tcPr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</a:tcPr>
                    </a:tc>
                  </a:tr>
                  <a:tr h="9504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287179" r="-219" b="-192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85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icture 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65288"/>
            <a:ext cx="2332736" cy="17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AutoShape 2"/>
          <p:cNvSpPr>
            <a:spLocks/>
          </p:cNvSpPr>
          <p:nvPr/>
        </p:nvSpPr>
        <p:spPr bwMode="auto">
          <a:xfrm>
            <a:off x="254007" y="882653"/>
            <a:ext cx="2501068" cy="782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Pre-TES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detectors</a:t>
            </a:r>
          </a:p>
        </p:txBody>
      </p:sp>
      <p:sp>
        <p:nvSpPr>
          <p:cNvPr id="38" name="AutoShape 3"/>
          <p:cNvSpPr>
            <a:spLocks/>
          </p:cNvSpPr>
          <p:nvPr/>
        </p:nvSpPr>
        <p:spPr bwMode="auto">
          <a:xfrm>
            <a:off x="309035" y="3754263"/>
            <a:ext cx="2277701" cy="362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/>
              <a:t>e.g. </a:t>
            </a:r>
            <a:r>
              <a:rPr lang="en-US" sz="2000" b="1" dirty="0" smtClean="0"/>
              <a:t>ACBAR, Planck</a:t>
            </a:r>
            <a:endParaRPr lang="en-US" b="1" dirty="0"/>
          </a:p>
        </p:txBody>
      </p:sp>
      <p:sp>
        <p:nvSpPr>
          <p:cNvPr id="26" name="AutoShape 7"/>
          <p:cNvSpPr>
            <a:spLocks/>
          </p:cNvSpPr>
          <p:nvPr/>
        </p:nvSpPr>
        <p:spPr bwMode="auto">
          <a:xfrm>
            <a:off x="0" y="0"/>
            <a:ext cx="11442700" cy="687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3575" defTabSz="1214364">
              <a:defRPr/>
            </a:pPr>
            <a:r>
              <a:rPr lang="en-US" sz="4000" dirty="0" smtClean="0"/>
              <a:t>(Example) History of TES-based Array Complexity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4034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icture 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65288"/>
            <a:ext cx="2332736" cy="17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AutoShape 2"/>
          <p:cNvSpPr>
            <a:spLocks/>
          </p:cNvSpPr>
          <p:nvPr/>
        </p:nvSpPr>
        <p:spPr bwMode="auto">
          <a:xfrm>
            <a:off x="254007" y="882653"/>
            <a:ext cx="2501068" cy="782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Pre-TES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detectors</a:t>
            </a:r>
          </a:p>
        </p:txBody>
      </p:sp>
      <p:sp>
        <p:nvSpPr>
          <p:cNvPr id="38" name="AutoShape 3"/>
          <p:cNvSpPr>
            <a:spLocks/>
          </p:cNvSpPr>
          <p:nvPr/>
        </p:nvSpPr>
        <p:spPr bwMode="auto">
          <a:xfrm>
            <a:off x="309035" y="3456691"/>
            <a:ext cx="2277701" cy="6598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/>
              <a:t>e.g. </a:t>
            </a:r>
            <a:r>
              <a:rPr lang="en-US" sz="2000" b="1" dirty="0" smtClean="0"/>
              <a:t>ACBAR, Planck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736" y="4176172"/>
            <a:ext cx="2873828" cy="257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26" y="4208076"/>
            <a:ext cx="3951346" cy="2543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7626" y="4208076"/>
            <a:ext cx="110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ACBAR 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597736" y="4150193"/>
            <a:ext cx="1104405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PLANCK</a:t>
            </a:r>
            <a:endParaRPr lang="en-US"/>
          </a:p>
        </p:txBody>
      </p:sp>
      <p:sp>
        <p:nvSpPr>
          <p:cNvPr id="27" name="AutoShape 7"/>
          <p:cNvSpPr>
            <a:spLocks/>
          </p:cNvSpPr>
          <p:nvPr/>
        </p:nvSpPr>
        <p:spPr bwMode="auto">
          <a:xfrm>
            <a:off x="0" y="0"/>
            <a:ext cx="11442700" cy="687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3575" defTabSz="1214364">
              <a:defRPr/>
            </a:pPr>
            <a:r>
              <a:rPr lang="en-US" sz="4000" smtClean="0"/>
              <a:t>A (Biased) </a:t>
            </a:r>
            <a:r>
              <a:rPr lang="en-US" sz="4000" dirty="0" smtClean="0"/>
              <a:t>History of TES-based Array Complexity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430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58779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Single-</a:t>
            </a:r>
            <a:r>
              <a:rPr lang="en-US" dirty="0" err="1"/>
              <a:t>Moded</a:t>
            </a:r>
            <a:r>
              <a:rPr lang="en-US" dirty="0"/>
              <a:t> TES </a:t>
            </a:r>
            <a:r>
              <a:rPr lang="en-US" dirty="0" smtClean="0"/>
              <a:t>Detector Technologies for CMB Polarimetry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1476" y="2303813"/>
            <a:ext cx="11348852" cy="34735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“single-</a:t>
            </a:r>
            <a:r>
              <a:rPr lang="en-US" dirty="0" err="1" smtClean="0">
                <a:solidFill>
                  <a:srgbClr val="FFFF00"/>
                </a:solidFill>
              </a:rPr>
              <a:t>moded</a:t>
            </a:r>
            <a:r>
              <a:rPr lang="en-US" dirty="0" smtClean="0">
                <a:solidFill>
                  <a:srgbClr val="FFFF00"/>
                </a:solidFill>
              </a:rPr>
              <a:t>” </a:t>
            </a:r>
            <a:r>
              <a:rPr lang="mr-IN" dirty="0" smtClean="0"/>
              <a:t>–</a:t>
            </a:r>
            <a:r>
              <a:rPr lang="en-US" dirty="0" smtClean="0"/>
              <a:t> EM propagation mode, NOT related to B-”modes”</a:t>
            </a:r>
          </a:p>
        </p:txBody>
      </p:sp>
    </p:spTree>
    <p:extLst>
      <p:ext uri="{BB962C8B-B14F-4D97-AF65-F5344CB8AC3E}">
        <p14:creationId xmlns:p14="http://schemas.microsoft.com/office/powerpoint/2010/main" val="6072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icture 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65288"/>
            <a:ext cx="2332736" cy="17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AutoShape 2"/>
          <p:cNvSpPr>
            <a:spLocks/>
          </p:cNvSpPr>
          <p:nvPr/>
        </p:nvSpPr>
        <p:spPr bwMode="auto">
          <a:xfrm>
            <a:off x="254007" y="882653"/>
            <a:ext cx="2501068" cy="782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Pre-TES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detectors</a:t>
            </a:r>
          </a:p>
        </p:txBody>
      </p:sp>
      <p:sp>
        <p:nvSpPr>
          <p:cNvPr id="38" name="AutoShape 3"/>
          <p:cNvSpPr>
            <a:spLocks/>
          </p:cNvSpPr>
          <p:nvPr/>
        </p:nvSpPr>
        <p:spPr bwMode="auto">
          <a:xfrm>
            <a:off x="309035" y="3456691"/>
            <a:ext cx="2277701" cy="6598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/>
              <a:t>e.g. </a:t>
            </a:r>
            <a:r>
              <a:rPr lang="en-US" sz="2000" b="1" dirty="0" smtClean="0"/>
              <a:t>ACBAR, Planck</a:t>
            </a:r>
            <a:endParaRPr lang="en-US" b="1" dirty="0"/>
          </a:p>
        </p:txBody>
      </p:sp>
      <p:sp>
        <p:nvSpPr>
          <p:cNvPr id="25" name="AutoShape 4"/>
          <p:cNvSpPr>
            <a:spLocks/>
          </p:cNvSpPr>
          <p:nvPr/>
        </p:nvSpPr>
        <p:spPr bwMode="auto">
          <a:xfrm>
            <a:off x="97685" y="4271467"/>
            <a:ext cx="3800559" cy="2416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solidFill>
              <a:srgbClr val="FFC000"/>
            </a:solidFill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6576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84"/>
              </a:spcBef>
            </a:pPr>
            <a:r>
              <a:rPr lang="en-US" altLang="en-US" sz="1600" dirty="0" smtClean="0">
                <a:solidFill>
                  <a:srgbClr val="FFFFFF"/>
                </a:solidFill>
              </a:rPr>
              <a:t>Detectors ~ background limited (from ground), so increase sensitivity by:</a:t>
            </a:r>
          </a:p>
          <a:p>
            <a:pPr eaLnBrk="1" hangingPunct="1">
              <a:spcBef>
                <a:spcPts val="1784"/>
              </a:spcBef>
            </a:pPr>
            <a:endParaRPr lang="en-US" altLang="en-US" sz="1600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ts val="1784"/>
              </a:spcBef>
            </a:pPr>
            <a:endParaRPr lang="en-US" altLang="en-US" sz="1600" dirty="0">
              <a:solidFill>
                <a:srgbClr val="FFFFFF"/>
              </a:solidFill>
            </a:endParaRPr>
          </a:p>
          <a:p>
            <a:pPr eaLnBrk="1" hangingPunct="1">
              <a:spcBef>
                <a:spcPts val="1784"/>
              </a:spcBef>
            </a:pPr>
            <a:endParaRPr lang="en-US" alt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736" y="4176172"/>
            <a:ext cx="2873828" cy="257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26" y="4208076"/>
            <a:ext cx="3951346" cy="2543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7626" y="4208076"/>
            <a:ext cx="110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ACBAR 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597736" y="4150193"/>
            <a:ext cx="1104405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PLANCK</a:t>
            </a:r>
            <a:endParaRPr lang="en-US"/>
          </a:p>
        </p:txBody>
      </p:sp>
      <p:sp>
        <p:nvSpPr>
          <p:cNvPr id="12" name="AutoShape 7"/>
          <p:cNvSpPr>
            <a:spLocks/>
          </p:cNvSpPr>
          <p:nvPr/>
        </p:nvSpPr>
        <p:spPr bwMode="auto">
          <a:xfrm>
            <a:off x="0" y="0"/>
            <a:ext cx="11442700" cy="687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3575" defTabSz="1214364">
              <a:defRPr/>
            </a:pPr>
            <a:r>
              <a:rPr lang="en-US" sz="4000" smtClean="0"/>
              <a:t>A (Biased) </a:t>
            </a:r>
            <a:r>
              <a:rPr lang="en-US" sz="4000" dirty="0" smtClean="0"/>
              <a:t>History of TES-based Array Complexity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0046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icture 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65288"/>
            <a:ext cx="2332736" cy="17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AutoShape 2"/>
          <p:cNvSpPr>
            <a:spLocks/>
          </p:cNvSpPr>
          <p:nvPr/>
        </p:nvSpPr>
        <p:spPr bwMode="auto">
          <a:xfrm>
            <a:off x="254007" y="882653"/>
            <a:ext cx="2501068" cy="782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Pre-TES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detectors</a:t>
            </a:r>
          </a:p>
        </p:txBody>
      </p:sp>
      <p:sp>
        <p:nvSpPr>
          <p:cNvPr id="38" name="AutoShape 3"/>
          <p:cNvSpPr>
            <a:spLocks/>
          </p:cNvSpPr>
          <p:nvPr/>
        </p:nvSpPr>
        <p:spPr bwMode="auto">
          <a:xfrm>
            <a:off x="309035" y="3754263"/>
            <a:ext cx="2277701" cy="362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/>
              <a:t>e.g. </a:t>
            </a:r>
            <a:r>
              <a:rPr lang="en-US" sz="2000" b="1" dirty="0" smtClean="0"/>
              <a:t>ACBAR, Planck</a:t>
            </a:r>
            <a:endParaRPr lang="en-US" b="1" dirty="0"/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2993094" y="880815"/>
            <a:ext cx="2600023" cy="749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1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TES Arrays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07" y="1644797"/>
            <a:ext cx="2362200" cy="1828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2411869" y="2402090"/>
            <a:ext cx="1103227" cy="2981"/>
          </a:xfrm>
          <a:prstGeom prst="line">
            <a:avLst/>
          </a:prstGeom>
          <a:noFill/>
          <a:ln w="63500" cap="flat" cmpd="sng">
            <a:solidFill>
              <a:srgbClr val="FF26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28599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3064382" y="3503055"/>
            <a:ext cx="2457449" cy="3695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 smtClean="0"/>
              <a:t>e.g. SPT-SZ, MBAC</a:t>
            </a:r>
            <a:endParaRPr lang="en-US" sz="1400" b="1" dirty="0"/>
          </a:p>
        </p:txBody>
      </p:sp>
      <p:sp>
        <p:nvSpPr>
          <p:cNvPr id="21" name="AutoShape 4"/>
          <p:cNvSpPr>
            <a:spLocks/>
          </p:cNvSpPr>
          <p:nvPr/>
        </p:nvSpPr>
        <p:spPr bwMode="auto">
          <a:xfrm>
            <a:off x="97685" y="4271467"/>
            <a:ext cx="3800559" cy="2416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solidFill>
              <a:srgbClr val="FFC000"/>
            </a:solidFill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6576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84"/>
              </a:spcBef>
            </a:pPr>
            <a:r>
              <a:rPr lang="en-US" altLang="en-US" sz="1600" dirty="0" smtClean="0">
                <a:solidFill>
                  <a:srgbClr val="FFFFFF"/>
                </a:solidFill>
              </a:rPr>
              <a:t>Detectors ~ background limited (from ground), so increase sensitivity by:</a:t>
            </a:r>
            <a:endParaRPr lang="en-US" altLang="en-US" sz="1600" dirty="0">
              <a:solidFill>
                <a:srgbClr val="FFFFFF"/>
              </a:solidFill>
            </a:endParaRP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FF"/>
                </a:solidFill>
              </a:rPr>
              <a:t>More </a:t>
            </a:r>
            <a:r>
              <a:rPr lang="en-US" altLang="en-US" sz="1600" dirty="0" smtClean="0">
                <a:solidFill>
                  <a:srgbClr val="FFFFFF"/>
                </a:solidFill>
              </a:rPr>
              <a:t>Detectors</a:t>
            </a: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FF"/>
              </a:solidFill>
            </a:endParaRP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878" y="4271467"/>
            <a:ext cx="3023343" cy="2407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256" y="4271467"/>
            <a:ext cx="2689430" cy="24424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40914" y="4271467"/>
            <a:ext cx="110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SPT-SZ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675256" y="4271467"/>
            <a:ext cx="146627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ACT-MBAC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0809" y="3767799"/>
            <a:ext cx="403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Multiplexed Readout </a:t>
            </a:r>
            <a:r>
              <a:rPr lang="en-US" smtClean="0">
                <a:sym typeface="Wingdings"/>
              </a:rPr>
              <a:t> Large Arrays</a:t>
            </a:r>
            <a:endParaRPr lang="en-US" dirty="0"/>
          </a:p>
        </p:txBody>
      </p:sp>
      <p:sp>
        <p:nvSpPr>
          <p:cNvPr id="29" name="AutoShape 7"/>
          <p:cNvSpPr>
            <a:spLocks/>
          </p:cNvSpPr>
          <p:nvPr/>
        </p:nvSpPr>
        <p:spPr bwMode="auto">
          <a:xfrm>
            <a:off x="0" y="0"/>
            <a:ext cx="11442700" cy="687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3575" defTabSz="1214364">
              <a:defRPr/>
            </a:pPr>
            <a:r>
              <a:rPr lang="en-US" sz="4000" smtClean="0"/>
              <a:t>A (Biased) </a:t>
            </a:r>
            <a:r>
              <a:rPr lang="en-US" sz="4000" dirty="0" smtClean="0"/>
              <a:t>History of TES-based Array Complexity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0152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icture 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65288"/>
            <a:ext cx="2332736" cy="17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AutoShape 2"/>
          <p:cNvSpPr>
            <a:spLocks/>
          </p:cNvSpPr>
          <p:nvPr/>
        </p:nvSpPr>
        <p:spPr bwMode="auto">
          <a:xfrm>
            <a:off x="254007" y="882653"/>
            <a:ext cx="2501068" cy="782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Pre-TES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detectors</a:t>
            </a:r>
          </a:p>
        </p:txBody>
      </p:sp>
      <p:sp>
        <p:nvSpPr>
          <p:cNvPr id="38" name="AutoShape 3"/>
          <p:cNvSpPr>
            <a:spLocks/>
          </p:cNvSpPr>
          <p:nvPr/>
        </p:nvSpPr>
        <p:spPr bwMode="auto">
          <a:xfrm>
            <a:off x="309035" y="3754263"/>
            <a:ext cx="2277701" cy="362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/>
              <a:t>e.g. </a:t>
            </a:r>
            <a:r>
              <a:rPr lang="en-US" sz="2000" b="1" dirty="0" smtClean="0"/>
              <a:t>ACBAR, Planck</a:t>
            </a:r>
            <a:endParaRPr lang="en-US" b="1" dirty="0"/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2993094" y="880815"/>
            <a:ext cx="2600023" cy="749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1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TES Arrays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07" y="1644797"/>
            <a:ext cx="2362200" cy="1828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2411869" y="2402090"/>
            <a:ext cx="1103227" cy="2981"/>
          </a:xfrm>
          <a:prstGeom prst="line">
            <a:avLst/>
          </a:prstGeom>
          <a:noFill/>
          <a:ln w="63500" cap="flat" cmpd="sng">
            <a:solidFill>
              <a:srgbClr val="FF26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28599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3064382" y="3503055"/>
            <a:ext cx="2457449" cy="3695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 smtClean="0"/>
              <a:t>e.g. SPT-SZ, MBAC</a:t>
            </a:r>
            <a:endParaRPr lang="en-US" sz="1400" b="1" dirty="0"/>
          </a:p>
        </p:txBody>
      </p:sp>
      <p:sp>
        <p:nvSpPr>
          <p:cNvPr id="21" name="AutoShape 4"/>
          <p:cNvSpPr>
            <a:spLocks/>
          </p:cNvSpPr>
          <p:nvPr/>
        </p:nvSpPr>
        <p:spPr bwMode="auto">
          <a:xfrm>
            <a:off x="97685" y="4271467"/>
            <a:ext cx="3800559" cy="2416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solidFill>
              <a:srgbClr val="FFC000"/>
            </a:solidFill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6576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84"/>
              </a:spcBef>
            </a:pPr>
            <a:r>
              <a:rPr lang="en-US" altLang="en-US" sz="1600" dirty="0" smtClean="0">
                <a:solidFill>
                  <a:srgbClr val="FFFFFF"/>
                </a:solidFill>
              </a:rPr>
              <a:t>Detectors ~ background limited (from ground), so increase sensitivity by:</a:t>
            </a:r>
            <a:endParaRPr lang="en-US" altLang="en-US" sz="1600" dirty="0">
              <a:solidFill>
                <a:srgbClr val="FFFFFF"/>
              </a:solidFill>
            </a:endParaRP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FF"/>
                </a:solidFill>
              </a:rPr>
              <a:t>More </a:t>
            </a:r>
            <a:r>
              <a:rPr lang="en-US" altLang="en-US" sz="1600" dirty="0" smtClean="0">
                <a:solidFill>
                  <a:srgbClr val="FFFFFF"/>
                </a:solidFill>
              </a:rPr>
              <a:t>Detectors</a:t>
            </a: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</a:rPr>
              <a:t>Added Capabilities e.g.</a:t>
            </a:r>
            <a:br>
              <a:rPr lang="en-US" altLang="en-US" sz="1600" dirty="0" smtClean="0">
                <a:solidFill>
                  <a:srgbClr val="FFFFFF"/>
                </a:solidFill>
              </a:rPr>
            </a:br>
            <a:r>
              <a:rPr lang="en-US" altLang="en-US" sz="1600" dirty="0" smtClean="0">
                <a:solidFill>
                  <a:srgbClr val="FFFFFF"/>
                </a:solidFill>
              </a:rPr>
              <a:t>(polarization, systematic control)</a:t>
            </a:r>
            <a:endParaRPr lang="en-US" altLang="en-US" sz="1600" dirty="0">
              <a:solidFill>
                <a:srgbClr val="FFFFFF"/>
              </a:solidFill>
            </a:endParaRP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FF"/>
              </a:solidFill>
            </a:endParaRPr>
          </a:p>
        </p:txBody>
      </p:sp>
      <p:pic>
        <p:nvPicPr>
          <p:cNvPr id="15" name="Picture 5" descr="Screen shot 2012-01-26 at 3.44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06" y="1664321"/>
            <a:ext cx="2286000" cy="178562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AutoShape 3"/>
          <p:cNvSpPr>
            <a:spLocks/>
          </p:cNvSpPr>
          <p:nvPr/>
        </p:nvSpPr>
        <p:spPr bwMode="auto">
          <a:xfrm>
            <a:off x="5809836" y="3436395"/>
            <a:ext cx="3098305" cy="5967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b="1" dirty="0" smtClean="0"/>
              <a:t>e.g. </a:t>
            </a:r>
            <a:r>
              <a:rPr lang="en-US" b="1" dirty="0" err="1" smtClean="0"/>
              <a:t>SPTpol</a:t>
            </a:r>
            <a:r>
              <a:rPr lang="en-US" b="1" dirty="0" smtClean="0"/>
              <a:t>, </a:t>
            </a:r>
            <a:r>
              <a:rPr lang="en-US" b="1" dirty="0" err="1" smtClean="0"/>
              <a:t>ACTPol</a:t>
            </a:r>
            <a:r>
              <a:rPr lang="en-US" b="1" dirty="0" smtClean="0"/>
              <a:t>, </a:t>
            </a:r>
            <a:r>
              <a:rPr lang="en-US" b="1" dirty="0" err="1" smtClean="0"/>
              <a:t>Polarbear</a:t>
            </a:r>
            <a:r>
              <a:rPr lang="en-US" b="1" dirty="0" smtClean="0"/>
              <a:t>, BICEP/KECK</a:t>
            </a:r>
            <a:endParaRPr lang="en-US" b="1" dirty="0"/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5980367" y="804422"/>
            <a:ext cx="2841522" cy="749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2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Polarization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5316704" y="2402090"/>
            <a:ext cx="1158984" cy="0"/>
          </a:xfrm>
          <a:prstGeom prst="line">
            <a:avLst/>
          </a:prstGeom>
          <a:noFill/>
          <a:ln w="63500" cap="flat" cmpd="sng">
            <a:solidFill>
              <a:srgbClr val="FF26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28599"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705" y="4209770"/>
            <a:ext cx="6204402" cy="25772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71285" y="4199344"/>
            <a:ext cx="110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ACTPol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AutoShape 7"/>
          <p:cNvSpPr>
            <a:spLocks/>
          </p:cNvSpPr>
          <p:nvPr/>
        </p:nvSpPr>
        <p:spPr bwMode="auto">
          <a:xfrm>
            <a:off x="0" y="0"/>
            <a:ext cx="11442700" cy="687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3575" defTabSz="1214364">
              <a:defRPr/>
            </a:pPr>
            <a:r>
              <a:rPr lang="en-US" sz="4000" smtClean="0"/>
              <a:t>A (Biased) </a:t>
            </a:r>
            <a:r>
              <a:rPr lang="en-US" sz="4000" dirty="0" smtClean="0"/>
              <a:t>History of TES-based Array Complexity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6475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icture 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65288"/>
            <a:ext cx="2332736" cy="17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AutoShape 2"/>
          <p:cNvSpPr>
            <a:spLocks/>
          </p:cNvSpPr>
          <p:nvPr/>
        </p:nvSpPr>
        <p:spPr bwMode="auto">
          <a:xfrm>
            <a:off x="254007" y="882653"/>
            <a:ext cx="2501068" cy="7826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Pre-TES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detectors</a:t>
            </a:r>
          </a:p>
        </p:txBody>
      </p:sp>
      <p:sp>
        <p:nvSpPr>
          <p:cNvPr id="38" name="AutoShape 3"/>
          <p:cNvSpPr>
            <a:spLocks/>
          </p:cNvSpPr>
          <p:nvPr/>
        </p:nvSpPr>
        <p:spPr bwMode="auto">
          <a:xfrm>
            <a:off x="309035" y="3754263"/>
            <a:ext cx="2277701" cy="362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/>
              <a:t>e.g. </a:t>
            </a:r>
            <a:r>
              <a:rPr lang="en-US" sz="2000" b="1" dirty="0" smtClean="0"/>
              <a:t>ACBAR, Planck</a:t>
            </a:r>
            <a:endParaRPr lang="en-US" b="1" dirty="0"/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2993094" y="880815"/>
            <a:ext cx="2600023" cy="749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1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TES Arrays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baseline="30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07" y="1644797"/>
            <a:ext cx="2362200" cy="18288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2411869" y="2402090"/>
            <a:ext cx="1103227" cy="2981"/>
          </a:xfrm>
          <a:prstGeom prst="line">
            <a:avLst/>
          </a:prstGeom>
          <a:noFill/>
          <a:ln w="63500" cap="flat" cmpd="sng">
            <a:solidFill>
              <a:srgbClr val="FF26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28599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3064382" y="3503055"/>
            <a:ext cx="2457449" cy="3695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000" b="1" dirty="0" smtClean="0"/>
              <a:t>e.g. SPT-SZ, MBAC</a:t>
            </a:r>
            <a:endParaRPr lang="en-US" sz="1400" b="1" dirty="0"/>
          </a:p>
        </p:txBody>
      </p:sp>
      <p:sp>
        <p:nvSpPr>
          <p:cNvPr id="21" name="AutoShape 4"/>
          <p:cNvSpPr>
            <a:spLocks/>
          </p:cNvSpPr>
          <p:nvPr/>
        </p:nvSpPr>
        <p:spPr bwMode="auto">
          <a:xfrm>
            <a:off x="97685" y="4271467"/>
            <a:ext cx="3800559" cy="2416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solidFill>
              <a:srgbClr val="FFC000"/>
            </a:solidFill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6576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784"/>
              </a:spcBef>
            </a:pPr>
            <a:r>
              <a:rPr lang="en-US" altLang="en-US" sz="1600" dirty="0" smtClean="0">
                <a:solidFill>
                  <a:srgbClr val="FFFFFF"/>
                </a:solidFill>
              </a:rPr>
              <a:t>Detectors ~ background limited (from ground), so increase sensitivity by:</a:t>
            </a:r>
            <a:endParaRPr lang="en-US" altLang="en-US" sz="1600" dirty="0">
              <a:solidFill>
                <a:srgbClr val="FFFFFF"/>
              </a:solidFill>
            </a:endParaRP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FF"/>
                </a:solidFill>
              </a:rPr>
              <a:t>More </a:t>
            </a:r>
            <a:r>
              <a:rPr lang="en-US" altLang="en-US" sz="1600" dirty="0" smtClean="0">
                <a:solidFill>
                  <a:srgbClr val="FFFFFF"/>
                </a:solidFill>
              </a:rPr>
              <a:t>Detectors</a:t>
            </a: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</a:rPr>
              <a:t>Added Capabilities e.g.</a:t>
            </a:r>
            <a:br>
              <a:rPr lang="en-US" altLang="en-US" sz="1600" dirty="0" smtClean="0">
                <a:solidFill>
                  <a:srgbClr val="FFFFFF"/>
                </a:solidFill>
              </a:rPr>
            </a:br>
            <a:r>
              <a:rPr lang="en-US" altLang="en-US" sz="1600" dirty="0" smtClean="0">
                <a:solidFill>
                  <a:srgbClr val="FFFFFF"/>
                </a:solidFill>
              </a:rPr>
              <a:t>(polarization, systematic control)</a:t>
            </a:r>
          </a:p>
          <a:p>
            <a:pPr marL="457189" indent="-457189" eaLnBrk="1" hangingPunct="1">
              <a:lnSpc>
                <a:spcPts val="1600"/>
              </a:lnSpc>
              <a:spcBef>
                <a:spcPts val="1784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</a:rPr>
              <a:t>More Bandwidth / Multi-</a:t>
            </a:r>
            <a:r>
              <a:rPr lang="en-US" altLang="en-US" sz="1600" dirty="0" err="1" smtClean="0">
                <a:solidFill>
                  <a:srgbClr val="FFFFFF"/>
                </a:solidFill>
              </a:rPr>
              <a:t>chroic</a:t>
            </a:r>
            <a:endParaRPr lang="en-US" altLang="en-US" sz="1600" dirty="0">
              <a:solidFill>
                <a:srgbClr val="FFFFFF"/>
              </a:solidFill>
            </a:endParaRPr>
          </a:p>
        </p:txBody>
      </p:sp>
      <p:pic>
        <p:nvPicPr>
          <p:cNvPr id="15" name="Picture 5" descr="Screen shot 2012-01-26 at 3.44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06" y="1664321"/>
            <a:ext cx="2286000" cy="178562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AutoShape 3"/>
          <p:cNvSpPr>
            <a:spLocks/>
          </p:cNvSpPr>
          <p:nvPr/>
        </p:nvSpPr>
        <p:spPr bwMode="auto">
          <a:xfrm>
            <a:off x="5809836" y="3436395"/>
            <a:ext cx="3098305" cy="5967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b="1" dirty="0" smtClean="0"/>
              <a:t>e.g. </a:t>
            </a:r>
            <a:r>
              <a:rPr lang="en-US" b="1" dirty="0" err="1" smtClean="0"/>
              <a:t>SPTpol</a:t>
            </a:r>
            <a:r>
              <a:rPr lang="en-US" b="1" dirty="0" smtClean="0"/>
              <a:t>, </a:t>
            </a:r>
            <a:r>
              <a:rPr lang="en-US" b="1" dirty="0" err="1" smtClean="0"/>
              <a:t>ACTPol</a:t>
            </a:r>
            <a:r>
              <a:rPr lang="en-US" b="1" dirty="0" smtClean="0"/>
              <a:t>, </a:t>
            </a:r>
            <a:r>
              <a:rPr lang="en-US" b="1" dirty="0" err="1" smtClean="0"/>
              <a:t>Polarbear</a:t>
            </a:r>
            <a:r>
              <a:rPr lang="en-US" b="1" dirty="0" smtClean="0"/>
              <a:t>, BICEP/KECK</a:t>
            </a:r>
            <a:endParaRPr lang="en-US" b="1" dirty="0"/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5980367" y="804422"/>
            <a:ext cx="2841522" cy="749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2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Polarization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5299069" y="2424150"/>
            <a:ext cx="1239273" cy="0"/>
          </a:xfrm>
          <a:prstGeom prst="line">
            <a:avLst/>
          </a:prstGeom>
          <a:noFill/>
          <a:ln w="63500" cap="flat" cmpd="sng">
            <a:solidFill>
              <a:srgbClr val="FF26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28599"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AutoShape 3"/>
          <p:cNvSpPr>
            <a:spLocks/>
          </p:cNvSpPr>
          <p:nvPr/>
        </p:nvSpPr>
        <p:spPr bwMode="auto">
          <a:xfrm>
            <a:off x="9029843" y="783545"/>
            <a:ext cx="3244849" cy="749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3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multi-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chroic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chroic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3"/>
          <p:cNvSpPr>
            <a:spLocks/>
          </p:cNvSpPr>
          <p:nvPr/>
        </p:nvSpPr>
        <p:spPr bwMode="auto">
          <a:xfrm>
            <a:off x="9379326" y="3449615"/>
            <a:ext cx="2728768" cy="5835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en-US" b="1" dirty="0"/>
              <a:t>e.g. </a:t>
            </a:r>
            <a:r>
              <a:rPr lang="en-US" b="1" dirty="0"/>
              <a:t>SPT-3G, Advanced </a:t>
            </a:r>
            <a:r>
              <a:rPr lang="en-US" b="1" dirty="0" err="1" smtClean="0"/>
              <a:t>ACTPol</a:t>
            </a:r>
            <a:r>
              <a:rPr lang="en-US" b="1" dirty="0" smtClean="0"/>
              <a:t>, Simons Array</a:t>
            </a:r>
            <a:endParaRPr lang="en-US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706" y="1553722"/>
            <a:ext cx="1995917" cy="897196"/>
          </a:xfrm>
          <a:prstGeom prst="rect">
            <a:avLst/>
          </a:prstGeom>
        </p:spPr>
      </p:pic>
      <p:pic>
        <p:nvPicPr>
          <p:cNvPr id="24" name="Picture 23" descr="20311694853_71aa87e894_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042" y="2430040"/>
            <a:ext cx="1041540" cy="934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3665" y="2430040"/>
            <a:ext cx="1266920" cy="917871"/>
          </a:xfrm>
          <a:prstGeom prst="rect">
            <a:avLst/>
          </a:prstGeom>
        </p:spPr>
      </p:pic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8364483" y="2424150"/>
            <a:ext cx="1241222" cy="6675"/>
          </a:xfrm>
          <a:prstGeom prst="line">
            <a:avLst/>
          </a:prstGeom>
          <a:noFill/>
          <a:ln w="63500" cap="flat" cmpd="sng">
            <a:solidFill>
              <a:srgbClr val="FF26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28599"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1831" y="4222163"/>
            <a:ext cx="5140635" cy="2554029"/>
          </a:xfrm>
          <a:prstGeom prst="rect">
            <a:avLst/>
          </a:prstGeom>
        </p:spPr>
      </p:pic>
      <p:sp>
        <p:nvSpPr>
          <p:cNvPr id="29" name="AutoShape 7"/>
          <p:cNvSpPr>
            <a:spLocks/>
          </p:cNvSpPr>
          <p:nvPr/>
        </p:nvSpPr>
        <p:spPr bwMode="auto">
          <a:xfrm>
            <a:off x="0" y="0"/>
            <a:ext cx="11442700" cy="6873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3575" defTabSz="1214364">
              <a:defRPr/>
            </a:pPr>
            <a:r>
              <a:rPr lang="en-US" sz="4000" smtClean="0"/>
              <a:t>A (Biased) </a:t>
            </a:r>
            <a:r>
              <a:rPr lang="en-US" sz="4000" dirty="0" smtClean="0"/>
              <a:t>History of TES-based Array Complexity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7992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46577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Optical Coupling Scheme drives Pixel Design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4613" y="1143000"/>
            <a:ext cx="4484914" cy="5055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Feedhorn</a:t>
            </a:r>
            <a:r>
              <a:rPr lang="en-US" sz="2800" dirty="0" smtClean="0"/>
              <a:t> Coupled Waveguide</a:t>
            </a:r>
          </a:p>
          <a:p>
            <a:r>
              <a:rPr lang="en-US" sz="2800" dirty="0" smtClean="0"/>
              <a:t>Phased Arrays</a:t>
            </a:r>
          </a:p>
          <a:p>
            <a:r>
              <a:rPr lang="en-US" sz="2800" dirty="0" smtClean="0"/>
              <a:t>Hemispherical </a:t>
            </a:r>
            <a:r>
              <a:rPr lang="en-US" sz="2800" dirty="0" err="1" smtClean="0"/>
              <a:t>Lenslets</a:t>
            </a:r>
            <a:endParaRPr lang="en-US" sz="2800" dirty="0" smtClean="0"/>
          </a:p>
          <a:p>
            <a:r>
              <a:rPr lang="en-US" sz="2800" dirty="0" smtClean="0"/>
              <a:t>Metamaterial </a:t>
            </a:r>
            <a:r>
              <a:rPr lang="en-US" sz="2800" dirty="0" err="1" smtClean="0"/>
              <a:t>Lenslets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581403" y="3488813"/>
            <a:ext cx="3063832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Advantages and Disadvantages to each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4814141" y="2149434"/>
            <a:ext cx="767262" cy="3325091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46577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Optical Coupling Scheme drives Pixel Design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269" y="882430"/>
            <a:ext cx="3274666" cy="2933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28" y="3889195"/>
            <a:ext cx="3213896" cy="259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88" y="3889194"/>
            <a:ext cx="3344047" cy="2599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70223" y="6488668"/>
            <a:ext cx="432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Chuss</a:t>
            </a:r>
            <a:r>
              <a:rPr lang="de-DE" dirty="0"/>
              <a:t> et al. </a:t>
            </a:r>
            <a:r>
              <a:rPr lang="de-DE" i="1" dirty="0"/>
              <a:t>JLTP </a:t>
            </a:r>
            <a:r>
              <a:rPr lang="de-DE" dirty="0"/>
              <a:t>(2012) </a:t>
            </a:r>
            <a:r>
              <a:rPr lang="de-DE" dirty="0" smtClean="0"/>
              <a:t>167:923-928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5733" y="1592767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CLASS </a:t>
            </a: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>40 </a:t>
            </a:r>
            <a:r>
              <a:rPr lang="en-US">
                <a:solidFill>
                  <a:srgbClr val="FFFF00"/>
                </a:solidFill>
              </a:rPr>
              <a:t>GHz Array </a:t>
            </a:r>
            <a:endParaRPr lang="en-US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68736" y="2516097"/>
            <a:ext cx="1672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NASA, Goddard feed-coupled detector </a:t>
            </a:r>
            <a:endParaRPr lang="en-US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0214" y="1143000"/>
            <a:ext cx="4484914" cy="5055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rgbClr val="FFFF00"/>
                </a:solidFill>
              </a:rPr>
              <a:t>Feedhorn</a:t>
            </a:r>
            <a:r>
              <a:rPr lang="en-US" sz="2800" dirty="0" smtClean="0">
                <a:solidFill>
                  <a:srgbClr val="FFFF00"/>
                </a:solidFill>
              </a:rPr>
              <a:t> Coupled Waveguide</a:t>
            </a:r>
          </a:p>
          <a:p>
            <a:r>
              <a:rPr lang="en-US" sz="2800" dirty="0" smtClean="0"/>
              <a:t>Phased Arrays</a:t>
            </a:r>
          </a:p>
          <a:p>
            <a:r>
              <a:rPr lang="en-US" sz="2800" dirty="0" smtClean="0"/>
              <a:t>Hemispherical </a:t>
            </a:r>
            <a:r>
              <a:rPr lang="en-US" sz="2800" dirty="0" err="1" smtClean="0"/>
              <a:t>Lenslets</a:t>
            </a:r>
            <a:endParaRPr lang="en-US" sz="2800" dirty="0" smtClean="0"/>
          </a:p>
          <a:p>
            <a:r>
              <a:rPr lang="en-US" sz="2800" dirty="0" smtClean="0"/>
              <a:t>Metamaterial </a:t>
            </a:r>
            <a:r>
              <a:rPr lang="en-US" sz="2800" dirty="0" err="1" smtClean="0"/>
              <a:t>Lenslets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5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46577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Optical Coupling Scheme drives Pixel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715" y="1448789"/>
            <a:ext cx="4158180" cy="1709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30" y="3669475"/>
            <a:ext cx="4002550" cy="3099953"/>
          </a:xfrm>
          <a:prstGeom prst="rect">
            <a:avLst/>
          </a:prstGeom>
        </p:spPr>
      </p:pic>
      <p:pic>
        <p:nvPicPr>
          <p:cNvPr id="6" name="Picture 5" descr="SiFPconcept_sol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233" y="894981"/>
            <a:ext cx="3086598" cy="3086599"/>
          </a:xfrm>
          <a:prstGeom prst="rect">
            <a:avLst/>
          </a:prstGeom>
        </p:spPr>
      </p:pic>
      <p:pic>
        <p:nvPicPr>
          <p:cNvPr id="7" name="Picture 6" descr="28633992475_267355669b_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87" y="4034851"/>
            <a:ext cx="3100636" cy="2369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956147" y="6674697"/>
            <a:ext cx="3091430" cy="2969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3912" y="6318650"/>
            <a:ext cx="18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150 mm Wafer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362281" y="3592790"/>
            <a:ext cx="425459" cy="2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62281" y="3223458"/>
            <a:ext cx="49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LF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891111" y="3454681"/>
            <a:ext cx="1060411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80616" y="3085349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MF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555139" y="3578519"/>
            <a:ext cx="1461406" cy="7137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027328" y="3183665"/>
            <a:ext cx="66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HF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91356" y="3468579"/>
            <a:ext cx="708956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778924" y="3114726"/>
            <a:ext cx="90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Spider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79681" y="1014143"/>
            <a:ext cx="341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</a:rPr>
              <a:t>NIST-Boulder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70214" y="1143000"/>
            <a:ext cx="4484914" cy="5055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rgbClr val="FFFF00"/>
                </a:solidFill>
              </a:rPr>
              <a:t>Feedhorn</a:t>
            </a:r>
            <a:r>
              <a:rPr lang="en-US" sz="2800" dirty="0" smtClean="0">
                <a:solidFill>
                  <a:srgbClr val="FFFF00"/>
                </a:solidFill>
              </a:rPr>
              <a:t> Coupled Waveguide</a:t>
            </a:r>
          </a:p>
          <a:p>
            <a:r>
              <a:rPr lang="en-US" sz="2800" dirty="0" smtClean="0"/>
              <a:t>Phased Arrays</a:t>
            </a:r>
          </a:p>
          <a:p>
            <a:r>
              <a:rPr lang="en-US" sz="2800" dirty="0" smtClean="0"/>
              <a:t>Hemispherical </a:t>
            </a:r>
            <a:r>
              <a:rPr lang="en-US" sz="2800" dirty="0" err="1" smtClean="0"/>
              <a:t>Lenslets</a:t>
            </a:r>
            <a:endParaRPr lang="en-US" sz="2800" dirty="0" smtClean="0"/>
          </a:p>
          <a:p>
            <a:r>
              <a:rPr lang="en-US" sz="2800" dirty="0" smtClean="0"/>
              <a:t>Metamaterial </a:t>
            </a:r>
            <a:r>
              <a:rPr lang="en-US" sz="2800" dirty="0" err="1" smtClean="0"/>
              <a:t>Lenslets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43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46577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Optical Coupling Scheme drives Pixel 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540" y="3550721"/>
            <a:ext cx="3400035" cy="3078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9634" y="1980540"/>
            <a:ext cx="193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Caltech/JPL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817" y="1143000"/>
            <a:ext cx="3360372" cy="3275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2982" y="4619501"/>
            <a:ext cx="74814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TES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95210" y="4251367"/>
            <a:ext cx="332509" cy="3681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004113" y="4334968"/>
            <a:ext cx="397738" cy="2845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70214" y="1143000"/>
            <a:ext cx="4484914" cy="5055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Feedhorn</a:t>
            </a:r>
            <a:r>
              <a:rPr lang="en-US" sz="2800" dirty="0" smtClean="0"/>
              <a:t> Coupled Waveguide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Phased Arrays</a:t>
            </a:r>
          </a:p>
          <a:p>
            <a:r>
              <a:rPr lang="en-US" sz="2800" dirty="0" smtClean="0"/>
              <a:t>Hemispherical </a:t>
            </a:r>
            <a:r>
              <a:rPr lang="en-US" sz="2800" dirty="0" err="1" smtClean="0"/>
              <a:t>Lenslets</a:t>
            </a:r>
            <a:endParaRPr lang="en-US" sz="2800" dirty="0" smtClean="0"/>
          </a:p>
          <a:p>
            <a:r>
              <a:rPr lang="en-US" sz="2800" dirty="0" smtClean="0"/>
              <a:t>Metamaterial </a:t>
            </a:r>
            <a:r>
              <a:rPr lang="en-US" sz="2800" dirty="0" err="1" smtClean="0"/>
              <a:t>Lenslets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65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46577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Optical Coupling Scheme drives Pixel Design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741" y="3792429"/>
            <a:ext cx="3353763" cy="2884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54" y="3757795"/>
            <a:ext cx="4010290" cy="2974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66" y="716552"/>
            <a:ext cx="4069278" cy="2954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741" y="724648"/>
            <a:ext cx="3241557" cy="29463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63190" y="5846390"/>
            <a:ext cx="2135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UC-Berkeley, Chicago, ANL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70214" y="1143000"/>
            <a:ext cx="4484914" cy="5055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Feedhorn</a:t>
            </a:r>
            <a:r>
              <a:rPr lang="en-US" sz="2800" dirty="0" smtClean="0"/>
              <a:t> Coupled Waveguide</a:t>
            </a:r>
          </a:p>
          <a:p>
            <a:r>
              <a:rPr lang="en-US" sz="2800" dirty="0" smtClean="0"/>
              <a:t>Phased Arrays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Hemispherical </a:t>
            </a:r>
            <a:r>
              <a:rPr lang="en-US" sz="2800" dirty="0" err="1" smtClean="0">
                <a:solidFill>
                  <a:srgbClr val="FFFF00"/>
                </a:solidFill>
              </a:rPr>
              <a:t>Lenslets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/>
              <a:t>Metamaterial </a:t>
            </a:r>
            <a:r>
              <a:rPr lang="en-US" sz="2800" dirty="0" err="1" smtClean="0"/>
              <a:t>Lenslets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89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46577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Optical Coupling Scheme drives Pixel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4" y="1143000"/>
            <a:ext cx="4484914" cy="505591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Feedhorn</a:t>
            </a:r>
            <a:r>
              <a:rPr lang="en-US" sz="2800" dirty="0" smtClean="0"/>
              <a:t> </a:t>
            </a:r>
            <a:r>
              <a:rPr lang="en-US" sz="2800" dirty="0"/>
              <a:t>C</a:t>
            </a:r>
            <a:r>
              <a:rPr lang="en-US" sz="2800" dirty="0" smtClean="0"/>
              <a:t>oupled Waveguide</a:t>
            </a:r>
          </a:p>
          <a:p>
            <a:r>
              <a:rPr lang="en-US" sz="2800" dirty="0" smtClean="0"/>
              <a:t>Phased Arrays</a:t>
            </a:r>
          </a:p>
          <a:p>
            <a:r>
              <a:rPr lang="en-US" sz="2800" dirty="0" smtClean="0"/>
              <a:t>Hemispherical </a:t>
            </a:r>
            <a:r>
              <a:rPr lang="en-US" sz="2800" dirty="0" err="1" smtClean="0"/>
              <a:t>Lenslets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Metamaterial </a:t>
            </a:r>
            <a:r>
              <a:rPr lang="en-US" sz="2800" dirty="0" err="1" smtClean="0">
                <a:solidFill>
                  <a:srgbClr val="FFFF00"/>
                </a:solidFill>
              </a:rPr>
              <a:t>Lenslets</a:t>
            </a: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(planar </a:t>
            </a:r>
            <a:r>
              <a:rPr lang="en-US" sz="2800" dirty="0" err="1" smtClean="0">
                <a:solidFill>
                  <a:srgbClr val="FFFF00"/>
                </a:solidFill>
              </a:rPr>
              <a:t>lenslet</a:t>
            </a:r>
            <a:r>
              <a:rPr lang="en-US" sz="2800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741" y="3792429"/>
            <a:ext cx="3353763" cy="2884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4" y="1187788"/>
            <a:ext cx="3310895" cy="2483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738" y="1187788"/>
            <a:ext cx="3875838" cy="1555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647" y="2880673"/>
            <a:ext cx="3067793" cy="3531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5845" y="834403"/>
            <a:ext cx="331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Gradient Index </a:t>
            </a:r>
            <a:r>
              <a:rPr lang="en-US" dirty="0" err="1" smtClean="0">
                <a:solidFill>
                  <a:srgbClr val="FFFF00"/>
                </a:solidFill>
              </a:rPr>
              <a:t>Lenslet</a:t>
            </a:r>
            <a:r>
              <a:rPr lang="en-US" dirty="0" smtClean="0">
                <a:solidFill>
                  <a:srgbClr val="FFFF00"/>
                </a:solidFill>
              </a:rPr>
              <a:t> (GRIN)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4361" y="833462"/>
            <a:ext cx="364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Metal Mesh Metamaterial </a:t>
            </a:r>
            <a:r>
              <a:rPr lang="en-US" dirty="0" err="1" smtClean="0">
                <a:solidFill>
                  <a:srgbClr val="FFFF00"/>
                </a:solidFill>
              </a:rPr>
              <a:t>Lenslet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9363" y="6411831"/>
            <a:ext cx="372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Nils Halverson and collaborators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58779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Single-</a:t>
            </a:r>
            <a:r>
              <a:rPr lang="en-US" dirty="0" err="1"/>
              <a:t>Moded</a:t>
            </a:r>
            <a:r>
              <a:rPr lang="en-US" dirty="0"/>
              <a:t> TES </a:t>
            </a:r>
            <a:r>
              <a:rPr lang="en-US" dirty="0" smtClean="0"/>
              <a:t>Detector Technologies for CMB Polarimetry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1475" y="2303813"/>
            <a:ext cx="11348852" cy="34735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“single-</a:t>
            </a:r>
            <a:r>
              <a:rPr lang="en-US" dirty="0" err="1" smtClean="0">
                <a:solidFill>
                  <a:srgbClr val="FFFF00"/>
                </a:solidFill>
              </a:rPr>
              <a:t>moded</a:t>
            </a:r>
            <a:r>
              <a:rPr lang="en-US" dirty="0" smtClean="0">
                <a:solidFill>
                  <a:srgbClr val="FFFF00"/>
                </a:solidFill>
              </a:rPr>
              <a:t>” </a:t>
            </a:r>
            <a:r>
              <a:rPr lang="mr-IN" dirty="0" smtClean="0"/>
              <a:t>–</a:t>
            </a:r>
            <a:r>
              <a:rPr lang="en-US" dirty="0" smtClean="0"/>
              <a:t> EM propagation mode, NOT related to B-”modes”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TES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Transition Edge Sensor (bolometer)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826" y="3795360"/>
            <a:ext cx="3371051" cy="293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568" y="3840013"/>
            <a:ext cx="2350081" cy="28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9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Multi-</a:t>
            </a:r>
            <a:r>
              <a:rPr lang="en-US" dirty="0" err="1" smtClean="0"/>
              <a:t>chroic</a:t>
            </a:r>
            <a:r>
              <a:rPr lang="en-US" dirty="0" smtClean="0"/>
              <a:t> Diminishing Returns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01" y="954480"/>
            <a:ext cx="3172012" cy="3950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398" y="1631373"/>
            <a:ext cx="6261100" cy="468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9610" y="6317673"/>
            <a:ext cx="328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Datta</a:t>
            </a:r>
            <a:r>
              <a:rPr lang="en-US" dirty="0" smtClean="0"/>
              <a:t> et al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77048" y="846542"/>
            <a:ext cx="486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Mapping speed vs pixel size for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fixed focal plane size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34" y="5000154"/>
            <a:ext cx="2159746" cy="18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A Better Multi-</a:t>
            </a:r>
            <a:r>
              <a:rPr lang="en-US" sz="4400" dirty="0" err="1" smtClean="0"/>
              <a:t>chroic</a:t>
            </a:r>
            <a:r>
              <a:rPr lang="en-US" sz="4400" dirty="0" smtClean="0"/>
              <a:t>?</a:t>
            </a:r>
            <a:br>
              <a:rPr lang="en-US" sz="4400" dirty="0" smtClean="0"/>
            </a:br>
            <a:r>
              <a:rPr lang="en-US" sz="4400" dirty="0" smtClean="0"/>
              <a:t>  </a:t>
            </a:r>
            <a:r>
              <a:rPr lang="en-US" sz="4400" dirty="0" smtClean="0">
                <a:solidFill>
                  <a:srgbClr val="FFFF00"/>
                </a:solidFill>
              </a:rPr>
              <a:t>Hierarchical </a:t>
            </a:r>
            <a:r>
              <a:rPr lang="en-US" sz="4400" dirty="0">
                <a:solidFill>
                  <a:srgbClr val="FFFF00"/>
                </a:solidFill>
              </a:rPr>
              <a:t>phased array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20" y="1900051"/>
            <a:ext cx="6380312" cy="388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904" y="381042"/>
            <a:ext cx="4017756" cy="2862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44" y="3394901"/>
            <a:ext cx="3815876" cy="3463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4904" y="0"/>
            <a:ext cx="4186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Near Optimal Mapping Speed for all Bands</a:t>
            </a:r>
            <a:endParaRPr lang="en-US" sz="16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798" y="5023263"/>
            <a:ext cx="1735448" cy="172818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320145" y="4726379"/>
            <a:ext cx="2223101" cy="2968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67829" y="4957163"/>
            <a:ext cx="639969" cy="17048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0644" y="6051497"/>
            <a:ext cx="344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Cukierman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et al. 2017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UCB / LBNL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88852" y="1824066"/>
            <a:ext cx="502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Antennae are coupled using Spherical </a:t>
            </a:r>
            <a:r>
              <a:rPr lang="en-US" dirty="0" err="1" smtClean="0">
                <a:solidFill>
                  <a:schemeClr val="bg1"/>
                </a:solidFill>
              </a:rPr>
              <a:t>Lenslets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Detector Fabrication </a:t>
            </a:r>
            <a:r>
              <a:rPr lang="en-US" dirty="0"/>
              <a:t>D</a:t>
            </a:r>
            <a:r>
              <a:rPr lang="en-US" dirty="0" smtClean="0"/>
              <a:t>evelopments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6571" y="1615787"/>
            <a:ext cx="8229600" cy="403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150 mm diameter wafers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1532660"/>
            <a:ext cx="981332" cy="788965"/>
          </a:xfrm>
          <a:prstGeom prst="rect">
            <a:avLst/>
          </a:prstGeom>
        </p:spPr>
      </p:pic>
      <p:pic>
        <p:nvPicPr>
          <p:cNvPr id="5" name="Picture 4" descr="28633992475_267355669b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15" y="1532660"/>
            <a:ext cx="3100636" cy="2369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782475" y="4172506"/>
            <a:ext cx="3091430" cy="2969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60240" y="3816459"/>
            <a:ext cx="18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150 mm Wafer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Detector Fabrication </a:t>
            </a:r>
            <a:r>
              <a:rPr lang="en-US" dirty="0"/>
              <a:t>D</a:t>
            </a:r>
            <a:r>
              <a:rPr lang="en-US" dirty="0" smtClean="0"/>
              <a:t>evelopments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6571" y="1615787"/>
            <a:ext cx="8229600" cy="403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150 mm diameter wafers</a:t>
            </a:r>
          </a:p>
          <a:p>
            <a:r>
              <a:rPr lang="en-US" dirty="0" smtClean="0"/>
              <a:t>Uniformity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1532660"/>
            <a:ext cx="981332" cy="78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2399929"/>
            <a:ext cx="981332" cy="7889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03915" y="3605272"/>
            <a:ext cx="3866991" cy="3184681"/>
            <a:chOff x="4477843" y="1306522"/>
            <a:chExt cx="5006129" cy="3924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843" y="1510943"/>
              <a:ext cx="5006128" cy="3540836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6019800" y="3302000"/>
              <a:ext cx="76764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032978" y="3302000"/>
              <a:ext cx="76764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210779" y="2840335"/>
              <a:ext cx="8517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2mK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77844" y="1306522"/>
              <a:ext cx="5006127" cy="4179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mK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939844" y="1778006"/>
              <a:ext cx="0" cy="3809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477843" y="4845127"/>
              <a:ext cx="5006129" cy="38582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 (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mK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897403" y="3032337"/>
              <a:ext cx="3643106" cy="395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Normalized Resistance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0" y="3605273"/>
            <a:ext cx="4005167" cy="3061218"/>
          </a:xfrm>
          <a:prstGeom prst="rect">
            <a:avLst/>
          </a:prstGeom>
        </p:spPr>
      </p:pic>
      <p:pic>
        <p:nvPicPr>
          <p:cNvPr id="16" name="Shape 862" descr="HF2_bands_LTD_plo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7890" y="3614247"/>
            <a:ext cx="4014110" cy="317570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05289" y="6420621"/>
            <a:ext cx="40051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TES BIAS CURRENT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6012" y="4981524"/>
            <a:ext cx="31038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Resistance (Ohms)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64" y="3230372"/>
            <a:ext cx="4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Array wide Electro-thermal uniformity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5617" y="3214781"/>
            <a:ext cx="304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Tc Uniformity Across Array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63155" y="2907206"/>
            <a:ext cx="304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Bandpass Uniformity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(varying wafers)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Detector Fabrication </a:t>
            </a:r>
            <a:r>
              <a:rPr lang="en-US" dirty="0"/>
              <a:t>D</a:t>
            </a:r>
            <a:r>
              <a:rPr lang="en-US" dirty="0" smtClean="0"/>
              <a:t>evelopments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6571" y="1615787"/>
            <a:ext cx="8229600" cy="403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150 mm diameter wafers</a:t>
            </a:r>
          </a:p>
          <a:p>
            <a:r>
              <a:rPr lang="en-US" dirty="0" smtClean="0"/>
              <a:t>Uniformity</a:t>
            </a:r>
          </a:p>
          <a:p>
            <a:r>
              <a:rPr lang="en-US" dirty="0" smtClean="0"/>
              <a:t>Material Development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1532660"/>
            <a:ext cx="981332" cy="78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2399929"/>
            <a:ext cx="981332" cy="788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3188894"/>
            <a:ext cx="981332" cy="788965"/>
          </a:xfrm>
          <a:prstGeom prst="rect">
            <a:avLst/>
          </a:prstGeom>
        </p:spPr>
      </p:pic>
      <p:pic>
        <p:nvPicPr>
          <p:cNvPr id="10" name="Shape 666" descr="Screen Shot 2016-02-20 at 10.02.31 AM.png"/>
          <p:cNvPicPr preferRelativeResize="0"/>
          <p:nvPr/>
        </p:nvPicPr>
        <p:blipFill rotWithShape="1">
          <a:blip r:embed="rId3">
            <a:alphaModFix/>
          </a:blip>
          <a:srcRect l="-12595" r="-12607"/>
          <a:stretch/>
        </p:blipFill>
        <p:spPr>
          <a:xfrm>
            <a:off x="2870870" y="4550004"/>
            <a:ext cx="3351800" cy="22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6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571" y="4550004"/>
            <a:ext cx="2950897" cy="2205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Shape 680"/>
          <p:cNvGraphicFramePr/>
          <p:nvPr>
            <p:extLst>
              <p:ext uri="{D42A27DB-BD31-4B8C-83A1-F6EECF244321}">
                <p14:modId xmlns:p14="http://schemas.microsoft.com/office/powerpoint/2010/main" val="2104200100"/>
              </p:ext>
            </p:extLst>
          </p:nvPr>
        </p:nvGraphicFramePr>
        <p:xfrm>
          <a:off x="6222670" y="4646243"/>
          <a:ext cx="5589674" cy="1425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6594"/>
                <a:gridCol w="1483637"/>
                <a:gridCol w="1514334"/>
                <a:gridCol w="1015109"/>
              </a:tblGrid>
              <a:tr h="2700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Stoichiometry</a:t>
                      </a:r>
                    </a:p>
                  </a:txBody>
                  <a:tcPr marL="91450" marR="91450" marT="34300" marB="34300"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Compressive stress [MPa]</a:t>
                      </a:r>
                    </a:p>
                  </a:txBody>
                  <a:tcPr marL="91450" marR="91450" marT="34300" marB="34300" anchor="ctr"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Loss tangent</a:t>
                      </a:r>
                    </a:p>
                  </a:txBody>
                  <a:tcPr marL="91450" marR="91450" marT="34300" marB="34300" anchor="ctr">
                    <a:solidFill>
                      <a:srgbClr val="333399"/>
                    </a:solidFill>
                  </a:tcPr>
                </a:tc>
              </a:tr>
              <a:tr h="2700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ACTPol</a:t>
                      </a: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SiO</a:t>
                      </a:r>
                      <a:r>
                        <a:rPr lang="en-US" sz="1600" baseline="-25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lang="en-US" sz="1600" baseline="-250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Si-rich</a:t>
                      </a: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150</a:t>
                      </a: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2.0e-3</a:t>
                      </a: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</a:tr>
              <a:tr h="2700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Advanced </a:t>
                      </a:r>
                      <a:r>
                        <a:rPr lang="en-US"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ACTPol</a:t>
                      </a: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SiN</a:t>
                      </a:r>
                      <a:r>
                        <a:rPr lang="en-US" sz="1600" baseline="-25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lang="en-US" sz="1600" baseline="-250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stoichiometric</a:t>
                      </a: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7.8e-4</a:t>
                      </a:r>
                    </a:p>
                  </a:txBody>
                  <a:tcPr marL="91450" marR="91450" marT="34300" marB="34300" anchor="ctr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26920" y="4180671"/>
            <a:ext cx="325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Tunable TES materials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79702" y="4224266"/>
            <a:ext cx="387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Dielectric Improvements </a:t>
            </a:r>
            <a:r>
              <a:rPr lang="mr-IN" dirty="0" smtClean="0"/>
              <a:t>–</a:t>
            </a:r>
            <a:r>
              <a:rPr lang="en-US" dirty="0" smtClean="0"/>
              <a:t> Low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Detector Fabrication </a:t>
            </a:r>
            <a:r>
              <a:rPr lang="en-US" dirty="0"/>
              <a:t>D</a:t>
            </a:r>
            <a:r>
              <a:rPr lang="en-US" dirty="0" smtClean="0"/>
              <a:t>evelopments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6571" y="1615787"/>
            <a:ext cx="8229600" cy="403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150 mm diameter wafers</a:t>
            </a:r>
          </a:p>
          <a:p>
            <a:r>
              <a:rPr lang="en-US" dirty="0" smtClean="0"/>
              <a:t>Uniformity</a:t>
            </a:r>
          </a:p>
          <a:p>
            <a:r>
              <a:rPr lang="en-US" dirty="0" smtClean="0"/>
              <a:t>Material Development</a:t>
            </a:r>
          </a:p>
          <a:p>
            <a:r>
              <a:rPr lang="en-US" dirty="0" smtClean="0"/>
              <a:t>Simplicity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1532660"/>
            <a:ext cx="981332" cy="78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2399929"/>
            <a:ext cx="981332" cy="78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3188894"/>
            <a:ext cx="981332" cy="788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3977859"/>
            <a:ext cx="981332" cy="788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3" y="4873236"/>
            <a:ext cx="11131080" cy="19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Detector Fabrication </a:t>
            </a:r>
            <a:r>
              <a:rPr lang="en-US" dirty="0"/>
              <a:t>D</a:t>
            </a:r>
            <a:r>
              <a:rPr lang="en-US" dirty="0" smtClean="0"/>
              <a:t>evelopments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6571" y="1615787"/>
            <a:ext cx="8229600" cy="4036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150 mm diameter wafers</a:t>
            </a:r>
          </a:p>
          <a:p>
            <a:r>
              <a:rPr lang="en-US" dirty="0" smtClean="0"/>
              <a:t>Uniformity</a:t>
            </a:r>
          </a:p>
          <a:p>
            <a:r>
              <a:rPr lang="en-US" dirty="0" smtClean="0"/>
              <a:t>Material Development</a:t>
            </a:r>
          </a:p>
          <a:p>
            <a:r>
              <a:rPr lang="en-US" dirty="0" smtClean="0"/>
              <a:t>Simplicity</a:t>
            </a:r>
          </a:p>
          <a:p>
            <a:r>
              <a:rPr lang="en-US" dirty="0" smtClean="0"/>
              <a:t>Yield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1615787"/>
            <a:ext cx="981332" cy="78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2441060"/>
            <a:ext cx="981332" cy="78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3233178"/>
            <a:ext cx="981332" cy="788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4015836"/>
            <a:ext cx="981332" cy="788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036" y="4759651"/>
            <a:ext cx="981332" cy="788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527" y="5587459"/>
            <a:ext cx="798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No longer need to make (N &gt;&gt; 1) wafers to yield 1 good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461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Assembly is increasingly difficult</a:t>
            </a:r>
            <a:endParaRPr lang="en-US" dirty="0"/>
          </a:p>
        </p:txBody>
      </p:sp>
      <p:pic>
        <p:nvPicPr>
          <p:cNvPr id="6" name="Content Placeholder 5" descr="tdm_packaging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" r="-1311"/>
          <a:stretch/>
        </p:blipFill>
        <p:spPr>
          <a:xfrm>
            <a:off x="4" y="1487449"/>
            <a:ext cx="3317736" cy="3118419"/>
          </a:xfrm>
        </p:spPr>
      </p:pic>
      <p:sp>
        <p:nvSpPr>
          <p:cNvPr id="7" name="TextBox 6"/>
          <p:cNvSpPr txBox="1"/>
          <p:nvPr/>
        </p:nvSpPr>
        <p:spPr>
          <a:xfrm>
            <a:off x="386312" y="4430573"/>
            <a:ext cx="268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Advanced </a:t>
            </a:r>
            <a:r>
              <a:rPr lang="en-US" sz="2400" dirty="0" err="1"/>
              <a:t>ACTPol</a:t>
            </a:r>
            <a:endParaRPr lang="en-US" sz="2400" dirty="0"/>
          </a:p>
          <a:p>
            <a:pPr algn="ctr"/>
            <a:r>
              <a:rPr lang="en-US" sz="2400" dirty="0"/>
              <a:t>TDM</a:t>
            </a:r>
            <a:endParaRPr lang="en-US" sz="2400" dirty="0"/>
          </a:p>
        </p:txBody>
      </p:sp>
      <p:pic>
        <p:nvPicPr>
          <p:cNvPr id="8" name="Picture 7" descr="dfmux_packag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48" y="1598571"/>
            <a:ext cx="2481563" cy="2780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6557" y="4434594"/>
            <a:ext cx="2872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SPT-3G/Polarbear2</a:t>
            </a:r>
          </a:p>
          <a:p>
            <a:pPr algn="ctr"/>
            <a:r>
              <a:rPr lang="en-US" sz="2400" dirty="0"/>
              <a:t>MHz FDM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12129" y="993685"/>
            <a:ext cx="2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Co-planar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2848" y="1003855"/>
            <a:ext cx="2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3D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219" y="5477318"/>
            <a:ext cx="285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Not an option for tiled focal plane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8603" y="5516256"/>
            <a:ext cx="3019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Exists/proven</a:t>
            </a:r>
          </a:p>
          <a:p>
            <a:pPr marL="380990" indent="-38099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Complicated</a:t>
            </a:r>
          </a:p>
          <a:p>
            <a:pPr marL="380990" indent="-38099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lots of connections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6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77" y="1629582"/>
            <a:ext cx="2227519" cy="1837015"/>
          </a:xfrm>
          <a:prstGeom prst="rect">
            <a:avLst/>
          </a:prstGeom>
        </p:spPr>
      </p:pic>
      <p:pic>
        <p:nvPicPr>
          <p:cNvPr id="30" name="Content Placeholder 10" descr="integratedMu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r="19403"/>
          <a:stretch>
            <a:fillRect/>
          </a:stretch>
        </p:blipFill>
        <p:spPr>
          <a:xfrm>
            <a:off x="9512208" y="1630321"/>
            <a:ext cx="2091603" cy="1967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461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Assembly / Readout</a:t>
            </a:r>
            <a:endParaRPr lang="en-US" dirty="0"/>
          </a:p>
        </p:txBody>
      </p:sp>
      <p:pic>
        <p:nvPicPr>
          <p:cNvPr id="6" name="Content Placeholder 5" descr="tdm_packaging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" r="-1311"/>
          <a:stretch/>
        </p:blipFill>
        <p:spPr>
          <a:xfrm>
            <a:off x="4" y="1487449"/>
            <a:ext cx="3317736" cy="3118419"/>
          </a:xfrm>
        </p:spPr>
      </p:pic>
      <p:sp>
        <p:nvSpPr>
          <p:cNvPr id="7" name="TextBox 6"/>
          <p:cNvSpPr txBox="1"/>
          <p:nvPr/>
        </p:nvSpPr>
        <p:spPr>
          <a:xfrm>
            <a:off x="386312" y="4430573"/>
            <a:ext cx="268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Advanced </a:t>
            </a:r>
            <a:r>
              <a:rPr lang="en-US" sz="2400" dirty="0" err="1"/>
              <a:t>ACTPol</a:t>
            </a:r>
            <a:endParaRPr lang="en-US" sz="2400" dirty="0"/>
          </a:p>
          <a:p>
            <a:pPr algn="ctr"/>
            <a:r>
              <a:rPr lang="en-US" sz="2400" dirty="0"/>
              <a:t>TDM</a:t>
            </a:r>
            <a:endParaRPr lang="en-US" sz="2400" dirty="0"/>
          </a:p>
        </p:txBody>
      </p:sp>
      <p:pic>
        <p:nvPicPr>
          <p:cNvPr id="8" name="Picture 7" descr="dfmux_packag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48" y="1598571"/>
            <a:ext cx="2481563" cy="2780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6557" y="4434594"/>
            <a:ext cx="2872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SPT-3G/Polarbear2</a:t>
            </a:r>
          </a:p>
          <a:p>
            <a:pPr algn="ctr"/>
            <a:r>
              <a:rPr lang="en-US" sz="2400" dirty="0"/>
              <a:t>MHz FDM</a:t>
            </a:r>
            <a:endParaRPr lang="en-US" sz="2400" dirty="0"/>
          </a:p>
        </p:txBody>
      </p:sp>
      <p:pic>
        <p:nvPicPr>
          <p:cNvPr id="10" name="Picture 9" descr="mSQUIDpackag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07" y="1722497"/>
            <a:ext cx="2858975" cy="2553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2164" y="4399677"/>
            <a:ext cx="346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Notional </a:t>
            </a:r>
            <a:r>
              <a:rPr lang="en-US" sz="2400" dirty="0" err="1"/>
              <a:t>mSQUID</a:t>
            </a:r>
            <a:endParaRPr lang="en-US" sz="2400" dirty="0"/>
          </a:p>
          <a:p>
            <a:pPr algn="ctr"/>
            <a:r>
              <a:rPr lang="en-US" sz="2400" dirty="0"/>
              <a:t>Also, e.g. BICEP3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129" y="993685"/>
            <a:ext cx="2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Co-planar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2848" y="1003855"/>
            <a:ext cx="2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3D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0263" y="1003855"/>
            <a:ext cx="264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2D backside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097" y="2664177"/>
            <a:ext cx="1957640" cy="14682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410720" y="564813"/>
            <a:ext cx="264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Integrated fab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10720" y="1619409"/>
            <a:ext cx="244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Integrated TES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081098" y="2924033"/>
            <a:ext cx="1917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MKID/LEKID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132299" y="4380030"/>
            <a:ext cx="305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TES: Prototypes only </a:t>
            </a:r>
            <a:endParaRPr lang="en-US" sz="2400" dirty="0"/>
          </a:p>
          <a:p>
            <a:r>
              <a:rPr lang="en-US" sz="2400" dirty="0" smtClean="0"/>
              <a:t>MKIDs: ?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06219" y="5477318"/>
            <a:ext cx="285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Obviously a no-go for tiled arrays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8603" y="5516256"/>
            <a:ext cx="3019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Exists/proven</a:t>
            </a:r>
          </a:p>
          <a:p>
            <a:pPr marL="380990" indent="-38099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Complicated</a:t>
            </a:r>
          </a:p>
          <a:p>
            <a:pPr marL="380990" indent="-38099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lots of connections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94411" y="5516256"/>
            <a:ext cx="3634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Requires smaller readout components (</a:t>
            </a:r>
            <a:r>
              <a:rPr lang="en-US" b="1" dirty="0" err="1">
                <a:solidFill>
                  <a:srgbClr val="FFC000"/>
                </a:solidFill>
              </a:rPr>
              <a:t>mSQUID</a:t>
            </a:r>
            <a:r>
              <a:rPr lang="en-US" b="1" dirty="0">
                <a:solidFill>
                  <a:srgbClr val="FFC000"/>
                </a:solidFill>
              </a:rPr>
              <a:t>) or low detector density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19217" y="5516256"/>
            <a:ext cx="278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Space constraints and/or unproven</a:t>
            </a:r>
          </a:p>
        </p:txBody>
      </p:sp>
    </p:spTree>
    <p:extLst>
      <p:ext uri="{BB962C8B-B14F-4D97-AF65-F5344CB8AC3E}">
        <p14:creationId xmlns:p14="http://schemas.microsoft.com/office/powerpoint/2010/main" val="10552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92" y="1469574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Mature</a:t>
            </a:r>
          </a:p>
          <a:p>
            <a:pPr lvl="1"/>
            <a:r>
              <a:rPr lang="en-US" sz="2400" dirty="0" smtClean="0"/>
              <a:t>Wide-bandwidth, single-</a:t>
            </a:r>
            <a:r>
              <a:rPr lang="en-US" sz="2400" dirty="0" err="1" smtClean="0"/>
              <a:t>moded</a:t>
            </a:r>
            <a:r>
              <a:rPr lang="en-US" sz="2400" dirty="0" smtClean="0"/>
              <a:t> TES solutions very mature for ground/balloon missions</a:t>
            </a:r>
          </a:p>
          <a:p>
            <a:pPr lvl="1"/>
            <a:r>
              <a:rPr lang="en-US" sz="2400" dirty="0" smtClean="0"/>
              <a:t>Collaborations pushing to space readiness, e.g. </a:t>
            </a:r>
            <a:r>
              <a:rPr lang="en-US" sz="2400" dirty="0" err="1" smtClean="0"/>
              <a:t>Litebird</a:t>
            </a:r>
            <a:endParaRPr lang="en-US" sz="2400" dirty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Still active and improving</a:t>
            </a:r>
          </a:p>
          <a:p>
            <a:pPr lvl="1"/>
            <a:r>
              <a:rPr lang="en-US" sz="2400" dirty="0" smtClean="0"/>
              <a:t>development continues in all areas (optical coupling, sensitivity, readout, fabrication, assembly)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72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617" y="1712936"/>
            <a:ext cx="6101565" cy="4459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8075" y="6172200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Figure Credit: Lyman Page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8469" y="1548339"/>
          <a:ext cx="4895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4895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Low S/N Target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617" y="1712936"/>
            <a:ext cx="6101565" cy="4459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8075" y="6172200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Figure Credit: Lyman Page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543304" y="4821382"/>
            <a:ext cx="2125683" cy="1350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7490"/>
              </p:ext>
            </p:extLst>
          </p:nvPr>
        </p:nvGraphicFramePr>
        <p:xfrm>
          <a:off x="448469" y="1548339"/>
          <a:ext cx="4895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4895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Millimeter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 Wave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458075" y="6287363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COBE CMB Spectrum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186" y="1542842"/>
            <a:ext cx="5822427" cy="462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338051"/>
              </p:ext>
            </p:extLst>
          </p:nvPr>
        </p:nvGraphicFramePr>
        <p:xfrm>
          <a:off x="448469" y="1548339"/>
          <a:ext cx="4895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4895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Millimeter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 Wave </a:t>
                      </a:r>
                      <a:r>
                        <a:rPr lang="mr-IN" sz="2800" baseline="0" dirty="0" smtClean="0">
                          <a:solidFill>
                            <a:srgbClr val="FFFF00"/>
                          </a:solidFill>
                        </a:rPr>
                        <a:t>–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 new tech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311" y="1375770"/>
            <a:ext cx="2771775" cy="2008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1211" y="3781311"/>
            <a:ext cx="192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Low-loss Filtering</a:t>
            </a:r>
            <a:endParaRPr lang="en-US" dirty="0"/>
          </a:p>
        </p:txBody>
      </p:sp>
      <p:grpSp>
        <p:nvGrpSpPr>
          <p:cNvPr id="9" name="Shape 408"/>
          <p:cNvGrpSpPr/>
          <p:nvPr/>
        </p:nvGrpSpPr>
        <p:grpSpPr>
          <a:xfrm>
            <a:off x="8269493" y="3608307"/>
            <a:ext cx="3739909" cy="1074896"/>
            <a:chOff x="5861303" y="2799469"/>
            <a:chExt cx="3200399" cy="984738"/>
          </a:xfrm>
        </p:grpSpPr>
        <p:pic>
          <p:nvPicPr>
            <p:cNvPr id="10" name="Shape 40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61303" y="2799469"/>
              <a:ext cx="3200399" cy="984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410"/>
            <p:cNvSpPr txBox="1"/>
            <p:nvPr/>
          </p:nvSpPr>
          <p:spPr>
            <a:xfrm>
              <a:off x="7867696" y="3416994"/>
              <a:ext cx="937548" cy="338354"/>
            </a:xfrm>
            <a:prstGeom prst="rect">
              <a:avLst/>
            </a:prstGeom>
            <a:noFill/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230 GHz</a:t>
              </a:r>
            </a:p>
          </p:txBody>
        </p:sp>
        <p:sp>
          <p:nvSpPr>
            <p:cNvPr id="14" name="Shape 411"/>
            <p:cNvSpPr txBox="1"/>
            <p:nvPr/>
          </p:nvSpPr>
          <p:spPr>
            <a:xfrm>
              <a:off x="6205664" y="3416994"/>
              <a:ext cx="937548" cy="338354"/>
            </a:xfrm>
            <a:prstGeom prst="rect">
              <a:avLst/>
            </a:prstGeom>
            <a:noFill/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1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150 GHz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33630" y="966005"/>
            <a:ext cx="28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Low-loss </a:t>
            </a:r>
            <a:r>
              <a:rPr lang="en-US" smtClean="0"/>
              <a:t>Optical Coupling</a:t>
            </a:r>
            <a:endParaRPr lang="en-US" dirty="0"/>
          </a:p>
        </p:txBody>
      </p:sp>
      <p:pic>
        <p:nvPicPr>
          <p:cNvPr id="16" name="Picture 15" descr="SiFPconcept_sol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28" y="1348744"/>
            <a:ext cx="2062174" cy="2062174"/>
          </a:xfrm>
          <a:prstGeom prst="rect">
            <a:avLst/>
          </a:prstGeom>
        </p:spPr>
      </p:pic>
      <p:pic>
        <p:nvPicPr>
          <p:cNvPr id="17" name="Picture 16" descr="IMG_117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211" y="5107858"/>
            <a:ext cx="4829531" cy="13734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64514" y="5471393"/>
            <a:ext cx="192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Electronics </a:t>
            </a:r>
            <a:r>
              <a:rPr lang="en-US" smtClean="0"/>
              <a:t>&amp; Readout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895" y="1744276"/>
            <a:ext cx="2179524" cy="14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436" y="1814511"/>
            <a:ext cx="5973928" cy="4143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8437" y="6172200"/>
            <a:ext cx="626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observing weather at </a:t>
            </a:r>
            <a:r>
              <a:rPr lang="en-US" smtClean="0"/>
              <a:t>typical Ground-Based CMB site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70211"/>
              </p:ext>
            </p:extLst>
          </p:nvPr>
        </p:nvGraphicFramePr>
        <p:xfrm>
          <a:off x="448469" y="1548339"/>
          <a:ext cx="4895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4895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Millimeter</a:t>
                      </a:r>
                      <a:r>
                        <a:rPr lang="en-US" sz="2800" baseline="0" dirty="0" smtClean="0"/>
                        <a:t> Wave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Other Sources of Emissio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n </a:t>
                      </a:r>
                      <a:endParaRPr lang="en-US" sz="2800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0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0013"/>
            <a:ext cx="8805862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CMB Measurements are Difficult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991233"/>
              </p:ext>
            </p:extLst>
          </p:nvPr>
        </p:nvGraphicFramePr>
        <p:xfrm>
          <a:off x="448469" y="1548339"/>
          <a:ext cx="4895056" cy="29093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4895056"/>
              </a:tblGrid>
              <a:tr h="5818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Fundamental Challen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ges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Low S/N Target</a:t>
                      </a:r>
                      <a:endParaRPr lang="en-US" sz="2800" dirty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Millimeter</a:t>
                      </a:r>
                      <a:r>
                        <a:rPr lang="en-US" sz="2800" baseline="0" dirty="0" smtClean="0"/>
                        <a:t> Wave</a:t>
                      </a:r>
                      <a:endParaRPr lang="en-US" sz="2800" dirty="0" smtClean="0"/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Other Sources of Emissio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</a:rPr>
                        <a:t>n </a:t>
                      </a:r>
                      <a:endParaRPr lang="en-US" sz="2800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818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18" y="1748364"/>
            <a:ext cx="6055964" cy="4271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075" y="6172200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 X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y_slide_them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D6158642-CD69-4946-AA0D-F8AF667C1118}" vid="{4EAC62C0-8D26-5D4E-8894-198881869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</TotalTime>
  <Words>1417</Words>
  <Application>Microsoft Macintosh PowerPoint</Application>
  <PresentationFormat>Widescreen</PresentationFormat>
  <Paragraphs>347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Cambria Math</vt:lpstr>
      <vt:lpstr>Corbel</vt:lpstr>
      <vt:lpstr>Mangal</vt:lpstr>
      <vt:lpstr>MS PGothic</vt:lpstr>
      <vt:lpstr>Wingdings</vt:lpstr>
      <vt:lpstr>Arial</vt:lpstr>
      <vt:lpstr>Jay_slide_theme</vt:lpstr>
      <vt:lpstr>Single-Moded TES Detector Technologies for CMB Polarimetry</vt:lpstr>
      <vt:lpstr>Single-Moded TES Detector Technologies for CMB Polarimetry</vt:lpstr>
      <vt:lpstr>Single-Moded TES Detector Technologies for CMB Polarimetry</vt:lpstr>
      <vt:lpstr>CMB Measurements are Difficult</vt:lpstr>
      <vt:lpstr>CMB Measurements are Difficult</vt:lpstr>
      <vt:lpstr>CMB Measurements are Difficult</vt:lpstr>
      <vt:lpstr>CMB Measurements are Difficult</vt:lpstr>
      <vt:lpstr>CMB Measurements are Difficult</vt:lpstr>
      <vt:lpstr>CMB Measurements are Difficult</vt:lpstr>
      <vt:lpstr>CMB Measurements are Difficult</vt:lpstr>
      <vt:lpstr>CMB Measurements are Difficult</vt:lpstr>
      <vt:lpstr>CMB Measurements are Difficult</vt:lpstr>
      <vt:lpstr>CMB Measurements are Difficult</vt:lpstr>
      <vt:lpstr>Observation Time </vt:lpstr>
      <vt:lpstr>Observation Time </vt:lpstr>
      <vt:lpstr>Observation Time </vt:lpstr>
      <vt:lpstr>Observation Time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Coupling Scheme drives Pixel Design</vt:lpstr>
      <vt:lpstr>Optical Coupling Scheme drives Pixel Design</vt:lpstr>
      <vt:lpstr>Optical Coupling Scheme drives Pixel Design</vt:lpstr>
      <vt:lpstr>Optical Coupling Scheme drives Pixel Design</vt:lpstr>
      <vt:lpstr>Optical Coupling Scheme drives Pixel Design</vt:lpstr>
      <vt:lpstr>Optical Coupling Scheme drives Pixel Design</vt:lpstr>
      <vt:lpstr>Multi-chroic Diminishing Returns</vt:lpstr>
      <vt:lpstr>A Better Multi-chroic?   Hierarchical phased array  </vt:lpstr>
      <vt:lpstr>Detector Fabrication Developments</vt:lpstr>
      <vt:lpstr>Detector Fabrication Developments</vt:lpstr>
      <vt:lpstr>Detector Fabrication Developments</vt:lpstr>
      <vt:lpstr>Detector Fabrication Developments</vt:lpstr>
      <vt:lpstr>Detector Fabrication Developments</vt:lpstr>
      <vt:lpstr>Assembly is increasingly difficult</vt:lpstr>
      <vt:lpstr>Assembly / Readout</vt:lpstr>
      <vt:lpstr>Conclusion</vt:lpstr>
      <vt:lpstr>end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57</cp:revision>
  <dcterms:created xsi:type="dcterms:W3CDTF">2017-07-12T03:39:00Z</dcterms:created>
  <dcterms:modified xsi:type="dcterms:W3CDTF">2017-12-05T08:21:58Z</dcterms:modified>
</cp:coreProperties>
</file>