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1534" r:id="rId1"/>
    <p:sldMasterId id="2147491546" r:id="rId2"/>
    <p:sldMasterId id="2147491558" r:id="rId3"/>
    <p:sldMasterId id="2147491571" r:id="rId4"/>
  </p:sldMasterIdLst>
  <p:notesMasterIdLst>
    <p:notesMasterId r:id="rId50"/>
  </p:notesMasterIdLst>
  <p:handoutMasterIdLst>
    <p:handoutMasterId r:id="rId51"/>
  </p:handoutMasterIdLst>
  <p:sldIdLst>
    <p:sldId id="1773" r:id="rId5"/>
    <p:sldId id="1945" r:id="rId6"/>
    <p:sldId id="1939" r:id="rId7"/>
    <p:sldId id="1970" r:id="rId8"/>
    <p:sldId id="1956" r:id="rId9"/>
    <p:sldId id="1955" r:id="rId10"/>
    <p:sldId id="1951" r:id="rId11"/>
    <p:sldId id="1957" r:id="rId12"/>
    <p:sldId id="1745" r:id="rId13"/>
    <p:sldId id="1746" r:id="rId14"/>
    <p:sldId id="1958" r:id="rId15"/>
    <p:sldId id="1959" r:id="rId16"/>
    <p:sldId id="1984" r:id="rId17"/>
    <p:sldId id="1987" r:id="rId18"/>
    <p:sldId id="1997" r:id="rId19"/>
    <p:sldId id="1990" r:id="rId20"/>
    <p:sldId id="1986" r:id="rId21"/>
    <p:sldId id="1976" r:id="rId22"/>
    <p:sldId id="1916" r:id="rId23"/>
    <p:sldId id="1948" r:id="rId24"/>
    <p:sldId id="1968" r:id="rId25"/>
    <p:sldId id="1952" r:id="rId26"/>
    <p:sldId id="1953" r:id="rId27"/>
    <p:sldId id="1914" r:id="rId28"/>
    <p:sldId id="1963" r:id="rId29"/>
    <p:sldId id="1993" r:id="rId30"/>
    <p:sldId id="1992" r:id="rId31"/>
    <p:sldId id="1995" r:id="rId32"/>
    <p:sldId id="1969" r:id="rId33"/>
    <p:sldId id="1977" r:id="rId34"/>
    <p:sldId id="1978" r:id="rId35"/>
    <p:sldId id="1979" r:id="rId36"/>
    <p:sldId id="1980" r:id="rId37"/>
    <p:sldId id="1981" r:id="rId38"/>
    <p:sldId id="1994" r:id="rId39"/>
    <p:sldId id="1938" r:id="rId40"/>
    <p:sldId id="1954" r:id="rId41"/>
    <p:sldId id="1991" r:id="rId42"/>
    <p:sldId id="1942" r:id="rId43"/>
    <p:sldId id="1905" r:id="rId44"/>
    <p:sldId id="1971" r:id="rId45"/>
    <p:sldId id="1972" r:id="rId46"/>
    <p:sldId id="1975" r:id="rId47"/>
    <p:sldId id="1974" r:id="rId48"/>
    <p:sldId id="1932" r:id="rId49"/>
  </p:sldIdLst>
  <p:sldSz cx="9144000" cy="6858000" type="screen4x3"/>
  <p:notesSz cx="6802438" cy="99345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BD97"/>
    <a:srgbClr val="00F9FF"/>
    <a:srgbClr val="1F4DFF"/>
    <a:srgbClr val="0455FF"/>
    <a:srgbClr val="043EC0"/>
    <a:srgbClr val="00FA76"/>
    <a:srgbClr val="190115"/>
    <a:srgbClr val="19000C"/>
    <a:srgbClr val="190107"/>
    <a:srgbClr val="1C0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602" autoAdjust="0"/>
  </p:normalViewPr>
  <p:slideViewPr>
    <p:cSldViewPr>
      <p:cViewPr varScale="1">
        <p:scale>
          <a:sx n="108" d="100"/>
          <a:sy n="108" d="100"/>
        </p:scale>
        <p:origin x="65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-108" y="-330"/>
      </p:cViewPr>
      <p:guideLst>
        <p:guide orient="horz" pos="3129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ACE5D-A8CB-CF48-86BE-6D9609494783}" type="doc">
      <dgm:prSet loTypeId="urn:microsoft.com/office/officeart/2005/8/layout/process2" loCatId="" qsTypeId="urn:microsoft.com/office/officeart/2005/8/quickstyle/simple3" qsCatId="simple" csTypeId="urn:microsoft.com/office/officeart/2005/8/colors/accent1_2" csCatId="accent1" phldr="1"/>
      <dgm:spPr/>
    </dgm:pt>
    <dgm:pt modelId="{5752B446-DEE9-B342-9882-8FC8950B7C92}">
      <dgm:prSet phldrT="[Text]" custT="1"/>
      <dgm:spPr/>
      <dgm:t>
        <a:bodyPr/>
        <a:lstStyle/>
        <a:p>
          <a:r>
            <a:rPr lang="en-US" altLang="ja-JP" sz="2800" dirty="0" smtClean="0"/>
            <a:t>Success</a:t>
          </a:r>
          <a:r>
            <a:rPr lang="ja-JP" altLang="en-US" sz="2800" dirty="0" smtClean="0"/>
            <a:t> </a:t>
          </a:r>
          <a:r>
            <a:rPr lang="en-US" altLang="ja-JP" sz="2800" dirty="0" smtClean="0"/>
            <a:t>Criteria</a:t>
          </a:r>
          <a:endParaRPr lang="en-US" sz="2800" dirty="0"/>
        </a:p>
      </dgm:t>
    </dgm:pt>
    <dgm:pt modelId="{E4BBC811-0F43-E241-952A-CC85EFF2D408}" type="parTrans" cxnId="{10127E6A-3160-A14B-85BD-9B63C2C4F52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14E4C37-157C-C944-8D50-64A5765FE86D}" type="sibTrans" cxnId="{10127E6A-3160-A14B-85BD-9B63C2C4F523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227C6BE9-F7D7-6247-B231-FF7BDECBCF20}">
      <dgm:prSet phldrT="[Text]" custT="1"/>
      <dgm:spPr/>
      <dgm:t>
        <a:bodyPr/>
        <a:lstStyle/>
        <a:p>
          <a:r>
            <a:rPr lang="en-US" altLang="ja-JP" sz="2800" smtClean="0"/>
            <a:t>System</a:t>
          </a:r>
          <a:r>
            <a:rPr lang="ja-JP" altLang="en-US" sz="2800" smtClean="0"/>
            <a:t> </a:t>
          </a:r>
          <a:r>
            <a:rPr lang="en-US" altLang="ja-JP" sz="2800" smtClean="0"/>
            <a:t>Requirements</a:t>
          </a:r>
          <a:endParaRPr lang="en-US" sz="2800" dirty="0"/>
        </a:p>
      </dgm:t>
    </dgm:pt>
    <dgm:pt modelId="{F548F7DE-BB60-A240-9CC5-DDA1211AA842}" type="parTrans" cxnId="{85F6D421-2635-EF41-AE74-0FE8640ED7C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262C3B6-11B5-D846-99FF-FD0F4190A6EF}" type="sibTrans" cxnId="{85F6D421-2635-EF41-AE74-0FE8640ED7CE}">
      <dgm:prSet custT="1"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9502C7A8-55B9-6049-ACE2-B34A6570F4C2}">
      <dgm:prSet phldrT="[Text]" custT="1"/>
      <dgm:spPr/>
      <dgm:t>
        <a:bodyPr/>
        <a:lstStyle/>
        <a:p>
          <a:r>
            <a:rPr lang="en-US" altLang="ja-JP" sz="2800" dirty="0" smtClean="0"/>
            <a:t>Outcome</a:t>
          </a:r>
          <a:endParaRPr lang="en-US" sz="2800" dirty="0"/>
        </a:p>
      </dgm:t>
    </dgm:pt>
    <dgm:pt modelId="{2C4958F0-5262-7D44-A5C8-0E352F643B95}" type="parTrans" cxnId="{48847FEE-8F71-1746-A623-8199A257774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9882B65-75DB-6544-BE14-DAC0F3A18F2A}" type="sibTrans" cxnId="{48847FEE-8F71-1746-A623-8199A257774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3CCB8B5-0F5F-C346-8F78-A868D700A6C9}">
      <dgm:prSet phldrT="[Text]" custT="1"/>
      <dgm:spPr/>
      <dgm:t>
        <a:bodyPr/>
        <a:lstStyle/>
        <a:p>
          <a:r>
            <a:rPr lang="en-US" sz="2000" dirty="0" smtClean="0">
              <a:latin typeface="Symbol" charset="2"/>
              <a:cs typeface="Symbol" charset="2"/>
            </a:rPr>
            <a:t>s</a:t>
          </a:r>
          <a:r>
            <a:rPr lang="is-IS" sz="2000" b="0" i="0" dirty="0" smtClean="0">
              <a:latin typeface="Arial"/>
              <a:cs typeface="Arial"/>
            </a:rPr>
            <a:t>(r)</a:t>
          </a:r>
          <a:r>
            <a:rPr lang="en-US" sz="2000" dirty="0" smtClean="0"/>
            <a:t>&lt; 0.001 (for r=0)</a:t>
          </a:r>
          <a:endParaRPr lang="en-US" sz="2000" dirty="0"/>
        </a:p>
      </dgm:t>
    </dgm:pt>
    <dgm:pt modelId="{52E8E79D-C3D1-D14C-AFBD-087DA3796D85}" type="parTrans" cxnId="{D440C2D3-A8F3-B34C-AC71-6D6499859A1B}">
      <dgm:prSet/>
      <dgm:spPr/>
      <dgm:t>
        <a:bodyPr/>
        <a:lstStyle/>
        <a:p>
          <a:endParaRPr lang="en-US" sz="2400"/>
        </a:p>
      </dgm:t>
    </dgm:pt>
    <dgm:pt modelId="{C81EF38F-78C1-9949-B29E-EA4C3FB4F92B}" type="sibTrans" cxnId="{D440C2D3-A8F3-B34C-AC71-6D6499859A1B}">
      <dgm:prSet/>
      <dgm:spPr/>
      <dgm:t>
        <a:bodyPr/>
        <a:lstStyle/>
        <a:p>
          <a:endParaRPr lang="en-US" sz="2400"/>
        </a:p>
      </dgm:t>
    </dgm:pt>
    <dgm:pt modelId="{963ED9A0-4330-9D41-BABF-DC5339EB3D34}">
      <dgm:prSet phldrT="[Text]" custT="1"/>
      <dgm:spPr/>
      <dgm:t>
        <a:bodyPr/>
        <a:lstStyle/>
        <a:p>
          <a:r>
            <a:rPr lang="en-US" sz="2000" dirty="0" smtClean="0"/>
            <a:t>2 ≤ ell ≤ 200</a:t>
          </a:r>
          <a:endParaRPr lang="en-US" sz="2000" dirty="0"/>
        </a:p>
      </dgm:t>
    </dgm:pt>
    <dgm:pt modelId="{F4220C6B-7A35-0B43-B085-3C9550FD208B}" type="parTrans" cxnId="{006B796A-D3EC-9C4C-B28E-2996EC4C9637}">
      <dgm:prSet/>
      <dgm:spPr/>
      <dgm:t>
        <a:bodyPr/>
        <a:lstStyle/>
        <a:p>
          <a:endParaRPr lang="en-US"/>
        </a:p>
      </dgm:t>
    </dgm:pt>
    <dgm:pt modelId="{8C094496-06F5-A847-969A-6122037BA796}" type="sibTrans" cxnId="{006B796A-D3EC-9C4C-B28E-2996EC4C9637}">
      <dgm:prSet/>
      <dgm:spPr/>
      <dgm:t>
        <a:bodyPr/>
        <a:lstStyle/>
        <a:p>
          <a:endParaRPr lang="en-US"/>
        </a:p>
      </dgm:t>
    </dgm:pt>
    <dgm:pt modelId="{C5E8921E-C40F-BF48-911F-69307EC7A024}">
      <dgm:prSet phldrT="[Text]" custT="1"/>
      <dgm:spPr/>
      <dgm:t>
        <a:bodyPr/>
        <a:lstStyle/>
        <a:p>
          <a:r>
            <a:rPr lang="en-US" sz="1600" dirty="0" smtClean="0"/>
            <a:t>Full &amp; Extra Success</a:t>
          </a:r>
          <a:endParaRPr lang="en-US" sz="1600" dirty="0"/>
        </a:p>
      </dgm:t>
    </dgm:pt>
    <dgm:pt modelId="{316D7C1F-CB26-D344-A5D0-0BC60B4ED6AB}" type="parTrans" cxnId="{3C91F3D9-ECB3-1F45-B7FC-DB6DDAD54E36}">
      <dgm:prSet/>
      <dgm:spPr/>
      <dgm:t>
        <a:bodyPr/>
        <a:lstStyle/>
        <a:p>
          <a:endParaRPr lang="en-US"/>
        </a:p>
      </dgm:t>
    </dgm:pt>
    <dgm:pt modelId="{074EECF8-833E-CE49-A427-DAB54F775A6A}" type="sibTrans" cxnId="{3C91F3D9-ECB3-1F45-B7FC-DB6DDAD54E36}">
      <dgm:prSet/>
      <dgm:spPr/>
      <dgm:t>
        <a:bodyPr/>
        <a:lstStyle/>
        <a:p>
          <a:endParaRPr lang="en-US"/>
        </a:p>
      </dgm:t>
    </dgm:pt>
    <dgm:pt modelId="{45763139-F834-1E47-8896-727CF1060331}">
      <dgm:prSet phldrT="[Text]" custT="1"/>
      <dgm:spPr/>
      <dgm:t>
        <a:bodyPr/>
        <a:lstStyle/>
        <a:p>
          <a:r>
            <a:rPr lang="en-US" altLang="ja-JP" sz="1600" dirty="0" smtClean="0"/>
            <a:t>Lots</a:t>
          </a:r>
          <a:r>
            <a:rPr lang="ja-JP" altLang="en-US" sz="1600" dirty="0" smtClean="0"/>
            <a:t> </a:t>
          </a:r>
          <a:r>
            <a:rPr lang="en-US" altLang="ja-JP" sz="1600" dirty="0" smtClean="0"/>
            <a:t>of</a:t>
          </a:r>
          <a:r>
            <a:rPr lang="ja-JP" altLang="en-US" sz="1600" dirty="0" smtClean="0"/>
            <a:t> </a:t>
          </a:r>
          <a:r>
            <a:rPr lang="en-US" altLang="ja-JP" sz="1600" dirty="0" smtClean="0"/>
            <a:t>other science results</a:t>
          </a:r>
        </a:p>
        <a:p>
          <a:r>
            <a:rPr lang="en-US" sz="1600" dirty="0" smtClean="0">
              <a:latin typeface="Symbol" charset="2"/>
              <a:ea typeface="Symbol" charset="2"/>
              <a:cs typeface="Symbol" charset="2"/>
            </a:rPr>
            <a:t>(t, </a:t>
          </a:r>
          <a:r>
            <a:rPr lang="en-US" sz="1600" dirty="0" smtClean="0"/>
            <a:t>neutrino mass, pol. non-</a:t>
          </a:r>
          <a:r>
            <a:rPr lang="en-US" sz="1600" dirty="0" err="1" smtClean="0"/>
            <a:t>Gaussianity</a:t>
          </a:r>
          <a:r>
            <a:rPr lang="en-US" sz="1600" dirty="0" smtClean="0"/>
            <a:t>/</a:t>
          </a:r>
          <a:r>
            <a:rPr lang="en-US" sz="1600" dirty="0" err="1" smtClean="0"/>
            <a:t>bispectra</a:t>
          </a:r>
          <a:r>
            <a:rPr lang="en-US" sz="1600" dirty="0" smtClean="0"/>
            <a:t>,</a:t>
          </a:r>
          <a:r>
            <a:rPr lang="en-US" sz="1600" baseline="0" dirty="0" smtClean="0"/>
            <a:t> foreground science, etc.)</a:t>
          </a:r>
          <a:endParaRPr lang="en-US" sz="1600" dirty="0"/>
        </a:p>
      </dgm:t>
    </dgm:pt>
    <dgm:pt modelId="{09DF9D55-B84E-AA4B-873C-B9F59F0D97FD}" type="parTrans" cxnId="{1E018EA7-623F-9249-9F7A-E6CFFCD9DC19}">
      <dgm:prSet/>
      <dgm:spPr/>
      <dgm:t>
        <a:bodyPr/>
        <a:lstStyle/>
        <a:p>
          <a:endParaRPr lang="en-US"/>
        </a:p>
      </dgm:t>
    </dgm:pt>
    <dgm:pt modelId="{7AAF287E-7F51-764F-A653-58F3EBE0AAB6}" type="sibTrans" cxnId="{1E018EA7-623F-9249-9F7A-E6CFFCD9DC19}">
      <dgm:prSet/>
      <dgm:spPr/>
      <dgm:t>
        <a:bodyPr/>
        <a:lstStyle/>
        <a:p>
          <a:endParaRPr lang="en-US"/>
        </a:p>
      </dgm:t>
    </dgm:pt>
    <dgm:pt modelId="{0AA8F424-284A-5D47-BD1A-8F76E85D2DD3}">
      <dgm:prSet phldrT="[Text]" custT="1"/>
      <dgm:spPr/>
      <dgm:t>
        <a:bodyPr/>
        <a:lstStyle/>
        <a:p>
          <a:endParaRPr lang="en-US" sz="1600" dirty="0"/>
        </a:p>
      </dgm:t>
    </dgm:pt>
    <dgm:pt modelId="{F458D344-3EE2-DA4D-93DC-E11802D96D59}" type="parTrans" cxnId="{6416F1F8-9886-4A4B-827F-F3C69467D601}">
      <dgm:prSet/>
      <dgm:spPr/>
      <dgm:t>
        <a:bodyPr/>
        <a:lstStyle/>
        <a:p>
          <a:endParaRPr lang="en-US"/>
        </a:p>
      </dgm:t>
    </dgm:pt>
    <dgm:pt modelId="{D79E0759-1E5F-B54F-A0F4-C43A2DE1A365}" type="sibTrans" cxnId="{6416F1F8-9886-4A4B-827F-F3C69467D601}">
      <dgm:prSet/>
      <dgm:spPr/>
      <dgm:t>
        <a:bodyPr/>
        <a:lstStyle/>
        <a:p>
          <a:endParaRPr lang="en-US"/>
        </a:p>
      </dgm:t>
    </dgm:pt>
    <dgm:pt modelId="{0111F9F2-706A-A341-AD74-B0BB3011C2DB}" type="pres">
      <dgm:prSet presAssocID="{D76ACE5D-A8CB-CF48-86BE-6D9609494783}" presName="linearFlow" presStyleCnt="0">
        <dgm:presLayoutVars>
          <dgm:resizeHandles val="exact"/>
        </dgm:presLayoutVars>
      </dgm:prSet>
      <dgm:spPr/>
    </dgm:pt>
    <dgm:pt modelId="{68B90F9D-0C33-EA4F-AE67-98C1910364BF}" type="pres">
      <dgm:prSet presAssocID="{5752B446-DEE9-B342-9882-8FC8950B7C92}" presName="node" presStyleLbl="node1" presStyleIdx="0" presStyleCnt="3" custScaleY="77274" custLinFactNeighborX="-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C4E0F-CFD6-494A-8A49-EC879F4C591F}" type="pres">
      <dgm:prSet presAssocID="{B14E4C37-157C-C944-8D50-64A5765FE86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C52B8C4-9EA0-3F46-861B-F91E4D3FD5B3}" type="pres">
      <dgm:prSet presAssocID="{B14E4C37-157C-C944-8D50-64A5765FE86D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9F76018-2BC5-1946-AC0D-1A9001E4C379}" type="pres">
      <dgm:prSet presAssocID="{227C6BE9-F7D7-6247-B231-FF7BDECBCF20}" presName="node" presStyleLbl="node1" presStyleIdx="1" presStyleCnt="3" custScaleY="62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AE9FA-733B-CC43-8C2D-CE91741D3B25}" type="pres">
      <dgm:prSet presAssocID="{8262C3B6-11B5-D846-99FF-FD0F4190A6E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0971094-A352-7C4A-B700-73DD2D7671E4}" type="pres">
      <dgm:prSet presAssocID="{8262C3B6-11B5-D846-99FF-FD0F4190A6E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0AA0C5F-A3AA-5149-9701-9785478A9CF1}" type="pres">
      <dgm:prSet presAssocID="{9502C7A8-55B9-6049-ACE2-B34A6570F4C2}" presName="node" presStyleLbl="node1" presStyleIdx="2" presStyleCnt="3" custScaleY="122444" custLinFactNeighborY="-3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16F1F8-9886-4A4B-827F-F3C69467D601}" srcId="{9502C7A8-55B9-6049-ACE2-B34A6570F4C2}" destId="{0AA8F424-284A-5D47-BD1A-8F76E85D2DD3}" srcOrd="2" destOrd="0" parTransId="{F458D344-3EE2-DA4D-93DC-E11802D96D59}" sibTransId="{D79E0759-1E5F-B54F-A0F4-C43A2DE1A365}"/>
    <dgm:cxn modelId="{13320F9C-F7FB-424D-AE8B-D77ED7FDB5BD}" type="presOf" srcId="{D76ACE5D-A8CB-CF48-86BE-6D9609494783}" destId="{0111F9F2-706A-A341-AD74-B0BB3011C2DB}" srcOrd="0" destOrd="0" presId="urn:microsoft.com/office/officeart/2005/8/layout/process2"/>
    <dgm:cxn modelId="{85F6D421-2635-EF41-AE74-0FE8640ED7CE}" srcId="{D76ACE5D-A8CB-CF48-86BE-6D9609494783}" destId="{227C6BE9-F7D7-6247-B231-FF7BDECBCF20}" srcOrd="1" destOrd="0" parTransId="{F548F7DE-BB60-A240-9CC5-DDA1211AA842}" sibTransId="{8262C3B6-11B5-D846-99FF-FD0F4190A6EF}"/>
    <dgm:cxn modelId="{3C91F3D9-ECB3-1F45-B7FC-DB6DDAD54E36}" srcId="{9502C7A8-55B9-6049-ACE2-B34A6570F4C2}" destId="{C5E8921E-C40F-BF48-911F-69307EC7A024}" srcOrd="0" destOrd="0" parTransId="{316D7C1F-CB26-D344-A5D0-0BC60B4ED6AB}" sibTransId="{074EECF8-833E-CE49-A427-DAB54F775A6A}"/>
    <dgm:cxn modelId="{8AD5E877-04E0-9147-B310-9EB69875EC44}" type="presOf" srcId="{C3CCB8B5-0F5F-C346-8F78-A868D700A6C9}" destId="{68B90F9D-0C33-EA4F-AE67-98C1910364BF}" srcOrd="0" destOrd="1" presId="urn:microsoft.com/office/officeart/2005/8/layout/process2"/>
    <dgm:cxn modelId="{7A69FFD5-6589-AC4B-9A2E-F1087DF127D2}" type="presOf" srcId="{9502C7A8-55B9-6049-ACE2-B34A6570F4C2}" destId="{50AA0C5F-A3AA-5149-9701-9785478A9CF1}" srcOrd="0" destOrd="0" presId="urn:microsoft.com/office/officeart/2005/8/layout/process2"/>
    <dgm:cxn modelId="{10127E6A-3160-A14B-85BD-9B63C2C4F523}" srcId="{D76ACE5D-A8CB-CF48-86BE-6D9609494783}" destId="{5752B446-DEE9-B342-9882-8FC8950B7C92}" srcOrd="0" destOrd="0" parTransId="{E4BBC811-0F43-E241-952A-CC85EFF2D408}" sibTransId="{B14E4C37-157C-C944-8D50-64A5765FE86D}"/>
    <dgm:cxn modelId="{E9E7DDC0-22B1-C343-8203-ED68F0ADCDDE}" type="presOf" srcId="{227C6BE9-F7D7-6247-B231-FF7BDECBCF20}" destId="{C9F76018-2BC5-1946-AC0D-1A9001E4C379}" srcOrd="0" destOrd="0" presId="urn:microsoft.com/office/officeart/2005/8/layout/process2"/>
    <dgm:cxn modelId="{F66ACB9E-4560-D545-BB75-72B7CC223317}" type="presOf" srcId="{45763139-F834-1E47-8896-727CF1060331}" destId="{50AA0C5F-A3AA-5149-9701-9785478A9CF1}" srcOrd="0" destOrd="2" presId="urn:microsoft.com/office/officeart/2005/8/layout/process2"/>
    <dgm:cxn modelId="{AC23152E-4A76-4740-B4DB-59A73321519D}" type="presOf" srcId="{5752B446-DEE9-B342-9882-8FC8950B7C92}" destId="{68B90F9D-0C33-EA4F-AE67-98C1910364BF}" srcOrd="0" destOrd="0" presId="urn:microsoft.com/office/officeart/2005/8/layout/process2"/>
    <dgm:cxn modelId="{6989C086-C898-FF49-8551-D107704627FB}" type="presOf" srcId="{963ED9A0-4330-9D41-BABF-DC5339EB3D34}" destId="{68B90F9D-0C33-EA4F-AE67-98C1910364BF}" srcOrd="0" destOrd="2" presId="urn:microsoft.com/office/officeart/2005/8/layout/process2"/>
    <dgm:cxn modelId="{D440C2D3-A8F3-B34C-AC71-6D6499859A1B}" srcId="{5752B446-DEE9-B342-9882-8FC8950B7C92}" destId="{C3CCB8B5-0F5F-C346-8F78-A868D700A6C9}" srcOrd="0" destOrd="0" parTransId="{52E8E79D-C3D1-D14C-AFBD-087DA3796D85}" sibTransId="{C81EF38F-78C1-9949-B29E-EA4C3FB4F92B}"/>
    <dgm:cxn modelId="{48847FEE-8F71-1746-A623-8199A2577748}" srcId="{D76ACE5D-A8CB-CF48-86BE-6D9609494783}" destId="{9502C7A8-55B9-6049-ACE2-B34A6570F4C2}" srcOrd="2" destOrd="0" parTransId="{2C4958F0-5262-7D44-A5C8-0E352F643B95}" sibTransId="{59882B65-75DB-6544-BE14-DAC0F3A18F2A}"/>
    <dgm:cxn modelId="{E2D6AF25-3D40-6241-81E9-ABF1AE82787D}" type="presOf" srcId="{8262C3B6-11B5-D846-99FF-FD0F4190A6EF}" destId="{E0971094-A352-7C4A-B700-73DD2D7671E4}" srcOrd="1" destOrd="0" presId="urn:microsoft.com/office/officeart/2005/8/layout/process2"/>
    <dgm:cxn modelId="{BEC1A3C6-DE37-7E47-A906-759C49495EDE}" type="presOf" srcId="{0AA8F424-284A-5D47-BD1A-8F76E85D2DD3}" destId="{50AA0C5F-A3AA-5149-9701-9785478A9CF1}" srcOrd="0" destOrd="3" presId="urn:microsoft.com/office/officeart/2005/8/layout/process2"/>
    <dgm:cxn modelId="{70B149EB-5166-D948-AF04-F450BC2EA00E}" type="presOf" srcId="{B14E4C37-157C-C944-8D50-64A5765FE86D}" destId="{1C52B8C4-9EA0-3F46-861B-F91E4D3FD5B3}" srcOrd="1" destOrd="0" presId="urn:microsoft.com/office/officeart/2005/8/layout/process2"/>
    <dgm:cxn modelId="{E6E85A5D-9A87-644F-9476-873A034C05F9}" type="presOf" srcId="{B14E4C37-157C-C944-8D50-64A5765FE86D}" destId="{75BC4E0F-CFD6-494A-8A49-EC879F4C591F}" srcOrd="0" destOrd="0" presId="urn:microsoft.com/office/officeart/2005/8/layout/process2"/>
    <dgm:cxn modelId="{006B796A-D3EC-9C4C-B28E-2996EC4C9637}" srcId="{5752B446-DEE9-B342-9882-8FC8950B7C92}" destId="{963ED9A0-4330-9D41-BABF-DC5339EB3D34}" srcOrd="1" destOrd="0" parTransId="{F4220C6B-7A35-0B43-B085-3C9550FD208B}" sibTransId="{8C094496-06F5-A847-969A-6122037BA796}"/>
    <dgm:cxn modelId="{1E018EA7-623F-9249-9F7A-E6CFFCD9DC19}" srcId="{9502C7A8-55B9-6049-ACE2-B34A6570F4C2}" destId="{45763139-F834-1E47-8896-727CF1060331}" srcOrd="1" destOrd="0" parTransId="{09DF9D55-B84E-AA4B-873C-B9F59F0D97FD}" sibTransId="{7AAF287E-7F51-764F-A653-58F3EBE0AAB6}"/>
    <dgm:cxn modelId="{D34311CA-7D97-7F49-B158-D97E02845088}" type="presOf" srcId="{8262C3B6-11B5-D846-99FF-FD0F4190A6EF}" destId="{B0EAE9FA-733B-CC43-8C2D-CE91741D3B25}" srcOrd="0" destOrd="0" presId="urn:microsoft.com/office/officeart/2005/8/layout/process2"/>
    <dgm:cxn modelId="{22C94E88-FD99-6143-9363-3A4F296ED92C}" type="presOf" srcId="{C5E8921E-C40F-BF48-911F-69307EC7A024}" destId="{50AA0C5F-A3AA-5149-9701-9785478A9CF1}" srcOrd="0" destOrd="1" presId="urn:microsoft.com/office/officeart/2005/8/layout/process2"/>
    <dgm:cxn modelId="{23F67C06-271D-D64F-A3C1-213B0D4A2A11}" type="presParOf" srcId="{0111F9F2-706A-A341-AD74-B0BB3011C2DB}" destId="{68B90F9D-0C33-EA4F-AE67-98C1910364BF}" srcOrd="0" destOrd="0" presId="urn:microsoft.com/office/officeart/2005/8/layout/process2"/>
    <dgm:cxn modelId="{A4F16C67-61AF-C847-AEC4-64E613328C43}" type="presParOf" srcId="{0111F9F2-706A-A341-AD74-B0BB3011C2DB}" destId="{75BC4E0F-CFD6-494A-8A49-EC879F4C591F}" srcOrd="1" destOrd="0" presId="urn:microsoft.com/office/officeart/2005/8/layout/process2"/>
    <dgm:cxn modelId="{24715B7A-038E-D248-B38C-9D490B07BB3D}" type="presParOf" srcId="{75BC4E0F-CFD6-494A-8A49-EC879F4C591F}" destId="{1C52B8C4-9EA0-3F46-861B-F91E4D3FD5B3}" srcOrd="0" destOrd="0" presId="urn:microsoft.com/office/officeart/2005/8/layout/process2"/>
    <dgm:cxn modelId="{04D33C74-5F70-A54D-98BE-A2A272FB3444}" type="presParOf" srcId="{0111F9F2-706A-A341-AD74-B0BB3011C2DB}" destId="{C9F76018-2BC5-1946-AC0D-1A9001E4C379}" srcOrd="2" destOrd="0" presId="urn:microsoft.com/office/officeart/2005/8/layout/process2"/>
    <dgm:cxn modelId="{2F031B8D-B7C0-9840-A284-BC3566EA68A7}" type="presParOf" srcId="{0111F9F2-706A-A341-AD74-B0BB3011C2DB}" destId="{B0EAE9FA-733B-CC43-8C2D-CE91741D3B25}" srcOrd="3" destOrd="0" presId="urn:microsoft.com/office/officeart/2005/8/layout/process2"/>
    <dgm:cxn modelId="{1DECC2A6-F952-7948-991C-95B19A0CBA83}" type="presParOf" srcId="{B0EAE9FA-733B-CC43-8C2D-CE91741D3B25}" destId="{E0971094-A352-7C4A-B700-73DD2D7671E4}" srcOrd="0" destOrd="0" presId="urn:microsoft.com/office/officeart/2005/8/layout/process2"/>
    <dgm:cxn modelId="{039AC739-430D-054D-8D91-129E617A7576}" type="presParOf" srcId="{0111F9F2-706A-A341-AD74-B0BB3011C2DB}" destId="{50AA0C5F-A3AA-5149-9701-9785478A9CF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0F9D-0C33-EA4F-AE67-98C1910364BF}">
      <dsp:nvSpPr>
        <dsp:cNvPr id="0" name=""/>
        <dsp:cNvSpPr/>
      </dsp:nvSpPr>
      <dsp:spPr>
        <a:xfrm>
          <a:off x="0" y="3352"/>
          <a:ext cx="3043664" cy="1269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800" kern="1200" dirty="0" smtClean="0"/>
            <a:t>Success</a:t>
          </a:r>
          <a:r>
            <a:rPr lang="ja-JP" altLang="en-US" sz="2800" kern="1200" dirty="0" smtClean="0"/>
            <a:t> </a:t>
          </a:r>
          <a:r>
            <a:rPr lang="en-US" altLang="ja-JP" sz="2800" kern="1200" dirty="0" smtClean="0"/>
            <a:t>Criteria</a:t>
          </a:r>
          <a:endParaRPr lang="en-U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Symbol" charset="2"/>
              <a:cs typeface="Symbol" charset="2"/>
            </a:rPr>
            <a:t>s</a:t>
          </a:r>
          <a:r>
            <a:rPr lang="is-IS" sz="2000" b="0" i="0" kern="1200" dirty="0" smtClean="0">
              <a:latin typeface="Arial"/>
              <a:cs typeface="Arial"/>
            </a:rPr>
            <a:t>(r)</a:t>
          </a:r>
          <a:r>
            <a:rPr lang="en-US" sz="2000" kern="1200" dirty="0" smtClean="0"/>
            <a:t>&lt; 0.001 (for r=0)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2 ≤ ell ≤ 200</a:t>
          </a:r>
          <a:endParaRPr lang="en-US" sz="2000" kern="1200" dirty="0"/>
        </a:p>
      </dsp:txBody>
      <dsp:txXfrm>
        <a:off x="37180" y="40532"/>
        <a:ext cx="2969304" cy="1195054"/>
      </dsp:txXfrm>
    </dsp:sp>
    <dsp:sp modelId="{75BC4E0F-CFD6-494A-8A49-EC879F4C591F}">
      <dsp:nvSpPr>
        <dsp:cNvPr id="0" name=""/>
        <dsp:cNvSpPr/>
      </dsp:nvSpPr>
      <dsp:spPr>
        <a:xfrm rot="5400000">
          <a:off x="1213817" y="1313835"/>
          <a:ext cx="616029" cy="7392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 rot="-5400000">
        <a:off x="1300062" y="1375438"/>
        <a:ext cx="443540" cy="431220"/>
      </dsp:txXfrm>
    </dsp:sp>
    <dsp:sp modelId="{C9F76018-2BC5-1946-AC0D-1A9001E4C379}">
      <dsp:nvSpPr>
        <dsp:cNvPr id="0" name=""/>
        <dsp:cNvSpPr/>
      </dsp:nvSpPr>
      <dsp:spPr>
        <a:xfrm>
          <a:off x="0" y="2094139"/>
          <a:ext cx="3043664" cy="1019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800" kern="1200" smtClean="0"/>
            <a:t>System</a:t>
          </a:r>
          <a:r>
            <a:rPr lang="ja-JP" altLang="en-US" sz="2800" kern="1200" smtClean="0"/>
            <a:t> </a:t>
          </a:r>
          <a:r>
            <a:rPr lang="en-US" altLang="ja-JP" sz="2800" kern="1200" smtClean="0"/>
            <a:t>Requirements</a:t>
          </a:r>
          <a:endParaRPr lang="en-US" sz="2800" kern="1200" dirty="0"/>
        </a:p>
      </dsp:txBody>
      <dsp:txXfrm>
        <a:off x="29862" y="2124001"/>
        <a:ext cx="2983940" cy="959845"/>
      </dsp:txXfrm>
    </dsp:sp>
    <dsp:sp modelId="{B0EAE9FA-733B-CC43-8C2D-CE91741D3B25}">
      <dsp:nvSpPr>
        <dsp:cNvPr id="0" name=""/>
        <dsp:cNvSpPr/>
      </dsp:nvSpPr>
      <dsp:spPr>
        <a:xfrm rot="5400000">
          <a:off x="1224779" y="3140160"/>
          <a:ext cx="594104" cy="7392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 rot="-5400000">
        <a:off x="1300062" y="3212725"/>
        <a:ext cx="443540" cy="415873"/>
      </dsp:txXfrm>
    </dsp:sp>
    <dsp:sp modelId="{50AA0C5F-A3AA-5149-9701-9785478A9CF1}">
      <dsp:nvSpPr>
        <dsp:cNvPr id="0" name=""/>
        <dsp:cNvSpPr/>
      </dsp:nvSpPr>
      <dsp:spPr>
        <a:xfrm>
          <a:off x="0" y="3905847"/>
          <a:ext cx="3043664" cy="20114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800" kern="1200" dirty="0" smtClean="0"/>
            <a:t>Outcome</a:t>
          </a:r>
          <a:endParaRPr lang="en-US" sz="2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Full &amp; Extra Success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600" kern="1200" dirty="0" smtClean="0"/>
            <a:t>Lots</a:t>
          </a:r>
          <a:r>
            <a:rPr lang="ja-JP" altLang="en-US" sz="1600" kern="1200" dirty="0" smtClean="0"/>
            <a:t> </a:t>
          </a:r>
          <a:r>
            <a:rPr lang="en-US" altLang="ja-JP" sz="1600" kern="1200" dirty="0" smtClean="0"/>
            <a:t>of</a:t>
          </a:r>
          <a:r>
            <a:rPr lang="ja-JP" altLang="en-US" sz="1600" kern="1200" dirty="0" smtClean="0"/>
            <a:t> </a:t>
          </a:r>
          <a:r>
            <a:rPr lang="en-US" altLang="ja-JP" sz="1600" kern="1200" dirty="0" smtClean="0"/>
            <a:t>other science results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Symbol" charset="2"/>
              <a:ea typeface="Symbol" charset="2"/>
              <a:cs typeface="Symbol" charset="2"/>
            </a:rPr>
            <a:t>(t, </a:t>
          </a:r>
          <a:r>
            <a:rPr lang="en-US" sz="1600" kern="1200" dirty="0" smtClean="0"/>
            <a:t>neutrino mass, pol. non-</a:t>
          </a:r>
          <a:r>
            <a:rPr lang="en-US" sz="1600" kern="1200" dirty="0" err="1" smtClean="0"/>
            <a:t>Gaussianity</a:t>
          </a:r>
          <a:r>
            <a:rPr lang="en-US" sz="1600" kern="1200" dirty="0" smtClean="0"/>
            <a:t>/</a:t>
          </a:r>
          <a:r>
            <a:rPr lang="en-US" sz="1600" kern="1200" dirty="0" err="1" smtClean="0"/>
            <a:t>bispectra</a:t>
          </a:r>
          <a:r>
            <a:rPr lang="en-US" sz="1600" kern="1200" dirty="0" smtClean="0"/>
            <a:t>,</a:t>
          </a:r>
          <a:r>
            <a:rPr lang="en-US" sz="1600" kern="1200" baseline="0" dirty="0" smtClean="0"/>
            <a:t> foreground science, etc.)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</dsp:txBody>
      <dsp:txXfrm>
        <a:off x="58913" y="3964760"/>
        <a:ext cx="2925838" cy="1893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199" cy="496650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2652" y="0"/>
            <a:ext cx="2948199" cy="496650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50D2F70-0CBF-A049-8EEE-C18A0585BF38}" type="datetime1">
              <a:rPr lang="ja-JP" altLang="en-US" smtClean="0"/>
              <a:t>2018/1/24</a:t>
            </a:fld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36339"/>
            <a:ext cx="2948199" cy="496649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2652" y="9436339"/>
            <a:ext cx="2948199" cy="496649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4C4A11-DC10-4E9E-B7D7-78BC397F583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78011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199" cy="496650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2652" y="0"/>
            <a:ext cx="2948199" cy="496650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C17CC87-B0F8-6248-A0E7-4A9F8FF1EDB7}" type="datetime1">
              <a:rPr lang="ja-JP" altLang="en-US" smtClean="0"/>
              <a:t>2018/1/24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3" tIns="46131" rIns="92263" bIns="46131" rtlCol="0" anchor="ctr"/>
          <a:lstStyle/>
          <a:p>
            <a:pPr lvl="0"/>
            <a:endParaRPr lang="ja-JP" altLang="en-US" noProof="0" dirty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133" y="4718963"/>
            <a:ext cx="5444172" cy="4471431"/>
          </a:xfrm>
          <a:prstGeom prst="rect">
            <a:avLst/>
          </a:prstGeom>
        </p:spPr>
        <p:txBody>
          <a:bodyPr vert="horz" lIns="92263" tIns="46131" rIns="92263" bIns="46131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36339"/>
            <a:ext cx="2948199" cy="496649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2652" y="9436339"/>
            <a:ext cx="2948199" cy="496649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0D51C34-CF88-4D4B-9680-240277DF782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351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 smtClean="0"/>
              <a:t>T</a:t>
            </a:r>
            <a:r>
              <a:rPr lang="en-US" altLang="ja-JP" dirty="0" smtClean="0"/>
              <a:t>hank</a:t>
            </a:r>
            <a:r>
              <a:rPr lang="ja-JP" altLang="en-US" dirty="0" smtClean="0"/>
              <a:t> </a:t>
            </a:r>
            <a:r>
              <a:rPr lang="en-US" altLang="ja-JP" dirty="0" smtClean="0"/>
              <a:t>you.</a:t>
            </a:r>
            <a:r>
              <a:rPr lang="ja-JP" altLang="en-US" dirty="0" smtClean="0"/>
              <a:t> </a:t>
            </a:r>
            <a:r>
              <a:rPr lang="en-US" altLang="ja-JP" dirty="0" smtClean="0"/>
              <a:t>I</a:t>
            </a:r>
            <a:r>
              <a:rPr lang="ja-JP" altLang="en-US" dirty="0" smtClean="0"/>
              <a:t> </a:t>
            </a:r>
            <a:r>
              <a:rPr lang="en-US" altLang="ja-JP" dirty="0" smtClean="0"/>
              <a:t>am</a:t>
            </a:r>
            <a:r>
              <a:rPr lang="ja-JP" altLang="en-US" dirty="0" smtClean="0"/>
              <a:t> </a:t>
            </a:r>
            <a:r>
              <a:rPr lang="en-US" altLang="ja-JP" dirty="0" smtClean="0"/>
              <a:t>honored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here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ja-JP" altLang="ja-JP" dirty="0" smtClean="0"/>
              <a:t>s</a:t>
            </a:r>
            <a:r>
              <a:rPr lang="en-US" altLang="ja-JP" dirty="0" smtClean="0"/>
              <a:t>ay</a:t>
            </a:r>
            <a:r>
              <a:rPr lang="ja-JP" altLang="en-US" dirty="0" smtClean="0"/>
              <a:t> </a:t>
            </a:r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few</a:t>
            </a:r>
            <a:r>
              <a:rPr lang="ja-JP" altLang="en-US" dirty="0" smtClean="0"/>
              <a:t> </a:t>
            </a:r>
            <a:r>
              <a:rPr lang="en-US" altLang="ja-JP" dirty="0" smtClean="0"/>
              <a:t>words</a:t>
            </a:r>
            <a:r>
              <a:rPr lang="ja-JP" altLang="en-US" dirty="0" smtClean="0"/>
              <a:t> </a:t>
            </a:r>
            <a:r>
              <a:rPr lang="en-US" altLang="ja-JP" dirty="0" smtClean="0"/>
              <a:t>on</a:t>
            </a:r>
            <a:r>
              <a:rPr lang="ja-JP" altLang="en-US" dirty="0" smtClean="0"/>
              <a:t> </a:t>
            </a:r>
            <a:r>
              <a:rPr lang="en-US" altLang="ja-JP" dirty="0" smtClean="0"/>
              <a:t>LiteBIRD,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dirty="0" smtClean="0"/>
              <a:t>w</a:t>
            </a:r>
            <a:r>
              <a:rPr lang="en-US" altLang="ja-JP" dirty="0" err="1" smtClean="0"/>
              <a:t>hich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satellite</a:t>
            </a:r>
            <a:r>
              <a:rPr lang="ja-JP" altLang="en-US" dirty="0" smtClean="0"/>
              <a:t> </a:t>
            </a:r>
            <a:r>
              <a:rPr lang="en-US" altLang="ja-JP" dirty="0" smtClean="0"/>
              <a:t>candidate</a:t>
            </a:r>
            <a:r>
              <a:rPr lang="ja-JP" altLang="en-US" dirty="0" smtClean="0"/>
              <a:t> </a:t>
            </a:r>
            <a:r>
              <a:rPr lang="en-US" altLang="ja-JP" dirty="0" smtClean="0"/>
              <a:t>of </a:t>
            </a:r>
            <a:r>
              <a:rPr lang="en-US" altLang="ja-JP" sz="1200" dirty="0" smtClean="0"/>
              <a:t>Institute of Space and </a:t>
            </a:r>
            <a:r>
              <a:rPr lang="en-US" altLang="ja-JP" sz="1200" dirty="0" err="1" smtClean="0"/>
              <a:t>Astronautical</a:t>
            </a:r>
            <a:r>
              <a:rPr lang="en-US" altLang="ja-JP" sz="1200" dirty="0" smtClean="0"/>
              <a:t> Science 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Japan 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Aerospace Exploration Agency (JAXA)</a:t>
            </a:r>
          </a:p>
          <a:p>
            <a:r>
              <a:rPr lang="en-US" altLang="ja-JP" dirty="0" smtClean="0"/>
              <a:t> aiming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launch</a:t>
            </a:r>
            <a:r>
              <a:rPr lang="ja-JP" altLang="en-US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mid.</a:t>
            </a:r>
            <a:r>
              <a:rPr lang="ja-JP" altLang="en-US" dirty="0" smtClean="0"/>
              <a:t> </a:t>
            </a:r>
            <a:r>
              <a:rPr lang="en-US" altLang="ja-JP" dirty="0" smtClean="0"/>
              <a:t>2020s.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0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C5D40-7020-2042-A87E-0BF86908CB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7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800" dirty="0" smtClean="0"/>
              <a:t>他の今後の課題：大面積化（</a:t>
            </a:r>
            <a:r>
              <a:rPr kumimoji="1" lang="en-US" altLang="ja-JP" sz="1800" dirty="0" smtClean="0"/>
              <a:t>6-inch wafer</a:t>
            </a:r>
            <a:r>
              <a:rPr kumimoji="1" lang="ja-JP" altLang="en-US" sz="1800" dirty="0" smtClean="0"/>
              <a:t>），</a:t>
            </a:r>
            <a:r>
              <a:rPr kumimoji="1" lang="en-US" altLang="ja-JP" sz="1800" dirty="0" smtClean="0"/>
              <a:t>1/f noise suppression</a:t>
            </a:r>
            <a:r>
              <a:rPr kumimoji="1" lang="ja-JP" altLang="en-US" sz="1800" dirty="0" smtClean="0"/>
              <a:t>，宇宙線耐性，</a:t>
            </a:r>
            <a:r>
              <a:rPr kumimoji="1" lang="en-US" altLang="ja-JP" sz="1800" dirty="0" smtClean="0"/>
              <a:t>space qualified</a:t>
            </a:r>
            <a:r>
              <a:rPr kumimoji="1" lang="ja-JP" altLang="en-US" sz="1800" dirty="0" smtClean="0"/>
              <a:t>な読み出し</a:t>
            </a:r>
            <a:endParaRPr kumimoji="1"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A320-A4E3-4A0F-90E5-1F66D7B03764}" type="slidenum">
              <a:rPr lang="ja-JP" altLang="en-US" smtClean="0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5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want to launch a telescope with a dish diameter larger than 1 m, it is going to be very expensive.</a:t>
            </a:r>
          </a:p>
          <a:p>
            <a:r>
              <a:rPr lang="en-US" baseline="0" dirty="0" smtClean="0"/>
              <a:t>Our strategy is to have a relatively small satellite for ultimate measurements of r, while</a:t>
            </a:r>
          </a:p>
          <a:p>
            <a:r>
              <a:rPr lang="en-US" baseline="0" dirty="0" smtClean="0"/>
              <a:t>deploy telescope arrays on ground for sub-degree angular scale studies.</a:t>
            </a:r>
          </a:p>
          <a:p>
            <a:r>
              <a:rPr lang="en-US" baseline="0" dirty="0" smtClean="0"/>
              <a:t>Examples are Simons Array, which is the extension of POLARBEAR that I am involved in, and</a:t>
            </a:r>
          </a:p>
          <a:p>
            <a:r>
              <a:rPr lang="en-US" baseline="0" dirty="0" smtClean="0"/>
              <a:t>the future stage-4 array that is being discussed in US.</a:t>
            </a:r>
          </a:p>
          <a:p>
            <a:r>
              <a:rPr lang="en-US" altLang="ja-JP" baseline="0" dirty="0" smtClean="0"/>
              <a:t>So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the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question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is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how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we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share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finite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resources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available</a:t>
            </a:r>
            <a:r>
              <a:rPr lang="ja-JP" alt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742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reach r=0.01, there are four obstacles that need to be addressed.</a:t>
            </a:r>
          </a:p>
          <a:p>
            <a:r>
              <a:rPr lang="en-US" dirty="0" smtClean="0"/>
              <a:t>statistical errors, systematic errors, foreground</a:t>
            </a:r>
            <a:r>
              <a:rPr lang="en-US" baseline="0" dirty="0" smtClean="0"/>
              <a:t> and lensing B-mode.</a:t>
            </a:r>
            <a:endParaRPr 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D51C34-CF88-4D4B-9680-240277DF782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3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1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753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current </a:t>
            </a:r>
            <a:r>
              <a:rPr lang="en-US" altLang="ja-JP" dirty="0" smtClean="0"/>
              <a:t>ongoing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project</a:t>
            </a:r>
            <a:r>
              <a:rPr lang="en-US" dirty="0" smtClean="0"/>
              <a:t> on ground is Simons Array,</a:t>
            </a:r>
            <a:r>
              <a:rPr lang="en-US" altLang="en-US" dirty="0" smtClean="0"/>
              <a:t> </a:t>
            </a:r>
            <a:r>
              <a:rPr lang="en-US" dirty="0" smtClean="0"/>
              <a:t>three telescopes that enable 18 times the number of detectors as were in</a:t>
            </a:r>
          </a:p>
          <a:p>
            <a:r>
              <a:rPr lang="en-US" dirty="0" smtClean="0"/>
              <a:t>POLARBEAR. Four frequency bands are chosen to remove foregrounds.</a:t>
            </a:r>
          </a:p>
          <a:p>
            <a:endParaRPr lang="en-US" dirty="0" smtClean="0"/>
          </a:p>
          <a:p>
            <a:r>
              <a:rPr lang="ja-JP" altLang="en-US" dirty="0" smtClean="0"/>
              <a:t>これからの地上計画はサイモンズアレイ計画です。</a:t>
            </a:r>
            <a:r>
              <a:rPr lang="en-US" altLang="ja-JP" dirty="0" smtClean="0"/>
              <a:t>3</a:t>
            </a:r>
            <a:r>
              <a:rPr lang="ja-JP" altLang="en-US" dirty="0" smtClean="0"/>
              <a:t>台の望遠鏡を使って、</a:t>
            </a:r>
            <a:r>
              <a:rPr lang="en-US" altLang="ja-JP" dirty="0" smtClean="0"/>
              <a:t>POLARBEAR</a:t>
            </a:r>
            <a:r>
              <a:rPr lang="ja-JP" altLang="en-US" dirty="0" smtClean="0"/>
              <a:t>の１８倍の検出器で観測します。</a:t>
            </a:r>
            <a:endParaRPr lang="en-US" altLang="ja-JP" dirty="0" smtClean="0"/>
          </a:p>
          <a:p>
            <a:r>
              <a:rPr lang="ja-JP" altLang="en-US" dirty="0" smtClean="0"/>
              <a:t>前景放射を除去するために、４つの周波数での観測を予定しています。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16E31-447E-5D45-8B08-84B2011A6B0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45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</a:t>
            </a:r>
            <a:r>
              <a:rPr lang="en-US" baseline="0" dirty="0" smtClean="0"/>
              <a:t> current situation. First of all,</a:t>
            </a:r>
          </a:p>
          <a:p>
            <a:r>
              <a:rPr lang="en-US" baseline="0" dirty="0" smtClean="0"/>
              <a:t>the LiteBIRD proposal has passed the initial down-selection by ISAS of JAXA in June this year.</a:t>
            </a:r>
          </a:p>
          <a:p>
            <a:r>
              <a:rPr lang="en-US" baseline="0" dirty="0" smtClean="0"/>
              <a:t>It is now in transition to phase-A studies.</a:t>
            </a:r>
          </a:p>
          <a:p>
            <a:r>
              <a:rPr lang="en-US" baseline="0" dirty="0" smtClean="0"/>
              <a:t>A proposal by the US LiteBIRD team led by Adrian Lee at UC Berkeley was submitted to NASA last December.</a:t>
            </a:r>
          </a:p>
          <a:p>
            <a:r>
              <a:rPr lang="en-US" baseline="0" dirty="0" smtClean="0"/>
              <a:t>It also passed the initial down-selection last month.</a:t>
            </a:r>
          </a:p>
          <a:p>
            <a:r>
              <a:rPr lang="en-US" baseline="0" dirty="0" smtClean="0"/>
              <a:t>They are now also starting phase-A </a:t>
            </a:r>
            <a:r>
              <a:rPr lang="en-US" baseline="0" dirty="0" err="1" smtClean="0"/>
              <a:t>sutdies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So LiteBIRD is now gaining some momentum.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PIXIE was </a:t>
            </a:r>
            <a:r>
              <a:rPr lang="en-US" baseline="0" dirty="0" err="1" smtClean="0"/>
              <a:t>porposed</a:t>
            </a:r>
            <a:r>
              <a:rPr lang="en-US" baseline="0" dirty="0" smtClean="0"/>
              <a:t> as a NASA’s small PI-led mission in 2011. It was not selected, but</a:t>
            </a:r>
          </a:p>
          <a:p>
            <a:r>
              <a:rPr lang="en-US" baseline="0" dirty="0" smtClean="0"/>
              <a:t>the team plans to re-propose to the next MIDEX AO, which is likely to be in 2017.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will be an ESA M5 call; the due date is not yet clear but will be next year.</a:t>
            </a:r>
          </a:p>
          <a:p>
            <a:r>
              <a:rPr lang="en-US" baseline="0" dirty="0" smtClean="0"/>
              <a:t>The planned launch date will be around 2030.</a:t>
            </a:r>
          </a:p>
        </p:txBody>
      </p:sp>
    </p:spTree>
    <p:extLst>
      <p:ext uri="{BB962C8B-B14F-4D97-AF65-F5344CB8AC3E}">
        <p14:creationId xmlns:p14="http://schemas.microsoft.com/office/powerpoint/2010/main" val="126124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20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656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26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07568" y="0"/>
            <a:ext cx="1336432" cy="1426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13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5" descr="Template_SMD2"/>
          <p:cNvPicPr>
            <a:picLocks noChangeAspect="1" noChangeArrowheads="1"/>
          </p:cNvPicPr>
          <p:nvPr userDrawn="1"/>
        </p:nvPicPr>
        <p:blipFill>
          <a:blip r:embed="rId2" cstate="print"/>
          <a:srcRect l="2292" t="4662" r="11459" b="70082"/>
          <a:stretch>
            <a:fillRect/>
          </a:stretch>
        </p:blipFill>
        <p:spPr bwMode="auto">
          <a:xfrm>
            <a:off x="0" y="0"/>
            <a:ext cx="7886700" cy="18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PCOS_Cor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9900" y="6492875"/>
            <a:ext cx="2133600" cy="365125"/>
          </a:xfrm>
        </p:spPr>
        <p:txBody>
          <a:bodyPr/>
          <a:lstStyle>
            <a:lvl1pPr>
              <a:defRPr sz="900" i="1"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00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  <p:pic>
        <p:nvPicPr>
          <p:cNvPr id="8" name="Picture 75" descr="Template_SMD2"/>
          <p:cNvPicPr>
            <a:picLocks noChangeAspect="1" noChangeArrowheads="1"/>
          </p:cNvPicPr>
          <p:nvPr userDrawn="1"/>
        </p:nvPicPr>
        <p:blipFill>
          <a:blip r:embed="rId3" cstate="print"/>
          <a:srcRect l="2292" t="4662" r="11459" b="70082"/>
          <a:stretch>
            <a:fillRect/>
          </a:stretch>
        </p:blipFill>
        <p:spPr bwMode="auto">
          <a:xfrm>
            <a:off x="0" y="0"/>
            <a:ext cx="7886700" cy="18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857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2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31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4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51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8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56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latin typeface="Calibri"/>
                <a:ea typeface=""/>
              </a:rPr>
              <a:t>June 10, 2011</a:t>
            </a:r>
            <a:endParaRPr kumimoji="0" lang="en-US" dirty="0"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COS_Cor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23663" y="124071"/>
            <a:ext cx="12180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39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0308019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577131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50609132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925544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0301120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187624" y="6421461"/>
            <a:ext cx="7242028" cy="365125"/>
          </a:xfrm>
        </p:spPr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680257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373776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058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494964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3938841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4444595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white"/>
                </a:solidFill>
                <a:latin typeface="Gill Sans MT"/>
              </a:rPr>
              <a:t>2017/5/8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white"/>
                </a:solidFill>
                <a:latin typeface="Gill Sans MT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255145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  <a:latin typeface="Gill Sans MT"/>
              </a:rPr>
              <a:pPr/>
              <a:t>‹#›</a:t>
            </a:fld>
            <a:endParaRPr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2847064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9037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904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6403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460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273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4389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187624" y="6421461"/>
            <a:ext cx="7242028" cy="365125"/>
          </a:xfrm>
        </p:spPr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739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2755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1900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171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490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522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830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81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737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44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011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656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5" Type="http://schemas.openxmlformats.org/officeDocument/2006/relationships/image" Target="../media/image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tiff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7.png"/><Relationship Id="rId15" Type="http://schemas.microsoft.com/office/2007/relationships/hdphoto" Target="../media/hdphoto3.wdp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759884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36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142845" y="6429397"/>
            <a:ext cx="1116788" cy="365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Gill Sans MT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1403649" y="6421462"/>
            <a:ext cx="7026004" cy="365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Gill Sans MT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501091" y="6421462"/>
            <a:ext cx="571504" cy="365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lang="ja-JP" altLang="en-US" smtClean="0">
                <a:solidFill>
                  <a:prstClr val="black"/>
                </a:solidFill>
                <a:latin typeface="Gill Sans MT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dirty="0">
              <a:solidFill>
                <a:prstClr val="black"/>
              </a:solidFill>
              <a:latin typeface="Gill Sans MT"/>
              <a:ea typeface="ＭＳ Ｐゴシック"/>
            </a:endParaRPr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4210212" y="-4241091"/>
            <a:ext cx="717798" cy="914978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352" r="893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84512" flipV="1">
            <a:off x="4193327" y="-105299"/>
            <a:ext cx="907863" cy="72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-5780" y="245311"/>
            <a:ext cx="1188000" cy="43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1800" b="1" i="1" smtClean="0">
                <a:solidFill>
                  <a:srgbClr val="FFFF00"/>
                </a:solidFill>
              </a:rPr>
              <a:t>LiteBIRD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0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35" r:id="rId1"/>
    <p:sldLayoutId id="2147491536" r:id="rId2"/>
    <p:sldLayoutId id="2147491537" r:id="rId3"/>
    <p:sldLayoutId id="2147491538" r:id="rId4"/>
    <p:sldLayoutId id="2147491539" r:id="rId5"/>
    <p:sldLayoutId id="2147491540" r:id="rId6"/>
    <p:sldLayoutId id="2147491541" r:id="rId7"/>
    <p:sldLayoutId id="2147491542" r:id="rId8"/>
    <p:sldLayoutId id="2147491543" r:id="rId9"/>
    <p:sldLayoutId id="2147491544" r:id="rId10"/>
    <p:sldLayoutId id="214749154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1257"/>
            <a:ext cx="7636933" cy="866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2115"/>
            <a:ext cx="8229600" cy="5144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90C3294-5CF8-9244-B3A8-6FEA2CEAD35A}" type="slidenum">
              <a:rPr kumimoji="0" lang="en-US" smtClean="0">
                <a:solidFill>
                  <a:prstClr val="black"/>
                </a:solidFill>
                <a:latin typeface="Calibri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pic>
        <p:nvPicPr>
          <p:cNvPr id="21" name="Picture 20" descr="Program Logo raw.tif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835900" y="125095"/>
            <a:ext cx="1219200" cy="1158240"/>
          </a:xfrm>
          <a:prstGeom prst="rect">
            <a:avLst/>
          </a:prstGeom>
        </p:spPr>
      </p:pic>
      <p:pic>
        <p:nvPicPr>
          <p:cNvPr id="11" name="Picture 18" descr="meatball best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916328" y="533409"/>
            <a:ext cx="718492" cy="631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396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47" r:id="rId1"/>
    <p:sldLayoutId id="2147491548" r:id="rId2"/>
    <p:sldLayoutId id="2147491549" r:id="rId3"/>
    <p:sldLayoutId id="2147491550" r:id="rId4"/>
    <p:sldLayoutId id="2147491551" r:id="rId5"/>
    <p:sldLayoutId id="2147491552" r:id="rId6"/>
    <p:sldLayoutId id="2147491553" r:id="rId7"/>
    <p:sldLayoutId id="2147491554" r:id="rId8"/>
    <p:sldLayoutId id="2147491555" r:id="rId9"/>
    <p:sldLayoutId id="2147491556" r:id="rId10"/>
    <p:sldLayoutId id="21474915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Font typeface="Arial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90"/>
        </a:buClr>
        <a:buFont typeface="Calibri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90"/>
        </a:buClr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90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0090"/>
        </a:buClr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39999">
              <a:schemeClr val="tx1"/>
            </a:gs>
            <a:gs pos="92000">
              <a:srgbClr val="0C0E60"/>
            </a:gs>
            <a:gs pos="93000">
              <a:schemeClr val="tx1"/>
            </a:gs>
            <a:gs pos="94000">
              <a:srgbClr val="0C0E60"/>
            </a:gs>
            <a:gs pos="100000">
              <a:srgbClr val="0C0E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en-US" dirty="0" smtClean="0"/>
              <a:t>Master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en-US" dirty="0" smtClean="0"/>
              <a:t>Master</a:t>
            </a:r>
            <a:endParaRPr kumimoji="1" lang="ja-JP" altLang="en-US" dirty="0" smtClean="0"/>
          </a:p>
          <a:p>
            <a:pPr lvl="1"/>
            <a:r>
              <a:rPr kumimoji="1" lang="en-US" altLang="en-US" dirty="0" smtClean="0"/>
              <a:t>2nd level</a:t>
            </a:r>
            <a:endParaRPr kumimoji="1" lang="ja-JP" altLang="en-US" dirty="0" smtClean="0"/>
          </a:p>
          <a:p>
            <a:pPr lvl="2"/>
            <a:r>
              <a:rPr kumimoji="1" lang="en-US" altLang="en-US" dirty="0" smtClean="0"/>
              <a:t>3rd level</a:t>
            </a:r>
            <a:endParaRPr kumimoji="1" lang="ja-JP" altLang="en-US" dirty="0" smtClean="0"/>
          </a:p>
          <a:p>
            <a:pPr lvl="3"/>
            <a:r>
              <a:rPr kumimoji="1" lang="en-US" altLang="en-US" dirty="0" smtClean="0"/>
              <a:t>4th level</a:t>
            </a:r>
            <a:endParaRPr kumimoji="1" lang="ja-JP" altLang="en-US" dirty="0" smtClean="0"/>
          </a:p>
          <a:p>
            <a:pPr lvl="4"/>
            <a:r>
              <a:rPr kumimoji="1" lang="en-US" altLang="en-US" dirty="0" smtClean="0"/>
              <a:t>5th level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142844" y="6429396"/>
            <a:ext cx="1044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white"/>
                </a:solidFill>
                <a:ea typeface="ＭＳ Ｐゴシック"/>
              </a:rPr>
              <a:t>2017/5/8</a:t>
            </a:r>
            <a:endParaRPr lang="ja-JP" altLang="en-US" dirty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1331640" y="6421461"/>
            <a:ext cx="709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mtClean="0">
                <a:solidFill>
                  <a:prstClr val="white"/>
                </a:solidFill>
                <a:ea typeface="ＭＳ Ｐゴシック"/>
              </a:rPr>
              <a:t>Masashi Hazumi (KEK, Kavli IPMU)</a:t>
            </a:r>
            <a:endParaRPr lang="ja-JP" altLang="en-US" dirty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501090" y="6421461"/>
            <a:ext cx="57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lang="ja-JP" altLang="en-US" smtClean="0">
                <a:solidFill>
                  <a:prstClr val="white"/>
                </a:solidFill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dirty="0">
              <a:solidFill>
                <a:prstClr val="white"/>
              </a:solidFill>
              <a:ea typeface="ＭＳ Ｐゴシック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007464" y="4174"/>
            <a:ext cx="1173048" cy="936104"/>
            <a:chOff x="8007464" y="4174"/>
            <a:chExt cx="1173048" cy="93610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1352" r="893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464" y="4174"/>
              <a:ext cx="117304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370078" y="20353"/>
              <a:ext cx="7739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100" i="1" dirty="0" smtClean="0">
                  <a:solidFill>
                    <a:srgbClr val="FFFFFF"/>
                  </a:solidFill>
                  <a:latin typeface="Times New Roman"/>
                  <a:ea typeface=""/>
                  <a:cs typeface="Times New Roman"/>
                </a:rPr>
                <a:t>LiteBIRD</a:t>
              </a:r>
              <a:endParaRPr kumimoji="0" lang="en-US" sz="1100" i="1" dirty="0">
                <a:solidFill>
                  <a:srgbClr val="FFFFFF"/>
                </a:solidFill>
                <a:latin typeface="Times New Roman"/>
                <a:ea typeface="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03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59" r:id="rId1"/>
    <p:sldLayoutId id="2147491560" r:id="rId2"/>
    <p:sldLayoutId id="2147491561" r:id="rId3"/>
    <p:sldLayoutId id="2147491562" r:id="rId4"/>
    <p:sldLayoutId id="2147491563" r:id="rId5"/>
    <p:sldLayoutId id="2147491564" r:id="rId6"/>
    <p:sldLayoutId id="2147491565" r:id="rId7"/>
    <p:sldLayoutId id="2147491566" r:id="rId8"/>
    <p:sldLayoutId id="2147491567" r:id="rId9"/>
    <p:sldLayoutId id="2147491568" r:id="rId10"/>
    <p:sldLayoutId id="2147491569" r:id="rId11"/>
    <p:sldLayoutId id="2147491570" r:id="rId12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Arial"/>
          <a:ea typeface="ＭＳ ゴシック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b="0" i="0" kern="1200" baseline="0">
          <a:solidFill>
            <a:schemeClr val="bg1"/>
          </a:solidFill>
          <a:latin typeface="Arial"/>
          <a:ea typeface="ＭＳ Ｐ明朝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b="0" i="0" kern="1200" baseline="0">
          <a:solidFill>
            <a:schemeClr val="bg1"/>
          </a:solidFill>
          <a:latin typeface="Arial"/>
          <a:ea typeface="ＭＳ Ｐ明朝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b="0" i="0" kern="1200" baseline="0">
          <a:solidFill>
            <a:schemeClr val="bg1"/>
          </a:solidFill>
          <a:latin typeface="Arial"/>
          <a:ea typeface="ＭＳ Ｐ明朝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b="0" i="0" kern="1200" baseline="0">
          <a:solidFill>
            <a:schemeClr val="bg1"/>
          </a:solidFill>
          <a:latin typeface="Arial"/>
          <a:ea typeface="ＭＳ Ｐ明朝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b="0" i="0" kern="1200" baseline="0">
          <a:solidFill>
            <a:schemeClr val="bg1"/>
          </a:solidFill>
          <a:latin typeface="Arial"/>
          <a:ea typeface="ＭＳ Ｐ明朝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39999">
              <a:schemeClr val="tx1"/>
            </a:gs>
            <a:gs pos="92000">
              <a:srgbClr val="0C0E60"/>
            </a:gs>
            <a:gs pos="93000">
              <a:schemeClr val="tx1"/>
            </a:gs>
            <a:gs pos="94000">
              <a:srgbClr val="0C0E60"/>
            </a:gs>
            <a:gs pos="100000">
              <a:srgbClr val="0C0E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142844" y="6429396"/>
            <a:ext cx="1044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white"/>
              </a:solidFill>
              <a:latin typeface="Gill Sans MT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1331640" y="6421461"/>
            <a:ext cx="709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white"/>
              </a:solidFill>
              <a:latin typeface="Gill Sans MT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501090" y="6421461"/>
            <a:ext cx="57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dirty="0">
              <a:solidFill>
                <a:prstClr val="white"/>
              </a:solidFill>
              <a:latin typeface="Gill Sans M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95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572" r:id="rId1"/>
    <p:sldLayoutId id="2147491573" r:id="rId2"/>
    <p:sldLayoutId id="2147491574" r:id="rId3"/>
    <p:sldLayoutId id="2147491575" r:id="rId4"/>
    <p:sldLayoutId id="2147491576" r:id="rId5"/>
    <p:sldLayoutId id="2147491577" r:id="rId6"/>
    <p:sldLayoutId id="2147491578" r:id="rId7"/>
    <p:sldLayoutId id="2147491579" r:id="rId8"/>
    <p:sldLayoutId id="2147491580" r:id="rId9"/>
    <p:sldLayoutId id="2147491581" r:id="rId10"/>
    <p:sldLayoutId id="2147491582" r:id="rId11"/>
    <p:sldLayoutId id="2147491583" r:id="rId12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tiff"/><Relationship Id="rId9" Type="http://schemas.openxmlformats.org/officeDocument/2006/relationships/image" Target="../media/image26.png"/><Relationship Id="rId10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jpg"/><Relationship Id="rId12" Type="http://schemas.openxmlformats.org/officeDocument/2006/relationships/image" Target="../media/image59.png"/><Relationship Id="rId13" Type="http://schemas.openxmlformats.org/officeDocument/2006/relationships/image" Target="../media/image60.jpeg"/><Relationship Id="rId14" Type="http://schemas.openxmlformats.org/officeDocument/2006/relationships/image" Target="../media/image61.png"/><Relationship Id="rId15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2.wdp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Relationship Id="rId3" Type="http://schemas.openxmlformats.org/officeDocument/2006/relationships/image" Target="../media/image7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6" Type="http://schemas.openxmlformats.org/officeDocument/2006/relationships/image" Target="../media/image8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tiff"/><Relationship Id="rId3" Type="http://schemas.openxmlformats.org/officeDocument/2006/relationships/image" Target="../media/image87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jpeg"/><Relationship Id="rId7" Type="http://schemas.openxmlformats.org/officeDocument/2006/relationships/image" Target="../media/image92.jpeg"/><Relationship Id="rId8" Type="http://schemas.openxmlformats.org/officeDocument/2006/relationships/image" Target="../media/image93.jpeg"/><Relationship Id="rId9" Type="http://schemas.openxmlformats.org/officeDocument/2006/relationships/image" Target="../media/image94.png"/><Relationship Id="rId10" Type="http://schemas.openxmlformats.org/officeDocument/2006/relationships/image" Target="../media/image17.jpeg"/><Relationship Id="rId11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7019" y="-27384"/>
            <a:ext cx="9161018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6065"/>
            <a:ext cx="9072594" cy="1916831"/>
          </a:xfrm>
          <a:noFill/>
        </p:spPr>
        <p:txBody>
          <a:bodyPr>
            <a:normAutofit/>
          </a:bodyPr>
          <a:lstStyle/>
          <a:p>
            <a:r>
              <a:rPr lang="en-US" altLang="ja-JP" sz="9600" b="1" i="1" dirty="0" err="1" smtClean="0">
                <a:solidFill>
                  <a:srgbClr val="FFFF00"/>
                </a:solidFill>
              </a:rPr>
              <a:t>LiteBIRD</a:t>
            </a:r>
            <a:endParaRPr lang="en-US" sz="9600" b="1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6" y="4653136"/>
            <a:ext cx="8981584" cy="2016224"/>
          </a:xfrm>
        </p:spPr>
        <p:txBody>
          <a:bodyPr>
            <a:norm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Masashi </a:t>
            </a:r>
            <a:r>
              <a:rPr lang="en-US" sz="4000" dirty="0" err="1" smtClean="0">
                <a:solidFill>
                  <a:schemeClr val="bg1"/>
                </a:solidFill>
              </a:rPr>
              <a:t>Hazumi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altLang="ja-JP" sz="1600" dirty="0" smtClean="0">
                <a:solidFill>
                  <a:schemeClr val="bg1"/>
                </a:solidFill>
              </a:rPr>
              <a:t>1) Institute of Particle and Nuclear Studies (IPNS), High </a:t>
            </a:r>
            <a:r>
              <a:rPr lang="en-US" altLang="ja-JP" sz="1600" dirty="0">
                <a:solidFill>
                  <a:schemeClr val="bg1"/>
                </a:solidFill>
              </a:rPr>
              <a:t>Energy Accelerator </a:t>
            </a:r>
            <a:r>
              <a:rPr lang="en-US" altLang="ja-JP" sz="1600" dirty="0" smtClean="0">
                <a:solidFill>
                  <a:schemeClr val="bg1"/>
                </a:solidFill>
              </a:rPr>
              <a:t>Research Organization </a:t>
            </a:r>
            <a:r>
              <a:rPr lang="en-US" altLang="ja-JP" sz="1600" dirty="0">
                <a:solidFill>
                  <a:schemeClr val="bg1"/>
                </a:solidFill>
              </a:rPr>
              <a:t>(KEK</a:t>
            </a:r>
            <a:r>
              <a:rPr lang="en-US" altLang="ja-JP" sz="1600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en-US" altLang="ja-JP" sz="1600" dirty="0" smtClean="0">
                <a:solidFill>
                  <a:schemeClr val="bg1"/>
                </a:solidFill>
              </a:rPr>
              <a:t>2)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Kavli</a:t>
            </a:r>
            <a:r>
              <a:rPr lang="en-US" altLang="ja-JP" sz="1600" dirty="0" smtClean="0">
                <a:solidFill>
                  <a:schemeClr val="bg1"/>
                </a:solidFill>
              </a:rPr>
              <a:t> </a:t>
            </a:r>
            <a:r>
              <a:rPr lang="en-US" altLang="ja-JP" sz="1600" dirty="0">
                <a:solidFill>
                  <a:schemeClr val="bg1"/>
                </a:solidFill>
              </a:rPr>
              <a:t>Institute for Mathematics and Physics of the </a:t>
            </a:r>
            <a:r>
              <a:rPr lang="en-US" altLang="ja-JP" sz="1600" dirty="0" smtClean="0">
                <a:solidFill>
                  <a:schemeClr val="bg1"/>
                </a:solidFill>
              </a:rPr>
              <a:t>Universe (Kavli IPMU), The </a:t>
            </a:r>
            <a:r>
              <a:rPr lang="en-US" altLang="ja-JP" sz="1600" dirty="0">
                <a:solidFill>
                  <a:schemeClr val="bg1"/>
                </a:solidFill>
              </a:rPr>
              <a:t>University of Tokyo 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algn="r"/>
            <a:r>
              <a:rPr lang="en-US" altLang="ja-JP" sz="1600" dirty="0" smtClean="0">
                <a:solidFill>
                  <a:schemeClr val="bg1"/>
                </a:solidFill>
              </a:rPr>
              <a:t>3) Graduate </a:t>
            </a:r>
            <a:r>
              <a:rPr lang="en-US" altLang="ja-JP" sz="1600" dirty="0">
                <a:solidFill>
                  <a:schemeClr val="bg1"/>
                </a:solidFill>
              </a:rPr>
              <a:t>School for Advanced Studies (SOKENDAI)  </a:t>
            </a:r>
            <a:endParaRPr lang="en-US" altLang="ja-JP" sz="1600" dirty="0" smtClean="0">
              <a:solidFill>
                <a:schemeClr val="bg1"/>
              </a:solidFill>
            </a:endParaRPr>
          </a:p>
          <a:p>
            <a:pPr algn="r"/>
            <a:r>
              <a:rPr lang="en-US" altLang="ja-JP" sz="1600" dirty="0" smtClean="0">
                <a:solidFill>
                  <a:schemeClr val="bg1"/>
                </a:solidFill>
              </a:rPr>
              <a:t>4) Institute </a:t>
            </a:r>
            <a:r>
              <a:rPr lang="en-US" altLang="ja-JP" sz="1600" dirty="0">
                <a:solidFill>
                  <a:schemeClr val="bg1"/>
                </a:solidFill>
              </a:rPr>
              <a:t>of Space and </a:t>
            </a:r>
            <a:r>
              <a:rPr lang="en-US" altLang="ja-JP" sz="1600" dirty="0" err="1">
                <a:solidFill>
                  <a:schemeClr val="bg1"/>
                </a:solidFill>
              </a:rPr>
              <a:t>Astronautical</a:t>
            </a:r>
            <a:r>
              <a:rPr lang="en-US" altLang="ja-JP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</a:rPr>
              <a:t>Science (ISAS), Japan Aerospace Exploration Agency (JAXA) </a:t>
            </a:r>
            <a:endParaRPr lang="ja-JP" altLang="en-US" sz="1600" dirty="0">
              <a:solidFill>
                <a:schemeClr val="bg1"/>
              </a:solidFill>
            </a:endParaRPr>
          </a:p>
          <a:p>
            <a:pPr algn="r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8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bb_today_for_litebird_w_simons_array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72" y="1052736"/>
            <a:ext cx="8280000" cy="57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954963" y="241300"/>
            <a:ext cx="1235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sng">
                <a:solidFill>
                  <a:srgbClr val="000000"/>
                </a:solidFill>
              </a:rPr>
              <a:t>Yuji Chinone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2051720" y="5364163"/>
            <a:ext cx="4018880" cy="585787"/>
            <a:chOff x="1331640" y="4715852"/>
            <a:chExt cx="4896544" cy="585356"/>
          </a:xfrm>
        </p:grpSpPr>
        <p:sp>
          <p:nvSpPr>
            <p:cNvPr id="2" name="Left-Right Arrow 1"/>
            <p:cNvSpPr/>
            <p:nvPr/>
          </p:nvSpPr>
          <p:spPr>
            <a:xfrm>
              <a:off x="1331640" y="5012496"/>
              <a:ext cx="4896544" cy="288712"/>
            </a:xfrm>
            <a:prstGeom prst="leftRightArrow">
              <a:avLst/>
            </a:prstGeom>
            <a:solidFill>
              <a:srgbClr val="9266C6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543" name="TextBox 2"/>
            <p:cNvSpPr txBox="1">
              <a:spLocks noChangeArrowheads="1"/>
            </p:cNvSpPr>
            <p:nvPr/>
          </p:nvSpPr>
          <p:spPr bwMode="auto">
            <a:xfrm>
              <a:off x="3131840" y="4715852"/>
              <a:ext cx="11083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9266C6"/>
                  </a:solidFill>
                </a:rPr>
                <a:t>LiteBIRD</a:t>
              </a: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116013" y="692497"/>
            <a:ext cx="6769100" cy="5762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3333CC"/>
                </a:solidFill>
                <a:ea typeface="ＭＳ Ｐゴシック"/>
              </a:rPr>
              <a:t>LiteBIRD</a:t>
            </a:r>
            <a:r>
              <a:rPr lang="en-US" altLang="en-US" dirty="0">
                <a:solidFill>
                  <a:srgbClr val="3333CC"/>
                </a:solidFill>
                <a:ea typeface="ＭＳ Ｐゴシック"/>
              </a:rPr>
              <a:t> </a:t>
            </a:r>
            <a:r>
              <a:rPr lang="en-US" altLang="en-US" dirty="0" smtClean="0">
                <a:solidFill>
                  <a:srgbClr val="3333CC"/>
                </a:solidFill>
                <a:ea typeface="ＭＳ Ｐゴシック"/>
              </a:rPr>
              <a:t>expectation</a:t>
            </a:r>
            <a:endParaRPr lang="en-US" dirty="0">
              <a:solidFill>
                <a:srgbClr val="3333CC"/>
              </a:solidFill>
              <a:ea typeface="ＭＳ Ｐゴシック"/>
            </a:endParaRP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4513039" y="4635500"/>
            <a:ext cx="2435225" cy="923925"/>
          </a:xfrm>
          <a:prstGeom prst="rect">
            <a:avLst/>
          </a:prstGeom>
          <a:solidFill>
            <a:srgbClr val="FFFFFF"/>
          </a:solidFill>
          <a:ln w="9525">
            <a:solidFill>
              <a:srgbClr val="DE1C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smtClean="0">
                <a:latin typeface="Times New Roman" charset="0"/>
                <a:cs typeface="Times New Roman" charset="0"/>
                <a:sym typeface="Wingdings" charset="0"/>
              </a:rPr>
              <a:t>Full Success</a:t>
            </a:r>
            <a:r>
              <a:rPr lang="ja-JP" altLang="en-US" sz="1800" dirty="0" smtClean="0">
                <a:latin typeface="Times New Roman" charset="0"/>
                <a:cs typeface="Times New Roman" charset="0"/>
                <a:sym typeface="Wingdings" charset="0"/>
              </a:rPr>
              <a:t>：</a:t>
            </a:r>
            <a:endParaRPr lang="en-US" altLang="ja-JP" sz="1800" dirty="0">
              <a:latin typeface="Times New Roman" charset="0"/>
              <a:cs typeface="Times New Roman" charset="0"/>
              <a:sym typeface="Wingdings" charset="0"/>
            </a:endParaRPr>
          </a:p>
          <a:p>
            <a:pPr eaLnBrk="1" hangingPunct="1"/>
            <a:r>
              <a:rPr lang="en-US" sz="1800" dirty="0">
                <a:latin typeface="Symbol" charset="0"/>
                <a:cs typeface="Symbol" charset="0"/>
              </a:rPr>
              <a:t>s</a:t>
            </a:r>
            <a:r>
              <a:rPr lang="en-US" sz="1800" dirty="0"/>
              <a:t>(r) </a:t>
            </a:r>
            <a:r>
              <a:rPr lang="en-US" sz="1800" dirty="0">
                <a:latin typeface="Times New Roman" charset="0"/>
                <a:cs typeface="Times New Roman" charset="0"/>
              </a:rPr>
              <a:t>&lt; 1 x 10</a:t>
            </a:r>
            <a:r>
              <a:rPr lang="en-US" sz="1800" baseline="30000" dirty="0">
                <a:latin typeface="Symbol" charset="0"/>
                <a:cs typeface="Symbol" charset="0"/>
              </a:rPr>
              <a:t>-</a:t>
            </a:r>
            <a:r>
              <a:rPr lang="en-US" sz="1800" baseline="30000" dirty="0">
                <a:latin typeface="Times New Roman" charset="0"/>
                <a:cs typeface="Times New Roman" charset="0"/>
              </a:rPr>
              <a:t>3 </a:t>
            </a:r>
            <a:r>
              <a:rPr lang="en-US" sz="1800" dirty="0">
                <a:latin typeface="Times New Roman" charset="0"/>
                <a:cs typeface="Times New Roman" charset="0"/>
              </a:rPr>
              <a:t> (for r=0)</a:t>
            </a:r>
          </a:p>
          <a:p>
            <a:pPr eaLnBrk="1" hangingPunct="1"/>
            <a:r>
              <a:rPr lang="en-US" altLang="ja-JP" sz="1800" dirty="0">
                <a:latin typeface="Times New Roman" charset="0"/>
                <a:cs typeface="Times New Roman" charset="0"/>
                <a:sym typeface="Wingdings" charset="0"/>
              </a:rPr>
              <a:t>2</a:t>
            </a:r>
            <a:r>
              <a:rPr lang="ja-JP" altLang="en-US" sz="1800" dirty="0">
                <a:latin typeface="Times New Roman" charset="0"/>
                <a:cs typeface="Times New Roman" charset="0"/>
                <a:sym typeface="Wingdings" charset="0"/>
              </a:rPr>
              <a:t> ≤</a:t>
            </a:r>
            <a:r>
              <a:rPr lang="en-US" altLang="ja-JP" sz="1800" dirty="0">
                <a:latin typeface="Times New Roman" charset="0"/>
                <a:cs typeface="Times New Roman" charset="0"/>
                <a:sym typeface="Wingdings" charset="0"/>
              </a:rPr>
              <a:t>    </a:t>
            </a:r>
            <a:r>
              <a:rPr lang="ja-JP" altLang="en-US" sz="1800" dirty="0">
                <a:latin typeface="Times New Roman" charset="0"/>
                <a:cs typeface="Times New Roman" charset="0"/>
                <a:sym typeface="Wingdings" charset="0"/>
              </a:rPr>
              <a:t>≤</a:t>
            </a:r>
            <a:r>
              <a:rPr lang="en-US" altLang="ja-JP" sz="1800" dirty="0">
                <a:latin typeface="Times New Roman" charset="0"/>
                <a:cs typeface="Times New Roman" charset="0"/>
                <a:sym typeface="Wingdings" charset="0"/>
              </a:rPr>
              <a:t> 200</a:t>
            </a:r>
            <a:endParaRPr lang="en-US" sz="1800" dirty="0">
              <a:latin typeface="Times New Roman" charset="0"/>
              <a:cs typeface="Times New Roman" charset="0"/>
              <a:sym typeface="Wingding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8975" y="6429375"/>
            <a:ext cx="42386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536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645160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044" y="5292725"/>
            <a:ext cx="10001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矢印コネクタ 12"/>
          <p:cNvCxnSpPr/>
          <p:nvPr/>
        </p:nvCxnSpPr>
        <p:spPr>
          <a:xfrm flipH="1">
            <a:off x="2819400" y="4179888"/>
            <a:ext cx="96838" cy="773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5"/>
          <p:cNvSpPr txBox="1">
            <a:spLocks noChangeArrowheads="1"/>
          </p:cNvSpPr>
          <p:nvPr/>
        </p:nvSpPr>
        <p:spPr bwMode="auto">
          <a:xfrm rot="19925567">
            <a:off x="5588546" y="3475746"/>
            <a:ext cx="24298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1800" dirty="0" smtClean="0"/>
              <a:t>Secondary effect</a:t>
            </a:r>
          </a:p>
          <a:p>
            <a:pPr eaLnBrk="1" hangingPunct="1"/>
            <a:r>
              <a:rPr lang="en-US" altLang="en-US" sz="1800" dirty="0" smtClean="0"/>
              <a:t>(Gravitational lensing)</a:t>
            </a:r>
            <a:endParaRPr lang="en-US" altLang="ja-JP" sz="1800" dirty="0"/>
          </a:p>
        </p:txBody>
      </p:sp>
      <p:sp>
        <p:nvSpPr>
          <p:cNvPr id="17" name="テキスト ボックス 10"/>
          <p:cNvSpPr txBox="1">
            <a:spLocks noChangeArrowheads="1"/>
          </p:cNvSpPr>
          <p:nvPr/>
        </p:nvSpPr>
        <p:spPr bwMode="auto">
          <a:xfrm>
            <a:off x="2265607" y="3717032"/>
            <a:ext cx="14422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2800" dirty="0" smtClean="0"/>
              <a:t>Inflation</a:t>
            </a:r>
            <a:endParaRPr lang="ja-JP" alt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6991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Extra</a:t>
            </a:r>
            <a:r>
              <a:rPr lang="ja-JP" altLang="en-US" dirty="0" smtClean="0"/>
              <a:t> </a:t>
            </a:r>
            <a:r>
              <a:rPr lang="en-US" altLang="ja-JP" dirty="0" smtClean="0"/>
              <a:t>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870"/>
            <a:ext cx="7918022" cy="708978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Improve</a:t>
            </a:r>
            <a:r>
              <a:rPr lang="ja-JP" altLang="en-US" sz="3600" dirty="0" smtClean="0"/>
              <a:t> </a:t>
            </a:r>
            <a:r>
              <a:rPr lang="en-US" sz="3600" dirty="0">
                <a:solidFill>
                  <a:prstClr val="black"/>
                </a:solidFill>
                <a:latin typeface="Symbol" charset="0"/>
                <a:cs typeface="Symbol" charset="0"/>
              </a:rPr>
              <a:t>s</a:t>
            </a:r>
            <a:r>
              <a:rPr lang="en-US" sz="3600" dirty="0">
                <a:solidFill>
                  <a:prstClr val="black"/>
                </a:solidFill>
              </a:rPr>
              <a:t>(r</a:t>
            </a:r>
            <a:r>
              <a:rPr lang="en-US" sz="3600" dirty="0" smtClean="0">
                <a:solidFill>
                  <a:prstClr val="black"/>
                </a:solidFill>
              </a:rPr>
              <a:t>)</a:t>
            </a:r>
            <a:r>
              <a:rPr lang="ja-JP" altLang="en-US" sz="3600" dirty="0" smtClean="0">
                <a:solidFill>
                  <a:prstClr val="black"/>
                </a:solidFill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</a:rPr>
              <a:t>with</a:t>
            </a:r>
            <a:r>
              <a:rPr lang="ja-JP" altLang="en-US" sz="3600" dirty="0" smtClean="0">
                <a:solidFill>
                  <a:prstClr val="black"/>
                </a:solidFill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</a:rPr>
              <a:t>external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0764" y="6478325"/>
            <a:ext cx="525670" cy="365125"/>
          </a:xfrm>
        </p:spPr>
        <p:txBody>
          <a:bodyPr/>
          <a:lstStyle/>
          <a:p>
            <a:fld id="{FBA48ACD-9250-2540-9D41-176BE0CCFC3E}" type="slidenum">
              <a:rPr lang="en-US" smtClean="0">
                <a:solidFill>
                  <a:srgbClr val="000000"/>
                </a:solidFill>
              </a:r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71"/>
              </p:ext>
            </p:extLst>
          </p:nvPr>
        </p:nvGraphicFramePr>
        <p:xfrm>
          <a:off x="124923" y="2132856"/>
          <a:ext cx="8838201" cy="3444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94956"/>
                <a:gridCol w="1957105"/>
                <a:gridCol w="54861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Topic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Example Method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Example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 Data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/>
                          <a:cs typeface="Times New Roman"/>
                        </a:rPr>
                        <a:t>Delensing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Large CMB </a:t>
                      </a:r>
                      <a:br>
                        <a:rPr lang="en-US" sz="1800" dirty="0" smtClean="0">
                          <a:latin typeface="Times New Roman"/>
                          <a:cs typeface="Times New Roman"/>
                        </a:rPr>
                      </a:b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telescope array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CMB-S4 data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Namikawa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and Nagata, </a:t>
                      </a:r>
                      <a:r>
                        <a:rPr lang="is-IS" sz="1600" dirty="0" smtClean="0">
                          <a:latin typeface="Times New Roman"/>
                          <a:cs typeface="Times New Roman"/>
                        </a:rPr>
                        <a:t>JCAP 1409 (2014) 009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Cosmic infrared background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Herschel data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Sherwin and </a:t>
                      </a:r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Schmittfull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is-IS" sz="1600" dirty="0" smtClean="0">
                          <a:latin typeface="Times New Roman"/>
                          <a:cs typeface="Times New Roman"/>
                        </a:rPr>
                        <a:t>Phys. Rev. D 92, 043005 (2015)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Radio continuum survey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SKA data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Namikawa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, Yamauchi, Sherwin, Nagata, </a:t>
                      </a:r>
                      <a:r>
                        <a:rPr lang="pt-BR" sz="1600" dirty="0" err="1" smtClean="0">
                          <a:latin typeface="Times New Roman"/>
                          <a:cs typeface="Times New Roman"/>
                        </a:rPr>
                        <a:t>Phys</a:t>
                      </a:r>
                      <a:r>
                        <a:rPr lang="pt-BR" sz="1600" dirty="0" smtClean="0">
                          <a:latin typeface="Times New Roman"/>
                          <a:cs typeface="Times New Roman"/>
                        </a:rPr>
                        <a:t>. Rev. </a:t>
                      </a:r>
                      <a:r>
                        <a:rPr lang="pt-BR" sz="1600" dirty="0" err="1" smtClean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lang="pt-BR" sz="1600" dirty="0" smtClean="0">
                          <a:latin typeface="Times New Roman"/>
                          <a:cs typeface="Times New Roman"/>
                        </a:rPr>
                        <a:t> 93, 043527 (2016)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Foreground removal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Lower frequency survey</a:t>
                      </a:r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C-B</a:t>
                      </a:r>
                      <a:r>
                        <a:rPr lang="en-US" altLang="ja-JP" sz="1600" dirty="0" smtClean="0">
                          <a:latin typeface="Times New Roman"/>
                          <a:cs typeface="Times New Roman"/>
                        </a:rPr>
                        <a:t>ASS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upgrade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1761" y="5725705"/>
            <a:ext cx="74126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Delensing</a:t>
            </a:r>
            <a:r>
              <a:rPr lang="en-US" sz="2000" dirty="0" smtClean="0">
                <a:latin typeface="Times New Roman"/>
                <a:cs typeface="Times New Roman"/>
              </a:rPr>
              <a:t> improvement to</a:t>
            </a:r>
            <a:r>
              <a:rPr lang="en-US" sz="2000" dirty="0" smtClean="0">
                <a:latin typeface="Symbol" charset="2"/>
                <a:cs typeface="Symbol" charset="2"/>
              </a:rPr>
              <a:t> s</a:t>
            </a:r>
            <a:r>
              <a:rPr lang="en-US" sz="2000" dirty="0" smtClean="0">
                <a:latin typeface="Times New Roman"/>
                <a:cs typeface="Times New Roman"/>
              </a:rPr>
              <a:t>(r) can be factor ~2 or more.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e.g. ~6sigma observation in case of </a:t>
            </a:r>
            <a:r>
              <a:rPr lang="en-US" sz="2000" b="1" u="sng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Starobinsky</a:t>
            </a:r>
            <a:r>
              <a:rPr lang="en-US" sz="20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model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Need to make sure systematic uncertainties are under control.</a:t>
            </a:r>
          </a:p>
        </p:txBody>
      </p:sp>
    </p:spTree>
    <p:extLst>
      <p:ext uri="{BB962C8B-B14F-4D97-AF65-F5344CB8AC3E}">
        <p14:creationId xmlns:p14="http://schemas.microsoft.com/office/powerpoint/2010/main" val="64686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57808"/>
            <a:ext cx="5718189" cy="1143000"/>
          </a:xfrm>
        </p:spPr>
        <p:txBody>
          <a:bodyPr/>
          <a:lstStyle/>
          <a:p>
            <a:r>
              <a:rPr lang="en-US" dirty="0" smtClean="0"/>
              <a:t>Outcome of LiteBIRD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69" y="1514615"/>
            <a:ext cx="5534755" cy="4849290"/>
          </a:xfrm>
        </p:spPr>
        <p:txBody>
          <a:bodyPr>
            <a:noAutofit/>
          </a:bodyPr>
          <a:lstStyle/>
          <a:p>
            <a:r>
              <a:rPr lang="en-US" sz="2400" dirty="0" smtClean="0"/>
              <a:t>System requirements are determined from the focused mission of LiteBIRD.</a:t>
            </a:r>
          </a:p>
          <a:p>
            <a:endParaRPr lang="en-US" sz="1000" dirty="0" smtClean="0"/>
          </a:p>
          <a:p>
            <a:r>
              <a:rPr lang="en-US" sz="2400" dirty="0" smtClean="0"/>
              <a:t>LiteBIRD will produce lots of science results (collectively called “outcome”) thanks to its great precision.</a:t>
            </a:r>
          </a:p>
          <a:p>
            <a:endParaRPr lang="en-US" sz="1000" dirty="0" smtClean="0"/>
          </a:p>
          <a:p>
            <a:r>
              <a:rPr lang="en-US" sz="2400" dirty="0" smtClean="0"/>
              <a:t>These science results however should have no influence on system requirements.</a:t>
            </a:r>
          </a:p>
          <a:p>
            <a:endParaRPr lang="en-US" sz="1000" dirty="0" smtClean="0"/>
          </a:p>
          <a:p>
            <a:r>
              <a:rPr lang="en-US" sz="2400" dirty="0" smtClean="0"/>
              <a:t>In this way, LiteBIRD will keep system requirements simple, and make great outcome at the same time.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65863116"/>
              </p:ext>
            </p:extLst>
          </p:nvPr>
        </p:nvGraphicFramePr>
        <p:xfrm>
          <a:off x="5724128" y="764704"/>
          <a:ext cx="3043664" cy="594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0355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ISAS/JAXA Phase-A1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13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807404"/>
            <a:ext cx="6992620" cy="4901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585">
                <a:solidFill>
                  <a:srgbClr val="FF0000"/>
                </a:solidFill>
              </a:rPr>
              <a:t>Purpose : Risk </a:t>
            </a:r>
            <a:r>
              <a:rPr lang="en-US" altLang="ja-JP" sz="2585" dirty="0">
                <a:solidFill>
                  <a:srgbClr val="FF0000"/>
                </a:solidFill>
              </a:rPr>
              <a:t>mitigation through front-loading</a:t>
            </a:r>
            <a:endParaRPr lang="ja-JP" altLang="en-US" sz="2585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98476" y="2283684"/>
            <a:ext cx="7326044" cy="1001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TRL of mission instruments should be raised to 4 or 5.</a:t>
            </a:r>
          </a:p>
          <a:p>
            <a:pPr lvl="1"/>
            <a:r>
              <a:rPr lang="en-US" altLang="ja-JP" sz="1846" dirty="0"/>
              <a:t>TRL4 : Breadboard model validation (in laboratory environment)</a:t>
            </a:r>
          </a:p>
          <a:p>
            <a:pPr lvl="1"/>
            <a:r>
              <a:rPr lang="en-US" altLang="ja-JP" sz="1846" dirty="0"/>
              <a:t>TRL5 : Engineering model validation (in relevant environment)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0844" y="3526983"/>
            <a:ext cx="4561890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85" dirty="0"/>
              <a:t>Main Study Items in phase A1</a:t>
            </a:r>
            <a:endParaRPr lang="ja-JP" altLang="en-US" sz="2585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909" y="4077072"/>
            <a:ext cx="9072595" cy="208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Revision of the requirements to the mission instruments</a:t>
            </a:r>
          </a:p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Polarization Modulator (broad band coverage, thermal feasibility, launch lock, etc.)</a:t>
            </a:r>
          </a:p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Thermal and mechanical feasibility of the mission instruments</a:t>
            </a:r>
          </a:p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Compatibility of the heat load to the mechanical coolers with their performance.</a:t>
            </a:r>
          </a:p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Requirements to the service module and conceptual design of the satellite</a:t>
            </a:r>
          </a:p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Test and calibration plan </a:t>
            </a:r>
          </a:p>
          <a:p>
            <a:pPr marL="263776" indent="-263776">
              <a:buFont typeface="Arial" charset="0"/>
              <a:buChar char="•"/>
            </a:pPr>
            <a:r>
              <a:rPr lang="en-US" altLang="ja-JP" sz="1846" dirty="0"/>
              <a:t>Task share and interfaces between the international partners.</a:t>
            </a:r>
            <a:endParaRPr lang="ja-JP" altLang="en-US" sz="1846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77167" y="759884"/>
            <a:ext cx="109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T. </a:t>
            </a:r>
            <a:r>
              <a:rPr kumimoji="1" lang="en-US" altLang="ja-JP" u="sng" dirty="0" err="1" smtClean="0"/>
              <a:t>Dotani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1928626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22" y="681689"/>
            <a:ext cx="7918902" cy="65907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International collaboration for LiteBIRD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885" y="4303631"/>
            <a:ext cx="8278481" cy="1656777"/>
          </a:xfrm>
          <a:ln>
            <a:solidFill>
              <a:srgbClr val="660066"/>
            </a:solidFill>
          </a:ln>
        </p:spPr>
        <p:txBody>
          <a:bodyPr>
            <a:normAutofit/>
          </a:bodyPr>
          <a:lstStyle/>
          <a:p>
            <a:r>
              <a:rPr lang="en-US" sz="1600" dirty="0" smtClean="0"/>
              <a:t>US team (led by A. Lee) is supported by NASA for technology development.</a:t>
            </a:r>
          </a:p>
          <a:p>
            <a:r>
              <a:rPr lang="en-US" sz="1600" dirty="0" smtClean="0"/>
              <a:t>Canadian Space Agency (CSA) supported warm readout technology development</a:t>
            </a:r>
            <a:r>
              <a:rPr lang="ja-JP" altLang="en-US" sz="1600" dirty="0"/>
              <a:t> </a:t>
            </a:r>
            <a:r>
              <a:rPr lang="en-US" altLang="ja-JP" sz="1600" dirty="0" smtClean="0"/>
              <a:t>by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McGill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group.</a:t>
            </a:r>
            <a:r>
              <a:rPr lang="en-US" sz="1600" dirty="0" smtClean="0"/>
              <a:t> CSA issued </a:t>
            </a:r>
            <a:r>
              <a:rPr lang="en-US" sz="1600" dirty="0"/>
              <a:t>(July </a:t>
            </a:r>
            <a:r>
              <a:rPr lang="en-US" sz="1600" dirty="0" smtClean="0"/>
              <a:t>17, 2017) </a:t>
            </a:r>
            <a:r>
              <a:rPr lang="en-US" sz="1600" dirty="0"/>
              <a:t>a Request for Proposals (RFP) to conduct a (Canadian) contribution study for the LiteBIRD mission. </a:t>
            </a:r>
            <a:endParaRPr lang="en-US" sz="1600" dirty="0" smtClean="0"/>
          </a:p>
          <a:p>
            <a:r>
              <a:rPr lang="en-US" sz="1600" dirty="0" smtClean="0"/>
              <a:t>European LiteBIRD consortium is being organized. Some of members are already registered as LiteBIRD external collaborators.</a:t>
            </a:r>
          </a:p>
          <a:p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12785" y="1373483"/>
            <a:ext cx="7339536" cy="2191205"/>
            <a:chOff x="27620" y="439698"/>
            <a:chExt cx="6302223" cy="2191205"/>
          </a:xfrm>
        </p:grpSpPr>
        <p:sp>
          <p:nvSpPr>
            <p:cNvPr id="6" name="TextBox 5"/>
            <p:cNvSpPr txBox="1"/>
            <p:nvPr/>
          </p:nvSpPr>
          <p:spPr>
            <a:xfrm>
              <a:off x="398651" y="999687"/>
              <a:ext cx="5931192" cy="163121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eaLnBrk="1" hangingPunct="1">
                <a:spcBef>
                  <a:spcPct val="0"/>
                </a:spcBef>
                <a:buFont typeface="Arial"/>
                <a:buChar char="•"/>
              </a:pP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Japan: LFT, HWP, </a:t>
              </a:r>
              <a:r>
                <a:rPr kumimoji="1" lang="en-US" sz="2000" dirty="0" err="1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precoolers</a:t>
              </a: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, spacecraft, launch, operation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/>
                <a:buChar char="•"/>
              </a:pP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US: Focal-plane units for LFT and HFT, cold readout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/>
                <a:buChar char="•"/>
              </a:pP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Canada: warm readout (</a:t>
              </a:r>
              <a:r>
                <a:rPr kumimoji="1" lang="en-US" sz="2000" dirty="0" err="1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DfMUX</a:t>
              </a: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)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/>
                <a:buChar char="•"/>
              </a:pP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Europe: HFT, Sub-K cooler</a:t>
              </a:r>
            </a:p>
            <a:p>
              <a:pPr marL="342900" indent="-342900" eaLnBrk="1" hangingPunct="1">
                <a:spcBef>
                  <a:spcPct val="0"/>
                </a:spcBef>
                <a:buFont typeface="Arial"/>
                <a:buChar char="•"/>
              </a:pPr>
              <a:r>
                <a:rPr kumimoji="1" lang="en-US" sz="2000" dirty="0" smtClean="0">
                  <a:solidFill>
                    <a:prstClr val="black"/>
                  </a:solidFill>
                  <a:latin typeface="Times New Roman"/>
                  <a:ea typeface="ＭＳ Ｐゴシック" pitchFamily="50" charset="-128"/>
                  <a:cs typeface="Times New Roman"/>
                </a:rPr>
                <a:t>All: Data analysis and scientific exploitation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620" y="439698"/>
              <a:ext cx="3892763" cy="584776"/>
            </a:xfrm>
            <a:prstGeom prst="rect">
              <a:avLst/>
            </a:prstGeom>
            <a:solidFill>
              <a:srgbClr val="00009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Provisional task sharing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0516" y="3717032"/>
            <a:ext cx="7845952" cy="584776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Teams and supports from space agencies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3540" y="6182189"/>
            <a:ext cx="3053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European LiteBIRD consortium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meeting in Aug. 2-3 in Cardiff.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043157"/>
            <a:ext cx="8747166" cy="646331"/>
          </a:xfrm>
          <a:prstGeom prst="rect">
            <a:avLst/>
          </a:prstGeom>
          <a:solidFill>
            <a:srgbClr val="00009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Joint Study Group has been formed between LiteBIRD Phase A team and external collaborators. Studies on foreground, systematics, calibration and HFT ongoing.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50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9" y="2348881"/>
            <a:ext cx="9165863" cy="4500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811849" cy="745509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Simons Array </a:t>
            </a:r>
            <a:r>
              <a:rPr lang="en-US" altLang="ja-JP" sz="2700" dirty="0" smtClean="0"/>
              <a:t>Ongoing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8918" y="6417383"/>
            <a:ext cx="571504" cy="365125"/>
          </a:xfrm>
        </p:spPr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  <a:latin typeface="Gill Sans MT"/>
                <a:ea typeface="ＭＳ Ｐゴシック"/>
              </a:rPr>
              <a:pPr/>
              <a:t>15</a:t>
            </a:fld>
            <a:endParaRPr lang="ja-JP" altLang="en-US" dirty="0">
              <a:solidFill>
                <a:prstClr val="white"/>
              </a:solidFill>
              <a:latin typeface="Gill Sans MT"/>
              <a:ea typeface="ＭＳ Ｐゴシック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59994" y="0"/>
            <a:ext cx="3478831" cy="1957648"/>
            <a:chOff x="5659994" y="0"/>
            <a:chExt cx="3478831" cy="1957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9994" y="0"/>
              <a:ext cx="3478831" cy="19399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78593" y="1649871"/>
              <a:ext cx="3240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400" dirty="0" smtClean="0">
                  <a:solidFill>
                    <a:srgbClr val="FFFFFF"/>
                  </a:solidFill>
                  <a:latin typeface="Gill Sans MT"/>
                </a:rPr>
                <a:t>Collaboration meeting at KEK (Mar 2017)</a:t>
              </a:r>
              <a:endParaRPr kumimoji="0" lang="en-US" sz="1400" dirty="0">
                <a:solidFill>
                  <a:srgbClr val="FFFFFF"/>
                </a:solidFill>
                <a:latin typeface="Gill Sans M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814540"/>
            <a:ext cx="5606712" cy="3216735"/>
            <a:chOff x="0" y="814540"/>
            <a:chExt cx="5606712" cy="3216735"/>
          </a:xfrm>
        </p:grpSpPr>
        <p:pic>
          <p:nvPicPr>
            <p:cNvPr id="12" name="Picture 11" descr="IMG_236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14540"/>
              <a:ext cx="5606712" cy="32167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2682782"/>
              <a:ext cx="25907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2000" dirty="0" smtClean="0">
                  <a:solidFill>
                    <a:srgbClr val="FFFFFF"/>
                  </a:solidFill>
                  <a:latin typeface="Gill Sans MT"/>
                </a:rPr>
                <a:t>First receiver system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2000" dirty="0" smtClean="0">
                  <a:solidFill>
                    <a:srgbClr val="FFFFFF"/>
                  </a:solidFill>
                  <a:latin typeface="Gill Sans MT"/>
                </a:rPr>
                <a:t>“POLARBEAR-2”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2000" dirty="0" smtClean="0">
                  <a:solidFill>
                    <a:srgbClr val="FFFFFF"/>
                  </a:solidFill>
                  <a:latin typeface="Gill Sans MT"/>
                </a:rPr>
                <a:t>in preparation at KEK !</a:t>
              </a: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3923928" y="2498080"/>
            <a:ext cx="5256584" cy="2315931"/>
            <a:chOff x="3923928" y="2498080"/>
            <a:chExt cx="5256584" cy="231593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9841" y="2498080"/>
              <a:ext cx="3470671" cy="2315931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>
              <a:off x="3923928" y="2996952"/>
              <a:ext cx="2016224" cy="43204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432263" y="6095037"/>
            <a:ext cx="79968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G</a:t>
            </a:r>
            <a:r>
              <a:rPr kumimoji="1" lang="en-US" altLang="ja-JP" dirty="0" smtClean="0"/>
              <a:t>round-based project carried out by CMB </a:t>
            </a:r>
            <a:r>
              <a:rPr kumimoji="1" lang="en-US" altLang="ja-JP" smtClean="0"/>
              <a:t>experimenters </a:t>
            </a:r>
            <a:r>
              <a:rPr lang="en-US" altLang="ja-JP" smtClean="0"/>
              <a:t>on</a:t>
            </a:r>
            <a:r>
              <a:rPr kumimoji="1" lang="en-US" altLang="ja-JP" smtClean="0"/>
              <a:t> </a:t>
            </a:r>
            <a:r>
              <a:rPr kumimoji="1" lang="en-US" altLang="ja-JP" dirty="0" err="1" smtClean="0"/>
              <a:t>LiteBIRD</a:t>
            </a:r>
            <a:r>
              <a:rPr kumimoji="1" lang="en-US" altLang="ja-JP" dirty="0" smtClean="0"/>
              <a:t>.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10 years of collaboration b/w Japan, US, Canada, Europe. Stepping-stone for </a:t>
            </a:r>
            <a:r>
              <a:rPr kumimoji="1" lang="en-US" altLang="ja-JP" dirty="0" err="1" smtClean="0"/>
              <a:t>LiteBIRD</a:t>
            </a:r>
            <a:r>
              <a:rPr kumimoji="1"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890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テキスト ボックス 4"/>
          <p:cNvSpPr txBox="1"/>
          <p:nvPr/>
        </p:nvSpPr>
        <p:spPr>
          <a:xfrm>
            <a:off x="3269043" y="1356213"/>
            <a:ext cx="3256608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PI 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M. Hazumi</a:t>
            </a:r>
            <a:r>
              <a:rPr lang="ja-JP" altLang="en-US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（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KEK/IPMU</a:t>
            </a:r>
            <a:r>
              <a:rPr lang="ja-JP" altLang="en-US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）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65" name="テキスト ボックス 5"/>
          <p:cNvSpPr txBox="1"/>
          <p:nvPr/>
        </p:nvSpPr>
        <p:spPr>
          <a:xfrm>
            <a:off x="7783192" y="2182956"/>
            <a:ext cx="1109288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PS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E. Komatsu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(MPA)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66" name="テキスト ボックス 6"/>
          <p:cNvSpPr txBox="1"/>
          <p:nvPr/>
        </p:nvSpPr>
        <p:spPr>
          <a:xfrm>
            <a:off x="2545416" y="3075470"/>
            <a:ext cx="1592103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Mission system coordinator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Yutaro</a:t>
            </a:r>
            <a:r>
              <a:rPr lang="en-US" altLang="en-US" sz="969" kern="0" dirty="0">
                <a:solidFill>
                  <a:sysClr val="windowText" lastClr="000000"/>
                </a:solidFill>
                <a:latin typeface="Gill Sans MT"/>
              </a:rPr>
              <a:t> Sekimoto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(ISAS)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67" name="テキスト ボックス 8"/>
          <p:cNvSpPr txBox="1"/>
          <p:nvPr/>
        </p:nvSpPr>
        <p:spPr>
          <a:xfrm>
            <a:off x="327635" y="4981014"/>
            <a:ext cx="1196308" cy="8380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Room. Temp. electronics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H. </a:t>
            </a: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Ishino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 (Okayama)</a:t>
            </a: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M. </a:t>
            </a:r>
            <a:r>
              <a:rPr kumimoji="0" lang="en-US" altLang="ja-JP" sz="969" kern="0" dirty="0" err="1">
                <a:solidFill>
                  <a:sysClr val="windowText" lastClr="000000"/>
                </a:solidFill>
                <a:latin typeface="Gill Sans MT"/>
                <a:ea typeface="ＭＳ Ｐゴシック"/>
              </a:rPr>
              <a:t>Tsujimoto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(ISAS)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68" name="テキスト ボックス 10"/>
          <p:cNvSpPr txBox="1"/>
          <p:nvPr/>
        </p:nvSpPr>
        <p:spPr>
          <a:xfrm>
            <a:off x="3488161" y="2134777"/>
            <a:ext cx="2496199" cy="612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Team leader (TL) T. </a:t>
            </a: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Dotani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(ISAS)</a:t>
            </a:r>
          </a:p>
          <a:p>
            <a:pPr algn="ctr">
              <a:defRPr/>
            </a:pP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Ass. TL H. </a:t>
            </a:r>
            <a:r>
              <a:rPr kumimoji="0" lang="en-US" altLang="ja-JP" sz="969" kern="0" dirty="0" err="1">
                <a:solidFill>
                  <a:sysClr val="windowText" lastClr="000000"/>
                </a:solidFill>
                <a:latin typeface="Gill Sans MT"/>
                <a:ea typeface="ＭＳ Ｐゴシック"/>
              </a:rPr>
              <a:t>Tomida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(ISAS)</a:t>
            </a:r>
            <a:r>
              <a:rPr kumimoji="0" lang="ja-JP" altLang="en-US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　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  PE(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TBD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JAXA)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69" name="テキスト ボックス 11"/>
          <p:cNvSpPr txBox="1"/>
          <p:nvPr/>
        </p:nvSpPr>
        <p:spPr>
          <a:xfrm>
            <a:off x="5014601" y="5187140"/>
            <a:ext cx="969759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Modulator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T. Matsumura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kumimoji="0" lang="en-US" altLang="ja-JP" sz="969" kern="0" dirty="0" smtClean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IPMU</a:t>
            </a:r>
            <a:r>
              <a:rPr lang="en-US" altLang="ja-JP" sz="969" kern="0" dirty="0" smtClean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0" name="テキスト ボックス 15"/>
          <p:cNvSpPr txBox="1"/>
          <p:nvPr/>
        </p:nvSpPr>
        <p:spPr>
          <a:xfrm>
            <a:off x="6494732" y="4215248"/>
            <a:ext cx="794730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Thermal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TBD</a:t>
            </a: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(JAXA)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1" name="テキスト ボックス 17"/>
          <p:cNvSpPr txBox="1"/>
          <p:nvPr/>
        </p:nvSpPr>
        <p:spPr>
          <a:xfrm>
            <a:off x="6502954" y="4802621"/>
            <a:ext cx="786508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Structure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TBD </a:t>
            </a: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(JAXA)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2" name="テキスト ボックス 18"/>
          <p:cNvSpPr txBox="1"/>
          <p:nvPr/>
        </p:nvSpPr>
        <p:spPr>
          <a:xfrm>
            <a:off x="6502205" y="3615816"/>
            <a:ext cx="787258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Control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TBD</a:t>
            </a: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(JAXA)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3" name="テキスト ボックス 20"/>
          <p:cNvSpPr txBox="1"/>
          <p:nvPr/>
        </p:nvSpPr>
        <p:spPr>
          <a:xfrm>
            <a:off x="7689420" y="3643858"/>
            <a:ext cx="830677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Foreground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N. Katayama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(IPMU)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4" name="テキスト ボックス 21"/>
          <p:cNvSpPr txBox="1"/>
          <p:nvPr/>
        </p:nvSpPr>
        <p:spPr>
          <a:xfrm>
            <a:off x="7668771" y="4343133"/>
            <a:ext cx="886782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Systematics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H. </a:t>
            </a: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Ishino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Okayama U.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5" name="テキスト ボックス 22"/>
          <p:cNvSpPr txBox="1"/>
          <p:nvPr/>
        </p:nvSpPr>
        <p:spPr>
          <a:xfrm>
            <a:off x="6125322" y="5408101"/>
            <a:ext cx="2316977" cy="8380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International 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Joint Study G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Systematics: </a:t>
            </a:r>
            <a:r>
              <a:rPr lang="en-US" altLang="en-US" sz="969" kern="0" dirty="0">
                <a:solidFill>
                  <a:sysClr val="windowText" lastClr="000000"/>
                </a:solidFill>
                <a:latin typeface="Gill Sans MT"/>
              </a:rPr>
              <a:t>H. </a:t>
            </a:r>
            <a:r>
              <a:rPr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Ishino</a:t>
            </a:r>
            <a:endParaRPr lang="en-US" altLang="en-US" sz="969" kern="0" dirty="0">
              <a:solidFill>
                <a:sysClr val="windowText" lastClr="000000"/>
              </a:solidFill>
              <a:latin typeface="Gill Sans MT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Foreground: N. Katayama</a:t>
            </a: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</a:rPr>
              <a:t>HFT: Y. Sekimoto</a:t>
            </a: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Calibration: T. Matsumura, H. </a:t>
            </a:r>
            <a:r>
              <a:rPr lang="en-US" altLang="ja-JP" sz="969" kern="0" dirty="0" err="1">
                <a:solidFill>
                  <a:sysClr val="windowText" lastClr="000000"/>
                </a:solidFill>
                <a:latin typeface="Gill Sans MT"/>
                <a:ea typeface="ＭＳ Ｐゴシック"/>
              </a:rPr>
              <a:t>Sugai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6" name="テキスト ボックス 23"/>
          <p:cNvSpPr txBox="1"/>
          <p:nvPr/>
        </p:nvSpPr>
        <p:spPr>
          <a:xfrm>
            <a:off x="3484806" y="6134723"/>
            <a:ext cx="1087195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6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US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Detector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team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7" name="テキスト ボックス 68"/>
          <p:cNvSpPr txBox="1"/>
          <p:nvPr/>
        </p:nvSpPr>
        <p:spPr>
          <a:xfrm>
            <a:off x="922406" y="1761914"/>
            <a:ext cx="1607107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Advisors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K. </a:t>
            </a: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Mitsuda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(ISAS)</a:t>
            </a:r>
            <a:b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</a:b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Y. Nakamura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(ISAS)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8" name="テキスト ボックス 83"/>
          <p:cNvSpPr txBox="1"/>
          <p:nvPr/>
        </p:nvSpPr>
        <p:spPr>
          <a:xfrm>
            <a:off x="1645947" y="5252881"/>
            <a:ext cx="1177441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Cryocooler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K. Shinozaki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(JAXA)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79" name="テキスト ボックス 86"/>
          <p:cNvSpPr txBox="1"/>
          <p:nvPr/>
        </p:nvSpPr>
        <p:spPr>
          <a:xfrm>
            <a:off x="1698453" y="6127427"/>
            <a:ext cx="702627" cy="2414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6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CC-CTP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80" name="テキスト ボックス 56"/>
          <p:cNvSpPr txBox="1"/>
          <p:nvPr/>
        </p:nvSpPr>
        <p:spPr>
          <a:xfrm>
            <a:off x="454640" y="6134724"/>
            <a:ext cx="956252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6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Canada readout 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team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81" name="テキスト ボックス 54"/>
          <p:cNvSpPr txBox="1"/>
          <p:nvPr/>
        </p:nvSpPr>
        <p:spPr>
          <a:xfrm>
            <a:off x="1457439" y="3054553"/>
            <a:ext cx="896400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Operation/GS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H. </a:t>
            </a: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Ishino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Okayama U.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82" name="テキスト ボックス 71"/>
          <p:cNvSpPr txBox="1"/>
          <p:nvPr/>
        </p:nvSpPr>
        <p:spPr>
          <a:xfrm>
            <a:off x="3014596" y="5189196"/>
            <a:ext cx="909332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Detector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T. Matsumura</a:t>
            </a:r>
            <a:b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</a:b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kumimoji="0" lang="en-US" altLang="ja-JP" sz="969" kern="0" dirty="0" smtClean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IPMU)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83" name="テキスト ボックス 15"/>
          <p:cNvSpPr txBox="1"/>
          <p:nvPr/>
        </p:nvSpPr>
        <p:spPr>
          <a:xfrm>
            <a:off x="6289608" y="3005306"/>
            <a:ext cx="797095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S&amp;MA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TBD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(JAXA)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184" name="直線コネクタ 95"/>
          <p:cNvCxnSpPr/>
          <p:nvPr/>
        </p:nvCxnSpPr>
        <p:spPr>
          <a:xfrm flipV="1">
            <a:off x="8288975" y="2026729"/>
            <a:ext cx="0" cy="14547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5" name="直線コネクタ 102"/>
          <p:cNvCxnSpPr/>
          <p:nvPr/>
        </p:nvCxnSpPr>
        <p:spPr>
          <a:xfrm flipH="1" flipV="1">
            <a:off x="4773739" y="2037483"/>
            <a:ext cx="3515236" cy="142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6" name="テキスト ボックス 120"/>
          <p:cNvSpPr txBox="1"/>
          <p:nvPr/>
        </p:nvSpPr>
        <p:spPr>
          <a:xfrm>
            <a:off x="4621829" y="3082854"/>
            <a:ext cx="1390331" cy="12854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Bus system coordinator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= TL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</a:p>
          <a:p>
            <a:pPr algn="ctr">
              <a:defRPr/>
            </a:pP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Other subsystems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attitude, propulsion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telemetry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power system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data processing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187" name="テキスト ボックス 122"/>
          <p:cNvSpPr txBox="1"/>
          <p:nvPr/>
        </p:nvSpPr>
        <p:spPr>
          <a:xfrm>
            <a:off x="7751929" y="2809491"/>
            <a:ext cx="965002" cy="68890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Archive/Data processing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H. </a:t>
            </a:r>
            <a:r>
              <a:rPr kumimoji="0" lang="en-US" altLang="en-US" sz="969" kern="0" dirty="0" err="1">
                <a:solidFill>
                  <a:sysClr val="windowText" lastClr="000000"/>
                </a:solidFill>
                <a:latin typeface="Gill Sans MT"/>
              </a:rPr>
              <a:t>Ishino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ja-JP" altLang="en-US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（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Okayama U.</a:t>
            </a:r>
            <a:r>
              <a:rPr lang="ja-JP" altLang="en-US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）</a:t>
            </a:r>
          </a:p>
        </p:txBody>
      </p:sp>
      <p:sp>
        <p:nvSpPr>
          <p:cNvPr id="188" name="テキスト ボックス 15"/>
          <p:cNvSpPr txBox="1"/>
          <p:nvPr/>
        </p:nvSpPr>
        <p:spPr>
          <a:xfrm>
            <a:off x="384458" y="3053961"/>
            <a:ext cx="981801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International collaboration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(PI,</a:t>
            </a: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TL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189" name="直線コネクタ 198"/>
          <p:cNvCxnSpPr>
            <a:stCxn id="219" idx="2"/>
            <a:endCxn id="168" idx="0"/>
          </p:cNvCxnSpPr>
          <p:nvPr/>
        </p:nvCxnSpPr>
        <p:spPr>
          <a:xfrm flipH="1">
            <a:off x="4736261" y="1560942"/>
            <a:ext cx="13084" cy="57383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0" name="直線コネクタ 72"/>
          <p:cNvCxnSpPr>
            <a:stCxn id="182" idx="0"/>
            <a:endCxn id="166" idx="2"/>
          </p:cNvCxnSpPr>
          <p:nvPr/>
        </p:nvCxnSpPr>
        <p:spPr>
          <a:xfrm flipH="1" flipV="1">
            <a:off x="3341468" y="3466090"/>
            <a:ext cx="0" cy="172310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1" name="テキスト ボックス 82"/>
          <p:cNvSpPr txBox="1"/>
          <p:nvPr/>
        </p:nvSpPr>
        <p:spPr>
          <a:xfrm>
            <a:off x="6142443" y="6350748"/>
            <a:ext cx="2272840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6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LL External Collaborators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(Planck </a:t>
            </a:r>
            <a:r>
              <a:rPr kumimoji="0" lang="en-US" altLang="ja-JP" sz="969" kern="0" dirty="0" err="1">
                <a:solidFill>
                  <a:sysClr val="windowText" lastClr="000000"/>
                </a:solidFill>
                <a:latin typeface="Gill Sans MT"/>
                <a:ea typeface="ＭＳ Ｐゴシック"/>
              </a:rPr>
              <a:t>etc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  <a:endParaRPr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192" name="直線コネクタ 28"/>
          <p:cNvCxnSpPr/>
          <p:nvPr/>
        </p:nvCxnSpPr>
        <p:spPr>
          <a:xfrm>
            <a:off x="7581390" y="2580697"/>
            <a:ext cx="0" cy="202707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3" name="直線コネクタ 36"/>
          <p:cNvCxnSpPr>
            <a:endCxn id="173" idx="1"/>
          </p:cNvCxnSpPr>
          <p:nvPr/>
        </p:nvCxnSpPr>
        <p:spPr>
          <a:xfrm>
            <a:off x="7581392" y="3910204"/>
            <a:ext cx="108028" cy="353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4" name="直線コネクタ 91"/>
          <p:cNvCxnSpPr>
            <a:stCxn id="174" idx="1"/>
          </p:cNvCxnSpPr>
          <p:nvPr/>
        </p:nvCxnSpPr>
        <p:spPr>
          <a:xfrm flipH="1" flipV="1">
            <a:off x="7585943" y="4609477"/>
            <a:ext cx="82828" cy="353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6" name="直線コネクタ 38"/>
          <p:cNvCxnSpPr>
            <a:stCxn id="175" idx="2"/>
            <a:endCxn id="191" idx="0"/>
          </p:cNvCxnSpPr>
          <p:nvPr/>
        </p:nvCxnSpPr>
        <p:spPr>
          <a:xfrm flipH="1">
            <a:off x="7278863" y="6246151"/>
            <a:ext cx="4948" cy="10459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7" name="直線コネクタ 99"/>
          <p:cNvCxnSpPr/>
          <p:nvPr/>
        </p:nvCxnSpPr>
        <p:spPr>
          <a:xfrm flipV="1">
            <a:off x="7584388" y="3141834"/>
            <a:ext cx="178122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8" name="直線コネクタ 132"/>
          <p:cNvCxnSpPr/>
          <p:nvPr/>
        </p:nvCxnSpPr>
        <p:spPr>
          <a:xfrm>
            <a:off x="4718369" y="2339372"/>
            <a:ext cx="0" cy="13235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9" name="直線コネクタ 135"/>
          <p:cNvCxnSpPr/>
          <p:nvPr/>
        </p:nvCxnSpPr>
        <p:spPr>
          <a:xfrm>
            <a:off x="5511534" y="2413644"/>
            <a:ext cx="0" cy="9338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0" name="直線コネクタ 139"/>
          <p:cNvCxnSpPr/>
          <p:nvPr/>
        </p:nvCxnSpPr>
        <p:spPr>
          <a:xfrm flipH="1">
            <a:off x="4718369" y="2417632"/>
            <a:ext cx="79316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1" name="直線コネクタ 195"/>
          <p:cNvCxnSpPr/>
          <p:nvPr/>
        </p:nvCxnSpPr>
        <p:spPr>
          <a:xfrm flipV="1">
            <a:off x="2090289" y="5805264"/>
            <a:ext cx="0" cy="324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2" name="直線コネクタ 199"/>
          <p:cNvCxnSpPr/>
          <p:nvPr/>
        </p:nvCxnSpPr>
        <p:spPr>
          <a:xfrm flipH="1" flipV="1">
            <a:off x="3643866" y="5733256"/>
            <a:ext cx="0" cy="432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3" name="直線コネクタ 200"/>
          <p:cNvCxnSpPr/>
          <p:nvPr/>
        </p:nvCxnSpPr>
        <p:spPr>
          <a:xfrm flipH="1" flipV="1">
            <a:off x="925789" y="5769304"/>
            <a:ext cx="0" cy="396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4" name="直線コネクタ 218"/>
          <p:cNvCxnSpPr/>
          <p:nvPr/>
        </p:nvCxnSpPr>
        <p:spPr>
          <a:xfrm flipH="1">
            <a:off x="1023997" y="2818557"/>
            <a:ext cx="648290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5" name="直線コネクタ 220"/>
          <p:cNvCxnSpPr/>
          <p:nvPr/>
        </p:nvCxnSpPr>
        <p:spPr>
          <a:xfrm flipV="1">
            <a:off x="7496633" y="2809491"/>
            <a:ext cx="0" cy="2259943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6" name="直線コネクタ 223"/>
          <p:cNvCxnSpPr/>
          <p:nvPr/>
        </p:nvCxnSpPr>
        <p:spPr>
          <a:xfrm flipV="1">
            <a:off x="4707548" y="2684571"/>
            <a:ext cx="1" cy="132923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7" name="直線コネクタ 227"/>
          <p:cNvCxnSpPr/>
          <p:nvPr/>
        </p:nvCxnSpPr>
        <p:spPr>
          <a:xfrm flipV="1">
            <a:off x="1780199" y="2825926"/>
            <a:ext cx="1" cy="23261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8" name="直線コネクタ 228"/>
          <p:cNvCxnSpPr/>
          <p:nvPr/>
        </p:nvCxnSpPr>
        <p:spPr>
          <a:xfrm flipV="1">
            <a:off x="3334546" y="2814784"/>
            <a:ext cx="1" cy="26584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9" name="直線コネクタ 229"/>
          <p:cNvCxnSpPr/>
          <p:nvPr/>
        </p:nvCxnSpPr>
        <p:spPr>
          <a:xfrm flipV="1">
            <a:off x="5041646" y="2828208"/>
            <a:ext cx="0" cy="26584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0" name="直線コネクタ 230"/>
          <p:cNvCxnSpPr/>
          <p:nvPr/>
        </p:nvCxnSpPr>
        <p:spPr>
          <a:xfrm flipV="1">
            <a:off x="6642571" y="2818557"/>
            <a:ext cx="1" cy="19938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1" name="直線コネクタ 231"/>
          <p:cNvCxnSpPr/>
          <p:nvPr/>
        </p:nvCxnSpPr>
        <p:spPr>
          <a:xfrm flipV="1">
            <a:off x="1022008" y="2815171"/>
            <a:ext cx="1" cy="23261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2" name="直線コネクタ 234"/>
          <p:cNvCxnSpPr/>
          <p:nvPr/>
        </p:nvCxnSpPr>
        <p:spPr>
          <a:xfrm flipH="1">
            <a:off x="7297227" y="3872993"/>
            <a:ext cx="207171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3" name="直線コネクタ 237"/>
          <p:cNvCxnSpPr/>
          <p:nvPr/>
        </p:nvCxnSpPr>
        <p:spPr>
          <a:xfrm flipH="1">
            <a:off x="7297227" y="4471214"/>
            <a:ext cx="19253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4" name="直線コネクタ 238"/>
          <p:cNvCxnSpPr/>
          <p:nvPr/>
        </p:nvCxnSpPr>
        <p:spPr>
          <a:xfrm flipH="1">
            <a:off x="7297227" y="5069434"/>
            <a:ext cx="19253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5" name="直線コネクタ 246"/>
          <p:cNvCxnSpPr>
            <a:stCxn id="177" idx="3"/>
          </p:cNvCxnSpPr>
          <p:nvPr/>
        </p:nvCxnSpPr>
        <p:spPr>
          <a:xfrm flipV="1">
            <a:off x="2529513" y="2026731"/>
            <a:ext cx="2244226" cy="506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</p:cxnSp>
      <p:cxnSp>
        <p:nvCxnSpPr>
          <p:cNvPr id="216" name="直線コネクタ 258"/>
          <p:cNvCxnSpPr/>
          <p:nvPr/>
        </p:nvCxnSpPr>
        <p:spPr>
          <a:xfrm flipH="1">
            <a:off x="6059931" y="4354034"/>
            <a:ext cx="365538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</p:cxnSp>
      <p:sp>
        <p:nvSpPr>
          <p:cNvPr id="217" name="左中かっこ 260"/>
          <p:cNvSpPr/>
          <p:nvPr/>
        </p:nvSpPr>
        <p:spPr>
          <a:xfrm>
            <a:off x="6167256" y="3692514"/>
            <a:ext cx="251024" cy="1321580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ja-JP" altLang="en-US" sz="1477" kern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218" name="L 字 265"/>
          <p:cNvSpPr/>
          <p:nvPr/>
        </p:nvSpPr>
        <p:spPr>
          <a:xfrm rot="16200000">
            <a:off x="1640243" y="1527772"/>
            <a:ext cx="2987365" cy="5850785"/>
          </a:xfrm>
          <a:prstGeom prst="corner">
            <a:avLst>
              <a:gd name="adj1" fmla="val 121093"/>
              <a:gd name="adj2" fmla="val 73543"/>
            </a:avLst>
          </a:prstGeom>
          <a:noFill/>
          <a:ln w="9525" cap="flat" cmpd="sng" algn="ctr">
            <a:solidFill>
              <a:srgbClr val="00000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ja-JP" altLang="en-US" sz="1477" kern="0">
              <a:solidFill>
                <a:sysClr val="window" lastClr="FFFFFF"/>
              </a:solidFill>
              <a:latin typeface="Gill Sans MT"/>
              <a:ea typeface="ＭＳ Ｐゴシック"/>
            </a:endParaRPr>
          </a:p>
        </p:txBody>
      </p:sp>
      <p:sp>
        <p:nvSpPr>
          <p:cNvPr id="219" name="正方形/長方形 1"/>
          <p:cNvSpPr/>
          <p:nvPr/>
        </p:nvSpPr>
        <p:spPr>
          <a:xfrm>
            <a:off x="3918577" y="1394789"/>
            <a:ext cx="1661535" cy="166153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sz="1477" kern="0">
              <a:solidFill>
                <a:sysClr val="window" lastClr="FFFFFF"/>
              </a:solidFill>
              <a:latin typeface="Gill Sans MT"/>
              <a:ea typeface="ＭＳ Ｐゴシック"/>
            </a:endParaRPr>
          </a:p>
        </p:txBody>
      </p:sp>
      <p:sp>
        <p:nvSpPr>
          <p:cNvPr id="220" name="正方形/長方形 65"/>
          <p:cNvSpPr/>
          <p:nvPr/>
        </p:nvSpPr>
        <p:spPr>
          <a:xfrm>
            <a:off x="3904235" y="2173444"/>
            <a:ext cx="1761227" cy="16206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sz="1477" kern="0">
              <a:solidFill>
                <a:sysClr val="window" lastClr="FFFFFF"/>
              </a:solidFill>
              <a:latin typeface="Gill Sans MT"/>
              <a:ea typeface="ＭＳ Ｐゴシック"/>
            </a:endParaRPr>
          </a:p>
        </p:txBody>
      </p:sp>
      <p:sp>
        <p:nvSpPr>
          <p:cNvPr id="221" name="正方形/長方形 66"/>
          <p:cNvSpPr/>
          <p:nvPr/>
        </p:nvSpPr>
        <p:spPr>
          <a:xfrm>
            <a:off x="5114953" y="2493517"/>
            <a:ext cx="839096" cy="16206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sz="1477" kern="0">
              <a:solidFill>
                <a:sysClr val="window" lastClr="FFFFFF"/>
              </a:solidFill>
              <a:latin typeface="Gill Sans MT"/>
              <a:ea typeface="ＭＳ Ｐゴシック"/>
            </a:endParaRPr>
          </a:p>
        </p:txBody>
      </p:sp>
      <p:sp>
        <p:nvSpPr>
          <p:cNvPr id="222" name="正方形/長方形 67"/>
          <p:cNvSpPr/>
          <p:nvPr/>
        </p:nvSpPr>
        <p:spPr>
          <a:xfrm>
            <a:off x="3547052" y="2470148"/>
            <a:ext cx="1495393" cy="18543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sz="1477" kern="0">
              <a:solidFill>
                <a:sysClr val="window" lastClr="FFFFFF"/>
              </a:solidFill>
              <a:latin typeface="Gill Sans MT"/>
              <a:ea typeface="ＭＳ Ｐゴシック"/>
            </a:endParaRPr>
          </a:p>
        </p:txBody>
      </p:sp>
      <p:sp>
        <p:nvSpPr>
          <p:cNvPr id="223" name="テキスト ボックス 69"/>
          <p:cNvSpPr txBox="1"/>
          <p:nvPr/>
        </p:nvSpPr>
        <p:spPr>
          <a:xfrm>
            <a:off x="2497841" y="6127630"/>
            <a:ext cx="892413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6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US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sub-k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Cooler 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team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224" name="直線コネクタ 73"/>
          <p:cNvCxnSpPr/>
          <p:nvPr/>
        </p:nvCxnSpPr>
        <p:spPr>
          <a:xfrm flipV="1">
            <a:off x="2625999" y="5767170"/>
            <a:ext cx="0" cy="360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225" name="Group 224"/>
          <p:cNvGrpSpPr/>
          <p:nvPr/>
        </p:nvGrpSpPr>
        <p:grpSpPr>
          <a:xfrm>
            <a:off x="4877424" y="1615618"/>
            <a:ext cx="1739579" cy="241476"/>
            <a:chOff x="6947137" y="785443"/>
            <a:chExt cx="1380061" cy="261599"/>
          </a:xfrm>
        </p:grpSpPr>
        <p:sp>
          <p:nvSpPr>
            <p:cNvPr id="226" name="正方形/長方形 64"/>
            <p:cNvSpPr/>
            <p:nvPr/>
          </p:nvSpPr>
          <p:spPr>
            <a:xfrm>
              <a:off x="6974047" y="832062"/>
              <a:ext cx="1182429" cy="175572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sz="1477" kern="0">
                <a:solidFill>
                  <a:sysClr val="window" lastClr="FFFFFF"/>
                </a:solidFill>
                <a:latin typeface="Gill Sans MT"/>
                <a:ea typeface="ＭＳ Ｐゴシック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947137" y="785443"/>
              <a:ext cx="1380061" cy="2615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0" lang="en-US" altLang="ja-JP" sz="969" kern="0" dirty="0">
                  <a:solidFill>
                    <a:sysClr val="windowText" lastClr="000000"/>
                  </a:solidFill>
                </a:rPr>
                <a:t>Sub-PI </a:t>
              </a:r>
              <a:r>
                <a:rPr kumimoji="0" lang="en-US" altLang="en-US" sz="969" kern="0" dirty="0">
                  <a:solidFill>
                    <a:sysClr val="windowText" lastClr="000000"/>
                  </a:solidFill>
                </a:rPr>
                <a:t>N. Katayama</a:t>
              </a:r>
              <a:r>
                <a:rPr kumimoji="0" lang="en-US" altLang="ja-JP" sz="969" kern="0" dirty="0">
                  <a:solidFill>
                    <a:sysClr val="windowText" lastClr="000000"/>
                  </a:solidFill>
                </a:rPr>
                <a:t>(IPMU</a:t>
              </a:r>
              <a:r>
                <a:rPr kumimoji="0" lang="ja-JP" altLang="en-US" sz="969" kern="0" dirty="0">
                  <a:solidFill>
                    <a:sysClr val="windowText" lastClr="000000"/>
                  </a:solidFill>
                </a:rPr>
                <a:t>）</a:t>
              </a:r>
              <a:endParaRPr kumimoji="0" lang="en-US" sz="969" kern="0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28" name="Straight Connector 227"/>
          <p:cNvCxnSpPr>
            <a:stCxn id="226" idx="1"/>
          </p:cNvCxnSpPr>
          <p:nvPr/>
        </p:nvCxnSpPr>
        <p:spPr>
          <a:xfrm flipH="1">
            <a:off x="4772807" y="1739684"/>
            <a:ext cx="138538" cy="52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9" name="テキスト ボックス 11"/>
          <p:cNvSpPr txBox="1"/>
          <p:nvPr/>
        </p:nvSpPr>
        <p:spPr>
          <a:xfrm>
            <a:off x="2486493" y="3977991"/>
            <a:ext cx="1692450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Cold mission system coordinator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ja-JP" altLang="en-US" sz="969" kern="0" dirty="0">
                <a:solidFill>
                  <a:sysClr val="windowText" lastClr="000000"/>
                </a:solidFill>
                <a:latin typeface="Gill Sans MT"/>
              </a:rPr>
              <a:t>T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</a:rPr>
              <a:t>.</a:t>
            </a:r>
            <a:r>
              <a:rPr lang="ja-JP" altLang="en-US" sz="969" kern="0" dirty="0">
                <a:solidFill>
                  <a:sysClr val="windowText" lastClr="000000"/>
                </a:solidFill>
                <a:latin typeface="Gill Sans MT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</a:rPr>
              <a:t>Matsumura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IPMU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230" name="テキスト ボックス 9"/>
          <p:cNvSpPr txBox="1"/>
          <p:nvPr/>
        </p:nvSpPr>
        <p:spPr>
          <a:xfrm>
            <a:off x="1320432" y="4077072"/>
            <a:ext cx="1027020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Test/verification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 </a:t>
            </a: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H. </a:t>
            </a:r>
            <a:r>
              <a:rPr kumimoji="0" lang="en-US" altLang="ja-JP" sz="969" kern="0" dirty="0" err="1" smtClean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Sugai</a:t>
            </a:r>
            <a:endParaRPr kumimoji="0" lang="en-US" altLang="ja-JP" sz="969" kern="0" dirty="0" smtClean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lang="en-US" altLang="ja-JP" sz="969" kern="0" dirty="0" smtClean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IPMU)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231" name="テキスト ボックス 7"/>
          <p:cNvSpPr txBox="1"/>
          <p:nvPr/>
        </p:nvSpPr>
        <p:spPr>
          <a:xfrm>
            <a:off x="3995936" y="5189196"/>
            <a:ext cx="928192" cy="5397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Telescope</a:t>
            </a:r>
            <a:r>
              <a:rPr kumimoji="0" lang="ja-JP" altLang="ja-JP" sz="969" kern="0" baseline="3000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1</a:t>
            </a:r>
            <a:r>
              <a:rPr kumimoji="0" lang="en-US" altLang="ja-JP" sz="969" kern="0" baseline="3000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) </a:t>
            </a: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Y. Sekimoto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  <a:r>
              <a:rPr lang="en-US" altLang="ja-JP" sz="969" kern="0" dirty="0" smtClean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(ISAS)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232" name="直線コネクタ 218"/>
          <p:cNvCxnSpPr/>
          <p:nvPr/>
        </p:nvCxnSpPr>
        <p:spPr>
          <a:xfrm flipH="1">
            <a:off x="2207297" y="5040043"/>
            <a:ext cx="3312381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3" name="直線コネクタ 218"/>
          <p:cNvCxnSpPr/>
          <p:nvPr/>
        </p:nvCxnSpPr>
        <p:spPr>
          <a:xfrm flipH="1">
            <a:off x="875359" y="3866101"/>
            <a:ext cx="2447427" cy="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4" name="直線コネクタ 72"/>
          <p:cNvCxnSpPr>
            <a:stCxn id="167" idx="0"/>
            <a:endCxn id="188" idx="2"/>
          </p:cNvCxnSpPr>
          <p:nvPr/>
        </p:nvCxnSpPr>
        <p:spPr>
          <a:xfrm flipH="1" flipV="1">
            <a:off x="875359" y="3593724"/>
            <a:ext cx="0" cy="138729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5" name="直線コネクタ 195"/>
          <p:cNvCxnSpPr>
            <a:stCxn id="178" idx="0"/>
          </p:cNvCxnSpPr>
          <p:nvPr/>
        </p:nvCxnSpPr>
        <p:spPr>
          <a:xfrm flipV="1">
            <a:off x="2234668" y="5040045"/>
            <a:ext cx="0" cy="21283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6" name="直線コネクタ 195"/>
          <p:cNvCxnSpPr/>
          <p:nvPr/>
        </p:nvCxnSpPr>
        <p:spPr>
          <a:xfrm flipV="1">
            <a:off x="4408008" y="5052855"/>
            <a:ext cx="0" cy="132923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7" name="直線コネクタ 195"/>
          <p:cNvCxnSpPr/>
          <p:nvPr/>
        </p:nvCxnSpPr>
        <p:spPr>
          <a:xfrm flipV="1">
            <a:off x="5519677" y="5045426"/>
            <a:ext cx="0" cy="132923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38" name="テキスト ボックス 23"/>
          <p:cNvSpPr txBox="1"/>
          <p:nvPr/>
        </p:nvSpPr>
        <p:spPr>
          <a:xfrm>
            <a:off x="4664327" y="6134724"/>
            <a:ext cx="892413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66006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Europe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HFT team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239" name="直線コネクタ 199"/>
          <p:cNvCxnSpPr/>
          <p:nvPr/>
        </p:nvCxnSpPr>
        <p:spPr>
          <a:xfrm flipV="1">
            <a:off x="4707546" y="5733256"/>
            <a:ext cx="0" cy="396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40" name="直線コネクタ 73"/>
          <p:cNvCxnSpPr/>
          <p:nvPr/>
        </p:nvCxnSpPr>
        <p:spPr>
          <a:xfrm flipH="1" flipV="1">
            <a:off x="1780198" y="3861072"/>
            <a:ext cx="0" cy="216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1" name="TextBox 240"/>
          <p:cNvSpPr txBox="1"/>
          <p:nvPr/>
        </p:nvSpPr>
        <p:spPr>
          <a:xfrm>
            <a:off x="2980536" y="6571900"/>
            <a:ext cx="1728037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1021" indent="-211021">
              <a:buFontTx/>
              <a:buAutoNum type="arabicParenR"/>
              <a:defRPr/>
            </a:pPr>
            <a:r>
              <a:rPr kumimoji="0" lang="en-US" sz="969" kern="0" dirty="0">
                <a:solidFill>
                  <a:sysClr val="windowText" lastClr="000000"/>
                </a:solidFill>
              </a:rPr>
              <a:t>“Telescope</a:t>
            </a:r>
            <a:r>
              <a:rPr kumimoji="0" lang="en-US" sz="969" kern="0">
                <a:solidFill>
                  <a:sysClr val="windowText" lastClr="000000"/>
                </a:solidFill>
              </a:rPr>
              <a:t>” = </a:t>
            </a:r>
            <a:r>
              <a:rPr kumimoji="0" lang="en-US" sz="969" kern="0" dirty="0">
                <a:solidFill>
                  <a:sysClr val="windowText" lastClr="000000"/>
                </a:solidFill>
              </a:rPr>
              <a:t>LFT</a:t>
            </a:r>
            <a:r>
              <a:rPr kumimoji="0" lang="en-US" altLang="en-US" sz="969" kern="0" dirty="0">
                <a:solidFill>
                  <a:sysClr val="windowText" lastClr="000000"/>
                </a:solidFill>
              </a:rPr>
              <a:t>+</a:t>
            </a:r>
            <a:r>
              <a:rPr kumimoji="0" lang="en-US" altLang="ja-JP" sz="969" kern="0" dirty="0">
                <a:solidFill>
                  <a:sysClr val="windowText" lastClr="000000"/>
                </a:solidFill>
              </a:rPr>
              <a:t>HFT</a:t>
            </a:r>
          </a:p>
        </p:txBody>
      </p:sp>
      <p:sp>
        <p:nvSpPr>
          <p:cNvPr id="242" name="テキスト ボックス 9"/>
          <p:cNvSpPr txBox="1"/>
          <p:nvPr/>
        </p:nvSpPr>
        <p:spPr>
          <a:xfrm>
            <a:off x="4178943" y="4566514"/>
            <a:ext cx="1775106" cy="390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Thermal/Structural advisor</a:t>
            </a:r>
            <a:endParaRPr kumimoji="0" lang="en-US" altLang="ja-JP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  <a:p>
            <a:pPr algn="ctr">
              <a:defRPr/>
            </a:pPr>
            <a:r>
              <a:rPr kumimoji="0" lang="en-US" altLang="en-US" sz="969" kern="0" dirty="0">
                <a:solidFill>
                  <a:sysClr val="windowText" lastClr="000000"/>
                </a:solidFill>
                <a:latin typeface="Gill Sans MT"/>
              </a:rPr>
              <a:t>S. Utsunomiya</a:t>
            </a:r>
            <a:r>
              <a:rPr kumimoji="0"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 </a:t>
            </a:r>
            <a:r>
              <a:rPr lang="en-US" altLang="ja-JP" sz="969" kern="0" dirty="0">
                <a:solidFill>
                  <a:sysClr val="windowText" lastClr="000000"/>
                </a:solidFill>
                <a:latin typeface="Gill Sans MT"/>
                <a:ea typeface="ＭＳ Ｐゴシック"/>
              </a:rPr>
              <a:t>(IPMU)</a:t>
            </a:r>
            <a:endParaRPr lang="ja-JP" altLang="en-US" sz="969" kern="0" dirty="0">
              <a:solidFill>
                <a:sysClr val="windowText" lastClr="000000"/>
              </a:solidFill>
              <a:latin typeface="Gill Sans MT"/>
              <a:ea typeface="ＭＳ Ｐゴシック"/>
            </a:endParaRPr>
          </a:p>
        </p:txBody>
      </p:sp>
      <p:cxnSp>
        <p:nvCxnSpPr>
          <p:cNvPr id="243" name="直線コネクタ 258"/>
          <p:cNvCxnSpPr>
            <a:stCxn id="242" idx="1"/>
          </p:cNvCxnSpPr>
          <p:nvPr/>
        </p:nvCxnSpPr>
        <p:spPr>
          <a:xfrm flipH="1">
            <a:off x="3322787" y="4761824"/>
            <a:ext cx="856156" cy="3563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3" name="TextBox 2"/>
          <p:cNvSpPr txBox="1"/>
          <p:nvPr/>
        </p:nvSpPr>
        <p:spPr>
          <a:xfrm>
            <a:off x="8049809" y="440865"/>
            <a:ext cx="1090363" cy="24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15" dirty="0"/>
              <a:t>ver. </a:t>
            </a:r>
            <a:r>
              <a:rPr lang="ja-JP" altLang="ja-JP" sz="1015" dirty="0"/>
              <a:t>2</a:t>
            </a:r>
            <a:r>
              <a:rPr lang="en-US" altLang="ja-JP" sz="1015" dirty="0"/>
              <a:t>017.11.02</a:t>
            </a:r>
            <a:endParaRPr lang="en-US" sz="1015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689395"/>
            <a:ext cx="3014596" cy="914127"/>
          </a:xfrm>
        </p:spPr>
        <p:txBody>
          <a:bodyPr>
            <a:noAutofit/>
          </a:bodyPr>
          <a:lstStyle/>
          <a:p>
            <a:r>
              <a:rPr kumimoji="1" lang="en-US" altLang="ja-JP" sz="3200" smtClean="0">
                <a:solidFill>
                  <a:srgbClr val="043EC0"/>
                </a:solidFill>
              </a:rPr>
              <a:t>ISAS/JAXA </a:t>
            </a:r>
            <a:br>
              <a:rPr kumimoji="1" lang="en-US" altLang="ja-JP" sz="3200" smtClean="0">
                <a:solidFill>
                  <a:srgbClr val="043EC0"/>
                </a:solidFill>
              </a:rPr>
            </a:br>
            <a:r>
              <a:rPr kumimoji="1" lang="en-US" altLang="ja-JP" sz="3200" smtClean="0">
                <a:solidFill>
                  <a:srgbClr val="043EC0"/>
                </a:solidFill>
              </a:rPr>
              <a:t>Phase-A1 </a:t>
            </a:r>
            <a:r>
              <a:rPr kumimoji="1" lang="en-US" altLang="ja-JP" sz="3200" dirty="0" smtClean="0">
                <a:solidFill>
                  <a:srgbClr val="043EC0"/>
                </a:solidFill>
              </a:rPr>
              <a:t>Team</a:t>
            </a:r>
            <a:endParaRPr kumimoji="1" lang="ja-JP" altLang="en-US" sz="3200" dirty="0">
              <a:solidFill>
                <a:srgbClr val="043EC0"/>
              </a:solidFill>
            </a:endParaRPr>
          </a:p>
        </p:txBody>
      </p:sp>
      <p:pic>
        <p:nvPicPr>
          <p:cNvPr id="85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178" y="1592907"/>
            <a:ext cx="720213" cy="881972"/>
          </a:xfrm>
          <a:prstGeom prst="rect">
            <a:avLst/>
          </a:prstGeom>
        </p:spPr>
      </p:pic>
      <p:pic>
        <p:nvPicPr>
          <p:cNvPr id="88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04" t="11296" r="17576" b="31281"/>
          <a:stretch/>
        </p:blipFill>
        <p:spPr>
          <a:xfrm>
            <a:off x="3131840" y="1558733"/>
            <a:ext cx="683522" cy="834661"/>
          </a:xfrm>
          <a:prstGeom prst="rect">
            <a:avLst/>
          </a:prstGeom>
        </p:spPr>
      </p:pic>
      <p:pic>
        <p:nvPicPr>
          <p:cNvPr id="89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48" y="1678945"/>
            <a:ext cx="675499" cy="814572"/>
          </a:xfrm>
          <a:prstGeom prst="rect">
            <a:avLst/>
          </a:prstGeom>
        </p:spPr>
      </p:pic>
      <p:pic>
        <p:nvPicPr>
          <p:cNvPr id="90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420888"/>
            <a:ext cx="648072" cy="648072"/>
          </a:xfrm>
          <a:prstGeom prst="rect">
            <a:avLst/>
          </a:prstGeom>
        </p:spPr>
      </p:pic>
      <p:pic>
        <p:nvPicPr>
          <p:cNvPr id="92" name="Picture 85"/>
          <p:cNvPicPr>
            <a:picLocks noChangeAspect="1"/>
          </p:cNvPicPr>
          <p:nvPr/>
        </p:nvPicPr>
        <p:blipFill rotWithShape="1">
          <a:blip r:embed="rId6"/>
          <a:srcRect l="14285" t="7976" r="17182" b="18691"/>
          <a:stretch/>
        </p:blipFill>
        <p:spPr>
          <a:xfrm>
            <a:off x="3864487" y="3501008"/>
            <a:ext cx="722781" cy="905332"/>
          </a:xfrm>
          <a:prstGeom prst="rect">
            <a:avLst/>
          </a:prstGeom>
        </p:spPr>
      </p:pic>
      <p:pic>
        <p:nvPicPr>
          <p:cNvPr id="96" name="Picture 8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9" y="2348880"/>
            <a:ext cx="641420" cy="75528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375086" y="691543"/>
            <a:ext cx="3733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>
                <a:solidFill>
                  <a:srgbClr val="0000FF"/>
                </a:solidFill>
                <a:latin typeface="Arial"/>
                <a:cs typeface="Arial"/>
              </a:rPr>
              <a:t>Experience: X-ray satellites, CMB exp., Large-scale projects (HEP, ALMA)</a:t>
            </a:r>
            <a:endParaRPr lang="ja-JP" altLang="en-US" sz="16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70" y="3694814"/>
            <a:ext cx="769271" cy="959326"/>
          </a:xfrm>
          <a:prstGeom prst="rect">
            <a:avLst/>
          </a:prstGeom>
        </p:spPr>
      </p:pic>
      <p:pic>
        <p:nvPicPr>
          <p:cNvPr id="99" name="Picture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933" y="1608714"/>
            <a:ext cx="704732" cy="82516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2928" y="4518134"/>
            <a:ext cx="799436" cy="79943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77" y="4293096"/>
            <a:ext cx="679850" cy="733997"/>
          </a:xfrm>
          <a:prstGeom prst="rect">
            <a:avLst/>
          </a:prstGeom>
        </p:spPr>
      </p:pic>
      <p:pic>
        <p:nvPicPr>
          <p:cNvPr id="104" name="Picture 9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587" y="727945"/>
            <a:ext cx="7185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5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ISAS/JAXA Phase-A1 Plan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251520" y="1473627"/>
            <a:ext cx="8285653" cy="5339749"/>
            <a:chOff x="251520" y="1473627"/>
            <a:chExt cx="8285653" cy="5339749"/>
          </a:xfrm>
        </p:grpSpPr>
        <p:sp>
          <p:nvSpPr>
            <p:cNvPr id="4" name="正方形/長方形 3"/>
            <p:cNvSpPr/>
            <p:nvPr/>
          </p:nvSpPr>
          <p:spPr>
            <a:xfrm>
              <a:off x="2429379" y="1948338"/>
              <a:ext cx="3987692" cy="31751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FY2017</a:t>
              </a:r>
              <a:endParaRPr kumimoji="1" lang="ja-JP" altLang="en-US" dirty="0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6394783" y="1948338"/>
              <a:ext cx="2005320" cy="31751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FY2018</a:t>
              </a:r>
              <a:endParaRPr kumimoji="1"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24718" y="2265853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Q3</a:t>
              </a:r>
              <a:endParaRPr kumimoji="1" lang="ja-JP" altLang="en-US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421641" y="2265853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Q4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418564" y="2265853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Q1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415487" y="2265853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Q2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412411" y="2266326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Q3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09334" y="2266326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Q4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406257" y="2266326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Q1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403180" y="2266326"/>
              <a:ext cx="996923" cy="317515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Q2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394198" y="3530767"/>
              <a:ext cx="1718262" cy="275341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PM trade-off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394198" y="3872869"/>
              <a:ext cx="1718261" cy="48899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1477" dirty="0">
                  <a:solidFill>
                    <a:srgbClr val="000000"/>
                  </a:solidFill>
                </a:rPr>
                <a:t>Freq. assignment LFT &amp; HFT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394198" y="4466671"/>
              <a:ext cx="1718262" cy="49860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1477" dirty="0">
                  <a:solidFill>
                    <a:srgbClr val="000000"/>
                  </a:solidFill>
                </a:rPr>
                <a:t>Mirror &amp; optical bench material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sp>
          <p:nvSpPr>
            <p:cNvPr id="17" name="二等辺三角形 18"/>
            <p:cNvSpPr/>
            <p:nvPr/>
          </p:nvSpPr>
          <p:spPr>
            <a:xfrm>
              <a:off x="3971300" y="2583368"/>
              <a:ext cx="305266" cy="329728"/>
            </a:xfrm>
            <a:prstGeom prst="triangl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4123933" y="2926284"/>
              <a:ext cx="0" cy="3865115"/>
            </a:xfrm>
            <a:prstGeom prst="line">
              <a:avLst/>
            </a:prstGeom>
            <a:ln w="28575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二等辺三角形 21"/>
            <p:cNvSpPr/>
            <p:nvPr/>
          </p:nvSpPr>
          <p:spPr>
            <a:xfrm>
              <a:off x="8231907" y="2558943"/>
              <a:ext cx="305266" cy="329728"/>
            </a:xfrm>
            <a:prstGeom prst="triangl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141323" y="4587233"/>
              <a:ext cx="3234819" cy="517371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Define the requirements to the </a:t>
              </a:r>
              <a:r>
                <a:rPr lang="en-US" altLang="ja-JP" sz="1477">
                  <a:solidFill>
                    <a:srgbClr val="000000"/>
                  </a:solidFill>
                </a:rPr>
                <a:t>bus system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387617" y="4585236"/>
              <a:ext cx="985449" cy="519368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>
                  <a:solidFill>
                    <a:srgbClr val="000000"/>
                  </a:solidFill>
                </a:rPr>
                <a:t>Draft ICD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141324" y="3922769"/>
              <a:ext cx="2261790" cy="485689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Thermal and mechanical studies of </a:t>
              </a:r>
              <a:r>
                <a:rPr lang="en-US" altLang="ja-JP" sz="1477">
                  <a:solidFill>
                    <a:srgbClr val="000000"/>
                  </a:solidFill>
                </a:rPr>
                <a:t>mission instr.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968608" y="5642572"/>
              <a:ext cx="3404458" cy="32276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>
                  <a:solidFill>
                    <a:srgbClr val="000000"/>
                  </a:solidFill>
                </a:rPr>
                <a:t>Conceptual design of the bus system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8384540" y="2901860"/>
              <a:ext cx="0" cy="3889540"/>
            </a:xfrm>
            <a:prstGeom prst="line">
              <a:avLst/>
            </a:prstGeom>
            <a:ln w="28575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2403000" y="6169053"/>
              <a:ext cx="4006401" cy="317515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Test plan of the </a:t>
              </a:r>
              <a:r>
                <a:rPr lang="en-US" altLang="ja-JP" sz="1477">
                  <a:solidFill>
                    <a:srgbClr val="000000"/>
                  </a:solidFill>
                </a:rPr>
                <a:t>mission instruments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409402" y="3922769"/>
              <a:ext cx="1975137" cy="485689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Conceptual design of the mission instr.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403114" y="6169052"/>
              <a:ext cx="1969952" cy="317515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Design test facilities</a:t>
              </a:r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>
              <a:off x="2468944" y="1810387"/>
              <a:ext cx="1718262" cy="1209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638839" y="1473627"/>
              <a:ext cx="1303370" cy="37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46"/>
                <a:t>phase A1b</a:t>
              </a:r>
              <a:endParaRPr lang="ja-JP" altLang="en-US" sz="1846" dirty="0"/>
            </a:p>
          </p:txBody>
        </p:sp>
        <p:cxnSp>
          <p:nvCxnSpPr>
            <p:cNvPr id="30" name="直線矢印コネクタ 29"/>
            <p:cNvCxnSpPr/>
            <p:nvPr/>
          </p:nvCxnSpPr>
          <p:spPr>
            <a:xfrm>
              <a:off x="4231807" y="1801772"/>
              <a:ext cx="4165920" cy="293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5641210" y="1473627"/>
              <a:ext cx="1290546" cy="37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46"/>
                <a:t>phase A1c</a:t>
              </a:r>
              <a:endParaRPr lang="ja-JP" altLang="en-US" sz="1846" dirty="0">
                <a:latin typeface="MS Gothic" charset="-128"/>
                <a:ea typeface="MS Gothic" charset="-128"/>
                <a:cs typeface="MS Gothic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2394198" y="5032038"/>
              <a:ext cx="1718262" cy="27543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Cooling system</a:t>
              </a: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2394198" y="5374235"/>
              <a:ext cx="1718262" cy="27543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Scan strategy</a:t>
              </a: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2398033" y="3156218"/>
              <a:ext cx="6047070" cy="473454"/>
              <a:chOff x="344173" y="2248374"/>
              <a:chExt cx="6550993" cy="512909"/>
            </a:xfrm>
          </p:grpSpPr>
          <p:sp>
            <p:nvSpPr>
              <p:cNvPr id="35" name="正方形/長方形 34"/>
              <p:cNvSpPr/>
              <p:nvPr/>
            </p:nvSpPr>
            <p:spPr>
              <a:xfrm>
                <a:off x="344173" y="2248374"/>
                <a:ext cx="1847992" cy="32528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1477" dirty="0">
                    <a:solidFill>
                      <a:srgbClr val="000000"/>
                    </a:solidFill>
                  </a:rPr>
                  <a:t>Design BBM PM</a:t>
                </a:r>
                <a:endParaRPr lang="en-US" altLang="ja-JP" sz="147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2153243" y="2248374"/>
                <a:ext cx="4741923" cy="512909"/>
              </a:xfrm>
              <a:prstGeom prst="rect">
                <a:avLst/>
              </a:prstGeom>
              <a:noFill/>
              <a:ln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1477" dirty="0">
                    <a:solidFill>
                      <a:srgbClr val="000000"/>
                    </a:solidFill>
                  </a:rPr>
                  <a:t>Produce a real-size BBM PM (polarization modulator), perform mechanical and thermal performance tests</a:t>
                </a:r>
                <a:endParaRPr lang="en-US" altLang="ja-JP" sz="147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2106084" y="2259007"/>
                <a:ext cx="153240" cy="29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正方形/長方形 37"/>
            <p:cNvSpPr/>
            <p:nvPr/>
          </p:nvSpPr>
          <p:spPr>
            <a:xfrm>
              <a:off x="6390694" y="5208818"/>
              <a:ext cx="1994095" cy="32276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 dirty="0">
                  <a:solidFill>
                    <a:srgbClr val="000000"/>
                  </a:solidFill>
                </a:rPr>
                <a:t>Room-temp electronics</a:t>
              </a: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416607" y="1945216"/>
              <a:ext cx="2005320" cy="31751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FY2016</a:t>
              </a:r>
              <a:endParaRPr kumimoji="1" lang="ja-JP" altLang="en-US" dirty="0"/>
            </a:p>
          </p:txBody>
        </p:sp>
        <p:cxnSp>
          <p:nvCxnSpPr>
            <p:cNvPr id="40" name="直線矢印コネクタ 39"/>
            <p:cNvCxnSpPr/>
            <p:nvPr/>
          </p:nvCxnSpPr>
          <p:spPr>
            <a:xfrm flipV="1">
              <a:off x="251520" y="1818082"/>
              <a:ext cx="2137650" cy="44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/>
            <p:cNvSpPr txBox="1"/>
            <p:nvPr/>
          </p:nvSpPr>
          <p:spPr>
            <a:xfrm>
              <a:off x="827616" y="1495608"/>
              <a:ext cx="1303370" cy="37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46" dirty="0"/>
                <a:t>phase A1a</a:t>
              </a:r>
              <a:endParaRPr lang="ja-JP" altLang="en-US" sz="1846" dirty="0"/>
            </a:p>
          </p:txBody>
        </p:sp>
        <p:sp>
          <p:nvSpPr>
            <p:cNvPr id="42" name="二等辺三角形 18"/>
            <p:cNvSpPr/>
            <p:nvPr/>
          </p:nvSpPr>
          <p:spPr>
            <a:xfrm>
              <a:off x="2252405" y="2605345"/>
              <a:ext cx="305266" cy="329728"/>
            </a:xfrm>
            <a:prstGeom prst="triangl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/>
            <p:cNvCxnSpPr/>
            <p:nvPr/>
          </p:nvCxnSpPr>
          <p:spPr>
            <a:xfrm>
              <a:off x="2405038" y="2948261"/>
              <a:ext cx="0" cy="3865115"/>
            </a:xfrm>
            <a:prstGeom prst="line">
              <a:avLst/>
            </a:prstGeom>
            <a:ln w="28575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正方形/長方形 43"/>
            <p:cNvSpPr/>
            <p:nvPr/>
          </p:nvSpPr>
          <p:spPr>
            <a:xfrm>
              <a:off x="251520" y="3167348"/>
              <a:ext cx="2155220" cy="504781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77">
                  <a:solidFill>
                    <a:srgbClr val="000000"/>
                  </a:solidFill>
                </a:rPr>
                <a:t>Development of the half wave plate</a:t>
              </a:r>
              <a:endParaRPr lang="en-US" altLang="ja-JP" sz="1477" dirty="0">
                <a:solidFill>
                  <a:srgbClr val="000000"/>
                </a:solidFill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>
            <a:xfrm>
              <a:off x="5220072" y="2882643"/>
              <a:ext cx="0" cy="390875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2429379" y="1945215"/>
              <a:ext cx="0" cy="61372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V="1">
              <a:off x="6421092" y="1967192"/>
              <a:ext cx="0" cy="61372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4972253" y="258336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>
                  <a:solidFill>
                    <a:srgbClr val="FF0000"/>
                  </a:solidFill>
                </a:rPr>
                <a:t>now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7977167" y="759884"/>
            <a:ext cx="109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T. </a:t>
            </a:r>
            <a:r>
              <a:rPr kumimoji="1" lang="en-US" altLang="ja-JP" u="sng" dirty="0" err="1" smtClean="0"/>
              <a:t>Dotani</a:t>
            </a:r>
            <a:endParaRPr kumimoji="1" lang="ja-JP" altLang="en-US" u="sng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56662" y="4417444"/>
            <a:ext cx="1901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“FY” = Japanese</a:t>
            </a:r>
          </a:p>
          <a:p>
            <a:r>
              <a:rPr lang="en-US" altLang="ja-JP" dirty="0" smtClean="0"/>
              <a:t>Fiscal Year</a:t>
            </a:r>
          </a:p>
          <a:p>
            <a:r>
              <a:rPr kumimoji="1" lang="en-US" altLang="ja-JP" dirty="0" smtClean="0"/>
              <a:t>(April – March)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35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35947"/>
            <a:ext cx="9141496" cy="724901"/>
          </a:xfrm>
        </p:spPr>
        <p:txBody>
          <a:bodyPr>
            <a:normAutofit fontScale="90000"/>
          </a:bodyPr>
          <a:lstStyle/>
          <a:p>
            <a:r>
              <a:rPr lang="en-US" altLang="ja-JP" smtClean="0"/>
              <a:t>Payload Module: Phase-A1 </a:t>
            </a:r>
            <a:r>
              <a:rPr lang="en-US" altLang="ja-JP" dirty="0" smtClean="0"/>
              <a:t>2016 Baseline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6" y="2568879"/>
            <a:ext cx="9032108" cy="35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835472"/>
            <a:ext cx="7772400" cy="129738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LiteBIRD</a:t>
            </a:r>
            <a:r>
              <a:rPr lang="en-US" dirty="0" smtClean="0"/>
              <a:t>: 15 Frequency Bands</a:t>
            </a:r>
            <a:br>
              <a:rPr lang="en-US" dirty="0" smtClean="0"/>
            </a:br>
            <a:r>
              <a:rPr lang="en-US" dirty="0" smtClean="0"/>
              <a:t>(Phase-A1 2016 baseline)</a:t>
            </a:r>
            <a:endParaRPr lang="en-US" dirty="0"/>
          </a:p>
        </p:txBody>
      </p:sp>
      <p:pic>
        <p:nvPicPr>
          <p:cNvPr id="5" name="Content Placeholder 4" descr="BandSensitivityFigure_v18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33" t="7430" r="-20833"/>
          <a:stretch/>
        </p:blipFill>
        <p:spPr>
          <a:xfrm>
            <a:off x="0" y="2330542"/>
            <a:ext cx="9072595" cy="44462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D75BC-7D0B-0F48-9AA7-67F704945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6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903900"/>
            <a:ext cx="9144000" cy="796908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LiteBIRD</a:t>
            </a:r>
            <a:r>
              <a:rPr lang="en-US" altLang="ja-JP" dirty="0" smtClean="0"/>
              <a:t> p</a:t>
            </a:r>
            <a:r>
              <a:rPr kumimoji="1" lang="en-US" altLang="ja-JP" dirty="0" smtClean="0"/>
              <a:t>resentations at this workshop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894962"/>
            <a:ext cx="8229600" cy="355026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sz="2400" dirty="0" smtClean="0"/>
              <a:t>Mathieu </a:t>
            </a:r>
            <a:r>
              <a:rPr kumimoji="1" lang="en-US" altLang="ja-JP" sz="2400" dirty="0" err="1" smtClean="0"/>
              <a:t>Remazeilles</a:t>
            </a:r>
            <a:r>
              <a:rPr kumimoji="1" lang="en-US" altLang="ja-JP" sz="2400" dirty="0" smtClean="0"/>
              <a:t>:	Foreground separation</a:t>
            </a:r>
          </a:p>
          <a:p>
            <a:r>
              <a:rPr lang="en-US" altLang="ja-JP" sz="2400" dirty="0" err="1" smtClean="0"/>
              <a:t>Josquin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Errard</a:t>
            </a:r>
            <a:r>
              <a:rPr lang="en-US" altLang="ja-JP" sz="2400" dirty="0" smtClean="0"/>
              <a:t>:		Foreground separation</a:t>
            </a:r>
          </a:p>
          <a:p>
            <a:r>
              <a:rPr lang="en-US" altLang="ja-JP" sz="2400" dirty="0" smtClean="0"/>
              <a:t>Jay </a:t>
            </a:r>
            <a:r>
              <a:rPr lang="en-US" altLang="ja-JP" sz="2400" dirty="0" err="1" smtClean="0"/>
              <a:t>Austermann</a:t>
            </a:r>
            <a:r>
              <a:rPr lang="en-US" altLang="ja-JP" sz="2400" dirty="0" smtClean="0"/>
              <a:t>:		Single-</a:t>
            </a:r>
            <a:r>
              <a:rPr lang="en-US" altLang="ja-JP" sz="2400" dirty="0" err="1" smtClean="0"/>
              <a:t>moded</a:t>
            </a:r>
            <a:r>
              <a:rPr lang="en-US" altLang="ja-JP" sz="2400" dirty="0" smtClean="0"/>
              <a:t> TES</a:t>
            </a:r>
          </a:p>
          <a:p>
            <a:r>
              <a:rPr lang="en-US" altLang="ja-JP" sz="2400" dirty="0" smtClean="0"/>
              <a:t>Kam Arnold:			TES readout</a:t>
            </a:r>
          </a:p>
          <a:p>
            <a:r>
              <a:rPr lang="en-US" altLang="ja-JP" sz="2400" dirty="0" smtClean="0"/>
              <a:t>Hiroaki </a:t>
            </a:r>
            <a:r>
              <a:rPr lang="en-US" altLang="ja-JP" sz="2400" dirty="0" err="1" smtClean="0"/>
              <a:t>Imada</a:t>
            </a:r>
            <a:r>
              <a:rPr lang="en-US" altLang="ja-JP" sz="2400" dirty="0" smtClean="0"/>
              <a:t>:		Optics</a:t>
            </a:r>
          </a:p>
          <a:p>
            <a:r>
              <a:rPr lang="en-US" altLang="ja-JP" sz="2400" dirty="0" smtClean="0"/>
              <a:t>Yuki Sakurai:		Polarization modulator</a:t>
            </a:r>
          </a:p>
          <a:p>
            <a:r>
              <a:rPr lang="en-US" altLang="ja-JP" sz="2400" dirty="0" err="1" smtClean="0"/>
              <a:t>Ryota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Takaku</a:t>
            </a:r>
            <a:r>
              <a:rPr lang="en-US" altLang="ja-JP" sz="2400" dirty="0" smtClean="0"/>
              <a:t>:		Polarization modulator (poster)</a:t>
            </a:r>
          </a:p>
          <a:p>
            <a:r>
              <a:rPr kumimoji="1" lang="en-US" altLang="ja-JP" sz="2400" dirty="0" smtClean="0"/>
              <a:t>Hiroaki Kanai:		Polarization modulator (poster)</a:t>
            </a:r>
          </a:p>
          <a:p>
            <a:r>
              <a:rPr lang="en-US" altLang="ja-JP" sz="2400" dirty="0" err="1" smtClean="0"/>
              <a:t>Kunimoto</a:t>
            </a:r>
            <a:r>
              <a:rPr lang="en-US" altLang="ja-JP" sz="2400" dirty="0" smtClean="0"/>
              <a:t> Komatsu:		Polarization modulator (poster)</a:t>
            </a:r>
            <a:endParaRPr kumimoji="1" lang="ja-JP" altLang="en-US" sz="2400" dirty="0" smtClean="0"/>
          </a:p>
          <a:p>
            <a:r>
              <a:rPr kumimoji="1" lang="en-US" altLang="ja-JP" sz="2400" dirty="0" err="1" smtClean="0"/>
              <a:t>Hirokazu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Ishino</a:t>
            </a:r>
            <a:r>
              <a:rPr kumimoji="1" lang="en-US" altLang="ja-JP" sz="2400" dirty="0" smtClean="0"/>
              <a:t>:		Systematics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39752" y="5639378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Many good </a:t>
            </a:r>
            <a:r>
              <a:rPr kumimoji="1" lang="en-US" altLang="ja-JP" sz="3600" smtClean="0"/>
              <a:t>slides </a:t>
            </a:r>
            <a:r>
              <a:rPr lang="en-US" altLang="ja-JP" sz="3600"/>
              <a:t>!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506881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35"/>
          <a:stretch/>
        </p:blipFill>
        <p:spPr>
          <a:xfrm>
            <a:off x="2082805" y="692696"/>
            <a:ext cx="7025699" cy="3744416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79760"/>
              </p:ext>
            </p:extLst>
          </p:nvPr>
        </p:nvGraphicFramePr>
        <p:xfrm>
          <a:off x="35496" y="4509120"/>
          <a:ext cx="8465596" cy="2286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443"/>
                <a:gridCol w="1571434"/>
                <a:gridCol w="1441283"/>
                <a:gridCol w="357343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</a:rPr>
                        <a:t>Items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</a:rPr>
                        <a:t>Alpha=65</a:t>
                      </a:r>
                      <a:r>
                        <a:rPr kumimoji="1" lang="en-US" altLang="ja-JP" sz="1200" b="0" baseline="300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</a:rPr>
                        <a:t>/Beta=30</a:t>
                      </a:r>
                      <a:r>
                        <a:rPr kumimoji="1" lang="en-US" altLang="ja-JP" sz="1200" b="0" baseline="300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</a:rPr>
                        <a:t>Alpha=45</a:t>
                      </a:r>
                      <a:r>
                        <a:rPr kumimoji="1" lang="en-US" altLang="ja-JP" sz="1200" b="0" baseline="300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</a:rPr>
                        <a:t>/Beta=50</a:t>
                      </a:r>
                      <a:r>
                        <a:rPr kumimoji="1" lang="en-US" altLang="ja-JP" sz="1200" b="0" baseline="30000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bg1"/>
                          </a:solidFill>
                        </a:rPr>
                        <a:t>Comments</a:t>
                      </a:r>
                      <a:endParaRPr kumimoji="1" lang="ja-JP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79" marR="68579" marT="45723" marB="45723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Thermal design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△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◯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Moon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shine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79" marR="68579" marT="45723" marB="45723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Cross links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◯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◯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Large-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is slightly better than smaller-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68579" marR="68579" marT="45723" marB="45723"/>
                </a:tc>
              </a:tr>
              <a:tr h="1636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Hit uniformity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Larger hole, smaller RMS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Smaller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hole, Larger RMS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Hits concentration more around center hole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w/ small-alpha option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</a:tr>
              <a:tr h="1636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Revisit time uniformity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△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(larger gaps in </a:t>
                      </a:r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dist.)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◯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Hole size also affects revisit time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Gain </a:t>
                      </a:r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calib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. w/ CMB dipole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△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◯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~10%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better with small-alpha option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Beam calibration w/ Planets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△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◯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Planet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visible time ~x2 longer with small alpha-option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 marT="45723" marB="45723"/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551" y="759884"/>
            <a:ext cx="3754760" cy="796908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Scan Strategy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5307" y="1527175"/>
            <a:ext cx="27350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Orbit: L2 </a:t>
            </a:r>
            <a:r>
              <a:rPr kumimoji="1" lang="en-US" altLang="ja-JP" sz="2400" dirty="0" err="1" smtClean="0"/>
              <a:t>Lissajous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9287" y="371703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◯</a:t>
            </a:r>
            <a:r>
              <a:rPr kumimoji="1" lang="en-US" altLang="ja-JP" smtClean="0"/>
              <a:t>: </a:t>
            </a:r>
            <a:r>
              <a:rPr kumimoji="1" lang="en-US" altLang="ja-JP" dirty="0" smtClean="0"/>
              <a:t>good</a:t>
            </a:r>
          </a:p>
          <a:p>
            <a:r>
              <a:rPr lang="en-US" altLang="ja-JP" dirty="0" smtClean="0"/>
              <a:t>△: marginal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4178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539552" y="1803608"/>
            <a:ext cx="7772400" cy="4937760"/>
            <a:chOff x="685800" y="1155536"/>
            <a:chExt cx="7772400" cy="493776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155536"/>
              <a:ext cx="7772400" cy="493776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766711" y="1161760"/>
              <a:ext cx="1691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91 minutes</a:t>
              </a:r>
              <a:endParaRPr kumimoji="1" lang="ja-JP" altLang="en-US" sz="24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# of observations for each sky pixel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57205" y="137212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w/ a single detector</a:t>
            </a:r>
            <a:endParaRPr kumimoji="1" lang="ja-JP" altLang="en-US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35850" y="1772816"/>
            <a:ext cx="7772400" cy="4968552"/>
            <a:chOff x="539552" y="181198"/>
            <a:chExt cx="7772400" cy="4968552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11990"/>
              <a:ext cx="7772400" cy="493776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7095982" y="181198"/>
              <a:ext cx="93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1</a:t>
              </a:r>
              <a:r>
                <a:rPr lang="en-US" altLang="ja-JP" sz="2400" dirty="0"/>
                <a:t> </a:t>
              </a:r>
              <a:r>
                <a:rPr lang="en-US" altLang="ja-JP" sz="2400" dirty="0" smtClean="0"/>
                <a:t>day</a:t>
              </a:r>
              <a:endParaRPr kumimoji="1" lang="ja-JP" altLang="en-US" sz="2400" dirty="0"/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543254" y="1793424"/>
            <a:ext cx="7772400" cy="4947944"/>
            <a:chOff x="543254" y="4509120"/>
            <a:chExt cx="7772400" cy="4947944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54" y="4519304"/>
              <a:ext cx="7772400" cy="493776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7092280" y="4509120"/>
              <a:ext cx="1160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smtClean="0"/>
                <a:t>1</a:t>
              </a:r>
              <a:r>
                <a:rPr lang="en-US" altLang="ja-JP" sz="2400"/>
                <a:t> </a:t>
              </a:r>
              <a:r>
                <a:rPr lang="en-US" altLang="ja-JP" sz="2400" smtClean="0"/>
                <a:t>week</a:t>
              </a:r>
              <a:endParaRPr kumimoji="1" lang="ja-JP" altLang="en-US" sz="2400" dirty="0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543254" y="1803608"/>
            <a:ext cx="7846176" cy="4937760"/>
            <a:chOff x="472008" y="2883728"/>
            <a:chExt cx="7846176" cy="493776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08" y="2883728"/>
              <a:ext cx="7772400" cy="4937760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021034" y="2889952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1</a:t>
              </a:r>
              <a:r>
                <a:rPr kumimoji="1" lang="en-US" altLang="ja-JP" sz="2400" dirty="0" smtClean="0"/>
                <a:t> month</a:t>
              </a:r>
              <a:endParaRPr kumimoji="1" lang="ja-JP" altLang="en-US" sz="2400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539552" y="1803608"/>
            <a:ext cx="7848872" cy="4937760"/>
            <a:chOff x="-2700808" y="5157192"/>
            <a:chExt cx="7848872" cy="493776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00808" y="5157192"/>
              <a:ext cx="7772400" cy="493776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3697026" y="5163416"/>
              <a:ext cx="1451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smtClean="0"/>
                <a:t>6</a:t>
              </a:r>
              <a:r>
                <a:rPr kumimoji="1" lang="en-US" altLang="ja-JP" sz="2400" smtClean="0"/>
                <a:t> months</a:t>
              </a:r>
              <a:endParaRPr kumimoji="1" lang="ja-JP" altLang="en-US" sz="2400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539552" y="1754945"/>
            <a:ext cx="7772400" cy="4986423"/>
            <a:chOff x="532148" y="3483137"/>
            <a:chExt cx="7772400" cy="498642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48" y="3531800"/>
              <a:ext cx="7772400" cy="493776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6937386" y="3483137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1</a:t>
              </a:r>
              <a:r>
                <a:rPr kumimoji="1" lang="en-US" altLang="ja-JP" sz="2400" dirty="0" smtClean="0"/>
                <a:t> year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083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Main Specifications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0808"/>
            <a:ext cx="9144000" cy="356807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48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9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2016 baseline is extendable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2581747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New launch </a:t>
            </a:r>
            <a:r>
              <a:rPr lang="en-US" altLang="ja-JP" sz="4000" dirty="0"/>
              <a:t>v</a:t>
            </a:r>
            <a:r>
              <a:rPr lang="en-US" altLang="ja-JP" sz="4000" dirty="0" smtClean="0"/>
              <a:t>ehicle: H-II </a:t>
            </a:r>
            <a:r>
              <a:rPr lang="en-US" altLang="ja-JP" sz="4000" dirty="0">
                <a:sym typeface="Wingdings"/>
              </a:rPr>
              <a:t> H3</a:t>
            </a:r>
          </a:p>
          <a:p>
            <a:r>
              <a:rPr lang="en-US" altLang="ja-JP" sz="4000" dirty="0" smtClean="0">
                <a:sym typeface="Wingdings"/>
              </a:rPr>
              <a:t>New ground </a:t>
            </a:r>
            <a:r>
              <a:rPr lang="en-US" altLang="ja-JP" sz="4000" dirty="0">
                <a:sym typeface="Wingdings"/>
              </a:rPr>
              <a:t>s</a:t>
            </a:r>
            <a:r>
              <a:rPr lang="en-US" altLang="ja-JP" sz="4000" dirty="0" smtClean="0">
                <a:sym typeface="Wingdings"/>
              </a:rPr>
              <a:t>tation: GREAT</a:t>
            </a:r>
            <a:endParaRPr lang="en-US" altLang="ja-JP" sz="4000" dirty="0">
              <a:sym typeface="Wingdings"/>
            </a:endParaRPr>
          </a:p>
          <a:p>
            <a:r>
              <a:rPr lang="en-US" altLang="ja-JP" sz="4000" dirty="0">
                <a:sym typeface="Wingdings"/>
              </a:rPr>
              <a:t>New mirror design</a:t>
            </a:r>
            <a:endParaRPr lang="ja-JP" altLang="en-US" sz="4000" dirty="0"/>
          </a:p>
          <a:p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65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Vehicle: H3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1091" y="6421464"/>
            <a:ext cx="571504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lang="ja-JP" altLang="en-US" smtClean="0">
                <a:solidFill>
                  <a:prstClr val="black"/>
                </a:solidFill>
                <a:latin typeface="Gill Sans MT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ja-JP" altLang="en-US" dirty="0">
              <a:solidFill>
                <a:prstClr val="black"/>
              </a:solidFill>
              <a:latin typeface="Gill Sans MT"/>
              <a:ea typeface="ＭＳ Ｐゴシック"/>
            </a:endParaRPr>
          </a:p>
        </p:txBody>
      </p:sp>
      <p:pic>
        <p:nvPicPr>
          <p:cNvPr id="6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94" y="1528593"/>
            <a:ext cx="5383526" cy="4564703"/>
          </a:xfrm>
          <a:prstGeom prst="rect">
            <a:avLst/>
          </a:prstGeom>
        </p:spPr>
      </p:pic>
      <p:pic>
        <p:nvPicPr>
          <p:cNvPr id="7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52530"/>
            <a:ext cx="9398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203802"/>
            <a:ext cx="972000" cy="3637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6138" y="5097980"/>
            <a:ext cx="3102087" cy="1200306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marL="285684" indent="-285684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First test launch in 2020</a:t>
            </a:r>
          </a:p>
          <a:p>
            <a:pPr marL="285684" indent="-285684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½ cost w/ same capability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(comparison w/ H-II B)</a:t>
            </a:r>
          </a:p>
          <a:p>
            <a:pPr marL="285684" indent="-285684">
              <a:buFont typeface="Arial"/>
              <a:buChar char="•"/>
            </a:pPr>
            <a:r>
              <a:rPr lang="en-US" dirty="0" smtClean="0">
                <a:solidFill>
                  <a:srgbClr val="043EC0"/>
                </a:solidFill>
              </a:rPr>
              <a:t>Larger envelope</a:t>
            </a:r>
            <a:endParaRPr lang="en-US" dirty="0">
              <a:solidFill>
                <a:srgbClr val="043E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0272" y="4725144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5796138" y="2708920"/>
            <a:ext cx="1008110" cy="11521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903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59884"/>
            <a:ext cx="8229600" cy="151698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Ground Station for Deep Space Exploration </a:t>
            </a:r>
            <a:r>
              <a:rPr lang="en-US" altLang="ja-JP"/>
              <a:t>and </a:t>
            </a:r>
            <a:r>
              <a:rPr lang="en-US" altLang="ja-JP" smtClean="0"/>
              <a:t>Telecommunication (</a:t>
            </a:r>
            <a:r>
              <a:rPr kumimoji="1" lang="en-US" altLang="ja-JP" smtClean="0"/>
              <a:t>GREAT)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5000" t="4458" r="5000" b="4458"/>
          <a:stretch/>
        </p:blipFill>
        <p:spPr>
          <a:xfrm>
            <a:off x="3949683" y="2492896"/>
            <a:ext cx="5122912" cy="35859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7289" t="3764" r="23831"/>
          <a:stretch/>
        </p:blipFill>
        <p:spPr>
          <a:xfrm>
            <a:off x="0" y="2492895"/>
            <a:ext cx="3888432" cy="431436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427984" y="6237312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Larger </a:t>
            </a:r>
            <a:r>
              <a:rPr lang="en-US" altLang="ja-JP" sz="2400" smtClean="0"/>
              <a:t>datalink capability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42062" y="5373216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GREAT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461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Mirror Design for LFT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846" y="1576010"/>
            <a:ext cx="3435245" cy="530120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818853" y="133674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S. Kashima</a:t>
            </a:r>
            <a:endParaRPr kumimoji="1" lang="ja-JP" altLang="en-US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87624" y="1576010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Paper in </a:t>
            </a:r>
            <a:r>
              <a:rPr kumimoji="1" lang="en-US" altLang="ja-JP" sz="2000" dirty="0" smtClean="0"/>
              <a:t>preparation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87624" y="2348880"/>
            <a:ext cx="371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SCS: Simple off-axis </a:t>
            </a:r>
            <a:r>
              <a:rPr kumimoji="1" lang="en-US" altLang="ja-JP" smtClean="0"/>
              <a:t>conic surface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87623" y="3857282"/>
            <a:ext cx="3544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ACS</a:t>
            </a:r>
            <a:r>
              <a:rPr kumimoji="1" lang="en-US" altLang="ja-JP" dirty="0" smtClean="0"/>
              <a:t>: Anamorphic conic surfaces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without higher-order terms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87623" y="5319517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AAS</a:t>
            </a:r>
            <a:r>
              <a:rPr kumimoji="1" lang="en-US" altLang="ja-JP" dirty="0" smtClean="0"/>
              <a:t>: Anamorphic aspherical surfaces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with terms up to the 10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order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7830" y="6021288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Strehl</a:t>
            </a:r>
            <a:r>
              <a:rPr kumimoji="1" lang="en-US" altLang="ja-JP" dirty="0" smtClean="0"/>
              <a:t> Ratio &gt; 0.95 over 32 x 18 degrees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025004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4498-EC2E-D141-91DB-753861D9C732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806947"/>
            <a:ext cx="8229600" cy="389805"/>
          </a:xfrm>
        </p:spPr>
        <p:txBody>
          <a:bodyPr>
            <a:normAutofit fontScale="90000"/>
          </a:bodyPr>
          <a:lstStyle/>
          <a:p>
            <a:r>
              <a:rPr kumimoji="1" lang="en-US" altLang="ja-JP" smtClean="0"/>
              <a:t>Enhanced design example</a:t>
            </a:r>
            <a:endParaRPr kumimoji="1"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24679" y="3831698"/>
            <a:ext cx="4043265" cy="2909670"/>
            <a:chOff x="4457826" y="3212976"/>
            <a:chExt cx="4043265" cy="290967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" t="10100" r="14622" b="10723"/>
            <a:stretch/>
          </p:blipFill>
          <p:spPr>
            <a:xfrm>
              <a:off x="4457826" y="3212976"/>
              <a:ext cx="3858590" cy="2909670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7164288" y="3212976"/>
              <a:ext cx="1336803" cy="188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197" y="1421155"/>
            <a:ext cx="5657283" cy="4240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テキスト ボックス 21"/>
          <p:cNvSpPr txBox="1"/>
          <p:nvPr/>
        </p:nvSpPr>
        <p:spPr>
          <a:xfrm>
            <a:off x="118001" y="1628800"/>
            <a:ext cx="2941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</a:t>
            </a:r>
            <a:r>
              <a:rPr lang="en-US" altLang="ja-JP" dirty="0" smtClean="0"/>
              <a:t>e focal plane in use</a:t>
            </a:r>
          </a:p>
          <a:p>
            <a:r>
              <a:rPr kumimoji="1" lang="en-US" altLang="ja-JP" dirty="0" smtClean="0"/>
              <a:t>for foreground studies</a:t>
            </a:r>
          </a:p>
          <a:p>
            <a:r>
              <a:rPr lang="en-US" altLang="ja-JP" dirty="0" smtClean="0"/>
              <a:t>(Slide shown by </a:t>
            </a:r>
          </a:p>
          <a:p>
            <a:r>
              <a:rPr lang="en-US" altLang="ja-JP" dirty="0" smtClean="0"/>
              <a:t>M. </a:t>
            </a:r>
            <a:r>
              <a:rPr lang="en-US" altLang="ja-JP" dirty="0" err="1" smtClean="0"/>
              <a:t>Remazeilles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4" name="右矢印 23"/>
          <p:cNvSpPr/>
          <p:nvPr/>
        </p:nvSpPr>
        <p:spPr>
          <a:xfrm>
            <a:off x="971600" y="4293096"/>
            <a:ext cx="50405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595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202" y="1101291"/>
            <a:ext cx="2823301" cy="1894419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Thermal design 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for </a:t>
            </a:r>
            <a:r>
              <a:rPr kumimoji="1" lang="en-US" altLang="ja-JP" sz="3200" smtClean="0"/>
              <a:t>enhanced </a:t>
            </a:r>
            <a:br>
              <a:rPr kumimoji="1" lang="en-US" altLang="ja-JP" sz="3200" smtClean="0"/>
            </a:br>
            <a:r>
              <a:rPr lang="en-US" altLang="ja-JP" sz="3200" smtClean="0"/>
              <a:t>focal </a:t>
            </a:r>
            <a:r>
              <a:rPr lang="en-US" altLang="ja-JP" sz="3200" dirty="0" smtClean="0"/>
              <a:t>planes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648072" y="3360441"/>
            <a:ext cx="7452320" cy="3452935"/>
            <a:chOff x="1656184" y="2729976"/>
            <a:chExt cx="7452320" cy="3452935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1656184" y="2729976"/>
              <a:ext cx="7452320" cy="3452935"/>
              <a:chOff x="1656184" y="2729976"/>
              <a:chExt cx="7452320" cy="3452935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184" y="2729976"/>
                <a:ext cx="7452320" cy="3452935"/>
              </a:xfrm>
              <a:prstGeom prst="rect">
                <a:avLst/>
              </a:prstGeom>
            </p:spPr>
          </p:pic>
          <p:sp>
            <p:nvSpPr>
              <p:cNvPr id="6" name="フリーフォーム 5"/>
              <p:cNvSpPr/>
              <p:nvPr/>
            </p:nvSpPr>
            <p:spPr>
              <a:xfrm>
                <a:off x="5868144" y="2780928"/>
                <a:ext cx="2818656" cy="2355208"/>
              </a:xfrm>
              <a:custGeom>
                <a:avLst/>
                <a:gdLst>
                  <a:gd name="connsiteX0" fmla="*/ 0 w 1294410"/>
                  <a:gd name="connsiteY0" fmla="*/ 0 h 1056904"/>
                  <a:gd name="connsiteX1" fmla="*/ 0 w 1294410"/>
                  <a:gd name="connsiteY1" fmla="*/ 1056904 h 1056904"/>
                  <a:gd name="connsiteX2" fmla="*/ 1294410 w 1294410"/>
                  <a:gd name="connsiteY2" fmla="*/ 1056904 h 1056904"/>
                  <a:gd name="connsiteX3" fmla="*/ 1294410 w 1294410"/>
                  <a:gd name="connsiteY3" fmla="*/ 0 h 1056904"/>
                  <a:gd name="connsiteX4" fmla="*/ 1294410 w 1294410"/>
                  <a:gd name="connsiteY4" fmla="*/ 0 h 105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4410" h="1056904">
                    <a:moveTo>
                      <a:pt x="0" y="0"/>
                    </a:moveTo>
                    <a:lnTo>
                      <a:pt x="0" y="1056904"/>
                    </a:lnTo>
                    <a:lnTo>
                      <a:pt x="1294410" y="1056904"/>
                    </a:lnTo>
                    <a:lnTo>
                      <a:pt x="1294410" y="0"/>
                    </a:lnTo>
                    <a:lnTo>
                      <a:pt x="1294410" y="0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3982615" y="3697287"/>
              <a:ext cx="1021433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smtClean="0">
                  <a:solidFill>
                    <a:schemeClr val="bg1"/>
                  </a:solidFill>
                </a:rPr>
                <a:t>30K shield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883228" y="3082467"/>
              <a:ext cx="1120820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100</a:t>
              </a:r>
              <a:r>
                <a:rPr kumimoji="1" lang="en-US" altLang="ja-JP" sz="1400" dirty="0" smtClean="0"/>
                <a:t>K shield</a:t>
              </a:r>
              <a:endParaRPr kumimoji="1" lang="ja-JP" altLang="en-US" sz="1400" dirty="0"/>
            </a:p>
          </p:txBody>
        </p:sp>
        <p:sp>
          <p:nvSpPr>
            <p:cNvPr id="14" name="正方形/長方形 13"/>
            <p:cNvSpPr/>
            <p:nvPr/>
          </p:nvSpPr>
          <p:spPr>
            <a:xfrm rot="1769781">
              <a:off x="7358073" y="3107026"/>
              <a:ext cx="894928" cy="258661"/>
            </a:xfrm>
            <a:prstGeom prst="rect">
              <a:avLst/>
            </a:prstGeom>
            <a:solidFill>
              <a:srgbClr val="00F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 rot="1769781">
              <a:off x="7010350" y="3346971"/>
              <a:ext cx="1374005" cy="222140"/>
            </a:xfrm>
            <a:prstGeom prst="rect">
              <a:avLst/>
            </a:prstGeom>
            <a:solidFill>
              <a:srgbClr val="00FA76"/>
            </a:solidFill>
            <a:ln>
              <a:solidFill>
                <a:srgbClr val="00FA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373035" y="5589240"/>
              <a:ext cx="973087" cy="307777"/>
            </a:xfrm>
            <a:prstGeom prst="rect">
              <a:avLst/>
            </a:prstGeom>
            <a:solidFill>
              <a:srgbClr val="1F4D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smtClean="0">
                  <a:solidFill>
                    <a:schemeClr val="bg1"/>
                  </a:solidFill>
                </a:rPr>
                <a:t>0.1K</a:t>
              </a:r>
              <a:r>
                <a:rPr kumimoji="1" lang="en-US" altLang="ja-JP" sz="1400" smtClean="0">
                  <a:solidFill>
                    <a:schemeClr val="bg1"/>
                  </a:solidFill>
                </a:rPr>
                <a:t> ADR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 rot="18137298">
              <a:off x="5667875" y="3990348"/>
              <a:ext cx="1564119" cy="108000"/>
            </a:xfrm>
            <a:prstGeom prst="rect">
              <a:avLst/>
            </a:prstGeom>
            <a:solidFill>
              <a:srgbClr val="00F9FF"/>
            </a:solidFill>
            <a:ln>
              <a:solidFill>
                <a:srgbClr val="00F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964929" y="4653136"/>
              <a:ext cx="1631407" cy="132141"/>
            </a:xfrm>
            <a:prstGeom prst="rect">
              <a:avLst/>
            </a:prstGeom>
            <a:solidFill>
              <a:srgbClr val="00F9FF"/>
            </a:solidFill>
            <a:ln>
              <a:solidFill>
                <a:srgbClr val="00F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>
              <a:stCxn id="17" idx="3"/>
            </p:cNvCxnSpPr>
            <p:nvPr/>
          </p:nvCxnSpPr>
          <p:spPr>
            <a:xfrm>
              <a:off x="6867695" y="3383218"/>
              <a:ext cx="728641" cy="1351107"/>
            </a:xfrm>
            <a:prstGeom prst="line">
              <a:avLst/>
            </a:prstGeom>
            <a:ln w="38100">
              <a:solidFill>
                <a:srgbClr val="00F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/>
          <p:cNvSpPr txBox="1"/>
          <p:nvPr/>
        </p:nvSpPr>
        <p:spPr>
          <a:xfrm>
            <a:off x="149962" y="3275692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Outer shell (</a:t>
            </a:r>
            <a:r>
              <a:rPr kumimoji="1" lang="en-US" altLang="ja-JP" smtClean="0"/>
              <a:t>not shown) at </a:t>
            </a:r>
            <a:r>
              <a:rPr kumimoji="1" lang="en-US" altLang="ja-JP" dirty="0" smtClean="0"/>
              <a:t>200 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64923" y="6474822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l"/>
            </a:pPr>
            <a:r>
              <a:rPr kumimoji="1" lang="en-US" altLang="ja-JP" sz="1600" smtClean="0"/>
              <a:t>Aperture</a:t>
            </a:r>
            <a:endParaRPr kumimoji="1" lang="ja-JP" altLang="en-US" sz="1600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537549"/>
              </p:ext>
            </p:extLst>
          </p:nvPr>
        </p:nvGraphicFramePr>
        <p:xfrm>
          <a:off x="3278862" y="792209"/>
          <a:ext cx="3381370" cy="2492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9315"/>
                <a:gridCol w="1332055"/>
              </a:tblGrid>
              <a:tr h="276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</a:rPr>
                        <a:t>normal operation</a:t>
                      </a:r>
                      <a:r>
                        <a:rPr lang="ja-JP" altLang="en-US" sz="1400" u="none" strike="noStrike" dirty="0">
                          <a:effectLst/>
                        </a:rPr>
                        <a:t>　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charset="-128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charset="-128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LF HWP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u="none" strike="noStrike" dirty="0">
                          <a:effectLst/>
                        </a:rPr>
                        <a:t>2.0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HF HWP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</a:rPr>
                        <a:t>1.5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main truss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u="none" strike="noStrike" dirty="0">
                          <a:effectLst/>
                        </a:rPr>
                        <a:t>8.4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radiation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u="none" strike="noStrike" dirty="0">
                          <a:effectLst/>
                        </a:rPr>
                        <a:t>2.5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sensor/HK harness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</a:rPr>
                        <a:t>1.2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He lines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</a:rPr>
                        <a:t>1.7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Hybrid/ADR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u="none" strike="noStrike">
                          <a:effectLst/>
                        </a:rPr>
                        <a:t>2.6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  <a:tr h="276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sum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u="none" strike="noStrike" dirty="0">
                          <a:effectLst/>
                        </a:rPr>
                        <a:t>19.9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6516216" y="2977207"/>
            <a:ext cx="202811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&lt; 30 </a:t>
            </a:r>
            <a:r>
              <a:rPr kumimoji="1" lang="en-US" altLang="ja-JP" sz="1400" dirty="0" err="1" smtClean="0"/>
              <a:t>mW</a:t>
            </a:r>
            <a:r>
              <a:rPr kumimoji="1" lang="en-US" altLang="ja-JP" sz="1400" dirty="0" smtClean="0"/>
              <a:t> (requirement)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00882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483972"/>
            <a:ext cx="7772400" cy="1143000"/>
          </a:xfrm>
        </p:spPr>
        <p:txBody>
          <a:bodyPr/>
          <a:lstStyle/>
          <a:p>
            <a:r>
              <a:rPr lang="en-US" dirty="0" smtClean="0"/>
              <a:t>NASA </a:t>
            </a:r>
            <a:r>
              <a:rPr lang="en-US" smtClean="0"/>
              <a:t>MO Team leads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" y="2481210"/>
            <a:ext cx="1281786" cy="193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49"/>
            <a:ext cx="1397000" cy="174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-1" b="19989"/>
          <a:stretch/>
        </p:blipFill>
        <p:spPr>
          <a:xfrm>
            <a:off x="7897964" y="3722904"/>
            <a:ext cx="1061208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" y="4800601"/>
            <a:ext cx="2228393" cy="16744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999" y="4836758"/>
            <a:ext cx="1623135" cy="16231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799" y="4987316"/>
            <a:ext cx="1413483" cy="14134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9824" r="5561"/>
          <a:stretch/>
        </p:blipFill>
        <p:spPr>
          <a:xfrm>
            <a:off x="6724605" y="3800416"/>
            <a:ext cx="980747" cy="1119198"/>
          </a:xfrm>
          <a:prstGeom prst="rect">
            <a:avLst/>
          </a:prstGeom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27648"/>
            <a:ext cx="4790423" cy="354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05" y="4987317"/>
            <a:ext cx="1472576" cy="1472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05" y="2429278"/>
            <a:ext cx="980747" cy="1315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4" y="4836758"/>
            <a:ext cx="1362039" cy="164024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r="329"/>
          <a:stretch/>
        </p:blipFill>
        <p:spPr bwMode="auto">
          <a:xfrm>
            <a:off x="6724605" y="1089935"/>
            <a:ext cx="1005840" cy="12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7905599" y="2396103"/>
            <a:ext cx="1061208" cy="128016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8661" r="24728" b="22962"/>
          <a:stretch/>
        </p:blipFill>
        <p:spPr bwMode="auto">
          <a:xfrm>
            <a:off x="7924047" y="1096608"/>
            <a:ext cx="1024312" cy="116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0634" y="347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A. Lee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13134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49" y="765130"/>
            <a:ext cx="7416824" cy="706092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Arial"/>
                <a:cs typeface="Arial"/>
              </a:rPr>
              <a:t>Basic Japanese Vision for 2020’s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58815" y="6467643"/>
            <a:ext cx="571504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lang="ja-JP" altLang="en-US" smtClean="0">
                <a:solidFill>
                  <a:srgbClr val="000000"/>
                </a:solidFill>
                <a:latin typeface="Gill Sans MT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ja-JP" altLang="en-US" dirty="0">
              <a:solidFill>
                <a:srgbClr val="000000"/>
              </a:solidFill>
              <a:latin typeface="Gill Sans MT"/>
              <a:ea typeface="ＭＳ Ｐゴシック"/>
            </a:endParaRPr>
          </a:p>
        </p:txBody>
      </p:sp>
      <p:sp>
        <p:nvSpPr>
          <p:cNvPr id="6" name="テキスト ボックス 8"/>
          <p:cNvSpPr txBox="1"/>
          <p:nvPr/>
        </p:nvSpPr>
        <p:spPr>
          <a:xfrm>
            <a:off x="4182543" y="2806510"/>
            <a:ext cx="477495" cy="769419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altLang="ja-JP" sz="4400" dirty="0">
                <a:solidFill>
                  <a:srgbClr val="000000"/>
                </a:solidFill>
              </a:rPr>
              <a:t>X</a:t>
            </a: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7" name="テキスト ボックス 10"/>
          <p:cNvSpPr txBox="1"/>
          <p:nvPr/>
        </p:nvSpPr>
        <p:spPr>
          <a:xfrm>
            <a:off x="247330" y="3992456"/>
            <a:ext cx="4176464" cy="1661971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JAXA-led focused mission</a:t>
            </a:r>
            <a:endParaRPr lang="en-US" altLang="ja-JP" sz="2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altLang="ja-JP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2800" dirty="0">
                <a:solidFill>
                  <a:srgbClr val="000000"/>
                </a:solidFill>
                <a:latin typeface="Times New Roman"/>
                <a:cs typeface="Times New Roman"/>
              </a:rPr>
              <a:t>(r)&lt;0.001</a:t>
            </a:r>
          </a:p>
          <a:p>
            <a:pPr marL="0" lvl="1"/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2 ≤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Brush Script MT Italic"/>
                <a:cs typeface="Brush Script MT Italic"/>
              </a:rPr>
              <a:t>l 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≤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200</a:t>
            </a:r>
          </a:p>
          <a:p>
            <a:pPr marL="0" lvl="1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focused but still with many byproducts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テキスト ボックス 19"/>
          <p:cNvSpPr txBox="1"/>
          <p:nvPr/>
        </p:nvSpPr>
        <p:spPr>
          <a:xfrm>
            <a:off x="5028143" y="4008702"/>
            <a:ext cx="3816424" cy="156963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US-led </a:t>
            </a:r>
            <a:r>
              <a:rPr lang="en-US" altLang="ja-JP" sz="2400" smtClean="0">
                <a:solidFill>
                  <a:srgbClr val="000000"/>
                </a:solidFill>
                <a:latin typeface="Times New Roman"/>
                <a:cs typeface="Times New Roman"/>
              </a:rPr>
              <a:t>telescopes on ground</a:t>
            </a:r>
            <a:endParaRPr lang="en-US" altLang="ja-JP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1"/>
            <a:r>
              <a:rPr lang="en-US" altLang="ja-JP" sz="2400" dirty="0">
                <a:solidFill>
                  <a:srgbClr val="000000"/>
                </a:solidFill>
                <a:latin typeface="Times New Roman"/>
                <a:cs typeface="Times New Roman"/>
              </a:rPr>
              <a:t>30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≤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rush Script MT Italic"/>
                <a:cs typeface="Brush Script MT Italic"/>
              </a:rPr>
              <a:t>l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≤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3000~10000 </a:t>
            </a:r>
          </a:p>
          <a:p>
            <a:pPr marL="0" lvl="1"/>
            <a:r>
              <a:rPr lang="en-US" altLang="ja-JP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e.g</a:t>
            </a:r>
            <a:r>
              <a:rPr lang="en-US" altLang="ja-JP" sz="24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Simons Observatory and CMB-S4</a:t>
            </a:r>
            <a:endParaRPr lang="ja-JP" alt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テキスト ボックス 20"/>
          <p:cNvSpPr txBox="1"/>
          <p:nvPr/>
        </p:nvSpPr>
        <p:spPr>
          <a:xfrm>
            <a:off x="2987824" y="2058025"/>
            <a:ext cx="3151074" cy="70179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18" tIns="45709" rIns="91418" bIns="45709" rtlCol="0">
            <a:spAutoFit/>
          </a:bodyPr>
          <a:lstStyle/>
          <a:p>
            <a:r>
              <a:rPr lang="en-US" altLang="ja-JP" sz="4000" dirty="0">
                <a:solidFill>
                  <a:srgbClr val="FFFFFF"/>
                </a:solidFill>
                <a:latin typeface="Times New Roman"/>
                <a:cs typeface="Times New Roman"/>
              </a:rPr>
              <a:t>Powerful Duo</a:t>
            </a:r>
            <a:endParaRPr lang="ja-JP" altLang="en-US" sz="4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52" r="893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71167"/>
            <a:ext cx="2413119" cy="19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1286" y="5725705"/>
            <a:ext cx="752000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This powerful duo is the best cost-effective way.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Great synergy with two projects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Foreground data from LiteBIRD,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Delensing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with CMB-S4 data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497" y="2900637"/>
            <a:ext cx="4094503" cy="8672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3367" y="1484784"/>
            <a:ext cx="831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Essentially</a:t>
            </a:r>
            <a:r>
              <a:rPr kumimoji="1" lang="en-US" altLang="ja-JP" dirty="0" smtClean="0"/>
              <a:t> </a:t>
            </a:r>
            <a:r>
              <a:rPr kumimoji="1" lang="en-US" altLang="ja-JP" smtClean="0"/>
              <a:t>the same vision </a:t>
            </a:r>
            <a:r>
              <a:rPr kumimoji="1" lang="en-US" altLang="ja-JP" dirty="0" smtClean="0"/>
              <a:t>I had in 2008, when Europe was focusing on Planck.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6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70233" y="1369075"/>
            <a:ext cx="8630885" cy="36779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457200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Technology Development for </a:t>
            </a:r>
            <a:r>
              <a:rPr lang="en-US" sz="36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LiteBIRD</a:t>
            </a:r>
            <a:r>
              <a:rPr lang="en-US" sz="3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and other CMB Missions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 defTabSz="457200" fontAlgn="auto">
              <a:spcAft>
                <a:spcPts val="0"/>
              </a:spcAft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800" b="1" dirty="0" smtClean="0"/>
              <a:t>PCOS </a:t>
            </a:r>
            <a:r>
              <a:rPr lang="en-US" sz="2800" b="1" dirty="0" smtClean="0">
                <a:solidFill>
                  <a:srgbClr val="000000"/>
                </a:solidFill>
              </a:rPr>
              <a:t>Program </a:t>
            </a:r>
            <a:r>
              <a:rPr lang="en-US" sz="2800" b="1" dirty="0">
                <a:solidFill>
                  <a:srgbClr val="000000"/>
                </a:solidFill>
              </a:rPr>
              <a:t>Technology </a:t>
            </a:r>
            <a:r>
              <a:rPr lang="en-US" sz="2800" b="1" dirty="0" smtClean="0">
                <a:solidFill>
                  <a:srgbClr val="000000"/>
                </a:solidFill>
              </a:rPr>
              <a:t>Development</a:t>
            </a:r>
            <a:endParaRPr lang="en-US" sz="2800" b="1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 Kickoff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789445" y="5046989"/>
            <a:ext cx="7315200" cy="1811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0"/>
              </a:buClr>
              <a:buSzTx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Adrian T. Lee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0"/>
              </a:buClr>
              <a:buSzTx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University of California, Berkeley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0"/>
              </a:buClr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Physics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Department and Space Sciences Laboratory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0"/>
              </a:buClr>
              <a:buSzTx/>
              <a:tabLst/>
              <a:defRPr/>
            </a:pPr>
            <a:r>
              <a:rPr lang="en-US" sz="1600" noProof="0" dirty="0" smtClean="0">
                <a:solidFill>
                  <a:srgbClr val="000000"/>
                </a:solidFill>
              </a:rPr>
              <a:t>11/30/17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9425" y="7662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0634" y="347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A. Lee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5583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roup 879"/>
          <p:cNvGrpSpPr/>
          <p:nvPr/>
        </p:nvGrpSpPr>
        <p:grpSpPr>
          <a:xfrm>
            <a:off x="-752995" y="1418725"/>
            <a:ext cx="9164182" cy="1893771"/>
            <a:chOff x="0" y="0"/>
            <a:chExt cx="13033501" cy="2693361"/>
          </a:xfrm>
        </p:grpSpPr>
        <p:pic>
          <p:nvPicPr>
            <p:cNvPr id="87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205"/>
            <a:stretch>
              <a:fillRect/>
            </a:stretch>
          </p:blipFill>
          <p:spPr>
            <a:xfrm>
              <a:off x="1681779" y="61286"/>
              <a:ext cx="11287408" cy="2448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5" name="Shape 875"/>
            <p:cNvSpPr/>
            <p:nvPr/>
          </p:nvSpPr>
          <p:spPr>
            <a:xfrm>
              <a:off x="9424347" y="2344923"/>
              <a:ext cx="3609155" cy="34843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32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76" name="Shape 876"/>
            <p:cNvSpPr/>
            <p:nvPr/>
          </p:nvSpPr>
          <p:spPr>
            <a:xfrm>
              <a:off x="0" y="0"/>
              <a:ext cx="2568849" cy="12772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32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77" name="Shape 877"/>
            <p:cNvSpPr/>
            <p:nvPr/>
          </p:nvSpPr>
          <p:spPr>
            <a:xfrm>
              <a:off x="1264495" y="127000"/>
              <a:ext cx="2568850" cy="8093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32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78" name="Shape 878"/>
            <p:cNvSpPr/>
            <p:nvPr/>
          </p:nvSpPr>
          <p:spPr>
            <a:xfrm>
              <a:off x="5020465" y="2119983"/>
              <a:ext cx="2774791" cy="488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32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88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2705" y="3368251"/>
            <a:ext cx="3642995" cy="1802079"/>
          </a:xfrm>
          <a:prstGeom prst="rect">
            <a:avLst/>
          </a:prstGeom>
          <a:ln w="12700">
            <a:solidFill>
              <a:schemeClr val="accent1">
                <a:hueOff val="-137334"/>
                <a:satOff val="-2150"/>
                <a:lumOff val="15684"/>
              </a:schemeClr>
            </a:solidFill>
            <a:miter lim="400000"/>
          </a:ln>
        </p:spPr>
      </p:pic>
      <p:pic>
        <p:nvPicPr>
          <p:cNvPr id="882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b="44166"/>
          <a:stretch>
            <a:fillRect/>
          </a:stretch>
        </p:blipFill>
        <p:spPr>
          <a:xfrm>
            <a:off x="1981554" y="3368367"/>
            <a:ext cx="2806639" cy="1801962"/>
          </a:xfrm>
          <a:prstGeom prst="rect">
            <a:avLst/>
          </a:prstGeom>
          <a:ln w="12700">
            <a:solidFill>
              <a:schemeClr val="accent4">
                <a:hueOff val="-241732"/>
                <a:satOff val="29417"/>
                <a:lumOff val="20730"/>
              </a:schemeClr>
            </a:solidFill>
            <a:miter lim="400000"/>
          </a:ln>
        </p:spPr>
      </p:pic>
      <p:pic>
        <p:nvPicPr>
          <p:cNvPr id="883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802" y="3695985"/>
            <a:ext cx="1594782" cy="129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Shape 884"/>
          <p:cNvSpPr/>
          <p:nvPr/>
        </p:nvSpPr>
        <p:spPr>
          <a:xfrm>
            <a:off x="6920787" y="2254338"/>
            <a:ext cx="499154" cy="407666"/>
          </a:xfrm>
          <a:prstGeom prst="rect">
            <a:avLst/>
          </a:prstGeom>
          <a:ln w="12700">
            <a:solidFill>
              <a:schemeClr val="accent1">
                <a:hueOff val="-137334"/>
                <a:satOff val="-2150"/>
                <a:lumOff val="15684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85" name="Shape 885"/>
          <p:cNvSpPr/>
          <p:nvPr/>
        </p:nvSpPr>
        <p:spPr>
          <a:xfrm flipV="1">
            <a:off x="5016693" y="2664385"/>
            <a:ext cx="1903720" cy="701485"/>
          </a:xfrm>
          <a:prstGeom prst="line">
            <a:avLst/>
          </a:prstGeom>
          <a:ln w="12700">
            <a:solidFill>
              <a:schemeClr val="accent1">
                <a:hueOff val="-137334"/>
                <a:satOff val="-2150"/>
                <a:lumOff val="15684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86" name="Shape 886"/>
          <p:cNvSpPr/>
          <p:nvPr/>
        </p:nvSpPr>
        <p:spPr>
          <a:xfrm flipH="1" flipV="1">
            <a:off x="7428750" y="2662100"/>
            <a:ext cx="1198304" cy="706055"/>
          </a:xfrm>
          <a:prstGeom prst="line">
            <a:avLst/>
          </a:prstGeom>
          <a:ln w="12700">
            <a:solidFill>
              <a:schemeClr val="accent1">
                <a:hueOff val="-137334"/>
                <a:satOff val="-2150"/>
                <a:lumOff val="15684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87" name="Shape 887"/>
          <p:cNvSpPr/>
          <p:nvPr/>
        </p:nvSpPr>
        <p:spPr>
          <a:xfrm>
            <a:off x="6308766" y="2366509"/>
            <a:ext cx="288105" cy="314755"/>
          </a:xfrm>
          <a:prstGeom prst="rect">
            <a:avLst/>
          </a:prstGeom>
          <a:ln w="12700">
            <a:solidFill>
              <a:schemeClr val="accent4">
                <a:hueOff val="-241732"/>
                <a:satOff val="29417"/>
                <a:lumOff val="2073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88" name="Shape 888"/>
          <p:cNvSpPr/>
          <p:nvPr/>
        </p:nvSpPr>
        <p:spPr>
          <a:xfrm flipV="1">
            <a:off x="1987214" y="2670216"/>
            <a:ext cx="4328343" cy="689822"/>
          </a:xfrm>
          <a:prstGeom prst="line">
            <a:avLst/>
          </a:prstGeom>
          <a:ln w="12700">
            <a:solidFill>
              <a:schemeClr val="accent4">
                <a:hueOff val="-241732"/>
                <a:satOff val="29417"/>
                <a:lumOff val="2073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89" name="Shape 889"/>
          <p:cNvSpPr/>
          <p:nvPr/>
        </p:nvSpPr>
        <p:spPr>
          <a:xfrm flipV="1">
            <a:off x="4783352" y="2685305"/>
            <a:ext cx="1814319" cy="678904"/>
          </a:xfrm>
          <a:prstGeom prst="line">
            <a:avLst/>
          </a:prstGeom>
          <a:ln w="12700">
            <a:solidFill>
              <a:schemeClr val="accent4">
                <a:hueOff val="-241732"/>
                <a:satOff val="29417"/>
                <a:lumOff val="2073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90" name="Shape 890"/>
          <p:cNvSpPr/>
          <p:nvPr/>
        </p:nvSpPr>
        <p:spPr>
          <a:xfrm>
            <a:off x="2041355" y="3369740"/>
            <a:ext cx="688983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30" hangingPunct="0"/>
            <a:r>
              <a:rPr kern="0" dirty="0">
                <a:solidFill>
                  <a:srgbClr val="000000"/>
                </a:solidFill>
              </a:rPr>
              <a:t>HF-FPU</a:t>
            </a:r>
          </a:p>
        </p:txBody>
      </p:sp>
      <p:grpSp>
        <p:nvGrpSpPr>
          <p:cNvPr id="895" name="Group 895"/>
          <p:cNvGrpSpPr/>
          <p:nvPr/>
        </p:nvGrpSpPr>
        <p:grpSpPr>
          <a:xfrm>
            <a:off x="4948738" y="5513368"/>
            <a:ext cx="3689798" cy="873875"/>
            <a:chOff x="0" y="0"/>
            <a:chExt cx="5247712" cy="1242843"/>
          </a:xfrm>
        </p:grpSpPr>
        <p:pic>
          <p:nvPicPr>
            <p:cNvPr id="891" name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864" y="67136"/>
              <a:ext cx="5193849" cy="1100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2" name="Shape 892"/>
            <p:cNvSpPr/>
            <p:nvPr/>
          </p:nvSpPr>
          <p:spPr>
            <a:xfrm>
              <a:off x="54366" y="1017714"/>
              <a:ext cx="1618623" cy="2251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7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93" name="Shape 893"/>
            <p:cNvSpPr/>
            <p:nvPr/>
          </p:nvSpPr>
          <p:spPr>
            <a:xfrm>
              <a:off x="2695832" y="1017714"/>
              <a:ext cx="2536039" cy="2251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7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894" name="Shape 894"/>
            <p:cNvSpPr/>
            <p:nvPr/>
          </p:nvSpPr>
          <p:spPr>
            <a:xfrm>
              <a:off x="0" y="0"/>
              <a:ext cx="1441935" cy="2323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7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896" name="Shape 896"/>
          <p:cNvSpPr/>
          <p:nvPr/>
        </p:nvSpPr>
        <p:spPr>
          <a:xfrm>
            <a:off x="6985224" y="5312561"/>
            <a:ext cx="1036634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30" hangingPunct="0"/>
            <a:r>
              <a:rPr kern="0">
                <a:solidFill>
                  <a:srgbClr val="000000"/>
                </a:solidFill>
              </a:rPr>
              <a:t>MF Module</a:t>
            </a:r>
          </a:p>
        </p:txBody>
      </p:sp>
      <p:sp>
        <p:nvSpPr>
          <p:cNvPr id="897" name="Shape 897"/>
          <p:cNvSpPr/>
          <p:nvPr/>
        </p:nvSpPr>
        <p:spPr>
          <a:xfrm>
            <a:off x="5019834" y="5312561"/>
            <a:ext cx="947467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30" hangingPunct="0"/>
            <a:r>
              <a:rPr kern="0">
                <a:solidFill>
                  <a:srgbClr val="000000"/>
                </a:solidFill>
              </a:rPr>
              <a:t>LF Module</a:t>
            </a:r>
          </a:p>
        </p:txBody>
      </p:sp>
      <p:grpSp>
        <p:nvGrpSpPr>
          <p:cNvPr id="900" name="Group 900"/>
          <p:cNvGrpSpPr/>
          <p:nvPr/>
        </p:nvGrpSpPr>
        <p:grpSpPr>
          <a:xfrm>
            <a:off x="2383843" y="5488297"/>
            <a:ext cx="1931096" cy="840114"/>
            <a:chOff x="0" y="0"/>
            <a:chExt cx="2746446" cy="1194828"/>
          </a:xfrm>
        </p:grpSpPr>
        <p:pic>
          <p:nvPicPr>
            <p:cNvPr id="898" name="pasted-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548" y="34743"/>
              <a:ext cx="2663899" cy="1160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9" name="Shape 899"/>
            <p:cNvSpPr/>
            <p:nvPr/>
          </p:nvSpPr>
          <p:spPr>
            <a:xfrm>
              <a:off x="0" y="0"/>
              <a:ext cx="731818" cy="173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30" hangingPunct="0"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7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901" name="Shape 901"/>
          <p:cNvSpPr/>
          <p:nvPr/>
        </p:nvSpPr>
        <p:spPr>
          <a:xfrm>
            <a:off x="2201393" y="5303631"/>
            <a:ext cx="989045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30" hangingPunct="0"/>
            <a:r>
              <a:rPr kern="0">
                <a:solidFill>
                  <a:srgbClr val="000000"/>
                </a:solidFill>
              </a:rPr>
              <a:t>HF Module</a:t>
            </a:r>
          </a:p>
        </p:txBody>
      </p:sp>
      <p:sp>
        <p:nvSpPr>
          <p:cNvPr id="902" name="Shape 902"/>
          <p:cNvSpPr/>
          <p:nvPr/>
        </p:nvSpPr>
        <p:spPr>
          <a:xfrm>
            <a:off x="6371884" y="3988980"/>
            <a:ext cx="288106" cy="314755"/>
          </a:xfrm>
          <a:prstGeom prst="rect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3" name="Shape 903"/>
          <p:cNvSpPr/>
          <p:nvPr/>
        </p:nvSpPr>
        <p:spPr>
          <a:xfrm flipV="1">
            <a:off x="5007110" y="4306117"/>
            <a:ext cx="1366798" cy="1002900"/>
          </a:xfrm>
          <a:prstGeom prst="line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4" name="Shape 904"/>
          <p:cNvSpPr/>
          <p:nvPr/>
        </p:nvSpPr>
        <p:spPr>
          <a:xfrm flipH="1" flipV="1">
            <a:off x="6665492" y="4303832"/>
            <a:ext cx="198330" cy="1007471"/>
          </a:xfrm>
          <a:prstGeom prst="line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5" name="Shape 905"/>
          <p:cNvSpPr/>
          <p:nvPr/>
        </p:nvSpPr>
        <p:spPr>
          <a:xfrm>
            <a:off x="5005325" y="5314356"/>
            <a:ext cx="1862663" cy="1053382"/>
          </a:xfrm>
          <a:prstGeom prst="rect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6" name="Shape 906"/>
          <p:cNvSpPr/>
          <p:nvPr/>
        </p:nvSpPr>
        <p:spPr>
          <a:xfrm>
            <a:off x="6956230" y="5314356"/>
            <a:ext cx="1705636" cy="1053382"/>
          </a:xfrm>
          <a:prstGeom prst="rect">
            <a:avLst/>
          </a:prstGeom>
          <a:ln w="12700">
            <a:solidFill>
              <a:schemeClr val="accent2">
                <a:hueOff val="-1101185"/>
                <a:satOff val="4910"/>
                <a:lumOff val="-1461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7" name="Shape 907"/>
          <p:cNvSpPr/>
          <p:nvPr/>
        </p:nvSpPr>
        <p:spPr>
          <a:xfrm>
            <a:off x="6783699" y="4042776"/>
            <a:ext cx="288105" cy="314755"/>
          </a:xfrm>
          <a:prstGeom prst="rect">
            <a:avLst/>
          </a:prstGeom>
          <a:ln w="12700">
            <a:solidFill>
              <a:schemeClr val="accent2">
                <a:hueOff val="-1101185"/>
                <a:satOff val="4910"/>
                <a:lumOff val="-1461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8" name="Shape 908"/>
          <p:cNvSpPr/>
          <p:nvPr/>
        </p:nvSpPr>
        <p:spPr>
          <a:xfrm flipH="1" flipV="1">
            <a:off x="6785722" y="4359910"/>
            <a:ext cx="174691" cy="954744"/>
          </a:xfrm>
          <a:prstGeom prst="line">
            <a:avLst/>
          </a:prstGeom>
          <a:ln w="12700">
            <a:solidFill>
              <a:schemeClr val="accent2">
                <a:hueOff val="-1101185"/>
                <a:satOff val="4910"/>
                <a:lumOff val="-1461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9" name="Shape 909"/>
          <p:cNvSpPr/>
          <p:nvPr/>
        </p:nvSpPr>
        <p:spPr>
          <a:xfrm flipH="1" flipV="1">
            <a:off x="7077306" y="4357627"/>
            <a:ext cx="1588201" cy="957788"/>
          </a:xfrm>
          <a:prstGeom prst="line">
            <a:avLst/>
          </a:prstGeom>
          <a:ln w="12700">
            <a:solidFill>
              <a:schemeClr val="accent2">
                <a:hueOff val="-1101185"/>
                <a:satOff val="4910"/>
                <a:lumOff val="-14610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0" name="Shape 910"/>
          <p:cNvSpPr/>
          <p:nvPr/>
        </p:nvSpPr>
        <p:spPr>
          <a:xfrm>
            <a:off x="2791723" y="3715388"/>
            <a:ext cx="885173" cy="664531"/>
          </a:xfrm>
          <a:prstGeom prst="rect">
            <a:avLst/>
          </a:prstGeom>
          <a:ln w="12700">
            <a:solidFill>
              <a:schemeClr val="accent1">
                <a:hueOff val="203713"/>
                <a:lumOff val="-13818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1" name="Shape 911"/>
          <p:cNvSpPr/>
          <p:nvPr/>
        </p:nvSpPr>
        <p:spPr>
          <a:xfrm flipV="1">
            <a:off x="2177335" y="4367253"/>
            <a:ext cx="625385" cy="946202"/>
          </a:xfrm>
          <a:prstGeom prst="line">
            <a:avLst/>
          </a:prstGeom>
          <a:ln w="12700">
            <a:solidFill>
              <a:schemeClr val="accent1">
                <a:hueOff val="203713"/>
                <a:lumOff val="-13818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2" name="Shape 912"/>
          <p:cNvSpPr/>
          <p:nvPr/>
        </p:nvSpPr>
        <p:spPr>
          <a:xfrm flipH="1" flipV="1">
            <a:off x="3672096" y="4374832"/>
            <a:ext cx="804183" cy="935589"/>
          </a:xfrm>
          <a:prstGeom prst="line">
            <a:avLst/>
          </a:prstGeom>
          <a:ln w="12700">
            <a:solidFill>
              <a:schemeClr val="accent1">
                <a:hueOff val="203713"/>
                <a:lumOff val="-13818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3" name="Shape 913"/>
          <p:cNvSpPr/>
          <p:nvPr/>
        </p:nvSpPr>
        <p:spPr>
          <a:xfrm>
            <a:off x="2175636" y="5314356"/>
            <a:ext cx="2300370" cy="1053382"/>
          </a:xfrm>
          <a:prstGeom prst="rect">
            <a:avLst/>
          </a:prstGeom>
          <a:ln w="12700">
            <a:solidFill>
              <a:schemeClr val="accent1">
                <a:hueOff val="203713"/>
                <a:lumOff val="-13818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4" name="Shape 914"/>
          <p:cNvSpPr/>
          <p:nvPr/>
        </p:nvSpPr>
        <p:spPr>
          <a:xfrm>
            <a:off x="110525" y="3368229"/>
            <a:ext cx="1707339" cy="1802120"/>
          </a:xfrm>
          <a:prstGeom prst="rect">
            <a:avLst/>
          </a:prstGeom>
          <a:ln w="12700">
            <a:solidFill>
              <a:schemeClr val="accent6">
                <a:hueOff val="105381"/>
                <a:satOff val="14341"/>
                <a:lumOff val="10801"/>
              </a:schemeClr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5" name="Shape 915"/>
          <p:cNvSpPr/>
          <p:nvPr/>
        </p:nvSpPr>
        <p:spPr>
          <a:xfrm>
            <a:off x="172038" y="3369740"/>
            <a:ext cx="1541079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30" hangingPunct="0"/>
            <a:r>
              <a:rPr kern="0">
                <a:solidFill>
                  <a:srgbClr val="000000"/>
                </a:solidFill>
              </a:rPr>
              <a:t>Sub-Kelvin Cooler</a:t>
            </a:r>
          </a:p>
        </p:txBody>
      </p:sp>
      <p:pic>
        <p:nvPicPr>
          <p:cNvPr id="916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9036" y="5640186"/>
            <a:ext cx="955993" cy="536335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Shape 917"/>
          <p:cNvSpPr/>
          <p:nvPr/>
        </p:nvSpPr>
        <p:spPr>
          <a:xfrm>
            <a:off x="110525" y="5314356"/>
            <a:ext cx="1707339" cy="1053382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</p:spPr>
        <p:txBody>
          <a:bodyPr lIns="35715" tIns="35715" rIns="35715" bIns="35715" anchor="ctr"/>
          <a:lstStyle/>
          <a:p>
            <a:pPr algn="ctr" defTabSz="410730" hangingPunct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7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18" name="Shape 918"/>
          <p:cNvSpPr/>
          <p:nvPr/>
        </p:nvSpPr>
        <p:spPr>
          <a:xfrm>
            <a:off x="125266" y="5303631"/>
            <a:ext cx="1508418" cy="31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30" hangingPunct="0"/>
            <a:r>
              <a:rPr kern="0">
                <a:solidFill>
                  <a:srgbClr val="000000"/>
                </a:solidFill>
              </a:rPr>
              <a:t>SQUID Amplifiers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5754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+mj-lt"/>
              </a:rPr>
              <a:t>LiteBIRD</a:t>
            </a:r>
            <a:r>
              <a:rPr lang="en-US" sz="2800" dirty="0" smtClean="0">
                <a:latin typeface="+mj-lt"/>
              </a:rPr>
              <a:t> U.S. Deliverables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956" y="967173"/>
            <a:ext cx="5342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+mn-lt"/>
              </a:rPr>
              <a:t>HF = High Frequency, MF </a:t>
            </a:r>
            <a:r>
              <a:rPr lang="en-US" sz="1400" dirty="0">
                <a:latin typeface="+mn-lt"/>
              </a:rPr>
              <a:t>=</a:t>
            </a:r>
            <a:r>
              <a:rPr lang="en-US" sz="1400" dirty="0" smtClean="0">
                <a:latin typeface="+mn-lt"/>
              </a:rPr>
              <a:t> Mid Frequency, LF = Low Frequency</a:t>
            </a:r>
            <a:endParaRPr lang="en-US" sz="1400" dirty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3316" y="2915402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smtClean="0"/>
              <a:t>to Europe</a:t>
            </a:r>
            <a:endParaRPr kumimoji="1" lang="ja-JP" altLang="en-US" sz="2800" dirty="0"/>
          </a:p>
        </p:txBody>
      </p:sp>
      <p:sp>
        <p:nvSpPr>
          <p:cNvPr id="6" name="正方形/長方形 5"/>
          <p:cNvSpPr/>
          <p:nvPr/>
        </p:nvSpPr>
        <p:spPr>
          <a:xfrm>
            <a:off x="35496" y="3368155"/>
            <a:ext cx="1797179" cy="1802173"/>
          </a:xfrm>
          <a:prstGeom prst="rect">
            <a:avLst/>
          </a:prstGeom>
          <a:solidFill>
            <a:srgbClr val="C4BD97">
              <a:alpha val="3098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0634" y="347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A. Lee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1641435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Goals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Goal: Advance TRL of focal-plane and cryogenic readout</a:t>
            </a:r>
          </a:p>
          <a:p>
            <a:pPr lvl="1"/>
            <a:r>
              <a:rPr lang="en-US" dirty="0" smtClean="0"/>
              <a:t>2018 Mission of Opportunity preproposal</a:t>
            </a:r>
          </a:p>
          <a:p>
            <a:pPr lvl="1"/>
            <a:r>
              <a:rPr lang="en-US" b="0" dirty="0" smtClean="0"/>
              <a:t>2020 Concept Study Report (CSR)</a:t>
            </a:r>
          </a:p>
          <a:p>
            <a:pPr lvl="1"/>
            <a:r>
              <a:rPr lang="en-US" dirty="0" smtClean="0"/>
              <a:t>2021 Phase B Start</a:t>
            </a:r>
            <a:endParaRPr lang="en-US" b="0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 descr="Screenshot 2017-11-28 11.55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2" y="2761128"/>
            <a:ext cx="4059518" cy="3318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392" y="4140369"/>
            <a:ext cx="171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Low-frequency focal-plane unit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0392" y="5229200"/>
            <a:ext cx="171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High-frequency focal-plane unit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53145" y="3140968"/>
            <a:ext cx="171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Sub-Kelvin </a:t>
            </a:r>
          </a:p>
          <a:p>
            <a:r>
              <a:rPr lang="en-US" dirty="0" smtClean="0"/>
              <a:t>Cooler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6125883" y="4629553"/>
            <a:ext cx="791882" cy="7097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67409" y="4437112"/>
            <a:ext cx="178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COMPONENT TRL GOAL: 5-6</a:t>
            </a:r>
          </a:p>
          <a:p>
            <a:r>
              <a:rPr lang="en-US" dirty="0" smtClean="0"/>
              <a:t>(Preliminary)</a:t>
            </a:r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90392" y="3140968"/>
            <a:ext cx="5633736" cy="825293"/>
          </a:xfrm>
          <a:prstGeom prst="rect">
            <a:avLst/>
          </a:prstGeom>
          <a:solidFill>
            <a:srgbClr val="C4BD97">
              <a:alpha val="3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24128" y="32794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to Europe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634" y="347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A. Lee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10251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Target #1 detector module launch vibration survival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Key performance specs or technical targets </a:t>
            </a:r>
          </a:p>
          <a:p>
            <a:pPr lvl="1"/>
            <a:r>
              <a:rPr lang="en-US" dirty="0" smtClean="0"/>
              <a:t>Detector </a:t>
            </a:r>
            <a:r>
              <a:rPr lang="en-US" dirty="0"/>
              <a:t>Modules survive launch specification </a:t>
            </a:r>
            <a:r>
              <a:rPr lang="en-US" dirty="0" smtClean="0"/>
              <a:t>vibration</a:t>
            </a:r>
            <a:endParaRPr lang="en-US" b="0" dirty="0" smtClean="0"/>
          </a:p>
          <a:p>
            <a:r>
              <a:rPr lang="en-US" b="0" dirty="0" smtClean="0"/>
              <a:t>What are the success criteria?</a:t>
            </a:r>
          </a:p>
          <a:p>
            <a:pPr lvl="1"/>
            <a:r>
              <a:rPr lang="en-US" dirty="0" smtClean="0"/>
              <a:t>Successful verification of detector operation after shake test </a:t>
            </a:r>
            <a:endParaRPr lang="en-US" b="0" dirty="0" smtClean="0"/>
          </a:p>
          <a:p>
            <a:r>
              <a:rPr lang="en-US" b="0" dirty="0" smtClean="0"/>
              <a:t>Key challenges</a:t>
            </a:r>
          </a:p>
          <a:p>
            <a:pPr lvl="1"/>
            <a:r>
              <a:rPr lang="en-US" dirty="0" smtClean="0"/>
              <a:t>Brittleness of silicon wafers</a:t>
            </a:r>
            <a:endParaRPr lang="en-US" b="0" dirty="0"/>
          </a:p>
          <a:p>
            <a:r>
              <a:rPr lang="en-US" b="0" dirty="0" smtClean="0"/>
              <a:t>Major milestones</a:t>
            </a:r>
          </a:p>
          <a:p>
            <a:pPr lvl="1"/>
            <a:r>
              <a:rPr lang="en-US" dirty="0" smtClean="0"/>
              <a:t>Measure resonance frequencies</a:t>
            </a:r>
          </a:p>
          <a:p>
            <a:pPr lvl="1"/>
            <a:r>
              <a:rPr lang="en-US" b="0" dirty="0" smtClean="0"/>
              <a:t>First full shake</a:t>
            </a:r>
          </a:p>
          <a:p>
            <a:pPr lvl="1"/>
            <a:r>
              <a:rPr lang="en-US" dirty="0" smtClean="0"/>
              <a:t>Redesign if needed</a:t>
            </a:r>
          </a:p>
          <a:p>
            <a:pPr lvl="1"/>
            <a:r>
              <a:rPr lang="en-US" b="0" dirty="0" smtClean="0"/>
              <a:t>Iterate cycle</a:t>
            </a:r>
          </a:p>
          <a:p>
            <a:r>
              <a:rPr lang="en-US" b="0" dirty="0" smtClean="0"/>
              <a:t>Technology </a:t>
            </a:r>
            <a:r>
              <a:rPr lang="en-US" b="0" dirty="0"/>
              <a:t>Readiness Level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assessment </a:t>
            </a:r>
            <a:r>
              <a:rPr lang="en-US" b="0" dirty="0"/>
              <a:t>– current and </a:t>
            </a:r>
            <a:r>
              <a:rPr lang="en-US" b="0" dirty="0" smtClean="0"/>
              <a:t>target</a:t>
            </a:r>
          </a:p>
          <a:p>
            <a:pPr lvl="1"/>
            <a:r>
              <a:rPr lang="en-US" dirty="0" smtClean="0"/>
              <a:t>Currently at TRL 3</a:t>
            </a:r>
          </a:p>
          <a:p>
            <a:pPr lvl="1"/>
            <a:r>
              <a:rPr lang="en-US" dirty="0" smtClean="0"/>
              <a:t>Goal is 5-6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59" y="4221088"/>
            <a:ext cx="4576096" cy="194421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0634" y="347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A. Lee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9876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Target #2 Cosmic Ray dead time mitigation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 smtClean="0"/>
              <a:t>Key performance specs or technical targets </a:t>
            </a:r>
          </a:p>
          <a:p>
            <a:pPr lvl="1"/>
            <a:r>
              <a:rPr lang="en-US" dirty="0" err="1" smtClean="0"/>
              <a:t>Deadtime</a:t>
            </a:r>
            <a:r>
              <a:rPr lang="en-US" dirty="0" smtClean="0"/>
              <a:t> &lt;~ 5% due to cosmic ray flux on detectors</a:t>
            </a:r>
            <a:endParaRPr lang="en-US" b="0" dirty="0" smtClean="0"/>
          </a:p>
          <a:p>
            <a:r>
              <a:rPr lang="en-US" b="0" dirty="0" smtClean="0"/>
              <a:t>What are the success criteria?</a:t>
            </a:r>
          </a:p>
          <a:p>
            <a:pPr lvl="1"/>
            <a:r>
              <a:rPr lang="en-US" dirty="0" smtClean="0"/>
              <a:t>Successful verification of </a:t>
            </a:r>
            <a:r>
              <a:rPr lang="en-US" dirty="0" err="1" smtClean="0"/>
              <a:t>deadtime</a:t>
            </a:r>
            <a:r>
              <a:rPr lang="en-US" dirty="0" smtClean="0"/>
              <a:t> using radioactive sources and accelerator sources</a:t>
            </a:r>
            <a:endParaRPr lang="en-US" b="0" dirty="0" smtClean="0"/>
          </a:p>
          <a:p>
            <a:r>
              <a:rPr lang="en-US" b="0" dirty="0" smtClean="0"/>
              <a:t>Key challenges</a:t>
            </a:r>
          </a:p>
          <a:p>
            <a:pPr lvl="1"/>
            <a:r>
              <a:rPr lang="en-US" dirty="0" smtClean="0"/>
              <a:t>Requires understanding of energy propagation mechanisms</a:t>
            </a:r>
          </a:p>
          <a:p>
            <a:pPr lvl="1"/>
            <a:r>
              <a:rPr lang="en-US" b="0" dirty="0" smtClean="0"/>
              <a:t>Building in mitigations without compromising detector function</a:t>
            </a:r>
            <a:endParaRPr lang="en-US" b="0" dirty="0"/>
          </a:p>
          <a:p>
            <a:r>
              <a:rPr lang="en-US" b="0" dirty="0" smtClean="0"/>
              <a:t>Major milestones</a:t>
            </a:r>
          </a:p>
          <a:p>
            <a:pPr lvl="1"/>
            <a:r>
              <a:rPr lang="en-US" dirty="0" smtClean="0"/>
              <a:t>Measure susceptibility of ground-based designs</a:t>
            </a:r>
          </a:p>
          <a:p>
            <a:pPr lvl="1"/>
            <a:r>
              <a:rPr lang="en-US" dirty="0" smtClean="0"/>
              <a:t>Test mitigations one at a time</a:t>
            </a:r>
            <a:endParaRPr lang="en-US" b="0" dirty="0" smtClean="0"/>
          </a:p>
          <a:p>
            <a:pPr lvl="1"/>
            <a:r>
              <a:rPr lang="en-US" dirty="0"/>
              <a:t>Measure susceptibility </a:t>
            </a:r>
            <a:endParaRPr lang="en-US" dirty="0" smtClean="0"/>
          </a:p>
          <a:p>
            <a:pPr lvl="1"/>
            <a:r>
              <a:rPr lang="en-US" dirty="0" smtClean="0"/>
              <a:t>Combine </a:t>
            </a:r>
            <a:endParaRPr lang="en-US" b="0" dirty="0" smtClean="0"/>
          </a:p>
          <a:p>
            <a:r>
              <a:rPr lang="en-US" b="0" dirty="0" smtClean="0"/>
              <a:t>Technology </a:t>
            </a:r>
            <a:r>
              <a:rPr lang="en-US" b="0" dirty="0"/>
              <a:t>Readiness Level assessment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– </a:t>
            </a:r>
            <a:r>
              <a:rPr lang="en-US" b="0" dirty="0"/>
              <a:t>current and </a:t>
            </a:r>
            <a:r>
              <a:rPr lang="en-US" b="0" dirty="0" smtClean="0"/>
              <a:t>target</a:t>
            </a:r>
          </a:p>
          <a:p>
            <a:pPr lvl="1"/>
            <a:r>
              <a:rPr lang="en-US" dirty="0" smtClean="0"/>
              <a:t>Currently at TRL 3</a:t>
            </a:r>
          </a:p>
          <a:p>
            <a:pPr lvl="1"/>
            <a:r>
              <a:rPr lang="en-US" dirty="0"/>
              <a:t>Goal is 5-6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7" y="4547597"/>
            <a:ext cx="3683033" cy="187701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0634" y="347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A. Lee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20973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6908"/>
          </a:xfrm>
        </p:spPr>
        <p:txBody>
          <a:bodyPr/>
          <a:lstStyle/>
          <a:p>
            <a:r>
              <a:rPr kumimoji="1" lang="en-US" altLang="ja-JP" dirty="0" smtClean="0"/>
              <a:t>Canadian group formation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809" y="1849644"/>
            <a:ext cx="5520786" cy="377099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6" y="1495828"/>
            <a:ext cx="3374729" cy="448066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8218" y="6026108"/>
            <a:ext cx="8928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Proposal for development of Canadian Science Team </a:t>
            </a:r>
            <a:r>
              <a:rPr kumimoji="1" lang="en-US" altLang="ja-JP" sz="2000" smtClean="0"/>
              <a:t>also submitted recently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00479" y="72181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M. Dobbs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1273882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390" y="5274749"/>
            <a:ext cx="2330133" cy="15502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2299" y="620688"/>
            <a:ext cx="8229600" cy="540742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European </a:t>
            </a:r>
            <a:r>
              <a:rPr kumimoji="1" lang="en-US" altLang="ja-JP" sz="3600" dirty="0" err="1" smtClean="0"/>
              <a:t>LiteBIRD</a:t>
            </a:r>
            <a:r>
              <a:rPr kumimoji="1" lang="en-US" altLang="ja-JP" sz="3600" dirty="0" smtClean="0"/>
              <a:t> Consortium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36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95" y="3140968"/>
            <a:ext cx="8838057" cy="208823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61998" y="5445224"/>
            <a:ext cx="393819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Expected major deliverables: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ja-JP" dirty="0" smtClean="0"/>
              <a:t>High-Frequency Telescope (HFT)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dirty="0" smtClean="0"/>
              <a:t>Sub-K cooling system</a:t>
            </a:r>
          </a:p>
          <a:p>
            <a:r>
              <a:rPr lang="en-US" altLang="ja-JP" dirty="0" smtClean="0"/>
              <a:t>And strong role in data analysis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194295" y="4813955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nd</a:t>
            </a:r>
            <a:r>
              <a:rPr lang="en-US" altLang="ja-JP" dirty="0" smtClean="0">
                <a:solidFill>
                  <a:schemeClr val="bg1"/>
                </a:solidFill>
              </a:rPr>
              <a:t> Meeting </a:t>
            </a:r>
            <a:r>
              <a:rPr lang="en-US" altLang="ja-JP" dirty="0">
                <a:solidFill>
                  <a:schemeClr val="bg1"/>
                </a:solidFill>
              </a:rPr>
              <a:t>in Paris (Oct 23-24, 2017)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35978" y="5445224"/>
            <a:ext cx="2680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Discussions b/w</a:t>
            </a:r>
          </a:p>
          <a:p>
            <a:r>
              <a:rPr kumimoji="1" lang="en-US" altLang="ja-JP" sz="1600" dirty="0" smtClean="0"/>
              <a:t>space agencies ongoing</a:t>
            </a:r>
          </a:p>
          <a:p>
            <a:r>
              <a:rPr kumimoji="1" lang="en-US" altLang="ja-JP" sz="1600" dirty="0" smtClean="0"/>
              <a:t>JAXA </a:t>
            </a:r>
            <a:r>
              <a:rPr kumimoji="1" lang="en-US" altLang="ja-JP" sz="1600" dirty="0" smtClean="0">
                <a:sym typeface="Wingdings"/>
              </a:rPr>
              <a:t></a:t>
            </a:r>
            <a:r>
              <a:rPr lang="en-US" altLang="ja-JP" sz="1600" dirty="0" smtClean="0"/>
              <a:t>ASI, CNES, ESA</a:t>
            </a:r>
            <a:endParaRPr kumimoji="1" lang="ja-JP" altLang="en-US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95" y="1201024"/>
            <a:ext cx="8825850" cy="1871669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94295" y="2699628"/>
            <a:ext cx="404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st</a:t>
            </a:r>
            <a:r>
              <a:rPr lang="en-US" altLang="ja-JP" dirty="0" smtClean="0">
                <a:solidFill>
                  <a:schemeClr val="bg1"/>
                </a:solidFill>
              </a:rPr>
              <a:t> Meeting </a:t>
            </a:r>
            <a:r>
              <a:rPr lang="en-US" altLang="ja-JP">
                <a:solidFill>
                  <a:schemeClr val="bg1"/>
                </a:solidFill>
              </a:rPr>
              <a:t>in </a:t>
            </a:r>
            <a:r>
              <a:rPr lang="en-US" altLang="ja-JP" smtClean="0">
                <a:solidFill>
                  <a:schemeClr val="bg1"/>
                </a:solidFill>
              </a:rPr>
              <a:t>Cardiff (Aug 2-3, </a:t>
            </a:r>
            <a:r>
              <a:rPr lang="en-US" altLang="ja-JP" dirty="0">
                <a:solidFill>
                  <a:schemeClr val="bg1"/>
                </a:solidFill>
              </a:rPr>
              <a:t>2017)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4070" y="6290156"/>
            <a:ext cx="1713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3</a:t>
            </a:r>
            <a:r>
              <a:rPr lang="en-US" altLang="ja-JP" sz="1400" baseline="30000" dirty="0" smtClean="0">
                <a:solidFill>
                  <a:schemeClr val="bg1"/>
                </a:solidFill>
              </a:rPr>
              <a:t>rd</a:t>
            </a:r>
            <a:r>
              <a:rPr lang="en-US" altLang="ja-JP" sz="1400" dirty="0" smtClean="0">
                <a:solidFill>
                  <a:schemeClr val="bg1"/>
                </a:solidFill>
              </a:rPr>
              <a:t> Meeting </a:t>
            </a:r>
            <a:r>
              <a:rPr lang="en-US" altLang="ja-JP" sz="1400">
                <a:solidFill>
                  <a:schemeClr val="bg1"/>
                </a:solidFill>
              </a:rPr>
              <a:t>in </a:t>
            </a:r>
            <a:r>
              <a:rPr lang="en-US" altLang="ja-JP" sz="1400" smtClean="0">
                <a:solidFill>
                  <a:schemeClr val="bg1"/>
                </a:solidFill>
              </a:rPr>
              <a:t>Turin</a:t>
            </a:r>
          </a:p>
          <a:p>
            <a:r>
              <a:rPr lang="en-US" altLang="ja-JP" sz="1400" dirty="0" smtClean="0">
                <a:solidFill>
                  <a:schemeClr val="bg1"/>
                </a:solidFill>
              </a:rPr>
              <a:t> (Feb 8-9, 2018)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62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7" b="15230"/>
          <a:stretch/>
        </p:blipFill>
        <p:spPr>
          <a:xfrm>
            <a:off x="283998" y="971200"/>
            <a:ext cx="8764352" cy="5343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0179" y="1043444"/>
            <a:ext cx="411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from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LTD17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presentation by A. Suzuki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55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Keys to the success of Phase-A1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6255" y="1600200"/>
            <a:ext cx="8520545" cy="48212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 smtClean="0"/>
              <a:t>Successful R&amp;D on critical payload components</a:t>
            </a:r>
          </a:p>
          <a:p>
            <a:pPr lvl="1">
              <a:lnSpc>
                <a:spcPct val="150000"/>
              </a:lnSpc>
            </a:pPr>
            <a:r>
              <a:rPr kumimoji="1" lang="en-US" altLang="ja-JP" dirty="0" smtClean="0"/>
              <a:t>Polarization modulation</a:t>
            </a:r>
          </a:p>
          <a:p>
            <a:pPr lvl="1">
              <a:lnSpc>
                <a:spcPct val="150000"/>
              </a:lnSpc>
            </a:pPr>
            <a:r>
              <a:rPr kumimoji="1" lang="en-US" altLang="ja-JP" dirty="0" smtClean="0"/>
              <a:t>Thermal design</a:t>
            </a:r>
          </a:p>
          <a:p>
            <a:pPr>
              <a:lnSpc>
                <a:spcPct val="150000"/>
              </a:lnSpc>
            </a:pPr>
            <a:r>
              <a:rPr kumimoji="1" lang="en-US" altLang="ja-JP" dirty="0" smtClean="0"/>
              <a:t>Sufficient systematics and foreground mitigations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/>
              <a:t>Sufficient calibration strategy and AIV plan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en-US" altLang="ja-JP" dirty="0" smtClean="0"/>
              <a:t>Reliable cost estimation</a:t>
            </a:r>
          </a:p>
          <a:p>
            <a:pPr>
              <a:lnSpc>
                <a:spcPct val="150000"/>
              </a:lnSpc>
            </a:pPr>
            <a:r>
              <a:rPr kumimoji="1" lang="en-US" altLang="ja-JP" dirty="0" smtClean="0"/>
              <a:t>Clear international interfaces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7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LiteBIRD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277" y="4213456"/>
            <a:ext cx="3247318" cy="2599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1"/>
            <a:ext cx="9144000" cy="936103"/>
          </a:xfrm>
        </p:spPr>
        <p:txBody>
          <a:bodyPr>
            <a:normAutofit/>
          </a:bodyPr>
          <a:lstStyle/>
          <a:p>
            <a:r>
              <a:rPr lang="en-US" dirty="0" err="1" smtClean="0"/>
              <a:t>LiteBIRD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0690" y="1268760"/>
            <a:ext cx="8739782" cy="558924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820" indent="-342820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776" indent="-285684" algn="l" defTabSz="9141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2733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599825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6919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012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JAXA’s strategic L-class mission candidate, currently in Phase-A1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CMB polarization all-sky surveys for testing cosmic inflation</a:t>
            </a:r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ne of top-priority science goals in JAXA roadmap</a:t>
            </a:r>
            <a:endParaRPr lang="en-US" sz="200" b="1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Launch in mid 2020’s w/ JAXA’s H3 for 3-year observations at L2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Focused mission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&amp; great outcomes</a:t>
            </a:r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&lt; 0.001 (</a:t>
            </a:r>
            <a:r>
              <a:rPr lang="is-I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 </a:t>
            </a:r>
            <a:r>
              <a:rPr lang="is-I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≤    ≤ </a:t>
            </a:r>
            <a:r>
              <a:rPr lang="is-I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200)</a:t>
            </a:r>
            <a:endParaRPr lang="en-US" sz="20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International project</a:t>
            </a:r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Japan: Heritages from JAXA’s cryogenic </a:t>
            </a:r>
            <a:b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satellites, experiences from ground-based CMB </a:t>
            </a:r>
            <a:b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projects, large HEP/astronomy projects</a:t>
            </a:r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US: </a:t>
            </a:r>
            <a:r>
              <a:rPr lang="en-US" altLang="ja-JP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etector technology and experiences</a:t>
            </a:r>
            <a:b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from ground-based CMB projects and Planck</a:t>
            </a:r>
            <a:endParaRPr lang="en-US" altLang="ja-JP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Canada: Warm readout electronics</a:t>
            </a:r>
            <a:endParaRPr lang="en-US" altLang="ja-JP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Europe: Planck </a:t>
            </a:r>
            <a:r>
              <a:rPr lang="en-US" altLang="ja-JP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legacies/lessons </a:t>
            </a:r>
            <a:r>
              <a:rPr lang="en-US" altLang="ja-JP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learned</a:t>
            </a:r>
            <a:endParaRPr lang="en-US" altLang="ja-JP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84" y="3456458"/>
            <a:ext cx="144000" cy="26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80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3"/>
          <p:cNvSpPr txBox="1"/>
          <p:nvPr/>
        </p:nvSpPr>
        <p:spPr>
          <a:xfrm>
            <a:off x="812803" y="704890"/>
            <a:ext cx="6999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“Current Status of LiteBIRD in JAXA” by Toru Yamada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altLang="ja-JP" sz="2000" dirty="0" smtClean="0"/>
              <a:t>Former</a:t>
            </a:r>
            <a:r>
              <a:rPr lang="en-US" sz="2000" dirty="0" smtClean="0"/>
              <a:t> ISAS Director of International Strategy and Coordination) 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1" t="8687" r="6160" b="16734"/>
          <a:stretch/>
        </p:blipFill>
        <p:spPr>
          <a:xfrm>
            <a:off x="3565" y="1556793"/>
            <a:ext cx="8708488" cy="52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18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796908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40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5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" y="919837"/>
            <a:ext cx="8229600" cy="79690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Endorsements </a:t>
            </a:r>
            <a:r>
              <a:rPr lang="en-US" altLang="ja-JP" sz="3600" dirty="0" smtClean="0">
                <a:latin typeface="Times New Roman" charset="0"/>
                <a:ea typeface="Times New Roman" charset="0"/>
                <a:cs typeface="Times New Roman" charset="0"/>
              </a:rPr>
              <a:t>for</a:t>
            </a:r>
            <a:r>
              <a:rPr lang="ja-JP" alt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3600" dirty="0" smtClean="0">
                <a:latin typeface="Times New Roman" charset="0"/>
                <a:ea typeface="Times New Roman" charset="0"/>
                <a:cs typeface="Times New Roman" charset="0"/>
              </a:rPr>
              <a:t>LiteBIRD</a:t>
            </a:r>
            <a:r>
              <a:rPr lang="ja-JP" alt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in Japan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89" y="1988840"/>
            <a:ext cx="8941194" cy="3888432"/>
          </a:xfrm>
        </p:spPr>
        <p:txBody>
          <a:bodyPr>
            <a:noAutofit/>
          </a:bodyPr>
          <a:lstStyle/>
          <a:p>
            <a:r>
              <a:rPr lang="en-US" sz="2400" dirty="0"/>
              <a:t>MEXT </a:t>
            </a:r>
            <a:r>
              <a:rPr lang="en-US" sz="2400" dirty="0" smtClean="0"/>
              <a:t>roadmap 2017 (August 2017)</a:t>
            </a:r>
          </a:p>
          <a:p>
            <a:pPr lvl="1"/>
            <a:r>
              <a:rPr lang="en-US" sz="2400" dirty="0"/>
              <a:t>proposed </a:t>
            </a:r>
            <a:r>
              <a:rPr lang="en-US" sz="2400" dirty="0" smtClean="0"/>
              <a:t>by Japanese Radio </a:t>
            </a:r>
            <a:r>
              <a:rPr lang="en-US" sz="2400" dirty="0"/>
              <a:t>Astronomy community</a:t>
            </a:r>
          </a:p>
          <a:p>
            <a:pPr lvl="1"/>
            <a:r>
              <a:rPr lang="en-US" sz="2400" dirty="0"/>
              <a:t>endorsed by </a:t>
            </a:r>
            <a:r>
              <a:rPr lang="en-US" sz="2400" dirty="0" smtClean="0"/>
              <a:t>Japanese HEP </a:t>
            </a:r>
            <a:r>
              <a:rPr lang="en-US" sz="2400" dirty="0"/>
              <a:t>community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LiteBIRD is selected as one of 7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</a:rPr>
              <a:t>new</a:t>
            </a:r>
            <a:r>
              <a:rPr lang="en-US" sz="2400" dirty="0" smtClean="0">
                <a:solidFill>
                  <a:srgbClr val="0000FF"/>
                </a:solidFill>
              </a:rPr>
              <a:t> large-scale projects </a:t>
            </a:r>
          </a:p>
          <a:p>
            <a:r>
              <a:rPr lang="en-US" altLang="ja-JP" sz="2400" dirty="0" smtClean="0"/>
              <a:t>JAXA roadmap</a:t>
            </a:r>
          </a:p>
          <a:p>
            <a:pPr lvl="1"/>
            <a:r>
              <a:rPr lang="en-US" altLang="ja-JP" sz="2400" dirty="0" smtClean="0"/>
              <a:t>Probing inflation from B-mode listed as one of  top scientific objectives </a:t>
            </a:r>
          </a:p>
          <a:p>
            <a:r>
              <a:rPr lang="en-US" altLang="ja-JP" sz="2400" dirty="0" smtClean="0"/>
              <a:t>JAXA prefers focused missions for strategic large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mission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program. LiteBIRD is exactly a focused mission.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6165304"/>
            <a:ext cx="6120680" cy="584776"/>
          </a:xfrm>
          <a:prstGeom prst="rect">
            <a:avLst/>
          </a:prstGeom>
          <a:solidFill>
            <a:srgbClr val="00009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LiteBIRD is very well endorsed 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02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59884"/>
            <a:ext cx="8229600" cy="1733012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Jan. 4, 2017</a:t>
            </a:r>
            <a:br>
              <a:rPr lang="en-US" altLang="ja-JP" b="1" dirty="0" smtClean="0"/>
            </a:br>
            <a:r>
              <a:rPr lang="en-US" altLang="ja-JP" b="1" dirty="0" smtClean="0"/>
              <a:t>NASA </a:t>
            </a:r>
            <a:r>
              <a:rPr lang="en-US" altLang="ja-JP" b="1" dirty="0"/>
              <a:t>Selects Mission to Study Jupiter’s Trojan </a:t>
            </a:r>
            <a:r>
              <a:rPr lang="en-US" altLang="ja-JP" b="1" dirty="0" smtClean="0"/>
              <a:t>Asteroids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42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2729799"/>
            <a:ext cx="4820700" cy="361552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51520" y="2713740"/>
            <a:ext cx="30606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Helvetica Neue" charset="0"/>
              </a:rPr>
              <a:t>NASA’s Lucy mission, which will launch in 2021 for the first reconnaissance of the Trojans, a population of primitive asteroids orbiting in tandem with Jupiter.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196781" y="6433591"/>
            <a:ext cx="8479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/>
              <a:t>https://www.nasa.gov/feature/goddard/2017/nasa-selects-mission-to-study-jupiter-s-trojan-asteroids</a:t>
            </a:r>
          </a:p>
        </p:txBody>
      </p:sp>
    </p:spTree>
    <p:extLst>
      <p:ext uri="{BB962C8B-B14F-4D97-AF65-F5344CB8AC3E}">
        <p14:creationId xmlns:p14="http://schemas.microsoft.com/office/powerpoint/2010/main" val="72874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左カーブ矢印 8"/>
          <p:cNvSpPr/>
          <p:nvPr/>
        </p:nvSpPr>
        <p:spPr>
          <a:xfrm>
            <a:off x="0" y="2060848"/>
            <a:ext cx="7515525" cy="4104456"/>
          </a:xfrm>
          <a:prstGeom prst="curvedLeftArrow">
            <a:avLst/>
          </a:prstGeom>
          <a:solidFill>
            <a:srgbClr val="7030A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244" y="4849792"/>
            <a:ext cx="2656708" cy="1891576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43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62299" y="3345554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rgbClr val="002060"/>
                </a:solidFill>
              </a:rPr>
              <a:t>NEC</a:t>
            </a:r>
            <a:endParaRPr kumimoji="1" lang="ja-JP" altLang="en-US" sz="4800" dirty="0">
              <a:solidFill>
                <a:srgbClr val="00206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25" y="4644503"/>
            <a:ext cx="2831779" cy="17368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610" y="1700808"/>
            <a:ext cx="2465878" cy="159788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685" y="1268760"/>
            <a:ext cx="2528499" cy="16384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96" y="1124744"/>
            <a:ext cx="2305852" cy="1637489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611282" y="692696"/>
            <a:ext cx="7497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http://jpn.nec.com/solution/space/technology/satellite004.html#astro-h</a:t>
            </a:r>
          </a:p>
        </p:txBody>
      </p:sp>
    </p:spTree>
    <p:extLst>
      <p:ext uri="{BB962C8B-B14F-4D97-AF65-F5344CB8AC3E}">
        <p14:creationId xmlns:p14="http://schemas.microsoft.com/office/powerpoint/2010/main" val="88593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44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" y="764704"/>
            <a:ext cx="8244408" cy="57133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92696"/>
            <a:ext cx="2411760" cy="24117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3084" y="692696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smtClean="0">
                <a:solidFill>
                  <a:srgbClr val="FF0000"/>
                </a:solidFill>
              </a:rPr>
              <a:t>MELCO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79512" y="6463421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http://www.mitsubishielectric.co.jp/society/space/satellite/heritage/index.html</a:t>
            </a:r>
          </a:p>
        </p:txBody>
      </p:sp>
    </p:spTree>
    <p:extLst>
      <p:ext uri="{BB962C8B-B14F-4D97-AF65-F5344CB8AC3E}">
        <p14:creationId xmlns:p14="http://schemas.microsoft.com/office/powerpoint/2010/main" val="1990749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899344" y="-54919"/>
            <a:ext cx="7322787" cy="62762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ea typeface="HG丸ｺﾞｼｯｸM-PRO"/>
              </a:rPr>
              <a:t>Testing</a:t>
            </a:r>
            <a:r>
              <a:rPr kumimoji="1" lang="ja-JP" altLang="en-US" sz="3600" dirty="0" smtClean="0">
                <a:solidFill>
                  <a:schemeClr val="bg1"/>
                </a:solidFill>
                <a:ea typeface="HG丸ｺﾞｼｯｸM-PRO"/>
              </a:rPr>
              <a:t> </a:t>
            </a:r>
            <a:r>
              <a:rPr kumimoji="1" lang="en-US" altLang="ja-JP" sz="3600" dirty="0" smtClean="0">
                <a:solidFill>
                  <a:schemeClr val="bg1"/>
                </a:solidFill>
                <a:ea typeface="HG丸ｺﾞｼｯｸM-PRO"/>
              </a:rPr>
              <a:t>and</a:t>
            </a:r>
            <a:r>
              <a:rPr kumimoji="1" lang="ja-JP" altLang="en-US" sz="3600" dirty="0" smtClean="0">
                <a:solidFill>
                  <a:schemeClr val="bg1"/>
                </a:solidFill>
                <a:ea typeface="HG丸ｺﾞｼｯｸM-PRO"/>
              </a:rPr>
              <a:t> </a:t>
            </a:r>
            <a:r>
              <a:rPr kumimoji="1" lang="en-US" altLang="ja-JP" sz="3600" dirty="0" smtClean="0">
                <a:solidFill>
                  <a:schemeClr val="bg1"/>
                </a:solidFill>
                <a:ea typeface="HG丸ｺﾞｼｯｸM-PRO"/>
              </a:rPr>
              <a:t>integrations</a:t>
            </a:r>
            <a:endParaRPr kumimoji="1" lang="ja-JP" altLang="en-US" sz="3600" dirty="0">
              <a:solidFill>
                <a:schemeClr val="bg1"/>
              </a:solidFill>
              <a:ea typeface="HG丸ｺﾞｼｯｸM-PRO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6870700" y="6422640"/>
            <a:ext cx="2133600" cy="365125"/>
          </a:xfrm>
          <a:prstGeom prst="rect">
            <a:avLst/>
          </a:prstGeom>
        </p:spPr>
        <p:txBody>
          <a:bodyPr/>
          <a:lstStyle/>
          <a:p>
            <a:fld id="{11DE4D2C-443C-D64C-9E4E-9FDAFB6F99F8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図 19" descr="Screen Shot 2015-09-28 at 5.15.20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033" y="640885"/>
            <a:ext cx="3536267" cy="3857032"/>
          </a:xfrm>
          <a:prstGeom prst="rect">
            <a:avLst/>
          </a:prstGeom>
        </p:spPr>
      </p:pic>
      <p:pic>
        <p:nvPicPr>
          <p:cNvPr id="23" name="図 22" descr="Screen Shot 2015-09-28 at 5.16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492" y="4581128"/>
            <a:ext cx="2081004" cy="1586953"/>
          </a:xfrm>
          <a:prstGeom prst="rect">
            <a:avLst/>
          </a:prstGeom>
        </p:spPr>
      </p:pic>
      <p:pic>
        <p:nvPicPr>
          <p:cNvPr id="25" name="図 24" descr="Screen Shot 2015-09-28 at 5.15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268" y="4463768"/>
            <a:ext cx="3701224" cy="2362483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0" y="3790781"/>
            <a:ext cx="278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</a:rPr>
              <a:t>POLARBEAR2 integration is ongoing at KEK with sub-K cryogenic system and UC Berkeley TES bolometers.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106582" y="1640418"/>
            <a:ext cx="2580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JAXA 13-m diameter space chamber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altLang="ja-JP" dirty="0" err="1" smtClean="0">
                <a:solidFill>
                  <a:srgbClr val="FFFFFF"/>
                </a:solidFill>
              </a:rPr>
              <a:t>Astro</a:t>
            </a:r>
            <a:r>
              <a:rPr lang="en-US" altLang="ja-JP" dirty="0" smtClean="0">
                <a:solidFill>
                  <a:srgbClr val="FFFFFF"/>
                </a:solidFill>
              </a:rPr>
              <a:t>-H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test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is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done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here.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70500" y="6458000"/>
            <a:ext cx="3646442" cy="3448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JAXA 6-m diameter space chamber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65646" y="6052185"/>
            <a:ext cx="173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JAXA 1-m diameter space chamber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7457" y="692696"/>
            <a:ext cx="5666672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LiteBIRD has members with the CMB instrument integration expertise, satellite integration </a:t>
            </a:r>
            <a:r>
              <a:rPr lang="en-US" altLang="ja-JP" sz="1600" dirty="0" smtClean="0">
                <a:solidFill>
                  <a:srgbClr val="000000"/>
                </a:solidFill>
              </a:rPr>
              <a:t>expertise, HEP radiation expertise </a:t>
            </a:r>
            <a:r>
              <a:rPr lang="en-US" sz="1600" dirty="0" smtClean="0">
                <a:solidFill>
                  <a:srgbClr val="000000"/>
                </a:solidFill>
              </a:rPr>
              <a:t>together with the fully equipped facilities.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DSC_246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387764"/>
            <a:ext cx="1678067" cy="943913"/>
          </a:xfrm>
          <a:prstGeom prst="rect">
            <a:avLst/>
          </a:prstGeom>
        </p:spPr>
      </p:pic>
      <p:pic>
        <p:nvPicPr>
          <p:cNvPr id="3" name="Picture 2" descr="DSC_251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12" y="5397220"/>
            <a:ext cx="1584176" cy="891099"/>
          </a:xfrm>
          <a:prstGeom prst="rect">
            <a:avLst/>
          </a:prstGeom>
        </p:spPr>
      </p:pic>
      <p:pic>
        <p:nvPicPr>
          <p:cNvPr id="5" name="Picture 4" descr="DSC_254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81549" y="4809154"/>
            <a:ext cx="1920212" cy="1080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816" y="6316991"/>
            <a:ext cx="2967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Proton irradiation tests at HIMAC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38200" y="1700808"/>
            <a:ext cx="2629833" cy="2456732"/>
            <a:chOff x="2590801" y="2491499"/>
            <a:chExt cx="2629833" cy="2456732"/>
          </a:xfrm>
        </p:grpSpPr>
        <p:pic>
          <p:nvPicPr>
            <p:cNvPr id="21" name="図 2" descr="Screen Shot 2015-10-09 at 4.13.33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1" y="2491499"/>
              <a:ext cx="2629833" cy="2059726"/>
            </a:xfrm>
            <a:prstGeom prst="rect">
              <a:avLst/>
            </a:prstGeom>
          </p:spPr>
        </p:pic>
        <p:sp>
          <p:nvSpPr>
            <p:cNvPr id="22" name="テキスト ボックス 4"/>
            <p:cNvSpPr txBox="1"/>
            <p:nvPr/>
          </p:nvSpPr>
          <p:spPr>
            <a:xfrm>
              <a:off x="2766464" y="4609677"/>
              <a:ext cx="23147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JAXA Antenna test facility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11" descr="IMG_236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4" y="2241477"/>
            <a:ext cx="2696362" cy="154698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44" y="1507353"/>
            <a:ext cx="1215108" cy="810825"/>
          </a:xfrm>
          <a:prstGeom prst="rect">
            <a:avLst/>
          </a:prstGeom>
        </p:spPr>
      </p:pic>
      <p:sp>
        <p:nvSpPr>
          <p:cNvPr id="4" name="上カーブ矢印 3"/>
          <p:cNvSpPr/>
          <p:nvPr/>
        </p:nvSpPr>
        <p:spPr>
          <a:xfrm rot="15247544">
            <a:off x="1456254" y="2168488"/>
            <a:ext cx="1398958" cy="583707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72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9" t="8889" r="7705" b="4667"/>
          <a:stretch/>
        </p:blipFill>
        <p:spPr>
          <a:xfrm>
            <a:off x="812804" y="1481892"/>
            <a:ext cx="7374674" cy="5331484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812803" y="704890"/>
            <a:ext cx="6999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“Current Status of LiteBIRD in JAXA” by Toru Yamada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altLang="ja-JP" sz="2000" dirty="0" smtClean="0"/>
              <a:t>Former</a:t>
            </a:r>
            <a:r>
              <a:rPr lang="en-US" sz="2000" dirty="0" smtClean="0"/>
              <a:t> ISAS Director of International Strategy and Coordination)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366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268"/>
            <a:ext cx="8229600" cy="664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 success of </a:t>
            </a:r>
            <a:r>
              <a:rPr lang="en-US" dirty="0" err="1" smtClean="0"/>
              <a:t>LiteBIRD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>
                <a:solidFill>
                  <a:srgbClr val="000000"/>
                </a:solidFill>
              </a:r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3205" y="1415502"/>
            <a:ext cx="8137590" cy="150944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>
                <a:solidFill>
                  <a:prstClr val="black"/>
                </a:solidFill>
                <a:latin typeface="Symbol" charset="0"/>
                <a:cs typeface="Symbol" charset="0"/>
              </a:rPr>
              <a:t>s</a:t>
            </a:r>
            <a:r>
              <a:rPr lang="en-US" sz="4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(r)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&lt; 1 × 10</a:t>
            </a:r>
            <a:r>
              <a:rPr lang="en-US" sz="4800" baseline="30000" dirty="0" smtClean="0">
                <a:solidFill>
                  <a:prstClr val="black"/>
                </a:solidFill>
                <a:latin typeface="Symbol" charset="0"/>
                <a:cs typeface="Symbol" charset="0"/>
              </a:rPr>
              <a:t>-</a:t>
            </a:r>
            <a:r>
              <a:rPr lang="en-US" sz="4800" baseline="30000" dirty="0" smtClean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3 </a:t>
            </a:r>
            <a:r>
              <a:rPr lang="en-US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 (for r=0)</a:t>
            </a:r>
          </a:p>
          <a:p>
            <a:r>
              <a:rPr lang="en-US" altLang="ja-JP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All</a:t>
            </a:r>
            <a:r>
              <a:rPr lang="ja-JP" altLang="en-US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 </a:t>
            </a:r>
            <a:r>
              <a:rPr lang="en-US" altLang="ja-JP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sky survey (for 2</a:t>
            </a:r>
            <a:r>
              <a:rPr lang="ja-JP" altLang="en-US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 ≤</a:t>
            </a:r>
            <a:r>
              <a:rPr lang="en-US" altLang="ja-JP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    </a:t>
            </a:r>
            <a:r>
              <a:rPr lang="ja-JP" altLang="en-US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≤</a:t>
            </a:r>
            <a:r>
              <a:rPr lang="en-US" altLang="ja-JP" sz="4800" dirty="0" smtClean="0">
                <a:solidFill>
                  <a:prstClr val="black"/>
                </a:solidFill>
                <a:latin typeface="Times New Roman" charset="0"/>
                <a:cs typeface="Times New Roman" charset="0"/>
                <a:sym typeface="Wingdings" charset="0"/>
              </a:rPr>
              <a:t> 200)*</a:t>
            </a:r>
            <a:endParaRPr lang="en-US" sz="4800" dirty="0">
              <a:solidFill>
                <a:prstClr val="black"/>
              </a:solidFill>
              <a:latin typeface="Times New Roman" charset="0"/>
              <a:cs typeface="Times New Roman" charset="0"/>
              <a:sym typeface="Wingdings" charset="0"/>
            </a:endParaRPr>
          </a:p>
        </p:txBody>
      </p:sp>
      <p:pic>
        <p:nvPicPr>
          <p:cNvPr id="6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830" y="2276872"/>
            <a:ext cx="252031" cy="45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116" y="2995205"/>
            <a:ext cx="7526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u="sng" dirty="0" smtClean="0">
                <a:latin typeface="Times New Roman"/>
                <a:cs typeface="Times New Roman"/>
              </a:rPr>
              <a:t>Remarks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  <a:latin typeface="Symbol" charset="0"/>
                <a:cs typeface="Symbol" charset="0"/>
              </a:rPr>
              <a:t>s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(r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 is the total uncertainty on the r measurement that includes the following uncertainties**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statistical uncertainties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instrumental systematic uncertainties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000" dirty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ncertainties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due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to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residual foregrounds and bias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uncertainties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due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to lensing B-mode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cosmic variance (for r &gt; 0)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observer bias</a:t>
            </a:r>
            <a:endParaRPr lang="en-US" altLang="ja-JP" sz="2000" dirty="0" smtClean="0">
              <a:latin typeface="Times New Roman"/>
              <a:cs typeface="Times New Roman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000" dirty="0" smtClean="0">
                <a:latin typeface="Times New Roman"/>
                <a:cs typeface="Times New Roman"/>
              </a:rPr>
              <a:t>The above should be achieved without </a:t>
            </a:r>
            <a:r>
              <a:rPr lang="en-US" altLang="ja-JP" sz="2000" dirty="0" err="1" smtClean="0">
                <a:latin typeface="Times New Roman"/>
                <a:cs typeface="Times New Roman"/>
              </a:rPr>
              <a:t>delensing</a:t>
            </a:r>
            <a:r>
              <a:rPr lang="en-US" altLang="ja-JP" sz="2000" dirty="0" smtClean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6197857"/>
            <a:ext cx="8306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* </a:t>
            </a:r>
            <a:r>
              <a:rPr lang="en-US" sz="1600" b="1" dirty="0" smtClean="0">
                <a:solidFill>
                  <a:srgbClr val="043EC0"/>
                </a:solidFill>
                <a:latin typeface="Times New Roman"/>
                <a:cs typeface="Times New Roman"/>
              </a:rPr>
              <a:t>More precise (i.e. long) definition ensures &gt;5sigma r detection from each bump for r &gt; 0.01.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*</a:t>
            </a:r>
            <a:r>
              <a:rPr lang="en-US" sz="1600" dirty="0">
                <a:latin typeface="Times New Roman"/>
                <a:cs typeface="Times New Roman"/>
              </a:rPr>
              <a:t>*</a:t>
            </a:r>
            <a:r>
              <a:rPr lang="en-US" sz="1600" dirty="0" smtClean="0">
                <a:latin typeface="Times New Roman"/>
                <a:cs typeface="Times New Roman"/>
              </a:rPr>
              <a:t> We also use an expression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>
                <a:latin typeface="Times New Roman"/>
                <a:cs typeface="Times New Roman"/>
              </a:rPr>
              <a:t>r</a:t>
            </a:r>
            <a:r>
              <a:rPr lang="en-US" sz="1600" dirty="0" smtClean="0">
                <a:latin typeface="Times New Roman"/>
                <a:cs typeface="Times New Roman"/>
              </a:rPr>
              <a:t> =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Times New Roman"/>
                <a:cs typeface="Times New Roman"/>
              </a:rPr>
              <a:t>(r=0), which has no cosmic variance. 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899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角形 3"/>
          <p:cNvSpPr/>
          <p:nvPr/>
        </p:nvSpPr>
        <p:spPr>
          <a:xfrm>
            <a:off x="2787589" y="2403186"/>
            <a:ext cx="3152564" cy="28083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1303531" y="4984160"/>
            <a:ext cx="2304256" cy="107373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Lensing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211743" y="1556792"/>
            <a:ext cx="2304256" cy="107373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Statistics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40522" y="2914981"/>
            <a:ext cx="2304256" cy="108778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Foreground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3275857" y="2914981"/>
            <a:ext cx="2160240" cy="2043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Goal</a:t>
            </a:r>
          </a:p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Symbol" pitchFamily="18" charset="2"/>
              </a:rPr>
              <a:t>d</a:t>
            </a:r>
            <a:r>
              <a:rPr lang="en-US" sz="2400" dirty="0" err="1" smtClean="0">
                <a:solidFill>
                  <a:prstClr val="white"/>
                </a:solidFill>
              </a:rPr>
              <a:t>r</a:t>
            </a:r>
            <a:r>
              <a:rPr lang="en-US" sz="2400" dirty="0" smtClean="0">
                <a:solidFill>
                  <a:prstClr val="white"/>
                </a:solidFill>
              </a:rPr>
              <a:t> &lt; 0.001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左カーブ矢印 15"/>
          <p:cNvSpPr/>
          <p:nvPr/>
        </p:nvSpPr>
        <p:spPr>
          <a:xfrm>
            <a:off x="4427984" y="2942344"/>
            <a:ext cx="1008112" cy="21602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左カーブ矢印 16"/>
          <p:cNvSpPr/>
          <p:nvPr/>
        </p:nvSpPr>
        <p:spPr>
          <a:xfrm rot="10800000">
            <a:off x="3419873" y="2798328"/>
            <a:ext cx="1008112" cy="21602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687876"/>
            <a:ext cx="8229600" cy="796908"/>
          </a:xfrm>
        </p:spPr>
        <p:txBody>
          <a:bodyPr/>
          <a:lstStyle/>
          <a:p>
            <a:r>
              <a:rPr kumimoji="1" lang="en-US" altLang="ja-JP" dirty="0" smtClean="0"/>
              <a:t>Five </a:t>
            </a:r>
            <a:r>
              <a:rPr lang="en-US" altLang="ja-JP" dirty="0" smtClean="0"/>
              <a:t>uncertainty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components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5782964" y="2890084"/>
            <a:ext cx="2304256" cy="1073732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Systematics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5209422" y="4952112"/>
            <a:ext cx="2304256" cy="1073732"/>
          </a:xfrm>
          <a:prstGeom prst="roundRect">
            <a:avLst/>
          </a:prstGeom>
          <a:gradFill>
            <a:gsLst>
              <a:gs pos="0">
                <a:srgbClr val="043EC0"/>
              </a:gs>
              <a:gs pos="80000">
                <a:srgbClr val="043EC0"/>
              </a:gs>
              <a:gs pos="100000">
                <a:srgbClr val="0070C0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Observer bias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30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11454"/>
            <a:ext cx="9144000" cy="87333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Error budget assignment toward </a:t>
            </a:r>
            <a:r>
              <a:rPr kumimoji="1" lang="en-US" altLang="ja-JP" sz="3600" smtClean="0"/>
              <a:t>full success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39565"/>
            <a:ext cx="8640960" cy="5085779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/>
              <a:t>Statistical error after foreground separation, including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lensing B-mode contribution (</a:t>
            </a:r>
            <a:r>
              <a:rPr kumimoji="1" lang="en-US" altLang="ja-JP" sz="24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err="1" smtClean="0"/>
              <a:t>stat</a:t>
            </a:r>
            <a:r>
              <a:rPr kumimoji="1" lang="en-US" altLang="ja-JP" sz="2400" dirty="0" smtClean="0"/>
              <a:t>)</a:t>
            </a:r>
          </a:p>
          <a:p>
            <a:r>
              <a:rPr kumimoji="1" lang="en-US" altLang="ja-JP" sz="2400" dirty="0" smtClean="0"/>
              <a:t>Systematic error (</a:t>
            </a:r>
            <a:r>
              <a:rPr kumimoji="1" lang="en-US" altLang="ja-JP" sz="24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err="1" smtClean="0"/>
              <a:t>sys</a:t>
            </a:r>
            <a:r>
              <a:rPr kumimoji="1" lang="en-US" altLang="ja-JP" sz="2400" dirty="0" smtClean="0"/>
              <a:t>)</a:t>
            </a:r>
          </a:p>
          <a:p>
            <a:r>
              <a:rPr kumimoji="1" lang="en-US" altLang="ja-JP" sz="2400" dirty="0" smtClean="0"/>
              <a:t>Margin (</a:t>
            </a:r>
            <a:r>
              <a:rPr kumimoji="1" lang="en-US" altLang="ja-JP" sz="24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err="1" smtClean="0"/>
              <a:t>mgn</a:t>
            </a:r>
            <a:r>
              <a:rPr kumimoji="1" lang="en-US" altLang="ja-JP" sz="2400" dirty="0" smtClean="0"/>
              <a:t>)</a:t>
            </a:r>
          </a:p>
          <a:p>
            <a:r>
              <a:rPr kumimoji="1" lang="en-US" altLang="ja-JP" sz="2400" dirty="0" smtClean="0"/>
              <a:t>Requirement: </a:t>
            </a:r>
            <a:r>
              <a:rPr kumimoji="1" lang="en-US" altLang="ja-JP" sz="24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smtClean="0"/>
              <a:t>stat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 + </a:t>
            </a:r>
            <a:r>
              <a:rPr kumimoji="1" lang="en-US" altLang="ja-JP" sz="24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smtClean="0"/>
              <a:t>sys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 + </a:t>
            </a:r>
            <a:r>
              <a:rPr kumimoji="1" lang="en-US" altLang="ja-JP" sz="24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smtClean="0"/>
              <a:t>mgn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 &lt; </a:t>
            </a:r>
            <a:r>
              <a:rPr kumimoji="1" lang="en-US" altLang="ja-JP" sz="2400" dirty="0" smtClean="0"/>
              <a:t>0.001</a:t>
            </a:r>
            <a:r>
              <a:rPr kumimoji="1" lang="en-US" altLang="ja-JP" sz="2400" baseline="30000" dirty="0" smtClean="0"/>
              <a:t>2</a:t>
            </a:r>
            <a:endParaRPr kumimoji="1" lang="ja-JP" altLang="en-US" sz="2400" baseline="30000" dirty="0" smtClean="0"/>
          </a:p>
          <a:p>
            <a:r>
              <a:rPr kumimoji="1" lang="en-US" altLang="ja-JP" sz="2400" dirty="0" smtClean="0"/>
              <a:t>We assign </a:t>
            </a:r>
            <a:r>
              <a:rPr kumimoji="1" lang="en-US" altLang="ja-JP" sz="24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err="1" smtClean="0"/>
              <a:t>stat</a:t>
            </a:r>
            <a:r>
              <a:rPr kumimoji="1" lang="en-US" altLang="ja-JP" sz="2400" dirty="0" smtClean="0"/>
              <a:t> = </a:t>
            </a:r>
            <a:r>
              <a:rPr kumimoji="1" lang="en-US" altLang="ja-JP" sz="24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err="1" smtClean="0"/>
              <a:t>sys</a:t>
            </a:r>
            <a:r>
              <a:rPr kumimoji="1" lang="en-US" altLang="ja-JP" sz="2400" dirty="0" smtClean="0"/>
              <a:t> = </a:t>
            </a:r>
            <a:r>
              <a:rPr kumimoji="1" lang="en-US" altLang="ja-JP" sz="24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sz="2400" baseline="-25000" dirty="0" err="1" smtClean="0"/>
              <a:t>mgn</a:t>
            </a:r>
            <a:endParaRPr kumimoji="1" lang="en-US" altLang="ja-JP" sz="2400" baseline="-25000" dirty="0" smtClean="0"/>
          </a:p>
          <a:p>
            <a:r>
              <a:rPr kumimoji="1" lang="en-US" altLang="ja-JP" sz="2400" dirty="0" smtClean="0"/>
              <a:t>Therefore we require</a:t>
            </a:r>
          </a:p>
          <a:p>
            <a:pPr lvl="2"/>
            <a:r>
              <a:rPr kumimoji="1" lang="en-US" altLang="ja-JP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baseline="-25000" dirty="0" err="1" smtClean="0"/>
              <a:t>stat</a:t>
            </a:r>
            <a:r>
              <a:rPr kumimoji="1" lang="en-US" altLang="ja-JP" dirty="0" smtClean="0"/>
              <a:t> &lt; 0.57x10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 </a:t>
            </a:r>
          </a:p>
          <a:p>
            <a:pPr lvl="2"/>
            <a:r>
              <a:rPr kumimoji="1" lang="en-US" altLang="ja-JP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baseline="-25000" dirty="0" err="1" smtClean="0"/>
              <a:t>sys</a:t>
            </a:r>
            <a:r>
              <a:rPr kumimoji="1" lang="en-US" altLang="ja-JP" dirty="0" smtClean="0"/>
              <a:t> &lt; 0.57x10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 </a:t>
            </a:r>
          </a:p>
          <a:p>
            <a:pPr lvl="3"/>
            <a:r>
              <a:rPr lang="en-US" altLang="ja-JP" sz="1800" dirty="0" smtClean="0"/>
              <a:t>At the moment an effect of each sys. error item is required </a:t>
            </a:r>
            <a:br>
              <a:rPr lang="en-US" altLang="ja-JP" sz="1800" dirty="0" smtClean="0"/>
            </a:br>
            <a:r>
              <a:rPr lang="en-US" altLang="ja-JP" sz="1800" dirty="0" smtClean="0"/>
              <a:t>to be less than 1% of lensing BB power.</a:t>
            </a:r>
          </a:p>
          <a:p>
            <a:pPr lvl="3"/>
            <a:r>
              <a:rPr lang="en-US" altLang="ja-JP" sz="1800" dirty="0" smtClean="0"/>
              <a:t>Error budget management in the next step will allow less stringent requirements on outstanding items (e.g. </a:t>
            </a:r>
            <a:r>
              <a:rPr lang="en-US" altLang="ja-JP" sz="1800" dirty="0" err="1" smtClean="0"/>
              <a:t>Sidelobe</a:t>
            </a:r>
            <a:r>
              <a:rPr lang="en-US" altLang="ja-JP" sz="1800" dirty="0" smtClean="0"/>
              <a:t>, absolute angle error)</a:t>
            </a:r>
            <a:endParaRPr kumimoji="1" lang="en-US" altLang="ja-JP" sz="1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8ACD-9250-2540-9D41-176BE0CCFC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2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21059"/>
            <a:ext cx="9072595" cy="64770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>
                <a:solidFill>
                  <a:srgbClr val="3333CC"/>
                </a:solidFill>
                <a:ea typeface="ＭＳ Ｐゴシック" panose="020B0600070205080204" pitchFamily="50" charset="-128"/>
              </a:rPr>
              <a:t>B-mode </a:t>
            </a:r>
            <a:r>
              <a:rPr lang="en-US" dirty="0" smtClean="0">
                <a:solidFill>
                  <a:srgbClr val="3333CC"/>
                </a:solidFill>
                <a:ea typeface="ＭＳ Ｐゴシック" panose="020B0600070205080204" pitchFamily="50" charset="-128"/>
              </a:rPr>
              <a:t>power spectrum (2016)</a:t>
            </a:r>
            <a:endParaRPr lang="en-US" dirty="0">
              <a:solidFill>
                <a:srgbClr val="3333CC"/>
              </a:solidFill>
              <a:ea typeface="ＭＳ Ｐゴシック" panose="020B0600070205080204" pitchFamily="50" charset="-128"/>
            </a:endParaRPr>
          </a:p>
        </p:txBody>
      </p:sp>
      <p:pic>
        <p:nvPicPr>
          <p:cNvPr id="20482" name="Picture 3" descr="bb_today_for_litebi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72" y="1052736"/>
            <a:ext cx="8280000" cy="57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4300" y="5127277"/>
            <a:ext cx="2582863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r &lt; 0.07 (95% C.L.)</a:t>
            </a:r>
          </a:p>
        </p:txBody>
      </p:sp>
      <p:sp>
        <p:nvSpPr>
          <p:cNvPr id="20485" name="テキスト ボックス 5"/>
          <p:cNvSpPr txBox="1">
            <a:spLocks noChangeArrowheads="1"/>
          </p:cNvSpPr>
          <p:nvPr/>
        </p:nvSpPr>
        <p:spPr bwMode="auto">
          <a:xfrm rot="-1674433">
            <a:off x="5588546" y="3475746"/>
            <a:ext cx="24298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1800" dirty="0" smtClean="0"/>
              <a:t>Secondary effect</a:t>
            </a:r>
          </a:p>
          <a:p>
            <a:pPr eaLnBrk="1" hangingPunct="1"/>
            <a:r>
              <a:rPr lang="en-US" altLang="en-US" sz="1800" dirty="0" smtClean="0"/>
              <a:t>(Gravitational lensing)</a:t>
            </a:r>
            <a:endParaRPr lang="en-US" altLang="ja-JP" sz="1800" dirty="0"/>
          </a:p>
        </p:txBody>
      </p:sp>
      <p:sp>
        <p:nvSpPr>
          <p:cNvPr id="20486" name="テキスト ボックス 10"/>
          <p:cNvSpPr txBox="1">
            <a:spLocks noChangeArrowheads="1"/>
          </p:cNvSpPr>
          <p:nvPr/>
        </p:nvSpPr>
        <p:spPr bwMode="auto">
          <a:xfrm>
            <a:off x="2265607" y="3717032"/>
            <a:ext cx="14422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2800" dirty="0" smtClean="0"/>
              <a:t>Inflation</a:t>
            </a:r>
            <a:endParaRPr lang="ja-JP" altLang="en-US" sz="2800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819400" y="4179888"/>
            <a:ext cx="96838" cy="773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68975" y="6429375"/>
            <a:ext cx="42386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90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6451600"/>
            <a:ext cx="19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74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50547</TotalTime>
  <Words>2777</Words>
  <Application>Microsoft Macintosh PowerPoint</Application>
  <PresentationFormat>画面に合わせる (4:3)</PresentationFormat>
  <Paragraphs>566</Paragraphs>
  <Slides>45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45</vt:i4>
      </vt:variant>
    </vt:vector>
  </HeadingPairs>
  <TitlesOfParts>
    <vt:vector size="67" baseType="lpstr">
      <vt:lpstr>Brush Script MT Italic</vt:lpstr>
      <vt:lpstr>Calibri</vt:lpstr>
      <vt:lpstr>Courier New</vt:lpstr>
      <vt:lpstr>Gill Sans MT</vt:lpstr>
      <vt:lpstr>Helvetica</vt:lpstr>
      <vt:lpstr>Helvetica Light</vt:lpstr>
      <vt:lpstr>Helvetica Neue</vt:lpstr>
      <vt:lpstr>HG丸ｺﾞｼｯｸM-PRO</vt:lpstr>
      <vt:lpstr>HG明朝E</vt:lpstr>
      <vt:lpstr>Lucida Grande</vt:lpstr>
      <vt:lpstr>MS Gothic</vt:lpstr>
      <vt:lpstr>ＭＳ Ｐゴシック</vt:lpstr>
      <vt:lpstr>ＭＳ Ｐ明朝</vt:lpstr>
      <vt:lpstr>ＭＳ ゴシック</vt:lpstr>
      <vt:lpstr>Symbol</vt:lpstr>
      <vt:lpstr>Times New Roman</vt:lpstr>
      <vt:lpstr>Wingdings</vt:lpstr>
      <vt:lpstr>Arial</vt:lpstr>
      <vt:lpstr>27_Office テーマ</vt:lpstr>
      <vt:lpstr>2_Office Theme</vt:lpstr>
      <vt:lpstr>9_Office テーマ</vt:lpstr>
      <vt:lpstr>10_Office テーマ</vt:lpstr>
      <vt:lpstr>LiteBIRD</vt:lpstr>
      <vt:lpstr>LiteBIRD presentations at this workshop</vt:lpstr>
      <vt:lpstr>Basic Japanese Vision for 2020’s</vt:lpstr>
      <vt:lpstr>PowerPoint プレゼンテーション</vt:lpstr>
      <vt:lpstr>PowerPoint プレゼンテーション</vt:lpstr>
      <vt:lpstr>Full success of LiteBIRD</vt:lpstr>
      <vt:lpstr>Five uncertainty components</vt:lpstr>
      <vt:lpstr>Error budget assignment toward full success</vt:lpstr>
      <vt:lpstr>B-mode power spectrum (2016)</vt:lpstr>
      <vt:lpstr>LiteBIRD expectation</vt:lpstr>
      <vt:lpstr>Extra success</vt:lpstr>
      <vt:lpstr>Outcome of LiteBIRD</vt:lpstr>
      <vt:lpstr>ISAS/JAXA Phase-A1</vt:lpstr>
      <vt:lpstr>International collaboration for LiteBIRD</vt:lpstr>
      <vt:lpstr>Simons Array Ongoing</vt:lpstr>
      <vt:lpstr>ISAS/JAXA  Phase-A1 Team</vt:lpstr>
      <vt:lpstr>ISAS/JAXA Phase-A1 Plan</vt:lpstr>
      <vt:lpstr>Payload Module: Phase-A1 2016 Baseline</vt:lpstr>
      <vt:lpstr>LiteBIRD: 15 Frequency Bands (Phase-A1 2016 baseline)</vt:lpstr>
      <vt:lpstr>Scan Strategy</vt:lpstr>
      <vt:lpstr># of observations for each sky pixel</vt:lpstr>
      <vt:lpstr>Main Specifications</vt:lpstr>
      <vt:lpstr>2016 baseline is extendable</vt:lpstr>
      <vt:lpstr>Launch Vehicle: H3</vt:lpstr>
      <vt:lpstr>Ground Station for Deep Space Exploration and Telecommunication (GREAT)</vt:lpstr>
      <vt:lpstr>New Mirror Design for LFT</vt:lpstr>
      <vt:lpstr>Enhanced design example</vt:lpstr>
      <vt:lpstr>Thermal design  for enhanced  focal planes</vt:lpstr>
      <vt:lpstr>NASA MO Team leads</vt:lpstr>
      <vt:lpstr>PowerPoint プレゼンテーション</vt:lpstr>
      <vt:lpstr>LiteBIRD U.S. Deliverables</vt:lpstr>
      <vt:lpstr>Objectives and Goals</vt:lpstr>
      <vt:lpstr>Technical Target #1 detector module launch vibration survival</vt:lpstr>
      <vt:lpstr>Technical Target #2 Cosmic Ray dead time mitigation</vt:lpstr>
      <vt:lpstr>Canadian group formation</vt:lpstr>
      <vt:lpstr>European LiteBIRD Consortium</vt:lpstr>
      <vt:lpstr>PowerPoint プレゼンテーション</vt:lpstr>
      <vt:lpstr>Keys to the success of Phase-A1</vt:lpstr>
      <vt:lpstr>LiteBIRD Summary</vt:lpstr>
      <vt:lpstr>Backup slides</vt:lpstr>
      <vt:lpstr>Endorsements for LiteBIRD in Japan</vt:lpstr>
      <vt:lpstr>Jan. 4, 2017 NASA Selects Mission to Study Jupiter’s Trojan Asteroids</vt:lpstr>
      <vt:lpstr>PowerPoint プレゼンテーション</vt:lpstr>
      <vt:lpstr>PowerPoint プレゼンテーション</vt:lpstr>
      <vt:lpstr>Testing and integrations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masashi.hazumi</dc:creator>
  <cp:lastModifiedBy>Masashi Hazumi</cp:lastModifiedBy>
  <cp:revision>3929</cp:revision>
  <cp:lastPrinted>2012-09-22T19:38:57Z</cp:lastPrinted>
  <dcterms:created xsi:type="dcterms:W3CDTF">2008-10-02T14:12:25Z</dcterms:created>
  <dcterms:modified xsi:type="dcterms:W3CDTF">2018-01-24T07:07:24Z</dcterms:modified>
</cp:coreProperties>
</file>