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26" r:id="rId2"/>
    <p:sldId id="644" r:id="rId3"/>
    <p:sldId id="617" r:id="rId4"/>
    <p:sldId id="649" r:id="rId5"/>
    <p:sldId id="650" r:id="rId6"/>
    <p:sldId id="642" r:id="rId7"/>
    <p:sldId id="653" r:id="rId8"/>
    <p:sldId id="654" r:id="rId9"/>
    <p:sldId id="646" r:id="rId10"/>
    <p:sldId id="647" r:id="rId11"/>
    <p:sldId id="648" r:id="rId12"/>
    <p:sldId id="637" r:id="rId13"/>
    <p:sldId id="629" r:id="rId14"/>
    <p:sldId id="640" r:id="rId15"/>
    <p:sldId id="639" r:id="rId16"/>
    <p:sldId id="630" r:id="rId17"/>
    <p:sldId id="633" r:id="rId18"/>
    <p:sldId id="631" r:id="rId19"/>
    <p:sldId id="636" r:id="rId20"/>
    <p:sldId id="651" r:id="rId21"/>
    <p:sldId id="65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em Pryke" initials="" lastIdx="3" clrIdx="0"/>
  <p:cmAuthor id="1" name="stefan.fliesche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AD5"/>
    <a:srgbClr val="B3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horzBarState="maximized">
    <p:restoredLeft sz="18285"/>
    <p:restoredTop sz="95915"/>
  </p:normalViewPr>
  <p:slideViewPr>
    <p:cSldViewPr snapToGrid="0" snapToObjects="1">
      <p:cViewPr>
        <p:scale>
          <a:sx n="100" d="100"/>
          <a:sy n="100" d="100"/>
        </p:scale>
        <p:origin x="98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E4B39-0D25-DA47-8D48-04F8300BE343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AF451-BA8B-8E48-B991-F9F3184E3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0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3131-5877-D349-94B1-2D7C532390FD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7843-AADA-3846-B913-EE7181496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7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6635E-FD25-BF42-A2AB-9FCC63E7E4F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2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7843-AADA-3846-B913-EE71814963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5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7843-AADA-3846-B913-EE71814963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A552-4AEE-464C-A4FD-5B361714A726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9FC0-D331-7448-9CB7-304134E0D682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F05-8B73-EF4C-A361-B66561F6E1B8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5E25-2B8F-1541-8571-B09334F59963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08C3-DF3A-DD4F-98BA-3ADBC5DA21A0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E547-35C8-8040-9CDC-256D82E55E3C}" type="datetime1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A5FF-B652-2F46-A82E-828AEDE1F8E4}" type="datetime1">
              <a:rPr lang="en-US" smtClean="0"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F69D-2F8E-AC4E-AF9D-A76881FEFA48}" type="datetime1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833E-0529-314B-A26A-A81731185965}" type="datetime1">
              <a:rPr lang="en-US" smtClean="0"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3B46-5AFA-F043-9E65-A7235E138A43}" type="datetime1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8507-15C4-9149-AF52-25861B31B2B0}" type="datetime1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6E3B-C0CF-AA44-A4C4-F3FBD3EC8E8D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55104-1DE0-9348-8C0C-D196CF80D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435010" y="678434"/>
            <a:ext cx="10109200" cy="1711245"/>
          </a:xfrm>
        </p:spPr>
        <p:txBody>
          <a:bodyPr>
            <a:noAutofit/>
          </a:bodyPr>
          <a:lstStyle/>
          <a:p>
            <a:r>
              <a:rPr lang="en-US" sz="4100" b="1" i="1" dirty="0" smtClean="0">
                <a:solidFill>
                  <a:srgbClr val="000090"/>
                </a:solidFill>
              </a:rPr>
              <a:t>The Early and the Late Universe:</a:t>
            </a:r>
            <a:br>
              <a:rPr lang="en-US" sz="4100" b="1" i="1" dirty="0" smtClean="0">
                <a:solidFill>
                  <a:srgbClr val="000090"/>
                </a:solidFill>
              </a:rPr>
            </a:br>
            <a:r>
              <a:rPr lang="en-US" sz="4100" b="1" i="1" dirty="0" smtClean="0">
                <a:solidFill>
                  <a:srgbClr val="000090"/>
                </a:solidFill>
              </a:rPr>
              <a:t>Inflationary Features </a:t>
            </a:r>
            <a:br>
              <a:rPr lang="en-US" sz="4100" b="1" i="1" dirty="0" smtClean="0">
                <a:solidFill>
                  <a:srgbClr val="000090"/>
                </a:solidFill>
              </a:rPr>
            </a:br>
            <a:r>
              <a:rPr lang="en-US" sz="4100" b="1" i="1" dirty="0" smtClean="0">
                <a:solidFill>
                  <a:srgbClr val="000090"/>
                </a:solidFill>
              </a:rPr>
              <a:t>and </a:t>
            </a:r>
            <a:r>
              <a:rPr lang="en-US" sz="4100" b="1" i="1" dirty="0" smtClean="0">
                <a:solidFill>
                  <a:srgbClr val="000090"/>
                </a:solidFill>
              </a:rPr>
              <a:t>Implications </a:t>
            </a:r>
            <a:r>
              <a:rPr lang="en-US" sz="4100" b="1" i="1" dirty="0" smtClean="0">
                <a:solidFill>
                  <a:srgbClr val="000090"/>
                </a:solidFill>
              </a:rPr>
              <a:t/>
            </a:r>
            <a:br>
              <a:rPr lang="en-US" sz="4100" b="1" i="1" dirty="0" smtClean="0">
                <a:solidFill>
                  <a:srgbClr val="000090"/>
                </a:solidFill>
              </a:rPr>
            </a:br>
            <a:r>
              <a:rPr lang="en-US" sz="4100" b="1" i="1" dirty="0" smtClean="0">
                <a:solidFill>
                  <a:srgbClr val="000090"/>
                </a:solidFill>
              </a:rPr>
              <a:t>on Cosmological Parameters</a:t>
            </a:r>
            <a:endParaRPr lang="en-US" sz="4100" b="1" i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36762" y="2787965"/>
            <a:ext cx="101980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Cora Dvorkin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Harvard University</a:t>
            </a: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“B-mode from space” workshop,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December 2017, Berkeley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Initial Curvature </a:t>
            </a:r>
            <a:r>
              <a:rPr lang="en-US" sz="4000" noProof="0" dirty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0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ower </a:t>
            </a:r>
            <a:r>
              <a:rPr lang="en-US" sz="4000" noProof="0" dirty="0" err="1">
                <a:solidFill>
                  <a:srgbClr val="00009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4000" noProof="0" dirty="0" err="1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pectru</a:t>
            </a:r>
            <a:r>
              <a:rPr lang="en-US" sz="400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m </a:t>
            </a:r>
            <a:r>
              <a:rPr lang="en-US" sz="4000" dirty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400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econstruction with Planck data</a:t>
            </a:r>
            <a:endParaRPr lang="en-US" sz="40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4832" y="5936645"/>
            <a:ext cx="67447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G. </a:t>
            </a:r>
            <a:r>
              <a:rPr lang="en-US" b="1" i="1" dirty="0" err="1"/>
              <a:t>Obied</a:t>
            </a:r>
            <a:r>
              <a:rPr lang="en-US" b="1" i="1" dirty="0"/>
              <a:t>, C. </a:t>
            </a:r>
            <a:r>
              <a:rPr lang="en-US" b="1" i="1" dirty="0" err="1"/>
              <a:t>Dvorkin</a:t>
            </a:r>
            <a:r>
              <a:rPr lang="en-US" b="1" i="1" dirty="0"/>
              <a:t>, C. Heinrich, W. Hu, and V. Miranda, </a:t>
            </a:r>
            <a:r>
              <a:rPr lang="en-US" b="1" i="1" dirty="0" smtClean="0"/>
              <a:t>PRD </a:t>
            </a:r>
            <a:r>
              <a:rPr lang="hr-HR" b="1" i="1" dirty="0" smtClean="0"/>
              <a:t> </a:t>
            </a:r>
            <a:r>
              <a:rPr lang="hr-HR" b="1" i="1" dirty="0"/>
              <a:t>(2017)</a:t>
            </a:r>
            <a:endParaRPr lang="en-US" b="1" i="1" dirty="0"/>
          </a:p>
          <a:p>
            <a:endParaRPr lang="en-US" sz="9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53" y="1676400"/>
            <a:ext cx="4493747" cy="393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3317" y="3411306"/>
            <a:ext cx="19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Planck (2015)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41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Features from Inflation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and our inference of the Hubble constant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6" y="1834545"/>
            <a:ext cx="4572000" cy="457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8300" y="1430407"/>
            <a:ext cx="8775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Times New Roman" charset="0"/>
              </a:rPr>
              <a:t>• Local </a:t>
            </a:r>
            <a:r>
              <a:rPr lang="en-US" sz="2000" dirty="0">
                <a:latin typeface="Calibri" charset="0"/>
                <a:ea typeface="Calibri" charset="0"/>
                <a:cs typeface="Times New Roman" charset="0"/>
              </a:rPr>
              <a:t>cosmological </a:t>
            </a:r>
            <a:r>
              <a:rPr lang="en-US" sz="2000" dirty="0" smtClean="0">
                <a:latin typeface="Calibri" charset="0"/>
                <a:ea typeface="Calibri" charset="0"/>
                <a:cs typeface="Times New Roman" charset="0"/>
              </a:rPr>
              <a:t>inferences depend </a:t>
            </a:r>
            <a:r>
              <a:rPr lang="en-US" sz="2000" dirty="0">
                <a:latin typeface="Calibri" charset="0"/>
                <a:ea typeface="Calibri" charset="0"/>
                <a:cs typeface="Times New Roman" charset="0"/>
              </a:rPr>
              <a:t>on the assumptions in the CDM model, </a:t>
            </a:r>
            <a:endParaRPr lang="en-US" sz="2000" dirty="0" smtClean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000" dirty="0" smtClean="0">
                <a:latin typeface="Calibri" charset="0"/>
                <a:ea typeface="Calibri" charset="0"/>
                <a:cs typeface="Times New Roman" charset="0"/>
              </a:rPr>
              <a:t>  in </a:t>
            </a:r>
            <a:r>
              <a:rPr lang="en-US" sz="2000" dirty="0">
                <a:latin typeface="Calibri" charset="0"/>
                <a:ea typeface="Calibri" charset="0"/>
                <a:cs typeface="Times New Roman" charset="0"/>
              </a:rPr>
              <a:t>particular the form of the inflationary power </a:t>
            </a:r>
            <a:r>
              <a:rPr lang="en-US" sz="2000" dirty="0" smtClean="0">
                <a:latin typeface="Calibri" charset="0"/>
                <a:ea typeface="Calibri" charset="0"/>
                <a:cs typeface="Times New Roman" charset="0"/>
              </a:rPr>
              <a:t>spectrum.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9632" y="6406545"/>
            <a:ext cx="67447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G. </a:t>
            </a:r>
            <a:r>
              <a:rPr lang="en-US" b="1" i="1" dirty="0" err="1"/>
              <a:t>Obied</a:t>
            </a:r>
            <a:r>
              <a:rPr lang="en-US" b="1" i="1" dirty="0"/>
              <a:t>, C. </a:t>
            </a:r>
            <a:r>
              <a:rPr lang="en-US" b="1" i="1" dirty="0" err="1"/>
              <a:t>Dvorkin</a:t>
            </a:r>
            <a:r>
              <a:rPr lang="en-US" b="1" i="1" dirty="0"/>
              <a:t>, C. Heinrich, W. Hu, and V. Miranda, </a:t>
            </a:r>
            <a:r>
              <a:rPr lang="en-US" b="1" i="1" dirty="0" smtClean="0"/>
              <a:t>PRD </a:t>
            </a:r>
            <a:r>
              <a:rPr lang="hr-HR" b="1" i="1" dirty="0" smtClean="0"/>
              <a:t> </a:t>
            </a:r>
            <a:r>
              <a:rPr lang="hr-HR" b="1" i="1" dirty="0"/>
              <a:t>(2017)</a:t>
            </a:r>
            <a:endParaRPr lang="en-US" b="1" i="1" dirty="0"/>
          </a:p>
          <a:p>
            <a:endParaRPr lang="en-US" sz="9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8875" y="2421719"/>
            <a:ext cx="19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Planck (2015)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9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Residuals in the TT data</a:t>
            </a:r>
            <a:endParaRPr lang="en-US" sz="48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892300"/>
            <a:ext cx="8864600" cy="416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5932" y="6057900"/>
            <a:ext cx="67447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G. </a:t>
            </a:r>
            <a:r>
              <a:rPr lang="en-US" b="1" i="1" dirty="0" err="1"/>
              <a:t>Obied</a:t>
            </a:r>
            <a:r>
              <a:rPr lang="en-US" b="1" i="1" dirty="0"/>
              <a:t>, C. </a:t>
            </a:r>
            <a:r>
              <a:rPr lang="en-US" b="1" i="1" dirty="0" err="1"/>
              <a:t>Dvorkin</a:t>
            </a:r>
            <a:r>
              <a:rPr lang="en-US" b="1" i="1" dirty="0"/>
              <a:t>, C. Heinrich, W. Hu, and V. Miranda, </a:t>
            </a:r>
            <a:r>
              <a:rPr lang="en-US" b="1" i="1" dirty="0" smtClean="0"/>
              <a:t>PRD </a:t>
            </a:r>
            <a:r>
              <a:rPr lang="hr-HR" b="1" i="1" dirty="0" smtClean="0"/>
              <a:t> </a:t>
            </a:r>
            <a:r>
              <a:rPr lang="hr-HR" b="1" i="1" dirty="0"/>
              <a:t>(2017)</a:t>
            </a:r>
            <a:endParaRPr lang="en-US" b="1" i="1" dirty="0"/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H</a:t>
            </a:r>
            <a:r>
              <a:rPr lang="en-US" sz="4800" baseline="-25000" dirty="0" smtClean="0">
                <a:solidFill>
                  <a:srgbClr val="000090"/>
                </a:solidFill>
              </a:rPr>
              <a:t>0</a:t>
            </a:r>
            <a:r>
              <a:rPr lang="en-US" sz="4800" dirty="0" smtClean="0">
                <a:solidFill>
                  <a:srgbClr val="000090"/>
                </a:solidFill>
              </a:rPr>
              <a:t> and inflationary parameters</a:t>
            </a:r>
            <a:endParaRPr lang="en-US" sz="48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64645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9634" y="6045990"/>
            <a:ext cx="67447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G. </a:t>
            </a:r>
            <a:r>
              <a:rPr lang="en-US" b="1" i="1" dirty="0" err="1"/>
              <a:t>Obied</a:t>
            </a:r>
            <a:r>
              <a:rPr lang="en-US" b="1" i="1" dirty="0"/>
              <a:t>, C. </a:t>
            </a:r>
            <a:r>
              <a:rPr lang="en-US" b="1" i="1" dirty="0" err="1"/>
              <a:t>Dvorkin</a:t>
            </a:r>
            <a:r>
              <a:rPr lang="en-US" b="1" i="1" dirty="0"/>
              <a:t>, C. Heinrich, W. Hu, and V. Miranda, </a:t>
            </a:r>
            <a:r>
              <a:rPr lang="en-US" b="1" i="1" dirty="0" smtClean="0"/>
              <a:t>PRD </a:t>
            </a:r>
            <a:r>
              <a:rPr lang="hr-HR" b="1" i="1" dirty="0" smtClean="0"/>
              <a:t> </a:t>
            </a:r>
            <a:r>
              <a:rPr lang="hr-HR" b="1" i="1" dirty="0"/>
              <a:t>(2017)</a:t>
            </a:r>
            <a:endParaRPr lang="en-US" b="1" i="1" dirty="0"/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Response functions</a:t>
            </a:r>
            <a:endParaRPr lang="en-US" sz="480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35" y="1255300"/>
            <a:ext cx="5148065" cy="55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Residuals in the TE data</a:t>
            </a:r>
            <a:endParaRPr lang="en-US" sz="480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697625"/>
            <a:ext cx="8839200" cy="421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8064" y="6073170"/>
            <a:ext cx="67447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G. </a:t>
            </a:r>
            <a:r>
              <a:rPr lang="en-US" b="1" i="1" dirty="0" err="1"/>
              <a:t>Obied</a:t>
            </a:r>
            <a:r>
              <a:rPr lang="en-US" b="1" i="1" dirty="0"/>
              <a:t>, C. </a:t>
            </a:r>
            <a:r>
              <a:rPr lang="en-US" b="1" i="1" dirty="0" err="1"/>
              <a:t>Dvorkin</a:t>
            </a:r>
            <a:r>
              <a:rPr lang="en-US" b="1" i="1" dirty="0"/>
              <a:t>, C. Heinrich, W. Hu, and V. Miranda, </a:t>
            </a:r>
            <a:r>
              <a:rPr lang="en-US" b="1" i="1" dirty="0" smtClean="0"/>
              <a:t>PRD </a:t>
            </a:r>
            <a:r>
              <a:rPr lang="hr-HR" b="1" i="1" dirty="0" smtClean="0"/>
              <a:t> </a:t>
            </a:r>
            <a:r>
              <a:rPr lang="hr-HR" b="1" i="1" dirty="0"/>
              <a:t>(2017)</a:t>
            </a:r>
            <a:endParaRPr lang="en-US" b="1" i="1" dirty="0"/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H</a:t>
            </a:r>
            <a:r>
              <a:rPr lang="en-US" sz="4800" baseline="-25000" dirty="0" smtClean="0">
                <a:solidFill>
                  <a:srgbClr val="000090"/>
                </a:solidFill>
              </a:rPr>
              <a:t>0</a:t>
            </a:r>
            <a:r>
              <a:rPr lang="en-US" sz="4800" dirty="0" smtClean="0">
                <a:solidFill>
                  <a:srgbClr val="000090"/>
                </a:solidFill>
              </a:rPr>
              <a:t> and polarization data</a:t>
            </a:r>
            <a:endParaRPr lang="en-US" sz="48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44650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2332" y="6329060"/>
            <a:ext cx="67447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G. </a:t>
            </a:r>
            <a:r>
              <a:rPr lang="en-US" b="1" i="1" dirty="0" err="1"/>
              <a:t>Obied</a:t>
            </a:r>
            <a:r>
              <a:rPr lang="en-US" b="1" i="1" dirty="0"/>
              <a:t>, C. </a:t>
            </a:r>
            <a:r>
              <a:rPr lang="en-US" b="1" i="1" dirty="0" err="1"/>
              <a:t>Dvorkin</a:t>
            </a:r>
            <a:r>
              <a:rPr lang="en-US" b="1" i="1" dirty="0"/>
              <a:t>, C. Heinrich, W. Hu, and V. Miranda, </a:t>
            </a:r>
            <a:r>
              <a:rPr lang="en-US" b="1" i="1" dirty="0" smtClean="0"/>
              <a:t>PRD </a:t>
            </a:r>
            <a:r>
              <a:rPr lang="hr-HR" b="1" i="1" dirty="0" smtClean="0"/>
              <a:t> </a:t>
            </a:r>
            <a:r>
              <a:rPr lang="hr-HR" b="1" i="1" dirty="0"/>
              <a:t>(2017)</a:t>
            </a:r>
            <a:endParaRPr lang="en-US" b="1" i="1" dirty="0"/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Amplitude of structure</a:t>
            </a:r>
            <a:endParaRPr lang="en-US" sz="48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19825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8332" y="6146497"/>
            <a:ext cx="67447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G. </a:t>
            </a:r>
            <a:r>
              <a:rPr lang="en-US" b="1" i="1" dirty="0" err="1"/>
              <a:t>Obied</a:t>
            </a:r>
            <a:r>
              <a:rPr lang="en-US" b="1" i="1" dirty="0"/>
              <a:t>, C. </a:t>
            </a:r>
            <a:r>
              <a:rPr lang="en-US" b="1" i="1" dirty="0" err="1"/>
              <a:t>Dvorkin</a:t>
            </a:r>
            <a:r>
              <a:rPr lang="en-US" b="1" i="1" dirty="0"/>
              <a:t>, C. Heinrich, W. Hu, and V. Miranda, </a:t>
            </a:r>
            <a:r>
              <a:rPr lang="en-US" b="1" i="1" dirty="0" smtClean="0"/>
              <a:t>PRD </a:t>
            </a:r>
            <a:r>
              <a:rPr lang="hr-HR" b="1" i="1" dirty="0" smtClean="0"/>
              <a:t> </a:t>
            </a:r>
            <a:r>
              <a:rPr lang="hr-HR" b="1" i="1" dirty="0"/>
              <a:t>(2017)</a:t>
            </a:r>
            <a:endParaRPr lang="en-US" b="1" i="1" dirty="0"/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86710" y="6356349"/>
            <a:ext cx="2133600" cy="365125"/>
          </a:xfrm>
        </p:spPr>
        <p:txBody>
          <a:bodyPr/>
          <a:lstStyle/>
          <a:p>
            <a:fld id="{18655104-1DE0-9348-8C0C-D196CF80D2C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Constraints on inflationary parameters</a:t>
            </a:r>
            <a:endParaRPr lang="en-US" sz="48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425"/>
            <a:ext cx="91440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5942" y="5734621"/>
            <a:ext cx="764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run,run</a:t>
            </a:r>
            <a:r>
              <a:rPr lang="en-US" dirty="0" smtClean="0"/>
              <a:t> shows a 1.9    preference for violation of slow-roll in the r  CDM model.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874837"/>
            <a:ext cx="137160" cy="11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38" y="5836737"/>
            <a:ext cx="1397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2552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</a:rPr>
              <a:t>Conclusions</a:t>
            </a:r>
            <a:endParaRPr lang="en-US" sz="48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81" y="1257300"/>
            <a:ext cx="938021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</a:t>
            </a:r>
            <a:r>
              <a:rPr lang="en-US" dirty="0"/>
              <a:t>E</a:t>
            </a:r>
            <a:r>
              <a:rPr lang="en-US" dirty="0" smtClean="0"/>
              <a:t>xplored the relationship between </a:t>
            </a:r>
            <a:r>
              <a:rPr lang="en-US" dirty="0" smtClean="0">
                <a:solidFill>
                  <a:srgbClr val="FF0000"/>
                </a:solidFill>
              </a:rPr>
              <a:t>features from inflation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shifts in the cosmological    </a:t>
            </a: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 parameters</a:t>
            </a:r>
            <a:r>
              <a:rPr lang="en-US" dirty="0" smtClean="0"/>
              <a:t>.</a:t>
            </a:r>
          </a:p>
          <a:p>
            <a:endParaRPr lang="en-US" sz="1000" dirty="0" smtClean="0"/>
          </a:p>
          <a:p>
            <a:r>
              <a:rPr lang="en-US" dirty="0" smtClean="0"/>
              <a:t>• Preference for high H</a:t>
            </a:r>
            <a:r>
              <a:rPr lang="en-US" baseline="-25000" dirty="0" smtClean="0"/>
              <a:t>0</a:t>
            </a:r>
            <a:r>
              <a:rPr lang="en-US" dirty="0" smtClean="0"/>
              <a:t> and low               values in                from the TT data at   &lt;1000 is </a:t>
            </a:r>
          </a:p>
          <a:p>
            <a:r>
              <a:rPr lang="en-US" dirty="0" smtClean="0"/>
              <a:t>   driven by low   &lt;40 residuals in the data.</a:t>
            </a:r>
          </a:p>
          <a:p>
            <a:endParaRPr lang="en-US" sz="1000" dirty="0" smtClean="0"/>
          </a:p>
          <a:p>
            <a:r>
              <a:rPr lang="en-US" dirty="0" smtClean="0"/>
              <a:t>• However,                TT,    &lt;1000 does not match the residuals particularly well. </a:t>
            </a:r>
          </a:p>
          <a:p>
            <a:r>
              <a:rPr lang="en-US" dirty="0"/>
              <a:t> </a:t>
            </a:r>
            <a:r>
              <a:rPr lang="en-US" dirty="0" smtClean="0"/>
              <a:t>  Fitting for inflationary features, the low H</a:t>
            </a:r>
            <a:r>
              <a:rPr lang="en-US" baseline="-25000" dirty="0" smtClean="0"/>
              <a:t>0</a:t>
            </a:r>
            <a:r>
              <a:rPr lang="en-US" dirty="0" smtClean="0"/>
              <a:t> values favored by the full TT data are compatible </a:t>
            </a:r>
          </a:p>
          <a:p>
            <a:r>
              <a:rPr lang="en-US" dirty="0"/>
              <a:t> </a:t>
            </a:r>
            <a:r>
              <a:rPr lang="en-US" dirty="0" smtClean="0"/>
              <a:t>  with TT,    &lt;1000 data.</a:t>
            </a:r>
          </a:p>
          <a:p>
            <a:endParaRPr lang="en-US" sz="1000" dirty="0"/>
          </a:p>
          <a:p>
            <a:r>
              <a:rPr lang="en-US" dirty="0" smtClean="0"/>
              <a:t>• The SB parameters show 2 PCs that deviate from zero at 99% CL. </a:t>
            </a:r>
          </a:p>
          <a:p>
            <a:r>
              <a:rPr lang="en-US" dirty="0"/>
              <a:t> </a:t>
            </a:r>
            <a:r>
              <a:rPr lang="en-US" dirty="0" smtClean="0"/>
              <a:t>  These deviations prefer a sharp suppression in power at k=0.004 Mpc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dirty="0" smtClean="0"/>
              <a:t>• Planck TE data prefers low H</a:t>
            </a:r>
            <a:r>
              <a:rPr lang="en-US" baseline="-25000" dirty="0" smtClean="0"/>
              <a:t>0</a:t>
            </a:r>
            <a:r>
              <a:rPr lang="en-US" dirty="0" smtClean="0"/>
              <a:t> values (due to an outlier at the l=165 bin, </a:t>
            </a:r>
          </a:p>
          <a:p>
            <a:r>
              <a:rPr lang="en-US" dirty="0"/>
              <a:t> </a:t>
            </a:r>
            <a:r>
              <a:rPr lang="en-US" dirty="0" smtClean="0"/>
              <a:t>  region particularly sensitive to changes in          ).</a:t>
            </a:r>
          </a:p>
          <a:p>
            <a:endParaRPr lang="en-US" sz="1000" dirty="0" smtClean="0"/>
          </a:p>
          <a:p>
            <a:r>
              <a:rPr lang="en-US" dirty="0" smtClean="0"/>
              <a:t>• Future polarization data should provide insight into low-    TT residuals. </a:t>
            </a:r>
          </a:p>
          <a:p>
            <a:endParaRPr lang="en-US" dirty="0" smtClean="0"/>
          </a:p>
          <a:p>
            <a:r>
              <a:rPr lang="en-US" dirty="0" smtClean="0"/>
              <a:t>  Features from reionization will have to be disentangled from features from inflation  </a:t>
            </a:r>
          </a:p>
          <a:p>
            <a:r>
              <a:rPr lang="en-US" dirty="0"/>
              <a:t> </a:t>
            </a:r>
            <a:r>
              <a:rPr lang="en-US" dirty="0" smtClean="0"/>
              <a:t> (work in progress; see </a:t>
            </a:r>
            <a:r>
              <a:rPr lang="en-US" dirty="0" err="1" smtClean="0"/>
              <a:t>Vinicius</a:t>
            </a:r>
            <a:r>
              <a:rPr lang="en-US" dirty="0" smtClean="0"/>
              <a:t> Miranda’s talk).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03" y="1998660"/>
            <a:ext cx="660400" cy="27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65" y="2043110"/>
            <a:ext cx="774700" cy="190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82" y="2049460"/>
            <a:ext cx="101600" cy="17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42" y="2320920"/>
            <a:ext cx="101600" cy="190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2743200"/>
            <a:ext cx="101600" cy="190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289300"/>
            <a:ext cx="101600" cy="190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42" y="4819650"/>
            <a:ext cx="469900" cy="25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743200"/>
            <a:ext cx="774700" cy="19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65" y="5286370"/>
            <a:ext cx="1016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727200"/>
            <a:ext cx="889000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600" y="6339959"/>
            <a:ext cx="219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Planck collaboration </a:t>
            </a:r>
            <a:endParaRPr lang="en-US" b="1" i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873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</a:rPr>
              <a:t>Cosmic Microwave Background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038"/>
            <a:ext cx="8229600" cy="1143000"/>
          </a:xfrm>
        </p:spPr>
        <p:txBody>
          <a:bodyPr/>
          <a:lstStyle/>
          <a:p>
            <a:r>
              <a:rPr lang="en-US" smtClean="0"/>
              <a:t>Extra Slides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4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Low-l TT residuals</a:t>
            </a:r>
            <a:endParaRPr lang="en-US" sz="480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70" y="2095500"/>
            <a:ext cx="4860280" cy="367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532" y="5821170"/>
            <a:ext cx="80069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G. </a:t>
            </a:r>
            <a:r>
              <a:rPr lang="en-US" b="1" i="1" dirty="0" err="1"/>
              <a:t>Obied</a:t>
            </a:r>
            <a:r>
              <a:rPr lang="en-US" b="1" i="1" dirty="0"/>
              <a:t>, C. </a:t>
            </a:r>
            <a:r>
              <a:rPr lang="en-US" b="1" i="1" dirty="0" err="1"/>
              <a:t>Dvorkin</a:t>
            </a:r>
            <a:r>
              <a:rPr lang="en-US" b="1" i="1" dirty="0"/>
              <a:t>, C. Heinrich, W. Hu, and V. Miranda, arXiv:1706.09412 </a:t>
            </a:r>
            <a:r>
              <a:rPr lang="hr-HR" b="1" i="1" dirty="0"/>
              <a:t> (2017)</a:t>
            </a:r>
            <a:endParaRPr lang="en-US" b="1" i="1" dirty="0"/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2552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</a:rPr>
              <a:t>CMB Power Spectrum</a:t>
            </a:r>
            <a:endParaRPr lang="en-US" sz="48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874" y="1526243"/>
            <a:ext cx="7378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Power spectrum: </a:t>
            </a:r>
            <a:r>
              <a:rPr lang="en-US" sz="2200" b="1" smtClean="0">
                <a:solidFill>
                  <a:srgbClr val="B30000"/>
                </a:solidFill>
              </a:rPr>
              <a:t>predicted</a:t>
            </a:r>
            <a:r>
              <a:rPr lang="en-US" sz="2200" smtClean="0"/>
              <a:t>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B30000"/>
                </a:solidFill>
              </a:rPr>
              <a:t>measured</a:t>
            </a:r>
            <a:r>
              <a:rPr lang="en-US" sz="2200" dirty="0"/>
              <a:t> with great precision.</a:t>
            </a:r>
          </a:p>
          <a:p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99199" y="6264017"/>
            <a:ext cx="219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Planck collaboration </a:t>
            </a:r>
            <a:endParaRPr lang="en-US" b="1" i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42" y="2270284"/>
            <a:ext cx="6064238" cy="39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Screen Shot 2017-04-24 at 5.54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7" y="1446174"/>
            <a:ext cx="8159413" cy="52753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2552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</a:rPr>
              <a:t>H</a:t>
            </a:r>
            <a:r>
              <a:rPr lang="en-US" sz="4800" baseline="-25000" dirty="0" smtClean="0">
                <a:solidFill>
                  <a:srgbClr val="000090"/>
                </a:solidFill>
              </a:rPr>
              <a:t>0</a:t>
            </a:r>
            <a:r>
              <a:rPr lang="en-US" sz="4800" dirty="0" smtClean="0">
                <a:solidFill>
                  <a:srgbClr val="000090"/>
                </a:solidFill>
              </a:rPr>
              <a:t> tension</a:t>
            </a:r>
            <a:endParaRPr lang="en-US" sz="48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2765" y="6171684"/>
            <a:ext cx="286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Bernal et al., JCAP (2016)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232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043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900" b="1" dirty="0">
                <a:solidFill>
                  <a:srgbClr val="2E3AD5"/>
                </a:solidFill>
              </a:rPr>
              <a:t>L</a:t>
            </a:r>
            <a:r>
              <a:rPr lang="en-US" sz="3900" b="1" dirty="0" smtClean="0">
                <a:solidFill>
                  <a:srgbClr val="2E3AD5"/>
                </a:solidFill>
              </a:rPr>
              <a:t>ocal </a:t>
            </a:r>
            <a:r>
              <a:rPr lang="en-US" sz="3900" b="1" dirty="0">
                <a:solidFill>
                  <a:srgbClr val="2E3AD5"/>
                </a:solidFill>
              </a:rPr>
              <a:t>cosmological inferences</a:t>
            </a:r>
            <a:br>
              <a:rPr lang="en-US" sz="3900" b="1" dirty="0">
                <a:solidFill>
                  <a:srgbClr val="2E3AD5"/>
                </a:solidFill>
              </a:rPr>
            </a:br>
            <a:r>
              <a:rPr lang="en-US" sz="3900" b="1" dirty="0">
                <a:solidFill>
                  <a:srgbClr val="2E3AD5"/>
                </a:solidFill>
              </a:rPr>
              <a:t>depend on the assumptions in the CDM model, in particular the form of the inflationary power spectrum.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Going Beyond Slow Roll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77" y="1343277"/>
            <a:ext cx="913583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B30000"/>
                </a:solidFill>
              </a:rPr>
              <a:t>Slow roll </a:t>
            </a:r>
            <a:r>
              <a:rPr lang="en-US" sz="2300" dirty="0" smtClean="0"/>
              <a:t>is a commonly used approximation for inflationary models </a:t>
            </a:r>
          </a:p>
          <a:p>
            <a:r>
              <a:rPr lang="en-US" sz="2300" dirty="0" smtClean="0"/>
              <a:t>where the scalar field potential is sufficiently </a:t>
            </a:r>
            <a:r>
              <a:rPr lang="en-US" sz="2300" dirty="0" smtClean="0">
                <a:solidFill>
                  <a:srgbClr val="B30000"/>
                </a:solidFill>
              </a:rPr>
              <a:t>flat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/>
              <a:t>and </a:t>
            </a:r>
            <a:r>
              <a:rPr lang="en-US" sz="2300" dirty="0" smtClean="0">
                <a:solidFill>
                  <a:srgbClr val="B30000"/>
                </a:solidFill>
              </a:rPr>
              <a:t>slowly varying.</a:t>
            </a:r>
          </a:p>
          <a:p>
            <a:r>
              <a:rPr lang="en-US" sz="2300" dirty="0" smtClean="0"/>
              <a:t>It leads to curvature power spectra that are featureless and nearly scale</a:t>
            </a:r>
          </a:p>
          <a:p>
            <a:r>
              <a:rPr lang="en-US" sz="2300" dirty="0" smtClean="0"/>
              <a:t>invariant.</a:t>
            </a:r>
          </a:p>
          <a:p>
            <a:endParaRPr lang="en-US" sz="1500" dirty="0" smtClean="0"/>
          </a:p>
          <a:p>
            <a:r>
              <a:rPr lang="en-US" sz="2300" dirty="0" smtClean="0">
                <a:solidFill>
                  <a:srgbClr val="B30000"/>
                </a:solidFill>
              </a:rPr>
              <a:t>Generalized Slow-Roll approximation</a:t>
            </a:r>
            <a:r>
              <a:rPr lang="en-US" sz="2300" dirty="0" smtClean="0"/>
              <a:t>: allows for features in the inflationary </a:t>
            </a:r>
          </a:p>
          <a:p>
            <a:r>
              <a:rPr lang="en-US" sz="2300" dirty="0" smtClean="0"/>
              <a:t>potential. Here, the curvature power spectrum depends on a single source </a:t>
            </a:r>
          </a:p>
          <a:p>
            <a:r>
              <a:rPr lang="en-US" sz="2300" dirty="0" smtClean="0"/>
              <a:t>function (responsible for the observable features):</a:t>
            </a:r>
            <a:endParaRPr lang="en-US" sz="23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52" y="4168493"/>
            <a:ext cx="6029633" cy="1468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7267" y="6187602"/>
            <a:ext cx="507284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smtClean="0"/>
              <a:t>Simple to relate to the </a:t>
            </a:r>
            <a:r>
              <a:rPr lang="en-US" sz="2300" dirty="0" err="1" smtClean="0"/>
              <a:t>inflaton</a:t>
            </a:r>
            <a:r>
              <a:rPr lang="en-US" sz="2300" dirty="0" smtClean="0"/>
              <a:t> potential:</a:t>
            </a:r>
            <a:endParaRPr lang="en-US" sz="23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695" y="6083431"/>
            <a:ext cx="2608580" cy="5943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537728" y="6083431"/>
            <a:ext cx="2656840" cy="635484"/>
          </a:xfrm>
          <a:prstGeom prst="roundRect">
            <a:avLst/>
          </a:prstGeom>
          <a:noFill/>
          <a:ln w="22225">
            <a:solidFill>
              <a:srgbClr val="B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32325" y="5639394"/>
            <a:ext cx="3318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/>
              <a:t>C.Dvorkin</a:t>
            </a:r>
            <a:r>
              <a:rPr lang="en-US" b="1" i="1" dirty="0" smtClean="0"/>
              <a:t>, W.Hu, PRD (2009)</a:t>
            </a:r>
          </a:p>
        </p:txBody>
      </p:sp>
    </p:spTree>
    <p:extLst>
      <p:ext uri="{BB962C8B-B14F-4D97-AF65-F5344CB8AC3E}">
        <p14:creationId xmlns:p14="http://schemas.microsoft.com/office/powerpoint/2010/main" val="6245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tential_time_bestfitmodel_talk_clev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6255"/>
            <a:ext cx="3072384" cy="2194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2923" y="1919767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INFLATIONARY</a:t>
            </a:r>
          </a:p>
          <a:p>
            <a:pPr algn="ctr"/>
            <a:r>
              <a:rPr lang="en-US" b="1" dirty="0" smtClean="0"/>
              <a:t>POTENTIAL</a:t>
            </a:r>
            <a:endParaRPr lang="en-US" b="1" dirty="0"/>
          </a:p>
        </p:txBody>
      </p:sp>
      <p:pic>
        <p:nvPicPr>
          <p:cNvPr id="10" name="Picture 9" descr="curvature_power_spectrum_talk_clev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55" y="2443975"/>
            <a:ext cx="3072384" cy="21945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78743" y="1949519"/>
            <a:ext cx="2078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INITIAL CURVATURE</a:t>
            </a:r>
          </a:p>
          <a:p>
            <a:r>
              <a:rPr lang="en-US" b="1" dirty="0" smtClean="0"/>
              <a:t> POWER SPECTRUM</a:t>
            </a:r>
            <a:endParaRPr lang="en-US" b="1" dirty="0"/>
          </a:p>
        </p:txBody>
      </p:sp>
      <p:grpSp>
        <p:nvGrpSpPr>
          <p:cNvPr id="3" name="Group 22"/>
          <p:cNvGrpSpPr/>
          <p:nvPr/>
        </p:nvGrpSpPr>
        <p:grpSpPr>
          <a:xfrm>
            <a:off x="6335606" y="0"/>
            <a:ext cx="2779532" cy="2946705"/>
            <a:chOff x="6144768" y="177501"/>
            <a:chExt cx="2779532" cy="2946705"/>
          </a:xfrm>
        </p:grpSpPr>
        <p:pic>
          <p:nvPicPr>
            <p:cNvPr id="13" name="Picture 12" descr="ClTT_Feature_talk_clev.ep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4768" y="655326"/>
              <a:ext cx="2779532" cy="24688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3146" y="177501"/>
              <a:ext cx="2113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CMB TEMPERATURE </a:t>
              </a:r>
            </a:p>
            <a:p>
              <a:r>
                <a:rPr lang="en-US" b="1" dirty="0" smtClean="0"/>
                <a:t> POWER SPECTRUM</a:t>
              </a:r>
              <a:endParaRPr lang="en-US" b="1" dirty="0"/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3020547" y="3161741"/>
            <a:ext cx="829362" cy="4754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9084785">
            <a:off x="5461504" y="1322281"/>
            <a:ext cx="829362" cy="4754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1879233">
            <a:off x="5471951" y="4873064"/>
            <a:ext cx="829362" cy="4754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24"/>
          <p:cNvGrpSpPr/>
          <p:nvPr/>
        </p:nvGrpSpPr>
        <p:grpSpPr>
          <a:xfrm>
            <a:off x="6335606" y="3751836"/>
            <a:ext cx="2779532" cy="3034014"/>
            <a:chOff x="6144768" y="3823986"/>
            <a:chExt cx="2779532" cy="3034014"/>
          </a:xfrm>
        </p:grpSpPr>
        <p:pic>
          <p:nvPicPr>
            <p:cNvPr id="22" name="Picture 21" descr="ClEE_Feature_talk_clev.ep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768" y="4389120"/>
              <a:ext cx="2779532" cy="24688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03489" y="3823986"/>
              <a:ext cx="21127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CMB POLARIZATION </a:t>
              </a:r>
            </a:p>
            <a:p>
              <a:r>
                <a:rPr lang="en-US" b="1" dirty="0" smtClean="0"/>
                <a:t> POWER SPECTRUM</a:t>
              </a:r>
              <a:endParaRPr lang="en-US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04057" y="4468560"/>
            <a:ext cx="711736" cy="227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95019" y="4396149"/>
            <a:ext cx="189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wavenumber</a:t>
            </a:r>
            <a:r>
              <a:rPr lang="en-US" sz="1400" dirty="0" smtClean="0"/>
              <a:t> </a:t>
            </a:r>
            <a:r>
              <a:rPr lang="en-US" sz="1400" dirty="0" err="1" smtClean="0"/>
              <a:t>k</a:t>
            </a:r>
            <a:r>
              <a:rPr lang="en-US" sz="1400" dirty="0" smtClean="0"/>
              <a:t> [Mpc</a:t>
            </a:r>
            <a:r>
              <a:rPr lang="en-US" sz="1400" baseline="30000" dirty="0" smtClean="0"/>
              <a:t>-1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tential_time_bestfitmodel_talk_clev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255"/>
            <a:ext cx="3072384" cy="2194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2923" y="1919767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INFLATIONARY</a:t>
            </a:r>
          </a:p>
          <a:p>
            <a:pPr algn="ctr"/>
            <a:r>
              <a:rPr lang="en-US" b="1" dirty="0" smtClean="0"/>
              <a:t>POTENTIAL</a:t>
            </a:r>
            <a:endParaRPr lang="en-US" b="1" dirty="0"/>
          </a:p>
        </p:txBody>
      </p:sp>
      <p:pic>
        <p:nvPicPr>
          <p:cNvPr id="10" name="Picture 9" descr="curvature_power_spectrum_talk_clev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155" y="2443975"/>
            <a:ext cx="3072384" cy="21945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78743" y="1949519"/>
            <a:ext cx="2078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INITIAL CURVATURE</a:t>
            </a:r>
          </a:p>
          <a:p>
            <a:r>
              <a:rPr lang="en-US" b="1" dirty="0" smtClean="0"/>
              <a:t> POWER SPECTRUM</a:t>
            </a:r>
            <a:endParaRPr lang="en-US" b="1" dirty="0"/>
          </a:p>
        </p:txBody>
      </p:sp>
      <p:grpSp>
        <p:nvGrpSpPr>
          <p:cNvPr id="2" name="Group 22"/>
          <p:cNvGrpSpPr/>
          <p:nvPr/>
        </p:nvGrpSpPr>
        <p:grpSpPr>
          <a:xfrm>
            <a:off x="6335606" y="0"/>
            <a:ext cx="2779532" cy="2946705"/>
            <a:chOff x="6144768" y="177501"/>
            <a:chExt cx="2779532" cy="2946705"/>
          </a:xfrm>
        </p:grpSpPr>
        <p:pic>
          <p:nvPicPr>
            <p:cNvPr id="13" name="Picture 12" descr="ClTT_Feature_talk_clev.ep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4768" y="655326"/>
              <a:ext cx="2779532" cy="24688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3146" y="177501"/>
              <a:ext cx="2113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CMB TEMPERATURE </a:t>
              </a:r>
            </a:p>
            <a:p>
              <a:r>
                <a:rPr lang="en-US" b="1" dirty="0" smtClean="0"/>
                <a:t> POWER SPECTRUM</a:t>
              </a:r>
              <a:endParaRPr lang="en-US" b="1" dirty="0"/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3020547" y="3161741"/>
            <a:ext cx="829362" cy="4754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9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9084785">
            <a:off x="5461504" y="1322281"/>
            <a:ext cx="829362" cy="4754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9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1879233">
            <a:off x="5471951" y="4873064"/>
            <a:ext cx="829362" cy="4754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rgbClr val="00009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7747056" y="3473184"/>
            <a:ext cx="330200" cy="312470"/>
          </a:xfrm>
          <a:prstGeom prst="downArrow">
            <a:avLst/>
          </a:prstGeom>
          <a:solidFill>
            <a:srgbClr val="B30000"/>
          </a:solidFill>
          <a:ln>
            <a:solidFill>
              <a:srgbClr val="B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8854" y="306741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30000"/>
                </a:solidFill>
              </a:rPr>
              <a:t>OBSERVABLES</a:t>
            </a:r>
            <a:endParaRPr lang="en-US" sz="2000" dirty="0">
              <a:solidFill>
                <a:srgbClr val="B3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7525" y="4470317"/>
            <a:ext cx="894737" cy="168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95019" y="4396149"/>
            <a:ext cx="189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wavenumber</a:t>
            </a:r>
            <a:r>
              <a:rPr lang="en-US" sz="1400" dirty="0" smtClean="0"/>
              <a:t> </a:t>
            </a:r>
            <a:r>
              <a:rPr lang="en-US" sz="1400" dirty="0" err="1" smtClean="0"/>
              <a:t>k</a:t>
            </a:r>
            <a:r>
              <a:rPr lang="en-US" sz="1400" dirty="0" smtClean="0"/>
              <a:t> [Mpc</a:t>
            </a:r>
            <a:r>
              <a:rPr lang="en-US" sz="1400" baseline="30000" dirty="0" smtClean="0"/>
              <a:t>-1</a:t>
            </a:r>
            <a:r>
              <a:rPr lang="en-US" dirty="0" smtClean="0"/>
              <a:t>]</a:t>
            </a:r>
            <a:endParaRPr lang="en-US" dirty="0"/>
          </a:p>
        </p:txBody>
      </p:sp>
      <p:grpSp>
        <p:nvGrpSpPr>
          <p:cNvPr id="32" name="Group 24"/>
          <p:cNvGrpSpPr/>
          <p:nvPr/>
        </p:nvGrpSpPr>
        <p:grpSpPr>
          <a:xfrm>
            <a:off x="6335606" y="3751836"/>
            <a:ext cx="2779532" cy="3034014"/>
            <a:chOff x="6144768" y="3823986"/>
            <a:chExt cx="2779532" cy="3034014"/>
          </a:xfrm>
        </p:grpSpPr>
        <p:pic>
          <p:nvPicPr>
            <p:cNvPr id="33" name="Picture 32" descr="ClEE_Feature_talk_clev.ep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4768" y="4389120"/>
              <a:ext cx="2779532" cy="246888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703489" y="3823986"/>
              <a:ext cx="21127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CMB POLARIZATION </a:t>
              </a:r>
            </a:p>
            <a:p>
              <a:r>
                <a:rPr lang="en-US" b="1" dirty="0" smtClean="0"/>
                <a:t> POWER SPECTRUM</a:t>
              </a:r>
              <a:endParaRPr lang="en-US" b="1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793584" y="2787975"/>
            <a:ext cx="225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</a:t>
            </a:r>
            <a:endParaRPr lang="en-US" sz="1400" dirty="0"/>
          </a:p>
        </p:txBody>
      </p:sp>
      <p:sp>
        <p:nvSpPr>
          <p:cNvPr id="40" name="Down Arrow 39"/>
          <p:cNvSpPr/>
          <p:nvPr/>
        </p:nvSpPr>
        <p:spPr>
          <a:xfrm rot="10800000">
            <a:off x="7747056" y="2749284"/>
            <a:ext cx="330200" cy="312470"/>
          </a:xfrm>
          <a:prstGeom prst="downArrow">
            <a:avLst/>
          </a:prstGeom>
          <a:solidFill>
            <a:srgbClr val="B30000"/>
          </a:solidFill>
          <a:ln>
            <a:solidFill>
              <a:srgbClr val="B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5104-1DE0-9348-8C0C-D196CF80D2C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Functional reconstruction of Generalized tilt</a:t>
            </a:r>
            <a:endParaRPr lang="en-US" sz="48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9792" y="5995574"/>
            <a:ext cx="66918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G. </a:t>
            </a:r>
            <a:r>
              <a:rPr lang="en-US" b="1" i="1" dirty="0" err="1"/>
              <a:t>Obied</a:t>
            </a:r>
            <a:r>
              <a:rPr lang="en-US" b="1" i="1" dirty="0"/>
              <a:t>, C. </a:t>
            </a:r>
            <a:r>
              <a:rPr lang="en-US" b="1" i="1" dirty="0" err="1"/>
              <a:t>Dvorkin</a:t>
            </a:r>
            <a:r>
              <a:rPr lang="en-US" b="1" i="1" dirty="0"/>
              <a:t>, C. Heinrich, W. Hu, and V. Miranda, </a:t>
            </a:r>
            <a:r>
              <a:rPr lang="en-US" b="1" i="1" dirty="0" smtClean="0"/>
              <a:t>PRD</a:t>
            </a:r>
            <a:r>
              <a:rPr lang="hr-HR" b="1" i="1" dirty="0" smtClean="0"/>
              <a:t> </a:t>
            </a:r>
            <a:r>
              <a:rPr lang="hr-HR" b="1" i="1" dirty="0"/>
              <a:t>(2017)</a:t>
            </a:r>
            <a:endParaRPr lang="en-US" b="1" i="1" dirty="0"/>
          </a:p>
          <a:p>
            <a:endParaRPr lang="en-US" sz="9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8532" y="1424351"/>
            <a:ext cx="7954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• 2 </a:t>
            </a:r>
            <a:r>
              <a:rPr lang="en-US" sz="2000" dirty="0"/>
              <a:t>PCs </a:t>
            </a:r>
            <a:r>
              <a:rPr lang="en-US" sz="2000" dirty="0" smtClean="0"/>
              <a:t>(out of 20) deviate </a:t>
            </a:r>
            <a:r>
              <a:rPr lang="en-US" sz="2000" dirty="0"/>
              <a:t>from zero </a:t>
            </a:r>
            <a:r>
              <a:rPr lang="en-US" sz="2000" dirty="0" smtClean="0"/>
              <a:t>the 99% </a:t>
            </a:r>
            <a:r>
              <a:rPr lang="en-US" sz="2000" dirty="0"/>
              <a:t>CL. </a:t>
            </a:r>
          </a:p>
          <a:p>
            <a:r>
              <a:rPr lang="en-US" sz="2000" dirty="0" smtClean="0"/>
              <a:t>• These </a:t>
            </a:r>
            <a:r>
              <a:rPr lang="en-US" sz="2000" dirty="0"/>
              <a:t>deviations prefer a sharp suppression in power at k=0.004 Mpc</a:t>
            </a:r>
            <a:r>
              <a:rPr lang="en-US" sz="2000" baseline="30000" dirty="0"/>
              <a:t>-1</a:t>
            </a:r>
            <a:r>
              <a:rPr lang="en-US" sz="20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99" y="2493520"/>
            <a:ext cx="4086225" cy="3146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" y="2329864"/>
            <a:ext cx="3633875" cy="363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2119" y="2264559"/>
            <a:ext cx="19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Planck (2015)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17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13996</TotalTime>
  <Words>754</Words>
  <Application>Microsoft Macintosh PowerPoint</Application>
  <PresentationFormat>On-screen Show (4:3)</PresentationFormat>
  <Paragraphs>123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Times New Roman</vt:lpstr>
      <vt:lpstr>Arial</vt:lpstr>
      <vt:lpstr>Office Theme</vt:lpstr>
      <vt:lpstr>The Early and the Late Universe: Inflationary Features  and Implications  on Cosmological Parameters</vt:lpstr>
      <vt:lpstr>Cosmic Microwave Background</vt:lpstr>
      <vt:lpstr>CMB Power Spectrum</vt:lpstr>
      <vt:lpstr>H0 tension</vt:lpstr>
      <vt:lpstr>Local cosmological inferences depend on the assumptions in the CDM model, in particular the form of the inflationary power spectrum.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Extra Slides</vt:lpstr>
      <vt:lpstr>PowerPoint Presentation</vt:lpstr>
    </vt:vector>
  </TitlesOfParts>
  <Company>University of Chicago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Physics  Beyond the Standard Model  with Cosmology </dc:title>
  <dc:creator>Cora Dvorkin</dc:creator>
  <cp:lastModifiedBy>cora.dvorkin@gmail.com</cp:lastModifiedBy>
  <cp:revision>428</cp:revision>
  <dcterms:created xsi:type="dcterms:W3CDTF">2016-08-12T14:22:29Z</dcterms:created>
  <dcterms:modified xsi:type="dcterms:W3CDTF">2017-12-04T18:03:04Z</dcterms:modified>
</cp:coreProperties>
</file>