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62" r:id="rId2"/>
    <p:sldId id="481" r:id="rId3"/>
    <p:sldId id="449" r:id="rId4"/>
    <p:sldId id="483" r:id="rId5"/>
    <p:sldId id="484" r:id="rId6"/>
    <p:sldId id="475" r:id="rId7"/>
    <p:sldId id="472" r:id="rId8"/>
    <p:sldId id="479" r:id="rId9"/>
    <p:sldId id="480" r:id="rId10"/>
    <p:sldId id="476" r:id="rId11"/>
    <p:sldId id="485" r:id="rId12"/>
    <p:sldId id="471" r:id="rId13"/>
    <p:sldId id="468" r:id="rId14"/>
    <p:sldId id="465" r:id="rId15"/>
    <p:sldId id="473" r:id="rId16"/>
    <p:sldId id="467" r:id="rId17"/>
    <p:sldId id="477" r:id="rId18"/>
    <p:sldId id="474" r:id="rId19"/>
    <p:sldId id="478" r:id="rId20"/>
    <p:sldId id="466" r:id="rId21"/>
    <p:sldId id="487" r:id="rId22"/>
  </p:sldIdLst>
  <p:sldSz cx="10058400" cy="7772400"/>
  <p:notesSz cx="6858000" cy="9144000"/>
  <p:defaultTextStyle>
    <a:defPPr>
      <a:defRPr lang="en-US"/>
    </a:defPPr>
    <a:lvl1pPr algn="l" defTabSz="5080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508000" indent="-50800" algn="l" defTabSz="5080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1017588" indent="-103188" algn="l" defTabSz="5080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527175" indent="-155575" algn="l" defTabSz="5080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2036763" indent="-207963" algn="l" defTabSz="5080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4354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BD972"/>
    <a:srgbClr val="91DDDD"/>
    <a:srgbClr val="8793FF"/>
    <a:srgbClr val="4EFF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60" autoAdjust="0"/>
    <p:restoredTop sz="94682"/>
  </p:normalViewPr>
  <p:slideViewPr>
    <p:cSldViewPr snapToGrid="0" snapToObjects="1">
      <p:cViewPr varScale="1">
        <p:scale>
          <a:sx n="105" d="100"/>
          <a:sy n="105" d="100"/>
        </p:scale>
        <p:origin x="1744" y="184"/>
      </p:cViewPr>
      <p:guideLst>
        <p:guide orient="horz" pos="4354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094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094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1ADFC02-8609-514E-A7E4-B1FD6C4FFB7F}" type="datetime1">
              <a:rPr lang="en-US"/>
              <a:pPr>
                <a:defRPr/>
              </a:pPr>
              <a:t>12/5/17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094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5094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AC1C7C8-3C49-3549-A6B0-F9870A36F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094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094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9D4B0D2-C856-5740-B06A-D0E93A9E50AF}" type="datetime1">
              <a:rPr lang="en-US"/>
              <a:pPr>
                <a:defRPr/>
              </a:pPr>
              <a:t>12/5/17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094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5094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9A366E9-056B-814F-9646-24099382B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5080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pitchFamily="-111" charset="-128"/>
        <a:cs typeface="ＭＳ Ｐゴシック" pitchFamily="-111" charset="-128"/>
      </a:defRPr>
    </a:lvl1pPr>
    <a:lvl2pPr marL="508000" algn="l" defTabSz="5080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1017588" algn="l" defTabSz="5080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527175" algn="l" defTabSz="5080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2036763" algn="l" defTabSz="5080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547061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9FA6B16-37B4-4347-BF8D-AA5B4FE9C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38EEE99-1DD4-CB41-BBB6-38CD7755D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8" y="311150"/>
            <a:ext cx="9051925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1812925"/>
            <a:ext cx="9051925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712075" y="7358063"/>
            <a:ext cx="2346325" cy="414337"/>
          </a:xfrm>
          <a:prstGeom prst="rect">
            <a:avLst/>
          </a:prstGeom>
        </p:spPr>
        <p:txBody>
          <a:bodyPr lIns="101882" tIns="50941" rIns="101882" bIns="50941"/>
          <a:lstStyle>
            <a:lvl1pPr algn="r" defTabSz="509412"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6381B365-C956-FF4E-9CB6-D2F64929D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defTabSz="5080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5080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defTabSz="5080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defTabSz="5080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defTabSz="5080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509412" algn="ctr" defTabSz="509412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6pPr>
      <a:lvl7pPr marL="1018824" algn="ctr" defTabSz="509412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7pPr>
      <a:lvl8pPr marL="1528237" algn="ctr" defTabSz="509412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8pPr>
      <a:lvl9pPr marL="2037649" algn="ctr" defTabSz="509412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81000" indent="-381000" algn="l" defTabSz="5080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827088" indent="-317500" algn="l" defTabSz="5080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273175" indent="-254000" algn="l" defTabSz="5080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782763" indent="-254000" algn="l" defTabSz="5080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292350" indent="-254000" algn="l" defTabSz="5080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/>
          </p:cNvPicPr>
          <p:nvPr/>
        </p:nvPicPr>
        <p:blipFill>
          <a:blip r:embed="rId2"/>
          <a:srcRect t="11108" b="14063"/>
          <a:stretch>
            <a:fillRect/>
          </a:stretch>
        </p:blipFill>
        <p:spPr bwMode="auto">
          <a:xfrm>
            <a:off x="-22225" y="0"/>
            <a:ext cx="10080625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68400"/>
            <a:ext cx="10058400" cy="66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Freeform 219"/>
          <p:cNvSpPr>
            <a:spLocks/>
          </p:cNvSpPr>
          <p:nvPr/>
        </p:nvSpPr>
        <p:spPr bwMode="auto">
          <a:xfrm>
            <a:off x="-1" y="302997"/>
            <a:ext cx="10058401" cy="6287248"/>
          </a:xfrm>
          <a:custGeom>
            <a:avLst/>
            <a:gdLst>
              <a:gd name="T0" fmla="*/ 52 w 3022"/>
              <a:gd name="T1" fmla="*/ 982 h 2424"/>
              <a:gd name="T2" fmla="*/ 108 w 3022"/>
              <a:gd name="T3" fmla="*/ 770 h 2424"/>
              <a:gd name="T4" fmla="*/ 166 w 3022"/>
              <a:gd name="T5" fmla="*/ 570 h 2424"/>
              <a:gd name="T6" fmla="*/ 228 w 3022"/>
              <a:gd name="T7" fmla="*/ 386 h 2424"/>
              <a:gd name="T8" fmla="*/ 296 w 3022"/>
              <a:gd name="T9" fmla="*/ 230 h 2424"/>
              <a:gd name="T10" fmla="*/ 332 w 3022"/>
              <a:gd name="T11" fmla="*/ 164 h 2424"/>
              <a:gd name="T12" fmla="*/ 368 w 3022"/>
              <a:gd name="T13" fmla="*/ 108 h 2424"/>
              <a:gd name="T14" fmla="*/ 406 w 3022"/>
              <a:gd name="T15" fmla="*/ 62 h 2424"/>
              <a:gd name="T16" fmla="*/ 446 w 3022"/>
              <a:gd name="T17" fmla="*/ 28 h 2424"/>
              <a:gd name="T18" fmla="*/ 488 w 3022"/>
              <a:gd name="T19" fmla="*/ 8 h 2424"/>
              <a:gd name="T20" fmla="*/ 532 w 3022"/>
              <a:gd name="T21" fmla="*/ 0 h 2424"/>
              <a:gd name="T22" fmla="*/ 566 w 3022"/>
              <a:gd name="T23" fmla="*/ 4 h 2424"/>
              <a:gd name="T24" fmla="*/ 600 w 3022"/>
              <a:gd name="T25" fmla="*/ 18 h 2424"/>
              <a:gd name="T26" fmla="*/ 636 w 3022"/>
              <a:gd name="T27" fmla="*/ 38 h 2424"/>
              <a:gd name="T28" fmla="*/ 670 w 3022"/>
              <a:gd name="T29" fmla="*/ 66 h 2424"/>
              <a:gd name="T30" fmla="*/ 740 w 3022"/>
              <a:gd name="T31" fmla="*/ 142 h 2424"/>
              <a:gd name="T32" fmla="*/ 812 w 3022"/>
              <a:gd name="T33" fmla="*/ 240 h 2424"/>
              <a:gd name="T34" fmla="*/ 884 w 3022"/>
              <a:gd name="T35" fmla="*/ 354 h 2424"/>
              <a:gd name="T36" fmla="*/ 956 w 3022"/>
              <a:gd name="T37" fmla="*/ 480 h 2424"/>
              <a:gd name="T38" fmla="*/ 1098 w 3022"/>
              <a:gd name="T39" fmla="*/ 746 h 2424"/>
              <a:gd name="T40" fmla="*/ 1356 w 3022"/>
              <a:gd name="T41" fmla="*/ 1224 h 2424"/>
              <a:gd name="T42" fmla="*/ 1414 w 3022"/>
              <a:gd name="T43" fmla="*/ 1326 h 2424"/>
              <a:gd name="T44" fmla="*/ 1504 w 3022"/>
              <a:gd name="T45" fmla="*/ 1474 h 2424"/>
              <a:gd name="T46" fmla="*/ 1580 w 3022"/>
              <a:gd name="T47" fmla="*/ 1584 h 2424"/>
              <a:gd name="T48" fmla="*/ 1676 w 3022"/>
              <a:gd name="T49" fmla="*/ 1708 h 2424"/>
              <a:gd name="T50" fmla="*/ 1788 w 3022"/>
              <a:gd name="T51" fmla="*/ 1840 h 2424"/>
              <a:gd name="T52" fmla="*/ 1918 w 3022"/>
              <a:gd name="T53" fmla="*/ 1970 h 2424"/>
              <a:gd name="T54" fmla="*/ 2026 w 3022"/>
              <a:gd name="T55" fmla="*/ 2062 h 2424"/>
              <a:gd name="T56" fmla="*/ 2116 w 3022"/>
              <a:gd name="T57" fmla="*/ 2130 h 2424"/>
              <a:gd name="T58" fmla="*/ 2226 w 3022"/>
              <a:gd name="T59" fmla="*/ 2196 h 2424"/>
              <a:gd name="T60" fmla="*/ 2344 w 3022"/>
              <a:gd name="T61" fmla="*/ 2254 h 2424"/>
              <a:gd name="T62" fmla="*/ 2468 w 3022"/>
              <a:gd name="T63" fmla="*/ 2304 h 2424"/>
              <a:gd name="T64" fmla="*/ 2592 w 3022"/>
              <a:gd name="T65" fmla="*/ 2346 h 2424"/>
              <a:gd name="T66" fmla="*/ 2718 w 3022"/>
              <a:gd name="T67" fmla="*/ 2378 h 2424"/>
              <a:gd name="T68" fmla="*/ 2844 w 3022"/>
              <a:gd name="T69" fmla="*/ 2402 h 2424"/>
              <a:gd name="T70" fmla="*/ 2964 w 3022"/>
              <a:gd name="T71" fmla="*/ 2420 h 242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022"/>
              <a:gd name="T109" fmla="*/ 0 h 2424"/>
              <a:gd name="T110" fmla="*/ 3022 w 3022"/>
              <a:gd name="T111" fmla="*/ 2424 h 242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022" h="2424">
                <a:moveTo>
                  <a:pt x="0" y="1196"/>
                </a:moveTo>
                <a:lnTo>
                  <a:pt x="52" y="982"/>
                </a:lnTo>
                <a:lnTo>
                  <a:pt x="80" y="876"/>
                </a:lnTo>
                <a:lnTo>
                  <a:pt x="108" y="770"/>
                </a:lnTo>
                <a:lnTo>
                  <a:pt x="136" y="668"/>
                </a:lnTo>
                <a:lnTo>
                  <a:pt x="166" y="570"/>
                </a:lnTo>
                <a:lnTo>
                  <a:pt x="196" y="474"/>
                </a:lnTo>
                <a:lnTo>
                  <a:pt x="228" y="386"/>
                </a:lnTo>
                <a:lnTo>
                  <a:pt x="262" y="304"/>
                </a:lnTo>
                <a:lnTo>
                  <a:pt x="296" y="230"/>
                </a:lnTo>
                <a:lnTo>
                  <a:pt x="314" y="196"/>
                </a:lnTo>
                <a:lnTo>
                  <a:pt x="332" y="164"/>
                </a:lnTo>
                <a:lnTo>
                  <a:pt x="350" y="134"/>
                </a:lnTo>
                <a:lnTo>
                  <a:pt x="368" y="108"/>
                </a:lnTo>
                <a:lnTo>
                  <a:pt x="388" y="84"/>
                </a:lnTo>
                <a:lnTo>
                  <a:pt x="406" y="62"/>
                </a:lnTo>
                <a:lnTo>
                  <a:pt x="426" y="44"/>
                </a:lnTo>
                <a:lnTo>
                  <a:pt x="446" y="28"/>
                </a:lnTo>
                <a:lnTo>
                  <a:pt x="468" y="16"/>
                </a:lnTo>
                <a:lnTo>
                  <a:pt x="488" y="8"/>
                </a:lnTo>
                <a:lnTo>
                  <a:pt x="510" y="2"/>
                </a:lnTo>
                <a:lnTo>
                  <a:pt x="532" y="0"/>
                </a:lnTo>
                <a:lnTo>
                  <a:pt x="548" y="2"/>
                </a:lnTo>
                <a:lnTo>
                  <a:pt x="566" y="4"/>
                </a:lnTo>
                <a:lnTo>
                  <a:pt x="584" y="10"/>
                </a:lnTo>
                <a:lnTo>
                  <a:pt x="600" y="18"/>
                </a:lnTo>
                <a:lnTo>
                  <a:pt x="618" y="28"/>
                </a:lnTo>
                <a:lnTo>
                  <a:pt x="636" y="38"/>
                </a:lnTo>
                <a:lnTo>
                  <a:pt x="652" y="52"/>
                </a:lnTo>
                <a:lnTo>
                  <a:pt x="670" y="66"/>
                </a:lnTo>
                <a:lnTo>
                  <a:pt x="706" y="102"/>
                </a:lnTo>
                <a:lnTo>
                  <a:pt x="740" y="142"/>
                </a:lnTo>
                <a:lnTo>
                  <a:pt x="776" y="190"/>
                </a:lnTo>
                <a:lnTo>
                  <a:pt x="812" y="240"/>
                </a:lnTo>
                <a:lnTo>
                  <a:pt x="848" y="296"/>
                </a:lnTo>
                <a:lnTo>
                  <a:pt x="884" y="354"/>
                </a:lnTo>
                <a:lnTo>
                  <a:pt x="920" y="416"/>
                </a:lnTo>
                <a:lnTo>
                  <a:pt x="956" y="480"/>
                </a:lnTo>
                <a:lnTo>
                  <a:pt x="1028" y="612"/>
                </a:lnTo>
                <a:lnTo>
                  <a:pt x="1098" y="746"/>
                </a:lnTo>
                <a:lnTo>
                  <a:pt x="1274" y="1074"/>
                </a:lnTo>
                <a:lnTo>
                  <a:pt x="1356" y="1224"/>
                </a:lnTo>
                <a:lnTo>
                  <a:pt x="1402" y="1306"/>
                </a:lnTo>
                <a:lnTo>
                  <a:pt x="1414" y="1326"/>
                </a:lnTo>
                <a:lnTo>
                  <a:pt x="1448" y="1384"/>
                </a:lnTo>
                <a:lnTo>
                  <a:pt x="1504" y="1474"/>
                </a:lnTo>
                <a:lnTo>
                  <a:pt x="1540" y="1526"/>
                </a:lnTo>
                <a:lnTo>
                  <a:pt x="1580" y="1584"/>
                </a:lnTo>
                <a:lnTo>
                  <a:pt x="1626" y="1644"/>
                </a:lnTo>
                <a:lnTo>
                  <a:pt x="1676" y="1708"/>
                </a:lnTo>
                <a:lnTo>
                  <a:pt x="1730" y="1774"/>
                </a:lnTo>
                <a:lnTo>
                  <a:pt x="1788" y="1840"/>
                </a:lnTo>
                <a:lnTo>
                  <a:pt x="1852" y="1906"/>
                </a:lnTo>
                <a:lnTo>
                  <a:pt x="1918" y="1970"/>
                </a:lnTo>
                <a:lnTo>
                  <a:pt x="1990" y="2032"/>
                </a:lnTo>
                <a:lnTo>
                  <a:pt x="2026" y="2062"/>
                </a:lnTo>
                <a:lnTo>
                  <a:pt x="2064" y="2092"/>
                </a:lnTo>
                <a:lnTo>
                  <a:pt x="2116" y="2130"/>
                </a:lnTo>
                <a:lnTo>
                  <a:pt x="2170" y="2164"/>
                </a:lnTo>
                <a:lnTo>
                  <a:pt x="2226" y="2196"/>
                </a:lnTo>
                <a:lnTo>
                  <a:pt x="2284" y="2226"/>
                </a:lnTo>
                <a:lnTo>
                  <a:pt x="2344" y="2254"/>
                </a:lnTo>
                <a:lnTo>
                  <a:pt x="2406" y="2280"/>
                </a:lnTo>
                <a:lnTo>
                  <a:pt x="2468" y="2304"/>
                </a:lnTo>
                <a:lnTo>
                  <a:pt x="2530" y="2326"/>
                </a:lnTo>
                <a:lnTo>
                  <a:pt x="2592" y="2346"/>
                </a:lnTo>
                <a:lnTo>
                  <a:pt x="2656" y="2362"/>
                </a:lnTo>
                <a:lnTo>
                  <a:pt x="2718" y="2378"/>
                </a:lnTo>
                <a:lnTo>
                  <a:pt x="2782" y="2392"/>
                </a:lnTo>
                <a:lnTo>
                  <a:pt x="2844" y="2402"/>
                </a:lnTo>
                <a:lnTo>
                  <a:pt x="2904" y="2412"/>
                </a:lnTo>
                <a:lnTo>
                  <a:pt x="2964" y="2420"/>
                </a:lnTo>
                <a:lnTo>
                  <a:pt x="3022" y="2424"/>
                </a:lnTo>
              </a:path>
            </a:pathLst>
          </a:custGeom>
          <a:noFill/>
          <a:ln w="63500">
            <a:solidFill>
              <a:srgbClr val="00FF00"/>
            </a:solidFill>
            <a:round/>
            <a:headEnd/>
            <a:tailEnd/>
          </a:ln>
          <a:effectLst>
            <a:glow rad="152400">
              <a:srgbClr val="FF0000">
                <a:alpha val="75000"/>
              </a:srgbClr>
            </a:glow>
            <a:softEdge rad="12700"/>
          </a:effectLst>
        </p:spPr>
        <p:txBody>
          <a:bodyPr lIns="101882" tIns="50941" rIns="101882" bIns="5094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00FF00"/>
              </a:solidFill>
            </a:endParaRPr>
          </a:p>
        </p:txBody>
      </p:sp>
      <p:pic>
        <p:nvPicPr>
          <p:cNvPr id="8199" name="Picture 4" descr="pixie_with_mli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92000"/>
          </a:blip>
          <a:srcRect/>
          <a:stretch>
            <a:fillRect/>
          </a:stretch>
        </p:blipFill>
        <p:spPr bwMode="auto">
          <a:xfrm rot="529445">
            <a:off x="1376363" y="2120900"/>
            <a:ext cx="5945187" cy="477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Box 4"/>
          <p:cNvSpPr txBox="1">
            <a:spLocks noChangeArrowheads="1"/>
          </p:cNvSpPr>
          <p:nvPr/>
        </p:nvSpPr>
        <p:spPr bwMode="auto">
          <a:xfrm>
            <a:off x="3971322" y="154173"/>
            <a:ext cx="5898768" cy="108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82" tIns="50941" rIns="101882" bIns="50941">
            <a:prstTxWarp prst="textNoShape">
              <a:avLst/>
            </a:prstTxWarp>
            <a:spAutoFit/>
          </a:bodyPr>
          <a:lstStyle/>
          <a:p>
            <a:pPr algn="r"/>
            <a:r>
              <a:rPr lang="en-US" sz="6400" b="1" dirty="0" smtClean="0">
                <a:solidFill>
                  <a:srgbClr val="4EFF43"/>
                </a:solidFill>
                <a:ea typeface="Arial" charset="0"/>
                <a:cs typeface="Arial" charset="0"/>
              </a:rPr>
              <a:t>Galactic Dust</a:t>
            </a:r>
            <a:endParaRPr lang="en-US" sz="6400" b="1" dirty="0">
              <a:solidFill>
                <a:srgbClr val="4EFF43"/>
              </a:solidFill>
              <a:ea typeface="Arial" charset="0"/>
              <a:cs typeface="Arial" charset="0"/>
            </a:endParaRPr>
          </a:p>
        </p:txBody>
      </p:sp>
      <p:sp>
        <p:nvSpPr>
          <p:cNvPr id="8201" name="TextBox 4"/>
          <p:cNvSpPr txBox="1">
            <a:spLocks noChangeArrowheads="1"/>
          </p:cNvSpPr>
          <p:nvPr/>
        </p:nvSpPr>
        <p:spPr bwMode="auto">
          <a:xfrm>
            <a:off x="3783013" y="7115175"/>
            <a:ext cx="6275387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b="1"/>
              <a:t>D Fixsen</a:t>
            </a:r>
          </a:p>
          <a:p>
            <a:r>
              <a:rPr lang="en-US" b="1"/>
              <a:t>University of Maryland / Goddard Space Flight Center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87"/>
    </mc:Choice>
    <mc:Fallback xmlns="">
      <p:transition spd="slow" advTm="3308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38EEE99-1DD4-CB41-BBB6-38CD7755D27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9" t="10824" r="9792" b="46196"/>
          <a:stretch/>
        </p:blipFill>
        <p:spPr>
          <a:xfrm>
            <a:off x="0" y="705730"/>
            <a:ext cx="10058400" cy="70666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3184" y="97536"/>
            <a:ext cx="7034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Eigen Value Spectrum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606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773"/>
    </mc:Choice>
    <mc:Fallback xmlns="">
      <p:transition spd="slow" advTm="8777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38EEE99-1DD4-CB41-BBB6-38CD7755D27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6065" y="780288"/>
            <a:ext cx="9227206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Take out known signals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4000" dirty="0" smtClean="0"/>
              <a:t>Uniform </a:t>
            </a:r>
            <a:r>
              <a:rPr lang="en-US" sz="4000" dirty="0"/>
              <a:t>Black Body </a:t>
            </a:r>
            <a:r>
              <a:rPr lang="en-US" sz="4000" dirty="0" smtClean="0"/>
              <a:t>spectrum (1 DOF)</a:t>
            </a:r>
            <a:endParaRPr lang="en-US" sz="4000" dirty="0"/>
          </a:p>
          <a:p>
            <a:pPr marL="285750" indent="-285750">
              <a:buFont typeface="Arial" charset="0"/>
              <a:buChar char="•"/>
            </a:pPr>
            <a:r>
              <a:rPr lang="en-US" sz="4000" dirty="0" smtClean="0"/>
              <a:t>CMB dipole (3 DOF)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4000" dirty="0" smtClean="0"/>
              <a:t>Zodiacal emission (2 DOF)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4000" dirty="0" smtClean="0"/>
              <a:t>C+ &amp; N+ emission (12126 DOF)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4000" dirty="0" smtClean="0"/>
              <a:t>CIB ???</a:t>
            </a:r>
          </a:p>
          <a:p>
            <a:pPr marL="285750" indent="-285750">
              <a:buFont typeface="Arial" charset="0"/>
              <a:buChar char="•"/>
            </a:pPr>
            <a:r>
              <a:rPr lang="en-US" sz="4000" dirty="0" smtClean="0"/>
              <a:t>CMB anisotropy?</a:t>
            </a:r>
          </a:p>
          <a:p>
            <a:pPr marL="285750" indent="-285750">
              <a:buFont typeface="Arial" charset="0"/>
              <a:buChar char="•"/>
            </a:pPr>
            <a:r>
              <a:rPr lang="en-US" sz="4000" dirty="0" smtClean="0"/>
              <a:t>CIB anisotropy?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9148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47"/>
    </mc:Choice>
    <mc:Fallback xmlns="">
      <p:transition spd="slow" advTm="5204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38EEE99-1DD4-CB41-BBB6-38CD7755D27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2" t="10824" r="10402" b="46196"/>
          <a:stretch/>
        </p:blipFill>
        <p:spPr>
          <a:xfrm>
            <a:off x="-27408" y="538076"/>
            <a:ext cx="10085808" cy="7234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9472" y="1048513"/>
            <a:ext cx="7851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+mj-lt"/>
              </a:rPr>
              <a:t>Dash = uniform </a:t>
            </a:r>
            <a:r>
              <a:rPr lang="en-US" sz="3000" dirty="0" smtClean="0">
                <a:latin typeface="symbol" charset="2"/>
              </a:rPr>
              <a:t>n</a:t>
            </a:r>
            <a:r>
              <a:rPr lang="en-US" sz="3000" baseline="30000" dirty="0" smtClean="0">
                <a:latin typeface="+mj-lt"/>
              </a:rPr>
              <a:t>2</a:t>
            </a:r>
            <a:r>
              <a:rPr lang="en-US" sz="3000" dirty="0" smtClean="0">
                <a:latin typeface="+mj-lt"/>
              </a:rPr>
              <a:t>B</a:t>
            </a:r>
            <a:r>
              <a:rPr lang="en-US" sz="3000" baseline="-25000" dirty="0" smtClean="0">
                <a:latin typeface="symbol" charset="2"/>
              </a:rPr>
              <a:t>n</a:t>
            </a:r>
            <a:r>
              <a:rPr lang="en-US" sz="3000" dirty="0" smtClean="0">
                <a:latin typeface="+mj-lt"/>
              </a:rPr>
              <a:t>(</a:t>
            </a:r>
            <a:r>
              <a:rPr lang="en-US" sz="3000" i="1" dirty="0"/>
              <a:t>T</a:t>
            </a:r>
            <a:r>
              <a:rPr lang="en-US" sz="3000" dirty="0" smtClean="0">
                <a:latin typeface="+mj-lt"/>
              </a:rPr>
              <a:t>)      </a:t>
            </a:r>
            <a:r>
              <a:rPr lang="en-US" sz="3000" i="1" dirty="0" smtClean="0"/>
              <a:t>T=</a:t>
            </a:r>
            <a:r>
              <a:rPr lang="en-US" sz="3000" dirty="0" smtClean="0">
                <a:latin typeface="+mj-lt"/>
              </a:rPr>
              <a:t>2.8-17.4 K</a:t>
            </a:r>
          </a:p>
          <a:p>
            <a:r>
              <a:rPr lang="en-US" sz="3000" dirty="0" smtClean="0">
                <a:latin typeface="+mj-lt"/>
              </a:rPr>
              <a:t>Dot = </a:t>
            </a:r>
            <a:r>
              <a:rPr lang="en-US" sz="3000" dirty="0" err="1" smtClean="0">
                <a:latin typeface="symbol" charset="2"/>
              </a:rPr>
              <a:t>n</a:t>
            </a:r>
            <a:r>
              <a:rPr lang="en-US" sz="3000" baseline="30000" dirty="0" err="1" smtClean="0">
                <a:latin typeface="symbol" charset="2"/>
              </a:rPr>
              <a:t>b</a:t>
            </a:r>
            <a:r>
              <a:rPr lang="en-US" sz="3000" dirty="0" err="1" smtClean="0">
                <a:latin typeface="+mj-lt"/>
              </a:rPr>
              <a:t>B</a:t>
            </a:r>
            <a:r>
              <a:rPr lang="en-US" sz="3000" baseline="-25000" dirty="0" err="1" smtClean="0">
                <a:latin typeface="symbol" charset="2"/>
              </a:rPr>
              <a:t>n</a:t>
            </a:r>
            <a:r>
              <a:rPr lang="en-US" sz="3000" dirty="0" smtClean="0">
                <a:latin typeface="+mj-lt"/>
              </a:rPr>
              <a:t>(</a:t>
            </a:r>
            <a:r>
              <a:rPr lang="en-US" sz="3000" i="1" dirty="0"/>
              <a:t>T</a:t>
            </a:r>
            <a:r>
              <a:rPr lang="en-US" sz="3000" dirty="0" smtClean="0">
                <a:latin typeface="+mj-lt"/>
              </a:rPr>
              <a:t>)           </a:t>
            </a:r>
            <a:r>
              <a:rPr lang="en-US" sz="3000" dirty="0" smtClean="0">
                <a:latin typeface="symbol" charset="2"/>
              </a:rPr>
              <a:t>b</a:t>
            </a:r>
            <a:r>
              <a:rPr lang="en-US" sz="3000" dirty="0" smtClean="0">
                <a:latin typeface="+mj-lt"/>
              </a:rPr>
              <a:t>=.65 </a:t>
            </a:r>
            <a:r>
              <a:rPr lang="en-US" sz="3000" i="1" dirty="0" smtClean="0">
                <a:latin typeface="+mj-lt"/>
              </a:rPr>
              <a:t>T</a:t>
            </a:r>
            <a:r>
              <a:rPr lang="en-US" sz="3000" dirty="0" smtClean="0">
                <a:latin typeface="+mj-lt"/>
              </a:rPr>
              <a:t>=24.75</a:t>
            </a:r>
          </a:p>
          <a:p>
            <a:r>
              <a:rPr lang="en-US" sz="3000" dirty="0" smtClean="0">
                <a:latin typeface="+mj-lt"/>
              </a:rPr>
              <a:t>Dash-Dot   CIB (</a:t>
            </a:r>
            <a:r>
              <a:rPr lang="en-US" sz="3000" dirty="0" err="1" smtClean="0">
                <a:latin typeface="+mj-lt"/>
              </a:rPr>
              <a:t>Fixsen</a:t>
            </a:r>
            <a:r>
              <a:rPr lang="en-US" sz="3000" dirty="0" smtClean="0">
                <a:latin typeface="+mj-lt"/>
              </a:rPr>
              <a:t> </a:t>
            </a:r>
            <a:r>
              <a:rPr lang="en-US" sz="3000" dirty="0" err="1" smtClean="0">
                <a:latin typeface="+mj-lt"/>
              </a:rPr>
              <a:t>etal</a:t>
            </a:r>
            <a:r>
              <a:rPr lang="en-US" sz="3000" dirty="0" smtClean="0">
                <a:latin typeface="+mj-lt"/>
              </a:rPr>
              <a:t> 1998)</a:t>
            </a:r>
            <a:endParaRPr lang="en-US" sz="30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5248" y="0"/>
            <a:ext cx="5940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Average of dimmest 10% of sky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9387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49"/>
    </mc:Choice>
    <mc:Fallback xmlns="">
      <p:transition spd="slow" advTm="5134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38EEE99-1DD4-CB41-BBB6-38CD7755D27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4" t="10666" r="9792" b="46510"/>
          <a:stretch/>
        </p:blipFill>
        <p:spPr>
          <a:xfrm>
            <a:off x="0" y="565199"/>
            <a:ext cx="10058400" cy="72072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8512" y="926593"/>
            <a:ext cx="51572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+mj-lt"/>
              </a:rPr>
              <a:t>Dot = </a:t>
            </a:r>
            <a:r>
              <a:rPr lang="en-US" sz="3000" dirty="0" smtClean="0">
                <a:latin typeface="symbol" charset="2"/>
              </a:rPr>
              <a:t>n</a:t>
            </a:r>
            <a:r>
              <a:rPr lang="en-US" sz="3000" baseline="30000" dirty="0" smtClean="0">
                <a:latin typeface="+mj-lt"/>
              </a:rPr>
              <a:t>2</a:t>
            </a:r>
            <a:r>
              <a:rPr lang="en-US" sz="3000" dirty="0" smtClean="0">
                <a:latin typeface="+mj-lt"/>
              </a:rPr>
              <a:t>B</a:t>
            </a:r>
            <a:r>
              <a:rPr lang="en-US" sz="3000" baseline="-25000" dirty="0" smtClean="0">
                <a:latin typeface="symbol" charset="2"/>
              </a:rPr>
              <a:t>n</a:t>
            </a:r>
            <a:r>
              <a:rPr lang="en-US" sz="3000" dirty="0" smtClean="0">
                <a:latin typeface="+mj-lt"/>
              </a:rPr>
              <a:t>(</a:t>
            </a:r>
            <a:r>
              <a:rPr lang="en-US" sz="3000" i="1" dirty="0" smtClean="0"/>
              <a:t>T</a:t>
            </a:r>
            <a:r>
              <a:rPr lang="en-US" sz="3000" dirty="0" smtClean="0">
                <a:latin typeface="+mj-lt"/>
              </a:rPr>
              <a:t>)      </a:t>
            </a:r>
            <a:r>
              <a:rPr lang="en-US" sz="3000" i="1" dirty="0" smtClean="0"/>
              <a:t>T=</a:t>
            </a:r>
            <a:r>
              <a:rPr lang="en-US" sz="3000" dirty="0" smtClean="0">
                <a:latin typeface="+mj-lt"/>
              </a:rPr>
              <a:t>19.84 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82444" y="0"/>
            <a:ext cx="38073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Prime Eigen Vector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9761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28"/>
    </mc:Choice>
    <mc:Fallback xmlns="">
      <p:transition spd="slow" advTm="3892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38EEE99-1DD4-CB41-BBB6-38CD7755D27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3" t="10510" r="9386" b="46667"/>
          <a:stretch/>
        </p:blipFill>
        <p:spPr>
          <a:xfrm>
            <a:off x="-13936" y="478642"/>
            <a:ext cx="10072335" cy="72937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9472" y="1048513"/>
            <a:ext cx="6425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+mj-lt"/>
              </a:rPr>
              <a:t>Dot    = </a:t>
            </a:r>
            <a:r>
              <a:rPr lang="en-US" sz="3000" dirty="0" smtClean="0">
                <a:latin typeface="symbol" charset="2"/>
              </a:rPr>
              <a:t>n</a:t>
            </a:r>
            <a:r>
              <a:rPr lang="en-US" sz="3000" baseline="30000" dirty="0" smtClean="0">
                <a:latin typeface="+mj-lt"/>
              </a:rPr>
              <a:t>2</a:t>
            </a:r>
            <a:r>
              <a:rPr lang="en-US" sz="3000" dirty="0" smtClean="0"/>
              <a:t>d</a:t>
            </a:r>
            <a:r>
              <a:rPr lang="en-US" sz="3000" dirty="0" smtClean="0">
                <a:latin typeface="+mj-lt"/>
              </a:rPr>
              <a:t>B</a:t>
            </a:r>
            <a:r>
              <a:rPr lang="en-US" sz="3000" baseline="-25000" dirty="0" smtClean="0">
                <a:latin typeface="symbol" charset="2"/>
              </a:rPr>
              <a:t>n</a:t>
            </a:r>
            <a:r>
              <a:rPr lang="en-US" sz="3000" dirty="0" smtClean="0">
                <a:latin typeface="+mj-lt"/>
              </a:rPr>
              <a:t>(</a:t>
            </a:r>
            <a:r>
              <a:rPr lang="en-US" sz="3000" i="1" dirty="0" smtClean="0"/>
              <a:t>T</a:t>
            </a:r>
            <a:r>
              <a:rPr lang="en-US" sz="3000" dirty="0" smtClean="0">
                <a:latin typeface="+mj-lt"/>
              </a:rPr>
              <a:t>)/</a:t>
            </a:r>
            <a:r>
              <a:rPr lang="en-US" sz="3000" dirty="0" err="1" smtClean="0">
                <a:latin typeface="+mj-lt"/>
              </a:rPr>
              <a:t>d</a:t>
            </a:r>
            <a:r>
              <a:rPr lang="en-US" sz="3000" i="1" dirty="0" err="1"/>
              <a:t>T</a:t>
            </a:r>
            <a:r>
              <a:rPr lang="en-US" sz="3000" dirty="0" smtClean="0">
                <a:latin typeface="+mj-lt"/>
              </a:rPr>
              <a:t>     </a:t>
            </a:r>
            <a:r>
              <a:rPr lang="en-US" sz="3000" i="1" dirty="0" smtClean="0"/>
              <a:t>T=</a:t>
            </a:r>
            <a:r>
              <a:rPr lang="en-US" sz="3000" dirty="0" smtClean="0">
                <a:latin typeface="+mj-lt"/>
              </a:rPr>
              <a:t>19.84 K</a:t>
            </a:r>
          </a:p>
          <a:p>
            <a:r>
              <a:rPr lang="en-US" sz="3000" dirty="0" smtClean="0">
                <a:latin typeface="+mj-lt"/>
              </a:rPr>
              <a:t>Dash = </a:t>
            </a:r>
            <a:r>
              <a:rPr lang="en-US" sz="3000" dirty="0" smtClean="0">
                <a:latin typeface="symbol" charset="2"/>
              </a:rPr>
              <a:t>n</a:t>
            </a:r>
            <a:r>
              <a:rPr lang="en-US" sz="3000" baseline="30000" dirty="0" smtClean="0"/>
              <a:t>2</a:t>
            </a:r>
            <a:r>
              <a:rPr lang="en-US" sz="3000" dirty="0" smtClean="0"/>
              <a:t>dB</a:t>
            </a:r>
            <a:r>
              <a:rPr lang="en-US" sz="3000" baseline="-25000" dirty="0" smtClean="0">
                <a:latin typeface="symbol" charset="2"/>
              </a:rPr>
              <a:t>n</a:t>
            </a:r>
            <a:r>
              <a:rPr lang="en-US" sz="3000" dirty="0" smtClean="0"/>
              <a:t>(</a:t>
            </a:r>
            <a:r>
              <a:rPr lang="en-US" sz="3000" i="1" dirty="0" smtClean="0"/>
              <a:t>T</a:t>
            </a:r>
            <a:r>
              <a:rPr lang="en-US" sz="3000" dirty="0"/>
              <a:t>)/</a:t>
            </a:r>
            <a:r>
              <a:rPr lang="en-US" sz="3000" dirty="0" err="1"/>
              <a:t>d</a:t>
            </a:r>
            <a:r>
              <a:rPr lang="en-US" sz="3000" i="1" dirty="0" err="1"/>
              <a:t>T</a:t>
            </a:r>
            <a:r>
              <a:rPr lang="en-US" sz="3000" dirty="0"/>
              <a:t>     </a:t>
            </a:r>
            <a:r>
              <a:rPr lang="en-US" sz="3000" i="1" dirty="0" smtClean="0"/>
              <a:t>T=</a:t>
            </a:r>
            <a:r>
              <a:rPr lang="en-US" sz="3000" dirty="0" smtClean="0"/>
              <a:t>17.48 </a:t>
            </a:r>
            <a:r>
              <a:rPr lang="en-US" sz="3000" dirty="0"/>
              <a:t>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82444" y="0"/>
            <a:ext cx="4012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Second Eigen Vector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8489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82"/>
    </mc:Choice>
    <mc:Fallback xmlns="">
      <p:transition spd="slow" advTm="32382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38EEE99-1DD4-CB41-BBB6-38CD7755D27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1" t="10666" r="9792" b="45883"/>
          <a:stretch/>
        </p:blipFill>
        <p:spPr>
          <a:xfrm>
            <a:off x="0" y="421010"/>
            <a:ext cx="10058400" cy="73513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9472" y="1048513"/>
            <a:ext cx="64251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+mj-lt"/>
              </a:rPr>
              <a:t>Dot  = </a:t>
            </a:r>
            <a:r>
              <a:rPr lang="en-US" sz="3000" dirty="0" smtClean="0">
                <a:latin typeface="symbol" charset="2"/>
              </a:rPr>
              <a:t>n</a:t>
            </a:r>
            <a:r>
              <a:rPr lang="en-US" sz="3000" baseline="30000" dirty="0" smtClean="0">
                <a:latin typeface="+mj-lt"/>
              </a:rPr>
              <a:t>2</a:t>
            </a:r>
            <a:r>
              <a:rPr lang="en-US" sz="3000" dirty="0" smtClean="0"/>
              <a:t>d</a:t>
            </a:r>
            <a:r>
              <a:rPr lang="en-US" sz="3000" baseline="30000" dirty="0"/>
              <a:t>2</a:t>
            </a:r>
            <a:r>
              <a:rPr lang="en-US" sz="3000" dirty="0" smtClean="0">
                <a:latin typeface="+mj-lt"/>
              </a:rPr>
              <a:t>B</a:t>
            </a:r>
            <a:r>
              <a:rPr lang="en-US" sz="3000" baseline="-25000" dirty="0" smtClean="0">
                <a:latin typeface="symbol" charset="2"/>
              </a:rPr>
              <a:t>n</a:t>
            </a:r>
            <a:r>
              <a:rPr lang="en-US" sz="3000" dirty="0" smtClean="0">
                <a:latin typeface="+mj-lt"/>
              </a:rPr>
              <a:t>(</a:t>
            </a:r>
            <a:r>
              <a:rPr lang="en-US" sz="3000" i="1" dirty="0" smtClean="0"/>
              <a:t>T</a:t>
            </a:r>
            <a:r>
              <a:rPr lang="en-US" sz="3000" dirty="0" smtClean="0">
                <a:latin typeface="+mj-lt"/>
              </a:rPr>
              <a:t>)/d</a:t>
            </a:r>
            <a:r>
              <a:rPr lang="en-US" sz="3000" i="1" dirty="0" smtClean="0"/>
              <a:t>T</a:t>
            </a:r>
            <a:r>
              <a:rPr lang="en-US" sz="3000" baseline="30000" dirty="0"/>
              <a:t>2</a:t>
            </a:r>
            <a:r>
              <a:rPr lang="en-US" sz="3000" dirty="0" smtClean="0">
                <a:latin typeface="+mj-lt"/>
              </a:rPr>
              <a:t>     </a:t>
            </a:r>
            <a:r>
              <a:rPr lang="en-US" sz="3000" i="1" dirty="0" smtClean="0"/>
              <a:t>T=</a:t>
            </a:r>
            <a:r>
              <a:rPr lang="en-US" sz="3000" dirty="0" smtClean="0">
                <a:latin typeface="+mj-lt"/>
              </a:rPr>
              <a:t>19.84 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82444" y="0"/>
            <a:ext cx="3555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Third Eigen Vector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253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97"/>
    </mc:Choice>
    <mc:Fallback xmlns="">
      <p:transition spd="slow" advTm="20797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38EEE99-1DD4-CB41-BBB6-38CD7755D27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77728" cy="832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6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69"/>
    </mc:Choice>
    <mc:Fallback xmlns="">
      <p:transition spd="slow" advTm="27869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38EEE99-1DD4-CB41-BBB6-38CD7755D27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53344" cy="830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21"/>
    </mc:Choice>
    <mc:Fallback xmlns="">
      <p:transition spd="slow" advTm="2322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38EEE99-1DD4-CB41-BBB6-38CD7755D27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4" t="10824" r="9995" b="46039"/>
          <a:stretch/>
        </p:blipFill>
        <p:spPr>
          <a:xfrm>
            <a:off x="0" y="435371"/>
            <a:ext cx="10058400" cy="73370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8512" y="926593"/>
            <a:ext cx="51572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+mj-lt"/>
              </a:rPr>
              <a:t>Dot = </a:t>
            </a:r>
            <a:r>
              <a:rPr lang="en-US" sz="3000" dirty="0" smtClean="0">
                <a:latin typeface="symbol" charset="2"/>
              </a:rPr>
              <a:t>n</a:t>
            </a:r>
            <a:r>
              <a:rPr lang="en-US" sz="3000" baseline="30000" dirty="0" smtClean="0">
                <a:latin typeface="+mj-lt"/>
              </a:rPr>
              <a:t>2</a:t>
            </a:r>
            <a:r>
              <a:rPr lang="en-US" sz="3000" dirty="0" smtClean="0">
                <a:latin typeface="+mj-lt"/>
              </a:rPr>
              <a:t>B</a:t>
            </a:r>
            <a:r>
              <a:rPr lang="en-US" sz="3000" baseline="-25000" dirty="0" smtClean="0">
                <a:latin typeface="symbol" charset="2"/>
              </a:rPr>
              <a:t>n</a:t>
            </a:r>
            <a:r>
              <a:rPr lang="en-US" sz="3000" dirty="0" smtClean="0">
                <a:latin typeface="+mj-lt"/>
              </a:rPr>
              <a:t>(</a:t>
            </a:r>
            <a:r>
              <a:rPr lang="en-US" sz="3000" i="1" dirty="0" smtClean="0"/>
              <a:t>T</a:t>
            </a:r>
            <a:r>
              <a:rPr lang="en-US" sz="3000" dirty="0" smtClean="0">
                <a:latin typeface="+mj-lt"/>
              </a:rPr>
              <a:t>)      </a:t>
            </a:r>
            <a:r>
              <a:rPr lang="en-US" sz="3000" i="1" dirty="0" smtClean="0"/>
              <a:t>T=</a:t>
            </a:r>
            <a:r>
              <a:rPr lang="en-US" sz="3000" dirty="0" smtClean="0">
                <a:latin typeface="+mj-lt"/>
              </a:rPr>
              <a:t>23.36 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9830" y="0"/>
            <a:ext cx="7338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Residual Prime Eigen Vector (60</a:t>
            </a:r>
            <a:r>
              <a:rPr lang="en-US" sz="3200" smtClean="0"/>
              <a:t>% sky)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612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124"/>
    </mc:Choice>
    <mc:Fallback xmlns="">
      <p:transition spd="slow" advTm="52124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38EEE99-1DD4-CB41-BBB6-38CD7755D27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8719" y="1048512"/>
            <a:ext cx="888736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FIRAS data has too much noise</a:t>
            </a:r>
          </a:p>
          <a:p>
            <a:pPr algn="ctr"/>
            <a:endParaRPr lang="en-US" sz="4800" dirty="0"/>
          </a:p>
          <a:p>
            <a:pPr algn="ctr"/>
            <a:r>
              <a:rPr lang="en-US" sz="4800" dirty="0"/>
              <a:t>I</a:t>
            </a:r>
            <a:r>
              <a:rPr lang="en-US" sz="4800" dirty="0" smtClean="0"/>
              <a:t>nclude PLANCK data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967459" y="4398978"/>
            <a:ext cx="59098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Subtract CIB (which also removes offsets)</a:t>
            </a:r>
          </a:p>
          <a:p>
            <a:r>
              <a:rPr lang="en-US" sz="2400" dirty="0" smtClean="0"/>
              <a:t>Subtract dipole (already done)</a:t>
            </a:r>
          </a:p>
          <a:p>
            <a:r>
              <a:rPr lang="en-US" sz="2400" dirty="0" smtClean="0"/>
              <a:t>Subtract </a:t>
            </a:r>
            <a:r>
              <a:rPr lang="en-US" sz="2400" dirty="0" err="1" smtClean="0"/>
              <a:t>Zodi</a:t>
            </a:r>
            <a:endParaRPr lang="en-US" sz="2400" dirty="0" smtClean="0"/>
          </a:p>
          <a:p>
            <a:r>
              <a:rPr lang="en-US" sz="2400" dirty="0" smtClean="0"/>
              <a:t>Exclude brightest 40% of sky</a:t>
            </a:r>
          </a:p>
          <a:p>
            <a:r>
              <a:rPr lang="en-US" sz="2400" dirty="0" smtClean="0"/>
              <a:t>Convolve with FIRAS Beam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108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473"/>
    </mc:Choice>
    <mc:Fallback xmlns="">
      <p:transition spd="slow" advTm="7347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38EEE99-1DD4-CB41-BBB6-38CD7755D27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7680" y="1682496"/>
            <a:ext cx="923842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1) How good do we need to model the dust?</a:t>
            </a:r>
          </a:p>
          <a:p>
            <a:endParaRPr lang="en-US" sz="3600" dirty="0"/>
          </a:p>
          <a:p>
            <a:r>
              <a:rPr lang="en-US" sz="3600" dirty="0" smtClean="0"/>
              <a:t>2) How do we model the dust?</a:t>
            </a:r>
          </a:p>
          <a:p>
            <a:endParaRPr lang="en-US" sz="3600" dirty="0"/>
          </a:p>
          <a:p>
            <a:r>
              <a:rPr lang="en-US" sz="3600" dirty="0" smtClean="0"/>
              <a:t>3) How do we know it is good enough?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491709" y="6242304"/>
            <a:ext cx="5230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order to measure </a:t>
            </a:r>
            <a:r>
              <a:rPr lang="en-US" sz="2400" smtClean="0"/>
              <a:t>r~.001 B </a:t>
            </a:r>
            <a:r>
              <a:rPr lang="en-US" sz="2400" dirty="0" smtClean="0"/>
              <a:t>modes!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254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14"/>
    </mc:Choice>
    <mc:Fallback xmlns="">
      <p:transition spd="slow" advTm="1481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38EEE99-1DD4-CB41-BBB6-38CD7755D27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4" t="10196" r="9792" b="45412"/>
          <a:stretch/>
        </p:blipFill>
        <p:spPr>
          <a:xfrm>
            <a:off x="-17190" y="0"/>
            <a:ext cx="10381512" cy="7772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7504" y="2061821"/>
            <a:ext cx="2340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+mj-lt"/>
              </a:rPr>
              <a:t>Dash =Sum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4180362"/>
            <a:ext cx="2334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Synchrotron</a:t>
            </a:r>
            <a:endParaRPr lang="en-US" sz="3000" dirty="0" smtClean="0">
              <a:latin typeface="symbol" charset="2"/>
            </a:endParaRPr>
          </a:p>
          <a:p>
            <a:r>
              <a:rPr lang="en-US" sz="3000" dirty="0" smtClean="0">
                <a:latin typeface="symbol" charset="2"/>
              </a:rPr>
              <a:t>         n</a:t>
            </a:r>
            <a:r>
              <a:rPr lang="en-US" sz="3000" baseline="30000" dirty="0" smtClean="0">
                <a:latin typeface="+mj-lt"/>
              </a:rPr>
              <a:t>-.7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05728" y="2037064"/>
            <a:ext cx="2097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Warm Dust</a:t>
            </a:r>
            <a:endParaRPr lang="en-US" sz="3000" dirty="0" smtClean="0">
              <a:latin typeface="symbol" charset="2"/>
            </a:endParaRPr>
          </a:p>
          <a:p>
            <a:r>
              <a:rPr lang="en-US" sz="3000" dirty="0" smtClean="0">
                <a:latin typeface="symbol" charset="2"/>
              </a:rPr>
              <a:t>n</a:t>
            </a:r>
            <a:r>
              <a:rPr lang="en-US" sz="3000" baseline="30000" dirty="0" smtClean="0">
                <a:latin typeface="+mj-lt"/>
              </a:rPr>
              <a:t>2</a:t>
            </a:r>
            <a:r>
              <a:rPr lang="en-US" sz="3000" dirty="0" smtClean="0">
                <a:latin typeface="+mj-lt"/>
              </a:rPr>
              <a:t>B</a:t>
            </a:r>
            <a:r>
              <a:rPr lang="en-US" sz="3000" baseline="-25000" dirty="0" smtClean="0">
                <a:latin typeface="symbol" charset="2"/>
              </a:rPr>
              <a:t>n</a:t>
            </a:r>
            <a:r>
              <a:rPr lang="en-US" sz="3000" dirty="0" smtClean="0">
                <a:latin typeface="+mj-lt"/>
              </a:rPr>
              <a:t>(</a:t>
            </a:r>
            <a:r>
              <a:rPr lang="en-US" sz="3000" dirty="0" smtClean="0"/>
              <a:t>20 K</a:t>
            </a:r>
            <a:r>
              <a:rPr lang="en-US" sz="3000" dirty="0" smtClean="0">
                <a:latin typeface="+mj-lt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68368" y="4688194"/>
            <a:ext cx="2023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Cold </a:t>
            </a:r>
            <a:r>
              <a:rPr lang="en-US" sz="3000" dirty="0"/>
              <a:t>Dust</a:t>
            </a:r>
            <a:endParaRPr lang="en-US" sz="3000" dirty="0">
              <a:latin typeface="symbol" charset="2"/>
            </a:endParaRPr>
          </a:p>
          <a:p>
            <a:r>
              <a:rPr lang="en-US" sz="3000" dirty="0" smtClean="0">
                <a:latin typeface="symbol" charset="2"/>
              </a:rPr>
              <a:t>n</a:t>
            </a:r>
            <a:r>
              <a:rPr lang="en-US" sz="3000" baseline="30000" dirty="0" smtClean="0">
                <a:latin typeface="+mj-lt"/>
              </a:rPr>
              <a:t>2</a:t>
            </a:r>
            <a:r>
              <a:rPr lang="en-US" sz="3000" dirty="0" smtClean="0">
                <a:latin typeface="+mj-lt"/>
              </a:rPr>
              <a:t>B</a:t>
            </a:r>
            <a:r>
              <a:rPr lang="en-US" sz="3000" baseline="-25000" dirty="0" smtClean="0">
                <a:latin typeface="symbol" charset="2"/>
              </a:rPr>
              <a:t>n</a:t>
            </a:r>
            <a:r>
              <a:rPr lang="en-US" sz="3000" dirty="0" smtClean="0">
                <a:latin typeface="+mj-lt"/>
              </a:rPr>
              <a:t>(</a:t>
            </a:r>
            <a:r>
              <a:rPr lang="en-US" sz="3000" dirty="0" smtClean="0"/>
              <a:t>5 K</a:t>
            </a:r>
            <a:r>
              <a:rPr lang="en-US" sz="3000" dirty="0" smtClean="0">
                <a:latin typeface="+mj-lt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4336" y="396987"/>
            <a:ext cx="2340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+mj-lt"/>
              </a:rPr>
              <a:t>Tilted by </a:t>
            </a:r>
            <a:r>
              <a:rPr lang="en-US" sz="3000" dirty="0" smtClean="0">
                <a:latin typeface="symbol" charset="2"/>
              </a:rPr>
              <a:t>n</a:t>
            </a:r>
            <a:r>
              <a:rPr lang="en-US" sz="3000" baseline="30000" dirty="0" smtClean="0"/>
              <a:t>-2</a:t>
            </a:r>
            <a:r>
              <a:rPr lang="en-US" sz="3000" dirty="0" smtClean="0">
                <a:latin typeface="+mj-lt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27751" y="750551"/>
            <a:ext cx="26644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+mj-lt"/>
              </a:rPr>
              <a:t>Dot =</a:t>
            </a:r>
            <a:r>
              <a:rPr lang="en-US" sz="3000" smtClean="0">
                <a:latin typeface="+mj-lt"/>
              </a:rPr>
              <a:t>CO lines</a:t>
            </a:r>
            <a:endParaRPr lang="en-US" sz="3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69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3479"/>
    </mc:Choice>
    <mc:Fallback xmlns="">
      <p:transition spd="slow" advTm="623479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38EEE99-1DD4-CB41-BBB6-38CD7755D27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00584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                   Summary</a:t>
            </a:r>
          </a:p>
          <a:p>
            <a:endParaRPr lang="en-US" sz="3200" dirty="0" smtClean="0"/>
          </a:p>
          <a:p>
            <a:r>
              <a:rPr lang="en-US" sz="3200" dirty="0"/>
              <a:t>D</a:t>
            </a:r>
            <a:r>
              <a:rPr lang="en-US" sz="3200" dirty="0" smtClean="0"/>
              <a:t>ust </a:t>
            </a:r>
            <a:r>
              <a:rPr lang="en-US" sz="3200" dirty="0"/>
              <a:t>is </a:t>
            </a:r>
            <a:r>
              <a:rPr lang="en-US" sz="3200" dirty="0" smtClean="0"/>
              <a:t>complicated, even </a:t>
            </a:r>
            <a:r>
              <a:rPr lang="en-US" sz="3200" dirty="0"/>
              <a:t>along line of sight </a:t>
            </a:r>
          </a:p>
          <a:p>
            <a:r>
              <a:rPr lang="en-US" sz="3200" dirty="0" smtClean="0"/>
              <a:t>       Complications </a:t>
            </a:r>
            <a:r>
              <a:rPr lang="en-US" sz="3200" dirty="0"/>
              <a:t>matter at level r&lt;0.01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Available </a:t>
            </a:r>
            <a:r>
              <a:rPr lang="en-US" sz="3200" dirty="0"/>
              <a:t>data show complications, </a:t>
            </a:r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      but </a:t>
            </a:r>
            <a:r>
              <a:rPr lang="en-US" sz="3200" dirty="0"/>
              <a:t>can't unravel them 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/>
              <a:t>T</a:t>
            </a:r>
            <a:r>
              <a:rPr lang="en-US" sz="3200" dirty="0" smtClean="0"/>
              <a:t>o </a:t>
            </a:r>
            <a:r>
              <a:rPr lang="en-US" sz="3200" dirty="0"/>
              <a:t>KNOW we got </a:t>
            </a:r>
            <a:r>
              <a:rPr lang="en-US" sz="3200" dirty="0" smtClean="0"/>
              <a:t>it, extra frequencies, extra </a:t>
            </a:r>
            <a:r>
              <a:rPr lang="en-US" sz="3200" dirty="0"/>
              <a:t>pixels </a:t>
            </a:r>
            <a:endParaRPr lang="en-US" sz="3200" dirty="0" smtClean="0"/>
          </a:p>
          <a:p>
            <a:r>
              <a:rPr lang="en-US" sz="3200" dirty="0" smtClean="0"/>
              <a:t>      and extra S/N are needed.</a:t>
            </a:r>
          </a:p>
          <a:p>
            <a:endParaRPr lang="en-US" sz="3200" dirty="0"/>
          </a:p>
          <a:p>
            <a:r>
              <a:rPr lang="en-US" sz="3200" dirty="0" smtClean="0"/>
              <a:t>Extra frequencies to analyze dust available .5-3 THz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879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528"/>
    </mc:Choice>
    <mc:Fallback xmlns="">
      <p:transition spd="slow" advTm="14052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94"/>
          <p:cNvSpPr txBox="1">
            <a:spLocks noChangeArrowheads="1"/>
          </p:cNvSpPr>
          <p:nvPr/>
        </p:nvSpPr>
        <p:spPr bwMode="auto">
          <a:xfrm>
            <a:off x="3314573" y="-11112"/>
            <a:ext cx="3726116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70" tIns="50935" rIns="101870" bIns="5093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100" smtClean="0"/>
              <a:t>Interstellar </a:t>
            </a:r>
            <a:r>
              <a:rPr lang="en-US" sz="3100" dirty="0"/>
              <a:t>Dust</a:t>
            </a:r>
          </a:p>
        </p:txBody>
      </p:sp>
      <p:pic>
        <p:nvPicPr>
          <p:cNvPr id="23555" name="Picture 17" descr="pixie_foreground_ex.jpg"/>
          <p:cNvPicPr>
            <a:picLocks noChangeAspect="1"/>
          </p:cNvPicPr>
          <p:nvPr/>
        </p:nvPicPr>
        <p:blipFill>
          <a:blip r:embed="rId2"/>
          <a:srcRect l="3337"/>
          <a:stretch>
            <a:fillRect/>
          </a:stretch>
        </p:blipFill>
        <p:spPr bwMode="auto">
          <a:xfrm>
            <a:off x="339217" y="501135"/>
            <a:ext cx="9354058" cy="671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1300353" y="7215076"/>
            <a:ext cx="7431786" cy="37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70" tIns="50935" rIns="101870" bIns="50935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Pixel-by-pixel </a:t>
            </a:r>
            <a:r>
              <a:rPr lang="en-US" b="1"/>
              <a:t>dust </a:t>
            </a:r>
            <a:r>
              <a:rPr lang="en-US" b="1" smtClean="0"/>
              <a:t>characterization need to get to few*.001 of dust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9328150" y="7513638"/>
            <a:ext cx="730250" cy="2587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 algn="ctr" defTabSz="509352"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50"/>
    </mc:Choice>
    <mc:Fallback xmlns="">
      <p:transition spd="slow" advTm="3385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38EEE99-1DD4-CB41-BBB6-38CD7755D27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7233" y="414528"/>
            <a:ext cx="9209765" cy="7171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How do we model the dust?</a:t>
            </a:r>
          </a:p>
          <a:p>
            <a:endParaRPr lang="en-US" sz="2800" dirty="0"/>
          </a:p>
          <a:p>
            <a:r>
              <a:rPr lang="en-US" sz="2800" dirty="0" smtClean="0"/>
              <a:t>A)Build a model based on the physics of dust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P</a:t>
            </a:r>
            <a:r>
              <a:rPr lang="en-US" sz="2400" dirty="0" smtClean="0"/>
              <a:t>roblem: Physics is complicated</a:t>
            </a:r>
          </a:p>
          <a:p>
            <a:endParaRPr lang="en-US" sz="2800" dirty="0"/>
          </a:p>
          <a:p>
            <a:r>
              <a:rPr lang="en-US" sz="2800" dirty="0" smtClean="0"/>
              <a:t>B)Build a parametric mathematical spectral model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</a:t>
            </a:r>
            <a:r>
              <a:rPr lang="en-US" sz="2400" dirty="0" smtClean="0"/>
              <a:t>Problems: Different parameterizations lead</a:t>
            </a:r>
            <a:r>
              <a:rPr lang="en-US" sz="2400" dirty="0"/>
              <a:t> to different results. </a:t>
            </a:r>
            <a:endParaRPr lang="en-US" sz="2400" dirty="0" smtClean="0"/>
          </a:p>
          <a:p>
            <a:r>
              <a:rPr lang="en-US" sz="2400" dirty="0" smtClean="0"/>
              <a:t>                    Need many frequencies (more than parameters)</a:t>
            </a:r>
          </a:p>
          <a:p>
            <a:endParaRPr lang="en-US" sz="2800" dirty="0"/>
          </a:p>
          <a:p>
            <a:r>
              <a:rPr lang="en-US" sz="2800" dirty="0" smtClean="0"/>
              <a:t>C)Build a parametric mathematical spatial model</a:t>
            </a:r>
          </a:p>
          <a:p>
            <a:r>
              <a:rPr lang="en-US" sz="2800" dirty="0" smtClean="0"/>
              <a:t>     </a:t>
            </a:r>
            <a:r>
              <a:rPr lang="en-US" sz="2400" dirty="0" smtClean="0"/>
              <a:t>Problems: Low </a:t>
            </a:r>
            <a:r>
              <a:rPr lang="en-US" sz="2400" i="1" dirty="0" smtClean="0"/>
              <a:t>l</a:t>
            </a:r>
            <a:r>
              <a:rPr lang="en-US" sz="2400" dirty="0" smtClean="0"/>
              <a:t>’s are hard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Variation in distance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Real physical scales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What are the spatial variations in B modes</a:t>
            </a:r>
          </a:p>
          <a:p>
            <a:endParaRPr lang="en-US" sz="2800" dirty="0"/>
          </a:p>
          <a:p>
            <a:r>
              <a:rPr lang="en-US" sz="2800" dirty="0" smtClean="0"/>
              <a:t>D)Combination of A, B &amp; C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</a:t>
            </a:r>
            <a:r>
              <a:rPr lang="en-US" sz="2400" dirty="0"/>
              <a:t>Problem: </a:t>
            </a:r>
            <a:r>
              <a:rPr lang="en-US" sz="2400" dirty="0" smtClean="0"/>
              <a:t>The model is complex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152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317"/>
    </mc:Choice>
    <mc:Fallback xmlns="">
      <p:transition spd="slow" advTm="7031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38EEE99-1DD4-CB41-BBB6-38CD7755D27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79904" y="987552"/>
            <a:ext cx="544732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Dust is small (&lt;1 um? )</a:t>
            </a:r>
          </a:p>
          <a:p>
            <a:r>
              <a:rPr lang="en-US" sz="4000" dirty="0" smtClean="0"/>
              <a:t>Dust is cold (&lt;30 K? )</a:t>
            </a:r>
          </a:p>
          <a:p>
            <a:r>
              <a:rPr lang="en-US" sz="4000" dirty="0" smtClean="0"/>
              <a:t>Dust is thin (~10</a:t>
            </a:r>
            <a:r>
              <a:rPr lang="en-US" sz="4000" baseline="30000" dirty="0" smtClean="0"/>
              <a:t>-5</a:t>
            </a:r>
            <a:r>
              <a:rPr lang="en-US" sz="4000" dirty="0"/>
              <a:t> </a:t>
            </a:r>
            <a:r>
              <a:rPr lang="en-US" sz="4000" dirty="0" smtClean="0"/>
              <a:t>? )</a:t>
            </a:r>
          </a:p>
          <a:p>
            <a:endParaRPr lang="en-US" sz="4000" dirty="0"/>
          </a:p>
          <a:p>
            <a:r>
              <a:rPr lang="en-US" sz="4000" dirty="0" smtClean="0"/>
              <a:t>Spherical dust r&lt;&lt;</a:t>
            </a:r>
            <a:r>
              <a:rPr lang="en-US" sz="4000" dirty="0" smtClean="0">
                <a:latin typeface="Symbol" charset="2"/>
                <a:ea typeface="Symbol" charset="2"/>
                <a:cs typeface="Symbol" charset="2"/>
              </a:rPr>
              <a:t>l</a:t>
            </a:r>
          </a:p>
          <a:p>
            <a:r>
              <a:rPr lang="en-US" sz="4000" dirty="0" smtClean="0"/>
              <a:t>Model a</a:t>
            </a:r>
            <a:r>
              <a:rPr lang="en-US" sz="4000" dirty="0" smtClean="0">
                <a:latin typeface="symbol" charset="2"/>
              </a:rPr>
              <a:t>n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B</a:t>
            </a:r>
            <a:r>
              <a:rPr lang="en-US" sz="4000" baseline="-25000" dirty="0" smtClean="0">
                <a:latin typeface="symbol" charset="2"/>
              </a:rPr>
              <a:t>n</a:t>
            </a:r>
            <a:r>
              <a:rPr lang="en-US" sz="4000" dirty="0" smtClean="0"/>
              <a:t>(</a:t>
            </a:r>
            <a:r>
              <a:rPr lang="en-US" sz="4000" i="1" dirty="0" smtClean="0"/>
              <a:t>T</a:t>
            </a:r>
            <a:r>
              <a:rPr lang="en-US" sz="4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402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79"/>
    </mc:Choice>
    <mc:Fallback xmlns="">
      <p:transition spd="slow" advTm="3017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38EEE99-1DD4-CB41-BBB6-38CD7755D27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304800"/>
            <a:ext cx="100584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Temperature Distribution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000" dirty="0" smtClean="0"/>
              <a:t>Radiation Field </a:t>
            </a:r>
            <a:r>
              <a:rPr lang="mr-IN" sz="3000" dirty="0" smtClean="0"/>
              <a:t>–</a:t>
            </a:r>
            <a:r>
              <a:rPr lang="en-US" sz="3000" dirty="0" smtClean="0"/>
              <a:t> temperature proportional to radiation^(1/6)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000" dirty="0" smtClean="0"/>
              <a:t>Particle Size </a:t>
            </a:r>
            <a:r>
              <a:rPr lang="mr-IN" sz="3000" dirty="0" smtClean="0"/>
              <a:t>–</a:t>
            </a:r>
            <a:r>
              <a:rPr lang="en-US" sz="3000" dirty="0" smtClean="0"/>
              <a:t> bigger particles cooler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000" dirty="0" smtClean="0"/>
              <a:t>Chemistry </a:t>
            </a:r>
            <a:r>
              <a:rPr lang="mr-IN" sz="3000" dirty="0" smtClean="0"/>
              <a:t>–</a:t>
            </a:r>
            <a:r>
              <a:rPr lang="en-US" sz="3000" dirty="0" smtClean="0"/>
              <a:t> dependence on optical/UV vs IR emissivity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000" dirty="0" smtClean="0"/>
              <a:t>Stochastic Variation </a:t>
            </a:r>
            <a:r>
              <a:rPr lang="mr-IN" sz="3000" dirty="0" smtClean="0"/>
              <a:t>–</a:t>
            </a:r>
            <a:r>
              <a:rPr lang="en-US" sz="3000" dirty="0" smtClean="0"/>
              <a:t> dependence on time since UV photon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0976" y="4791456"/>
            <a:ext cx="7985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Dust must have a temperature </a:t>
            </a:r>
            <a:r>
              <a:rPr lang="en-US" sz="8000" i="1" dirty="0" smtClean="0"/>
              <a:t>distribution</a:t>
            </a:r>
            <a:endParaRPr lang="en-US" sz="8000" i="1" dirty="0"/>
          </a:p>
        </p:txBody>
      </p:sp>
    </p:spTree>
    <p:extLst>
      <p:ext uri="{BB962C8B-B14F-4D97-AF65-F5344CB8AC3E}">
        <p14:creationId xmlns:p14="http://schemas.microsoft.com/office/powerpoint/2010/main" val="146263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02"/>
    </mc:Choice>
    <mc:Fallback xmlns="">
      <p:transition spd="slow" advTm="4400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38EEE99-1DD4-CB41-BBB6-38CD7755D27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6" t="10824" r="9793" b="46039"/>
          <a:stretch/>
        </p:blipFill>
        <p:spPr>
          <a:xfrm>
            <a:off x="-2571" y="567277"/>
            <a:ext cx="10060971" cy="72051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0608" y="4657345"/>
            <a:ext cx="6083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+mj-lt"/>
              </a:rPr>
              <a:t>Dash = </a:t>
            </a:r>
            <a:r>
              <a:rPr lang="en-US" sz="3000" dirty="0" smtClean="0">
                <a:latin typeface="symbol" charset="2"/>
              </a:rPr>
              <a:t>n</a:t>
            </a:r>
            <a:r>
              <a:rPr lang="en-US" sz="3000" baseline="30000" dirty="0" smtClean="0">
                <a:latin typeface="+mj-lt"/>
              </a:rPr>
              <a:t>2</a:t>
            </a:r>
            <a:r>
              <a:rPr lang="en-US" sz="3000" dirty="0" smtClean="0">
                <a:latin typeface="+mj-lt"/>
              </a:rPr>
              <a:t>B</a:t>
            </a:r>
            <a:r>
              <a:rPr lang="en-US" sz="3000" baseline="-25000" dirty="0" smtClean="0">
                <a:latin typeface="symbol" charset="2"/>
              </a:rPr>
              <a:t>n</a:t>
            </a:r>
            <a:r>
              <a:rPr lang="en-US" sz="3000" dirty="0" smtClean="0">
                <a:latin typeface="+mj-lt"/>
              </a:rPr>
              <a:t>(</a:t>
            </a:r>
            <a:r>
              <a:rPr lang="en-US" sz="3000" i="1" dirty="0" smtClean="0"/>
              <a:t>T</a:t>
            </a:r>
            <a:r>
              <a:rPr lang="en-US" sz="3000" dirty="0" smtClean="0">
                <a:latin typeface="+mj-lt"/>
              </a:rPr>
              <a:t>) </a:t>
            </a:r>
            <a:r>
              <a:rPr lang="en-US" sz="3000" dirty="0"/>
              <a:t>uniform distribution </a:t>
            </a:r>
            <a:endParaRPr lang="en-US" sz="3000" dirty="0" smtClean="0">
              <a:latin typeface="+mj-lt"/>
            </a:endParaRPr>
          </a:p>
          <a:p>
            <a:r>
              <a:rPr lang="en-US" sz="3000" dirty="0">
                <a:latin typeface="+mj-lt"/>
              </a:rPr>
              <a:t> </a:t>
            </a:r>
            <a:r>
              <a:rPr lang="en-US" sz="3000" dirty="0" smtClean="0">
                <a:latin typeface="+mj-lt"/>
              </a:rPr>
              <a:t>     </a:t>
            </a:r>
            <a:r>
              <a:rPr lang="en-US" sz="3000" i="1" dirty="0"/>
              <a:t>T</a:t>
            </a:r>
            <a:r>
              <a:rPr lang="en-US" sz="3000" dirty="0" smtClean="0">
                <a:latin typeface="+mj-lt"/>
              </a:rPr>
              <a:t> = [0,20 K]</a:t>
            </a:r>
          </a:p>
          <a:p>
            <a:r>
              <a:rPr lang="en-US" sz="3000" dirty="0" smtClean="0">
                <a:latin typeface="+mj-lt"/>
              </a:rPr>
              <a:t>Dot = </a:t>
            </a:r>
            <a:r>
              <a:rPr lang="en-US" sz="3000" dirty="0" err="1" smtClean="0">
                <a:latin typeface="symbol" charset="2"/>
              </a:rPr>
              <a:t>n</a:t>
            </a:r>
            <a:r>
              <a:rPr lang="en-US" sz="3000" baseline="30000" dirty="0" err="1" smtClean="0">
                <a:latin typeface="symbol" charset="2"/>
              </a:rPr>
              <a:t>b</a:t>
            </a:r>
            <a:r>
              <a:rPr lang="en-US" sz="3000" dirty="0" err="1" smtClean="0">
                <a:latin typeface="+mj-lt"/>
              </a:rPr>
              <a:t>B</a:t>
            </a:r>
            <a:r>
              <a:rPr lang="en-US" sz="3000" baseline="-25000" dirty="0" err="1" smtClean="0">
                <a:latin typeface="symbol" charset="2"/>
              </a:rPr>
              <a:t>n</a:t>
            </a:r>
            <a:r>
              <a:rPr lang="en-US" sz="3000" dirty="0" smtClean="0">
                <a:latin typeface="+mj-lt"/>
              </a:rPr>
              <a:t>(</a:t>
            </a:r>
            <a:r>
              <a:rPr lang="en-US" sz="3000" i="1" dirty="0"/>
              <a:t>T</a:t>
            </a:r>
            <a:r>
              <a:rPr lang="en-US" sz="3000" dirty="0" smtClean="0">
                <a:latin typeface="+mj-lt"/>
              </a:rPr>
              <a:t>)  modified black body   </a:t>
            </a:r>
          </a:p>
          <a:p>
            <a:r>
              <a:rPr lang="en-US" sz="3000" dirty="0">
                <a:latin typeface="+mj-lt"/>
              </a:rPr>
              <a:t> </a:t>
            </a:r>
            <a:r>
              <a:rPr lang="en-US" sz="3000" dirty="0" smtClean="0">
                <a:latin typeface="+mj-lt"/>
              </a:rPr>
              <a:t>            </a:t>
            </a:r>
            <a:r>
              <a:rPr lang="en-US" sz="3000" dirty="0" smtClean="0">
                <a:latin typeface="symbol" charset="2"/>
              </a:rPr>
              <a:t>b</a:t>
            </a:r>
            <a:r>
              <a:rPr lang="en-US" sz="3000" dirty="0" smtClean="0">
                <a:latin typeface="+mj-lt"/>
              </a:rPr>
              <a:t>=1.69 </a:t>
            </a:r>
            <a:r>
              <a:rPr lang="en-US" sz="3000" i="1" dirty="0" smtClean="0">
                <a:latin typeface="+mj-lt"/>
              </a:rPr>
              <a:t>    </a:t>
            </a:r>
            <a:r>
              <a:rPr lang="en-US" sz="3000" i="1" dirty="0" smtClean="0"/>
              <a:t>T</a:t>
            </a:r>
            <a:r>
              <a:rPr lang="en-US" sz="3000" dirty="0" smtClean="0"/>
              <a:t> </a:t>
            </a:r>
            <a:r>
              <a:rPr lang="en-US" sz="3000" dirty="0"/>
              <a:t>= </a:t>
            </a:r>
            <a:r>
              <a:rPr lang="en-US" sz="3000" dirty="0" smtClean="0"/>
              <a:t>18.03 K</a:t>
            </a:r>
            <a:endParaRPr lang="en-US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48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123"/>
    </mc:Choice>
    <mc:Fallback xmlns="">
      <p:transition spd="slow" advTm="4812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38EEE99-1DD4-CB41-BBB6-38CD7755D27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220" y="719328"/>
            <a:ext cx="1002518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FIRAS </a:t>
            </a:r>
            <a:r>
              <a:rPr lang="en-US" sz="3600" dirty="0" smtClean="0"/>
              <a:t>frequencies and weights -&gt;</a:t>
            </a:r>
          </a:p>
          <a:p>
            <a:r>
              <a:rPr lang="en-US" sz="3600" i="1" dirty="0"/>
              <a:t>T</a:t>
            </a:r>
            <a:r>
              <a:rPr lang="en-US" sz="3600" dirty="0"/>
              <a:t> = 18.03 </a:t>
            </a:r>
            <a:r>
              <a:rPr lang="en-US" sz="3600" dirty="0" smtClean="0"/>
              <a:t>K,  </a:t>
            </a:r>
            <a:r>
              <a:rPr lang="en-US" sz="3600" dirty="0" smtClean="0">
                <a:latin typeface="symbol" charset="2"/>
              </a:rPr>
              <a:t>b</a:t>
            </a:r>
            <a:r>
              <a:rPr lang="en-US" sz="3600" dirty="0" smtClean="0"/>
              <a:t>=1.69 </a:t>
            </a:r>
            <a:r>
              <a:rPr lang="en-US" sz="3600" i="1" dirty="0" smtClean="0"/>
              <a:t>     </a:t>
            </a:r>
          </a:p>
          <a:p>
            <a:r>
              <a:rPr lang="en-US" sz="3600" dirty="0" smtClean="0"/>
              <a:t>Match is within 0.2% over the range .07-1.8 THz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                              4% at 3 THz 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where FIRAS uncertainties are large</a:t>
            </a:r>
          </a:p>
          <a:p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With PLANCK frequencies and weights -&gt; </a:t>
            </a:r>
          </a:p>
          <a:p>
            <a:endParaRPr lang="en-US" sz="3600" dirty="0"/>
          </a:p>
          <a:p>
            <a:r>
              <a:rPr lang="en-US" sz="3600" i="1" dirty="0" smtClean="0"/>
              <a:t>T</a:t>
            </a:r>
            <a:r>
              <a:rPr lang="en-US" sz="3600" dirty="0" smtClean="0"/>
              <a:t>=16.35 K, </a:t>
            </a:r>
            <a:r>
              <a:rPr lang="en-US" sz="3600" dirty="0" smtClean="0">
                <a:latin typeface="symbol" charset="2"/>
              </a:rPr>
              <a:t>b</a:t>
            </a:r>
            <a:r>
              <a:rPr lang="en-US" sz="3600" dirty="0" smtClean="0"/>
              <a:t>=1.85, error of 20% at 30 GHz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036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79"/>
    </mc:Choice>
    <mc:Fallback xmlns="">
      <p:transition spd="slow" advTm="4057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38EEE99-1DD4-CB41-BBB6-38CD7755D27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89888" y="1255776"/>
            <a:ext cx="714836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Principle Component Analysis</a:t>
            </a:r>
          </a:p>
          <a:p>
            <a:endParaRPr lang="en-US" sz="3600" dirty="0"/>
          </a:p>
          <a:p>
            <a:r>
              <a:rPr lang="en-US" sz="3600" dirty="0"/>
              <a:t>a</a:t>
            </a:r>
            <a:r>
              <a:rPr lang="en-US" sz="3600" smtClean="0"/>
              <a:t>llows </a:t>
            </a:r>
            <a:r>
              <a:rPr lang="en-US" sz="3600" dirty="0" smtClean="0"/>
              <a:t>data to show the way</a:t>
            </a:r>
          </a:p>
          <a:p>
            <a:endParaRPr lang="en-US" sz="3600" dirty="0"/>
          </a:p>
          <a:p>
            <a:r>
              <a:rPr lang="en-US" sz="3600" dirty="0" smtClean="0"/>
              <a:t>Eigen Values  &gt;  Eigen spectrum</a:t>
            </a:r>
          </a:p>
          <a:p>
            <a:endParaRPr lang="en-US" sz="3600" dirty="0"/>
          </a:p>
          <a:p>
            <a:r>
              <a:rPr lang="en-US" sz="3600" dirty="0" smtClean="0"/>
              <a:t>Eigen Vectors &gt; What is important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1501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273"/>
    </mc:Choice>
    <mc:Fallback xmlns="">
      <p:transition spd="slow" advTm="34273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5018</TotalTime>
  <Words>606</Words>
  <Application>Microsoft Macintosh PowerPoint</Application>
  <PresentationFormat>Custom</PresentationFormat>
  <Paragraphs>131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ＭＳ Ｐゴシック</vt:lpstr>
      <vt:lpstr>Symbol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NASA/GSFC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Alan Kogut</dc:creator>
  <cp:lastModifiedBy>Microsoft Office User</cp:lastModifiedBy>
  <cp:revision>287</cp:revision>
  <cp:lastPrinted>2012-08-14T15:28:58Z</cp:lastPrinted>
  <dcterms:created xsi:type="dcterms:W3CDTF">2014-12-29T17:44:25Z</dcterms:created>
  <dcterms:modified xsi:type="dcterms:W3CDTF">2017-12-05T15:54:04Z</dcterms:modified>
</cp:coreProperties>
</file>