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4" r:id="rId1"/>
  </p:sldMasterIdLst>
  <p:sldIdLst>
    <p:sldId id="256" r:id="rId2"/>
    <p:sldId id="287" r:id="rId3"/>
    <p:sldId id="280" r:id="rId4"/>
    <p:sldId id="281" r:id="rId5"/>
    <p:sldId id="282" r:id="rId6"/>
    <p:sldId id="284" r:id="rId7"/>
    <p:sldId id="283" r:id="rId8"/>
    <p:sldId id="289" r:id="rId9"/>
    <p:sldId id="285" r:id="rId10"/>
    <p:sldId id="263" r:id="rId11"/>
    <p:sldId id="264" r:id="rId12"/>
    <p:sldId id="271" r:id="rId13"/>
    <p:sldId id="272" r:id="rId14"/>
    <p:sldId id="274" r:id="rId15"/>
    <p:sldId id="286" r:id="rId16"/>
    <p:sldId id="277" r:id="rId17"/>
    <p:sldId id="269" r:id="rId18"/>
    <p:sldId id="270" r:id="rId19"/>
    <p:sldId id="278" r:id="rId20"/>
    <p:sldId id="273" r:id="rId21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4"/>
    <p:restoredTop sz="94129" autoAdjust="0"/>
  </p:normalViewPr>
  <p:slideViewPr>
    <p:cSldViewPr snapToGrid="0" snapToObjects="1">
      <p:cViewPr varScale="1">
        <p:scale>
          <a:sx n="97" d="100"/>
          <a:sy n="97" d="100"/>
        </p:scale>
        <p:origin x="58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4FE4C82-FA5A-D44C-AA0E-806D7CEFAB54}" type="datetimeFigureOut">
              <a:rPr kumimoji="1" lang="ja-JP" altLang="en-US" smtClean="0"/>
              <a:t>2018/2/15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E53CB87C-3424-954F-A76B-02521C73C3B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E4C82-FA5A-D44C-AA0E-806D7CEFAB54}" type="datetimeFigureOut">
              <a:rPr kumimoji="1" lang="ja-JP" altLang="en-US" smtClean="0"/>
              <a:t>2018/2/15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CB87C-3424-954F-A76B-02521C73C3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E4C82-FA5A-D44C-AA0E-806D7CEFAB54}" type="datetimeFigureOut">
              <a:rPr kumimoji="1" lang="ja-JP" altLang="en-US" smtClean="0"/>
              <a:t>2018/2/15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CB87C-3424-954F-A76B-02521C73C3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E4C82-FA5A-D44C-AA0E-806D7CEFAB54}" type="datetimeFigureOut">
              <a:rPr kumimoji="1" lang="ja-JP" altLang="en-US" smtClean="0"/>
              <a:t>2018/2/15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CB87C-3424-954F-A76B-02521C73C3B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4FE4C82-FA5A-D44C-AA0E-806D7CEFAB54}" type="datetimeFigureOut">
              <a:rPr kumimoji="1" lang="ja-JP" altLang="en-US" smtClean="0"/>
              <a:t>2018/2/15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CB87C-3424-954F-A76B-02521C73C3B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E4C82-FA5A-D44C-AA0E-806D7CEFAB54}" type="datetimeFigureOut">
              <a:rPr kumimoji="1" lang="ja-JP" altLang="en-US" smtClean="0"/>
              <a:t>2018/2/15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CB87C-3424-954F-A76B-02521C73C3B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E4C82-FA5A-D44C-AA0E-806D7CEFAB54}" type="datetimeFigureOut">
              <a:rPr kumimoji="1" lang="ja-JP" altLang="en-US" smtClean="0"/>
              <a:t>2018/2/15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CB87C-3424-954F-A76B-02521C73C3B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4FE4C82-FA5A-D44C-AA0E-806D7CEFAB54}" type="datetimeFigureOut">
              <a:rPr kumimoji="1" lang="ja-JP" altLang="en-US" smtClean="0"/>
              <a:t>2018/2/15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CB87C-3424-954F-A76B-02521C73C3B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E4C82-FA5A-D44C-AA0E-806D7CEFAB54}" type="datetimeFigureOut">
              <a:rPr kumimoji="1" lang="ja-JP" altLang="en-US" smtClean="0"/>
              <a:t>2018/2/15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CB87C-3424-954F-A76B-02521C73C3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4FE4C82-FA5A-D44C-AA0E-806D7CEFAB54}" type="datetimeFigureOut">
              <a:rPr kumimoji="1" lang="ja-JP" altLang="en-US" smtClean="0"/>
              <a:t>2018/2/15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CB87C-3424-954F-A76B-02521C73C3B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ja-JP" altLang="en-US" smtClean="0"/>
              <a:t>マスター テキストの書式設定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4FE4C82-FA5A-D44C-AA0E-806D7CEFAB54}" type="datetimeFigureOut">
              <a:rPr kumimoji="1" lang="ja-JP" altLang="en-US" smtClean="0"/>
              <a:t>2018/2/15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CB87C-3424-954F-A76B-02521C73C3B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24FE4C82-FA5A-D44C-AA0E-806D7CEFAB54}" type="datetimeFigureOut">
              <a:rPr kumimoji="1" lang="ja-JP" altLang="en-US" smtClean="0"/>
              <a:t>2018/2/15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E53CB87C-3424-954F-A76B-02521C73C3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ts val="400"/>
        </a:spcBef>
        <a:buNone/>
        <a:defRPr kumimoji="1"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kumimoji="1"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kumimoji="1"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kumimoji="1"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kumimoji="1"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kumimoji="1"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7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288170"/>
            <a:ext cx="7772400" cy="2441576"/>
          </a:xfrm>
        </p:spPr>
        <p:txBody>
          <a:bodyPr>
            <a:normAutofit/>
          </a:bodyPr>
          <a:lstStyle/>
          <a:p>
            <a:pPr algn="ctr"/>
            <a:r>
              <a:rPr lang="en-US" altLang="ja-JP" sz="4400" dirty="0" smtClean="0">
                <a:solidFill>
                  <a:srgbClr val="FF0000"/>
                </a:solidFill>
              </a:rPr>
              <a:t>Equivalence </a:t>
            </a:r>
            <a:r>
              <a:rPr lang="en-US" altLang="ja-JP" sz="4400" dirty="0">
                <a:solidFill>
                  <a:srgbClr val="FF0000"/>
                </a:solidFill>
              </a:rPr>
              <a:t>principle violation after reheating</a:t>
            </a:r>
            <a:endParaRPr kumimoji="1" lang="ja-JP" altLang="en-US" sz="4400" dirty="0">
              <a:solidFill>
                <a:srgbClr val="FF000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036159" y="3267250"/>
            <a:ext cx="5075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Daisuke Nitta (</a:t>
            </a:r>
            <a:r>
              <a:rPr lang="en-US" altLang="ja-JP" sz="2800" dirty="0" smtClean="0"/>
              <a:t>N</a:t>
            </a:r>
            <a:r>
              <a:rPr kumimoji="1" lang="en-US" altLang="ja-JP" sz="2800" dirty="0" smtClean="0"/>
              <a:t>agoya</a:t>
            </a:r>
            <a:r>
              <a:rPr kumimoji="1" lang="ja-JP" altLang="en-US" sz="2800" dirty="0" smtClean="0"/>
              <a:t> </a:t>
            </a:r>
            <a:r>
              <a:rPr kumimoji="1" lang="en-US" altLang="ja-JP" sz="2800" dirty="0" smtClean="0"/>
              <a:t>University)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335787" y="4192373"/>
            <a:ext cx="68892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With Yuki </a:t>
            </a:r>
            <a:r>
              <a:rPr kumimoji="1" lang="en-US" altLang="ja-JP" sz="2800" dirty="0" err="1" smtClean="0"/>
              <a:t>mori</a:t>
            </a:r>
            <a:r>
              <a:rPr lang="en-US" altLang="ja-JP" sz="2800" dirty="0" smtClean="0"/>
              <a:t>, </a:t>
            </a:r>
            <a:r>
              <a:rPr kumimoji="1" lang="en-US" altLang="ja-JP" sz="2800" dirty="0" err="1" smtClean="0"/>
              <a:t>Koichiro</a:t>
            </a:r>
            <a:r>
              <a:rPr kumimoji="1" lang="en-US" altLang="ja-JP" sz="2800" dirty="0" smtClean="0"/>
              <a:t> </a:t>
            </a:r>
            <a:r>
              <a:rPr kumimoji="1" lang="en-US" altLang="ja-JP" sz="2800" dirty="0" err="1" smtClean="0"/>
              <a:t>Horiguchi</a:t>
            </a:r>
            <a:r>
              <a:rPr kumimoji="1" lang="en-US" altLang="ja-JP" sz="2800" dirty="0" smtClean="0"/>
              <a:t> (</a:t>
            </a:r>
            <a:r>
              <a:rPr lang="en-US" altLang="ja-JP" sz="2800" dirty="0"/>
              <a:t>N</a:t>
            </a:r>
            <a:r>
              <a:rPr kumimoji="1" lang="en-US" altLang="ja-JP" sz="2800" dirty="0" smtClean="0"/>
              <a:t>agoya)</a:t>
            </a:r>
            <a:r>
              <a:rPr lang="en-US" altLang="ja-JP" sz="2800" dirty="0" smtClean="0"/>
              <a:t>,</a:t>
            </a:r>
            <a:r>
              <a:rPr kumimoji="1" lang="en-US" altLang="ja-JP" sz="2800" dirty="0" smtClean="0"/>
              <a:t> </a:t>
            </a:r>
          </a:p>
          <a:p>
            <a:r>
              <a:rPr lang="en-US" altLang="ja-JP" sz="2800" dirty="0"/>
              <a:t> </a:t>
            </a:r>
            <a:r>
              <a:rPr lang="en-US" altLang="ja-JP" sz="2800" dirty="0" smtClean="0"/>
              <a:t>         </a:t>
            </a:r>
            <a:r>
              <a:rPr kumimoji="1" lang="en-US" altLang="ja-JP" sz="2800" dirty="0" err="1" smtClean="0"/>
              <a:t>Shohei</a:t>
            </a:r>
            <a:r>
              <a:rPr kumimoji="1" lang="en-US" altLang="ja-JP" sz="2800" dirty="0" smtClean="0"/>
              <a:t> Saga (Kyoto)</a:t>
            </a:r>
            <a:endParaRPr kumimoji="1" lang="ja-JP" altLang="en-US" sz="28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488990" y="5693709"/>
            <a:ext cx="5009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why does the universe </a:t>
            </a:r>
            <a:r>
              <a:rPr lang="en-US" altLang="ja-JP" dirty="0" err="1" smtClean="0"/>
              <a:t>accelerate@Tohoku</a:t>
            </a:r>
            <a:r>
              <a:rPr lang="en-US" altLang="ja-JP" dirty="0" smtClean="0"/>
              <a:t>  </a:t>
            </a:r>
            <a:r>
              <a:rPr lang="en-US" altLang="ja-JP" dirty="0" err="1" smtClean="0"/>
              <a:t>univ.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3242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図形グループ 6"/>
          <p:cNvGrpSpPr/>
          <p:nvPr/>
        </p:nvGrpSpPr>
        <p:grpSpPr>
          <a:xfrm>
            <a:off x="544199" y="1081970"/>
            <a:ext cx="8141781" cy="5473091"/>
            <a:chOff x="675581" y="819188"/>
            <a:chExt cx="8141781" cy="5473091"/>
          </a:xfrm>
        </p:grpSpPr>
        <p:sp>
          <p:nvSpPr>
            <p:cNvPr id="6" name="正方形/長方形 5"/>
            <p:cNvSpPr/>
            <p:nvPr/>
          </p:nvSpPr>
          <p:spPr>
            <a:xfrm>
              <a:off x="675581" y="819188"/>
              <a:ext cx="8141781" cy="54730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5582" y="1342408"/>
              <a:ext cx="3848100" cy="952500"/>
            </a:xfrm>
            <a:prstGeom prst="rect">
              <a:avLst/>
            </a:prstGeom>
          </p:spPr>
        </p:pic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5582" y="2720066"/>
              <a:ext cx="7998742" cy="1783976"/>
            </a:xfrm>
            <a:prstGeom prst="rect">
              <a:avLst/>
            </a:prstGeom>
          </p:spPr>
        </p:pic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5582" y="5247865"/>
              <a:ext cx="5016500" cy="876300"/>
            </a:xfrm>
            <a:prstGeom prst="rect">
              <a:avLst/>
            </a:prstGeom>
          </p:spPr>
        </p:pic>
        <p:sp>
          <p:nvSpPr>
            <p:cNvPr id="10" name="テキスト ボックス 9"/>
            <p:cNvSpPr txBox="1"/>
            <p:nvPr/>
          </p:nvSpPr>
          <p:spPr>
            <a:xfrm>
              <a:off x="675582" y="819188"/>
              <a:ext cx="272868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/>
                <a:t>Einstein equation</a:t>
              </a:r>
              <a:endParaRPr kumimoji="1" lang="ja-JP" altLang="en-US" sz="2800" dirty="0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675582" y="2214270"/>
              <a:ext cx="319102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/>
                <a:t>Stress-energy tensor</a:t>
              </a:r>
              <a:endParaRPr kumimoji="1" lang="ja-JP" altLang="en-US" sz="2800" dirty="0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675582" y="4606901"/>
              <a:ext cx="57564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/>
                <a:t>Equation of motion for the gauge field</a:t>
              </a:r>
              <a:endParaRPr kumimoji="1" lang="ja-JP" altLang="en-US" sz="2800" dirty="0"/>
            </a:p>
          </p:txBody>
        </p:sp>
      </p:grpSp>
      <p:sp>
        <p:nvSpPr>
          <p:cNvPr id="11" name="テキスト ボックス 10"/>
          <p:cNvSpPr txBox="1"/>
          <p:nvPr/>
        </p:nvSpPr>
        <p:spPr>
          <a:xfrm>
            <a:off x="225778" y="238061"/>
            <a:ext cx="6314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 smtClean="0">
                <a:solidFill>
                  <a:srgbClr val="FF0000"/>
                </a:solidFill>
              </a:rPr>
              <a:t>・</a:t>
            </a:r>
            <a:r>
              <a:rPr lang="en-US" altLang="ja-JP" sz="3600" dirty="0" err="1" smtClean="0">
                <a:solidFill>
                  <a:srgbClr val="FF0000"/>
                </a:solidFill>
              </a:rPr>
              <a:t>Horndeski</a:t>
            </a:r>
            <a:r>
              <a:rPr lang="en-US" altLang="ja-JP" sz="3600" dirty="0" smtClean="0">
                <a:solidFill>
                  <a:srgbClr val="FF0000"/>
                </a:solidFill>
              </a:rPr>
              <a:t> vector-tensor theory</a:t>
            </a:r>
            <a:endParaRPr kumimoji="1" lang="en-US" altLang="ja-JP" sz="36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28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正方形/長方形 26"/>
          <p:cNvSpPr/>
          <p:nvPr/>
        </p:nvSpPr>
        <p:spPr>
          <a:xfrm>
            <a:off x="284329" y="2562640"/>
            <a:ext cx="8447918" cy="38803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フリーフォーム 17"/>
          <p:cNvSpPr/>
          <p:nvPr/>
        </p:nvSpPr>
        <p:spPr>
          <a:xfrm>
            <a:off x="1354780" y="1631063"/>
            <a:ext cx="6865850" cy="815977"/>
          </a:xfrm>
          <a:custGeom>
            <a:avLst/>
            <a:gdLst>
              <a:gd name="connsiteX0" fmla="*/ 0 w 6768165"/>
              <a:gd name="connsiteY0" fmla="*/ 1033840 h 1033840"/>
              <a:gd name="connsiteX1" fmla="*/ 3084050 w 6768165"/>
              <a:gd name="connsiteY1" fmla="*/ 1040 h 1033840"/>
              <a:gd name="connsiteX2" fmla="*/ 6768165 w 6768165"/>
              <a:gd name="connsiteY2" fmla="*/ 838445 h 1033840"/>
              <a:gd name="connsiteX0" fmla="*/ 0 w 6823985"/>
              <a:gd name="connsiteY0" fmla="*/ 809543 h 837456"/>
              <a:gd name="connsiteX1" fmla="*/ 3139870 w 6823985"/>
              <a:gd name="connsiteY1" fmla="*/ 51 h 837456"/>
              <a:gd name="connsiteX2" fmla="*/ 6823985 w 6823985"/>
              <a:gd name="connsiteY2" fmla="*/ 837456 h 837456"/>
              <a:gd name="connsiteX0" fmla="*/ 0 w 6865850"/>
              <a:gd name="connsiteY0" fmla="*/ 815977 h 815977"/>
              <a:gd name="connsiteX1" fmla="*/ 3139870 w 6865850"/>
              <a:gd name="connsiteY1" fmla="*/ 6485 h 815977"/>
              <a:gd name="connsiteX2" fmla="*/ 6865850 w 6865850"/>
              <a:gd name="connsiteY2" fmla="*/ 453101 h 815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65850" h="815977">
                <a:moveTo>
                  <a:pt x="0" y="815977"/>
                </a:moveTo>
                <a:cubicBezTo>
                  <a:pt x="978011" y="315860"/>
                  <a:pt x="1995562" y="66964"/>
                  <a:pt x="3139870" y="6485"/>
                </a:cubicBezTo>
                <a:cubicBezTo>
                  <a:pt x="4284178" y="-53994"/>
                  <a:pt x="6256483" y="325164"/>
                  <a:pt x="6865850" y="453101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326" y="3140490"/>
            <a:ext cx="5511800" cy="115570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018" y="3405919"/>
            <a:ext cx="1841500" cy="5715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4099" y="4383129"/>
            <a:ext cx="4178300" cy="5969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4099" y="5313452"/>
            <a:ext cx="4610100" cy="939800"/>
          </a:xfrm>
          <a:prstGeom prst="rect">
            <a:avLst/>
          </a:prstGeom>
        </p:spPr>
      </p:pic>
      <p:sp>
        <p:nvSpPr>
          <p:cNvPr id="7" name="平行四辺形 6"/>
          <p:cNvSpPr/>
          <p:nvPr/>
        </p:nvSpPr>
        <p:spPr>
          <a:xfrm>
            <a:off x="2470031" y="1060713"/>
            <a:ext cx="4284179" cy="1186324"/>
          </a:xfrm>
          <a:prstGeom prst="parallelogram">
            <a:avLst>
              <a:gd name="adj" fmla="val 70877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円/楕円 7"/>
          <p:cNvSpPr/>
          <p:nvPr/>
        </p:nvSpPr>
        <p:spPr>
          <a:xfrm>
            <a:off x="4479548" y="1549200"/>
            <a:ext cx="125595" cy="1116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120799" y="1060713"/>
            <a:ext cx="465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 smtClean="0"/>
              <a:t>x</a:t>
            </a:r>
            <a:r>
              <a:rPr kumimoji="1" lang="en-US" altLang="ja-JP" sz="2800" baseline="-25000" dirty="0" err="1" smtClean="0"/>
              <a:t>p</a:t>
            </a:r>
            <a:endParaRPr kumimoji="1" lang="ja-JP" altLang="en-US" sz="2800" baseline="-25000" dirty="0"/>
          </a:p>
        </p:txBody>
      </p:sp>
      <p:cxnSp>
        <p:nvCxnSpPr>
          <p:cNvPr id="11" name="直線矢印コネクタ 10"/>
          <p:cNvCxnSpPr/>
          <p:nvPr/>
        </p:nvCxnSpPr>
        <p:spPr>
          <a:xfrm flipV="1">
            <a:off x="4586750" y="1437546"/>
            <a:ext cx="1162701" cy="1790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5065657" y="1025980"/>
            <a:ext cx="351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y</a:t>
            </a:r>
            <a:endParaRPr kumimoji="1" lang="ja-JP" altLang="en-US" sz="28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283235" y="1842292"/>
            <a:ext cx="1146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x</a:t>
            </a:r>
            <a:r>
              <a:rPr kumimoji="1" lang="en-US" altLang="ja-JP" sz="2800" dirty="0" smtClean="0"/>
              <a:t>=</a:t>
            </a:r>
            <a:r>
              <a:rPr kumimoji="1" lang="en-US" altLang="ja-JP" sz="2800" dirty="0" err="1" smtClean="0"/>
              <a:t>x</a:t>
            </a:r>
            <a:r>
              <a:rPr kumimoji="1" lang="en-US" altLang="ja-JP" sz="2800" baseline="-25000" dirty="0" err="1" smtClean="0"/>
              <a:t>p</a:t>
            </a:r>
            <a:r>
              <a:rPr kumimoji="1" lang="en-US" altLang="ja-JP" sz="2800" dirty="0" err="1" smtClean="0"/>
              <a:t>+y</a:t>
            </a:r>
            <a:endParaRPr kumimoji="1" lang="ja-JP" altLang="en-US" sz="28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41213" y="4492325"/>
            <a:ext cx="10620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gauge</a:t>
            </a:r>
            <a:endParaRPr kumimoji="1" lang="ja-JP" altLang="en-US" sz="28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65802" y="1674810"/>
            <a:ext cx="15972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curvature</a:t>
            </a:r>
            <a:endParaRPr kumimoji="1" lang="ja-JP" altLang="en-US" sz="2800" dirty="0"/>
          </a:p>
        </p:txBody>
      </p:sp>
      <p:sp>
        <p:nvSpPr>
          <p:cNvPr id="10" name="右矢印 9"/>
          <p:cNvSpPr/>
          <p:nvPr/>
        </p:nvSpPr>
        <p:spPr>
          <a:xfrm>
            <a:off x="972364" y="5635313"/>
            <a:ext cx="875897" cy="37958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429018" y="4492325"/>
            <a:ext cx="22263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Polarization vector</a:t>
            </a:r>
            <a:endParaRPr kumimoji="1" lang="ja-JP" altLang="en-US" sz="20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35217" y="2626442"/>
            <a:ext cx="35458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 smtClean="0"/>
              <a:t>Eikonal</a:t>
            </a:r>
            <a:r>
              <a:rPr kumimoji="1" lang="en-US" altLang="ja-JP" sz="2800" dirty="0" smtClean="0"/>
              <a:t> </a:t>
            </a:r>
            <a:r>
              <a:rPr kumimoji="1" lang="en-US" altLang="ja-JP" sz="2800" dirty="0" err="1" smtClean="0"/>
              <a:t>apploximation</a:t>
            </a:r>
            <a:endParaRPr kumimoji="1" lang="ja-JP" altLang="en-US" sz="28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25778" y="238061"/>
            <a:ext cx="6314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 smtClean="0">
                <a:solidFill>
                  <a:srgbClr val="FF0000"/>
                </a:solidFill>
              </a:rPr>
              <a:t>・</a:t>
            </a:r>
            <a:r>
              <a:rPr lang="en-US" altLang="ja-JP" sz="3600" dirty="0" err="1" smtClean="0">
                <a:solidFill>
                  <a:srgbClr val="FF0000"/>
                </a:solidFill>
              </a:rPr>
              <a:t>Horndeski</a:t>
            </a:r>
            <a:r>
              <a:rPr lang="en-US" altLang="ja-JP" sz="3600" dirty="0" smtClean="0">
                <a:solidFill>
                  <a:srgbClr val="FF0000"/>
                </a:solidFill>
              </a:rPr>
              <a:t> vector-tensor theory</a:t>
            </a:r>
            <a:endParaRPr kumimoji="1" lang="en-US" altLang="ja-JP" sz="36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99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/>
        </p:nvSpPr>
        <p:spPr>
          <a:xfrm>
            <a:off x="283039" y="1439189"/>
            <a:ext cx="8447918" cy="46367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000" y="2311513"/>
            <a:ext cx="5283200" cy="109220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9028" y="3374515"/>
            <a:ext cx="4025900" cy="60960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3852533" y="4259704"/>
            <a:ext cx="3716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(</a:t>
            </a:r>
            <a:r>
              <a:rPr lang="en-US" altLang="ja-JP" sz="2400" dirty="0" err="1" smtClean="0"/>
              <a:t>Drummond</a:t>
            </a:r>
            <a:r>
              <a:rPr lang="en-US" altLang="ja-JP" sz="2400" dirty="0" err="1"/>
              <a:t>&amp;Hathrell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1980)</a:t>
            </a:r>
            <a:endParaRPr kumimoji="1" lang="ja-JP" altLang="en-US" sz="2400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4215" y="4721369"/>
            <a:ext cx="6324600" cy="1054100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469757" y="4198149"/>
            <a:ext cx="3079689" cy="523220"/>
          </a:xfrm>
          <a:prstGeom prst="rect">
            <a:avLst/>
          </a:prstGeom>
          <a:solidFill>
            <a:srgbClr val="FF0000">
              <a:alpha val="15000"/>
            </a:srgb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Dispersion relations</a:t>
            </a:r>
            <a:endParaRPr kumimoji="1" lang="ja-JP" altLang="en-US" sz="28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69757" y="1582633"/>
            <a:ext cx="5830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Projecting into the polarization space</a:t>
            </a:r>
            <a:endParaRPr kumimoji="1" lang="ja-JP" altLang="en-US" sz="28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25778" y="238061"/>
            <a:ext cx="6314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 smtClean="0">
                <a:solidFill>
                  <a:srgbClr val="FF0000"/>
                </a:solidFill>
              </a:rPr>
              <a:t>・</a:t>
            </a:r>
            <a:r>
              <a:rPr lang="en-US" altLang="ja-JP" sz="3600" dirty="0" err="1" smtClean="0">
                <a:solidFill>
                  <a:srgbClr val="FF0000"/>
                </a:solidFill>
              </a:rPr>
              <a:t>Horndeski</a:t>
            </a:r>
            <a:r>
              <a:rPr lang="en-US" altLang="ja-JP" sz="3600" dirty="0" smtClean="0">
                <a:solidFill>
                  <a:srgbClr val="FF0000"/>
                </a:solidFill>
              </a:rPr>
              <a:t> vector-tensor theory</a:t>
            </a:r>
            <a:endParaRPr kumimoji="1" lang="en-US" altLang="ja-JP" sz="36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61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/>
        </p:nvSpPr>
        <p:spPr>
          <a:xfrm>
            <a:off x="738877" y="1038900"/>
            <a:ext cx="7445389" cy="568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877" y="1501477"/>
            <a:ext cx="7289880" cy="901841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92" y="2319576"/>
            <a:ext cx="6571881" cy="1142444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9988" y="3336407"/>
            <a:ext cx="6019881" cy="1072187"/>
          </a:xfrm>
          <a:prstGeom prst="rect">
            <a:avLst/>
          </a:prstGeom>
        </p:spPr>
      </p:pic>
      <p:pic>
        <p:nvPicPr>
          <p:cNvPr id="32" name="図 31" descr="-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112" y="4541511"/>
            <a:ext cx="5947137" cy="2316489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928519" y="1038900"/>
            <a:ext cx="2225314" cy="523220"/>
          </a:xfrm>
          <a:prstGeom prst="rect">
            <a:avLst/>
          </a:prstGeom>
          <a:solidFill>
            <a:srgbClr val="FF0000">
              <a:alpha val="15000"/>
            </a:srgb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Birefringence</a:t>
            </a:r>
            <a:endParaRPr kumimoji="1" lang="ja-JP" altLang="en-US" sz="28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25778" y="238061"/>
            <a:ext cx="6314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 smtClean="0">
                <a:solidFill>
                  <a:srgbClr val="FF0000"/>
                </a:solidFill>
              </a:rPr>
              <a:t>・</a:t>
            </a:r>
            <a:r>
              <a:rPr lang="en-US" altLang="ja-JP" sz="3600" dirty="0" err="1" smtClean="0">
                <a:solidFill>
                  <a:srgbClr val="FF0000"/>
                </a:solidFill>
              </a:rPr>
              <a:t>Horndeski</a:t>
            </a:r>
            <a:r>
              <a:rPr lang="en-US" altLang="ja-JP" sz="3600" dirty="0" smtClean="0">
                <a:solidFill>
                  <a:srgbClr val="FF0000"/>
                </a:solidFill>
              </a:rPr>
              <a:t> vector-tensor theory</a:t>
            </a:r>
            <a:endParaRPr kumimoji="1" lang="en-US" altLang="ja-JP" sz="3600" dirty="0" smtClean="0">
              <a:solidFill>
                <a:srgbClr val="FF000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445071" y="1100455"/>
            <a:ext cx="3716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(</a:t>
            </a:r>
            <a:r>
              <a:rPr lang="en-US" altLang="ja-JP" sz="2400" dirty="0" err="1" smtClean="0"/>
              <a:t>Drummond</a:t>
            </a:r>
            <a:r>
              <a:rPr lang="en-US" altLang="ja-JP" sz="2400" dirty="0" err="1"/>
              <a:t>&amp;Hathrell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1980)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009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/>
        </p:nvSpPr>
        <p:spPr>
          <a:xfrm>
            <a:off x="517960" y="1051146"/>
            <a:ext cx="8272472" cy="5562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25778" y="106668"/>
            <a:ext cx="67352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 smtClean="0">
                <a:solidFill>
                  <a:srgbClr val="FF0000"/>
                </a:solidFill>
              </a:rPr>
              <a:t>・</a:t>
            </a:r>
            <a:r>
              <a:rPr lang="en-US" altLang="ja-JP" sz="3600" dirty="0" smtClean="0">
                <a:solidFill>
                  <a:srgbClr val="FF0000"/>
                </a:solidFill>
              </a:rPr>
              <a:t>Perturbation </a:t>
            </a:r>
            <a:r>
              <a:rPr lang="en-US" altLang="ja-JP" sz="3600" dirty="0">
                <a:solidFill>
                  <a:srgbClr val="FF0000"/>
                </a:solidFill>
              </a:rPr>
              <a:t>in the thermal bath</a:t>
            </a:r>
            <a:endParaRPr lang="en-US" altLang="ja-JP" sz="3600" dirty="0" smtClean="0">
              <a:solidFill>
                <a:srgbClr val="FF0000"/>
              </a:solidFill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851" y="3318139"/>
            <a:ext cx="3949700" cy="99060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3685" y="3318139"/>
            <a:ext cx="3195573" cy="982343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582" y="4713485"/>
            <a:ext cx="7998742" cy="1783976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502379" y="2794919"/>
            <a:ext cx="2908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・</a:t>
            </a:r>
            <a:r>
              <a:rPr kumimoji="1" lang="en-US" altLang="ja-JP" sz="2800" dirty="0" smtClean="0"/>
              <a:t>Einstein equation</a:t>
            </a:r>
            <a:endParaRPr kumimoji="1" lang="ja-JP" altLang="en-US" sz="28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698470" y="4158454"/>
            <a:ext cx="30919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Z: partition function</a:t>
            </a:r>
            <a:endParaRPr kumimoji="1" lang="ja-JP" altLang="en-US" sz="2800" dirty="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2554" y="1563019"/>
            <a:ext cx="4838700" cy="1231900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603526" y="1301409"/>
            <a:ext cx="13390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/>
              <a:t>・</a:t>
            </a:r>
            <a:r>
              <a:rPr kumimoji="1" lang="en-US" altLang="ja-JP" sz="2800" dirty="0" smtClean="0"/>
              <a:t>metric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13457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/>
          <p:cNvSpPr/>
          <p:nvPr/>
        </p:nvSpPr>
        <p:spPr>
          <a:xfrm>
            <a:off x="160581" y="1766511"/>
            <a:ext cx="8744372" cy="3679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23351" y="752999"/>
            <a:ext cx="76624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Why does the birefringence</a:t>
            </a:r>
            <a:r>
              <a:rPr kumimoji="1" lang="ja-JP" altLang="en-US" sz="2800" dirty="0" smtClean="0"/>
              <a:t> </a:t>
            </a:r>
            <a:r>
              <a:rPr kumimoji="1" lang="en-US" altLang="ja-JP" sz="2800" dirty="0" smtClean="0"/>
              <a:t>or</a:t>
            </a:r>
            <a:r>
              <a:rPr kumimoji="1" lang="ja-JP" altLang="en-US" sz="2800" dirty="0" smtClean="0"/>
              <a:t> </a:t>
            </a:r>
            <a:r>
              <a:rPr kumimoji="1" lang="en-US" altLang="ja-JP" sz="2800" dirty="0" smtClean="0"/>
              <a:t>dispersion</a:t>
            </a:r>
            <a:r>
              <a:rPr kumimoji="1" lang="ja-JP" altLang="en-US" sz="2800" dirty="0" smtClean="0"/>
              <a:t> </a:t>
            </a:r>
            <a:r>
              <a:rPr kumimoji="1" lang="en-US" altLang="ja-JP" sz="2800" dirty="0" smtClean="0"/>
              <a:t>relation</a:t>
            </a:r>
          </a:p>
          <a:p>
            <a:r>
              <a:rPr kumimoji="1" lang="ja-JP" altLang="en-US" sz="2800" dirty="0" smtClean="0"/>
              <a:t> </a:t>
            </a:r>
            <a:r>
              <a:rPr kumimoji="1" lang="en-US" altLang="ja-JP" sz="2800" dirty="0" smtClean="0"/>
              <a:t>affect</a:t>
            </a:r>
            <a:r>
              <a:rPr kumimoji="1" lang="ja-JP" altLang="en-US" sz="2800" dirty="0" smtClean="0"/>
              <a:t> </a:t>
            </a:r>
            <a:r>
              <a:rPr kumimoji="1" lang="en-US" altLang="ja-JP" sz="2800" dirty="0" smtClean="0"/>
              <a:t>the </a:t>
            </a:r>
            <a:r>
              <a:rPr lang="en-US" altLang="ja-JP" sz="2800" dirty="0" smtClean="0"/>
              <a:t>gravitational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wave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?</a:t>
            </a:r>
            <a:endParaRPr kumimoji="1" lang="ja-JP" altLang="en-US" sz="2800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51" y="2086782"/>
            <a:ext cx="8218834" cy="1047706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4247708" y="3134488"/>
            <a:ext cx="4394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In a local coordinate system</a:t>
            </a:r>
            <a:endParaRPr kumimoji="1" lang="ja-JP" altLang="en-US" sz="2800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351" y="4258854"/>
            <a:ext cx="6324600" cy="1054100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423351" y="3504998"/>
            <a:ext cx="9827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I = +,-</a:t>
            </a:r>
            <a:endParaRPr kumimoji="1" lang="ja-JP" altLang="en-US" sz="2800" dirty="0"/>
          </a:p>
        </p:txBody>
      </p:sp>
      <p:cxnSp>
        <p:nvCxnSpPr>
          <p:cNvPr id="12" name="直線矢印コネクタ 11"/>
          <p:cNvCxnSpPr/>
          <p:nvPr/>
        </p:nvCxnSpPr>
        <p:spPr>
          <a:xfrm flipV="1">
            <a:off x="846702" y="4028218"/>
            <a:ext cx="0" cy="419249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上矢印 16"/>
          <p:cNvSpPr/>
          <p:nvPr/>
        </p:nvSpPr>
        <p:spPr>
          <a:xfrm>
            <a:off x="4948818" y="5095141"/>
            <a:ext cx="686120" cy="700764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751643" y="5912698"/>
            <a:ext cx="2996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 </a:t>
            </a:r>
            <a:r>
              <a:rPr lang="en-US" altLang="ja-JP" sz="2800" dirty="0" smtClean="0"/>
              <a:t>from tensor mode  </a:t>
            </a:r>
            <a:endParaRPr kumimoji="1" lang="ja-JP" altLang="en-US" sz="28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25778" y="106668"/>
            <a:ext cx="67352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 smtClean="0">
                <a:solidFill>
                  <a:srgbClr val="FF0000"/>
                </a:solidFill>
              </a:rPr>
              <a:t>・</a:t>
            </a:r>
            <a:r>
              <a:rPr lang="en-US" altLang="ja-JP" sz="3600" dirty="0" smtClean="0">
                <a:solidFill>
                  <a:srgbClr val="FF0000"/>
                </a:solidFill>
              </a:rPr>
              <a:t>Perturbation </a:t>
            </a:r>
            <a:r>
              <a:rPr lang="en-US" altLang="ja-JP" sz="3600" dirty="0">
                <a:solidFill>
                  <a:srgbClr val="FF0000"/>
                </a:solidFill>
              </a:rPr>
              <a:t>in the thermal bath</a:t>
            </a:r>
            <a:endParaRPr lang="en-US" altLang="ja-JP" sz="36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76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/>
        </p:nvSpPr>
        <p:spPr>
          <a:xfrm>
            <a:off x="432141" y="2215327"/>
            <a:ext cx="8563165" cy="3916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04704" y="2373980"/>
            <a:ext cx="31456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err="1" smtClean="0"/>
              <a:t>L</a:t>
            </a:r>
            <a:r>
              <a:rPr kumimoji="1" lang="en-US" altLang="ja-JP" sz="2800" dirty="0" err="1" smtClean="0"/>
              <a:t>aplacian</a:t>
            </a:r>
            <a:r>
              <a:rPr kumimoji="1" lang="en-US" altLang="ja-JP" sz="2800" dirty="0" smtClean="0"/>
              <a:t> instability </a:t>
            </a:r>
            <a:endParaRPr kumimoji="1"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63805" y="2435535"/>
            <a:ext cx="2997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(B. Jimenez et al 2013)</a:t>
            </a:r>
            <a:endParaRPr kumimoji="1" lang="ja-JP" altLang="en-US" sz="2400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284" y="2904476"/>
            <a:ext cx="3377885" cy="1703629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7105423" y="3539568"/>
            <a:ext cx="545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&gt;0 </a:t>
            </a:r>
            <a:endParaRPr kumimoji="1" lang="ja-JP" altLang="en-US" sz="2800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706" y="4608105"/>
            <a:ext cx="3810000" cy="1143000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6684433" y="4784298"/>
            <a:ext cx="23108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q</a:t>
            </a:r>
            <a:r>
              <a:rPr kumimoji="1" lang="en-US" altLang="ja-JP" sz="2800" dirty="0" smtClean="0"/>
              <a:t>=1 : radiation</a:t>
            </a:r>
          </a:p>
          <a:p>
            <a:r>
              <a:rPr lang="en-US" altLang="ja-JP" sz="2800" dirty="0"/>
              <a:t>q</a:t>
            </a:r>
            <a:r>
              <a:rPr lang="en-US" altLang="ja-JP" sz="2800" dirty="0" smtClean="0"/>
              <a:t>=1/2: matter</a:t>
            </a:r>
            <a:endParaRPr kumimoji="1" lang="ja-JP" altLang="en-US" sz="2800" dirty="0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8706" y="4608105"/>
            <a:ext cx="1955800" cy="1130300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225778" y="106668"/>
            <a:ext cx="67352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 smtClean="0">
                <a:solidFill>
                  <a:srgbClr val="FF0000"/>
                </a:solidFill>
              </a:rPr>
              <a:t>・</a:t>
            </a:r>
            <a:r>
              <a:rPr lang="en-US" altLang="ja-JP" sz="3600" dirty="0" smtClean="0">
                <a:solidFill>
                  <a:srgbClr val="FF0000"/>
                </a:solidFill>
              </a:rPr>
              <a:t>Perturbation </a:t>
            </a:r>
            <a:r>
              <a:rPr lang="en-US" altLang="ja-JP" sz="3600" dirty="0">
                <a:solidFill>
                  <a:srgbClr val="FF0000"/>
                </a:solidFill>
              </a:rPr>
              <a:t>in the thermal bath</a:t>
            </a:r>
            <a:endParaRPr lang="en-US" altLang="ja-JP" sz="3600" dirty="0" smtClean="0">
              <a:solidFill>
                <a:srgbClr val="FF000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32142" y="1196226"/>
            <a:ext cx="5315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There is an upper limit of H^2/M^2</a:t>
            </a:r>
            <a:endParaRPr kumimoji="1" lang="ja-JP" altLang="en-US" sz="28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69757" y="6131687"/>
            <a:ext cx="5080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Speed of the particle are given b</a:t>
            </a:r>
            <a:endParaRPr kumimoji="1" lang="ja-JP" altLang="en-US" sz="28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92995" y="3539568"/>
            <a:ext cx="2982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The phase velocity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10392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/>
          <p:cNvSpPr/>
          <p:nvPr/>
        </p:nvSpPr>
        <p:spPr>
          <a:xfrm>
            <a:off x="0" y="1270135"/>
            <a:ext cx="9144000" cy="5416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6991"/>
            <a:ext cx="9144000" cy="116445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787" y="5412302"/>
            <a:ext cx="1638300" cy="105410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38" y="2893847"/>
            <a:ext cx="8559800" cy="115570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130" y="4049547"/>
            <a:ext cx="2959100" cy="520700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114138" y="1437007"/>
            <a:ext cx="360848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ja-JP" sz="3200" dirty="0" smtClean="0"/>
              <a:t>0</a:t>
            </a:r>
            <a:r>
              <a:rPr lang="en-US" altLang="ja-JP" sz="3200" dirty="0" err="1" smtClean="0"/>
              <a:t>th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order</a:t>
            </a:r>
            <a:r>
              <a:rPr lang="ja-JP" altLang="en-US" sz="3200" dirty="0" smtClean="0"/>
              <a:t> </a:t>
            </a:r>
            <a:r>
              <a:rPr lang="ja-JP" altLang="ja-JP" sz="3200" dirty="0" smtClean="0"/>
              <a:t>e</a:t>
            </a:r>
            <a:r>
              <a:rPr kumimoji="1" lang="en-US" altLang="ja-JP" sz="3200" dirty="0" err="1" smtClean="0"/>
              <a:t>quations</a:t>
            </a:r>
            <a:r>
              <a:rPr kumimoji="1" lang="en-US" altLang="ja-JP" sz="3200" dirty="0" smtClean="0"/>
              <a:t> </a:t>
            </a:r>
            <a:endParaRPr kumimoji="1" lang="ja-JP" altLang="en-US" sz="3200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778" y="4573389"/>
            <a:ext cx="1866900" cy="1028700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3621955" y="4833819"/>
            <a:ext cx="4835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~ Radiation dominated universe</a:t>
            </a:r>
            <a:endParaRPr kumimoji="1" lang="ja-JP" altLang="en-US" sz="28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86422" y="5793526"/>
            <a:ext cx="18317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Upper limit </a:t>
            </a:r>
            <a:endParaRPr kumimoji="1" lang="ja-JP" altLang="en-US" sz="28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92678" y="4845278"/>
            <a:ext cx="996587" cy="511761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225778" y="106668"/>
            <a:ext cx="67352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 smtClean="0">
                <a:solidFill>
                  <a:srgbClr val="FF0000"/>
                </a:solidFill>
              </a:rPr>
              <a:t>・</a:t>
            </a:r>
            <a:r>
              <a:rPr lang="en-US" altLang="ja-JP" sz="3600" dirty="0" smtClean="0">
                <a:solidFill>
                  <a:srgbClr val="FF0000"/>
                </a:solidFill>
              </a:rPr>
              <a:t>Perturbation </a:t>
            </a:r>
            <a:r>
              <a:rPr lang="en-US" altLang="ja-JP" sz="3600" dirty="0">
                <a:solidFill>
                  <a:srgbClr val="FF0000"/>
                </a:solidFill>
              </a:rPr>
              <a:t>in the thermal bath</a:t>
            </a:r>
            <a:endParaRPr lang="en-US" altLang="ja-JP" sz="36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02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0" y="2255653"/>
            <a:ext cx="9144000" cy="46023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25778" y="106668"/>
            <a:ext cx="3943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 smtClean="0">
                <a:solidFill>
                  <a:srgbClr val="FF0000"/>
                </a:solidFill>
              </a:rPr>
              <a:t>・</a:t>
            </a:r>
            <a:r>
              <a:rPr lang="en-US" altLang="ja-JP" sz="3600" dirty="0" smtClean="0">
                <a:solidFill>
                  <a:srgbClr val="FF0000"/>
                </a:solidFill>
              </a:rPr>
              <a:t>Gravitational wave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88182"/>
            <a:ext cx="9144000" cy="976445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810" y="5448299"/>
            <a:ext cx="6680200" cy="140970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85132" y="2452504"/>
            <a:ext cx="14873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Equation  </a:t>
            </a:r>
            <a:endParaRPr kumimoji="1" lang="ja-JP" altLang="en-US" sz="28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610" y="4241799"/>
            <a:ext cx="6832600" cy="1206500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225778" y="3718579"/>
            <a:ext cx="2326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Energy density</a:t>
            </a:r>
            <a:endParaRPr kumimoji="1" lang="ja-JP" altLang="en-US" sz="28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21541" y="1289159"/>
            <a:ext cx="561318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・</a:t>
            </a:r>
            <a:r>
              <a:rPr kumimoji="1" lang="en-US" altLang="ja-JP" sz="2800" dirty="0" smtClean="0"/>
              <a:t>radiation dominated universe</a:t>
            </a:r>
          </a:p>
          <a:p>
            <a:r>
              <a:rPr lang="ja-JP" altLang="en-US" sz="2800" dirty="0" smtClean="0"/>
              <a:t>・</a:t>
            </a:r>
            <a:r>
              <a:rPr lang="en-US" altLang="ja-JP" sz="2800" dirty="0" smtClean="0"/>
              <a:t>up to the first order of H^2/M^2 &lt;1</a:t>
            </a:r>
            <a:endParaRPr kumimoji="1" lang="ja-JP" altLang="en-US" sz="28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88424" y="778326"/>
            <a:ext cx="79848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To derive the  gravitational wave,  we approximate as  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17002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225778" y="106668"/>
            <a:ext cx="3943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 smtClean="0">
                <a:solidFill>
                  <a:srgbClr val="FF0000"/>
                </a:solidFill>
              </a:rPr>
              <a:t>・</a:t>
            </a:r>
            <a:r>
              <a:rPr lang="en-US" altLang="ja-JP" sz="3600" dirty="0" smtClean="0">
                <a:solidFill>
                  <a:srgbClr val="FF0000"/>
                </a:solidFill>
              </a:rPr>
              <a:t>Gravitational wave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09389" y="587579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823664" y="1203848"/>
            <a:ext cx="29723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g*=106.75, </a:t>
            </a:r>
            <a:r>
              <a:rPr lang="en-US" altLang="ja-JP" sz="2800" dirty="0" err="1"/>
              <a:t>g</a:t>
            </a:r>
            <a:r>
              <a:rPr lang="en-US" altLang="ja-JP" sz="2800" baseline="-25000" dirty="0" err="1"/>
              <a:t>non</a:t>
            </a:r>
            <a:r>
              <a:rPr lang="en-US" altLang="ja-JP" sz="2800" dirty="0"/>
              <a:t>=</a:t>
            </a:r>
            <a:r>
              <a:rPr lang="en-US" altLang="ja-JP" sz="2800" dirty="0" smtClean="0"/>
              <a:t>24</a:t>
            </a:r>
            <a:endParaRPr lang="ja-JP" altLang="en-US" sz="28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25778" y="1203848"/>
            <a:ext cx="3467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In the </a:t>
            </a:r>
            <a:r>
              <a:rPr kumimoji="1" lang="en-US" altLang="ja-JP" sz="2800" dirty="0" err="1" smtClean="0"/>
              <a:t>standerd</a:t>
            </a:r>
            <a:r>
              <a:rPr kumimoji="1" lang="en-US" altLang="ja-JP" sz="2800" dirty="0" smtClean="0"/>
              <a:t> theory</a:t>
            </a:r>
            <a:endParaRPr kumimoji="1" lang="ja-JP" altLang="en-US" sz="28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25778" y="2180822"/>
            <a:ext cx="73357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When the reheating temperature T* ~ 10^7 </a:t>
            </a:r>
            <a:r>
              <a:rPr kumimoji="1" lang="en-US" altLang="ja-JP" sz="2800" dirty="0" err="1" smtClean="0"/>
              <a:t>GeV</a:t>
            </a:r>
            <a:r>
              <a:rPr kumimoji="1" lang="en-US" altLang="ja-JP" sz="2800" dirty="0" smtClean="0"/>
              <a:t>,  </a:t>
            </a:r>
          </a:p>
          <a:p>
            <a:r>
              <a:rPr lang="en-US" altLang="ja-JP" sz="2800" dirty="0"/>
              <a:t>t</a:t>
            </a:r>
            <a:r>
              <a:rPr lang="en-US" altLang="ja-JP" sz="2800" dirty="0" smtClean="0"/>
              <a:t>hen f*~0.1Hz</a:t>
            </a:r>
            <a:r>
              <a:rPr kumimoji="1" lang="en-US" altLang="ja-JP" sz="2800" dirty="0" smtClean="0"/>
              <a:t> </a:t>
            </a:r>
            <a:endParaRPr kumimoji="1" lang="ja-JP" altLang="en-US" sz="2800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0135" y="4159052"/>
            <a:ext cx="3898900" cy="1054100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225778" y="3531059"/>
            <a:ext cx="74834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DECIGO can detect the following parameter range  </a:t>
            </a:r>
            <a:endParaRPr kumimoji="1" lang="ja-JP" altLang="en-US" sz="28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523843" y="5614183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M^2 ~ 0.1MeV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33417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6722" y="229670"/>
            <a:ext cx="3800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 smtClean="0">
                <a:solidFill>
                  <a:srgbClr val="FF0000"/>
                </a:solidFill>
              </a:rPr>
              <a:t>・</a:t>
            </a:r>
            <a:r>
              <a:rPr lang="en-US" altLang="ja-JP" sz="3600" dirty="0" smtClean="0">
                <a:solidFill>
                  <a:srgbClr val="FF0000"/>
                </a:solidFill>
              </a:rPr>
              <a:t>Table of contents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40142" y="1459926"/>
            <a:ext cx="6735212" cy="5078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 smtClean="0"/>
              <a:t>・</a:t>
            </a:r>
            <a:r>
              <a:rPr kumimoji="1" lang="en-US" altLang="ja-JP" sz="3600" dirty="0" smtClean="0"/>
              <a:t>motivation</a:t>
            </a:r>
          </a:p>
          <a:p>
            <a:endParaRPr kumimoji="1" lang="en-US" altLang="ja-JP" sz="3600" dirty="0" smtClean="0"/>
          </a:p>
          <a:p>
            <a:r>
              <a:rPr lang="ja-JP" altLang="en-US" sz="3600" dirty="0" smtClean="0"/>
              <a:t>・</a:t>
            </a:r>
            <a:r>
              <a:rPr lang="en-US" altLang="ja-JP" sz="3600" dirty="0" err="1" smtClean="0"/>
              <a:t>Horndeski</a:t>
            </a:r>
            <a:r>
              <a:rPr lang="en-US" altLang="ja-JP" sz="3600" dirty="0" smtClean="0"/>
              <a:t> vector-tensor theory</a:t>
            </a:r>
          </a:p>
          <a:p>
            <a:endParaRPr lang="en-US" altLang="ja-JP" sz="3600" dirty="0" smtClean="0"/>
          </a:p>
          <a:p>
            <a:r>
              <a:rPr lang="ja-JP" altLang="en-US" sz="3600" dirty="0" smtClean="0"/>
              <a:t>・</a:t>
            </a:r>
            <a:r>
              <a:rPr lang="en-US" altLang="ja-JP" sz="3600" dirty="0" smtClean="0"/>
              <a:t>perturbation </a:t>
            </a:r>
            <a:r>
              <a:rPr lang="en-US" altLang="ja-JP" sz="3600" dirty="0"/>
              <a:t>i</a:t>
            </a:r>
            <a:r>
              <a:rPr lang="en-US" altLang="ja-JP" sz="3600" dirty="0" smtClean="0"/>
              <a:t>n the thermal bath</a:t>
            </a:r>
          </a:p>
          <a:p>
            <a:endParaRPr lang="en-US" altLang="ja-JP" sz="3600" dirty="0" smtClean="0"/>
          </a:p>
          <a:p>
            <a:r>
              <a:rPr lang="ja-JP" altLang="en-US" sz="3600" dirty="0" smtClean="0"/>
              <a:t>・</a:t>
            </a:r>
            <a:r>
              <a:rPr lang="en-US" altLang="ja-JP" sz="3600" dirty="0" smtClean="0"/>
              <a:t>gravitational wave</a:t>
            </a:r>
          </a:p>
          <a:p>
            <a:endParaRPr lang="en-US" altLang="ja-JP" sz="3600" dirty="0" smtClean="0"/>
          </a:p>
          <a:p>
            <a:r>
              <a:rPr lang="ja-JP" altLang="en-US" sz="3600" dirty="0" smtClean="0"/>
              <a:t>・</a:t>
            </a:r>
            <a:r>
              <a:rPr lang="en-US" altLang="ja-JP" sz="3600" dirty="0" smtClean="0"/>
              <a:t>summary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09030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25778" y="106668"/>
            <a:ext cx="2264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 smtClean="0">
                <a:solidFill>
                  <a:srgbClr val="FF0000"/>
                </a:solidFill>
              </a:rPr>
              <a:t>・</a:t>
            </a:r>
            <a:r>
              <a:rPr lang="ja-JP" altLang="ja-JP" sz="3600" dirty="0" smtClean="0">
                <a:solidFill>
                  <a:srgbClr val="FF0000"/>
                </a:solidFill>
              </a:rPr>
              <a:t>S</a:t>
            </a:r>
            <a:r>
              <a:rPr lang="en-US" altLang="ja-JP" sz="3600" dirty="0" err="1" smtClean="0">
                <a:solidFill>
                  <a:srgbClr val="FF0000"/>
                </a:solidFill>
              </a:rPr>
              <a:t>ummary</a:t>
            </a:r>
            <a:endParaRPr lang="en-US" altLang="ja-JP" sz="3600" dirty="0" smtClean="0">
              <a:solidFill>
                <a:srgbClr val="FF000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72154" y="1270064"/>
            <a:ext cx="83504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/>
              <a:t>・</a:t>
            </a:r>
            <a:r>
              <a:rPr lang="en-US" altLang="ja-JP" sz="2800" dirty="0" smtClean="0"/>
              <a:t>non-minimal coupling causes the equivalence principle</a:t>
            </a:r>
          </a:p>
          <a:p>
            <a:r>
              <a:rPr lang="en-US" altLang="ja-JP" sz="2800" dirty="0" smtClean="0"/>
              <a:t>Violation. </a:t>
            </a:r>
            <a:endParaRPr kumimoji="1" lang="ja-JP" altLang="en-US" sz="2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72154" y="2394451"/>
            <a:ext cx="839617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/>
              <a:t>・</a:t>
            </a:r>
            <a:r>
              <a:rPr lang="en-US" altLang="ja-JP" sz="2800" dirty="0" smtClean="0"/>
              <a:t>In the </a:t>
            </a:r>
            <a:r>
              <a:rPr lang="en-US" altLang="ja-JP" sz="2800" dirty="0" err="1" smtClean="0"/>
              <a:t>Horndeski</a:t>
            </a:r>
            <a:r>
              <a:rPr lang="en-US" altLang="ja-JP" sz="2800" dirty="0" smtClean="0"/>
              <a:t> vector-tensor theory,</a:t>
            </a:r>
          </a:p>
          <a:p>
            <a:r>
              <a:rPr kumimoji="1" lang="en-US" altLang="ja-JP" sz="2800" dirty="0" smtClean="0"/>
              <a:t> We calculate gravitational wave in the thermal bath.</a:t>
            </a:r>
          </a:p>
          <a:p>
            <a:r>
              <a:rPr lang="en-US" altLang="ja-JP" sz="2800" dirty="0" smtClean="0"/>
              <a:t>Gravitational waves are slightly enhanced by anisotropic</a:t>
            </a:r>
          </a:p>
          <a:p>
            <a:r>
              <a:rPr lang="en-US" altLang="ja-JP" sz="2800" dirty="0"/>
              <a:t> </a:t>
            </a:r>
            <a:r>
              <a:rPr lang="en-US" altLang="ja-JP" sz="2800" dirty="0" smtClean="0"/>
              <a:t>stress. </a:t>
            </a:r>
            <a:endParaRPr kumimoji="1" lang="en-US" altLang="ja-JP" sz="28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72154" y="4219597"/>
            <a:ext cx="7622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/>
              <a:t>・</a:t>
            </a:r>
            <a:r>
              <a:rPr lang="en-US" altLang="ja-JP" sz="2800" dirty="0" smtClean="0"/>
              <a:t>DECIGO can detect when M is larger than 0.1MeV  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86706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6722" y="229670"/>
            <a:ext cx="24316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 smtClean="0">
                <a:solidFill>
                  <a:srgbClr val="FF0000"/>
                </a:solidFill>
              </a:rPr>
              <a:t>・</a:t>
            </a:r>
            <a:r>
              <a:rPr lang="ja-JP" altLang="ja-JP" sz="3600" dirty="0">
                <a:solidFill>
                  <a:srgbClr val="FF0000"/>
                </a:solidFill>
              </a:rPr>
              <a:t>M</a:t>
            </a:r>
            <a:r>
              <a:rPr lang="en-US" altLang="ja-JP" sz="3600" dirty="0" err="1" smtClean="0">
                <a:solidFill>
                  <a:srgbClr val="FF0000"/>
                </a:solidFill>
              </a:rPr>
              <a:t>otivation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2" name="円/楕円 1"/>
          <p:cNvSpPr/>
          <p:nvPr/>
        </p:nvSpPr>
        <p:spPr>
          <a:xfrm>
            <a:off x="2265045" y="5102439"/>
            <a:ext cx="3545070" cy="1211738"/>
          </a:xfrm>
          <a:prstGeom prst="ellipse">
            <a:avLst/>
          </a:prstGeom>
          <a:solidFill>
            <a:srgbClr val="3366FF">
              <a:alpha val="1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775985" y="5277630"/>
            <a:ext cx="2614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 smtClean="0"/>
              <a:t>Dark Energy</a:t>
            </a:r>
            <a:endParaRPr kumimoji="1" lang="ja-JP" altLang="en-US" sz="3600" b="1" dirty="0"/>
          </a:p>
        </p:txBody>
      </p:sp>
      <p:sp>
        <p:nvSpPr>
          <p:cNvPr id="5" name="スマイル 4"/>
          <p:cNvSpPr/>
          <p:nvPr/>
        </p:nvSpPr>
        <p:spPr>
          <a:xfrm>
            <a:off x="7532714" y="5456786"/>
            <a:ext cx="583932" cy="554771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円/楕円 9"/>
          <p:cNvSpPr/>
          <p:nvPr/>
        </p:nvSpPr>
        <p:spPr>
          <a:xfrm>
            <a:off x="5284178" y="2244950"/>
            <a:ext cx="3737200" cy="1211738"/>
          </a:xfrm>
          <a:prstGeom prst="ellipse">
            <a:avLst/>
          </a:prstGeom>
          <a:solidFill>
            <a:srgbClr val="3366FF">
              <a:alpha val="1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円/楕円 11"/>
          <p:cNvSpPr/>
          <p:nvPr/>
        </p:nvSpPr>
        <p:spPr>
          <a:xfrm>
            <a:off x="2422695" y="2540899"/>
            <a:ext cx="3270636" cy="1328533"/>
          </a:xfrm>
          <a:prstGeom prst="ellipse">
            <a:avLst/>
          </a:prstGeom>
          <a:solidFill>
            <a:srgbClr val="3366FF">
              <a:alpha val="1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557945" y="2493137"/>
            <a:ext cx="34634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 smtClean="0"/>
              <a:t>Modified gravity</a:t>
            </a:r>
            <a:endParaRPr kumimoji="1" lang="ja-JP" altLang="en-US" sz="3600" b="1" dirty="0"/>
          </a:p>
        </p:txBody>
      </p:sp>
      <p:sp>
        <p:nvSpPr>
          <p:cNvPr id="14" name="円/楕円 13"/>
          <p:cNvSpPr/>
          <p:nvPr/>
        </p:nvSpPr>
        <p:spPr>
          <a:xfrm>
            <a:off x="58536" y="2900563"/>
            <a:ext cx="3138488" cy="1937737"/>
          </a:xfrm>
          <a:prstGeom prst="ellipse">
            <a:avLst/>
          </a:prstGeom>
          <a:solidFill>
            <a:srgbClr val="3366FF">
              <a:alpha val="1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600" b="1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977838" y="2905881"/>
            <a:ext cx="22170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/>
              <a:t>Extra </a:t>
            </a:r>
            <a:r>
              <a:rPr lang="en-US" altLang="ja-JP" sz="3600" b="1" dirty="0" smtClean="0"/>
              <a:t>field</a:t>
            </a:r>
            <a:endParaRPr lang="ja-JP" altLang="en-US" sz="3600" b="1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53592" y="3179038"/>
            <a:ext cx="26223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/>
              <a:t>O</a:t>
            </a:r>
            <a:r>
              <a:rPr lang="en-US" altLang="ja-JP" sz="3600" b="1" dirty="0" smtClean="0"/>
              <a:t>ther</a:t>
            </a:r>
          </a:p>
          <a:p>
            <a:pPr algn="ctr"/>
            <a:r>
              <a:rPr lang="en-US" altLang="ja-JP" sz="3600" b="1" dirty="0" smtClean="0"/>
              <a:t>mechanisms </a:t>
            </a:r>
            <a:endParaRPr lang="ja-JP" altLang="en-US" sz="3600" b="1" dirty="0"/>
          </a:p>
        </p:txBody>
      </p:sp>
      <p:cxnSp>
        <p:nvCxnSpPr>
          <p:cNvPr id="20" name="直線矢印コネクタ 19"/>
          <p:cNvCxnSpPr/>
          <p:nvPr/>
        </p:nvCxnSpPr>
        <p:spPr>
          <a:xfrm flipH="1">
            <a:off x="5194911" y="3708211"/>
            <a:ext cx="1315925" cy="1379629"/>
          </a:xfrm>
          <a:prstGeom prst="straightConnector1">
            <a:avLst/>
          </a:prstGeom>
          <a:ln w="50800"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 flipH="1">
            <a:off x="4133628" y="4008849"/>
            <a:ext cx="1" cy="940298"/>
          </a:xfrm>
          <a:prstGeom prst="straightConnector1">
            <a:avLst/>
          </a:prstGeom>
          <a:ln w="50800"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>
            <a:off x="2422695" y="4693661"/>
            <a:ext cx="531403" cy="437977"/>
          </a:xfrm>
          <a:prstGeom prst="straightConnector1">
            <a:avLst/>
          </a:prstGeom>
          <a:ln w="50800"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>
            <a:off x="6008628" y="5766706"/>
            <a:ext cx="1378104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円/楕円 30"/>
          <p:cNvSpPr/>
          <p:nvPr/>
        </p:nvSpPr>
        <p:spPr>
          <a:xfrm>
            <a:off x="2918017" y="531717"/>
            <a:ext cx="4883734" cy="1211738"/>
          </a:xfrm>
          <a:prstGeom prst="ellipse">
            <a:avLst/>
          </a:prstGeom>
          <a:solidFill>
            <a:srgbClr val="3366FF">
              <a:alpha val="1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593042" y="820676"/>
            <a:ext cx="37939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 smtClean="0"/>
              <a:t>Quantum gravity ?</a:t>
            </a:r>
            <a:endParaRPr lang="ja-JP" altLang="en-US" sz="3600" b="1" dirty="0"/>
          </a:p>
        </p:txBody>
      </p:sp>
      <p:cxnSp>
        <p:nvCxnSpPr>
          <p:cNvPr id="35" name="直線矢印コネクタ 34"/>
          <p:cNvCxnSpPr/>
          <p:nvPr/>
        </p:nvCxnSpPr>
        <p:spPr>
          <a:xfrm flipH="1">
            <a:off x="1883179" y="1555135"/>
            <a:ext cx="1197479" cy="1218723"/>
          </a:xfrm>
          <a:prstGeom prst="straightConnector1">
            <a:avLst/>
          </a:prstGeom>
          <a:ln w="50800"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/>
          <p:nvPr/>
        </p:nvCxnSpPr>
        <p:spPr>
          <a:xfrm flipH="1">
            <a:off x="4278138" y="1743455"/>
            <a:ext cx="218133" cy="749682"/>
          </a:xfrm>
          <a:prstGeom prst="straightConnector1">
            <a:avLst/>
          </a:prstGeom>
          <a:ln w="50800"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/>
          <p:cNvCxnSpPr>
            <a:endCxn id="10" idx="0"/>
          </p:cNvCxnSpPr>
          <p:nvPr/>
        </p:nvCxnSpPr>
        <p:spPr>
          <a:xfrm>
            <a:off x="6899327" y="1743455"/>
            <a:ext cx="253451" cy="501495"/>
          </a:xfrm>
          <a:prstGeom prst="straightConnector1">
            <a:avLst/>
          </a:prstGeom>
          <a:ln w="50800"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627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6722" y="229670"/>
            <a:ext cx="24316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 smtClean="0">
                <a:solidFill>
                  <a:srgbClr val="FF0000"/>
                </a:solidFill>
              </a:rPr>
              <a:t>・</a:t>
            </a:r>
            <a:r>
              <a:rPr lang="ja-JP" altLang="ja-JP" sz="3600" dirty="0">
                <a:solidFill>
                  <a:srgbClr val="FF0000"/>
                </a:solidFill>
              </a:rPr>
              <a:t>M</a:t>
            </a:r>
            <a:r>
              <a:rPr lang="en-US" altLang="ja-JP" sz="3600" dirty="0" err="1" smtClean="0">
                <a:solidFill>
                  <a:srgbClr val="FF0000"/>
                </a:solidFill>
              </a:rPr>
              <a:t>otivation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2" name="円/楕円 1"/>
          <p:cNvSpPr/>
          <p:nvPr/>
        </p:nvSpPr>
        <p:spPr>
          <a:xfrm>
            <a:off x="2265045" y="5102439"/>
            <a:ext cx="3545070" cy="1211738"/>
          </a:xfrm>
          <a:prstGeom prst="ellipse">
            <a:avLst/>
          </a:prstGeom>
          <a:solidFill>
            <a:srgbClr val="3366FF">
              <a:alpha val="1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775985" y="5277630"/>
            <a:ext cx="2614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 smtClean="0"/>
              <a:t>Dark Energy</a:t>
            </a:r>
            <a:endParaRPr kumimoji="1" lang="ja-JP" altLang="en-US" sz="3600" b="1" dirty="0"/>
          </a:p>
        </p:txBody>
      </p:sp>
      <p:sp>
        <p:nvSpPr>
          <p:cNvPr id="5" name="スマイル 4"/>
          <p:cNvSpPr/>
          <p:nvPr/>
        </p:nvSpPr>
        <p:spPr>
          <a:xfrm>
            <a:off x="7532714" y="5456786"/>
            <a:ext cx="583932" cy="554771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円/楕円 9"/>
          <p:cNvSpPr/>
          <p:nvPr/>
        </p:nvSpPr>
        <p:spPr>
          <a:xfrm>
            <a:off x="5284178" y="2244950"/>
            <a:ext cx="3737200" cy="1211738"/>
          </a:xfrm>
          <a:prstGeom prst="ellipse">
            <a:avLst/>
          </a:prstGeom>
          <a:solidFill>
            <a:srgbClr val="FF0000">
              <a:alpha val="49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円/楕円 11"/>
          <p:cNvSpPr/>
          <p:nvPr/>
        </p:nvSpPr>
        <p:spPr>
          <a:xfrm>
            <a:off x="2422695" y="2540899"/>
            <a:ext cx="3270636" cy="1328533"/>
          </a:xfrm>
          <a:prstGeom prst="ellipse">
            <a:avLst/>
          </a:prstGeom>
          <a:solidFill>
            <a:srgbClr val="3366FF">
              <a:alpha val="1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557945" y="2493137"/>
            <a:ext cx="34634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 smtClean="0"/>
              <a:t>Modified gravity</a:t>
            </a:r>
            <a:endParaRPr kumimoji="1" lang="ja-JP" altLang="en-US" sz="3600" b="1" dirty="0"/>
          </a:p>
        </p:txBody>
      </p:sp>
      <p:sp>
        <p:nvSpPr>
          <p:cNvPr id="14" name="円/楕円 13"/>
          <p:cNvSpPr/>
          <p:nvPr/>
        </p:nvSpPr>
        <p:spPr>
          <a:xfrm>
            <a:off x="58536" y="2900563"/>
            <a:ext cx="3138488" cy="1937737"/>
          </a:xfrm>
          <a:prstGeom prst="ellipse">
            <a:avLst/>
          </a:prstGeom>
          <a:solidFill>
            <a:srgbClr val="3366FF">
              <a:alpha val="1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600" b="1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977838" y="2905881"/>
            <a:ext cx="22170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/>
              <a:t>Extra </a:t>
            </a:r>
            <a:r>
              <a:rPr lang="en-US" altLang="ja-JP" sz="3600" b="1" dirty="0" smtClean="0"/>
              <a:t>field</a:t>
            </a:r>
            <a:endParaRPr lang="ja-JP" altLang="en-US" sz="3600" b="1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53592" y="3179038"/>
            <a:ext cx="26223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/>
              <a:t>O</a:t>
            </a:r>
            <a:r>
              <a:rPr lang="en-US" altLang="ja-JP" sz="3600" b="1" dirty="0" smtClean="0"/>
              <a:t>ther</a:t>
            </a:r>
          </a:p>
          <a:p>
            <a:pPr algn="ctr"/>
            <a:r>
              <a:rPr lang="en-US" altLang="ja-JP" sz="3600" b="1" dirty="0" smtClean="0"/>
              <a:t>mechanisms </a:t>
            </a:r>
            <a:endParaRPr lang="ja-JP" altLang="en-US" sz="3600" b="1" dirty="0"/>
          </a:p>
        </p:txBody>
      </p:sp>
      <p:cxnSp>
        <p:nvCxnSpPr>
          <p:cNvPr id="20" name="直線矢印コネクタ 19"/>
          <p:cNvCxnSpPr/>
          <p:nvPr/>
        </p:nvCxnSpPr>
        <p:spPr>
          <a:xfrm flipH="1">
            <a:off x="5194911" y="3708211"/>
            <a:ext cx="1315925" cy="1379629"/>
          </a:xfrm>
          <a:prstGeom prst="straightConnector1">
            <a:avLst/>
          </a:prstGeom>
          <a:ln w="50800"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 flipH="1">
            <a:off x="4133628" y="4008849"/>
            <a:ext cx="1" cy="940298"/>
          </a:xfrm>
          <a:prstGeom prst="straightConnector1">
            <a:avLst/>
          </a:prstGeom>
          <a:ln w="50800"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>
            <a:off x="2422695" y="4693661"/>
            <a:ext cx="531403" cy="437977"/>
          </a:xfrm>
          <a:prstGeom prst="straightConnector1">
            <a:avLst/>
          </a:prstGeom>
          <a:ln w="50800"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>
            <a:off x="6008628" y="5766706"/>
            <a:ext cx="1378104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円/楕円 30"/>
          <p:cNvSpPr/>
          <p:nvPr/>
        </p:nvSpPr>
        <p:spPr>
          <a:xfrm>
            <a:off x="2918017" y="531717"/>
            <a:ext cx="4883734" cy="1211738"/>
          </a:xfrm>
          <a:prstGeom prst="ellipse">
            <a:avLst/>
          </a:prstGeom>
          <a:solidFill>
            <a:srgbClr val="3366FF">
              <a:alpha val="1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593042" y="820676"/>
            <a:ext cx="37939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 smtClean="0"/>
              <a:t>Quantum gravity ?</a:t>
            </a:r>
            <a:endParaRPr lang="ja-JP" altLang="en-US" sz="3600" b="1" dirty="0"/>
          </a:p>
        </p:txBody>
      </p:sp>
      <p:cxnSp>
        <p:nvCxnSpPr>
          <p:cNvPr id="35" name="直線矢印コネクタ 34"/>
          <p:cNvCxnSpPr/>
          <p:nvPr/>
        </p:nvCxnSpPr>
        <p:spPr>
          <a:xfrm flipH="1">
            <a:off x="1883179" y="1555135"/>
            <a:ext cx="1197479" cy="1218723"/>
          </a:xfrm>
          <a:prstGeom prst="straightConnector1">
            <a:avLst/>
          </a:prstGeom>
          <a:ln w="50800"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/>
          <p:nvPr/>
        </p:nvCxnSpPr>
        <p:spPr>
          <a:xfrm flipH="1">
            <a:off x="4278138" y="1743455"/>
            <a:ext cx="218133" cy="749682"/>
          </a:xfrm>
          <a:prstGeom prst="straightConnector1">
            <a:avLst/>
          </a:prstGeom>
          <a:ln w="50800"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/>
          <p:cNvCxnSpPr>
            <a:endCxn id="10" idx="0"/>
          </p:cNvCxnSpPr>
          <p:nvPr/>
        </p:nvCxnSpPr>
        <p:spPr>
          <a:xfrm>
            <a:off x="6899327" y="1743455"/>
            <a:ext cx="253451" cy="501495"/>
          </a:xfrm>
          <a:prstGeom prst="straightConnector1">
            <a:avLst/>
          </a:prstGeom>
          <a:ln w="50800"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051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614019" y="1026684"/>
            <a:ext cx="3634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ja-JP" sz="3600" b="1" dirty="0" smtClean="0"/>
              <a:t>H</a:t>
            </a:r>
            <a:r>
              <a:rPr lang="en-US" altLang="ja-JP" sz="3600" b="1" dirty="0" err="1" smtClean="0"/>
              <a:t>orndeski</a:t>
            </a:r>
            <a:r>
              <a:rPr lang="ja-JP" altLang="en-US" sz="3600" b="1" dirty="0" smtClean="0"/>
              <a:t> </a:t>
            </a:r>
            <a:r>
              <a:rPr lang="en-US" altLang="ja-JP" sz="3600" b="1" dirty="0" smtClean="0"/>
              <a:t>theory</a:t>
            </a:r>
            <a:endParaRPr lang="ja-JP" altLang="en-US" sz="3600" b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731" y="4890750"/>
            <a:ext cx="9087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/>
              <a:t>Einstein’s </a:t>
            </a:r>
            <a:r>
              <a:rPr lang="en-US" altLang="ja-JP" sz="3600" dirty="0"/>
              <a:t>e</a:t>
            </a:r>
            <a:r>
              <a:rPr kumimoji="1" lang="en-US" altLang="ja-JP" sz="3600" dirty="0" smtClean="0"/>
              <a:t>quivalence principle(EEP) violation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6722" y="229670"/>
            <a:ext cx="24316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 smtClean="0">
                <a:solidFill>
                  <a:srgbClr val="FF0000"/>
                </a:solidFill>
              </a:rPr>
              <a:t>・</a:t>
            </a:r>
            <a:r>
              <a:rPr lang="ja-JP" altLang="ja-JP" sz="3600" dirty="0">
                <a:solidFill>
                  <a:srgbClr val="FF0000"/>
                </a:solidFill>
              </a:rPr>
              <a:t>M</a:t>
            </a:r>
            <a:r>
              <a:rPr lang="en-US" altLang="ja-JP" sz="3600" dirty="0" err="1" smtClean="0">
                <a:solidFill>
                  <a:srgbClr val="FF0000"/>
                </a:solidFill>
              </a:rPr>
              <a:t>otivation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917203" y="3848303"/>
            <a:ext cx="2811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/>
              <a:t>Dark energy ?</a:t>
            </a:r>
            <a:endParaRPr kumimoji="1" lang="ja-JP" altLang="en-US" sz="36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917203" y="1927093"/>
            <a:ext cx="4201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smtClean="0"/>
              <a:t>Gravity coupled with   </a:t>
            </a:r>
            <a:endParaRPr kumimoji="1" lang="ja-JP" altLang="en-US" sz="36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917203" y="2790435"/>
            <a:ext cx="20601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err="1" smtClean="0"/>
              <a:t>Extrafield</a:t>
            </a:r>
            <a:endParaRPr kumimoji="1" lang="ja-JP" altLang="en-US" sz="36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248347" y="2763219"/>
            <a:ext cx="37682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/>
              <a:t>(Ordinary) particle</a:t>
            </a:r>
            <a:endParaRPr kumimoji="1" lang="ja-JP" altLang="en-US" sz="3600" dirty="0"/>
          </a:p>
        </p:txBody>
      </p:sp>
      <p:sp>
        <p:nvSpPr>
          <p:cNvPr id="29" name="下矢印 28"/>
          <p:cNvSpPr/>
          <p:nvPr/>
        </p:nvSpPr>
        <p:spPr>
          <a:xfrm>
            <a:off x="1766392" y="3562218"/>
            <a:ext cx="452547" cy="43797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下矢印 29"/>
          <p:cNvSpPr/>
          <p:nvPr/>
        </p:nvSpPr>
        <p:spPr>
          <a:xfrm>
            <a:off x="5737125" y="3562218"/>
            <a:ext cx="613128" cy="122633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4476616" y="1211350"/>
            <a:ext cx="2333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(</a:t>
            </a:r>
            <a:r>
              <a:rPr kumimoji="1" lang="en-US" altLang="ja-JP" sz="2400" dirty="0" err="1" smtClean="0"/>
              <a:t>Horndeski</a:t>
            </a:r>
            <a:r>
              <a:rPr kumimoji="1" lang="en-US" altLang="ja-JP" sz="2400" dirty="0" smtClean="0"/>
              <a:t> 1973)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83832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614019" y="1026684"/>
            <a:ext cx="3634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ja-JP" sz="3600" b="1" dirty="0" smtClean="0"/>
              <a:t>H</a:t>
            </a:r>
            <a:r>
              <a:rPr lang="en-US" altLang="ja-JP" sz="3600" b="1" dirty="0" err="1" smtClean="0"/>
              <a:t>orndeski</a:t>
            </a:r>
            <a:r>
              <a:rPr lang="ja-JP" altLang="en-US" sz="3600" b="1" dirty="0" smtClean="0"/>
              <a:t> </a:t>
            </a:r>
            <a:r>
              <a:rPr lang="en-US" altLang="ja-JP" sz="3600" b="1" dirty="0" smtClean="0"/>
              <a:t>theory</a:t>
            </a:r>
            <a:endParaRPr lang="ja-JP" altLang="en-US" sz="3600" b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731" y="4890750"/>
            <a:ext cx="9087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>
                <a:solidFill>
                  <a:srgbClr val="FF0000"/>
                </a:solidFill>
              </a:rPr>
              <a:t>Einstein’s </a:t>
            </a:r>
            <a:r>
              <a:rPr lang="en-US" altLang="ja-JP" sz="3600" dirty="0">
                <a:solidFill>
                  <a:srgbClr val="FF0000"/>
                </a:solidFill>
              </a:rPr>
              <a:t>e</a:t>
            </a:r>
            <a:r>
              <a:rPr kumimoji="1" lang="en-US" altLang="ja-JP" sz="3600" dirty="0" smtClean="0">
                <a:solidFill>
                  <a:srgbClr val="FF0000"/>
                </a:solidFill>
              </a:rPr>
              <a:t>quivalence principle(EEP) violation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6722" y="229670"/>
            <a:ext cx="24316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 smtClean="0">
                <a:solidFill>
                  <a:srgbClr val="FF0000"/>
                </a:solidFill>
              </a:rPr>
              <a:t>・</a:t>
            </a:r>
            <a:r>
              <a:rPr lang="ja-JP" altLang="ja-JP" sz="3600" dirty="0">
                <a:solidFill>
                  <a:srgbClr val="FF0000"/>
                </a:solidFill>
              </a:rPr>
              <a:t>M</a:t>
            </a:r>
            <a:r>
              <a:rPr lang="en-US" altLang="ja-JP" sz="3600" dirty="0" err="1" smtClean="0">
                <a:solidFill>
                  <a:srgbClr val="FF0000"/>
                </a:solidFill>
              </a:rPr>
              <a:t>otivation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917203" y="3848303"/>
            <a:ext cx="2811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/>
              <a:t>Dark energy ?</a:t>
            </a:r>
            <a:endParaRPr kumimoji="1" lang="ja-JP" altLang="en-US" sz="36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917203" y="1927093"/>
            <a:ext cx="4201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smtClean="0"/>
              <a:t>Gravity coupled with   </a:t>
            </a:r>
            <a:endParaRPr kumimoji="1" lang="ja-JP" altLang="en-US" sz="36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917203" y="2790435"/>
            <a:ext cx="20601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err="1" smtClean="0"/>
              <a:t>Extrafield</a:t>
            </a:r>
            <a:endParaRPr kumimoji="1" lang="ja-JP" altLang="en-US" sz="36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248347" y="2763219"/>
            <a:ext cx="37682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>
                <a:solidFill>
                  <a:srgbClr val="FF0000"/>
                </a:solidFill>
              </a:rPr>
              <a:t>(Ordinary) particle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29" name="下矢印 28"/>
          <p:cNvSpPr/>
          <p:nvPr/>
        </p:nvSpPr>
        <p:spPr>
          <a:xfrm>
            <a:off x="1766392" y="3562218"/>
            <a:ext cx="452547" cy="43797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下矢印 29"/>
          <p:cNvSpPr/>
          <p:nvPr/>
        </p:nvSpPr>
        <p:spPr>
          <a:xfrm>
            <a:off x="5737125" y="3562218"/>
            <a:ext cx="613128" cy="1226337"/>
          </a:xfrm>
          <a:prstGeom prst="downArrow">
            <a:avLst/>
          </a:prstGeom>
          <a:solidFill>
            <a:srgbClr val="FF0000">
              <a:alpha val="1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476616" y="1211350"/>
            <a:ext cx="2333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(</a:t>
            </a:r>
            <a:r>
              <a:rPr kumimoji="1" lang="en-US" altLang="ja-JP" sz="2400" dirty="0" err="1" smtClean="0"/>
              <a:t>Horndeski</a:t>
            </a:r>
            <a:r>
              <a:rPr kumimoji="1" lang="en-US" altLang="ja-JP" sz="2400" dirty="0" smtClean="0"/>
              <a:t> 1973)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70046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25778" y="238061"/>
            <a:ext cx="6314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 smtClean="0">
                <a:solidFill>
                  <a:srgbClr val="FF0000"/>
                </a:solidFill>
              </a:rPr>
              <a:t>・</a:t>
            </a:r>
            <a:r>
              <a:rPr lang="en-US" altLang="ja-JP" sz="3600" dirty="0" err="1" smtClean="0">
                <a:solidFill>
                  <a:srgbClr val="FF0000"/>
                </a:solidFill>
              </a:rPr>
              <a:t>Horndeski</a:t>
            </a:r>
            <a:r>
              <a:rPr lang="en-US" altLang="ja-JP" sz="3600" dirty="0" smtClean="0">
                <a:solidFill>
                  <a:srgbClr val="FF0000"/>
                </a:solidFill>
              </a:rPr>
              <a:t> vector-tensor theory</a:t>
            </a:r>
            <a:endParaRPr kumimoji="1" lang="en-US" altLang="ja-JP" sz="3600" dirty="0" smtClean="0">
              <a:solidFill>
                <a:srgbClr val="FF0000"/>
              </a:solidFill>
            </a:endParaRPr>
          </a:p>
        </p:txBody>
      </p:sp>
      <p:grpSp>
        <p:nvGrpSpPr>
          <p:cNvPr id="8" name="図形グループ 7"/>
          <p:cNvGrpSpPr/>
          <p:nvPr/>
        </p:nvGrpSpPr>
        <p:grpSpPr>
          <a:xfrm>
            <a:off x="714001" y="1722818"/>
            <a:ext cx="6929082" cy="2771564"/>
            <a:chOff x="815597" y="2075389"/>
            <a:chExt cx="6929082" cy="2771564"/>
          </a:xfrm>
        </p:grpSpPr>
        <p:sp>
          <p:nvSpPr>
            <p:cNvPr id="7" name="正方形/長方形 6"/>
            <p:cNvSpPr/>
            <p:nvPr/>
          </p:nvSpPr>
          <p:spPr>
            <a:xfrm>
              <a:off x="815597" y="2075389"/>
              <a:ext cx="6929082" cy="27715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5597" y="2075389"/>
              <a:ext cx="6929082" cy="1726736"/>
            </a:xfrm>
            <a:prstGeom prst="rect">
              <a:avLst/>
            </a:prstGeom>
          </p:spPr>
        </p:pic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5597" y="3790203"/>
              <a:ext cx="4004343" cy="763715"/>
            </a:xfrm>
            <a:prstGeom prst="rect">
              <a:avLst/>
            </a:prstGeom>
          </p:spPr>
        </p:pic>
      </p:grpSp>
      <p:sp>
        <p:nvSpPr>
          <p:cNvPr id="10" name="テキスト ボックス 9"/>
          <p:cNvSpPr txBox="1"/>
          <p:nvPr/>
        </p:nvSpPr>
        <p:spPr>
          <a:xfrm>
            <a:off x="714001" y="1080345"/>
            <a:ext cx="5896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We</a:t>
            </a:r>
            <a:r>
              <a:rPr kumimoji="1" lang="ja-JP" altLang="en-US" sz="2800" dirty="0" smtClean="0"/>
              <a:t> </a:t>
            </a:r>
            <a:r>
              <a:rPr lang="ja-JP" altLang="ja-JP" sz="2800" dirty="0" smtClean="0"/>
              <a:t>c</a:t>
            </a:r>
            <a:r>
              <a:rPr lang="en-US" altLang="ja-JP" sz="2800" dirty="0" err="1" smtClean="0"/>
              <a:t>onsider</a:t>
            </a:r>
            <a:r>
              <a:rPr lang="ja-JP" altLang="en-US" sz="2800" dirty="0" smtClean="0"/>
              <a:t>  </a:t>
            </a:r>
            <a:r>
              <a:rPr lang="en-US" altLang="ja-JP" sz="2800" dirty="0" smtClean="0"/>
              <a:t>up to the first order of R</a:t>
            </a:r>
            <a:endParaRPr kumimoji="1" lang="ja-JP" altLang="en-US" sz="2800" dirty="0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5026" y="5082893"/>
            <a:ext cx="2614408" cy="1080958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714002" y="4528122"/>
            <a:ext cx="61624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We will take into account all gauge field</a:t>
            </a:r>
            <a:endParaRPr kumimoji="1" lang="ja-JP" altLang="en-US" sz="28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845804" y="5078353"/>
            <a:ext cx="31350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O</a:t>
            </a:r>
            <a:r>
              <a:rPr kumimoji="1" lang="en-US" altLang="ja-JP" sz="2800" dirty="0" smtClean="0"/>
              <a:t>ur model has </a:t>
            </a:r>
          </a:p>
          <a:p>
            <a:r>
              <a:rPr lang="en-US" altLang="ja-JP" sz="2800" dirty="0"/>
              <a:t>o</a:t>
            </a:r>
            <a:r>
              <a:rPr lang="en-US" altLang="ja-JP" sz="2800" dirty="0" smtClean="0"/>
              <a:t>ne free </a:t>
            </a:r>
            <a:r>
              <a:rPr lang="en-US" altLang="ja-JP" sz="2800" dirty="0"/>
              <a:t>parameter </a:t>
            </a:r>
            <a:endParaRPr kumimoji="1" lang="ja-JP" altLang="en-US" sz="28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14002" y="6217126"/>
            <a:ext cx="67401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g_{non}:  </a:t>
            </a:r>
            <a:r>
              <a:rPr kumimoji="1" lang="en-US" altLang="ja-JP" sz="2800" dirty="0" smtClean="0"/>
              <a:t> </a:t>
            </a:r>
            <a:r>
              <a:rPr lang="en-US" altLang="ja-JP" sz="2800" dirty="0"/>
              <a:t>degree of freedom </a:t>
            </a:r>
            <a:r>
              <a:rPr lang="en-US" altLang="ja-JP" sz="2800" dirty="0" smtClean="0"/>
              <a:t>of gauge field</a:t>
            </a:r>
            <a:endParaRPr kumimoji="1" lang="ja-JP" altLang="en-US" sz="2800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116" y="1744033"/>
            <a:ext cx="6788201" cy="91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97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538822" y="1519455"/>
            <a:ext cx="60725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 Current </a:t>
            </a:r>
            <a:r>
              <a:rPr lang="en-US" altLang="ja-JP" sz="2800" dirty="0"/>
              <a:t>s</a:t>
            </a:r>
            <a:r>
              <a:rPr kumimoji="1" lang="en-US" altLang="ja-JP" sz="2800" dirty="0" smtClean="0"/>
              <a:t>olar system experiment gives </a:t>
            </a:r>
          </a:p>
          <a:p>
            <a:r>
              <a:rPr kumimoji="1" lang="en-US" altLang="ja-JP" sz="2800" dirty="0" smtClean="0"/>
              <a:t>a</a:t>
            </a:r>
            <a:r>
              <a:rPr kumimoji="1" lang="ja-JP" altLang="en-US" sz="2800" dirty="0" smtClean="0"/>
              <a:t> </a:t>
            </a:r>
            <a:r>
              <a:rPr kumimoji="1" lang="en-US" altLang="ja-JP" sz="2800" dirty="0" smtClean="0"/>
              <a:t>lower</a:t>
            </a:r>
            <a:r>
              <a:rPr kumimoji="1" lang="ja-JP" altLang="en-US" sz="2800" dirty="0" smtClean="0"/>
              <a:t> </a:t>
            </a:r>
            <a:r>
              <a:rPr kumimoji="1" lang="en-US" altLang="ja-JP" sz="2800" dirty="0" smtClean="0"/>
              <a:t>limit 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89897" y="2923673"/>
            <a:ext cx="2236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/>
              <a:t>M&gt; 10</a:t>
            </a:r>
            <a:r>
              <a:rPr kumimoji="1" lang="en-US" altLang="ja-JP" sz="3600" baseline="30000" dirty="0" smtClean="0"/>
              <a:t>-14 </a:t>
            </a:r>
            <a:r>
              <a:rPr kumimoji="1" lang="en-US" altLang="ja-JP" sz="3600" dirty="0" err="1" smtClean="0"/>
              <a:t>eV</a:t>
            </a:r>
            <a:endParaRPr kumimoji="1" lang="ja-JP" altLang="en-US" sz="36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738100" y="2087996"/>
            <a:ext cx="2534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(</a:t>
            </a:r>
            <a:r>
              <a:rPr kumimoji="1" lang="en-US" altLang="ja-JP" sz="2000" dirty="0" err="1" smtClean="0"/>
              <a:t>Prasanna</a:t>
            </a:r>
            <a:r>
              <a:rPr kumimoji="1" lang="en-US" altLang="ja-JP" sz="2000" dirty="0" smtClean="0"/>
              <a:t> </a:t>
            </a:r>
            <a:r>
              <a:rPr kumimoji="1" lang="en-US" altLang="ja-JP" sz="2000" dirty="0" err="1" smtClean="0"/>
              <a:t>et.al</a:t>
            </a:r>
            <a:r>
              <a:rPr kumimoji="1" lang="en-US" altLang="ja-JP" sz="2000" dirty="0" smtClean="0"/>
              <a:t>. 2003)</a:t>
            </a:r>
            <a:endParaRPr kumimoji="1" lang="ja-JP" altLang="en-US" sz="2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25778" y="238061"/>
            <a:ext cx="6314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 smtClean="0">
                <a:solidFill>
                  <a:srgbClr val="FF0000"/>
                </a:solidFill>
              </a:rPr>
              <a:t>・</a:t>
            </a:r>
            <a:r>
              <a:rPr lang="en-US" altLang="ja-JP" sz="3600" dirty="0" err="1" smtClean="0">
                <a:solidFill>
                  <a:srgbClr val="FF0000"/>
                </a:solidFill>
              </a:rPr>
              <a:t>Horndeski</a:t>
            </a:r>
            <a:r>
              <a:rPr lang="en-US" altLang="ja-JP" sz="3600" dirty="0" smtClean="0">
                <a:solidFill>
                  <a:srgbClr val="FF0000"/>
                </a:solidFill>
              </a:rPr>
              <a:t> vector-tensor theory</a:t>
            </a:r>
            <a:endParaRPr kumimoji="1" lang="en-US" altLang="ja-JP" sz="36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25778" y="238061"/>
            <a:ext cx="6314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 smtClean="0">
                <a:solidFill>
                  <a:srgbClr val="FF0000"/>
                </a:solidFill>
              </a:rPr>
              <a:t>・</a:t>
            </a:r>
            <a:r>
              <a:rPr lang="en-US" altLang="ja-JP" sz="3600" dirty="0" err="1" smtClean="0">
                <a:solidFill>
                  <a:srgbClr val="FF0000"/>
                </a:solidFill>
              </a:rPr>
              <a:t>Horndeski</a:t>
            </a:r>
            <a:r>
              <a:rPr lang="en-US" altLang="ja-JP" sz="3600" dirty="0" smtClean="0">
                <a:solidFill>
                  <a:srgbClr val="FF0000"/>
                </a:solidFill>
              </a:rPr>
              <a:t> vector-tensor theory</a:t>
            </a:r>
            <a:endParaRPr kumimoji="1" lang="en-US" altLang="ja-JP" sz="3600" dirty="0" smtClean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197059" y="2166620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 </a:t>
            </a:r>
            <a:endParaRPr kumimoji="1" lang="ja-JP" altLang="en-US" sz="2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98530" y="1905010"/>
            <a:ext cx="627785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T</a:t>
            </a:r>
            <a:r>
              <a:rPr lang="en-US" altLang="ja-JP" sz="2800" dirty="0" smtClean="0"/>
              <a:t>he observation values depend on  </a:t>
            </a:r>
          </a:p>
          <a:p>
            <a:r>
              <a:rPr lang="en-US" altLang="ja-JP" sz="2800" dirty="0"/>
              <a:t>t</a:t>
            </a:r>
            <a:r>
              <a:rPr lang="en-US" altLang="ja-JP" sz="2800" dirty="0" smtClean="0"/>
              <a:t>he curvature to parameter M ratio, R/M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13128" y="3111221"/>
            <a:ext cx="69025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/>
              <a:t>・</a:t>
            </a:r>
            <a:r>
              <a:rPr lang="en-US" altLang="ja-JP" sz="2800" dirty="0"/>
              <a:t>I</a:t>
            </a:r>
            <a:r>
              <a:rPr lang="en-US" altLang="ja-JP" sz="2800" dirty="0" smtClean="0"/>
              <a:t>n </a:t>
            </a:r>
            <a:r>
              <a:rPr lang="en-US" altLang="ja-JP" sz="2800" dirty="0"/>
              <a:t>the expanding </a:t>
            </a:r>
            <a:r>
              <a:rPr lang="en-US" altLang="ja-JP" sz="2800" dirty="0" smtClean="0"/>
              <a:t>universe, this ratio is H</a:t>
            </a:r>
            <a:r>
              <a:rPr lang="en-US" altLang="ja-JP" sz="2800" dirty="0"/>
              <a:t>/</a:t>
            </a:r>
            <a:r>
              <a:rPr lang="en-US" altLang="ja-JP" sz="2800" dirty="0" smtClean="0"/>
              <a:t>M. </a:t>
            </a:r>
            <a:endParaRPr lang="ja-JP" altLang="en-US" sz="28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98530" y="3891389"/>
            <a:ext cx="61980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/>
              <a:t>・</a:t>
            </a:r>
            <a:r>
              <a:rPr lang="en-US" altLang="ja-JP" sz="2800" dirty="0" smtClean="0"/>
              <a:t>In the early universe, </a:t>
            </a:r>
          </a:p>
          <a:p>
            <a:r>
              <a:rPr lang="en-US" altLang="ja-JP" sz="2800" dirty="0"/>
              <a:t> </a:t>
            </a:r>
            <a:r>
              <a:rPr lang="en-US" altLang="ja-JP" sz="2800" dirty="0" smtClean="0"/>
              <a:t> ordinary particles was in a </a:t>
            </a:r>
            <a:r>
              <a:rPr lang="en-US" altLang="ja-JP" sz="2800" dirty="0" err="1" smtClean="0"/>
              <a:t>termal</a:t>
            </a:r>
            <a:r>
              <a:rPr lang="en-US" altLang="ja-JP" sz="2800" dirty="0" smtClean="0"/>
              <a:t> bath.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71521" y="1109543"/>
            <a:ext cx="574147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Why </a:t>
            </a:r>
            <a:r>
              <a:rPr lang="en-US" altLang="en-US" sz="3200" dirty="0" smtClean="0"/>
              <a:t>is it better </a:t>
            </a:r>
            <a:r>
              <a:rPr kumimoji="1" lang="en-US" altLang="ja-JP" sz="3200" dirty="0" smtClean="0"/>
              <a:t>after reheating</a:t>
            </a:r>
            <a:r>
              <a:rPr lang="en-US" altLang="ja-JP" sz="3200" dirty="0" smtClean="0"/>
              <a:t>?</a:t>
            </a:r>
            <a:r>
              <a:rPr kumimoji="1" lang="en-US" altLang="ja-JP" sz="3200" dirty="0" smtClean="0"/>
              <a:t> </a:t>
            </a:r>
            <a:endParaRPr kumimoji="1" lang="ja-JP" altLang="en-US" sz="32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381725" y="5109740"/>
            <a:ext cx="652401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gravitational waves </a:t>
            </a:r>
            <a:r>
              <a:rPr lang="en-US" altLang="ja-JP" sz="2800" dirty="0" smtClean="0"/>
              <a:t>have been </a:t>
            </a:r>
            <a:r>
              <a:rPr lang="en-US" altLang="ja-JP" sz="2800" dirty="0"/>
              <a:t>influenced</a:t>
            </a:r>
          </a:p>
          <a:p>
            <a:r>
              <a:rPr lang="en-US" altLang="ja-JP" sz="2800" dirty="0"/>
              <a:t> </a:t>
            </a:r>
            <a:r>
              <a:rPr lang="en-US" altLang="ja-JP" sz="2800" dirty="0" smtClean="0"/>
              <a:t>although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M is relatively large. </a:t>
            </a:r>
          </a:p>
          <a:p>
            <a:r>
              <a:rPr lang="en-US" altLang="ja-JP" sz="2800" dirty="0" smtClean="0"/>
              <a:t>(compared with M~10</a:t>
            </a:r>
            <a:r>
              <a:rPr lang="en-US" altLang="ja-JP" sz="2800" baseline="30000" dirty="0" smtClean="0"/>
              <a:t>-14 </a:t>
            </a:r>
            <a:r>
              <a:rPr lang="en-US" altLang="ja-JP" sz="2800" dirty="0" err="1" smtClean="0"/>
              <a:t>eV</a:t>
            </a:r>
            <a:r>
              <a:rPr lang="en-US" altLang="ja-JP" sz="2800" dirty="0" smtClean="0"/>
              <a:t>)</a:t>
            </a:r>
            <a:endParaRPr lang="ja-JP" altLang="en-US" sz="2800" dirty="0"/>
          </a:p>
        </p:txBody>
      </p:sp>
      <p:cxnSp>
        <p:nvCxnSpPr>
          <p:cNvPr id="20" name="直線矢印コネクタ 19"/>
          <p:cNvCxnSpPr/>
          <p:nvPr/>
        </p:nvCxnSpPr>
        <p:spPr>
          <a:xfrm>
            <a:off x="671521" y="5547717"/>
            <a:ext cx="52553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716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アート.thmx</Template>
  <TotalTime>1989</TotalTime>
  <Words>524</Words>
  <Application>Microsoft Macintosh PowerPoint</Application>
  <PresentationFormat>画面に合わせる (4:3)</PresentationFormat>
  <Paragraphs>130</Paragraphs>
  <Slides>20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6" baseType="lpstr">
      <vt:lpstr>Arial</vt:lpstr>
      <vt:lpstr>Candara</vt:lpstr>
      <vt:lpstr>ＭＳ Ｐゴシック</vt:lpstr>
      <vt:lpstr>Tahoma</vt:lpstr>
      <vt:lpstr>Tunga</vt:lpstr>
      <vt:lpstr>Soho</vt:lpstr>
      <vt:lpstr>Equivalence principle violation after reheating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Non-minimal Maxwell theory after reheating:  birefringence and gravitational wave</dc:title>
  <dc:creator>新田 大輔</dc:creator>
  <cp:lastModifiedBy>Microsoft Office ユーザー</cp:lastModifiedBy>
  <cp:revision>72</cp:revision>
  <dcterms:created xsi:type="dcterms:W3CDTF">2017-05-30T19:33:32Z</dcterms:created>
  <dcterms:modified xsi:type="dcterms:W3CDTF">2018-02-15T06:29:33Z</dcterms:modified>
</cp:coreProperties>
</file>