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56" r:id="rId2"/>
    <p:sldId id="465" r:id="rId3"/>
    <p:sldId id="466" r:id="rId4"/>
    <p:sldId id="349" r:id="rId5"/>
    <p:sldId id="371" r:id="rId6"/>
    <p:sldId id="409" r:id="rId7"/>
    <p:sldId id="464" r:id="rId8"/>
    <p:sldId id="411" r:id="rId9"/>
    <p:sldId id="452" r:id="rId10"/>
    <p:sldId id="453" r:id="rId11"/>
    <p:sldId id="454" r:id="rId12"/>
    <p:sldId id="461" r:id="rId13"/>
    <p:sldId id="460" r:id="rId14"/>
    <p:sldId id="455" r:id="rId15"/>
    <p:sldId id="456" r:id="rId16"/>
    <p:sldId id="448" r:id="rId17"/>
    <p:sldId id="462" r:id="rId18"/>
    <p:sldId id="463" r:id="rId19"/>
  </p:sldIdLst>
  <p:sldSz cx="9144000" cy="6858000" type="screen4x3"/>
  <p:notesSz cx="7099300" cy="10234613"/>
  <p:custDataLst>
    <p:tags r:id="rId22"/>
  </p:custDataLst>
  <p:defaultTextStyle>
    <a:defPPr>
      <a:defRPr lang="ja-JP"/>
    </a:defPPr>
    <a:lvl1pPr algn="ctr" rtl="0" fontAlgn="base">
      <a:spcBef>
        <a:spcPct val="0"/>
      </a:spcBef>
      <a:spcAft>
        <a:spcPct val="0"/>
      </a:spcAft>
      <a:defRPr kumimoji="1" sz="1600" b="1" kern="1200">
        <a:solidFill>
          <a:schemeClr val="tx1"/>
        </a:solidFill>
        <a:latin typeface="Arial Black" pitchFamily="34" charset="0"/>
        <a:ea typeface="ＭＳ Ｐゴシック" pitchFamily="50" charset="-128"/>
        <a:cs typeface="+mn-cs"/>
      </a:defRPr>
    </a:lvl1pPr>
    <a:lvl2pPr marL="457200" algn="ctr" rtl="0" fontAlgn="base">
      <a:spcBef>
        <a:spcPct val="0"/>
      </a:spcBef>
      <a:spcAft>
        <a:spcPct val="0"/>
      </a:spcAft>
      <a:defRPr kumimoji="1" sz="1600" b="1" kern="1200">
        <a:solidFill>
          <a:schemeClr val="tx1"/>
        </a:solidFill>
        <a:latin typeface="Arial Black" pitchFamily="34" charset="0"/>
        <a:ea typeface="ＭＳ Ｐゴシック" pitchFamily="50" charset="-128"/>
        <a:cs typeface="+mn-cs"/>
      </a:defRPr>
    </a:lvl2pPr>
    <a:lvl3pPr marL="914400" algn="ctr" rtl="0" fontAlgn="base">
      <a:spcBef>
        <a:spcPct val="0"/>
      </a:spcBef>
      <a:spcAft>
        <a:spcPct val="0"/>
      </a:spcAft>
      <a:defRPr kumimoji="1" sz="1600" b="1" kern="1200">
        <a:solidFill>
          <a:schemeClr val="tx1"/>
        </a:solidFill>
        <a:latin typeface="Arial Black" pitchFamily="34" charset="0"/>
        <a:ea typeface="ＭＳ Ｐゴシック" pitchFamily="50" charset="-128"/>
        <a:cs typeface="+mn-cs"/>
      </a:defRPr>
    </a:lvl3pPr>
    <a:lvl4pPr marL="1371600" algn="ctr" rtl="0" fontAlgn="base">
      <a:spcBef>
        <a:spcPct val="0"/>
      </a:spcBef>
      <a:spcAft>
        <a:spcPct val="0"/>
      </a:spcAft>
      <a:defRPr kumimoji="1" sz="1600" b="1" kern="1200">
        <a:solidFill>
          <a:schemeClr val="tx1"/>
        </a:solidFill>
        <a:latin typeface="Arial Black" pitchFamily="34" charset="0"/>
        <a:ea typeface="ＭＳ Ｐゴシック" pitchFamily="50" charset="-128"/>
        <a:cs typeface="+mn-cs"/>
      </a:defRPr>
    </a:lvl4pPr>
    <a:lvl5pPr marL="1828800" algn="ctr" rtl="0" fontAlgn="base">
      <a:spcBef>
        <a:spcPct val="0"/>
      </a:spcBef>
      <a:spcAft>
        <a:spcPct val="0"/>
      </a:spcAft>
      <a:defRPr kumimoji="1" sz="1600" b="1" kern="1200">
        <a:solidFill>
          <a:schemeClr val="tx1"/>
        </a:solidFill>
        <a:latin typeface="Arial Black" pitchFamily="34" charset="0"/>
        <a:ea typeface="ＭＳ Ｐゴシック" pitchFamily="50" charset="-128"/>
        <a:cs typeface="+mn-cs"/>
      </a:defRPr>
    </a:lvl5pPr>
    <a:lvl6pPr marL="2286000" algn="l" defTabSz="914400" rtl="0" eaLnBrk="1" latinLnBrk="0" hangingPunct="1">
      <a:defRPr kumimoji="1" sz="1600" b="1" kern="1200">
        <a:solidFill>
          <a:schemeClr val="tx1"/>
        </a:solidFill>
        <a:latin typeface="Arial Black" pitchFamily="34" charset="0"/>
        <a:ea typeface="ＭＳ Ｐゴシック" pitchFamily="50" charset="-128"/>
        <a:cs typeface="+mn-cs"/>
      </a:defRPr>
    </a:lvl6pPr>
    <a:lvl7pPr marL="2743200" algn="l" defTabSz="914400" rtl="0" eaLnBrk="1" latinLnBrk="0" hangingPunct="1">
      <a:defRPr kumimoji="1" sz="1600" b="1" kern="1200">
        <a:solidFill>
          <a:schemeClr val="tx1"/>
        </a:solidFill>
        <a:latin typeface="Arial Black" pitchFamily="34" charset="0"/>
        <a:ea typeface="ＭＳ Ｐゴシック" pitchFamily="50" charset="-128"/>
        <a:cs typeface="+mn-cs"/>
      </a:defRPr>
    </a:lvl7pPr>
    <a:lvl8pPr marL="3200400" algn="l" defTabSz="914400" rtl="0" eaLnBrk="1" latinLnBrk="0" hangingPunct="1">
      <a:defRPr kumimoji="1" sz="1600" b="1" kern="1200">
        <a:solidFill>
          <a:schemeClr val="tx1"/>
        </a:solidFill>
        <a:latin typeface="Arial Black" pitchFamily="34" charset="0"/>
        <a:ea typeface="ＭＳ Ｐゴシック" pitchFamily="50" charset="-128"/>
        <a:cs typeface="+mn-cs"/>
      </a:defRPr>
    </a:lvl8pPr>
    <a:lvl9pPr marL="3657600" algn="l" defTabSz="914400" rtl="0" eaLnBrk="1" latinLnBrk="0" hangingPunct="1">
      <a:defRPr kumimoji="1" sz="1600" b="1" kern="1200">
        <a:solidFill>
          <a:schemeClr val="tx1"/>
        </a:solidFill>
        <a:latin typeface="Arial Black"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777777"/>
    <a:srgbClr val="FFFF00"/>
    <a:srgbClr val="FF33CC"/>
    <a:srgbClr val="000000"/>
    <a:srgbClr val="00FFFF"/>
    <a:srgbClr val="A50021"/>
    <a:srgbClr val="99CC00"/>
    <a:srgbClr val="99FF99"/>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782" autoAdjust="0"/>
  </p:normalViewPr>
  <p:slideViewPr>
    <p:cSldViewPr>
      <p:cViewPr varScale="1">
        <p:scale>
          <a:sx n="78" d="100"/>
          <a:sy n="78" d="100"/>
        </p:scale>
        <p:origin x="1399"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586"/>
    </p:cViewPr>
  </p:sorterViewPr>
  <p:notesViewPr>
    <p:cSldViewPr>
      <p:cViewPr varScale="1">
        <p:scale>
          <a:sx n="58" d="100"/>
          <a:sy n="58" d="100"/>
        </p:scale>
        <p:origin x="-1788" y="-96"/>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22" tIns="47261" rIns="94522" bIns="47261" numCol="1" anchor="t" anchorCtr="0" compatLnSpc="1">
            <a:prstTxWarp prst="textNoShape">
              <a:avLst/>
            </a:prstTxWarp>
          </a:bodyPr>
          <a:lstStyle>
            <a:lvl1pPr algn="l" defTabSz="944563">
              <a:defRPr sz="1200" b="0">
                <a:latin typeface="Arial" charset="0"/>
              </a:defRPr>
            </a:lvl1pPr>
          </a:lstStyle>
          <a:p>
            <a:r>
              <a:rPr lang="en-US" altLang="ja-JP"/>
              <a:t>motivation</a:t>
            </a:r>
          </a:p>
        </p:txBody>
      </p:sp>
      <p:sp>
        <p:nvSpPr>
          <p:cNvPr id="15363" name="Rectangle 3"/>
          <p:cNvSpPr>
            <a:spLocks noGrp="1" noChangeArrowheads="1"/>
          </p:cNvSpPr>
          <p:nvPr>
            <p:ph type="dt" sz="quarter" idx="1"/>
          </p:nvPr>
        </p:nvSpPr>
        <p:spPr bwMode="auto">
          <a:xfrm>
            <a:off x="4021138"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22" tIns="47261" rIns="94522" bIns="47261" numCol="1" anchor="t" anchorCtr="0" compatLnSpc="1">
            <a:prstTxWarp prst="textNoShape">
              <a:avLst/>
            </a:prstTxWarp>
          </a:bodyPr>
          <a:lstStyle>
            <a:lvl1pPr algn="r" defTabSz="944563">
              <a:defRPr sz="1200" b="0">
                <a:latin typeface="Arial" charset="0"/>
              </a:defRPr>
            </a:lvl1pPr>
          </a:lstStyle>
          <a:p>
            <a:endParaRPr lang="en-US" altLang="ja-JP"/>
          </a:p>
        </p:txBody>
      </p:sp>
      <p:sp>
        <p:nvSpPr>
          <p:cNvPr id="15364" name="Rectangle 4"/>
          <p:cNvSpPr>
            <a:spLocks noGrp="1" noChangeArrowheads="1"/>
          </p:cNvSpPr>
          <p:nvPr>
            <p:ph type="ftr" sz="quarter" idx="2"/>
          </p:nvPr>
        </p:nvSpPr>
        <p:spPr bwMode="auto">
          <a:xfrm>
            <a:off x="0" y="9720263"/>
            <a:ext cx="3076575" cy="51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22" tIns="47261" rIns="94522" bIns="47261" numCol="1" anchor="b" anchorCtr="0" compatLnSpc="1">
            <a:prstTxWarp prst="textNoShape">
              <a:avLst/>
            </a:prstTxWarp>
          </a:bodyPr>
          <a:lstStyle>
            <a:lvl1pPr algn="l" defTabSz="944563">
              <a:defRPr sz="1200" b="0">
                <a:latin typeface="Arial" charset="0"/>
              </a:defRPr>
            </a:lvl1pPr>
          </a:lstStyle>
          <a:p>
            <a:endParaRPr lang="en-US" altLang="ja-JP"/>
          </a:p>
        </p:txBody>
      </p:sp>
      <p:sp>
        <p:nvSpPr>
          <p:cNvPr id="15365" name="Rectangle 5"/>
          <p:cNvSpPr>
            <a:spLocks noGrp="1" noChangeArrowheads="1"/>
          </p:cNvSpPr>
          <p:nvPr>
            <p:ph type="sldNum" sz="quarter" idx="3"/>
          </p:nvPr>
        </p:nvSpPr>
        <p:spPr bwMode="auto">
          <a:xfrm>
            <a:off x="4021138" y="9720263"/>
            <a:ext cx="3076575" cy="51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22" tIns="47261" rIns="94522" bIns="47261" numCol="1" anchor="b" anchorCtr="0" compatLnSpc="1">
            <a:prstTxWarp prst="textNoShape">
              <a:avLst/>
            </a:prstTxWarp>
          </a:bodyPr>
          <a:lstStyle>
            <a:lvl1pPr algn="r" defTabSz="944563">
              <a:defRPr sz="1200" b="0">
                <a:latin typeface="Arial" charset="0"/>
              </a:defRPr>
            </a:lvl1pPr>
          </a:lstStyle>
          <a:p>
            <a:fld id="{99B01171-C837-4BA7-B7C6-803C7DA5CA15}" type="slidenum">
              <a:rPr lang="en-US" altLang="ja-JP"/>
              <a:pPr/>
              <a:t>‹#›</a:t>
            </a:fld>
            <a:endParaRPr lang="en-US" altLang="ja-JP"/>
          </a:p>
        </p:txBody>
      </p:sp>
    </p:spTree>
    <p:extLst>
      <p:ext uri="{BB962C8B-B14F-4D97-AF65-F5344CB8AC3E}">
        <p14:creationId xmlns:p14="http://schemas.microsoft.com/office/powerpoint/2010/main" val="892814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22" tIns="47261" rIns="94522" bIns="47261" numCol="1" anchor="t" anchorCtr="0" compatLnSpc="1">
            <a:prstTxWarp prst="textNoShape">
              <a:avLst/>
            </a:prstTxWarp>
          </a:bodyPr>
          <a:lstStyle>
            <a:lvl1pPr algn="l" defTabSz="944563">
              <a:defRPr sz="1200" b="0">
                <a:latin typeface="Arial" charset="0"/>
              </a:defRPr>
            </a:lvl1pPr>
          </a:lstStyle>
          <a:p>
            <a:r>
              <a:rPr lang="en-US" altLang="ja-JP"/>
              <a:t>motivation</a:t>
            </a:r>
          </a:p>
        </p:txBody>
      </p:sp>
      <p:sp>
        <p:nvSpPr>
          <p:cNvPr id="4099" name="Rectangle 3"/>
          <p:cNvSpPr>
            <a:spLocks noGrp="1" noChangeArrowheads="1"/>
          </p:cNvSpPr>
          <p:nvPr>
            <p:ph type="dt" idx="1"/>
          </p:nvPr>
        </p:nvSpPr>
        <p:spPr bwMode="auto">
          <a:xfrm>
            <a:off x="4021138" y="0"/>
            <a:ext cx="3076575"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22" tIns="47261" rIns="94522" bIns="47261" numCol="1" anchor="t" anchorCtr="0" compatLnSpc="1">
            <a:prstTxWarp prst="textNoShape">
              <a:avLst/>
            </a:prstTxWarp>
          </a:bodyPr>
          <a:lstStyle>
            <a:lvl1pPr algn="r" defTabSz="944563">
              <a:defRPr sz="1200" b="0">
                <a:latin typeface="Arial" charset="0"/>
              </a:defRPr>
            </a:lvl1pPr>
          </a:lstStyle>
          <a:p>
            <a:endParaRPr lang="en-US" altLang="ja-JP"/>
          </a:p>
        </p:txBody>
      </p:sp>
      <p:sp>
        <p:nvSpPr>
          <p:cNvPr id="4100"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09613" y="4862513"/>
            <a:ext cx="5680075" cy="4605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22" tIns="47261" rIns="94522" bIns="47261"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102" name="Rectangle 6"/>
          <p:cNvSpPr>
            <a:spLocks noGrp="1" noChangeArrowheads="1"/>
          </p:cNvSpPr>
          <p:nvPr>
            <p:ph type="ftr" sz="quarter" idx="4"/>
          </p:nvPr>
        </p:nvSpPr>
        <p:spPr bwMode="auto">
          <a:xfrm>
            <a:off x="0" y="9720263"/>
            <a:ext cx="3076575" cy="51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22" tIns="47261" rIns="94522" bIns="47261" numCol="1" anchor="b" anchorCtr="0" compatLnSpc="1">
            <a:prstTxWarp prst="textNoShape">
              <a:avLst/>
            </a:prstTxWarp>
          </a:bodyPr>
          <a:lstStyle>
            <a:lvl1pPr algn="l" defTabSz="944563">
              <a:defRPr sz="1200" b="0">
                <a:latin typeface="Arial" charset="0"/>
              </a:defRPr>
            </a:lvl1pPr>
          </a:lstStyle>
          <a:p>
            <a:endParaRPr lang="en-US" altLang="ja-JP"/>
          </a:p>
        </p:txBody>
      </p:sp>
      <p:sp>
        <p:nvSpPr>
          <p:cNvPr id="4103" name="Rectangle 7"/>
          <p:cNvSpPr>
            <a:spLocks noGrp="1" noChangeArrowheads="1"/>
          </p:cNvSpPr>
          <p:nvPr>
            <p:ph type="sldNum" sz="quarter" idx="5"/>
          </p:nvPr>
        </p:nvSpPr>
        <p:spPr bwMode="auto">
          <a:xfrm>
            <a:off x="4021138" y="9720263"/>
            <a:ext cx="3076575" cy="512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522" tIns="47261" rIns="94522" bIns="47261" numCol="1" anchor="b" anchorCtr="0" compatLnSpc="1">
            <a:prstTxWarp prst="textNoShape">
              <a:avLst/>
            </a:prstTxWarp>
          </a:bodyPr>
          <a:lstStyle>
            <a:lvl1pPr algn="r" defTabSz="944563">
              <a:defRPr sz="1200" b="0">
                <a:latin typeface="Arial" charset="0"/>
              </a:defRPr>
            </a:lvl1pPr>
          </a:lstStyle>
          <a:p>
            <a:fld id="{1B6B54E7-C5B0-4CA2-9077-125A2672DB05}" type="slidenum">
              <a:rPr lang="en-US" altLang="ja-JP"/>
              <a:pPr/>
              <a:t>‹#›</a:t>
            </a:fld>
            <a:endParaRPr lang="en-US" altLang="ja-JP"/>
          </a:p>
        </p:txBody>
      </p:sp>
    </p:spTree>
    <p:extLst>
      <p:ext uri="{BB962C8B-B14F-4D97-AF65-F5344CB8AC3E}">
        <p14:creationId xmlns:p14="http://schemas.microsoft.com/office/powerpoint/2010/main" val="2007792234"/>
      </p:ext>
    </p:extLst>
  </p:cSld>
  <p:clrMap bg1="lt1" tx1="dk1" bg2="lt2" tx2="dk2" accent1="accent1" accent2="accent2" accent3="accent3" accent4="accent4" accent5="accent5" accent6="accent6" hlink="hlink" folHlink="folHlink"/>
  <p:hf ftr="0" dt="0"/>
  <p:notesStyle>
    <a:lvl1pPr algn="l" rtl="0" fontAlgn="base">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motivation</a:t>
            </a:r>
          </a:p>
        </p:txBody>
      </p:sp>
      <p:sp>
        <p:nvSpPr>
          <p:cNvPr id="7" name="Rectangle 7"/>
          <p:cNvSpPr>
            <a:spLocks noGrp="1" noChangeArrowheads="1"/>
          </p:cNvSpPr>
          <p:nvPr>
            <p:ph type="sldNum" sz="quarter" idx="5"/>
          </p:nvPr>
        </p:nvSpPr>
        <p:spPr>
          <a:ln/>
        </p:spPr>
        <p:txBody>
          <a:bodyPr/>
          <a:lstStyle/>
          <a:p>
            <a:fld id="{77A2F951-7E90-4B94-BFBE-4EA8FD42A3FA}" type="slidenum">
              <a:rPr lang="en-US" altLang="ja-JP"/>
              <a:pPr/>
              <a:t>1</a:t>
            </a:fld>
            <a:endParaRPr lang="en-US" altLang="ja-JP"/>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motivation</a:t>
            </a:r>
          </a:p>
        </p:txBody>
      </p:sp>
      <p:sp>
        <p:nvSpPr>
          <p:cNvPr id="7" name="Rectangle 7"/>
          <p:cNvSpPr>
            <a:spLocks noGrp="1" noChangeArrowheads="1"/>
          </p:cNvSpPr>
          <p:nvPr>
            <p:ph type="sldNum" sz="quarter" idx="5"/>
          </p:nvPr>
        </p:nvSpPr>
        <p:spPr>
          <a:ln/>
        </p:spPr>
        <p:txBody>
          <a:bodyPr/>
          <a:lstStyle/>
          <a:p>
            <a:fld id="{C2FAACA3-AC81-4D4D-BF12-A5AED85318D9}" type="slidenum">
              <a:rPr lang="en-US" altLang="ja-JP"/>
              <a:pPr/>
              <a:t>10</a:t>
            </a:fld>
            <a:endParaRPr lang="en-US" altLang="ja-JP"/>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8444698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motivation</a:t>
            </a:r>
          </a:p>
        </p:txBody>
      </p:sp>
      <p:sp>
        <p:nvSpPr>
          <p:cNvPr id="7" name="Rectangle 7"/>
          <p:cNvSpPr>
            <a:spLocks noGrp="1" noChangeArrowheads="1"/>
          </p:cNvSpPr>
          <p:nvPr>
            <p:ph type="sldNum" sz="quarter" idx="5"/>
          </p:nvPr>
        </p:nvSpPr>
        <p:spPr>
          <a:ln/>
        </p:spPr>
        <p:txBody>
          <a:bodyPr/>
          <a:lstStyle/>
          <a:p>
            <a:fld id="{C2FAACA3-AC81-4D4D-BF12-A5AED85318D9}" type="slidenum">
              <a:rPr lang="en-US" altLang="ja-JP"/>
              <a:pPr/>
              <a:t>11</a:t>
            </a:fld>
            <a:endParaRPr lang="en-US" altLang="ja-JP"/>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6189721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motivation</a:t>
            </a:r>
          </a:p>
        </p:txBody>
      </p:sp>
      <p:sp>
        <p:nvSpPr>
          <p:cNvPr id="7" name="Rectangle 7"/>
          <p:cNvSpPr>
            <a:spLocks noGrp="1" noChangeArrowheads="1"/>
          </p:cNvSpPr>
          <p:nvPr>
            <p:ph type="sldNum" sz="quarter" idx="5"/>
          </p:nvPr>
        </p:nvSpPr>
        <p:spPr>
          <a:ln/>
        </p:spPr>
        <p:txBody>
          <a:bodyPr/>
          <a:lstStyle/>
          <a:p>
            <a:fld id="{C2FAACA3-AC81-4D4D-BF12-A5AED85318D9}" type="slidenum">
              <a:rPr lang="en-US" altLang="ja-JP"/>
              <a:pPr/>
              <a:t>12</a:t>
            </a:fld>
            <a:endParaRPr lang="en-US" altLang="ja-JP"/>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9431474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motivation</a:t>
            </a:r>
          </a:p>
        </p:txBody>
      </p:sp>
      <p:sp>
        <p:nvSpPr>
          <p:cNvPr id="7" name="Rectangle 7"/>
          <p:cNvSpPr>
            <a:spLocks noGrp="1" noChangeArrowheads="1"/>
          </p:cNvSpPr>
          <p:nvPr>
            <p:ph type="sldNum" sz="quarter" idx="5"/>
          </p:nvPr>
        </p:nvSpPr>
        <p:spPr>
          <a:ln/>
        </p:spPr>
        <p:txBody>
          <a:bodyPr/>
          <a:lstStyle/>
          <a:p>
            <a:fld id="{C2FAACA3-AC81-4D4D-BF12-A5AED85318D9}" type="slidenum">
              <a:rPr lang="en-US" altLang="ja-JP"/>
              <a:pPr/>
              <a:t>13</a:t>
            </a:fld>
            <a:endParaRPr lang="en-US" altLang="ja-JP"/>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739554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motivation</a:t>
            </a:r>
          </a:p>
        </p:txBody>
      </p:sp>
      <p:sp>
        <p:nvSpPr>
          <p:cNvPr id="7" name="Rectangle 7"/>
          <p:cNvSpPr>
            <a:spLocks noGrp="1" noChangeArrowheads="1"/>
          </p:cNvSpPr>
          <p:nvPr>
            <p:ph type="sldNum" sz="quarter" idx="5"/>
          </p:nvPr>
        </p:nvSpPr>
        <p:spPr>
          <a:ln/>
        </p:spPr>
        <p:txBody>
          <a:bodyPr/>
          <a:lstStyle/>
          <a:p>
            <a:fld id="{C2FAACA3-AC81-4D4D-BF12-A5AED85318D9}" type="slidenum">
              <a:rPr lang="en-US" altLang="ja-JP"/>
              <a:pPr/>
              <a:t>14</a:t>
            </a:fld>
            <a:endParaRPr lang="en-US" altLang="ja-JP"/>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4014726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motivation</a:t>
            </a:r>
          </a:p>
        </p:txBody>
      </p:sp>
      <p:sp>
        <p:nvSpPr>
          <p:cNvPr id="7" name="Rectangle 7"/>
          <p:cNvSpPr>
            <a:spLocks noGrp="1" noChangeArrowheads="1"/>
          </p:cNvSpPr>
          <p:nvPr>
            <p:ph type="sldNum" sz="quarter" idx="5"/>
          </p:nvPr>
        </p:nvSpPr>
        <p:spPr>
          <a:ln/>
        </p:spPr>
        <p:txBody>
          <a:bodyPr/>
          <a:lstStyle/>
          <a:p>
            <a:fld id="{C2FAACA3-AC81-4D4D-BF12-A5AED85318D9}" type="slidenum">
              <a:rPr lang="en-US" altLang="ja-JP"/>
              <a:pPr/>
              <a:t>15</a:t>
            </a:fld>
            <a:endParaRPr lang="en-US" altLang="ja-JP"/>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11461076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motivation</a:t>
            </a:r>
          </a:p>
        </p:txBody>
      </p:sp>
      <p:sp>
        <p:nvSpPr>
          <p:cNvPr id="7" name="Rectangle 7"/>
          <p:cNvSpPr>
            <a:spLocks noGrp="1" noChangeArrowheads="1"/>
          </p:cNvSpPr>
          <p:nvPr>
            <p:ph type="sldNum" sz="quarter" idx="5"/>
          </p:nvPr>
        </p:nvSpPr>
        <p:spPr>
          <a:ln/>
        </p:spPr>
        <p:txBody>
          <a:bodyPr/>
          <a:lstStyle/>
          <a:p>
            <a:fld id="{52E69771-D58A-4EDB-938D-40535204970D}" type="slidenum">
              <a:rPr lang="en-US" altLang="ja-JP"/>
              <a:pPr/>
              <a:t>16</a:t>
            </a:fld>
            <a:endParaRPr lang="en-US" altLang="ja-JP"/>
          </a:p>
        </p:txBody>
      </p:sp>
      <p:sp>
        <p:nvSpPr>
          <p:cNvPr id="445442" name="Rectangle 2"/>
          <p:cNvSpPr>
            <a:spLocks noGrp="1" noRot="1" noChangeAspect="1" noChangeArrowheads="1" noTextEdit="1"/>
          </p:cNvSpPr>
          <p:nvPr>
            <p:ph type="sldImg"/>
          </p:nvPr>
        </p:nvSpPr>
        <p:spPr>
          <a:ln/>
        </p:spPr>
      </p:sp>
      <p:sp>
        <p:nvSpPr>
          <p:cNvPr id="44544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motivation</a:t>
            </a:r>
          </a:p>
        </p:txBody>
      </p:sp>
      <p:sp>
        <p:nvSpPr>
          <p:cNvPr id="7" name="Rectangle 7"/>
          <p:cNvSpPr>
            <a:spLocks noGrp="1" noChangeArrowheads="1"/>
          </p:cNvSpPr>
          <p:nvPr>
            <p:ph type="sldNum" sz="quarter" idx="5"/>
          </p:nvPr>
        </p:nvSpPr>
        <p:spPr>
          <a:ln/>
        </p:spPr>
        <p:txBody>
          <a:bodyPr/>
          <a:lstStyle/>
          <a:p>
            <a:fld id="{C2FAACA3-AC81-4D4D-BF12-A5AED85318D9}" type="slidenum">
              <a:rPr lang="en-US" altLang="ja-JP"/>
              <a:pPr/>
              <a:t>17</a:t>
            </a:fld>
            <a:endParaRPr lang="en-US" altLang="ja-JP"/>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6900009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motivation</a:t>
            </a:r>
          </a:p>
        </p:txBody>
      </p:sp>
      <p:sp>
        <p:nvSpPr>
          <p:cNvPr id="7" name="Rectangle 7"/>
          <p:cNvSpPr>
            <a:spLocks noGrp="1" noChangeArrowheads="1"/>
          </p:cNvSpPr>
          <p:nvPr>
            <p:ph type="sldNum" sz="quarter" idx="5"/>
          </p:nvPr>
        </p:nvSpPr>
        <p:spPr>
          <a:ln/>
        </p:spPr>
        <p:txBody>
          <a:bodyPr/>
          <a:lstStyle/>
          <a:p>
            <a:fld id="{C2FAACA3-AC81-4D4D-BF12-A5AED85318D9}" type="slidenum">
              <a:rPr lang="en-US" altLang="ja-JP"/>
              <a:pPr/>
              <a:t>18</a:t>
            </a:fld>
            <a:endParaRPr lang="en-US" altLang="ja-JP"/>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532577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motivation</a:t>
            </a:r>
          </a:p>
        </p:txBody>
      </p:sp>
      <p:sp>
        <p:nvSpPr>
          <p:cNvPr id="7" name="Rectangle 7"/>
          <p:cNvSpPr>
            <a:spLocks noGrp="1" noChangeArrowheads="1"/>
          </p:cNvSpPr>
          <p:nvPr>
            <p:ph type="sldNum" sz="quarter" idx="5"/>
          </p:nvPr>
        </p:nvSpPr>
        <p:spPr>
          <a:ln/>
        </p:spPr>
        <p:txBody>
          <a:bodyPr/>
          <a:lstStyle/>
          <a:p>
            <a:fld id="{71FA07E5-8BB4-4086-B147-61AD77BDCDB6}" type="slidenum">
              <a:rPr lang="en-US" altLang="ja-JP"/>
              <a:pPr/>
              <a:t>2</a:t>
            </a:fld>
            <a:endParaRPr lang="en-US" altLang="ja-JP"/>
          </a:p>
        </p:txBody>
      </p:sp>
      <p:sp>
        <p:nvSpPr>
          <p:cNvPr id="348162" name="Rectangle 2"/>
          <p:cNvSpPr>
            <a:spLocks noGrp="1" noRot="1" noChangeAspect="1" noChangeArrowheads="1" noTextEdit="1"/>
          </p:cNvSpPr>
          <p:nvPr>
            <p:ph type="sldImg"/>
          </p:nvPr>
        </p:nvSpPr>
        <p:spPr>
          <a:ln/>
        </p:spPr>
      </p:sp>
      <p:sp>
        <p:nvSpPr>
          <p:cNvPr id="34816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8000631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motivation</a:t>
            </a:r>
          </a:p>
        </p:txBody>
      </p:sp>
      <p:sp>
        <p:nvSpPr>
          <p:cNvPr id="7" name="Rectangle 7"/>
          <p:cNvSpPr>
            <a:spLocks noGrp="1" noChangeArrowheads="1"/>
          </p:cNvSpPr>
          <p:nvPr>
            <p:ph type="sldNum" sz="quarter" idx="5"/>
          </p:nvPr>
        </p:nvSpPr>
        <p:spPr>
          <a:ln/>
        </p:spPr>
        <p:txBody>
          <a:bodyPr/>
          <a:lstStyle/>
          <a:p>
            <a:fld id="{77A2F951-7E90-4B94-BFBE-4EA8FD42A3FA}" type="slidenum">
              <a:rPr lang="en-US" altLang="ja-JP"/>
              <a:pPr/>
              <a:t>3</a:t>
            </a:fld>
            <a:endParaRPr lang="en-US" altLang="ja-JP"/>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3134944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motivation</a:t>
            </a:r>
          </a:p>
        </p:txBody>
      </p:sp>
      <p:sp>
        <p:nvSpPr>
          <p:cNvPr id="7" name="Rectangle 7"/>
          <p:cNvSpPr>
            <a:spLocks noGrp="1" noChangeArrowheads="1"/>
          </p:cNvSpPr>
          <p:nvPr>
            <p:ph type="sldNum" sz="quarter" idx="5"/>
          </p:nvPr>
        </p:nvSpPr>
        <p:spPr>
          <a:ln/>
        </p:spPr>
        <p:txBody>
          <a:bodyPr/>
          <a:lstStyle/>
          <a:p>
            <a:fld id="{C2FAACA3-AC81-4D4D-BF12-A5AED85318D9}" type="slidenum">
              <a:rPr lang="en-US" altLang="ja-JP"/>
              <a:pPr/>
              <a:t>4</a:t>
            </a:fld>
            <a:endParaRPr lang="en-US" altLang="ja-JP"/>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motivation</a:t>
            </a:r>
          </a:p>
        </p:txBody>
      </p:sp>
      <p:sp>
        <p:nvSpPr>
          <p:cNvPr id="7" name="Rectangle 7"/>
          <p:cNvSpPr>
            <a:spLocks noGrp="1" noChangeArrowheads="1"/>
          </p:cNvSpPr>
          <p:nvPr>
            <p:ph type="sldNum" sz="quarter" idx="5"/>
          </p:nvPr>
        </p:nvSpPr>
        <p:spPr>
          <a:ln/>
        </p:spPr>
        <p:txBody>
          <a:bodyPr/>
          <a:lstStyle/>
          <a:p>
            <a:fld id="{C2FAACA3-AC81-4D4D-BF12-A5AED85318D9}" type="slidenum">
              <a:rPr lang="en-US" altLang="ja-JP"/>
              <a:pPr/>
              <a:t>5</a:t>
            </a:fld>
            <a:endParaRPr lang="en-US" altLang="ja-JP"/>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motivation</a:t>
            </a:r>
          </a:p>
        </p:txBody>
      </p:sp>
      <p:sp>
        <p:nvSpPr>
          <p:cNvPr id="7" name="Rectangle 7"/>
          <p:cNvSpPr>
            <a:spLocks noGrp="1" noChangeArrowheads="1"/>
          </p:cNvSpPr>
          <p:nvPr>
            <p:ph type="sldNum" sz="quarter" idx="5"/>
          </p:nvPr>
        </p:nvSpPr>
        <p:spPr>
          <a:ln/>
        </p:spPr>
        <p:txBody>
          <a:bodyPr/>
          <a:lstStyle/>
          <a:p>
            <a:fld id="{C2FAACA3-AC81-4D4D-BF12-A5AED85318D9}" type="slidenum">
              <a:rPr lang="en-US" altLang="ja-JP"/>
              <a:pPr/>
              <a:t>6</a:t>
            </a:fld>
            <a:endParaRPr lang="en-US" altLang="ja-JP"/>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motivation</a:t>
            </a:r>
          </a:p>
        </p:txBody>
      </p:sp>
      <p:sp>
        <p:nvSpPr>
          <p:cNvPr id="7" name="Rectangle 7"/>
          <p:cNvSpPr>
            <a:spLocks noGrp="1" noChangeArrowheads="1"/>
          </p:cNvSpPr>
          <p:nvPr>
            <p:ph type="sldNum" sz="quarter" idx="5"/>
          </p:nvPr>
        </p:nvSpPr>
        <p:spPr>
          <a:ln/>
        </p:spPr>
        <p:txBody>
          <a:bodyPr/>
          <a:lstStyle/>
          <a:p>
            <a:fld id="{C2FAACA3-AC81-4D4D-BF12-A5AED85318D9}" type="slidenum">
              <a:rPr lang="en-US" altLang="ja-JP"/>
              <a:pPr/>
              <a:t>7</a:t>
            </a:fld>
            <a:endParaRPr lang="en-US" altLang="ja-JP"/>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5233390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motivation</a:t>
            </a:r>
          </a:p>
        </p:txBody>
      </p:sp>
      <p:sp>
        <p:nvSpPr>
          <p:cNvPr id="7" name="Rectangle 7"/>
          <p:cNvSpPr>
            <a:spLocks noGrp="1" noChangeArrowheads="1"/>
          </p:cNvSpPr>
          <p:nvPr>
            <p:ph type="sldNum" sz="quarter" idx="5"/>
          </p:nvPr>
        </p:nvSpPr>
        <p:spPr>
          <a:ln/>
        </p:spPr>
        <p:txBody>
          <a:bodyPr/>
          <a:lstStyle/>
          <a:p>
            <a:fld id="{C2FAACA3-AC81-4D4D-BF12-A5AED85318D9}" type="slidenum">
              <a:rPr lang="en-US" altLang="ja-JP"/>
              <a:pPr/>
              <a:t>8</a:t>
            </a:fld>
            <a:endParaRPr lang="en-US" altLang="ja-JP"/>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a:t>motivation</a:t>
            </a:r>
          </a:p>
        </p:txBody>
      </p:sp>
      <p:sp>
        <p:nvSpPr>
          <p:cNvPr id="7" name="Rectangle 7"/>
          <p:cNvSpPr>
            <a:spLocks noGrp="1" noChangeArrowheads="1"/>
          </p:cNvSpPr>
          <p:nvPr>
            <p:ph type="sldNum" sz="quarter" idx="5"/>
          </p:nvPr>
        </p:nvSpPr>
        <p:spPr>
          <a:ln/>
        </p:spPr>
        <p:txBody>
          <a:bodyPr/>
          <a:lstStyle/>
          <a:p>
            <a:fld id="{C2FAACA3-AC81-4D4D-BF12-A5AED85318D9}" type="slidenum">
              <a:rPr lang="en-US" altLang="ja-JP"/>
              <a:pPr/>
              <a:t>9</a:t>
            </a:fld>
            <a:endParaRPr lang="en-US" altLang="ja-JP"/>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2611076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130425"/>
            <a:ext cx="7772400" cy="1470025"/>
          </a:xfrm>
        </p:spPr>
        <p:txBody>
          <a:bodyPr/>
          <a:lstStyle>
            <a:lvl1pPr>
              <a:defRPr/>
            </a:lvl1pPr>
          </a:lstStyle>
          <a:p>
            <a:pPr lvl="0"/>
            <a:r>
              <a:rPr lang="ja-JP" altLang="en-US" noProof="0"/>
              <a:t>マスタ タイトルの書式設定</a:t>
            </a:r>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ja-JP" altLang="en-US" noProof="0"/>
              <a:t>マスタ サブタイトルの書式設定</a:t>
            </a:r>
          </a:p>
        </p:txBody>
      </p:sp>
      <p:sp>
        <p:nvSpPr>
          <p:cNvPr id="6148" name="Rectangle 4"/>
          <p:cNvSpPr>
            <a:spLocks noGrp="1" noChangeArrowheads="1"/>
          </p:cNvSpPr>
          <p:nvPr>
            <p:ph type="dt" sz="half" idx="2"/>
          </p:nvPr>
        </p:nvSpPr>
        <p:spPr>
          <a:xfrm>
            <a:off x="457200" y="6245225"/>
            <a:ext cx="2133600" cy="476250"/>
          </a:xfrm>
        </p:spPr>
        <p:txBody>
          <a:bodyPr/>
          <a:lstStyle>
            <a:lvl1pPr>
              <a:defRPr b="0">
                <a:solidFill>
                  <a:schemeClr val="tx1"/>
                </a:solidFill>
              </a:defRPr>
            </a:lvl1pPr>
          </a:lstStyle>
          <a:p>
            <a:r>
              <a:rPr lang="en-US" altLang="ja-JP"/>
              <a:t>Cosmic Acceleration Symposium</a:t>
            </a:r>
          </a:p>
        </p:txBody>
      </p:sp>
      <p:sp>
        <p:nvSpPr>
          <p:cNvPr id="6149" name="Rectangle 5"/>
          <p:cNvSpPr>
            <a:spLocks noGrp="1" noChangeArrowheads="1"/>
          </p:cNvSpPr>
          <p:nvPr>
            <p:ph type="ftr" sz="quarter" idx="3"/>
          </p:nvPr>
        </p:nvSpPr>
        <p:spPr>
          <a:xfrm>
            <a:off x="6011863" y="6237288"/>
            <a:ext cx="2895600" cy="476250"/>
          </a:xfrm>
        </p:spPr>
        <p:txBody>
          <a:bodyPr/>
          <a:lstStyle>
            <a:lvl1pPr>
              <a:defRPr b="0">
                <a:solidFill>
                  <a:schemeClr val="tx1"/>
                </a:solidFill>
              </a:defRPr>
            </a:lvl1pPr>
          </a:lstStyle>
          <a:p>
            <a:r>
              <a:rPr lang="en-US" altLang="ja-JP"/>
              <a:t>Chulmoon Yoo</a:t>
            </a:r>
          </a:p>
        </p:txBody>
      </p:sp>
      <p:sp>
        <p:nvSpPr>
          <p:cNvPr id="6150" name="Rectangle 6"/>
          <p:cNvSpPr>
            <a:spLocks noGrp="1" noChangeArrowheads="1"/>
          </p:cNvSpPr>
          <p:nvPr>
            <p:ph type="sldNum" sz="quarter" idx="4"/>
          </p:nvPr>
        </p:nvSpPr>
        <p:spPr>
          <a:xfrm>
            <a:off x="6732588" y="260350"/>
            <a:ext cx="2133600" cy="476250"/>
          </a:xfrm>
        </p:spPr>
        <p:txBody>
          <a:bodyPr/>
          <a:lstStyle>
            <a:lvl1pPr>
              <a:defRPr b="0">
                <a:solidFill>
                  <a:schemeClr val="tx1"/>
                </a:solidFill>
              </a:defRPr>
            </a:lvl1pPr>
          </a:lstStyle>
          <a:p>
            <a:fld id="{F61B9F19-ADAF-48A5-AFFB-7913227F4304}"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323850" y="6381750"/>
            <a:ext cx="3024014" cy="476250"/>
          </a:xfrm>
        </p:spPr>
        <p:txBody>
          <a:bodyPr/>
          <a:lstStyle>
            <a:lvl1pPr>
              <a:defRPr/>
            </a:lvl1pPr>
          </a:lstStyle>
          <a:p>
            <a:r>
              <a:rPr lang="en-US" altLang="ja-JP"/>
              <a:t>Cosmic Acceleration Symposium</a:t>
            </a:r>
          </a:p>
        </p:txBody>
      </p:sp>
      <p:sp>
        <p:nvSpPr>
          <p:cNvPr id="5" name="フッター プレースホルダー 4"/>
          <p:cNvSpPr>
            <a:spLocks noGrp="1"/>
          </p:cNvSpPr>
          <p:nvPr>
            <p:ph type="ftr" sz="quarter" idx="11"/>
          </p:nvPr>
        </p:nvSpPr>
        <p:spPr/>
        <p:txBody>
          <a:bodyPr/>
          <a:lstStyle>
            <a:lvl1pPr>
              <a:defRPr/>
            </a:lvl1pPr>
          </a:lstStyle>
          <a:p>
            <a:r>
              <a:rPr lang="en-US" altLang="ja-JP"/>
              <a:t>Chulmoon Yoo</a:t>
            </a:r>
          </a:p>
        </p:txBody>
      </p:sp>
      <p:sp>
        <p:nvSpPr>
          <p:cNvPr id="6" name="スライド番号プレースホルダー 5"/>
          <p:cNvSpPr>
            <a:spLocks noGrp="1"/>
          </p:cNvSpPr>
          <p:nvPr>
            <p:ph type="sldNum" sz="quarter" idx="12"/>
          </p:nvPr>
        </p:nvSpPr>
        <p:spPr/>
        <p:txBody>
          <a:bodyPr/>
          <a:lstStyle>
            <a:lvl1pPr>
              <a:defRPr/>
            </a:lvl1pPr>
          </a:lstStyle>
          <a:p>
            <a:fld id="{7C14BD5C-3E1F-4FD7-A243-5D112E4C6392}" type="slidenum">
              <a:rPr lang="en-US" altLang="ja-JP"/>
              <a:pPr/>
              <a:t>‹#›</a:t>
            </a:fld>
            <a:endParaRPr lang="en-US" altLang="ja-JP"/>
          </a:p>
        </p:txBody>
      </p:sp>
    </p:spTree>
    <p:extLst>
      <p:ext uri="{BB962C8B-B14F-4D97-AF65-F5344CB8AC3E}">
        <p14:creationId xmlns:p14="http://schemas.microsoft.com/office/powerpoint/2010/main" val="2180492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323850" y="6381750"/>
            <a:ext cx="3096022" cy="476250"/>
          </a:xfrm>
        </p:spPr>
        <p:txBody>
          <a:bodyPr/>
          <a:lstStyle>
            <a:lvl1pPr>
              <a:defRPr/>
            </a:lvl1pPr>
          </a:lstStyle>
          <a:p>
            <a:r>
              <a:rPr lang="en-US" altLang="ja-JP"/>
              <a:t>Cosmic Acceleration Symposium</a:t>
            </a:r>
          </a:p>
        </p:txBody>
      </p:sp>
      <p:sp>
        <p:nvSpPr>
          <p:cNvPr id="5" name="フッター プレースホルダー 4"/>
          <p:cNvSpPr>
            <a:spLocks noGrp="1"/>
          </p:cNvSpPr>
          <p:nvPr>
            <p:ph type="ftr" sz="quarter" idx="11"/>
          </p:nvPr>
        </p:nvSpPr>
        <p:spPr/>
        <p:txBody>
          <a:bodyPr/>
          <a:lstStyle>
            <a:lvl1pPr>
              <a:defRPr/>
            </a:lvl1pPr>
          </a:lstStyle>
          <a:p>
            <a:r>
              <a:rPr lang="en-US" altLang="ja-JP"/>
              <a:t>Chulmoon Yoo</a:t>
            </a:r>
          </a:p>
        </p:txBody>
      </p:sp>
      <p:sp>
        <p:nvSpPr>
          <p:cNvPr id="6" name="スライド番号プレースホルダー 5"/>
          <p:cNvSpPr>
            <a:spLocks noGrp="1"/>
          </p:cNvSpPr>
          <p:nvPr>
            <p:ph type="sldNum" sz="quarter" idx="12"/>
          </p:nvPr>
        </p:nvSpPr>
        <p:spPr/>
        <p:txBody>
          <a:bodyPr/>
          <a:lstStyle>
            <a:lvl1pPr>
              <a:defRPr/>
            </a:lvl1pPr>
          </a:lstStyle>
          <a:p>
            <a:fld id="{C8E91E5D-D86E-49DC-9D5C-23B87B313967}" type="slidenum">
              <a:rPr lang="en-US" altLang="ja-JP"/>
              <a:pPr/>
              <a:t>‹#›</a:t>
            </a:fld>
            <a:endParaRPr lang="en-US" altLang="ja-JP"/>
          </a:p>
        </p:txBody>
      </p:sp>
    </p:spTree>
    <p:extLst>
      <p:ext uri="{BB962C8B-B14F-4D97-AF65-F5344CB8AC3E}">
        <p14:creationId xmlns:p14="http://schemas.microsoft.com/office/powerpoint/2010/main" val="37851185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a:xfrm>
            <a:off x="323850" y="6381750"/>
            <a:ext cx="3024014" cy="476250"/>
          </a:xfrm>
        </p:spPr>
        <p:txBody>
          <a:bodyPr/>
          <a:lstStyle>
            <a:lvl1pPr>
              <a:defRPr/>
            </a:lvl1pPr>
          </a:lstStyle>
          <a:p>
            <a:r>
              <a:rPr lang="en-US" altLang="ja-JP"/>
              <a:t>Cosmic Acceleration Symposium</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a:t>Chulmoon Yoo</a:t>
            </a:r>
          </a:p>
        </p:txBody>
      </p:sp>
      <p:sp>
        <p:nvSpPr>
          <p:cNvPr id="6" name="スライド番号プレースホルダー 5"/>
          <p:cNvSpPr>
            <a:spLocks noGrp="1"/>
          </p:cNvSpPr>
          <p:nvPr>
            <p:ph type="sldNum" sz="quarter" idx="12"/>
          </p:nvPr>
        </p:nvSpPr>
        <p:spPr/>
        <p:txBody>
          <a:bodyPr/>
          <a:lstStyle>
            <a:lvl1pPr>
              <a:defRPr/>
            </a:lvl1pPr>
          </a:lstStyle>
          <a:p>
            <a:fld id="{D5E8E0DE-6656-4A0A-86B4-8FA2BB444C97}" type="slidenum">
              <a:rPr lang="en-US" altLang="ja-JP"/>
              <a:pPr/>
              <a:t>‹#›</a:t>
            </a:fld>
            <a:endParaRPr lang="en-US" altLang="ja-JP"/>
          </a:p>
        </p:txBody>
      </p:sp>
    </p:spTree>
    <p:extLst>
      <p:ext uri="{BB962C8B-B14F-4D97-AF65-F5344CB8AC3E}">
        <p14:creationId xmlns:p14="http://schemas.microsoft.com/office/powerpoint/2010/main" val="3586331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a:xfrm>
            <a:off x="323850" y="6381750"/>
            <a:ext cx="3096022" cy="476250"/>
          </a:xfrm>
        </p:spPr>
        <p:txBody>
          <a:bodyPr/>
          <a:lstStyle>
            <a:lvl1pPr>
              <a:defRPr/>
            </a:lvl1pPr>
          </a:lstStyle>
          <a:p>
            <a:r>
              <a:rPr lang="en-US" altLang="ja-JP"/>
              <a:t>Cosmic Acceleration Symposium</a:t>
            </a:r>
          </a:p>
        </p:txBody>
      </p:sp>
      <p:sp>
        <p:nvSpPr>
          <p:cNvPr id="5" name="フッター プレースホルダー 4"/>
          <p:cNvSpPr>
            <a:spLocks noGrp="1"/>
          </p:cNvSpPr>
          <p:nvPr>
            <p:ph type="ftr" sz="quarter" idx="11"/>
          </p:nvPr>
        </p:nvSpPr>
        <p:spPr/>
        <p:txBody>
          <a:bodyPr/>
          <a:lstStyle>
            <a:lvl1pPr>
              <a:defRPr/>
            </a:lvl1pPr>
          </a:lstStyle>
          <a:p>
            <a:r>
              <a:rPr lang="en-US" altLang="ja-JP"/>
              <a:t>Chulmoon Yoo</a:t>
            </a:r>
          </a:p>
        </p:txBody>
      </p:sp>
      <p:sp>
        <p:nvSpPr>
          <p:cNvPr id="6" name="スライド番号プレースホルダー 5"/>
          <p:cNvSpPr>
            <a:spLocks noGrp="1"/>
          </p:cNvSpPr>
          <p:nvPr>
            <p:ph type="sldNum" sz="quarter" idx="12"/>
          </p:nvPr>
        </p:nvSpPr>
        <p:spPr/>
        <p:txBody>
          <a:bodyPr/>
          <a:lstStyle>
            <a:lvl1pPr>
              <a:defRPr/>
            </a:lvl1pPr>
          </a:lstStyle>
          <a:p>
            <a:fld id="{D0574449-BF5E-4BB6-8DD2-8B7B4A889EEA}" type="slidenum">
              <a:rPr lang="en-US" altLang="ja-JP"/>
              <a:pPr/>
              <a:t>‹#›</a:t>
            </a:fld>
            <a:endParaRPr lang="en-US" altLang="ja-JP"/>
          </a:p>
        </p:txBody>
      </p:sp>
    </p:spTree>
    <p:extLst>
      <p:ext uri="{BB962C8B-B14F-4D97-AF65-F5344CB8AC3E}">
        <p14:creationId xmlns:p14="http://schemas.microsoft.com/office/powerpoint/2010/main" val="2478771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a:xfrm>
            <a:off x="323850" y="6381750"/>
            <a:ext cx="3096022" cy="476250"/>
          </a:xfrm>
        </p:spPr>
        <p:txBody>
          <a:bodyPr/>
          <a:lstStyle>
            <a:lvl1pPr>
              <a:defRPr/>
            </a:lvl1pPr>
          </a:lstStyle>
          <a:p>
            <a:r>
              <a:rPr lang="en-US" altLang="ja-JP"/>
              <a:t>Cosmic Acceleration Symposium</a:t>
            </a:r>
          </a:p>
        </p:txBody>
      </p:sp>
      <p:sp>
        <p:nvSpPr>
          <p:cNvPr id="6" name="フッター プレースホルダー 5"/>
          <p:cNvSpPr>
            <a:spLocks noGrp="1"/>
          </p:cNvSpPr>
          <p:nvPr>
            <p:ph type="ftr" sz="quarter" idx="11"/>
          </p:nvPr>
        </p:nvSpPr>
        <p:spPr/>
        <p:txBody>
          <a:bodyPr/>
          <a:lstStyle>
            <a:lvl1pPr>
              <a:defRPr/>
            </a:lvl1pPr>
          </a:lstStyle>
          <a:p>
            <a:r>
              <a:rPr lang="en-US" altLang="ja-JP"/>
              <a:t>Chulmoon Yoo</a:t>
            </a:r>
          </a:p>
        </p:txBody>
      </p:sp>
      <p:sp>
        <p:nvSpPr>
          <p:cNvPr id="7" name="スライド番号プレースホルダー 6"/>
          <p:cNvSpPr>
            <a:spLocks noGrp="1"/>
          </p:cNvSpPr>
          <p:nvPr>
            <p:ph type="sldNum" sz="quarter" idx="12"/>
          </p:nvPr>
        </p:nvSpPr>
        <p:spPr/>
        <p:txBody>
          <a:bodyPr/>
          <a:lstStyle>
            <a:lvl1pPr>
              <a:defRPr/>
            </a:lvl1pPr>
          </a:lstStyle>
          <a:p>
            <a:fld id="{14B96396-2EBD-4EEF-B333-E01BEF96872E}" type="slidenum">
              <a:rPr lang="en-US" altLang="ja-JP"/>
              <a:pPr/>
              <a:t>‹#›</a:t>
            </a:fld>
            <a:endParaRPr lang="en-US" altLang="ja-JP"/>
          </a:p>
        </p:txBody>
      </p:sp>
    </p:spTree>
    <p:extLst>
      <p:ext uri="{BB962C8B-B14F-4D97-AF65-F5344CB8AC3E}">
        <p14:creationId xmlns:p14="http://schemas.microsoft.com/office/powerpoint/2010/main" val="1815816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a:xfrm>
            <a:off x="323850" y="6381750"/>
            <a:ext cx="3096022" cy="476250"/>
          </a:xfrm>
        </p:spPr>
        <p:txBody>
          <a:bodyPr/>
          <a:lstStyle>
            <a:lvl1pPr>
              <a:defRPr/>
            </a:lvl1pPr>
          </a:lstStyle>
          <a:p>
            <a:r>
              <a:rPr lang="en-US" altLang="ja-JP"/>
              <a:t>Cosmic Acceleration Symposium</a:t>
            </a:r>
          </a:p>
        </p:txBody>
      </p:sp>
      <p:sp>
        <p:nvSpPr>
          <p:cNvPr id="8" name="フッター プレースホルダー 7"/>
          <p:cNvSpPr>
            <a:spLocks noGrp="1"/>
          </p:cNvSpPr>
          <p:nvPr>
            <p:ph type="ftr" sz="quarter" idx="11"/>
          </p:nvPr>
        </p:nvSpPr>
        <p:spPr/>
        <p:txBody>
          <a:bodyPr/>
          <a:lstStyle>
            <a:lvl1pPr>
              <a:defRPr/>
            </a:lvl1pPr>
          </a:lstStyle>
          <a:p>
            <a:r>
              <a:rPr lang="en-US" altLang="ja-JP"/>
              <a:t>Chulmoon Yoo</a:t>
            </a:r>
          </a:p>
        </p:txBody>
      </p:sp>
      <p:sp>
        <p:nvSpPr>
          <p:cNvPr id="9" name="スライド番号プレースホルダー 8"/>
          <p:cNvSpPr>
            <a:spLocks noGrp="1"/>
          </p:cNvSpPr>
          <p:nvPr>
            <p:ph type="sldNum" sz="quarter" idx="12"/>
          </p:nvPr>
        </p:nvSpPr>
        <p:spPr/>
        <p:txBody>
          <a:bodyPr/>
          <a:lstStyle>
            <a:lvl1pPr>
              <a:defRPr/>
            </a:lvl1pPr>
          </a:lstStyle>
          <a:p>
            <a:fld id="{6FA8235D-4555-46F9-97A0-007F895403E4}" type="slidenum">
              <a:rPr lang="en-US" altLang="ja-JP"/>
              <a:pPr/>
              <a:t>‹#›</a:t>
            </a:fld>
            <a:endParaRPr lang="en-US" altLang="ja-JP"/>
          </a:p>
        </p:txBody>
      </p:sp>
    </p:spTree>
    <p:extLst>
      <p:ext uri="{BB962C8B-B14F-4D97-AF65-F5344CB8AC3E}">
        <p14:creationId xmlns:p14="http://schemas.microsoft.com/office/powerpoint/2010/main" val="2190740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a:xfrm>
            <a:off x="323850" y="6381750"/>
            <a:ext cx="3024014" cy="476250"/>
          </a:xfrm>
        </p:spPr>
        <p:txBody>
          <a:bodyPr/>
          <a:lstStyle>
            <a:lvl1pPr>
              <a:defRPr/>
            </a:lvl1pPr>
          </a:lstStyle>
          <a:p>
            <a:r>
              <a:rPr lang="en-US" altLang="ja-JP"/>
              <a:t>Cosmic Acceleration Symposium</a:t>
            </a:r>
          </a:p>
        </p:txBody>
      </p:sp>
      <p:sp>
        <p:nvSpPr>
          <p:cNvPr id="4" name="フッター プレースホルダー 3"/>
          <p:cNvSpPr>
            <a:spLocks noGrp="1"/>
          </p:cNvSpPr>
          <p:nvPr>
            <p:ph type="ftr" sz="quarter" idx="11"/>
          </p:nvPr>
        </p:nvSpPr>
        <p:spPr/>
        <p:txBody>
          <a:bodyPr/>
          <a:lstStyle>
            <a:lvl1pPr>
              <a:defRPr/>
            </a:lvl1pPr>
          </a:lstStyle>
          <a:p>
            <a:r>
              <a:rPr lang="en-US" altLang="ja-JP"/>
              <a:t>Chulmoon Yoo</a:t>
            </a:r>
          </a:p>
        </p:txBody>
      </p:sp>
      <p:sp>
        <p:nvSpPr>
          <p:cNvPr id="5" name="スライド番号プレースホルダー 4"/>
          <p:cNvSpPr>
            <a:spLocks noGrp="1"/>
          </p:cNvSpPr>
          <p:nvPr>
            <p:ph type="sldNum" sz="quarter" idx="12"/>
          </p:nvPr>
        </p:nvSpPr>
        <p:spPr/>
        <p:txBody>
          <a:bodyPr/>
          <a:lstStyle>
            <a:lvl1pPr>
              <a:defRPr/>
            </a:lvl1pPr>
          </a:lstStyle>
          <a:p>
            <a:fld id="{71A7C1AF-CEEA-49A5-B41D-A490E494B10C}" type="slidenum">
              <a:rPr lang="en-US" altLang="ja-JP"/>
              <a:pPr/>
              <a:t>‹#›</a:t>
            </a:fld>
            <a:endParaRPr lang="en-US" altLang="ja-JP"/>
          </a:p>
        </p:txBody>
      </p:sp>
    </p:spTree>
    <p:extLst>
      <p:ext uri="{BB962C8B-B14F-4D97-AF65-F5344CB8AC3E}">
        <p14:creationId xmlns:p14="http://schemas.microsoft.com/office/powerpoint/2010/main" val="573232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323850" y="6381750"/>
            <a:ext cx="3024014" cy="476250"/>
          </a:xfrm>
        </p:spPr>
        <p:txBody>
          <a:bodyPr/>
          <a:lstStyle>
            <a:lvl1pPr>
              <a:defRPr/>
            </a:lvl1pPr>
          </a:lstStyle>
          <a:p>
            <a:r>
              <a:rPr lang="en-US" altLang="ja-JP"/>
              <a:t>Cosmic Acceleration Symposium</a:t>
            </a:r>
          </a:p>
        </p:txBody>
      </p:sp>
      <p:sp>
        <p:nvSpPr>
          <p:cNvPr id="3" name="フッター プレースホルダー 2"/>
          <p:cNvSpPr>
            <a:spLocks noGrp="1"/>
          </p:cNvSpPr>
          <p:nvPr>
            <p:ph type="ftr" sz="quarter" idx="11"/>
          </p:nvPr>
        </p:nvSpPr>
        <p:spPr/>
        <p:txBody>
          <a:bodyPr/>
          <a:lstStyle>
            <a:lvl1pPr>
              <a:defRPr/>
            </a:lvl1pPr>
          </a:lstStyle>
          <a:p>
            <a:r>
              <a:rPr lang="en-US" altLang="ja-JP"/>
              <a:t>Chulmoon Yoo</a:t>
            </a:r>
          </a:p>
        </p:txBody>
      </p:sp>
      <p:sp>
        <p:nvSpPr>
          <p:cNvPr id="4" name="スライド番号プレースホルダー 3"/>
          <p:cNvSpPr>
            <a:spLocks noGrp="1"/>
          </p:cNvSpPr>
          <p:nvPr>
            <p:ph type="sldNum" sz="quarter" idx="12"/>
          </p:nvPr>
        </p:nvSpPr>
        <p:spPr/>
        <p:txBody>
          <a:bodyPr/>
          <a:lstStyle>
            <a:lvl1pPr>
              <a:defRPr/>
            </a:lvl1pPr>
          </a:lstStyle>
          <a:p>
            <a:fld id="{229CF411-686A-4104-9D7E-58D4BEB8AD25}" type="slidenum">
              <a:rPr lang="en-US" altLang="ja-JP"/>
              <a:pPr/>
              <a:t>‹#›</a:t>
            </a:fld>
            <a:endParaRPr lang="en-US" altLang="ja-JP"/>
          </a:p>
        </p:txBody>
      </p:sp>
    </p:spTree>
    <p:extLst>
      <p:ext uri="{BB962C8B-B14F-4D97-AF65-F5344CB8AC3E}">
        <p14:creationId xmlns:p14="http://schemas.microsoft.com/office/powerpoint/2010/main" val="2219474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a:xfrm>
            <a:off x="323850" y="6381750"/>
            <a:ext cx="3096022" cy="476250"/>
          </a:xfrm>
        </p:spPr>
        <p:txBody>
          <a:bodyPr/>
          <a:lstStyle>
            <a:lvl1pPr>
              <a:defRPr/>
            </a:lvl1pPr>
          </a:lstStyle>
          <a:p>
            <a:r>
              <a:rPr lang="en-US" altLang="ja-JP"/>
              <a:t>Cosmic Acceleration Symposium</a:t>
            </a:r>
          </a:p>
        </p:txBody>
      </p:sp>
      <p:sp>
        <p:nvSpPr>
          <p:cNvPr id="6" name="フッター プレースホルダー 5"/>
          <p:cNvSpPr>
            <a:spLocks noGrp="1"/>
          </p:cNvSpPr>
          <p:nvPr>
            <p:ph type="ftr" sz="quarter" idx="11"/>
          </p:nvPr>
        </p:nvSpPr>
        <p:spPr/>
        <p:txBody>
          <a:bodyPr/>
          <a:lstStyle>
            <a:lvl1pPr>
              <a:defRPr/>
            </a:lvl1pPr>
          </a:lstStyle>
          <a:p>
            <a:r>
              <a:rPr lang="en-US" altLang="ja-JP"/>
              <a:t>Chulmoon Yoo</a:t>
            </a:r>
          </a:p>
        </p:txBody>
      </p:sp>
      <p:sp>
        <p:nvSpPr>
          <p:cNvPr id="7" name="スライド番号プレースホルダー 6"/>
          <p:cNvSpPr>
            <a:spLocks noGrp="1"/>
          </p:cNvSpPr>
          <p:nvPr>
            <p:ph type="sldNum" sz="quarter" idx="12"/>
          </p:nvPr>
        </p:nvSpPr>
        <p:spPr/>
        <p:txBody>
          <a:bodyPr/>
          <a:lstStyle>
            <a:lvl1pPr>
              <a:defRPr/>
            </a:lvl1pPr>
          </a:lstStyle>
          <a:p>
            <a:fld id="{14BC7E10-F8DB-494F-8C85-F7D8A3A1CBD6}" type="slidenum">
              <a:rPr lang="en-US" altLang="ja-JP"/>
              <a:pPr/>
              <a:t>‹#›</a:t>
            </a:fld>
            <a:endParaRPr lang="en-US" altLang="ja-JP"/>
          </a:p>
        </p:txBody>
      </p:sp>
    </p:spTree>
    <p:extLst>
      <p:ext uri="{BB962C8B-B14F-4D97-AF65-F5344CB8AC3E}">
        <p14:creationId xmlns:p14="http://schemas.microsoft.com/office/powerpoint/2010/main" val="660383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a:xfrm>
            <a:off x="323850" y="6381750"/>
            <a:ext cx="3168030" cy="476250"/>
          </a:xfrm>
        </p:spPr>
        <p:txBody>
          <a:bodyPr/>
          <a:lstStyle>
            <a:lvl1pPr>
              <a:defRPr/>
            </a:lvl1pPr>
          </a:lstStyle>
          <a:p>
            <a:r>
              <a:rPr lang="en-US" altLang="ja-JP"/>
              <a:t>Cosmic Acceleration Symposium</a:t>
            </a:r>
          </a:p>
        </p:txBody>
      </p:sp>
      <p:sp>
        <p:nvSpPr>
          <p:cNvPr id="6" name="フッター プレースホルダー 5"/>
          <p:cNvSpPr>
            <a:spLocks noGrp="1"/>
          </p:cNvSpPr>
          <p:nvPr>
            <p:ph type="ftr" sz="quarter" idx="11"/>
          </p:nvPr>
        </p:nvSpPr>
        <p:spPr/>
        <p:txBody>
          <a:bodyPr/>
          <a:lstStyle>
            <a:lvl1pPr>
              <a:defRPr/>
            </a:lvl1pPr>
          </a:lstStyle>
          <a:p>
            <a:r>
              <a:rPr lang="en-US" altLang="ja-JP"/>
              <a:t>Chulmoon Yoo</a:t>
            </a:r>
          </a:p>
        </p:txBody>
      </p:sp>
      <p:sp>
        <p:nvSpPr>
          <p:cNvPr id="7" name="スライド番号プレースホルダー 6"/>
          <p:cNvSpPr>
            <a:spLocks noGrp="1"/>
          </p:cNvSpPr>
          <p:nvPr>
            <p:ph type="sldNum" sz="quarter" idx="12"/>
          </p:nvPr>
        </p:nvSpPr>
        <p:spPr/>
        <p:txBody>
          <a:bodyPr/>
          <a:lstStyle>
            <a:lvl1pPr>
              <a:defRPr/>
            </a:lvl1pPr>
          </a:lstStyle>
          <a:p>
            <a:fld id="{3F4209C8-C5F1-43CF-BC8F-A29FEF77A65C}" type="slidenum">
              <a:rPr lang="en-US" altLang="ja-JP"/>
              <a:pPr/>
              <a:t>‹#›</a:t>
            </a:fld>
            <a:endParaRPr lang="en-US" altLang="ja-JP"/>
          </a:p>
        </p:txBody>
      </p:sp>
    </p:spTree>
    <p:extLst>
      <p:ext uri="{BB962C8B-B14F-4D97-AF65-F5344CB8AC3E}">
        <p14:creationId xmlns:p14="http://schemas.microsoft.com/office/powerpoint/2010/main" val="3492916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323850" y="6381750"/>
            <a:ext cx="3024014"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solidFill>
                  <a:srgbClr val="CCCC00"/>
                </a:solidFill>
                <a:latin typeface="+mn-lt"/>
              </a:defRPr>
            </a:lvl1pPr>
          </a:lstStyle>
          <a:p>
            <a:r>
              <a:rPr lang="en-US" altLang="ja-JP"/>
              <a:t>Cosmic Acceleration Symposium</a:t>
            </a:r>
          </a:p>
        </p:txBody>
      </p:sp>
      <p:sp>
        <p:nvSpPr>
          <p:cNvPr id="1029" name="Rectangle 5"/>
          <p:cNvSpPr>
            <a:spLocks noGrp="1" noChangeArrowheads="1"/>
          </p:cNvSpPr>
          <p:nvPr>
            <p:ph type="ftr" sz="quarter" idx="3"/>
          </p:nvPr>
        </p:nvSpPr>
        <p:spPr bwMode="auto">
          <a:xfrm>
            <a:off x="6588125" y="638175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rgbClr val="99CC00"/>
                </a:solidFill>
                <a:latin typeface="+mn-lt"/>
              </a:defRPr>
            </a:lvl1pPr>
          </a:lstStyle>
          <a:p>
            <a:r>
              <a:rPr lang="en-US" altLang="ja-JP"/>
              <a:t>Chulmoon Yoo</a:t>
            </a:r>
          </a:p>
        </p:txBody>
      </p:sp>
      <p:sp>
        <p:nvSpPr>
          <p:cNvPr id="1030" name="Rectangle 6"/>
          <p:cNvSpPr>
            <a:spLocks noGrp="1" noChangeArrowheads="1"/>
          </p:cNvSpPr>
          <p:nvPr>
            <p:ph type="sldNum" sz="quarter" idx="4"/>
          </p:nvPr>
        </p:nvSpPr>
        <p:spPr bwMode="auto">
          <a:xfrm>
            <a:off x="6804025" y="188913"/>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rgbClr val="FF00FF"/>
                </a:solidFill>
                <a:latin typeface="+mn-lt"/>
              </a:defRPr>
            </a:lvl1pPr>
          </a:lstStyle>
          <a:p>
            <a:fld id="{C670A680-8FE9-450B-8BF7-04E535735706}" type="slidenum">
              <a:rPr lang="en-US" altLang="ja-JP"/>
              <a:pPr/>
              <a:t>‹#›</a:t>
            </a:fld>
            <a:endParaRPr lang="en-US" altLang="ja-JP"/>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pitchFamily="50" charset="-128"/>
        </a:defRPr>
      </a:lvl2pPr>
      <a:lvl3pPr algn="ctr" rtl="0" fontAlgn="base">
        <a:spcBef>
          <a:spcPct val="0"/>
        </a:spcBef>
        <a:spcAft>
          <a:spcPct val="0"/>
        </a:spcAft>
        <a:defRPr kumimoji="1" sz="4400">
          <a:solidFill>
            <a:schemeClr val="tx2"/>
          </a:solidFill>
          <a:latin typeface="Arial" charset="0"/>
          <a:ea typeface="ＭＳ Ｐゴシック" pitchFamily="50" charset="-128"/>
        </a:defRPr>
      </a:lvl3pPr>
      <a:lvl4pPr algn="ctr" rtl="0" fontAlgn="base">
        <a:spcBef>
          <a:spcPct val="0"/>
        </a:spcBef>
        <a:spcAft>
          <a:spcPct val="0"/>
        </a:spcAft>
        <a:defRPr kumimoji="1" sz="4400">
          <a:solidFill>
            <a:schemeClr val="tx2"/>
          </a:solidFill>
          <a:latin typeface="Arial" charset="0"/>
          <a:ea typeface="ＭＳ Ｐゴシック" pitchFamily="50" charset="-128"/>
        </a:defRPr>
      </a:lvl4pPr>
      <a:lvl5pPr algn="ctr" rtl="0" fontAlgn="base">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01.png"/></Relationships>
</file>

<file path=ppt/slides/_rels/slide15.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4.emf"/><Relationship Id="rId7" Type="http://schemas.openxmlformats.org/officeDocument/2006/relationships/image" Target="../media/image30.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26.emf"/><Relationship Id="rId5" Type="http://schemas.openxmlformats.org/officeDocument/2006/relationships/image" Target="../media/image25.emf"/><Relationship Id="rId4" Type="http://schemas.openxmlformats.org/officeDocument/2006/relationships/image" Target="../media/image200.png"/></Relationships>
</file>

<file path=ppt/slides/_rels/slide18.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1.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0.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10.png"/><Relationship Id="rId7"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30.png"/><Relationship Id="rId5" Type="http://schemas.openxmlformats.org/officeDocument/2006/relationships/image" Target="../media/image100.png"/><Relationship Id="rId4" Type="http://schemas.openxmlformats.org/officeDocument/2006/relationships/image" Target="../media/image120.png"/></Relationships>
</file>

<file path=ppt/slides/_rels/slide9.xml.rels><?xml version="1.0" encoding="UTF-8" standalone="yes"?>
<Relationships xmlns="http://schemas.openxmlformats.org/package/2006/relationships"><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16.png"/><Relationship Id="rId4" Type="http://schemas.openxmlformats.org/officeDocument/2006/relationships/image" Target="../media/image10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0825" y="1484313"/>
            <a:ext cx="8642350" cy="2089150"/>
          </a:xfrm>
        </p:spPr>
        <p:txBody>
          <a:bodyPr/>
          <a:lstStyle/>
          <a:p>
            <a:r>
              <a:rPr lang="en-US" altLang="ja-JP" sz="3200" b="1" dirty="0">
                <a:latin typeface="Arial Black" pitchFamily="34" charset="0"/>
              </a:rPr>
              <a:t>On Observational Effects </a:t>
            </a:r>
            <a:br>
              <a:rPr lang="en-US" altLang="ja-JP" sz="3200" b="1" dirty="0">
                <a:latin typeface="Arial Black" pitchFamily="34" charset="0"/>
              </a:rPr>
            </a:br>
            <a:r>
              <a:rPr lang="en-US" altLang="ja-JP" sz="3200" b="1" dirty="0">
                <a:latin typeface="Arial Black" pitchFamily="34" charset="0"/>
              </a:rPr>
              <a:t>of Spherical Inhomogeneity</a:t>
            </a:r>
            <a:endParaRPr lang="en-US" altLang="ja-JP" sz="1600" b="1" dirty="0">
              <a:solidFill>
                <a:schemeClr val="accent2"/>
              </a:solidFill>
              <a:latin typeface="Times New Roman" pitchFamily="18" charset="0"/>
            </a:endParaRPr>
          </a:p>
        </p:txBody>
      </p:sp>
      <p:sp>
        <p:nvSpPr>
          <p:cNvPr id="2070" name="Text Box 22"/>
          <p:cNvSpPr txBox="1">
            <a:spLocks noChangeArrowheads="1"/>
          </p:cNvSpPr>
          <p:nvPr/>
        </p:nvSpPr>
        <p:spPr bwMode="auto">
          <a:xfrm>
            <a:off x="2065223" y="4797152"/>
            <a:ext cx="501355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dirty="0">
                <a:solidFill>
                  <a:schemeClr val="folHlink"/>
                </a:solidFill>
              </a:rPr>
              <a:t>Chulmoon</a:t>
            </a:r>
            <a:r>
              <a:rPr lang="ja-JP" altLang="en-US" sz="2400" dirty="0">
                <a:solidFill>
                  <a:schemeClr val="folHlink"/>
                </a:solidFill>
              </a:rPr>
              <a:t> </a:t>
            </a:r>
            <a:r>
              <a:rPr lang="en-US" altLang="ja-JP" sz="2400" dirty="0" err="1">
                <a:solidFill>
                  <a:schemeClr val="folHlink"/>
                </a:solidFill>
              </a:rPr>
              <a:t>Yoo</a:t>
            </a:r>
            <a:r>
              <a:rPr lang="en-US" altLang="ja-JP" sz="2400" dirty="0">
                <a:solidFill>
                  <a:schemeClr val="folHlink"/>
                </a:solidFill>
              </a:rPr>
              <a:t>(Nagoya</a:t>
            </a:r>
            <a:r>
              <a:rPr lang="ja-JP" altLang="en-US" sz="2400" dirty="0">
                <a:solidFill>
                  <a:schemeClr val="folHlink"/>
                </a:solidFill>
              </a:rPr>
              <a:t> </a:t>
            </a:r>
            <a:r>
              <a:rPr lang="en-US" altLang="ja-JP" sz="2400" dirty="0">
                <a:solidFill>
                  <a:schemeClr val="folHlink"/>
                </a:solidFill>
              </a:rPr>
              <a:t>Univ.)</a:t>
            </a:r>
            <a:endParaRPr lang="ja-JP" altLang="en-US" sz="2800" dirty="0">
              <a:solidFill>
                <a:schemeClr val="folHlink"/>
              </a:solidFill>
            </a:endParaRPr>
          </a:p>
        </p:txBody>
      </p:sp>
      <p:sp>
        <p:nvSpPr>
          <p:cNvPr id="4" name="テキスト ボックス 3">
            <a:extLst>
              <a:ext uri="{FF2B5EF4-FFF2-40B4-BE49-F238E27FC236}">
                <a16:creationId xmlns:a16="http://schemas.microsoft.com/office/drawing/2014/main" id="{85E26E3D-70B9-414A-8D12-23D55D0D926D}"/>
              </a:ext>
            </a:extLst>
          </p:cNvPr>
          <p:cNvSpPr txBox="1"/>
          <p:nvPr/>
        </p:nvSpPr>
        <p:spPr>
          <a:xfrm>
            <a:off x="953127" y="3448102"/>
            <a:ext cx="7427033" cy="830997"/>
          </a:xfrm>
          <a:prstGeom prst="rect">
            <a:avLst/>
          </a:prstGeom>
          <a:noFill/>
        </p:spPr>
        <p:txBody>
          <a:bodyPr wrap="none" rtlCol="0">
            <a:spAutoFit/>
          </a:bodyPr>
          <a:lstStyle/>
          <a:p>
            <a:r>
              <a:rPr lang="ja-JP" altLang="en-US" dirty="0"/>
              <a:t>公募研究</a:t>
            </a:r>
            <a:endParaRPr lang="en-US" altLang="ja-JP" dirty="0"/>
          </a:p>
          <a:p>
            <a:r>
              <a:rPr lang="ja-JP" altLang="en-US" dirty="0"/>
              <a:t>「加速宇宙観測における等方な非一様性による系統誤差と宇宙原理の観測的検証」</a:t>
            </a:r>
            <a:endParaRPr lang="en-US" altLang="ja-JP" dirty="0"/>
          </a:p>
          <a:p>
            <a:r>
              <a:rPr kumimoji="1" lang="ja-JP" altLang="en-US" dirty="0"/>
              <a:t>について</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949A2CD0-B472-459D-B365-A6F575693CD7}"/>
              </a:ext>
            </a:extLst>
          </p:cNvPr>
          <p:cNvPicPr>
            <a:picLocks noChangeAspect="1"/>
          </p:cNvPicPr>
          <p:nvPr/>
        </p:nvPicPr>
        <p:blipFill>
          <a:blip r:embed="rId3"/>
          <a:stretch>
            <a:fillRect/>
          </a:stretch>
        </p:blipFill>
        <p:spPr>
          <a:xfrm>
            <a:off x="323528" y="2348880"/>
            <a:ext cx="8682621" cy="1472175"/>
          </a:xfrm>
          <a:prstGeom prst="rect">
            <a:avLst/>
          </a:prstGeom>
        </p:spPr>
      </p:pic>
      <p:sp>
        <p:nvSpPr>
          <p:cNvPr id="7" name="日付プレースホルダー 3"/>
          <p:cNvSpPr>
            <a:spLocks noGrp="1"/>
          </p:cNvSpPr>
          <p:nvPr>
            <p:ph type="dt" sz="half" idx="10"/>
          </p:nvPr>
        </p:nvSpPr>
        <p:spPr/>
        <p:txBody>
          <a:bodyPr/>
          <a:lstStyle/>
          <a:p>
            <a:r>
              <a:rPr lang="en-US" altLang="ja-JP"/>
              <a:t>Cosmic Acceleration Symposium</a:t>
            </a:r>
            <a:endParaRPr lang="en-US" altLang="ja-JP" dirty="0"/>
          </a:p>
        </p:txBody>
      </p:sp>
      <p:sp>
        <p:nvSpPr>
          <p:cNvPr id="8" name="フッター プレースホルダー 4"/>
          <p:cNvSpPr>
            <a:spLocks noGrp="1"/>
          </p:cNvSpPr>
          <p:nvPr>
            <p:ph type="ftr" sz="quarter" idx="11"/>
          </p:nvPr>
        </p:nvSpPr>
        <p:spPr/>
        <p:txBody>
          <a:bodyPr/>
          <a:lstStyle/>
          <a:p>
            <a:r>
              <a:rPr lang="en-US" altLang="ja-JP"/>
              <a:t>Chulmoon Yoo</a:t>
            </a:r>
          </a:p>
        </p:txBody>
      </p:sp>
      <p:sp>
        <p:nvSpPr>
          <p:cNvPr id="9" name="スライド番号プレースホルダー 5"/>
          <p:cNvSpPr>
            <a:spLocks noGrp="1"/>
          </p:cNvSpPr>
          <p:nvPr>
            <p:ph type="sldNum" sz="quarter" idx="12"/>
          </p:nvPr>
        </p:nvSpPr>
        <p:spPr/>
        <p:txBody>
          <a:bodyPr/>
          <a:lstStyle/>
          <a:p>
            <a:fld id="{183061AC-2ED9-473F-A4D5-A8EBD7F09AF7}" type="slidenum">
              <a:rPr lang="en-US" altLang="ja-JP"/>
              <a:pPr/>
              <a:t>10</a:t>
            </a:fld>
            <a:endParaRPr lang="en-US" altLang="ja-JP"/>
          </a:p>
        </p:txBody>
      </p:sp>
      <p:sp>
        <p:nvSpPr>
          <p:cNvPr id="314370" name="Rectangle 2"/>
          <p:cNvSpPr>
            <a:spLocks noGrp="1" noChangeArrowheads="1"/>
          </p:cNvSpPr>
          <p:nvPr>
            <p:ph type="title"/>
          </p:nvPr>
        </p:nvSpPr>
        <p:spPr/>
        <p:txBody>
          <a:bodyPr/>
          <a:lstStyle/>
          <a:p>
            <a:r>
              <a:rPr lang="en-US" altLang="ja-JP" sz="4000" b="1" dirty="0">
                <a:latin typeface="Arial Black" pitchFamily="34" charset="0"/>
              </a:rPr>
              <a:t>Contour map</a:t>
            </a:r>
            <a:endParaRPr lang="en-US" altLang="ja-JP" sz="1800" b="1" dirty="0">
              <a:latin typeface="Arial Black" pitchFamily="34" charset="0"/>
            </a:endParaRPr>
          </a:p>
        </p:txBody>
      </p:sp>
      <p:sp>
        <p:nvSpPr>
          <p:cNvPr id="10" name="正方形/長方形 9">
            <a:extLst>
              <a:ext uri="{FF2B5EF4-FFF2-40B4-BE49-F238E27FC236}">
                <a16:creationId xmlns:a16="http://schemas.microsoft.com/office/drawing/2014/main" id="{91549202-14D0-4E32-BEE2-1F4D89B2376C}"/>
              </a:ext>
            </a:extLst>
          </p:cNvPr>
          <p:cNvSpPr/>
          <p:nvPr/>
        </p:nvSpPr>
        <p:spPr bwMode="auto">
          <a:xfrm>
            <a:off x="2267744" y="2352735"/>
            <a:ext cx="1296144" cy="1468320"/>
          </a:xfrm>
          <a:prstGeom prst="rect">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a:ln>
                <a:noFill/>
              </a:ln>
              <a:solidFill>
                <a:schemeClr val="tx1"/>
              </a:solidFill>
              <a:effectLst/>
              <a:latin typeface="Arial Black" pitchFamily="34" charset="0"/>
              <a:ea typeface="ＭＳ Ｐゴシック" pitchFamily="50" charset="-128"/>
            </a:endParaRPr>
          </a:p>
        </p:txBody>
      </p:sp>
      <mc:AlternateContent xmlns:mc="http://schemas.openxmlformats.org/markup-compatibility/2006">
        <mc:Choice xmlns:a14="http://schemas.microsoft.com/office/drawing/2010/main" Requires="a14">
          <p:sp>
            <p:nvSpPr>
              <p:cNvPr id="11" name="テキスト ボックス 10">
                <a:extLst>
                  <a:ext uri="{FF2B5EF4-FFF2-40B4-BE49-F238E27FC236}">
                    <a16:creationId xmlns:a16="http://schemas.microsoft.com/office/drawing/2014/main" id="{795D2645-7743-47FB-9933-FEFBD07A35FE}"/>
                  </a:ext>
                </a:extLst>
              </p:cNvPr>
              <p:cNvSpPr txBox="1"/>
              <p:nvPr/>
            </p:nvSpPr>
            <p:spPr>
              <a:xfrm>
                <a:off x="2339752" y="3933056"/>
                <a:ext cx="3949414" cy="1015663"/>
              </a:xfrm>
              <a:prstGeom prst="rect">
                <a:avLst/>
              </a:prstGeom>
              <a:noFill/>
            </p:spPr>
            <p:txBody>
              <a:bodyPr wrap="none" rtlCol="0">
                <a:spAutoFit/>
              </a:bodyPr>
              <a:lstStyle/>
              <a:p>
                <a:pPr algn="l"/>
                <a:r>
                  <a:rPr lang="ja-JP" altLang="en-US" sz="2000" dirty="0">
                    <a:solidFill>
                      <a:srgbClr val="FF0000"/>
                    </a:solidFill>
                  </a:rPr>
                  <a:t>・</a:t>
                </a:r>
                <a:r>
                  <a:rPr kumimoji="1" lang="en-US" altLang="ja-JP" sz="2000" dirty="0">
                    <a:solidFill>
                      <a:srgbClr val="FF0000"/>
                    </a:solidFill>
                  </a:rPr>
                  <a:t>smaller </a:t>
                </a:r>
                <a14:m>
                  <m:oMath xmlns:m="http://schemas.openxmlformats.org/officeDocument/2006/math">
                    <m:sSub>
                      <m:sSubPr>
                        <m:ctrlPr>
                          <a:rPr kumimoji="1" lang="en-US" altLang="ja-JP" sz="2000" b="1" i="1" smtClean="0">
                            <a:solidFill>
                              <a:srgbClr val="FF0000"/>
                            </a:solidFill>
                            <a:latin typeface="Cambria Math" panose="02040503050406030204" pitchFamily="18" charset="0"/>
                          </a:rPr>
                        </m:ctrlPr>
                      </m:sSubPr>
                      <m:e>
                        <m:r>
                          <a:rPr kumimoji="1" lang="en-US" altLang="ja-JP" sz="2000" b="1" i="1" smtClean="0">
                            <a:solidFill>
                              <a:srgbClr val="FF0000"/>
                            </a:solidFill>
                            <a:latin typeface="Cambria Math" panose="02040503050406030204" pitchFamily="18" charset="0"/>
                          </a:rPr>
                          <m:t>𝑹</m:t>
                        </m:r>
                      </m:e>
                      <m:sub>
                        <m:r>
                          <a:rPr kumimoji="1" lang="en-US" altLang="ja-JP" sz="2000" b="1" i="0" smtClean="0">
                            <a:solidFill>
                              <a:srgbClr val="FF0000"/>
                            </a:solidFill>
                            <a:latin typeface="Cambria Math" panose="02040503050406030204" pitchFamily="18" charset="0"/>
                          </a:rPr>
                          <m:t>𝚲</m:t>
                        </m:r>
                      </m:sub>
                    </m:sSub>
                  </m:oMath>
                </a14:m>
                <a:r>
                  <a:rPr kumimoji="1" lang="en-US" altLang="ja-JP" sz="2000" dirty="0">
                    <a:solidFill>
                      <a:srgbClr val="FF0000"/>
                    </a:solidFill>
                  </a:rPr>
                  <a:t>: deep void</a:t>
                </a:r>
              </a:p>
              <a:p>
                <a:pPr algn="l"/>
                <a:r>
                  <a:rPr lang="ja-JP" altLang="en-US" sz="2000" dirty="0">
                    <a:solidFill>
                      <a:srgbClr val="FF0000"/>
                    </a:solidFill>
                  </a:rPr>
                  <a:t>・</a:t>
                </a:r>
                <a:r>
                  <a:rPr lang="en-US" altLang="ja-JP" sz="2000" dirty="0">
                    <a:solidFill>
                      <a:srgbClr val="FF0000"/>
                    </a:solidFill>
                  </a:rPr>
                  <a:t>void depth is constrained </a:t>
                </a:r>
              </a:p>
              <a:p>
                <a:pPr algn="l"/>
                <a:r>
                  <a:rPr lang="ja-JP" altLang="en-US" sz="2000" b="1" dirty="0">
                    <a:solidFill>
                      <a:srgbClr val="FF0000"/>
                    </a:solidFill>
                  </a:rPr>
                  <a:t>・</a:t>
                </a:r>
                <a14:m>
                  <m:oMath xmlns:m="http://schemas.openxmlformats.org/officeDocument/2006/math">
                    <m:sSub>
                      <m:sSubPr>
                        <m:ctrlPr>
                          <a:rPr lang="en-US" altLang="ja-JP" sz="2000" b="1" i="1" smtClean="0">
                            <a:solidFill>
                              <a:srgbClr val="FF0000"/>
                            </a:solidFill>
                            <a:latin typeface="Cambria Math" panose="02040503050406030204" pitchFamily="18" charset="0"/>
                          </a:rPr>
                        </m:ctrlPr>
                      </m:sSubPr>
                      <m:e>
                        <m:r>
                          <a:rPr lang="en-US" altLang="ja-JP" sz="2000" b="1" i="0" smtClean="0">
                            <a:solidFill>
                              <a:srgbClr val="FF0000"/>
                            </a:solidFill>
                            <a:latin typeface="Cambria Math" panose="02040503050406030204" pitchFamily="18" charset="0"/>
                          </a:rPr>
                          <m:t>𝛀</m:t>
                        </m:r>
                      </m:e>
                      <m:sub>
                        <m:r>
                          <a:rPr lang="en-US" altLang="ja-JP" sz="2000" b="1" i="0" smtClean="0">
                            <a:solidFill>
                              <a:srgbClr val="FF0000"/>
                            </a:solidFill>
                            <a:latin typeface="Cambria Math" panose="02040503050406030204" pitchFamily="18" charset="0"/>
                          </a:rPr>
                          <m:t>𝚲</m:t>
                        </m:r>
                      </m:sub>
                    </m:sSub>
                    <m:r>
                      <a:rPr lang="en-US" altLang="ja-JP" sz="2000" b="1" i="0" smtClean="0">
                        <a:solidFill>
                          <a:srgbClr val="FF0000"/>
                        </a:solidFill>
                        <a:latin typeface="Cambria Math" panose="02040503050406030204" pitchFamily="18" charset="0"/>
                      </a:rPr>
                      <m:t>=</m:t>
                    </m:r>
                    <m:r>
                      <a:rPr lang="en-US" altLang="ja-JP" sz="2000" b="1" i="0" smtClean="0">
                        <a:solidFill>
                          <a:srgbClr val="FF0000"/>
                        </a:solidFill>
                        <a:latin typeface="Cambria Math" panose="02040503050406030204" pitchFamily="18" charset="0"/>
                      </a:rPr>
                      <m:t>𝟎</m:t>
                    </m:r>
                  </m:oMath>
                </a14:m>
                <a:r>
                  <a:rPr lang="en-US" altLang="ja-JP" sz="2000" dirty="0">
                    <a:solidFill>
                      <a:srgbClr val="FF0000"/>
                    </a:solidFill>
                  </a:rPr>
                  <a:t> is ruled out</a:t>
                </a:r>
              </a:p>
            </p:txBody>
          </p:sp>
        </mc:Choice>
        <mc:Fallback>
          <p:sp>
            <p:nvSpPr>
              <p:cNvPr id="11" name="テキスト ボックス 10">
                <a:extLst>
                  <a:ext uri="{FF2B5EF4-FFF2-40B4-BE49-F238E27FC236}">
                    <a16:creationId xmlns:a16="http://schemas.microsoft.com/office/drawing/2014/main" id="{795D2645-7743-47FB-9933-FEFBD07A35FE}"/>
                  </a:ext>
                </a:extLst>
              </p:cNvPr>
              <p:cNvSpPr txBox="1">
                <a:spLocks noRot="1" noChangeAspect="1" noMove="1" noResize="1" noEditPoints="1" noAdjustHandles="1" noChangeArrowheads="1" noChangeShapeType="1" noTextEdit="1"/>
              </p:cNvSpPr>
              <p:nvPr/>
            </p:nvSpPr>
            <p:spPr>
              <a:xfrm>
                <a:off x="2339752" y="3933056"/>
                <a:ext cx="3949414" cy="1015663"/>
              </a:xfrm>
              <a:prstGeom prst="rect">
                <a:avLst/>
              </a:prstGeom>
              <a:blipFill>
                <a:blip r:embed="rId4"/>
                <a:stretch>
                  <a:fillRect l="-1698" t="-4790" r="-617" b="-1018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Text Box 38">
                <a:extLst>
                  <a:ext uri="{FF2B5EF4-FFF2-40B4-BE49-F238E27FC236}">
                    <a16:creationId xmlns:a16="http://schemas.microsoft.com/office/drawing/2014/main" id="{2DAE18A1-8B03-4688-9817-344FFAAFD264}"/>
                  </a:ext>
                </a:extLst>
              </p:cNvPr>
              <p:cNvSpPr txBox="1">
                <a:spLocks noChangeArrowheads="1"/>
              </p:cNvSpPr>
              <p:nvPr/>
            </p:nvSpPr>
            <p:spPr bwMode="auto">
              <a:xfrm>
                <a:off x="717187" y="1403484"/>
                <a:ext cx="7979236" cy="738664"/>
              </a:xfrm>
              <a:prstGeom prst="rect">
                <a:avLst/>
              </a:prstGeom>
              <a:noFill/>
              <a:ln>
                <a:noFill/>
              </a:ln>
              <a:effectLst/>
              <a:extLst>
                <a:ext uri="{909E8E84-426E-40DD-AFC4-6F175D3DCCD1}">
                  <a14:hiddenFill>
                    <a:solidFill>
                      <a:schemeClr val="accent1"/>
                    </a:solidFill>
                  </a14:hiddenFill>
                </a:ext>
                <a:ext uri="{91240B29-F687-4F45-9708-019B960494DF}">
                  <a14:hiddenLine w="3810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pPr algn="l"/>
                <a:r>
                  <a:rPr lang="en-US" altLang="ja-JP" sz="1800" dirty="0"/>
                  <a:t>◎Void depth </a:t>
                </a:r>
              </a:p>
              <a:p>
                <a:pPr algn="l"/>
                <a:r>
                  <a:rPr lang="en-US" altLang="ja-JP" sz="1800" dirty="0"/>
                  <a:t>         </a:t>
                </a:r>
                <a14:m>
                  <m:oMath xmlns:m="http://schemas.openxmlformats.org/officeDocument/2006/math">
                    <m:sSub>
                      <m:sSubPr>
                        <m:ctrlPr>
                          <a:rPr lang="en-US" altLang="ja-JP" sz="1800" b="1" i="1" smtClean="0">
                            <a:latin typeface="Cambria Math" panose="02040503050406030204" pitchFamily="18" charset="0"/>
                          </a:rPr>
                        </m:ctrlPr>
                      </m:sSubPr>
                      <m:e>
                        <m:r>
                          <a:rPr lang="en-US" altLang="ja-JP" sz="1800" b="1" i="0" smtClean="0">
                            <a:latin typeface="Cambria Math" panose="02040503050406030204" pitchFamily="18" charset="0"/>
                          </a:rPr>
                          <m:t>𝚫</m:t>
                        </m:r>
                      </m:e>
                      <m:sub>
                        <m:r>
                          <a:rPr lang="en-US" altLang="ja-JP" sz="1800" b="1" i="0" smtClean="0">
                            <a:latin typeface="Cambria Math" panose="02040503050406030204" pitchFamily="18" charset="0"/>
                          </a:rPr>
                          <m:t>𝟎</m:t>
                        </m:r>
                      </m:sub>
                    </m:sSub>
                  </m:oMath>
                </a14:m>
                <a:r>
                  <a:rPr lang="en-US" altLang="ja-JP" sz="1800" dirty="0"/>
                  <a:t>:= ([central density] - [</a:t>
                </a:r>
                <a:r>
                  <a:rPr lang="en-US" altLang="ja-JP" sz="1800" dirty="0" err="1"/>
                  <a:t>asym</a:t>
                </a:r>
                <a:r>
                  <a:rPr lang="en-US" altLang="ja-JP" sz="1800" dirty="0"/>
                  <a:t>. density])</a:t>
                </a:r>
                <a:r>
                  <a:rPr lang="en-US" altLang="ja-JP" sz="2400" dirty="0"/>
                  <a:t>/</a:t>
                </a:r>
                <a:r>
                  <a:rPr lang="en-US" altLang="ja-JP" sz="1800" dirty="0"/>
                  <a:t>[</a:t>
                </a:r>
                <a:r>
                  <a:rPr lang="en-US" altLang="ja-JP" sz="1800" dirty="0" err="1"/>
                  <a:t>asym</a:t>
                </a:r>
                <a:r>
                  <a:rPr lang="en-US" altLang="ja-JP" sz="1800" dirty="0"/>
                  <a:t>. density]</a:t>
                </a:r>
                <a:endParaRPr lang="en-US" altLang="ja-JP" sz="1200" dirty="0"/>
              </a:p>
            </p:txBody>
          </p:sp>
        </mc:Choice>
        <mc:Fallback xmlns="">
          <p:sp>
            <p:nvSpPr>
              <p:cNvPr id="15" name="Text Box 38">
                <a:extLst>
                  <a:ext uri="{FF2B5EF4-FFF2-40B4-BE49-F238E27FC236}">
                    <a16:creationId xmlns:a16="http://schemas.microsoft.com/office/drawing/2014/main" id="{2DAE18A1-8B03-4688-9817-344FFAAFD264}"/>
                  </a:ext>
                </a:extLst>
              </p:cNvPr>
              <p:cNvSpPr txBox="1">
                <a:spLocks noRot="1" noChangeAspect="1" noMove="1" noResize="1" noEditPoints="1" noAdjustHandles="1" noChangeArrowheads="1" noChangeShapeType="1" noTextEdit="1"/>
              </p:cNvSpPr>
              <p:nvPr/>
            </p:nvSpPr>
            <p:spPr bwMode="auto">
              <a:xfrm>
                <a:off x="717187" y="1403484"/>
                <a:ext cx="7979236" cy="738664"/>
              </a:xfrm>
              <a:prstGeom prst="rect">
                <a:avLst/>
              </a:prstGeom>
              <a:blipFill>
                <a:blip r:embed="rId5"/>
                <a:stretch>
                  <a:fillRect l="-688" t="-6612" b="-1818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
        <p:nvSpPr>
          <p:cNvPr id="16" name="正方形/長方形 15">
            <a:extLst>
              <a:ext uri="{FF2B5EF4-FFF2-40B4-BE49-F238E27FC236}">
                <a16:creationId xmlns:a16="http://schemas.microsoft.com/office/drawing/2014/main" id="{417B8F86-C00B-40BC-A454-37C71C1CDF07}"/>
              </a:ext>
            </a:extLst>
          </p:cNvPr>
          <p:cNvSpPr/>
          <p:nvPr/>
        </p:nvSpPr>
        <p:spPr bwMode="auto">
          <a:xfrm>
            <a:off x="7596336" y="2348880"/>
            <a:ext cx="1296144" cy="1468320"/>
          </a:xfrm>
          <a:prstGeom prst="rect">
            <a:avLst/>
          </a:prstGeom>
          <a:noFill/>
          <a:ln w="38100" cap="flat" cmpd="sng" algn="ctr">
            <a:solidFill>
              <a:srgbClr val="FFC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a:ln>
                <a:noFill/>
              </a:ln>
              <a:solidFill>
                <a:schemeClr val="tx1"/>
              </a:solidFill>
              <a:effectLst/>
              <a:latin typeface="Arial Black" pitchFamily="34" charset="0"/>
              <a:ea typeface="ＭＳ Ｐゴシック" pitchFamily="50" charset="-128"/>
            </a:endParaRPr>
          </a:p>
        </p:txBody>
      </p:sp>
      <p:sp>
        <p:nvSpPr>
          <p:cNvPr id="17" name="テキスト ボックス 16">
            <a:extLst>
              <a:ext uri="{FF2B5EF4-FFF2-40B4-BE49-F238E27FC236}">
                <a16:creationId xmlns:a16="http://schemas.microsoft.com/office/drawing/2014/main" id="{10E81234-5C88-40BF-9FAF-BB329CEFE0D8}"/>
              </a:ext>
            </a:extLst>
          </p:cNvPr>
          <p:cNvSpPr txBox="1"/>
          <p:nvPr/>
        </p:nvSpPr>
        <p:spPr>
          <a:xfrm>
            <a:off x="4925804" y="5146974"/>
            <a:ext cx="4065537" cy="707886"/>
          </a:xfrm>
          <a:prstGeom prst="rect">
            <a:avLst/>
          </a:prstGeom>
          <a:noFill/>
        </p:spPr>
        <p:txBody>
          <a:bodyPr wrap="none" rtlCol="0">
            <a:spAutoFit/>
          </a:bodyPr>
          <a:lstStyle/>
          <a:p>
            <a:pPr algn="l"/>
            <a:r>
              <a:rPr lang="ja-JP" altLang="en-US" sz="2000" dirty="0">
                <a:solidFill>
                  <a:srgbClr val="FFC000"/>
                </a:solidFill>
              </a:rPr>
              <a:t>・</a:t>
            </a:r>
            <a:r>
              <a:rPr lang="en-US" altLang="ja-JP" sz="2000" dirty="0">
                <a:solidFill>
                  <a:srgbClr val="FFC000"/>
                </a:solidFill>
              </a:rPr>
              <a:t>Significant inhomogeneity </a:t>
            </a:r>
          </a:p>
          <a:p>
            <a:pPr algn="l"/>
            <a:r>
              <a:rPr lang="en-US" altLang="ja-JP" sz="2000" dirty="0">
                <a:solidFill>
                  <a:srgbClr val="FFC000"/>
                </a:solidFill>
              </a:rPr>
              <a:t>  is still possible</a:t>
            </a:r>
          </a:p>
        </p:txBody>
      </p:sp>
      <p:cxnSp>
        <p:nvCxnSpPr>
          <p:cNvPr id="6" name="直線矢印コネクタ 5">
            <a:extLst>
              <a:ext uri="{FF2B5EF4-FFF2-40B4-BE49-F238E27FC236}">
                <a16:creationId xmlns:a16="http://schemas.microsoft.com/office/drawing/2014/main" id="{79C89E36-E41B-4983-9311-684664832424}"/>
              </a:ext>
            </a:extLst>
          </p:cNvPr>
          <p:cNvCxnSpPr>
            <a:endCxn id="17" idx="0"/>
          </p:cNvCxnSpPr>
          <p:nvPr/>
        </p:nvCxnSpPr>
        <p:spPr bwMode="auto">
          <a:xfrm flipH="1">
            <a:off x="6958573" y="3933056"/>
            <a:ext cx="1213827" cy="1213918"/>
          </a:xfrm>
          <a:prstGeom prst="straightConnector1">
            <a:avLst/>
          </a:prstGeom>
          <a:solidFill>
            <a:srgbClr val="777777"/>
          </a:solidFill>
          <a:ln w="38100" cap="flat" cmpd="sng" algn="ctr">
            <a:solidFill>
              <a:srgbClr val="FFC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660658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ー 3"/>
          <p:cNvSpPr>
            <a:spLocks noGrp="1"/>
          </p:cNvSpPr>
          <p:nvPr>
            <p:ph type="dt" sz="half" idx="10"/>
          </p:nvPr>
        </p:nvSpPr>
        <p:spPr/>
        <p:txBody>
          <a:bodyPr/>
          <a:lstStyle/>
          <a:p>
            <a:r>
              <a:rPr lang="en-US" altLang="ja-JP"/>
              <a:t>Cosmic Acceleration Symposium</a:t>
            </a:r>
            <a:endParaRPr lang="en-US" altLang="ja-JP" dirty="0"/>
          </a:p>
        </p:txBody>
      </p:sp>
      <p:sp>
        <p:nvSpPr>
          <p:cNvPr id="8" name="フッター プレースホルダー 4"/>
          <p:cNvSpPr>
            <a:spLocks noGrp="1"/>
          </p:cNvSpPr>
          <p:nvPr>
            <p:ph type="ftr" sz="quarter" idx="11"/>
          </p:nvPr>
        </p:nvSpPr>
        <p:spPr/>
        <p:txBody>
          <a:bodyPr/>
          <a:lstStyle/>
          <a:p>
            <a:r>
              <a:rPr lang="en-US" altLang="ja-JP"/>
              <a:t>Chulmoon Yoo</a:t>
            </a:r>
          </a:p>
        </p:txBody>
      </p:sp>
      <p:sp>
        <p:nvSpPr>
          <p:cNvPr id="9" name="スライド番号プレースホルダー 5"/>
          <p:cNvSpPr>
            <a:spLocks noGrp="1"/>
          </p:cNvSpPr>
          <p:nvPr>
            <p:ph type="sldNum" sz="quarter" idx="12"/>
          </p:nvPr>
        </p:nvSpPr>
        <p:spPr/>
        <p:txBody>
          <a:bodyPr/>
          <a:lstStyle/>
          <a:p>
            <a:fld id="{183061AC-2ED9-473F-A4D5-A8EBD7F09AF7}" type="slidenum">
              <a:rPr lang="en-US" altLang="ja-JP"/>
              <a:pPr/>
              <a:t>11</a:t>
            </a:fld>
            <a:endParaRPr lang="en-US" altLang="ja-JP"/>
          </a:p>
        </p:txBody>
      </p:sp>
      <p:sp>
        <p:nvSpPr>
          <p:cNvPr id="314370" name="Rectangle 2"/>
          <p:cNvSpPr>
            <a:spLocks noGrp="1" noChangeArrowheads="1"/>
          </p:cNvSpPr>
          <p:nvPr>
            <p:ph type="title"/>
          </p:nvPr>
        </p:nvSpPr>
        <p:spPr/>
        <p:txBody>
          <a:bodyPr/>
          <a:lstStyle/>
          <a:p>
            <a:r>
              <a:rPr lang="en-US" altLang="ja-JP" sz="4000" b="1" dirty="0">
                <a:latin typeface="Arial Black" pitchFamily="34" charset="0"/>
              </a:rPr>
              <a:t>Previous Work</a:t>
            </a:r>
            <a:endParaRPr lang="en-US" altLang="ja-JP" sz="1800" b="1" dirty="0">
              <a:latin typeface="Arial Black" pitchFamily="34" charset="0"/>
            </a:endParaRPr>
          </a:p>
        </p:txBody>
      </p:sp>
      <p:sp>
        <p:nvSpPr>
          <p:cNvPr id="33" name="Text Box 38"/>
          <p:cNvSpPr txBox="1">
            <a:spLocks noChangeArrowheads="1"/>
          </p:cNvSpPr>
          <p:nvPr/>
        </p:nvSpPr>
        <p:spPr bwMode="auto">
          <a:xfrm>
            <a:off x="717187" y="1403484"/>
            <a:ext cx="604332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ja-JP" sz="1800" dirty="0"/>
              <a:t>◎ Valkenburg, </a:t>
            </a:r>
            <a:r>
              <a:rPr lang="en-US" altLang="ja-JP" sz="1800" dirty="0" err="1"/>
              <a:t>Marra</a:t>
            </a:r>
            <a:r>
              <a:rPr lang="en-US" altLang="ja-JP" sz="1800" dirty="0"/>
              <a:t> and Clarkson[1209.4078]</a:t>
            </a:r>
            <a:endParaRPr lang="en-US" altLang="ja-JP" sz="1200" dirty="0"/>
          </a:p>
        </p:txBody>
      </p:sp>
      <p:sp>
        <p:nvSpPr>
          <p:cNvPr id="14" name="Text Box 38"/>
          <p:cNvSpPr txBox="1">
            <a:spLocks noChangeArrowheads="1"/>
          </p:cNvSpPr>
          <p:nvPr/>
        </p:nvSpPr>
        <p:spPr bwMode="auto">
          <a:xfrm>
            <a:off x="1090120" y="1815788"/>
            <a:ext cx="675537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ja-JP" dirty="0"/>
              <a:t>-Form of curvature function is given by hand(3 parameters)</a:t>
            </a:r>
            <a:endParaRPr lang="en-US" altLang="ja-JP" sz="1100" dirty="0"/>
          </a:p>
        </p:txBody>
      </p:sp>
      <p:pic>
        <p:nvPicPr>
          <p:cNvPr id="2" name="図 1">
            <a:extLst>
              <a:ext uri="{FF2B5EF4-FFF2-40B4-BE49-F238E27FC236}">
                <a16:creationId xmlns:a16="http://schemas.microsoft.com/office/drawing/2014/main" id="{64C6C9A8-158E-4E54-9B70-1B457F5CAAEB}"/>
              </a:ext>
            </a:extLst>
          </p:cNvPr>
          <p:cNvPicPr>
            <a:picLocks noChangeAspect="1"/>
          </p:cNvPicPr>
          <p:nvPr/>
        </p:nvPicPr>
        <p:blipFill>
          <a:blip r:embed="rId3"/>
          <a:stretch>
            <a:fillRect/>
          </a:stretch>
        </p:blipFill>
        <p:spPr>
          <a:xfrm>
            <a:off x="2771800" y="2636912"/>
            <a:ext cx="3637890" cy="2737662"/>
          </a:xfrm>
          <a:prstGeom prst="rect">
            <a:avLst/>
          </a:prstGeom>
        </p:spPr>
      </p:pic>
      <p:sp>
        <p:nvSpPr>
          <p:cNvPr id="22" name="Text Box 38">
            <a:extLst>
              <a:ext uri="{FF2B5EF4-FFF2-40B4-BE49-F238E27FC236}">
                <a16:creationId xmlns:a16="http://schemas.microsoft.com/office/drawing/2014/main" id="{40C84336-94B1-4175-A70E-0E0307123AB1}"/>
              </a:ext>
            </a:extLst>
          </p:cNvPr>
          <p:cNvSpPr txBox="1">
            <a:spLocks noChangeArrowheads="1"/>
          </p:cNvSpPr>
          <p:nvPr/>
        </p:nvSpPr>
        <p:spPr bwMode="auto">
          <a:xfrm>
            <a:off x="1091564" y="2226350"/>
            <a:ext cx="787292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ja-JP" dirty="0"/>
              <a:t>-</a:t>
            </a:r>
            <a:r>
              <a:rPr lang="en-US" altLang="ja-JP" b="0" dirty="0"/>
              <a:t>WMAP, H0, BAO, SN, age data, linear </a:t>
            </a:r>
            <a:r>
              <a:rPr lang="en-US" altLang="ja-JP" b="0" dirty="0" err="1"/>
              <a:t>kSZ</a:t>
            </a:r>
            <a:r>
              <a:rPr lang="en-US" altLang="ja-JP" b="0" dirty="0"/>
              <a:t> and Compton-y from COBE</a:t>
            </a:r>
            <a:endParaRPr lang="en-US" altLang="ja-JP" sz="1100" dirty="0"/>
          </a:p>
        </p:txBody>
      </p:sp>
      <mc:AlternateContent xmlns:mc="http://schemas.openxmlformats.org/markup-compatibility/2006" xmlns:a14="http://schemas.microsoft.com/office/drawing/2010/main">
        <mc:Choice Requires="a14">
          <p:sp>
            <p:nvSpPr>
              <p:cNvPr id="24" name="Text Box 38">
                <a:extLst>
                  <a:ext uri="{FF2B5EF4-FFF2-40B4-BE49-F238E27FC236}">
                    <a16:creationId xmlns:a16="http://schemas.microsoft.com/office/drawing/2014/main" id="{ACF64945-03EA-4B56-83AB-FA22814F8D06}"/>
                  </a:ext>
                </a:extLst>
              </p:cNvPr>
              <p:cNvSpPr txBox="1">
                <a:spLocks noChangeArrowheads="1"/>
              </p:cNvSpPr>
              <p:nvPr/>
            </p:nvSpPr>
            <p:spPr bwMode="auto">
              <a:xfrm>
                <a:off x="1043608" y="5466710"/>
                <a:ext cx="6405215" cy="338554"/>
              </a:xfrm>
              <a:prstGeom prst="rect">
                <a:avLst/>
              </a:prstGeom>
              <a:noFill/>
              <a:ln>
                <a:noFill/>
              </a:ln>
              <a:effectLst/>
              <a:extLst>
                <a:ext uri="{909E8E84-426E-40DD-AFC4-6F175D3DCCD1}">
                  <a14:hiddenFill>
                    <a:solidFill>
                      <a:schemeClr val="accent1"/>
                    </a:solidFill>
                  </a14:hiddenFill>
                </a:ext>
                <a:ext uri="{91240B29-F687-4F45-9708-019B960494DF}">
                  <a14:hiddenLine w="3810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pPr algn="l"/>
                <a:r>
                  <a:rPr lang="en-US" altLang="ja-JP" dirty="0"/>
                  <a:t>- </a:t>
                </a:r>
                <a14:m>
                  <m:oMath xmlns:m="http://schemas.openxmlformats.org/officeDocument/2006/math">
                    <m:r>
                      <a:rPr lang="en-US" altLang="ja-JP" b="1" i="0" smtClean="0">
                        <a:latin typeface="Cambria Math" panose="02040503050406030204" pitchFamily="18" charset="0"/>
                      </a:rPr>
                      <m:t>−</m:t>
                    </m:r>
                    <m:r>
                      <a:rPr lang="en-US" altLang="ja-JP" b="1" i="0" smtClean="0">
                        <a:latin typeface="Cambria Math" panose="02040503050406030204" pitchFamily="18" charset="0"/>
                      </a:rPr>
                      <m:t>𝟎</m:t>
                    </m:r>
                    <m:r>
                      <a:rPr lang="en-US" altLang="ja-JP" b="1" i="0" smtClean="0">
                        <a:latin typeface="Cambria Math" panose="02040503050406030204" pitchFamily="18" charset="0"/>
                      </a:rPr>
                      <m:t>.</m:t>
                    </m:r>
                    <m:r>
                      <a:rPr lang="en-US" altLang="ja-JP" b="1" i="0" smtClean="0">
                        <a:latin typeface="Cambria Math" panose="02040503050406030204" pitchFamily="18" charset="0"/>
                      </a:rPr>
                      <m:t>𝟐𝟗</m:t>
                    </m:r>
                    <m:r>
                      <a:rPr lang="en-US" altLang="ja-JP" b="1" i="0" smtClean="0">
                        <a:latin typeface="Cambria Math" panose="02040503050406030204" pitchFamily="18" charset="0"/>
                      </a:rPr>
                      <m:t>&lt;</m:t>
                    </m:r>
                    <m:sSub>
                      <m:sSubPr>
                        <m:ctrlPr>
                          <a:rPr lang="en-US" altLang="ja-JP" b="1" i="1" smtClean="0">
                            <a:latin typeface="Cambria Math" panose="02040503050406030204" pitchFamily="18" charset="0"/>
                          </a:rPr>
                        </m:ctrlPr>
                      </m:sSubPr>
                      <m:e>
                        <m:r>
                          <a:rPr lang="en-US" altLang="ja-JP" b="1" i="1" smtClean="0">
                            <a:latin typeface="Cambria Math" panose="02040503050406030204" pitchFamily="18" charset="0"/>
                          </a:rPr>
                          <m:t>𝜹</m:t>
                        </m:r>
                      </m:e>
                      <m:sub>
                        <m:r>
                          <a:rPr lang="en-US" altLang="ja-JP" b="1" i="1" smtClean="0">
                            <a:latin typeface="Cambria Math" panose="02040503050406030204" pitchFamily="18" charset="0"/>
                          </a:rPr>
                          <m:t>𝟎</m:t>
                        </m:r>
                      </m:sub>
                    </m:sSub>
                    <m:r>
                      <a:rPr lang="en-US" altLang="ja-JP" b="1" i="1" smtClean="0">
                        <a:latin typeface="Cambria Math" panose="02040503050406030204" pitchFamily="18" charset="0"/>
                      </a:rPr>
                      <m:t>&lt;</m:t>
                    </m:r>
                    <m:r>
                      <a:rPr lang="en-US" altLang="ja-JP" b="1" i="1" smtClean="0">
                        <a:latin typeface="Cambria Math" panose="02040503050406030204" pitchFamily="18" charset="0"/>
                      </a:rPr>
                      <m:t>𝟎</m:t>
                    </m:r>
                    <m:r>
                      <a:rPr lang="en-US" altLang="ja-JP" b="1" i="1" smtClean="0">
                        <a:latin typeface="Cambria Math" panose="02040503050406030204" pitchFamily="18" charset="0"/>
                      </a:rPr>
                      <m:t>.</m:t>
                    </m:r>
                    <m:r>
                      <a:rPr lang="en-US" altLang="ja-JP" b="1" i="1" smtClean="0">
                        <a:latin typeface="Cambria Math" panose="02040503050406030204" pitchFamily="18" charset="0"/>
                      </a:rPr>
                      <m:t>𝟏𝟒</m:t>
                    </m:r>
                    <m:r>
                      <a:rPr lang="en-US" altLang="ja-JP" b="1" i="1" smtClean="0">
                        <a:latin typeface="Cambria Math" panose="02040503050406030204" pitchFamily="18" charset="0"/>
                      </a:rPr>
                      <m:t>(</m:t>
                    </m:r>
                    <m:r>
                      <a:rPr lang="en-US" altLang="ja-JP" b="1" i="1" smtClean="0">
                        <a:latin typeface="Cambria Math" panose="02040503050406030204" pitchFamily="18" charset="0"/>
                      </a:rPr>
                      <m:t>𝟐</m:t>
                    </m:r>
                    <m:r>
                      <a:rPr lang="en-US" altLang="ja-JP" b="1" i="1" smtClean="0">
                        <a:latin typeface="Cambria Math" panose="02040503050406030204" pitchFamily="18" charset="0"/>
                      </a:rPr>
                      <m:t>𝝈</m:t>
                    </m:r>
                    <m:r>
                      <a:rPr lang="en-US" altLang="ja-JP" b="1" i="1" smtClean="0">
                        <a:latin typeface="Cambria Math" panose="02040503050406030204" pitchFamily="18" charset="0"/>
                      </a:rPr>
                      <m:t>)</m:t>
                    </m:r>
                  </m:oMath>
                </a14:m>
                <a:r>
                  <a:rPr lang="en-US" altLang="ja-JP" dirty="0"/>
                  <a:t> : “strongest constraint from </a:t>
                </a:r>
                <a:r>
                  <a:rPr lang="en-US" altLang="ja-JP" dirty="0" err="1"/>
                  <a:t>kSZ</a:t>
                </a:r>
                <a:r>
                  <a:rPr lang="en-US" altLang="ja-JP" dirty="0"/>
                  <a:t>” </a:t>
                </a:r>
              </a:p>
            </p:txBody>
          </p:sp>
        </mc:Choice>
        <mc:Fallback xmlns="">
          <p:sp>
            <p:nvSpPr>
              <p:cNvPr id="24" name="Text Box 38">
                <a:extLst>
                  <a:ext uri="{FF2B5EF4-FFF2-40B4-BE49-F238E27FC236}">
                    <a16:creationId xmlns:a16="http://schemas.microsoft.com/office/drawing/2014/main" id="{ACF64945-03EA-4B56-83AB-FA22814F8D06}"/>
                  </a:ext>
                </a:extLst>
              </p:cNvPr>
              <p:cNvSpPr txBox="1">
                <a:spLocks noRot="1" noChangeAspect="1" noMove="1" noResize="1" noEditPoints="1" noAdjustHandles="1" noChangeArrowheads="1" noChangeShapeType="1" noTextEdit="1"/>
              </p:cNvSpPr>
              <p:nvPr/>
            </p:nvSpPr>
            <p:spPr bwMode="auto">
              <a:xfrm>
                <a:off x="1043608" y="5466710"/>
                <a:ext cx="6405215" cy="338554"/>
              </a:xfrm>
              <a:prstGeom prst="rect">
                <a:avLst/>
              </a:prstGeom>
              <a:blipFill>
                <a:blip r:embed="rId4"/>
                <a:stretch>
                  <a:fillRect l="-476" t="-5455" b="-23636"/>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Tree>
    <p:extLst>
      <p:ext uri="{BB962C8B-B14F-4D97-AF65-F5344CB8AC3E}">
        <p14:creationId xmlns:p14="http://schemas.microsoft.com/office/powerpoint/2010/main" val="677257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949A2CD0-B472-459D-B365-A6F575693CD7}"/>
              </a:ext>
            </a:extLst>
          </p:cNvPr>
          <p:cNvPicPr>
            <a:picLocks noChangeAspect="1"/>
          </p:cNvPicPr>
          <p:nvPr/>
        </p:nvPicPr>
        <p:blipFill>
          <a:blip r:embed="rId3"/>
          <a:stretch>
            <a:fillRect/>
          </a:stretch>
        </p:blipFill>
        <p:spPr>
          <a:xfrm>
            <a:off x="323528" y="2348880"/>
            <a:ext cx="8682621" cy="1472175"/>
          </a:xfrm>
          <a:prstGeom prst="rect">
            <a:avLst/>
          </a:prstGeom>
        </p:spPr>
      </p:pic>
      <p:sp>
        <p:nvSpPr>
          <p:cNvPr id="7" name="日付プレースホルダー 3"/>
          <p:cNvSpPr>
            <a:spLocks noGrp="1"/>
          </p:cNvSpPr>
          <p:nvPr>
            <p:ph type="dt" sz="half" idx="10"/>
          </p:nvPr>
        </p:nvSpPr>
        <p:spPr/>
        <p:txBody>
          <a:bodyPr/>
          <a:lstStyle/>
          <a:p>
            <a:r>
              <a:rPr lang="en-US" altLang="ja-JP"/>
              <a:t>Cosmic Acceleration Symposium</a:t>
            </a:r>
            <a:endParaRPr lang="en-US" altLang="ja-JP" dirty="0"/>
          </a:p>
        </p:txBody>
      </p:sp>
      <p:sp>
        <p:nvSpPr>
          <p:cNvPr id="8" name="フッター プレースホルダー 4"/>
          <p:cNvSpPr>
            <a:spLocks noGrp="1"/>
          </p:cNvSpPr>
          <p:nvPr>
            <p:ph type="ftr" sz="quarter" idx="11"/>
          </p:nvPr>
        </p:nvSpPr>
        <p:spPr/>
        <p:txBody>
          <a:bodyPr/>
          <a:lstStyle/>
          <a:p>
            <a:r>
              <a:rPr lang="en-US" altLang="ja-JP"/>
              <a:t>Chulmoon Yoo</a:t>
            </a:r>
          </a:p>
        </p:txBody>
      </p:sp>
      <p:sp>
        <p:nvSpPr>
          <p:cNvPr id="9" name="スライド番号プレースホルダー 5"/>
          <p:cNvSpPr>
            <a:spLocks noGrp="1"/>
          </p:cNvSpPr>
          <p:nvPr>
            <p:ph type="sldNum" sz="quarter" idx="12"/>
          </p:nvPr>
        </p:nvSpPr>
        <p:spPr/>
        <p:txBody>
          <a:bodyPr/>
          <a:lstStyle/>
          <a:p>
            <a:fld id="{183061AC-2ED9-473F-A4D5-A8EBD7F09AF7}" type="slidenum">
              <a:rPr lang="en-US" altLang="ja-JP"/>
              <a:pPr/>
              <a:t>12</a:t>
            </a:fld>
            <a:endParaRPr lang="en-US" altLang="ja-JP"/>
          </a:p>
        </p:txBody>
      </p:sp>
      <p:sp>
        <p:nvSpPr>
          <p:cNvPr id="314370" name="Rectangle 2"/>
          <p:cNvSpPr>
            <a:spLocks noGrp="1" noChangeArrowheads="1"/>
          </p:cNvSpPr>
          <p:nvPr>
            <p:ph type="title"/>
          </p:nvPr>
        </p:nvSpPr>
        <p:spPr/>
        <p:txBody>
          <a:bodyPr/>
          <a:lstStyle/>
          <a:p>
            <a:r>
              <a:rPr lang="en-US" altLang="ja-JP" sz="4000" b="1" dirty="0">
                <a:latin typeface="Arial Black" pitchFamily="34" charset="0"/>
              </a:rPr>
              <a:t>Contour map</a:t>
            </a:r>
            <a:endParaRPr lang="en-US" altLang="ja-JP" sz="1800" b="1" dirty="0">
              <a:latin typeface="Arial Black" pitchFamily="34" charset="0"/>
            </a:endParaRPr>
          </a:p>
        </p:txBody>
      </p:sp>
      <p:sp>
        <p:nvSpPr>
          <p:cNvPr id="10" name="正方形/長方形 9">
            <a:extLst>
              <a:ext uri="{FF2B5EF4-FFF2-40B4-BE49-F238E27FC236}">
                <a16:creationId xmlns:a16="http://schemas.microsoft.com/office/drawing/2014/main" id="{91549202-14D0-4E32-BEE2-1F4D89B2376C}"/>
              </a:ext>
            </a:extLst>
          </p:cNvPr>
          <p:cNvSpPr/>
          <p:nvPr/>
        </p:nvSpPr>
        <p:spPr bwMode="auto">
          <a:xfrm>
            <a:off x="2267744" y="2352735"/>
            <a:ext cx="1296144" cy="1468320"/>
          </a:xfrm>
          <a:prstGeom prst="rect">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a:ln>
                <a:noFill/>
              </a:ln>
              <a:solidFill>
                <a:schemeClr val="tx1"/>
              </a:solidFill>
              <a:effectLst/>
              <a:latin typeface="Arial Black" pitchFamily="34" charset="0"/>
              <a:ea typeface="ＭＳ Ｐゴシック" pitchFamily="50" charset="-128"/>
            </a:endParaRPr>
          </a:p>
        </p:txBody>
      </p:sp>
      <mc:AlternateContent xmlns:mc="http://schemas.openxmlformats.org/markup-compatibility/2006" xmlns:a14="http://schemas.microsoft.com/office/drawing/2010/main">
        <mc:Choice Requires="a14">
          <p:sp>
            <p:nvSpPr>
              <p:cNvPr id="11" name="テキスト ボックス 10">
                <a:extLst>
                  <a:ext uri="{FF2B5EF4-FFF2-40B4-BE49-F238E27FC236}">
                    <a16:creationId xmlns:a16="http://schemas.microsoft.com/office/drawing/2014/main" id="{795D2645-7743-47FB-9933-FEFBD07A35FE}"/>
                  </a:ext>
                </a:extLst>
              </p:cNvPr>
              <p:cNvSpPr txBox="1"/>
              <p:nvPr/>
            </p:nvSpPr>
            <p:spPr>
              <a:xfrm>
                <a:off x="2339752" y="3933056"/>
                <a:ext cx="3949414" cy="1015663"/>
              </a:xfrm>
              <a:prstGeom prst="rect">
                <a:avLst/>
              </a:prstGeom>
              <a:noFill/>
            </p:spPr>
            <p:txBody>
              <a:bodyPr wrap="none" rtlCol="0">
                <a:spAutoFit/>
              </a:bodyPr>
              <a:lstStyle/>
              <a:p>
                <a:pPr algn="l"/>
                <a:r>
                  <a:rPr lang="ja-JP" altLang="en-US" sz="2000" dirty="0">
                    <a:solidFill>
                      <a:srgbClr val="FF0000"/>
                    </a:solidFill>
                  </a:rPr>
                  <a:t>・</a:t>
                </a:r>
                <a:r>
                  <a:rPr kumimoji="1" lang="en-US" altLang="ja-JP" sz="2000" dirty="0">
                    <a:solidFill>
                      <a:srgbClr val="FF0000"/>
                    </a:solidFill>
                  </a:rPr>
                  <a:t>smaller </a:t>
                </a:r>
                <a14:m>
                  <m:oMath xmlns:m="http://schemas.openxmlformats.org/officeDocument/2006/math">
                    <m:sSub>
                      <m:sSubPr>
                        <m:ctrlPr>
                          <a:rPr kumimoji="1" lang="en-US" altLang="ja-JP" sz="2000" b="1" i="1" smtClean="0">
                            <a:solidFill>
                              <a:srgbClr val="FF0000"/>
                            </a:solidFill>
                            <a:latin typeface="Cambria Math" panose="02040503050406030204" pitchFamily="18" charset="0"/>
                          </a:rPr>
                        </m:ctrlPr>
                      </m:sSubPr>
                      <m:e>
                        <m:r>
                          <a:rPr kumimoji="1" lang="en-US" altLang="ja-JP" sz="2000" b="1" i="1" smtClean="0">
                            <a:solidFill>
                              <a:srgbClr val="FF0000"/>
                            </a:solidFill>
                            <a:latin typeface="Cambria Math" panose="02040503050406030204" pitchFamily="18" charset="0"/>
                          </a:rPr>
                          <m:t>𝑹</m:t>
                        </m:r>
                      </m:e>
                      <m:sub>
                        <m:r>
                          <a:rPr kumimoji="1" lang="en-US" altLang="ja-JP" sz="2000" b="1" i="0" smtClean="0">
                            <a:solidFill>
                              <a:srgbClr val="FF0000"/>
                            </a:solidFill>
                            <a:latin typeface="Cambria Math" panose="02040503050406030204" pitchFamily="18" charset="0"/>
                          </a:rPr>
                          <m:t>𝚲</m:t>
                        </m:r>
                      </m:sub>
                    </m:sSub>
                  </m:oMath>
                </a14:m>
                <a:r>
                  <a:rPr kumimoji="1" lang="en-US" altLang="ja-JP" sz="2000" dirty="0">
                    <a:solidFill>
                      <a:srgbClr val="FF0000"/>
                    </a:solidFill>
                  </a:rPr>
                  <a:t>: deep void</a:t>
                </a:r>
              </a:p>
              <a:p>
                <a:pPr algn="l"/>
                <a:r>
                  <a:rPr lang="ja-JP" altLang="en-US" sz="2000" dirty="0">
                    <a:solidFill>
                      <a:srgbClr val="FF0000"/>
                    </a:solidFill>
                  </a:rPr>
                  <a:t>・</a:t>
                </a:r>
                <a:r>
                  <a:rPr lang="en-US" altLang="ja-JP" sz="2000" dirty="0">
                    <a:solidFill>
                      <a:srgbClr val="FF0000"/>
                    </a:solidFill>
                  </a:rPr>
                  <a:t>void depth is constrained </a:t>
                </a:r>
              </a:p>
              <a:p>
                <a:pPr algn="l"/>
                <a:r>
                  <a:rPr lang="ja-JP" altLang="en-US" sz="2000" b="1" dirty="0">
                    <a:solidFill>
                      <a:srgbClr val="FF0000"/>
                    </a:solidFill>
                  </a:rPr>
                  <a:t>・</a:t>
                </a:r>
                <a14:m>
                  <m:oMath xmlns:m="http://schemas.openxmlformats.org/officeDocument/2006/math">
                    <m:sSub>
                      <m:sSubPr>
                        <m:ctrlPr>
                          <a:rPr lang="en-US" altLang="ja-JP" sz="2000" b="1" i="1" smtClean="0">
                            <a:solidFill>
                              <a:srgbClr val="FF0000"/>
                            </a:solidFill>
                            <a:latin typeface="Cambria Math" panose="02040503050406030204" pitchFamily="18" charset="0"/>
                          </a:rPr>
                        </m:ctrlPr>
                      </m:sSubPr>
                      <m:e>
                        <m:r>
                          <a:rPr lang="en-US" altLang="ja-JP" sz="2000" b="1" i="0" smtClean="0">
                            <a:solidFill>
                              <a:srgbClr val="FF0000"/>
                            </a:solidFill>
                            <a:latin typeface="Cambria Math" panose="02040503050406030204" pitchFamily="18" charset="0"/>
                          </a:rPr>
                          <m:t>𝛀</m:t>
                        </m:r>
                      </m:e>
                      <m:sub>
                        <m:r>
                          <a:rPr lang="en-US" altLang="ja-JP" sz="2000" b="1" i="0" smtClean="0">
                            <a:solidFill>
                              <a:srgbClr val="FF0000"/>
                            </a:solidFill>
                            <a:latin typeface="Cambria Math" panose="02040503050406030204" pitchFamily="18" charset="0"/>
                          </a:rPr>
                          <m:t>𝚲</m:t>
                        </m:r>
                      </m:sub>
                    </m:sSub>
                    <m:r>
                      <a:rPr lang="en-US" altLang="ja-JP" sz="2000" b="1" i="0" smtClean="0">
                        <a:solidFill>
                          <a:srgbClr val="FF0000"/>
                        </a:solidFill>
                        <a:latin typeface="Cambria Math" panose="02040503050406030204" pitchFamily="18" charset="0"/>
                      </a:rPr>
                      <m:t>=</m:t>
                    </m:r>
                    <m:r>
                      <a:rPr lang="en-US" altLang="ja-JP" sz="2000" b="1" i="0" smtClean="0">
                        <a:solidFill>
                          <a:srgbClr val="FF0000"/>
                        </a:solidFill>
                        <a:latin typeface="Cambria Math" panose="02040503050406030204" pitchFamily="18" charset="0"/>
                      </a:rPr>
                      <m:t>𝟎</m:t>
                    </m:r>
                    <m:r>
                      <a:rPr lang="en-US" altLang="ja-JP" sz="2000" b="1" i="0" smtClean="0">
                        <a:solidFill>
                          <a:srgbClr val="FF0000"/>
                        </a:solidFill>
                        <a:latin typeface="Cambria Math" panose="02040503050406030204" pitchFamily="18" charset="0"/>
                      </a:rPr>
                      <m:t> </m:t>
                    </m:r>
                    <m:r>
                      <a:rPr lang="en-US" altLang="ja-JP" sz="2000" b="1" i="0" smtClean="0">
                        <a:solidFill>
                          <a:srgbClr val="FF0000"/>
                        </a:solidFill>
                        <a:latin typeface="Cambria Math" panose="02040503050406030204" pitchFamily="18" charset="0"/>
                      </a:rPr>
                      <m:t>𝐢𝐬</m:t>
                    </m:r>
                    <m:r>
                      <a:rPr lang="en-US" altLang="ja-JP" sz="2000" b="1" i="0" smtClean="0">
                        <a:solidFill>
                          <a:srgbClr val="FF0000"/>
                        </a:solidFill>
                        <a:latin typeface="Cambria Math" panose="02040503050406030204" pitchFamily="18" charset="0"/>
                      </a:rPr>
                      <m:t> </m:t>
                    </m:r>
                    <m:r>
                      <a:rPr lang="en-US" altLang="ja-JP" sz="2000" b="1" i="0" smtClean="0">
                        <a:solidFill>
                          <a:srgbClr val="FF0000"/>
                        </a:solidFill>
                        <a:latin typeface="Cambria Math" panose="02040503050406030204" pitchFamily="18" charset="0"/>
                      </a:rPr>
                      <m:t>𝐫𝐮𝐥𝐞𝐝</m:t>
                    </m:r>
                    <m:r>
                      <a:rPr lang="en-US" altLang="ja-JP" sz="2000" b="1" i="0" smtClean="0">
                        <a:solidFill>
                          <a:srgbClr val="FF0000"/>
                        </a:solidFill>
                        <a:latin typeface="Cambria Math" panose="02040503050406030204" pitchFamily="18" charset="0"/>
                      </a:rPr>
                      <m:t> </m:t>
                    </m:r>
                    <m:r>
                      <a:rPr lang="en-US" altLang="ja-JP" sz="2000" b="1" i="0" smtClean="0">
                        <a:solidFill>
                          <a:srgbClr val="FF0000"/>
                        </a:solidFill>
                        <a:latin typeface="Cambria Math" panose="02040503050406030204" pitchFamily="18" charset="0"/>
                      </a:rPr>
                      <m:t>𝐨𝐮𝐭</m:t>
                    </m:r>
                  </m:oMath>
                </a14:m>
                <a:endParaRPr lang="en-US" altLang="ja-JP" sz="2000" dirty="0">
                  <a:solidFill>
                    <a:srgbClr val="FF0000"/>
                  </a:solidFill>
                </a:endParaRPr>
              </a:p>
            </p:txBody>
          </p:sp>
        </mc:Choice>
        <mc:Fallback xmlns="">
          <p:sp>
            <p:nvSpPr>
              <p:cNvPr id="11" name="テキスト ボックス 10">
                <a:extLst>
                  <a:ext uri="{FF2B5EF4-FFF2-40B4-BE49-F238E27FC236}">
                    <a16:creationId xmlns:a16="http://schemas.microsoft.com/office/drawing/2014/main" id="{795D2645-7743-47FB-9933-FEFBD07A35FE}"/>
                  </a:ext>
                </a:extLst>
              </p:cNvPr>
              <p:cNvSpPr txBox="1">
                <a:spLocks noRot="1" noChangeAspect="1" noMove="1" noResize="1" noEditPoints="1" noAdjustHandles="1" noChangeArrowheads="1" noChangeShapeType="1" noTextEdit="1"/>
              </p:cNvSpPr>
              <p:nvPr/>
            </p:nvSpPr>
            <p:spPr>
              <a:xfrm>
                <a:off x="2339752" y="3933056"/>
                <a:ext cx="3949414" cy="1015663"/>
              </a:xfrm>
              <a:prstGeom prst="rect">
                <a:avLst/>
              </a:prstGeom>
              <a:blipFill>
                <a:blip r:embed="rId4"/>
                <a:stretch>
                  <a:fillRect l="-1698" t="-4790" r="-617" b="-7784"/>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Text Box 38">
                <a:extLst>
                  <a:ext uri="{FF2B5EF4-FFF2-40B4-BE49-F238E27FC236}">
                    <a16:creationId xmlns:a16="http://schemas.microsoft.com/office/drawing/2014/main" id="{2DAE18A1-8B03-4688-9817-344FFAAFD264}"/>
                  </a:ext>
                </a:extLst>
              </p:cNvPr>
              <p:cNvSpPr txBox="1">
                <a:spLocks noChangeArrowheads="1"/>
              </p:cNvSpPr>
              <p:nvPr/>
            </p:nvSpPr>
            <p:spPr bwMode="auto">
              <a:xfrm>
                <a:off x="717187" y="1403484"/>
                <a:ext cx="7979236" cy="738664"/>
              </a:xfrm>
              <a:prstGeom prst="rect">
                <a:avLst/>
              </a:prstGeom>
              <a:noFill/>
              <a:ln>
                <a:noFill/>
              </a:ln>
              <a:effectLst/>
              <a:extLst>
                <a:ext uri="{909E8E84-426E-40DD-AFC4-6F175D3DCCD1}">
                  <a14:hiddenFill>
                    <a:solidFill>
                      <a:schemeClr val="accent1"/>
                    </a:solidFill>
                  </a14:hiddenFill>
                </a:ext>
                <a:ext uri="{91240B29-F687-4F45-9708-019B960494DF}">
                  <a14:hiddenLine w="3810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pPr algn="l"/>
                <a:r>
                  <a:rPr lang="en-US" altLang="ja-JP" sz="1800" dirty="0"/>
                  <a:t>◎Void depth </a:t>
                </a:r>
              </a:p>
              <a:p>
                <a:pPr algn="l"/>
                <a:r>
                  <a:rPr lang="en-US" altLang="ja-JP" sz="1800" dirty="0"/>
                  <a:t>         </a:t>
                </a:r>
                <a14:m>
                  <m:oMath xmlns:m="http://schemas.openxmlformats.org/officeDocument/2006/math">
                    <m:sSub>
                      <m:sSubPr>
                        <m:ctrlPr>
                          <a:rPr lang="en-US" altLang="ja-JP" sz="1800" b="1" i="1" smtClean="0">
                            <a:latin typeface="Cambria Math" panose="02040503050406030204" pitchFamily="18" charset="0"/>
                          </a:rPr>
                        </m:ctrlPr>
                      </m:sSubPr>
                      <m:e>
                        <m:r>
                          <a:rPr lang="en-US" altLang="ja-JP" sz="1800" b="1" i="0" smtClean="0">
                            <a:latin typeface="Cambria Math" panose="02040503050406030204" pitchFamily="18" charset="0"/>
                          </a:rPr>
                          <m:t>𝚫</m:t>
                        </m:r>
                      </m:e>
                      <m:sub>
                        <m:r>
                          <a:rPr lang="en-US" altLang="ja-JP" sz="1800" b="1" i="0" smtClean="0">
                            <a:latin typeface="Cambria Math" panose="02040503050406030204" pitchFamily="18" charset="0"/>
                          </a:rPr>
                          <m:t>𝟎</m:t>
                        </m:r>
                      </m:sub>
                    </m:sSub>
                  </m:oMath>
                </a14:m>
                <a:r>
                  <a:rPr lang="en-US" altLang="ja-JP" sz="1800" dirty="0"/>
                  <a:t>:= ([central density] - [</a:t>
                </a:r>
                <a:r>
                  <a:rPr lang="en-US" altLang="ja-JP" sz="1800" dirty="0" err="1"/>
                  <a:t>asym</a:t>
                </a:r>
                <a:r>
                  <a:rPr lang="en-US" altLang="ja-JP" sz="1800" dirty="0"/>
                  <a:t>. density])</a:t>
                </a:r>
                <a:r>
                  <a:rPr lang="en-US" altLang="ja-JP" sz="2400" dirty="0"/>
                  <a:t>/</a:t>
                </a:r>
                <a:r>
                  <a:rPr lang="en-US" altLang="ja-JP" sz="1800" dirty="0"/>
                  <a:t>[</a:t>
                </a:r>
                <a:r>
                  <a:rPr lang="en-US" altLang="ja-JP" sz="1800" dirty="0" err="1"/>
                  <a:t>asym</a:t>
                </a:r>
                <a:r>
                  <a:rPr lang="en-US" altLang="ja-JP" sz="1800" dirty="0"/>
                  <a:t>. density]</a:t>
                </a:r>
                <a:endParaRPr lang="en-US" altLang="ja-JP" sz="1200" dirty="0"/>
              </a:p>
            </p:txBody>
          </p:sp>
        </mc:Choice>
        <mc:Fallback xmlns="">
          <p:sp>
            <p:nvSpPr>
              <p:cNvPr id="15" name="Text Box 38">
                <a:extLst>
                  <a:ext uri="{FF2B5EF4-FFF2-40B4-BE49-F238E27FC236}">
                    <a16:creationId xmlns:a16="http://schemas.microsoft.com/office/drawing/2014/main" id="{2DAE18A1-8B03-4688-9817-344FFAAFD264}"/>
                  </a:ext>
                </a:extLst>
              </p:cNvPr>
              <p:cNvSpPr txBox="1">
                <a:spLocks noRot="1" noChangeAspect="1" noMove="1" noResize="1" noEditPoints="1" noAdjustHandles="1" noChangeArrowheads="1" noChangeShapeType="1" noTextEdit="1"/>
              </p:cNvSpPr>
              <p:nvPr/>
            </p:nvSpPr>
            <p:spPr bwMode="auto">
              <a:xfrm>
                <a:off x="717187" y="1403484"/>
                <a:ext cx="7979236" cy="738664"/>
              </a:xfrm>
              <a:prstGeom prst="rect">
                <a:avLst/>
              </a:prstGeom>
              <a:blipFill>
                <a:blip r:embed="rId5"/>
                <a:stretch>
                  <a:fillRect l="-688" t="-6612" b="-18182"/>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
        <p:nvSpPr>
          <p:cNvPr id="16" name="正方形/長方形 15">
            <a:extLst>
              <a:ext uri="{FF2B5EF4-FFF2-40B4-BE49-F238E27FC236}">
                <a16:creationId xmlns:a16="http://schemas.microsoft.com/office/drawing/2014/main" id="{417B8F86-C00B-40BC-A454-37C71C1CDF07}"/>
              </a:ext>
            </a:extLst>
          </p:cNvPr>
          <p:cNvSpPr/>
          <p:nvPr/>
        </p:nvSpPr>
        <p:spPr bwMode="auto">
          <a:xfrm>
            <a:off x="7596336" y="2348880"/>
            <a:ext cx="1296144" cy="1468320"/>
          </a:xfrm>
          <a:prstGeom prst="rect">
            <a:avLst/>
          </a:prstGeom>
          <a:noFill/>
          <a:ln w="38100" cap="flat" cmpd="sng" algn="ctr">
            <a:solidFill>
              <a:srgbClr val="FFC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a:ln>
                <a:noFill/>
              </a:ln>
              <a:solidFill>
                <a:schemeClr val="tx1"/>
              </a:solidFill>
              <a:effectLst/>
              <a:latin typeface="Arial Black" pitchFamily="34" charset="0"/>
              <a:ea typeface="ＭＳ Ｐゴシック" pitchFamily="50" charset="-128"/>
            </a:endParaRPr>
          </a:p>
        </p:txBody>
      </p:sp>
      <p:sp>
        <p:nvSpPr>
          <p:cNvPr id="17" name="テキスト ボックス 16">
            <a:extLst>
              <a:ext uri="{FF2B5EF4-FFF2-40B4-BE49-F238E27FC236}">
                <a16:creationId xmlns:a16="http://schemas.microsoft.com/office/drawing/2014/main" id="{10E81234-5C88-40BF-9FAF-BB329CEFE0D8}"/>
              </a:ext>
            </a:extLst>
          </p:cNvPr>
          <p:cNvSpPr txBox="1"/>
          <p:nvPr/>
        </p:nvSpPr>
        <p:spPr>
          <a:xfrm>
            <a:off x="4925804" y="5146974"/>
            <a:ext cx="4065537" cy="707886"/>
          </a:xfrm>
          <a:prstGeom prst="rect">
            <a:avLst/>
          </a:prstGeom>
          <a:noFill/>
        </p:spPr>
        <p:txBody>
          <a:bodyPr wrap="none" rtlCol="0">
            <a:spAutoFit/>
          </a:bodyPr>
          <a:lstStyle/>
          <a:p>
            <a:pPr algn="l"/>
            <a:r>
              <a:rPr lang="ja-JP" altLang="en-US" sz="2000" dirty="0">
                <a:solidFill>
                  <a:srgbClr val="FFC000"/>
                </a:solidFill>
              </a:rPr>
              <a:t>・</a:t>
            </a:r>
            <a:r>
              <a:rPr lang="en-US" altLang="ja-JP" sz="2000" dirty="0">
                <a:solidFill>
                  <a:srgbClr val="FFC000"/>
                </a:solidFill>
              </a:rPr>
              <a:t>Significant inhomogeneity </a:t>
            </a:r>
          </a:p>
          <a:p>
            <a:pPr algn="l"/>
            <a:r>
              <a:rPr lang="en-US" altLang="ja-JP" sz="2000" dirty="0">
                <a:solidFill>
                  <a:srgbClr val="FFC000"/>
                </a:solidFill>
              </a:rPr>
              <a:t>  is still possible</a:t>
            </a:r>
          </a:p>
        </p:txBody>
      </p:sp>
      <p:cxnSp>
        <p:nvCxnSpPr>
          <p:cNvPr id="6" name="直線矢印コネクタ 5">
            <a:extLst>
              <a:ext uri="{FF2B5EF4-FFF2-40B4-BE49-F238E27FC236}">
                <a16:creationId xmlns:a16="http://schemas.microsoft.com/office/drawing/2014/main" id="{79C89E36-E41B-4983-9311-684664832424}"/>
              </a:ext>
            </a:extLst>
          </p:cNvPr>
          <p:cNvCxnSpPr>
            <a:endCxn id="17" idx="0"/>
          </p:cNvCxnSpPr>
          <p:nvPr/>
        </p:nvCxnSpPr>
        <p:spPr bwMode="auto">
          <a:xfrm flipH="1">
            <a:off x="6958573" y="3933056"/>
            <a:ext cx="1213827" cy="1213918"/>
          </a:xfrm>
          <a:prstGeom prst="straightConnector1">
            <a:avLst/>
          </a:prstGeom>
          <a:solidFill>
            <a:srgbClr val="777777"/>
          </a:solidFill>
          <a:ln w="38100" cap="flat" cmpd="sng" algn="ctr">
            <a:solidFill>
              <a:srgbClr val="FFC0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5502904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ー 3"/>
          <p:cNvSpPr>
            <a:spLocks noGrp="1"/>
          </p:cNvSpPr>
          <p:nvPr>
            <p:ph type="dt" sz="half" idx="10"/>
          </p:nvPr>
        </p:nvSpPr>
        <p:spPr/>
        <p:txBody>
          <a:bodyPr/>
          <a:lstStyle/>
          <a:p>
            <a:r>
              <a:rPr lang="en-US" altLang="ja-JP"/>
              <a:t>Cosmic Acceleration Symposium</a:t>
            </a:r>
            <a:endParaRPr lang="en-US" altLang="ja-JP" dirty="0"/>
          </a:p>
        </p:txBody>
      </p:sp>
      <p:sp>
        <p:nvSpPr>
          <p:cNvPr id="8" name="フッター プレースホルダー 4"/>
          <p:cNvSpPr>
            <a:spLocks noGrp="1"/>
          </p:cNvSpPr>
          <p:nvPr>
            <p:ph type="ftr" sz="quarter" idx="11"/>
          </p:nvPr>
        </p:nvSpPr>
        <p:spPr/>
        <p:txBody>
          <a:bodyPr/>
          <a:lstStyle/>
          <a:p>
            <a:r>
              <a:rPr lang="en-US" altLang="ja-JP"/>
              <a:t>Chulmoon Yoo</a:t>
            </a:r>
          </a:p>
        </p:txBody>
      </p:sp>
      <p:sp>
        <p:nvSpPr>
          <p:cNvPr id="9" name="スライド番号プレースホルダー 5"/>
          <p:cNvSpPr>
            <a:spLocks noGrp="1"/>
          </p:cNvSpPr>
          <p:nvPr>
            <p:ph type="sldNum" sz="quarter" idx="12"/>
          </p:nvPr>
        </p:nvSpPr>
        <p:spPr/>
        <p:txBody>
          <a:bodyPr/>
          <a:lstStyle/>
          <a:p>
            <a:fld id="{183061AC-2ED9-473F-A4D5-A8EBD7F09AF7}" type="slidenum">
              <a:rPr lang="en-US" altLang="ja-JP"/>
              <a:pPr/>
              <a:t>13</a:t>
            </a:fld>
            <a:endParaRPr lang="en-US" altLang="ja-JP"/>
          </a:p>
        </p:txBody>
      </p:sp>
      <p:sp>
        <p:nvSpPr>
          <p:cNvPr id="314370" name="Rectangle 2"/>
          <p:cNvSpPr>
            <a:spLocks noGrp="1" noChangeArrowheads="1"/>
          </p:cNvSpPr>
          <p:nvPr>
            <p:ph type="title"/>
          </p:nvPr>
        </p:nvSpPr>
        <p:spPr/>
        <p:txBody>
          <a:bodyPr/>
          <a:lstStyle/>
          <a:p>
            <a:r>
              <a:rPr lang="en-US" altLang="ja-JP" sz="4000" b="1" dirty="0">
                <a:latin typeface="Arial Black" pitchFamily="34" charset="0"/>
              </a:rPr>
              <a:t>Cluster </a:t>
            </a:r>
            <a:r>
              <a:rPr lang="en-US" altLang="ja-JP" sz="4000" b="1" dirty="0" err="1">
                <a:latin typeface="Arial Black" pitchFamily="34" charset="0"/>
              </a:rPr>
              <a:t>kSZ</a:t>
            </a:r>
            <a:r>
              <a:rPr lang="en-US" altLang="ja-JP" sz="4000" b="1" dirty="0">
                <a:latin typeface="Arial Black" pitchFamily="34" charset="0"/>
              </a:rPr>
              <a:t> Constraint</a:t>
            </a:r>
            <a:endParaRPr lang="en-US" altLang="ja-JP" sz="1800" b="1" dirty="0">
              <a:latin typeface="Arial Black" pitchFamily="34" charset="0"/>
            </a:endParaRPr>
          </a:p>
        </p:txBody>
      </p:sp>
      <mc:AlternateContent xmlns:mc="http://schemas.openxmlformats.org/markup-compatibility/2006" xmlns:a14="http://schemas.microsoft.com/office/drawing/2010/main">
        <mc:Choice Requires="a14">
          <p:sp>
            <p:nvSpPr>
              <p:cNvPr id="15" name="Text Box 4"/>
              <p:cNvSpPr txBox="1">
                <a:spLocks noChangeArrowheads="1"/>
              </p:cNvSpPr>
              <p:nvPr/>
            </p:nvSpPr>
            <p:spPr bwMode="auto">
              <a:xfrm>
                <a:off x="998463" y="1866310"/>
                <a:ext cx="7966025" cy="343492"/>
              </a:xfrm>
              <a:prstGeom prst="rect">
                <a:avLst/>
              </a:prstGeom>
              <a:noFill/>
              <a:ln>
                <a:noFill/>
              </a:ln>
              <a:effectLst/>
              <a:extLst>
                <a:ext uri="{909E8E84-426E-40DD-AFC4-6F175D3DCCD1}">
                  <a14:hiddenFill>
                    <a:solidFill>
                      <a:schemeClr val="accent1"/>
                    </a:solidFill>
                  </a14:hiddenFill>
                </a:ext>
                <a:ext uri="{91240B29-F687-4F45-9708-019B960494DF}">
                  <a14:hiddenLine w="5715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gn="l">
                  <a:lnSpc>
                    <a:spcPct val="100000"/>
                  </a:lnSpc>
                </a:pPr>
                <a:r>
                  <a:rPr lang="ja-JP" altLang="en-US" b="1" dirty="0">
                    <a:solidFill>
                      <a:schemeClr val="tx1"/>
                    </a:solidFill>
                  </a:rPr>
                  <a:t>・　</a:t>
                </a:r>
                <a:r>
                  <a:rPr lang="en-US" altLang="ja-JP" dirty="0"/>
                  <a:t>Planck: </a:t>
                </a:r>
                <a14:m>
                  <m:oMath xmlns:m="http://schemas.openxmlformats.org/officeDocument/2006/math">
                    <m:r>
                      <a:rPr lang="en-US" altLang="ja-JP" b="1" i="0" smtClean="0">
                        <a:latin typeface="Cambria Math" panose="02040503050406030204" pitchFamily="18" charset="0"/>
                      </a:rPr>
                      <m:t>𝚫</m:t>
                    </m:r>
                    <m:r>
                      <a:rPr lang="en-US" altLang="ja-JP" b="1" i="0" smtClean="0">
                        <a:latin typeface="Cambria Math" panose="02040503050406030204" pitchFamily="18" charset="0"/>
                      </a:rPr>
                      <m:t>𝐓</m:t>
                    </m:r>
                    <m:r>
                      <m:rPr>
                        <m:lit/>
                      </m:rPr>
                      <a:rPr lang="en-US" altLang="ja-JP" b="1" i="0" smtClean="0">
                        <a:latin typeface="Cambria Math" panose="02040503050406030204" pitchFamily="18" charset="0"/>
                      </a:rPr>
                      <m:t>/</m:t>
                    </m:r>
                    <m:r>
                      <a:rPr lang="en-US" altLang="ja-JP" b="1" i="0" smtClean="0">
                        <a:latin typeface="Cambria Math" panose="02040503050406030204" pitchFamily="18" charset="0"/>
                      </a:rPr>
                      <m:t>𝐓</m:t>
                    </m:r>
                    <m:r>
                      <a:rPr lang="en-US" altLang="ja-JP" b="1" i="1" smtClean="0">
                        <a:latin typeface="Cambria Math" panose="02040503050406030204" pitchFamily="18" charset="0"/>
                        <a:sym typeface="MT Extra" panose="05050102010205020202" pitchFamily="18" charset="2"/>
                      </a:rPr>
                      <m:t>≲</m:t>
                    </m:r>
                    <m:r>
                      <a:rPr lang="en-US" altLang="ja-JP" b="1" i="1" smtClean="0">
                        <a:latin typeface="Cambria Math" panose="02040503050406030204" pitchFamily="18" charset="0"/>
                        <a:sym typeface="MT Extra" panose="05050102010205020202" pitchFamily="18" charset="2"/>
                      </a:rPr>
                      <m:t>𝟖</m:t>
                    </m:r>
                    <m:r>
                      <a:rPr lang="en-US" altLang="ja-JP" b="1" i="1" smtClean="0">
                        <a:latin typeface="Cambria Math" panose="02040503050406030204" pitchFamily="18" charset="0"/>
                        <a:sym typeface="MT Extra" panose="05050102010205020202" pitchFamily="18" charset="2"/>
                      </a:rPr>
                      <m:t>.</m:t>
                    </m:r>
                    <m:r>
                      <a:rPr lang="en-US" altLang="ja-JP" b="1" i="1" smtClean="0">
                        <a:latin typeface="Cambria Math" panose="02040503050406030204" pitchFamily="18" charset="0"/>
                        <a:sym typeface="MT Extra" panose="05050102010205020202" pitchFamily="18" charset="2"/>
                      </a:rPr>
                      <m:t>𝟖</m:t>
                    </m:r>
                    <m:r>
                      <a:rPr lang="en-US" altLang="ja-JP" b="1" i="1" smtClean="0">
                        <a:latin typeface="Cambria Math" panose="02040503050406030204" pitchFamily="18" charset="0"/>
                        <a:sym typeface="MT Extra" panose="05050102010205020202" pitchFamily="18" charset="2"/>
                      </a:rPr>
                      <m:t>×</m:t>
                    </m:r>
                    <m:r>
                      <a:rPr lang="en-US" altLang="ja-JP" b="1" i="1" smtClean="0">
                        <a:latin typeface="Cambria Math" panose="02040503050406030204" pitchFamily="18" charset="0"/>
                        <a:sym typeface="MT Extra" panose="05050102010205020202" pitchFamily="18" charset="2"/>
                      </a:rPr>
                      <m:t>𝟏</m:t>
                    </m:r>
                    <m:sSup>
                      <m:sSupPr>
                        <m:ctrlPr>
                          <a:rPr lang="en-US" altLang="ja-JP" b="1" i="1" smtClean="0">
                            <a:latin typeface="Cambria Math" panose="02040503050406030204" pitchFamily="18" charset="0"/>
                            <a:sym typeface="MT Extra" panose="05050102010205020202" pitchFamily="18" charset="2"/>
                          </a:rPr>
                        </m:ctrlPr>
                      </m:sSupPr>
                      <m:e>
                        <m:r>
                          <a:rPr lang="en-US" altLang="ja-JP" b="1" i="1" smtClean="0">
                            <a:latin typeface="Cambria Math" panose="02040503050406030204" pitchFamily="18" charset="0"/>
                            <a:sym typeface="MT Extra" panose="05050102010205020202" pitchFamily="18" charset="2"/>
                          </a:rPr>
                          <m:t>𝟎</m:t>
                        </m:r>
                      </m:e>
                      <m:sup>
                        <m:r>
                          <a:rPr lang="en-US" altLang="ja-JP" b="1" i="1" smtClean="0">
                            <a:latin typeface="Cambria Math" panose="02040503050406030204" pitchFamily="18" charset="0"/>
                            <a:sym typeface="MT Extra" panose="05050102010205020202" pitchFamily="18" charset="2"/>
                          </a:rPr>
                          <m:t>−</m:t>
                        </m:r>
                        <m:r>
                          <a:rPr lang="en-US" altLang="ja-JP" b="1" i="1" smtClean="0">
                            <a:latin typeface="Cambria Math" panose="02040503050406030204" pitchFamily="18" charset="0"/>
                            <a:sym typeface="MT Extra" panose="05050102010205020202" pitchFamily="18" charset="2"/>
                          </a:rPr>
                          <m:t>𝟒</m:t>
                        </m:r>
                      </m:sup>
                    </m:sSup>
                  </m:oMath>
                </a14:m>
                <a:r>
                  <a:rPr lang="en-US" altLang="ja-JP" dirty="0"/>
                  <a:t> for </a:t>
                </a:r>
                <a14:m>
                  <m:oMath xmlns:m="http://schemas.openxmlformats.org/officeDocument/2006/math">
                    <m:r>
                      <a:rPr lang="en-US" altLang="ja-JP" b="1" i="1" smtClean="0">
                        <a:latin typeface="Cambria Math" panose="02040503050406030204" pitchFamily="18" charset="0"/>
                      </a:rPr>
                      <m:t>𝒛</m:t>
                    </m:r>
                    <m:r>
                      <a:rPr lang="en-US" altLang="ja-JP" b="1" i="1" smtClean="0">
                        <a:latin typeface="Cambria Math" panose="02040503050406030204" pitchFamily="18" charset="0"/>
                      </a:rPr>
                      <m:t>&lt;</m:t>
                    </m:r>
                    <m:r>
                      <a:rPr lang="en-US" altLang="ja-JP" b="1" i="1" smtClean="0">
                        <a:latin typeface="Cambria Math" panose="02040503050406030204" pitchFamily="18" charset="0"/>
                      </a:rPr>
                      <m:t>𝟏</m:t>
                    </m:r>
                  </m:oMath>
                </a14:m>
                <a:r>
                  <a:rPr lang="en-US" altLang="ja-JP" dirty="0"/>
                  <a:t> </a:t>
                </a:r>
              </a:p>
            </p:txBody>
          </p:sp>
        </mc:Choice>
        <mc:Fallback xmlns="">
          <p:sp>
            <p:nvSpPr>
              <p:cNvPr id="15" name="Text Box 4"/>
              <p:cNvSpPr txBox="1">
                <a:spLocks noRot="1" noChangeAspect="1" noMove="1" noResize="1" noEditPoints="1" noAdjustHandles="1" noChangeArrowheads="1" noChangeShapeType="1" noTextEdit="1"/>
              </p:cNvSpPr>
              <p:nvPr/>
            </p:nvSpPr>
            <p:spPr bwMode="auto">
              <a:xfrm>
                <a:off x="998463" y="1866310"/>
                <a:ext cx="7966025" cy="343492"/>
              </a:xfrm>
              <a:prstGeom prst="rect">
                <a:avLst/>
              </a:prstGeom>
              <a:blipFill>
                <a:blip r:embed="rId3"/>
                <a:stretch>
                  <a:fillRect l="-459" t="-7018" b="-2280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
        <p:nvSpPr>
          <p:cNvPr id="14" name="Text Box 38"/>
          <p:cNvSpPr txBox="1">
            <a:spLocks noChangeArrowheads="1"/>
          </p:cNvSpPr>
          <p:nvPr/>
        </p:nvSpPr>
        <p:spPr bwMode="auto">
          <a:xfrm>
            <a:off x="683568" y="1334869"/>
            <a:ext cx="656622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ja-JP" sz="1800" dirty="0"/>
              <a:t>◎</a:t>
            </a:r>
            <a:r>
              <a:rPr lang="en-US" altLang="ja-JP" sz="1800" dirty="0" err="1"/>
              <a:t>kSZ</a:t>
            </a:r>
            <a:r>
              <a:rPr lang="en-US" altLang="ja-JP" sz="1800" dirty="0"/>
              <a:t> would be more effective to give a constraint</a:t>
            </a:r>
            <a:endParaRPr lang="en-US" altLang="ja-JP" sz="1200" dirty="0"/>
          </a:p>
        </p:txBody>
      </p:sp>
      <p:cxnSp>
        <p:nvCxnSpPr>
          <p:cNvPr id="3" name="直線コネクタ 2"/>
          <p:cNvCxnSpPr/>
          <p:nvPr/>
        </p:nvCxnSpPr>
        <p:spPr bwMode="auto">
          <a:xfrm flipH="1">
            <a:off x="2405777" y="2492896"/>
            <a:ext cx="2160240" cy="2232248"/>
          </a:xfrm>
          <a:prstGeom prst="line">
            <a:avLst/>
          </a:prstGeom>
          <a:solidFill>
            <a:srgbClr val="777777"/>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直線コネクタ 12"/>
          <p:cNvCxnSpPr>
            <a:cxnSpLocks/>
          </p:cNvCxnSpPr>
          <p:nvPr/>
        </p:nvCxnSpPr>
        <p:spPr bwMode="auto">
          <a:xfrm>
            <a:off x="4566017" y="2492896"/>
            <a:ext cx="2160240" cy="2232248"/>
          </a:xfrm>
          <a:prstGeom prst="line">
            <a:avLst/>
          </a:prstGeom>
          <a:solidFill>
            <a:srgbClr val="777777"/>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直線コネクタ 15"/>
          <p:cNvCxnSpPr>
            <a:cxnSpLocks/>
          </p:cNvCxnSpPr>
          <p:nvPr/>
        </p:nvCxnSpPr>
        <p:spPr bwMode="auto">
          <a:xfrm flipH="1">
            <a:off x="3053849" y="2852936"/>
            <a:ext cx="1872208" cy="1872208"/>
          </a:xfrm>
          <a:prstGeom prst="line">
            <a:avLst/>
          </a:prstGeom>
          <a:solidFill>
            <a:srgbClr val="777777"/>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 name="テキスト ボックス 4"/>
          <p:cNvSpPr txBox="1"/>
          <p:nvPr/>
        </p:nvSpPr>
        <p:spPr>
          <a:xfrm>
            <a:off x="4466221" y="2564834"/>
            <a:ext cx="964816" cy="338554"/>
          </a:xfrm>
          <a:prstGeom prst="rect">
            <a:avLst/>
          </a:prstGeom>
          <a:noFill/>
        </p:spPr>
        <p:txBody>
          <a:bodyPr wrap="none" rtlCol="0">
            <a:spAutoFit/>
          </a:bodyPr>
          <a:lstStyle/>
          <a:p>
            <a:r>
              <a:rPr kumimoji="1" lang="en-US" altLang="ja-JP" dirty="0">
                <a:solidFill>
                  <a:srgbClr val="FF9966"/>
                </a:solidFill>
              </a:rPr>
              <a:t>cluster</a:t>
            </a:r>
            <a:endParaRPr kumimoji="1" lang="ja-JP" altLang="en-US" dirty="0">
              <a:solidFill>
                <a:srgbClr val="FF9966"/>
              </a:solidFill>
            </a:endParaRPr>
          </a:p>
        </p:txBody>
      </p:sp>
      <p:cxnSp>
        <p:nvCxnSpPr>
          <p:cNvPr id="10" name="直線矢印コネクタ 9"/>
          <p:cNvCxnSpPr/>
          <p:nvPr/>
        </p:nvCxnSpPr>
        <p:spPr bwMode="auto">
          <a:xfrm flipH="1" flipV="1">
            <a:off x="5214089" y="2996952"/>
            <a:ext cx="720080" cy="720080"/>
          </a:xfrm>
          <a:prstGeom prst="straightConnector1">
            <a:avLst/>
          </a:prstGeom>
          <a:solidFill>
            <a:srgbClr val="777777"/>
          </a:solidFill>
          <a:ln w="38100" cap="flat" cmpd="sng" algn="ctr">
            <a:solidFill>
              <a:srgbClr val="FFFF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矢印コネクタ 19"/>
          <p:cNvCxnSpPr>
            <a:cxnSpLocks/>
          </p:cNvCxnSpPr>
          <p:nvPr/>
        </p:nvCxnSpPr>
        <p:spPr bwMode="auto">
          <a:xfrm flipV="1">
            <a:off x="4061961" y="3068960"/>
            <a:ext cx="720080" cy="720080"/>
          </a:xfrm>
          <a:prstGeom prst="straightConnector1">
            <a:avLst/>
          </a:prstGeom>
          <a:solidFill>
            <a:srgbClr val="777777"/>
          </a:solidFill>
          <a:ln w="38100" cap="flat" cmpd="sng" algn="ctr">
            <a:solidFill>
              <a:srgbClr val="FFFF0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テキスト ボックス 10"/>
          <p:cNvSpPr txBox="1"/>
          <p:nvPr/>
        </p:nvSpPr>
        <p:spPr>
          <a:xfrm>
            <a:off x="5654671" y="3137404"/>
            <a:ext cx="423514" cy="338554"/>
          </a:xfrm>
          <a:prstGeom prst="rect">
            <a:avLst/>
          </a:prstGeom>
          <a:noFill/>
        </p:spPr>
        <p:txBody>
          <a:bodyPr wrap="none" rtlCol="0">
            <a:spAutoFit/>
          </a:bodyPr>
          <a:lstStyle/>
          <a:p>
            <a:r>
              <a:rPr kumimoji="1" lang="en-US" altLang="ja-JP" dirty="0">
                <a:solidFill>
                  <a:srgbClr val="FFFF00"/>
                </a:solidFill>
              </a:rPr>
              <a:t>T</a:t>
            </a:r>
            <a:r>
              <a:rPr kumimoji="1" lang="en-US" altLang="ja-JP" baseline="-25000" dirty="0">
                <a:solidFill>
                  <a:srgbClr val="FFFF00"/>
                </a:solidFill>
              </a:rPr>
              <a:t>0</a:t>
            </a:r>
            <a:endParaRPr kumimoji="1" lang="ja-JP" altLang="en-US" dirty="0">
              <a:solidFill>
                <a:srgbClr val="FFFF00"/>
              </a:solidFill>
            </a:endParaRPr>
          </a:p>
        </p:txBody>
      </p:sp>
      <p:sp>
        <p:nvSpPr>
          <p:cNvPr id="21" name="テキスト ボックス 20"/>
          <p:cNvSpPr txBox="1"/>
          <p:nvPr/>
        </p:nvSpPr>
        <p:spPr>
          <a:xfrm>
            <a:off x="4326790" y="3493735"/>
            <a:ext cx="423514" cy="338554"/>
          </a:xfrm>
          <a:prstGeom prst="rect">
            <a:avLst/>
          </a:prstGeom>
          <a:noFill/>
        </p:spPr>
        <p:txBody>
          <a:bodyPr wrap="none" rtlCol="0">
            <a:spAutoFit/>
          </a:bodyPr>
          <a:lstStyle/>
          <a:p>
            <a:r>
              <a:rPr kumimoji="1" lang="en-US" altLang="ja-JP" dirty="0">
                <a:solidFill>
                  <a:srgbClr val="FFFF00"/>
                </a:solidFill>
              </a:rPr>
              <a:t>T</a:t>
            </a:r>
            <a:r>
              <a:rPr lang="en-US" altLang="ja-JP" baseline="-25000" dirty="0">
                <a:solidFill>
                  <a:srgbClr val="FFFF00"/>
                </a:solidFill>
              </a:rPr>
              <a:t>1</a:t>
            </a:r>
            <a:endParaRPr kumimoji="1" lang="ja-JP" altLang="en-US" dirty="0">
              <a:solidFill>
                <a:srgbClr val="FFFF00"/>
              </a:solidFill>
            </a:endParaRPr>
          </a:p>
        </p:txBody>
      </p:sp>
      <p:cxnSp>
        <p:nvCxnSpPr>
          <p:cNvPr id="17" name="直線コネクタ 16"/>
          <p:cNvCxnSpPr/>
          <p:nvPr/>
        </p:nvCxnSpPr>
        <p:spPr bwMode="auto">
          <a:xfrm>
            <a:off x="1973729" y="4725144"/>
            <a:ext cx="5270077" cy="0"/>
          </a:xfrm>
          <a:prstGeom prst="line">
            <a:avLst/>
          </a:prstGeom>
          <a:solidFill>
            <a:srgbClr val="777777"/>
          </a:solidFill>
          <a:ln w="38100" cap="flat" cmpd="sng" algn="ctr">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23" name="正方形/長方形 22"/>
              <p:cNvSpPr/>
              <p:nvPr/>
            </p:nvSpPr>
            <p:spPr>
              <a:xfrm>
                <a:off x="6216221" y="2991375"/>
                <a:ext cx="1812163" cy="400110"/>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altLang="ja-JP" sz="2000" b="1" i="0" smtClean="0">
                          <a:solidFill>
                            <a:srgbClr val="FFFF00"/>
                          </a:solidFill>
                          <a:latin typeface="Cambria Math" panose="02040503050406030204" pitchFamily="18" charset="0"/>
                        </a:rPr>
                        <m:t>𝚫</m:t>
                      </m:r>
                      <m:r>
                        <a:rPr lang="en-US" altLang="ja-JP" sz="2000" b="1" i="0" smtClean="0">
                          <a:solidFill>
                            <a:srgbClr val="FFFF00"/>
                          </a:solidFill>
                          <a:latin typeface="Cambria Math" panose="02040503050406030204" pitchFamily="18" charset="0"/>
                        </a:rPr>
                        <m:t>𝐓</m:t>
                      </m:r>
                      <m:r>
                        <a:rPr lang="en-US" altLang="ja-JP" sz="2000" b="1" i="0" smtClean="0">
                          <a:solidFill>
                            <a:srgbClr val="FFFF00"/>
                          </a:solidFill>
                          <a:latin typeface="Cambria Math" panose="02040503050406030204" pitchFamily="18" charset="0"/>
                        </a:rPr>
                        <m:t>=</m:t>
                      </m:r>
                      <m:sSub>
                        <m:sSubPr>
                          <m:ctrlPr>
                            <a:rPr lang="en-US" altLang="ja-JP" sz="2000" b="1" i="1" smtClean="0">
                              <a:solidFill>
                                <a:srgbClr val="FFFF00"/>
                              </a:solidFill>
                              <a:latin typeface="Cambria Math" panose="02040503050406030204" pitchFamily="18" charset="0"/>
                            </a:rPr>
                          </m:ctrlPr>
                        </m:sSubPr>
                        <m:e>
                          <m:r>
                            <a:rPr lang="en-US" altLang="ja-JP" sz="2000" b="1" i="1" smtClean="0">
                              <a:solidFill>
                                <a:srgbClr val="FFFF00"/>
                              </a:solidFill>
                              <a:latin typeface="Cambria Math" panose="02040503050406030204" pitchFamily="18" charset="0"/>
                            </a:rPr>
                            <m:t>𝑻</m:t>
                          </m:r>
                        </m:e>
                        <m:sub>
                          <m:r>
                            <a:rPr lang="en-US" altLang="ja-JP" sz="2000" b="1" i="1" smtClean="0">
                              <a:solidFill>
                                <a:srgbClr val="FFFF00"/>
                              </a:solidFill>
                              <a:latin typeface="Cambria Math" panose="02040503050406030204" pitchFamily="18" charset="0"/>
                            </a:rPr>
                            <m:t>𝟎</m:t>
                          </m:r>
                        </m:sub>
                      </m:sSub>
                      <m:r>
                        <a:rPr lang="en-US" altLang="ja-JP" sz="2000" b="1" i="1" smtClean="0">
                          <a:solidFill>
                            <a:srgbClr val="FFFF00"/>
                          </a:solidFill>
                          <a:latin typeface="Cambria Math" panose="02040503050406030204" pitchFamily="18" charset="0"/>
                        </a:rPr>
                        <m:t>−</m:t>
                      </m:r>
                      <m:sSub>
                        <m:sSubPr>
                          <m:ctrlPr>
                            <a:rPr lang="en-US" altLang="ja-JP" sz="2000" b="1" i="1" smtClean="0">
                              <a:solidFill>
                                <a:srgbClr val="FFFF00"/>
                              </a:solidFill>
                              <a:latin typeface="Cambria Math" panose="02040503050406030204" pitchFamily="18" charset="0"/>
                            </a:rPr>
                          </m:ctrlPr>
                        </m:sSubPr>
                        <m:e>
                          <m:r>
                            <a:rPr lang="en-US" altLang="ja-JP" sz="2000" b="1" i="1" smtClean="0">
                              <a:solidFill>
                                <a:srgbClr val="FFFF00"/>
                              </a:solidFill>
                              <a:latin typeface="Cambria Math" panose="02040503050406030204" pitchFamily="18" charset="0"/>
                            </a:rPr>
                            <m:t>𝑻</m:t>
                          </m:r>
                        </m:e>
                        <m:sub>
                          <m:r>
                            <a:rPr lang="en-US" altLang="ja-JP" sz="2000" b="1" i="1" smtClean="0">
                              <a:solidFill>
                                <a:srgbClr val="FFFF00"/>
                              </a:solidFill>
                              <a:latin typeface="Cambria Math" panose="02040503050406030204" pitchFamily="18" charset="0"/>
                            </a:rPr>
                            <m:t>𝟏</m:t>
                          </m:r>
                        </m:sub>
                      </m:sSub>
                    </m:oMath>
                  </m:oMathPara>
                </a14:m>
                <a:endParaRPr lang="ja-JP" altLang="en-US" sz="2000" dirty="0">
                  <a:solidFill>
                    <a:srgbClr val="FFFF00"/>
                  </a:solidFill>
                </a:endParaRPr>
              </a:p>
            </p:txBody>
          </p:sp>
        </mc:Choice>
        <mc:Fallback xmlns="">
          <p:sp>
            <p:nvSpPr>
              <p:cNvPr id="23" name="正方形/長方形 22"/>
              <p:cNvSpPr>
                <a:spLocks noRot="1" noChangeAspect="1" noMove="1" noResize="1" noEditPoints="1" noAdjustHandles="1" noChangeArrowheads="1" noChangeShapeType="1" noTextEdit="1"/>
              </p:cNvSpPr>
              <p:nvPr/>
            </p:nvSpPr>
            <p:spPr>
              <a:xfrm>
                <a:off x="6216221" y="2991375"/>
                <a:ext cx="1812163" cy="400110"/>
              </a:xfrm>
              <a:prstGeom prst="rect">
                <a:avLst/>
              </a:prstGeom>
              <a:blipFill>
                <a:blip r:embed="rId4"/>
                <a:stretch>
                  <a:fillRect b="-1538"/>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154393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FEC2ECCE-8B6A-49FA-A6E0-1C3F2DE4D416}"/>
              </a:ext>
            </a:extLst>
          </p:cNvPr>
          <p:cNvPicPr>
            <a:picLocks noChangeAspect="1"/>
          </p:cNvPicPr>
          <p:nvPr/>
        </p:nvPicPr>
        <p:blipFill>
          <a:blip r:embed="rId3"/>
          <a:stretch>
            <a:fillRect/>
          </a:stretch>
        </p:blipFill>
        <p:spPr>
          <a:xfrm>
            <a:off x="1108894" y="1268760"/>
            <a:ext cx="7063506" cy="4952086"/>
          </a:xfrm>
          <a:prstGeom prst="rect">
            <a:avLst/>
          </a:prstGeom>
        </p:spPr>
      </p:pic>
      <p:sp>
        <p:nvSpPr>
          <p:cNvPr id="7" name="日付プレースホルダー 3"/>
          <p:cNvSpPr>
            <a:spLocks noGrp="1"/>
          </p:cNvSpPr>
          <p:nvPr>
            <p:ph type="dt" sz="half" idx="10"/>
          </p:nvPr>
        </p:nvSpPr>
        <p:spPr/>
        <p:txBody>
          <a:bodyPr/>
          <a:lstStyle/>
          <a:p>
            <a:r>
              <a:rPr lang="en-US" altLang="ja-JP"/>
              <a:t>Cosmic Acceleration Symposium</a:t>
            </a:r>
            <a:endParaRPr lang="en-US" altLang="ja-JP" dirty="0"/>
          </a:p>
        </p:txBody>
      </p:sp>
      <p:sp>
        <p:nvSpPr>
          <p:cNvPr id="8" name="フッター プレースホルダー 4"/>
          <p:cNvSpPr>
            <a:spLocks noGrp="1"/>
          </p:cNvSpPr>
          <p:nvPr>
            <p:ph type="ftr" sz="quarter" idx="11"/>
          </p:nvPr>
        </p:nvSpPr>
        <p:spPr/>
        <p:txBody>
          <a:bodyPr/>
          <a:lstStyle/>
          <a:p>
            <a:r>
              <a:rPr lang="en-US" altLang="ja-JP"/>
              <a:t>Chulmoon Yoo</a:t>
            </a:r>
          </a:p>
        </p:txBody>
      </p:sp>
      <p:sp>
        <p:nvSpPr>
          <p:cNvPr id="9" name="スライド番号プレースホルダー 5"/>
          <p:cNvSpPr>
            <a:spLocks noGrp="1"/>
          </p:cNvSpPr>
          <p:nvPr>
            <p:ph type="sldNum" sz="quarter" idx="12"/>
          </p:nvPr>
        </p:nvSpPr>
        <p:spPr/>
        <p:txBody>
          <a:bodyPr/>
          <a:lstStyle/>
          <a:p>
            <a:fld id="{183061AC-2ED9-473F-A4D5-A8EBD7F09AF7}" type="slidenum">
              <a:rPr lang="en-US" altLang="ja-JP"/>
              <a:pPr/>
              <a:t>14</a:t>
            </a:fld>
            <a:endParaRPr lang="en-US" altLang="ja-JP"/>
          </a:p>
        </p:txBody>
      </p:sp>
      <p:sp>
        <p:nvSpPr>
          <p:cNvPr id="314370" name="Rectangle 2"/>
          <p:cNvSpPr>
            <a:spLocks noGrp="1" noChangeArrowheads="1"/>
          </p:cNvSpPr>
          <p:nvPr>
            <p:ph type="title"/>
          </p:nvPr>
        </p:nvSpPr>
        <p:spPr/>
        <p:txBody>
          <a:bodyPr/>
          <a:lstStyle/>
          <a:p>
            <a:r>
              <a:rPr lang="en-US" altLang="ja-JP" sz="4000" b="1" dirty="0" err="1">
                <a:latin typeface="Arial Black" pitchFamily="34" charset="0"/>
              </a:rPr>
              <a:t>kSZ</a:t>
            </a:r>
            <a:endParaRPr lang="en-US" altLang="ja-JP" sz="1800" b="1" dirty="0">
              <a:latin typeface="Arial Black" pitchFamily="34" charset="0"/>
            </a:endParaRPr>
          </a:p>
        </p:txBody>
      </p:sp>
      <p:sp>
        <p:nvSpPr>
          <p:cNvPr id="3" name="テキスト ボックス 2"/>
          <p:cNvSpPr txBox="1"/>
          <p:nvPr/>
        </p:nvSpPr>
        <p:spPr>
          <a:xfrm>
            <a:off x="3635896" y="3212976"/>
            <a:ext cx="2746266" cy="584775"/>
          </a:xfrm>
          <a:prstGeom prst="rect">
            <a:avLst/>
          </a:prstGeom>
          <a:noFill/>
        </p:spPr>
        <p:txBody>
          <a:bodyPr wrap="none" rtlCol="0">
            <a:spAutoFit/>
          </a:bodyPr>
          <a:lstStyle/>
          <a:p>
            <a:r>
              <a:rPr kumimoji="1" lang="en-US" altLang="ja-JP" sz="3200" dirty="0">
                <a:solidFill>
                  <a:srgbClr val="FF0000"/>
                </a:solidFill>
              </a:rPr>
              <a:t>preliminary</a:t>
            </a:r>
            <a:endParaRPr kumimoji="1" lang="ja-JP" altLang="en-US" sz="3200" dirty="0">
              <a:solidFill>
                <a:srgbClr val="FF0000"/>
              </a:solidFill>
            </a:endParaRPr>
          </a:p>
        </p:txBody>
      </p:sp>
      <mc:AlternateContent xmlns:mc="http://schemas.openxmlformats.org/markup-compatibility/2006" xmlns:a14="http://schemas.microsoft.com/office/drawing/2010/main">
        <mc:Choice Requires="a14">
          <p:sp>
            <p:nvSpPr>
              <p:cNvPr id="4" name="正方形/長方形 3"/>
              <p:cNvSpPr/>
              <p:nvPr/>
            </p:nvSpPr>
            <p:spPr>
              <a:xfrm>
                <a:off x="2411760" y="1586949"/>
                <a:ext cx="2863733" cy="427618"/>
              </a:xfrm>
              <a:prstGeom prst="rect">
                <a:avLst/>
              </a:prstGeom>
            </p:spPr>
            <p:txBody>
              <a:bodyPr wrap="none">
                <a:spAutoFit/>
              </a:bodyPr>
              <a:lstStyle/>
              <a:p>
                <a:r>
                  <a:rPr lang="en-US" altLang="ja-JP" sz="2000" dirty="0">
                    <a:solidFill>
                      <a:schemeClr val="bg1"/>
                    </a:solidFill>
                  </a:rPr>
                  <a:t>(</a:t>
                </a:r>
                <a14:m>
                  <m:oMath xmlns:m="http://schemas.openxmlformats.org/officeDocument/2006/math">
                    <m:sSubSup>
                      <m:sSubSupPr>
                        <m:ctrlPr>
                          <a:rPr lang="en-US" altLang="ja-JP" sz="2000" i="1">
                            <a:solidFill>
                              <a:schemeClr val="bg1"/>
                            </a:solidFill>
                            <a:latin typeface="Cambria Math" panose="02040503050406030204" pitchFamily="18" charset="0"/>
                          </a:rPr>
                        </m:ctrlPr>
                      </m:sSubSupPr>
                      <m:e>
                        <m:r>
                          <a:rPr lang="en-US" altLang="ja-JP" sz="2000">
                            <a:solidFill>
                              <a:schemeClr val="bg1"/>
                            </a:solidFill>
                            <a:latin typeface="Cambria Math" panose="02040503050406030204" pitchFamily="18" charset="0"/>
                          </a:rPr>
                          <m:t>𝛀</m:t>
                        </m:r>
                      </m:e>
                      <m:sub>
                        <m:r>
                          <a:rPr lang="en-US" altLang="ja-JP" sz="2000">
                            <a:solidFill>
                              <a:schemeClr val="bg1"/>
                            </a:solidFill>
                            <a:latin typeface="Cambria Math" panose="02040503050406030204" pitchFamily="18" charset="0"/>
                          </a:rPr>
                          <m:t>𝚲</m:t>
                        </m:r>
                        <m:r>
                          <a:rPr lang="en-US" altLang="ja-JP" sz="2000">
                            <a:solidFill>
                              <a:schemeClr val="bg1"/>
                            </a:solidFill>
                            <a:latin typeface="Cambria Math" panose="02040503050406030204" pitchFamily="18" charset="0"/>
                          </a:rPr>
                          <m:t>𝟎</m:t>
                        </m:r>
                      </m:sub>
                      <m:sup>
                        <m:r>
                          <a:rPr lang="en-US" altLang="ja-JP" sz="2000">
                            <a:solidFill>
                              <a:schemeClr val="bg1"/>
                            </a:solidFill>
                            <a:latin typeface="Cambria Math" panose="02040503050406030204" pitchFamily="18" charset="0"/>
                          </a:rPr>
                          <m:t>𝐝𝐢𝐬</m:t>
                        </m:r>
                      </m:sup>
                    </m:sSubSup>
                  </m:oMath>
                </a14:m>
                <a:r>
                  <a:rPr lang="en-US" altLang="ja-JP" sz="2000" dirty="0">
                    <a:solidFill>
                      <a:schemeClr val="bg1"/>
                    </a:solidFill>
                  </a:rPr>
                  <a:t>=0.7, </a:t>
                </a:r>
                <a14:m>
                  <m:oMath xmlns:m="http://schemas.openxmlformats.org/officeDocument/2006/math">
                    <m:sSubSup>
                      <m:sSubSupPr>
                        <m:ctrlPr>
                          <a:rPr lang="en-US" altLang="ja-JP" sz="2000" i="1">
                            <a:solidFill>
                              <a:schemeClr val="bg1"/>
                            </a:solidFill>
                            <a:latin typeface="Cambria Math" panose="02040503050406030204" pitchFamily="18" charset="0"/>
                          </a:rPr>
                        </m:ctrlPr>
                      </m:sSubSupPr>
                      <m:e>
                        <m:r>
                          <a:rPr lang="en-US" altLang="ja-JP" sz="2000">
                            <a:solidFill>
                              <a:schemeClr val="bg1"/>
                            </a:solidFill>
                            <a:latin typeface="Cambria Math" panose="02040503050406030204" pitchFamily="18" charset="0"/>
                          </a:rPr>
                          <m:t>𝛀</m:t>
                        </m:r>
                      </m:e>
                      <m:sub>
                        <m:r>
                          <a:rPr lang="en-US" altLang="ja-JP" sz="2000">
                            <a:solidFill>
                              <a:schemeClr val="bg1"/>
                            </a:solidFill>
                            <a:latin typeface="Cambria Math" panose="02040503050406030204" pitchFamily="18" charset="0"/>
                          </a:rPr>
                          <m:t>𝐦𝟎</m:t>
                        </m:r>
                      </m:sub>
                      <m:sup>
                        <m:r>
                          <a:rPr lang="en-US" altLang="ja-JP" sz="2000">
                            <a:solidFill>
                              <a:schemeClr val="bg1"/>
                            </a:solidFill>
                            <a:latin typeface="Cambria Math" panose="02040503050406030204" pitchFamily="18" charset="0"/>
                          </a:rPr>
                          <m:t>𝐝𝐢𝐬</m:t>
                        </m:r>
                      </m:sup>
                    </m:sSubSup>
                  </m:oMath>
                </a14:m>
                <a:r>
                  <a:rPr lang="en-US" altLang="ja-JP" sz="2000" dirty="0">
                    <a:solidFill>
                      <a:schemeClr val="bg1"/>
                    </a:solidFill>
                  </a:rPr>
                  <a:t>=0.3) </a:t>
                </a:r>
                <a:endParaRPr lang="ja-JP" altLang="en-US" sz="2000" dirty="0">
                  <a:solidFill>
                    <a:schemeClr val="bg1"/>
                  </a:solidFill>
                </a:endParaRPr>
              </a:p>
            </p:txBody>
          </p:sp>
        </mc:Choice>
        <mc:Fallback xmlns="">
          <p:sp>
            <p:nvSpPr>
              <p:cNvPr id="4" name="正方形/長方形 3"/>
              <p:cNvSpPr>
                <a:spLocks noRot="1" noChangeAspect="1" noMove="1" noResize="1" noEditPoints="1" noAdjustHandles="1" noChangeArrowheads="1" noChangeShapeType="1" noTextEdit="1"/>
              </p:cNvSpPr>
              <p:nvPr/>
            </p:nvSpPr>
            <p:spPr>
              <a:xfrm>
                <a:off x="2411760" y="1586949"/>
                <a:ext cx="2863733" cy="427618"/>
              </a:xfrm>
              <a:prstGeom prst="rect">
                <a:avLst/>
              </a:prstGeom>
              <a:blipFill>
                <a:blip r:embed="rId4"/>
                <a:stretch>
                  <a:fillRect l="-426" r="-213" b="-25714"/>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480358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ー 3"/>
          <p:cNvSpPr>
            <a:spLocks noGrp="1"/>
          </p:cNvSpPr>
          <p:nvPr>
            <p:ph type="dt" sz="half" idx="10"/>
          </p:nvPr>
        </p:nvSpPr>
        <p:spPr/>
        <p:txBody>
          <a:bodyPr/>
          <a:lstStyle/>
          <a:p>
            <a:r>
              <a:rPr lang="en-US" altLang="ja-JP"/>
              <a:t>Cosmic Acceleration Symposium</a:t>
            </a:r>
            <a:endParaRPr lang="en-US" altLang="ja-JP" dirty="0"/>
          </a:p>
        </p:txBody>
      </p:sp>
      <p:sp>
        <p:nvSpPr>
          <p:cNvPr id="8" name="フッター プレースホルダー 4"/>
          <p:cNvSpPr>
            <a:spLocks noGrp="1"/>
          </p:cNvSpPr>
          <p:nvPr>
            <p:ph type="ftr" sz="quarter" idx="11"/>
          </p:nvPr>
        </p:nvSpPr>
        <p:spPr/>
        <p:txBody>
          <a:bodyPr/>
          <a:lstStyle/>
          <a:p>
            <a:r>
              <a:rPr lang="en-US" altLang="ja-JP"/>
              <a:t>Chulmoon Yoo</a:t>
            </a:r>
          </a:p>
        </p:txBody>
      </p:sp>
      <p:sp>
        <p:nvSpPr>
          <p:cNvPr id="9" name="スライド番号プレースホルダー 5"/>
          <p:cNvSpPr>
            <a:spLocks noGrp="1"/>
          </p:cNvSpPr>
          <p:nvPr>
            <p:ph type="sldNum" sz="quarter" idx="12"/>
          </p:nvPr>
        </p:nvSpPr>
        <p:spPr/>
        <p:txBody>
          <a:bodyPr/>
          <a:lstStyle/>
          <a:p>
            <a:fld id="{183061AC-2ED9-473F-A4D5-A8EBD7F09AF7}" type="slidenum">
              <a:rPr lang="en-US" altLang="ja-JP"/>
              <a:pPr/>
              <a:t>15</a:t>
            </a:fld>
            <a:endParaRPr lang="en-US" altLang="ja-JP"/>
          </a:p>
        </p:txBody>
      </p:sp>
      <p:sp>
        <p:nvSpPr>
          <p:cNvPr id="314370" name="Rectangle 2"/>
          <p:cNvSpPr>
            <a:spLocks noGrp="1" noChangeArrowheads="1"/>
          </p:cNvSpPr>
          <p:nvPr>
            <p:ph type="title"/>
          </p:nvPr>
        </p:nvSpPr>
        <p:spPr/>
        <p:txBody>
          <a:bodyPr/>
          <a:lstStyle/>
          <a:p>
            <a:r>
              <a:rPr lang="en-US" altLang="ja-JP" sz="4000" b="1" dirty="0">
                <a:latin typeface="Arial Black" pitchFamily="34" charset="0"/>
              </a:rPr>
              <a:t>Summary</a:t>
            </a:r>
            <a:endParaRPr lang="en-US" altLang="ja-JP" sz="1800" b="1" dirty="0">
              <a:latin typeface="Arial Black" pitchFamily="34" charset="0"/>
            </a:endParaRPr>
          </a:p>
        </p:txBody>
      </p:sp>
      <p:sp>
        <p:nvSpPr>
          <p:cNvPr id="33" name="Text Box 38"/>
          <p:cNvSpPr txBox="1">
            <a:spLocks noChangeArrowheads="1"/>
          </p:cNvSpPr>
          <p:nvPr/>
        </p:nvSpPr>
        <p:spPr bwMode="auto">
          <a:xfrm>
            <a:off x="717187" y="1403484"/>
            <a:ext cx="159530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ja-JP" sz="1800" dirty="0"/>
              <a:t>◎CMB + H</a:t>
            </a:r>
            <a:r>
              <a:rPr lang="en-US" altLang="ja-JP" sz="1800" baseline="-25000" dirty="0"/>
              <a:t>0</a:t>
            </a:r>
            <a:endParaRPr lang="en-US" altLang="ja-JP" sz="1200" dirty="0"/>
          </a:p>
        </p:txBody>
      </p:sp>
      <mc:AlternateContent xmlns:mc="http://schemas.openxmlformats.org/markup-compatibility/2006" xmlns:a14="http://schemas.microsoft.com/office/drawing/2010/main">
        <mc:Choice Requires="a14">
          <p:sp>
            <p:nvSpPr>
              <p:cNvPr id="15" name="Text Box 4"/>
              <p:cNvSpPr txBox="1">
                <a:spLocks noChangeArrowheads="1"/>
              </p:cNvSpPr>
              <p:nvPr/>
            </p:nvSpPr>
            <p:spPr bwMode="auto">
              <a:xfrm>
                <a:off x="998463" y="2946430"/>
                <a:ext cx="7966025" cy="343492"/>
              </a:xfrm>
              <a:prstGeom prst="rect">
                <a:avLst/>
              </a:prstGeom>
              <a:noFill/>
              <a:ln>
                <a:noFill/>
              </a:ln>
              <a:effectLst/>
              <a:extLst>
                <a:ext uri="{909E8E84-426E-40DD-AFC4-6F175D3DCCD1}">
                  <a14:hiddenFill>
                    <a:solidFill>
                      <a:schemeClr val="accent1"/>
                    </a:solidFill>
                  </a14:hiddenFill>
                </a:ext>
                <a:ext uri="{91240B29-F687-4F45-9708-019B960494DF}">
                  <a14:hiddenLine w="5715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gn="l">
                  <a:lnSpc>
                    <a:spcPct val="100000"/>
                  </a:lnSpc>
                </a:pPr>
                <a:r>
                  <a:rPr lang="ja-JP" altLang="en-US" b="1" dirty="0">
                    <a:solidFill>
                      <a:schemeClr val="tx1"/>
                    </a:solidFill>
                  </a:rPr>
                  <a:t>・　</a:t>
                </a:r>
                <a:r>
                  <a:rPr lang="en-US" altLang="ja-JP" dirty="0"/>
                  <a:t>Planck: </a:t>
                </a:r>
                <a14:m>
                  <m:oMath xmlns:m="http://schemas.openxmlformats.org/officeDocument/2006/math">
                    <m:r>
                      <a:rPr lang="en-US" altLang="ja-JP" b="1" i="0" smtClean="0">
                        <a:latin typeface="Cambria Math" panose="02040503050406030204" pitchFamily="18" charset="0"/>
                      </a:rPr>
                      <m:t>𝚫</m:t>
                    </m:r>
                    <m:r>
                      <a:rPr lang="en-US" altLang="ja-JP" b="1" i="0" smtClean="0">
                        <a:latin typeface="Cambria Math" panose="02040503050406030204" pitchFamily="18" charset="0"/>
                      </a:rPr>
                      <m:t>𝐓</m:t>
                    </m:r>
                    <m:r>
                      <m:rPr>
                        <m:lit/>
                      </m:rPr>
                      <a:rPr lang="en-US" altLang="ja-JP" b="1" i="0" smtClean="0">
                        <a:latin typeface="Cambria Math" panose="02040503050406030204" pitchFamily="18" charset="0"/>
                      </a:rPr>
                      <m:t>/</m:t>
                    </m:r>
                    <m:r>
                      <a:rPr lang="en-US" altLang="ja-JP" b="1" i="0" smtClean="0">
                        <a:latin typeface="Cambria Math" panose="02040503050406030204" pitchFamily="18" charset="0"/>
                      </a:rPr>
                      <m:t>𝐓</m:t>
                    </m:r>
                    <m:r>
                      <a:rPr lang="en-US" altLang="ja-JP" b="1" i="1" smtClean="0">
                        <a:latin typeface="Cambria Math" panose="02040503050406030204" pitchFamily="18" charset="0"/>
                        <a:sym typeface="MT Extra" panose="05050102010205020202" pitchFamily="18" charset="2"/>
                      </a:rPr>
                      <m:t>≲</m:t>
                    </m:r>
                    <m:r>
                      <a:rPr lang="en-US" altLang="ja-JP" b="1" i="1" smtClean="0">
                        <a:latin typeface="Cambria Math" panose="02040503050406030204" pitchFamily="18" charset="0"/>
                        <a:sym typeface="MT Extra" panose="05050102010205020202" pitchFamily="18" charset="2"/>
                      </a:rPr>
                      <m:t>𝟖</m:t>
                    </m:r>
                    <m:r>
                      <a:rPr lang="en-US" altLang="ja-JP" b="1" i="1" smtClean="0">
                        <a:latin typeface="Cambria Math" panose="02040503050406030204" pitchFamily="18" charset="0"/>
                        <a:sym typeface="MT Extra" panose="05050102010205020202" pitchFamily="18" charset="2"/>
                      </a:rPr>
                      <m:t>.</m:t>
                    </m:r>
                    <m:r>
                      <a:rPr lang="en-US" altLang="ja-JP" b="1" i="1" smtClean="0">
                        <a:latin typeface="Cambria Math" panose="02040503050406030204" pitchFamily="18" charset="0"/>
                        <a:sym typeface="MT Extra" panose="05050102010205020202" pitchFamily="18" charset="2"/>
                      </a:rPr>
                      <m:t>𝟖</m:t>
                    </m:r>
                    <m:r>
                      <a:rPr lang="en-US" altLang="ja-JP" b="1" i="1" smtClean="0">
                        <a:latin typeface="Cambria Math" panose="02040503050406030204" pitchFamily="18" charset="0"/>
                        <a:sym typeface="MT Extra" panose="05050102010205020202" pitchFamily="18" charset="2"/>
                      </a:rPr>
                      <m:t>×</m:t>
                    </m:r>
                    <m:r>
                      <a:rPr lang="en-US" altLang="ja-JP" b="1" i="1" smtClean="0">
                        <a:latin typeface="Cambria Math" panose="02040503050406030204" pitchFamily="18" charset="0"/>
                        <a:sym typeface="MT Extra" panose="05050102010205020202" pitchFamily="18" charset="2"/>
                      </a:rPr>
                      <m:t>𝟏</m:t>
                    </m:r>
                    <m:sSup>
                      <m:sSupPr>
                        <m:ctrlPr>
                          <a:rPr lang="en-US" altLang="ja-JP" b="1" i="1" smtClean="0">
                            <a:latin typeface="Cambria Math" panose="02040503050406030204" pitchFamily="18" charset="0"/>
                            <a:sym typeface="MT Extra" panose="05050102010205020202" pitchFamily="18" charset="2"/>
                          </a:rPr>
                        </m:ctrlPr>
                      </m:sSupPr>
                      <m:e>
                        <m:r>
                          <a:rPr lang="en-US" altLang="ja-JP" b="1" i="1" smtClean="0">
                            <a:latin typeface="Cambria Math" panose="02040503050406030204" pitchFamily="18" charset="0"/>
                            <a:sym typeface="MT Extra" panose="05050102010205020202" pitchFamily="18" charset="2"/>
                          </a:rPr>
                          <m:t>𝟎</m:t>
                        </m:r>
                      </m:e>
                      <m:sup>
                        <m:r>
                          <a:rPr lang="en-US" altLang="ja-JP" b="1" i="1" smtClean="0">
                            <a:latin typeface="Cambria Math" panose="02040503050406030204" pitchFamily="18" charset="0"/>
                            <a:sym typeface="MT Extra" panose="05050102010205020202" pitchFamily="18" charset="2"/>
                          </a:rPr>
                          <m:t>−</m:t>
                        </m:r>
                        <m:r>
                          <a:rPr lang="en-US" altLang="ja-JP" b="1" i="1" smtClean="0">
                            <a:latin typeface="Cambria Math" panose="02040503050406030204" pitchFamily="18" charset="0"/>
                            <a:sym typeface="MT Extra" panose="05050102010205020202" pitchFamily="18" charset="2"/>
                          </a:rPr>
                          <m:t>𝟒</m:t>
                        </m:r>
                      </m:sup>
                    </m:sSup>
                  </m:oMath>
                </a14:m>
                <a:r>
                  <a:rPr lang="en-US" altLang="ja-JP" dirty="0"/>
                  <a:t> for </a:t>
                </a:r>
                <a14:m>
                  <m:oMath xmlns:m="http://schemas.openxmlformats.org/officeDocument/2006/math">
                    <m:r>
                      <a:rPr lang="en-US" altLang="ja-JP" b="1" i="1" smtClean="0">
                        <a:latin typeface="Cambria Math" panose="02040503050406030204" pitchFamily="18" charset="0"/>
                      </a:rPr>
                      <m:t>𝒛</m:t>
                    </m:r>
                    <m:r>
                      <a:rPr lang="en-US" altLang="ja-JP" b="1" i="1" smtClean="0">
                        <a:latin typeface="Cambria Math" panose="02040503050406030204" pitchFamily="18" charset="0"/>
                      </a:rPr>
                      <m:t>&lt;</m:t>
                    </m:r>
                    <m:r>
                      <a:rPr lang="en-US" altLang="ja-JP" b="1" i="1" smtClean="0">
                        <a:latin typeface="Cambria Math" panose="02040503050406030204" pitchFamily="18" charset="0"/>
                      </a:rPr>
                      <m:t>𝟏</m:t>
                    </m:r>
                  </m:oMath>
                </a14:m>
                <a:r>
                  <a:rPr lang="en-US" altLang="ja-JP" dirty="0"/>
                  <a:t> </a:t>
                </a:r>
              </a:p>
            </p:txBody>
          </p:sp>
        </mc:Choice>
        <mc:Fallback xmlns="">
          <p:sp>
            <p:nvSpPr>
              <p:cNvPr id="15" name="Text Box 4"/>
              <p:cNvSpPr txBox="1">
                <a:spLocks noRot="1" noChangeAspect="1" noMove="1" noResize="1" noEditPoints="1" noAdjustHandles="1" noChangeArrowheads="1" noChangeShapeType="1" noTextEdit="1"/>
              </p:cNvSpPr>
              <p:nvPr/>
            </p:nvSpPr>
            <p:spPr bwMode="auto">
              <a:xfrm>
                <a:off x="998463" y="2946430"/>
                <a:ext cx="7966025" cy="343492"/>
              </a:xfrm>
              <a:prstGeom prst="rect">
                <a:avLst/>
              </a:prstGeom>
              <a:blipFill>
                <a:blip r:embed="rId3"/>
                <a:stretch>
                  <a:fillRect l="-459" t="-7018" b="-2280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
        <p:nvSpPr>
          <p:cNvPr id="18" name="Text Box 4"/>
          <p:cNvSpPr txBox="1">
            <a:spLocks noChangeArrowheads="1"/>
          </p:cNvSpPr>
          <p:nvPr/>
        </p:nvSpPr>
        <p:spPr bwMode="auto">
          <a:xfrm>
            <a:off x="971600" y="1866310"/>
            <a:ext cx="79660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lnSpc>
                <a:spcPct val="100000"/>
              </a:lnSpc>
            </a:pPr>
            <a:r>
              <a:rPr lang="ja-JP" altLang="en-US" b="1" dirty="0">
                <a:solidFill>
                  <a:schemeClr val="tx1"/>
                </a:solidFill>
              </a:rPr>
              <a:t>・　</a:t>
            </a:r>
            <a:r>
              <a:rPr lang="en-US" altLang="ja-JP" dirty="0"/>
              <a:t> Λ=0</a:t>
            </a:r>
            <a:r>
              <a:rPr lang="ja-JP" altLang="en-US" dirty="0"/>
              <a:t> </a:t>
            </a:r>
            <a:r>
              <a:rPr lang="en-US" altLang="ja-JP" dirty="0"/>
              <a:t>is</a:t>
            </a:r>
            <a:r>
              <a:rPr lang="ja-JP" altLang="en-US" dirty="0"/>
              <a:t> </a:t>
            </a:r>
            <a:r>
              <a:rPr lang="en-US" altLang="ja-JP" dirty="0"/>
              <a:t>ruled</a:t>
            </a:r>
            <a:r>
              <a:rPr lang="ja-JP" altLang="en-US" dirty="0"/>
              <a:t> </a:t>
            </a:r>
            <a:r>
              <a:rPr lang="en-US" altLang="ja-JP" dirty="0"/>
              <a:t>out</a:t>
            </a:r>
            <a:r>
              <a:rPr lang="ja-JP" altLang="en-US" dirty="0"/>
              <a:t> </a:t>
            </a:r>
            <a:r>
              <a:rPr lang="en-US" altLang="ja-JP" dirty="0"/>
              <a:t>but still significant void depth is possible </a:t>
            </a:r>
          </a:p>
        </p:txBody>
      </p:sp>
      <p:sp>
        <p:nvSpPr>
          <p:cNvPr id="14" name="Text Box 38"/>
          <p:cNvSpPr txBox="1">
            <a:spLocks noChangeArrowheads="1"/>
          </p:cNvSpPr>
          <p:nvPr/>
        </p:nvSpPr>
        <p:spPr bwMode="auto">
          <a:xfrm>
            <a:off x="683568" y="2414989"/>
            <a:ext cx="656622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ja-JP" sz="1800" dirty="0"/>
              <a:t>◎</a:t>
            </a:r>
            <a:r>
              <a:rPr lang="en-US" altLang="ja-JP" sz="1800" dirty="0" err="1"/>
              <a:t>kSZ</a:t>
            </a:r>
            <a:r>
              <a:rPr lang="en-US" altLang="ja-JP" sz="1800" dirty="0"/>
              <a:t> would be more effective to give a constraint</a:t>
            </a:r>
            <a:endParaRPr lang="en-US" altLang="ja-JP" sz="1200" dirty="0"/>
          </a:p>
        </p:txBody>
      </p:sp>
      <mc:AlternateContent xmlns:mc="http://schemas.openxmlformats.org/markup-compatibility/2006">
        <mc:Choice xmlns:a14="http://schemas.microsoft.com/office/drawing/2010/main" Requires="a14">
          <p:sp>
            <p:nvSpPr>
              <p:cNvPr id="12" name="Text Box 4"/>
              <p:cNvSpPr txBox="1">
                <a:spLocks noChangeArrowheads="1"/>
              </p:cNvSpPr>
              <p:nvPr/>
            </p:nvSpPr>
            <p:spPr bwMode="auto">
              <a:xfrm>
                <a:off x="971600" y="3492297"/>
                <a:ext cx="7966025" cy="830997"/>
              </a:xfrm>
              <a:prstGeom prst="rect">
                <a:avLst/>
              </a:prstGeom>
              <a:noFill/>
              <a:ln>
                <a:noFill/>
              </a:ln>
              <a:effectLst/>
              <a:extLst>
                <a:ext uri="{909E8E84-426E-40DD-AFC4-6F175D3DCCD1}">
                  <a14:hiddenFill>
                    <a:solidFill>
                      <a:schemeClr val="accent1"/>
                    </a:solidFill>
                  </a14:hiddenFill>
                </a:ext>
                <a:ext uri="{91240B29-F687-4F45-9708-019B960494DF}">
                  <a14:hiddenLine w="5715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gn="l">
                  <a:lnSpc>
                    <a:spcPct val="100000"/>
                  </a:lnSpc>
                </a:pPr>
                <a:r>
                  <a:rPr lang="ja-JP" altLang="en-US" b="1" dirty="0">
                    <a:solidFill>
                      <a:schemeClr val="tx1"/>
                    </a:solidFill>
                  </a:rPr>
                  <a:t>・　</a:t>
                </a:r>
                <a14:m>
                  <m:oMath xmlns:m="http://schemas.openxmlformats.org/officeDocument/2006/math">
                    <m:r>
                      <a:rPr lang="en-US" altLang="ja-JP" b="1" i="0" smtClean="0">
                        <a:solidFill>
                          <a:schemeClr val="tx1"/>
                        </a:solidFill>
                        <a:latin typeface="Cambria Math" panose="02040503050406030204" pitchFamily="18" charset="0"/>
                      </a:rPr>
                      <m:t>𝟏</m:t>
                    </m:r>
                    <m:r>
                      <a:rPr lang="en-US" altLang="ja-JP" b="1" i="0" smtClean="0">
                        <a:solidFill>
                          <a:schemeClr val="tx1"/>
                        </a:solidFill>
                        <a:latin typeface="Cambria Math" panose="02040503050406030204" pitchFamily="18" charset="0"/>
                      </a:rPr>
                      <m:t>−</m:t>
                    </m:r>
                    <m:sSub>
                      <m:sSubPr>
                        <m:ctrlPr>
                          <a:rPr lang="en-US" altLang="ja-JP" b="1" i="1" smtClean="0">
                            <a:solidFill>
                              <a:schemeClr val="tx1"/>
                            </a:solidFill>
                            <a:latin typeface="Cambria Math" panose="02040503050406030204" pitchFamily="18" charset="0"/>
                          </a:rPr>
                        </m:ctrlPr>
                      </m:sSubPr>
                      <m:e>
                        <m:r>
                          <a:rPr lang="en-US" altLang="ja-JP" b="1" i="1" smtClean="0">
                            <a:solidFill>
                              <a:schemeClr val="tx1"/>
                            </a:solidFill>
                            <a:latin typeface="Cambria Math" panose="02040503050406030204" pitchFamily="18" charset="0"/>
                          </a:rPr>
                          <m:t>𝑹</m:t>
                        </m:r>
                      </m:e>
                      <m:sub>
                        <m:r>
                          <a:rPr lang="en-US" altLang="ja-JP" b="1" i="0" smtClean="0">
                            <a:solidFill>
                              <a:schemeClr val="tx1"/>
                            </a:solidFill>
                            <a:latin typeface="Cambria Math" panose="02040503050406030204" pitchFamily="18" charset="0"/>
                          </a:rPr>
                          <m:t>𝚲</m:t>
                        </m:r>
                      </m:sub>
                    </m:sSub>
                    <m:r>
                      <a:rPr lang="en-US" altLang="ja-JP" i="1">
                        <a:latin typeface="Cambria Math" panose="02040503050406030204" pitchFamily="18" charset="0"/>
                      </a:rPr>
                      <m:t>≲</m:t>
                    </m:r>
                    <m:r>
                      <a:rPr lang="en-US" altLang="ja-JP" b="1" i="1" smtClean="0">
                        <a:solidFill>
                          <a:schemeClr val="tx1"/>
                        </a:solidFill>
                        <a:latin typeface="Cambria Math" panose="02040503050406030204" pitchFamily="18" charset="0"/>
                      </a:rPr>
                      <m:t>𝟎</m:t>
                    </m:r>
                    <m:r>
                      <a:rPr lang="en-US" altLang="ja-JP" b="1" i="1" smtClean="0">
                        <a:solidFill>
                          <a:schemeClr val="tx1"/>
                        </a:solidFill>
                        <a:latin typeface="Cambria Math" panose="02040503050406030204" pitchFamily="18" charset="0"/>
                      </a:rPr>
                      <m:t>.</m:t>
                    </m:r>
                    <m:r>
                      <a:rPr lang="en-US" altLang="ja-JP" b="1" i="1" smtClean="0">
                        <a:solidFill>
                          <a:schemeClr val="tx1"/>
                        </a:solidFill>
                        <a:latin typeface="Cambria Math" panose="02040503050406030204" pitchFamily="18" charset="0"/>
                      </a:rPr>
                      <m:t>𝟎𝟎𝟒</m:t>
                    </m:r>
                    <m:r>
                      <a:rPr lang="en-US" altLang="ja-JP" b="1" i="1" smtClean="0">
                        <a:solidFill>
                          <a:schemeClr val="tx1"/>
                        </a:solidFill>
                        <a:latin typeface="Cambria Math" panose="02040503050406030204" pitchFamily="18" charset="0"/>
                      </a:rPr>
                      <m:t>⇒</m:t>
                    </m:r>
                  </m:oMath>
                </a14:m>
                <a:r>
                  <a:rPr lang="en-US" altLang="ja-JP" b="1" dirty="0">
                    <a:solidFill>
                      <a:schemeClr val="tx1"/>
                    </a:solidFill>
                  </a:rPr>
                  <a:t> ~0.4% systematic error </a:t>
                </a:r>
              </a:p>
              <a:p>
                <a:pPr algn="l">
                  <a:lnSpc>
                    <a:spcPct val="100000"/>
                  </a:lnSpc>
                </a:pPr>
                <a:r>
                  <a:rPr lang="en-US" altLang="ja-JP" dirty="0"/>
                  <a:t>                                 </a:t>
                </a:r>
                <a:r>
                  <a:rPr lang="en-US" altLang="ja-JP" b="1" dirty="0">
                    <a:solidFill>
                      <a:schemeClr val="tx1"/>
                    </a:solidFill>
                  </a:rPr>
                  <a:t>in cosmological parameters would be expected</a:t>
                </a:r>
              </a:p>
              <a:p>
                <a:pPr algn="l">
                  <a:lnSpc>
                    <a:spcPct val="100000"/>
                  </a:lnSpc>
                </a:pPr>
                <a:r>
                  <a:rPr lang="ja-JP" altLang="en-US" dirty="0"/>
                  <a:t>　　　　　　　　　　　　　⇒ </a:t>
                </a:r>
                <a:r>
                  <a:rPr lang="en-US" altLang="ja-JP" dirty="0"/>
                  <a:t>at least a few % void depth can be constrained</a:t>
                </a:r>
              </a:p>
            </p:txBody>
          </p:sp>
        </mc:Choice>
        <mc:Fallback>
          <p:sp>
            <p:nvSpPr>
              <p:cNvPr id="12" name="Text Box 4"/>
              <p:cNvSpPr txBox="1">
                <a:spLocks noRot="1" noChangeAspect="1" noMove="1" noResize="1" noEditPoints="1" noAdjustHandles="1" noChangeArrowheads="1" noChangeShapeType="1" noTextEdit="1"/>
              </p:cNvSpPr>
              <p:nvPr/>
            </p:nvSpPr>
            <p:spPr bwMode="auto">
              <a:xfrm>
                <a:off x="971600" y="3492297"/>
                <a:ext cx="7966025" cy="830997"/>
              </a:xfrm>
              <a:prstGeom prst="rect">
                <a:avLst/>
              </a:prstGeom>
              <a:blipFill>
                <a:blip r:embed="rId4"/>
                <a:stretch>
                  <a:fillRect l="-383" t="-3676" b="-9559"/>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Tree>
    <p:extLst>
      <p:ext uri="{BB962C8B-B14F-4D97-AF65-F5344CB8AC3E}">
        <p14:creationId xmlns:p14="http://schemas.microsoft.com/office/powerpoint/2010/main" val="10867082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p:cNvSpPr>
            <a:spLocks noGrp="1"/>
          </p:cNvSpPr>
          <p:nvPr>
            <p:ph type="dt" sz="half" idx="10"/>
          </p:nvPr>
        </p:nvSpPr>
        <p:spPr/>
        <p:txBody>
          <a:bodyPr/>
          <a:lstStyle/>
          <a:p>
            <a:r>
              <a:rPr lang="en-US" altLang="ja-JP"/>
              <a:t>Cosmic Acceleration Symposium</a:t>
            </a:r>
          </a:p>
        </p:txBody>
      </p:sp>
      <p:sp>
        <p:nvSpPr>
          <p:cNvPr id="4" name="フッター プレースホルダー 3"/>
          <p:cNvSpPr>
            <a:spLocks noGrp="1"/>
          </p:cNvSpPr>
          <p:nvPr>
            <p:ph type="ftr" sz="quarter" idx="11"/>
          </p:nvPr>
        </p:nvSpPr>
        <p:spPr/>
        <p:txBody>
          <a:bodyPr/>
          <a:lstStyle/>
          <a:p>
            <a:r>
              <a:rPr lang="en-US" altLang="ja-JP"/>
              <a:t>Chulmoon Yoo</a:t>
            </a:r>
          </a:p>
        </p:txBody>
      </p:sp>
      <p:sp>
        <p:nvSpPr>
          <p:cNvPr id="5" name="スライド番号プレースホルダー 4"/>
          <p:cNvSpPr>
            <a:spLocks noGrp="1"/>
          </p:cNvSpPr>
          <p:nvPr>
            <p:ph type="sldNum" sz="quarter" idx="12"/>
          </p:nvPr>
        </p:nvSpPr>
        <p:spPr/>
        <p:txBody>
          <a:bodyPr/>
          <a:lstStyle/>
          <a:p>
            <a:fld id="{0F3BD639-8419-429D-AA49-7B3CA091470B}" type="slidenum">
              <a:rPr lang="en-US" altLang="ja-JP"/>
              <a:pPr/>
              <a:t>16</a:t>
            </a:fld>
            <a:endParaRPr lang="en-US" altLang="ja-JP"/>
          </a:p>
        </p:txBody>
      </p:sp>
      <p:sp>
        <p:nvSpPr>
          <p:cNvPr id="444418" name="Rectangle 2"/>
          <p:cNvSpPr>
            <a:spLocks noGrp="1" noChangeArrowheads="1"/>
          </p:cNvSpPr>
          <p:nvPr>
            <p:ph type="title"/>
          </p:nvPr>
        </p:nvSpPr>
        <p:spPr>
          <a:xfrm>
            <a:off x="468313" y="2924175"/>
            <a:ext cx="8229600" cy="1143000"/>
          </a:xfrm>
        </p:spPr>
        <p:txBody>
          <a:bodyPr/>
          <a:lstStyle/>
          <a:p>
            <a:r>
              <a:rPr lang="en-US" altLang="ja-JP" sz="4000" b="1" dirty="0">
                <a:latin typeface="Arial Black" pitchFamily="34" charset="0"/>
              </a:rPr>
              <a:t>Thank you</a:t>
            </a:r>
          </a:p>
        </p:txBody>
      </p:sp>
    </p:spTree>
    <p:extLst>
      <p:ext uri="{BB962C8B-B14F-4D97-AF65-F5344CB8AC3E}">
        <p14:creationId xmlns:p14="http://schemas.microsoft.com/office/powerpoint/2010/main" val="4152501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ー 3"/>
          <p:cNvSpPr>
            <a:spLocks noGrp="1"/>
          </p:cNvSpPr>
          <p:nvPr>
            <p:ph type="dt" sz="half" idx="10"/>
          </p:nvPr>
        </p:nvSpPr>
        <p:spPr/>
        <p:txBody>
          <a:bodyPr/>
          <a:lstStyle/>
          <a:p>
            <a:r>
              <a:rPr lang="en-US" altLang="ja-JP"/>
              <a:t>Cosmic Acceleration Symposium</a:t>
            </a:r>
            <a:endParaRPr lang="en-US" altLang="ja-JP" dirty="0"/>
          </a:p>
        </p:txBody>
      </p:sp>
      <p:sp>
        <p:nvSpPr>
          <p:cNvPr id="8" name="フッター プレースホルダー 4"/>
          <p:cNvSpPr>
            <a:spLocks noGrp="1"/>
          </p:cNvSpPr>
          <p:nvPr>
            <p:ph type="ftr" sz="quarter" idx="11"/>
          </p:nvPr>
        </p:nvSpPr>
        <p:spPr/>
        <p:txBody>
          <a:bodyPr/>
          <a:lstStyle/>
          <a:p>
            <a:r>
              <a:rPr lang="en-US" altLang="ja-JP"/>
              <a:t>Chulmoon Yoo</a:t>
            </a:r>
          </a:p>
        </p:txBody>
      </p:sp>
      <p:sp>
        <p:nvSpPr>
          <p:cNvPr id="9" name="スライド番号プレースホルダー 5"/>
          <p:cNvSpPr>
            <a:spLocks noGrp="1"/>
          </p:cNvSpPr>
          <p:nvPr>
            <p:ph type="sldNum" sz="quarter" idx="12"/>
          </p:nvPr>
        </p:nvSpPr>
        <p:spPr/>
        <p:txBody>
          <a:bodyPr/>
          <a:lstStyle/>
          <a:p>
            <a:fld id="{183061AC-2ED9-473F-A4D5-A8EBD7F09AF7}" type="slidenum">
              <a:rPr lang="en-US" altLang="ja-JP"/>
              <a:pPr/>
              <a:t>17</a:t>
            </a:fld>
            <a:endParaRPr lang="en-US" altLang="ja-JP"/>
          </a:p>
        </p:txBody>
      </p:sp>
      <p:sp>
        <p:nvSpPr>
          <p:cNvPr id="314370" name="Rectangle 2"/>
          <p:cNvSpPr>
            <a:spLocks noGrp="1" noChangeArrowheads="1"/>
          </p:cNvSpPr>
          <p:nvPr>
            <p:ph type="title"/>
          </p:nvPr>
        </p:nvSpPr>
        <p:spPr/>
        <p:txBody>
          <a:bodyPr/>
          <a:lstStyle/>
          <a:p>
            <a:r>
              <a:rPr lang="en-US" altLang="ja-JP" sz="4000" b="1" dirty="0">
                <a:latin typeface="Arial Black" pitchFamily="34" charset="0"/>
              </a:rPr>
              <a:t>H</a:t>
            </a:r>
            <a:r>
              <a:rPr lang="en-US" altLang="ja-JP" sz="4000" b="1" baseline="-25000" dirty="0">
                <a:latin typeface="Arial Black" pitchFamily="34" charset="0"/>
              </a:rPr>
              <a:t>0</a:t>
            </a:r>
            <a:r>
              <a:rPr lang="en-US" altLang="ja-JP" sz="4000" b="1" dirty="0">
                <a:latin typeface="Arial Black" pitchFamily="34" charset="0"/>
              </a:rPr>
              <a:t> tension and </a:t>
            </a:r>
            <a:r>
              <a:rPr lang="en-US" altLang="ja-JP" sz="4000" b="1" dirty="0" err="1">
                <a:latin typeface="Arial Black" pitchFamily="34" charset="0"/>
              </a:rPr>
              <a:t>inhomo</a:t>
            </a:r>
            <a:r>
              <a:rPr lang="en-US" altLang="ja-JP" sz="4000" b="1" dirty="0">
                <a:latin typeface="Arial Black" pitchFamily="34" charset="0"/>
              </a:rPr>
              <a:t>.</a:t>
            </a:r>
            <a:endParaRPr lang="en-US" altLang="ja-JP" sz="1800" b="1" dirty="0">
              <a:latin typeface="Arial Black" pitchFamily="34" charset="0"/>
            </a:endParaRPr>
          </a:p>
        </p:txBody>
      </p:sp>
      <p:pic>
        <p:nvPicPr>
          <p:cNvPr id="10" name="図 9">
            <a:extLst>
              <a:ext uri="{FF2B5EF4-FFF2-40B4-BE49-F238E27FC236}">
                <a16:creationId xmlns:a16="http://schemas.microsoft.com/office/drawing/2014/main" id="{16003866-E49D-4624-A9FC-94E91ADE0607}"/>
              </a:ext>
            </a:extLst>
          </p:cNvPr>
          <p:cNvPicPr>
            <a:picLocks noChangeAspect="1"/>
          </p:cNvPicPr>
          <p:nvPr/>
        </p:nvPicPr>
        <p:blipFill>
          <a:blip r:embed="rId3"/>
          <a:stretch>
            <a:fillRect/>
          </a:stretch>
        </p:blipFill>
        <p:spPr>
          <a:xfrm>
            <a:off x="323528" y="1628800"/>
            <a:ext cx="8682621" cy="1472175"/>
          </a:xfrm>
          <a:prstGeom prst="rect">
            <a:avLst/>
          </a:prstGeom>
        </p:spPr>
      </p:pic>
      <mc:AlternateContent xmlns:mc="http://schemas.openxmlformats.org/markup-compatibility/2006" xmlns:a14="http://schemas.microsoft.com/office/drawing/2010/main">
        <mc:Choice Requires="a14">
          <p:sp>
            <p:nvSpPr>
              <p:cNvPr id="11" name="Text Box 38">
                <a:extLst>
                  <a:ext uri="{FF2B5EF4-FFF2-40B4-BE49-F238E27FC236}">
                    <a16:creationId xmlns:a16="http://schemas.microsoft.com/office/drawing/2014/main" id="{E6241032-FC2F-4B0B-84F6-4C46B086771E}"/>
                  </a:ext>
                </a:extLst>
              </p:cNvPr>
              <p:cNvSpPr txBox="1">
                <a:spLocks noChangeArrowheads="1"/>
              </p:cNvSpPr>
              <p:nvPr/>
            </p:nvSpPr>
            <p:spPr bwMode="auto">
              <a:xfrm>
                <a:off x="717187" y="1196752"/>
                <a:ext cx="8482835" cy="369332"/>
              </a:xfrm>
              <a:prstGeom prst="rect">
                <a:avLst/>
              </a:prstGeom>
              <a:noFill/>
              <a:ln>
                <a:noFill/>
              </a:ln>
              <a:effectLst/>
              <a:extLst>
                <a:ext uri="{909E8E84-426E-40DD-AFC4-6F175D3DCCD1}">
                  <a14:hiddenFill>
                    <a:solidFill>
                      <a:schemeClr val="accent1"/>
                    </a:solidFill>
                  </a14:hiddenFill>
                </a:ext>
                <a:ext uri="{91240B29-F687-4F45-9708-019B960494DF}">
                  <a14:hiddenLine w="3810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pPr algn="l"/>
                <a:r>
                  <a:rPr lang="en-US" altLang="ja-JP" sz="1800" dirty="0"/>
                  <a:t>◎No correlation between </a:t>
                </a:r>
                <a14:m>
                  <m:oMath xmlns:m="http://schemas.openxmlformats.org/officeDocument/2006/math">
                    <m:sSub>
                      <m:sSubPr>
                        <m:ctrlPr>
                          <a:rPr lang="en-US" altLang="ja-JP" sz="1800" b="1" i="1" smtClean="0">
                            <a:latin typeface="Cambria Math" panose="02040503050406030204" pitchFamily="18" charset="0"/>
                          </a:rPr>
                        </m:ctrlPr>
                      </m:sSubPr>
                      <m:e>
                        <m:r>
                          <a:rPr lang="en-US" altLang="ja-JP" sz="1800" b="1" i="0" smtClean="0">
                            <a:latin typeface="Cambria Math" panose="02040503050406030204" pitchFamily="18" charset="0"/>
                          </a:rPr>
                          <m:t>𝚫</m:t>
                        </m:r>
                      </m:e>
                      <m:sub>
                        <m:r>
                          <a:rPr lang="en-US" altLang="ja-JP" sz="1800" b="1" i="0" smtClean="0">
                            <a:latin typeface="Cambria Math" panose="02040503050406030204" pitchFamily="18" charset="0"/>
                          </a:rPr>
                          <m:t>𝟎</m:t>
                        </m:r>
                      </m:sub>
                    </m:sSub>
                  </m:oMath>
                </a14:m>
                <a:r>
                  <a:rPr lang="en-US" altLang="ja-JP" sz="1800" dirty="0"/>
                  <a:t> and H</a:t>
                </a:r>
                <a:r>
                  <a:rPr lang="en-US" altLang="ja-JP" sz="1800" baseline="-25000" dirty="0"/>
                  <a:t>0 </a:t>
                </a:r>
                <a:r>
                  <a:rPr lang="en-US" altLang="ja-JP" sz="1800" dirty="0"/>
                  <a:t>?</a:t>
                </a:r>
                <a:r>
                  <a:rPr lang="ja-JP" altLang="en-US" sz="1800" dirty="0">
                    <a:solidFill>
                      <a:srgbClr val="FF0000"/>
                    </a:solidFill>
                  </a:rPr>
                  <a:t>（</a:t>
                </a:r>
                <a:r>
                  <a:rPr lang="en-US" altLang="ja-JP" sz="1800" dirty="0">
                    <a:solidFill>
                      <a:srgbClr val="FF0000"/>
                    </a:solidFill>
                  </a:rPr>
                  <a:t>We have to check def. of </a:t>
                </a:r>
                <a14:m>
                  <m:oMath xmlns:m="http://schemas.openxmlformats.org/officeDocument/2006/math">
                    <m:sSub>
                      <m:sSubPr>
                        <m:ctrlPr>
                          <a:rPr lang="en-US" altLang="ja-JP" sz="1800" b="1" i="1" smtClean="0">
                            <a:solidFill>
                              <a:srgbClr val="FF0000"/>
                            </a:solidFill>
                            <a:latin typeface="Cambria Math" panose="02040503050406030204" pitchFamily="18" charset="0"/>
                          </a:rPr>
                        </m:ctrlPr>
                      </m:sSubPr>
                      <m:e>
                        <m:r>
                          <a:rPr lang="en-US" altLang="ja-JP" sz="1800" b="1" i="0" smtClean="0">
                            <a:solidFill>
                              <a:srgbClr val="FF0000"/>
                            </a:solidFill>
                            <a:latin typeface="Cambria Math" panose="02040503050406030204" pitchFamily="18" charset="0"/>
                          </a:rPr>
                          <m:t>𝚫</m:t>
                        </m:r>
                      </m:e>
                      <m:sub>
                        <m:r>
                          <a:rPr lang="en-US" altLang="ja-JP" sz="1800" b="1" i="0" smtClean="0">
                            <a:solidFill>
                              <a:srgbClr val="FF0000"/>
                            </a:solidFill>
                            <a:latin typeface="Cambria Math" panose="02040503050406030204" pitchFamily="18" charset="0"/>
                          </a:rPr>
                          <m:t>𝟎</m:t>
                        </m:r>
                      </m:sub>
                    </m:sSub>
                  </m:oMath>
                </a14:m>
                <a:r>
                  <a:rPr lang="en-US" altLang="ja-JP" sz="1800" dirty="0">
                    <a:solidFill>
                      <a:srgbClr val="FF0000"/>
                    </a:solidFill>
                  </a:rPr>
                  <a:t>)</a:t>
                </a:r>
                <a:endParaRPr lang="en-US" altLang="ja-JP" sz="1200" dirty="0"/>
              </a:p>
            </p:txBody>
          </p:sp>
        </mc:Choice>
        <mc:Fallback xmlns="">
          <p:sp>
            <p:nvSpPr>
              <p:cNvPr id="11" name="Text Box 38">
                <a:extLst>
                  <a:ext uri="{FF2B5EF4-FFF2-40B4-BE49-F238E27FC236}">
                    <a16:creationId xmlns:a16="http://schemas.microsoft.com/office/drawing/2014/main" id="{E6241032-FC2F-4B0B-84F6-4C46B086771E}"/>
                  </a:ext>
                </a:extLst>
              </p:cNvPr>
              <p:cNvSpPr txBox="1">
                <a:spLocks noRot="1" noChangeAspect="1" noMove="1" noResize="1" noEditPoints="1" noAdjustHandles="1" noChangeArrowheads="1" noChangeShapeType="1" noTextEdit="1"/>
              </p:cNvSpPr>
              <p:nvPr/>
            </p:nvSpPr>
            <p:spPr bwMode="auto">
              <a:xfrm>
                <a:off x="717187" y="1196752"/>
                <a:ext cx="8482835" cy="369332"/>
              </a:xfrm>
              <a:prstGeom prst="rect">
                <a:avLst/>
              </a:prstGeom>
              <a:blipFill>
                <a:blip r:embed="rId4"/>
                <a:stretch>
                  <a:fillRect l="-647" t="-13115" b="-2623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
        <p:nvSpPr>
          <p:cNvPr id="12" name="正方形/長方形 11">
            <a:extLst>
              <a:ext uri="{FF2B5EF4-FFF2-40B4-BE49-F238E27FC236}">
                <a16:creationId xmlns:a16="http://schemas.microsoft.com/office/drawing/2014/main" id="{93AABC4C-CA1D-4867-BA4A-034F7850676B}"/>
              </a:ext>
            </a:extLst>
          </p:cNvPr>
          <p:cNvSpPr/>
          <p:nvPr/>
        </p:nvSpPr>
        <p:spPr bwMode="auto">
          <a:xfrm>
            <a:off x="3563888" y="1628800"/>
            <a:ext cx="1296144" cy="1468320"/>
          </a:xfrm>
          <a:prstGeom prst="rect">
            <a:avLst/>
          </a:prstGeom>
          <a:noFill/>
          <a:ln w="381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a:ln>
                <a:noFill/>
              </a:ln>
              <a:solidFill>
                <a:schemeClr val="tx1"/>
              </a:solidFill>
              <a:effectLst/>
              <a:latin typeface="Arial Black" pitchFamily="34" charset="0"/>
              <a:ea typeface="ＭＳ Ｐゴシック" pitchFamily="50" charset="-128"/>
            </a:endParaRPr>
          </a:p>
        </p:txBody>
      </p:sp>
      <p:pic>
        <p:nvPicPr>
          <p:cNvPr id="3" name="図 2">
            <a:extLst>
              <a:ext uri="{FF2B5EF4-FFF2-40B4-BE49-F238E27FC236}">
                <a16:creationId xmlns:a16="http://schemas.microsoft.com/office/drawing/2014/main" id="{C0659C4E-7DD8-40CA-B74C-7094101B6B13}"/>
              </a:ext>
            </a:extLst>
          </p:cNvPr>
          <p:cNvPicPr>
            <a:picLocks noChangeAspect="1"/>
          </p:cNvPicPr>
          <p:nvPr/>
        </p:nvPicPr>
        <p:blipFill>
          <a:blip r:embed="rId5"/>
          <a:stretch>
            <a:fillRect/>
          </a:stretch>
        </p:blipFill>
        <p:spPr>
          <a:xfrm>
            <a:off x="323528" y="3205083"/>
            <a:ext cx="5970858" cy="2589779"/>
          </a:xfrm>
          <a:prstGeom prst="rect">
            <a:avLst/>
          </a:prstGeom>
        </p:spPr>
      </p:pic>
      <p:pic>
        <p:nvPicPr>
          <p:cNvPr id="4" name="図 3">
            <a:extLst>
              <a:ext uri="{FF2B5EF4-FFF2-40B4-BE49-F238E27FC236}">
                <a16:creationId xmlns:a16="http://schemas.microsoft.com/office/drawing/2014/main" id="{F2E286EB-BCCB-4B23-924C-F6C268176B24}"/>
              </a:ext>
            </a:extLst>
          </p:cNvPr>
          <p:cNvPicPr>
            <a:picLocks noChangeAspect="1"/>
          </p:cNvPicPr>
          <p:nvPr/>
        </p:nvPicPr>
        <p:blipFill>
          <a:blip r:embed="rId6"/>
          <a:stretch>
            <a:fillRect/>
          </a:stretch>
        </p:blipFill>
        <p:spPr>
          <a:xfrm>
            <a:off x="6898961" y="3140968"/>
            <a:ext cx="1079752" cy="2725902"/>
          </a:xfrm>
          <a:prstGeom prst="rect">
            <a:avLst/>
          </a:prstGeom>
        </p:spPr>
      </p:pic>
      <mc:AlternateContent xmlns:mc="http://schemas.openxmlformats.org/markup-compatibility/2006" xmlns:a14="http://schemas.microsoft.com/office/drawing/2010/main">
        <mc:Choice Requires="a14">
          <p:sp>
            <p:nvSpPr>
              <p:cNvPr id="13" name="Text Box 38">
                <a:extLst>
                  <a:ext uri="{FF2B5EF4-FFF2-40B4-BE49-F238E27FC236}">
                    <a16:creationId xmlns:a16="http://schemas.microsoft.com/office/drawing/2014/main" id="{F86A5C31-0CD0-414B-B1F7-8078376BE16F}"/>
                  </a:ext>
                </a:extLst>
              </p:cNvPr>
              <p:cNvSpPr txBox="1">
                <a:spLocks noChangeArrowheads="1"/>
              </p:cNvSpPr>
              <p:nvPr/>
            </p:nvSpPr>
            <p:spPr bwMode="auto">
              <a:xfrm>
                <a:off x="687290" y="5987246"/>
                <a:ext cx="8493222" cy="394082"/>
              </a:xfrm>
              <a:prstGeom prst="rect">
                <a:avLst/>
              </a:prstGeom>
              <a:noFill/>
              <a:ln>
                <a:noFill/>
              </a:ln>
              <a:effectLst/>
              <a:extLst>
                <a:ext uri="{909E8E84-426E-40DD-AFC4-6F175D3DCCD1}">
                  <a14:hiddenFill>
                    <a:solidFill>
                      <a:schemeClr val="accent1"/>
                    </a:solidFill>
                  </a14:hiddenFill>
                </a:ext>
                <a:ext uri="{91240B29-F687-4F45-9708-019B960494DF}">
                  <a14:hiddenLine w="3810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pPr algn="l"/>
                <a:r>
                  <a:rPr lang="en-US" altLang="ja-JP" sz="1800" dirty="0"/>
                  <a:t>◎Correlation with fixed </a:t>
                </a:r>
                <a14:m>
                  <m:oMath xmlns:m="http://schemas.openxmlformats.org/officeDocument/2006/math">
                    <m:sSubSup>
                      <m:sSubSupPr>
                        <m:ctrlPr>
                          <a:rPr lang="en-US" altLang="ja-JP" sz="1800" b="1" i="1" smtClean="0">
                            <a:latin typeface="Cambria Math" panose="02040503050406030204" pitchFamily="18" charset="0"/>
                          </a:rPr>
                        </m:ctrlPr>
                      </m:sSubSupPr>
                      <m:e>
                        <m:r>
                          <a:rPr lang="en-US" altLang="ja-JP" sz="1800" b="1" i="0" smtClean="0">
                            <a:latin typeface="Cambria Math" panose="02040503050406030204" pitchFamily="18" charset="0"/>
                          </a:rPr>
                          <m:t>𝛀</m:t>
                        </m:r>
                      </m:e>
                      <m:sub>
                        <m:r>
                          <a:rPr lang="en-US" altLang="ja-JP" sz="1800" b="1" i="0" smtClean="0">
                            <a:latin typeface="Cambria Math" panose="02040503050406030204" pitchFamily="18" charset="0"/>
                          </a:rPr>
                          <m:t>𝐊𝟎</m:t>
                        </m:r>
                      </m:sub>
                      <m:sup>
                        <m:r>
                          <a:rPr lang="en-US" altLang="ja-JP" sz="1800" b="1" i="0" smtClean="0">
                            <a:latin typeface="Cambria Math" panose="02040503050406030204" pitchFamily="18" charset="0"/>
                          </a:rPr>
                          <m:t>𝐝𝐢𝐬</m:t>
                        </m:r>
                      </m:sup>
                    </m:sSubSup>
                  </m:oMath>
                </a14:m>
                <a:r>
                  <a:rPr lang="en-US" altLang="ja-JP" sz="1200" dirty="0"/>
                  <a:t> </a:t>
                </a:r>
                <a:r>
                  <a:rPr lang="ja-JP" altLang="en-US" sz="1800" dirty="0"/>
                  <a:t>⇒</a:t>
                </a:r>
                <a:r>
                  <a:rPr lang="en-US" altLang="ja-JP" sz="1800" dirty="0">
                    <a:solidFill>
                      <a:srgbClr val="FF0000"/>
                    </a:solidFill>
                  </a:rPr>
                  <a:t>Resolution of H</a:t>
                </a:r>
                <a:r>
                  <a:rPr lang="en-US" altLang="ja-JP" sz="1800" baseline="-25000" dirty="0">
                    <a:solidFill>
                      <a:srgbClr val="FF0000"/>
                    </a:solidFill>
                  </a:rPr>
                  <a:t>0</a:t>
                </a:r>
                <a:r>
                  <a:rPr lang="en-US" altLang="ja-JP" sz="1800" dirty="0">
                    <a:solidFill>
                      <a:srgbClr val="FF0000"/>
                    </a:solidFill>
                  </a:rPr>
                  <a:t> tension without </a:t>
                </a:r>
                <a14:m>
                  <m:oMath xmlns:m="http://schemas.openxmlformats.org/officeDocument/2006/math">
                    <m:sSub>
                      <m:sSubPr>
                        <m:ctrlPr>
                          <a:rPr lang="en-US" altLang="ja-JP" sz="1800" b="1" i="1" smtClean="0">
                            <a:solidFill>
                              <a:srgbClr val="FF0000"/>
                            </a:solidFill>
                            <a:latin typeface="Cambria Math" panose="02040503050406030204" pitchFamily="18" charset="0"/>
                          </a:rPr>
                        </m:ctrlPr>
                      </m:sSubPr>
                      <m:e>
                        <m:r>
                          <a:rPr lang="en-US" altLang="ja-JP" sz="1800" b="1" i="0" smtClean="0">
                            <a:solidFill>
                              <a:srgbClr val="FF0000"/>
                            </a:solidFill>
                            <a:latin typeface="Cambria Math" panose="02040503050406030204" pitchFamily="18" charset="0"/>
                          </a:rPr>
                          <m:t>𝚫</m:t>
                        </m:r>
                      </m:e>
                      <m:sub>
                        <m:r>
                          <a:rPr lang="en-US" altLang="ja-JP" sz="1800" b="1" i="0" smtClean="0">
                            <a:solidFill>
                              <a:srgbClr val="FF0000"/>
                            </a:solidFill>
                            <a:latin typeface="Cambria Math" panose="02040503050406030204" pitchFamily="18" charset="0"/>
                          </a:rPr>
                          <m:t>𝟎</m:t>
                        </m:r>
                      </m:sub>
                    </m:sSub>
                  </m:oMath>
                </a14:m>
                <a:r>
                  <a:rPr lang="en-US" altLang="ja-JP" sz="1800" dirty="0">
                    <a:solidFill>
                      <a:srgbClr val="FF0000"/>
                    </a:solidFill>
                  </a:rPr>
                  <a:t>?</a:t>
                </a:r>
                <a:endParaRPr lang="en-US" altLang="ja-JP" sz="1800" dirty="0"/>
              </a:p>
            </p:txBody>
          </p:sp>
        </mc:Choice>
        <mc:Fallback xmlns="">
          <p:sp>
            <p:nvSpPr>
              <p:cNvPr id="13" name="Text Box 38">
                <a:extLst>
                  <a:ext uri="{FF2B5EF4-FFF2-40B4-BE49-F238E27FC236}">
                    <a16:creationId xmlns:a16="http://schemas.microsoft.com/office/drawing/2014/main" id="{F86A5C31-0CD0-414B-B1F7-8078376BE16F}"/>
                  </a:ext>
                </a:extLst>
              </p:cNvPr>
              <p:cNvSpPr txBox="1">
                <a:spLocks noRot="1" noChangeAspect="1" noMove="1" noResize="1" noEditPoints="1" noAdjustHandles="1" noChangeArrowheads="1" noChangeShapeType="1" noTextEdit="1"/>
              </p:cNvSpPr>
              <p:nvPr/>
            </p:nvSpPr>
            <p:spPr bwMode="auto">
              <a:xfrm>
                <a:off x="687290" y="5987246"/>
                <a:ext cx="8493222" cy="394082"/>
              </a:xfrm>
              <a:prstGeom prst="rect">
                <a:avLst/>
              </a:prstGeom>
              <a:blipFill>
                <a:blip r:embed="rId7"/>
                <a:stretch>
                  <a:fillRect l="-646" t="-7692" b="-2307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Tree>
    <p:extLst>
      <p:ext uri="{BB962C8B-B14F-4D97-AF65-F5344CB8AC3E}">
        <p14:creationId xmlns:p14="http://schemas.microsoft.com/office/powerpoint/2010/main" val="1031847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ー 3"/>
          <p:cNvSpPr>
            <a:spLocks noGrp="1"/>
          </p:cNvSpPr>
          <p:nvPr>
            <p:ph type="dt" sz="half" idx="10"/>
          </p:nvPr>
        </p:nvSpPr>
        <p:spPr/>
        <p:txBody>
          <a:bodyPr/>
          <a:lstStyle/>
          <a:p>
            <a:r>
              <a:rPr lang="en-US" altLang="ja-JP"/>
              <a:t>Cosmic Acceleration Symposium</a:t>
            </a:r>
            <a:endParaRPr lang="en-US" altLang="ja-JP" dirty="0"/>
          </a:p>
        </p:txBody>
      </p:sp>
      <p:sp>
        <p:nvSpPr>
          <p:cNvPr id="8" name="フッター プレースホルダー 4"/>
          <p:cNvSpPr>
            <a:spLocks noGrp="1"/>
          </p:cNvSpPr>
          <p:nvPr>
            <p:ph type="ftr" sz="quarter" idx="11"/>
          </p:nvPr>
        </p:nvSpPr>
        <p:spPr/>
        <p:txBody>
          <a:bodyPr/>
          <a:lstStyle/>
          <a:p>
            <a:r>
              <a:rPr lang="en-US" altLang="ja-JP"/>
              <a:t>Chulmoon Yoo</a:t>
            </a:r>
          </a:p>
        </p:txBody>
      </p:sp>
      <p:sp>
        <p:nvSpPr>
          <p:cNvPr id="9" name="スライド番号プレースホルダー 5"/>
          <p:cNvSpPr>
            <a:spLocks noGrp="1"/>
          </p:cNvSpPr>
          <p:nvPr>
            <p:ph type="sldNum" sz="quarter" idx="12"/>
          </p:nvPr>
        </p:nvSpPr>
        <p:spPr/>
        <p:txBody>
          <a:bodyPr/>
          <a:lstStyle/>
          <a:p>
            <a:fld id="{183061AC-2ED9-473F-A4D5-A8EBD7F09AF7}" type="slidenum">
              <a:rPr lang="en-US" altLang="ja-JP"/>
              <a:pPr/>
              <a:t>18</a:t>
            </a:fld>
            <a:endParaRPr lang="en-US" altLang="ja-JP"/>
          </a:p>
        </p:txBody>
      </p:sp>
      <p:sp>
        <p:nvSpPr>
          <p:cNvPr id="314370" name="Rectangle 2"/>
          <p:cNvSpPr>
            <a:spLocks noGrp="1" noChangeArrowheads="1"/>
          </p:cNvSpPr>
          <p:nvPr>
            <p:ph type="title"/>
          </p:nvPr>
        </p:nvSpPr>
        <p:spPr/>
        <p:txBody>
          <a:bodyPr/>
          <a:lstStyle/>
          <a:p>
            <a:r>
              <a:rPr lang="en-US" altLang="ja-JP" sz="4000" b="1" dirty="0">
                <a:latin typeface="Arial Black" pitchFamily="34" charset="0"/>
              </a:rPr>
              <a:t>Summary</a:t>
            </a:r>
            <a:endParaRPr lang="en-US" altLang="ja-JP" sz="1800" b="1" dirty="0">
              <a:latin typeface="Arial Black" pitchFamily="34" charset="0"/>
            </a:endParaRPr>
          </a:p>
        </p:txBody>
      </p:sp>
      <p:sp>
        <p:nvSpPr>
          <p:cNvPr id="33" name="Text Box 38"/>
          <p:cNvSpPr txBox="1">
            <a:spLocks noChangeArrowheads="1"/>
          </p:cNvSpPr>
          <p:nvPr/>
        </p:nvSpPr>
        <p:spPr bwMode="auto">
          <a:xfrm>
            <a:off x="717187" y="1403484"/>
            <a:ext cx="159530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ja-JP" sz="1800" dirty="0"/>
              <a:t>◎CMB + H</a:t>
            </a:r>
            <a:r>
              <a:rPr lang="en-US" altLang="ja-JP" sz="1800" baseline="-25000" dirty="0"/>
              <a:t>0</a:t>
            </a:r>
            <a:endParaRPr lang="en-US" altLang="ja-JP" sz="1200" dirty="0"/>
          </a:p>
        </p:txBody>
      </p:sp>
      <mc:AlternateContent xmlns:mc="http://schemas.openxmlformats.org/markup-compatibility/2006" xmlns:a14="http://schemas.microsoft.com/office/drawing/2010/main">
        <mc:Choice Requires="a14">
          <p:sp>
            <p:nvSpPr>
              <p:cNvPr id="15" name="Text Box 4"/>
              <p:cNvSpPr txBox="1">
                <a:spLocks noChangeArrowheads="1"/>
              </p:cNvSpPr>
              <p:nvPr/>
            </p:nvSpPr>
            <p:spPr bwMode="auto">
              <a:xfrm>
                <a:off x="998463" y="2946430"/>
                <a:ext cx="7966025" cy="343492"/>
              </a:xfrm>
              <a:prstGeom prst="rect">
                <a:avLst/>
              </a:prstGeom>
              <a:noFill/>
              <a:ln>
                <a:noFill/>
              </a:ln>
              <a:effectLst/>
              <a:extLst>
                <a:ext uri="{909E8E84-426E-40DD-AFC4-6F175D3DCCD1}">
                  <a14:hiddenFill>
                    <a:solidFill>
                      <a:schemeClr val="accent1"/>
                    </a:solidFill>
                  </a14:hiddenFill>
                </a:ext>
                <a:ext uri="{91240B29-F687-4F45-9708-019B960494DF}">
                  <a14:hiddenLine w="5715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gn="l">
                  <a:lnSpc>
                    <a:spcPct val="100000"/>
                  </a:lnSpc>
                </a:pPr>
                <a:r>
                  <a:rPr lang="ja-JP" altLang="en-US" b="1" dirty="0">
                    <a:solidFill>
                      <a:schemeClr val="tx1"/>
                    </a:solidFill>
                  </a:rPr>
                  <a:t>・　</a:t>
                </a:r>
                <a:r>
                  <a:rPr lang="en-US" altLang="ja-JP" dirty="0"/>
                  <a:t>Planck: </a:t>
                </a:r>
                <a14:m>
                  <m:oMath xmlns:m="http://schemas.openxmlformats.org/officeDocument/2006/math">
                    <m:r>
                      <a:rPr lang="en-US" altLang="ja-JP" b="1" i="0" smtClean="0">
                        <a:latin typeface="Cambria Math" panose="02040503050406030204" pitchFamily="18" charset="0"/>
                      </a:rPr>
                      <m:t>𝚫</m:t>
                    </m:r>
                    <m:r>
                      <a:rPr lang="en-US" altLang="ja-JP" b="1" i="0" smtClean="0">
                        <a:latin typeface="Cambria Math" panose="02040503050406030204" pitchFamily="18" charset="0"/>
                      </a:rPr>
                      <m:t>𝐓</m:t>
                    </m:r>
                    <m:r>
                      <m:rPr>
                        <m:lit/>
                      </m:rPr>
                      <a:rPr lang="en-US" altLang="ja-JP" b="1" i="0" smtClean="0">
                        <a:latin typeface="Cambria Math" panose="02040503050406030204" pitchFamily="18" charset="0"/>
                      </a:rPr>
                      <m:t>/</m:t>
                    </m:r>
                    <m:r>
                      <a:rPr lang="en-US" altLang="ja-JP" b="1" i="0" smtClean="0">
                        <a:latin typeface="Cambria Math" panose="02040503050406030204" pitchFamily="18" charset="0"/>
                      </a:rPr>
                      <m:t>𝐓</m:t>
                    </m:r>
                    <m:r>
                      <a:rPr lang="en-US" altLang="ja-JP" b="1" i="1" smtClean="0">
                        <a:latin typeface="Cambria Math" panose="02040503050406030204" pitchFamily="18" charset="0"/>
                        <a:sym typeface="MT Extra" panose="05050102010205020202" pitchFamily="18" charset="2"/>
                      </a:rPr>
                      <m:t>≲</m:t>
                    </m:r>
                    <m:r>
                      <a:rPr lang="en-US" altLang="ja-JP" b="1" i="1" smtClean="0">
                        <a:latin typeface="Cambria Math" panose="02040503050406030204" pitchFamily="18" charset="0"/>
                        <a:sym typeface="MT Extra" panose="05050102010205020202" pitchFamily="18" charset="2"/>
                      </a:rPr>
                      <m:t>𝟖</m:t>
                    </m:r>
                    <m:r>
                      <a:rPr lang="en-US" altLang="ja-JP" b="1" i="1" smtClean="0">
                        <a:latin typeface="Cambria Math" panose="02040503050406030204" pitchFamily="18" charset="0"/>
                        <a:sym typeface="MT Extra" panose="05050102010205020202" pitchFamily="18" charset="2"/>
                      </a:rPr>
                      <m:t>.</m:t>
                    </m:r>
                    <m:r>
                      <a:rPr lang="en-US" altLang="ja-JP" b="1" i="1" smtClean="0">
                        <a:latin typeface="Cambria Math" panose="02040503050406030204" pitchFamily="18" charset="0"/>
                        <a:sym typeface="MT Extra" panose="05050102010205020202" pitchFamily="18" charset="2"/>
                      </a:rPr>
                      <m:t>𝟖</m:t>
                    </m:r>
                    <m:r>
                      <a:rPr lang="en-US" altLang="ja-JP" b="1" i="1" smtClean="0">
                        <a:latin typeface="Cambria Math" panose="02040503050406030204" pitchFamily="18" charset="0"/>
                        <a:sym typeface="MT Extra" panose="05050102010205020202" pitchFamily="18" charset="2"/>
                      </a:rPr>
                      <m:t>×</m:t>
                    </m:r>
                    <m:r>
                      <a:rPr lang="en-US" altLang="ja-JP" b="1" i="1" smtClean="0">
                        <a:latin typeface="Cambria Math" panose="02040503050406030204" pitchFamily="18" charset="0"/>
                        <a:sym typeface="MT Extra" panose="05050102010205020202" pitchFamily="18" charset="2"/>
                      </a:rPr>
                      <m:t>𝟏</m:t>
                    </m:r>
                    <m:sSup>
                      <m:sSupPr>
                        <m:ctrlPr>
                          <a:rPr lang="en-US" altLang="ja-JP" b="1" i="1" smtClean="0">
                            <a:latin typeface="Cambria Math" panose="02040503050406030204" pitchFamily="18" charset="0"/>
                            <a:sym typeface="MT Extra" panose="05050102010205020202" pitchFamily="18" charset="2"/>
                          </a:rPr>
                        </m:ctrlPr>
                      </m:sSupPr>
                      <m:e>
                        <m:r>
                          <a:rPr lang="en-US" altLang="ja-JP" b="1" i="1" smtClean="0">
                            <a:latin typeface="Cambria Math" panose="02040503050406030204" pitchFamily="18" charset="0"/>
                            <a:sym typeface="MT Extra" panose="05050102010205020202" pitchFamily="18" charset="2"/>
                          </a:rPr>
                          <m:t>𝟎</m:t>
                        </m:r>
                      </m:e>
                      <m:sup>
                        <m:r>
                          <a:rPr lang="en-US" altLang="ja-JP" b="1" i="1" smtClean="0">
                            <a:latin typeface="Cambria Math" panose="02040503050406030204" pitchFamily="18" charset="0"/>
                            <a:sym typeface="MT Extra" panose="05050102010205020202" pitchFamily="18" charset="2"/>
                          </a:rPr>
                          <m:t>−</m:t>
                        </m:r>
                        <m:r>
                          <a:rPr lang="en-US" altLang="ja-JP" b="1" i="1" smtClean="0">
                            <a:latin typeface="Cambria Math" panose="02040503050406030204" pitchFamily="18" charset="0"/>
                            <a:sym typeface="MT Extra" panose="05050102010205020202" pitchFamily="18" charset="2"/>
                          </a:rPr>
                          <m:t>𝟒</m:t>
                        </m:r>
                      </m:sup>
                    </m:sSup>
                  </m:oMath>
                </a14:m>
                <a:r>
                  <a:rPr lang="en-US" altLang="ja-JP" dirty="0"/>
                  <a:t> for </a:t>
                </a:r>
                <a14:m>
                  <m:oMath xmlns:m="http://schemas.openxmlformats.org/officeDocument/2006/math">
                    <m:r>
                      <a:rPr lang="en-US" altLang="ja-JP" b="1" i="1" smtClean="0">
                        <a:latin typeface="Cambria Math" panose="02040503050406030204" pitchFamily="18" charset="0"/>
                      </a:rPr>
                      <m:t>𝒛</m:t>
                    </m:r>
                    <m:r>
                      <a:rPr lang="en-US" altLang="ja-JP" b="1" i="1" smtClean="0">
                        <a:latin typeface="Cambria Math" panose="02040503050406030204" pitchFamily="18" charset="0"/>
                      </a:rPr>
                      <m:t>&lt;</m:t>
                    </m:r>
                    <m:r>
                      <a:rPr lang="en-US" altLang="ja-JP" b="1" i="1" smtClean="0">
                        <a:latin typeface="Cambria Math" panose="02040503050406030204" pitchFamily="18" charset="0"/>
                      </a:rPr>
                      <m:t>𝟏</m:t>
                    </m:r>
                  </m:oMath>
                </a14:m>
                <a:r>
                  <a:rPr lang="en-US" altLang="ja-JP" dirty="0"/>
                  <a:t> </a:t>
                </a:r>
              </a:p>
            </p:txBody>
          </p:sp>
        </mc:Choice>
        <mc:Fallback xmlns="">
          <p:sp>
            <p:nvSpPr>
              <p:cNvPr id="15" name="Text Box 4"/>
              <p:cNvSpPr txBox="1">
                <a:spLocks noRot="1" noChangeAspect="1" noMove="1" noResize="1" noEditPoints="1" noAdjustHandles="1" noChangeArrowheads="1" noChangeShapeType="1" noTextEdit="1"/>
              </p:cNvSpPr>
              <p:nvPr/>
            </p:nvSpPr>
            <p:spPr bwMode="auto">
              <a:xfrm>
                <a:off x="998463" y="2946430"/>
                <a:ext cx="7966025" cy="343492"/>
              </a:xfrm>
              <a:prstGeom prst="rect">
                <a:avLst/>
              </a:prstGeom>
              <a:blipFill>
                <a:blip r:embed="rId3"/>
                <a:stretch>
                  <a:fillRect l="-459" t="-7018" b="-2280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
        <p:nvSpPr>
          <p:cNvPr id="18" name="Text Box 4"/>
          <p:cNvSpPr txBox="1">
            <a:spLocks noChangeArrowheads="1"/>
          </p:cNvSpPr>
          <p:nvPr/>
        </p:nvSpPr>
        <p:spPr bwMode="auto">
          <a:xfrm>
            <a:off x="971600" y="1866310"/>
            <a:ext cx="79660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lnSpc>
                <a:spcPct val="100000"/>
              </a:lnSpc>
            </a:pPr>
            <a:r>
              <a:rPr lang="ja-JP" altLang="en-US" b="1" dirty="0">
                <a:solidFill>
                  <a:schemeClr val="tx1"/>
                </a:solidFill>
              </a:rPr>
              <a:t>・　</a:t>
            </a:r>
            <a:r>
              <a:rPr lang="en-US" altLang="ja-JP" dirty="0"/>
              <a:t> Λ=0</a:t>
            </a:r>
            <a:r>
              <a:rPr lang="ja-JP" altLang="en-US" dirty="0"/>
              <a:t> </a:t>
            </a:r>
            <a:r>
              <a:rPr lang="en-US" altLang="ja-JP" dirty="0"/>
              <a:t>is</a:t>
            </a:r>
            <a:r>
              <a:rPr lang="ja-JP" altLang="en-US" dirty="0"/>
              <a:t> </a:t>
            </a:r>
            <a:r>
              <a:rPr lang="en-US" altLang="ja-JP" dirty="0"/>
              <a:t>ruled</a:t>
            </a:r>
            <a:r>
              <a:rPr lang="ja-JP" altLang="en-US" dirty="0"/>
              <a:t> </a:t>
            </a:r>
            <a:r>
              <a:rPr lang="en-US" altLang="ja-JP" dirty="0"/>
              <a:t>out</a:t>
            </a:r>
            <a:r>
              <a:rPr lang="ja-JP" altLang="en-US" dirty="0"/>
              <a:t> </a:t>
            </a:r>
            <a:r>
              <a:rPr lang="en-US" altLang="ja-JP" dirty="0"/>
              <a:t>but still significant void depth is possible </a:t>
            </a:r>
          </a:p>
        </p:txBody>
      </p:sp>
      <p:sp>
        <p:nvSpPr>
          <p:cNvPr id="14" name="Text Box 38"/>
          <p:cNvSpPr txBox="1">
            <a:spLocks noChangeArrowheads="1"/>
          </p:cNvSpPr>
          <p:nvPr/>
        </p:nvSpPr>
        <p:spPr bwMode="auto">
          <a:xfrm>
            <a:off x="683568" y="2414989"/>
            <a:ext cx="656622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ja-JP" sz="1800" dirty="0"/>
              <a:t>◎</a:t>
            </a:r>
            <a:r>
              <a:rPr lang="en-US" altLang="ja-JP" sz="1800" dirty="0" err="1"/>
              <a:t>kSZ</a:t>
            </a:r>
            <a:r>
              <a:rPr lang="en-US" altLang="ja-JP" sz="1800" dirty="0"/>
              <a:t> would be more effective to give a constraint</a:t>
            </a:r>
            <a:endParaRPr lang="en-US" altLang="ja-JP" sz="1200" dirty="0"/>
          </a:p>
        </p:txBody>
      </p:sp>
      <mc:AlternateContent xmlns:mc="http://schemas.openxmlformats.org/markup-compatibility/2006" xmlns:a14="http://schemas.microsoft.com/office/drawing/2010/main">
        <mc:Choice Requires="a14">
          <p:sp>
            <p:nvSpPr>
              <p:cNvPr id="12" name="Text Box 4"/>
              <p:cNvSpPr txBox="1">
                <a:spLocks noChangeArrowheads="1"/>
              </p:cNvSpPr>
              <p:nvPr/>
            </p:nvSpPr>
            <p:spPr bwMode="auto">
              <a:xfrm>
                <a:off x="971600" y="3492297"/>
                <a:ext cx="7966025" cy="584775"/>
              </a:xfrm>
              <a:prstGeom prst="rect">
                <a:avLst/>
              </a:prstGeom>
              <a:noFill/>
              <a:ln>
                <a:noFill/>
              </a:ln>
              <a:effectLst/>
              <a:extLst>
                <a:ext uri="{909E8E84-426E-40DD-AFC4-6F175D3DCCD1}">
                  <a14:hiddenFill>
                    <a:solidFill>
                      <a:schemeClr val="accent1"/>
                    </a:solidFill>
                  </a14:hiddenFill>
                </a:ext>
                <a:ext uri="{91240B29-F687-4F45-9708-019B960494DF}">
                  <a14:hiddenLine w="5715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gn="l">
                  <a:lnSpc>
                    <a:spcPct val="100000"/>
                  </a:lnSpc>
                </a:pPr>
                <a:r>
                  <a:rPr lang="ja-JP" altLang="en-US" b="1" dirty="0">
                    <a:solidFill>
                      <a:schemeClr val="tx1"/>
                    </a:solidFill>
                  </a:rPr>
                  <a:t>・　</a:t>
                </a:r>
                <a14:m>
                  <m:oMath xmlns:m="http://schemas.openxmlformats.org/officeDocument/2006/math">
                    <m:r>
                      <a:rPr lang="en-US" altLang="ja-JP" b="1" i="0" smtClean="0">
                        <a:solidFill>
                          <a:schemeClr val="tx1"/>
                        </a:solidFill>
                        <a:latin typeface="Cambria Math" panose="02040503050406030204" pitchFamily="18" charset="0"/>
                      </a:rPr>
                      <m:t>𝟏</m:t>
                    </m:r>
                    <m:r>
                      <a:rPr lang="en-US" altLang="ja-JP" b="1" i="0" smtClean="0">
                        <a:solidFill>
                          <a:schemeClr val="tx1"/>
                        </a:solidFill>
                        <a:latin typeface="Cambria Math" panose="02040503050406030204" pitchFamily="18" charset="0"/>
                      </a:rPr>
                      <m:t>−</m:t>
                    </m:r>
                    <m:sSub>
                      <m:sSubPr>
                        <m:ctrlPr>
                          <a:rPr lang="en-US" altLang="ja-JP" b="1" i="1" smtClean="0">
                            <a:solidFill>
                              <a:schemeClr val="tx1"/>
                            </a:solidFill>
                            <a:latin typeface="Cambria Math" panose="02040503050406030204" pitchFamily="18" charset="0"/>
                          </a:rPr>
                        </m:ctrlPr>
                      </m:sSubPr>
                      <m:e>
                        <m:r>
                          <a:rPr lang="en-US" altLang="ja-JP" b="1" i="1" smtClean="0">
                            <a:solidFill>
                              <a:schemeClr val="tx1"/>
                            </a:solidFill>
                            <a:latin typeface="Cambria Math" panose="02040503050406030204" pitchFamily="18" charset="0"/>
                          </a:rPr>
                          <m:t>𝑹</m:t>
                        </m:r>
                      </m:e>
                      <m:sub>
                        <m:r>
                          <a:rPr lang="en-US" altLang="ja-JP" b="1" i="0" smtClean="0">
                            <a:solidFill>
                              <a:schemeClr val="tx1"/>
                            </a:solidFill>
                            <a:latin typeface="Cambria Math" panose="02040503050406030204" pitchFamily="18" charset="0"/>
                          </a:rPr>
                          <m:t>𝚲</m:t>
                        </m:r>
                      </m:sub>
                    </m:sSub>
                    <m:r>
                      <a:rPr lang="en-US" altLang="ja-JP" i="1">
                        <a:latin typeface="Cambria Math" panose="02040503050406030204" pitchFamily="18" charset="0"/>
                      </a:rPr>
                      <m:t>≲</m:t>
                    </m:r>
                    <m:r>
                      <a:rPr lang="en-US" altLang="ja-JP" b="1" i="1" smtClean="0">
                        <a:solidFill>
                          <a:schemeClr val="tx1"/>
                        </a:solidFill>
                        <a:latin typeface="Cambria Math" panose="02040503050406030204" pitchFamily="18" charset="0"/>
                      </a:rPr>
                      <m:t>𝟎</m:t>
                    </m:r>
                    <m:r>
                      <a:rPr lang="en-US" altLang="ja-JP" b="1" i="1" smtClean="0">
                        <a:solidFill>
                          <a:schemeClr val="tx1"/>
                        </a:solidFill>
                        <a:latin typeface="Cambria Math" panose="02040503050406030204" pitchFamily="18" charset="0"/>
                      </a:rPr>
                      <m:t>.</m:t>
                    </m:r>
                    <m:r>
                      <a:rPr lang="en-US" altLang="ja-JP" b="1" i="1" smtClean="0">
                        <a:solidFill>
                          <a:schemeClr val="tx1"/>
                        </a:solidFill>
                        <a:latin typeface="Cambria Math" panose="02040503050406030204" pitchFamily="18" charset="0"/>
                      </a:rPr>
                      <m:t>𝟎𝟎𝟒</m:t>
                    </m:r>
                    <m:r>
                      <a:rPr lang="en-US" altLang="ja-JP" b="1" i="1" smtClean="0">
                        <a:solidFill>
                          <a:schemeClr val="tx1"/>
                        </a:solidFill>
                        <a:latin typeface="Cambria Math" panose="02040503050406030204" pitchFamily="18" charset="0"/>
                      </a:rPr>
                      <m:t>⇒</m:t>
                    </m:r>
                  </m:oMath>
                </a14:m>
                <a:r>
                  <a:rPr lang="en-US" altLang="ja-JP" b="1" dirty="0">
                    <a:solidFill>
                      <a:schemeClr val="tx1"/>
                    </a:solidFill>
                  </a:rPr>
                  <a:t> ~0.4% systematic error </a:t>
                </a:r>
              </a:p>
              <a:p>
                <a:pPr algn="l">
                  <a:lnSpc>
                    <a:spcPct val="100000"/>
                  </a:lnSpc>
                </a:pPr>
                <a:r>
                  <a:rPr lang="en-US" altLang="ja-JP" dirty="0"/>
                  <a:t>                                 </a:t>
                </a:r>
                <a:r>
                  <a:rPr lang="en-US" altLang="ja-JP" b="1" dirty="0">
                    <a:solidFill>
                      <a:schemeClr val="tx1"/>
                    </a:solidFill>
                  </a:rPr>
                  <a:t>in cosmological parameters would be expected</a:t>
                </a:r>
                <a:endParaRPr lang="en-US" altLang="ja-JP" dirty="0"/>
              </a:p>
            </p:txBody>
          </p:sp>
        </mc:Choice>
        <mc:Fallback xmlns="">
          <p:sp>
            <p:nvSpPr>
              <p:cNvPr id="12" name="Text Box 4"/>
              <p:cNvSpPr txBox="1">
                <a:spLocks noRot="1" noChangeAspect="1" noMove="1" noResize="1" noEditPoints="1" noAdjustHandles="1" noChangeArrowheads="1" noChangeShapeType="1" noTextEdit="1"/>
              </p:cNvSpPr>
              <p:nvPr/>
            </p:nvSpPr>
            <p:spPr bwMode="auto">
              <a:xfrm>
                <a:off x="971600" y="3492297"/>
                <a:ext cx="7966025" cy="584775"/>
              </a:xfrm>
              <a:prstGeom prst="rect">
                <a:avLst/>
              </a:prstGeom>
              <a:blipFill>
                <a:blip r:embed="rId4"/>
                <a:stretch>
                  <a:fillRect l="-383" t="-5208" b="-1250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
        <p:nvSpPr>
          <p:cNvPr id="11" name="Text Box 38">
            <a:extLst>
              <a:ext uri="{FF2B5EF4-FFF2-40B4-BE49-F238E27FC236}">
                <a16:creationId xmlns:a16="http://schemas.microsoft.com/office/drawing/2014/main" id="{5178ACDA-9236-4670-A33E-7EB27D64AB6F}"/>
              </a:ext>
            </a:extLst>
          </p:cNvPr>
          <p:cNvSpPr txBox="1">
            <a:spLocks noChangeArrowheads="1"/>
          </p:cNvSpPr>
          <p:nvPr/>
        </p:nvSpPr>
        <p:spPr bwMode="auto">
          <a:xfrm>
            <a:off x="742083" y="4499828"/>
            <a:ext cx="754892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ja-JP" sz="1800" dirty="0"/>
              <a:t>◎Resolution of H</a:t>
            </a:r>
            <a:r>
              <a:rPr lang="en-US" altLang="ja-JP" sz="1800" baseline="-25000" dirty="0"/>
              <a:t>0</a:t>
            </a:r>
            <a:r>
              <a:rPr lang="en-US" altLang="ja-JP" sz="1800" dirty="0"/>
              <a:t> tension with non-void spherical </a:t>
            </a:r>
            <a:r>
              <a:rPr lang="en-US" altLang="ja-JP" sz="1800" dirty="0" err="1"/>
              <a:t>inhom</a:t>
            </a:r>
            <a:r>
              <a:rPr lang="en-US" altLang="ja-JP" sz="1800" dirty="0"/>
              <a:t>.?</a:t>
            </a:r>
            <a:endParaRPr lang="en-US" altLang="ja-JP" sz="1200" dirty="0"/>
          </a:p>
        </p:txBody>
      </p:sp>
    </p:spTree>
    <p:extLst>
      <p:ext uri="{BB962C8B-B14F-4D97-AF65-F5344CB8AC3E}">
        <p14:creationId xmlns:p14="http://schemas.microsoft.com/office/powerpoint/2010/main" val="8288115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日付プレースホルダー 3"/>
          <p:cNvSpPr>
            <a:spLocks noGrp="1"/>
          </p:cNvSpPr>
          <p:nvPr>
            <p:ph type="dt" sz="half" idx="10"/>
          </p:nvPr>
        </p:nvSpPr>
        <p:spPr/>
        <p:txBody>
          <a:bodyPr/>
          <a:lstStyle/>
          <a:p>
            <a:r>
              <a:rPr lang="en-US" altLang="ja-JP"/>
              <a:t>Cosmic Acceleration Symposium</a:t>
            </a:r>
          </a:p>
        </p:txBody>
      </p:sp>
      <p:sp>
        <p:nvSpPr>
          <p:cNvPr id="28" name="フッター プレースホルダー 4"/>
          <p:cNvSpPr>
            <a:spLocks noGrp="1"/>
          </p:cNvSpPr>
          <p:nvPr>
            <p:ph type="ftr" sz="quarter" idx="11"/>
          </p:nvPr>
        </p:nvSpPr>
        <p:spPr/>
        <p:txBody>
          <a:bodyPr/>
          <a:lstStyle/>
          <a:p>
            <a:r>
              <a:rPr lang="en-US" altLang="ja-JP"/>
              <a:t>Chulmoon Yoo</a:t>
            </a:r>
          </a:p>
        </p:txBody>
      </p:sp>
      <p:sp>
        <p:nvSpPr>
          <p:cNvPr id="29" name="スライド番号プレースホルダー 5"/>
          <p:cNvSpPr>
            <a:spLocks noGrp="1"/>
          </p:cNvSpPr>
          <p:nvPr>
            <p:ph type="sldNum" sz="quarter" idx="12"/>
          </p:nvPr>
        </p:nvSpPr>
        <p:spPr/>
        <p:txBody>
          <a:bodyPr/>
          <a:lstStyle/>
          <a:p>
            <a:fld id="{646AFF30-1CE1-425C-8C4F-97343CF3A2B6}" type="slidenum">
              <a:rPr lang="en-US" altLang="ja-JP"/>
              <a:pPr/>
              <a:t>2</a:t>
            </a:fld>
            <a:endParaRPr lang="en-US" altLang="ja-JP"/>
          </a:p>
        </p:txBody>
      </p:sp>
      <p:sp>
        <p:nvSpPr>
          <p:cNvPr id="347138" name="Rectangle 2"/>
          <p:cNvSpPr>
            <a:spLocks noGrp="1" noChangeArrowheads="1"/>
          </p:cNvSpPr>
          <p:nvPr>
            <p:ph type="title"/>
          </p:nvPr>
        </p:nvSpPr>
        <p:spPr/>
        <p:txBody>
          <a:bodyPr/>
          <a:lstStyle/>
          <a:p>
            <a:r>
              <a:rPr lang="en-US" altLang="ja-JP" b="1" dirty="0">
                <a:latin typeface="Arial Black" pitchFamily="34" charset="0"/>
              </a:rPr>
              <a:t>Published papers  </a:t>
            </a:r>
          </a:p>
        </p:txBody>
      </p:sp>
      <p:pic>
        <p:nvPicPr>
          <p:cNvPr id="3" name="図 2">
            <a:extLst>
              <a:ext uri="{FF2B5EF4-FFF2-40B4-BE49-F238E27FC236}">
                <a16:creationId xmlns:a16="http://schemas.microsoft.com/office/drawing/2014/main" id="{6147D1CC-6800-459E-B51D-6AE192AA894B}"/>
              </a:ext>
            </a:extLst>
          </p:cNvPr>
          <p:cNvPicPr>
            <a:picLocks noChangeAspect="1"/>
          </p:cNvPicPr>
          <p:nvPr/>
        </p:nvPicPr>
        <p:blipFill>
          <a:blip r:embed="rId3"/>
          <a:stretch>
            <a:fillRect/>
          </a:stretch>
        </p:blipFill>
        <p:spPr>
          <a:xfrm>
            <a:off x="309112" y="2225405"/>
            <a:ext cx="4262888" cy="2979138"/>
          </a:xfrm>
          <a:prstGeom prst="rect">
            <a:avLst/>
          </a:prstGeom>
        </p:spPr>
      </p:pic>
      <p:pic>
        <p:nvPicPr>
          <p:cNvPr id="4" name="図 3">
            <a:extLst>
              <a:ext uri="{FF2B5EF4-FFF2-40B4-BE49-F238E27FC236}">
                <a16:creationId xmlns:a16="http://schemas.microsoft.com/office/drawing/2014/main" id="{FBC416AD-CBFB-4AAB-81CE-E02BEA681A62}"/>
              </a:ext>
            </a:extLst>
          </p:cNvPr>
          <p:cNvPicPr>
            <a:picLocks noChangeAspect="1"/>
          </p:cNvPicPr>
          <p:nvPr/>
        </p:nvPicPr>
        <p:blipFill>
          <a:blip r:embed="rId4"/>
          <a:stretch>
            <a:fillRect/>
          </a:stretch>
        </p:blipFill>
        <p:spPr>
          <a:xfrm>
            <a:off x="4604684" y="2225405"/>
            <a:ext cx="4398682" cy="3356992"/>
          </a:xfrm>
          <a:prstGeom prst="rect">
            <a:avLst/>
          </a:prstGeom>
        </p:spPr>
      </p:pic>
      <p:sp>
        <p:nvSpPr>
          <p:cNvPr id="17" name="テキスト ボックス 16">
            <a:extLst>
              <a:ext uri="{FF2B5EF4-FFF2-40B4-BE49-F238E27FC236}">
                <a16:creationId xmlns:a16="http://schemas.microsoft.com/office/drawing/2014/main" id="{7A3BF3B5-7D28-4B7F-8502-C287025355DD}"/>
              </a:ext>
            </a:extLst>
          </p:cNvPr>
          <p:cNvSpPr txBox="1"/>
          <p:nvPr/>
        </p:nvSpPr>
        <p:spPr>
          <a:xfrm>
            <a:off x="489122" y="1196752"/>
            <a:ext cx="5264133" cy="400110"/>
          </a:xfrm>
          <a:prstGeom prst="rect">
            <a:avLst/>
          </a:prstGeom>
          <a:noFill/>
        </p:spPr>
        <p:txBody>
          <a:bodyPr wrap="none" rtlCol="0">
            <a:spAutoFit/>
          </a:bodyPr>
          <a:lstStyle/>
          <a:p>
            <a:pPr algn="l"/>
            <a:r>
              <a:rPr kumimoji="1" lang="en-US" altLang="ja-JP" sz="2000" dirty="0"/>
              <a:t>Supported by A03 “</a:t>
            </a:r>
            <a:r>
              <a:rPr kumimoji="1" lang="en-US" altLang="ja-JP" sz="2000" dirty="0" err="1"/>
              <a:t>Koubo-kenkyuu</a:t>
            </a:r>
            <a:r>
              <a:rPr kumimoji="1" lang="en-US" altLang="ja-JP" sz="2000" dirty="0"/>
              <a:t>” </a:t>
            </a:r>
            <a:endParaRPr kumimoji="1" lang="ja-JP" altLang="en-US" sz="2000" dirty="0"/>
          </a:p>
        </p:txBody>
      </p:sp>
      <p:sp>
        <p:nvSpPr>
          <p:cNvPr id="6" name="四角形: 角を丸くする 5">
            <a:extLst>
              <a:ext uri="{FF2B5EF4-FFF2-40B4-BE49-F238E27FC236}">
                <a16:creationId xmlns:a16="http://schemas.microsoft.com/office/drawing/2014/main" id="{10B3E028-A362-4982-BE8F-9ACA13F11776}"/>
              </a:ext>
            </a:extLst>
          </p:cNvPr>
          <p:cNvSpPr/>
          <p:nvPr/>
        </p:nvSpPr>
        <p:spPr bwMode="auto">
          <a:xfrm>
            <a:off x="251520" y="4169621"/>
            <a:ext cx="4262888" cy="1080120"/>
          </a:xfrm>
          <a:prstGeom prst="roundRect">
            <a:avLst>
              <a:gd name="adj" fmla="val 12143"/>
            </a:avLst>
          </a:prstGeom>
          <a:noFill/>
          <a:ln w="38100" cap="flat" cmpd="sng" algn="ctr">
            <a:solidFill>
              <a:srgbClr val="FF9966"/>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a:ln>
                <a:noFill/>
              </a:ln>
              <a:solidFill>
                <a:schemeClr val="tx1"/>
              </a:solidFill>
              <a:effectLst/>
              <a:latin typeface="Arial Black" pitchFamily="34" charset="0"/>
              <a:ea typeface="ＭＳ Ｐゴシック" pitchFamily="50" charset="-128"/>
            </a:endParaRPr>
          </a:p>
        </p:txBody>
      </p:sp>
      <p:sp>
        <p:nvSpPr>
          <p:cNvPr id="23" name="四角形: 角を丸くする 22">
            <a:extLst>
              <a:ext uri="{FF2B5EF4-FFF2-40B4-BE49-F238E27FC236}">
                <a16:creationId xmlns:a16="http://schemas.microsoft.com/office/drawing/2014/main" id="{02588400-7888-41E4-8343-F108BB14BD05}"/>
              </a:ext>
            </a:extLst>
          </p:cNvPr>
          <p:cNvSpPr/>
          <p:nvPr/>
        </p:nvSpPr>
        <p:spPr bwMode="auto">
          <a:xfrm>
            <a:off x="4593928" y="4581128"/>
            <a:ext cx="4262888" cy="1080120"/>
          </a:xfrm>
          <a:prstGeom prst="roundRect">
            <a:avLst>
              <a:gd name="adj" fmla="val 12143"/>
            </a:avLst>
          </a:prstGeom>
          <a:noFill/>
          <a:ln w="38100" cap="flat" cmpd="sng" algn="ctr">
            <a:solidFill>
              <a:srgbClr val="FF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a:ln>
                <a:noFill/>
              </a:ln>
              <a:solidFill>
                <a:schemeClr val="tx1"/>
              </a:solidFill>
              <a:effectLst/>
              <a:latin typeface="Arial Black" pitchFamily="34" charset="0"/>
              <a:ea typeface="ＭＳ Ｐゴシック" pitchFamily="50" charset="-128"/>
            </a:endParaRPr>
          </a:p>
        </p:txBody>
      </p:sp>
      <p:sp>
        <p:nvSpPr>
          <p:cNvPr id="24" name="四角形: 角を丸くする 23">
            <a:extLst>
              <a:ext uri="{FF2B5EF4-FFF2-40B4-BE49-F238E27FC236}">
                <a16:creationId xmlns:a16="http://schemas.microsoft.com/office/drawing/2014/main" id="{38D8CEB7-7BC0-41E2-85F1-33D7611BE620}"/>
              </a:ext>
            </a:extLst>
          </p:cNvPr>
          <p:cNvSpPr/>
          <p:nvPr/>
        </p:nvSpPr>
        <p:spPr bwMode="auto">
          <a:xfrm>
            <a:off x="4629592" y="3305525"/>
            <a:ext cx="4384530" cy="1196752"/>
          </a:xfrm>
          <a:prstGeom prst="roundRect">
            <a:avLst>
              <a:gd name="adj" fmla="val 12143"/>
            </a:avLst>
          </a:prstGeom>
          <a:noFill/>
          <a:ln w="38100" cap="flat" cmpd="sng" algn="ctr">
            <a:solidFill>
              <a:srgbClr val="92D05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a:ln>
                <a:noFill/>
              </a:ln>
              <a:solidFill>
                <a:schemeClr val="tx1"/>
              </a:solidFill>
              <a:effectLst/>
              <a:latin typeface="Arial Black" pitchFamily="34" charset="0"/>
              <a:ea typeface="ＭＳ Ｐゴシック" pitchFamily="50" charset="-128"/>
            </a:endParaRPr>
          </a:p>
        </p:txBody>
      </p:sp>
      <p:sp>
        <p:nvSpPr>
          <p:cNvPr id="25" name="四角形: 角を丸くする 24">
            <a:extLst>
              <a:ext uri="{FF2B5EF4-FFF2-40B4-BE49-F238E27FC236}">
                <a16:creationId xmlns:a16="http://schemas.microsoft.com/office/drawing/2014/main" id="{F4EF63EC-892B-481D-9C0C-DAA718CD528F}"/>
              </a:ext>
            </a:extLst>
          </p:cNvPr>
          <p:cNvSpPr/>
          <p:nvPr/>
        </p:nvSpPr>
        <p:spPr bwMode="auto">
          <a:xfrm>
            <a:off x="331486" y="3116885"/>
            <a:ext cx="4182922" cy="980728"/>
          </a:xfrm>
          <a:prstGeom prst="roundRect">
            <a:avLst>
              <a:gd name="adj" fmla="val 12143"/>
            </a:avLst>
          </a:prstGeom>
          <a:noFill/>
          <a:ln w="38100" cap="flat" cmpd="sng" algn="ctr">
            <a:solidFill>
              <a:srgbClr val="92D050"/>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a:ln>
                <a:noFill/>
              </a:ln>
              <a:solidFill>
                <a:schemeClr val="tx1"/>
              </a:solidFill>
              <a:effectLst/>
              <a:latin typeface="Arial Black" pitchFamily="34" charset="0"/>
              <a:ea typeface="ＭＳ Ｐゴシック" pitchFamily="50" charset="-128"/>
            </a:endParaRPr>
          </a:p>
        </p:txBody>
      </p:sp>
      <p:cxnSp>
        <p:nvCxnSpPr>
          <p:cNvPr id="8" name="直線矢印コネクタ 7">
            <a:extLst>
              <a:ext uri="{FF2B5EF4-FFF2-40B4-BE49-F238E27FC236}">
                <a16:creationId xmlns:a16="http://schemas.microsoft.com/office/drawing/2014/main" id="{5ADBEB02-F4AC-4F29-8C80-7E25CFDD3D1B}"/>
              </a:ext>
            </a:extLst>
          </p:cNvPr>
          <p:cNvCxnSpPr>
            <a:stCxn id="25" idx="0"/>
          </p:cNvCxnSpPr>
          <p:nvPr/>
        </p:nvCxnSpPr>
        <p:spPr bwMode="auto">
          <a:xfrm flipV="1">
            <a:off x="2422947" y="2060848"/>
            <a:ext cx="564877" cy="1056037"/>
          </a:xfrm>
          <a:prstGeom prst="straightConnector1">
            <a:avLst/>
          </a:prstGeom>
          <a:solidFill>
            <a:srgbClr val="777777"/>
          </a:solidFill>
          <a:ln w="38100" cap="flat" cmpd="sng" algn="ctr">
            <a:solidFill>
              <a:srgbClr val="92D05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矢印コネクタ 25">
            <a:extLst>
              <a:ext uri="{FF2B5EF4-FFF2-40B4-BE49-F238E27FC236}">
                <a16:creationId xmlns:a16="http://schemas.microsoft.com/office/drawing/2014/main" id="{3C84A99E-E26B-424A-A355-AF0E68010DDE}"/>
              </a:ext>
            </a:extLst>
          </p:cNvPr>
          <p:cNvCxnSpPr>
            <a:cxnSpLocks/>
          </p:cNvCxnSpPr>
          <p:nvPr/>
        </p:nvCxnSpPr>
        <p:spPr bwMode="auto">
          <a:xfrm flipH="1" flipV="1">
            <a:off x="3563888" y="2060848"/>
            <a:ext cx="3203684" cy="1275380"/>
          </a:xfrm>
          <a:prstGeom prst="straightConnector1">
            <a:avLst/>
          </a:prstGeom>
          <a:solidFill>
            <a:srgbClr val="777777"/>
          </a:solidFill>
          <a:ln w="38100" cap="flat" cmpd="sng" algn="ctr">
            <a:solidFill>
              <a:srgbClr val="92D050"/>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 name="テキスト ボックス 9">
            <a:extLst>
              <a:ext uri="{FF2B5EF4-FFF2-40B4-BE49-F238E27FC236}">
                <a16:creationId xmlns:a16="http://schemas.microsoft.com/office/drawing/2014/main" id="{FC605B6A-77B7-4B56-9FBF-6BF05A507132}"/>
              </a:ext>
            </a:extLst>
          </p:cNvPr>
          <p:cNvSpPr txBox="1"/>
          <p:nvPr/>
        </p:nvSpPr>
        <p:spPr>
          <a:xfrm>
            <a:off x="1388512" y="1700808"/>
            <a:ext cx="3975576" cy="338554"/>
          </a:xfrm>
          <a:prstGeom prst="rect">
            <a:avLst/>
          </a:prstGeom>
          <a:noFill/>
        </p:spPr>
        <p:txBody>
          <a:bodyPr wrap="none" rtlCol="0">
            <a:spAutoFit/>
          </a:bodyPr>
          <a:lstStyle/>
          <a:p>
            <a:r>
              <a:rPr kumimoji="1" lang="en-US" altLang="ja-JP" dirty="0">
                <a:solidFill>
                  <a:srgbClr val="92D050"/>
                </a:solidFill>
              </a:rPr>
              <a:t>Collaboration with </a:t>
            </a:r>
            <a:r>
              <a:rPr kumimoji="1" lang="en-US" altLang="ja-JP" dirty="0" err="1">
                <a:solidFill>
                  <a:srgbClr val="92D050"/>
                </a:solidFill>
              </a:rPr>
              <a:t>Kohri</a:t>
            </a:r>
            <a:r>
              <a:rPr kumimoji="1" lang="en-US" altLang="ja-JP" dirty="0">
                <a:solidFill>
                  <a:srgbClr val="92D050"/>
                </a:solidFill>
              </a:rPr>
              <a:t>-san(A02)</a:t>
            </a:r>
            <a:endParaRPr kumimoji="1" lang="ja-JP" altLang="en-US" dirty="0">
              <a:solidFill>
                <a:srgbClr val="92D050"/>
              </a:solidFill>
            </a:endParaRPr>
          </a:p>
        </p:txBody>
      </p:sp>
      <p:sp>
        <p:nvSpPr>
          <p:cNvPr id="11" name="テキスト ボックス 10">
            <a:extLst>
              <a:ext uri="{FF2B5EF4-FFF2-40B4-BE49-F238E27FC236}">
                <a16:creationId xmlns:a16="http://schemas.microsoft.com/office/drawing/2014/main" id="{8A7FB774-03B4-467A-B03C-C3463A4A09D8}"/>
              </a:ext>
            </a:extLst>
          </p:cNvPr>
          <p:cNvSpPr txBox="1"/>
          <p:nvPr/>
        </p:nvSpPr>
        <p:spPr>
          <a:xfrm>
            <a:off x="4572000" y="5661248"/>
            <a:ext cx="3315331" cy="338554"/>
          </a:xfrm>
          <a:prstGeom prst="rect">
            <a:avLst/>
          </a:prstGeom>
          <a:noFill/>
        </p:spPr>
        <p:txBody>
          <a:bodyPr wrap="none" rtlCol="0">
            <a:spAutoFit/>
          </a:bodyPr>
          <a:lstStyle/>
          <a:p>
            <a:r>
              <a:rPr lang="en-US" altLang="ja-JP" dirty="0">
                <a:solidFill>
                  <a:srgbClr val="FF0000"/>
                </a:solidFill>
              </a:rPr>
              <a:t>On spherical inhomogeneity</a:t>
            </a:r>
            <a:endParaRPr kumimoji="1" lang="ja-JP" altLang="en-US" dirty="0">
              <a:solidFill>
                <a:srgbClr val="FF0000"/>
              </a:solidFill>
            </a:endParaRPr>
          </a:p>
        </p:txBody>
      </p:sp>
      <p:sp>
        <p:nvSpPr>
          <p:cNvPr id="12" name="テキスト ボックス 11">
            <a:extLst>
              <a:ext uri="{FF2B5EF4-FFF2-40B4-BE49-F238E27FC236}">
                <a16:creationId xmlns:a16="http://schemas.microsoft.com/office/drawing/2014/main" id="{90FEEBA3-4A62-4CB4-8781-F4345F137323}"/>
              </a:ext>
            </a:extLst>
          </p:cNvPr>
          <p:cNvSpPr txBox="1"/>
          <p:nvPr/>
        </p:nvSpPr>
        <p:spPr>
          <a:xfrm>
            <a:off x="498029" y="5301208"/>
            <a:ext cx="4046301" cy="338554"/>
          </a:xfrm>
          <a:prstGeom prst="rect">
            <a:avLst/>
          </a:prstGeom>
          <a:noFill/>
        </p:spPr>
        <p:txBody>
          <a:bodyPr wrap="none" rtlCol="0">
            <a:spAutoFit/>
          </a:bodyPr>
          <a:lstStyle/>
          <a:p>
            <a:r>
              <a:rPr kumimoji="1" lang="en-US" altLang="ja-JP" dirty="0">
                <a:solidFill>
                  <a:srgbClr val="FF9966"/>
                </a:solidFill>
              </a:rPr>
              <a:t>Selected in the CQG highlight2017</a:t>
            </a:r>
            <a:endParaRPr kumimoji="1" lang="ja-JP" altLang="en-US" dirty="0">
              <a:solidFill>
                <a:srgbClr val="FF9966"/>
              </a:solidFill>
            </a:endParaRPr>
          </a:p>
        </p:txBody>
      </p:sp>
    </p:spTree>
    <p:extLst>
      <p:ext uri="{BB962C8B-B14F-4D97-AF65-F5344CB8AC3E}">
        <p14:creationId xmlns:p14="http://schemas.microsoft.com/office/powerpoint/2010/main" val="3065243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0825" y="1484313"/>
            <a:ext cx="8642350" cy="2089150"/>
          </a:xfrm>
        </p:spPr>
        <p:txBody>
          <a:bodyPr/>
          <a:lstStyle/>
          <a:p>
            <a:r>
              <a:rPr lang="en-US" altLang="ja-JP" sz="3200" b="1" dirty="0">
                <a:latin typeface="Arial Black" pitchFamily="34" charset="0"/>
              </a:rPr>
              <a:t>On Observational Effects </a:t>
            </a:r>
            <a:br>
              <a:rPr lang="en-US" altLang="ja-JP" sz="3200" b="1" dirty="0">
                <a:latin typeface="Arial Black" pitchFamily="34" charset="0"/>
              </a:rPr>
            </a:br>
            <a:r>
              <a:rPr lang="en-US" altLang="ja-JP" sz="3200" b="1" dirty="0">
                <a:latin typeface="Arial Black" pitchFamily="34" charset="0"/>
              </a:rPr>
              <a:t>of Spherical Inhomogeneity</a:t>
            </a:r>
            <a:endParaRPr lang="en-US" altLang="ja-JP" sz="1600" b="1" dirty="0">
              <a:solidFill>
                <a:schemeClr val="accent2"/>
              </a:solidFill>
              <a:latin typeface="Times New Roman" pitchFamily="18" charset="0"/>
            </a:endParaRPr>
          </a:p>
        </p:txBody>
      </p:sp>
      <p:sp>
        <p:nvSpPr>
          <p:cNvPr id="2070" name="Text Box 22"/>
          <p:cNvSpPr txBox="1">
            <a:spLocks noChangeArrowheads="1"/>
          </p:cNvSpPr>
          <p:nvPr/>
        </p:nvSpPr>
        <p:spPr bwMode="auto">
          <a:xfrm>
            <a:off x="2065223" y="4797152"/>
            <a:ext cx="501355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ja-JP" sz="2400" dirty="0">
                <a:solidFill>
                  <a:schemeClr val="folHlink"/>
                </a:solidFill>
              </a:rPr>
              <a:t>Chulmoon</a:t>
            </a:r>
            <a:r>
              <a:rPr lang="ja-JP" altLang="en-US" sz="2400" dirty="0">
                <a:solidFill>
                  <a:schemeClr val="folHlink"/>
                </a:solidFill>
              </a:rPr>
              <a:t> </a:t>
            </a:r>
            <a:r>
              <a:rPr lang="en-US" altLang="ja-JP" sz="2400" dirty="0" err="1">
                <a:solidFill>
                  <a:schemeClr val="folHlink"/>
                </a:solidFill>
              </a:rPr>
              <a:t>Yoo</a:t>
            </a:r>
            <a:r>
              <a:rPr lang="en-US" altLang="ja-JP" sz="2400" dirty="0">
                <a:solidFill>
                  <a:schemeClr val="folHlink"/>
                </a:solidFill>
              </a:rPr>
              <a:t>(Nagoya</a:t>
            </a:r>
            <a:r>
              <a:rPr lang="ja-JP" altLang="en-US" sz="2400" dirty="0">
                <a:solidFill>
                  <a:schemeClr val="folHlink"/>
                </a:solidFill>
              </a:rPr>
              <a:t> </a:t>
            </a:r>
            <a:r>
              <a:rPr lang="en-US" altLang="ja-JP" sz="2400" dirty="0">
                <a:solidFill>
                  <a:schemeClr val="folHlink"/>
                </a:solidFill>
              </a:rPr>
              <a:t>Univ.)</a:t>
            </a:r>
            <a:endParaRPr lang="ja-JP" altLang="en-US" sz="2800" dirty="0">
              <a:solidFill>
                <a:schemeClr val="folHlink"/>
              </a:solidFill>
            </a:endParaRPr>
          </a:p>
        </p:txBody>
      </p:sp>
      <p:sp>
        <p:nvSpPr>
          <p:cNvPr id="4" name="テキスト ボックス 3">
            <a:extLst>
              <a:ext uri="{FF2B5EF4-FFF2-40B4-BE49-F238E27FC236}">
                <a16:creationId xmlns:a16="http://schemas.microsoft.com/office/drawing/2014/main" id="{85E26E3D-70B9-414A-8D12-23D55D0D926D}"/>
              </a:ext>
            </a:extLst>
          </p:cNvPr>
          <p:cNvSpPr txBox="1"/>
          <p:nvPr/>
        </p:nvSpPr>
        <p:spPr>
          <a:xfrm>
            <a:off x="953127" y="3448102"/>
            <a:ext cx="7427033" cy="830997"/>
          </a:xfrm>
          <a:prstGeom prst="rect">
            <a:avLst/>
          </a:prstGeom>
          <a:noFill/>
        </p:spPr>
        <p:txBody>
          <a:bodyPr wrap="none" rtlCol="0">
            <a:spAutoFit/>
          </a:bodyPr>
          <a:lstStyle/>
          <a:p>
            <a:r>
              <a:rPr lang="ja-JP" altLang="en-US" dirty="0"/>
              <a:t>公募研究</a:t>
            </a:r>
            <a:endParaRPr lang="en-US" altLang="ja-JP" dirty="0"/>
          </a:p>
          <a:p>
            <a:r>
              <a:rPr lang="ja-JP" altLang="en-US" dirty="0"/>
              <a:t>「加速宇宙観測における等方な非一様性による系統誤差と宇宙原理の観測的検証」</a:t>
            </a:r>
            <a:endParaRPr lang="en-US" altLang="ja-JP" dirty="0"/>
          </a:p>
          <a:p>
            <a:r>
              <a:rPr kumimoji="1" lang="ja-JP" altLang="en-US" dirty="0"/>
              <a:t>について</a:t>
            </a:r>
          </a:p>
        </p:txBody>
      </p:sp>
    </p:spTree>
    <p:extLst>
      <p:ext uri="{BB962C8B-B14F-4D97-AF65-F5344CB8AC3E}">
        <p14:creationId xmlns:p14="http://schemas.microsoft.com/office/powerpoint/2010/main" val="2590995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bwMode="auto">
          <a:xfrm>
            <a:off x="5148064" y="3068960"/>
            <a:ext cx="3600400" cy="2088232"/>
          </a:xfrm>
          <a:prstGeom prst="roundRect">
            <a:avLst/>
          </a:prstGeom>
          <a:noFill/>
          <a:ln w="38100" cap="flat" cmpd="sng" algn="ctr">
            <a:solidFill>
              <a:srgbClr val="00FFFF"/>
            </a:solidFill>
            <a:prstDash val="solid"/>
            <a:round/>
            <a:headEnd type="none" w="med" len="med"/>
            <a:tailEnd type="none" w="med" len="med"/>
          </a:ln>
          <a:effectLs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a:ln>
                <a:noFill/>
              </a:ln>
              <a:solidFill>
                <a:schemeClr val="tx1"/>
              </a:solidFill>
              <a:effectLst/>
              <a:latin typeface="Arial Black" pitchFamily="34" charset="0"/>
              <a:ea typeface="ＭＳ Ｐゴシック" pitchFamily="50" charset="-128"/>
            </a:endParaRPr>
          </a:p>
        </p:txBody>
      </p:sp>
      <p:sp>
        <p:nvSpPr>
          <p:cNvPr id="7" name="日付プレースホルダー 3"/>
          <p:cNvSpPr>
            <a:spLocks noGrp="1"/>
          </p:cNvSpPr>
          <p:nvPr>
            <p:ph type="dt" sz="half" idx="10"/>
          </p:nvPr>
        </p:nvSpPr>
        <p:spPr/>
        <p:txBody>
          <a:bodyPr/>
          <a:lstStyle/>
          <a:p>
            <a:r>
              <a:rPr lang="en-US" altLang="ja-JP"/>
              <a:t>Cosmic Acceleration Symposium</a:t>
            </a:r>
            <a:endParaRPr lang="en-US" altLang="ja-JP" dirty="0"/>
          </a:p>
        </p:txBody>
      </p:sp>
      <p:sp>
        <p:nvSpPr>
          <p:cNvPr id="8" name="フッター プレースホルダー 4"/>
          <p:cNvSpPr>
            <a:spLocks noGrp="1"/>
          </p:cNvSpPr>
          <p:nvPr>
            <p:ph type="ftr" sz="quarter" idx="11"/>
          </p:nvPr>
        </p:nvSpPr>
        <p:spPr/>
        <p:txBody>
          <a:bodyPr/>
          <a:lstStyle/>
          <a:p>
            <a:r>
              <a:rPr lang="en-US" altLang="ja-JP"/>
              <a:t>Chulmoon Yoo</a:t>
            </a:r>
          </a:p>
        </p:txBody>
      </p:sp>
      <p:sp>
        <p:nvSpPr>
          <p:cNvPr id="9" name="スライド番号プレースホルダー 5"/>
          <p:cNvSpPr>
            <a:spLocks noGrp="1"/>
          </p:cNvSpPr>
          <p:nvPr>
            <p:ph type="sldNum" sz="quarter" idx="12"/>
          </p:nvPr>
        </p:nvSpPr>
        <p:spPr/>
        <p:txBody>
          <a:bodyPr/>
          <a:lstStyle/>
          <a:p>
            <a:fld id="{183061AC-2ED9-473F-A4D5-A8EBD7F09AF7}" type="slidenum">
              <a:rPr lang="en-US" altLang="ja-JP"/>
              <a:pPr/>
              <a:t>4</a:t>
            </a:fld>
            <a:endParaRPr lang="en-US" altLang="ja-JP"/>
          </a:p>
        </p:txBody>
      </p:sp>
      <p:sp>
        <p:nvSpPr>
          <p:cNvPr id="314370" name="Rectangle 2"/>
          <p:cNvSpPr>
            <a:spLocks noGrp="1" noChangeArrowheads="1"/>
          </p:cNvSpPr>
          <p:nvPr>
            <p:ph type="title"/>
          </p:nvPr>
        </p:nvSpPr>
        <p:spPr/>
        <p:txBody>
          <a:bodyPr/>
          <a:lstStyle/>
          <a:p>
            <a:r>
              <a:rPr lang="en-US" altLang="ja-JP" sz="3600" b="1" dirty="0">
                <a:latin typeface="Arial Black" pitchFamily="34" charset="0"/>
              </a:rPr>
              <a:t>Test of </a:t>
            </a:r>
            <a:br>
              <a:rPr lang="en-US" altLang="ja-JP" sz="3600" b="1" dirty="0">
                <a:latin typeface="Arial Black" pitchFamily="34" charset="0"/>
              </a:rPr>
            </a:br>
            <a:r>
              <a:rPr lang="en-US" altLang="ja-JP" sz="3600" b="1" dirty="0">
                <a:latin typeface="Arial Black" pitchFamily="34" charset="0"/>
              </a:rPr>
              <a:t>Cosmological Principle</a:t>
            </a:r>
            <a:endParaRPr lang="en-US" altLang="ja-JP" sz="1600" b="1" dirty="0">
              <a:latin typeface="Arial Black" pitchFamily="34" charset="0"/>
            </a:endParaRPr>
          </a:p>
        </p:txBody>
      </p:sp>
      <p:sp>
        <p:nvSpPr>
          <p:cNvPr id="314406" name="Text Box 38"/>
          <p:cNvSpPr txBox="1">
            <a:spLocks noChangeArrowheads="1"/>
          </p:cNvSpPr>
          <p:nvPr/>
        </p:nvSpPr>
        <p:spPr bwMode="auto">
          <a:xfrm>
            <a:off x="683568" y="1556792"/>
            <a:ext cx="598849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ja-JP" sz="1800" dirty="0"/>
              <a:t>◎Isotropy</a:t>
            </a:r>
            <a:r>
              <a:rPr lang="ja-JP" altLang="en-US" sz="1800" dirty="0"/>
              <a:t> </a:t>
            </a:r>
            <a:r>
              <a:rPr lang="en-US" altLang="ja-JP" sz="1800" dirty="0"/>
              <a:t>around us can</a:t>
            </a:r>
            <a:r>
              <a:rPr lang="ja-JP" altLang="en-US" sz="1800" dirty="0"/>
              <a:t> </a:t>
            </a:r>
            <a:r>
              <a:rPr lang="en-US" altLang="ja-JP" sz="1800" dirty="0"/>
              <a:t>be</a:t>
            </a:r>
            <a:r>
              <a:rPr lang="ja-JP" altLang="en-US" sz="1800" dirty="0"/>
              <a:t> </a:t>
            </a:r>
            <a:r>
              <a:rPr lang="en-US" altLang="ja-JP" sz="1800" dirty="0"/>
              <a:t>directly observed</a:t>
            </a:r>
          </a:p>
        </p:txBody>
      </p:sp>
      <p:sp>
        <p:nvSpPr>
          <p:cNvPr id="10" name="Text Box 38"/>
          <p:cNvSpPr txBox="1">
            <a:spLocks noChangeArrowheads="1"/>
          </p:cNvSpPr>
          <p:nvPr/>
        </p:nvSpPr>
        <p:spPr bwMode="auto">
          <a:xfrm>
            <a:off x="683568" y="2132856"/>
            <a:ext cx="702237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ja-JP" sz="1800" dirty="0"/>
              <a:t>◎Direct</a:t>
            </a:r>
            <a:r>
              <a:rPr lang="ja-JP" altLang="en-US" sz="1800" dirty="0"/>
              <a:t> </a:t>
            </a:r>
            <a:r>
              <a:rPr lang="en-US" altLang="ja-JP" sz="1800" dirty="0"/>
              <a:t>observation</a:t>
            </a:r>
            <a:r>
              <a:rPr lang="ja-JP" altLang="en-US" sz="1800" dirty="0"/>
              <a:t> </a:t>
            </a:r>
            <a:r>
              <a:rPr lang="en-US" altLang="ja-JP" sz="1800" dirty="0"/>
              <a:t>of</a:t>
            </a:r>
            <a:r>
              <a:rPr lang="ja-JP" altLang="en-US" sz="1800" dirty="0"/>
              <a:t> </a:t>
            </a:r>
            <a:r>
              <a:rPr lang="en-US" altLang="ja-JP" sz="1800" dirty="0"/>
              <a:t>the</a:t>
            </a:r>
            <a:r>
              <a:rPr lang="ja-JP" altLang="en-US" sz="1800" dirty="0"/>
              <a:t> </a:t>
            </a:r>
            <a:r>
              <a:rPr lang="en-US" altLang="ja-JP" sz="1800" dirty="0"/>
              <a:t>homogeneity</a:t>
            </a:r>
            <a:r>
              <a:rPr lang="ja-JP" altLang="en-US" sz="1800" dirty="0"/>
              <a:t> </a:t>
            </a:r>
            <a:r>
              <a:rPr lang="en-US" altLang="ja-JP" sz="1800" dirty="0"/>
              <a:t>is</a:t>
            </a:r>
            <a:r>
              <a:rPr lang="ja-JP" altLang="en-US" sz="1800" dirty="0"/>
              <a:t> </a:t>
            </a:r>
            <a:r>
              <a:rPr lang="en-US" altLang="ja-JP" sz="1800" dirty="0"/>
              <a:t>impossible</a:t>
            </a:r>
          </a:p>
        </p:txBody>
      </p:sp>
      <p:sp>
        <p:nvSpPr>
          <p:cNvPr id="11" name="Text Box 38"/>
          <p:cNvSpPr txBox="1">
            <a:spLocks noChangeArrowheads="1"/>
          </p:cNvSpPr>
          <p:nvPr/>
        </p:nvSpPr>
        <p:spPr bwMode="auto">
          <a:xfrm>
            <a:off x="683568" y="3140968"/>
            <a:ext cx="222849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ja-JP" sz="1800" dirty="0"/>
              <a:t>◎Standard</a:t>
            </a:r>
            <a:r>
              <a:rPr lang="ja-JP" altLang="en-US" sz="1800" dirty="0"/>
              <a:t> </a:t>
            </a:r>
            <a:r>
              <a:rPr lang="en-US" altLang="ja-JP" sz="1800" dirty="0"/>
              <a:t>way</a:t>
            </a:r>
            <a:r>
              <a:rPr lang="ja-JP" altLang="en-US" sz="1800" dirty="0"/>
              <a:t> </a:t>
            </a:r>
            <a:endParaRPr lang="en-US" altLang="ja-JP" sz="1800" dirty="0"/>
          </a:p>
        </p:txBody>
      </p:sp>
      <p:sp>
        <p:nvSpPr>
          <p:cNvPr id="14" name="正方形/長方形 13"/>
          <p:cNvSpPr/>
          <p:nvPr/>
        </p:nvSpPr>
        <p:spPr>
          <a:xfrm>
            <a:off x="997441" y="2564904"/>
            <a:ext cx="8250848" cy="338554"/>
          </a:xfrm>
          <a:prstGeom prst="rect">
            <a:avLst/>
          </a:prstGeom>
        </p:spPr>
        <p:txBody>
          <a:bodyPr wrap="none">
            <a:spAutoFit/>
          </a:bodyPr>
          <a:lstStyle/>
          <a:p>
            <a:pPr algn="l"/>
            <a:r>
              <a:rPr lang="ja-JP" altLang="en-US" dirty="0"/>
              <a:t>・　</a:t>
            </a:r>
            <a:r>
              <a:rPr lang="en-US" altLang="ja-JP" dirty="0"/>
              <a:t>Communication w/ an observer separated by cosmological distance</a:t>
            </a:r>
            <a:endParaRPr lang="ja-JP" altLang="en-US" dirty="0"/>
          </a:p>
        </p:txBody>
      </p:sp>
      <p:sp>
        <p:nvSpPr>
          <p:cNvPr id="16" name="正方形/長方形 15"/>
          <p:cNvSpPr/>
          <p:nvPr/>
        </p:nvSpPr>
        <p:spPr>
          <a:xfrm>
            <a:off x="1017957" y="3531786"/>
            <a:ext cx="4058099" cy="338554"/>
          </a:xfrm>
          <a:prstGeom prst="rect">
            <a:avLst/>
          </a:prstGeom>
        </p:spPr>
        <p:txBody>
          <a:bodyPr wrap="none">
            <a:spAutoFit/>
          </a:bodyPr>
          <a:lstStyle/>
          <a:p>
            <a:pPr algn="l"/>
            <a:r>
              <a:rPr lang="ja-JP" altLang="en-US" dirty="0"/>
              <a:t>・　</a:t>
            </a:r>
            <a:r>
              <a:rPr lang="en-US" altLang="ja-JP" dirty="0"/>
              <a:t>Accept the</a:t>
            </a:r>
            <a:r>
              <a:rPr lang="ja-JP" altLang="en-US" dirty="0"/>
              <a:t> </a:t>
            </a:r>
            <a:r>
              <a:rPr lang="en-US" altLang="ja-JP" dirty="0"/>
              <a:t>Copernican</a:t>
            </a:r>
            <a:r>
              <a:rPr lang="ja-JP" altLang="en-US" dirty="0"/>
              <a:t> </a:t>
            </a:r>
            <a:r>
              <a:rPr lang="en-US" altLang="ja-JP" dirty="0"/>
              <a:t>principle</a:t>
            </a:r>
          </a:p>
        </p:txBody>
      </p:sp>
      <p:sp>
        <p:nvSpPr>
          <p:cNvPr id="17" name="正方形/長方形 16"/>
          <p:cNvSpPr/>
          <p:nvPr/>
        </p:nvSpPr>
        <p:spPr>
          <a:xfrm>
            <a:off x="1015633" y="4005064"/>
            <a:ext cx="3955314" cy="1077218"/>
          </a:xfrm>
          <a:prstGeom prst="rect">
            <a:avLst/>
          </a:prstGeom>
        </p:spPr>
        <p:txBody>
          <a:bodyPr wrap="none">
            <a:spAutoFit/>
          </a:bodyPr>
          <a:lstStyle/>
          <a:p>
            <a:pPr algn="l"/>
            <a:r>
              <a:rPr lang="ja-JP" altLang="en-US" dirty="0"/>
              <a:t>・　</a:t>
            </a:r>
            <a:r>
              <a:rPr lang="en-US" altLang="ja-JP" dirty="0"/>
              <a:t>Isotropy</a:t>
            </a:r>
            <a:r>
              <a:rPr lang="ja-JP" altLang="en-US" dirty="0"/>
              <a:t> </a:t>
            </a:r>
            <a:r>
              <a:rPr lang="en-US" altLang="ja-JP" dirty="0"/>
              <a:t>+</a:t>
            </a:r>
            <a:r>
              <a:rPr lang="ja-JP" altLang="en-US" dirty="0"/>
              <a:t> </a:t>
            </a:r>
            <a:r>
              <a:rPr lang="en-US" altLang="ja-JP" dirty="0"/>
              <a:t>Copernican</a:t>
            </a:r>
            <a:r>
              <a:rPr lang="ja-JP" altLang="en-US" dirty="0"/>
              <a:t> </a:t>
            </a:r>
            <a:r>
              <a:rPr lang="en-US" altLang="ja-JP" dirty="0"/>
              <a:t>principle</a:t>
            </a:r>
          </a:p>
          <a:p>
            <a:pPr algn="l"/>
            <a:r>
              <a:rPr lang="ja-JP" altLang="en-US" dirty="0"/>
              <a:t> → </a:t>
            </a:r>
            <a:r>
              <a:rPr lang="en-US" altLang="ja-JP" dirty="0"/>
              <a:t>Homogeneity</a:t>
            </a:r>
          </a:p>
          <a:p>
            <a:pPr algn="l"/>
            <a:r>
              <a:rPr lang="en-US" altLang="ja-JP" dirty="0"/>
              <a:t>         (Cosmological principle)</a:t>
            </a:r>
          </a:p>
          <a:p>
            <a:pPr algn="l"/>
            <a:endParaRPr lang="en-US" altLang="ja-JP" dirty="0"/>
          </a:p>
        </p:txBody>
      </p:sp>
      <p:sp>
        <p:nvSpPr>
          <p:cNvPr id="19" name="Text Box 38"/>
          <p:cNvSpPr txBox="1">
            <a:spLocks noChangeArrowheads="1"/>
          </p:cNvSpPr>
          <p:nvPr/>
        </p:nvSpPr>
        <p:spPr bwMode="auto">
          <a:xfrm>
            <a:off x="5148064" y="3140968"/>
            <a:ext cx="270298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ja-JP" sz="1800" dirty="0"/>
              <a:t>◎Non-standard</a:t>
            </a:r>
            <a:r>
              <a:rPr lang="ja-JP" altLang="en-US" sz="1800" dirty="0"/>
              <a:t> </a:t>
            </a:r>
            <a:r>
              <a:rPr lang="en-US" altLang="ja-JP" sz="1800" dirty="0"/>
              <a:t>way</a:t>
            </a:r>
          </a:p>
        </p:txBody>
      </p:sp>
      <p:sp>
        <p:nvSpPr>
          <p:cNvPr id="20" name="正方形/長方形 19"/>
          <p:cNvSpPr/>
          <p:nvPr/>
        </p:nvSpPr>
        <p:spPr>
          <a:xfrm>
            <a:off x="5436096" y="3603794"/>
            <a:ext cx="3048270" cy="584775"/>
          </a:xfrm>
          <a:prstGeom prst="rect">
            <a:avLst/>
          </a:prstGeom>
        </p:spPr>
        <p:txBody>
          <a:bodyPr wrap="none">
            <a:spAutoFit/>
          </a:bodyPr>
          <a:lstStyle/>
          <a:p>
            <a:pPr algn="l"/>
            <a:r>
              <a:rPr lang="ja-JP" altLang="en-US" dirty="0"/>
              <a:t>・　</a:t>
            </a:r>
            <a:r>
              <a:rPr lang="en-US" altLang="ja-JP" dirty="0"/>
              <a:t>We</a:t>
            </a:r>
            <a:r>
              <a:rPr lang="ja-JP" altLang="en-US" dirty="0"/>
              <a:t> </a:t>
            </a:r>
            <a:r>
              <a:rPr lang="en-US" altLang="ja-JP" dirty="0"/>
              <a:t>are in the center </a:t>
            </a:r>
          </a:p>
          <a:p>
            <a:pPr algn="l"/>
            <a:r>
              <a:rPr lang="en-US" altLang="ja-JP" dirty="0"/>
              <a:t>   of an isotropic universe</a:t>
            </a:r>
          </a:p>
        </p:txBody>
      </p:sp>
      <p:sp>
        <p:nvSpPr>
          <p:cNvPr id="21" name="正方形/長方形 20"/>
          <p:cNvSpPr/>
          <p:nvPr/>
        </p:nvSpPr>
        <p:spPr>
          <a:xfrm>
            <a:off x="5436096" y="4284385"/>
            <a:ext cx="3279552" cy="584775"/>
          </a:xfrm>
          <a:prstGeom prst="rect">
            <a:avLst/>
          </a:prstGeom>
        </p:spPr>
        <p:txBody>
          <a:bodyPr wrap="none">
            <a:spAutoFit/>
          </a:bodyPr>
          <a:lstStyle/>
          <a:p>
            <a:pPr algn="l"/>
            <a:r>
              <a:rPr lang="ja-JP" altLang="en-US" dirty="0"/>
              <a:t>・　</a:t>
            </a:r>
            <a:r>
              <a:rPr lang="en-US" altLang="ja-JP" dirty="0"/>
              <a:t>How</a:t>
            </a:r>
            <a:r>
              <a:rPr lang="ja-JP" altLang="en-US" dirty="0"/>
              <a:t> </a:t>
            </a:r>
            <a:r>
              <a:rPr lang="en-US" altLang="ja-JP" dirty="0"/>
              <a:t>can</a:t>
            </a:r>
            <a:r>
              <a:rPr lang="ja-JP" altLang="en-US" dirty="0"/>
              <a:t> </a:t>
            </a:r>
            <a:r>
              <a:rPr lang="en-US" altLang="ja-JP" dirty="0"/>
              <a:t>we </a:t>
            </a:r>
          </a:p>
          <a:p>
            <a:pPr algn="l"/>
            <a:r>
              <a:rPr lang="en-US" altLang="ja-JP" dirty="0"/>
              <a:t> observationally rule out it?</a:t>
            </a:r>
          </a:p>
        </p:txBody>
      </p:sp>
      <p:sp>
        <p:nvSpPr>
          <p:cNvPr id="24" name="Text Box 38"/>
          <p:cNvSpPr txBox="1">
            <a:spLocks noChangeArrowheads="1"/>
          </p:cNvSpPr>
          <p:nvPr/>
        </p:nvSpPr>
        <p:spPr bwMode="auto">
          <a:xfrm>
            <a:off x="683568" y="5363924"/>
            <a:ext cx="727885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ja-JP" sz="1800" dirty="0"/>
              <a:t>◎Indirect observational tests of cosmological principle</a:t>
            </a:r>
            <a:r>
              <a:rPr lang="ja-JP" altLang="en-US" sz="1800" dirty="0"/>
              <a:t> </a:t>
            </a:r>
            <a:endParaRPr lang="en-US" altLang="ja-JP"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ー 3"/>
          <p:cNvSpPr>
            <a:spLocks noGrp="1"/>
          </p:cNvSpPr>
          <p:nvPr>
            <p:ph type="dt" sz="half" idx="10"/>
          </p:nvPr>
        </p:nvSpPr>
        <p:spPr/>
        <p:txBody>
          <a:bodyPr/>
          <a:lstStyle/>
          <a:p>
            <a:r>
              <a:rPr lang="en-US" altLang="ja-JP"/>
              <a:t>Cosmic Acceleration Symposium</a:t>
            </a:r>
            <a:endParaRPr lang="en-US" altLang="ja-JP" dirty="0"/>
          </a:p>
        </p:txBody>
      </p:sp>
      <p:sp>
        <p:nvSpPr>
          <p:cNvPr id="8" name="フッター プレースホルダー 4"/>
          <p:cNvSpPr>
            <a:spLocks noGrp="1"/>
          </p:cNvSpPr>
          <p:nvPr>
            <p:ph type="ftr" sz="quarter" idx="11"/>
          </p:nvPr>
        </p:nvSpPr>
        <p:spPr/>
        <p:txBody>
          <a:bodyPr/>
          <a:lstStyle/>
          <a:p>
            <a:r>
              <a:rPr lang="en-US" altLang="ja-JP"/>
              <a:t>Chulmoon Yoo</a:t>
            </a:r>
            <a:endParaRPr lang="en-US" altLang="ja-JP" dirty="0"/>
          </a:p>
        </p:txBody>
      </p:sp>
      <p:sp>
        <p:nvSpPr>
          <p:cNvPr id="9" name="スライド番号プレースホルダー 5"/>
          <p:cNvSpPr>
            <a:spLocks noGrp="1"/>
          </p:cNvSpPr>
          <p:nvPr>
            <p:ph type="sldNum" sz="quarter" idx="12"/>
          </p:nvPr>
        </p:nvSpPr>
        <p:spPr/>
        <p:txBody>
          <a:bodyPr/>
          <a:lstStyle/>
          <a:p>
            <a:fld id="{183061AC-2ED9-473F-A4D5-A8EBD7F09AF7}" type="slidenum">
              <a:rPr lang="en-US" altLang="ja-JP"/>
              <a:pPr/>
              <a:t>5</a:t>
            </a:fld>
            <a:endParaRPr lang="en-US" altLang="ja-JP"/>
          </a:p>
        </p:txBody>
      </p:sp>
      <p:sp>
        <p:nvSpPr>
          <p:cNvPr id="314370" name="Rectangle 2"/>
          <p:cNvSpPr>
            <a:spLocks noGrp="1" noChangeArrowheads="1"/>
          </p:cNvSpPr>
          <p:nvPr>
            <p:ph type="title"/>
          </p:nvPr>
        </p:nvSpPr>
        <p:spPr/>
        <p:txBody>
          <a:bodyPr/>
          <a:lstStyle/>
          <a:p>
            <a:r>
              <a:rPr lang="en-US" altLang="ja-JP" sz="3600" b="1" dirty="0">
                <a:latin typeface="Arial Black" pitchFamily="34" charset="0"/>
              </a:rPr>
              <a:t>Effects of Spherical </a:t>
            </a:r>
            <a:r>
              <a:rPr lang="en-US" altLang="ja-JP" sz="3600" b="1" dirty="0" err="1">
                <a:latin typeface="Arial Black" pitchFamily="34" charset="0"/>
              </a:rPr>
              <a:t>Inhom</a:t>
            </a:r>
            <a:r>
              <a:rPr lang="en-US" altLang="ja-JP" sz="3600" b="1" dirty="0">
                <a:latin typeface="Arial Black" pitchFamily="34" charset="0"/>
              </a:rPr>
              <a:t>.</a:t>
            </a:r>
            <a:endParaRPr lang="en-US" altLang="ja-JP" sz="1600" b="1" dirty="0">
              <a:latin typeface="Arial Black" pitchFamily="34" charset="0"/>
            </a:endParaRPr>
          </a:p>
        </p:txBody>
      </p:sp>
      <mc:AlternateContent xmlns:mc="http://schemas.openxmlformats.org/markup-compatibility/2006" xmlns:a14="http://schemas.microsoft.com/office/drawing/2010/main">
        <mc:Choice Requires="a14">
          <p:sp>
            <p:nvSpPr>
              <p:cNvPr id="41" name="Text Box 38"/>
              <p:cNvSpPr txBox="1">
                <a:spLocks noChangeArrowheads="1"/>
              </p:cNvSpPr>
              <p:nvPr/>
            </p:nvSpPr>
            <p:spPr bwMode="auto">
              <a:xfrm>
                <a:off x="683568" y="1270501"/>
                <a:ext cx="7601120" cy="646331"/>
              </a:xfrm>
              <a:prstGeom prst="rect">
                <a:avLst/>
              </a:prstGeom>
              <a:noFill/>
              <a:ln>
                <a:noFill/>
              </a:ln>
              <a:effectLst/>
              <a:extLst>
                <a:ext uri="{909E8E84-426E-40DD-AFC4-6F175D3DCCD1}">
                  <a14:hiddenFill>
                    <a:solidFill>
                      <a:schemeClr val="accent1"/>
                    </a:solidFill>
                  </a14:hiddenFill>
                </a:ext>
                <a:ext uri="{91240B29-F687-4F45-9708-019B960494DF}">
                  <a14:hiddenLine w="3810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pPr algn="l"/>
                <a:r>
                  <a:rPr lang="en-US" altLang="ja-JP" sz="1800" dirty="0"/>
                  <a:t>◎Distance-redshift relation for </a:t>
                </a:r>
                <a14:m>
                  <m:oMath xmlns:m="http://schemas.openxmlformats.org/officeDocument/2006/math">
                    <m:r>
                      <a:rPr lang="en-US" altLang="ja-JP" sz="1800" b="1" i="0" smtClean="0">
                        <a:latin typeface="Cambria Math" panose="02040503050406030204" pitchFamily="18" charset="0"/>
                      </a:rPr>
                      <m:t>𝚲</m:t>
                    </m:r>
                    <m:r>
                      <a:rPr lang="en-US" altLang="ja-JP" sz="1800" b="1" i="0" smtClean="0">
                        <a:latin typeface="Cambria Math" panose="02040503050406030204" pitchFamily="18" charset="0"/>
                      </a:rPr>
                      <m:t>&gt;</m:t>
                    </m:r>
                    <m:r>
                      <a:rPr lang="en-US" altLang="ja-JP" sz="1800" b="1" i="0" smtClean="0">
                        <a:latin typeface="Cambria Math" panose="02040503050406030204" pitchFamily="18" charset="0"/>
                      </a:rPr>
                      <m:t>𝟎</m:t>
                    </m:r>
                  </m:oMath>
                </a14:m>
                <a:r>
                  <a:rPr lang="en-US" altLang="ja-JP" sz="1800" dirty="0"/>
                  <a:t> FLRW can be realized </a:t>
                </a:r>
              </a:p>
              <a:p>
                <a:pPr algn="l"/>
                <a:r>
                  <a:rPr lang="en-US" altLang="ja-JP" sz="1800" dirty="0"/>
                  <a:t>   by the spherical void model(LTB) without </a:t>
                </a:r>
                <a14:m>
                  <m:oMath xmlns:m="http://schemas.openxmlformats.org/officeDocument/2006/math">
                    <m:r>
                      <a:rPr lang="en-US" altLang="ja-JP" sz="1800" b="1" i="0" smtClean="0">
                        <a:latin typeface="Cambria Math" panose="02040503050406030204" pitchFamily="18" charset="0"/>
                      </a:rPr>
                      <m:t>𝚲</m:t>
                    </m:r>
                  </m:oMath>
                </a14:m>
                <a:endParaRPr lang="en-US" altLang="ja-JP" sz="1800" dirty="0"/>
              </a:p>
            </p:txBody>
          </p:sp>
        </mc:Choice>
        <mc:Fallback xmlns="">
          <p:sp>
            <p:nvSpPr>
              <p:cNvPr id="41" name="Text Box 38"/>
              <p:cNvSpPr txBox="1">
                <a:spLocks noRot="1" noChangeAspect="1" noMove="1" noResize="1" noEditPoints="1" noAdjustHandles="1" noChangeArrowheads="1" noChangeShapeType="1" noTextEdit="1"/>
              </p:cNvSpPr>
              <p:nvPr/>
            </p:nvSpPr>
            <p:spPr bwMode="auto">
              <a:xfrm>
                <a:off x="683568" y="1270501"/>
                <a:ext cx="7601120" cy="646331"/>
              </a:xfrm>
              <a:prstGeom prst="rect">
                <a:avLst/>
              </a:prstGeom>
              <a:blipFill>
                <a:blip r:embed="rId3"/>
                <a:stretch>
                  <a:fillRect l="-642" t="-7547" b="-1415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
        <p:nvSpPr>
          <p:cNvPr id="44" name="Text Box 57"/>
          <p:cNvSpPr txBox="1">
            <a:spLocks noChangeArrowheads="1"/>
          </p:cNvSpPr>
          <p:nvPr/>
        </p:nvSpPr>
        <p:spPr bwMode="auto">
          <a:xfrm>
            <a:off x="5148064" y="1861374"/>
            <a:ext cx="3459601"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ja-JP" sz="1050" dirty="0">
                <a:solidFill>
                  <a:srgbClr val="FF9966"/>
                </a:solidFill>
              </a:rPr>
              <a:t>[</a:t>
            </a:r>
            <a:r>
              <a:rPr lang="en-US" altLang="ja-JP" sz="1050" dirty="0" err="1">
                <a:solidFill>
                  <a:srgbClr val="FF9966"/>
                </a:solidFill>
              </a:rPr>
              <a:t>iguchi</a:t>
            </a:r>
            <a:r>
              <a:rPr lang="en-US" altLang="ja-JP" sz="1050" dirty="0">
                <a:solidFill>
                  <a:srgbClr val="FF9966"/>
                </a:solidFill>
              </a:rPr>
              <a:t>, Nakamura, </a:t>
            </a:r>
            <a:r>
              <a:rPr lang="en-US" altLang="ja-JP" sz="1050" dirty="0" err="1">
                <a:solidFill>
                  <a:srgbClr val="FF9966"/>
                </a:solidFill>
              </a:rPr>
              <a:t>Nakao,astro-ph</a:t>
            </a:r>
            <a:r>
              <a:rPr lang="en-US" altLang="ja-JP" sz="1050" dirty="0">
                <a:solidFill>
                  <a:srgbClr val="FF9966"/>
                </a:solidFill>
              </a:rPr>
              <a:t>/0112419]</a:t>
            </a:r>
          </a:p>
          <a:p>
            <a:pPr algn="l"/>
            <a:r>
              <a:rPr lang="en-US" altLang="ja-JP" sz="1050" dirty="0">
                <a:solidFill>
                  <a:srgbClr val="FF9966"/>
                </a:solidFill>
              </a:rPr>
              <a:t>[CY,Kai,Nakao,arXiv:0807.0932]</a:t>
            </a:r>
          </a:p>
        </p:txBody>
      </p:sp>
      <mc:AlternateContent xmlns:mc="http://schemas.openxmlformats.org/markup-compatibility/2006" xmlns:a14="http://schemas.microsoft.com/office/drawing/2010/main">
        <mc:Choice Requires="a14">
          <p:sp>
            <p:nvSpPr>
              <p:cNvPr id="15" name="Text Box 38"/>
              <p:cNvSpPr txBox="1">
                <a:spLocks noChangeArrowheads="1"/>
              </p:cNvSpPr>
              <p:nvPr/>
            </p:nvSpPr>
            <p:spPr bwMode="auto">
              <a:xfrm>
                <a:off x="683568" y="2276872"/>
                <a:ext cx="7389972" cy="646331"/>
              </a:xfrm>
              <a:prstGeom prst="rect">
                <a:avLst/>
              </a:prstGeom>
              <a:noFill/>
              <a:ln>
                <a:noFill/>
              </a:ln>
              <a:effectLst/>
              <a:extLst>
                <a:ext uri="{909E8E84-426E-40DD-AFC4-6F175D3DCCD1}">
                  <a14:hiddenFill>
                    <a:solidFill>
                      <a:schemeClr val="accent1"/>
                    </a:solidFill>
                  </a14:hiddenFill>
                </a:ext>
                <a:ext uri="{91240B29-F687-4F45-9708-019B960494DF}">
                  <a14:hiddenLine w="3810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pPr algn="l"/>
                <a:r>
                  <a:rPr lang="en-US" altLang="ja-JP" sz="1800" dirty="0"/>
                  <a:t>◎Spherical inhomogeneity may cause a systematic error</a:t>
                </a:r>
              </a:p>
              <a:p>
                <a:pPr algn="l"/>
                <a:r>
                  <a:rPr lang="en-US" altLang="ja-JP" sz="1800" dirty="0"/>
                  <a:t>   in estimation of </a:t>
                </a:r>
                <a14:m>
                  <m:oMath xmlns:m="http://schemas.openxmlformats.org/officeDocument/2006/math">
                    <m:r>
                      <a:rPr lang="en-US" altLang="ja-JP" sz="1800" b="1" i="0" smtClean="0">
                        <a:latin typeface="Cambria Math" panose="02040503050406030204" pitchFamily="18" charset="0"/>
                      </a:rPr>
                      <m:t>𝚲</m:t>
                    </m:r>
                  </m:oMath>
                </a14:m>
                <a:endParaRPr lang="en-US" altLang="ja-JP" sz="1800" dirty="0"/>
              </a:p>
            </p:txBody>
          </p:sp>
        </mc:Choice>
        <mc:Fallback xmlns="">
          <p:sp>
            <p:nvSpPr>
              <p:cNvPr id="15" name="Text Box 38"/>
              <p:cNvSpPr txBox="1">
                <a:spLocks noRot="1" noChangeAspect="1" noMove="1" noResize="1" noEditPoints="1" noAdjustHandles="1" noChangeArrowheads="1" noChangeShapeType="1" noTextEdit="1"/>
              </p:cNvSpPr>
              <p:nvPr/>
            </p:nvSpPr>
            <p:spPr bwMode="auto">
              <a:xfrm>
                <a:off x="683568" y="2276872"/>
                <a:ext cx="7389972" cy="646331"/>
              </a:xfrm>
              <a:prstGeom prst="rect">
                <a:avLst/>
              </a:prstGeom>
              <a:blipFill>
                <a:blip r:embed="rId4"/>
                <a:stretch>
                  <a:fillRect l="-660" t="-8491" b="-1415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
        <p:nvSpPr>
          <p:cNvPr id="13" name="Text Box 38">
            <a:extLst>
              <a:ext uri="{FF2B5EF4-FFF2-40B4-BE49-F238E27FC236}">
                <a16:creationId xmlns:a16="http://schemas.microsoft.com/office/drawing/2014/main" id="{7D84110B-AAF2-4615-9FC9-520E318729AA}"/>
              </a:ext>
            </a:extLst>
          </p:cNvPr>
          <p:cNvSpPr txBox="1">
            <a:spLocks noChangeArrowheads="1"/>
          </p:cNvSpPr>
          <p:nvPr/>
        </p:nvSpPr>
        <p:spPr bwMode="auto">
          <a:xfrm>
            <a:off x="683568" y="2996952"/>
            <a:ext cx="7703519"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ja-JP" sz="1800" dirty="0"/>
              <a:t>◎Existence of the void can make the value of local Hubble </a:t>
            </a:r>
          </a:p>
          <a:p>
            <a:pPr algn="l"/>
            <a:r>
              <a:rPr lang="en-US" altLang="ja-JP" sz="1800" dirty="0"/>
              <a:t>   higher than the asymptotic value measured by CMB. </a:t>
            </a:r>
          </a:p>
          <a:p>
            <a:pPr algn="l"/>
            <a:r>
              <a:rPr lang="en-US" altLang="ja-JP" sz="1800" dirty="0"/>
              <a:t>   The H</a:t>
            </a:r>
            <a:r>
              <a:rPr lang="en-US" altLang="ja-JP" sz="1800" baseline="-25000" dirty="0"/>
              <a:t>0 </a:t>
            </a:r>
            <a:r>
              <a:rPr lang="en-US" altLang="ja-JP" sz="1800" dirty="0"/>
              <a:t> tension could be resolved. </a:t>
            </a:r>
          </a:p>
        </p:txBody>
      </p:sp>
      <p:sp>
        <p:nvSpPr>
          <p:cNvPr id="10" name="正方形/長方形 9">
            <a:extLst>
              <a:ext uri="{FF2B5EF4-FFF2-40B4-BE49-F238E27FC236}">
                <a16:creationId xmlns:a16="http://schemas.microsoft.com/office/drawing/2014/main" id="{BD7707B0-9E85-4D7C-B5FC-FBE76A40558E}"/>
              </a:ext>
            </a:extLst>
          </p:cNvPr>
          <p:cNvSpPr/>
          <p:nvPr/>
        </p:nvSpPr>
        <p:spPr>
          <a:xfrm>
            <a:off x="3635896" y="4326195"/>
            <a:ext cx="3159519" cy="830997"/>
          </a:xfrm>
          <a:prstGeom prst="rect">
            <a:avLst/>
          </a:prstGeom>
        </p:spPr>
        <p:txBody>
          <a:bodyPr wrap="none">
            <a:spAutoFit/>
          </a:bodyPr>
          <a:lstStyle/>
          <a:p>
            <a:pPr algn="l"/>
            <a:r>
              <a:rPr lang="en-US" altLang="ja-JP" sz="1200" dirty="0">
                <a:solidFill>
                  <a:srgbClr val="FF9966"/>
                </a:solidFill>
              </a:rPr>
              <a:t>[</a:t>
            </a:r>
            <a:r>
              <a:rPr lang="en-US" altLang="ja-JP" sz="1200" dirty="0" err="1">
                <a:solidFill>
                  <a:srgbClr val="FF9966"/>
                </a:solidFill>
              </a:rPr>
              <a:t>Marra</a:t>
            </a:r>
            <a:r>
              <a:rPr lang="en-US" altLang="ja-JP" sz="1200" dirty="0">
                <a:solidFill>
                  <a:srgbClr val="FF9966"/>
                </a:solidFill>
              </a:rPr>
              <a:t> et.al, arXiv:1303.3121]</a:t>
            </a:r>
            <a:endParaRPr lang="en-US" altLang="ja-JP" sz="1800" dirty="0">
              <a:solidFill>
                <a:srgbClr val="FF9966"/>
              </a:solidFill>
            </a:endParaRPr>
          </a:p>
          <a:p>
            <a:pPr algn="l"/>
            <a:r>
              <a:rPr lang="en-US" altLang="ja-JP" sz="1200" dirty="0">
                <a:solidFill>
                  <a:srgbClr val="FF9966"/>
                </a:solidFill>
              </a:rPr>
              <a:t>[Keenan et.al, arXiv:1304.2884]</a:t>
            </a:r>
          </a:p>
          <a:p>
            <a:pPr algn="l"/>
            <a:r>
              <a:rPr lang="en-US" altLang="ja-JP" sz="1200" dirty="0">
                <a:solidFill>
                  <a:srgbClr val="FF9966"/>
                </a:solidFill>
              </a:rPr>
              <a:t>[Lee, arXiv:1308.3869]</a:t>
            </a:r>
          </a:p>
          <a:p>
            <a:pPr algn="l"/>
            <a:r>
              <a:rPr lang="en-US" altLang="ja-JP" sz="1200" dirty="0">
                <a:solidFill>
                  <a:srgbClr val="FF9966"/>
                </a:solidFill>
              </a:rPr>
              <a:t>[</a:t>
            </a:r>
            <a:r>
              <a:rPr lang="en-US" altLang="ja-JP" sz="1200" dirty="0" err="1">
                <a:solidFill>
                  <a:srgbClr val="FF9966"/>
                </a:solidFill>
              </a:rPr>
              <a:t>Ichiki</a:t>
            </a:r>
            <a:r>
              <a:rPr lang="en-US" altLang="ja-JP" sz="1200" dirty="0">
                <a:solidFill>
                  <a:srgbClr val="FF9966"/>
                </a:solidFill>
              </a:rPr>
              <a:t>, CY, </a:t>
            </a:r>
            <a:r>
              <a:rPr lang="en-US" altLang="ja-JP" sz="1200" dirty="0" err="1">
                <a:solidFill>
                  <a:srgbClr val="FF9966"/>
                </a:solidFill>
              </a:rPr>
              <a:t>Oguri</a:t>
            </a:r>
            <a:r>
              <a:rPr lang="en-US" altLang="ja-JP" sz="1200" dirty="0">
                <a:solidFill>
                  <a:srgbClr val="FF9966"/>
                </a:solidFill>
              </a:rPr>
              <a:t> arXiv:1509.04342]</a:t>
            </a:r>
            <a:endParaRPr lang="ja-JP" altLang="en-US" sz="1200" dirty="0"/>
          </a:p>
        </p:txBody>
      </p:sp>
      <mc:AlternateContent xmlns:mc="http://schemas.openxmlformats.org/markup-compatibility/2006" xmlns:a14="http://schemas.microsoft.com/office/drawing/2010/main">
        <mc:Choice Requires="a14">
          <p:sp>
            <p:nvSpPr>
              <p:cNvPr id="11" name="Text Box 4">
                <a:extLst>
                  <a:ext uri="{FF2B5EF4-FFF2-40B4-BE49-F238E27FC236}">
                    <a16:creationId xmlns:a16="http://schemas.microsoft.com/office/drawing/2014/main" id="{118362FF-7B0E-41CD-B1BC-FA7EFEF11F1F}"/>
                  </a:ext>
                </a:extLst>
              </p:cNvPr>
              <p:cNvSpPr txBox="1">
                <a:spLocks noChangeArrowheads="1"/>
              </p:cNvSpPr>
              <p:nvPr/>
            </p:nvSpPr>
            <p:spPr bwMode="auto">
              <a:xfrm>
                <a:off x="755576" y="4005064"/>
                <a:ext cx="5468399" cy="369332"/>
              </a:xfrm>
              <a:prstGeom prst="rect">
                <a:avLst/>
              </a:prstGeom>
              <a:noFill/>
              <a:ln>
                <a:noFill/>
              </a:ln>
              <a:effectLst/>
              <a:extLst>
                <a:ext uri="{909E8E84-426E-40DD-AFC4-6F175D3DCCD1}">
                  <a14:hiddenFill>
                    <a:solidFill>
                      <a:schemeClr val="accent1"/>
                    </a:solidFill>
                  </a14:hiddenFill>
                </a:ext>
                <a:ext uri="{91240B29-F687-4F45-9708-019B960494DF}">
                  <a14:hiddenLine w="5715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gn="l">
                  <a:lnSpc>
                    <a:spcPct val="100000"/>
                  </a:lnSpc>
                </a:pPr>
                <a:r>
                  <a:rPr lang="ja-JP" altLang="en-US" sz="1800" dirty="0"/>
                  <a:t>◎</a:t>
                </a:r>
                <a:r>
                  <a:rPr lang="en-US" altLang="ja-JP" sz="1800" dirty="0"/>
                  <a:t>Local</a:t>
                </a:r>
                <a:r>
                  <a:rPr lang="ja-JP" altLang="en-US" sz="1800" dirty="0"/>
                  <a:t> </a:t>
                </a:r>
                <a:r>
                  <a:rPr lang="en-US" altLang="ja-JP" sz="1800" dirty="0"/>
                  <a:t>void</a:t>
                </a:r>
                <a:r>
                  <a:rPr lang="ja-JP" altLang="en-US" sz="1800" dirty="0"/>
                  <a:t>⇒</a:t>
                </a:r>
                <a:r>
                  <a:rPr lang="en-US" altLang="ja-JP" sz="1800" dirty="0"/>
                  <a:t>s</a:t>
                </a:r>
                <a:r>
                  <a:rPr lang="en-US" altLang="ja-JP" sz="1800" b="1" dirty="0">
                    <a:solidFill>
                      <a:schemeClr val="tx1"/>
                    </a:solidFill>
                  </a:rPr>
                  <a:t>mall </a:t>
                </a:r>
                <a14:m>
                  <m:oMath xmlns:m="http://schemas.openxmlformats.org/officeDocument/2006/math">
                    <m:sSub>
                      <m:sSubPr>
                        <m:ctrlPr>
                          <a:rPr lang="en-US" altLang="ja-JP" sz="1800" i="1" dirty="0">
                            <a:latin typeface="Cambria Math" panose="02040503050406030204" pitchFamily="18" charset="0"/>
                          </a:rPr>
                        </m:ctrlPr>
                      </m:sSubPr>
                      <m:e>
                        <m:r>
                          <a:rPr lang="en-US" altLang="ja-JP" sz="1800" b="1" i="1" dirty="0" smtClean="0">
                            <a:latin typeface="Cambria Math"/>
                          </a:rPr>
                          <m:t>𝝈</m:t>
                        </m:r>
                      </m:e>
                      <m:sub>
                        <m:r>
                          <a:rPr lang="en-US" altLang="ja-JP" sz="1800" b="1" i="1" dirty="0" smtClean="0">
                            <a:latin typeface="Cambria Math"/>
                          </a:rPr>
                          <m:t>𝟖</m:t>
                        </m:r>
                      </m:sub>
                    </m:sSub>
                  </m:oMath>
                </a14:m>
                <a:r>
                  <a:rPr lang="en-US" altLang="ja-JP" sz="1800" i="1" dirty="0"/>
                  <a:t> </a:t>
                </a:r>
                <a:r>
                  <a:rPr lang="en-US" altLang="ja-JP" sz="1800" dirty="0"/>
                  <a:t>and fewer cluster</a:t>
                </a:r>
              </a:p>
            </p:txBody>
          </p:sp>
        </mc:Choice>
        <mc:Fallback xmlns="">
          <p:sp>
            <p:nvSpPr>
              <p:cNvPr id="11" name="Text Box 4">
                <a:extLst>
                  <a:ext uri="{FF2B5EF4-FFF2-40B4-BE49-F238E27FC236}">
                    <a16:creationId xmlns:a16="http://schemas.microsoft.com/office/drawing/2014/main" id="{118362FF-7B0E-41CD-B1BC-FA7EFEF11F1F}"/>
                  </a:ext>
                </a:extLst>
              </p:cNvPr>
              <p:cNvSpPr txBox="1">
                <a:spLocks noRot="1" noChangeAspect="1" noMove="1" noResize="1" noEditPoints="1" noAdjustHandles="1" noChangeArrowheads="1" noChangeShapeType="1" noTextEdit="1"/>
              </p:cNvSpPr>
              <p:nvPr/>
            </p:nvSpPr>
            <p:spPr bwMode="auto">
              <a:xfrm>
                <a:off x="755576" y="4005064"/>
                <a:ext cx="5468399" cy="369332"/>
              </a:xfrm>
              <a:prstGeom prst="rect">
                <a:avLst/>
              </a:prstGeom>
              <a:blipFill>
                <a:blip r:embed="rId5"/>
                <a:stretch>
                  <a:fillRect l="-1003" t="-14754" b="-2623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Tree>
    <p:extLst>
      <p:ext uri="{BB962C8B-B14F-4D97-AF65-F5344CB8AC3E}">
        <p14:creationId xmlns:p14="http://schemas.microsoft.com/office/powerpoint/2010/main" val="25229761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ー 3"/>
          <p:cNvSpPr>
            <a:spLocks noGrp="1"/>
          </p:cNvSpPr>
          <p:nvPr>
            <p:ph type="dt" sz="half" idx="10"/>
          </p:nvPr>
        </p:nvSpPr>
        <p:spPr>
          <a:xfrm>
            <a:off x="323850" y="6381750"/>
            <a:ext cx="3168030" cy="476250"/>
          </a:xfrm>
        </p:spPr>
        <p:txBody>
          <a:bodyPr/>
          <a:lstStyle/>
          <a:p>
            <a:r>
              <a:rPr lang="en-US" altLang="ja-JP"/>
              <a:t>Cosmic Acceleration Symposium</a:t>
            </a:r>
            <a:endParaRPr lang="en-US" altLang="ja-JP" dirty="0"/>
          </a:p>
        </p:txBody>
      </p:sp>
      <p:sp>
        <p:nvSpPr>
          <p:cNvPr id="8" name="フッター プレースホルダー 4"/>
          <p:cNvSpPr>
            <a:spLocks noGrp="1"/>
          </p:cNvSpPr>
          <p:nvPr>
            <p:ph type="ftr" sz="quarter" idx="11"/>
          </p:nvPr>
        </p:nvSpPr>
        <p:spPr/>
        <p:txBody>
          <a:bodyPr/>
          <a:lstStyle/>
          <a:p>
            <a:r>
              <a:rPr lang="en-US" altLang="ja-JP"/>
              <a:t>Chulmoon Yoo</a:t>
            </a:r>
          </a:p>
        </p:txBody>
      </p:sp>
      <p:sp>
        <p:nvSpPr>
          <p:cNvPr id="9" name="スライド番号プレースホルダー 5"/>
          <p:cNvSpPr>
            <a:spLocks noGrp="1"/>
          </p:cNvSpPr>
          <p:nvPr>
            <p:ph type="sldNum" sz="quarter" idx="12"/>
          </p:nvPr>
        </p:nvSpPr>
        <p:spPr/>
        <p:txBody>
          <a:bodyPr/>
          <a:lstStyle/>
          <a:p>
            <a:fld id="{183061AC-2ED9-473F-A4D5-A8EBD7F09AF7}" type="slidenum">
              <a:rPr lang="en-US" altLang="ja-JP"/>
              <a:pPr/>
              <a:t>6</a:t>
            </a:fld>
            <a:endParaRPr lang="en-US" altLang="ja-JP"/>
          </a:p>
        </p:txBody>
      </p:sp>
      <p:sp>
        <p:nvSpPr>
          <p:cNvPr id="314370" name="Rectangle 2"/>
          <p:cNvSpPr>
            <a:spLocks noGrp="1" noChangeArrowheads="1"/>
          </p:cNvSpPr>
          <p:nvPr>
            <p:ph type="title"/>
          </p:nvPr>
        </p:nvSpPr>
        <p:spPr/>
        <p:txBody>
          <a:bodyPr/>
          <a:lstStyle/>
          <a:p>
            <a:r>
              <a:rPr lang="en-US" altLang="ja-JP" b="1" dirty="0">
                <a:latin typeface="Arial Black" pitchFamily="34" charset="0"/>
              </a:rPr>
              <a:t>(Λ)</a:t>
            </a:r>
            <a:r>
              <a:rPr lang="ja-JP" altLang="en-US" b="1" dirty="0">
                <a:latin typeface="Arial Black" pitchFamily="34" charset="0"/>
              </a:rPr>
              <a:t>ＬＴＢ </a:t>
            </a:r>
            <a:r>
              <a:rPr lang="en-US" altLang="ja-JP" b="1" dirty="0">
                <a:latin typeface="Arial Black" pitchFamily="34" charset="0"/>
              </a:rPr>
              <a:t>model</a:t>
            </a:r>
            <a:endParaRPr lang="en-US" altLang="ja-JP" sz="2000" b="1" dirty="0">
              <a:latin typeface="Arial Black" pitchFamily="34" charset="0"/>
            </a:endParaRPr>
          </a:p>
        </p:txBody>
      </p:sp>
      <mc:AlternateContent xmlns:mc="http://schemas.openxmlformats.org/markup-compatibility/2006" xmlns:a14="http://schemas.microsoft.com/office/drawing/2010/main">
        <mc:Choice Requires="a14">
          <p:sp>
            <p:nvSpPr>
              <p:cNvPr id="314406" name="Text Box 38"/>
              <p:cNvSpPr txBox="1">
                <a:spLocks noChangeArrowheads="1"/>
              </p:cNvSpPr>
              <p:nvPr/>
            </p:nvSpPr>
            <p:spPr bwMode="auto">
              <a:xfrm>
                <a:off x="693429" y="1763524"/>
                <a:ext cx="7901458" cy="369332"/>
              </a:xfrm>
              <a:prstGeom prst="rect">
                <a:avLst/>
              </a:prstGeom>
              <a:noFill/>
              <a:ln>
                <a:noFill/>
              </a:ln>
              <a:effectLst/>
              <a:extLst>
                <a:ext uri="{909E8E84-426E-40DD-AFC4-6F175D3DCCD1}">
                  <a14:hiddenFill>
                    <a:solidFill>
                      <a:schemeClr val="accent1"/>
                    </a:solidFill>
                  </a14:hiddenFill>
                </a:ext>
                <a:ext uri="{91240B29-F687-4F45-9708-019B960494DF}">
                  <a14:hiddenLine w="3810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pPr algn="l"/>
                <a:r>
                  <a:rPr lang="en-US" altLang="ja-JP" sz="1800" dirty="0"/>
                  <a:t>◎Two independent physical functional </a:t>
                </a:r>
                <a:r>
                  <a:rPr lang="en-US" altLang="ja-JP" sz="1800" dirty="0" err="1"/>
                  <a:t>d.o.f</a:t>
                </a:r>
                <a:r>
                  <a:rPr lang="en-US" altLang="ja-JP" sz="1800" dirty="0"/>
                  <a:t> of radial </a:t>
                </a:r>
                <a:r>
                  <a:rPr lang="en-US" altLang="ja-JP" sz="1800" dirty="0" err="1"/>
                  <a:t>coord</a:t>
                </a:r>
                <a:r>
                  <a:rPr lang="en-US" altLang="ja-JP" sz="1800" dirty="0"/>
                  <a:t>. </a:t>
                </a:r>
                <a14:m>
                  <m:oMath xmlns:m="http://schemas.openxmlformats.org/officeDocument/2006/math">
                    <m:r>
                      <a:rPr lang="en-US" altLang="ja-JP" sz="1800" b="1" i="1" smtClean="0">
                        <a:latin typeface="Cambria Math" panose="02040503050406030204" pitchFamily="18" charset="0"/>
                      </a:rPr>
                      <m:t>𝒓</m:t>
                    </m:r>
                  </m:oMath>
                </a14:m>
                <a:endParaRPr lang="en-US" altLang="ja-JP" sz="1800" dirty="0"/>
              </a:p>
            </p:txBody>
          </p:sp>
        </mc:Choice>
        <mc:Fallback xmlns="">
          <p:sp>
            <p:nvSpPr>
              <p:cNvPr id="314406" name="Text Box 38"/>
              <p:cNvSpPr txBox="1">
                <a:spLocks noRot="1" noChangeAspect="1" noMove="1" noResize="1" noEditPoints="1" noAdjustHandles="1" noChangeArrowheads="1" noChangeShapeType="1" noTextEdit="1"/>
              </p:cNvSpPr>
              <p:nvPr/>
            </p:nvSpPr>
            <p:spPr bwMode="auto">
              <a:xfrm>
                <a:off x="693429" y="1763524"/>
                <a:ext cx="7901458" cy="369332"/>
              </a:xfrm>
              <a:prstGeom prst="rect">
                <a:avLst/>
              </a:prstGeom>
              <a:blipFill>
                <a:blip r:embed="rId3"/>
                <a:stretch>
                  <a:fillRect l="-694" t="-13115" b="-2623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
        <p:nvSpPr>
          <p:cNvPr id="18" name="Text Box 38"/>
          <p:cNvSpPr txBox="1">
            <a:spLocks noChangeArrowheads="1"/>
          </p:cNvSpPr>
          <p:nvPr/>
        </p:nvSpPr>
        <p:spPr bwMode="auto">
          <a:xfrm>
            <a:off x="705274" y="1340768"/>
            <a:ext cx="701320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ja-JP" sz="1800" dirty="0"/>
              <a:t>◎Spherically symmetric dust solution of Einstein </a:t>
            </a:r>
            <a:r>
              <a:rPr lang="en-US" altLang="ja-JP" sz="1800" dirty="0" err="1"/>
              <a:t>Eqs</a:t>
            </a:r>
            <a:r>
              <a:rPr lang="en-US" altLang="ja-JP" sz="1800" dirty="0"/>
              <a:t>.</a:t>
            </a:r>
          </a:p>
        </p:txBody>
      </p:sp>
      <mc:AlternateContent xmlns:mc="http://schemas.openxmlformats.org/markup-compatibility/2006" xmlns:a14="http://schemas.microsoft.com/office/drawing/2010/main">
        <mc:Choice Requires="a14">
          <p:sp>
            <p:nvSpPr>
              <p:cNvPr id="15" name="テキスト ボックス 14"/>
              <p:cNvSpPr txBox="1"/>
              <p:nvPr/>
            </p:nvSpPr>
            <p:spPr>
              <a:xfrm>
                <a:off x="1661226" y="2276872"/>
                <a:ext cx="5739135" cy="369332"/>
              </a:xfrm>
              <a:prstGeom prst="rect">
                <a:avLst/>
              </a:prstGeom>
              <a:noFill/>
            </p:spPr>
            <p:txBody>
              <a:bodyPr wrap="none" rtlCol="0">
                <a:spAutoFit/>
              </a:bodyPr>
              <a:lstStyle/>
              <a:p>
                <a:pPr algn="l"/>
                <a14:m>
                  <m:oMath xmlns:m="http://schemas.openxmlformats.org/officeDocument/2006/math">
                    <m:r>
                      <a:rPr kumimoji="1" lang="en-US" altLang="ja-JP" sz="1800" b="1" i="1" smtClean="0">
                        <a:latin typeface="Cambria Math"/>
                      </a:rPr>
                      <m:t>𝒌</m:t>
                    </m:r>
                    <m:d>
                      <m:dPr>
                        <m:ctrlPr>
                          <a:rPr kumimoji="1" lang="en-US" altLang="ja-JP" sz="1800" b="1" i="1" smtClean="0">
                            <a:latin typeface="Cambria Math" panose="02040503050406030204" pitchFamily="18" charset="0"/>
                          </a:rPr>
                        </m:ctrlPr>
                      </m:dPr>
                      <m:e>
                        <m:r>
                          <a:rPr kumimoji="1" lang="en-US" altLang="ja-JP" sz="1800" b="1" i="1" smtClean="0">
                            <a:latin typeface="Cambria Math"/>
                          </a:rPr>
                          <m:t>𝒓</m:t>
                        </m:r>
                      </m:e>
                    </m:d>
                  </m:oMath>
                </a14:m>
                <a:r>
                  <a:rPr kumimoji="1" lang="ja-JP" altLang="en-US" sz="1800" dirty="0"/>
                  <a:t>　：　「</a:t>
                </a:r>
                <a:r>
                  <a:rPr kumimoji="1" lang="en-US" altLang="ja-JP" sz="1800" dirty="0"/>
                  <a:t>curvature function</a:t>
                </a:r>
                <a:r>
                  <a:rPr kumimoji="1" lang="ja-JP" altLang="en-US" sz="1800" dirty="0"/>
                  <a:t>」 </a:t>
                </a:r>
                <a:r>
                  <a:rPr kumimoji="1" lang="en-US" altLang="ja-JP" sz="1800" dirty="0"/>
                  <a:t>~ growing mode</a:t>
                </a:r>
                <a:endParaRPr kumimoji="1" lang="ja-JP" altLang="en-US" sz="1800" dirty="0"/>
              </a:p>
            </p:txBody>
          </p:sp>
        </mc:Choice>
        <mc:Fallback xmlns="">
          <p:sp>
            <p:nvSpPr>
              <p:cNvPr id="15" name="テキスト ボックス 14"/>
              <p:cNvSpPr txBox="1">
                <a:spLocks noRot="1" noChangeAspect="1" noMove="1" noResize="1" noEditPoints="1" noAdjustHandles="1" noChangeArrowheads="1" noChangeShapeType="1" noTextEdit="1"/>
              </p:cNvSpPr>
              <p:nvPr/>
            </p:nvSpPr>
            <p:spPr>
              <a:xfrm>
                <a:off x="1661226" y="2276872"/>
                <a:ext cx="5739135" cy="369332"/>
              </a:xfrm>
              <a:prstGeom prst="rect">
                <a:avLst/>
              </a:prstGeom>
              <a:blipFill>
                <a:blip r:embed="rId4"/>
                <a:stretch>
                  <a:fillRect t="-15000" b="-28333"/>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7" name="テキスト ボックス 16"/>
              <p:cNvSpPr txBox="1"/>
              <p:nvPr/>
            </p:nvSpPr>
            <p:spPr>
              <a:xfrm>
                <a:off x="1661226" y="2684830"/>
                <a:ext cx="6068456" cy="369332"/>
              </a:xfrm>
              <a:prstGeom prst="rect">
                <a:avLst/>
              </a:prstGeom>
              <a:noFill/>
            </p:spPr>
            <p:txBody>
              <a:bodyPr wrap="none" rtlCol="0">
                <a:spAutoFit/>
              </a:bodyPr>
              <a:lstStyle/>
              <a:p>
                <a:pPr algn="l"/>
                <a14:m>
                  <m:oMath xmlns:m="http://schemas.openxmlformats.org/officeDocument/2006/math">
                    <m:sSub>
                      <m:sSubPr>
                        <m:ctrlPr>
                          <a:rPr kumimoji="1" lang="en-US" altLang="ja-JP" sz="1800" b="1" i="1" smtClean="0">
                            <a:latin typeface="Cambria Math" panose="02040503050406030204" pitchFamily="18" charset="0"/>
                          </a:rPr>
                        </m:ctrlPr>
                      </m:sSubPr>
                      <m:e>
                        <m:r>
                          <a:rPr kumimoji="1" lang="en-US" altLang="ja-JP" sz="1800" b="1" i="1" smtClean="0">
                            <a:latin typeface="Cambria Math"/>
                          </a:rPr>
                          <m:t>𝒕</m:t>
                        </m:r>
                      </m:e>
                      <m:sub>
                        <m:r>
                          <a:rPr kumimoji="1" lang="en-US" altLang="ja-JP" sz="1800" b="1" i="0" smtClean="0">
                            <a:latin typeface="Cambria Math"/>
                          </a:rPr>
                          <m:t>𝐁</m:t>
                        </m:r>
                      </m:sub>
                    </m:sSub>
                    <m:d>
                      <m:dPr>
                        <m:ctrlPr>
                          <a:rPr kumimoji="1" lang="en-US" altLang="ja-JP" sz="1800" b="1" i="1" smtClean="0">
                            <a:latin typeface="Cambria Math" panose="02040503050406030204" pitchFamily="18" charset="0"/>
                          </a:rPr>
                        </m:ctrlPr>
                      </m:dPr>
                      <m:e>
                        <m:r>
                          <a:rPr kumimoji="1" lang="en-US" altLang="ja-JP" sz="1800" b="1" i="1" smtClean="0">
                            <a:latin typeface="Cambria Math"/>
                          </a:rPr>
                          <m:t>𝒓</m:t>
                        </m:r>
                      </m:e>
                    </m:d>
                  </m:oMath>
                </a14:m>
                <a:r>
                  <a:rPr kumimoji="1" lang="ja-JP" altLang="en-US" sz="1800" dirty="0"/>
                  <a:t>　：　「</a:t>
                </a:r>
                <a:r>
                  <a:rPr lang="en-US" altLang="ja-JP" sz="1800" dirty="0"/>
                  <a:t>Bang time function</a:t>
                </a:r>
                <a:r>
                  <a:rPr kumimoji="1" lang="ja-JP" altLang="en-US" sz="1800" dirty="0"/>
                  <a:t>」 </a:t>
                </a:r>
                <a:r>
                  <a:rPr kumimoji="1" lang="en-US" altLang="ja-JP" sz="1800" dirty="0"/>
                  <a:t>~</a:t>
                </a:r>
                <a:r>
                  <a:rPr lang="ja-JP" altLang="en-US" sz="1800" dirty="0"/>
                  <a:t> </a:t>
                </a:r>
                <a:r>
                  <a:rPr lang="en-US" altLang="ja-JP" sz="1800" dirty="0"/>
                  <a:t>decay</a:t>
                </a:r>
                <a:r>
                  <a:rPr kumimoji="1" lang="en-US" altLang="ja-JP" sz="1800" dirty="0"/>
                  <a:t>ing mode</a:t>
                </a:r>
                <a:endParaRPr kumimoji="1" lang="ja-JP" altLang="en-US" sz="1800" dirty="0"/>
              </a:p>
            </p:txBody>
          </p:sp>
        </mc:Choice>
        <mc:Fallback xmlns="">
          <p:sp>
            <p:nvSpPr>
              <p:cNvPr id="17" name="テキスト ボックス 16"/>
              <p:cNvSpPr txBox="1">
                <a:spLocks noRot="1" noChangeAspect="1" noMove="1" noResize="1" noEditPoints="1" noAdjustHandles="1" noChangeArrowheads="1" noChangeShapeType="1" noTextEdit="1"/>
              </p:cNvSpPr>
              <p:nvPr/>
            </p:nvSpPr>
            <p:spPr>
              <a:xfrm>
                <a:off x="1661226" y="2684830"/>
                <a:ext cx="6068456" cy="369332"/>
              </a:xfrm>
              <a:prstGeom prst="rect">
                <a:avLst/>
              </a:prstGeom>
              <a:blipFill>
                <a:blip r:embed="rId5"/>
                <a:stretch>
                  <a:fillRect t="-13115" b="-2623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9" name="Text Box 38"/>
              <p:cNvSpPr txBox="1">
                <a:spLocks noChangeArrowheads="1"/>
              </p:cNvSpPr>
              <p:nvPr/>
            </p:nvSpPr>
            <p:spPr bwMode="auto">
              <a:xfrm>
                <a:off x="683568" y="3203684"/>
                <a:ext cx="3983270" cy="369332"/>
              </a:xfrm>
              <a:prstGeom prst="rect">
                <a:avLst/>
              </a:prstGeom>
              <a:noFill/>
              <a:ln>
                <a:noFill/>
              </a:ln>
              <a:effectLst/>
              <a:extLst>
                <a:ext uri="{909E8E84-426E-40DD-AFC4-6F175D3DCCD1}">
                  <a14:hiddenFill>
                    <a:solidFill>
                      <a:schemeClr val="accent1"/>
                    </a:solidFill>
                  </a14:hiddenFill>
                </a:ext>
                <a:ext uri="{91240B29-F687-4F45-9708-019B960494DF}">
                  <a14:hiddenLine w="3810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pPr algn="l"/>
                <a:r>
                  <a:rPr lang="en-US" altLang="ja-JP" sz="1800" dirty="0"/>
                  <a:t>◎Here, we assume </a:t>
                </a:r>
                <a14:m>
                  <m:oMath xmlns:m="http://schemas.openxmlformats.org/officeDocument/2006/math">
                    <m:sSub>
                      <m:sSubPr>
                        <m:ctrlPr>
                          <a:rPr lang="en-US" altLang="ja-JP" sz="1800" b="1" i="1" dirty="0" smtClean="0">
                            <a:latin typeface="Cambria Math" panose="02040503050406030204" pitchFamily="18" charset="0"/>
                          </a:rPr>
                        </m:ctrlPr>
                      </m:sSubPr>
                      <m:e>
                        <m:r>
                          <a:rPr lang="en-US" altLang="ja-JP" sz="1800" b="1" i="1" dirty="0" smtClean="0">
                            <a:latin typeface="Cambria Math"/>
                          </a:rPr>
                          <m:t>𝒕</m:t>
                        </m:r>
                      </m:e>
                      <m:sub>
                        <m:r>
                          <a:rPr lang="en-US" altLang="ja-JP" sz="1800" b="1" i="0" dirty="0" smtClean="0">
                            <a:latin typeface="Cambria Math"/>
                          </a:rPr>
                          <m:t>𝐁</m:t>
                        </m:r>
                      </m:sub>
                    </m:sSub>
                    <m:r>
                      <a:rPr lang="en-US" altLang="ja-JP" sz="1800" b="1" i="1" dirty="0" smtClean="0">
                        <a:latin typeface="Cambria Math"/>
                      </a:rPr>
                      <m:t>=</m:t>
                    </m:r>
                    <m:r>
                      <a:rPr lang="en-US" altLang="ja-JP" sz="1800" b="1" i="0" dirty="0" smtClean="0">
                        <a:latin typeface="Cambria Math"/>
                      </a:rPr>
                      <m:t>𝐜𝐨𝐧𝐬𝐭</m:t>
                    </m:r>
                    <m:r>
                      <a:rPr lang="en-US" altLang="ja-JP" sz="1800" b="1" i="0" dirty="0" smtClean="0">
                        <a:latin typeface="Cambria Math"/>
                      </a:rPr>
                      <m:t>.</m:t>
                    </m:r>
                  </m:oMath>
                </a14:m>
                <a:r>
                  <a:rPr lang="ja-JP" altLang="en-US" sz="1800" dirty="0"/>
                  <a:t> </a:t>
                </a:r>
                <a:endParaRPr lang="en-US" altLang="ja-JP" sz="1800" dirty="0"/>
              </a:p>
            </p:txBody>
          </p:sp>
        </mc:Choice>
        <mc:Fallback xmlns="">
          <p:sp>
            <p:nvSpPr>
              <p:cNvPr id="19" name="Text Box 38"/>
              <p:cNvSpPr txBox="1">
                <a:spLocks noRot="1" noChangeAspect="1" noMove="1" noResize="1" noEditPoints="1" noAdjustHandles="1" noChangeArrowheads="1" noChangeShapeType="1" noTextEdit="1"/>
              </p:cNvSpPr>
              <p:nvPr/>
            </p:nvSpPr>
            <p:spPr bwMode="auto">
              <a:xfrm>
                <a:off x="683568" y="3203684"/>
                <a:ext cx="3983270" cy="369332"/>
              </a:xfrm>
              <a:prstGeom prst="rect">
                <a:avLst/>
              </a:prstGeom>
              <a:blipFill>
                <a:blip r:embed="rId6"/>
                <a:stretch>
                  <a:fillRect l="-1223" t="-15000" b="-28333"/>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
        <p:nvSpPr>
          <p:cNvPr id="21" name="正方形/長方形 20"/>
          <p:cNvSpPr/>
          <p:nvPr/>
        </p:nvSpPr>
        <p:spPr>
          <a:xfrm>
            <a:off x="985177" y="3645024"/>
            <a:ext cx="7088928" cy="584775"/>
          </a:xfrm>
          <a:prstGeom prst="rect">
            <a:avLst/>
          </a:prstGeom>
        </p:spPr>
        <p:txBody>
          <a:bodyPr wrap="none">
            <a:spAutoFit/>
          </a:bodyPr>
          <a:lstStyle/>
          <a:p>
            <a:pPr algn="l"/>
            <a:r>
              <a:rPr lang="ja-JP" altLang="en-US" dirty="0"/>
              <a:t>・　</a:t>
            </a:r>
            <a:r>
              <a:rPr lang="en-US" altLang="ja-JP" dirty="0"/>
              <a:t>Existence of the decaying mode spoils almost everything</a:t>
            </a:r>
          </a:p>
          <a:p>
            <a:pPr algn="l"/>
            <a:r>
              <a:rPr lang="en-US" altLang="ja-JP" dirty="0"/>
              <a:t>                                                                        </a:t>
            </a:r>
            <a:r>
              <a:rPr lang="ja-JP" altLang="en-US" dirty="0"/>
              <a:t>→</a:t>
            </a:r>
            <a:r>
              <a:rPr lang="en-US" altLang="ja-JP" dirty="0"/>
              <a:t>little prediction</a:t>
            </a:r>
          </a:p>
        </p:txBody>
      </p:sp>
      <mc:AlternateContent xmlns:mc="http://schemas.openxmlformats.org/markup-compatibility/2006">
        <mc:Choice xmlns:a14="http://schemas.microsoft.com/office/drawing/2010/main" Requires="a14">
          <p:sp>
            <p:nvSpPr>
              <p:cNvPr id="13" name="Text Box 38"/>
              <p:cNvSpPr txBox="1">
                <a:spLocks noChangeArrowheads="1"/>
              </p:cNvSpPr>
              <p:nvPr/>
            </p:nvSpPr>
            <p:spPr bwMode="auto">
              <a:xfrm>
                <a:off x="683568" y="4427820"/>
                <a:ext cx="4224939" cy="369332"/>
              </a:xfrm>
              <a:prstGeom prst="rect">
                <a:avLst/>
              </a:prstGeom>
              <a:noFill/>
              <a:ln>
                <a:noFill/>
              </a:ln>
              <a:effectLst/>
              <a:extLst>
                <a:ext uri="{909E8E84-426E-40DD-AFC4-6F175D3DCCD1}">
                  <a14:hiddenFill>
                    <a:solidFill>
                      <a:schemeClr val="accent1"/>
                    </a:solidFill>
                  </a14:hiddenFill>
                </a:ext>
                <a:ext uri="{91240B29-F687-4F45-9708-019B960494DF}">
                  <a14:hiddenLine w="3810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pPr algn="l"/>
                <a:r>
                  <a:rPr lang="en-US" altLang="ja-JP" sz="1800" dirty="0"/>
                  <a:t>◎ </a:t>
                </a:r>
                <a14:m>
                  <m:oMath xmlns:m="http://schemas.openxmlformats.org/officeDocument/2006/math">
                    <m:r>
                      <a:rPr lang="en-US" altLang="ja-JP" sz="1800" i="1">
                        <a:latin typeface="Cambria Math"/>
                      </a:rPr>
                      <m:t>𝒌</m:t>
                    </m:r>
                    <m:d>
                      <m:dPr>
                        <m:ctrlPr>
                          <a:rPr lang="en-US" altLang="ja-JP" sz="1800" i="1">
                            <a:latin typeface="Cambria Math" panose="02040503050406030204" pitchFamily="18" charset="0"/>
                          </a:rPr>
                        </m:ctrlPr>
                      </m:dPr>
                      <m:e>
                        <m:r>
                          <a:rPr lang="en-US" altLang="ja-JP" sz="1800" i="1">
                            <a:latin typeface="Cambria Math"/>
                          </a:rPr>
                          <m:t>𝒓</m:t>
                        </m:r>
                      </m:e>
                    </m:d>
                  </m:oMath>
                </a14:m>
                <a:r>
                  <a:rPr lang="en-US" altLang="ja-JP" sz="1800" dirty="0"/>
                  <a:t> should be fixed somehow</a:t>
                </a:r>
              </a:p>
            </p:txBody>
          </p:sp>
        </mc:Choice>
        <mc:Fallback>
          <p:sp>
            <p:nvSpPr>
              <p:cNvPr id="13" name="Text Box 38"/>
              <p:cNvSpPr txBox="1">
                <a:spLocks noRot="1" noChangeAspect="1" noMove="1" noResize="1" noEditPoints="1" noAdjustHandles="1" noChangeArrowheads="1" noChangeShapeType="1" noTextEdit="1"/>
              </p:cNvSpPr>
              <p:nvPr/>
            </p:nvSpPr>
            <p:spPr bwMode="auto">
              <a:xfrm>
                <a:off x="683568" y="4427820"/>
                <a:ext cx="4224939" cy="369332"/>
              </a:xfrm>
              <a:prstGeom prst="rect">
                <a:avLst/>
              </a:prstGeom>
              <a:blipFill>
                <a:blip r:embed="rId7"/>
                <a:stretch>
                  <a:fillRect l="-1154" t="-13115" r="-433" b="-2623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Tree>
    <p:extLst>
      <p:ext uri="{BB962C8B-B14F-4D97-AF65-F5344CB8AC3E}">
        <p14:creationId xmlns:p14="http://schemas.microsoft.com/office/powerpoint/2010/main" val="18229061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ー 3"/>
          <p:cNvSpPr>
            <a:spLocks noGrp="1"/>
          </p:cNvSpPr>
          <p:nvPr>
            <p:ph type="dt" sz="half" idx="10"/>
          </p:nvPr>
        </p:nvSpPr>
        <p:spPr>
          <a:xfrm>
            <a:off x="323850" y="6381750"/>
            <a:ext cx="3168030" cy="476250"/>
          </a:xfrm>
        </p:spPr>
        <p:txBody>
          <a:bodyPr/>
          <a:lstStyle/>
          <a:p>
            <a:r>
              <a:rPr lang="en-US" altLang="ja-JP"/>
              <a:t>Cosmic Acceleration Symposium</a:t>
            </a:r>
            <a:endParaRPr lang="en-US" altLang="ja-JP" dirty="0"/>
          </a:p>
        </p:txBody>
      </p:sp>
      <p:sp>
        <p:nvSpPr>
          <p:cNvPr id="8" name="フッター プレースホルダー 4"/>
          <p:cNvSpPr>
            <a:spLocks noGrp="1"/>
          </p:cNvSpPr>
          <p:nvPr>
            <p:ph type="ftr" sz="quarter" idx="11"/>
          </p:nvPr>
        </p:nvSpPr>
        <p:spPr/>
        <p:txBody>
          <a:bodyPr/>
          <a:lstStyle/>
          <a:p>
            <a:r>
              <a:rPr lang="en-US" altLang="ja-JP"/>
              <a:t>Chulmoon Yoo</a:t>
            </a:r>
          </a:p>
        </p:txBody>
      </p:sp>
      <p:sp>
        <p:nvSpPr>
          <p:cNvPr id="9" name="スライド番号プレースホルダー 5"/>
          <p:cNvSpPr>
            <a:spLocks noGrp="1"/>
          </p:cNvSpPr>
          <p:nvPr>
            <p:ph type="sldNum" sz="quarter" idx="12"/>
          </p:nvPr>
        </p:nvSpPr>
        <p:spPr/>
        <p:txBody>
          <a:bodyPr/>
          <a:lstStyle/>
          <a:p>
            <a:fld id="{183061AC-2ED9-473F-A4D5-A8EBD7F09AF7}" type="slidenum">
              <a:rPr lang="en-US" altLang="ja-JP"/>
              <a:pPr/>
              <a:t>7</a:t>
            </a:fld>
            <a:endParaRPr lang="en-US" altLang="ja-JP"/>
          </a:p>
        </p:txBody>
      </p:sp>
      <p:sp>
        <p:nvSpPr>
          <p:cNvPr id="314370" name="Rectangle 2"/>
          <p:cNvSpPr>
            <a:spLocks noGrp="1" noChangeArrowheads="1"/>
          </p:cNvSpPr>
          <p:nvPr>
            <p:ph type="title"/>
          </p:nvPr>
        </p:nvSpPr>
        <p:spPr/>
        <p:txBody>
          <a:bodyPr/>
          <a:lstStyle/>
          <a:p>
            <a:r>
              <a:rPr lang="en-US" altLang="ja-JP" b="1" dirty="0">
                <a:latin typeface="Arial Black" pitchFamily="34" charset="0"/>
              </a:rPr>
              <a:t>Setting</a:t>
            </a:r>
            <a:endParaRPr lang="en-US" altLang="ja-JP" sz="2000" b="1" dirty="0">
              <a:latin typeface="Arial Black" pitchFamily="34" charset="0"/>
            </a:endParaRPr>
          </a:p>
        </p:txBody>
      </p:sp>
      <mc:AlternateContent xmlns:mc="http://schemas.openxmlformats.org/markup-compatibility/2006">
        <mc:Choice xmlns:a14="http://schemas.microsoft.com/office/drawing/2010/main" Requires="a14">
          <p:sp>
            <p:nvSpPr>
              <p:cNvPr id="13" name="Text Box 38"/>
              <p:cNvSpPr txBox="1">
                <a:spLocks noChangeArrowheads="1"/>
              </p:cNvSpPr>
              <p:nvPr/>
            </p:nvSpPr>
            <p:spPr bwMode="auto">
              <a:xfrm>
                <a:off x="683568" y="1340768"/>
                <a:ext cx="7834709" cy="369332"/>
              </a:xfrm>
              <a:prstGeom prst="rect">
                <a:avLst/>
              </a:prstGeom>
              <a:noFill/>
              <a:ln>
                <a:noFill/>
              </a:ln>
              <a:effectLst/>
              <a:extLst>
                <a:ext uri="{909E8E84-426E-40DD-AFC4-6F175D3DCCD1}">
                  <a14:hiddenFill>
                    <a:solidFill>
                      <a:schemeClr val="accent1"/>
                    </a:solidFill>
                  </a14:hiddenFill>
                </a:ext>
                <a:ext uri="{91240B29-F687-4F45-9708-019B960494DF}">
                  <a14:hiddenLine w="3810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pPr algn="l"/>
                <a:r>
                  <a:rPr lang="en-US" altLang="ja-JP" sz="1800" dirty="0"/>
                  <a:t>◎Fix </a:t>
                </a:r>
                <a14:m>
                  <m:oMath xmlns:m="http://schemas.openxmlformats.org/officeDocument/2006/math">
                    <m:r>
                      <a:rPr lang="en-US" altLang="ja-JP" sz="1800" i="1">
                        <a:latin typeface="Cambria Math"/>
                      </a:rPr>
                      <m:t>𝒌</m:t>
                    </m:r>
                    <m:d>
                      <m:dPr>
                        <m:ctrlPr>
                          <a:rPr lang="en-US" altLang="ja-JP" sz="1800" i="1">
                            <a:latin typeface="Cambria Math" panose="02040503050406030204" pitchFamily="18" charset="0"/>
                          </a:rPr>
                        </m:ctrlPr>
                      </m:dPr>
                      <m:e>
                        <m:r>
                          <a:rPr lang="en-US" altLang="ja-JP" sz="1800" i="1">
                            <a:latin typeface="Cambria Math"/>
                          </a:rPr>
                          <m:t>𝒓</m:t>
                        </m:r>
                      </m:e>
                    </m:d>
                  </m:oMath>
                </a14:m>
                <a:r>
                  <a:rPr lang="en-US" altLang="ja-JP" sz="1800" dirty="0"/>
                  <a:t> </a:t>
                </a:r>
                <a:r>
                  <a:rPr lang="en-US" altLang="ja-JP" sz="1800" dirty="0" err="1"/>
                  <a:t>s.t.</a:t>
                </a:r>
                <a:r>
                  <a:rPr lang="en-US" altLang="ja-JP" sz="1800" dirty="0"/>
                  <a:t> the observed distance is given by that of FLRW</a:t>
                </a:r>
              </a:p>
            </p:txBody>
          </p:sp>
        </mc:Choice>
        <mc:Fallback>
          <p:sp>
            <p:nvSpPr>
              <p:cNvPr id="13" name="Text Box 38"/>
              <p:cNvSpPr txBox="1">
                <a:spLocks noRot="1" noChangeAspect="1" noMove="1" noResize="1" noEditPoints="1" noAdjustHandles="1" noChangeArrowheads="1" noChangeShapeType="1" noTextEdit="1"/>
              </p:cNvSpPr>
              <p:nvPr/>
            </p:nvSpPr>
            <p:spPr bwMode="auto">
              <a:xfrm>
                <a:off x="683568" y="1340768"/>
                <a:ext cx="7834709" cy="369332"/>
              </a:xfrm>
              <a:prstGeom prst="rect">
                <a:avLst/>
              </a:prstGeom>
              <a:blipFill>
                <a:blip r:embed="rId3"/>
                <a:stretch>
                  <a:fillRect l="-623" t="-14754" b="-2623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 name="テキスト ボックス 1">
                <a:extLst>
                  <a:ext uri="{FF2B5EF4-FFF2-40B4-BE49-F238E27FC236}">
                    <a16:creationId xmlns:a16="http://schemas.microsoft.com/office/drawing/2014/main" id="{ED40E2A8-EBE6-4255-897C-CDDBFA4912E5}"/>
                  </a:ext>
                </a:extLst>
              </p:cNvPr>
              <p:cNvSpPr txBox="1"/>
              <p:nvPr/>
            </p:nvSpPr>
            <p:spPr>
              <a:xfrm>
                <a:off x="3131840" y="1801925"/>
                <a:ext cx="2884251" cy="26821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kumimoji="1" lang="en-US" altLang="ja-JP" b="1" i="1" smtClean="0">
                          <a:latin typeface="Cambria Math" panose="02040503050406030204" pitchFamily="18" charset="0"/>
                        </a:rPr>
                        <m:t>𝑫</m:t>
                      </m:r>
                      <m:d>
                        <m:dPr>
                          <m:ctrlPr>
                            <a:rPr kumimoji="1" lang="en-US" altLang="ja-JP" b="1" i="1" smtClean="0">
                              <a:latin typeface="Cambria Math" panose="02040503050406030204" pitchFamily="18" charset="0"/>
                            </a:rPr>
                          </m:ctrlPr>
                        </m:dPr>
                        <m:e>
                          <m:r>
                            <a:rPr kumimoji="1" lang="en-US" altLang="ja-JP" b="1" i="1" smtClean="0">
                              <a:latin typeface="Cambria Math" panose="02040503050406030204" pitchFamily="18" charset="0"/>
                            </a:rPr>
                            <m:t>𝒛</m:t>
                          </m:r>
                        </m:e>
                      </m:d>
                      <m:r>
                        <a:rPr kumimoji="1" lang="en-US" altLang="ja-JP" b="1" i="1" smtClean="0">
                          <a:latin typeface="Cambria Math" panose="02040503050406030204" pitchFamily="18" charset="0"/>
                        </a:rPr>
                        <m:t>=</m:t>
                      </m:r>
                      <m:sSub>
                        <m:sSubPr>
                          <m:ctrlPr>
                            <a:rPr kumimoji="1" lang="en-US" altLang="ja-JP" b="1" i="1" smtClean="0">
                              <a:latin typeface="Cambria Math" panose="02040503050406030204" pitchFamily="18" charset="0"/>
                            </a:rPr>
                          </m:ctrlPr>
                        </m:sSubPr>
                        <m:e>
                          <m:r>
                            <a:rPr kumimoji="1" lang="en-US" altLang="ja-JP" b="1" i="1" smtClean="0">
                              <a:latin typeface="Cambria Math" panose="02040503050406030204" pitchFamily="18" charset="0"/>
                            </a:rPr>
                            <m:t>𝑫</m:t>
                          </m:r>
                        </m:e>
                        <m:sub>
                          <m:r>
                            <a:rPr kumimoji="1" lang="en-US" altLang="ja-JP" b="1" i="0" smtClean="0">
                              <a:latin typeface="Cambria Math" panose="02040503050406030204" pitchFamily="18" charset="0"/>
                            </a:rPr>
                            <m:t>𝐅𝐋𝐑𝐖</m:t>
                          </m:r>
                        </m:sub>
                      </m:sSub>
                      <m:r>
                        <a:rPr kumimoji="1" lang="en-US" altLang="ja-JP" b="1" i="1" smtClean="0">
                          <a:latin typeface="Cambria Math" panose="02040503050406030204" pitchFamily="18" charset="0"/>
                        </a:rPr>
                        <m:t>(</m:t>
                      </m:r>
                      <m:r>
                        <a:rPr kumimoji="1" lang="en-US" altLang="ja-JP" b="1" i="1" smtClean="0">
                          <a:latin typeface="Cambria Math" panose="02040503050406030204" pitchFamily="18" charset="0"/>
                        </a:rPr>
                        <m:t>𝒛</m:t>
                      </m:r>
                      <m:r>
                        <a:rPr kumimoji="1" lang="en-US" altLang="ja-JP" b="1" i="1" smtClean="0">
                          <a:latin typeface="Cambria Math" panose="02040503050406030204" pitchFamily="18" charset="0"/>
                        </a:rPr>
                        <m:t>;</m:t>
                      </m:r>
                      <m:sSubSup>
                        <m:sSubSupPr>
                          <m:ctrlPr>
                            <a:rPr kumimoji="1" lang="en-US" altLang="ja-JP" b="1" i="1" smtClean="0">
                              <a:latin typeface="Cambria Math" panose="02040503050406030204" pitchFamily="18" charset="0"/>
                            </a:rPr>
                          </m:ctrlPr>
                        </m:sSubSupPr>
                        <m:e>
                          <m:r>
                            <a:rPr kumimoji="1" lang="en-US" altLang="ja-JP" b="1" i="0" smtClean="0">
                              <a:latin typeface="Cambria Math" panose="02040503050406030204" pitchFamily="18" charset="0"/>
                            </a:rPr>
                            <m:t>𝛀</m:t>
                          </m:r>
                        </m:e>
                        <m:sub>
                          <m:r>
                            <a:rPr kumimoji="1" lang="en-US" altLang="ja-JP" b="1" i="0" smtClean="0">
                              <a:latin typeface="Cambria Math" panose="02040503050406030204" pitchFamily="18" charset="0"/>
                            </a:rPr>
                            <m:t>𝐦𝟎</m:t>
                          </m:r>
                        </m:sub>
                        <m:sup>
                          <m:r>
                            <a:rPr kumimoji="1" lang="en-US" altLang="ja-JP" b="1" i="0" smtClean="0">
                              <a:latin typeface="Cambria Math" panose="02040503050406030204" pitchFamily="18" charset="0"/>
                            </a:rPr>
                            <m:t>𝐝𝐢𝐬</m:t>
                          </m:r>
                        </m:sup>
                      </m:sSubSup>
                      <m:r>
                        <a:rPr kumimoji="1" lang="en-US" altLang="ja-JP" b="1" i="0" smtClean="0">
                          <a:latin typeface="Cambria Math" panose="02040503050406030204" pitchFamily="18" charset="0"/>
                        </a:rPr>
                        <m:t>,</m:t>
                      </m:r>
                      <m:sSubSup>
                        <m:sSubSupPr>
                          <m:ctrlPr>
                            <a:rPr kumimoji="1" lang="en-US" altLang="ja-JP" b="1" i="1" smtClean="0">
                              <a:latin typeface="Cambria Math" panose="02040503050406030204" pitchFamily="18" charset="0"/>
                            </a:rPr>
                          </m:ctrlPr>
                        </m:sSubSupPr>
                        <m:e>
                          <m:r>
                            <a:rPr kumimoji="1" lang="en-US" altLang="ja-JP" b="1" i="0" smtClean="0">
                              <a:latin typeface="Cambria Math" panose="02040503050406030204" pitchFamily="18" charset="0"/>
                            </a:rPr>
                            <m:t>𝛀</m:t>
                          </m:r>
                        </m:e>
                        <m:sub>
                          <m:r>
                            <a:rPr kumimoji="1" lang="en-US" altLang="ja-JP" b="1" i="0" smtClean="0">
                              <a:latin typeface="Cambria Math" panose="02040503050406030204" pitchFamily="18" charset="0"/>
                            </a:rPr>
                            <m:t>𝚲</m:t>
                          </m:r>
                          <m:r>
                            <a:rPr kumimoji="1" lang="en-US" altLang="ja-JP" b="1" i="0" smtClean="0">
                              <a:latin typeface="Cambria Math" panose="02040503050406030204" pitchFamily="18" charset="0"/>
                            </a:rPr>
                            <m:t>𝟎</m:t>
                          </m:r>
                        </m:sub>
                        <m:sup>
                          <m:r>
                            <a:rPr kumimoji="1" lang="en-US" altLang="ja-JP" b="1" i="0" smtClean="0">
                              <a:latin typeface="Cambria Math" panose="02040503050406030204" pitchFamily="18" charset="0"/>
                            </a:rPr>
                            <m:t>𝐝𝐢𝐬</m:t>
                          </m:r>
                        </m:sup>
                      </m:sSubSup>
                      <m:r>
                        <a:rPr kumimoji="1" lang="en-US" altLang="ja-JP" b="1" i="0" smtClean="0">
                          <a:latin typeface="Cambria Math" panose="02040503050406030204" pitchFamily="18" charset="0"/>
                        </a:rPr>
                        <m:t>,</m:t>
                      </m:r>
                      <m:sSub>
                        <m:sSubPr>
                          <m:ctrlPr>
                            <a:rPr kumimoji="1" lang="en-US" altLang="ja-JP" b="1" i="1" smtClean="0">
                              <a:latin typeface="Cambria Math" panose="02040503050406030204" pitchFamily="18" charset="0"/>
                            </a:rPr>
                          </m:ctrlPr>
                        </m:sSubPr>
                        <m:e>
                          <m:r>
                            <a:rPr kumimoji="1" lang="en-US" altLang="ja-JP" b="1" i="0" smtClean="0">
                              <a:latin typeface="Cambria Math" panose="02040503050406030204" pitchFamily="18" charset="0"/>
                            </a:rPr>
                            <m:t>𝐇</m:t>
                          </m:r>
                        </m:e>
                        <m:sub>
                          <m:r>
                            <a:rPr kumimoji="1" lang="en-US" altLang="ja-JP" b="1" i="0" smtClean="0">
                              <a:latin typeface="Cambria Math" panose="02040503050406030204" pitchFamily="18" charset="0"/>
                            </a:rPr>
                            <m:t>𝟎</m:t>
                          </m:r>
                        </m:sub>
                      </m:sSub>
                      <m:r>
                        <a:rPr kumimoji="1" lang="en-US" altLang="ja-JP" b="1" i="0" smtClean="0">
                          <a:latin typeface="Cambria Math" panose="02040503050406030204" pitchFamily="18" charset="0"/>
                        </a:rPr>
                        <m:t>)</m:t>
                      </m:r>
                    </m:oMath>
                  </m:oMathPara>
                </a14:m>
                <a:endParaRPr kumimoji="1" lang="ja-JP" altLang="en-US" dirty="0"/>
              </a:p>
            </p:txBody>
          </p:sp>
        </mc:Choice>
        <mc:Fallback>
          <p:sp>
            <p:nvSpPr>
              <p:cNvPr id="2" name="テキスト ボックス 1">
                <a:extLst>
                  <a:ext uri="{FF2B5EF4-FFF2-40B4-BE49-F238E27FC236}">
                    <a16:creationId xmlns:a16="http://schemas.microsoft.com/office/drawing/2014/main" id="{ED40E2A8-EBE6-4255-897C-CDDBFA4912E5}"/>
                  </a:ext>
                </a:extLst>
              </p:cNvPr>
              <p:cNvSpPr txBox="1">
                <a:spLocks noRot="1" noChangeAspect="1" noMove="1" noResize="1" noEditPoints="1" noAdjustHandles="1" noChangeArrowheads="1" noChangeShapeType="1" noTextEdit="1"/>
              </p:cNvSpPr>
              <p:nvPr/>
            </p:nvSpPr>
            <p:spPr>
              <a:xfrm>
                <a:off x="3131840" y="1801925"/>
                <a:ext cx="2884251" cy="268215"/>
              </a:xfrm>
              <a:prstGeom prst="rect">
                <a:avLst/>
              </a:prstGeom>
              <a:blipFill>
                <a:blip r:embed="rId4"/>
                <a:stretch>
                  <a:fillRect l="-1691" t="-2273" r="-211" b="-29545"/>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0" name="Text Box 38">
                <a:extLst>
                  <a:ext uri="{FF2B5EF4-FFF2-40B4-BE49-F238E27FC236}">
                    <a16:creationId xmlns:a16="http://schemas.microsoft.com/office/drawing/2014/main" id="{79A68A4E-4E65-4190-8AFA-758E9007E2DC}"/>
                  </a:ext>
                </a:extLst>
              </p:cNvPr>
              <p:cNvSpPr txBox="1">
                <a:spLocks noChangeArrowheads="1"/>
              </p:cNvSpPr>
              <p:nvPr/>
            </p:nvSpPr>
            <p:spPr bwMode="auto">
              <a:xfrm>
                <a:off x="683568" y="2242830"/>
                <a:ext cx="6026778" cy="394082"/>
              </a:xfrm>
              <a:prstGeom prst="rect">
                <a:avLst/>
              </a:prstGeom>
              <a:noFill/>
              <a:ln>
                <a:noFill/>
              </a:ln>
              <a:effectLst/>
              <a:extLst>
                <a:ext uri="{909E8E84-426E-40DD-AFC4-6F175D3DCCD1}">
                  <a14:hiddenFill>
                    <a:solidFill>
                      <a:schemeClr val="accent1"/>
                    </a:solidFill>
                  </a14:hiddenFill>
                </a:ext>
                <a:ext uri="{91240B29-F687-4F45-9708-019B960494DF}">
                  <a14:hiddenLine w="3810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pPr algn="l"/>
                <a:r>
                  <a:rPr lang="en-US" altLang="ja-JP" sz="1800" dirty="0"/>
                  <a:t>◎The real value of </a:t>
                </a:r>
                <a14:m>
                  <m:oMath xmlns:m="http://schemas.openxmlformats.org/officeDocument/2006/math">
                    <m:r>
                      <a:rPr lang="en-US" altLang="ja-JP" sz="1800" b="1" i="0" smtClean="0">
                        <a:latin typeface="Cambria Math" panose="02040503050406030204" pitchFamily="18" charset="0"/>
                      </a:rPr>
                      <m:t>𝚲</m:t>
                    </m:r>
                    <m:r>
                      <a:rPr lang="en-US" altLang="ja-JP" sz="1800" b="1" i="1" smtClean="0">
                        <a:latin typeface="Cambria Math" panose="02040503050406030204" pitchFamily="18" charset="0"/>
                      </a:rPr>
                      <m:t>≠</m:t>
                    </m:r>
                    <m:r>
                      <a:rPr lang="en-US" altLang="ja-JP" sz="1800" b="1" i="1" smtClean="0">
                        <a:latin typeface="Cambria Math" panose="02040503050406030204" pitchFamily="18" charset="0"/>
                      </a:rPr>
                      <m:t>𝟑</m:t>
                    </m:r>
                    <m:sSub>
                      <m:sSubPr>
                        <m:ctrlPr>
                          <a:rPr lang="en-US" altLang="ja-JP" sz="1800" b="1" i="1" smtClean="0">
                            <a:latin typeface="Cambria Math" panose="02040503050406030204" pitchFamily="18" charset="0"/>
                          </a:rPr>
                        </m:ctrlPr>
                      </m:sSubPr>
                      <m:e>
                        <m:r>
                          <a:rPr lang="en-US" altLang="ja-JP" sz="1800" b="1" i="1" smtClean="0">
                            <a:latin typeface="Cambria Math" panose="02040503050406030204" pitchFamily="18" charset="0"/>
                          </a:rPr>
                          <m:t>𝑯</m:t>
                        </m:r>
                      </m:e>
                      <m:sub>
                        <m:r>
                          <a:rPr lang="en-US" altLang="ja-JP" sz="1800" b="1" i="1" smtClean="0">
                            <a:latin typeface="Cambria Math" panose="02040503050406030204" pitchFamily="18" charset="0"/>
                          </a:rPr>
                          <m:t>𝟎</m:t>
                        </m:r>
                      </m:sub>
                    </m:sSub>
                    <m:sSubSup>
                      <m:sSubSupPr>
                        <m:ctrlPr>
                          <a:rPr lang="en-US" altLang="ja-JP" sz="1800" b="1" i="1" smtClean="0">
                            <a:latin typeface="Cambria Math" panose="02040503050406030204" pitchFamily="18" charset="0"/>
                          </a:rPr>
                        </m:ctrlPr>
                      </m:sSubSupPr>
                      <m:e>
                        <m:r>
                          <a:rPr lang="en-US" altLang="ja-JP" sz="1800" b="1" i="0" smtClean="0">
                            <a:latin typeface="Cambria Math" panose="02040503050406030204" pitchFamily="18" charset="0"/>
                          </a:rPr>
                          <m:t>𝛀</m:t>
                        </m:r>
                      </m:e>
                      <m:sub>
                        <m:r>
                          <a:rPr lang="en-US" altLang="ja-JP" sz="1800" b="1" i="0" smtClean="0">
                            <a:latin typeface="Cambria Math" panose="02040503050406030204" pitchFamily="18" charset="0"/>
                          </a:rPr>
                          <m:t>𝚲</m:t>
                        </m:r>
                        <m:r>
                          <a:rPr lang="en-US" altLang="ja-JP" sz="1800" b="1" i="0" smtClean="0">
                            <a:latin typeface="Cambria Math" panose="02040503050406030204" pitchFamily="18" charset="0"/>
                          </a:rPr>
                          <m:t>𝟎</m:t>
                        </m:r>
                      </m:sub>
                      <m:sup>
                        <m:r>
                          <a:rPr lang="en-US" altLang="ja-JP" sz="1800" b="1" i="0" smtClean="0">
                            <a:latin typeface="Cambria Math" panose="02040503050406030204" pitchFamily="18" charset="0"/>
                          </a:rPr>
                          <m:t>𝐝𝐢𝐬</m:t>
                        </m:r>
                      </m:sup>
                    </m:sSubSup>
                  </m:oMath>
                </a14:m>
                <a:r>
                  <a:rPr lang="ja-JP" altLang="en-US" sz="1800" dirty="0"/>
                  <a:t>⇒</a:t>
                </a:r>
                <a:r>
                  <a:rPr lang="en-US" altLang="ja-JP" sz="1800" dirty="0"/>
                  <a:t>inhomogeneity</a:t>
                </a:r>
              </a:p>
            </p:txBody>
          </p:sp>
        </mc:Choice>
        <mc:Fallback>
          <p:sp>
            <p:nvSpPr>
              <p:cNvPr id="20" name="Text Box 38">
                <a:extLst>
                  <a:ext uri="{FF2B5EF4-FFF2-40B4-BE49-F238E27FC236}">
                    <a16:creationId xmlns:a16="http://schemas.microsoft.com/office/drawing/2014/main" id="{79A68A4E-4E65-4190-8AFA-758E9007E2DC}"/>
                  </a:ext>
                </a:extLst>
              </p:cNvPr>
              <p:cNvSpPr txBox="1">
                <a:spLocks noRot="1" noChangeAspect="1" noMove="1" noResize="1" noEditPoints="1" noAdjustHandles="1" noChangeArrowheads="1" noChangeShapeType="1" noTextEdit="1"/>
              </p:cNvSpPr>
              <p:nvPr/>
            </p:nvSpPr>
            <p:spPr bwMode="auto">
              <a:xfrm>
                <a:off x="683568" y="2242830"/>
                <a:ext cx="6026778" cy="394082"/>
              </a:xfrm>
              <a:prstGeom prst="rect">
                <a:avLst/>
              </a:prstGeom>
              <a:blipFill>
                <a:blip r:embed="rId5"/>
                <a:stretch>
                  <a:fillRect l="-809" t="-9231" r="-202" b="-2307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22" name="Text Box 38">
                <a:extLst>
                  <a:ext uri="{FF2B5EF4-FFF2-40B4-BE49-F238E27FC236}">
                    <a16:creationId xmlns:a16="http://schemas.microsoft.com/office/drawing/2014/main" id="{0105FB04-3410-4EB9-8893-D71A3E3E8F08}"/>
                  </a:ext>
                </a:extLst>
              </p:cNvPr>
              <p:cNvSpPr txBox="1">
                <a:spLocks noChangeArrowheads="1"/>
              </p:cNvSpPr>
              <p:nvPr/>
            </p:nvSpPr>
            <p:spPr bwMode="auto">
              <a:xfrm>
                <a:off x="683568" y="2962910"/>
                <a:ext cx="7267182" cy="394082"/>
              </a:xfrm>
              <a:prstGeom prst="rect">
                <a:avLst/>
              </a:prstGeom>
              <a:noFill/>
              <a:ln>
                <a:noFill/>
              </a:ln>
              <a:effectLst/>
              <a:extLst>
                <a:ext uri="{909E8E84-426E-40DD-AFC4-6F175D3DCCD1}">
                  <a14:hiddenFill>
                    <a:solidFill>
                      <a:schemeClr val="accent1"/>
                    </a:solidFill>
                  </a14:hiddenFill>
                </a:ext>
                <a:ext uri="{91240B29-F687-4F45-9708-019B960494DF}">
                  <a14:hiddenLine w="3810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pPr algn="l"/>
                <a:r>
                  <a:rPr lang="en-US" altLang="ja-JP" sz="1800" dirty="0"/>
                  <a:t>◎</a:t>
                </a:r>
                <a14:m>
                  <m:oMath xmlns:m="http://schemas.openxmlformats.org/officeDocument/2006/math">
                    <m:r>
                      <a:rPr lang="en-US" altLang="ja-JP" sz="1800" b="1" i="0" smtClean="0">
                        <a:latin typeface="Cambria Math" panose="02040503050406030204" pitchFamily="18" charset="0"/>
                      </a:rPr>
                      <m:t>𝚲</m:t>
                    </m:r>
                    <m:r>
                      <a:rPr lang="en-US" altLang="ja-JP" sz="1800" b="1" i="0" smtClean="0">
                        <a:latin typeface="Cambria Math" panose="02040503050406030204" pitchFamily="18" charset="0"/>
                      </a:rPr>
                      <m:t>𝐋𝐓𝐁</m:t>
                    </m:r>
                  </m:oMath>
                </a14:m>
                <a:r>
                  <a:rPr lang="en-US" altLang="ja-JP" sz="1800" dirty="0"/>
                  <a:t> is specified by 3 </a:t>
                </a:r>
                <a:r>
                  <a:rPr lang="en-US" altLang="ja-JP" sz="1800" dirty="0" err="1"/>
                  <a:t>params</a:t>
                </a:r>
                <a:r>
                  <a:rPr lang="en-US" altLang="ja-JP" sz="1800" dirty="0"/>
                  <a:t>.:(</a:t>
                </a:r>
                <a14:m>
                  <m:oMath xmlns:m="http://schemas.openxmlformats.org/officeDocument/2006/math">
                    <m:sSubSup>
                      <m:sSubSupPr>
                        <m:ctrlPr>
                          <a:rPr lang="en-US" altLang="ja-JP" sz="1800" i="1">
                            <a:latin typeface="Cambria Math" panose="02040503050406030204" pitchFamily="18" charset="0"/>
                          </a:rPr>
                        </m:ctrlPr>
                      </m:sSubSupPr>
                      <m:e>
                        <m:r>
                          <a:rPr lang="en-US" altLang="ja-JP" sz="1800">
                            <a:latin typeface="Cambria Math" panose="02040503050406030204" pitchFamily="18" charset="0"/>
                          </a:rPr>
                          <m:t>𝛀</m:t>
                        </m:r>
                      </m:e>
                      <m:sub>
                        <m:r>
                          <a:rPr lang="en-US" altLang="ja-JP" sz="1800">
                            <a:latin typeface="Cambria Math" panose="02040503050406030204" pitchFamily="18" charset="0"/>
                          </a:rPr>
                          <m:t>𝚲</m:t>
                        </m:r>
                        <m:r>
                          <a:rPr lang="en-US" altLang="ja-JP" sz="1800">
                            <a:latin typeface="Cambria Math" panose="02040503050406030204" pitchFamily="18" charset="0"/>
                          </a:rPr>
                          <m:t>𝟎</m:t>
                        </m:r>
                      </m:sub>
                      <m:sup>
                        <m:r>
                          <a:rPr lang="en-US" altLang="ja-JP" sz="1800">
                            <a:latin typeface="Cambria Math" panose="02040503050406030204" pitchFamily="18" charset="0"/>
                          </a:rPr>
                          <m:t>𝐝𝐢𝐬</m:t>
                        </m:r>
                      </m:sup>
                    </m:sSubSup>
                  </m:oMath>
                </a14:m>
                <a:r>
                  <a:rPr lang="en-US" altLang="ja-JP" sz="1800" dirty="0"/>
                  <a:t>, </a:t>
                </a:r>
                <a14:m>
                  <m:oMath xmlns:m="http://schemas.openxmlformats.org/officeDocument/2006/math">
                    <m:sSubSup>
                      <m:sSubSupPr>
                        <m:ctrlPr>
                          <a:rPr lang="en-US" altLang="ja-JP" sz="1800" i="1">
                            <a:latin typeface="Cambria Math" panose="02040503050406030204" pitchFamily="18" charset="0"/>
                          </a:rPr>
                        </m:ctrlPr>
                      </m:sSubSupPr>
                      <m:e>
                        <m:r>
                          <a:rPr lang="en-US" altLang="ja-JP" sz="1800">
                            <a:latin typeface="Cambria Math" panose="02040503050406030204" pitchFamily="18" charset="0"/>
                          </a:rPr>
                          <m:t>𝛀</m:t>
                        </m:r>
                      </m:e>
                      <m:sub>
                        <m:r>
                          <a:rPr lang="en-US" altLang="ja-JP" sz="1800">
                            <a:latin typeface="Cambria Math" panose="02040503050406030204" pitchFamily="18" charset="0"/>
                          </a:rPr>
                          <m:t>𝐦𝟎</m:t>
                        </m:r>
                      </m:sub>
                      <m:sup>
                        <m:r>
                          <a:rPr lang="en-US" altLang="ja-JP" sz="1800">
                            <a:latin typeface="Cambria Math" panose="02040503050406030204" pitchFamily="18" charset="0"/>
                          </a:rPr>
                          <m:t>𝐝𝐢𝐬</m:t>
                        </m:r>
                      </m:sup>
                    </m:sSubSup>
                  </m:oMath>
                </a14:m>
                <a:r>
                  <a:rPr lang="en-US" altLang="ja-JP" sz="1800" dirty="0"/>
                  <a:t>, </a:t>
                </a:r>
                <a14:m>
                  <m:oMath xmlns:m="http://schemas.openxmlformats.org/officeDocument/2006/math">
                    <m:sSub>
                      <m:sSubPr>
                        <m:ctrlPr>
                          <a:rPr lang="en-US" altLang="ja-JP" sz="1800" i="1">
                            <a:latin typeface="Cambria Math" panose="02040503050406030204" pitchFamily="18" charset="0"/>
                          </a:rPr>
                        </m:ctrlPr>
                      </m:sSubPr>
                      <m:e>
                        <m:r>
                          <a:rPr lang="en-US" altLang="ja-JP" sz="1800" i="1">
                            <a:latin typeface="Cambria Math" panose="02040503050406030204" pitchFamily="18" charset="0"/>
                          </a:rPr>
                          <m:t>𝑹</m:t>
                        </m:r>
                      </m:e>
                      <m:sub>
                        <m:r>
                          <a:rPr lang="en-US" altLang="ja-JP" sz="1800">
                            <a:latin typeface="Cambria Math" panose="02040503050406030204" pitchFamily="18" charset="0"/>
                          </a:rPr>
                          <m:t>𝚲</m:t>
                        </m:r>
                      </m:sub>
                    </m:sSub>
                    <m:r>
                      <a:rPr lang="en-US" altLang="ja-JP" sz="1800" b="1" i="0" smtClean="0">
                        <a:latin typeface="Cambria Math" panose="02040503050406030204" pitchFamily="18" charset="0"/>
                      </a:rPr>
                      <m:t>≔</m:t>
                    </m:r>
                    <m:sSub>
                      <m:sSubPr>
                        <m:ctrlPr>
                          <a:rPr lang="en-US" altLang="ja-JP" sz="1800" b="1" i="1" smtClean="0">
                            <a:latin typeface="Cambria Math" panose="02040503050406030204" pitchFamily="18" charset="0"/>
                          </a:rPr>
                        </m:ctrlPr>
                      </m:sSubPr>
                      <m:e>
                        <m:r>
                          <a:rPr lang="en-US" altLang="ja-JP" sz="1800" b="1" i="0" smtClean="0">
                            <a:latin typeface="Cambria Math" panose="02040503050406030204" pitchFamily="18" charset="0"/>
                          </a:rPr>
                          <m:t>𝛀</m:t>
                        </m:r>
                      </m:e>
                      <m:sub>
                        <m:r>
                          <a:rPr lang="en-US" altLang="ja-JP" sz="1800" b="1" i="0" smtClean="0">
                            <a:latin typeface="Cambria Math" panose="02040503050406030204" pitchFamily="18" charset="0"/>
                          </a:rPr>
                          <m:t>𝚲</m:t>
                        </m:r>
                        <m:r>
                          <a:rPr lang="en-US" altLang="ja-JP" sz="1800" b="1" i="0" smtClean="0">
                            <a:latin typeface="Cambria Math" panose="02040503050406030204" pitchFamily="18" charset="0"/>
                          </a:rPr>
                          <m:t>𝟎</m:t>
                        </m:r>
                      </m:sub>
                    </m:sSub>
                    <m:r>
                      <m:rPr>
                        <m:lit/>
                      </m:rPr>
                      <a:rPr lang="en-US" altLang="ja-JP" sz="1800" b="1" i="0" smtClean="0">
                        <a:latin typeface="Cambria Math" panose="02040503050406030204" pitchFamily="18" charset="0"/>
                      </a:rPr>
                      <m:t>/</m:t>
                    </m:r>
                    <m:sSubSup>
                      <m:sSubSupPr>
                        <m:ctrlPr>
                          <a:rPr lang="en-US" altLang="ja-JP" sz="1800" b="1" i="1" smtClean="0">
                            <a:latin typeface="Cambria Math" panose="02040503050406030204" pitchFamily="18" charset="0"/>
                          </a:rPr>
                        </m:ctrlPr>
                      </m:sSubSupPr>
                      <m:e>
                        <m:r>
                          <a:rPr lang="en-US" altLang="ja-JP" sz="1800" b="1" i="0" smtClean="0">
                            <a:latin typeface="Cambria Math" panose="02040503050406030204" pitchFamily="18" charset="0"/>
                          </a:rPr>
                          <m:t>𝛀</m:t>
                        </m:r>
                      </m:e>
                      <m:sub>
                        <m:r>
                          <a:rPr lang="en-US" altLang="ja-JP" sz="1800" b="1" i="0" smtClean="0">
                            <a:latin typeface="Cambria Math" panose="02040503050406030204" pitchFamily="18" charset="0"/>
                          </a:rPr>
                          <m:t>𝚲</m:t>
                        </m:r>
                        <m:r>
                          <a:rPr lang="en-US" altLang="ja-JP" sz="1800" b="1" i="0" smtClean="0">
                            <a:latin typeface="Cambria Math" panose="02040503050406030204" pitchFamily="18" charset="0"/>
                          </a:rPr>
                          <m:t>𝟎</m:t>
                        </m:r>
                      </m:sub>
                      <m:sup>
                        <m:r>
                          <a:rPr lang="en-US" altLang="ja-JP" sz="1800" b="1" i="0" smtClean="0">
                            <a:latin typeface="Cambria Math" panose="02040503050406030204" pitchFamily="18" charset="0"/>
                          </a:rPr>
                          <m:t>𝐝𝐢𝐬</m:t>
                        </m:r>
                      </m:sup>
                    </m:sSubSup>
                  </m:oMath>
                </a14:m>
                <a:r>
                  <a:rPr lang="en-US" altLang="ja-JP" sz="1800" dirty="0"/>
                  <a:t>) </a:t>
                </a:r>
              </a:p>
            </p:txBody>
          </p:sp>
        </mc:Choice>
        <mc:Fallback>
          <p:sp>
            <p:nvSpPr>
              <p:cNvPr id="22" name="Text Box 38">
                <a:extLst>
                  <a:ext uri="{FF2B5EF4-FFF2-40B4-BE49-F238E27FC236}">
                    <a16:creationId xmlns:a16="http://schemas.microsoft.com/office/drawing/2014/main" id="{0105FB04-3410-4EB9-8893-D71A3E3E8F08}"/>
                  </a:ext>
                </a:extLst>
              </p:cNvPr>
              <p:cNvSpPr txBox="1">
                <a:spLocks noRot="1" noChangeAspect="1" noMove="1" noResize="1" noEditPoints="1" noAdjustHandles="1" noChangeArrowheads="1" noChangeShapeType="1" noTextEdit="1"/>
              </p:cNvSpPr>
              <p:nvPr/>
            </p:nvSpPr>
            <p:spPr bwMode="auto">
              <a:xfrm>
                <a:off x="683568" y="2962910"/>
                <a:ext cx="7267182" cy="394082"/>
              </a:xfrm>
              <a:prstGeom prst="rect">
                <a:avLst/>
              </a:prstGeom>
              <a:blipFill>
                <a:blip r:embed="rId6"/>
                <a:stretch>
                  <a:fillRect l="-671" t="-7692" b="-2307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6" name="Text Box 38">
                <a:extLst>
                  <a:ext uri="{FF2B5EF4-FFF2-40B4-BE49-F238E27FC236}">
                    <a16:creationId xmlns:a16="http://schemas.microsoft.com/office/drawing/2014/main" id="{DE8BE41B-979B-49B9-BE0F-B6BFFDABA6B5}"/>
                  </a:ext>
                </a:extLst>
              </p:cNvPr>
              <p:cNvSpPr txBox="1">
                <a:spLocks noChangeArrowheads="1"/>
              </p:cNvSpPr>
              <p:nvPr/>
            </p:nvSpPr>
            <p:spPr bwMode="auto">
              <a:xfrm>
                <a:off x="683568" y="3754998"/>
                <a:ext cx="8461034" cy="369332"/>
              </a:xfrm>
              <a:prstGeom prst="rect">
                <a:avLst/>
              </a:prstGeom>
              <a:noFill/>
              <a:ln>
                <a:noFill/>
              </a:ln>
              <a:effectLst/>
              <a:extLst>
                <a:ext uri="{909E8E84-426E-40DD-AFC4-6F175D3DCCD1}">
                  <a14:hiddenFill>
                    <a:solidFill>
                      <a:schemeClr val="accent1"/>
                    </a:solidFill>
                  </a14:hiddenFill>
                </a:ext>
                <a:ext uri="{91240B29-F687-4F45-9708-019B960494DF}">
                  <a14:hiddenLine w="3810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pPr algn="l"/>
                <a:r>
                  <a:rPr lang="en-US" altLang="ja-JP" sz="1800" dirty="0"/>
                  <a:t>◎ </a:t>
                </a:r>
                <a14:m>
                  <m:oMath xmlns:m="http://schemas.openxmlformats.org/officeDocument/2006/math">
                    <m:r>
                      <a:rPr lang="en-US" altLang="ja-JP" sz="1800" i="1">
                        <a:latin typeface="Cambria Math"/>
                      </a:rPr>
                      <m:t>𝒌</m:t>
                    </m:r>
                    <m:d>
                      <m:dPr>
                        <m:ctrlPr>
                          <a:rPr lang="en-US" altLang="ja-JP" sz="1800" i="1">
                            <a:latin typeface="Cambria Math" panose="02040503050406030204" pitchFamily="18" charset="0"/>
                          </a:rPr>
                        </m:ctrlPr>
                      </m:dPr>
                      <m:e>
                        <m:r>
                          <a:rPr lang="en-US" altLang="ja-JP" sz="1800" i="1">
                            <a:latin typeface="Cambria Math"/>
                          </a:rPr>
                          <m:t>𝒓</m:t>
                        </m:r>
                      </m:e>
                    </m:d>
                  </m:oMath>
                </a14:m>
                <a:r>
                  <a:rPr lang="en-US" altLang="ja-JP" sz="1800" dirty="0"/>
                  <a:t> is modified so that it may asymptotically become flat FLRW</a:t>
                </a:r>
              </a:p>
            </p:txBody>
          </p:sp>
        </mc:Choice>
        <mc:Fallback>
          <p:sp>
            <p:nvSpPr>
              <p:cNvPr id="16" name="Text Box 38">
                <a:extLst>
                  <a:ext uri="{FF2B5EF4-FFF2-40B4-BE49-F238E27FC236}">
                    <a16:creationId xmlns:a16="http://schemas.microsoft.com/office/drawing/2014/main" id="{DE8BE41B-979B-49B9-BE0F-B6BFFDABA6B5}"/>
                  </a:ext>
                </a:extLst>
              </p:cNvPr>
              <p:cNvSpPr txBox="1">
                <a:spLocks noRot="1" noChangeAspect="1" noMove="1" noResize="1" noEditPoints="1" noAdjustHandles="1" noChangeArrowheads="1" noChangeShapeType="1" noTextEdit="1"/>
              </p:cNvSpPr>
              <p:nvPr/>
            </p:nvSpPr>
            <p:spPr bwMode="auto">
              <a:xfrm>
                <a:off x="683568" y="3754998"/>
                <a:ext cx="8461034" cy="369332"/>
              </a:xfrm>
              <a:prstGeom prst="rect">
                <a:avLst/>
              </a:prstGeom>
              <a:blipFill>
                <a:blip r:embed="rId7"/>
                <a:stretch>
                  <a:fillRect l="-576" t="-14754" r="-648" b="-2623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
        <p:nvSpPr>
          <p:cNvPr id="23" name="Text Box 38">
            <a:extLst>
              <a:ext uri="{FF2B5EF4-FFF2-40B4-BE49-F238E27FC236}">
                <a16:creationId xmlns:a16="http://schemas.microsoft.com/office/drawing/2014/main" id="{599CC833-3F1F-44F5-8723-02244F737FD7}"/>
              </a:ext>
            </a:extLst>
          </p:cNvPr>
          <p:cNvSpPr txBox="1">
            <a:spLocks noChangeArrowheads="1"/>
          </p:cNvSpPr>
          <p:nvPr/>
        </p:nvSpPr>
        <p:spPr bwMode="auto">
          <a:xfrm>
            <a:off x="683568" y="4499828"/>
            <a:ext cx="623504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ja-JP" sz="1800" dirty="0"/>
              <a:t>◎Constraints from CMB power spectrum and H</a:t>
            </a:r>
            <a:r>
              <a:rPr lang="en-US" altLang="ja-JP" sz="1800" baseline="-25000" dirty="0"/>
              <a:t>0</a:t>
            </a:r>
            <a:endParaRPr lang="en-US" altLang="ja-JP" sz="1800" dirty="0"/>
          </a:p>
        </p:txBody>
      </p:sp>
    </p:spTree>
    <p:extLst>
      <p:ext uri="{BB962C8B-B14F-4D97-AF65-F5344CB8AC3E}">
        <p14:creationId xmlns:p14="http://schemas.microsoft.com/office/powerpoint/2010/main" val="320994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5" name="フリーフォーム 314374"/>
          <p:cNvSpPr/>
          <p:nvPr/>
        </p:nvSpPr>
        <p:spPr bwMode="auto">
          <a:xfrm>
            <a:off x="1958814" y="2142686"/>
            <a:ext cx="2206305" cy="2650921"/>
          </a:xfrm>
          <a:custGeom>
            <a:avLst/>
            <a:gdLst>
              <a:gd name="connsiteX0" fmla="*/ 0 w 2206305"/>
              <a:gd name="connsiteY0" fmla="*/ 2650921 h 2650921"/>
              <a:gd name="connsiteX1" fmla="*/ 1459685 w 2206305"/>
              <a:gd name="connsiteY1" fmla="*/ 1216403 h 2650921"/>
              <a:gd name="connsiteX2" fmla="*/ 1476463 w 2206305"/>
              <a:gd name="connsiteY2" fmla="*/ 0 h 2650921"/>
              <a:gd name="connsiteX3" fmla="*/ 2206305 w 2206305"/>
              <a:gd name="connsiteY3" fmla="*/ 8389 h 2650921"/>
              <a:gd name="connsiteX4" fmla="*/ 2164360 w 2206305"/>
              <a:gd name="connsiteY4" fmla="*/ 2642532 h 2650921"/>
              <a:gd name="connsiteX0" fmla="*/ 0 w 2206305"/>
              <a:gd name="connsiteY0" fmla="*/ 2650921 h 2650921"/>
              <a:gd name="connsiteX1" fmla="*/ 1459685 w 2206305"/>
              <a:gd name="connsiteY1" fmla="*/ 1216403 h 2650921"/>
              <a:gd name="connsiteX2" fmla="*/ 1451296 w 2206305"/>
              <a:gd name="connsiteY2" fmla="*/ 0 h 2650921"/>
              <a:gd name="connsiteX3" fmla="*/ 2206305 w 2206305"/>
              <a:gd name="connsiteY3" fmla="*/ 8389 h 2650921"/>
              <a:gd name="connsiteX4" fmla="*/ 2164360 w 2206305"/>
              <a:gd name="connsiteY4" fmla="*/ 2642532 h 26509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06305" h="2650921">
                <a:moveTo>
                  <a:pt x="0" y="2650921"/>
                </a:moveTo>
                <a:lnTo>
                  <a:pt x="1459685" y="1216403"/>
                </a:lnTo>
                <a:cubicBezTo>
                  <a:pt x="1456889" y="810935"/>
                  <a:pt x="1454092" y="405468"/>
                  <a:pt x="1451296" y="0"/>
                </a:cubicBezTo>
                <a:lnTo>
                  <a:pt x="2206305" y="8389"/>
                </a:lnTo>
                <a:lnTo>
                  <a:pt x="2164360" y="2642532"/>
                </a:lnTo>
              </a:path>
            </a:pathLst>
          </a:custGeom>
          <a:solidFill>
            <a:schemeClr val="bg1">
              <a:lumMod val="85000"/>
              <a:lumOff val="15000"/>
            </a:schemeClr>
          </a:solidFill>
          <a:ln w="38100" cap="flat" cmpd="sng" algn="ctr">
            <a:solidFill>
              <a:schemeClr val="tx1"/>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a:ln>
                <a:noFill/>
              </a:ln>
              <a:solidFill>
                <a:schemeClr val="tx1"/>
              </a:solidFill>
              <a:effectLst/>
              <a:latin typeface="Arial Black" pitchFamily="34" charset="0"/>
              <a:ea typeface="ＭＳ Ｐゴシック" pitchFamily="50" charset="-128"/>
            </a:endParaRPr>
          </a:p>
        </p:txBody>
      </p:sp>
      <p:sp>
        <p:nvSpPr>
          <p:cNvPr id="7" name="日付プレースホルダー 3"/>
          <p:cNvSpPr>
            <a:spLocks noGrp="1"/>
          </p:cNvSpPr>
          <p:nvPr>
            <p:ph type="dt" sz="half" idx="10"/>
          </p:nvPr>
        </p:nvSpPr>
        <p:spPr/>
        <p:txBody>
          <a:bodyPr/>
          <a:lstStyle/>
          <a:p>
            <a:r>
              <a:rPr lang="en-US" altLang="ja-JP"/>
              <a:t>Cosmic Acceleration Symposium</a:t>
            </a:r>
            <a:endParaRPr lang="en-US" altLang="ja-JP" dirty="0"/>
          </a:p>
        </p:txBody>
      </p:sp>
      <p:sp>
        <p:nvSpPr>
          <p:cNvPr id="8" name="フッター プレースホルダー 4"/>
          <p:cNvSpPr>
            <a:spLocks noGrp="1"/>
          </p:cNvSpPr>
          <p:nvPr>
            <p:ph type="ftr" sz="quarter" idx="11"/>
          </p:nvPr>
        </p:nvSpPr>
        <p:spPr/>
        <p:txBody>
          <a:bodyPr/>
          <a:lstStyle/>
          <a:p>
            <a:r>
              <a:rPr lang="en-US" altLang="ja-JP"/>
              <a:t>Chulmoon Yoo</a:t>
            </a:r>
          </a:p>
        </p:txBody>
      </p:sp>
      <p:sp>
        <p:nvSpPr>
          <p:cNvPr id="9" name="スライド番号プレースホルダー 5"/>
          <p:cNvSpPr>
            <a:spLocks noGrp="1"/>
          </p:cNvSpPr>
          <p:nvPr>
            <p:ph type="sldNum" sz="quarter" idx="12"/>
          </p:nvPr>
        </p:nvSpPr>
        <p:spPr/>
        <p:txBody>
          <a:bodyPr/>
          <a:lstStyle/>
          <a:p>
            <a:fld id="{183061AC-2ED9-473F-A4D5-A8EBD7F09AF7}" type="slidenum">
              <a:rPr lang="en-US" altLang="ja-JP"/>
              <a:pPr/>
              <a:t>8</a:t>
            </a:fld>
            <a:endParaRPr lang="en-US" altLang="ja-JP"/>
          </a:p>
        </p:txBody>
      </p:sp>
      <p:sp>
        <p:nvSpPr>
          <p:cNvPr id="314370" name="Rectangle 2"/>
          <p:cNvSpPr>
            <a:spLocks noGrp="1" noChangeArrowheads="1"/>
          </p:cNvSpPr>
          <p:nvPr>
            <p:ph type="title"/>
          </p:nvPr>
        </p:nvSpPr>
        <p:spPr/>
        <p:txBody>
          <a:bodyPr/>
          <a:lstStyle/>
          <a:p>
            <a:r>
              <a:rPr lang="en-US" altLang="ja-JP" sz="4000" b="1" dirty="0">
                <a:latin typeface="Arial Black" pitchFamily="34" charset="0"/>
              </a:rPr>
              <a:t>CMB in LTB</a:t>
            </a:r>
            <a:endParaRPr lang="en-US" altLang="ja-JP" sz="1800" b="1" dirty="0">
              <a:latin typeface="Arial Black" pitchFamily="34" charset="0"/>
            </a:endParaRPr>
          </a:p>
        </p:txBody>
      </p:sp>
      <p:sp>
        <p:nvSpPr>
          <p:cNvPr id="18" name="Text Box 38"/>
          <p:cNvSpPr txBox="1">
            <a:spLocks noChangeArrowheads="1"/>
          </p:cNvSpPr>
          <p:nvPr/>
        </p:nvSpPr>
        <p:spPr bwMode="auto">
          <a:xfrm>
            <a:off x="705274" y="1331476"/>
            <a:ext cx="533351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ja-JP" sz="1800" dirty="0"/>
              <a:t>◎LTB</a:t>
            </a:r>
            <a:r>
              <a:rPr lang="ja-JP" altLang="en-US" sz="1800" dirty="0"/>
              <a:t> </a:t>
            </a:r>
            <a:r>
              <a:rPr lang="en-US" altLang="ja-JP" sz="1800" dirty="0"/>
              <a:t>with</a:t>
            </a:r>
            <a:r>
              <a:rPr lang="ja-JP" altLang="en-US" sz="1800" dirty="0"/>
              <a:t> </a:t>
            </a:r>
            <a:r>
              <a:rPr lang="en-US" altLang="ja-JP" sz="1800" dirty="0"/>
              <a:t>growing</a:t>
            </a:r>
            <a:r>
              <a:rPr lang="ja-JP" altLang="en-US" sz="1800" dirty="0"/>
              <a:t> </a:t>
            </a:r>
            <a:r>
              <a:rPr lang="en-US" altLang="ja-JP" sz="1800" dirty="0"/>
              <a:t>mode</a:t>
            </a:r>
            <a:r>
              <a:rPr lang="ja-JP" altLang="en-US" sz="1800" dirty="0"/>
              <a:t> </a:t>
            </a:r>
            <a:r>
              <a:rPr lang="en-US" altLang="ja-JP" sz="1800" dirty="0"/>
              <a:t>inhomogeneity</a:t>
            </a:r>
          </a:p>
        </p:txBody>
      </p:sp>
      <p:cxnSp>
        <p:nvCxnSpPr>
          <p:cNvPr id="3" name="直線矢印コネクタ 2"/>
          <p:cNvCxnSpPr/>
          <p:nvPr/>
        </p:nvCxnSpPr>
        <p:spPr bwMode="auto">
          <a:xfrm>
            <a:off x="1043608" y="2132856"/>
            <a:ext cx="3235330" cy="0"/>
          </a:xfrm>
          <a:prstGeom prst="straightConnector1">
            <a:avLst/>
          </a:prstGeom>
          <a:solidFill>
            <a:srgbClr val="777777"/>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直線矢印コネクタ 10"/>
          <p:cNvCxnSpPr/>
          <p:nvPr/>
        </p:nvCxnSpPr>
        <p:spPr bwMode="auto">
          <a:xfrm flipV="1">
            <a:off x="1259632" y="1772816"/>
            <a:ext cx="0" cy="3012402"/>
          </a:xfrm>
          <a:prstGeom prst="straightConnector1">
            <a:avLst/>
          </a:prstGeom>
          <a:solidFill>
            <a:srgbClr val="777777"/>
          </a:solidFill>
          <a:ln w="38100"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1259632" y="4437112"/>
            <a:ext cx="3019306" cy="0"/>
          </a:xfrm>
          <a:prstGeom prst="line">
            <a:avLst/>
          </a:prstGeom>
          <a:solidFill>
            <a:srgbClr val="777777"/>
          </a:solidFill>
          <a:ln w="38100" cap="flat" cmpd="sng" algn="ctr">
            <a:solidFill>
              <a:srgbClr val="00FFF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8" name="テキスト ボックス 27"/>
          <p:cNvSpPr txBox="1"/>
          <p:nvPr/>
        </p:nvSpPr>
        <p:spPr>
          <a:xfrm>
            <a:off x="4353223" y="4280456"/>
            <a:ext cx="622286" cy="338554"/>
          </a:xfrm>
          <a:prstGeom prst="rect">
            <a:avLst/>
          </a:prstGeom>
          <a:noFill/>
        </p:spPr>
        <p:txBody>
          <a:bodyPr wrap="none" rtlCol="0">
            <a:spAutoFit/>
          </a:bodyPr>
          <a:lstStyle/>
          <a:p>
            <a:r>
              <a:rPr kumimoji="1" lang="ja-JP" altLang="en-US" dirty="0">
                <a:solidFill>
                  <a:srgbClr val="00FFFF"/>
                </a:solidFill>
              </a:rPr>
              <a:t>ＬＳＳ</a:t>
            </a:r>
          </a:p>
        </p:txBody>
      </p:sp>
      <p:sp>
        <p:nvSpPr>
          <p:cNvPr id="29" name="テキスト ボックス 28"/>
          <p:cNvSpPr txBox="1"/>
          <p:nvPr/>
        </p:nvSpPr>
        <p:spPr>
          <a:xfrm>
            <a:off x="4737030" y="1799164"/>
            <a:ext cx="2452916" cy="338554"/>
          </a:xfrm>
          <a:prstGeom prst="rect">
            <a:avLst/>
          </a:prstGeom>
          <a:noFill/>
        </p:spPr>
        <p:txBody>
          <a:bodyPr wrap="none" rtlCol="0">
            <a:spAutoFit/>
          </a:bodyPr>
          <a:lstStyle/>
          <a:p>
            <a:pPr algn="l"/>
            <a:r>
              <a:rPr lang="en-US" altLang="ja-JP" dirty="0"/>
              <a:t>FLRW</a:t>
            </a:r>
            <a:r>
              <a:rPr lang="ja-JP" altLang="en-US" dirty="0"/>
              <a:t> </a:t>
            </a:r>
            <a:r>
              <a:rPr lang="en-US" altLang="ja-JP" dirty="0"/>
              <a:t>with</a:t>
            </a:r>
            <a:r>
              <a:rPr lang="ja-JP" altLang="en-US" dirty="0"/>
              <a:t> </a:t>
            </a:r>
            <a:r>
              <a:rPr lang="en-US" altLang="ja-JP" dirty="0"/>
              <a:t>radiation</a:t>
            </a:r>
            <a:endParaRPr kumimoji="1" lang="ja-JP" altLang="en-US" dirty="0"/>
          </a:p>
        </p:txBody>
      </p:sp>
      <p:cxnSp>
        <p:nvCxnSpPr>
          <p:cNvPr id="31" name="直線矢印コネクタ 30"/>
          <p:cNvCxnSpPr>
            <a:cxnSpLocks/>
            <a:endCxn id="29" idx="1"/>
          </p:cNvCxnSpPr>
          <p:nvPr/>
        </p:nvCxnSpPr>
        <p:spPr bwMode="auto">
          <a:xfrm flipV="1">
            <a:off x="3923928" y="1968441"/>
            <a:ext cx="813102" cy="812487"/>
          </a:xfrm>
          <a:prstGeom prst="straightConnector1">
            <a:avLst/>
          </a:prstGeom>
          <a:solidFill>
            <a:srgbClr val="777777"/>
          </a:solidFill>
          <a:ln w="1905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4369" name="直線コネクタ 314368"/>
          <p:cNvCxnSpPr/>
          <p:nvPr/>
        </p:nvCxnSpPr>
        <p:spPr bwMode="auto">
          <a:xfrm>
            <a:off x="1259632" y="2134297"/>
            <a:ext cx="2520280" cy="2302815"/>
          </a:xfrm>
          <a:prstGeom prst="line">
            <a:avLst/>
          </a:prstGeom>
          <a:solidFill>
            <a:srgbClr val="777777"/>
          </a:solidFill>
          <a:ln w="38100" cap="flat" cmpd="sng" algn="ctr">
            <a:solidFill>
              <a:srgbClr val="FFFF0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4371" name="テキスト ボックス 314370"/>
          <p:cNvSpPr txBox="1"/>
          <p:nvPr/>
        </p:nvSpPr>
        <p:spPr>
          <a:xfrm rot="2630064">
            <a:off x="1468275" y="2803490"/>
            <a:ext cx="1858202" cy="338554"/>
          </a:xfrm>
          <a:prstGeom prst="rect">
            <a:avLst/>
          </a:prstGeom>
          <a:noFill/>
        </p:spPr>
        <p:txBody>
          <a:bodyPr wrap="none" rtlCol="0">
            <a:spAutoFit/>
          </a:bodyPr>
          <a:lstStyle/>
          <a:p>
            <a:r>
              <a:rPr kumimoji="1" lang="en-US" altLang="ja-JP" dirty="0">
                <a:solidFill>
                  <a:srgbClr val="FFFF00"/>
                </a:solidFill>
              </a:rPr>
              <a:t>past light cone</a:t>
            </a:r>
            <a:endParaRPr kumimoji="1" lang="ja-JP" altLang="en-US" dirty="0">
              <a:solidFill>
                <a:srgbClr val="FFFF00"/>
              </a:solidFill>
            </a:endParaRPr>
          </a:p>
        </p:txBody>
      </p:sp>
      <p:sp>
        <p:nvSpPr>
          <p:cNvPr id="314372" name="円/楕円 314371"/>
          <p:cNvSpPr/>
          <p:nvPr/>
        </p:nvSpPr>
        <p:spPr bwMode="auto">
          <a:xfrm>
            <a:off x="2911577" y="3645024"/>
            <a:ext cx="254543" cy="216024"/>
          </a:xfrm>
          <a:prstGeom prst="ellipse">
            <a:avLst/>
          </a:prstGeom>
          <a:noFill/>
          <a:ln w="38100" cap="flat" cmpd="sng" algn="ctr">
            <a:solidFill>
              <a:srgbClr val="FF9966"/>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a:ln>
                <a:noFill/>
              </a:ln>
              <a:solidFill>
                <a:schemeClr val="tx1"/>
              </a:solidFill>
              <a:effectLst/>
              <a:latin typeface="Arial Black" pitchFamily="34" charset="0"/>
              <a:ea typeface="ＭＳ Ｐゴシック" pitchFamily="50" charset="-128"/>
            </a:endParaRPr>
          </a:p>
        </p:txBody>
      </p:sp>
      <p:sp>
        <p:nvSpPr>
          <p:cNvPr id="314373" name="フリーフォーム 314372"/>
          <p:cNvSpPr/>
          <p:nvPr/>
        </p:nvSpPr>
        <p:spPr bwMode="auto">
          <a:xfrm>
            <a:off x="3175218" y="2757646"/>
            <a:ext cx="1756822" cy="962170"/>
          </a:xfrm>
          <a:custGeom>
            <a:avLst/>
            <a:gdLst>
              <a:gd name="connsiteX0" fmla="*/ 0 w 1728132"/>
              <a:gd name="connsiteY0" fmla="*/ 549580 h 549580"/>
              <a:gd name="connsiteX1" fmla="*/ 1065402 w 1728132"/>
              <a:gd name="connsiteY1" fmla="*/ 79796 h 549580"/>
              <a:gd name="connsiteX2" fmla="*/ 1728132 w 1728132"/>
              <a:gd name="connsiteY2" fmla="*/ 4295 h 549580"/>
            </a:gdLst>
            <a:ahLst/>
            <a:cxnLst>
              <a:cxn ang="0">
                <a:pos x="connsiteX0" y="connsiteY0"/>
              </a:cxn>
              <a:cxn ang="0">
                <a:pos x="connsiteX1" y="connsiteY1"/>
              </a:cxn>
              <a:cxn ang="0">
                <a:pos x="connsiteX2" y="connsiteY2"/>
              </a:cxn>
            </a:cxnLst>
            <a:rect l="l" t="t" r="r" b="b"/>
            <a:pathLst>
              <a:path w="1728132" h="549580">
                <a:moveTo>
                  <a:pt x="0" y="549580"/>
                </a:moveTo>
                <a:cubicBezTo>
                  <a:pt x="388690" y="360128"/>
                  <a:pt x="777380" y="170677"/>
                  <a:pt x="1065402" y="79796"/>
                </a:cubicBezTo>
                <a:cubicBezTo>
                  <a:pt x="1353424" y="-11085"/>
                  <a:pt x="1540778" y="-3395"/>
                  <a:pt x="1728132" y="4295"/>
                </a:cubicBezTo>
              </a:path>
            </a:pathLst>
          </a:custGeom>
          <a:noFill/>
          <a:ln w="19050" cap="flat" cmpd="sng" algn="ctr">
            <a:solidFill>
              <a:srgbClr val="FF9966"/>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a:ln>
                <a:noFill/>
              </a:ln>
              <a:solidFill>
                <a:schemeClr val="tx1"/>
              </a:solidFill>
              <a:effectLst/>
              <a:latin typeface="Arial Black" pitchFamily="34" charset="0"/>
              <a:ea typeface="ＭＳ Ｐゴシック" pitchFamily="50" charset="-128"/>
            </a:endParaRPr>
          </a:p>
        </p:txBody>
      </p:sp>
      <p:sp>
        <p:nvSpPr>
          <p:cNvPr id="39" name="正方形/長方形 38"/>
          <p:cNvSpPr/>
          <p:nvPr/>
        </p:nvSpPr>
        <p:spPr>
          <a:xfrm>
            <a:off x="4932040" y="2556193"/>
            <a:ext cx="3428439" cy="830997"/>
          </a:xfrm>
          <a:prstGeom prst="rect">
            <a:avLst/>
          </a:prstGeom>
        </p:spPr>
        <p:txBody>
          <a:bodyPr wrap="none">
            <a:spAutoFit/>
          </a:bodyPr>
          <a:lstStyle/>
          <a:p>
            <a:pPr algn="l"/>
            <a:r>
              <a:rPr lang="ja-JP" altLang="en-US" dirty="0">
                <a:solidFill>
                  <a:srgbClr val="FF9966"/>
                </a:solidFill>
              </a:rPr>
              <a:t>・</a:t>
            </a:r>
            <a:r>
              <a:rPr lang="en-US" altLang="ja-JP" dirty="0">
                <a:solidFill>
                  <a:srgbClr val="FF9966"/>
                </a:solidFill>
              </a:rPr>
              <a:t>Solving geodesic, we obtain</a:t>
            </a:r>
          </a:p>
          <a:p>
            <a:pPr algn="l"/>
            <a:r>
              <a:rPr lang="en-US" altLang="ja-JP" dirty="0">
                <a:solidFill>
                  <a:srgbClr val="FF9966"/>
                </a:solidFill>
              </a:rPr>
              <a:t>the </a:t>
            </a:r>
            <a:r>
              <a:rPr lang="en-US" altLang="ja-JP" dirty="0" err="1">
                <a:solidFill>
                  <a:srgbClr val="FF9966"/>
                </a:solidFill>
              </a:rPr>
              <a:t>redshift~temperature</a:t>
            </a:r>
            <a:endParaRPr lang="en-US" altLang="ja-JP" dirty="0">
              <a:solidFill>
                <a:srgbClr val="FF9966"/>
              </a:solidFill>
            </a:endParaRPr>
          </a:p>
          <a:p>
            <a:pPr algn="l"/>
            <a:r>
              <a:rPr lang="en-US" altLang="ja-JP" dirty="0">
                <a:solidFill>
                  <a:srgbClr val="FF9966"/>
                </a:solidFill>
              </a:rPr>
              <a:t>~radiation density</a:t>
            </a:r>
          </a:p>
        </p:txBody>
      </p:sp>
      <mc:AlternateContent xmlns:mc="http://schemas.openxmlformats.org/markup-compatibility/2006" xmlns:a14="http://schemas.microsoft.com/office/drawing/2010/main">
        <mc:Choice Requires="a14">
          <p:sp>
            <p:nvSpPr>
              <p:cNvPr id="40" name="正方形/長方形 39"/>
              <p:cNvSpPr/>
              <p:nvPr/>
            </p:nvSpPr>
            <p:spPr>
              <a:xfrm>
                <a:off x="1391127" y="1772816"/>
                <a:ext cx="1352871" cy="338554"/>
              </a:xfrm>
              <a:prstGeom prst="rect">
                <a:avLst/>
              </a:prstGeom>
            </p:spPr>
            <p:txBody>
              <a:bodyPr wrap="none">
                <a:spAutoFit/>
              </a:bodyPr>
              <a:lstStyle/>
              <a:p>
                <a:pPr algn="l"/>
                <a14:m>
                  <m:oMathPara xmlns:m="http://schemas.openxmlformats.org/officeDocument/2006/math">
                    <m:oMathParaPr>
                      <m:jc m:val="centerGroup"/>
                    </m:oMathParaPr>
                    <m:oMath xmlns:m="http://schemas.openxmlformats.org/officeDocument/2006/math">
                      <m:sSub>
                        <m:sSubPr>
                          <m:ctrlPr>
                            <a:rPr lang="en-US" altLang="ja-JP" b="1" i="1" dirty="0" smtClean="0">
                              <a:solidFill>
                                <a:srgbClr val="FF9966"/>
                              </a:solidFill>
                              <a:latin typeface="Cambria Math" panose="02040503050406030204" pitchFamily="18" charset="0"/>
                            </a:rPr>
                          </m:ctrlPr>
                        </m:sSubPr>
                        <m:e>
                          <m:r>
                            <a:rPr lang="en-US" altLang="ja-JP" b="1" i="1" dirty="0" smtClean="0">
                              <a:solidFill>
                                <a:srgbClr val="FF9966"/>
                              </a:solidFill>
                              <a:latin typeface="Cambria Math"/>
                            </a:rPr>
                            <m:t>𝑻</m:t>
                          </m:r>
                        </m:e>
                        <m:sub>
                          <m:r>
                            <a:rPr lang="en-US" altLang="ja-JP" b="1" i="1" dirty="0" smtClean="0">
                              <a:solidFill>
                                <a:srgbClr val="FF9966"/>
                              </a:solidFill>
                              <a:latin typeface="Cambria Math"/>
                            </a:rPr>
                            <m:t>𝟎</m:t>
                          </m:r>
                        </m:sub>
                      </m:sSub>
                      <m:r>
                        <a:rPr lang="en-US" altLang="ja-JP" b="1" i="1" dirty="0" smtClean="0">
                          <a:solidFill>
                            <a:srgbClr val="FF9966"/>
                          </a:solidFill>
                          <a:latin typeface="Cambria Math"/>
                        </a:rPr>
                        <m:t>=</m:t>
                      </m:r>
                      <m:r>
                        <a:rPr lang="en-US" altLang="ja-JP" b="1" i="1" dirty="0" smtClean="0">
                          <a:solidFill>
                            <a:srgbClr val="FF9966"/>
                          </a:solidFill>
                          <a:latin typeface="Cambria Math"/>
                        </a:rPr>
                        <m:t>𝟐</m:t>
                      </m:r>
                      <m:r>
                        <a:rPr lang="en-US" altLang="ja-JP" b="1" i="1" dirty="0" smtClean="0">
                          <a:solidFill>
                            <a:srgbClr val="FF9966"/>
                          </a:solidFill>
                          <a:latin typeface="Cambria Math"/>
                        </a:rPr>
                        <m:t>.</m:t>
                      </m:r>
                      <m:r>
                        <a:rPr lang="en-US" altLang="ja-JP" b="1" i="1" dirty="0" smtClean="0">
                          <a:solidFill>
                            <a:srgbClr val="FF9966"/>
                          </a:solidFill>
                          <a:latin typeface="Cambria Math"/>
                        </a:rPr>
                        <m:t>𝟕𝟐𝟓</m:t>
                      </m:r>
                    </m:oMath>
                  </m:oMathPara>
                </a14:m>
                <a:endParaRPr lang="en-US" altLang="ja-JP" i="1" dirty="0">
                  <a:solidFill>
                    <a:srgbClr val="FF9966"/>
                  </a:solidFill>
                </a:endParaRPr>
              </a:p>
            </p:txBody>
          </p:sp>
        </mc:Choice>
        <mc:Fallback xmlns="">
          <p:sp>
            <p:nvSpPr>
              <p:cNvPr id="40" name="正方形/長方形 39"/>
              <p:cNvSpPr>
                <a:spLocks noRot="1" noChangeAspect="1" noMove="1" noResize="1" noEditPoints="1" noAdjustHandles="1" noChangeArrowheads="1" noChangeShapeType="1" noTextEdit="1"/>
              </p:cNvSpPr>
              <p:nvPr/>
            </p:nvSpPr>
            <p:spPr>
              <a:xfrm>
                <a:off x="1391127" y="1772816"/>
                <a:ext cx="1352871" cy="338554"/>
              </a:xfrm>
              <a:prstGeom prst="rect">
                <a:avLst/>
              </a:prstGeom>
              <a:blipFill>
                <a:blip r:embed="rId3"/>
                <a:stretch>
                  <a:fillRect/>
                </a:stretch>
              </a:blipFill>
            </p:spPr>
            <p:txBody>
              <a:bodyPr/>
              <a:lstStyle/>
              <a:p>
                <a:r>
                  <a:rPr lang="ja-JP" altLang="en-US">
                    <a:noFill/>
                  </a:rPr>
                  <a:t> </a:t>
                </a:r>
              </a:p>
            </p:txBody>
          </p:sp>
        </mc:Fallback>
      </mc:AlternateContent>
      <p:sp>
        <p:nvSpPr>
          <p:cNvPr id="41" name="円/楕円 40"/>
          <p:cNvSpPr/>
          <p:nvPr/>
        </p:nvSpPr>
        <p:spPr bwMode="auto">
          <a:xfrm>
            <a:off x="1132360" y="2024844"/>
            <a:ext cx="254543" cy="216024"/>
          </a:xfrm>
          <a:prstGeom prst="ellipse">
            <a:avLst/>
          </a:prstGeom>
          <a:noFill/>
          <a:ln w="38100" cap="flat" cmpd="sng" algn="ctr">
            <a:solidFill>
              <a:srgbClr val="FF9966"/>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1" i="0" u="none" strike="noStrike" cap="none" normalizeH="0" baseline="0">
              <a:ln>
                <a:noFill/>
              </a:ln>
              <a:solidFill>
                <a:schemeClr val="tx1"/>
              </a:solidFill>
              <a:effectLst/>
              <a:latin typeface="Arial Black" pitchFamily="34" charset="0"/>
              <a:ea typeface="ＭＳ Ｐゴシック" pitchFamily="50" charset="-128"/>
            </a:endParaRPr>
          </a:p>
        </p:txBody>
      </p:sp>
      <p:sp>
        <p:nvSpPr>
          <p:cNvPr id="42" name="正方形/長方形 41"/>
          <p:cNvSpPr/>
          <p:nvPr/>
        </p:nvSpPr>
        <p:spPr>
          <a:xfrm>
            <a:off x="4960579" y="3420289"/>
            <a:ext cx="3516475" cy="338554"/>
          </a:xfrm>
          <a:prstGeom prst="rect">
            <a:avLst/>
          </a:prstGeom>
        </p:spPr>
        <p:txBody>
          <a:bodyPr wrap="none">
            <a:spAutoFit/>
          </a:bodyPr>
          <a:lstStyle/>
          <a:p>
            <a:pPr algn="l"/>
            <a:r>
              <a:rPr lang="ja-JP" altLang="en-US" dirty="0">
                <a:solidFill>
                  <a:srgbClr val="FF9966"/>
                </a:solidFill>
              </a:rPr>
              <a:t>・</a:t>
            </a:r>
            <a:r>
              <a:rPr lang="en-US" altLang="ja-JP" dirty="0">
                <a:solidFill>
                  <a:srgbClr val="FF9966"/>
                </a:solidFill>
              </a:rPr>
              <a:t>Matter density is also known</a:t>
            </a:r>
          </a:p>
        </p:txBody>
      </p:sp>
      <p:sp>
        <p:nvSpPr>
          <p:cNvPr id="43" name="正方形/長方形 42"/>
          <p:cNvSpPr/>
          <p:nvPr/>
        </p:nvSpPr>
        <p:spPr>
          <a:xfrm>
            <a:off x="4960579" y="3801815"/>
            <a:ext cx="1998239" cy="338554"/>
          </a:xfrm>
          <a:prstGeom prst="rect">
            <a:avLst/>
          </a:prstGeom>
        </p:spPr>
        <p:txBody>
          <a:bodyPr wrap="none">
            <a:spAutoFit/>
          </a:bodyPr>
          <a:lstStyle/>
          <a:p>
            <a:pPr algn="l"/>
            <a:r>
              <a:rPr lang="ja-JP" altLang="en-US" dirty="0">
                <a:solidFill>
                  <a:srgbClr val="FF9966"/>
                </a:solidFill>
              </a:rPr>
              <a:t>・</a:t>
            </a:r>
            <a:r>
              <a:rPr lang="en-US" altLang="ja-JP" dirty="0">
                <a:solidFill>
                  <a:srgbClr val="FF9966"/>
                </a:solidFill>
              </a:rPr>
              <a:t>Others</a:t>
            </a:r>
            <a:r>
              <a:rPr lang="ja-JP" altLang="en-US" dirty="0">
                <a:solidFill>
                  <a:srgbClr val="FF9966"/>
                </a:solidFill>
              </a:rPr>
              <a:t> </a:t>
            </a:r>
            <a:r>
              <a:rPr lang="en-US" altLang="ja-JP" dirty="0">
                <a:solidFill>
                  <a:srgbClr val="FF9966"/>
                </a:solidFill>
              </a:rPr>
              <a:t>are</a:t>
            </a:r>
            <a:r>
              <a:rPr lang="ja-JP" altLang="en-US" dirty="0">
                <a:solidFill>
                  <a:srgbClr val="FF9966"/>
                </a:solidFill>
              </a:rPr>
              <a:t> </a:t>
            </a:r>
            <a:r>
              <a:rPr lang="en-US" altLang="ja-JP" dirty="0">
                <a:solidFill>
                  <a:srgbClr val="FF9966"/>
                </a:solidFill>
              </a:rPr>
              <a:t>free</a:t>
            </a:r>
          </a:p>
        </p:txBody>
      </p:sp>
      <mc:AlternateContent xmlns:mc="http://schemas.openxmlformats.org/markup-compatibility/2006" xmlns:a14="http://schemas.microsoft.com/office/drawing/2010/main">
        <mc:Choice Requires="a14">
          <p:sp>
            <p:nvSpPr>
              <p:cNvPr id="44" name="Text Box 38"/>
              <p:cNvSpPr txBox="1">
                <a:spLocks noChangeArrowheads="1"/>
              </p:cNvSpPr>
              <p:nvPr/>
            </p:nvSpPr>
            <p:spPr bwMode="auto">
              <a:xfrm>
                <a:off x="683568" y="5013176"/>
                <a:ext cx="8072531" cy="496674"/>
              </a:xfrm>
              <a:prstGeom prst="rect">
                <a:avLst/>
              </a:prstGeom>
              <a:noFill/>
              <a:ln>
                <a:noFill/>
              </a:ln>
              <a:effectLst/>
              <a:extLst>
                <a:ext uri="{909E8E84-426E-40DD-AFC4-6F175D3DCCD1}">
                  <a14:hiddenFill>
                    <a:solidFill>
                      <a:schemeClr val="accent1"/>
                    </a:solidFill>
                  </a14:hiddenFill>
                </a:ext>
                <a:ext uri="{91240B29-F687-4F45-9708-019B960494DF}">
                  <a14:hiddenLine w="3810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pPr algn="l"/>
                <a:r>
                  <a:rPr lang="en-US" altLang="ja-JP" sz="1800" dirty="0"/>
                  <a:t>◎Correction associated with difference of distance(</a:t>
                </a:r>
                <a14:m>
                  <m:oMath xmlns:m="http://schemas.openxmlformats.org/officeDocument/2006/math">
                    <m:r>
                      <a:rPr lang="en-US" altLang="ja-JP" sz="1800" b="1" i="1" smtClean="0">
                        <a:latin typeface="Cambria Math" panose="02040503050406030204" pitchFamily="18" charset="0"/>
                      </a:rPr>
                      <m:t>𝜽</m:t>
                    </m:r>
                    <m:r>
                      <a:rPr lang="en-US" altLang="ja-JP" sz="1800" b="1" i="1" smtClean="0">
                        <a:latin typeface="Cambria Math" panose="02040503050406030204" pitchFamily="18" charset="0"/>
                      </a:rPr>
                      <m:t>=</m:t>
                    </m:r>
                    <m:f>
                      <m:fPr>
                        <m:ctrlPr>
                          <a:rPr lang="en-US" altLang="ja-JP" sz="1800" b="1" i="1" smtClean="0">
                            <a:latin typeface="Cambria Math" panose="02040503050406030204" pitchFamily="18" charset="0"/>
                          </a:rPr>
                        </m:ctrlPr>
                      </m:fPr>
                      <m:num>
                        <m:r>
                          <a:rPr lang="en-US" altLang="ja-JP" sz="1800" b="1" i="0" smtClean="0">
                            <a:latin typeface="Cambria Math" panose="02040503050406030204" pitchFamily="18" charset="0"/>
                          </a:rPr>
                          <m:t>𝐝𝐢𝐚𝐦𝐞𝐭𝐞𝐫</m:t>
                        </m:r>
                      </m:num>
                      <m:den>
                        <m:r>
                          <a:rPr lang="en-US" altLang="ja-JP" sz="1800" b="1" i="0" smtClean="0">
                            <a:latin typeface="Cambria Math" panose="02040503050406030204" pitchFamily="18" charset="0"/>
                          </a:rPr>
                          <m:t>𝐝𝐢𝐬𝐭𝐚𝐧𝐜𝐞</m:t>
                        </m:r>
                      </m:den>
                    </m:f>
                  </m:oMath>
                </a14:m>
                <a:r>
                  <a:rPr lang="en-US" altLang="ja-JP" sz="1800" dirty="0"/>
                  <a:t>)</a:t>
                </a:r>
              </a:p>
            </p:txBody>
          </p:sp>
        </mc:Choice>
        <mc:Fallback xmlns="">
          <p:sp>
            <p:nvSpPr>
              <p:cNvPr id="44" name="Text Box 38"/>
              <p:cNvSpPr txBox="1">
                <a:spLocks noRot="1" noChangeAspect="1" noMove="1" noResize="1" noEditPoints="1" noAdjustHandles="1" noChangeArrowheads="1" noChangeShapeType="1" noTextEdit="1"/>
              </p:cNvSpPr>
              <p:nvPr/>
            </p:nvSpPr>
            <p:spPr bwMode="auto">
              <a:xfrm>
                <a:off x="683568" y="5013176"/>
                <a:ext cx="8072531" cy="496674"/>
              </a:xfrm>
              <a:prstGeom prst="rect">
                <a:avLst/>
              </a:prstGeom>
              <a:blipFill>
                <a:blip r:embed="rId4"/>
                <a:stretch>
                  <a:fillRect l="-604" b="-7317"/>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4376" name="テキスト ボックス 314375"/>
              <p:cNvSpPr txBox="1"/>
              <p:nvPr/>
            </p:nvSpPr>
            <p:spPr>
              <a:xfrm>
                <a:off x="1331640" y="5445224"/>
                <a:ext cx="5295232" cy="474745"/>
              </a:xfrm>
              <a:prstGeom prst="rect">
                <a:avLst/>
              </a:prstGeom>
              <a:noFill/>
            </p:spPr>
            <p:txBody>
              <a:bodyPr wrap="none" rtlCol="0">
                <a:spAutoFit/>
              </a:bodyPr>
              <a:lstStyle/>
              <a:p>
                <a14:m>
                  <m:oMath xmlns:m="http://schemas.openxmlformats.org/officeDocument/2006/math">
                    <m:sSub>
                      <m:sSubPr>
                        <m:ctrlPr>
                          <a:rPr kumimoji="1" lang="en-US" altLang="ja-JP" b="1" i="1" smtClean="0">
                            <a:latin typeface="Cambria Math" panose="02040503050406030204" pitchFamily="18" charset="0"/>
                          </a:rPr>
                        </m:ctrlPr>
                      </m:sSubPr>
                      <m:e>
                        <m:r>
                          <a:rPr kumimoji="1" lang="en-US" altLang="ja-JP" b="1" i="1" smtClean="0">
                            <a:latin typeface="Cambria Math"/>
                          </a:rPr>
                          <m:t>𝑪</m:t>
                        </m:r>
                      </m:e>
                      <m:sub>
                        <m:r>
                          <a:rPr kumimoji="1" lang="en-US" altLang="ja-JP" b="1" i="1" smtClean="0">
                            <a:latin typeface="Cambria Math"/>
                          </a:rPr>
                          <m:t>ℓ</m:t>
                        </m:r>
                      </m:sub>
                    </m:sSub>
                    <m:r>
                      <a:rPr kumimoji="1" lang="en-US" altLang="ja-JP" b="1" i="1" smtClean="0">
                        <a:latin typeface="Cambria Math"/>
                      </a:rPr>
                      <m:t>=</m:t>
                    </m:r>
                    <m:nary>
                      <m:naryPr>
                        <m:chr m:val="∑"/>
                        <m:supHide m:val="on"/>
                        <m:ctrlPr>
                          <a:rPr kumimoji="1" lang="en-US" altLang="ja-JP" b="1" i="1" smtClean="0">
                            <a:latin typeface="Cambria Math" panose="02040503050406030204" pitchFamily="18" charset="0"/>
                          </a:rPr>
                        </m:ctrlPr>
                      </m:naryPr>
                      <m:sub>
                        <m:sSup>
                          <m:sSupPr>
                            <m:ctrlPr>
                              <a:rPr kumimoji="1" lang="en-US" altLang="ja-JP" b="1" i="1" smtClean="0">
                                <a:latin typeface="Cambria Math" panose="02040503050406030204" pitchFamily="18" charset="0"/>
                              </a:rPr>
                            </m:ctrlPr>
                          </m:sSupPr>
                          <m:e>
                            <m:r>
                              <a:rPr kumimoji="1" lang="en-US" altLang="ja-JP" b="1" i="1" smtClean="0">
                                <a:latin typeface="Cambria Math"/>
                              </a:rPr>
                              <m:t>ℓ</m:t>
                            </m:r>
                          </m:e>
                          <m:sup>
                            <m:r>
                              <a:rPr kumimoji="1" lang="en-US" altLang="ja-JP" b="1" i="1" smtClean="0">
                                <a:latin typeface="Cambria Math"/>
                              </a:rPr>
                              <m:t>′</m:t>
                            </m:r>
                          </m:sup>
                        </m:sSup>
                      </m:sub>
                      <m:sup/>
                      <m:e>
                        <m:f>
                          <m:fPr>
                            <m:ctrlPr>
                              <a:rPr kumimoji="1" lang="en-US" altLang="ja-JP" b="1" i="1" smtClean="0">
                                <a:latin typeface="Cambria Math" panose="02040503050406030204" pitchFamily="18" charset="0"/>
                              </a:rPr>
                            </m:ctrlPr>
                          </m:fPr>
                          <m:num>
                            <m:r>
                              <a:rPr kumimoji="1" lang="en-US" altLang="ja-JP" b="1" i="1" smtClean="0">
                                <a:latin typeface="Cambria Math"/>
                              </a:rPr>
                              <m:t>𝟐</m:t>
                            </m:r>
                            <m:sSup>
                              <m:sSupPr>
                                <m:ctrlPr>
                                  <a:rPr kumimoji="1" lang="en-US" altLang="ja-JP" b="1" i="1" smtClean="0">
                                    <a:latin typeface="Cambria Math" panose="02040503050406030204" pitchFamily="18" charset="0"/>
                                  </a:rPr>
                                </m:ctrlPr>
                              </m:sSupPr>
                              <m:e>
                                <m:r>
                                  <a:rPr kumimoji="1" lang="en-US" altLang="ja-JP" b="1" i="1" smtClean="0">
                                    <a:latin typeface="Cambria Math"/>
                                  </a:rPr>
                                  <m:t>ℓ</m:t>
                                </m:r>
                              </m:e>
                              <m:sup>
                                <m:r>
                                  <a:rPr kumimoji="1" lang="en-US" altLang="ja-JP" b="1" i="1" smtClean="0">
                                    <a:latin typeface="Cambria Math"/>
                                  </a:rPr>
                                  <m:t>′</m:t>
                                </m:r>
                              </m:sup>
                            </m:sSup>
                            <m:r>
                              <a:rPr kumimoji="1" lang="en-US" altLang="ja-JP" b="1" i="1" smtClean="0">
                                <a:latin typeface="Cambria Math"/>
                              </a:rPr>
                              <m:t>+</m:t>
                            </m:r>
                            <m:r>
                              <a:rPr kumimoji="1" lang="en-US" altLang="ja-JP" b="1" i="1" smtClean="0">
                                <a:latin typeface="Cambria Math"/>
                              </a:rPr>
                              <m:t>𝟏</m:t>
                            </m:r>
                          </m:num>
                          <m:den>
                            <m:r>
                              <a:rPr kumimoji="1" lang="en-US" altLang="ja-JP" b="1" i="1" smtClean="0">
                                <a:latin typeface="Cambria Math"/>
                              </a:rPr>
                              <m:t>𝟐</m:t>
                            </m:r>
                          </m:den>
                        </m:f>
                        <m:sSubSup>
                          <m:sSubSupPr>
                            <m:ctrlPr>
                              <a:rPr kumimoji="1" lang="en-US" altLang="ja-JP" b="1" i="1" smtClean="0">
                                <a:latin typeface="Cambria Math" panose="02040503050406030204" pitchFamily="18" charset="0"/>
                              </a:rPr>
                            </m:ctrlPr>
                          </m:sSubSupPr>
                          <m:e>
                            <m:r>
                              <a:rPr kumimoji="1" lang="en-US" altLang="ja-JP" b="1" i="1" smtClean="0">
                                <a:latin typeface="Cambria Math"/>
                              </a:rPr>
                              <m:t>𝑪</m:t>
                            </m:r>
                          </m:e>
                          <m:sub>
                            <m:sSup>
                              <m:sSupPr>
                                <m:ctrlPr>
                                  <a:rPr kumimoji="1" lang="en-US" altLang="ja-JP" b="1" i="1" smtClean="0">
                                    <a:latin typeface="Cambria Math" panose="02040503050406030204" pitchFamily="18" charset="0"/>
                                  </a:rPr>
                                </m:ctrlPr>
                              </m:sSupPr>
                              <m:e>
                                <m:r>
                                  <a:rPr kumimoji="1" lang="en-US" altLang="ja-JP" b="1" i="1" smtClean="0">
                                    <a:latin typeface="Cambria Math"/>
                                  </a:rPr>
                                  <m:t>ℓ</m:t>
                                </m:r>
                              </m:e>
                              <m:sup>
                                <m:r>
                                  <a:rPr kumimoji="1" lang="en-US" altLang="ja-JP" b="1" i="1" smtClean="0">
                                    <a:latin typeface="Cambria Math"/>
                                  </a:rPr>
                                  <m:t>′</m:t>
                                </m:r>
                              </m:sup>
                            </m:sSup>
                          </m:sub>
                          <m:sup>
                            <m:r>
                              <a:rPr kumimoji="1" lang="en-US" altLang="ja-JP" b="1" i="1" smtClean="0">
                                <a:latin typeface="Cambria Math"/>
                              </a:rPr>
                              <m:t>′</m:t>
                            </m:r>
                          </m:sup>
                        </m:sSubSup>
                        <m:nary>
                          <m:naryPr>
                            <m:ctrlPr>
                              <a:rPr kumimoji="1" lang="en-US" altLang="ja-JP" b="1" i="1" smtClean="0">
                                <a:latin typeface="Cambria Math" panose="02040503050406030204" pitchFamily="18" charset="0"/>
                              </a:rPr>
                            </m:ctrlPr>
                          </m:naryPr>
                          <m:sub>
                            <m:r>
                              <a:rPr kumimoji="1" lang="en-US" altLang="ja-JP" b="1" i="1" smtClean="0">
                                <a:latin typeface="Cambria Math"/>
                              </a:rPr>
                              <m:t>𝟎</m:t>
                            </m:r>
                          </m:sub>
                          <m:sup>
                            <m:r>
                              <a:rPr kumimoji="1" lang="en-US" altLang="ja-JP" b="1" i="1" smtClean="0">
                                <a:latin typeface="Cambria Math"/>
                              </a:rPr>
                              <m:t>𝝅</m:t>
                            </m:r>
                          </m:sup>
                          <m:e>
                            <m:sSub>
                              <m:sSubPr>
                                <m:ctrlPr>
                                  <a:rPr kumimoji="1" lang="en-US" altLang="ja-JP" b="1" i="1" smtClean="0">
                                    <a:latin typeface="Cambria Math" panose="02040503050406030204" pitchFamily="18" charset="0"/>
                                  </a:rPr>
                                </m:ctrlPr>
                              </m:sSubPr>
                              <m:e>
                                <m:r>
                                  <a:rPr kumimoji="1" lang="en-US" altLang="ja-JP" b="1" i="1" smtClean="0">
                                    <a:latin typeface="Cambria Math"/>
                                  </a:rPr>
                                  <m:t>𝑷</m:t>
                                </m:r>
                              </m:e>
                              <m:sub>
                                <m:sSup>
                                  <m:sSupPr>
                                    <m:ctrlPr>
                                      <a:rPr kumimoji="1" lang="en-US" altLang="ja-JP" b="1" i="1" smtClean="0">
                                        <a:latin typeface="Cambria Math" panose="02040503050406030204" pitchFamily="18" charset="0"/>
                                      </a:rPr>
                                    </m:ctrlPr>
                                  </m:sSupPr>
                                  <m:e>
                                    <m:r>
                                      <a:rPr kumimoji="1" lang="en-US" altLang="ja-JP" b="1" i="1" smtClean="0">
                                        <a:latin typeface="Cambria Math"/>
                                      </a:rPr>
                                      <m:t>ℓ</m:t>
                                    </m:r>
                                  </m:e>
                                  <m:sup>
                                    <m:r>
                                      <a:rPr kumimoji="1" lang="en-US" altLang="ja-JP" b="1" i="0" smtClean="0">
                                        <a:latin typeface="Cambria Math"/>
                                      </a:rPr>
                                      <m:t>′</m:t>
                                    </m:r>
                                  </m:sup>
                                </m:sSup>
                              </m:sub>
                            </m:sSub>
                            <m:d>
                              <m:dPr>
                                <m:ctrlPr>
                                  <a:rPr kumimoji="1" lang="en-US" altLang="ja-JP" b="1" i="1" smtClean="0">
                                    <a:latin typeface="Cambria Math" panose="02040503050406030204" pitchFamily="18" charset="0"/>
                                  </a:rPr>
                                </m:ctrlPr>
                              </m:dPr>
                              <m:e>
                                <m:r>
                                  <a:rPr kumimoji="1" lang="en-US" altLang="ja-JP" b="1" i="0" smtClean="0">
                                    <a:latin typeface="Cambria Math"/>
                                  </a:rPr>
                                  <m:t>𝐜𝐨𝐬</m:t>
                                </m:r>
                                <m:d>
                                  <m:dPr>
                                    <m:ctrlPr>
                                      <a:rPr kumimoji="1" lang="en-US" altLang="ja-JP" b="1" i="1" smtClean="0">
                                        <a:latin typeface="Cambria Math" panose="02040503050406030204" pitchFamily="18" charset="0"/>
                                      </a:rPr>
                                    </m:ctrlPr>
                                  </m:dPr>
                                  <m:e>
                                    <m:r>
                                      <a:rPr kumimoji="1" lang="en-US" altLang="ja-JP" b="1" i="1" smtClean="0">
                                        <a:latin typeface="Cambria Math"/>
                                      </a:rPr>
                                      <m:t>𝜽</m:t>
                                    </m:r>
                                    <m:sSub>
                                      <m:sSubPr>
                                        <m:ctrlPr>
                                          <a:rPr kumimoji="1" lang="en-US" altLang="ja-JP" b="1" i="1" smtClean="0">
                                            <a:latin typeface="Cambria Math" panose="02040503050406030204" pitchFamily="18" charset="0"/>
                                          </a:rPr>
                                        </m:ctrlPr>
                                      </m:sSubPr>
                                      <m:e>
                                        <m:r>
                                          <a:rPr kumimoji="1" lang="en-US" altLang="ja-JP" b="1" i="1" smtClean="0">
                                            <a:latin typeface="Cambria Math"/>
                                          </a:rPr>
                                          <m:t>𝑫</m:t>
                                        </m:r>
                                      </m:e>
                                      <m:sub>
                                        <m:r>
                                          <a:rPr kumimoji="1" lang="en-US" altLang="ja-JP" b="1" i="0" smtClean="0">
                                            <a:latin typeface="Cambria Math"/>
                                          </a:rPr>
                                          <m:t>𝐀</m:t>
                                        </m:r>
                                      </m:sub>
                                    </m:sSub>
                                    <m:r>
                                      <m:rPr>
                                        <m:lit/>
                                      </m:rPr>
                                      <a:rPr kumimoji="1" lang="en-US" altLang="ja-JP" b="1" i="0" smtClean="0">
                                        <a:latin typeface="Cambria Math"/>
                                      </a:rPr>
                                      <m:t>/</m:t>
                                    </m:r>
                                    <m:sSubSup>
                                      <m:sSubSupPr>
                                        <m:ctrlPr>
                                          <a:rPr kumimoji="1" lang="en-US" altLang="ja-JP" b="1" i="1" smtClean="0">
                                            <a:latin typeface="Cambria Math" panose="02040503050406030204" pitchFamily="18" charset="0"/>
                                          </a:rPr>
                                        </m:ctrlPr>
                                      </m:sSubSupPr>
                                      <m:e>
                                        <m:r>
                                          <a:rPr kumimoji="1" lang="en-US" altLang="ja-JP" b="1" i="0" smtClean="0">
                                            <a:latin typeface="Cambria Math"/>
                                          </a:rPr>
                                          <m:t>𝐃</m:t>
                                        </m:r>
                                      </m:e>
                                      <m:sub>
                                        <m:r>
                                          <a:rPr kumimoji="1" lang="en-US" altLang="ja-JP" b="1" i="1" smtClean="0">
                                            <a:latin typeface="Cambria Math"/>
                                          </a:rPr>
                                          <m:t>𝑨</m:t>
                                        </m:r>
                                      </m:sub>
                                      <m:sup>
                                        <m:r>
                                          <a:rPr kumimoji="1" lang="en-US" altLang="ja-JP" b="1" i="1" smtClean="0">
                                            <a:latin typeface="Cambria Math"/>
                                          </a:rPr>
                                          <m:t>′</m:t>
                                        </m:r>
                                      </m:sup>
                                    </m:sSubSup>
                                  </m:e>
                                </m:d>
                              </m:e>
                            </m:d>
                            <m:sSub>
                              <m:sSubPr>
                                <m:ctrlPr>
                                  <a:rPr kumimoji="1" lang="en-US" altLang="ja-JP" b="1" i="1" smtClean="0">
                                    <a:latin typeface="Cambria Math" panose="02040503050406030204" pitchFamily="18" charset="0"/>
                                  </a:rPr>
                                </m:ctrlPr>
                              </m:sSubPr>
                              <m:e>
                                <m:r>
                                  <a:rPr kumimoji="1" lang="en-US" altLang="ja-JP" b="1" i="1" smtClean="0">
                                    <a:latin typeface="Cambria Math"/>
                                  </a:rPr>
                                  <m:t>𝑷</m:t>
                                </m:r>
                              </m:e>
                              <m:sub>
                                <m:r>
                                  <a:rPr kumimoji="1" lang="en-US" altLang="ja-JP" b="1" i="1" smtClean="0">
                                    <a:latin typeface="Cambria Math"/>
                                  </a:rPr>
                                  <m:t>ℓ</m:t>
                                </m:r>
                              </m:sub>
                            </m:sSub>
                            <m:d>
                              <m:dPr>
                                <m:ctrlPr>
                                  <a:rPr kumimoji="1" lang="en-US" altLang="ja-JP" b="1" i="1" smtClean="0">
                                    <a:latin typeface="Cambria Math" panose="02040503050406030204" pitchFamily="18" charset="0"/>
                                  </a:rPr>
                                </m:ctrlPr>
                              </m:dPr>
                              <m:e>
                                <m:r>
                                  <a:rPr kumimoji="1" lang="en-US" altLang="ja-JP" b="1" i="0" smtClean="0">
                                    <a:latin typeface="Cambria Math"/>
                                  </a:rPr>
                                  <m:t>𝐜𝐨𝐬</m:t>
                                </m:r>
                                <m:r>
                                  <a:rPr kumimoji="1" lang="en-US" altLang="ja-JP" b="1" i="1" smtClean="0">
                                    <a:latin typeface="Cambria Math"/>
                                  </a:rPr>
                                  <m:t>𝜽</m:t>
                                </m:r>
                              </m:e>
                            </m:d>
                            <m:r>
                              <a:rPr kumimoji="1" lang="en-US" altLang="ja-JP" b="1" i="0" smtClean="0">
                                <a:latin typeface="Cambria Math"/>
                              </a:rPr>
                              <m:t>𝐬𝐢𝐧</m:t>
                            </m:r>
                            <m:r>
                              <a:rPr kumimoji="1" lang="en-US" altLang="ja-JP" b="1" i="1" smtClean="0">
                                <a:latin typeface="Cambria Math"/>
                              </a:rPr>
                              <m:t>𝜽</m:t>
                            </m:r>
                            <m:r>
                              <a:rPr kumimoji="1" lang="en-US" altLang="ja-JP" b="1" i="0" smtClean="0">
                                <a:latin typeface="Cambria Math"/>
                              </a:rPr>
                              <m:t>𝐝</m:t>
                            </m:r>
                            <m:r>
                              <a:rPr kumimoji="1" lang="en-US" altLang="ja-JP" b="1" i="1" smtClean="0">
                                <a:latin typeface="Cambria Math"/>
                              </a:rPr>
                              <m:t>𝜽</m:t>
                            </m:r>
                          </m:e>
                        </m:nary>
                      </m:e>
                    </m:nary>
                  </m:oMath>
                </a14:m>
                <a:r>
                  <a:rPr kumimoji="1" lang="ja-JP" altLang="en-US" dirty="0"/>
                  <a:t> </a:t>
                </a:r>
              </a:p>
            </p:txBody>
          </p:sp>
        </mc:Choice>
        <mc:Fallback xmlns="">
          <p:sp>
            <p:nvSpPr>
              <p:cNvPr id="314376" name="テキスト ボックス 314375"/>
              <p:cNvSpPr txBox="1">
                <a:spLocks noRot="1" noChangeAspect="1" noMove="1" noResize="1" noEditPoints="1" noAdjustHandles="1" noChangeArrowheads="1" noChangeShapeType="1" noTextEdit="1"/>
              </p:cNvSpPr>
              <p:nvPr/>
            </p:nvSpPr>
            <p:spPr>
              <a:xfrm>
                <a:off x="1331640" y="5445224"/>
                <a:ext cx="5295232" cy="474745"/>
              </a:xfrm>
              <a:prstGeom prst="rect">
                <a:avLst/>
              </a:prstGeom>
              <a:blipFill rotWithShape="1">
                <a:blip r:embed="rId5"/>
                <a:stretch>
                  <a:fillRect t="-83333" b="-141026"/>
                </a:stretch>
              </a:blipFill>
            </p:spPr>
            <p:txBody>
              <a:bodyPr/>
              <a:lstStyle/>
              <a:p>
                <a:r>
                  <a:rPr lang="ja-JP" altLang="en-US">
                    <a:noFill/>
                  </a:rPr>
                  <a:t> </a:t>
                </a:r>
              </a:p>
            </p:txBody>
          </p:sp>
        </mc:Fallback>
      </mc:AlternateContent>
      <p:cxnSp>
        <p:nvCxnSpPr>
          <p:cNvPr id="314378" name="直線矢印コネクタ 314377"/>
          <p:cNvCxnSpPr>
            <a:cxnSpLocks/>
          </p:cNvCxnSpPr>
          <p:nvPr/>
        </p:nvCxnSpPr>
        <p:spPr bwMode="auto">
          <a:xfrm>
            <a:off x="3813401" y="6093296"/>
            <a:ext cx="2054743" cy="0"/>
          </a:xfrm>
          <a:prstGeom prst="straightConnector1">
            <a:avLst/>
          </a:prstGeom>
          <a:solidFill>
            <a:srgbClr val="777777"/>
          </a:solidFill>
          <a:ln w="19050"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mc:AlternateContent xmlns:mc="http://schemas.openxmlformats.org/markup-compatibility/2006" xmlns:a14="http://schemas.microsoft.com/office/drawing/2010/main">
        <mc:Choice Requires="a14">
          <p:sp>
            <p:nvSpPr>
              <p:cNvPr id="50" name="テキスト ボックス 49"/>
              <p:cNvSpPr txBox="1"/>
              <p:nvPr/>
            </p:nvSpPr>
            <p:spPr>
              <a:xfrm>
                <a:off x="3849917" y="6148084"/>
                <a:ext cx="2041713" cy="276999"/>
              </a:xfrm>
              <a:prstGeom prst="rect">
                <a:avLst/>
              </a:prstGeom>
              <a:noFill/>
            </p:spPr>
            <p:txBody>
              <a:bodyPr wrap="none" rtlCol="0">
                <a:spAutoFit/>
              </a:bodyPr>
              <a:lstStyle/>
              <a:p>
                <a:pPr algn="l"/>
                <a:r>
                  <a:rPr kumimoji="1" lang="en-US" altLang="ja-JP" sz="1200" dirty="0"/>
                  <a:t>flat sky</a:t>
                </a:r>
                <a:r>
                  <a:rPr lang="ja-JP" altLang="en-US" sz="1200" dirty="0"/>
                  <a:t> </a:t>
                </a:r>
                <a:r>
                  <a:rPr lang="en-US" altLang="ja-JP" sz="1200" dirty="0"/>
                  <a:t>approx.</a:t>
                </a:r>
                <a:r>
                  <a:rPr kumimoji="1" lang="ja-JP" altLang="en-US" sz="1200" dirty="0"/>
                  <a:t>（</a:t>
                </a:r>
                <a14:m>
                  <m:oMath xmlns:m="http://schemas.openxmlformats.org/officeDocument/2006/math">
                    <m:r>
                      <a:rPr lang="en-US" altLang="ja-JP" sz="1200" b="1" i="1" dirty="0" smtClean="0">
                        <a:latin typeface="Cambria Math"/>
                      </a:rPr>
                      <m:t>ℓ≫</m:t>
                    </m:r>
                    <m:r>
                      <a:rPr lang="en-US" altLang="ja-JP" sz="1200" b="1" i="1" dirty="0" smtClean="0">
                        <a:latin typeface="Cambria Math"/>
                      </a:rPr>
                      <m:t>𝟏</m:t>
                    </m:r>
                    <m:r>
                      <a:rPr lang="ja-JP" altLang="en-US" sz="1200" b="1" i="1" dirty="0" smtClean="0">
                        <a:latin typeface="Cambria Math"/>
                      </a:rPr>
                      <m:t>）</m:t>
                    </m:r>
                  </m:oMath>
                </a14:m>
                <a:endParaRPr kumimoji="1" lang="ja-JP" altLang="en-US" sz="1200" dirty="0"/>
              </a:p>
            </p:txBody>
          </p:sp>
        </mc:Choice>
        <mc:Fallback xmlns="">
          <p:sp>
            <p:nvSpPr>
              <p:cNvPr id="50" name="テキスト ボックス 49"/>
              <p:cNvSpPr txBox="1">
                <a:spLocks noRot="1" noChangeAspect="1" noMove="1" noResize="1" noEditPoints="1" noAdjustHandles="1" noChangeArrowheads="1" noChangeShapeType="1" noTextEdit="1"/>
              </p:cNvSpPr>
              <p:nvPr/>
            </p:nvSpPr>
            <p:spPr>
              <a:xfrm>
                <a:off x="3849917" y="6148084"/>
                <a:ext cx="2041713" cy="276999"/>
              </a:xfrm>
              <a:prstGeom prst="rect">
                <a:avLst/>
              </a:prstGeom>
              <a:blipFill>
                <a:blip r:embed="rId6"/>
                <a:stretch>
                  <a:fillRect l="-299" t="-4444" b="-20000"/>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14380" name="テキスト ボックス 314379"/>
              <p:cNvSpPr txBox="1"/>
              <p:nvPr/>
            </p:nvSpPr>
            <p:spPr>
              <a:xfrm>
                <a:off x="6084168" y="5900747"/>
                <a:ext cx="2224327" cy="408573"/>
              </a:xfrm>
              <a:prstGeom prst="rect">
                <a:avLst/>
              </a:prstGeom>
              <a:noFill/>
            </p:spPr>
            <p:txBody>
              <a:bodyPr wrap="none" rtlCol="0">
                <a:spAutoFit/>
              </a:bodyPr>
              <a:lstStyle/>
              <a:p>
                <a14:m>
                  <m:oMath xmlns:m="http://schemas.openxmlformats.org/officeDocument/2006/math">
                    <m:sSub>
                      <m:sSubPr>
                        <m:ctrlPr>
                          <a:rPr kumimoji="1" lang="en-US" altLang="ja-JP" b="1" i="1" smtClean="0">
                            <a:latin typeface="Cambria Math" panose="02040503050406030204" pitchFamily="18" charset="0"/>
                          </a:rPr>
                        </m:ctrlPr>
                      </m:sSubPr>
                      <m:e>
                        <m:r>
                          <a:rPr kumimoji="1" lang="en-US" altLang="ja-JP" b="1" i="1" smtClean="0">
                            <a:latin typeface="Cambria Math"/>
                          </a:rPr>
                          <m:t>𝑪</m:t>
                        </m:r>
                      </m:e>
                      <m:sub>
                        <m:r>
                          <a:rPr kumimoji="1" lang="en-US" altLang="ja-JP" b="1" i="1" smtClean="0">
                            <a:latin typeface="Cambria Math"/>
                          </a:rPr>
                          <m:t>ℓ</m:t>
                        </m:r>
                      </m:sub>
                    </m:sSub>
                    <m:r>
                      <a:rPr kumimoji="1" lang="en-US" altLang="ja-JP" b="1" i="1" smtClean="0">
                        <a:latin typeface="Cambria Math"/>
                      </a:rPr>
                      <m:t>=</m:t>
                    </m:r>
                    <m:d>
                      <m:dPr>
                        <m:ctrlPr>
                          <a:rPr kumimoji="1" lang="en-US" altLang="ja-JP" b="1" i="1" smtClean="0">
                            <a:latin typeface="Cambria Math" panose="02040503050406030204" pitchFamily="18" charset="0"/>
                          </a:rPr>
                        </m:ctrlPr>
                      </m:dPr>
                      <m:e>
                        <m:sSubSup>
                          <m:sSubSupPr>
                            <m:ctrlPr>
                              <a:rPr kumimoji="1" lang="en-US" altLang="ja-JP" b="1" i="1" smtClean="0">
                                <a:latin typeface="Cambria Math" panose="02040503050406030204" pitchFamily="18" charset="0"/>
                              </a:rPr>
                            </m:ctrlPr>
                          </m:sSubSupPr>
                          <m:e>
                            <m:r>
                              <a:rPr kumimoji="1" lang="en-US" altLang="ja-JP" b="1" i="1" smtClean="0">
                                <a:latin typeface="Cambria Math"/>
                              </a:rPr>
                              <m:t>𝑫</m:t>
                            </m:r>
                          </m:e>
                          <m:sub>
                            <m:r>
                              <a:rPr kumimoji="1" lang="en-US" altLang="ja-JP" b="1" i="0" smtClean="0">
                                <a:latin typeface="Cambria Math"/>
                              </a:rPr>
                              <m:t>𝐀</m:t>
                            </m:r>
                          </m:sub>
                          <m:sup>
                            <m:r>
                              <a:rPr kumimoji="1" lang="en-US" altLang="ja-JP" b="1" i="1" smtClean="0">
                                <a:latin typeface="Cambria Math"/>
                              </a:rPr>
                              <m:t>′</m:t>
                            </m:r>
                          </m:sup>
                        </m:sSubSup>
                        <m:r>
                          <m:rPr>
                            <m:lit/>
                          </m:rPr>
                          <a:rPr kumimoji="1" lang="en-US" altLang="ja-JP" b="1" i="1" smtClean="0">
                            <a:latin typeface="Cambria Math"/>
                          </a:rPr>
                          <m:t>/</m:t>
                        </m:r>
                        <m:sSub>
                          <m:sSubPr>
                            <m:ctrlPr>
                              <a:rPr kumimoji="1" lang="en-US" altLang="ja-JP" b="1" i="1" smtClean="0">
                                <a:latin typeface="Cambria Math" panose="02040503050406030204" pitchFamily="18" charset="0"/>
                              </a:rPr>
                            </m:ctrlPr>
                          </m:sSubPr>
                          <m:e>
                            <m:r>
                              <a:rPr kumimoji="1" lang="en-US" altLang="ja-JP" b="1" i="1" smtClean="0">
                                <a:latin typeface="Cambria Math"/>
                              </a:rPr>
                              <m:t>𝑫</m:t>
                            </m:r>
                          </m:e>
                          <m:sub>
                            <m:r>
                              <a:rPr kumimoji="1" lang="en-US" altLang="ja-JP" b="1" i="0" smtClean="0">
                                <a:latin typeface="Cambria Math"/>
                              </a:rPr>
                              <m:t>𝐀</m:t>
                            </m:r>
                          </m:sub>
                        </m:sSub>
                      </m:e>
                    </m:d>
                    <m:sSubSup>
                      <m:sSubSupPr>
                        <m:ctrlPr>
                          <a:rPr kumimoji="1" lang="en-US" altLang="ja-JP" b="1" i="1" smtClean="0">
                            <a:latin typeface="Cambria Math" panose="02040503050406030204" pitchFamily="18" charset="0"/>
                          </a:rPr>
                        </m:ctrlPr>
                      </m:sSubSupPr>
                      <m:e>
                        <m:r>
                          <a:rPr kumimoji="1" lang="en-US" altLang="ja-JP" b="1" i="1" smtClean="0">
                            <a:latin typeface="Cambria Math"/>
                          </a:rPr>
                          <m:t>𝑪</m:t>
                        </m:r>
                      </m:e>
                      <m:sub>
                        <m:sSubSup>
                          <m:sSubSupPr>
                            <m:ctrlPr>
                              <a:rPr kumimoji="1" lang="en-US" altLang="ja-JP" b="1" i="1" smtClean="0">
                                <a:latin typeface="Cambria Math" panose="02040503050406030204" pitchFamily="18" charset="0"/>
                              </a:rPr>
                            </m:ctrlPr>
                          </m:sSubSupPr>
                          <m:e>
                            <m:r>
                              <a:rPr kumimoji="1" lang="en-US" altLang="ja-JP" b="1" i="1" smtClean="0">
                                <a:latin typeface="Cambria Math"/>
                              </a:rPr>
                              <m:t>𝑫</m:t>
                            </m:r>
                          </m:e>
                          <m:sub>
                            <m:r>
                              <a:rPr kumimoji="1" lang="en-US" altLang="ja-JP" b="1" i="0" smtClean="0">
                                <a:latin typeface="Cambria Math"/>
                              </a:rPr>
                              <m:t>𝐀</m:t>
                            </m:r>
                          </m:sub>
                          <m:sup>
                            <m:r>
                              <a:rPr kumimoji="1" lang="en-US" altLang="ja-JP" b="1" i="0" smtClean="0">
                                <a:latin typeface="Cambria Math"/>
                              </a:rPr>
                              <m:t>′</m:t>
                            </m:r>
                          </m:sup>
                        </m:sSubSup>
                        <m:r>
                          <a:rPr kumimoji="1" lang="en-US" altLang="ja-JP" b="1" i="1" smtClean="0">
                            <a:latin typeface="Cambria Math"/>
                          </a:rPr>
                          <m:t>ℓ</m:t>
                        </m:r>
                        <m:r>
                          <m:rPr>
                            <m:lit/>
                          </m:rPr>
                          <a:rPr kumimoji="1" lang="en-US" altLang="ja-JP" b="1" i="1" smtClean="0">
                            <a:latin typeface="Cambria Math"/>
                          </a:rPr>
                          <m:t>/</m:t>
                        </m:r>
                        <m:sSub>
                          <m:sSubPr>
                            <m:ctrlPr>
                              <a:rPr lang="en-US" altLang="ja-JP" i="1">
                                <a:latin typeface="Cambria Math" panose="02040503050406030204" pitchFamily="18" charset="0"/>
                              </a:rPr>
                            </m:ctrlPr>
                          </m:sSubPr>
                          <m:e>
                            <m:r>
                              <a:rPr lang="en-US" altLang="ja-JP" i="1">
                                <a:latin typeface="Cambria Math"/>
                              </a:rPr>
                              <m:t>𝑫</m:t>
                            </m:r>
                          </m:e>
                          <m:sub>
                            <m:r>
                              <a:rPr lang="en-US" altLang="ja-JP">
                                <a:latin typeface="Cambria Math"/>
                              </a:rPr>
                              <m:t>𝐀</m:t>
                            </m:r>
                          </m:sub>
                        </m:sSub>
                      </m:sub>
                      <m:sup>
                        <m:r>
                          <a:rPr kumimoji="1" lang="en-US" altLang="ja-JP" b="1" i="1" smtClean="0">
                            <a:latin typeface="Cambria Math"/>
                          </a:rPr>
                          <m:t>′</m:t>
                        </m:r>
                      </m:sup>
                    </m:sSubSup>
                  </m:oMath>
                </a14:m>
                <a:r>
                  <a:rPr kumimoji="1" lang="ja-JP" altLang="en-US" dirty="0"/>
                  <a:t> </a:t>
                </a:r>
              </a:p>
            </p:txBody>
          </p:sp>
        </mc:Choice>
        <mc:Fallback xmlns="">
          <p:sp>
            <p:nvSpPr>
              <p:cNvPr id="314380" name="テキスト ボックス 314379"/>
              <p:cNvSpPr txBox="1">
                <a:spLocks noRot="1" noChangeAspect="1" noMove="1" noResize="1" noEditPoints="1" noAdjustHandles="1" noChangeArrowheads="1" noChangeShapeType="1" noTextEdit="1"/>
              </p:cNvSpPr>
              <p:nvPr/>
            </p:nvSpPr>
            <p:spPr>
              <a:xfrm>
                <a:off x="6084168" y="5900747"/>
                <a:ext cx="2224327" cy="408573"/>
              </a:xfrm>
              <a:prstGeom prst="rect">
                <a:avLst/>
              </a:prstGeom>
              <a:blipFill>
                <a:blip r:embed="rId7"/>
                <a:stretch>
                  <a:fillRect b="-447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30" name="正方形/長方形 29"/>
              <p:cNvSpPr/>
              <p:nvPr/>
            </p:nvSpPr>
            <p:spPr>
              <a:xfrm>
                <a:off x="4958846" y="2196153"/>
                <a:ext cx="4034181" cy="338554"/>
              </a:xfrm>
              <a:prstGeom prst="rect">
                <a:avLst/>
              </a:prstGeom>
            </p:spPr>
            <p:txBody>
              <a:bodyPr wrap="none">
                <a:spAutoFit/>
              </a:bodyPr>
              <a:lstStyle/>
              <a:p>
                <a:pPr algn="l"/>
                <a:r>
                  <a:rPr lang="ja-JP" altLang="en-US" dirty="0">
                    <a:solidFill>
                      <a:srgbClr val="FF9966"/>
                    </a:solidFill>
                  </a:rPr>
                  <a:t>・</a:t>
                </a:r>
                <a:r>
                  <a:rPr lang="en-US" altLang="ja-JP" dirty="0">
                    <a:solidFill>
                      <a:srgbClr val="FF9966"/>
                    </a:solidFill>
                  </a:rPr>
                  <a:t>Parametrize the LTB function </a:t>
                </a:r>
                <a14:m>
                  <m:oMath xmlns:m="http://schemas.openxmlformats.org/officeDocument/2006/math">
                    <m:r>
                      <a:rPr lang="en-US" altLang="ja-JP" b="1" i="1" smtClean="0">
                        <a:solidFill>
                          <a:srgbClr val="FF9966"/>
                        </a:solidFill>
                        <a:latin typeface="Cambria Math" panose="02040503050406030204" pitchFamily="18" charset="0"/>
                      </a:rPr>
                      <m:t>𝒌</m:t>
                    </m:r>
                    <m:r>
                      <a:rPr lang="en-US" altLang="ja-JP" b="1" i="1" smtClean="0">
                        <a:solidFill>
                          <a:srgbClr val="FF9966"/>
                        </a:solidFill>
                        <a:latin typeface="Cambria Math" panose="02040503050406030204" pitchFamily="18" charset="0"/>
                      </a:rPr>
                      <m:t>(</m:t>
                    </m:r>
                    <m:r>
                      <a:rPr lang="en-US" altLang="ja-JP" b="1" i="1" smtClean="0">
                        <a:solidFill>
                          <a:srgbClr val="FF9966"/>
                        </a:solidFill>
                        <a:latin typeface="Cambria Math" panose="02040503050406030204" pitchFamily="18" charset="0"/>
                      </a:rPr>
                      <m:t>𝒓</m:t>
                    </m:r>
                    <m:r>
                      <a:rPr lang="en-US" altLang="ja-JP" b="1" i="1" smtClean="0">
                        <a:solidFill>
                          <a:srgbClr val="FF9966"/>
                        </a:solidFill>
                        <a:latin typeface="Cambria Math" panose="02040503050406030204" pitchFamily="18" charset="0"/>
                      </a:rPr>
                      <m:t>)</m:t>
                    </m:r>
                  </m:oMath>
                </a14:m>
                <a:endParaRPr lang="en-US" altLang="ja-JP" dirty="0">
                  <a:solidFill>
                    <a:srgbClr val="FF9966"/>
                  </a:solidFill>
                </a:endParaRPr>
              </a:p>
            </p:txBody>
          </p:sp>
        </mc:Choice>
        <mc:Fallback xmlns="">
          <p:sp>
            <p:nvSpPr>
              <p:cNvPr id="30" name="正方形/長方形 29"/>
              <p:cNvSpPr>
                <a:spLocks noRot="1" noChangeAspect="1" noMove="1" noResize="1" noEditPoints="1" noAdjustHandles="1" noChangeArrowheads="1" noChangeShapeType="1" noTextEdit="1"/>
              </p:cNvSpPr>
              <p:nvPr/>
            </p:nvSpPr>
            <p:spPr>
              <a:xfrm>
                <a:off x="4958846" y="2196153"/>
                <a:ext cx="4034181" cy="338554"/>
              </a:xfrm>
              <a:prstGeom prst="rect">
                <a:avLst/>
              </a:prstGeom>
              <a:blipFill>
                <a:blip r:embed="rId8"/>
                <a:stretch>
                  <a:fillRect l="-755" t="-8929" b="-23214"/>
                </a:stretch>
              </a:blipFill>
            </p:spPr>
            <p:txBody>
              <a:bodyPr/>
              <a:lstStyle/>
              <a:p>
                <a:r>
                  <a:rPr lang="ja-JP" altLang="en-US">
                    <a:noFill/>
                  </a:rPr>
                  <a:t> </a:t>
                </a:r>
              </a:p>
            </p:txBody>
          </p:sp>
        </mc:Fallback>
      </mc:AlternateContent>
      <p:sp>
        <p:nvSpPr>
          <p:cNvPr id="32" name="正方形/長方形 31"/>
          <p:cNvSpPr/>
          <p:nvPr/>
        </p:nvSpPr>
        <p:spPr>
          <a:xfrm>
            <a:off x="4960579" y="4140369"/>
            <a:ext cx="4064318" cy="584775"/>
          </a:xfrm>
          <a:prstGeom prst="rect">
            <a:avLst/>
          </a:prstGeom>
        </p:spPr>
        <p:txBody>
          <a:bodyPr wrap="none">
            <a:spAutoFit/>
          </a:bodyPr>
          <a:lstStyle/>
          <a:p>
            <a:pPr algn="l"/>
            <a:r>
              <a:rPr lang="ja-JP" altLang="en-US" dirty="0">
                <a:solidFill>
                  <a:srgbClr val="FF9966"/>
                </a:solidFill>
              </a:rPr>
              <a:t>・</a:t>
            </a:r>
            <a:r>
              <a:rPr lang="en-US" altLang="ja-JP" dirty="0">
                <a:solidFill>
                  <a:srgbClr val="FF9966"/>
                </a:solidFill>
              </a:rPr>
              <a:t>Temperature fluctuation  </a:t>
            </a:r>
          </a:p>
          <a:p>
            <a:pPr algn="l"/>
            <a:r>
              <a:rPr lang="en-US" altLang="ja-JP" dirty="0">
                <a:solidFill>
                  <a:srgbClr val="FF9966"/>
                </a:solidFill>
              </a:rPr>
              <a:t>for the corresponding FLRW model</a:t>
            </a:r>
          </a:p>
        </p:txBody>
      </p:sp>
    </p:spTree>
    <p:extLst>
      <p:ext uri="{BB962C8B-B14F-4D97-AF65-F5344CB8AC3E}">
        <p14:creationId xmlns:p14="http://schemas.microsoft.com/office/powerpoint/2010/main" val="1252802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付プレースホルダー 3"/>
          <p:cNvSpPr>
            <a:spLocks noGrp="1"/>
          </p:cNvSpPr>
          <p:nvPr>
            <p:ph type="dt" sz="half" idx="10"/>
          </p:nvPr>
        </p:nvSpPr>
        <p:spPr/>
        <p:txBody>
          <a:bodyPr/>
          <a:lstStyle/>
          <a:p>
            <a:r>
              <a:rPr lang="en-US" altLang="ja-JP"/>
              <a:t>Cosmic Acceleration Symposium</a:t>
            </a:r>
            <a:endParaRPr lang="en-US" altLang="ja-JP" dirty="0"/>
          </a:p>
        </p:txBody>
      </p:sp>
      <p:sp>
        <p:nvSpPr>
          <p:cNvPr id="8" name="フッター プレースホルダー 4"/>
          <p:cNvSpPr>
            <a:spLocks noGrp="1"/>
          </p:cNvSpPr>
          <p:nvPr>
            <p:ph type="ftr" sz="quarter" idx="11"/>
          </p:nvPr>
        </p:nvSpPr>
        <p:spPr/>
        <p:txBody>
          <a:bodyPr/>
          <a:lstStyle/>
          <a:p>
            <a:r>
              <a:rPr lang="en-US" altLang="ja-JP"/>
              <a:t>Chulmoon Yoo</a:t>
            </a:r>
          </a:p>
        </p:txBody>
      </p:sp>
      <p:sp>
        <p:nvSpPr>
          <p:cNvPr id="9" name="スライド番号プレースホルダー 5"/>
          <p:cNvSpPr>
            <a:spLocks noGrp="1"/>
          </p:cNvSpPr>
          <p:nvPr>
            <p:ph type="sldNum" sz="quarter" idx="12"/>
          </p:nvPr>
        </p:nvSpPr>
        <p:spPr/>
        <p:txBody>
          <a:bodyPr/>
          <a:lstStyle/>
          <a:p>
            <a:fld id="{183061AC-2ED9-473F-A4D5-A8EBD7F09AF7}" type="slidenum">
              <a:rPr lang="en-US" altLang="ja-JP"/>
              <a:pPr/>
              <a:t>9</a:t>
            </a:fld>
            <a:endParaRPr lang="en-US" altLang="ja-JP"/>
          </a:p>
        </p:txBody>
      </p:sp>
      <p:sp>
        <p:nvSpPr>
          <p:cNvPr id="314370" name="Rectangle 2"/>
          <p:cNvSpPr>
            <a:spLocks noGrp="1" noChangeArrowheads="1"/>
          </p:cNvSpPr>
          <p:nvPr>
            <p:ph type="title"/>
          </p:nvPr>
        </p:nvSpPr>
        <p:spPr/>
        <p:txBody>
          <a:bodyPr/>
          <a:lstStyle/>
          <a:p>
            <a:r>
              <a:rPr lang="en-US" altLang="ja-JP" sz="4000" b="1" dirty="0">
                <a:latin typeface="Arial Black" pitchFamily="34" charset="0"/>
              </a:rPr>
              <a:t>Setting for Power Spectrum</a:t>
            </a:r>
            <a:endParaRPr lang="en-US" altLang="ja-JP" sz="1800" b="1" dirty="0">
              <a:latin typeface="Arial Black" pitchFamily="34" charset="0"/>
            </a:endParaRPr>
          </a:p>
        </p:txBody>
      </p:sp>
      <mc:AlternateContent xmlns:mc="http://schemas.openxmlformats.org/markup-compatibility/2006" xmlns:a14="http://schemas.microsoft.com/office/drawing/2010/main">
        <mc:Choice Requires="a14">
          <p:sp>
            <p:nvSpPr>
              <p:cNvPr id="33" name="Text Box 38"/>
              <p:cNvSpPr txBox="1">
                <a:spLocks noChangeArrowheads="1"/>
              </p:cNvSpPr>
              <p:nvPr/>
            </p:nvSpPr>
            <p:spPr bwMode="auto">
              <a:xfrm>
                <a:off x="717187" y="1403484"/>
                <a:ext cx="5640006" cy="369332"/>
              </a:xfrm>
              <a:prstGeom prst="rect">
                <a:avLst/>
              </a:prstGeom>
              <a:noFill/>
              <a:ln>
                <a:noFill/>
              </a:ln>
              <a:effectLst/>
              <a:extLst>
                <a:ext uri="{909E8E84-426E-40DD-AFC4-6F175D3DCCD1}">
                  <a14:hiddenFill>
                    <a:solidFill>
                      <a:schemeClr val="accent1"/>
                    </a:solidFill>
                  </a14:hiddenFill>
                </a:ext>
                <a:ext uri="{91240B29-F687-4F45-9708-019B960494DF}">
                  <a14:hiddenLine w="3810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none">
                <a:spAutoFit/>
              </a:bodyPr>
              <a:lstStyle/>
              <a:p>
                <a:pPr algn="l"/>
                <a:r>
                  <a:rPr lang="en-US" altLang="ja-JP" sz="1800" dirty="0"/>
                  <a:t>◎Data: Planck data (</a:t>
                </a:r>
                <a14:m>
                  <m:oMath xmlns:m="http://schemas.openxmlformats.org/officeDocument/2006/math">
                    <m:r>
                      <a:rPr lang="en-US" altLang="ja-JP" sz="1800" b="1" i="1" smtClean="0">
                        <a:latin typeface="Cambria Math" panose="02040503050406030204" pitchFamily="18" charset="0"/>
                      </a:rPr>
                      <m:t>ℓ</m:t>
                    </m:r>
                    <m:r>
                      <a:rPr lang="en-US" altLang="ja-JP" sz="1800" b="1" i="0" smtClean="0">
                        <a:latin typeface="Cambria Math" panose="02040503050406030204" pitchFamily="18" charset="0"/>
                      </a:rPr>
                      <m:t>&gt;</m:t>
                    </m:r>
                    <m:r>
                      <a:rPr lang="en-US" altLang="ja-JP" sz="1800" b="1" i="0" smtClean="0">
                        <a:latin typeface="Cambria Math" panose="02040503050406030204" pitchFamily="18" charset="0"/>
                      </a:rPr>
                      <m:t>𝟐𝟎</m:t>
                    </m:r>
                  </m:oMath>
                </a14:m>
                <a:r>
                  <a:rPr lang="en-US" altLang="ja-JP" sz="1800" dirty="0"/>
                  <a:t>: flat sky </a:t>
                </a:r>
                <a:r>
                  <a:rPr lang="en-US" altLang="ja-JP" sz="1800" dirty="0" err="1"/>
                  <a:t>approx</a:t>
                </a:r>
                <a:r>
                  <a:rPr lang="en-US" altLang="ja-JP" sz="1800" dirty="0"/>
                  <a:t>)</a:t>
                </a:r>
                <a:endParaRPr lang="en-US" altLang="ja-JP" sz="1200" dirty="0"/>
              </a:p>
            </p:txBody>
          </p:sp>
        </mc:Choice>
        <mc:Fallback xmlns="">
          <p:sp>
            <p:nvSpPr>
              <p:cNvPr id="33" name="Text Box 38"/>
              <p:cNvSpPr txBox="1">
                <a:spLocks noRot="1" noChangeAspect="1" noMove="1" noResize="1" noEditPoints="1" noAdjustHandles="1" noChangeArrowheads="1" noChangeShapeType="1" noTextEdit="1"/>
              </p:cNvSpPr>
              <p:nvPr/>
            </p:nvSpPr>
            <p:spPr bwMode="auto">
              <a:xfrm>
                <a:off x="717187" y="1403484"/>
                <a:ext cx="5640006" cy="369332"/>
              </a:xfrm>
              <a:prstGeom prst="rect">
                <a:avLst/>
              </a:prstGeom>
              <a:blipFill>
                <a:blip r:embed="rId3"/>
                <a:stretch>
                  <a:fillRect l="-973" t="-13115" b="-2623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15" name="Text Box 4"/>
              <p:cNvSpPr txBox="1">
                <a:spLocks noChangeArrowheads="1"/>
              </p:cNvSpPr>
              <p:nvPr/>
            </p:nvSpPr>
            <p:spPr bwMode="auto">
              <a:xfrm>
                <a:off x="827584" y="2924944"/>
                <a:ext cx="7966025" cy="338554"/>
              </a:xfrm>
              <a:prstGeom prst="rect">
                <a:avLst/>
              </a:prstGeom>
              <a:noFill/>
              <a:ln>
                <a:noFill/>
              </a:ln>
              <a:effectLst/>
              <a:extLst>
                <a:ext uri="{909E8E84-426E-40DD-AFC4-6F175D3DCCD1}">
                  <a14:hiddenFill>
                    <a:solidFill>
                      <a:schemeClr val="accent1"/>
                    </a:solidFill>
                  </a14:hiddenFill>
                </a:ext>
                <a:ext uri="{91240B29-F687-4F45-9708-019B960494DF}">
                  <a14:hiddenLine w="5715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gn="l">
                  <a:lnSpc>
                    <a:spcPct val="100000"/>
                  </a:lnSpc>
                </a:pPr>
                <a:r>
                  <a:rPr lang="ja-JP" altLang="en-US" b="1" dirty="0">
                    <a:solidFill>
                      <a:schemeClr val="tx1"/>
                    </a:solidFill>
                  </a:rPr>
                  <a:t>・　</a:t>
                </a:r>
                <a:r>
                  <a:rPr lang="en-US" altLang="ja-JP" dirty="0"/>
                  <a:t>Optical depth </a:t>
                </a:r>
                <a14:m>
                  <m:oMath xmlns:m="http://schemas.openxmlformats.org/officeDocument/2006/math">
                    <m:r>
                      <a:rPr lang="en-US" altLang="ja-JP" b="1" i="1" smtClean="0">
                        <a:latin typeface="Cambria Math" panose="02040503050406030204" pitchFamily="18" charset="0"/>
                      </a:rPr>
                      <m:t>𝝉</m:t>
                    </m:r>
                  </m:oMath>
                </a14:m>
                <a:r>
                  <a:rPr lang="en-US" altLang="ja-JP" dirty="0"/>
                  <a:t> is fixed as </a:t>
                </a:r>
                <a14:m>
                  <m:oMath xmlns:m="http://schemas.openxmlformats.org/officeDocument/2006/math">
                    <m:r>
                      <a:rPr lang="en-US" altLang="ja-JP" b="1" i="1" smtClean="0">
                        <a:latin typeface="Cambria Math" panose="02040503050406030204" pitchFamily="18" charset="0"/>
                      </a:rPr>
                      <m:t>𝝉</m:t>
                    </m:r>
                    <m:r>
                      <a:rPr lang="en-US" altLang="ja-JP" b="1" i="1" smtClean="0">
                        <a:latin typeface="Cambria Math" panose="02040503050406030204" pitchFamily="18" charset="0"/>
                      </a:rPr>
                      <m:t>=</m:t>
                    </m:r>
                    <m:r>
                      <a:rPr lang="en-US" altLang="ja-JP" b="1" i="1" smtClean="0">
                        <a:latin typeface="Cambria Math" panose="02040503050406030204" pitchFamily="18" charset="0"/>
                      </a:rPr>
                      <m:t>𝟎</m:t>
                    </m:r>
                    <m:r>
                      <a:rPr lang="en-US" altLang="ja-JP" b="1" i="1" smtClean="0">
                        <a:latin typeface="Cambria Math" panose="02040503050406030204" pitchFamily="18" charset="0"/>
                      </a:rPr>
                      <m:t>.</m:t>
                    </m:r>
                    <m:r>
                      <a:rPr lang="en-US" altLang="ja-JP" b="1" i="1" smtClean="0">
                        <a:latin typeface="Cambria Math" panose="02040503050406030204" pitchFamily="18" charset="0"/>
                      </a:rPr>
                      <m:t>𝟏</m:t>
                    </m:r>
                  </m:oMath>
                </a14:m>
                <a:endParaRPr lang="en-US" altLang="ja-JP" dirty="0"/>
              </a:p>
            </p:txBody>
          </p:sp>
        </mc:Choice>
        <mc:Fallback xmlns="">
          <p:sp>
            <p:nvSpPr>
              <p:cNvPr id="15" name="Text Box 4"/>
              <p:cNvSpPr txBox="1">
                <a:spLocks noRot="1" noChangeAspect="1" noMove="1" noResize="1" noEditPoints="1" noAdjustHandles="1" noChangeArrowheads="1" noChangeShapeType="1" noTextEdit="1"/>
              </p:cNvSpPr>
              <p:nvPr/>
            </p:nvSpPr>
            <p:spPr bwMode="auto">
              <a:xfrm>
                <a:off x="827584" y="2924944"/>
                <a:ext cx="7966025" cy="338554"/>
              </a:xfrm>
              <a:prstGeom prst="rect">
                <a:avLst/>
              </a:prstGeom>
              <a:blipFill>
                <a:blip r:embed="rId4"/>
                <a:stretch>
                  <a:fillRect l="-459" t="-9091" b="-25455"/>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
        <p:nvSpPr>
          <p:cNvPr id="13" name="Text Box 38"/>
          <p:cNvSpPr txBox="1">
            <a:spLocks noChangeArrowheads="1"/>
          </p:cNvSpPr>
          <p:nvPr/>
        </p:nvSpPr>
        <p:spPr bwMode="auto">
          <a:xfrm>
            <a:off x="717187" y="1907540"/>
            <a:ext cx="2709524"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381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ja-JP" sz="1800" dirty="0"/>
              <a:t>◎Model parameters</a:t>
            </a:r>
            <a:endParaRPr lang="en-US" altLang="ja-JP" sz="1200" dirty="0">
              <a:solidFill>
                <a:srgbClr val="FFC000"/>
              </a:solidFill>
            </a:endParaRPr>
          </a:p>
        </p:txBody>
      </p:sp>
      <mc:AlternateContent xmlns:mc="http://schemas.openxmlformats.org/markup-compatibility/2006" xmlns:a14="http://schemas.microsoft.com/office/drawing/2010/main">
        <mc:Choice Requires="a14">
          <p:sp>
            <p:nvSpPr>
              <p:cNvPr id="18" name="Text Box 4"/>
              <p:cNvSpPr txBox="1">
                <a:spLocks noChangeArrowheads="1"/>
              </p:cNvSpPr>
              <p:nvPr/>
            </p:nvSpPr>
            <p:spPr bwMode="auto">
              <a:xfrm>
                <a:off x="827584" y="2420380"/>
                <a:ext cx="7966025" cy="360548"/>
              </a:xfrm>
              <a:prstGeom prst="rect">
                <a:avLst/>
              </a:prstGeom>
              <a:noFill/>
              <a:ln>
                <a:noFill/>
              </a:ln>
              <a:effectLst/>
              <a:extLst>
                <a:ext uri="{909E8E84-426E-40DD-AFC4-6F175D3DCCD1}">
                  <a14:hiddenFill>
                    <a:solidFill>
                      <a:schemeClr val="accent1"/>
                    </a:solidFill>
                  </a14:hiddenFill>
                </a:ext>
                <a:ext uri="{91240B29-F687-4F45-9708-019B960494DF}">
                  <a14:hiddenLine w="5715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gn="l">
                  <a:lnSpc>
                    <a:spcPct val="100000"/>
                  </a:lnSpc>
                </a:pPr>
                <a:r>
                  <a:rPr lang="ja-JP" altLang="en-US" b="1" dirty="0">
                    <a:solidFill>
                      <a:schemeClr val="tx1"/>
                    </a:solidFill>
                  </a:rPr>
                  <a:t>・　</a:t>
                </a:r>
                <a:r>
                  <a:rPr lang="en-US" altLang="ja-JP" dirty="0"/>
                  <a:t>3 LTB parameters (</a:t>
                </a:r>
                <a14:m>
                  <m:oMath xmlns:m="http://schemas.openxmlformats.org/officeDocument/2006/math">
                    <m:sSubSup>
                      <m:sSubSupPr>
                        <m:ctrlPr>
                          <a:rPr lang="en-US" altLang="ja-JP" i="1">
                            <a:latin typeface="Cambria Math" panose="02040503050406030204" pitchFamily="18" charset="0"/>
                          </a:rPr>
                        </m:ctrlPr>
                      </m:sSubSupPr>
                      <m:e>
                        <m:r>
                          <a:rPr lang="en-US" altLang="ja-JP">
                            <a:latin typeface="Cambria Math" panose="02040503050406030204" pitchFamily="18" charset="0"/>
                          </a:rPr>
                          <m:t>𝛀</m:t>
                        </m:r>
                      </m:e>
                      <m:sub>
                        <m:r>
                          <a:rPr lang="en-US" altLang="ja-JP">
                            <a:latin typeface="Cambria Math" panose="02040503050406030204" pitchFamily="18" charset="0"/>
                          </a:rPr>
                          <m:t>𝚲</m:t>
                        </m:r>
                        <m:r>
                          <a:rPr lang="en-US" altLang="ja-JP">
                            <a:latin typeface="Cambria Math" panose="02040503050406030204" pitchFamily="18" charset="0"/>
                          </a:rPr>
                          <m:t>𝟎</m:t>
                        </m:r>
                      </m:sub>
                      <m:sup>
                        <m:r>
                          <a:rPr lang="en-US" altLang="ja-JP">
                            <a:latin typeface="Cambria Math" panose="02040503050406030204" pitchFamily="18" charset="0"/>
                          </a:rPr>
                          <m:t>𝐝𝐢𝐬</m:t>
                        </m:r>
                      </m:sup>
                    </m:sSubSup>
                  </m:oMath>
                </a14:m>
                <a:r>
                  <a:rPr lang="en-US" altLang="ja-JP" dirty="0"/>
                  <a:t>, </a:t>
                </a:r>
                <a14:m>
                  <m:oMath xmlns:m="http://schemas.openxmlformats.org/officeDocument/2006/math">
                    <m:sSubSup>
                      <m:sSubSupPr>
                        <m:ctrlPr>
                          <a:rPr lang="en-US" altLang="ja-JP" i="1">
                            <a:latin typeface="Cambria Math" panose="02040503050406030204" pitchFamily="18" charset="0"/>
                          </a:rPr>
                        </m:ctrlPr>
                      </m:sSubSupPr>
                      <m:e>
                        <m:r>
                          <a:rPr lang="en-US" altLang="ja-JP">
                            <a:latin typeface="Cambria Math" panose="02040503050406030204" pitchFamily="18" charset="0"/>
                          </a:rPr>
                          <m:t>𝛀</m:t>
                        </m:r>
                      </m:e>
                      <m:sub>
                        <m:r>
                          <a:rPr lang="en-US" altLang="ja-JP">
                            <a:latin typeface="Cambria Math" panose="02040503050406030204" pitchFamily="18" charset="0"/>
                          </a:rPr>
                          <m:t>𝐦𝟎</m:t>
                        </m:r>
                      </m:sub>
                      <m:sup>
                        <m:r>
                          <a:rPr lang="en-US" altLang="ja-JP">
                            <a:latin typeface="Cambria Math" panose="02040503050406030204" pitchFamily="18" charset="0"/>
                          </a:rPr>
                          <m:t>𝐝𝐢𝐬</m:t>
                        </m:r>
                      </m:sup>
                    </m:sSubSup>
                  </m:oMath>
                </a14:m>
                <a:r>
                  <a:rPr lang="en-US" altLang="ja-JP" dirty="0"/>
                  <a:t>, </a:t>
                </a:r>
                <a14:m>
                  <m:oMath xmlns:m="http://schemas.openxmlformats.org/officeDocument/2006/math">
                    <m:sSub>
                      <m:sSubPr>
                        <m:ctrlPr>
                          <a:rPr lang="en-US" altLang="ja-JP" i="1">
                            <a:latin typeface="Cambria Math" panose="02040503050406030204" pitchFamily="18" charset="0"/>
                          </a:rPr>
                        </m:ctrlPr>
                      </m:sSubPr>
                      <m:e>
                        <m:r>
                          <a:rPr lang="en-US" altLang="ja-JP" i="1">
                            <a:latin typeface="Cambria Math" panose="02040503050406030204" pitchFamily="18" charset="0"/>
                          </a:rPr>
                          <m:t>𝑹</m:t>
                        </m:r>
                      </m:e>
                      <m:sub>
                        <m:r>
                          <a:rPr lang="en-US" altLang="ja-JP">
                            <a:latin typeface="Cambria Math" panose="02040503050406030204" pitchFamily="18" charset="0"/>
                          </a:rPr>
                          <m:t>𝚲</m:t>
                        </m:r>
                      </m:sub>
                    </m:sSub>
                  </m:oMath>
                </a14:m>
                <a:r>
                  <a:rPr lang="en-US" altLang="ja-JP" dirty="0"/>
                  <a:t>)</a:t>
                </a:r>
                <a:r>
                  <a:rPr lang="ja-JP" altLang="en-US" dirty="0"/>
                  <a:t>⇒</a:t>
                </a:r>
                <a:r>
                  <a:rPr lang="en-US" altLang="ja-JP" dirty="0"/>
                  <a:t>gradually connected to flat </a:t>
                </a:r>
                <a14:m>
                  <m:oMath xmlns:m="http://schemas.openxmlformats.org/officeDocument/2006/math">
                    <m:r>
                      <a:rPr lang="en-US" altLang="ja-JP" b="1" i="0" smtClean="0">
                        <a:latin typeface="Cambria Math" panose="02040503050406030204" pitchFamily="18" charset="0"/>
                      </a:rPr>
                      <m:t>𝚲</m:t>
                    </m:r>
                    <m:r>
                      <a:rPr lang="en-US" altLang="ja-JP" b="1" i="0" smtClean="0">
                        <a:latin typeface="Cambria Math" panose="02040503050406030204" pitchFamily="18" charset="0"/>
                      </a:rPr>
                      <m:t>𝐂𝐃𝐌</m:t>
                    </m:r>
                  </m:oMath>
                </a14:m>
                <a:r>
                  <a:rPr lang="en-US" altLang="ja-JP" dirty="0"/>
                  <a:t> </a:t>
                </a:r>
              </a:p>
            </p:txBody>
          </p:sp>
        </mc:Choice>
        <mc:Fallback xmlns="">
          <p:sp>
            <p:nvSpPr>
              <p:cNvPr id="18" name="Text Box 4"/>
              <p:cNvSpPr txBox="1">
                <a:spLocks noRot="1" noChangeAspect="1" noMove="1" noResize="1" noEditPoints="1" noAdjustHandles="1" noChangeArrowheads="1" noChangeShapeType="1" noTextEdit="1"/>
              </p:cNvSpPr>
              <p:nvPr/>
            </p:nvSpPr>
            <p:spPr bwMode="auto">
              <a:xfrm>
                <a:off x="827584" y="2420380"/>
                <a:ext cx="7966025" cy="360548"/>
              </a:xfrm>
              <a:prstGeom prst="rect">
                <a:avLst/>
              </a:prstGeom>
              <a:blipFill>
                <a:blip r:embed="rId5"/>
                <a:stretch>
                  <a:fillRect l="-459" t="-3390" b="-2203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
        <p:nvSpPr>
          <p:cNvPr id="20" name="Text Box 4"/>
          <p:cNvSpPr txBox="1">
            <a:spLocks noChangeArrowheads="1"/>
          </p:cNvSpPr>
          <p:nvPr/>
        </p:nvSpPr>
        <p:spPr bwMode="auto">
          <a:xfrm>
            <a:off x="827584" y="3882534"/>
            <a:ext cx="7966025"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l">
              <a:lnSpc>
                <a:spcPct val="100000"/>
              </a:lnSpc>
            </a:pPr>
            <a:r>
              <a:rPr lang="ja-JP" altLang="en-US" b="1" dirty="0">
                <a:solidFill>
                  <a:schemeClr val="tx1"/>
                </a:solidFill>
              </a:rPr>
              <a:t>・　</a:t>
            </a:r>
            <a:r>
              <a:rPr lang="en-US" altLang="ja-JP" b="1" dirty="0" err="1">
                <a:solidFill>
                  <a:schemeClr val="tx1"/>
                </a:solidFill>
              </a:rPr>
              <a:t>CosmoMC</a:t>
            </a:r>
            <a:r>
              <a:rPr lang="en-US" altLang="ja-JP" b="1" dirty="0">
                <a:solidFill>
                  <a:schemeClr val="tx1"/>
                </a:solidFill>
              </a:rPr>
              <a:t> with 7 parameters</a:t>
            </a:r>
            <a:endParaRPr lang="en-US" altLang="ja-JP" dirty="0"/>
          </a:p>
        </p:txBody>
      </p:sp>
      <mc:AlternateContent xmlns:mc="http://schemas.openxmlformats.org/markup-compatibility/2006" xmlns:a14="http://schemas.microsoft.com/office/drawing/2010/main">
        <mc:Choice Requires="a14">
          <p:sp>
            <p:nvSpPr>
              <p:cNvPr id="21" name="Text Box 4"/>
              <p:cNvSpPr txBox="1">
                <a:spLocks noChangeArrowheads="1"/>
              </p:cNvSpPr>
              <p:nvPr/>
            </p:nvSpPr>
            <p:spPr bwMode="auto">
              <a:xfrm>
                <a:off x="827584" y="3378478"/>
                <a:ext cx="7966025" cy="338554"/>
              </a:xfrm>
              <a:prstGeom prst="rect">
                <a:avLst/>
              </a:prstGeom>
              <a:noFill/>
              <a:ln>
                <a:noFill/>
              </a:ln>
              <a:effectLst/>
              <a:extLst>
                <a:ext uri="{909E8E84-426E-40DD-AFC4-6F175D3DCCD1}">
                  <a14:hiddenFill>
                    <a:solidFill>
                      <a:schemeClr val="accent1"/>
                    </a:solidFill>
                  </a14:hiddenFill>
                </a:ext>
                <a:ext uri="{91240B29-F687-4F45-9708-019B960494DF}">
                  <a14:hiddenLine w="5715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gn="l">
                  <a:lnSpc>
                    <a:spcPct val="100000"/>
                  </a:lnSpc>
                </a:pPr>
                <a:r>
                  <a:rPr lang="ja-JP" altLang="en-US" b="1" dirty="0">
                    <a:solidFill>
                      <a:schemeClr val="tx1"/>
                    </a:solidFill>
                  </a:rPr>
                  <a:t>・　</a:t>
                </a:r>
                <a:r>
                  <a:rPr lang="en-US" altLang="ja-JP" dirty="0"/>
                  <a:t>Other parameters (</a:t>
                </a:r>
                <a14:m>
                  <m:oMath xmlns:m="http://schemas.openxmlformats.org/officeDocument/2006/math">
                    <m:sSub>
                      <m:sSubPr>
                        <m:ctrlPr>
                          <a:rPr lang="en-US" altLang="ja-JP" b="1" i="1" smtClean="0">
                            <a:latin typeface="Cambria Math" panose="02040503050406030204" pitchFamily="18" charset="0"/>
                          </a:rPr>
                        </m:ctrlPr>
                      </m:sSubPr>
                      <m:e>
                        <m:r>
                          <a:rPr lang="en-US" altLang="ja-JP" b="1" i="1" smtClean="0">
                            <a:latin typeface="Cambria Math" panose="02040503050406030204" pitchFamily="18" charset="0"/>
                          </a:rPr>
                          <m:t>𝑯</m:t>
                        </m:r>
                      </m:e>
                      <m:sub>
                        <m:r>
                          <a:rPr lang="en-US" altLang="ja-JP" b="1" i="1" smtClean="0">
                            <a:latin typeface="Cambria Math" panose="02040503050406030204" pitchFamily="18" charset="0"/>
                          </a:rPr>
                          <m:t>𝟎</m:t>
                        </m:r>
                      </m:sub>
                    </m:sSub>
                  </m:oMath>
                </a14:m>
                <a:r>
                  <a:rPr lang="en-US" altLang="ja-JP" dirty="0"/>
                  <a:t>, </a:t>
                </a:r>
                <a14:m>
                  <m:oMath xmlns:m="http://schemas.openxmlformats.org/officeDocument/2006/math">
                    <m:sSub>
                      <m:sSubPr>
                        <m:ctrlPr>
                          <a:rPr lang="en-US" altLang="ja-JP" b="1" i="1" dirty="0" smtClean="0">
                            <a:latin typeface="Cambria Math" panose="02040503050406030204" pitchFamily="18" charset="0"/>
                          </a:rPr>
                        </m:ctrlPr>
                      </m:sSubPr>
                      <m:e>
                        <m:r>
                          <a:rPr lang="en-US" altLang="ja-JP" b="1" i="1" dirty="0" smtClean="0">
                            <a:latin typeface="Cambria Math" panose="02040503050406030204" pitchFamily="18" charset="0"/>
                          </a:rPr>
                          <m:t>𝒏</m:t>
                        </m:r>
                      </m:e>
                      <m:sub>
                        <m:r>
                          <a:rPr lang="en-US" altLang="ja-JP" b="1" i="1" dirty="0" smtClean="0">
                            <a:latin typeface="Cambria Math" panose="02040503050406030204" pitchFamily="18" charset="0"/>
                          </a:rPr>
                          <m:t>𝒔</m:t>
                        </m:r>
                      </m:sub>
                    </m:sSub>
                  </m:oMath>
                </a14:m>
                <a:r>
                  <a:rPr lang="en-US" altLang="ja-JP" dirty="0"/>
                  <a:t>, </a:t>
                </a:r>
                <a14:m>
                  <m:oMath xmlns:m="http://schemas.openxmlformats.org/officeDocument/2006/math">
                    <m:r>
                      <a:rPr lang="en-US" altLang="ja-JP" b="1" i="1" dirty="0" smtClean="0">
                        <a:latin typeface="Cambria Math" panose="02040503050406030204" pitchFamily="18" charset="0"/>
                      </a:rPr>
                      <m:t>𝑨</m:t>
                    </m:r>
                  </m:oMath>
                </a14:m>
                <a:r>
                  <a:rPr lang="en-US" altLang="ja-JP" dirty="0"/>
                  <a:t>, </a:t>
                </a:r>
                <a14:m>
                  <m:oMath xmlns:m="http://schemas.openxmlformats.org/officeDocument/2006/math">
                    <m:r>
                      <a:rPr lang="en-US" altLang="ja-JP" b="1" i="1" smtClean="0">
                        <a:latin typeface="Cambria Math" panose="02040503050406030204" pitchFamily="18" charset="0"/>
                      </a:rPr>
                      <m:t>𝜶</m:t>
                    </m:r>
                    <m:r>
                      <a:rPr lang="en-US" altLang="ja-JP" b="1" i="1" smtClean="0">
                        <a:latin typeface="Cambria Math" panose="02040503050406030204" pitchFamily="18" charset="0"/>
                      </a:rPr>
                      <m:t>≔</m:t>
                    </m:r>
                    <m:r>
                      <a:rPr lang="en-US" altLang="ja-JP" b="1" i="0" smtClean="0">
                        <a:latin typeface="Cambria Math" panose="02040503050406030204" pitchFamily="18" charset="0"/>
                      </a:rPr>
                      <m:t>𝐛𝐚𝐫𝐲𝐨𝐧</m:t>
                    </m:r>
                    <m:r>
                      <a:rPr lang="en-US" altLang="ja-JP" b="1" i="0" smtClean="0">
                        <a:latin typeface="Cambria Math" panose="02040503050406030204" pitchFamily="18" charset="0"/>
                      </a:rPr>
                      <m:t>/</m:t>
                    </m:r>
                    <m:r>
                      <a:rPr lang="en-US" altLang="ja-JP" b="1" i="0" smtClean="0">
                        <a:latin typeface="Cambria Math" panose="02040503050406030204" pitchFamily="18" charset="0"/>
                      </a:rPr>
                      <m:t>𝐦𝐚𝐭𝐭𝐞𝐫</m:t>
                    </m:r>
                  </m:oMath>
                </a14:m>
                <a:r>
                  <a:rPr lang="en-US" altLang="ja-JP" dirty="0"/>
                  <a:t>)</a:t>
                </a:r>
              </a:p>
            </p:txBody>
          </p:sp>
        </mc:Choice>
        <mc:Fallback xmlns="">
          <p:sp>
            <p:nvSpPr>
              <p:cNvPr id="21" name="Text Box 4"/>
              <p:cNvSpPr txBox="1">
                <a:spLocks noRot="1" noChangeAspect="1" noMove="1" noResize="1" noEditPoints="1" noAdjustHandles="1" noChangeArrowheads="1" noChangeShapeType="1" noTextEdit="1"/>
              </p:cNvSpPr>
              <p:nvPr/>
            </p:nvSpPr>
            <p:spPr bwMode="auto">
              <a:xfrm>
                <a:off x="827584" y="3378478"/>
                <a:ext cx="7966025" cy="338554"/>
              </a:xfrm>
              <a:prstGeom prst="rect">
                <a:avLst/>
              </a:prstGeom>
              <a:blipFill>
                <a:blip r:embed="rId6"/>
                <a:stretch>
                  <a:fillRect l="-459" t="-8929" b="-23214"/>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sp>
            <p:nvSpPr>
              <p:cNvPr id="22" name="Text Box 4"/>
              <p:cNvSpPr txBox="1">
                <a:spLocks noChangeArrowheads="1"/>
              </p:cNvSpPr>
              <p:nvPr/>
            </p:nvSpPr>
            <p:spPr bwMode="auto">
              <a:xfrm>
                <a:off x="827584" y="4386590"/>
                <a:ext cx="7966025" cy="344453"/>
              </a:xfrm>
              <a:prstGeom prst="rect">
                <a:avLst/>
              </a:prstGeom>
              <a:noFill/>
              <a:ln>
                <a:noFill/>
              </a:ln>
              <a:effectLst/>
              <a:extLst>
                <a:ext uri="{909E8E84-426E-40DD-AFC4-6F175D3DCCD1}">
                  <a14:hiddenFill>
                    <a:solidFill>
                      <a:schemeClr val="accent1"/>
                    </a:solidFill>
                  </a14:hiddenFill>
                </a:ext>
                <a:ext uri="{91240B29-F687-4F45-9708-019B960494DF}">
                  <a14:hiddenLine w="57150" algn="ctr">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p>
                <a:pPr algn="l">
                  <a:lnSpc>
                    <a:spcPct val="100000"/>
                  </a:lnSpc>
                </a:pPr>
                <a:r>
                  <a:rPr lang="ja-JP" altLang="en-US" b="1" dirty="0">
                    <a:solidFill>
                      <a:schemeClr val="tx1"/>
                    </a:solidFill>
                  </a:rPr>
                  <a:t>・　</a:t>
                </a:r>
                <a:r>
                  <a:rPr lang="en-US" altLang="ja-JP" b="1" dirty="0">
                    <a:solidFill>
                      <a:schemeClr val="tx1"/>
                    </a:solidFill>
                  </a:rPr>
                  <a:t>P</a:t>
                </a:r>
                <a:r>
                  <a:rPr lang="en-US" altLang="ja-JP" dirty="0"/>
                  <a:t>rior: </a:t>
                </a:r>
                <a14:m>
                  <m:oMath xmlns:m="http://schemas.openxmlformats.org/officeDocument/2006/math">
                    <m:sSub>
                      <m:sSubPr>
                        <m:ctrlPr>
                          <a:rPr lang="en-US" altLang="ja-JP" b="1" i="1" smtClean="0">
                            <a:latin typeface="Cambria Math" panose="02040503050406030204" pitchFamily="18" charset="0"/>
                          </a:rPr>
                        </m:ctrlPr>
                      </m:sSubPr>
                      <m:e>
                        <m:r>
                          <a:rPr lang="en-US" altLang="ja-JP" b="1" i="1" smtClean="0">
                            <a:latin typeface="Cambria Math" panose="02040503050406030204" pitchFamily="18" charset="0"/>
                          </a:rPr>
                          <m:t>𝑯</m:t>
                        </m:r>
                      </m:e>
                      <m:sub>
                        <m:r>
                          <a:rPr lang="en-US" altLang="ja-JP" b="1" i="1" smtClean="0">
                            <a:latin typeface="Cambria Math" panose="02040503050406030204" pitchFamily="18" charset="0"/>
                          </a:rPr>
                          <m:t>𝟎</m:t>
                        </m:r>
                      </m:sub>
                    </m:sSub>
                    <m:r>
                      <a:rPr lang="en-US" altLang="ja-JP" b="1" i="1" smtClean="0">
                        <a:latin typeface="Cambria Math" panose="02040503050406030204" pitchFamily="18" charset="0"/>
                      </a:rPr>
                      <m:t>=</m:t>
                    </m:r>
                    <m:r>
                      <a:rPr lang="en-US" altLang="ja-JP" b="1" i="1" smtClean="0">
                        <a:latin typeface="Cambria Math" panose="02040503050406030204" pitchFamily="18" charset="0"/>
                      </a:rPr>
                      <m:t>𝟕𝟐</m:t>
                    </m:r>
                    <m:r>
                      <a:rPr lang="en-US" altLang="ja-JP" b="1" i="1" smtClean="0">
                        <a:latin typeface="Cambria Math" panose="02040503050406030204" pitchFamily="18" charset="0"/>
                      </a:rPr>
                      <m:t>.</m:t>
                    </m:r>
                    <m:r>
                      <a:rPr lang="en-US" altLang="ja-JP" b="1" i="1" smtClean="0">
                        <a:latin typeface="Cambria Math" panose="02040503050406030204" pitchFamily="18" charset="0"/>
                      </a:rPr>
                      <m:t>𝟓</m:t>
                    </m:r>
                    <m:r>
                      <a:rPr lang="en-US" altLang="ja-JP" b="1" i="1" smtClean="0">
                        <a:latin typeface="Cambria Math" panose="02040503050406030204" pitchFamily="18" charset="0"/>
                      </a:rPr>
                      <m:t>±</m:t>
                    </m:r>
                    <m:r>
                      <a:rPr lang="en-US" altLang="ja-JP" b="1" i="1" smtClean="0">
                        <a:latin typeface="Cambria Math" panose="02040503050406030204" pitchFamily="18" charset="0"/>
                      </a:rPr>
                      <m:t>𝟐</m:t>
                    </m:r>
                    <m:r>
                      <a:rPr lang="en-US" altLang="ja-JP" b="1" i="1" smtClean="0">
                        <a:latin typeface="Cambria Math" panose="02040503050406030204" pitchFamily="18" charset="0"/>
                      </a:rPr>
                      <m:t>.</m:t>
                    </m:r>
                    <m:r>
                      <a:rPr lang="en-US" altLang="ja-JP" b="1" i="1" smtClean="0">
                        <a:latin typeface="Cambria Math" panose="02040503050406030204" pitchFamily="18" charset="0"/>
                      </a:rPr>
                      <m:t>𝟓</m:t>
                    </m:r>
                    <m:r>
                      <a:rPr lang="en-US" altLang="ja-JP" b="1" i="1" smtClean="0">
                        <a:latin typeface="Cambria Math" panose="02040503050406030204" pitchFamily="18" charset="0"/>
                      </a:rPr>
                      <m:t>[</m:t>
                    </m:r>
                    <m:r>
                      <a:rPr lang="en-US" altLang="ja-JP" b="1" i="0" smtClean="0">
                        <a:latin typeface="Cambria Math" panose="02040503050406030204" pitchFamily="18" charset="0"/>
                      </a:rPr>
                      <m:t>𝐤𝐦</m:t>
                    </m:r>
                    <m:r>
                      <a:rPr lang="en-US" altLang="ja-JP" b="1" i="0" smtClean="0">
                        <a:latin typeface="Cambria Math" panose="02040503050406030204" pitchFamily="18" charset="0"/>
                      </a:rPr>
                      <m:t> </m:t>
                    </m:r>
                    <m:sSup>
                      <m:sSupPr>
                        <m:ctrlPr>
                          <a:rPr lang="en-US" altLang="ja-JP" b="1" i="1" smtClean="0">
                            <a:latin typeface="Cambria Math" panose="02040503050406030204" pitchFamily="18" charset="0"/>
                          </a:rPr>
                        </m:ctrlPr>
                      </m:sSupPr>
                      <m:e>
                        <m:r>
                          <a:rPr lang="en-US" altLang="ja-JP" b="1" i="0" smtClean="0">
                            <a:latin typeface="Cambria Math" panose="02040503050406030204" pitchFamily="18" charset="0"/>
                          </a:rPr>
                          <m:t>𝐬</m:t>
                        </m:r>
                      </m:e>
                      <m:sup>
                        <m:r>
                          <a:rPr lang="en-US" altLang="ja-JP" b="1" i="0" smtClean="0">
                            <a:latin typeface="Cambria Math" panose="02040503050406030204" pitchFamily="18" charset="0"/>
                          </a:rPr>
                          <m:t>−</m:t>
                        </m:r>
                        <m:r>
                          <a:rPr lang="en-US" altLang="ja-JP" b="1" i="0" smtClean="0">
                            <a:latin typeface="Cambria Math" panose="02040503050406030204" pitchFamily="18" charset="0"/>
                          </a:rPr>
                          <m:t>𝟏</m:t>
                        </m:r>
                      </m:sup>
                    </m:sSup>
                    <m:r>
                      <a:rPr lang="en-US" altLang="ja-JP" b="1" i="0" smtClean="0">
                        <a:latin typeface="Cambria Math" panose="02040503050406030204" pitchFamily="18" charset="0"/>
                      </a:rPr>
                      <m:t> </m:t>
                    </m:r>
                    <m:r>
                      <a:rPr lang="en-US" altLang="ja-JP" b="1" i="0" smtClean="0">
                        <a:latin typeface="Cambria Math" panose="02040503050406030204" pitchFamily="18" charset="0"/>
                      </a:rPr>
                      <m:t>𝐌𝐩</m:t>
                    </m:r>
                    <m:sSup>
                      <m:sSupPr>
                        <m:ctrlPr>
                          <a:rPr lang="en-US" altLang="ja-JP" b="1" i="1" smtClean="0">
                            <a:latin typeface="Cambria Math" panose="02040503050406030204" pitchFamily="18" charset="0"/>
                          </a:rPr>
                        </m:ctrlPr>
                      </m:sSupPr>
                      <m:e>
                        <m:r>
                          <a:rPr lang="en-US" altLang="ja-JP" b="1" i="0" smtClean="0">
                            <a:latin typeface="Cambria Math" panose="02040503050406030204" pitchFamily="18" charset="0"/>
                          </a:rPr>
                          <m:t>𝐜</m:t>
                        </m:r>
                      </m:e>
                      <m:sup>
                        <m:r>
                          <a:rPr lang="en-US" altLang="ja-JP" b="1" i="0" smtClean="0">
                            <a:latin typeface="Cambria Math" panose="02040503050406030204" pitchFamily="18" charset="0"/>
                          </a:rPr>
                          <m:t>−</m:t>
                        </m:r>
                        <m:r>
                          <a:rPr lang="en-US" altLang="ja-JP" b="1" i="0" smtClean="0">
                            <a:latin typeface="Cambria Math" panose="02040503050406030204" pitchFamily="18" charset="0"/>
                          </a:rPr>
                          <m:t>𝟏</m:t>
                        </m:r>
                      </m:sup>
                    </m:sSup>
                    <m:r>
                      <a:rPr lang="en-US" altLang="ja-JP" b="1" i="0" smtClean="0">
                        <a:latin typeface="Cambria Math" panose="02040503050406030204" pitchFamily="18" charset="0"/>
                      </a:rPr>
                      <m:t>]</m:t>
                    </m:r>
                  </m:oMath>
                </a14:m>
                <a:r>
                  <a:rPr lang="ja-JP" altLang="en-US" dirty="0"/>
                  <a:t>　⇒　</a:t>
                </a:r>
                <a:r>
                  <a:rPr lang="en-US" altLang="ja-JP" dirty="0"/>
                  <a:t>Constraint on void depth</a:t>
                </a:r>
              </a:p>
            </p:txBody>
          </p:sp>
        </mc:Choice>
        <mc:Fallback xmlns="">
          <p:sp>
            <p:nvSpPr>
              <p:cNvPr id="22" name="Text Box 4"/>
              <p:cNvSpPr txBox="1">
                <a:spLocks noRot="1" noChangeAspect="1" noMove="1" noResize="1" noEditPoints="1" noAdjustHandles="1" noChangeArrowheads="1" noChangeShapeType="1" noTextEdit="1"/>
              </p:cNvSpPr>
              <p:nvPr/>
            </p:nvSpPr>
            <p:spPr bwMode="auto">
              <a:xfrm>
                <a:off x="827584" y="4386590"/>
                <a:ext cx="7966025" cy="344453"/>
              </a:xfrm>
              <a:prstGeom prst="rect">
                <a:avLst/>
              </a:prstGeom>
              <a:blipFill>
                <a:blip r:embed="rId7"/>
                <a:stretch>
                  <a:fillRect l="-459" t="-7143" b="-25000"/>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571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ja-JP" altLang="en-US">
                    <a:noFill/>
                  </a:rPr>
                  <a:t> </a:t>
                </a:r>
              </a:p>
            </p:txBody>
          </p:sp>
        </mc:Fallback>
      </mc:AlternateContent>
      <p:sp>
        <p:nvSpPr>
          <p:cNvPr id="2" name="正方形/長方形 1"/>
          <p:cNvSpPr/>
          <p:nvPr/>
        </p:nvSpPr>
        <p:spPr>
          <a:xfrm>
            <a:off x="4402177" y="5451568"/>
            <a:ext cx="3980577" cy="338554"/>
          </a:xfrm>
          <a:prstGeom prst="rect">
            <a:avLst/>
          </a:prstGeom>
        </p:spPr>
        <p:txBody>
          <a:bodyPr wrap="none">
            <a:spAutoFit/>
          </a:bodyPr>
          <a:lstStyle/>
          <a:p>
            <a:r>
              <a:rPr lang="en-US" altLang="ja-JP" dirty="0">
                <a:solidFill>
                  <a:srgbClr val="FFC000"/>
                </a:solidFill>
              </a:rPr>
              <a:t>With Tokutake-</a:t>
            </a:r>
            <a:r>
              <a:rPr lang="en-US" altLang="ja-JP" dirty="0" err="1">
                <a:solidFill>
                  <a:srgbClr val="FFC000"/>
                </a:solidFill>
              </a:rPr>
              <a:t>kun</a:t>
            </a:r>
            <a:r>
              <a:rPr lang="en-US" altLang="ja-JP" dirty="0">
                <a:solidFill>
                  <a:srgbClr val="FFC000"/>
                </a:solidFill>
              </a:rPr>
              <a:t> and </a:t>
            </a:r>
            <a:r>
              <a:rPr lang="en-US" altLang="ja-JP" dirty="0" err="1">
                <a:solidFill>
                  <a:srgbClr val="FFC000"/>
                </a:solidFill>
              </a:rPr>
              <a:t>Ichiki</a:t>
            </a:r>
            <a:r>
              <a:rPr lang="en-US" altLang="ja-JP" dirty="0">
                <a:solidFill>
                  <a:srgbClr val="FFC000"/>
                </a:solidFill>
              </a:rPr>
              <a:t>-san </a:t>
            </a:r>
            <a:endParaRPr lang="ja-JP" altLang="en-US" dirty="0"/>
          </a:p>
        </p:txBody>
      </p:sp>
    </p:spTree>
    <p:extLst>
      <p:ext uri="{BB962C8B-B14F-4D97-AF65-F5344CB8AC3E}">
        <p14:creationId xmlns:p14="http://schemas.microsoft.com/office/powerpoint/2010/main" val="273570529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EXPOINTINIT" val=""/>
  <p:tag name="USEAMSFONTS" val="True"/>
  <p:tag name="EMBEDFONTS" val="False"/>
  <p:tag name="USEBOLDAMS" val="False"/>
  <p:tag name="DEFAULTDISPLAYSOURCE" val="\documentclass{slides}&#10;\mathversion{bold}&#10;\renewcommand{\seriesdefault}{\bfdefault}&#10;\pagestyle{empty}&#10;\usepackage{color,graphicx,amssymb,amsmath}&#10;\pagecolor[named]{White}&#10;\begin{document}&#10;\textcolor[named]{SkyBlue&#10;}{&#10;}&#10;\end{document}"/>
  <p:tag name="TEX2PS" val="latex $(base).tex; dvips -D $(res) -E -o $(base).ps $(base).dvi"/>
  <p:tag name="EXTERNALEDITCOMMAND" val="notepad %"/>
  <p:tag name="GHOSTSCRIPTCOMMAND" val="gswin32c"/>
  <p:tag name="DEFAULTBITMAP" val="png16m"/>
  <p:tag name="DEFAULTBLEND" val="False"/>
  <p:tag name="DEFAULTTRANSPARENT" val="True"/>
  <p:tag name="DEFAULTWORKAROUNDTRANSPARENCYBUG" val="False"/>
  <p:tag name="DEFAULTRESOLUTION" val="300"/>
  <p:tag name="DEFAULTMAGNIFICATION" val="2"/>
  <p:tag name="DEFAULTFONTSIZE" val="10"/>
  <p:tag name="DEFAULTWIDTH" val="348"/>
  <p:tag name="DEFAULTHEIGHT" val="200"/>
</p:tagLst>
</file>

<file path=ppt/theme/theme1.xml><?xml version="1.0" encoding="utf-8"?>
<a:theme xmlns:a="http://schemas.openxmlformats.org/drawingml/2006/main" name="標準デザイン">
  <a:themeElements>
    <a:clrScheme name="標準デザイン 13">
      <a:dk1>
        <a:srgbClr val="336699"/>
      </a:dk1>
      <a:lt1>
        <a:srgbClr val="FFFFFF"/>
      </a:lt1>
      <a:dk2>
        <a:srgbClr val="000000"/>
      </a:dk2>
      <a:lt2>
        <a:srgbClr val="00FF00"/>
      </a:lt2>
      <a:accent1>
        <a:srgbClr val="003399"/>
      </a:accent1>
      <a:accent2>
        <a:srgbClr val="FFFF00"/>
      </a:accent2>
      <a:accent3>
        <a:srgbClr val="AAAAAA"/>
      </a:accent3>
      <a:accent4>
        <a:srgbClr val="DADADA"/>
      </a:accent4>
      <a:accent5>
        <a:srgbClr val="AAADCA"/>
      </a:accent5>
      <a:accent6>
        <a:srgbClr val="E7E700"/>
      </a:accent6>
      <a:hlink>
        <a:srgbClr val="66CCFF"/>
      </a:hlink>
      <a:folHlink>
        <a:srgbClr val="FF00FF"/>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777777"/>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1" i="0" u="none" strike="noStrike" cap="none" normalizeH="0" baseline="0" smtClean="0">
            <a:ln>
              <a:noFill/>
            </a:ln>
            <a:solidFill>
              <a:schemeClr val="tx1"/>
            </a:solidFill>
            <a:effectLst/>
            <a:latin typeface="Arial Black" pitchFamily="34" charset="0"/>
            <a:ea typeface="ＭＳ Ｐゴシック" pitchFamily="50" charset="-128"/>
          </a:defRPr>
        </a:defPPr>
      </a:lstStyle>
    </a:spDef>
    <a:lnDef>
      <a:spPr bwMode="auto">
        <a:xfrm>
          <a:off x="0" y="0"/>
          <a:ext cx="1" cy="1"/>
        </a:xfrm>
        <a:custGeom>
          <a:avLst/>
          <a:gdLst/>
          <a:ahLst/>
          <a:cxnLst/>
          <a:rect l="0" t="0" r="0" b="0"/>
          <a:pathLst/>
        </a:custGeom>
        <a:solidFill>
          <a:srgbClr val="777777"/>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1" i="0" u="none" strike="noStrike" cap="none" normalizeH="0" baseline="0" smtClean="0">
            <a:ln>
              <a:noFill/>
            </a:ln>
            <a:solidFill>
              <a:schemeClr val="tx1"/>
            </a:solidFill>
            <a:effectLst/>
            <a:latin typeface="Arial Black" pitchFamily="34"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標準デザイン 13">
        <a:dk1>
          <a:srgbClr val="336699"/>
        </a:dk1>
        <a:lt1>
          <a:srgbClr val="FFFFFF"/>
        </a:lt1>
        <a:dk2>
          <a:srgbClr val="000000"/>
        </a:dk2>
        <a:lt2>
          <a:srgbClr val="00FF00"/>
        </a:lt2>
        <a:accent1>
          <a:srgbClr val="003399"/>
        </a:accent1>
        <a:accent2>
          <a:srgbClr val="FFFF00"/>
        </a:accent2>
        <a:accent3>
          <a:srgbClr val="AAAAAA"/>
        </a:accent3>
        <a:accent4>
          <a:srgbClr val="DADADA"/>
        </a:accent4>
        <a:accent5>
          <a:srgbClr val="AAADCA"/>
        </a:accent5>
        <a:accent6>
          <a:srgbClr val="E7E700"/>
        </a:accent6>
        <a:hlink>
          <a:srgbClr val="66CCFF"/>
        </a:hlink>
        <a:folHlink>
          <a:srgbClr val="FF00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25252</TotalTime>
  <Words>919</Words>
  <Application>Microsoft Office PowerPoint</Application>
  <PresentationFormat>画面に合わせる (4:3)</PresentationFormat>
  <Paragraphs>223</Paragraphs>
  <Slides>18</Slides>
  <Notes>18</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18</vt:i4>
      </vt:variant>
    </vt:vector>
  </HeadingPairs>
  <TitlesOfParts>
    <vt:vector size="26" baseType="lpstr">
      <vt:lpstr>ＭＳ Ｐゴシック</vt:lpstr>
      <vt:lpstr>ＭＳ Ｐ明朝</vt:lpstr>
      <vt:lpstr>Arial</vt:lpstr>
      <vt:lpstr>Arial Black</vt:lpstr>
      <vt:lpstr>Cambria Math</vt:lpstr>
      <vt:lpstr>MT Extra</vt:lpstr>
      <vt:lpstr>Times New Roman</vt:lpstr>
      <vt:lpstr>標準デザイン</vt:lpstr>
      <vt:lpstr>On Observational Effects  of Spherical Inhomogeneity</vt:lpstr>
      <vt:lpstr>Published papers  </vt:lpstr>
      <vt:lpstr>On Observational Effects  of Spherical Inhomogeneity</vt:lpstr>
      <vt:lpstr>Test of  Cosmological Principle</vt:lpstr>
      <vt:lpstr>Effects of Spherical Inhom.</vt:lpstr>
      <vt:lpstr>(Λ)ＬＴＢ model</vt:lpstr>
      <vt:lpstr>Setting</vt:lpstr>
      <vt:lpstr>CMB in LTB</vt:lpstr>
      <vt:lpstr>Setting for Power Spectrum</vt:lpstr>
      <vt:lpstr>Contour map</vt:lpstr>
      <vt:lpstr>Previous Work</vt:lpstr>
      <vt:lpstr>Contour map</vt:lpstr>
      <vt:lpstr>Cluster kSZ Constraint</vt:lpstr>
      <vt:lpstr>kSZ</vt:lpstr>
      <vt:lpstr>Summary</vt:lpstr>
      <vt:lpstr>Thank you</vt:lpstr>
      <vt:lpstr>H0 tension and inhomo.</vt:lpstr>
      <vt:lpstr>Summary</vt:lpstr>
    </vt:vector>
  </TitlesOfParts>
  <Company>OCU Gravity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yoo</dc:creator>
  <cp:lastModifiedBy>chulmoon</cp:lastModifiedBy>
  <cp:revision>751</cp:revision>
  <dcterms:created xsi:type="dcterms:W3CDTF">2005-11-19T08:52:15Z</dcterms:created>
  <dcterms:modified xsi:type="dcterms:W3CDTF">2018-02-12T01:06:48Z</dcterms:modified>
</cp:coreProperties>
</file>