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80" r:id="rId2"/>
    <p:sldMasterId id="2147483692" r:id="rId3"/>
  </p:sldMasterIdLst>
  <p:notesMasterIdLst>
    <p:notesMasterId r:id="rId35"/>
  </p:notesMasterIdLst>
  <p:handoutMasterIdLst>
    <p:handoutMasterId r:id="rId36"/>
  </p:handoutMasterIdLst>
  <p:sldIdLst>
    <p:sldId id="548" r:id="rId4"/>
    <p:sldId id="549" r:id="rId5"/>
    <p:sldId id="551" r:id="rId6"/>
    <p:sldId id="552" r:id="rId7"/>
    <p:sldId id="553" r:id="rId8"/>
    <p:sldId id="554" r:id="rId9"/>
    <p:sldId id="555" r:id="rId10"/>
    <p:sldId id="556" r:id="rId11"/>
    <p:sldId id="557" r:id="rId12"/>
    <p:sldId id="558" r:id="rId13"/>
    <p:sldId id="520" r:id="rId14"/>
    <p:sldId id="463" r:id="rId15"/>
    <p:sldId id="526" r:id="rId16"/>
    <p:sldId id="467" r:id="rId17"/>
    <p:sldId id="468" r:id="rId18"/>
    <p:sldId id="527" r:id="rId19"/>
    <p:sldId id="480" r:id="rId20"/>
    <p:sldId id="471" r:id="rId21"/>
    <p:sldId id="529" r:id="rId22"/>
    <p:sldId id="532" r:id="rId23"/>
    <p:sldId id="531" r:id="rId24"/>
    <p:sldId id="470" r:id="rId25"/>
    <p:sldId id="521" r:id="rId26"/>
    <p:sldId id="481" r:id="rId27"/>
    <p:sldId id="505" r:id="rId28"/>
    <p:sldId id="534" r:id="rId29"/>
    <p:sldId id="535" r:id="rId30"/>
    <p:sldId id="542" r:id="rId31"/>
    <p:sldId id="543" r:id="rId32"/>
    <p:sldId id="500" r:id="rId33"/>
    <p:sldId id="502" r:id="rId34"/>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521415D9-36F7-43E2-AB2F-B90AF26B5E84}">
      <p14:sectionLst xmlns:p14="http://schemas.microsoft.com/office/powerpoint/2010/main">
        <p14:section name="発表スライド" id="{2D12EFC0-CF26-4523-BA58-2B0FB9B66AA5}">
          <p14:sldIdLst>
            <p14:sldId id="548"/>
            <p14:sldId id="549"/>
            <p14:sldId id="551"/>
            <p14:sldId id="552"/>
            <p14:sldId id="553"/>
            <p14:sldId id="554"/>
            <p14:sldId id="555"/>
            <p14:sldId id="556"/>
            <p14:sldId id="557"/>
            <p14:sldId id="558"/>
            <p14:sldId id="520"/>
            <p14:sldId id="463"/>
            <p14:sldId id="526"/>
            <p14:sldId id="467"/>
            <p14:sldId id="468"/>
            <p14:sldId id="527"/>
            <p14:sldId id="480"/>
            <p14:sldId id="471"/>
            <p14:sldId id="529"/>
            <p14:sldId id="532"/>
            <p14:sldId id="531"/>
            <p14:sldId id="470"/>
            <p14:sldId id="521"/>
            <p14:sldId id="481"/>
            <p14:sldId id="505"/>
            <p14:sldId id="534"/>
            <p14:sldId id="535"/>
            <p14:sldId id="542"/>
            <p14:sldId id="543"/>
            <p14:sldId id="500"/>
            <p14:sldId id="502"/>
          </p14:sldIdLst>
        </p14:section>
        <p14:section name="Appendix" id="{86998F7F-BEB3-45BC-9A4E-F6CCB3A65AE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D1D1"/>
    <a:srgbClr val="0000FF"/>
    <a:srgbClr val="D8F7E4"/>
    <a:srgbClr val="00FF00"/>
    <a:srgbClr val="000000"/>
    <a:srgbClr val="99FF99"/>
    <a:srgbClr val="FF66FF"/>
    <a:srgbClr val="FFFFFF"/>
    <a:srgbClr val="DFDA00"/>
    <a:srgbClr val="FF9F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2" autoAdjust="0"/>
    <p:restoredTop sz="89655" autoAdjust="0"/>
  </p:normalViewPr>
  <p:slideViewPr>
    <p:cSldViewPr>
      <p:cViewPr>
        <p:scale>
          <a:sx n="82" d="100"/>
          <a:sy n="82" d="100"/>
        </p:scale>
        <p:origin x="990" y="3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60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E8AC16-DF4D-42A1-8C3B-D41D0BBDE050}" type="datetimeFigureOut">
              <a:rPr kumimoji="1" lang="ja-JP" altLang="en-US" smtClean="0"/>
              <a:t>2018/2/12</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41300F-8A3F-41A0-8F7B-D64BB6AF70F6}" type="slidenum">
              <a:rPr kumimoji="1" lang="ja-JP" altLang="en-US" smtClean="0"/>
              <a:t>‹#›</a:t>
            </a:fld>
            <a:endParaRPr kumimoji="1" lang="ja-JP" altLang="en-US"/>
          </a:p>
        </p:txBody>
      </p:sp>
    </p:spTree>
    <p:extLst>
      <p:ext uri="{BB962C8B-B14F-4D97-AF65-F5344CB8AC3E}">
        <p14:creationId xmlns:p14="http://schemas.microsoft.com/office/powerpoint/2010/main" val="591196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en-GB"/>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B06D6C-CAE9-4391-9544-45033D13F2CC}" type="datetimeFigureOut">
              <a:rPr kumimoji="1" lang="en-GB" smtClean="0"/>
              <a:pPr/>
              <a:t>12/02/2018</a:t>
            </a:fld>
            <a:endParaRPr kumimoji="1" lang="en-GB"/>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en-GB"/>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en-GB"/>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5A9DB4-4416-42BD-A83C-22D9C50A2377}" type="slidenum">
              <a:rPr kumimoji="1" lang="en-GB" smtClean="0"/>
              <a:pPr/>
              <a:t>‹#›</a:t>
            </a:fld>
            <a:endParaRPr kumimoji="1" lang="en-GB"/>
          </a:p>
        </p:txBody>
      </p:sp>
    </p:spTree>
    <p:extLst>
      <p:ext uri="{BB962C8B-B14F-4D97-AF65-F5344CB8AC3E}">
        <p14:creationId xmlns:p14="http://schemas.microsoft.com/office/powerpoint/2010/main" val="34400228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Thank you for introduction. I am </a:t>
            </a:r>
            <a:r>
              <a:rPr kumimoji="1" lang="en-US" altLang="ja-JP" sz="1200" kern="1200" dirty="0" err="1">
                <a:solidFill>
                  <a:schemeClr val="tx1"/>
                </a:solidFill>
                <a:effectLst/>
                <a:latin typeface="+mn-lt"/>
                <a:ea typeface="+mn-ea"/>
                <a:cs typeface="+mn-cs"/>
              </a:rPr>
              <a:t>Sho</a:t>
            </a:r>
            <a:r>
              <a:rPr kumimoji="1" lang="en-US" altLang="ja-JP" sz="1200" kern="1200" dirty="0">
                <a:solidFill>
                  <a:schemeClr val="tx1"/>
                </a:solidFill>
                <a:effectLst/>
                <a:latin typeface="+mn-lt"/>
                <a:ea typeface="+mn-ea"/>
                <a:cs typeface="+mn-cs"/>
              </a:rPr>
              <a:t> Okubo from AIST. Today, I’d like to talk about “Astro-comb developed by AIST and the test observation at OAO”</a:t>
            </a: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375A9DB4-4416-42BD-A83C-22D9C50A2377}" type="slidenum">
              <a:rPr kumimoji="1" lang="en-GB" smtClean="0"/>
              <a:pPr/>
              <a:t>1</a:t>
            </a:fld>
            <a:endParaRPr kumimoji="1" lang="en-GB"/>
          </a:p>
        </p:txBody>
      </p:sp>
    </p:spTree>
    <p:extLst>
      <p:ext uri="{BB962C8B-B14F-4D97-AF65-F5344CB8AC3E}">
        <p14:creationId xmlns:p14="http://schemas.microsoft.com/office/powerpoint/2010/main" val="2923293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have employed a new strategy for it. I would like to talk about the details from now.</a:t>
            </a:r>
            <a:endParaRPr kumimoji="1" lang="ja-JP" altLang="en-US" dirty="0"/>
          </a:p>
        </p:txBody>
      </p:sp>
      <p:sp>
        <p:nvSpPr>
          <p:cNvPr id="4" name="スライド番号プレースホルダー 3"/>
          <p:cNvSpPr>
            <a:spLocks noGrp="1"/>
          </p:cNvSpPr>
          <p:nvPr>
            <p:ph type="sldNum" sz="quarter" idx="10"/>
          </p:nvPr>
        </p:nvSpPr>
        <p:spPr/>
        <p:txBody>
          <a:bodyPr/>
          <a:lstStyle/>
          <a:p>
            <a:fld id="{375A9DB4-4416-42BD-A83C-22D9C50A2377}" type="slidenum">
              <a:rPr kumimoji="1" lang="en-GB" smtClean="0"/>
              <a:pPr/>
              <a:t>10</a:t>
            </a:fld>
            <a:endParaRPr kumimoji="1" lang="en-GB"/>
          </a:p>
        </p:txBody>
      </p:sp>
    </p:spTree>
    <p:extLst>
      <p:ext uri="{BB962C8B-B14F-4D97-AF65-F5344CB8AC3E}">
        <p14:creationId xmlns:p14="http://schemas.microsoft.com/office/powerpoint/2010/main" val="4131451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Now I’ll explain about our </a:t>
            </a:r>
            <a:r>
              <a:rPr kumimoji="1" lang="en-US" altLang="ja-JP" dirty="0" err="1"/>
              <a:t>astro</a:t>
            </a:r>
            <a:r>
              <a:rPr kumimoji="1" lang="en-US" altLang="ja-JP" dirty="0"/>
              <a:t>-comb system.</a:t>
            </a:r>
            <a:endParaRPr kumimoji="1" lang="ja-JP" altLang="en-US" dirty="0"/>
          </a:p>
        </p:txBody>
      </p:sp>
      <p:sp>
        <p:nvSpPr>
          <p:cNvPr id="4" name="スライド番号プレースホルダー 3"/>
          <p:cNvSpPr>
            <a:spLocks noGrp="1"/>
          </p:cNvSpPr>
          <p:nvPr>
            <p:ph type="sldNum" sz="quarter" idx="10"/>
          </p:nvPr>
        </p:nvSpPr>
        <p:spPr/>
        <p:txBody>
          <a:bodyPr/>
          <a:lstStyle/>
          <a:p>
            <a:fld id="{375A9DB4-4416-42BD-A83C-22D9C50A2377}" type="slidenum">
              <a:rPr kumimoji="1" lang="en-GB" smtClean="0"/>
              <a:pPr/>
              <a:t>11</a:t>
            </a:fld>
            <a:endParaRPr kumimoji="1" lang="en-GB"/>
          </a:p>
        </p:txBody>
      </p:sp>
    </p:spTree>
    <p:extLst>
      <p:ext uri="{BB962C8B-B14F-4D97-AF65-F5344CB8AC3E}">
        <p14:creationId xmlns:p14="http://schemas.microsoft.com/office/powerpoint/2010/main" val="1126163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Our </a:t>
            </a:r>
            <a:r>
              <a:rPr kumimoji="1" lang="en-US" altLang="ja-JP" dirty="0" err="1"/>
              <a:t>astro</a:t>
            </a:r>
            <a:r>
              <a:rPr kumimoji="1" lang="en-US" altLang="ja-JP" dirty="0"/>
              <a:t>-comb consists of four</a:t>
            </a:r>
            <a:r>
              <a:rPr kumimoji="1" lang="en-US" altLang="ja-JP" baseline="0" dirty="0"/>
              <a:t> parts. The comb generator outputs a 100-MHz spacing comb in the 1.5-micron region. This comb is converted to a visible wavelength and its spacing frequency is increased to 42 GHz with mode-filtering cavities. Iodine-stabilized laser is used as a frequency reference for the comb generator and mode-filtering cavities.</a:t>
            </a:r>
            <a:endParaRPr kumimoji="1" lang="ja-JP" altLang="en-US" dirty="0"/>
          </a:p>
        </p:txBody>
      </p:sp>
      <p:sp>
        <p:nvSpPr>
          <p:cNvPr id="4" name="スライド番号プレースホルダー 3"/>
          <p:cNvSpPr>
            <a:spLocks noGrp="1"/>
          </p:cNvSpPr>
          <p:nvPr>
            <p:ph type="sldNum" sz="quarter" idx="10"/>
          </p:nvPr>
        </p:nvSpPr>
        <p:spPr/>
        <p:txBody>
          <a:bodyPr/>
          <a:lstStyle/>
          <a:p>
            <a:fld id="{131BF099-38A8-4231-99AC-4FC26DD23DCE}" type="slidenum">
              <a:rPr kumimoji="1" lang="ja-JP" altLang="en-US" smtClean="0"/>
              <a:pPr/>
              <a:t>12</a:t>
            </a:fld>
            <a:endParaRPr kumimoji="1" lang="ja-JP" altLang="en-US"/>
          </a:p>
        </p:txBody>
      </p:sp>
    </p:spTree>
    <p:extLst>
      <p:ext uri="{BB962C8B-B14F-4D97-AF65-F5344CB8AC3E}">
        <p14:creationId xmlns:p14="http://schemas.microsoft.com/office/powerpoint/2010/main" val="60388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First,</a:t>
            </a:r>
            <a:r>
              <a:rPr kumimoji="1" lang="en-US" altLang="ja-JP" baseline="0" dirty="0"/>
              <a:t> I’ll explain the Iodine-frequency-stabilized laser.</a:t>
            </a:r>
            <a:endParaRPr kumimoji="1" lang="ja-JP" altLang="en-US" dirty="0"/>
          </a:p>
        </p:txBody>
      </p:sp>
      <p:sp>
        <p:nvSpPr>
          <p:cNvPr id="4" name="スライド番号プレースホルダー 3"/>
          <p:cNvSpPr>
            <a:spLocks noGrp="1"/>
          </p:cNvSpPr>
          <p:nvPr>
            <p:ph type="sldNum" sz="quarter" idx="10"/>
          </p:nvPr>
        </p:nvSpPr>
        <p:spPr/>
        <p:txBody>
          <a:bodyPr/>
          <a:lstStyle/>
          <a:p>
            <a:fld id="{131BF099-38A8-4231-99AC-4FC26DD23DCE}" type="slidenum">
              <a:rPr kumimoji="1" lang="ja-JP" altLang="en-US" smtClean="0"/>
              <a:pPr/>
              <a:t>13</a:t>
            </a:fld>
            <a:endParaRPr kumimoji="1" lang="ja-JP" altLang="en-US"/>
          </a:p>
        </p:txBody>
      </p:sp>
    </p:spTree>
    <p:extLst>
      <p:ext uri="{BB962C8B-B14F-4D97-AF65-F5344CB8AC3E}">
        <p14:creationId xmlns:p14="http://schemas.microsoft.com/office/powerpoint/2010/main" val="1502555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the picture of the Iodine</a:t>
            </a:r>
            <a:r>
              <a:rPr kumimoji="1" lang="en-US" altLang="ja-JP" baseline="0" dirty="0"/>
              <a:t>-stabilized laser. This is an nonlinear crystal, PPLN. It outputs a 531.5 nm light as the second harmonics of the source diode laser. This part is an spectrometer to observe the iodine signal.</a:t>
            </a:r>
            <a:endParaRPr kumimoji="1" lang="ja-JP" altLang="en-US" dirty="0"/>
          </a:p>
        </p:txBody>
      </p:sp>
      <p:sp>
        <p:nvSpPr>
          <p:cNvPr id="4" name="スライド番号プレースホルダー 3"/>
          <p:cNvSpPr>
            <a:spLocks noGrp="1"/>
          </p:cNvSpPr>
          <p:nvPr>
            <p:ph type="sldNum" sz="quarter" idx="10"/>
          </p:nvPr>
        </p:nvSpPr>
        <p:spPr/>
        <p:txBody>
          <a:bodyPr/>
          <a:lstStyle/>
          <a:p>
            <a:fld id="{375A9DB4-4416-42BD-A83C-22D9C50A2377}" type="slidenum">
              <a:rPr kumimoji="1" lang="en-GB" smtClean="0"/>
              <a:pPr/>
              <a:t>14</a:t>
            </a:fld>
            <a:endParaRPr kumimoji="1" lang="en-GB"/>
          </a:p>
        </p:txBody>
      </p:sp>
    </p:spTree>
    <p:extLst>
      <p:ext uri="{BB962C8B-B14F-4D97-AF65-F5344CB8AC3E}">
        <p14:creationId xmlns:p14="http://schemas.microsoft.com/office/powerpoint/2010/main" val="3566941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a:t>
            </a:r>
            <a:r>
              <a:rPr kumimoji="1" lang="en-US" altLang="ja-JP" baseline="0" dirty="0"/>
              <a:t> laser frequency is stabilized to one of the iodine transitions.</a:t>
            </a:r>
          </a:p>
          <a:p>
            <a:r>
              <a:rPr kumimoji="1" lang="en-US" altLang="ja-JP" baseline="0" dirty="0"/>
              <a:t>The frequency stability of 2 parts 10^-11 at 1-second averaging is sufficient for wavelength standards for </a:t>
            </a:r>
            <a:r>
              <a:rPr kumimoji="1" lang="en-US" altLang="ja-JP" dirty="0"/>
              <a:t>radial velocity measurements.</a:t>
            </a:r>
          </a:p>
          <a:p>
            <a:endParaRPr kumimoji="1" lang="ja-JP" altLang="en-US" dirty="0"/>
          </a:p>
        </p:txBody>
      </p:sp>
      <p:sp>
        <p:nvSpPr>
          <p:cNvPr id="4" name="スライド番号プレースホルダー 3"/>
          <p:cNvSpPr>
            <a:spLocks noGrp="1"/>
          </p:cNvSpPr>
          <p:nvPr>
            <p:ph type="sldNum" sz="quarter" idx="10"/>
          </p:nvPr>
        </p:nvSpPr>
        <p:spPr/>
        <p:txBody>
          <a:bodyPr/>
          <a:lstStyle/>
          <a:p>
            <a:fld id="{375A9DB4-4416-42BD-A83C-22D9C50A2377}" type="slidenum">
              <a:rPr kumimoji="1" lang="en-GB" smtClean="0"/>
              <a:pPr/>
              <a:t>15</a:t>
            </a:fld>
            <a:endParaRPr kumimoji="1" lang="en-GB"/>
          </a:p>
        </p:txBody>
      </p:sp>
    </p:spTree>
    <p:extLst>
      <p:ext uri="{BB962C8B-B14F-4D97-AF65-F5344CB8AC3E}">
        <p14:creationId xmlns:p14="http://schemas.microsoft.com/office/powerpoint/2010/main" val="1536783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Next I'll explain the optical frequency comb.</a:t>
            </a:r>
            <a:endParaRPr kumimoji="1" lang="ja-JP" altLang="en-US" dirty="0"/>
          </a:p>
        </p:txBody>
      </p:sp>
      <p:sp>
        <p:nvSpPr>
          <p:cNvPr id="4" name="スライド番号プレースホルダー 3"/>
          <p:cNvSpPr>
            <a:spLocks noGrp="1"/>
          </p:cNvSpPr>
          <p:nvPr>
            <p:ph type="sldNum" sz="quarter" idx="10"/>
          </p:nvPr>
        </p:nvSpPr>
        <p:spPr/>
        <p:txBody>
          <a:bodyPr/>
          <a:lstStyle/>
          <a:p>
            <a:fld id="{131BF099-38A8-4231-99AC-4FC26DD23DCE}" type="slidenum">
              <a:rPr kumimoji="1" lang="ja-JP" altLang="en-US" smtClean="0"/>
              <a:pPr/>
              <a:t>16</a:t>
            </a:fld>
            <a:endParaRPr kumimoji="1" lang="ja-JP" altLang="en-US"/>
          </a:p>
        </p:txBody>
      </p:sp>
    </p:spTree>
    <p:extLst>
      <p:ext uri="{BB962C8B-B14F-4D97-AF65-F5344CB8AC3E}">
        <p14:creationId xmlns:p14="http://schemas.microsoft.com/office/powerpoint/2010/main" val="1191726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This is the picture of the laser </a:t>
            </a:r>
            <a:r>
              <a:rPr kumimoji="1" lang="en-US" altLang="ja-JP" baseline="0" dirty="0"/>
              <a:t>comb generator and the optical amplifiers. This is an interferometer for stabilizing the comb frequency.</a:t>
            </a:r>
            <a:endParaRPr kumimoji="1" lang="ja-JP" altLang="en-US" dirty="0"/>
          </a:p>
        </p:txBody>
      </p:sp>
      <p:sp>
        <p:nvSpPr>
          <p:cNvPr id="4" name="スライド番号プレースホルダー 3"/>
          <p:cNvSpPr>
            <a:spLocks noGrp="1"/>
          </p:cNvSpPr>
          <p:nvPr>
            <p:ph type="sldNum" sz="quarter" idx="10"/>
          </p:nvPr>
        </p:nvSpPr>
        <p:spPr/>
        <p:txBody>
          <a:bodyPr/>
          <a:lstStyle/>
          <a:p>
            <a:fld id="{375A9DB4-4416-42BD-A83C-22D9C50A2377}" type="slidenum">
              <a:rPr kumimoji="1" lang="en-GB" smtClean="0"/>
              <a:pPr/>
              <a:t>17</a:t>
            </a:fld>
            <a:endParaRPr kumimoji="1" lang="en-GB"/>
          </a:p>
        </p:txBody>
      </p:sp>
    </p:spTree>
    <p:extLst>
      <p:ext uri="{BB962C8B-B14F-4D97-AF65-F5344CB8AC3E}">
        <p14:creationId xmlns:p14="http://schemas.microsoft.com/office/powerpoint/2010/main" val="3286345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comb generator is an erbium-fiber-based mode-locked laser. The output of the comb generator is divided</a:t>
            </a:r>
            <a:r>
              <a:rPr kumimoji="1" lang="en-US" altLang="ja-JP" baseline="0" dirty="0"/>
              <a:t> into three parts. Two of them is used for stabilization of all comb mode frequency. </a:t>
            </a:r>
            <a:r>
              <a:rPr kumimoji="1" lang="en-US" altLang="ja-JP" dirty="0"/>
              <a:t>Another part</a:t>
            </a:r>
            <a:r>
              <a:rPr kumimoji="1" lang="en-US" altLang="ja-JP" baseline="0" dirty="0"/>
              <a:t> is sent to the visible comb generation part, then sent to the mode-filtering part.</a:t>
            </a:r>
            <a:endParaRPr kumimoji="1" lang="ja-JP" altLang="en-US" dirty="0"/>
          </a:p>
        </p:txBody>
      </p:sp>
      <p:sp>
        <p:nvSpPr>
          <p:cNvPr id="4" name="スライド番号プレースホルダー 3"/>
          <p:cNvSpPr>
            <a:spLocks noGrp="1"/>
          </p:cNvSpPr>
          <p:nvPr>
            <p:ph type="sldNum" sz="quarter" idx="10"/>
          </p:nvPr>
        </p:nvSpPr>
        <p:spPr/>
        <p:txBody>
          <a:bodyPr/>
          <a:lstStyle/>
          <a:p>
            <a:fld id="{375A9DB4-4416-42BD-A83C-22D9C50A2377}" type="slidenum">
              <a:rPr kumimoji="1" lang="en-GB" smtClean="0"/>
              <a:pPr/>
              <a:t>18</a:t>
            </a:fld>
            <a:endParaRPr kumimoji="1" lang="en-GB"/>
          </a:p>
        </p:txBody>
      </p:sp>
    </p:spTree>
    <p:extLst>
      <p:ext uri="{BB962C8B-B14F-4D97-AF65-F5344CB8AC3E}">
        <p14:creationId xmlns:p14="http://schemas.microsoft.com/office/powerpoint/2010/main" val="4022376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final part is the mode-filtering cavities.</a:t>
            </a:r>
            <a:endParaRPr kumimoji="1" lang="ja-JP" altLang="en-US" dirty="0"/>
          </a:p>
        </p:txBody>
      </p:sp>
      <p:sp>
        <p:nvSpPr>
          <p:cNvPr id="4" name="スライド番号プレースホルダー 3"/>
          <p:cNvSpPr>
            <a:spLocks noGrp="1"/>
          </p:cNvSpPr>
          <p:nvPr>
            <p:ph type="sldNum" sz="quarter" idx="10"/>
          </p:nvPr>
        </p:nvSpPr>
        <p:spPr/>
        <p:txBody>
          <a:bodyPr/>
          <a:lstStyle/>
          <a:p>
            <a:fld id="{131BF099-38A8-4231-99AC-4FC26DD23DCE}" type="slidenum">
              <a:rPr kumimoji="1" lang="ja-JP" altLang="en-US" smtClean="0"/>
              <a:pPr/>
              <a:t>19</a:t>
            </a:fld>
            <a:endParaRPr kumimoji="1" lang="ja-JP" altLang="en-US"/>
          </a:p>
        </p:txBody>
      </p:sp>
    </p:spTree>
    <p:extLst>
      <p:ext uri="{BB962C8B-B14F-4D97-AF65-F5344CB8AC3E}">
        <p14:creationId xmlns:p14="http://schemas.microsoft.com/office/powerpoint/2010/main" val="3123133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First, I will talk about the motivation to develop </a:t>
            </a:r>
            <a:r>
              <a:rPr kumimoji="1" lang="en-US" altLang="ja-JP" dirty="0" err="1"/>
              <a:t>astro</a:t>
            </a:r>
            <a:r>
              <a:rPr kumimoji="1" lang="en-US" altLang="ja-JP" dirty="0"/>
              <a:t>-comb.</a:t>
            </a:r>
            <a:r>
              <a:rPr kumimoji="1" lang="en-US" altLang="ja-JP" baseline="0" dirty="0"/>
              <a:t> </a:t>
            </a:r>
            <a:r>
              <a:rPr kumimoji="1" lang="en-US" altLang="ja-JP" dirty="0"/>
              <a:t>Next, I will explain the overview of our </a:t>
            </a:r>
            <a:r>
              <a:rPr kumimoji="1" lang="en-US" altLang="ja-JP" dirty="0" err="1"/>
              <a:t>astro</a:t>
            </a:r>
            <a:r>
              <a:rPr kumimoji="1" lang="en-US" altLang="ja-JP" dirty="0"/>
              <a:t>-comb. Then, I will talk about the current situation. Finally, I will briefly touch on future plans.</a:t>
            </a:r>
          </a:p>
          <a:p>
            <a:endParaRPr kumimoji="1" lang="ja-JP" altLang="en-US" dirty="0"/>
          </a:p>
        </p:txBody>
      </p:sp>
      <p:sp>
        <p:nvSpPr>
          <p:cNvPr id="4" name="スライド番号プレースホルダー 3"/>
          <p:cNvSpPr>
            <a:spLocks noGrp="1"/>
          </p:cNvSpPr>
          <p:nvPr>
            <p:ph type="sldNum" sz="quarter" idx="10"/>
          </p:nvPr>
        </p:nvSpPr>
        <p:spPr/>
        <p:txBody>
          <a:bodyPr/>
          <a:lstStyle/>
          <a:p>
            <a:fld id="{375A9DB4-4416-42BD-A83C-22D9C50A2377}" type="slidenum">
              <a:rPr kumimoji="1" lang="en-GB" smtClean="0"/>
              <a:pPr/>
              <a:t>2</a:t>
            </a:fld>
            <a:endParaRPr kumimoji="1" lang="en-GB"/>
          </a:p>
        </p:txBody>
      </p:sp>
    </p:spTree>
    <p:extLst>
      <p:ext uri="{BB962C8B-B14F-4D97-AF65-F5344CB8AC3E}">
        <p14:creationId xmlns:p14="http://schemas.microsoft.com/office/powerpoint/2010/main" val="4160870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This is the concept of</a:t>
            </a:r>
            <a:r>
              <a:rPr lang="en-US" altLang="ja-JP" baseline="0" dirty="0"/>
              <a:t> mode-filtering using optical cavities</a:t>
            </a:r>
            <a:r>
              <a:rPr lang="en-US" altLang="ja-JP" dirty="0"/>
              <a:t>.  The optical</a:t>
            </a:r>
            <a:r>
              <a:rPr lang="en-US" altLang="ja-JP" baseline="0" dirty="0"/>
              <a:t> cavity extracts the comb modes if the mode frequency of the comb matches the mode frequency of the cavity. Therefore, the mode spacing of the extracted comb increases to an integer multiple of the cavity free spectral range.</a:t>
            </a:r>
          </a:p>
        </p:txBody>
      </p:sp>
      <p:sp>
        <p:nvSpPr>
          <p:cNvPr id="4" name="スライド番号プレースホルダー 3"/>
          <p:cNvSpPr>
            <a:spLocks noGrp="1"/>
          </p:cNvSpPr>
          <p:nvPr>
            <p:ph type="sldNum" sz="quarter" idx="10"/>
          </p:nvPr>
        </p:nvSpPr>
        <p:spPr/>
        <p:txBody>
          <a:bodyPr/>
          <a:lstStyle/>
          <a:p>
            <a:fld id="{A307C91D-490C-46C4-9451-3CC0647E609F}" type="slidenum">
              <a:rPr kumimoji="1" lang="ja-JP" altLang="en-US" smtClean="0"/>
              <a:t>20</a:t>
            </a:fld>
            <a:endParaRPr kumimoji="1" lang="ja-JP" altLang="en-US"/>
          </a:p>
        </p:txBody>
      </p:sp>
    </p:spTree>
    <p:extLst>
      <p:ext uri="{BB962C8B-B14F-4D97-AF65-F5344CB8AC3E}">
        <p14:creationId xmlns:p14="http://schemas.microsoft.com/office/powerpoint/2010/main" val="3129248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94">
              <a:defRPr/>
            </a:pPr>
            <a:r>
              <a:rPr lang="en-US" altLang="ja-JP" dirty="0"/>
              <a:t>This illustrates the mode-filtering cavity system.</a:t>
            </a:r>
            <a:r>
              <a:rPr lang="en-US" altLang="ja-JP" baseline="0" dirty="0"/>
              <a:t> </a:t>
            </a:r>
            <a:r>
              <a:rPr lang="en-US" altLang="ja-JP" dirty="0"/>
              <a:t>We use tree cavities with free spectral ranges of 1 GHz, 1.05 GHz, and 1.2 GHz. </a:t>
            </a:r>
            <a:r>
              <a:rPr kumimoji="1" lang="en-US" altLang="ja-JP" sz="1200" b="0" i="0" u="none" strike="noStrike" kern="1200" baseline="0" dirty="0">
                <a:solidFill>
                  <a:schemeClr val="tx1"/>
                </a:solidFill>
                <a:latin typeface="+mn-lt"/>
                <a:ea typeface="+mn-ea"/>
                <a:cs typeface="+mn-cs"/>
              </a:rPr>
              <a:t>These filtering cavities extract the modes of the original comb every 10, 21, and 12 modes, respectively, and the mode spacing increases to 42 GHz. The lengths of these cavities are stabilized to the iodine-stabilized laser using Pound-</a:t>
            </a:r>
            <a:r>
              <a:rPr kumimoji="1" lang="en-US" altLang="ja-JP" sz="1200" b="0" i="0" u="none" strike="noStrike" kern="1200" baseline="0" dirty="0" err="1">
                <a:solidFill>
                  <a:schemeClr val="tx1"/>
                </a:solidFill>
                <a:latin typeface="+mn-lt"/>
                <a:ea typeface="+mn-ea"/>
                <a:cs typeface="+mn-cs"/>
              </a:rPr>
              <a:t>Drever</a:t>
            </a:r>
            <a:r>
              <a:rPr kumimoji="1" lang="en-US" altLang="ja-JP" sz="1200" b="0" i="0" u="none" strike="noStrike" kern="1200" baseline="0" dirty="0">
                <a:solidFill>
                  <a:schemeClr val="tx1"/>
                </a:solidFill>
                <a:latin typeface="+mn-lt"/>
                <a:ea typeface="+mn-ea"/>
                <a:cs typeface="+mn-cs"/>
              </a:rPr>
              <a:t>-Hall technique.</a:t>
            </a:r>
            <a:endParaRPr lang="ja-JP" altLang="ja-JP" dirty="0"/>
          </a:p>
        </p:txBody>
      </p:sp>
      <p:sp>
        <p:nvSpPr>
          <p:cNvPr id="4" name="スライド番号プレースホルダー 3"/>
          <p:cNvSpPr>
            <a:spLocks noGrp="1"/>
          </p:cNvSpPr>
          <p:nvPr>
            <p:ph type="sldNum" sz="quarter" idx="10"/>
          </p:nvPr>
        </p:nvSpPr>
        <p:spPr/>
        <p:txBody>
          <a:bodyPr/>
          <a:lstStyle/>
          <a:p>
            <a:fld id="{A307C91D-490C-46C4-9451-3CC0647E609F}" type="slidenum">
              <a:rPr kumimoji="1" lang="ja-JP" altLang="en-US" smtClean="0"/>
              <a:t>21</a:t>
            </a:fld>
            <a:endParaRPr kumimoji="1" lang="ja-JP" altLang="en-US"/>
          </a:p>
        </p:txBody>
      </p:sp>
    </p:spTree>
    <p:extLst>
      <p:ext uri="{BB962C8B-B14F-4D97-AF65-F5344CB8AC3E}">
        <p14:creationId xmlns:p14="http://schemas.microsoft.com/office/powerpoint/2010/main" val="710451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a:t>
            </a:r>
            <a:r>
              <a:rPr kumimoji="1" lang="en-US" altLang="ja-JP" baseline="0" dirty="0"/>
              <a:t> picture is the </a:t>
            </a:r>
            <a:r>
              <a:rPr lang="en-US" altLang="ja-JP" dirty="0"/>
              <a:t>actual mode-filtering cavity system.</a:t>
            </a:r>
            <a:r>
              <a:rPr lang="en-US" altLang="ja-JP" baseline="0" dirty="0"/>
              <a:t> This is beam path of the CW laser for stabilizing the mode-filtering cavities. This is the comb beam path.</a:t>
            </a:r>
            <a:endParaRPr kumimoji="1" lang="ja-JP" altLang="en-US" dirty="0"/>
          </a:p>
        </p:txBody>
      </p:sp>
      <p:sp>
        <p:nvSpPr>
          <p:cNvPr id="4" name="スライド番号プレースホルダー 3"/>
          <p:cNvSpPr>
            <a:spLocks noGrp="1"/>
          </p:cNvSpPr>
          <p:nvPr>
            <p:ph type="sldNum" sz="quarter" idx="10"/>
          </p:nvPr>
        </p:nvSpPr>
        <p:spPr/>
        <p:txBody>
          <a:bodyPr/>
          <a:lstStyle/>
          <a:p>
            <a:fld id="{375A9DB4-4416-42BD-A83C-22D9C50A2377}" type="slidenum">
              <a:rPr kumimoji="1" lang="en-GB" smtClean="0"/>
              <a:pPr/>
              <a:t>22</a:t>
            </a:fld>
            <a:endParaRPr kumimoji="1" lang="en-GB"/>
          </a:p>
        </p:txBody>
      </p:sp>
    </p:spTree>
    <p:extLst>
      <p:ext uri="{BB962C8B-B14F-4D97-AF65-F5344CB8AC3E}">
        <p14:creationId xmlns:p14="http://schemas.microsoft.com/office/powerpoint/2010/main" val="2164769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Next, I’ll explain</a:t>
            </a:r>
            <a:r>
              <a:rPr kumimoji="1" lang="en-US" altLang="ja-JP" baseline="0" dirty="0"/>
              <a:t> the current situation.</a:t>
            </a:r>
            <a:endParaRPr kumimoji="1" lang="ja-JP" altLang="en-US" dirty="0"/>
          </a:p>
        </p:txBody>
      </p:sp>
      <p:sp>
        <p:nvSpPr>
          <p:cNvPr id="4" name="スライド番号プレースホルダー 3"/>
          <p:cNvSpPr>
            <a:spLocks noGrp="1"/>
          </p:cNvSpPr>
          <p:nvPr>
            <p:ph type="sldNum" sz="quarter" idx="10"/>
          </p:nvPr>
        </p:nvSpPr>
        <p:spPr/>
        <p:txBody>
          <a:bodyPr/>
          <a:lstStyle/>
          <a:p>
            <a:fld id="{375A9DB4-4416-42BD-A83C-22D9C50A2377}" type="slidenum">
              <a:rPr kumimoji="1" lang="en-GB" smtClean="0"/>
              <a:pPr/>
              <a:t>23</a:t>
            </a:fld>
            <a:endParaRPr kumimoji="1" lang="en-GB"/>
          </a:p>
        </p:txBody>
      </p:sp>
    </p:spTree>
    <p:extLst>
      <p:ext uri="{BB962C8B-B14F-4D97-AF65-F5344CB8AC3E}">
        <p14:creationId xmlns:p14="http://schemas.microsoft.com/office/powerpoint/2010/main" val="2330227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baseline="0" dirty="0">
                <a:solidFill>
                  <a:schemeClr val="tx1"/>
                </a:solidFill>
                <a:effectLst/>
                <a:latin typeface="+mn-lt"/>
                <a:ea typeface="+mn-ea"/>
                <a:cs typeface="+mn-cs"/>
              </a:rPr>
              <a:t>In the summer of 2016, we transported the 1st </a:t>
            </a:r>
            <a:r>
              <a:rPr kumimoji="1" lang="en-US" altLang="ja-JP" sz="1200" kern="1200" baseline="0" dirty="0" err="1">
                <a:solidFill>
                  <a:schemeClr val="tx1"/>
                </a:solidFill>
                <a:effectLst/>
                <a:latin typeface="+mn-lt"/>
                <a:ea typeface="+mn-ea"/>
                <a:cs typeface="+mn-cs"/>
              </a:rPr>
              <a:t>astro</a:t>
            </a:r>
            <a:r>
              <a:rPr kumimoji="1" lang="en-US" altLang="ja-JP" sz="1200" kern="1200" baseline="0" dirty="0">
                <a:solidFill>
                  <a:schemeClr val="tx1"/>
                </a:solidFill>
                <a:effectLst/>
                <a:latin typeface="+mn-lt"/>
                <a:ea typeface="+mn-ea"/>
                <a:cs typeface="+mn-cs"/>
              </a:rPr>
              <a:t>-comb system to OAO and made adjustments for observing the spectrum with HIDES. Last December, the test observation was done.</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307C91D-490C-46C4-9451-3CC0647E609F}" type="slidenum">
              <a:rPr kumimoji="1" lang="ja-JP" altLang="en-US" smtClean="0"/>
              <a:t>24</a:t>
            </a:fld>
            <a:endParaRPr kumimoji="1" lang="ja-JP" altLang="en-US"/>
          </a:p>
        </p:txBody>
      </p:sp>
    </p:spTree>
    <p:extLst>
      <p:ext uri="{BB962C8B-B14F-4D97-AF65-F5344CB8AC3E}">
        <p14:creationId xmlns:p14="http://schemas.microsoft.com/office/powerpoint/2010/main" val="460668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943">
              <a:defRPr/>
            </a:pPr>
            <a:r>
              <a:rPr lang="en-US" altLang="ja-JP" dirty="0"/>
              <a:t>The</a:t>
            </a:r>
            <a:r>
              <a:rPr lang="en-US" altLang="ja-JP" baseline="0" dirty="0"/>
              <a:t> optical frequency comb and mode-filtering cavities were installed in the </a:t>
            </a:r>
            <a:r>
              <a:rPr lang="en-US" altLang="ja-JP" baseline="0" dirty="0" err="1"/>
              <a:t>Coude</a:t>
            </a:r>
            <a:r>
              <a:rPr lang="en-US" altLang="ja-JP" baseline="0" dirty="0"/>
              <a:t> room. The iodine-stabilized laser and electronics were installed in the control room. Two rooms are connected by the electrical cables and optical fibers.</a:t>
            </a:r>
            <a:endParaRPr lang="ja-JP" altLang="ja-JP" dirty="0"/>
          </a:p>
        </p:txBody>
      </p:sp>
      <p:sp>
        <p:nvSpPr>
          <p:cNvPr id="4" name="スライド番号プレースホルダー 3"/>
          <p:cNvSpPr>
            <a:spLocks noGrp="1"/>
          </p:cNvSpPr>
          <p:nvPr>
            <p:ph type="sldNum" sz="quarter" idx="10"/>
          </p:nvPr>
        </p:nvSpPr>
        <p:spPr/>
        <p:txBody>
          <a:bodyPr/>
          <a:lstStyle/>
          <a:p>
            <a:fld id="{A307C91D-490C-46C4-9451-3CC0647E609F}" type="slidenum">
              <a:rPr kumimoji="1" lang="ja-JP" altLang="en-US" smtClean="0"/>
              <a:t>25</a:t>
            </a:fld>
            <a:endParaRPr kumimoji="1" lang="ja-JP" altLang="en-US"/>
          </a:p>
        </p:txBody>
      </p:sp>
    </p:spTree>
    <p:extLst>
      <p:ext uri="{BB962C8B-B14F-4D97-AF65-F5344CB8AC3E}">
        <p14:creationId xmlns:p14="http://schemas.microsoft.com/office/powerpoint/2010/main" val="4113645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94"/>
            <a:r>
              <a:rPr lang="en-US" altLang="ja-JP" dirty="0"/>
              <a:t>In the test observation,</a:t>
            </a:r>
            <a:r>
              <a:rPr lang="en-US" altLang="ja-JP" baseline="0" dirty="0"/>
              <a:t> we planed to observe the </a:t>
            </a:r>
            <a:r>
              <a:rPr kumimoji="1" lang="en-US" altLang="ja-JP" dirty="0"/>
              <a:t>celestial light</a:t>
            </a:r>
            <a:r>
              <a:rPr lang="en-US" altLang="ja-JP" baseline="0" dirty="0"/>
              <a:t> and </a:t>
            </a:r>
            <a:r>
              <a:rPr lang="en-US" altLang="ja-JP" baseline="0" dirty="0" err="1"/>
              <a:t>astro</a:t>
            </a:r>
            <a:r>
              <a:rPr lang="en-US" altLang="ja-JP" baseline="0" dirty="0"/>
              <a:t>-comb. But, unfortunately, the sky was cloudy every night. Instead, we alternately </a:t>
            </a:r>
            <a:r>
              <a:rPr lang="en-US" altLang="ja-JP" sz="1200" dirty="0">
                <a:latin typeface="Tahoma" panose="020B0604030504040204" pitchFamily="34" charset="0"/>
                <a:ea typeface="Tahoma" panose="020B0604030504040204" pitchFamily="34" charset="0"/>
                <a:cs typeface="Tahoma" panose="020B0604030504040204" pitchFamily="34" charset="0"/>
              </a:rPr>
              <a:t>observed the </a:t>
            </a:r>
            <a:r>
              <a:rPr lang="en-US" altLang="ja-JP" sz="1200" dirty="0" err="1">
                <a:latin typeface="Tahoma" panose="020B0604030504040204" pitchFamily="34" charset="0"/>
                <a:ea typeface="Tahoma" panose="020B0604030504040204" pitchFamily="34" charset="0"/>
                <a:cs typeface="Tahoma" panose="020B0604030504040204" pitchFamily="34" charset="0"/>
              </a:rPr>
              <a:t>astro</a:t>
            </a:r>
            <a:r>
              <a:rPr lang="en-US" altLang="ja-JP" sz="1200" dirty="0">
                <a:latin typeface="Tahoma" panose="020B0604030504040204" pitchFamily="34" charset="0"/>
                <a:ea typeface="Tahoma" panose="020B0604030504040204" pitchFamily="34" charset="0"/>
                <a:cs typeface="Tahoma" panose="020B0604030504040204" pitchFamily="34" charset="0"/>
              </a:rPr>
              <a:t>-comb and </a:t>
            </a:r>
            <a:r>
              <a:rPr lang="en-US" altLang="ja-JP" sz="1200" dirty="0" err="1">
                <a:latin typeface="Tahoma" panose="020B0604030504040204" pitchFamily="34" charset="0"/>
                <a:ea typeface="Tahoma" panose="020B0604030504040204" pitchFamily="34" charset="0"/>
                <a:cs typeface="Tahoma" panose="020B0604030504040204" pitchFamily="34" charset="0"/>
              </a:rPr>
              <a:t>Th-Ar</a:t>
            </a:r>
            <a:r>
              <a:rPr lang="en-US" altLang="ja-JP" sz="1200" dirty="0">
                <a:latin typeface="Tahoma" panose="020B0604030504040204" pitchFamily="34" charset="0"/>
                <a:ea typeface="Tahoma" panose="020B0604030504040204" pitchFamily="34" charset="0"/>
                <a:cs typeface="Tahoma" panose="020B0604030504040204" pitchFamily="34" charset="0"/>
              </a:rPr>
              <a:t> lamp for spectral calibration.</a:t>
            </a:r>
            <a:r>
              <a:rPr lang="en-US" altLang="ja-JP" dirty="0"/>
              <a:t> Next speaker </a:t>
            </a:r>
            <a:r>
              <a:rPr lang="en-US" altLang="ja-JP" dirty="0" err="1"/>
              <a:t>Kambe</a:t>
            </a:r>
            <a:r>
              <a:rPr lang="en-US" altLang="ja-JP" dirty="0"/>
              <a:t>-san will talk about the results.</a:t>
            </a:r>
            <a:endParaRPr kumimoji="1" lang="en-US" altLang="ja-JP" dirty="0"/>
          </a:p>
        </p:txBody>
      </p:sp>
      <p:sp>
        <p:nvSpPr>
          <p:cNvPr id="4" name="スライド番号プレースホルダー 3"/>
          <p:cNvSpPr>
            <a:spLocks noGrp="1"/>
          </p:cNvSpPr>
          <p:nvPr>
            <p:ph type="sldNum" sz="quarter" idx="10"/>
          </p:nvPr>
        </p:nvSpPr>
        <p:spPr/>
        <p:txBody>
          <a:bodyPr/>
          <a:lstStyle/>
          <a:p>
            <a:fld id="{A307C91D-490C-46C4-9451-3CC0647E609F}" type="slidenum">
              <a:rPr kumimoji="1" lang="ja-JP" altLang="en-US" smtClean="0"/>
              <a:t>26</a:t>
            </a:fld>
            <a:endParaRPr kumimoji="1" lang="ja-JP" altLang="en-US"/>
          </a:p>
        </p:txBody>
      </p:sp>
    </p:spTree>
    <p:extLst>
      <p:ext uri="{BB962C8B-B14F-4D97-AF65-F5344CB8AC3E}">
        <p14:creationId xmlns:p14="http://schemas.microsoft.com/office/powerpoint/2010/main" val="2882084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294" rtl="0" eaLnBrk="1" fontAlgn="auto" latinLnBrk="0" hangingPunct="1">
              <a:lnSpc>
                <a:spcPct val="100000"/>
              </a:lnSpc>
              <a:spcBef>
                <a:spcPts val="0"/>
              </a:spcBef>
              <a:spcAft>
                <a:spcPts val="0"/>
              </a:spcAft>
              <a:buClrTx/>
              <a:buSzTx/>
              <a:buFontTx/>
              <a:buNone/>
              <a:tabLst/>
              <a:defRPr/>
            </a:pPr>
            <a:r>
              <a:rPr kumimoji="1" lang="en-US" altLang="ja-JP" dirty="0"/>
              <a:t>To </a:t>
            </a:r>
            <a:r>
              <a:rPr kumimoji="1" lang="en-US" altLang="ja-JP" baseline="0" dirty="0"/>
              <a:t>summarize the 1st </a:t>
            </a:r>
            <a:r>
              <a:rPr kumimoji="1" lang="en-US" altLang="ja-JP" baseline="0" dirty="0" err="1"/>
              <a:t>astro</a:t>
            </a:r>
            <a:r>
              <a:rPr kumimoji="1" lang="en-US" altLang="ja-JP" baseline="0" dirty="0"/>
              <a:t>-comb, the </a:t>
            </a:r>
            <a:r>
              <a:rPr kumimoji="1" lang="en-US" altLang="ja-JP" sz="1200" dirty="0">
                <a:latin typeface="Segoe UI" panose="020B0502040204020203" pitchFamily="34" charset="0"/>
                <a:cs typeface="Segoe UI" panose="020B0502040204020203" pitchFamily="34" charset="0"/>
              </a:rPr>
              <a:t>comb spectrum with a 42-GHz spacing is observed between 500-520 nm. We think</a:t>
            </a:r>
            <a:r>
              <a:rPr kumimoji="1" lang="en-US" altLang="ja-JP" sz="1200" baseline="0" dirty="0">
                <a:latin typeface="Segoe UI" panose="020B0502040204020203" pitchFamily="34" charset="0"/>
                <a:cs typeface="Segoe UI" panose="020B0502040204020203" pitchFamily="34" charset="0"/>
              </a:rPr>
              <a:t> that the </a:t>
            </a:r>
            <a:r>
              <a:rPr kumimoji="1" lang="en-US" altLang="ja-JP" sz="1200" dirty="0">
                <a:latin typeface="Segoe UI" panose="020B0502040204020203" pitchFamily="34" charset="0"/>
                <a:cs typeface="Segoe UI" panose="020B0502040204020203" pitchFamily="34" charset="0"/>
              </a:rPr>
              <a:t>spectral coverage of the mode-filtered comb is</a:t>
            </a:r>
            <a:r>
              <a:rPr lang="ja-JP" altLang="en-US" sz="1200" dirty="0">
                <a:latin typeface="Segoe UI" panose="020B0502040204020203" pitchFamily="34" charset="0"/>
                <a:cs typeface="Segoe UI" panose="020B0502040204020203" pitchFamily="34" charset="0"/>
              </a:rPr>
              <a:t> </a:t>
            </a:r>
            <a:r>
              <a:rPr kumimoji="1" lang="en-US" altLang="ja-JP" sz="1200" dirty="0">
                <a:latin typeface="Segoe UI" panose="020B0502040204020203" pitchFamily="34" charset="0"/>
                <a:cs typeface="Segoe UI" panose="020B0502040204020203" pitchFamily="34" charset="0"/>
              </a:rPr>
              <a:t>limited by the group delay</a:t>
            </a:r>
            <a:r>
              <a:rPr kumimoji="1" lang="en-US" altLang="ja-JP" sz="1200" baseline="0" dirty="0">
                <a:latin typeface="Segoe UI" panose="020B0502040204020203" pitchFamily="34" charset="0"/>
                <a:cs typeface="Segoe UI" panose="020B0502040204020203" pitchFamily="34" charset="0"/>
              </a:rPr>
              <a:t> </a:t>
            </a:r>
            <a:r>
              <a:rPr kumimoji="1" lang="en-US" altLang="ja-JP" sz="1200" dirty="0">
                <a:latin typeface="Segoe UI" panose="020B0502040204020203" pitchFamily="34" charset="0"/>
                <a:cs typeface="Segoe UI" panose="020B0502040204020203" pitchFamily="34" charset="0"/>
              </a:rPr>
              <a:t>dispersion of the cavity mirrors. This is the comb spectrum before and after the mode-filtering cavities. We found that it is very</a:t>
            </a:r>
            <a:r>
              <a:rPr kumimoji="1" lang="en-US" altLang="ja-JP" sz="1200" baseline="0" dirty="0">
                <a:latin typeface="Segoe UI" panose="020B0502040204020203" pitchFamily="34" charset="0"/>
                <a:cs typeface="Segoe UI" panose="020B0502040204020203" pitchFamily="34" charset="0"/>
              </a:rPr>
              <a:t> challenging to combine the original comb with narrow spacing and the broadband mode-filtering in the visible region.</a:t>
            </a:r>
            <a:endParaRPr kumimoji="1" lang="ja-JP" altLang="en-US" sz="1200" dirty="0">
              <a:latin typeface="Segoe UI" panose="020B0502040204020203" pitchFamily="34" charset="0"/>
              <a:cs typeface="Segoe UI" panose="020B0502040204020203" pitchFamily="34" charset="0"/>
            </a:endParaRPr>
          </a:p>
        </p:txBody>
      </p:sp>
      <p:sp>
        <p:nvSpPr>
          <p:cNvPr id="4" name="スライド番号プレースホルダー 3"/>
          <p:cNvSpPr>
            <a:spLocks noGrp="1"/>
          </p:cNvSpPr>
          <p:nvPr>
            <p:ph type="sldNum" sz="quarter" idx="10"/>
          </p:nvPr>
        </p:nvSpPr>
        <p:spPr/>
        <p:txBody>
          <a:bodyPr/>
          <a:lstStyle/>
          <a:p>
            <a:fld id="{A307C91D-490C-46C4-9451-3CC0647E609F}" type="slidenum">
              <a:rPr kumimoji="1" lang="ja-JP" altLang="en-US" smtClean="0"/>
              <a:t>27</a:t>
            </a:fld>
            <a:endParaRPr kumimoji="1" lang="ja-JP" altLang="en-US"/>
          </a:p>
        </p:txBody>
      </p:sp>
    </p:spTree>
    <p:extLst>
      <p:ext uri="{BB962C8B-B14F-4D97-AF65-F5344CB8AC3E}">
        <p14:creationId xmlns:p14="http://schemas.microsoft.com/office/powerpoint/2010/main" val="3714373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So we will change our strategy for the 2nd </a:t>
            </a:r>
            <a:r>
              <a:rPr kumimoji="1" lang="en-US" altLang="ja-JP" dirty="0" err="1"/>
              <a:t>astro</a:t>
            </a:r>
            <a:r>
              <a:rPr kumimoji="1" lang="en-US" altLang="ja-JP" dirty="0"/>
              <a:t>-comb.</a:t>
            </a:r>
            <a:endParaRPr kumimoji="1" lang="ja-JP" altLang="en-US" dirty="0"/>
          </a:p>
        </p:txBody>
      </p:sp>
      <p:sp>
        <p:nvSpPr>
          <p:cNvPr id="4" name="スライド番号プレースホルダー 3"/>
          <p:cNvSpPr>
            <a:spLocks noGrp="1"/>
          </p:cNvSpPr>
          <p:nvPr>
            <p:ph type="sldNum" sz="quarter" idx="10"/>
          </p:nvPr>
        </p:nvSpPr>
        <p:spPr/>
        <p:txBody>
          <a:bodyPr/>
          <a:lstStyle/>
          <a:p>
            <a:fld id="{375A9DB4-4416-42BD-A83C-22D9C50A2377}" type="slidenum">
              <a:rPr kumimoji="1" lang="en-GB" smtClean="0"/>
              <a:pPr/>
              <a:t>28</a:t>
            </a:fld>
            <a:endParaRPr kumimoji="1" lang="en-GB"/>
          </a:p>
        </p:txBody>
      </p:sp>
    </p:spTree>
    <p:extLst>
      <p:ext uri="{BB962C8B-B14F-4D97-AF65-F5344CB8AC3E}">
        <p14:creationId xmlns:p14="http://schemas.microsoft.com/office/powerpoint/2010/main" val="275083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a:t>
            </a:r>
            <a:r>
              <a:rPr kumimoji="1" lang="en-US" altLang="ja-JP" baseline="0" dirty="0"/>
              <a:t> plan to mode-filter before the spectral broadening and wavelength conversion. In this case, broadband mode-filtering is not required. We also plan to start from a larger mode-spacing comb.</a:t>
            </a:r>
            <a:endParaRPr kumimoji="1" lang="ja-JP" altLang="en-US" dirty="0"/>
          </a:p>
        </p:txBody>
      </p:sp>
      <p:sp>
        <p:nvSpPr>
          <p:cNvPr id="4" name="スライド番号プレースホルダー 3"/>
          <p:cNvSpPr>
            <a:spLocks noGrp="1"/>
          </p:cNvSpPr>
          <p:nvPr>
            <p:ph type="sldNum" sz="quarter" idx="10"/>
          </p:nvPr>
        </p:nvSpPr>
        <p:spPr/>
        <p:txBody>
          <a:bodyPr/>
          <a:lstStyle/>
          <a:p>
            <a:fld id="{375A9DB4-4416-42BD-A83C-22D9C50A2377}" type="slidenum">
              <a:rPr kumimoji="1" lang="en-GB" smtClean="0"/>
              <a:pPr/>
              <a:t>29</a:t>
            </a:fld>
            <a:endParaRPr kumimoji="1" lang="en-GB"/>
          </a:p>
        </p:txBody>
      </p:sp>
    </p:spTree>
    <p:extLst>
      <p:ext uri="{BB962C8B-B14F-4D97-AF65-F5344CB8AC3E}">
        <p14:creationId xmlns:p14="http://schemas.microsoft.com/office/powerpoint/2010/main" val="1936150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Recent astrophysics requires precise measurements of Doppler shift of atomic absorption lines. The precision of “Horizontal axis” of astronomical spectrograph has become important.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For example, exoplanets exploration has become possible, and it is expected that it will be possible to directly observe the universe acceleration. For these applications, a resolution of several cm/s is required for the radial velocity observation.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最近の天体物理学では、原子吸光線のドップラーシフトの正確な測定が必要です。 天文学的な分光写真の「水平軸」の精度が重要になってきました。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例えば、外惑星探査が可能になり、宇宙の加速を直接観察することが可能になることが期待されます。 これらの用途では、視線速度観測に数</a:t>
            </a:r>
            <a:r>
              <a:rPr kumimoji="1" lang="en-US" altLang="ja-JP" dirty="0"/>
              <a:t>cm / s</a:t>
            </a:r>
            <a:r>
              <a:rPr kumimoji="1" lang="ja-JP" altLang="en-US" dirty="0"/>
              <a:t>の分解能が必要です。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375A9DB4-4416-42BD-A83C-22D9C50A2377}" type="slidenum">
              <a:rPr kumimoji="1" lang="en-GB" smtClean="0"/>
              <a:pPr/>
              <a:t>3</a:t>
            </a:fld>
            <a:endParaRPr kumimoji="1" lang="en-GB"/>
          </a:p>
        </p:txBody>
      </p:sp>
    </p:spTree>
    <p:extLst>
      <p:ext uri="{BB962C8B-B14F-4D97-AF65-F5344CB8AC3E}">
        <p14:creationId xmlns:p14="http://schemas.microsoft.com/office/powerpoint/2010/main" val="39123274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are</a:t>
            </a:r>
            <a:r>
              <a:rPr kumimoji="1" lang="en-US" altLang="ja-JP" baseline="0" dirty="0"/>
              <a:t> now developing the 2nd </a:t>
            </a:r>
            <a:r>
              <a:rPr kumimoji="1" lang="en-US" altLang="ja-JP" baseline="0" dirty="0" err="1"/>
              <a:t>astro</a:t>
            </a:r>
            <a:r>
              <a:rPr kumimoji="1" lang="en-US" altLang="ja-JP" baseline="0" dirty="0"/>
              <a:t>-comb. We plan to make these improvements based on the finding from the 1st </a:t>
            </a:r>
            <a:r>
              <a:rPr kumimoji="1" lang="en-US" altLang="ja-JP" baseline="0" dirty="0" err="1"/>
              <a:t>astro</a:t>
            </a:r>
            <a:r>
              <a:rPr kumimoji="1" lang="en-US" altLang="ja-JP" baseline="0" dirty="0"/>
              <a:t>-comb.</a:t>
            </a:r>
          </a:p>
          <a:p>
            <a:r>
              <a:rPr kumimoji="1" lang="en-US" altLang="ja-JP" baseline="0" dirty="0"/>
              <a:t>We also plan to make these improvements for stationary operation of the </a:t>
            </a:r>
            <a:r>
              <a:rPr kumimoji="1" lang="en-US" altLang="ja-JP" baseline="0" dirty="0" err="1"/>
              <a:t>astro</a:t>
            </a:r>
            <a:r>
              <a:rPr kumimoji="1" lang="en-US" altLang="ja-JP" baseline="0" dirty="0"/>
              <a:t>-comb.</a:t>
            </a:r>
          </a:p>
          <a:p>
            <a:r>
              <a:rPr kumimoji="1" lang="en-US" altLang="ja-JP" baseline="0" dirty="0"/>
              <a:t>This picture is the 2</a:t>
            </a:r>
            <a:r>
              <a:rPr kumimoji="1" lang="en-US" altLang="ja-JP" baseline="30000" dirty="0"/>
              <a:t>nd</a:t>
            </a:r>
            <a:r>
              <a:rPr kumimoji="1" lang="en-US" altLang="ja-JP" baseline="0" dirty="0"/>
              <a:t> </a:t>
            </a:r>
            <a:r>
              <a:rPr kumimoji="1" lang="en-US" altLang="ja-JP" baseline="0" dirty="0" err="1"/>
              <a:t>astro</a:t>
            </a:r>
            <a:r>
              <a:rPr kumimoji="1" lang="en-US" altLang="ja-JP" baseline="0" dirty="0"/>
              <a:t>-comb under developing.</a:t>
            </a:r>
            <a:endParaRPr kumimoji="1" lang="ja-JP" altLang="en-US" dirty="0"/>
          </a:p>
        </p:txBody>
      </p:sp>
      <p:sp>
        <p:nvSpPr>
          <p:cNvPr id="4" name="スライド番号プレースホルダー 3"/>
          <p:cNvSpPr>
            <a:spLocks noGrp="1"/>
          </p:cNvSpPr>
          <p:nvPr>
            <p:ph type="sldNum" sz="quarter" idx="10"/>
          </p:nvPr>
        </p:nvSpPr>
        <p:spPr/>
        <p:txBody>
          <a:bodyPr/>
          <a:lstStyle/>
          <a:p>
            <a:fld id="{375A9DB4-4416-42BD-A83C-22D9C50A2377}" type="slidenum">
              <a:rPr kumimoji="1" lang="en-GB" smtClean="0"/>
              <a:pPr/>
              <a:t>30</a:t>
            </a:fld>
            <a:endParaRPr kumimoji="1" lang="en-GB"/>
          </a:p>
        </p:txBody>
      </p:sp>
    </p:spTree>
    <p:extLst>
      <p:ext uri="{BB962C8B-B14F-4D97-AF65-F5344CB8AC3E}">
        <p14:creationId xmlns:p14="http://schemas.microsoft.com/office/powerpoint/2010/main" val="4798007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That’s all. Thank you for your attention.</a:t>
            </a:r>
            <a:endParaRPr kumimoji="1" lang="ja-JP" altLang="en-US" dirty="0"/>
          </a:p>
        </p:txBody>
      </p:sp>
      <p:sp>
        <p:nvSpPr>
          <p:cNvPr id="4" name="スライド番号プレースホルダー 3"/>
          <p:cNvSpPr>
            <a:spLocks noGrp="1"/>
          </p:cNvSpPr>
          <p:nvPr>
            <p:ph type="sldNum" sz="quarter" idx="10"/>
          </p:nvPr>
        </p:nvSpPr>
        <p:spPr/>
        <p:txBody>
          <a:bodyPr/>
          <a:lstStyle/>
          <a:p>
            <a:fld id="{375A9DB4-4416-42BD-A83C-22D9C50A2377}" type="slidenum">
              <a:rPr kumimoji="1" lang="en-GB" smtClean="0"/>
              <a:pPr/>
              <a:t>31</a:t>
            </a:fld>
            <a:endParaRPr kumimoji="1" lang="en-GB"/>
          </a:p>
        </p:txBody>
      </p:sp>
    </p:spTree>
    <p:extLst>
      <p:ext uri="{BB962C8B-B14F-4D97-AF65-F5344CB8AC3E}">
        <p14:creationId xmlns:p14="http://schemas.microsoft.com/office/powerpoint/2010/main" val="4100921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Basically, the radial velocities of astronomical objects are measured by observing spectra of celestial light with a spectrograph.</a:t>
            </a:r>
          </a:p>
          <a:p>
            <a:r>
              <a:rPr kumimoji="1" lang="en-US" altLang="ja-JP" dirty="0"/>
              <a:t>The Okayama Astrophysical Observatory has a high dispersion spectrograph, HIDES-F. We focus on it as the first equipment appropriate for installing a prototype "astro-comb".</a:t>
            </a:r>
          </a:p>
          <a:p>
            <a:endParaRPr kumimoji="1" lang="en-US" altLang="ja-JP" dirty="0"/>
          </a:p>
          <a:p>
            <a:r>
              <a:rPr kumimoji="1" lang="ja-JP" altLang="en-US" dirty="0"/>
              <a:t>基本的に、天体の視線速度は、天体光のスペクトルを分光器で観測することによって測定されます。</a:t>
            </a:r>
            <a:endParaRPr kumimoji="1" lang="en-US" altLang="ja-JP" dirty="0"/>
          </a:p>
          <a:p>
            <a:r>
              <a:rPr kumimoji="1" lang="ja-JP" altLang="en-US" dirty="0"/>
              <a:t>国立天文台、岡山天体物理観測所は高分散分光器</a:t>
            </a:r>
            <a:r>
              <a:rPr kumimoji="1" lang="en-US" altLang="ja-JP" dirty="0"/>
              <a:t>HIDES-F</a:t>
            </a:r>
            <a:r>
              <a:rPr kumimoji="1" lang="ja-JP" altLang="en-US" dirty="0" err="1"/>
              <a:t>を保</a:t>
            </a:r>
            <a:r>
              <a:rPr kumimoji="1" lang="ja-JP" altLang="en-US" dirty="0"/>
              <a:t>有しています。我々は、天文コム試作機を最初に設置するにふさわしい分光器としてこれに注目し、協力しています。</a:t>
            </a:r>
          </a:p>
        </p:txBody>
      </p:sp>
      <p:sp>
        <p:nvSpPr>
          <p:cNvPr id="4" name="スライド番号プレースホルダー 3"/>
          <p:cNvSpPr>
            <a:spLocks noGrp="1"/>
          </p:cNvSpPr>
          <p:nvPr>
            <p:ph type="sldNum" sz="quarter" idx="10"/>
          </p:nvPr>
        </p:nvSpPr>
        <p:spPr/>
        <p:txBody>
          <a:bodyPr/>
          <a:lstStyle/>
          <a:p>
            <a:fld id="{39A7BEE8-308E-49A7-AB80-14FB778C7B78}" type="slidenum">
              <a:rPr kumimoji="1" lang="ja-JP" altLang="en-US" smtClean="0"/>
              <a:pPr/>
              <a:t>4</a:t>
            </a:fld>
            <a:endParaRPr kumimoji="1" lang="ja-JP" altLang="en-US"/>
          </a:p>
        </p:txBody>
      </p:sp>
    </p:spTree>
    <p:extLst>
      <p:ext uri="{BB962C8B-B14F-4D97-AF65-F5344CB8AC3E}">
        <p14:creationId xmlns:p14="http://schemas.microsoft.com/office/powerpoint/2010/main" val="2984002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horizontal axis of the spectrometer is not stable due to environmental factors. We can not distinguish whether the change is induced by stars or by spectrograph.</a:t>
            </a:r>
          </a:p>
          <a:p>
            <a:r>
              <a:rPr kumimoji="1" lang="en-US" altLang="ja-JP" dirty="0"/>
              <a:t>Therefore, we use wavelength stable light source or atom/molecule absorption lines as wavelength standards;</a:t>
            </a:r>
          </a:p>
          <a:p>
            <a:r>
              <a:rPr kumimoji="1" lang="en-US" altLang="ja-JP" dirty="0"/>
              <a:t>We compare the standards with observed stellar spectrum via the spectrograph.</a:t>
            </a:r>
          </a:p>
          <a:p>
            <a:endParaRPr kumimoji="1" lang="en-US" altLang="ja-JP" dirty="0"/>
          </a:p>
          <a:p>
            <a:r>
              <a:rPr kumimoji="1" lang="ja-JP" altLang="en-US" dirty="0"/>
              <a:t>環境要因によって分光器の水平軸は安定しません。 この変化が星によって引き起こされるのか分光器によって引き起こされるのかを区別することはできません。</a:t>
            </a:r>
            <a:endParaRPr kumimoji="1" lang="en-US" altLang="ja-JP" dirty="0"/>
          </a:p>
          <a:p>
            <a:r>
              <a:rPr kumimoji="1" lang="ja-JP" altLang="en-US" dirty="0"/>
              <a:t>したがって、我々は、波長安定性の光源または原子</a:t>
            </a:r>
            <a:r>
              <a:rPr kumimoji="1" lang="en-US" altLang="ja-JP" dirty="0"/>
              <a:t>/</a:t>
            </a:r>
            <a:r>
              <a:rPr kumimoji="1" lang="ja-JP" altLang="en-US" dirty="0"/>
              <a:t>分子吸収線を波長標準として使用します。</a:t>
            </a:r>
            <a:endParaRPr kumimoji="1" lang="en-US" altLang="ja-JP" dirty="0"/>
          </a:p>
          <a:p>
            <a:r>
              <a:rPr kumimoji="1" lang="ja-JP" altLang="en-US" dirty="0"/>
              <a:t>分光器を介して、観測された恒星スペクトルと標準を比較します。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375A9DB4-4416-42BD-A83C-22D9C50A2377}" type="slidenum">
              <a:rPr kumimoji="1" lang="en-GB" smtClean="0"/>
              <a:pPr/>
              <a:t>5</a:t>
            </a:fld>
            <a:endParaRPr kumimoji="1" lang="en-GB"/>
          </a:p>
        </p:txBody>
      </p:sp>
    </p:spTree>
    <p:extLst>
      <p:ext uri="{BB962C8B-B14F-4D97-AF65-F5344CB8AC3E}">
        <p14:creationId xmlns:p14="http://schemas.microsoft.com/office/powerpoint/2010/main" val="2927475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There are several requirements</a:t>
            </a:r>
            <a:r>
              <a:rPr kumimoji="1" lang="en-US" altLang="ja-JP" baseline="0" dirty="0"/>
              <a:t> to wavelength standards. </a:t>
            </a:r>
            <a:r>
              <a:rPr kumimoji="1" lang="en-US" altLang="ja-JP" dirty="0"/>
              <a:t>First, the wavelength should be precise. 3 cm/s of radial velocity corresponds to 60 kHz of optical frequency @500 nm. Second, an appropriate spectral density is required. If it is too sparse, a high</a:t>
            </a:r>
            <a:r>
              <a:rPr kumimoji="1" lang="en-US" altLang="ja-JP" baseline="0" dirty="0"/>
              <a:t> </a:t>
            </a:r>
            <a:r>
              <a:rPr kumimoji="1" lang="en-US" altLang="ja-JP" dirty="0"/>
              <a:t>precision is not obtained. If it is too dense, the spectrograph can not resolve them. Third, for sufficient statistical processing, observation of many spectral lines is required, and a broad wavelength coverage is also required for the wavelength standards too. Fourth, it is desirable that the intensities of the wavelength standards are sufficiently high and uniform over the entire wavelength coverage. Finally, practicality such as robustness, alignment free and compactness is desired.</a:t>
            </a:r>
          </a:p>
          <a:p>
            <a:endParaRPr kumimoji="1" lang="en-US" altLang="ja-JP" dirty="0"/>
          </a:p>
          <a:p>
            <a:r>
              <a:rPr kumimoji="1" lang="ja-JP" altLang="en-US" dirty="0"/>
              <a:t>まず、波長は正確でなければならない。 </a:t>
            </a:r>
            <a:r>
              <a:rPr kumimoji="1" lang="en-US" altLang="ja-JP" dirty="0"/>
              <a:t>3cm/s</a:t>
            </a:r>
            <a:r>
              <a:rPr kumimoji="1" lang="ja-JP" altLang="en-US" dirty="0"/>
              <a:t>の視線速度は</a:t>
            </a:r>
            <a:r>
              <a:rPr kumimoji="1" lang="en-US" altLang="ja-JP" dirty="0"/>
              <a:t>60kHz@500nm</a:t>
            </a:r>
            <a:r>
              <a:rPr kumimoji="1" lang="ja-JP" altLang="en-US" dirty="0"/>
              <a:t>に相当する。</a:t>
            </a:r>
          </a:p>
          <a:p>
            <a:r>
              <a:rPr kumimoji="1" lang="ja-JP" altLang="en-US" dirty="0"/>
              <a:t>第二に、適切なスペクトル密度が必要である。 それがあまりにも疎である場合、精度は得られない。</a:t>
            </a:r>
            <a:endParaRPr kumimoji="1" lang="en-US" altLang="ja-JP" dirty="0"/>
          </a:p>
          <a:p>
            <a:r>
              <a:rPr kumimoji="1" lang="ja-JP" altLang="en-US" dirty="0"/>
              <a:t>第</a:t>
            </a:r>
            <a:r>
              <a:rPr kumimoji="1" lang="en-US" altLang="ja-JP" dirty="0"/>
              <a:t>3</a:t>
            </a:r>
            <a:r>
              <a:rPr kumimoji="1" lang="ja-JP" altLang="en-US" dirty="0"/>
              <a:t>に、十分な統計処理のために、多くのスペクトル線の観測が必要であり、波長標準にも広い波長範囲が必要である。</a:t>
            </a:r>
          </a:p>
          <a:p>
            <a:r>
              <a:rPr kumimoji="1" lang="ja-JP" altLang="en-US" dirty="0"/>
              <a:t>第</a:t>
            </a:r>
            <a:r>
              <a:rPr kumimoji="1" lang="en-US" altLang="ja-JP" dirty="0"/>
              <a:t>4</a:t>
            </a:r>
            <a:r>
              <a:rPr kumimoji="1" lang="ja-JP" altLang="en-US" dirty="0"/>
              <a:t>に、波長標準の強度は、十分に高く、全波長範囲にわたって均一であることが望ましい。</a:t>
            </a:r>
          </a:p>
          <a:p>
            <a:r>
              <a:rPr kumimoji="1" lang="ja-JP" altLang="en-US" dirty="0"/>
              <a:t>最後に、堅牢性、アライメントフリー、コンパクトさなどの実用性が望まれる。</a:t>
            </a:r>
          </a:p>
        </p:txBody>
      </p:sp>
      <p:sp>
        <p:nvSpPr>
          <p:cNvPr id="4" name="スライド番号プレースホルダー 3"/>
          <p:cNvSpPr>
            <a:spLocks noGrp="1"/>
          </p:cNvSpPr>
          <p:nvPr>
            <p:ph type="sldNum" sz="quarter" idx="10"/>
          </p:nvPr>
        </p:nvSpPr>
        <p:spPr/>
        <p:txBody>
          <a:bodyPr/>
          <a:lstStyle/>
          <a:p>
            <a:fld id="{375A9DB4-4416-42BD-A83C-22D9C50A2377}" type="slidenum">
              <a:rPr kumimoji="1" lang="en-GB" smtClean="0"/>
              <a:pPr/>
              <a:t>6</a:t>
            </a:fld>
            <a:endParaRPr kumimoji="1" lang="en-GB"/>
          </a:p>
        </p:txBody>
      </p:sp>
    </p:spTree>
    <p:extLst>
      <p:ext uri="{BB962C8B-B14F-4D97-AF65-F5344CB8AC3E}">
        <p14:creationId xmlns:p14="http://schemas.microsoft.com/office/powerpoint/2010/main" val="307662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The optical frequency comb looks to be ideal as such a wavelength standard. The frequency comb is an optical pulse train with an equal time interval on the time domain, and has comb-like spectrum with an equal frequency interval over a broad wavelength coverage. </a:t>
            </a:r>
            <a:r>
              <a:rPr kumimoji="1" lang="en-US" altLang="ja-JP" dirty="0"/>
              <a:t>Frequency comb can be regarded as a frequency ruler, i.e. wavelength standards.</a:t>
            </a:r>
          </a:p>
          <a:p>
            <a:endParaRPr kumimoji="1" lang="en-US" altLang="ja-JP" dirty="0"/>
          </a:p>
          <a:p>
            <a:r>
              <a:rPr kumimoji="1" lang="ja-JP" altLang="en-US" dirty="0"/>
              <a:t>光周波数コムは、そのような波長標準として理想的であるように見える。</a:t>
            </a:r>
          </a:p>
          <a:p>
            <a:r>
              <a:rPr kumimoji="1" lang="ja-JP" altLang="en-US" dirty="0"/>
              <a:t>周波数コムは、時間領域上で等しい時間間隔を有する光パルス列であり、広い波長範囲にわたって等しい周波数間隔を有するくし形スペクトルを有する。</a:t>
            </a:r>
          </a:p>
          <a:p>
            <a:r>
              <a:rPr kumimoji="1" lang="ja-JP" altLang="en-US" dirty="0"/>
              <a:t>周波数コムは、周波数のものさし、すなわち波長標準と見なすことができる。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375A9DB4-4416-42BD-A83C-22D9C50A2377}" type="slidenum">
              <a:rPr kumimoji="1" lang="en-GB" smtClean="0"/>
              <a:pPr/>
              <a:t>7</a:t>
            </a:fld>
            <a:endParaRPr kumimoji="1" lang="en-GB"/>
          </a:p>
        </p:txBody>
      </p:sp>
    </p:spTree>
    <p:extLst>
      <p:ext uri="{BB962C8B-B14F-4D97-AF65-F5344CB8AC3E}">
        <p14:creationId xmlns:p14="http://schemas.microsoft.com/office/powerpoint/2010/main" val="1353741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However, In fact, it is not easy to apply the laser combs to the calibration for spectrographs. There are three main difficulties shown here; it is particularly difficult to achieve both a broad spectral coverage and a wide spacing frequency.</a:t>
            </a:r>
          </a:p>
          <a:p>
            <a:endParaRPr kumimoji="1" lang="en-US" altLang="ja-JP" dirty="0"/>
          </a:p>
          <a:p>
            <a:r>
              <a:rPr kumimoji="1" lang="ja-JP" altLang="en-US" dirty="0"/>
              <a:t>しかし実際には、分光器の校正にレーザーコームを適用することは容易ではありません。</a:t>
            </a:r>
          </a:p>
          <a:p>
            <a:r>
              <a:rPr kumimoji="1" lang="ja-JP" altLang="en-US" dirty="0"/>
              <a:t>ここには</a:t>
            </a:r>
            <a:r>
              <a:rPr kumimoji="1" lang="en-US" altLang="ja-JP" dirty="0"/>
              <a:t>3</a:t>
            </a:r>
            <a:r>
              <a:rPr kumimoji="1" lang="ja-JP" altLang="en-US" dirty="0" err="1"/>
              <a:t>つの</a:t>
            </a:r>
            <a:r>
              <a:rPr kumimoji="1" lang="ja-JP" altLang="en-US" dirty="0"/>
              <a:t>大きな困難があり、広いスペクトル範囲と広い間隔周波数の両立は特に困難です。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375A9DB4-4416-42BD-A83C-22D9C50A2377}" type="slidenum">
              <a:rPr kumimoji="1" lang="en-GB" smtClean="0"/>
              <a:pPr/>
              <a:t>8</a:t>
            </a:fld>
            <a:endParaRPr kumimoji="1" lang="en-GB"/>
          </a:p>
        </p:txBody>
      </p:sp>
    </p:spTree>
    <p:extLst>
      <p:ext uri="{BB962C8B-B14F-4D97-AF65-F5344CB8AC3E}">
        <p14:creationId xmlns:p14="http://schemas.microsoft.com/office/powerpoint/2010/main" val="1320960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Several strategies are being adopted to realize such combs. For example, to obtain wide mode spacing comb, some groups use the combination of a mode-locked laser and mode-filtering cavities, and some groups use a modulation-based comb. Wavelength conversion and/or spectral broadening are used to obtain a broadband </a:t>
            </a:r>
            <a:r>
              <a:rPr kumimoji="1" lang="en-US" altLang="ja-JP" dirty="0" err="1"/>
              <a:t>astro</a:t>
            </a:r>
            <a:r>
              <a:rPr kumimoji="1" lang="en-US" altLang="ja-JP" dirty="0"/>
              <a:t>-comb in the desired wavelength region.</a:t>
            </a:r>
            <a:endParaRPr kumimoji="1" lang="ja-JP" altLang="en-US" dirty="0"/>
          </a:p>
        </p:txBody>
      </p:sp>
      <p:sp>
        <p:nvSpPr>
          <p:cNvPr id="4" name="スライド番号プレースホルダー 3"/>
          <p:cNvSpPr>
            <a:spLocks noGrp="1"/>
          </p:cNvSpPr>
          <p:nvPr>
            <p:ph type="sldNum" sz="quarter" idx="10"/>
          </p:nvPr>
        </p:nvSpPr>
        <p:spPr/>
        <p:txBody>
          <a:bodyPr/>
          <a:lstStyle/>
          <a:p>
            <a:fld id="{375A9DB4-4416-42BD-A83C-22D9C50A2377}" type="slidenum">
              <a:rPr kumimoji="1" lang="en-GB" smtClean="0"/>
              <a:pPr/>
              <a:t>9</a:t>
            </a:fld>
            <a:endParaRPr kumimoji="1" lang="en-GB"/>
          </a:p>
        </p:txBody>
      </p:sp>
    </p:spTree>
    <p:extLst>
      <p:ext uri="{BB962C8B-B14F-4D97-AF65-F5344CB8AC3E}">
        <p14:creationId xmlns:p14="http://schemas.microsoft.com/office/powerpoint/2010/main" val="1379871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fld id="{C5A68EBE-04E6-428B-A438-DD0D5FD3361B}" type="datetime1">
              <a:rPr kumimoji="1" lang="ja-JP" altLang="en-US" smtClean="0"/>
              <a:t>2018/2/12</a:t>
            </a:fld>
            <a:endParaRPr kumimoji="1" lang="ja-JP" altLang="en-US"/>
          </a:p>
        </p:txBody>
      </p:sp>
      <p:sp>
        <p:nvSpPr>
          <p:cNvPr id="5" name="Rectangle 5"/>
          <p:cNvSpPr>
            <a:spLocks noGrp="1" noChangeArrowheads="1"/>
          </p:cNvSpPr>
          <p:nvPr>
            <p:ph type="ftr" sz="quarter" idx="11"/>
          </p:nvPr>
        </p:nvSpPr>
        <p:spPr>
          <a:ln/>
        </p:spPr>
        <p:txBody>
          <a:bodyPr/>
          <a:lstStyle>
            <a:lvl1pPr>
              <a:defRPr/>
            </a:lvl1pPr>
          </a:lstStyle>
          <a:p>
            <a:endParaRPr kumimoji="1" lang="ja-JP" altLang="en-US"/>
          </a:p>
        </p:txBody>
      </p:sp>
      <p:sp>
        <p:nvSpPr>
          <p:cNvPr id="6" name="Rectangle 6"/>
          <p:cNvSpPr>
            <a:spLocks noGrp="1" noChangeArrowheads="1"/>
          </p:cNvSpPr>
          <p:nvPr>
            <p:ph type="sldNum" sz="quarter" idx="12"/>
          </p:nvPr>
        </p:nvSpPr>
        <p:spPr>
          <a:ln/>
        </p:spPr>
        <p:txBody>
          <a:bodyPr/>
          <a:lstStyle>
            <a:lvl1pPr>
              <a:defRPr/>
            </a:lvl1pPr>
          </a:lstStyle>
          <a:p>
            <a:fld id="{4A9D84D5-A1CD-4469-9A28-BAB7B874922C}" type="slidenum">
              <a:rPr lang="ja-JP" altLang="en-US" smtClean="0"/>
              <a:pPr/>
              <a:t>‹#›</a:t>
            </a:fld>
            <a:endParaRPr lang="ja-JP" altLang="en-US" dirty="0"/>
          </a:p>
        </p:txBody>
      </p:sp>
    </p:spTree>
    <p:extLst>
      <p:ext uri="{BB962C8B-B14F-4D97-AF65-F5344CB8AC3E}">
        <p14:creationId xmlns:p14="http://schemas.microsoft.com/office/powerpoint/2010/main" val="4223705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fld id="{995E5567-BE8A-4EF5-A498-6391C36F4FEB}" type="datetime1">
              <a:rPr kumimoji="1" lang="ja-JP" altLang="en-US" smtClean="0"/>
              <a:t>2018/2/12</a:t>
            </a:fld>
            <a:endParaRPr kumimoji="1" lang="ja-JP" altLang="en-US"/>
          </a:p>
        </p:txBody>
      </p:sp>
      <p:sp>
        <p:nvSpPr>
          <p:cNvPr id="5" name="Rectangle 5"/>
          <p:cNvSpPr>
            <a:spLocks noGrp="1" noChangeArrowheads="1"/>
          </p:cNvSpPr>
          <p:nvPr>
            <p:ph type="ftr" sz="quarter" idx="11"/>
          </p:nvPr>
        </p:nvSpPr>
        <p:spPr>
          <a:ln/>
        </p:spPr>
        <p:txBody>
          <a:bodyPr/>
          <a:lstStyle>
            <a:lvl1pPr>
              <a:defRPr/>
            </a:lvl1pPr>
          </a:lstStyle>
          <a:p>
            <a:endParaRPr kumimoji="1" lang="ja-JP" altLang="en-US"/>
          </a:p>
        </p:txBody>
      </p:sp>
      <p:sp>
        <p:nvSpPr>
          <p:cNvPr id="6" name="Rectangle 6"/>
          <p:cNvSpPr>
            <a:spLocks noGrp="1" noChangeArrowheads="1"/>
          </p:cNvSpPr>
          <p:nvPr>
            <p:ph type="sldNum" sz="quarter" idx="12"/>
          </p:nvPr>
        </p:nvSpPr>
        <p:spPr>
          <a:ln/>
        </p:spPr>
        <p:txBody>
          <a:bodyPr/>
          <a:lstStyle>
            <a:lvl1pPr>
              <a:defRPr/>
            </a:lvl1pPr>
          </a:lstStyle>
          <a:p>
            <a:fld id="{4A9D84D5-A1CD-4469-9A28-BAB7B874922C}" type="slidenum">
              <a:rPr lang="ja-JP" altLang="en-US" smtClean="0"/>
              <a:pPr/>
              <a:t>‹#›</a:t>
            </a:fld>
            <a:endParaRPr lang="ja-JP" altLang="en-US" dirty="0"/>
          </a:p>
        </p:txBody>
      </p:sp>
    </p:spTree>
    <p:extLst>
      <p:ext uri="{BB962C8B-B14F-4D97-AF65-F5344CB8AC3E}">
        <p14:creationId xmlns:p14="http://schemas.microsoft.com/office/powerpoint/2010/main" val="2963557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fld id="{18D23F67-8A82-457D-8D7E-5C963EEE7771}" type="datetime1">
              <a:rPr kumimoji="1" lang="ja-JP" altLang="en-US" smtClean="0"/>
              <a:t>2018/2/12</a:t>
            </a:fld>
            <a:endParaRPr kumimoji="1" lang="ja-JP" altLang="en-US"/>
          </a:p>
        </p:txBody>
      </p:sp>
      <p:sp>
        <p:nvSpPr>
          <p:cNvPr id="5" name="Rectangle 5"/>
          <p:cNvSpPr>
            <a:spLocks noGrp="1" noChangeArrowheads="1"/>
          </p:cNvSpPr>
          <p:nvPr>
            <p:ph type="ftr" sz="quarter" idx="11"/>
          </p:nvPr>
        </p:nvSpPr>
        <p:spPr>
          <a:ln/>
        </p:spPr>
        <p:txBody>
          <a:bodyPr/>
          <a:lstStyle>
            <a:lvl1pPr>
              <a:defRPr/>
            </a:lvl1pPr>
          </a:lstStyle>
          <a:p>
            <a:endParaRPr kumimoji="1" lang="ja-JP" altLang="en-US"/>
          </a:p>
        </p:txBody>
      </p:sp>
      <p:sp>
        <p:nvSpPr>
          <p:cNvPr id="6" name="Rectangle 6"/>
          <p:cNvSpPr>
            <a:spLocks noGrp="1" noChangeArrowheads="1"/>
          </p:cNvSpPr>
          <p:nvPr>
            <p:ph type="sldNum" sz="quarter" idx="12"/>
          </p:nvPr>
        </p:nvSpPr>
        <p:spPr>
          <a:ln/>
        </p:spPr>
        <p:txBody>
          <a:bodyPr/>
          <a:lstStyle>
            <a:lvl1pPr>
              <a:defRPr/>
            </a:lvl1pPr>
          </a:lstStyle>
          <a:p>
            <a:fld id="{4A9D84D5-A1CD-4469-9A28-BAB7B874922C}" type="slidenum">
              <a:rPr lang="ja-JP" altLang="en-US" smtClean="0"/>
              <a:pPr/>
              <a:t>‹#›</a:t>
            </a:fld>
            <a:endParaRPr lang="ja-JP" altLang="en-US" dirty="0"/>
          </a:p>
        </p:txBody>
      </p:sp>
    </p:spTree>
    <p:extLst>
      <p:ext uri="{BB962C8B-B14F-4D97-AF65-F5344CB8AC3E}">
        <p14:creationId xmlns:p14="http://schemas.microsoft.com/office/powerpoint/2010/main" val="1392463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3" name="タイトル プレースホルダー 1"/>
          <p:cNvSpPr>
            <a:spLocks noGrp="1"/>
          </p:cNvSpPr>
          <p:nvPr>
            <p:ph type="title"/>
          </p:nvPr>
        </p:nvSpPr>
        <p:spPr>
          <a:xfrm>
            <a:off x="158824" y="404664"/>
            <a:ext cx="8805664" cy="648072"/>
          </a:xfrm>
          <a:prstGeom prst="rect">
            <a:avLst/>
          </a:prstGeom>
        </p:spPr>
        <p:txBody>
          <a:bodyPr vert="horz" lIns="91440" tIns="45720" rIns="91440" bIns="45720" rtlCol="0" anchor="ctr">
            <a:normAutofit/>
          </a:bodyPr>
          <a:lstStyle>
            <a:lvl1pPr>
              <a:defRPr>
                <a:solidFill>
                  <a:schemeClr val="tx1"/>
                </a:solidFill>
              </a:defRPr>
            </a:lvl1pPr>
          </a:lstStyle>
          <a:p>
            <a:r>
              <a:rPr kumimoji="1" lang="ja-JP" altLang="en-US" dirty="0"/>
              <a:t>マスター タイトルの書式設定</a:t>
            </a:r>
          </a:p>
        </p:txBody>
      </p:sp>
      <p:sp>
        <p:nvSpPr>
          <p:cNvPr id="6" name="スライド番号プレースホルダー 5"/>
          <p:cNvSpPr>
            <a:spLocks noGrp="1"/>
          </p:cNvSpPr>
          <p:nvPr>
            <p:ph type="sldNum" sz="quarter" idx="10"/>
          </p:nvPr>
        </p:nvSpPr>
        <p:spPr>
          <a:xfrm>
            <a:off x="8739261" y="6632451"/>
            <a:ext cx="440829" cy="216024"/>
          </a:xfrm>
        </p:spPr>
        <p:txBody>
          <a:bodyPr/>
          <a:lstStyle/>
          <a:p>
            <a:fld id="{4A9D84D5-A1CD-4469-9A28-BAB7B874922C}" type="slidenum">
              <a:rPr kumimoji="1" lang="ja-JP" altLang="en-US" smtClean="0"/>
              <a:t>‹#›</a:t>
            </a:fld>
            <a:endParaRPr kumimoji="1" lang="ja-JP" altLang="en-US"/>
          </a:p>
        </p:txBody>
      </p:sp>
    </p:spTree>
    <p:extLst>
      <p:ext uri="{BB962C8B-B14F-4D97-AF65-F5344CB8AC3E}">
        <p14:creationId xmlns:p14="http://schemas.microsoft.com/office/powerpoint/2010/main" val="3601271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561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3" name="タイトル プレースホルダー 1"/>
          <p:cNvSpPr>
            <a:spLocks noGrp="1"/>
          </p:cNvSpPr>
          <p:nvPr>
            <p:ph type="title"/>
          </p:nvPr>
        </p:nvSpPr>
        <p:spPr>
          <a:xfrm>
            <a:off x="158824" y="404664"/>
            <a:ext cx="8805664" cy="648072"/>
          </a:xfrm>
          <a:prstGeom prst="rect">
            <a:avLst/>
          </a:prstGeom>
        </p:spPr>
        <p:txBody>
          <a:bodyPr vert="horz" lIns="91440" tIns="45720" rIns="91440" bIns="45720" rtlCol="0" anchor="ctr">
            <a:normAutofit/>
          </a:bodyPr>
          <a:lstStyle>
            <a:lvl1pPr>
              <a:defRPr>
                <a:solidFill>
                  <a:schemeClr val="tx1"/>
                </a:solidFill>
              </a:defRPr>
            </a:lvl1pPr>
          </a:lstStyle>
          <a:p>
            <a:r>
              <a:rPr kumimoji="1" lang="ja-JP" altLang="en-US" dirty="0"/>
              <a:t>マスター タイトルの書式設定</a:t>
            </a:r>
          </a:p>
        </p:txBody>
      </p:sp>
      <p:sp>
        <p:nvSpPr>
          <p:cNvPr id="6" name="スライド番号プレースホルダー 5"/>
          <p:cNvSpPr>
            <a:spLocks noGrp="1"/>
          </p:cNvSpPr>
          <p:nvPr>
            <p:ph type="sldNum" sz="quarter" idx="10"/>
          </p:nvPr>
        </p:nvSpPr>
        <p:spPr>
          <a:xfrm>
            <a:off x="8739261" y="6632451"/>
            <a:ext cx="440829" cy="216024"/>
          </a:xfrm>
        </p:spPr>
        <p:txBody>
          <a:bodyPr/>
          <a:lstStyle/>
          <a:p>
            <a:fld id="{4A9D84D5-A1CD-4469-9A28-BAB7B874922C}" type="slidenum">
              <a:rPr kumimoji="1" lang="ja-JP" altLang="en-US" smtClean="0"/>
              <a:t>‹#›</a:t>
            </a:fld>
            <a:endParaRPr kumimoji="1" lang="ja-JP" altLang="en-US"/>
          </a:p>
        </p:txBody>
      </p:sp>
    </p:spTree>
    <p:extLst>
      <p:ext uri="{BB962C8B-B14F-4D97-AF65-F5344CB8AC3E}">
        <p14:creationId xmlns:p14="http://schemas.microsoft.com/office/powerpoint/2010/main" val="10936618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685800" y="2130425"/>
            <a:ext cx="7772400" cy="1470025"/>
          </a:xfrm>
        </p:spPr>
        <p:txBody>
          <a:bodyPr/>
          <a:lstStyle>
            <a:lvl1pPr>
              <a:defRPr/>
            </a:lvl1pPr>
          </a:lstStyle>
          <a:p>
            <a:r>
              <a:rPr lang="ja-JP" altLang="en-US"/>
              <a:t>マスター タイトルの書式設定</a:t>
            </a:r>
          </a:p>
        </p:txBody>
      </p:sp>
      <p:sp>
        <p:nvSpPr>
          <p:cNvPr id="9318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fld id="{B49B700F-ADC9-4AAF-8FA0-F7A622AAD04D}" type="datetime1">
              <a:rPr lang="ja-JP" altLang="en-US" smtClean="0"/>
              <a:t>2018/2/12</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CF04958-0653-413E-9B38-6BF725B6BB1B}" type="slidenum">
              <a:rPr lang="en-US" altLang="ja-JP"/>
              <a:pPr>
                <a:defRPr/>
              </a:pPr>
              <a:t>‹#›</a:t>
            </a:fld>
            <a:endParaRPr lang="en-US" altLang="ja-JP"/>
          </a:p>
        </p:txBody>
      </p:sp>
    </p:spTree>
    <p:extLst>
      <p:ext uri="{BB962C8B-B14F-4D97-AF65-F5344CB8AC3E}">
        <p14:creationId xmlns:p14="http://schemas.microsoft.com/office/powerpoint/2010/main" val="1810080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118F8B29-E8E1-48C5-AFB7-0E645F4302B6}" type="datetime1">
              <a:rPr lang="ja-JP" altLang="en-US" smtClean="0"/>
              <a:t>2018/2/12</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2AC7E66-FBDB-4AA7-A929-40EADCC61EBE}" type="slidenum">
              <a:rPr lang="en-US" altLang="ja-JP"/>
              <a:pPr>
                <a:defRPr/>
              </a:pPr>
              <a:t>‹#›</a:t>
            </a:fld>
            <a:endParaRPr lang="en-US" altLang="ja-JP"/>
          </a:p>
        </p:txBody>
      </p:sp>
    </p:spTree>
    <p:extLst>
      <p:ext uri="{BB962C8B-B14F-4D97-AF65-F5344CB8AC3E}">
        <p14:creationId xmlns:p14="http://schemas.microsoft.com/office/powerpoint/2010/main" val="1987677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368DD05A-DAEC-4EA9-9F34-B481BD91880C}" type="datetime1">
              <a:rPr lang="ja-JP" altLang="en-US" smtClean="0"/>
              <a:t>2018/2/12</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1EAFC20-3411-4630-8BA9-3192CC19E5E8}" type="slidenum">
              <a:rPr lang="en-US" altLang="ja-JP"/>
              <a:pPr>
                <a:defRPr/>
              </a:pPr>
              <a:t>‹#›</a:t>
            </a:fld>
            <a:endParaRPr lang="en-US" altLang="ja-JP"/>
          </a:p>
        </p:txBody>
      </p:sp>
    </p:spTree>
    <p:extLst>
      <p:ext uri="{BB962C8B-B14F-4D97-AF65-F5344CB8AC3E}">
        <p14:creationId xmlns:p14="http://schemas.microsoft.com/office/powerpoint/2010/main" val="4127476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fld id="{36F7F932-581F-4DFF-8CAB-658749238EB6}" type="datetime1">
              <a:rPr lang="ja-JP" altLang="en-US" smtClean="0"/>
              <a:t>2018/2/12</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0F6D1AF-7ADE-4262-8148-14EB95AF914B}" type="slidenum">
              <a:rPr lang="en-US" altLang="ja-JP"/>
              <a:pPr>
                <a:defRPr/>
              </a:pPr>
              <a:t>‹#›</a:t>
            </a:fld>
            <a:endParaRPr lang="en-US" altLang="ja-JP"/>
          </a:p>
        </p:txBody>
      </p:sp>
    </p:spTree>
    <p:extLst>
      <p:ext uri="{BB962C8B-B14F-4D97-AF65-F5344CB8AC3E}">
        <p14:creationId xmlns:p14="http://schemas.microsoft.com/office/powerpoint/2010/main" val="2596774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fld id="{3432D884-4F3E-4024-86BE-6705E352E5D8}" type="datetime1">
              <a:rPr lang="ja-JP" altLang="en-US" smtClean="0"/>
              <a:t>2018/2/12</a:t>
            </a:fld>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E47A3758-D507-4AD6-B203-8281303E440E}" type="slidenum">
              <a:rPr lang="en-US" altLang="ja-JP"/>
              <a:pPr>
                <a:defRPr/>
              </a:pPr>
              <a:t>‹#›</a:t>
            </a:fld>
            <a:endParaRPr lang="en-US" altLang="ja-JP"/>
          </a:p>
        </p:txBody>
      </p:sp>
    </p:spTree>
    <p:extLst>
      <p:ext uri="{BB962C8B-B14F-4D97-AF65-F5344CB8AC3E}">
        <p14:creationId xmlns:p14="http://schemas.microsoft.com/office/powerpoint/2010/main" val="1570219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fld id="{3EF7BFE1-A614-4551-8249-01D97CACD7F9}" type="datetime1">
              <a:rPr kumimoji="1" lang="ja-JP" altLang="en-US" smtClean="0"/>
              <a:t>2018/2/12</a:t>
            </a:fld>
            <a:endParaRPr kumimoji="1" lang="ja-JP" altLang="en-US"/>
          </a:p>
        </p:txBody>
      </p:sp>
      <p:sp>
        <p:nvSpPr>
          <p:cNvPr id="5" name="Rectangle 5"/>
          <p:cNvSpPr>
            <a:spLocks noGrp="1" noChangeArrowheads="1"/>
          </p:cNvSpPr>
          <p:nvPr>
            <p:ph type="ftr" sz="quarter" idx="11"/>
          </p:nvPr>
        </p:nvSpPr>
        <p:spPr>
          <a:ln/>
        </p:spPr>
        <p:txBody>
          <a:bodyPr/>
          <a:lstStyle>
            <a:lvl1pPr>
              <a:defRPr/>
            </a:lvl1pPr>
          </a:lstStyle>
          <a:p>
            <a:endParaRPr kumimoji="1" lang="ja-JP" altLang="en-US"/>
          </a:p>
        </p:txBody>
      </p:sp>
      <p:sp>
        <p:nvSpPr>
          <p:cNvPr id="6" name="Rectangle 6"/>
          <p:cNvSpPr>
            <a:spLocks noGrp="1" noChangeArrowheads="1"/>
          </p:cNvSpPr>
          <p:nvPr>
            <p:ph type="sldNum" sz="quarter" idx="12"/>
          </p:nvPr>
        </p:nvSpPr>
        <p:spPr>
          <a:ln/>
        </p:spPr>
        <p:txBody>
          <a:bodyPr/>
          <a:lstStyle>
            <a:lvl1pPr>
              <a:defRPr/>
            </a:lvl1pPr>
          </a:lstStyle>
          <a:p>
            <a:fld id="{4A9D84D5-A1CD-4469-9A28-BAB7B874922C}" type="slidenum">
              <a:rPr kumimoji="1" lang="ja-JP" altLang="en-US" smtClean="0"/>
              <a:t>‹#›</a:t>
            </a:fld>
            <a:endParaRPr kumimoji="1" lang="ja-JP" altLang="en-US"/>
          </a:p>
        </p:txBody>
      </p:sp>
    </p:spTree>
    <p:extLst>
      <p:ext uri="{BB962C8B-B14F-4D97-AF65-F5344CB8AC3E}">
        <p14:creationId xmlns:p14="http://schemas.microsoft.com/office/powerpoint/2010/main" val="1425412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539ECFC3-F3FB-4A6C-B8A0-87EB59E80215}" type="datetime1">
              <a:rPr lang="ja-JP" altLang="en-US" smtClean="0"/>
              <a:t>2018/2/12</a:t>
            </a:fld>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92DE3A1B-4A6B-4918-A373-9F8DF7EF232C}" type="slidenum">
              <a:rPr lang="en-US" altLang="ja-JP"/>
              <a:pPr>
                <a:defRPr/>
              </a:pPr>
              <a:t>‹#›</a:t>
            </a:fld>
            <a:endParaRPr lang="en-US" altLang="ja-JP"/>
          </a:p>
        </p:txBody>
      </p:sp>
    </p:spTree>
    <p:extLst>
      <p:ext uri="{BB962C8B-B14F-4D97-AF65-F5344CB8AC3E}">
        <p14:creationId xmlns:p14="http://schemas.microsoft.com/office/powerpoint/2010/main" val="1885678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E919757-85E7-4518-93CE-D59BA6C22F76}" type="datetime1">
              <a:rPr lang="ja-JP" altLang="en-US" smtClean="0"/>
              <a:t>2018/2/12</a:t>
            </a:fld>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44C0B9F1-E175-4058-8F61-F7704360D7DC}" type="slidenum">
              <a:rPr lang="en-US" altLang="ja-JP"/>
              <a:pPr>
                <a:defRPr/>
              </a:pPr>
              <a:t>‹#›</a:t>
            </a:fld>
            <a:endParaRPr lang="en-US" altLang="ja-JP"/>
          </a:p>
        </p:txBody>
      </p:sp>
    </p:spTree>
    <p:extLst>
      <p:ext uri="{BB962C8B-B14F-4D97-AF65-F5344CB8AC3E}">
        <p14:creationId xmlns:p14="http://schemas.microsoft.com/office/powerpoint/2010/main" val="608920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7BE324FD-C22B-4474-B9B8-703338509CA2}" type="datetime1">
              <a:rPr lang="ja-JP" altLang="en-US" smtClean="0"/>
              <a:t>2018/2/12</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7B955BC-9226-44D2-BF2B-F7434B303BE7}" type="slidenum">
              <a:rPr lang="en-US" altLang="ja-JP"/>
              <a:pPr>
                <a:defRPr/>
              </a:pPr>
              <a:t>‹#›</a:t>
            </a:fld>
            <a:endParaRPr lang="en-US" altLang="ja-JP"/>
          </a:p>
        </p:txBody>
      </p:sp>
    </p:spTree>
    <p:extLst>
      <p:ext uri="{BB962C8B-B14F-4D97-AF65-F5344CB8AC3E}">
        <p14:creationId xmlns:p14="http://schemas.microsoft.com/office/powerpoint/2010/main" val="2979729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4644A014-398B-44AF-BC0B-EF78B9F6A868}" type="datetime1">
              <a:rPr lang="ja-JP" altLang="en-US" smtClean="0"/>
              <a:t>2018/2/12</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5E067E9-0DC5-4F37-9A1F-1DF9683E3778}" type="slidenum">
              <a:rPr lang="en-US" altLang="ja-JP"/>
              <a:pPr>
                <a:defRPr/>
              </a:pPr>
              <a:t>‹#›</a:t>
            </a:fld>
            <a:endParaRPr lang="en-US" altLang="ja-JP"/>
          </a:p>
        </p:txBody>
      </p:sp>
    </p:spTree>
    <p:extLst>
      <p:ext uri="{BB962C8B-B14F-4D97-AF65-F5344CB8AC3E}">
        <p14:creationId xmlns:p14="http://schemas.microsoft.com/office/powerpoint/2010/main" val="1229283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B211CB59-1901-4BB4-9C47-7E0AB24CDED2}" type="datetime1">
              <a:rPr lang="ja-JP" altLang="en-US" smtClean="0"/>
              <a:t>2018/2/12</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06E09CA-3BE9-4F96-BB49-87301C76600B}" type="slidenum">
              <a:rPr lang="en-US" altLang="ja-JP"/>
              <a:pPr>
                <a:defRPr/>
              </a:pPr>
              <a:t>‹#›</a:t>
            </a:fld>
            <a:endParaRPr lang="en-US" altLang="ja-JP"/>
          </a:p>
        </p:txBody>
      </p:sp>
    </p:spTree>
    <p:extLst>
      <p:ext uri="{BB962C8B-B14F-4D97-AF65-F5344CB8AC3E}">
        <p14:creationId xmlns:p14="http://schemas.microsoft.com/office/powerpoint/2010/main" val="2668054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BAA04990-16FC-4867-9BB6-427523C7001B}" type="datetime1">
              <a:rPr lang="ja-JP" altLang="en-US" smtClean="0"/>
              <a:t>2018/2/12</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2626A4E-E6BA-45C2-84C1-FE00A013A1C8}" type="slidenum">
              <a:rPr lang="en-US" altLang="ja-JP"/>
              <a:pPr>
                <a:defRPr/>
              </a:pPr>
              <a:t>‹#›</a:t>
            </a:fld>
            <a:endParaRPr lang="en-US" altLang="ja-JP"/>
          </a:p>
        </p:txBody>
      </p:sp>
    </p:spTree>
    <p:extLst>
      <p:ext uri="{BB962C8B-B14F-4D97-AF65-F5344CB8AC3E}">
        <p14:creationId xmlns:p14="http://schemas.microsoft.com/office/powerpoint/2010/main" val="39822974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タイトル スライド">
    <p:spTree>
      <p:nvGrpSpPr>
        <p:cNvPr id="1" name=""/>
        <p:cNvGrpSpPr/>
        <p:nvPr/>
      </p:nvGrpSpPr>
      <p:grpSpPr>
        <a:xfrm>
          <a:off x="0" y="0"/>
          <a:ext cx="0" cy="0"/>
          <a:chOff x="0" y="0"/>
          <a:chExt cx="0" cy="0"/>
        </a:xfrm>
      </p:grpSpPr>
      <p:sp>
        <p:nvSpPr>
          <p:cNvPr id="3" name="タイトル プレースホルダー 1"/>
          <p:cNvSpPr>
            <a:spLocks noGrp="1"/>
          </p:cNvSpPr>
          <p:nvPr>
            <p:ph type="title"/>
          </p:nvPr>
        </p:nvSpPr>
        <p:spPr>
          <a:xfrm>
            <a:off x="457200" y="476672"/>
            <a:ext cx="8229600" cy="648072"/>
          </a:xfrm>
          <a:prstGeom prst="rect">
            <a:avLst/>
          </a:prstGeom>
        </p:spPr>
        <p:txBody>
          <a:bodyPr vert="horz" lIns="91440" tIns="45720" rIns="91440" bIns="45720" rtlCol="0" anchor="ctr">
            <a:normAutofit/>
          </a:bodyPr>
          <a:lstStyle>
            <a:lvl1pPr algn="ctr">
              <a:defRPr i="1">
                <a:solidFill>
                  <a:schemeClr val="tx1"/>
                </a:solidFill>
                <a:effectLst/>
                <a:latin typeface="Tahoma" panose="020B0604030504040204" pitchFamily="34" charset="0"/>
                <a:cs typeface="Tahoma" panose="020B0604030504040204" pitchFamily="34" charset="0"/>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8538841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7"/>
          <p:cNvSpPr>
            <a:spLocks noGrp="1" noChangeArrowheads="1"/>
          </p:cNvSpPr>
          <p:nvPr>
            <p:ph type="sldNum" sz="quarter" idx="10"/>
          </p:nvPr>
        </p:nvSpPr>
        <p:spPr>
          <a:xfrm>
            <a:off x="7010400" y="6575425"/>
            <a:ext cx="2133600" cy="503238"/>
          </a:xfrm>
          <a:prstGeom prst="rect">
            <a:avLst/>
          </a:prstGeom>
          <a:ln/>
        </p:spPr>
        <p:txBody>
          <a:bodyPr/>
          <a:lstStyle>
            <a:lvl1pPr>
              <a:defRPr/>
            </a:lvl1pPr>
          </a:lstStyle>
          <a:p>
            <a:pPr>
              <a:defRPr/>
            </a:pPr>
            <a:fld id="{01525115-D5FF-404A-9387-7B777840E23E}" type="slidenum">
              <a:rPr lang="en-US" altLang="ja-JP"/>
              <a:pPr>
                <a:defRPr/>
              </a:pPr>
              <a:t>‹#›</a:t>
            </a:fld>
            <a:endParaRPr lang="en-US" altLang="ja-JP"/>
          </a:p>
        </p:txBody>
      </p:sp>
    </p:spTree>
    <p:extLst>
      <p:ext uri="{BB962C8B-B14F-4D97-AF65-F5344CB8AC3E}">
        <p14:creationId xmlns:p14="http://schemas.microsoft.com/office/powerpoint/2010/main" val="37901013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xfrm>
            <a:off x="7010400" y="6575425"/>
            <a:ext cx="2133600" cy="503238"/>
          </a:xfrm>
          <a:prstGeom prst="rect">
            <a:avLst/>
          </a:prstGeom>
          <a:ln/>
        </p:spPr>
        <p:txBody>
          <a:bodyPr/>
          <a:lstStyle>
            <a:lvl1pPr>
              <a:defRPr/>
            </a:lvl1pPr>
          </a:lstStyle>
          <a:p>
            <a:pPr>
              <a:defRPr/>
            </a:pPr>
            <a:fld id="{370668B8-92E0-4E8C-B9D9-6EB185128957}" type="slidenum">
              <a:rPr lang="en-US" altLang="ja-JP"/>
              <a:pPr>
                <a:defRPr/>
              </a:pPr>
              <a:t>‹#›</a:t>
            </a:fld>
            <a:endParaRPr lang="en-US" altLang="ja-JP"/>
          </a:p>
        </p:txBody>
      </p:sp>
    </p:spTree>
    <p:extLst>
      <p:ext uri="{BB962C8B-B14F-4D97-AF65-F5344CB8AC3E}">
        <p14:creationId xmlns:p14="http://schemas.microsoft.com/office/powerpoint/2010/main" val="26116674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gn="ctr">
              <a:defRPr i="1">
                <a:solidFill>
                  <a:schemeClr val="tx1"/>
                </a:solidFill>
                <a:effectLst/>
              </a:defRPr>
            </a:lvl1pPr>
          </a:lstStyle>
          <a:p>
            <a:r>
              <a:rPr lang="ja-JP" altLang="en-US"/>
              <a:t>マスター タイトルの書式設定</a:t>
            </a:r>
            <a:endParaRPr lang="ja-JP" altLang="en-US" dirty="0"/>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7"/>
          <p:cNvSpPr>
            <a:spLocks noGrp="1" noChangeArrowheads="1"/>
          </p:cNvSpPr>
          <p:nvPr>
            <p:ph type="sldNum" sz="quarter" idx="10"/>
          </p:nvPr>
        </p:nvSpPr>
        <p:spPr>
          <a:xfrm>
            <a:off x="7010400" y="6575425"/>
            <a:ext cx="2133600" cy="503238"/>
          </a:xfrm>
          <a:prstGeom prst="rect">
            <a:avLst/>
          </a:prstGeom>
          <a:ln/>
        </p:spPr>
        <p:txBody>
          <a:bodyPr/>
          <a:lstStyle>
            <a:lvl1pPr>
              <a:defRPr/>
            </a:lvl1pPr>
          </a:lstStyle>
          <a:p>
            <a:pPr>
              <a:defRPr/>
            </a:pPr>
            <a:fld id="{F6E14B78-DF61-4FA9-9286-C358C39FD6AB}" type="slidenum">
              <a:rPr lang="en-US" altLang="ja-JP"/>
              <a:pPr>
                <a:defRPr/>
              </a:pPr>
              <a:t>‹#›</a:t>
            </a:fld>
            <a:endParaRPr lang="en-US" altLang="ja-JP"/>
          </a:p>
        </p:txBody>
      </p:sp>
    </p:spTree>
    <p:extLst>
      <p:ext uri="{BB962C8B-B14F-4D97-AF65-F5344CB8AC3E}">
        <p14:creationId xmlns:p14="http://schemas.microsoft.com/office/powerpoint/2010/main" val="1772522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fld id="{DD88D908-75E2-4C1F-B968-D073C6AE7528}" type="datetime1">
              <a:rPr kumimoji="1" lang="ja-JP" altLang="en-US" smtClean="0"/>
              <a:t>2018/2/12</a:t>
            </a:fld>
            <a:endParaRPr kumimoji="1" lang="ja-JP" altLang="en-US"/>
          </a:p>
        </p:txBody>
      </p:sp>
      <p:sp>
        <p:nvSpPr>
          <p:cNvPr id="5" name="Rectangle 5"/>
          <p:cNvSpPr>
            <a:spLocks noGrp="1" noChangeArrowheads="1"/>
          </p:cNvSpPr>
          <p:nvPr>
            <p:ph type="ftr" sz="quarter" idx="11"/>
          </p:nvPr>
        </p:nvSpPr>
        <p:spPr>
          <a:ln/>
        </p:spPr>
        <p:txBody>
          <a:bodyPr/>
          <a:lstStyle>
            <a:lvl1pPr>
              <a:defRPr/>
            </a:lvl1pPr>
          </a:lstStyle>
          <a:p>
            <a:endParaRPr kumimoji="1" lang="ja-JP" altLang="en-US"/>
          </a:p>
        </p:txBody>
      </p:sp>
      <p:sp>
        <p:nvSpPr>
          <p:cNvPr id="6" name="Rectangle 6"/>
          <p:cNvSpPr>
            <a:spLocks noGrp="1" noChangeArrowheads="1"/>
          </p:cNvSpPr>
          <p:nvPr>
            <p:ph type="sldNum" sz="quarter" idx="12"/>
          </p:nvPr>
        </p:nvSpPr>
        <p:spPr>
          <a:ln/>
        </p:spPr>
        <p:txBody>
          <a:bodyPr/>
          <a:lstStyle>
            <a:lvl1pPr>
              <a:defRPr/>
            </a:lvl1pPr>
          </a:lstStyle>
          <a:p>
            <a:fld id="{4A9D84D5-A1CD-4469-9A28-BAB7B874922C}" type="slidenum">
              <a:rPr lang="ja-JP" altLang="en-US" smtClean="0"/>
              <a:pPr/>
              <a:t>‹#›</a:t>
            </a:fld>
            <a:endParaRPr lang="ja-JP" altLang="en-US" dirty="0"/>
          </a:p>
        </p:txBody>
      </p:sp>
    </p:spTree>
    <p:extLst>
      <p:ext uri="{BB962C8B-B14F-4D97-AF65-F5344CB8AC3E}">
        <p14:creationId xmlns:p14="http://schemas.microsoft.com/office/powerpoint/2010/main" val="41918128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144474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899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fld id="{88EC8EFE-F122-4EDE-AC68-2718586CCEE4}" type="datetime1">
              <a:rPr kumimoji="1" lang="ja-JP" altLang="en-US" smtClean="0"/>
              <a:t>2018/2/12</a:t>
            </a:fld>
            <a:endParaRPr kumimoji="1" lang="ja-JP" altLang="en-US"/>
          </a:p>
        </p:txBody>
      </p:sp>
      <p:sp>
        <p:nvSpPr>
          <p:cNvPr id="6" name="Rectangle 5"/>
          <p:cNvSpPr>
            <a:spLocks noGrp="1" noChangeArrowheads="1"/>
          </p:cNvSpPr>
          <p:nvPr>
            <p:ph type="ftr" sz="quarter" idx="11"/>
          </p:nvPr>
        </p:nvSpPr>
        <p:spPr>
          <a:ln/>
        </p:spPr>
        <p:txBody>
          <a:bodyPr/>
          <a:lstStyle>
            <a:lvl1pPr>
              <a:defRPr/>
            </a:lvl1pPr>
          </a:lstStyle>
          <a:p>
            <a:endParaRPr kumimoji="1" lang="ja-JP" altLang="en-US"/>
          </a:p>
        </p:txBody>
      </p:sp>
      <p:sp>
        <p:nvSpPr>
          <p:cNvPr id="7" name="Rectangle 6"/>
          <p:cNvSpPr>
            <a:spLocks noGrp="1" noChangeArrowheads="1"/>
          </p:cNvSpPr>
          <p:nvPr>
            <p:ph type="sldNum" sz="quarter" idx="12"/>
          </p:nvPr>
        </p:nvSpPr>
        <p:spPr>
          <a:ln/>
        </p:spPr>
        <p:txBody>
          <a:bodyPr/>
          <a:lstStyle>
            <a:lvl1pPr>
              <a:defRPr/>
            </a:lvl1pPr>
          </a:lstStyle>
          <a:p>
            <a:fld id="{4A9D84D5-A1CD-4469-9A28-BAB7B874922C}" type="slidenum">
              <a:rPr lang="ja-JP" altLang="en-US" smtClean="0"/>
              <a:pPr/>
              <a:t>‹#›</a:t>
            </a:fld>
            <a:endParaRPr lang="ja-JP" altLang="en-US" dirty="0"/>
          </a:p>
        </p:txBody>
      </p:sp>
    </p:spTree>
    <p:extLst>
      <p:ext uri="{BB962C8B-B14F-4D97-AF65-F5344CB8AC3E}">
        <p14:creationId xmlns:p14="http://schemas.microsoft.com/office/powerpoint/2010/main" val="1926767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fld id="{E8241C88-3A88-4786-A243-48EA27FE916A}" type="datetime1">
              <a:rPr kumimoji="1" lang="ja-JP" altLang="en-US" smtClean="0"/>
              <a:t>2018/2/12</a:t>
            </a:fld>
            <a:endParaRPr kumimoji="1" lang="ja-JP" altLang="en-US"/>
          </a:p>
        </p:txBody>
      </p:sp>
      <p:sp>
        <p:nvSpPr>
          <p:cNvPr id="8" name="Rectangle 5"/>
          <p:cNvSpPr>
            <a:spLocks noGrp="1" noChangeArrowheads="1"/>
          </p:cNvSpPr>
          <p:nvPr>
            <p:ph type="ftr" sz="quarter" idx="11"/>
          </p:nvPr>
        </p:nvSpPr>
        <p:spPr>
          <a:ln/>
        </p:spPr>
        <p:txBody>
          <a:bodyPr/>
          <a:lstStyle>
            <a:lvl1pPr>
              <a:defRPr/>
            </a:lvl1pPr>
          </a:lstStyle>
          <a:p>
            <a:endParaRPr kumimoji="1" lang="ja-JP" altLang="en-US"/>
          </a:p>
        </p:txBody>
      </p:sp>
      <p:sp>
        <p:nvSpPr>
          <p:cNvPr id="9" name="Rectangle 6"/>
          <p:cNvSpPr>
            <a:spLocks noGrp="1" noChangeArrowheads="1"/>
          </p:cNvSpPr>
          <p:nvPr>
            <p:ph type="sldNum" sz="quarter" idx="12"/>
          </p:nvPr>
        </p:nvSpPr>
        <p:spPr>
          <a:ln/>
        </p:spPr>
        <p:txBody>
          <a:bodyPr/>
          <a:lstStyle>
            <a:lvl1pPr>
              <a:defRPr/>
            </a:lvl1pPr>
          </a:lstStyle>
          <a:p>
            <a:fld id="{4A9D84D5-A1CD-4469-9A28-BAB7B874922C}" type="slidenum">
              <a:rPr lang="ja-JP" altLang="en-US" smtClean="0"/>
              <a:pPr/>
              <a:t>‹#›</a:t>
            </a:fld>
            <a:endParaRPr lang="ja-JP" altLang="en-US" dirty="0"/>
          </a:p>
        </p:txBody>
      </p:sp>
    </p:spTree>
    <p:extLst>
      <p:ext uri="{BB962C8B-B14F-4D97-AF65-F5344CB8AC3E}">
        <p14:creationId xmlns:p14="http://schemas.microsoft.com/office/powerpoint/2010/main" val="178444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fld id="{FEE68812-2C5E-47C7-9B7E-27EAFFFEEC2B}" type="datetime1">
              <a:rPr kumimoji="1" lang="ja-JP" altLang="en-US" smtClean="0"/>
              <a:t>2018/2/12</a:t>
            </a:fld>
            <a:endParaRPr kumimoji="1" lang="ja-JP" altLang="en-US"/>
          </a:p>
        </p:txBody>
      </p:sp>
      <p:sp>
        <p:nvSpPr>
          <p:cNvPr id="4" name="Rectangle 5"/>
          <p:cNvSpPr>
            <a:spLocks noGrp="1" noChangeArrowheads="1"/>
          </p:cNvSpPr>
          <p:nvPr>
            <p:ph type="ftr" sz="quarter" idx="11"/>
          </p:nvPr>
        </p:nvSpPr>
        <p:spPr>
          <a:ln/>
        </p:spPr>
        <p:txBody>
          <a:bodyPr/>
          <a:lstStyle>
            <a:lvl1pPr>
              <a:defRPr/>
            </a:lvl1pPr>
          </a:lstStyle>
          <a:p>
            <a:endParaRPr kumimoji="1" lang="ja-JP" altLang="en-US"/>
          </a:p>
        </p:txBody>
      </p:sp>
      <p:sp>
        <p:nvSpPr>
          <p:cNvPr id="5" name="Rectangle 6"/>
          <p:cNvSpPr>
            <a:spLocks noGrp="1" noChangeArrowheads="1"/>
          </p:cNvSpPr>
          <p:nvPr>
            <p:ph type="sldNum" sz="quarter" idx="12"/>
          </p:nvPr>
        </p:nvSpPr>
        <p:spPr>
          <a:ln/>
        </p:spPr>
        <p:txBody>
          <a:bodyPr/>
          <a:lstStyle>
            <a:lvl1pPr>
              <a:defRPr/>
            </a:lvl1pPr>
          </a:lstStyle>
          <a:p>
            <a:fld id="{4A9D84D5-A1CD-4469-9A28-BAB7B874922C}" type="slidenum">
              <a:rPr lang="ja-JP" altLang="en-US" smtClean="0"/>
              <a:pPr/>
              <a:t>‹#›</a:t>
            </a:fld>
            <a:endParaRPr lang="ja-JP" altLang="en-US" dirty="0"/>
          </a:p>
        </p:txBody>
      </p:sp>
    </p:spTree>
    <p:extLst>
      <p:ext uri="{BB962C8B-B14F-4D97-AF65-F5344CB8AC3E}">
        <p14:creationId xmlns:p14="http://schemas.microsoft.com/office/powerpoint/2010/main" val="1716209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00911E7D-54C5-4A3A-96D4-704581CF30AE}" type="datetime1">
              <a:rPr kumimoji="1" lang="ja-JP" altLang="en-US" smtClean="0"/>
              <a:t>2018/2/12</a:t>
            </a:fld>
            <a:endParaRPr kumimoji="1" lang="ja-JP" altLang="en-US"/>
          </a:p>
        </p:txBody>
      </p:sp>
      <p:sp>
        <p:nvSpPr>
          <p:cNvPr id="3" name="Rectangle 5"/>
          <p:cNvSpPr>
            <a:spLocks noGrp="1" noChangeArrowheads="1"/>
          </p:cNvSpPr>
          <p:nvPr>
            <p:ph type="ftr" sz="quarter" idx="11"/>
          </p:nvPr>
        </p:nvSpPr>
        <p:spPr>
          <a:ln/>
        </p:spPr>
        <p:txBody>
          <a:bodyPr/>
          <a:lstStyle>
            <a:lvl1pPr>
              <a:defRPr/>
            </a:lvl1pPr>
          </a:lstStyle>
          <a:p>
            <a:endParaRPr kumimoji="1" lang="ja-JP" altLang="en-US"/>
          </a:p>
        </p:txBody>
      </p:sp>
      <p:sp>
        <p:nvSpPr>
          <p:cNvPr id="4" name="Rectangle 6"/>
          <p:cNvSpPr>
            <a:spLocks noGrp="1" noChangeArrowheads="1"/>
          </p:cNvSpPr>
          <p:nvPr>
            <p:ph type="sldNum" sz="quarter" idx="12"/>
          </p:nvPr>
        </p:nvSpPr>
        <p:spPr>
          <a:ln/>
        </p:spPr>
        <p:txBody>
          <a:bodyPr/>
          <a:lstStyle>
            <a:lvl1pPr>
              <a:defRPr/>
            </a:lvl1pPr>
          </a:lstStyle>
          <a:p>
            <a:fld id="{FD379435-6C29-4720-8B3D-D1609E101F2A}" type="slidenum">
              <a:rPr kumimoji="1" lang="ja-JP" altLang="en-US" smtClean="0"/>
              <a:t>‹#›</a:t>
            </a:fld>
            <a:endParaRPr kumimoji="1" lang="ja-JP" altLang="en-US"/>
          </a:p>
        </p:txBody>
      </p:sp>
    </p:spTree>
    <p:extLst>
      <p:ext uri="{BB962C8B-B14F-4D97-AF65-F5344CB8AC3E}">
        <p14:creationId xmlns:p14="http://schemas.microsoft.com/office/powerpoint/2010/main" val="4100973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fld id="{0CB52391-483B-41A2-8B51-4142F69FE22C}" type="datetime1">
              <a:rPr kumimoji="1" lang="ja-JP" altLang="en-US" smtClean="0"/>
              <a:t>2018/2/12</a:t>
            </a:fld>
            <a:endParaRPr kumimoji="1" lang="ja-JP" altLang="en-US"/>
          </a:p>
        </p:txBody>
      </p:sp>
      <p:sp>
        <p:nvSpPr>
          <p:cNvPr id="6" name="Rectangle 5"/>
          <p:cNvSpPr>
            <a:spLocks noGrp="1" noChangeArrowheads="1"/>
          </p:cNvSpPr>
          <p:nvPr>
            <p:ph type="ftr" sz="quarter" idx="11"/>
          </p:nvPr>
        </p:nvSpPr>
        <p:spPr>
          <a:ln/>
        </p:spPr>
        <p:txBody>
          <a:bodyPr/>
          <a:lstStyle>
            <a:lvl1pPr>
              <a:defRPr/>
            </a:lvl1pPr>
          </a:lstStyle>
          <a:p>
            <a:endParaRPr kumimoji="1" lang="ja-JP" altLang="en-US"/>
          </a:p>
        </p:txBody>
      </p:sp>
      <p:sp>
        <p:nvSpPr>
          <p:cNvPr id="7" name="Rectangle 6"/>
          <p:cNvSpPr>
            <a:spLocks noGrp="1" noChangeArrowheads="1"/>
          </p:cNvSpPr>
          <p:nvPr>
            <p:ph type="sldNum" sz="quarter" idx="12"/>
          </p:nvPr>
        </p:nvSpPr>
        <p:spPr>
          <a:ln/>
        </p:spPr>
        <p:txBody>
          <a:bodyPr/>
          <a:lstStyle>
            <a:lvl1pPr>
              <a:defRPr/>
            </a:lvl1pPr>
          </a:lstStyle>
          <a:p>
            <a:fld id="{4A9D84D5-A1CD-4469-9A28-BAB7B874922C}" type="slidenum">
              <a:rPr lang="ja-JP" altLang="en-US" smtClean="0"/>
              <a:pPr/>
              <a:t>‹#›</a:t>
            </a:fld>
            <a:endParaRPr lang="ja-JP" altLang="en-US" dirty="0"/>
          </a:p>
        </p:txBody>
      </p:sp>
    </p:spTree>
    <p:extLst>
      <p:ext uri="{BB962C8B-B14F-4D97-AF65-F5344CB8AC3E}">
        <p14:creationId xmlns:p14="http://schemas.microsoft.com/office/powerpoint/2010/main" val="1441297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fld id="{919C61A0-F908-46BA-8E47-44FE3B6CE75B}" type="datetime1">
              <a:rPr kumimoji="1" lang="ja-JP" altLang="en-US" smtClean="0"/>
              <a:t>2018/2/12</a:t>
            </a:fld>
            <a:endParaRPr kumimoji="1" lang="ja-JP" altLang="en-US"/>
          </a:p>
        </p:txBody>
      </p:sp>
      <p:sp>
        <p:nvSpPr>
          <p:cNvPr id="6" name="Rectangle 5"/>
          <p:cNvSpPr>
            <a:spLocks noGrp="1" noChangeArrowheads="1"/>
          </p:cNvSpPr>
          <p:nvPr>
            <p:ph type="ftr" sz="quarter" idx="11"/>
          </p:nvPr>
        </p:nvSpPr>
        <p:spPr>
          <a:ln/>
        </p:spPr>
        <p:txBody>
          <a:bodyPr/>
          <a:lstStyle>
            <a:lvl1pPr>
              <a:defRPr/>
            </a:lvl1pPr>
          </a:lstStyle>
          <a:p>
            <a:endParaRPr kumimoji="1" lang="ja-JP" altLang="en-US"/>
          </a:p>
        </p:txBody>
      </p:sp>
      <p:sp>
        <p:nvSpPr>
          <p:cNvPr id="7" name="Rectangle 6"/>
          <p:cNvSpPr>
            <a:spLocks noGrp="1" noChangeArrowheads="1"/>
          </p:cNvSpPr>
          <p:nvPr>
            <p:ph type="sldNum" sz="quarter" idx="12"/>
          </p:nvPr>
        </p:nvSpPr>
        <p:spPr>
          <a:ln/>
        </p:spPr>
        <p:txBody>
          <a:bodyPr/>
          <a:lstStyle>
            <a:lvl1pPr>
              <a:defRPr/>
            </a:lvl1pPr>
          </a:lstStyle>
          <a:p>
            <a:fld id="{4A9D84D5-A1CD-4469-9A28-BAB7B874922C}" type="slidenum">
              <a:rPr lang="ja-JP" altLang="en-US" smtClean="0"/>
              <a:pPr/>
              <a:t>‹#›</a:t>
            </a:fld>
            <a:endParaRPr lang="ja-JP" altLang="en-US" dirty="0"/>
          </a:p>
        </p:txBody>
      </p:sp>
    </p:spTree>
    <p:extLst>
      <p:ext uri="{BB962C8B-B14F-4D97-AF65-F5344CB8AC3E}">
        <p14:creationId xmlns:p14="http://schemas.microsoft.com/office/powerpoint/2010/main" val="345551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28.xml"/><Relationship Id="rId7"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11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50" charset="-128"/>
              </a:defRPr>
            </a:lvl1pPr>
          </a:lstStyle>
          <a:p>
            <a:fld id="{23753908-3CFF-403A-8B4A-212B23C10301}" type="datetime1">
              <a:rPr kumimoji="1" lang="ja-JP" altLang="en-US" smtClean="0"/>
              <a:t>2018/2/12</a:t>
            </a:fld>
            <a:endParaRPr kumimoji="1" lang="ja-JP" altLang="en-US"/>
          </a:p>
        </p:txBody>
      </p:sp>
      <p:sp>
        <p:nvSpPr>
          <p:cNvPr id="911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50" charset="-128"/>
              </a:defRPr>
            </a:lvl1pPr>
          </a:lstStyle>
          <a:p>
            <a:endParaRPr kumimoji="1" lang="ja-JP" altLang="en-US"/>
          </a:p>
        </p:txBody>
      </p:sp>
      <p:sp>
        <p:nvSpPr>
          <p:cNvPr id="911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50" charset="-128"/>
              </a:defRPr>
            </a:lvl1pPr>
          </a:lstStyle>
          <a:p>
            <a:fld id="{4A9D84D5-A1CD-4469-9A28-BAB7B874922C}" type="slidenum">
              <a:rPr lang="ja-JP" altLang="en-US" smtClean="0"/>
              <a:pPr/>
              <a:t>‹#›</a:t>
            </a:fld>
            <a:endParaRPr lang="ja-JP" altLang="en-US" dirty="0"/>
          </a:p>
        </p:txBody>
      </p:sp>
      <p:sp>
        <p:nvSpPr>
          <p:cNvPr id="7" name="フッター プレースホルダー 4"/>
          <p:cNvSpPr txBox="1">
            <a:spLocks/>
          </p:cNvSpPr>
          <p:nvPr userDrawn="1"/>
        </p:nvSpPr>
        <p:spPr>
          <a:xfrm>
            <a:off x="0" y="-6684"/>
            <a:ext cx="9144000" cy="404664"/>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tileRect/>
          </a:gradFill>
          <a:ln>
            <a:noFill/>
          </a:ln>
        </p:spPr>
        <p:txBody>
          <a:bodyPr vert="horz" lIns="91440" tIns="45720" rIns="91440" bIns="45720" rtlCol="0" anchor="ctr"/>
          <a:lstStyle>
            <a:defPPr>
              <a:defRPr lang="ja-JP"/>
            </a:defPPr>
            <a:lvl1pPr marL="0" algn="ctr" defTabSz="914400" rtl="0" eaLnBrk="1" latinLnBrk="0" hangingPunct="1">
              <a:defRPr kumimoji="1" sz="1200" b="1" kern="1200">
                <a:solidFill>
                  <a:srgbClr val="3BD977"/>
                </a:solidFill>
                <a:latin typeface="Corbel" panose="020B0503020204020204" pitchFamily="34" charset="0"/>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sz="1200" b="1" dirty="0">
              <a:solidFill>
                <a:schemeClr val="bg1"/>
              </a:solidFill>
              <a:latin typeface="Corbel" panose="020B0503020204020204" pitchFamily="34" charset="0"/>
            </a:endParaRPr>
          </a:p>
        </p:txBody>
      </p:sp>
      <p:pic>
        <p:nvPicPr>
          <p:cNvPr id="8" name="Picture 4" descr="C:\KH My Data\Hosaka\NMIJ\NMIJ_Talk &amp; Poster\Library\Inaba-san\AIST_ロゴ1_004_symbol.gif"/>
          <p:cNvPicPr>
            <a:picLocks noChangeAspect="1" noChangeArrowheads="1"/>
          </p:cNvPicPr>
          <p:nvPr userDrawn="1"/>
        </p:nvPicPr>
        <p:blipFill>
          <a:blip r:embed="rId16" cstate="print">
            <a:extLst>
              <a:ext uri="{28A0092B-C50C-407E-A947-70E740481C1C}">
                <a14:useLocalDpi xmlns:a14="http://schemas.microsoft.com/office/drawing/2010/main"/>
              </a:ext>
            </a:extLst>
          </a:blip>
          <a:srcRect/>
          <a:stretch>
            <a:fillRect/>
          </a:stretch>
        </p:blipFill>
        <p:spPr bwMode="auto">
          <a:xfrm>
            <a:off x="8244408" y="44624"/>
            <a:ext cx="762198" cy="309464"/>
          </a:xfrm>
          <a:prstGeom prst="rect">
            <a:avLst/>
          </a:prstGeom>
          <a:noFill/>
        </p:spPr>
      </p:pic>
      <p:sp>
        <p:nvSpPr>
          <p:cNvPr id="9" name="テキスト ボックス 8"/>
          <p:cNvSpPr txBox="1"/>
          <p:nvPr userDrawn="1"/>
        </p:nvSpPr>
        <p:spPr>
          <a:xfrm>
            <a:off x="6084168" y="96887"/>
            <a:ext cx="2284793" cy="307777"/>
          </a:xfrm>
          <a:prstGeom prst="rect">
            <a:avLst/>
          </a:prstGeom>
          <a:noFill/>
        </p:spPr>
        <p:txBody>
          <a:bodyPr wrap="none" rtlCol="0">
            <a:spAutoFit/>
          </a:bodyPr>
          <a:lstStyle/>
          <a:p>
            <a:r>
              <a:rPr kumimoji="1" lang="en-GB" sz="1400" dirty="0">
                <a:solidFill>
                  <a:schemeClr val="tx1"/>
                </a:solidFill>
              </a:rPr>
              <a:t>Integration for Innovation </a:t>
            </a:r>
          </a:p>
        </p:txBody>
      </p:sp>
      <p:pic>
        <p:nvPicPr>
          <p:cNvPr id="10" name="Picture 2"/>
          <p:cNvPicPr>
            <a:picLocks noChangeAspect="1" noChangeArrowheads="1"/>
          </p:cNvPicPr>
          <p:nvPr userDrawn="1"/>
        </p:nvPicPr>
        <p:blipFill rotWithShape="1">
          <a:blip r:embed="rId17" cstate="print">
            <a:extLst>
              <a:ext uri="{28A0092B-C50C-407E-A947-70E740481C1C}">
                <a14:useLocalDpi xmlns:a14="http://schemas.microsoft.com/office/drawing/2010/main"/>
              </a:ext>
            </a:extLst>
          </a:blip>
          <a:srcRect/>
          <a:stretch/>
        </p:blipFill>
        <p:spPr bwMode="auto">
          <a:xfrm>
            <a:off x="88378" y="0"/>
            <a:ext cx="2611414" cy="412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フッター プレースホルダー 4"/>
          <p:cNvSpPr txBox="1">
            <a:spLocks/>
          </p:cNvSpPr>
          <p:nvPr userDrawn="1"/>
        </p:nvSpPr>
        <p:spPr>
          <a:xfrm>
            <a:off x="0" y="6641976"/>
            <a:ext cx="9144000" cy="216024"/>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8900000" scaled="1"/>
            <a:tileRect/>
          </a:gradFill>
          <a:ln>
            <a:noFill/>
          </a:ln>
        </p:spPr>
        <p:txBody>
          <a:bodyPr vert="horz" lIns="91440" tIns="45720" rIns="91440" bIns="45720" rtlCol="0" anchor="ctr"/>
          <a:lstStyle>
            <a:defPPr>
              <a:defRPr lang="ja-JP"/>
            </a:defPPr>
            <a:lvl1pPr marL="0" algn="ctr" defTabSz="914400" rtl="0" eaLnBrk="1" latinLnBrk="0" hangingPunct="1">
              <a:defRPr kumimoji="1" sz="1200" b="1" kern="1200">
                <a:solidFill>
                  <a:srgbClr val="3BD977"/>
                </a:solidFill>
                <a:latin typeface="Corbel" panose="020B0503020204020204" pitchFamily="34" charset="0"/>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dirty="0">
                <a:solidFill>
                  <a:schemeClr val="tx1"/>
                </a:solidFill>
              </a:rPr>
              <a:t>National Metrology Institute of Japan, </a:t>
            </a:r>
            <a:r>
              <a:rPr kumimoji="1" lang="en-US" altLang="ja-JP" sz="1000" b="1" dirty="0">
                <a:solidFill>
                  <a:schemeClr val="tx1"/>
                </a:solidFill>
                <a:latin typeface="Corbel" panose="020B0503020204020204" pitchFamily="34" charset="0"/>
              </a:rPr>
              <a:t>National Institute of Advanced Industrial Science and Technology</a:t>
            </a:r>
            <a:endParaRPr kumimoji="1" lang="ja-JP" altLang="en-US" sz="1000" b="1" dirty="0">
              <a:solidFill>
                <a:schemeClr val="tx1"/>
              </a:solidFill>
              <a:latin typeface="Corbel" panose="020B0503020204020204" pitchFamily="34" charset="0"/>
            </a:endParaRPr>
          </a:p>
        </p:txBody>
      </p:sp>
      <p:grpSp>
        <p:nvGrpSpPr>
          <p:cNvPr id="12" name="グループ化 11"/>
          <p:cNvGrpSpPr/>
          <p:nvPr userDrawn="1"/>
        </p:nvGrpSpPr>
        <p:grpSpPr>
          <a:xfrm>
            <a:off x="8172400" y="6713984"/>
            <a:ext cx="681608" cy="72008"/>
            <a:chOff x="8100392" y="6741368"/>
            <a:chExt cx="681608" cy="72008"/>
          </a:xfrm>
        </p:grpSpPr>
        <p:sp>
          <p:nvSpPr>
            <p:cNvPr id="13" name="円/楕円 4"/>
            <p:cNvSpPr/>
            <p:nvPr userDrawn="1"/>
          </p:nvSpPr>
          <p:spPr>
            <a:xfrm>
              <a:off x="8100392" y="6741368"/>
              <a:ext cx="72008" cy="72008"/>
            </a:xfrm>
            <a:prstGeom prst="ellipse">
              <a:avLst/>
            </a:prstGeom>
            <a:solidFill>
              <a:srgbClr val="00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20"/>
            <p:cNvSpPr/>
            <p:nvPr userDrawn="1"/>
          </p:nvSpPr>
          <p:spPr>
            <a:xfrm>
              <a:off x="8252792" y="6741368"/>
              <a:ext cx="72008" cy="72008"/>
            </a:xfrm>
            <a:prstGeom prst="ellipse">
              <a:avLst/>
            </a:prstGeom>
            <a:solidFill>
              <a:srgbClr val="FF6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21"/>
            <p:cNvSpPr/>
            <p:nvPr userDrawn="1"/>
          </p:nvSpPr>
          <p:spPr>
            <a:xfrm>
              <a:off x="8405192" y="6741368"/>
              <a:ext cx="72008" cy="72008"/>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22"/>
            <p:cNvSpPr/>
            <p:nvPr userDrawn="1"/>
          </p:nvSpPr>
          <p:spPr>
            <a:xfrm>
              <a:off x="8557592" y="6741368"/>
              <a:ext cx="72008" cy="72008"/>
            </a:xfrm>
            <a:prstGeom prst="ellipse">
              <a:avLst/>
            </a:pr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23"/>
            <p:cNvSpPr/>
            <p:nvPr userDrawn="1"/>
          </p:nvSpPr>
          <p:spPr>
            <a:xfrm>
              <a:off x="8709992" y="6741368"/>
              <a:ext cx="72008" cy="72008"/>
            </a:xfrm>
            <a:prstGeom prst="ellipse">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25098502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53" r:id="rId13"/>
    <p:sldLayoutId id="2147483717" r:id="rId1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21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50" charset="-128"/>
              </a:defRPr>
            </a:lvl1pPr>
          </a:lstStyle>
          <a:p>
            <a:pPr>
              <a:defRPr/>
            </a:pPr>
            <a:fld id="{C849FED0-48F2-4487-895C-7A44DC44E3DE}" type="datetime1">
              <a:rPr lang="ja-JP" altLang="en-US" smtClean="0"/>
              <a:t>2018/2/12</a:t>
            </a:fld>
            <a:endParaRPr lang="en-US" altLang="ja-JP"/>
          </a:p>
        </p:txBody>
      </p:sp>
      <p:sp>
        <p:nvSpPr>
          <p:cNvPr id="921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50" charset="-128"/>
              </a:defRPr>
            </a:lvl1pPr>
          </a:lstStyle>
          <a:p>
            <a:pPr>
              <a:defRPr/>
            </a:pPr>
            <a:endParaRPr lang="en-US" altLang="ja-JP"/>
          </a:p>
        </p:txBody>
      </p:sp>
      <p:sp>
        <p:nvSpPr>
          <p:cNvPr id="921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50" charset="-128"/>
              </a:defRPr>
            </a:lvl1pPr>
          </a:lstStyle>
          <a:p>
            <a:pPr>
              <a:defRPr/>
            </a:pPr>
            <a:fld id="{333CD900-DCA2-4634-A23B-C3C047DFD546}" type="slidenum">
              <a:rPr lang="en-US" altLang="ja-JP"/>
              <a:pPr>
                <a:defRPr/>
              </a:pPr>
              <a:t>‹#›</a:t>
            </a:fld>
            <a:endParaRPr lang="en-US" altLang="ja-JP"/>
          </a:p>
        </p:txBody>
      </p:sp>
    </p:spTree>
    <p:extLst>
      <p:ext uri="{BB962C8B-B14F-4D97-AF65-F5344CB8AC3E}">
        <p14:creationId xmlns:p14="http://schemas.microsoft.com/office/powerpoint/2010/main" val="403130923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476672"/>
            <a:ext cx="8229600" cy="648072"/>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10" name="フッター プレースホルダー 4"/>
          <p:cNvSpPr txBox="1">
            <a:spLocks/>
          </p:cNvSpPr>
          <p:nvPr/>
        </p:nvSpPr>
        <p:spPr>
          <a:xfrm>
            <a:off x="0" y="0"/>
            <a:ext cx="9144000" cy="404664"/>
          </a:xfrm>
          <a:prstGeom prst="rect">
            <a:avLst/>
          </a:prstGeom>
          <a:solidFill>
            <a:schemeClr val="tx1">
              <a:lumMod val="65000"/>
              <a:lumOff val="35000"/>
            </a:schemeClr>
          </a:solidFill>
          <a:ln>
            <a:solidFill>
              <a:schemeClr val="tx1">
                <a:lumMod val="65000"/>
                <a:lumOff val="35000"/>
              </a:schemeClr>
            </a:solidFill>
          </a:ln>
        </p:spPr>
        <p:txBody>
          <a:bodyPr vert="horz" lIns="91440" tIns="45720" rIns="91440" bIns="45720" rtlCol="0" anchor="ctr"/>
          <a:lstStyle>
            <a:defPPr>
              <a:defRPr lang="ja-JP"/>
            </a:defPPr>
            <a:lvl1pPr marL="0" algn="ctr" defTabSz="914400" rtl="0" eaLnBrk="1" latinLnBrk="0" hangingPunct="1">
              <a:defRPr kumimoji="1" sz="1200" b="1" kern="1200">
                <a:solidFill>
                  <a:srgbClr val="3BD977"/>
                </a:solidFill>
                <a:latin typeface="Corbel" panose="020B0503020204020204" pitchFamily="34" charset="0"/>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sz="1200" b="1" dirty="0">
              <a:solidFill>
                <a:schemeClr val="bg1"/>
              </a:solidFill>
              <a:latin typeface="Corbel" panose="020B0503020204020204" pitchFamily="34" charset="0"/>
            </a:endParaRPr>
          </a:p>
        </p:txBody>
      </p:sp>
      <p:sp>
        <p:nvSpPr>
          <p:cNvPr id="11" name="フッター プレースホルダー 4"/>
          <p:cNvSpPr txBox="1">
            <a:spLocks/>
          </p:cNvSpPr>
          <p:nvPr/>
        </p:nvSpPr>
        <p:spPr>
          <a:xfrm>
            <a:off x="-1877" y="6480720"/>
            <a:ext cx="9144000" cy="404664"/>
          </a:xfrm>
          <a:prstGeom prst="rect">
            <a:avLst/>
          </a:prstGeom>
          <a:solidFill>
            <a:schemeClr val="tx1">
              <a:lumMod val="65000"/>
              <a:lumOff val="35000"/>
            </a:schemeClr>
          </a:solidFill>
          <a:ln>
            <a:solidFill>
              <a:schemeClr val="tx1">
                <a:lumMod val="65000"/>
                <a:lumOff val="35000"/>
              </a:schemeClr>
            </a:solidFill>
          </a:ln>
        </p:spPr>
        <p:txBody>
          <a:bodyPr vert="horz" lIns="91440" tIns="45720" rIns="91440" bIns="45720" rtlCol="0" anchor="ctr"/>
          <a:lstStyle>
            <a:defPPr>
              <a:defRPr lang="ja-JP"/>
            </a:defPPr>
            <a:lvl1pPr marL="0" algn="ctr" defTabSz="914400" rtl="0" eaLnBrk="1" latinLnBrk="0" hangingPunct="1">
              <a:defRPr kumimoji="1" sz="1200" b="1" kern="1200">
                <a:solidFill>
                  <a:srgbClr val="3BD977"/>
                </a:solidFill>
                <a:latin typeface="Corbel" panose="020B0503020204020204" pitchFamily="34" charset="0"/>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bg1"/>
                </a:solidFill>
                <a:latin typeface="Corbel" panose="020B0503020204020204" pitchFamily="34" charset="0"/>
              </a:rPr>
              <a:t>National Institute of Advanced Industrial Science and Technology</a:t>
            </a:r>
            <a:endParaRPr kumimoji="1" lang="ja-JP" altLang="en-US" sz="1200" b="1" dirty="0">
              <a:solidFill>
                <a:schemeClr val="bg1"/>
              </a:solidFill>
              <a:latin typeface="Corbel" panose="020B0503020204020204" pitchFamily="34" charset="0"/>
            </a:endParaRPr>
          </a:p>
          <a:p>
            <a:r>
              <a:rPr lang="en-US" altLang="ja-JP" dirty="0">
                <a:solidFill>
                  <a:schemeClr val="bg1"/>
                </a:solidFill>
              </a:rPr>
              <a:t>National Metrology Institute of Japan </a:t>
            </a:r>
            <a:endParaRPr lang="ja-JP" altLang="en-US" dirty="0">
              <a:solidFill>
                <a:schemeClr val="bg1"/>
              </a:solidFill>
            </a:endParaRPr>
          </a:p>
        </p:txBody>
      </p:sp>
      <p:pic>
        <p:nvPicPr>
          <p:cNvPr id="5124" name="Picture 4" descr="C:\KH My Data\Hosaka\NMIJ\NMIJ_Talk &amp; Poster\Library\Inaba-san\AIST_ロゴ1_004_symbol.gif"/>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8244408" y="44624"/>
            <a:ext cx="762198" cy="309464"/>
          </a:xfrm>
          <a:prstGeom prst="rect">
            <a:avLst/>
          </a:prstGeom>
          <a:noFill/>
        </p:spPr>
      </p:pic>
      <p:sp>
        <p:nvSpPr>
          <p:cNvPr id="6" name="テキスト ボックス 5"/>
          <p:cNvSpPr txBox="1"/>
          <p:nvPr/>
        </p:nvSpPr>
        <p:spPr>
          <a:xfrm>
            <a:off x="6213083" y="96887"/>
            <a:ext cx="2103333" cy="307777"/>
          </a:xfrm>
          <a:prstGeom prst="rect">
            <a:avLst/>
          </a:prstGeom>
          <a:noFill/>
        </p:spPr>
        <p:txBody>
          <a:bodyPr wrap="none" rtlCol="0">
            <a:spAutoFit/>
          </a:bodyPr>
          <a:lstStyle/>
          <a:p>
            <a:r>
              <a:rPr kumimoji="1" lang="en-GB" sz="1400" dirty="0">
                <a:solidFill>
                  <a:schemeClr val="bg1"/>
                </a:solidFill>
              </a:rPr>
              <a:t>Integration for Innovation </a:t>
            </a:r>
          </a:p>
        </p:txBody>
      </p:sp>
      <p:grpSp>
        <p:nvGrpSpPr>
          <p:cNvPr id="4" name="グループ化 3"/>
          <p:cNvGrpSpPr/>
          <p:nvPr/>
        </p:nvGrpSpPr>
        <p:grpSpPr>
          <a:xfrm>
            <a:off x="8982234" y="6480720"/>
            <a:ext cx="161765" cy="404664"/>
            <a:chOff x="8805261" y="6480720"/>
            <a:chExt cx="338739" cy="404664"/>
          </a:xfrm>
          <a:effectLst/>
        </p:grpSpPr>
        <p:sp>
          <p:nvSpPr>
            <p:cNvPr id="3" name="正方形/長方形 2"/>
            <p:cNvSpPr/>
            <p:nvPr/>
          </p:nvSpPr>
          <p:spPr>
            <a:xfrm>
              <a:off x="8940281" y="6480720"/>
              <a:ext cx="68697" cy="4046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9075303" y="6480720"/>
              <a:ext cx="68697" cy="4046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9007791" y="6480720"/>
              <a:ext cx="68697" cy="4046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8872771" y="6480720"/>
              <a:ext cx="68697" cy="404664"/>
            </a:xfrm>
            <a:prstGeom prst="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8805261" y="6480720"/>
              <a:ext cx="68697" cy="404664"/>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p:cNvGrpSpPr/>
          <p:nvPr/>
        </p:nvGrpSpPr>
        <p:grpSpPr>
          <a:xfrm>
            <a:off x="0" y="6480720"/>
            <a:ext cx="161765" cy="404664"/>
            <a:chOff x="8805261" y="6480720"/>
            <a:chExt cx="338739" cy="404664"/>
          </a:xfrm>
          <a:effectLst/>
        </p:grpSpPr>
        <p:sp>
          <p:nvSpPr>
            <p:cNvPr id="16" name="正方形/長方形 15"/>
            <p:cNvSpPr/>
            <p:nvPr/>
          </p:nvSpPr>
          <p:spPr>
            <a:xfrm>
              <a:off x="8940281" y="6480720"/>
              <a:ext cx="68697" cy="4046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9075303" y="6480720"/>
              <a:ext cx="68697" cy="4046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9007791" y="6480720"/>
              <a:ext cx="68697" cy="4046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8872771" y="6480720"/>
              <a:ext cx="68697" cy="404664"/>
            </a:xfrm>
            <a:prstGeom prst="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8805261" y="6480720"/>
              <a:ext cx="68697" cy="404664"/>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26" name="Picture 2"/>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88378" y="0"/>
            <a:ext cx="2611414" cy="412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643551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hf hdr="0" ftr="0" dt="0"/>
  <p:txStyles>
    <p:titleStyle>
      <a:lvl1pPr algn="l" defTabSz="914400" rtl="0" eaLnBrk="1" latinLnBrk="0" hangingPunct="1">
        <a:spcBef>
          <a:spcPct val="0"/>
        </a:spcBef>
        <a:buNone/>
        <a:defRPr kumimoji="1" sz="2800" b="1" kern="1200">
          <a:solidFill>
            <a:schemeClr val="accent2"/>
          </a:solidFill>
          <a:effectLst>
            <a:outerShdw blurRad="38100" dist="38100" dir="2700000" algn="tl">
              <a:srgbClr val="000000">
                <a:alpha val="43137"/>
              </a:srgbClr>
            </a:outerShdw>
          </a:effectLst>
          <a:latin typeface="+mj-ea"/>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jpe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tiff"/></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free-illustrations.gatag.net/tag/%E5%AE%9A%E8%A6%8F-%E7%89%A9%E5%B7%AE%E3%81%97"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E:\Works\AIST\イベント\20170108_レーザー学会学術講演会37th\スライド\IMG_1197-1.JPG"/>
          <p:cNvPicPr>
            <a:picLocks noChangeAspect="1" noChangeArrowheads="1"/>
          </p:cNvPicPr>
          <p:nvPr/>
        </p:nvPicPr>
        <p:blipFill>
          <a:blip r:embed="rId3" cstate="print">
            <a:lum bright="70000" contrast="-70000"/>
            <a:extLst>
              <a:ext uri="{28A0092B-C50C-407E-A947-70E740481C1C}">
                <a14:useLocalDpi xmlns:a14="http://schemas.microsoft.com/office/drawing/2010/main"/>
              </a:ext>
            </a:extLst>
          </a:blip>
          <a:srcRect/>
          <a:stretch>
            <a:fillRect/>
          </a:stretch>
        </p:blipFill>
        <p:spPr bwMode="auto">
          <a:xfrm rot="5400000">
            <a:off x="1675195" y="1189510"/>
            <a:ext cx="6217783" cy="466333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96137" y="461341"/>
            <a:ext cx="5436553" cy="307777"/>
          </a:xfrm>
          <a:prstGeom prst="rect">
            <a:avLst/>
          </a:prstGeom>
          <a:noFill/>
        </p:spPr>
        <p:txBody>
          <a:bodyPr wrap="none" rtlCol="0">
            <a:spAutoFit/>
          </a:bodyPr>
          <a:lstStyle/>
          <a:p>
            <a:r>
              <a:rPr lang="en-US" altLang="ja-JP" sz="1400" dirty="0"/>
              <a:t>12 Feb. 2017, Why does the Universe accelerate? @Tohoku </a:t>
            </a:r>
            <a:r>
              <a:rPr lang="en-US" altLang="ja-JP" sz="1400" dirty="0" err="1"/>
              <a:t>univ.</a:t>
            </a:r>
            <a:r>
              <a:rPr lang="en-US" altLang="ja-JP" sz="1400" dirty="0"/>
              <a:t> </a:t>
            </a:r>
            <a:endParaRPr kumimoji="1" lang="ja-JP" altLang="en-US" sz="1400" dirty="0"/>
          </a:p>
        </p:txBody>
      </p:sp>
      <p:sp>
        <p:nvSpPr>
          <p:cNvPr id="4" name="タイトル 3"/>
          <p:cNvSpPr>
            <a:spLocks noGrp="1"/>
          </p:cNvSpPr>
          <p:nvPr>
            <p:ph type="title" idx="4294967295"/>
          </p:nvPr>
        </p:nvSpPr>
        <p:spPr>
          <a:xfrm>
            <a:off x="467544" y="981075"/>
            <a:ext cx="8568506" cy="1574800"/>
          </a:xfrm>
        </p:spPr>
        <p:txBody>
          <a:bodyPr>
            <a:noAutofit/>
          </a:bodyPr>
          <a:lstStyle/>
          <a:p>
            <a:pPr algn="l"/>
            <a:r>
              <a:rPr lang="en-US" altLang="ja-JP" b="1" dirty="0">
                <a:latin typeface="Candara" panose="020E0502030303020204" pitchFamily="34" charset="0"/>
                <a:cs typeface="Segoe UI" panose="020B0502040204020203" pitchFamily="34" charset="0"/>
              </a:rPr>
              <a:t>Astro-comb developed by AIST</a:t>
            </a:r>
            <a:br>
              <a:rPr lang="en-US" altLang="ja-JP" b="1" dirty="0">
                <a:latin typeface="Candara" panose="020E0502030303020204" pitchFamily="34" charset="0"/>
                <a:cs typeface="Segoe UI" panose="020B0502040204020203" pitchFamily="34" charset="0"/>
              </a:rPr>
            </a:br>
            <a:r>
              <a:rPr lang="en-US" altLang="ja-JP" b="1" dirty="0">
                <a:latin typeface="Candara" panose="020E0502030303020204" pitchFamily="34" charset="0"/>
                <a:cs typeface="Segoe UI" panose="020B0502040204020203" pitchFamily="34" charset="0"/>
              </a:rPr>
              <a:t>and the test observation at OAO</a:t>
            </a:r>
            <a:endParaRPr kumimoji="1" lang="ja-JP" altLang="en-US" b="1" dirty="0">
              <a:latin typeface="Candara" panose="020E0502030303020204" pitchFamily="34" charset="0"/>
              <a:cs typeface="Segoe UI" panose="020B0502040204020203" pitchFamily="34" charset="0"/>
            </a:endParaRPr>
          </a:p>
        </p:txBody>
      </p:sp>
      <p:sp>
        <p:nvSpPr>
          <p:cNvPr id="5" name="テキスト ボックス 4"/>
          <p:cNvSpPr txBox="1"/>
          <p:nvPr/>
        </p:nvSpPr>
        <p:spPr>
          <a:xfrm>
            <a:off x="467544" y="2687386"/>
            <a:ext cx="8033337" cy="1446550"/>
          </a:xfrm>
          <a:prstGeom prst="rect">
            <a:avLst/>
          </a:prstGeom>
          <a:noFill/>
        </p:spPr>
        <p:txBody>
          <a:bodyPr wrap="square" rtlCol="0">
            <a:spAutoFit/>
          </a:bodyPr>
          <a:lstStyle/>
          <a:p>
            <a:pPr>
              <a:spcAft>
                <a:spcPts val="1200"/>
              </a:spcAft>
            </a:pPr>
            <a:r>
              <a:rPr lang="en-US" altLang="ja-JP" sz="2400" dirty="0" err="1">
                <a:latin typeface="Tahoma" panose="020B0604030504040204" pitchFamily="34" charset="0"/>
                <a:ea typeface="Tahoma" panose="020B0604030504040204" pitchFamily="34" charset="0"/>
                <a:cs typeface="Tahoma" panose="020B0604030504040204" pitchFamily="34" charset="0"/>
              </a:rPr>
              <a:t>Sho</a:t>
            </a:r>
            <a:r>
              <a:rPr lang="en-US" altLang="ja-JP" sz="2400" dirty="0">
                <a:latin typeface="Tahoma" panose="020B0604030504040204" pitchFamily="34" charset="0"/>
                <a:ea typeface="Tahoma" panose="020B0604030504040204" pitchFamily="34" charset="0"/>
                <a:cs typeface="Tahoma" panose="020B0604030504040204" pitchFamily="34" charset="0"/>
              </a:rPr>
              <a:t> OKUBO</a:t>
            </a:r>
            <a:r>
              <a:rPr lang="en-US" altLang="ja-JP" sz="2400" baseline="30000" dirty="0">
                <a:latin typeface="Tahoma" panose="020B0604030504040204" pitchFamily="34" charset="0"/>
                <a:ea typeface="Tahoma" panose="020B0604030504040204" pitchFamily="34" charset="0"/>
                <a:cs typeface="Tahoma" panose="020B0604030504040204" pitchFamily="34" charset="0"/>
              </a:rPr>
              <a:t>1,5</a:t>
            </a:r>
            <a:endParaRPr lang="en-US" altLang="ja-JP" baseline="30000" dirty="0">
              <a:latin typeface="Tahoma" panose="020B0604030504040204" pitchFamily="34" charset="0"/>
              <a:ea typeface="Tahoma" panose="020B0604030504040204" pitchFamily="34" charset="0"/>
              <a:cs typeface="Tahoma" panose="020B0604030504040204" pitchFamily="34" charset="0"/>
            </a:endParaRPr>
          </a:p>
          <a:p>
            <a:r>
              <a:rPr lang="en-US" altLang="ja-JP" dirty="0">
                <a:latin typeface="Tahoma" panose="020B0604030504040204" pitchFamily="34" charset="0"/>
                <a:ea typeface="Tahoma" panose="020B0604030504040204" pitchFamily="34" charset="0"/>
                <a:cs typeface="Tahoma" panose="020B0604030504040204" pitchFamily="34" charset="0"/>
              </a:rPr>
              <a:t>K. Nakamura,</a:t>
            </a:r>
            <a:r>
              <a:rPr lang="en-US" altLang="ja-JP" baseline="30000" dirty="0">
                <a:latin typeface="Tahoma" panose="020B0604030504040204" pitchFamily="34" charset="0"/>
                <a:ea typeface="Tahoma" panose="020B0604030504040204" pitchFamily="34" charset="0"/>
                <a:cs typeface="Tahoma" panose="020B0604030504040204" pitchFamily="34" charset="0"/>
              </a:rPr>
              <a:t>1,5</a:t>
            </a:r>
            <a:r>
              <a:rPr lang="en-US" altLang="ja-JP" dirty="0">
                <a:latin typeface="Tahoma" panose="020B0604030504040204" pitchFamily="34" charset="0"/>
                <a:ea typeface="Tahoma" panose="020B0604030504040204" pitchFamily="34" charset="0"/>
                <a:cs typeface="Tahoma" panose="020B0604030504040204" pitchFamily="34" charset="0"/>
              </a:rPr>
              <a:t> M. Schramm,</a:t>
            </a:r>
            <a:r>
              <a:rPr lang="en-US" altLang="ja-JP" baseline="30000" dirty="0">
                <a:latin typeface="Tahoma" panose="020B0604030504040204" pitchFamily="34" charset="0"/>
                <a:ea typeface="Tahoma" panose="020B0604030504040204" pitchFamily="34" charset="0"/>
                <a:cs typeface="Tahoma" panose="020B0604030504040204" pitchFamily="34" charset="0"/>
              </a:rPr>
              <a:t>1,3,5</a:t>
            </a:r>
            <a:r>
              <a:rPr lang="en-US" altLang="ja-JP" dirty="0">
                <a:latin typeface="Tahoma" panose="020B0604030504040204" pitchFamily="34" charset="0"/>
                <a:ea typeface="Tahoma" panose="020B0604030504040204" pitchFamily="34" charset="0"/>
                <a:cs typeface="Tahoma" panose="020B0604030504040204" pitchFamily="34" charset="0"/>
              </a:rPr>
              <a:t> H. Yamamoto,</a:t>
            </a:r>
            <a:r>
              <a:rPr lang="en-US" altLang="ja-JP" baseline="30000" dirty="0">
                <a:latin typeface="Tahoma" panose="020B0604030504040204" pitchFamily="34" charset="0"/>
                <a:ea typeface="Tahoma" panose="020B0604030504040204" pitchFamily="34" charset="0"/>
                <a:cs typeface="Tahoma" panose="020B0604030504040204" pitchFamily="34" charset="0"/>
              </a:rPr>
              <a:t>2,5</a:t>
            </a:r>
            <a:r>
              <a:rPr lang="en-US" altLang="ja-JP" dirty="0">
                <a:latin typeface="Tahoma" panose="020B0604030504040204" pitchFamily="34" charset="0"/>
                <a:ea typeface="Tahoma" panose="020B0604030504040204" pitchFamily="34" charset="0"/>
                <a:cs typeface="Tahoma" panose="020B0604030504040204" pitchFamily="34" charset="0"/>
              </a:rPr>
              <a:t> J. Ishikawa,</a:t>
            </a:r>
            <a:r>
              <a:rPr lang="en-US" altLang="ja-JP" baseline="30000" dirty="0">
                <a:latin typeface="Tahoma" panose="020B0604030504040204" pitchFamily="34" charset="0"/>
                <a:ea typeface="Tahoma" panose="020B0604030504040204" pitchFamily="34" charset="0"/>
                <a:cs typeface="Tahoma" panose="020B0604030504040204" pitchFamily="34" charset="0"/>
              </a:rPr>
              <a:t>1 </a:t>
            </a:r>
            <a:br>
              <a:rPr lang="en-US" altLang="ja-JP" baseline="30000" dirty="0">
                <a:latin typeface="Tahoma" panose="020B0604030504040204" pitchFamily="34" charset="0"/>
                <a:ea typeface="Tahoma" panose="020B0604030504040204" pitchFamily="34" charset="0"/>
                <a:cs typeface="Tahoma" panose="020B0604030504040204" pitchFamily="34" charset="0"/>
              </a:rPr>
            </a:br>
            <a:r>
              <a:rPr lang="en-US" altLang="ja-JP" dirty="0">
                <a:latin typeface="Tahoma" panose="020B0604030504040204" pitchFamily="34" charset="0"/>
                <a:ea typeface="Tahoma" panose="020B0604030504040204" pitchFamily="34" charset="0"/>
                <a:cs typeface="Tahoma" panose="020B0604030504040204" pitchFamily="34" charset="0"/>
              </a:rPr>
              <a:t>K. Hosaka,</a:t>
            </a:r>
            <a:r>
              <a:rPr lang="en-US" altLang="ja-JP" baseline="30000" dirty="0">
                <a:latin typeface="Tahoma" panose="020B0604030504040204" pitchFamily="34" charset="0"/>
                <a:ea typeface="Tahoma" panose="020B0604030504040204" pitchFamily="34" charset="0"/>
                <a:cs typeface="Tahoma" panose="020B0604030504040204" pitchFamily="34" charset="0"/>
              </a:rPr>
              <a:t>1,5</a:t>
            </a:r>
            <a:r>
              <a:rPr lang="en-US" altLang="ja-JP" dirty="0">
                <a:latin typeface="Tahoma" panose="020B0604030504040204" pitchFamily="34" charset="0"/>
                <a:ea typeface="Tahoma" panose="020B0604030504040204" pitchFamily="34" charset="0"/>
                <a:cs typeface="Tahoma" panose="020B0604030504040204" pitchFamily="34" charset="0"/>
              </a:rPr>
              <a:t> F.-L. Hong,</a:t>
            </a:r>
            <a:r>
              <a:rPr lang="en-US" altLang="ja-JP" baseline="30000" dirty="0">
                <a:latin typeface="Tahoma" panose="020B0604030504040204" pitchFamily="34" charset="0"/>
                <a:ea typeface="Tahoma" panose="020B0604030504040204" pitchFamily="34" charset="0"/>
                <a:cs typeface="Tahoma" panose="020B0604030504040204" pitchFamily="34" charset="0"/>
              </a:rPr>
              <a:t>1,2,5</a:t>
            </a:r>
            <a:r>
              <a:rPr lang="en-US" altLang="ja-JP" dirty="0">
                <a:latin typeface="Tahoma" panose="020B0604030504040204" pitchFamily="34" charset="0"/>
                <a:ea typeface="Tahoma" panose="020B0604030504040204" pitchFamily="34" charset="0"/>
                <a:cs typeface="Tahoma" panose="020B0604030504040204" pitchFamily="34" charset="0"/>
              </a:rPr>
              <a:t> A. Onae,</a:t>
            </a:r>
            <a:r>
              <a:rPr lang="en-US" altLang="ja-JP" baseline="30000" dirty="0">
                <a:latin typeface="Tahoma" panose="020B0604030504040204" pitchFamily="34" charset="0"/>
                <a:ea typeface="Tahoma" panose="020B0604030504040204" pitchFamily="34" charset="0"/>
                <a:cs typeface="Tahoma" panose="020B0604030504040204" pitchFamily="34" charset="0"/>
              </a:rPr>
              <a:t>1,5</a:t>
            </a:r>
            <a:r>
              <a:rPr lang="en-US" altLang="ja-JP" dirty="0">
                <a:latin typeface="Tahoma" panose="020B0604030504040204" pitchFamily="34" charset="0"/>
                <a:ea typeface="Tahoma" panose="020B0604030504040204" pitchFamily="34" charset="0"/>
                <a:cs typeface="Tahoma" panose="020B0604030504040204" pitchFamily="34" charset="0"/>
              </a:rPr>
              <a:t> K. Minoshima,</a:t>
            </a:r>
            <a:r>
              <a:rPr lang="en-US" altLang="ja-JP" baseline="30000" dirty="0">
                <a:latin typeface="Tahoma" panose="020B0604030504040204" pitchFamily="34" charset="0"/>
                <a:ea typeface="Tahoma" panose="020B0604030504040204" pitchFamily="34" charset="0"/>
                <a:cs typeface="Tahoma" panose="020B0604030504040204" pitchFamily="34" charset="0"/>
              </a:rPr>
              <a:t>4,5</a:t>
            </a:r>
            <a:r>
              <a:rPr lang="en-US" altLang="ja-JP" dirty="0">
                <a:latin typeface="Tahoma" panose="020B0604030504040204" pitchFamily="34" charset="0"/>
                <a:ea typeface="Tahoma" panose="020B0604030504040204" pitchFamily="34" charset="0"/>
                <a:cs typeface="Tahoma" panose="020B0604030504040204" pitchFamily="34" charset="0"/>
              </a:rPr>
              <a:t> H. Tsutsui,</a:t>
            </a:r>
            <a:r>
              <a:rPr lang="en-US" altLang="ja-JP" baseline="30000" dirty="0">
                <a:latin typeface="Tahoma" panose="020B0604030504040204" pitchFamily="34" charset="0"/>
                <a:ea typeface="Tahoma" panose="020B0604030504040204" pitchFamily="34" charset="0"/>
                <a:cs typeface="Tahoma" panose="020B0604030504040204" pitchFamily="34" charset="0"/>
              </a:rPr>
              <a:t>3,5</a:t>
            </a:r>
            <a:r>
              <a:rPr lang="en-US" altLang="ja-JP" dirty="0">
                <a:latin typeface="Tahoma" panose="020B0604030504040204" pitchFamily="34" charset="0"/>
                <a:ea typeface="Tahoma" panose="020B0604030504040204" pitchFamily="34" charset="0"/>
                <a:cs typeface="Tahoma" panose="020B0604030504040204" pitchFamily="34" charset="0"/>
              </a:rPr>
              <a:t> </a:t>
            </a:r>
            <a:br>
              <a:rPr lang="en-US" altLang="ja-JP" dirty="0">
                <a:latin typeface="Tahoma" panose="020B0604030504040204" pitchFamily="34" charset="0"/>
                <a:ea typeface="Tahoma" panose="020B0604030504040204" pitchFamily="34" charset="0"/>
                <a:cs typeface="Tahoma" panose="020B0604030504040204" pitchFamily="34" charset="0"/>
              </a:rPr>
            </a:br>
            <a:r>
              <a:rPr lang="en-US" altLang="ja-JP" dirty="0">
                <a:latin typeface="Tahoma" panose="020B0604030504040204" pitchFamily="34" charset="0"/>
                <a:ea typeface="Tahoma" panose="020B0604030504040204" pitchFamily="34" charset="0"/>
                <a:cs typeface="Tahoma" panose="020B0604030504040204" pitchFamily="34" charset="0"/>
              </a:rPr>
              <a:t>E. Kambe,</a:t>
            </a:r>
            <a:r>
              <a:rPr lang="en-US" altLang="ja-JP" baseline="30000" dirty="0">
                <a:latin typeface="Tahoma" panose="020B0604030504040204" pitchFamily="34" charset="0"/>
                <a:ea typeface="Tahoma" panose="020B0604030504040204" pitchFamily="34" charset="0"/>
                <a:cs typeface="Tahoma" panose="020B0604030504040204" pitchFamily="34" charset="0"/>
              </a:rPr>
              <a:t>3,5</a:t>
            </a:r>
            <a:r>
              <a:rPr lang="en-US" altLang="ja-JP" dirty="0">
                <a:latin typeface="Tahoma" panose="020B0604030504040204" pitchFamily="34" charset="0"/>
                <a:ea typeface="Tahoma" panose="020B0604030504040204" pitchFamily="34" charset="0"/>
                <a:cs typeface="Tahoma" panose="020B0604030504040204" pitchFamily="34" charset="0"/>
              </a:rPr>
              <a:t> H. Izumiura,</a:t>
            </a:r>
            <a:r>
              <a:rPr lang="en-US" altLang="ja-JP" baseline="30000" dirty="0">
                <a:latin typeface="Tahoma" panose="020B0604030504040204" pitchFamily="34" charset="0"/>
                <a:ea typeface="Tahoma" panose="020B0604030504040204" pitchFamily="34" charset="0"/>
                <a:cs typeface="Tahoma" panose="020B0604030504040204" pitchFamily="34" charset="0"/>
              </a:rPr>
              <a:t>3,5</a:t>
            </a:r>
            <a:r>
              <a:rPr lang="en-US" altLang="ja-JP" dirty="0">
                <a:latin typeface="Tahoma" panose="020B0604030504040204" pitchFamily="34" charset="0"/>
                <a:ea typeface="Tahoma" panose="020B0604030504040204" pitchFamily="34" charset="0"/>
                <a:cs typeface="Tahoma" panose="020B0604030504040204" pitchFamily="34" charset="0"/>
              </a:rPr>
              <a:t> and H. Inaba</a:t>
            </a:r>
            <a:r>
              <a:rPr lang="en-US" altLang="ja-JP" baseline="30000" dirty="0">
                <a:latin typeface="Tahoma" panose="020B0604030504040204" pitchFamily="34" charset="0"/>
                <a:ea typeface="Tahoma" panose="020B0604030504040204" pitchFamily="34" charset="0"/>
                <a:cs typeface="Tahoma" panose="020B0604030504040204" pitchFamily="34" charset="0"/>
              </a:rPr>
              <a:t>1,5</a:t>
            </a:r>
          </a:p>
        </p:txBody>
      </p:sp>
      <p:sp>
        <p:nvSpPr>
          <p:cNvPr id="6" name="正方形/長方形 5"/>
          <p:cNvSpPr/>
          <p:nvPr/>
        </p:nvSpPr>
        <p:spPr>
          <a:xfrm>
            <a:off x="467544" y="4290608"/>
            <a:ext cx="7639143" cy="1077218"/>
          </a:xfrm>
          <a:prstGeom prst="rect">
            <a:avLst/>
          </a:prstGeom>
        </p:spPr>
        <p:txBody>
          <a:bodyPr wrap="none">
            <a:spAutoFit/>
          </a:bodyPr>
          <a:lstStyle/>
          <a:p>
            <a:r>
              <a:rPr lang="en-US" altLang="ja-JP" sz="1600" dirty="0">
                <a:latin typeface="Tahoma" panose="020B0604030504040204" pitchFamily="34" charset="0"/>
                <a:ea typeface="Tahoma" panose="020B0604030504040204" pitchFamily="34" charset="0"/>
                <a:cs typeface="Tahoma" panose="020B0604030504040204" pitchFamily="34" charset="0"/>
              </a:rPr>
              <a:t>1. National Institute of Advanced Industrial Science and Technology</a:t>
            </a:r>
          </a:p>
          <a:p>
            <a:r>
              <a:rPr lang="en-US" altLang="ja-JP" sz="1600" dirty="0">
                <a:latin typeface="Tahoma" panose="020B0604030504040204" pitchFamily="34" charset="0"/>
                <a:ea typeface="Tahoma" panose="020B0604030504040204" pitchFamily="34" charset="0"/>
                <a:cs typeface="Tahoma" panose="020B0604030504040204" pitchFamily="34" charset="0"/>
              </a:rPr>
              <a:t>2. Yokohama National University,  3. National Astronomical Observatory of Japan,</a:t>
            </a:r>
          </a:p>
          <a:p>
            <a:r>
              <a:rPr lang="en-US" altLang="ja-JP" sz="1600" dirty="0">
                <a:latin typeface="Tahoma" panose="020B0604030504040204" pitchFamily="34" charset="0"/>
                <a:ea typeface="Tahoma" panose="020B0604030504040204" pitchFamily="34" charset="0"/>
                <a:cs typeface="Tahoma" panose="020B0604030504040204" pitchFamily="34" charset="0"/>
              </a:rPr>
              <a:t>4. The university of Electro-Communications,</a:t>
            </a:r>
            <a:br>
              <a:rPr lang="en-US" altLang="ja-JP" sz="1600" dirty="0">
                <a:latin typeface="Tahoma" panose="020B0604030504040204" pitchFamily="34" charset="0"/>
                <a:ea typeface="Tahoma" panose="020B0604030504040204" pitchFamily="34" charset="0"/>
                <a:cs typeface="Tahoma" panose="020B0604030504040204" pitchFamily="34" charset="0"/>
              </a:rPr>
            </a:br>
            <a:r>
              <a:rPr lang="en-US" altLang="ja-JP" sz="1600" dirty="0">
                <a:latin typeface="Tahoma" panose="020B0604030504040204" pitchFamily="34" charset="0"/>
                <a:ea typeface="Tahoma" panose="020B0604030504040204" pitchFamily="34" charset="0"/>
                <a:cs typeface="Tahoma" panose="020B0604030504040204" pitchFamily="34" charset="0"/>
              </a:rPr>
              <a:t>5. JST ERATO “Minoshima Intelligent Optical Synthesizer Project</a:t>
            </a:r>
            <a:endParaRPr lang="ja-JP" altLang="en-US" sz="1600" dirty="0">
              <a:latin typeface="Tahoma" panose="020B0604030504040204" pitchFamily="34" charset="0"/>
              <a:cs typeface="Tahoma" panose="020B0604030504040204" pitchFamily="34" charset="0"/>
            </a:endParaRPr>
          </a:p>
        </p:txBody>
      </p:sp>
      <p:pic>
        <p:nvPicPr>
          <p:cNvPr id="7" name="Picture 2" descr="AIS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524329" y="5345986"/>
            <a:ext cx="1008111" cy="10081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AIS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67544" y="5589214"/>
            <a:ext cx="2065968" cy="5216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42086" y="5317379"/>
            <a:ext cx="1104782" cy="1065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descr="http://www-eom.mech.eng.osaka-u.ac.jp/siceweek2015/pics/NAOJ_logo.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455442" y="5603979"/>
            <a:ext cx="1306258" cy="4921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www.uec.ac.jp/about/profile/images/pct_emblem02.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170274" y="5556856"/>
            <a:ext cx="945482" cy="586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382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 name="直線矢印コネクタ 81"/>
          <p:cNvCxnSpPr/>
          <p:nvPr/>
        </p:nvCxnSpPr>
        <p:spPr>
          <a:xfrm>
            <a:off x="1333729" y="5750982"/>
            <a:ext cx="1297756" cy="0"/>
          </a:xfrm>
          <a:prstGeom prst="straightConnector1">
            <a:avLst/>
          </a:prstGeom>
          <a:ln w="38100">
            <a:solidFill>
              <a:schemeClr val="accent6"/>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84" name="テキスト ボックス 83"/>
          <p:cNvSpPr txBox="1"/>
          <p:nvPr/>
        </p:nvSpPr>
        <p:spPr>
          <a:xfrm>
            <a:off x="1623373" y="5566316"/>
            <a:ext cx="728084" cy="369332"/>
          </a:xfrm>
          <a:prstGeom prst="rect">
            <a:avLst/>
          </a:prstGeom>
          <a:solidFill>
            <a:schemeClr val="bg1"/>
          </a:solidFill>
          <a:ln w="28575"/>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dirty="0">
                <a:latin typeface="Tahoma" panose="020B0604030504040204" pitchFamily="34" charset="0"/>
                <a:ea typeface="Tahoma" panose="020B0604030504040204" pitchFamily="34" charset="0"/>
                <a:cs typeface="Tahoma" panose="020B0604030504040204" pitchFamily="34" charset="0"/>
              </a:rPr>
              <a:t>EOM </a:t>
            </a:r>
            <a:endParaRPr kumimoji="1" lang="ja-JP" altLang="en-US" dirty="0">
              <a:latin typeface="Tahoma" panose="020B0604030504040204" pitchFamily="34" charset="0"/>
              <a:cs typeface="Tahoma" panose="020B0604030504040204" pitchFamily="34" charset="0"/>
            </a:endParaRPr>
          </a:p>
        </p:txBody>
      </p:sp>
      <p:sp>
        <p:nvSpPr>
          <p:cNvPr id="85" name="テキスト ボックス 84"/>
          <p:cNvSpPr txBox="1"/>
          <p:nvPr/>
        </p:nvSpPr>
        <p:spPr>
          <a:xfrm>
            <a:off x="266929" y="5551076"/>
            <a:ext cx="1085554" cy="369332"/>
          </a:xfrm>
          <a:prstGeom prst="rect">
            <a:avLst/>
          </a:prstGeom>
          <a:noFill/>
        </p:spPr>
        <p:txBody>
          <a:bodyPr wrap="none" rtlCol="0">
            <a:spAutoFit/>
          </a:bodyPr>
          <a:lstStyle/>
          <a:p>
            <a:r>
              <a:rPr kumimoji="1" lang="en-US" altLang="ja-JP" dirty="0">
                <a:latin typeface="Tahoma" panose="020B0604030504040204" pitchFamily="34" charset="0"/>
                <a:ea typeface="Tahoma" panose="020B0604030504040204" pitchFamily="34" charset="0"/>
                <a:cs typeface="Tahoma" panose="020B0604030504040204" pitchFamily="34" charset="0"/>
              </a:rPr>
              <a:t>CW laser</a:t>
            </a:r>
            <a:endParaRPr kumimoji="1" lang="ja-JP" altLang="en-US" dirty="0">
              <a:latin typeface="Tahoma" panose="020B0604030504040204" pitchFamily="34" charset="0"/>
              <a:cs typeface="Tahoma" panose="020B0604030504040204" pitchFamily="34" charset="0"/>
            </a:endParaRPr>
          </a:p>
        </p:txBody>
      </p:sp>
      <p:sp>
        <p:nvSpPr>
          <p:cNvPr id="101" name="テキスト ボックス 100"/>
          <p:cNvSpPr txBox="1"/>
          <p:nvPr/>
        </p:nvSpPr>
        <p:spPr>
          <a:xfrm>
            <a:off x="265876" y="4943962"/>
            <a:ext cx="2167581" cy="584775"/>
          </a:xfrm>
          <a:prstGeom prst="rect">
            <a:avLst/>
          </a:prstGeom>
          <a:noFill/>
        </p:spPr>
        <p:txBody>
          <a:bodyPr wrap="none" rtlCol="0">
            <a:spAutoFit/>
          </a:bodyPr>
          <a:lstStyle/>
          <a:p>
            <a:r>
              <a:rPr lang="en-US" altLang="ja-JP" sz="1600" dirty="0">
                <a:latin typeface="Tahoma" panose="020B0604030504040204" pitchFamily="34" charset="0"/>
                <a:ea typeface="Tahoma" panose="020B0604030504040204" pitchFamily="34" charset="0"/>
                <a:cs typeface="Tahoma" panose="020B0604030504040204" pitchFamily="34" charset="0"/>
              </a:rPr>
              <a:t>CW laser + Modulator</a:t>
            </a:r>
          </a:p>
          <a:p>
            <a:r>
              <a:rPr kumimoji="1" lang="en-US" altLang="ja-JP" sz="1600" dirty="0">
                <a:latin typeface="Tahoma" panose="020B0604030504040204" pitchFamily="34" charset="0"/>
                <a:ea typeface="Tahoma" panose="020B0604030504040204" pitchFamily="34" charset="0"/>
                <a:cs typeface="Tahoma" panose="020B0604030504040204" pitchFamily="34" charset="0"/>
              </a:rPr>
              <a:t>(</a:t>
            </a:r>
            <a:r>
              <a:rPr kumimoji="1" lang="en-US" altLang="ja-JP" sz="1600" i="1" dirty="0" err="1">
                <a:latin typeface="Tahoma" panose="020B0604030504040204" pitchFamily="34" charset="0"/>
                <a:ea typeface="Tahoma" panose="020B0604030504040204" pitchFamily="34" charset="0"/>
                <a:cs typeface="Tahoma" panose="020B0604030504040204" pitchFamily="34" charset="0"/>
              </a:rPr>
              <a:t>f</a:t>
            </a:r>
            <a:r>
              <a:rPr kumimoji="1" lang="en-US" altLang="ja-JP" sz="1600" baseline="-25000" dirty="0" err="1">
                <a:latin typeface="Tahoma" panose="020B0604030504040204" pitchFamily="34" charset="0"/>
                <a:ea typeface="Tahoma" panose="020B0604030504040204" pitchFamily="34" charset="0"/>
                <a:cs typeface="Tahoma" panose="020B0604030504040204" pitchFamily="34" charset="0"/>
              </a:rPr>
              <a:t>rep</a:t>
            </a:r>
            <a:r>
              <a:rPr lang="en-US" altLang="ja-JP" sz="1600" dirty="0">
                <a:latin typeface="Tahoma" panose="020B0604030504040204" pitchFamily="34" charset="0"/>
                <a:ea typeface="Tahoma" panose="020B0604030504040204" pitchFamily="34" charset="0"/>
                <a:cs typeface="Tahoma" panose="020B0604030504040204" pitchFamily="34" charset="0"/>
              </a:rPr>
              <a:t> </a:t>
            </a:r>
            <a:r>
              <a:rPr kumimoji="1" lang="en-US" altLang="ja-JP" sz="1600" dirty="0">
                <a:latin typeface="Tahoma" panose="020B0604030504040204" pitchFamily="34" charset="0"/>
                <a:ea typeface="Tahoma" panose="020B0604030504040204" pitchFamily="34" charset="0"/>
                <a:cs typeface="Tahoma" panose="020B0604030504040204" pitchFamily="34" charset="0"/>
              </a:rPr>
              <a:t>= 10-20 GHz)</a:t>
            </a:r>
            <a:endParaRPr kumimoji="1" lang="ja-JP" altLang="en-US" sz="1600" dirty="0">
              <a:latin typeface="Tahoma" panose="020B0604030504040204" pitchFamily="34" charset="0"/>
              <a:cs typeface="Tahoma" panose="020B0604030504040204" pitchFamily="34" charset="0"/>
            </a:endParaRPr>
          </a:p>
        </p:txBody>
      </p:sp>
      <p:sp>
        <p:nvSpPr>
          <p:cNvPr id="102" name="角丸四角形 101"/>
          <p:cNvSpPr/>
          <p:nvPr/>
        </p:nvSpPr>
        <p:spPr>
          <a:xfrm>
            <a:off x="190009" y="4883836"/>
            <a:ext cx="2745481" cy="118110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103" name="下矢印 102"/>
          <p:cNvSpPr/>
          <p:nvPr/>
        </p:nvSpPr>
        <p:spPr>
          <a:xfrm rot="16200000">
            <a:off x="3521965" y="4823724"/>
            <a:ext cx="445688" cy="1358560"/>
          </a:xfrm>
          <a:prstGeom prst="downArrow">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29" name="下矢印 28"/>
          <p:cNvSpPr/>
          <p:nvPr/>
        </p:nvSpPr>
        <p:spPr>
          <a:xfrm rot="16200000">
            <a:off x="3288380" y="2177841"/>
            <a:ext cx="411480" cy="1108350"/>
          </a:xfrm>
          <a:prstGeom prst="down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97" name="下矢印 96"/>
          <p:cNvSpPr/>
          <p:nvPr/>
        </p:nvSpPr>
        <p:spPr>
          <a:xfrm rot="10800000" flipV="1">
            <a:off x="5984722" y="3674981"/>
            <a:ext cx="411480" cy="642939"/>
          </a:xfrm>
          <a:prstGeom prst="down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99" name="下矢印 98"/>
          <p:cNvSpPr/>
          <p:nvPr/>
        </p:nvSpPr>
        <p:spPr>
          <a:xfrm rot="16200000">
            <a:off x="7795760" y="4388634"/>
            <a:ext cx="411480" cy="1126765"/>
          </a:xfrm>
          <a:prstGeom prst="down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100" name="下矢印 99"/>
          <p:cNvSpPr/>
          <p:nvPr/>
        </p:nvSpPr>
        <p:spPr>
          <a:xfrm rot="16200000">
            <a:off x="7795758" y="4979914"/>
            <a:ext cx="411480" cy="1126765"/>
          </a:xfrm>
          <a:prstGeom prst="downArrow">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73" name="正方形/長方形 72"/>
          <p:cNvSpPr/>
          <p:nvPr/>
        </p:nvSpPr>
        <p:spPr>
          <a:xfrm>
            <a:off x="0" y="1124744"/>
            <a:ext cx="9144000" cy="5359876"/>
          </a:xfrm>
          <a:prstGeom prst="rect">
            <a:avLst/>
          </a:prstGeom>
          <a:solidFill>
            <a:srgbClr val="FFFFFF">
              <a:alpha val="8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3" name="テキスト ボックス 2"/>
          <p:cNvSpPr txBox="1"/>
          <p:nvPr/>
        </p:nvSpPr>
        <p:spPr>
          <a:xfrm>
            <a:off x="622098" y="1475492"/>
            <a:ext cx="1501630" cy="369332"/>
          </a:xfrm>
          <a:prstGeom prst="rect">
            <a:avLst/>
          </a:prstGeom>
          <a:noFill/>
        </p:spPr>
        <p:txBody>
          <a:bodyPr wrap="none" rtlCol="0">
            <a:spAutoFit/>
          </a:bodyPr>
          <a:lstStyle/>
          <a:p>
            <a:r>
              <a:rPr kumimoji="1" lang="en-US" altLang="ja-JP" dirty="0">
                <a:latin typeface="Tahoma" panose="020B0604030504040204" pitchFamily="34" charset="0"/>
                <a:ea typeface="Tahoma" panose="020B0604030504040204" pitchFamily="34" charset="0"/>
                <a:cs typeface="Tahoma" panose="020B0604030504040204" pitchFamily="34" charset="0"/>
              </a:rPr>
              <a:t>Source comb</a:t>
            </a:r>
            <a:endParaRPr kumimoji="1" lang="ja-JP" altLang="en-US" dirty="0">
              <a:latin typeface="Tahoma" panose="020B0604030504040204" pitchFamily="34" charset="0"/>
              <a:ea typeface="+mj-ea"/>
              <a:cs typeface="Tahoma" panose="020B0604030504040204" pitchFamily="34" charset="0"/>
            </a:endParaRPr>
          </a:p>
        </p:txBody>
      </p:sp>
      <p:sp>
        <p:nvSpPr>
          <p:cNvPr id="18" name="テキスト ボックス 17"/>
          <p:cNvSpPr txBox="1"/>
          <p:nvPr/>
        </p:nvSpPr>
        <p:spPr>
          <a:xfrm>
            <a:off x="217931" y="1983224"/>
            <a:ext cx="2452274" cy="584775"/>
          </a:xfrm>
          <a:prstGeom prst="rect">
            <a:avLst/>
          </a:prstGeom>
          <a:noFill/>
        </p:spPr>
        <p:txBody>
          <a:bodyPr wrap="none" rtlCol="0">
            <a:spAutoFit/>
          </a:bodyPr>
          <a:lstStyle/>
          <a:p>
            <a:r>
              <a:rPr lang="en-US" altLang="ja-JP" sz="1600" dirty="0">
                <a:latin typeface="Tahoma" panose="020B0604030504040204" pitchFamily="34" charset="0"/>
                <a:ea typeface="Tahoma" panose="020B0604030504040204" pitchFamily="34" charset="0"/>
                <a:cs typeface="Tahoma" panose="020B0604030504040204" pitchFamily="34" charset="0"/>
              </a:rPr>
              <a:t>Mode-locked laser</a:t>
            </a:r>
          </a:p>
          <a:p>
            <a:r>
              <a:rPr kumimoji="1" lang="en-US" altLang="ja-JP" sz="1600" dirty="0">
                <a:latin typeface="Tahoma" panose="020B0604030504040204" pitchFamily="34" charset="0"/>
                <a:ea typeface="Tahoma" panose="020B0604030504040204" pitchFamily="34" charset="0"/>
                <a:cs typeface="Tahoma" panose="020B0604030504040204" pitchFamily="34" charset="0"/>
              </a:rPr>
              <a:t>(</a:t>
            </a:r>
            <a:r>
              <a:rPr kumimoji="1" lang="en-US" altLang="ja-JP" sz="1600" i="1" dirty="0" err="1">
                <a:latin typeface="Tahoma" panose="020B0604030504040204" pitchFamily="34" charset="0"/>
                <a:ea typeface="Tahoma" panose="020B0604030504040204" pitchFamily="34" charset="0"/>
                <a:cs typeface="Tahoma" panose="020B0604030504040204" pitchFamily="34" charset="0"/>
              </a:rPr>
              <a:t>f</a:t>
            </a:r>
            <a:r>
              <a:rPr kumimoji="1" lang="en-US" altLang="ja-JP" sz="1600" baseline="-25000" dirty="0" err="1">
                <a:latin typeface="Tahoma" panose="020B0604030504040204" pitchFamily="34" charset="0"/>
                <a:ea typeface="Tahoma" panose="020B0604030504040204" pitchFamily="34" charset="0"/>
                <a:cs typeface="Tahoma" panose="020B0604030504040204" pitchFamily="34" charset="0"/>
              </a:rPr>
              <a:t>rep</a:t>
            </a:r>
            <a:r>
              <a:rPr lang="en-US" altLang="ja-JP" sz="1600" dirty="0">
                <a:latin typeface="Tahoma" panose="020B0604030504040204" pitchFamily="34" charset="0"/>
                <a:ea typeface="Tahoma" panose="020B0604030504040204" pitchFamily="34" charset="0"/>
                <a:cs typeface="Tahoma" panose="020B0604030504040204" pitchFamily="34" charset="0"/>
              </a:rPr>
              <a:t> = 100 MHz – 1 GHz</a:t>
            </a:r>
            <a:r>
              <a:rPr kumimoji="1" lang="en-US" altLang="ja-JP" sz="1600" dirty="0">
                <a:latin typeface="Tahoma" panose="020B0604030504040204" pitchFamily="34" charset="0"/>
                <a:ea typeface="Tahoma" panose="020B0604030504040204" pitchFamily="34" charset="0"/>
                <a:cs typeface="Tahoma" panose="020B0604030504040204" pitchFamily="34" charset="0"/>
              </a:rPr>
              <a:t>)</a:t>
            </a:r>
            <a:endParaRPr kumimoji="1" lang="ja-JP" altLang="en-US" sz="1600" dirty="0">
              <a:latin typeface="Tahoma" panose="020B0604030504040204" pitchFamily="34" charset="0"/>
              <a:cs typeface="Tahoma" panose="020B0604030504040204" pitchFamily="34" charset="0"/>
            </a:endParaRPr>
          </a:p>
        </p:txBody>
      </p:sp>
      <p:sp>
        <p:nvSpPr>
          <p:cNvPr id="19" name="テキスト ボックス 18"/>
          <p:cNvSpPr txBox="1"/>
          <p:nvPr/>
        </p:nvSpPr>
        <p:spPr>
          <a:xfrm>
            <a:off x="494970" y="2442570"/>
            <a:ext cx="1634230" cy="923330"/>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dirty="0" err="1">
                <a:solidFill>
                  <a:srgbClr val="00FF00"/>
                </a:solidFill>
                <a:latin typeface="Tahoma" panose="020B0604030504040204" pitchFamily="34" charset="0"/>
                <a:ea typeface="Tahoma" panose="020B0604030504040204" pitchFamily="34" charset="0"/>
                <a:cs typeface="Tahoma" panose="020B0604030504040204" pitchFamily="34" charset="0"/>
              </a:rPr>
              <a:t>Er</a:t>
            </a:r>
            <a:r>
              <a:rPr kumimoji="1" lang="en-US" altLang="ja-JP" dirty="0">
                <a:solidFill>
                  <a:srgbClr val="00FF00"/>
                </a:solidFill>
                <a:latin typeface="Tahoma" panose="020B0604030504040204" pitchFamily="34" charset="0"/>
                <a:ea typeface="Tahoma" panose="020B0604030504040204" pitchFamily="34" charset="0"/>
                <a:cs typeface="Tahoma" panose="020B0604030504040204" pitchFamily="34" charset="0"/>
              </a:rPr>
              <a:t> fiber</a:t>
            </a:r>
          </a:p>
          <a:p>
            <a:pPr marL="285750" indent="-285750">
              <a:buFont typeface="Arial" panose="020B0604020202020204" pitchFamily="34" charset="0"/>
              <a:buChar char="•"/>
            </a:pPr>
            <a:r>
              <a:rPr lang="en-US" altLang="ja-JP" dirty="0" err="1">
                <a:latin typeface="Tahoma" panose="020B0604030504040204" pitchFamily="34" charset="0"/>
                <a:ea typeface="Tahoma" panose="020B0604030504040204" pitchFamily="34" charset="0"/>
                <a:cs typeface="Tahoma" panose="020B0604030504040204" pitchFamily="34" charset="0"/>
              </a:rPr>
              <a:t>Yb</a:t>
            </a:r>
            <a:r>
              <a:rPr lang="en-US" altLang="ja-JP" dirty="0">
                <a:latin typeface="Tahoma" panose="020B0604030504040204" pitchFamily="34" charset="0"/>
                <a:ea typeface="Tahoma" panose="020B0604030504040204" pitchFamily="34" charset="0"/>
                <a:cs typeface="Tahoma" panose="020B0604030504040204" pitchFamily="34" charset="0"/>
              </a:rPr>
              <a:t> fiber</a:t>
            </a:r>
          </a:p>
          <a:p>
            <a:pPr marL="285750" indent="-285750">
              <a:buFont typeface="Arial" panose="020B0604020202020204" pitchFamily="34" charset="0"/>
              <a:buChar char="•"/>
            </a:pPr>
            <a:r>
              <a:rPr kumimoji="1" lang="en-US" altLang="ja-JP" dirty="0" err="1">
                <a:latin typeface="Tahoma" panose="020B0604030504040204" pitchFamily="34" charset="0"/>
                <a:ea typeface="Tahoma" panose="020B0604030504040204" pitchFamily="34" charset="0"/>
                <a:cs typeface="Tahoma" panose="020B0604030504040204" pitchFamily="34" charset="0"/>
              </a:rPr>
              <a:t>Ti:Sapphire</a:t>
            </a:r>
            <a:endParaRPr kumimoji="1" lang="ja-JP" altLang="en-US" dirty="0">
              <a:latin typeface="Tahoma" panose="020B0604030504040204" pitchFamily="34" charset="0"/>
              <a:cs typeface="Tahoma" panose="020B0604030504040204" pitchFamily="34" charset="0"/>
            </a:endParaRPr>
          </a:p>
        </p:txBody>
      </p:sp>
      <p:sp>
        <p:nvSpPr>
          <p:cNvPr id="28" name="角丸四角形 27"/>
          <p:cNvSpPr/>
          <p:nvPr/>
        </p:nvSpPr>
        <p:spPr>
          <a:xfrm>
            <a:off x="129323" y="1923513"/>
            <a:ext cx="2522437" cy="1470517"/>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34" name="角丸四角形 33"/>
          <p:cNvSpPr/>
          <p:nvPr/>
        </p:nvSpPr>
        <p:spPr>
          <a:xfrm>
            <a:off x="4222710" y="1510547"/>
            <a:ext cx="3305850" cy="2058462"/>
          </a:xfrm>
          <a:prstGeom prst="roundRect">
            <a:avLst/>
          </a:prstGeom>
          <a:solidFill>
            <a:srgbClr val="FFFFC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20" name="テキスト ボックス 19"/>
          <p:cNvSpPr txBox="1"/>
          <p:nvPr/>
        </p:nvSpPr>
        <p:spPr>
          <a:xfrm>
            <a:off x="4467416" y="1549122"/>
            <a:ext cx="1581587" cy="369332"/>
          </a:xfrm>
          <a:prstGeom prst="rect">
            <a:avLst/>
          </a:prstGeom>
          <a:noFill/>
        </p:spPr>
        <p:txBody>
          <a:bodyPr wrap="none" rtlCol="0">
            <a:spAutoFit/>
          </a:bodyPr>
          <a:lstStyle/>
          <a:p>
            <a:r>
              <a:rPr kumimoji="1" lang="en-US" altLang="ja-JP" dirty="0">
                <a:latin typeface="Tahoma" panose="020B0604030504040204" pitchFamily="34" charset="0"/>
                <a:ea typeface="Tahoma" panose="020B0604030504040204" pitchFamily="34" charset="0"/>
                <a:cs typeface="Tahoma" panose="020B0604030504040204" pitchFamily="34" charset="0"/>
              </a:rPr>
              <a:t>Mode filtering</a:t>
            </a:r>
            <a:endParaRPr kumimoji="1" lang="ja-JP" altLang="en-US" dirty="0">
              <a:latin typeface="Tahoma" panose="020B0604030504040204" pitchFamily="34" charset="0"/>
              <a:cs typeface="Tahoma" panose="020B0604030504040204" pitchFamily="34" charset="0"/>
            </a:endParaRPr>
          </a:p>
        </p:txBody>
      </p:sp>
      <p:grpSp>
        <p:nvGrpSpPr>
          <p:cNvPr id="62" name="グループ化 61"/>
          <p:cNvGrpSpPr/>
          <p:nvPr/>
        </p:nvGrpSpPr>
        <p:grpSpPr>
          <a:xfrm>
            <a:off x="4726099" y="2065020"/>
            <a:ext cx="1609104" cy="346542"/>
            <a:chOff x="4825159" y="1918454"/>
            <a:chExt cx="1609104" cy="493108"/>
          </a:xfrm>
        </p:grpSpPr>
        <p:cxnSp>
          <p:nvCxnSpPr>
            <p:cNvPr id="37" name="直線コネクタ 36"/>
            <p:cNvCxnSpPr/>
            <p:nvPr/>
          </p:nvCxnSpPr>
          <p:spPr>
            <a:xfrm flipV="1">
              <a:off x="4825159"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6434263"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4901783"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V="1">
              <a:off x="4978407"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V="1">
              <a:off x="5055032"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V="1">
              <a:off x="5131656"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V="1">
              <a:off x="5208280"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V="1">
              <a:off x="5284904"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V="1">
              <a:off x="5361528"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5438153"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5514777"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5591401"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5668025"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5744649"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5821274"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V="1">
              <a:off x="5897898"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V="1">
              <a:off x="5974522"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V="1">
              <a:off x="6051146"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V="1">
              <a:off x="6127770"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V="1">
              <a:off x="6204395"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V="1">
              <a:off x="6281019"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flipV="1">
              <a:off x="6357643"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1" name="直線矢印コネクタ 60"/>
          <p:cNvCxnSpPr/>
          <p:nvPr/>
        </p:nvCxnSpPr>
        <p:spPr>
          <a:xfrm>
            <a:off x="4455841" y="2403942"/>
            <a:ext cx="2164939" cy="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65" name="直線コネクタ 64"/>
          <p:cNvCxnSpPr/>
          <p:nvPr/>
        </p:nvCxnSpPr>
        <p:spPr>
          <a:xfrm flipV="1">
            <a:off x="6342862" y="3047489"/>
            <a:ext cx="0" cy="346542"/>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flipV="1">
            <a:off x="4963631" y="3047489"/>
            <a:ext cx="0" cy="346542"/>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flipV="1">
            <a:off x="5883121" y="3047489"/>
            <a:ext cx="0" cy="346542"/>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flipV="1">
            <a:off x="6112994" y="3047489"/>
            <a:ext cx="0" cy="346542"/>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a:off x="4463500" y="3386411"/>
            <a:ext cx="2164939" cy="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87" name="下矢印 86"/>
          <p:cNvSpPr/>
          <p:nvPr/>
        </p:nvSpPr>
        <p:spPr>
          <a:xfrm>
            <a:off x="4928037" y="2555018"/>
            <a:ext cx="383121" cy="382738"/>
          </a:xfrm>
          <a:prstGeom prst="downArrow">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88" name="テキスト ボックス 87"/>
          <p:cNvSpPr txBox="1"/>
          <p:nvPr/>
        </p:nvSpPr>
        <p:spPr>
          <a:xfrm>
            <a:off x="5898746" y="2547349"/>
            <a:ext cx="1493486" cy="338554"/>
          </a:xfrm>
          <a:prstGeom prst="rect">
            <a:avLst/>
          </a:prstGeom>
          <a:noFill/>
        </p:spPr>
        <p:txBody>
          <a:bodyPr wrap="none" rtlCol="0">
            <a:spAutoFit/>
          </a:bodyPr>
          <a:lstStyle/>
          <a:p>
            <a:r>
              <a:rPr kumimoji="1" lang="en-US" altLang="ja-JP" sz="1600" dirty="0">
                <a:latin typeface="Tahoma" panose="020B0604030504040204" pitchFamily="34" charset="0"/>
                <a:ea typeface="Tahoma" panose="020B0604030504040204" pitchFamily="34" charset="0"/>
                <a:cs typeface="Tahoma" panose="020B0604030504040204" pitchFamily="34" charset="0"/>
              </a:rPr>
              <a:t>Filtering cavity</a:t>
            </a:r>
            <a:endParaRPr kumimoji="1" lang="ja-JP" altLang="en-US" sz="1600" dirty="0">
              <a:latin typeface="Tahoma" panose="020B0604030504040204" pitchFamily="34" charset="0"/>
              <a:cs typeface="Tahoma" panose="020B0604030504040204" pitchFamily="34" charset="0"/>
            </a:endParaRPr>
          </a:p>
        </p:txBody>
      </p:sp>
      <p:grpSp>
        <p:nvGrpSpPr>
          <p:cNvPr id="89" name="グループ化 88"/>
          <p:cNvGrpSpPr/>
          <p:nvPr/>
        </p:nvGrpSpPr>
        <p:grpSpPr>
          <a:xfrm flipH="1">
            <a:off x="5471022" y="2588627"/>
            <a:ext cx="408421" cy="252083"/>
            <a:chOff x="3635896" y="4931876"/>
            <a:chExt cx="1908075" cy="936104"/>
          </a:xfrm>
        </p:grpSpPr>
        <p:grpSp>
          <p:nvGrpSpPr>
            <p:cNvPr id="90" name="グループ化 89"/>
            <p:cNvGrpSpPr/>
            <p:nvPr/>
          </p:nvGrpSpPr>
          <p:grpSpPr>
            <a:xfrm>
              <a:off x="3635896" y="4931876"/>
              <a:ext cx="216024" cy="936104"/>
              <a:chOff x="4211960" y="4505477"/>
              <a:chExt cx="144016" cy="936104"/>
            </a:xfrm>
          </p:grpSpPr>
          <p:sp>
            <p:nvSpPr>
              <p:cNvPr id="92" name="正方形/長方形 91"/>
              <p:cNvSpPr/>
              <p:nvPr/>
            </p:nvSpPr>
            <p:spPr>
              <a:xfrm>
                <a:off x="4211960" y="4505477"/>
                <a:ext cx="127525" cy="936104"/>
              </a:xfrm>
              <a:prstGeom prst="rect">
                <a:avLst/>
              </a:prstGeom>
              <a:solidFill>
                <a:schemeClr val="bg1">
                  <a:lumMod val="7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93" name="右大かっこ 92"/>
              <p:cNvSpPr/>
              <p:nvPr/>
            </p:nvSpPr>
            <p:spPr>
              <a:xfrm flipH="1">
                <a:off x="4283968" y="4505477"/>
                <a:ext cx="72008" cy="936104"/>
              </a:xfrm>
              <a:prstGeom prst="rightBracket">
                <a:avLst>
                  <a:gd name="adj" fmla="val 697470"/>
                </a:avLst>
              </a:prstGeom>
              <a:solidFill>
                <a:schemeClr val="bg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grpSp>
        <p:sp>
          <p:nvSpPr>
            <p:cNvPr id="91" name="正方形/長方形 90"/>
            <p:cNvSpPr/>
            <p:nvPr/>
          </p:nvSpPr>
          <p:spPr>
            <a:xfrm>
              <a:off x="5416446" y="4931876"/>
              <a:ext cx="127525" cy="936104"/>
            </a:xfrm>
            <a:prstGeom prst="rect">
              <a:avLst/>
            </a:prstGeom>
            <a:solidFill>
              <a:schemeClr val="bg1">
                <a:lumMod val="7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grpSp>
      <p:sp>
        <p:nvSpPr>
          <p:cNvPr id="94" name="テキスト ボックス 93"/>
          <p:cNvSpPr txBox="1"/>
          <p:nvPr/>
        </p:nvSpPr>
        <p:spPr>
          <a:xfrm>
            <a:off x="6628439" y="2051804"/>
            <a:ext cx="446917" cy="338554"/>
          </a:xfrm>
          <a:prstGeom prst="rect">
            <a:avLst/>
          </a:prstGeom>
          <a:noFill/>
        </p:spPr>
        <p:txBody>
          <a:bodyPr wrap="none" rtlCol="0">
            <a:spAutoFit/>
          </a:bodyPr>
          <a:lstStyle/>
          <a:p>
            <a:r>
              <a:rPr kumimoji="1" lang="en-US" altLang="ja-JP" sz="1600" i="1" dirty="0" err="1">
                <a:latin typeface="Tahoma" panose="020B0604030504040204" pitchFamily="34" charset="0"/>
                <a:ea typeface="Tahoma" panose="020B0604030504040204" pitchFamily="34" charset="0"/>
                <a:cs typeface="Tahoma" panose="020B0604030504040204" pitchFamily="34" charset="0"/>
              </a:rPr>
              <a:t>f</a:t>
            </a:r>
            <a:r>
              <a:rPr kumimoji="1" lang="en-US" altLang="ja-JP" sz="1600" baseline="-25000" dirty="0" err="1">
                <a:latin typeface="Tahoma" panose="020B0604030504040204" pitchFamily="34" charset="0"/>
                <a:ea typeface="Tahoma" panose="020B0604030504040204" pitchFamily="34" charset="0"/>
                <a:cs typeface="Tahoma" panose="020B0604030504040204" pitchFamily="34" charset="0"/>
              </a:rPr>
              <a:t>rep</a:t>
            </a:r>
            <a:endParaRPr kumimoji="1" lang="ja-JP" altLang="en-US" sz="1600" baseline="-25000" dirty="0">
              <a:latin typeface="Tahoma" panose="020B0604030504040204" pitchFamily="34" charset="0"/>
              <a:cs typeface="Tahoma" panose="020B0604030504040204" pitchFamily="34" charset="0"/>
            </a:endParaRPr>
          </a:p>
        </p:txBody>
      </p:sp>
      <p:sp>
        <p:nvSpPr>
          <p:cNvPr id="95" name="テキスト ボックス 94"/>
          <p:cNvSpPr txBox="1"/>
          <p:nvPr/>
        </p:nvSpPr>
        <p:spPr>
          <a:xfrm>
            <a:off x="6610837" y="3024997"/>
            <a:ext cx="838050" cy="338554"/>
          </a:xfrm>
          <a:prstGeom prst="rect">
            <a:avLst/>
          </a:prstGeom>
          <a:noFill/>
        </p:spPr>
        <p:txBody>
          <a:bodyPr wrap="none" rtlCol="0">
            <a:spAutoFit/>
          </a:bodyPr>
          <a:lstStyle/>
          <a:p>
            <a:r>
              <a:rPr kumimoji="1" lang="en-US" altLang="ja-JP" sz="1600" i="1" dirty="0">
                <a:latin typeface="Tahoma" panose="020B0604030504040204" pitchFamily="34" charset="0"/>
                <a:ea typeface="Tahoma" panose="020B0604030504040204" pitchFamily="34" charset="0"/>
                <a:cs typeface="Tahoma" panose="020B0604030504040204" pitchFamily="34" charset="0"/>
              </a:rPr>
              <a:t>n </a:t>
            </a:r>
            <a:r>
              <a:rPr lang="en-US" altLang="ja-JP" sz="1600" dirty="0">
                <a:latin typeface="Tahoma" panose="020B0604030504040204" pitchFamily="34" charset="0"/>
                <a:ea typeface="Tahoma" panose="020B0604030504040204" pitchFamily="34" charset="0"/>
                <a:cs typeface="Tahoma" panose="020B0604030504040204" pitchFamily="34" charset="0"/>
              </a:rPr>
              <a:t>×</a:t>
            </a:r>
            <a:r>
              <a:rPr lang="en-US" altLang="ja-JP" sz="1600" i="1" dirty="0">
                <a:latin typeface="Tahoma" panose="020B0604030504040204" pitchFamily="34" charset="0"/>
                <a:ea typeface="Tahoma" panose="020B0604030504040204" pitchFamily="34" charset="0"/>
                <a:cs typeface="Tahoma" panose="020B0604030504040204" pitchFamily="34" charset="0"/>
              </a:rPr>
              <a:t> </a:t>
            </a:r>
            <a:r>
              <a:rPr kumimoji="1" lang="en-US" altLang="ja-JP" sz="1600" i="1" dirty="0" err="1">
                <a:latin typeface="Tahoma" panose="020B0604030504040204" pitchFamily="34" charset="0"/>
                <a:ea typeface="Tahoma" panose="020B0604030504040204" pitchFamily="34" charset="0"/>
                <a:cs typeface="Tahoma" panose="020B0604030504040204" pitchFamily="34" charset="0"/>
              </a:rPr>
              <a:t>f</a:t>
            </a:r>
            <a:r>
              <a:rPr kumimoji="1" lang="en-US" altLang="ja-JP" sz="1600" baseline="-25000" dirty="0" err="1">
                <a:latin typeface="Tahoma" panose="020B0604030504040204" pitchFamily="34" charset="0"/>
                <a:ea typeface="Tahoma" panose="020B0604030504040204" pitchFamily="34" charset="0"/>
                <a:cs typeface="Tahoma" panose="020B0604030504040204" pitchFamily="34" charset="0"/>
              </a:rPr>
              <a:t>rep</a:t>
            </a:r>
            <a:endParaRPr kumimoji="1" lang="ja-JP" altLang="en-US" sz="1600" baseline="-25000" dirty="0">
              <a:latin typeface="Tahoma" panose="020B0604030504040204" pitchFamily="34" charset="0"/>
              <a:cs typeface="Tahoma" panose="020B0604030504040204" pitchFamily="34" charset="0"/>
            </a:endParaRPr>
          </a:p>
        </p:txBody>
      </p:sp>
      <p:sp>
        <p:nvSpPr>
          <p:cNvPr id="98" name="下矢印 97"/>
          <p:cNvSpPr/>
          <p:nvPr/>
        </p:nvSpPr>
        <p:spPr>
          <a:xfrm rot="16200000">
            <a:off x="7978143" y="2176855"/>
            <a:ext cx="411480" cy="761999"/>
          </a:xfrm>
          <a:prstGeom prst="downArrow">
            <a:avLst/>
          </a:prstGeom>
          <a:solidFill>
            <a:srgbClr val="00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30" name="角丸四角形 29"/>
          <p:cNvSpPr/>
          <p:nvPr/>
        </p:nvSpPr>
        <p:spPr>
          <a:xfrm>
            <a:off x="4588469" y="4427220"/>
            <a:ext cx="2589571" cy="1645920"/>
          </a:xfrm>
          <a:prstGeom prst="roundRect">
            <a:avLst/>
          </a:prstGeom>
          <a:solidFill>
            <a:srgbClr val="FFEBF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21" name="テキスト ボックス 20"/>
          <p:cNvSpPr txBox="1"/>
          <p:nvPr/>
        </p:nvSpPr>
        <p:spPr>
          <a:xfrm>
            <a:off x="4716016" y="4437112"/>
            <a:ext cx="2331472" cy="584775"/>
          </a:xfrm>
          <a:prstGeom prst="rect">
            <a:avLst/>
          </a:prstGeom>
          <a:noFill/>
        </p:spPr>
        <p:txBody>
          <a:bodyPr wrap="none" rtlCol="0">
            <a:spAutoFit/>
          </a:bodyPr>
          <a:lstStyle/>
          <a:p>
            <a:r>
              <a:rPr lang="en-US" altLang="ja-JP" sz="1600" dirty="0">
                <a:latin typeface="Tahoma" panose="020B0604030504040204" pitchFamily="34" charset="0"/>
                <a:ea typeface="Tahoma" panose="020B0604030504040204" pitchFamily="34" charset="0"/>
                <a:cs typeface="Tahoma" panose="020B0604030504040204" pitchFamily="34" charset="0"/>
              </a:rPr>
              <a:t>Wavelength conversion,</a:t>
            </a:r>
          </a:p>
          <a:p>
            <a:r>
              <a:rPr kumimoji="1" lang="en-US" altLang="ja-JP" sz="1600" dirty="0">
                <a:latin typeface="Tahoma" panose="020B0604030504040204" pitchFamily="34" charset="0"/>
                <a:ea typeface="Tahoma" panose="020B0604030504040204" pitchFamily="34" charset="0"/>
                <a:cs typeface="Tahoma" panose="020B0604030504040204" pitchFamily="34" charset="0"/>
              </a:rPr>
              <a:t>Spectral broadening</a:t>
            </a:r>
            <a:endParaRPr kumimoji="1" lang="ja-JP" altLang="en-US" sz="1600" dirty="0">
              <a:latin typeface="Tahoma" panose="020B0604030504040204" pitchFamily="34" charset="0"/>
              <a:cs typeface="Tahoma" panose="020B0604030504040204" pitchFamily="34" charset="0"/>
            </a:endParaRPr>
          </a:p>
        </p:txBody>
      </p:sp>
      <p:sp>
        <p:nvSpPr>
          <p:cNvPr id="35" name="テキスト ボックス 34"/>
          <p:cNvSpPr txBox="1"/>
          <p:nvPr/>
        </p:nvSpPr>
        <p:spPr>
          <a:xfrm>
            <a:off x="4899046" y="5056728"/>
            <a:ext cx="1905202" cy="892552"/>
          </a:xfrm>
          <a:prstGeom prst="rect">
            <a:avLst/>
          </a:prstGeom>
          <a:noFill/>
        </p:spPr>
        <p:txBody>
          <a:bodyPr wrap="none" rtlCol="0">
            <a:spAutoFit/>
          </a:bodyPr>
          <a:lstStyle/>
          <a:p>
            <a:pPr marL="182563" indent="-182563">
              <a:buFont typeface="Arial" panose="020B0604020202020204" pitchFamily="34" charset="0"/>
              <a:buChar char="•"/>
            </a:pPr>
            <a:r>
              <a:rPr lang="en-US" altLang="ja-JP" sz="1600" dirty="0">
                <a:solidFill>
                  <a:srgbClr val="00FF00"/>
                </a:solidFill>
                <a:latin typeface="Tahoma" panose="020B0604030504040204" pitchFamily="34" charset="0"/>
                <a:ea typeface="Tahoma" panose="020B0604030504040204" pitchFamily="34" charset="0"/>
                <a:cs typeface="Tahoma" panose="020B0604030504040204" pitchFamily="34" charset="0"/>
              </a:rPr>
              <a:t>Nonlinear Crystal</a:t>
            </a:r>
            <a:endParaRPr kumimoji="1" lang="en-US" altLang="ja-JP" sz="1600" dirty="0">
              <a:solidFill>
                <a:srgbClr val="00FF00"/>
              </a:solidFill>
              <a:latin typeface="Tahoma" panose="020B0604030504040204" pitchFamily="34" charset="0"/>
              <a:ea typeface="Tahoma" panose="020B0604030504040204" pitchFamily="34" charset="0"/>
              <a:cs typeface="Tahoma" panose="020B0604030504040204" pitchFamily="34" charset="0"/>
            </a:endParaRPr>
          </a:p>
          <a:p>
            <a:pPr marL="182563" indent="-182563">
              <a:buFont typeface="Arial" panose="020B0604020202020204" pitchFamily="34" charset="0"/>
              <a:buChar char="•"/>
            </a:pPr>
            <a:r>
              <a:rPr lang="en-US" altLang="ja-JP" dirty="0">
                <a:latin typeface="Tahoma" panose="020B0604030504040204" pitchFamily="34" charset="0"/>
                <a:ea typeface="Tahoma" panose="020B0604030504040204" pitchFamily="34" charset="0"/>
                <a:cs typeface="Tahoma" panose="020B0604030504040204" pitchFamily="34" charset="0"/>
              </a:rPr>
              <a:t>PCF</a:t>
            </a:r>
            <a:endParaRPr kumimoji="1" lang="en-US" altLang="ja-JP" dirty="0">
              <a:latin typeface="Tahoma" panose="020B0604030504040204" pitchFamily="34" charset="0"/>
              <a:ea typeface="Tahoma" panose="020B0604030504040204" pitchFamily="34" charset="0"/>
              <a:cs typeface="Tahoma" panose="020B0604030504040204" pitchFamily="34" charset="0"/>
            </a:endParaRPr>
          </a:p>
          <a:p>
            <a:pPr marL="182563" indent="-182563">
              <a:buFont typeface="Arial" panose="020B0604020202020204" pitchFamily="34" charset="0"/>
              <a:buChar char="•"/>
            </a:pPr>
            <a:r>
              <a:rPr kumimoji="1" lang="en-US" altLang="ja-JP" dirty="0">
                <a:solidFill>
                  <a:srgbClr val="00FF00"/>
                </a:solidFill>
                <a:latin typeface="Tahoma" panose="020B0604030504040204" pitchFamily="34" charset="0"/>
                <a:ea typeface="Tahoma" panose="020B0604030504040204" pitchFamily="34" charset="0"/>
                <a:cs typeface="Tahoma" panose="020B0604030504040204" pitchFamily="34" charset="0"/>
              </a:rPr>
              <a:t>HNLF</a:t>
            </a:r>
          </a:p>
        </p:txBody>
      </p:sp>
      <p:sp>
        <p:nvSpPr>
          <p:cNvPr id="96" name="下矢印 95"/>
          <p:cNvSpPr/>
          <p:nvPr/>
        </p:nvSpPr>
        <p:spPr>
          <a:xfrm rot="10800000">
            <a:off x="5240457" y="3659741"/>
            <a:ext cx="411480" cy="642939"/>
          </a:xfrm>
          <a:prstGeom prst="downArrow">
            <a:avLst/>
          </a:prstGeom>
          <a:solidFill>
            <a:srgbClr val="00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cxnSp>
        <p:nvCxnSpPr>
          <p:cNvPr id="71" name="直線コネクタ 70"/>
          <p:cNvCxnSpPr/>
          <p:nvPr/>
        </p:nvCxnSpPr>
        <p:spPr>
          <a:xfrm flipV="1">
            <a:off x="5193503" y="3047489"/>
            <a:ext cx="0" cy="346542"/>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flipV="1">
            <a:off x="5423376" y="3047489"/>
            <a:ext cx="0" cy="346542"/>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flipV="1">
            <a:off x="5653248" y="3047489"/>
            <a:ext cx="0" cy="346542"/>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下矢印 32"/>
          <p:cNvSpPr/>
          <p:nvPr/>
        </p:nvSpPr>
        <p:spPr>
          <a:xfrm rot="18654586">
            <a:off x="3443489" y="2648569"/>
            <a:ext cx="411480" cy="2146940"/>
          </a:xfrm>
          <a:prstGeom prst="downArrow">
            <a:avLst/>
          </a:prstGeom>
          <a:solidFill>
            <a:srgbClr val="00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cxnSp>
        <p:nvCxnSpPr>
          <p:cNvPr id="64" name="直線コネクタ 63"/>
          <p:cNvCxnSpPr/>
          <p:nvPr/>
        </p:nvCxnSpPr>
        <p:spPr>
          <a:xfrm flipV="1">
            <a:off x="4733758" y="3047489"/>
            <a:ext cx="0" cy="346542"/>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タイトル 1"/>
          <p:cNvSpPr txBox="1">
            <a:spLocks/>
          </p:cNvSpPr>
          <p:nvPr/>
        </p:nvSpPr>
        <p:spPr bwMode="auto">
          <a:xfrm>
            <a:off x="158491" y="404664"/>
            <a:ext cx="8805664" cy="648072"/>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ctr" rtl="0" eaLnBrk="1" fontAlgn="base" hangingPunct="1">
              <a:spcBef>
                <a:spcPct val="0"/>
              </a:spcBef>
              <a:spcAft>
                <a:spcPct val="0"/>
              </a:spcAft>
              <a:defRPr kumimoji="1" sz="44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r>
              <a:rPr lang="en-US" altLang="ja-JP" sz="4000" b="1" kern="0" dirty="0">
                <a:latin typeface="Candara" panose="020E0502030303020204" pitchFamily="34" charset="0"/>
              </a:rPr>
              <a:t>Our approach to </a:t>
            </a:r>
            <a:r>
              <a:rPr lang="en-US" altLang="ja-JP" sz="4000" b="1" kern="0" dirty="0" err="1">
                <a:latin typeface="Candara" panose="020E0502030303020204" pitchFamily="34" charset="0"/>
              </a:rPr>
              <a:t>astro</a:t>
            </a:r>
            <a:r>
              <a:rPr lang="en-US" altLang="ja-JP" sz="4000" b="1" kern="0" dirty="0">
                <a:latin typeface="Candara" panose="020E0502030303020204" pitchFamily="34" charset="0"/>
              </a:rPr>
              <a:t>-comb</a:t>
            </a:r>
            <a:endParaRPr lang="ja-JP" altLang="en-US" sz="4000" b="1" kern="0" dirty="0">
              <a:latin typeface="Candara" panose="020E0502030303020204" pitchFamily="34" charset="0"/>
            </a:endParaRPr>
          </a:p>
        </p:txBody>
      </p:sp>
    </p:spTree>
    <p:extLst>
      <p:ext uri="{BB962C8B-B14F-4D97-AF65-F5344CB8AC3E}">
        <p14:creationId xmlns:p14="http://schemas.microsoft.com/office/powerpoint/2010/main" val="39562775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6019" y="2780928"/>
            <a:ext cx="8733656" cy="648072"/>
          </a:xfrm>
        </p:spPr>
        <p:txBody>
          <a:bodyPr>
            <a:noAutofit/>
          </a:bodyPr>
          <a:lstStyle/>
          <a:p>
            <a:pPr algn="ctr"/>
            <a:r>
              <a:rPr kumimoji="1" lang="en-US" altLang="ja-JP" sz="4800" b="1" dirty="0">
                <a:latin typeface="Candara" panose="020E0502030303020204" pitchFamily="34" charset="0"/>
              </a:rPr>
              <a:t>Overview of our </a:t>
            </a:r>
            <a:r>
              <a:rPr kumimoji="1" lang="en-US" altLang="ja-JP" sz="4800" b="1" dirty="0" err="1">
                <a:latin typeface="Candara" panose="020E0502030303020204" pitchFamily="34" charset="0"/>
              </a:rPr>
              <a:t>astro</a:t>
            </a:r>
            <a:r>
              <a:rPr kumimoji="1" lang="en-US" altLang="ja-JP" sz="4800" b="1" dirty="0">
                <a:latin typeface="Candara" panose="020E0502030303020204" pitchFamily="34" charset="0"/>
              </a:rPr>
              <a:t>-comb</a:t>
            </a:r>
            <a:endParaRPr kumimoji="1" lang="ja-JP" altLang="en-US" sz="4800" b="1" dirty="0">
              <a:latin typeface="Candara" panose="020E0502030303020204" pitchFamily="34" charset="0"/>
            </a:endParaRPr>
          </a:p>
        </p:txBody>
      </p:sp>
    </p:spTree>
    <p:extLst>
      <p:ext uri="{BB962C8B-B14F-4D97-AF65-F5344CB8AC3E}">
        <p14:creationId xmlns:p14="http://schemas.microsoft.com/office/powerpoint/2010/main" val="4248601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カギ線コネクタ 55"/>
          <p:cNvCxnSpPr>
            <a:stCxn id="137" idx="2"/>
            <a:endCxn id="10" idx="1"/>
          </p:cNvCxnSpPr>
          <p:nvPr/>
        </p:nvCxnSpPr>
        <p:spPr>
          <a:xfrm rot="16200000" flipH="1">
            <a:off x="1721874" y="3043114"/>
            <a:ext cx="1076925" cy="2607104"/>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a:stCxn id="7" idx="2"/>
            <a:endCxn id="137" idx="0"/>
          </p:cNvCxnSpPr>
          <p:nvPr/>
        </p:nvCxnSpPr>
        <p:spPr>
          <a:xfrm flipH="1">
            <a:off x="956784" y="2492896"/>
            <a:ext cx="11693" cy="9459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a:stCxn id="7" idx="3"/>
          </p:cNvCxnSpPr>
          <p:nvPr/>
        </p:nvCxnSpPr>
        <p:spPr>
          <a:xfrm>
            <a:off x="1829450" y="2200509"/>
            <a:ext cx="138547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4" name="テキスト ボックス 133"/>
          <p:cNvSpPr txBox="1"/>
          <p:nvPr/>
        </p:nvSpPr>
        <p:spPr>
          <a:xfrm>
            <a:off x="983148" y="4077652"/>
            <a:ext cx="1156086" cy="369332"/>
          </a:xfrm>
          <a:prstGeom prst="rect">
            <a:avLst/>
          </a:prstGeom>
          <a:noFill/>
        </p:spPr>
        <p:txBody>
          <a:bodyPr wrap="none" rtlCol="0">
            <a:spAutoFit/>
          </a:bodyPr>
          <a:lstStyle/>
          <a:p>
            <a:r>
              <a:rPr kumimoji="1" lang="en-US" altLang="ja-JP" dirty="0">
                <a:solidFill>
                  <a:srgbClr val="00B050"/>
                </a:solidFill>
                <a:latin typeface="Tahoma" panose="020B0604030504040204" pitchFamily="34" charset="0"/>
                <a:ea typeface="Tahoma" panose="020B0604030504040204" pitchFamily="34" charset="0"/>
                <a:cs typeface="Tahoma" panose="020B0604030504040204" pitchFamily="34" charset="0"/>
              </a:rPr>
              <a:t>531.5 nm</a:t>
            </a:r>
            <a:endParaRPr kumimoji="1" lang="ja-JP" altLang="en-US" dirty="0">
              <a:solidFill>
                <a:srgbClr val="00B050"/>
              </a:solidFill>
              <a:latin typeface="Tahoma" panose="020B0604030504040204" pitchFamily="34" charset="0"/>
              <a:cs typeface="Tahoma" panose="020B0604030504040204" pitchFamily="34" charset="0"/>
            </a:endParaRPr>
          </a:p>
        </p:txBody>
      </p:sp>
      <p:sp>
        <p:nvSpPr>
          <p:cNvPr id="137" name="テキスト ボックス 136"/>
          <p:cNvSpPr txBox="1"/>
          <p:nvPr/>
        </p:nvSpPr>
        <p:spPr>
          <a:xfrm>
            <a:off x="645641" y="3438872"/>
            <a:ext cx="622286" cy="369332"/>
          </a:xfrm>
          <a:prstGeom prst="rect">
            <a:avLst/>
          </a:prstGeom>
          <a:ln w="28575"/>
        </p:spPr>
        <p:style>
          <a:lnRef idx="2">
            <a:schemeClr val="dk1"/>
          </a:lnRef>
          <a:fillRef idx="1">
            <a:schemeClr val="lt1"/>
          </a:fillRef>
          <a:effectRef idx="0">
            <a:schemeClr val="dk1"/>
          </a:effectRef>
          <a:fontRef idx="minor">
            <a:schemeClr val="dk1"/>
          </a:fontRef>
        </p:style>
        <p:txBody>
          <a:bodyPr wrap="none" rtlCol="0">
            <a:spAutoFit/>
          </a:bodyPr>
          <a:lstStyle/>
          <a:p>
            <a:pPr algn="ctr"/>
            <a:r>
              <a:rPr kumimoji="1" lang="en-US" altLang="ja-JP" dirty="0">
                <a:latin typeface="Tahoma" panose="020B0604030504040204" pitchFamily="34" charset="0"/>
                <a:ea typeface="Tahoma" panose="020B0604030504040204" pitchFamily="34" charset="0"/>
                <a:cs typeface="Tahoma" panose="020B0604030504040204" pitchFamily="34" charset="0"/>
              </a:rPr>
              <a:t>SHG</a:t>
            </a:r>
            <a:endParaRPr kumimoji="1" lang="ja-JP" altLang="en-US" dirty="0">
              <a:latin typeface="Tahoma" panose="020B0604030504040204" pitchFamily="34" charset="0"/>
              <a:cs typeface="Tahoma" panose="020B0604030504040204" pitchFamily="34" charset="0"/>
            </a:endParaRPr>
          </a:p>
        </p:txBody>
      </p:sp>
      <p:sp>
        <p:nvSpPr>
          <p:cNvPr id="30" name="テキスト ボックス 29"/>
          <p:cNvSpPr txBox="1"/>
          <p:nvPr/>
        </p:nvSpPr>
        <p:spPr>
          <a:xfrm>
            <a:off x="5683763" y="1647964"/>
            <a:ext cx="1263487" cy="369332"/>
          </a:xfrm>
          <a:prstGeom prst="rect">
            <a:avLst/>
          </a:prstGeom>
          <a:noFill/>
        </p:spPr>
        <p:txBody>
          <a:bodyPr wrap="none" rtlCol="0">
            <a:spAutoFit/>
          </a:bodyPr>
          <a:lstStyle/>
          <a:p>
            <a:r>
              <a:rPr kumimoji="1" lang="en-US" altLang="ja-JP" i="1" dirty="0" err="1">
                <a:latin typeface="Tahoma" panose="020B0604030504040204" pitchFamily="34" charset="0"/>
                <a:ea typeface="Tahoma" panose="020B0604030504040204" pitchFamily="34" charset="0"/>
                <a:cs typeface="Tahoma" panose="020B0604030504040204" pitchFamily="34" charset="0"/>
              </a:rPr>
              <a:t>f</a:t>
            </a:r>
            <a:r>
              <a:rPr kumimoji="1" lang="en-US" altLang="ja-JP" baseline="-25000" dirty="0" err="1">
                <a:latin typeface="Tahoma" panose="020B0604030504040204" pitchFamily="34" charset="0"/>
                <a:ea typeface="Tahoma" panose="020B0604030504040204" pitchFamily="34" charset="0"/>
                <a:cs typeface="Tahoma" panose="020B0604030504040204" pitchFamily="34" charset="0"/>
              </a:rPr>
              <a:t>ceo</a:t>
            </a:r>
            <a:r>
              <a:rPr kumimoji="1" lang="en-US" altLang="ja-JP" dirty="0">
                <a:latin typeface="Tahoma" panose="020B0604030504040204" pitchFamily="34" charset="0"/>
                <a:ea typeface="Tahoma" panose="020B0604030504040204" pitchFamily="34" charset="0"/>
                <a:cs typeface="Tahoma" panose="020B0604030504040204" pitchFamily="34" charset="0"/>
              </a:rPr>
              <a:t> = 0 Hz</a:t>
            </a:r>
            <a:endParaRPr kumimoji="1" lang="ja-JP" altLang="en-US" dirty="0">
              <a:latin typeface="Tahoma" panose="020B0604030504040204" pitchFamily="34" charset="0"/>
              <a:cs typeface="Tahoma" panose="020B0604030504040204" pitchFamily="34" charset="0"/>
            </a:endParaRPr>
          </a:p>
        </p:txBody>
      </p:sp>
      <p:sp>
        <p:nvSpPr>
          <p:cNvPr id="49" name="テキスト ボックス 48"/>
          <p:cNvSpPr txBox="1"/>
          <p:nvPr/>
        </p:nvSpPr>
        <p:spPr>
          <a:xfrm>
            <a:off x="2021961" y="2358752"/>
            <a:ext cx="1257075" cy="369332"/>
          </a:xfrm>
          <a:prstGeom prst="rect">
            <a:avLst/>
          </a:prstGeom>
          <a:noFill/>
        </p:spPr>
        <p:txBody>
          <a:bodyPr wrap="none" rtlCol="0">
            <a:spAutoFit/>
          </a:bodyPr>
          <a:lstStyle/>
          <a:p>
            <a:r>
              <a:rPr kumimoji="1" lang="en-US" altLang="ja-JP" dirty="0">
                <a:latin typeface="Tahoma" panose="020B0604030504040204" pitchFamily="34" charset="0"/>
                <a:ea typeface="Tahoma" panose="020B0604030504040204" pitchFamily="34" charset="0"/>
                <a:cs typeface="Tahoma" panose="020B0604030504040204" pitchFamily="34" charset="0"/>
              </a:rPr>
              <a:t>Phase lock</a:t>
            </a:r>
            <a:endParaRPr kumimoji="1" lang="ja-JP" altLang="en-US" dirty="0">
              <a:latin typeface="Tahoma" panose="020B0604030504040204" pitchFamily="34" charset="0"/>
              <a:cs typeface="Tahoma" panose="020B0604030504040204" pitchFamily="34" charset="0"/>
            </a:endParaRPr>
          </a:p>
        </p:txBody>
      </p:sp>
      <p:sp>
        <p:nvSpPr>
          <p:cNvPr id="57" name="下矢印 56"/>
          <p:cNvSpPr/>
          <p:nvPr/>
        </p:nvSpPr>
        <p:spPr>
          <a:xfrm>
            <a:off x="4444524" y="2728084"/>
            <a:ext cx="323430" cy="432048"/>
          </a:xfrm>
          <a:prstGeom prst="downArrow">
            <a:avLst/>
          </a:prstGeom>
          <a:solidFill>
            <a:schemeClr val="bg1">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106" name="下矢印 105"/>
          <p:cNvSpPr/>
          <p:nvPr/>
        </p:nvSpPr>
        <p:spPr>
          <a:xfrm>
            <a:off x="4432577" y="3952220"/>
            <a:ext cx="323430" cy="432048"/>
          </a:xfrm>
          <a:prstGeom prst="downArrow">
            <a:avLst/>
          </a:prstGeom>
          <a:solidFill>
            <a:srgbClr val="7030A0"/>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107" name="下矢印 106"/>
          <p:cNvSpPr/>
          <p:nvPr/>
        </p:nvSpPr>
        <p:spPr>
          <a:xfrm>
            <a:off x="4444524" y="5455096"/>
            <a:ext cx="323430" cy="432048"/>
          </a:xfrm>
          <a:prstGeom prst="downArrow">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58" name="テキスト ボックス 57"/>
          <p:cNvSpPr txBox="1"/>
          <p:nvPr/>
        </p:nvSpPr>
        <p:spPr>
          <a:xfrm>
            <a:off x="3939032" y="5959152"/>
            <a:ext cx="1353769" cy="369332"/>
          </a:xfrm>
          <a:prstGeom prst="rect">
            <a:avLst/>
          </a:prstGeom>
          <a:noFill/>
        </p:spPr>
        <p:txBody>
          <a:bodyPr wrap="none" rtlCol="0">
            <a:spAutoFit/>
          </a:bodyPr>
          <a:lstStyle/>
          <a:p>
            <a:r>
              <a:rPr kumimoji="1" lang="en-US" altLang="ja-JP" dirty="0">
                <a:latin typeface="Tahoma" panose="020B0604030504040204" pitchFamily="34" charset="0"/>
                <a:ea typeface="Tahoma" panose="020B0604030504040204" pitchFamily="34" charset="0"/>
                <a:cs typeface="Tahoma" panose="020B0604030504040204" pitchFamily="34" charset="0"/>
              </a:rPr>
              <a:t>To HIDES-F</a:t>
            </a:r>
            <a:endParaRPr kumimoji="1" lang="ja-JP" altLang="en-US" dirty="0">
              <a:latin typeface="Tahoma" panose="020B0604030504040204" pitchFamily="34" charset="0"/>
              <a:cs typeface="Tahoma" panose="020B0604030504040204" pitchFamily="34" charset="0"/>
            </a:endParaRPr>
          </a:p>
        </p:txBody>
      </p:sp>
      <p:sp>
        <p:nvSpPr>
          <p:cNvPr id="59" name="テキスト ボックス 58"/>
          <p:cNvSpPr txBox="1"/>
          <p:nvPr/>
        </p:nvSpPr>
        <p:spPr>
          <a:xfrm>
            <a:off x="1320534" y="4915906"/>
            <a:ext cx="1888146" cy="307777"/>
          </a:xfrm>
          <a:prstGeom prst="rect">
            <a:avLst/>
          </a:prstGeom>
          <a:noFill/>
        </p:spPr>
        <p:txBody>
          <a:bodyPr wrap="none" rtlCol="0">
            <a:spAutoFit/>
          </a:bodyPr>
          <a:lstStyle/>
          <a:p>
            <a:r>
              <a:rPr kumimoji="1" lang="en-US" altLang="ja-JP" sz="1400" dirty="0">
                <a:latin typeface="Tahoma" panose="020B0604030504040204" pitchFamily="34" charset="0"/>
                <a:ea typeface="Tahoma" panose="020B0604030504040204" pitchFamily="34" charset="0"/>
                <a:cs typeface="Tahoma" panose="020B0604030504040204" pitchFamily="34" charset="0"/>
              </a:rPr>
              <a:t>Reference for cavities</a:t>
            </a:r>
            <a:endParaRPr kumimoji="1" lang="ja-JP" altLang="en-US" sz="1400" dirty="0">
              <a:latin typeface="Tahoma" panose="020B0604030504040204" pitchFamily="34" charset="0"/>
              <a:cs typeface="Tahoma" panose="020B0604030504040204" pitchFamily="34" charset="0"/>
            </a:endParaRPr>
          </a:p>
        </p:txBody>
      </p:sp>
      <p:sp>
        <p:nvSpPr>
          <p:cNvPr id="60" name="テキスト ボックス 59"/>
          <p:cNvSpPr txBox="1"/>
          <p:nvPr/>
        </p:nvSpPr>
        <p:spPr>
          <a:xfrm>
            <a:off x="5683763" y="2008004"/>
            <a:ext cx="2724657" cy="369332"/>
          </a:xfrm>
          <a:prstGeom prst="rect">
            <a:avLst/>
          </a:prstGeom>
          <a:noFill/>
        </p:spPr>
        <p:txBody>
          <a:bodyPr wrap="none" rtlCol="0">
            <a:spAutoFit/>
          </a:bodyPr>
          <a:lstStyle/>
          <a:p>
            <a:r>
              <a:rPr kumimoji="1" lang="en-US" altLang="ja-JP" i="1" dirty="0" err="1">
                <a:latin typeface="Tahoma" panose="020B0604030504040204" pitchFamily="34" charset="0"/>
                <a:ea typeface="Tahoma" panose="020B0604030504040204" pitchFamily="34" charset="0"/>
                <a:cs typeface="Tahoma" panose="020B0604030504040204" pitchFamily="34" charset="0"/>
              </a:rPr>
              <a:t>f</a:t>
            </a:r>
            <a:r>
              <a:rPr kumimoji="1" lang="en-US" altLang="ja-JP" baseline="-25000" dirty="0" err="1">
                <a:latin typeface="Tahoma" panose="020B0604030504040204" pitchFamily="34" charset="0"/>
                <a:ea typeface="Tahoma" panose="020B0604030504040204" pitchFamily="34" charset="0"/>
                <a:cs typeface="Tahoma" panose="020B0604030504040204" pitchFamily="34" charset="0"/>
              </a:rPr>
              <a:t>rep</a:t>
            </a:r>
            <a:r>
              <a:rPr kumimoji="1" lang="en-US" altLang="ja-JP" dirty="0">
                <a:latin typeface="Tahoma" panose="020B0604030504040204" pitchFamily="34" charset="0"/>
                <a:ea typeface="Tahoma" panose="020B0604030504040204" pitchFamily="34" charset="0"/>
                <a:cs typeface="Tahoma" panose="020B0604030504040204" pitchFamily="34" charset="0"/>
              </a:rPr>
              <a:t> = 100 MHz, 1560 nm</a:t>
            </a:r>
            <a:endParaRPr kumimoji="1" lang="ja-JP" altLang="en-US" dirty="0">
              <a:latin typeface="Tahoma" panose="020B0604030504040204" pitchFamily="34" charset="0"/>
              <a:cs typeface="Tahoma" panose="020B0604030504040204" pitchFamily="34" charset="0"/>
            </a:endParaRPr>
          </a:p>
        </p:txBody>
      </p:sp>
      <p:sp>
        <p:nvSpPr>
          <p:cNvPr id="108" name="テキスト ボックス 107"/>
          <p:cNvSpPr txBox="1"/>
          <p:nvPr/>
        </p:nvSpPr>
        <p:spPr>
          <a:xfrm>
            <a:off x="5478345" y="3552110"/>
            <a:ext cx="3349828" cy="400110"/>
          </a:xfrm>
          <a:prstGeom prst="rect">
            <a:avLst/>
          </a:prstGeom>
          <a:noFill/>
        </p:spPr>
        <p:txBody>
          <a:bodyPr wrap="none" rtlCol="0">
            <a:spAutoFit/>
          </a:bodyPr>
          <a:lstStyle/>
          <a:p>
            <a:r>
              <a:rPr lang="en-US" altLang="ja-JP" i="1" dirty="0" err="1">
                <a:latin typeface="Tahoma" panose="020B0604030504040204" pitchFamily="34" charset="0"/>
                <a:ea typeface="Tahoma" panose="020B0604030504040204" pitchFamily="34" charset="0"/>
                <a:cs typeface="Tahoma" panose="020B0604030504040204" pitchFamily="34" charset="0"/>
              </a:rPr>
              <a:t>f</a:t>
            </a:r>
            <a:r>
              <a:rPr kumimoji="1" lang="en-US" altLang="ja-JP" baseline="-25000" dirty="0" err="1">
                <a:latin typeface="Tahoma" panose="020B0604030504040204" pitchFamily="34" charset="0"/>
                <a:ea typeface="Tahoma" panose="020B0604030504040204" pitchFamily="34" charset="0"/>
                <a:cs typeface="Tahoma" panose="020B0604030504040204" pitchFamily="34" charset="0"/>
              </a:rPr>
              <a:t>rep</a:t>
            </a:r>
            <a:r>
              <a:rPr kumimoji="1" lang="en-US" altLang="ja-JP" dirty="0">
                <a:latin typeface="Tahoma" panose="020B0604030504040204" pitchFamily="34" charset="0"/>
                <a:ea typeface="Tahoma" panose="020B0604030504040204" pitchFamily="34" charset="0"/>
                <a:cs typeface="Tahoma" panose="020B0604030504040204" pitchFamily="34" charset="0"/>
              </a:rPr>
              <a:t> = 100 MHz, </a:t>
            </a:r>
            <a:r>
              <a:rPr kumimoji="1" lang="en-US" altLang="ja-JP" sz="2000" b="1" dirty="0">
                <a:solidFill>
                  <a:srgbClr val="FF0000"/>
                </a:solidFill>
                <a:latin typeface="Tahoma" panose="020B0604030504040204" pitchFamily="34" charset="0"/>
                <a:ea typeface="Tahoma" panose="020B0604030504040204" pitchFamily="34" charset="0"/>
                <a:cs typeface="Tahoma" panose="020B0604030504040204" pitchFamily="34" charset="0"/>
              </a:rPr>
              <a:t>380-540</a:t>
            </a:r>
            <a:r>
              <a:rPr kumimoji="1" lang="en-US" altLang="ja-JP" b="1" dirty="0">
                <a:solidFill>
                  <a:srgbClr val="FF0000"/>
                </a:solidFill>
                <a:latin typeface="Tahoma" panose="020B0604030504040204" pitchFamily="34" charset="0"/>
                <a:ea typeface="Tahoma" panose="020B0604030504040204" pitchFamily="34" charset="0"/>
                <a:cs typeface="Tahoma" panose="020B0604030504040204" pitchFamily="34" charset="0"/>
              </a:rPr>
              <a:t> nm</a:t>
            </a:r>
            <a:endParaRPr kumimoji="1" lang="ja-JP" altLang="en-US" b="1" dirty="0">
              <a:solidFill>
                <a:srgbClr val="FF0000"/>
              </a:solidFill>
              <a:latin typeface="Tahoma" panose="020B0604030504040204" pitchFamily="34" charset="0"/>
              <a:cs typeface="Tahoma" panose="020B0604030504040204" pitchFamily="34" charset="0"/>
            </a:endParaRPr>
          </a:p>
        </p:txBody>
      </p:sp>
      <p:sp>
        <p:nvSpPr>
          <p:cNvPr id="109" name="テキスト ボックス 108"/>
          <p:cNvSpPr txBox="1"/>
          <p:nvPr/>
        </p:nvSpPr>
        <p:spPr>
          <a:xfrm>
            <a:off x="4810468" y="5230891"/>
            <a:ext cx="4246419" cy="400110"/>
          </a:xfrm>
          <a:prstGeom prst="rect">
            <a:avLst/>
          </a:prstGeom>
          <a:noFill/>
        </p:spPr>
        <p:txBody>
          <a:bodyPr wrap="none" rtlCol="0">
            <a:spAutoFit/>
          </a:bodyPr>
          <a:lstStyle/>
          <a:p>
            <a:r>
              <a:rPr kumimoji="1" lang="en-US" altLang="ja-JP" i="1" dirty="0" err="1">
                <a:latin typeface="Tahoma" panose="020B0604030504040204" pitchFamily="34" charset="0"/>
                <a:ea typeface="Tahoma" panose="020B0604030504040204" pitchFamily="34" charset="0"/>
                <a:cs typeface="Tahoma" panose="020B0604030504040204" pitchFamily="34" charset="0"/>
              </a:rPr>
              <a:t>f’</a:t>
            </a:r>
            <a:r>
              <a:rPr kumimoji="1" lang="en-US" altLang="ja-JP" baseline="-25000" dirty="0" err="1">
                <a:latin typeface="Tahoma" panose="020B0604030504040204" pitchFamily="34" charset="0"/>
                <a:ea typeface="Tahoma" panose="020B0604030504040204" pitchFamily="34" charset="0"/>
                <a:cs typeface="Tahoma" panose="020B0604030504040204" pitchFamily="34" charset="0"/>
              </a:rPr>
              <a:t>rep</a:t>
            </a:r>
            <a:r>
              <a:rPr kumimoji="1" lang="en-US" altLang="ja-JP" dirty="0">
                <a:latin typeface="Tahoma" panose="020B0604030504040204" pitchFamily="34" charset="0"/>
                <a:ea typeface="Tahoma" panose="020B0604030504040204" pitchFamily="34" charset="0"/>
                <a:cs typeface="Tahoma" panose="020B0604030504040204" pitchFamily="34" charset="0"/>
              </a:rPr>
              <a:t> = </a:t>
            </a:r>
            <a:r>
              <a:rPr kumimoji="1" lang="en-US" altLang="ja-JP" sz="2000" b="1" dirty="0">
                <a:solidFill>
                  <a:srgbClr val="FF0000"/>
                </a:solidFill>
                <a:latin typeface="Tahoma" panose="020B0604030504040204" pitchFamily="34" charset="0"/>
                <a:ea typeface="Tahoma" panose="020B0604030504040204" pitchFamily="34" charset="0"/>
                <a:cs typeface="Tahoma" panose="020B0604030504040204" pitchFamily="34" charset="0"/>
              </a:rPr>
              <a:t>42</a:t>
            </a:r>
            <a:r>
              <a:rPr kumimoji="1" lang="en-US" altLang="ja-JP" b="1" dirty="0">
                <a:solidFill>
                  <a:srgbClr val="FF0000"/>
                </a:solidFill>
                <a:latin typeface="Tahoma" panose="020B0604030504040204" pitchFamily="34" charset="0"/>
                <a:ea typeface="Tahoma" panose="020B0604030504040204" pitchFamily="34" charset="0"/>
                <a:cs typeface="Tahoma" panose="020B0604030504040204" pitchFamily="34" charset="0"/>
              </a:rPr>
              <a:t> GHz</a:t>
            </a:r>
            <a:r>
              <a:rPr kumimoji="1" lang="en-US" altLang="ja-JP" b="1" dirty="0">
                <a:latin typeface="Tahoma" panose="020B0604030504040204" pitchFamily="34" charset="0"/>
                <a:ea typeface="Tahoma" panose="020B0604030504040204" pitchFamily="34" charset="0"/>
                <a:cs typeface="Tahoma" panose="020B0604030504040204" pitchFamily="34" charset="0"/>
              </a:rPr>
              <a:t> </a:t>
            </a:r>
            <a:r>
              <a:rPr lang="en-US" altLang="ja-JP" dirty="0">
                <a:latin typeface="Tahoma" panose="020B0604030504040204" pitchFamily="34" charset="0"/>
                <a:ea typeface="Tahoma" panose="020B0604030504040204" pitchFamily="34" charset="0"/>
                <a:cs typeface="Tahoma" panose="020B0604030504040204" pitchFamily="34" charset="0"/>
              </a:rPr>
              <a:t>(</a:t>
            </a:r>
            <a:r>
              <a:rPr lang="en-US" altLang="ja-JP" i="1" dirty="0" err="1">
                <a:latin typeface="Tahoma" panose="020B0604030504040204" pitchFamily="34" charset="0"/>
                <a:ea typeface="Tahoma" panose="020B0604030504040204" pitchFamily="34" charset="0"/>
                <a:cs typeface="Tahoma" panose="020B0604030504040204" pitchFamily="34" charset="0"/>
              </a:rPr>
              <a:t>f</a:t>
            </a:r>
            <a:r>
              <a:rPr lang="en-US" altLang="ja-JP" baseline="-25000" dirty="0" err="1">
                <a:latin typeface="Tahoma" panose="020B0604030504040204" pitchFamily="34" charset="0"/>
                <a:ea typeface="Tahoma" panose="020B0604030504040204" pitchFamily="34" charset="0"/>
                <a:cs typeface="Tahoma" panose="020B0604030504040204" pitchFamily="34" charset="0"/>
              </a:rPr>
              <a:t>rep</a:t>
            </a:r>
            <a:r>
              <a:rPr lang="en-US" altLang="ja-JP" baseline="-25000" dirty="0">
                <a:latin typeface="Tahoma" panose="020B0604030504040204" pitchFamily="34" charset="0"/>
                <a:ea typeface="Tahoma" panose="020B0604030504040204" pitchFamily="34" charset="0"/>
                <a:cs typeface="Tahoma" panose="020B0604030504040204" pitchFamily="34" charset="0"/>
              </a:rPr>
              <a:t> </a:t>
            </a:r>
            <a:r>
              <a:rPr lang="en-US" altLang="ja-JP" dirty="0">
                <a:latin typeface="Tahoma" panose="020B0604030504040204" pitchFamily="34" charset="0"/>
                <a:ea typeface="Tahoma" panose="020B0604030504040204" pitchFamily="34" charset="0"/>
                <a:cs typeface="Tahoma" panose="020B0604030504040204" pitchFamily="34" charset="0"/>
              </a:rPr>
              <a:t>x 420)</a:t>
            </a:r>
            <a:r>
              <a:rPr kumimoji="1" lang="en-US" altLang="ja-JP" dirty="0">
                <a:latin typeface="Tahoma" panose="020B0604030504040204" pitchFamily="34" charset="0"/>
                <a:ea typeface="Tahoma" panose="020B0604030504040204" pitchFamily="34" charset="0"/>
                <a:cs typeface="Tahoma" panose="020B0604030504040204" pitchFamily="34" charset="0"/>
              </a:rPr>
              <a:t>, 380-540 nm</a:t>
            </a:r>
            <a:endParaRPr kumimoji="1" lang="ja-JP" altLang="en-US" dirty="0">
              <a:latin typeface="Tahoma" panose="020B0604030504040204" pitchFamily="34" charset="0"/>
              <a:cs typeface="Tahoma" panose="020B0604030504040204" pitchFamily="34" charset="0"/>
            </a:endParaRPr>
          </a:p>
        </p:txBody>
      </p:sp>
      <p:sp>
        <p:nvSpPr>
          <p:cNvPr id="62" name="テキスト ボックス 61"/>
          <p:cNvSpPr txBox="1"/>
          <p:nvPr/>
        </p:nvSpPr>
        <p:spPr>
          <a:xfrm>
            <a:off x="259172" y="1340768"/>
            <a:ext cx="1432508" cy="523220"/>
          </a:xfrm>
          <a:prstGeom prst="rect">
            <a:avLst/>
          </a:prstGeom>
          <a:noFill/>
        </p:spPr>
        <p:txBody>
          <a:bodyPr wrap="none" rtlCol="0">
            <a:spAutoFit/>
          </a:bodyPr>
          <a:lstStyle/>
          <a:p>
            <a:r>
              <a:rPr kumimoji="1" lang="en-US" altLang="ja-JP" sz="1400" dirty="0">
                <a:latin typeface="Tahoma" panose="020B0604030504040204" pitchFamily="34" charset="0"/>
                <a:ea typeface="Tahoma" panose="020B0604030504040204" pitchFamily="34" charset="0"/>
                <a:cs typeface="Tahoma" panose="020B0604030504040204" pitchFamily="34" charset="0"/>
              </a:rPr>
              <a:t>Reference for</a:t>
            </a:r>
            <a:br>
              <a:rPr kumimoji="1" lang="en-US" altLang="ja-JP" sz="1400" dirty="0">
                <a:latin typeface="Tahoma" panose="020B0604030504040204" pitchFamily="34" charset="0"/>
                <a:ea typeface="Tahoma" panose="020B0604030504040204" pitchFamily="34" charset="0"/>
                <a:cs typeface="Tahoma" panose="020B0604030504040204" pitchFamily="34" charset="0"/>
              </a:rPr>
            </a:br>
            <a:r>
              <a:rPr kumimoji="1" lang="en-US" altLang="ja-JP" sz="1400" dirty="0">
                <a:latin typeface="Tahoma" panose="020B0604030504040204" pitchFamily="34" charset="0"/>
                <a:ea typeface="Tahoma" panose="020B0604030504040204" pitchFamily="34" charset="0"/>
                <a:cs typeface="Tahoma" panose="020B0604030504040204" pitchFamily="34" charset="0"/>
              </a:rPr>
              <a:t>comb &amp; cavities</a:t>
            </a:r>
            <a:endParaRPr kumimoji="1" lang="ja-JP" altLang="en-US" sz="1400" dirty="0">
              <a:latin typeface="Tahoma" panose="020B0604030504040204" pitchFamily="34" charset="0"/>
              <a:cs typeface="Tahoma" panose="020B0604030504040204" pitchFamily="34" charset="0"/>
            </a:endParaRPr>
          </a:p>
        </p:txBody>
      </p:sp>
      <p:sp>
        <p:nvSpPr>
          <p:cNvPr id="5" name="タイトル 4"/>
          <p:cNvSpPr>
            <a:spLocks noGrp="1"/>
          </p:cNvSpPr>
          <p:nvPr>
            <p:ph type="title"/>
          </p:nvPr>
        </p:nvSpPr>
        <p:spPr/>
        <p:txBody>
          <a:bodyPr>
            <a:noAutofit/>
          </a:bodyPr>
          <a:lstStyle/>
          <a:p>
            <a:pPr algn="ctr"/>
            <a:r>
              <a:rPr kumimoji="1" lang="en-US" altLang="ja-JP" sz="4400" b="1" dirty="0">
                <a:latin typeface="Candara" panose="020E0502030303020204" pitchFamily="34" charset="0"/>
              </a:rPr>
              <a:t>System overview</a:t>
            </a:r>
            <a:endParaRPr kumimoji="1" lang="ja-JP" altLang="en-US" sz="4400" b="1" dirty="0">
              <a:latin typeface="Candara" panose="020E0502030303020204" pitchFamily="34" charset="0"/>
            </a:endParaRPr>
          </a:p>
        </p:txBody>
      </p:sp>
      <p:sp>
        <p:nvSpPr>
          <p:cNvPr id="7" name="テキスト ボックス 6"/>
          <p:cNvSpPr txBox="1"/>
          <p:nvPr/>
        </p:nvSpPr>
        <p:spPr>
          <a:xfrm>
            <a:off x="107504" y="1908121"/>
            <a:ext cx="1721946" cy="584775"/>
          </a:xfrm>
          <a:prstGeom prst="rect">
            <a:avLst/>
          </a:prstGeom>
          <a:ln w="28575">
            <a:solidFill>
              <a:srgbClr val="00B0F0"/>
            </a:solidFill>
            <a:prstDash val="sysDot"/>
          </a:ln>
        </p:spPr>
        <p:style>
          <a:lnRef idx="2">
            <a:schemeClr val="dk1"/>
          </a:lnRef>
          <a:fillRef idx="1">
            <a:schemeClr val="lt1"/>
          </a:fillRef>
          <a:effectRef idx="0">
            <a:schemeClr val="dk1"/>
          </a:effectRef>
          <a:fontRef idx="minor">
            <a:schemeClr val="dk1"/>
          </a:fontRef>
        </p:style>
        <p:txBody>
          <a:bodyPr wrap="none" rtlCol="0">
            <a:spAutoFit/>
          </a:bodyPr>
          <a:lstStyle/>
          <a:p>
            <a:pPr marL="269875" indent="-269875"/>
            <a:r>
              <a:rPr kumimoji="1" lang="ja-JP" altLang="en-US" sz="1600" b="1" dirty="0">
                <a:solidFill>
                  <a:schemeClr val="tx1"/>
                </a:solidFill>
                <a:latin typeface="Tahoma" panose="020B0604030504040204" pitchFamily="34" charset="0"/>
                <a:ea typeface="+mj-ea"/>
                <a:cs typeface="Tahoma" panose="020B0604030504040204" pitchFamily="34" charset="0"/>
              </a:rPr>
              <a:t>①</a:t>
            </a:r>
            <a:r>
              <a:rPr kumimoji="1" lang="en-US" altLang="ja-JP" sz="1600" b="1" dirty="0">
                <a:solidFill>
                  <a:schemeClr val="tx1"/>
                </a:solidFill>
                <a:latin typeface="Tahoma" panose="020B0604030504040204" pitchFamily="34" charset="0"/>
                <a:ea typeface="Tahoma" panose="020B0604030504040204" pitchFamily="34" charset="0"/>
                <a:cs typeface="Tahoma" panose="020B0604030504040204" pitchFamily="34" charset="0"/>
              </a:rPr>
              <a:t>	I</a:t>
            </a:r>
            <a:r>
              <a:rPr kumimoji="1" lang="en-US" altLang="ja-JP" sz="1600" b="1" baseline="-25000"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kumimoji="1" lang="en-US" altLang="ja-JP" sz="1600" b="1" dirty="0">
                <a:solidFill>
                  <a:schemeClr val="tx1"/>
                </a:solidFill>
                <a:latin typeface="Tahoma" panose="020B0604030504040204" pitchFamily="34" charset="0"/>
                <a:ea typeface="Tahoma" panose="020B0604030504040204" pitchFamily="34" charset="0"/>
                <a:cs typeface="Tahoma" panose="020B0604030504040204" pitchFamily="34" charset="0"/>
              </a:rPr>
              <a:t>-stabilized</a:t>
            </a:r>
            <a:br>
              <a:rPr kumimoji="1" lang="en-US" altLang="ja-JP" sz="16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kumimoji="1" lang="en-US" altLang="ja-JP" sz="1600" b="1" dirty="0">
                <a:solidFill>
                  <a:schemeClr val="tx1"/>
                </a:solidFill>
                <a:latin typeface="Tahoma" panose="020B0604030504040204" pitchFamily="34" charset="0"/>
                <a:ea typeface="Tahoma" panose="020B0604030504040204" pitchFamily="34" charset="0"/>
                <a:cs typeface="Tahoma" panose="020B0604030504040204" pitchFamily="34" charset="0"/>
              </a:rPr>
              <a:t>CW laser</a:t>
            </a:r>
            <a:endParaRPr kumimoji="1" lang="ja-JP" altLang="en-US" sz="1600" b="1" dirty="0">
              <a:solidFill>
                <a:schemeClr val="tx1"/>
              </a:solidFill>
              <a:latin typeface="Tahoma" panose="020B0604030504040204" pitchFamily="34" charset="0"/>
              <a:ea typeface="+mj-ea"/>
              <a:cs typeface="Tahoma" panose="020B0604030504040204" pitchFamily="34" charset="0"/>
            </a:endParaRPr>
          </a:p>
        </p:txBody>
      </p:sp>
      <p:grpSp>
        <p:nvGrpSpPr>
          <p:cNvPr id="13" name="グループ化 12"/>
          <p:cNvGrpSpPr/>
          <p:nvPr/>
        </p:nvGrpSpPr>
        <p:grpSpPr>
          <a:xfrm>
            <a:off x="3685007" y="1409080"/>
            <a:ext cx="1865346" cy="1191683"/>
            <a:chOff x="3710355" y="1533932"/>
            <a:chExt cx="1865346" cy="1191683"/>
          </a:xfrm>
        </p:grpSpPr>
        <p:grpSp>
          <p:nvGrpSpPr>
            <p:cNvPr id="8" name="グループ化 7"/>
            <p:cNvGrpSpPr/>
            <p:nvPr/>
          </p:nvGrpSpPr>
          <p:grpSpPr>
            <a:xfrm>
              <a:off x="3710355" y="1541893"/>
              <a:ext cx="1865346" cy="1183722"/>
              <a:chOff x="3710355" y="1541893"/>
              <a:chExt cx="1865346" cy="1183722"/>
            </a:xfrm>
          </p:grpSpPr>
          <p:sp>
            <p:nvSpPr>
              <p:cNvPr id="84" name="正方形/長方形 83"/>
              <p:cNvSpPr/>
              <p:nvPr/>
            </p:nvSpPr>
            <p:spPr>
              <a:xfrm>
                <a:off x="3710355" y="1541893"/>
                <a:ext cx="1865346" cy="1183722"/>
              </a:xfrm>
              <a:prstGeom prst="rect">
                <a:avLst/>
              </a:prstGeom>
              <a:solidFill>
                <a:schemeClr val="bg1"/>
              </a:solid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grpSp>
            <p:nvGrpSpPr>
              <p:cNvPr id="48" name="グループ化 47"/>
              <p:cNvGrpSpPr/>
              <p:nvPr/>
            </p:nvGrpSpPr>
            <p:grpSpPr>
              <a:xfrm>
                <a:off x="3893768" y="1907540"/>
                <a:ext cx="1511848" cy="716637"/>
                <a:chOff x="257512" y="1528841"/>
                <a:chExt cx="2733385" cy="1001013"/>
              </a:xfrm>
            </p:grpSpPr>
            <p:sp>
              <p:nvSpPr>
                <p:cNvPr id="67" name="正方形/長方形 66"/>
                <p:cNvSpPr/>
                <p:nvPr/>
              </p:nvSpPr>
              <p:spPr>
                <a:xfrm>
                  <a:off x="512207" y="1528841"/>
                  <a:ext cx="109151" cy="10008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68" name="正方形/長方形 67"/>
                <p:cNvSpPr/>
                <p:nvPr/>
              </p:nvSpPr>
              <p:spPr>
                <a:xfrm>
                  <a:off x="804584" y="1528841"/>
                  <a:ext cx="109151" cy="10008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Tahoma" panose="020B0604030504040204" pitchFamily="34" charset="0"/>
                    <a:cs typeface="Tahoma" panose="020B0604030504040204" pitchFamily="34" charset="0"/>
                  </a:endParaRPr>
                </a:p>
              </p:txBody>
            </p:sp>
            <p:sp>
              <p:nvSpPr>
                <p:cNvPr id="69" name="正方形/長方形 68"/>
                <p:cNvSpPr/>
                <p:nvPr/>
              </p:nvSpPr>
              <p:spPr>
                <a:xfrm>
                  <a:off x="1096961" y="1528841"/>
                  <a:ext cx="109151" cy="10008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Tahoma" panose="020B0604030504040204" pitchFamily="34" charset="0"/>
                    <a:cs typeface="Tahoma" panose="020B0604030504040204" pitchFamily="34" charset="0"/>
                  </a:endParaRPr>
                </a:p>
              </p:txBody>
            </p:sp>
            <p:sp>
              <p:nvSpPr>
                <p:cNvPr id="70" name="正方形/長方形 69"/>
                <p:cNvSpPr/>
                <p:nvPr/>
              </p:nvSpPr>
              <p:spPr>
                <a:xfrm>
                  <a:off x="1389338" y="1528841"/>
                  <a:ext cx="109151" cy="10008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Tahoma" panose="020B0604030504040204" pitchFamily="34" charset="0"/>
                    <a:cs typeface="Tahoma" panose="020B0604030504040204" pitchFamily="34" charset="0"/>
                  </a:endParaRPr>
                </a:p>
              </p:txBody>
            </p:sp>
            <p:sp>
              <p:nvSpPr>
                <p:cNvPr id="71" name="正方形/長方形 70"/>
                <p:cNvSpPr/>
                <p:nvPr/>
              </p:nvSpPr>
              <p:spPr>
                <a:xfrm>
                  <a:off x="1681714" y="1528841"/>
                  <a:ext cx="109151" cy="100080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Tahoma" panose="020B0604030504040204" pitchFamily="34" charset="0"/>
                    <a:cs typeface="Tahoma" panose="020B0604030504040204" pitchFamily="34" charset="0"/>
                  </a:endParaRPr>
                </a:p>
              </p:txBody>
            </p:sp>
            <p:sp>
              <p:nvSpPr>
                <p:cNvPr id="72" name="正方形/長方形 71"/>
                <p:cNvSpPr/>
                <p:nvPr/>
              </p:nvSpPr>
              <p:spPr>
                <a:xfrm>
                  <a:off x="1974091" y="1528841"/>
                  <a:ext cx="109151" cy="10008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Tahoma" panose="020B0604030504040204" pitchFamily="34" charset="0"/>
                    <a:cs typeface="Tahoma" panose="020B0604030504040204" pitchFamily="34" charset="0"/>
                  </a:endParaRPr>
                </a:p>
              </p:txBody>
            </p:sp>
            <p:sp>
              <p:nvSpPr>
                <p:cNvPr id="73" name="正方形/長方形 72"/>
                <p:cNvSpPr/>
                <p:nvPr/>
              </p:nvSpPr>
              <p:spPr>
                <a:xfrm>
                  <a:off x="2266468" y="1528841"/>
                  <a:ext cx="109151" cy="10008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Tahoma" panose="020B0604030504040204" pitchFamily="34" charset="0"/>
                    <a:cs typeface="Tahoma" panose="020B0604030504040204" pitchFamily="34" charset="0"/>
                  </a:endParaRPr>
                </a:p>
              </p:txBody>
            </p:sp>
            <p:sp>
              <p:nvSpPr>
                <p:cNvPr id="74" name="正方形/長方形 73"/>
                <p:cNvSpPr/>
                <p:nvPr/>
              </p:nvSpPr>
              <p:spPr>
                <a:xfrm>
                  <a:off x="2558848" y="1528841"/>
                  <a:ext cx="109151" cy="10008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Tahoma" panose="020B0604030504040204" pitchFamily="34" charset="0"/>
                    <a:cs typeface="Tahoma" panose="020B0604030504040204" pitchFamily="34" charset="0"/>
                  </a:endParaRPr>
                </a:p>
              </p:txBody>
            </p:sp>
            <p:cxnSp>
              <p:nvCxnSpPr>
                <p:cNvPr id="75" name="直線矢印コネクタ 74"/>
                <p:cNvCxnSpPr/>
                <p:nvPr/>
              </p:nvCxnSpPr>
              <p:spPr>
                <a:xfrm flipV="1">
                  <a:off x="257512" y="2529642"/>
                  <a:ext cx="2733385" cy="212"/>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grpSp>
        </p:grpSp>
        <p:sp>
          <p:nvSpPr>
            <p:cNvPr id="3" name="テキスト ボックス 2"/>
            <p:cNvSpPr txBox="1"/>
            <p:nvPr/>
          </p:nvSpPr>
          <p:spPr>
            <a:xfrm>
              <a:off x="3805260" y="1533932"/>
              <a:ext cx="1040670" cy="338554"/>
            </a:xfrm>
            <a:prstGeom prst="rect">
              <a:avLst/>
            </a:prstGeom>
            <a:noFill/>
          </p:spPr>
          <p:txBody>
            <a:bodyPr wrap="none" rtlCol="0">
              <a:spAutoFit/>
            </a:bodyPr>
            <a:lstStyle/>
            <a:p>
              <a:r>
                <a:rPr kumimoji="1" lang="ja-JP" altLang="en-US" sz="1600" b="1" dirty="0">
                  <a:latin typeface="Tahoma" panose="020B0604030504040204" pitchFamily="34" charset="0"/>
                  <a:ea typeface="+mj-ea"/>
                  <a:cs typeface="Tahoma" panose="020B0604030504040204" pitchFamily="34" charset="0"/>
                </a:rPr>
                <a:t>②</a:t>
              </a:r>
              <a:r>
                <a:rPr kumimoji="1" lang="en-US" altLang="ja-JP" sz="1600" b="1" dirty="0">
                  <a:latin typeface="Tahoma" panose="020B0604030504040204" pitchFamily="34" charset="0"/>
                  <a:ea typeface="Tahoma" panose="020B0604030504040204" pitchFamily="34" charset="0"/>
                  <a:cs typeface="Tahoma" panose="020B0604030504040204" pitchFamily="34" charset="0"/>
                </a:rPr>
                <a:t> Comb</a:t>
              </a:r>
              <a:endParaRPr kumimoji="1" lang="ja-JP" altLang="en-US" sz="1600" b="1" dirty="0">
                <a:latin typeface="Tahoma" panose="020B0604030504040204" pitchFamily="34" charset="0"/>
                <a:ea typeface="+mj-ea"/>
                <a:cs typeface="Tahoma" panose="020B0604030504040204" pitchFamily="34" charset="0"/>
              </a:endParaRPr>
            </a:p>
          </p:txBody>
        </p:sp>
      </p:grpSp>
      <p:sp>
        <p:nvSpPr>
          <p:cNvPr id="6" name="テキスト ボックス 5"/>
          <p:cNvSpPr txBox="1"/>
          <p:nvPr/>
        </p:nvSpPr>
        <p:spPr>
          <a:xfrm>
            <a:off x="3791222" y="3224589"/>
            <a:ext cx="1762021" cy="584775"/>
          </a:xfrm>
          <a:prstGeom prst="rect">
            <a:avLst/>
          </a:prstGeom>
          <a:solidFill>
            <a:schemeClr val="bg1"/>
          </a:solidFill>
          <a:ln>
            <a:solidFill>
              <a:srgbClr val="00B0F0"/>
            </a:solidFill>
            <a:prstDash val="sysDot"/>
          </a:ln>
        </p:spPr>
        <p:style>
          <a:lnRef idx="2">
            <a:schemeClr val="dk1"/>
          </a:lnRef>
          <a:fillRef idx="1">
            <a:schemeClr val="lt1"/>
          </a:fillRef>
          <a:effectRef idx="0">
            <a:schemeClr val="dk1"/>
          </a:effectRef>
          <a:fontRef idx="minor">
            <a:schemeClr val="dk1"/>
          </a:fontRef>
        </p:style>
        <p:txBody>
          <a:bodyPr wrap="none" rtlCol="0">
            <a:spAutoFit/>
          </a:bodyPr>
          <a:lstStyle/>
          <a:p>
            <a:pPr marL="269875" indent="-269875"/>
            <a:r>
              <a:rPr lang="ja-JP" altLang="en-US" sz="1600" b="1" dirty="0">
                <a:latin typeface="Tahoma" panose="020B0604030504040204" pitchFamily="34" charset="0"/>
                <a:ea typeface="+mj-ea"/>
                <a:cs typeface="Tahoma" panose="020B0604030504040204" pitchFamily="34" charset="0"/>
              </a:rPr>
              <a:t>③</a:t>
            </a:r>
            <a:r>
              <a:rPr lang="en-US" altLang="ja-JP" sz="1600" b="1" dirty="0">
                <a:latin typeface="Tahoma" panose="020B0604030504040204" pitchFamily="34" charset="0"/>
                <a:ea typeface="Tahoma" panose="020B0604030504040204" pitchFamily="34" charset="0"/>
                <a:cs typeface="Tahoma" panose="020B0604030504040204" pitchFamily="34" charset="0"/>
              </a:rPr>
              <a:t>	Visible comb</a:t>
            </a:r>
            <a:br>
              <a:rPr lang="en-US" altLang="ja-JP" sz="1600" b="1" dirty="0">
                <a:latin typeface="Tahoma" panose="020B0604030504040204" pitchFamily="34" charset="0"/>
                <a:ea typeface="Tahoma" panose="020B0604030504040204" pitchFamily="34" charset="0"/>
                <a:cs typeface="Tahoma" panose="020B0604030504040204" pitchFamily="34" charset="0"/>
              </a:rPr>
            </a:br>
            <a:r>
              <a:rPr kumimoji="1" lang="en-US" altLang="ja-JP" sz="1600" b="1" dirty="0">
                <a:latin typeface="Tahoma" panose="020B0604030504040204" pitchFamily="34" charset="0"/>
                <a:ea typeface="Tahoma" panose="020B0604030504040204" pitchFamily="34" charset="0"/>
                <a:cs typeface="Tahoma" panose="020B0604030504040204" pitchFamily="34" charset="0"/>
              </a:rPr>
              <a:t>generation</a:t>
            </a:r>
            <a:endParaRPr kumimoji="1" lang="ja-JP" altLang="en-US" sz="1600" b="1" dirty="0">
              <a:latin typeface="Tahoma" panose="020B0604030504040204" pitchFamily="34" charset="0"/>
              <a:ea typeface="+mj-ea"/>
              <a:cs typeface="Tahoma" panose="020B0604030504040204" pitchFamily="34" charset="0"/>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67105" y="3256323"/>
            <a:ext cx="3589782" cy="263849"/>
          </a:xfrm>
          <a:prstGeom prst="rect">
            <a:avLst/>
          </a:prstGeom>
          <a:effectLst>
            <a:softEdge rad="31750"/>
          </a:effectLst>
        </p:spPr>
      </p:pic>
      <p:sp>
        <p:nvSpPr>
          <p:cNvPr id="10" name="テキスト ボックス 9"/>
          <p:cNvSpPr txBox="1"/>
          <p:nvPr/>
        </p:nvSpPr>
        <p:spPr>
          <a:xfrm>
            <a:off x="3563888" y="4592741"/>
            <a:ext cx="2308645" cy="584775"/>
          </a:xfrm>
          <a:prstGeom prst="rect">
            <a:avLst/>
          </a:prstGeom>
          <a:ln>
            <a:solidFill>
              <a:srgbClr val="00B0F0"/>
            </a:solidFill>
            <a:prstDash val="sysDot"/>
          </a:ln>
        </p:spPr>
        <p:style>
          <a:lnRef idx="2">
            <a:schemeClr val="dk1"/>
          </a:lnRef>
          <a:fillRef idx="1">
            <a:schemeClr val="lt1"/>
          </a:fillRef>
          <a:effectRef idx="0">
            <a:schemeClr val="dk1"/>
          </a:effectRef>
          <a:fontRef idx="minor">
            <a:schemeClr val="dk1"/>
          </a:fontRef>
        </p:style>
        <p:txBody>
          <a:bodyPr wrap="none" rtlCol="0">
            <a:spAutoFit/>
          </a:bodyPr>
          <a:lstStyle/>
          <a:p>
            <a:pPr marL="269875" indent="-269875"/>
            <a:r>
              <a:rPr kumimoji="1" lang="ja-JP" altLang="en-US" sz="1600" b="1" dirty="0">
                <a:solidFill>
                  <a:schemeClr val="tx1"/>
                </a:solidFill>
                <a:latin typeface="Tahoma" panose="020B0604030504040204" pitchFamily="34" charset="0"/>
                <a:ea typeface="+mj-ea"/>
                <a:cs typeface="Tahoma" panose="020B0604030504040204" pitchFamily="34" charset="0"/>
              </a:rPr>
              <a:t>④</a:t>
            </a:r>
            <a:r>
              <a:rPr kumimoji="1" lang="en-US" altLang="ja-JP" sz="1600" b="1" dirty="0">
                <a:solidFill>
                  <a:schemeClr val="tx1"/>
                </a:solidFill>
                <a:latin typeface="Tahoma" panose="020B0604030504040204" pitchFamily="34" charset="0"/>
                <a:ea typeface="Tahoma" panose="020B0604030504040204" pitchFamily="34" charset="0"/>
                <a:cs typeface="Tahoma" panose="020B0604030504040204" pitchFamily="34" charset="0"/>
              </a:rPr>
              <a:t>	Mode-filtering </a:t>
            </a:r>
            <a:br>
              <a:rPr kumimoji="1" lang="en-US" altLang="ja-JP" sz="16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kumimoji="1" lang="en-US" altLang="ja-JP" sz="1600" b="1" dirty="0">
                <a:solidFill>
                  <a:schemeClr val="tx1"/>
                </a:solidFill>
                <a:latin typeface="Tahoma" panose="020B0604030504040204" pitchFamily="34" charset="0"/>
                <a:ea typeface="Tahoma" panose="020B0604030504040204" pitchFamily="34" charset="0"/>
                <a:cs typeface="Tahoma" panose="020B0604030504040204" pitchFamily="34" charset="0"/>
              </a:rPr>
              <a:t>using triple cavity</a:t>
            </a:r>
            <a:endParaRPr kumimoji="1" lang="ja-JP" altLang="en-US" sz="1600" b="1" dirty="0">
              <a:solidFill>
                <a:schemeClr val="tx1"/>
              </a:solidFill>
              <a:latin typeface="Tahoma" panose="020B0604030504040204" pitchFamily="34" charset="0"/>
              <a:ea typeface="+mj-ea"/>
              <a:cs typeface="Tahoma" panose="020B0604030504040204" pitchFamily="34" charset="0"/>
            </a:endParaRPr>
          </a:p>
        </p:txBody>
      </p:sp>
      <p:cxnSp>
        <p:nvCxnSpPr>
          <p:cNvPr id="46" name="直線矢印コネクタ 45"/>
          <p:cNvCxnSpPr/>
          <p:nvPr/>
        </p:nvCxnSpPr>
        <p:spPr>
          <a:xfrm flipH="1">
            <a:off x="2280884" y="2080012"/>
            <a:ext cx="137119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4" name="円弧 93"/>
          <p:cNvSpPr/>
          <p:nvPr/>
        </p:nvSpPr>
        <p:spPr>
          <a:xfrm>
            <a:off x="2618209" y="1927209"/>
            <a:ext cx="123832" cy="402844"/>
          </a:xfrm>
          <a:prstGeom prst="arc">
            <a:avLst>
              <a:gd name="adj1" fmla="val 14714320"/>
              <a:gd name="adj2" fmla="val 677599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43" name="テキスト ボックス 42"/>
          <p:cNvSpPr txBox="1"/>
          <p:nvPr/>
        </p:nvSpPr>
        <p:spPr>
          <a:xfrm>
            <a:off x="1008415" y="2728084"/>
            <a:ext cx="1085554" cy="369332"/>
          </a:xfrm>
          <a:prstGeom prst="rect">
            <a:avLst/>
          </a:prstGeom>
          <a:noFill/>
        </p:spPr>
        <p:txBody>
          <a:bodyPr wrap="none" rtlCol="0">
            <a:spAutoFit/>
          </a:bodyPr>
          <a:lstStyle/>
          <a:p>
            <a:r>
              <a:rPr kumimoji="1" lang="en-US" altLang="ja-JP" dirty="0">
                <a:solidFill>
                  <a:srgbClr val="FF0000"/>
                </a:solidFill>
                <a:latin typeface="Tahoma" panose="020B0604030504040204" pitchFamily="34" charset="0"/>
                <a:ea typeface="Tahoma" panose="020B0604030504040204" pitchFamily="34" charset="0"/>
                <a:cs typeface="Tahoma" panose="020B0604030504040204" pitchFamily="34" charset="0"/>
              </a:rPr>
              <a:t>1063 nm</a:t>
            </a:r>
            <a:endParaRPr kumimoji="1" lang="ja-JP" altLang="en-US" dirty="0">
              <a:solidFill>
                <a:srgbClr val="FF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934355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カギ線コネクタ 55"/>
          <p:cNvCxnSpPr>
            <a:stCxn id="137" idx="2"/>
            <a:endCxn id="10" idx="1"/>
          </p:cNvCxnSpPr>
          <p:nvPr/>
        </p:nvCxnSpPr>
        <p:spPr>
          <a:xfrm rot="16200000" flipH="1">
            <a:off x="1721874" y="3043114"/>
            <a:ext cx="1076925" cy="2607104"/>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a:stCxn id="7" idx="2"/>
            <a:endCxn id="137" idx="0"/>
          </p:cNvCxnSpPr>
          <p:nvPr/>
        </p:nvCxnSpPr>
        <p:spPr>
          <a:xfrm flipH="1">
            <a:off x="956784" y="2492896"/>
            <a:ext cx="125595" cy="9459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a:stCxn id="7" idx="3"/>
          </p:cNvCxnSpPr>
          <p:nvPr/>
        </p:nvCxnSpPr>
        <p:spPr>
          <a:xfrm>
            <a:off x="1943352" y="2200509"/>
            <a:ext cx="138547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4" name="テキスト ボックス 133"/>
          <p:cNvSpPr txBox="1"/>
          <p:nvPr/>
        </p:nvSpPr>
        <p:spPr>
          <a:xfrm>
            <a:off x="983148" y="4077652"/>
            <a:ext cx="958917" cy="369332"/>
          </a:xfrm>
          <a:prstGeom prst="rect">
            <a:avLst/>
          </a:prstGeom>
          <a:noFill/>
        </p:spPr>
        <p:txBody>
          <a:bodyPr wrap="none" rtlCol="0">
            <a:spAutoFit/>
          </a:bodyPr>
          <a:lstStyle/>
          <a:p>
            <a:r>
              <a:rPr kumimoji="1" lang="en-US" altLang="ja-JP" dirty="0">
                <a:solidFill>
                  <a:srgbClr val="00B050"/>
                </a:solidFill>
                <a:latin typeface="Tahoma" panose="020B0604030504040204" pitchFamily="34" charset="0"/>
                <a:ea typeface="Tahoma" panose="020B0604030504040204" pitchFamily="34" charset="0"/>
                <a:cs typeface="Tahoma" panose="020B0604030504040204" pitchFamily="34" charset="0"/>
              </a:rPr>
              <a:t>532 nm</a:t>
            </a:r>
            <a:endParaRPr kumimoji="1" lang="ja-JP" altLang="en-US" dirty="0">
              <a:solidFill>
                <a:srgbClr val="00B050"/>
              </a:solidFill>
              <a:latin typeface="Tahoma" panose="020B0604030504040204" pitchFamily="34" charset="0"/>
              <a:cs typeface="Tahoma" panose="020B0604030504040204" pitchFamily="34" charset="0"/>
            </a:endParaRPr>
          </a:p>
        </p:txBody>
      </p:sp>
      <p:sp>
        <p:nvSpPr>
          <p:cNvPr id="137" name="テキスト ボックス 136"/>
          <p:cNvSpPr txBox="1"/>
          <p:nvPr/>
        </p:nvSpPr>
        <p:spPr>
          <a:xfrm>
            <a:off x="645641" y="3438872"/>
            <a:ext cx="622286" cy="369332"/>
          </a:xfrm>
          <a:prstGeom prst="rect">
            <a:avLst/>
          </a:prstGeom>
          <a:ln w="28575"/>
        </p:spPr>
        <p:style>
          <a:lnRef idx="2">
            <a:schemeClr val="dk1"/>
          </a:lnRef>
          <a:fillRef idx="1">
            <a:schemeClr val="lt1"/>
          </a:fillRef>
          <a:effectRef idx="0">
            <a:schemeClr val="dk1"/>
          </a:effectRef>
          <a:fontRef idx="minor">
            <a:schemeClr val="dk1"/>
          </a:fontRef>
        </p:style>
        <p:txBody>
          <a:bodyPr wrap="none" rtlCol="0">
            <a:spAutoFit/>
          </a:bodyPr>
          <a:lstStyle/>
          <a:p>
            <a:pPr algn="ctr"/>
            <a:r>
              <a:rPr kumimoji="1" lang="en-US" altLang="ja-JP" dirty="0">
                <a:latin typeface="Tahoma" panose="020B0604030504040204" pitchFamily="34" charset="0"/>
                <a:ea typeface="Tahoma" panose="020B0604030504040204" pitchFamily="34" charset="0"/>
                <a:cs typeface="Tahoma" panose="020B0604030504040204" pitchFamily="34" charset="0"/>
              </a:rPr>
              <a:t>SHG</a:t>
            </a:r>
            <a:endParaRPr kumimoji="1" lang="ja-JP" altLang="en-US" dirty="0">
              <a:latin typeface="Tahoma" panose="020B0604030504040204" pitchFamily="34" charset="0"/>
              <a:cs typeface="Tahoma" panose="020B0604030504040204" pitchFamily="34" charset="0"/>
            </a:endParaRPr>
          </a:p>
        </p:txBody>
      </p:sp>
      <p:sp>
        <p:nvSpPr>
          <p:cNvPr id="30" name="テキスト ボックス 29"/>
          <p:cNvSpPr txBox="1"/>
          <p:nvPr/>
        </p:nvSpPr>
        <p:spPr>
          <a:xfrm>
            <a:off x="5683763" y="1647964"/>
            <a:ext cx="1263487" cy="369332"/>
          </a:xfrm>
          <a:prstGeom prst="rect">
            <a:avLst/>
          </a:prstGeom>
          <a:noFill/>
        </p:spPr>
        <p:txBody>
          <a:bodyPr wrap="none" rtlCol="0">
            <a:spAutoFit/>
          </a:bodyPr>
          <a:lstStyle/>
          <a:p>
            <a:r>
              <a:rPr kumimoji="1" lang="en-US" altLang="ja-JP" i="1" dirty="0" err="1">
                <a:latin typeface="Tahoma" panose="020B0604030504040204" pitchFamily="34" charset="0"/>
                <a:ea typeface="Tahoma" panose="020B0604030504040204" pitchFamily="34" charset="0"/>
                <a:cs typeface="Tahoma" panose="020B0604030504040204" pitchFamily="34" charset="0"/>
              </a:rPr>
              <a:t>f</a:t>
            </a:r>
            <a:r>
              <a:rPr kumimoji="1" lang="en-US" altLang="ja-JP" baseline="-25000" dirty="0" err="1">
                <a:latin typeface="Tahoma" panose="020B0604030504040204" pitchFamily="34" charset="0"/>
                <a:ea typeface="Tahoma" panose="020B0604030504040204" pitchFamily="34" charset="0"/>
                <a:cs typeface="Tahoma" panose="020B0604030504040204" pitchFamily="34" charset="0"/>
              </a:rPr>
              <a:t>ceo</a:t>
            </a:r>
            <a:r>
              <a:rPr kumimoji="1" lang="en-US" altLang="ja-JP" dirty="0">
                <a:latin typeface="Tahoma" panose="020B0604030504040204" pitchFamily="34" charset="0"/>
                <a:ea typeface="Tahoma" panose="020B0604030504040204" pitchFamily="34" charset="0"/>
                <a:cs typeface="Tahoma" panose="020B0604030504040204" pitchFamily="34" charset="0"/>
              </a:rPr>
              <a:t> = 0 Hz</a:t>
            </a:r>
            <a:endParaRPr kumimoji="1" lang="ja-JP" altLang="en-US" dirty="0">
              <a:latin typeface="Tahoma" panose="020B0604030504040204" pitchFamily="34" charset="0"/>
              <a:cs typeface="Tahoma" panose="020B0604030504040204" pitchFamily="34" charset="0"/>
            </a:endParaRPr>
          </a:p>
        </p:txBody>
      </p:sp>
      <p:sp>
        <p:nvSpPr>
          <p:cNvPr id="49" name="テキスト ボックス 48"/>
          <p:cNvSpPr txBox="1"/>
          <p:nvPr/>
        </p:nvSpPr>
        <p:spPr>
          <a:xfrm>
            <a:off x="2021961" y="2358752"/>
            <a:ext cx="1257075" cy="369332"/>
          </a:xfrm>
          <a:prstGeom prst="rect">
            <a:avLst/>
          </a:prstGeom>
          <a:noFill/>
        </p:spPr>
        <p:txBody>
          <a:bodyPr wrap="none" rtlCol="0">
            <a:spAutoFit/>
          </a:bodyPr>
          <a:lstStyle/>
          <a:p>
            <a:r>
              <a:rPr kumimoji="1" lang="en-US" altLang="ja-JP" dirty="0">
                <a:latin typeface="Tahoma" panose="020B0604030504040204" pitchFamily="34" charset="0"/>
                <a:ea typeface="Tahoma" panose="020B0604030504040204" pitchFamily="34" charset="0"/>
                <a:cs typeface="Tahoma" panose="020B0604030504040204" pitchFamily="34" charset="0"/>
              </a:rPr>
              <a:t>Phase lock</a:t>
            </a:r>
            <a:endParaRPr kumimoji="1" lang="ja-JP" altLang="en-US" dirty="0">
              <a:latin typeface="Tahoma" panose="020B0604030504040204" pitchFamily="34" charset="0"/>
              <a:cs typeface="Tahoma" panose="020B0604030504040204" pitchFamily="34" charset="0"/>
            </a:endParaRPr>
          </a:p>
        </p:txBody>
      </p:sp>
      <p:sp>
        <p:nvSpPr>
          <p:cNvPr id="57" name="下矢印 56"/>
          <p:cNvSpPr/>
          <p:nvPr/>
        </p:nvSpPr>
        <p:spPr>
          <a:xfrm>
            <a:off x="4444524" y="2728084"/>
            <a:ext cx="323430" cy="432048"/>
          </a:xfrm>
          <a:prstGeom prst="downArrow">
            <a:avLst/>
          </a:prstGeom>
          <a:solidFill>
            <a:schemeClr val="bg1">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106" name="下矢印 105"/>
          <p:cNvSpPr/>
          <p:nvPr/>
        </p:nvSpPr>
        <p:spPr>
          <a:xfrm>
            <a:off x="4432577" y="3952220"/>
            <a:ext cx="323430" cy="432048"/>
          </a:xfrm>
          <a:prstGeom prst="downArrow">
            <a:avLst/>
          </a:prstGeom>
          <a:solidFill>
            <a:srgbClr val="7030A0"/>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107" name="下矢印 106"/>
          <p:cNvSpPr/>
          <p:nvPr/>
        </p:nvSpPr>
        <p:spPr>
          <a:xfrm>
            <a:off x="4444524" y="5455096"/>
            <a:ext cx="323430" cy="432048"/>
          </a:xfrm>
          <a:prstGeom prst="downArrow">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58" name="テキスト ボックス 57"/>
          <p:cNvSpPr txBox="1"/>
          <p:nvPr/>
        </p:nvSpPr>
        <p:spPr>
          <a:xfrm>
            <a:off x="3939032" y="5959152"/>
            <a:ext cx="1353769" cy="369332"/>
          </a:xfrm>
          <a:prstGeom prst="rect">
            <a:avLst/>
          </a:prstGeom>
          <a:noFill/>
        </p:spPr>
        <p:txBody>
          <a:bodyPr wrap="none" rtlCol="0">
            <a:spAutoFit/>
          </a:bodyPr>
          <a:lstStyle/>
          <a:p>
            <a:r>
              <a:rPr kumimoji="1" lang="en-US" altLang="ja-JP" dirty="0">
                <a:latin typeface="Tahoma" panose="020B0604030504040204" pitchFamily="34" charset="0"/>
                <a:ea typeface="Tahoma" panose="020B0604030504040204" pitchFamily="34" charset="0"/>
                <a:cs typeface="Tahoma" panose="020B0604030504040204" pitchFamily="34" charset="0"/>
              </a:rPr>
              <a:t>To HIDES-F</a:t>
            </a:r>
            <a:endParaRPr kumimoji="1" lang="ja-JP" altLang="en-US" dirty="0">
              <a:latin typeface="Tahoma" panose="020B0604030504040204" pitchFamily="34" charset="0"/>
              <a:cs typeface="Tahoma" panose="020B0604030504040204" pitchFamily="34" charset="0"/>
            </a:endParaRPr>
          </a:p>
        </p:txBody>
      </p:sp>
      <p:sp>
        <p:nvSpPr>
          <p:cNvPr id="59" name="テキスト ボックス 58"/>
          <p:cNvSpPr txBox="1"/>
          <p:nvPr/>
        </p:nvSpPr>
        <p:spPr>
          <a:xfrm>
            <a:off x="1320534" y="4915906"/>
            <a:ext cx="1888146" cy="307777"/>
          </a:xfrm>
          <a:prstGeom prst="rect">
            <a:avLst/>
          </a:prstGeom>
          <a:noFill/>
        </p:spPr>
        <p:txBody>
          <a:bodyPr wrap="none" rtlCol="0">
            <a:spAutoFit/>
          </a:bodyPr>
          <a:lstStyle/>
          <a:p>
            <a:r>
              <a:rPr kumimoji="1" lang="en-US" altLang="ja-JP" sz="1400" dirty="0">
                <a:latin typeface="Tahoma" panose="020B0604030504040204" pitchFamily="34" charset="0"/>
                <a:ea typeface="Tahoma" panose="020B0604030504040204" pitchFamily="34" charset="0"/>
                <a:cs typeface="Tahoma" panose="020B0604030504040204" pitchFamily="34" charset="0"/>
              </a:rPr>
              <a:t>Reference for cavities</a:t>
            </a:r>
            <a:endParaRPr kumimoji="1" lang="ja-JP" altLang="en-US" sz="1400" dirty="0">
              <a:latin typeface="Tahoma" panose="020B0604030504040204" pitchFamily="34" charset="0"/>
              <a:cs typeface="Tahoma" panose="020B0604030504040204" pitchFamily="34" charset="0"/>
            </a:endParaRPr>
          </a:p>
        </p:txBody>
      </p:sp>
      <p:sp>
        <p:nvSpPr>
          <p:cNvPr id="60" name="テキスト ボックス 59"/>
          <p:cNvSpPr txBox="1"/>
          <p:nvPr/>
        </p:nvSpPr>
        <p:spPr>
          <a:xfrm>
            <a:off x="5683763" y="2008004"/>
            <a:ext cx="2724657" cy="369332"/>
          </a:xfrm>
          <a:prstGeom prst="rect">
            <a:avLst/>
          </a:prstGeom>
          <a:noFill/>
        </p:spPr>
        <p:txBody>
          <a:bodyPr wrap="none" rtlCol="0">
            <a:spAutoFit/>
          </a:bodyPr>
          <a:lstStyle/>
          <a:p>
            <a:r>
              <a:rPr kumimoji="1" lang="en-US" altLang="ja-JP" i="1" dirty="0" err="1">
                <a:latin typeface="Tahoma" panose="020B0604030504040204" pitchFamily="34" charset="0"/>
                <a:ea typeface="Tahoma" panose="020B0604030504040204" pitchFamily="34" charset="0"/>
                <a:cs typeface="Tahoma" panose="020B0604030504040204" pitchFamily="34" charset="0"/>
              </a:rPr>
              <a:t>f</a:t>
            </a:r>
            <a:r>
              <a:rPr kumimoji="1" lang="en-US" altLang="ja-JP" baseline="-25000" dirty="0" err="1">
                <a:latin typeface="Tahoma" panose="020B0604030504040204" pitchFamily="34" charset="0"/>
                <a:ea typeface="Tahoma" panose="020B0604030504040204" pitchFamily="34" charset="0"/>
                <a:cs typeface="Tahoma" panose="020B0604030504040204" pitchFamily="34" charset="0"/>
              </a:rPr>
              <a:t>rep</a:t>
            </a:r>
            <a:r>
              <a:rPr kumimoji="1" lang="en-US" altLang="ja-JP" dirty="0">
                <a:latin typeface="Tahoma" panose="020B0604030504040204" pitchFamily="34" charset="0"/>
                <a:ea typeface="Tahoma" panose="020B0604030504040204" pitchFamily="34" charset="0"/>
                <a:cs typeface="Tahoma" panose="020B0604030504040204" pitchFamily="34" charset="0"/>
              </a:rPr>
              <a:t> = 100 MHz, 1560 nm</a:t>
            </a:r>
            <a:endParaRPr kumimoji="1" lang="ja-JP" altLang="en-US" dirty="0">
              <a:latin typeface="Tahoma" panose="020B0604030504040204" pitchFamily="34" charset="0"/>
              <a:cs typeface="Tahoma" panose="020B0604030504040204" pitchFamily="34" charset="0"/>
            </a:endParaRPr>
          </a:p>
        </p:txBody>
      </p:sp>
      <p:sp>
        <p:nvSpPr>
          <p:cNvPr id="108" name="テキスト ボックス 107"/>
          <p:cNvSpPr txBox="1"/>
          <p:nvPr/>
        </p:nvSpPr>
        <p:spPr>
          <a:xfrm>
            <a:off x="5478345" y="3552110"/>
            <a:ext cx="3349828" cy="400110"/>
          </a:xfrm>
          <a:prstGeom prst="rect">
            <a:avLst/>
          </a:prstGeom>
          <a:noFill/>
        </p:spPr>
        <p:txBody>
          <a:bodyPr wrap="none" rtlCol="0">
            <a:spAutoFit/>
          </a:bodyPr>
          <a:lstStyle/>
          <a:p>
            <a:r>
              <a:rPr lang="en-US" altLang="ja-JP" i="1" dirty="0" err="1">
                <a:latin typeface="Tahoma" panose="020B0604030504040204" pitchFamily="34" charset="0"/>
                <a:ea typeface="Tahoma" panose="020B0604030504040204" pitchFamily="34" charset="0"/>
                <a:cs typeface="Tahoma" panose="020B0604030504040204" pitchFamily="34" charset="0"/>
              </a:rPr>
              <a:t>f</a:t>
            </a:r>
            <a:r>
              <a:rPr kumimoji="1" lang="en-US" altLang="ja-JP" baseline="-25000" dirty="0" err="1">
                <a:latin typeface="Tahoma" panose="020B0604030504040204" pitchFamily="34" charset="0"/>
                <a:ea typeface="Tahoma" panose="020B0604030504040204" pitchFamily="34" charset="0"/>
                <a:cs typeface="Tahoma" panose="020B0604030504040204" pitchFamily="34" charset="0"/>
              </a:rPr>
              <a:t>rep</a:t>
            </a:r>
            <a:r>
              <a:rPr kumimoji="1" lang="en-US" altLang="ja-JP" dirty="0">
                <a:latin typeface="Tahoma" panose="020B0604030504040204" pitchFamily="34" charset="0"/>
                <a:ea typeface="Tahoma" panose="020B0604030504040204" pitchFamily="34" charset="0"/>
                <a:cs typeface="Tahoma" panose="020B0604030504040204" pitchFamily="34" charset="0"/>
              </a:rPr>
              <a:t> = 100 MHz, </a:t>
            </a:r>
            <a:r>
              <a:rPr kumimoji="1" lang="en-US" altLang="ja-JP" sz="2000" b="1" dirty="0">
                <a:solidFill>
                  <a:srgbClr val="FF0000"/>
                </a:solidFill>
                <a:latin typeface="Tahoma" panose="020B0604030504040204" pitchFamily="34" charset="0"/>
                <a:ea typeface="Tahoma" panose="020B0604030504040204" pitchFamily="34" charset="0"/>
                <a:cs typeface="Tahoma" panose="020B0604030504040204" pitchFamily="34" charset="0"/>
              </a:rPr>
              <a:t>380-540</a:t>
            </a:r>
            <a:r>
              <a:rPr kumimoji="1" lang="en-US" altLang="ja-JP" b="1" dirty="0">
                <a:solidFill>
                  <a:srgbClr val="FF0000"/>
                </a:solidFill>
                <a:latin typeface="Tahoma" panose="020B0604030504040204" pitchFamily="34" charset="0"/>
                <a:ea typeface="Tahoma" panose="020B0604030504040204" pitchFamily="34" charset="0"/>
                <a:cs typeface="Tahoma" panose="020B0604030504040204" pitchFamily="34" charset="0"/>
              </a:rPr>
              <a:t> nm</a:t>
            </a:r>
            <a:endParaRPr kumimoji="1" lang="ja-JP" altLang="en-US" b="1" dirty="0">
              <a:solidFill>
                <a:srgbClr val="FF0000"/>
              </a:solidFill>
              <a:latin typeface="Tahoma" panose="020B0604030504040204" pitchFamily="34" charset="0"/>
              <a:cs typeface="Tahoma" panose="020B0604030504040204" pitchFamily="34" charset="0"/>
            </a:endParaRPr>
          </a:p>
        </p:txBody>
      </p:sp>
      <p:sp>
        <p:nvSpPr>
          <p:cNvPr id="109" name="テキスト ボックス 108"/>
          <p:cNvSpPr txBox="1"/>
          <p:nvPr/>
        </p:nvSpPr>
        <p:spPr>
          <a:xfrm>
            <a:off x="4644008" y="5221811"/>
            <a:ext cx="4246419" cy="400110"/>
          </a:xfrm>
          <a:prstGeom prst="rect">
            <a:avLst/>
          </a:prstGeom>
          <a:noFill/>
        </p:spPr>
        <p:txBody>
          <a:bodyPr wrap="none" rtlCol="0">
            <a:spAutoFit/>
          </a:bodyPr>
          <a:lstStyle/>
          <a:p>
            <a:r>
              <a:rPr kumimoji="1" lang="en-US" altLang="ja-JP" i="1" dirty="0" err="1">
                <a:latin typeface="Tahoma" panose="020B0604030504040204" pitchFamily="34" charset="0"/>
                <a:ea typeface="Tahoma" panose="020B0604030504040204" pitchFamily="34" charset="0"/>
                <a:cs typeface="Tahoma" panose="020B0604030504040204" pitchFamily="34" charset="0"/>
              </a:rPr>
              <a:t>f’</a:t>
            </a:r>
            <a:r>
              <a:rPr kumimoji="1" lang="en-US" altLang="ja-JP" baseline="-25000" dirty="0" err="1">
                <a:latin typeface="Tahoma" panose="020B0604030504040204" pitchFamily="34" charset="0"/>
                <a:ea typeface="Tahoma" panose="020B0604030504040204" pitchFamily="34" charset="0"/>
                <a:cs typeface="Tahoma" panose="020B0604030504040204" pitchFamily="34" charset="0"/>
              </a:rPr>
              <a:t>rep</a:t>
            </a:r>
            <a:r>
              <a:rPr kumimoji="1" lang="en-US" altLang="ja-JP" dirty="0">
                <a:latin typeface="Tahoma" panose="020B0604030504040204" pitchFamily="34" charset="0"/>
                <a:ea typeface="Tahoma" panose="020B0604030504040204" pitchFamily="34" charset="0"/>
                <a:cs typeface="Tahoma" panose="020B0604030504040204" pitchFamily="34" charset="0"/>
              </a:rPr>
              <a:t> = </a:t>
            </a:r>
            <a:r>
              <a:rPr kumimoji="1" lang="en-US" altLang="ja-JP" sz="2000" b="1" dirty="0">
                <a:solidFill>
                  <a:srgbClr val="FF0000"/>
                </a:solidFill>
                <a:latin typeface="Tahoma" panose="020B0604030504040204" pitchFamily="34" charset="0"/>
                <a:ea typeface="Tahoma" panose="020B0604030504040204" pitchFamily="34" charset="0"/>
                <a:cs typeface="Tahoma" panose="020B0604030504040204" pitchFamily="34" charset="0"/>
              </a:rPr>
              <a:t>40</a:t>
            </a:r>
            <a:r>
              <a:rPr kumimoji="1" lang="en-US" altLang="ja-JP" b="1" dirty="0">
                <a:solidFill>
                  <a:srgbClr val="FF0000"/>
                </a:solidFill>
                <a:latin typeface="Tahoma" panose="020B0604030504040204" pitchFamily="34" charset="0"/>
                <a:ea typeface="Tahoma" panose="020B0604030504040204" pitchFamily="34" charset="0"/>
                <a:cs typeface="Tahoma" panose="020B0604030504040204" pitchFamily="34" charset="0"/>
              </a:rPr>
              <a:t> GHz</a:t>
            </a:r>
            <a:r>
              <a:rPr kumimoji="1" lang="en-US" altLang="ja-JP" b="1" dirty="0">
                <a:latin typeface="Tahoma" panose="020B0604030504040204" pitchFamily="34" charset="0"/>
                <a:ea typeface="Tahoma" panose="020B0604030504040204" pitchFamily="34" charset="0"/>
                <a:cs typeface="Tahoma" panose="020B0604030504040204" pitchFamily="34" charset="0"/>
              </a:rPr>
              <a:t> </a:t>
            </a:r>
            <a:r>
              <a:rPr lang="en-US" altLang="ja-JP" dirty="0">
                <a:latin typeface="Tahoma" panose="020B0604030504040204" pitchFamily="34" charset="0"/>
                <a:ea typeface="Tahoma" panose="020B0604030504040204" pitchFamily="34" charset="0"/>
                <a:cs typeface="Tahoma" panose="020B0604030504040204" pitchFamily="34" charset="0"/>
              </a:rPr>
              <a:t>(</a:t>
            </a:r>
            <a:r>
              <a:rPr lang="en-US" altLang="ja-JP" i="1" dirty="0" err="1">
                <a:latin typeface="Tahoma" panose="020B0604030504040204" pitchFamily="34" charset="0"/>
                <a:ea typeface="Tahoma" panose="020B0604030504040204" pitchFamily="34" charset="0"/>
                <a:cs typeface="Tahoma" panose="020B0604030504040204" pitchFamily="34" charset="0"/>
              </a:rPr>
              <a:t>f</a:t>
            </a:r>
            <a:r>
              <a:rPr lang="en-US" altLang="ja-JP" baseline="-25000" dirty="0" err="1">
                <a:latin typeface="Tahoma" panose="020B0604030504040204" pitchFamily="34" charset="0"/>
                <a:ea typeface="Tahoma" panose="020B0604030504040204" pitchFamily="34" charset="0"/>
                <a:cs typeface="Tahoma" panose="020B0604030504040204" pitchFamily="34" charset="0"/>
              </a:rPr>
              <a:t>rep</a:t>
            </a:r>
            <a:r>
              <a:rPr lang="en-US" altLang="ja-JP" baseline="-25000" dirty="0">
                <a:latin typeface="Tahoma" panose="020B0604030504040204" pitchFamily="34" charset="0"/>
                <a:ea typeface="Tahoma" panose="020B0604030504040204" pitchFamily="34" charset="0"/>
                <a:cs typeface="Tahoma" panose="020B0604030504040204" pitchFamily="34" charset="0"/>
              </a:rPr>
              <a:t> </a:t>
            </a:r>
            <a:r>
              <a:rPr lang="en-US" altLang="ja-JP" dirty="0">
                <a:latin typeface="Tahoma" panose="020B0604030504040204" pitchFamily="34" charset="0"/>
                <a:ea typeface="Tahoma" panose="020B0604030504040204" pitchFamily="34" charset="0"/>
                <a:cs typeface="Tahoma" panose="020B0604030504040204" pitchFamily="34" charset="0"/>
              </a:rPr>
              <a:t>x 400)</a:t>
            </a:r>
            <a:r>
              <a:rPr kumimoji="1" lang="en-US" altLang="ja-JP" dirty="0">
                <a:latin typeface="Tahoma" panose="020B0604030504040204" pitchFamily="34" charset="0"/>
                <a:ea typeface="Tahoma" panose="020B0604030504040204" pitchFamily="34" charset="0"/>
                <a:cs typeface="Tahoma" panose="020B0604030504040204" pitchFamily="34" charset="0"/>
              </a:rPr>
              <a:t>, 380-540 nm</a:t>
            </a:r>
            <a:endParaRPr kumimoji="1" lang="ja-JP" altLang="en-US" dirty="0">
              <a:latin typeface="Tahoma" panose="020B0604030504040204" pitchFamily="34" charset="0"/>
              <a:cs typeface="Tahoma" panose="020B0604030504040204" pitchFamily="34" charset="0"/>
            </a:endParaRPr>
          </a:p>
        </p:txBody>
      </p:sp>
      <p:sp>
        <p:nvSpPr>
          <p:cNvPr id="62" name="テキスト ボックス 61"/>
          <p:cNvSpPr txBox="1"/>
          <p:nvPr/>
        </p:nvSpPr>
        <p:spPr>
          <a:xfrm>
            <a:off x="259172" y="1340768"/>
            <a:ext cx="1432508" cy="523220"/>
          </a:xfrm>
          <a:prstGeom prst="rect">
            <a:avLst/>
          </a:prstGeom>
          <a:noFill/>
        </p:spPr>
        <p:txBody>
          <a:bodyPr wrap="none" rtlCol="0">
            <a:spAutoFit/>
          </a:bodyPr>
          <a:lstStyle/>
          <a:p>
            <a:r>
              <a:rPr kumimoji="1" lang="en-US" altLang="ja-JP" sz="1400" dirty="0">
                <a:latin typeface="Tahoma" panose="020B0604030504040204" pitchFamily="34" charset="0"/>
                <a:ea typeface="Tahoma" panose="020B0604030504040204" pitchFamily="34" charset="0"/>
                <a:cs typeface="Tahoma" panose="020B0604030504040204" pitchFamily="34" charset="0"/>
              </a:rPr>
              <a:t>Reference for</a:t>
            </a:r>
            <a:br>
              <a:rPr kumimoji="1" lang="en-US" altLang="ja-JP" sz="1400" dirty="0">
                <a:latin typeface="Tahoma" panose="020B0604030504040204" pitchFamily="34" charset="0"/>
                <a:ea typeface="Tahoma" panose="020B0604030504040204" pitchFamily="34" charset="0"/>
                <a:cs typeface="Tahoma" panose="020B0604030504040204" pitchFamily="34" charset="0"/>
              </a:rPr>
            </a:br>
            <a:r>
              <a:rPr kumimoji="1" lang="en-US" altLang="ja-JP" sz="1400" dirty="0">
                <a:latin typeface="Tahoma" panose="020B0604030504040204" pitchFamily="34" charset="0"/>
                <a:ea typeface="Tahoma" panose="020B0604030504040204" pitchFamily="34" charset="0"/>
                <a:cs typeface="Tahoma" panose="020B0604030504040204" pitchFamily="34" charset="0"/>
              </a:rPr>
              <a:t>comb &amp; cavities</a:t>
            </a:r>
            <a:endParaRPr kumimoji="1" lang="ja-JP" altLang="en-US" sz="1400" dirty="0">
              <a:latin typeface="Tahoma" panose="020B0604030504040204" pitchFamily="34" charset="0"/>
              <a:cs typeface="Tahoma" panose="020B0604030504040204" pitchFamily="34" charset="0"/>
            </a:endParaRPr>
          </a:p>
        </p:txBody>
      </p:sp>
      <p:sp>
        <p:nvSpPr>
          <p:cNvPr id="5" name="タイトル 4"/>
          <p:cNvSpPr>
            <a:spLocks noGrp="1"/>
          </p:cNvSpPr>
          <p:nvPr>
            <p:ph type="title"/>
          </p:nvPr>
        </p:nvSpPr>
        <p:spPr/>
        <p:txBody>
          <a:bodyPr>
            <a:noAutofit/>
          </a:bodyPr>
          <a:lstStyle/>
          <a:p>
            <a:pPr algn="ctr"/>
            <a:r>
              <a:rPr kumimoji="1" lang="en-US" altLang="ja-JP" sz="4400" dirty="0">
                <a:latin typeface="Tahoma" panose="020B0604030504040204" pitchFamily="34" charset="0"/>
                <a:ea typeface="Tahoma" panose="020B0604030504040204" pitchFamily="34" charset="0"/>
                <a:cs typeface="Tahoma" panose="020B0604030504040204" pitchFamily="34" charset="0"/>
              </a:rPr>
              <a:t>System overview</a:t>
            </a:r>
            <a:endParaRPr kumimoji="1" lang="ja-JP" altLang="en-US" sz="4400" dirty="0">
              <a:latin typeface="Tahoma" panose="020B0604030504040204" pitchFamily="34" charset="0"/>
              <a:cs typeface="Tahoma" panose="020B0604030504040204" pitchFamily="34" charset="0"/>
            </a:endParaRPr>
          </a:p>
        </p:txBody>
      </p:sp>
      <p:sp>
        <p:nvSpPr>
          <p:cNvPr id="7" name="テキスト ボックス 6"/>
          <p:cNvSpPr txBox="1"/>
          <p:nvPr/>
        </p:nvSpPr>
        <p:spPr>
          <a:xfrm>
            <a:off x="221406" y="1908121"/>
            <a:ext cx="1721946" cy="584775"/>
          </a:xfrm>
          <a:prstGeom prst="rect">
            <a:avLst/>
          </a:prstGeom>
          <a:ln w="28575">
            <a:solidFill>
              <a:srgbClr val="00B0F0"/>
            </a:solidFill>
            <a:prstDash val="sysDot"/>
          </a:ln>
        </p:spPr>
        <p:style>
          <a:lnRef idx="2">
            <a:schemeClr val="dk1"/>
          </a:lnRef>
          <a:fillRef idx="1">
            <a:schemeClr val="lt1"/>
          </a:fillRef>
          <a:effectRef idx="0">
            <a:schemeClr val="dk1"/>
          </a:effectRef>
          <a:fontRef idx="minor">
            <a:schemeClr val="dk1"/>
          </a:fontRef>
        </p:style>
        <p:txBody>
          <a:bodyPr wrap="none" rtlCol="0">
            <a:spAutoFit/>
          </a:bodyPr>
          <a:lstStyle/>
          <a:p>
            <a:pPr marL="269875" indent="-269875"/>
            <a:r>
              <a:rPr kumimoji="1" lang="ja-JP" altLang="en-US" sz="1600" b="1" dirty="0">
                <a:solidFill>
                  <a:schemeClr val="tx1"/>
                </a:solidFill>
                <a:latin typeface="Tahoma" panose="020B0604030504040204" pitchFamily="34" charset="0"/>
                <a:ea typeface="+mj-ea"/>
                <a:cs typeface="Tahoma" panose="020B0604030504040204" pitchFamily="34" charset="0"/>
              </a:rPr>
              <a:t>①</a:t>
            </a:r>
            <a:r>
              <a:rPr kumimoji="1" lang="en-US" altLang="ja-JP" sz="1600" b="1" dirty="0">
                <a:solidFill>
                  <a:schemeClr val="tx1"/>
                </a:solidFill>
                <a:latin typeface="Tahoma" panose="020B0604030504040204" pitchFamily="34" charset="0"/>
                <a:ea typeface="Tahoma" panose="020B0604030504040204" pitchFamily="34" charset="0"/>
                <a:cs typeface="Tahoma" panose="020B0604030504040204" pitchFamily="34" charset="0"/>
              </a:rPr>
              <a:t>	I</a:t>
            </a:r>
            <a:r>
              <a:rPr kumimoji="1" lang="en-US" altLang="ja-JP" sz="1600" b="1" baseline="-25000"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kumimoji="1" lang="en-US" altLang="ja-JP" sz="1600" b="1" dirty="0">
                <a:solidFill>
                  <a:schemeClr val="tx1"/>
                </a:solidFill>
                <a:latin typeface="Tahoma" panose="020B0604030504040204" pitchFamily="34" charset="0"/>
                <a:ea typeface="Tahoma" panose="020B0604030504040204" pitchFamily="34" charset="0"/>
                <a:cs typeface="Tahoma" panose="020B0604030504040204" pitchFamily="34" charset="0"/>
              </a:rPr>
              <a:t>-stabilized</a:t>
            </a:r>
            <a:br>
              <a:rPr kumimoji="1" lang="en-US" altLang="ja-JP" sz="16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kumimoji="1" lang="en-US" altLang="ja-JP" sz="1600" b="1" dirty="0">
                <a:solidFill>
                  <a:schemeClr val="tx1"/>
                </a:solidFill>
                <a:latin typeface="Tahoma" panose="020B0604030504040204" pitchFamily="34" charset="0"/>
                <a:ea typeface="Tahoma" panose="020B0604030504040204" pitchFamily="34" charset="0"/>
                <a:cs typeface="Tahoma" panose="020B0604030504040204" pitchFamily="34" charset="0"/>
              </a:rPr>
              <a:t>CW laser</a:t>
            </a:r>
            <a:endParaRPr kumimoji="1" lang="ja-JP" altLang="en-US" sz="1600" b="1" dirty="0">
              <a:solidFill>
                <a:schemeClr val="tx1"/>
              </a:solidFill>
              <a:latin typeface="Tahoma" panose="020B0604030504040204" pitchFamily="34" charset="0"/>
              <a:ea typeface="+mj-ea"/>
              <a:cs typeface="Tahoma" panose="020B0604030504040204" pitchFamily="34" charset="0"/>
            </a:endParaRPr>
          </a:p>
        </p:txBody>
      </p:sp>
      <p:grpSp>
        <p:nvGrpSpPr>
          <p:cNvPr id="13" name="グループ化 12"/>
          <p:cNvGrpSpPr/>
          <p:nvPr/>
        </p:nvGrpSpPr>
        <p:grpSpPr>
          <a:xfrm>
            <a:off x="3685007" y="1409080"/>
            <a:ext cx="1865346" cy="1191683"/>
            <a:chOff x="3710355" y="1533932"/>
            <a:chExt cx="1865346" cy="1191683"/>
          </a:xfrm>
        </p:grpSpPr>
        <p:grpSp>
          <p:nvGrpSpPr>
            <p:cNvPr id="8" name="グループ化 7"/>
            <p:cNvGrpSpPr/>
            <p:nvPr/>
          </p:nvGrpSpPr>
          <p:grpSpPr>
            <a:xfrm>
              <a:off x="3710355" y="1541893"/>
              <a:ext cx="1865346" cy="1183722"/>
              <a:chOff x="3710355" y="1541893"/>
              <a:chExt cx="1865346" cy="1183722"/>
            </a:xfrm>
          </p:grpSpPr>
          <p:sp>
            <p:nvSpPr>
              <p:cNvPr id="84" name="正方形/長方形 83"/>
              <p:cNvSpPr/>
              <p:nvPr/>
            </p:nvSpPr>
            <p:spPr>
              <a:xfrm>
                <a:off x="3710355" y="1541893"/>
                <a:ext cx="1865346" cy="1183722"/>
              </a:xfrm>
              <a:prstGeom prst="rect">
                <a:avLst/>
              </a:prstGeom>
              <a:solidFill>
                <a:schemeClr val="bg1"/>
              </a:solid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grpSp>
            <p:nvGrpSpPr>
              <p:cNvPr id="48" name="グループ化 47"/>
              <p:cNvGrpSpPr/>
              <p:nvPr/>
            </p:nvGrpSpPr>
            <p:grpSpPr>
              <a:xfrm>
                <a:off x="3893768" y="1907540"/>
                <a:ext cx="1511848" cy="716637"/>
                <a:chOff x="257512" y="1528841"/>
                <a:chExt cx="2733385" cy="1001013"/>
              </a:xfrm>
            </p:grpSpPr>
            <p:sp>
              <p:nvSpPr>
                <p:cNvPr id="67" name="正方形/長方形 66"/>
                <p:cNvSpPr/>
                <p:nvPr/>
              </p:nvSpPr>
              <p:spPr>
                <a:xfrm>
                  <a:off x="512207" y="1528841"/>
                  <a:ext cx="109151" cy="10008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68" name="正方形/長方形 67"/>
                <p:cNvSpPr/>
                <p:nvPr/>
              </p:nvSpPr>
              <p:spPr>
                <a:xfrm>
                  <a:off x="804584" y="1528841"/>
                  <a:ext cx="109151" cy="10008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Tahoma" panose="020B0604030504040204" pitchFamily="34" charset="0"/>
                    <a:cs typeface="Tahoma" panose="020B0604030504040204" pitchFamily="34" charset="0"/>
                  </a:endParaRPr>
                </a:p>
              </p:txBody>
            </p:sp>
            <p:sp>
              <p:nvSpPr>
                <p:cNvPr id="69" name="正方形/長方形 68"/>
                <p:cNvSpPr/>
                <p:nvPr/>
              </p:nvSpPr>
              <p:spPr>
                <a:xfrm>
                  <a:off x="1096961" y="1528841"/>
                  <a:ext cx="109151" cy="10008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Tahoma" panose="020B0604030504040204" pitchFamily="34" charset="0"/>
                    <a:cs typeface="Tahoma" panose="020B0604030504040204" pitchFamily="34" charset="0"/>
                  </a:endParaRPr>
                </a:p>
              </p:txBody>
            </p:sp>
            <p:sp>
              <p:nvSpPr>
                <p:cNvPr id="70" name="正方形/長方形 69"/>
                <p:cNvSpPr/>
                <p:nvPr/>
              </p:nvSpPr>
              <p:spPr>
                <a:xfrm>
                  <a:off x="1389338" y="1528841"/>
                  <a:ext cx="109151" cy="10008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Tahoma" panose="020B0604030504040204" pitchFamily="34" charset="0"/>
                    <a:cs typeface="Tahoma" panose="020B0604030504040204" pitchFamily="34" charset="0"/>
                  </a:endParaRPr>
                </a:p>
              </p:txBody>
            </p:sp>
            <p:sp>
              <p:nvSpPr>
                <p:cNvPr id="71" name="正方形/長方形 70"/>
                <p:cNvSpPr/>
                <p:nvPr/>
              </p:nvSpPr>
              <p:spPr>
                <a:xfrm>
                  <a:off x="1681714" y="1528841"/>
                  <a:ext cx="109151" cy="100080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Tahoma" panose="020B0604030504040204" pitchFamily="34" charset="0"/>
                    <a:cs typeface="Tahoma" panose="020B0604030504040204" pitchFamily="34" charset="0"/>
                  </a:endParaRPr>
                </a:p>
              </p:txBody>
            </p:sp>
            <p:sp>
              <p:nvSpPr>
                <p:cNvPr id="72" name="正方形/長方形 71"/>
                <p:cNvSpPr/>
                <p:nvPr/>
              </p:nvSpPr>
              <p:spPr>
                <a:xfrm>
                  <a:off x="1974091" y="1528841"/>
                  <a:ext cx="109151" cy="10008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Tahoma" panose="020B0604030504040204" pitchFamily="34" charset="0"/>
                    <a:cs typeface="Tahoma" panose="020B0604030504040204" pitchFamily="34" charset="0"/>
                  </a:endParaRPr>
                </a:p>
              </p:txBody>
            </p:sp>
            <p:sp>
              <p:nvSpPr>
                <p:cNvPr id="73" name="正方形/長方形 72"/>
                <p:cNvSpPr/>
                <p:nvPr/>
              </p:nvSpPr>
              <p:spPr>
                <a:xfrm>
                  <a:off x="2266468" y="1528841"/>
                  <a:ext cx="109151" cy="10008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Tahoma" panose="020B0604030504040204" pitchFamily="34" charset="0"/>
                    <a:cs typeface="Tahoma" panose="020B0604030504040204" pitchFamily="34" charset="0"/>
                  </a:endParaRPr>
                </a:p>
              </p:txBody>
            </p:sp>
            <p:sp>
              <p:nvSpPr>
                <p:cNvPr id="74" name="正方形/長方形 73"/>
                <p:cNvSpPr/>
                <p:nvPr/>
              </p:nvSpPr>
              <p:spPr>
                <a:xfrm>
                  <a:off x="2558848" y="1528841"/>
                  <a:ext cx="109151" cy="10008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Tahoma" panose="020B0604030504040204" pitchFamily="34" charset="0"/>
                    <a:cs typeface="Tahoma" panose="020B0604030504040204" pitchFamily="34" charset="0"/>
                  </a:endParaRPr>
                </a:p>
              </p:txBody>
            </p:sp>
            <p:cxnSp>
              <p:nvCxnSpPr>
                <p:cNvPr id="75" name="直線矢印コネクタ 74"/>
                <p:cNvCxnSpPr/>
                <p:nvPr/>
              </p:nvCxnSpPr>
              <p:spPr>
                <a:xfrm flipV="1">
                  <a:off x="257512" y="2529642"/>
                  <a:ext cx="2733385" cy="212"/>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grpSp>
        </p:grpSp>
        <p:sp>
          <p:nvSpPr>
            <p:cNvPr id="3" name="テキスト ボックス 2"/>
            <p:cNvSpPr txBox="1"/>
            <p:nvPr/>
          </p:nvSpPr>
          <p:spPr>
            <a:xfrm>
              <a:off x="3805260" y="1533932"/>
              <a:ext cx="1040670" cy="338554"/>
            </a:xfrm>
            <a:prstGeom prst="rect">
              <a:avLst/>
            </a:prstGeom>
            <a:noFill/>
          </p:spPr>
          <p:txBody>
            <a:bodyPr wrap="none" rtlCol="0">
              <a:spAutoFit/>
            </a:bodyPr>
            <a:lstStyle/>
            <a:p>
              <a:r>
                <a:rPr kumimoji="1" lang="ja-JP" altLang="en-US" sz="1600" b="1" dirty="0">
                  <a:latin typeface="Tahoma" panose="020B0604030504040204" pitchFamily="34" charset="0"/>
                  <a:ea typeface="+mj-ea"/>
                  <a:cs typeface="Tahoma" panose="020B0604030504040204" pitchFamily="34" charset="0"/>
                </a:rPr>
                <a:t>②</a:t>
              </a:r>
              <a:r>
                <a:rPr kumimoji="1" lang="en-US" altLang="ja-JP" sz="1600" b="1" dirty="0">
                  <a:latin typeface="Tahoma" panose="020B0604030504040204" pitchFamily="34" charset="0"/>
                  <a:ea typeface="Tahoma" panose="020B0604030504040204" pitchFamily="34" charset="0"/>
                  <a:cs typeface="Tahoma" panose="020B0604030504040204" pitchFamily="34" charset="0"/>
                </a:rPr>
                <a:t> Comb</a:t>
              </a:r>
              <a:endParaRPr kumimoji="1" lang="ja-JP" altLang="en-US" sz="1600" b="1" dirty="0">
                <a:latin typeface="Tahoma" panose="020B0604030504040204" pitchFamily="34" charset="0"/>
                <a:ea typeface="+mj-ea"/>
                <a:cs typeface="Tahoma" panose="020B0604030504040204" pitchFamily="34" charset="0"/>
              </a:endParaRPr>
            </a:p>
          </p:txBody>
        </p:sp>
      </p:grpSp>
      <p:sp>
        <p:nvSpPr>
          <p:cNvPr id="6" name="テキスト ボックス 5"/>
          <p:cNvSpPr txBox="1"/>
          <p:nvPr/>
        </p:nvSpPr>
        <p:spPr>
          <a:xfrm>
            <a:off x="3791222" y="3224589"/>
            <a:ext cx="1762021" cy="584775"/>
          </a:xfrm>
          <a:prstGeom prst="rect">
            <a:avLst/>
          </a:prstGeom>
          <a:solidFill>
            <a:schemeClr val="bg1"/>
          </a:solidFill>
          <a:ln>
            <a:solidFill>
              <a:srgbClr val="00B0F0"/>
            </a:solidFill>
            <a:prstDash val="sysDot"/>
          </a:ln>
        </p:spPr>
        <p:style>
          <a:lnRef idx="2">
            <a:schemeClr val="dk1"/>
          </a:lnRef>
          <a:fillRef idx="1">
            <a:schemeClr val="lt1"/>
          </a:fillRef>
          <a:effectRef idx="0">
            <a:schemeClr val="dk1"/>
          </a:effectRef>
          <a:fontRef idx="minor">
            <a:schemeClr val="dk1"/>
          </a:fontRef>
        </p:style>
        <p:txBody>
          <a:bodyPr wrap="none" rtlCol="0">
            <a:spAutoFit/>
          </a:bodyPr>
          <a:lstStyle/>
          <a:p>
            <a:pPr marL="269875" indent="-269875"/>
            <a:r>
              <a:rPr lang="ja-JP" altLang="en-US" sz="1600" b="1" dirty="0">
                <a:latin typeface="Tahoma" panose="020B0604030504040204" pitchFamily="34" charset="0"/>
                <a:ea typeface="+mj-ea"/>
                <a:cs typeface="Tahoma" panose="020B0604030504040204" pitchFamily="34" charset="0"/>
              </a:rPr>
              <a:t>③</a:t>
            </a:r>
            <a:r>
              <a:rPr lang="en-US" altLang="ja-JP" sz="1600" b="1" dirty="0">
                <a:latin typeface="Tahoma" panose="020B0604030504040204" pitchFamily="34" charset="0"/>
                <a:ea typeface="Tahoma" panose="020B0604030504040204" pitchFamily="34" charset="0"/>
                <a:cs typeface="Tahoma" panose="020B0604030504040204" pitchFamily="34" charset="0"/>
              </a:rPr>
              <a:t>	Visible comb</a:t>
            </a:r>
            <a:br>
              <a:rPr lang="en-US" altLang="ja-JP" sz="1600" b="1" dirty="0">
                <a:latin typeface="Tahoma" panose="020B0604030504040204" pitchFamily="34" charset="0"/>
                <a:ea typeface="Tahoma" panose="020B0604030504040204" pitchFamily="34" charset="0"/>
                <a:cs typeface="Tahoma" panose="020B0604030504040204" pitchFamily="34" charset="0"/>
              </a:rPr>
            </a:br>
            <a:r>
              <a:rPr kumimoji="1" lang="en-US" altLang="ja-JP" sz="1600" b="1" dirty="0">
                <a:latin typeface="Tahoma" panose="020B0604030504040204" pitchFamily="34" charset="0"/>
                <a:ea typeface="Tahoma" panose="020B0604030504040204" pitchFamily="34" charset="0"/>
                <a:cs typeface="Tahoma" panose="020B0604030504040204" pitchFamily="34" charset="0"/>
              </a:rPr>
              <a:t>generation</a:t>
            </a:r>
            <a:endParaRPr kumimoji="1" lang="ja-JP" altLang="en-US" sz="1600" b="1" dirty="0">
              <a:latin typeface="Tahoma" panose="020B0604030504040204" pitchFamily="34" charset="0"/>
              <a:ea typeface="+mj-ea"/>
              <a:cs typeface="Tahoma" panose="020B0604030504040204" pitchFamily="34" charset="0"/>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67105" y="3256323"/>
            <a:ext cx="3589782" cy="263849"/>
          </a:xfrm>
          <a:prstGeom prst="rect">
            <a:avLst/>
          </a:prstGeom>
          <a:effectLst>
            <a:softEdge rad="31750"/>
          </a:effectLst>
        </p:spPr>
      </p:pic>
      <p:sp>
        <p:nvSpPr>
          <p:cNvPr id="10" name="テキスト ボックス 9"/>
          <p:cNvSpPr txBox="1"/>
          <p:nvPr/>
        </p:nvSpPr>
        <p:spPr>
          <a:xfrm>
            <a:off x="3563888" y="4592741"/>
            <a:ext cx="2308645" cy="584775"/>
          </a:xfrm>
          <a:prstGeom prst="rect">
            <a:avLst/>
          </a:prstGeom>
          <a:ln>
            <a:solidFill>
              <a:srgbClr val="00B0F0"/>
            </a:solidFill>
            <a:prstDash val="sysDot"/>
          </a:ln>
        </p:spPr>
        <p:style>
          <a:lnRef idx="2">
            <a:schemeClr val="dk1"/>
          </a:lnRef>
          <a:fillRef idx="1">
            <a:schemeClr val="lt1"/>
          </a:fillRef>
          <a:effectRef idx="0">
            <a:schemeClr val="dk1"/>
          </a:effectRef>
          <a:fontRef idx="minor">
            <a:schemeClr val="dk1"/>
          </a:fontRef>
        </p:style>
        <p:txBody>
          <a:bodyPr wrap="none" rtlCol="0">
            <a:spAutoFit/>
          </a:bodyPr>
          <a:lstStyle/>
          <a:p>
            <a:pPr marL="269875" indent="-269875"/>
            <a:r>
              <a:rPr kumimoji="1" lang="ja-JP" altLang="en-US" sz="1600" b="1" dirty="0">
                <a:solidFill>
                  <a:schemeClr val="tx1"/>
                </a:solidFill>
                <a:latin typeface="Tahoma" panose="020B0604030504040204" pitchFamily="34" charset="0"/>
                <a:ea typeface="+mj-ea"/>
                <a:cs typeface="Tahoma" panose="020B0604030504040204" pitchFamily="34" charset="0"/>
              </a:rPr>
              <a:t>④</a:t>
            </a:r>
            <a:r>
              <a:rPr kumimoji="1" lang="en-US" altLang="ja-JP" sz="1600" b="1" dirty="0">
                <a:solidFill>
                  <a:schemeClr val="tx1"/>
                </a:solidFill>
                <a:latin typeface="Tahoma" panose="020B0604030504040204" pitchFamily="34" charset="0"/>
                <a:ea typeface="Tahoma" panose="020B0604030504040204" pitchFamily="34" charset="0"/>
                <a:cs typeface="Tahoma" panose="020B0604030504040204" pitchFamily="34" charset="0"/>
              </a:rPr>
              <a:t>	Mode filtering </a:t>
            </a:r>
            <a:br>
              <a:rPr kumimoji="1" lang="en-US" altLang="ja-JP" sz="16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kumimoji="1" lang="en-US" altLang="ja-JP" sz="1600" b="1" dirty="0">
                <a:solidFill>
                  <a:schemeClr val="tx1"/>
                </a:solidFill>
                <a:latin typeface="Tahoma" panose="020B0604030504040204" pitchFamily="34" charset="0"/>
                <a:ea typeface="Tahoma" panose="020B0604030504040204" pitchFamily="34" charset="0"/>
                <a:cs typeface="Tahoma" panose="020B0604030504040204" pitchFamily="34" charset="0"/>
              </a:rPr>
              <a:t>using triple cavity</a:t>
            </a:r>
            <a:endParaRPr kumimoji="1" lang="ja-JP" altLang="en-US" sz="1600" b="1" dirty="0">
              <a:solidFill>
                <a:schemeClr val="tx1"/>
              </a:solidFill>
              <a:latin typeface="Tahoma" panose="020B0604030504040204" pitchFamily="34" charset="0"/>
              <a:ea typeface="+mj-ea"/>
              <a:cs typeface="Tahoma" panose="020B0604030504040204" pitchFamily="34" charset="0"/>
            </a:endParaRPr>
          </a:p>
        </p:txBody>
      </p:sp>
      <p:cxnSp>
        <p:nvCxnSpPr>
          <p:cNvPr id="46" name="直線矢印コネクタ 45"/>
          <p:cNvCxnSpPr/>
          <p:nvPr/>
        </p:nvCxnSpPr>
        <p:spPr>
          <a:xfrm flipH="1">
            <a:off x="2280884" y="2080012"/>
            <a:ext cx="137119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4" name="円弧 93"/>
          <p:cNvSpPr/>
          <p:nvPr/>
        </p:nvSpPr>
        <p:spPr>
          <a:xfrm>
            <a:off x="2618209" y="1927209"/>
            <a:ext cx="123832" cy="402844"/>
          </a:xfrm>
          <a:prstGeom prst="arc">
            <a:avLst>
              <a:gd name="adj1" fmla="val 14714320"/>
              <a:gd name="adj2" fmla="val 677599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43" name="テキスト ボックス 42"/>
          <p:cNvSpPr txBox="1"/>
          <p:nvPr/>
        </p:nvSpPr>
        <p:spPr>
          <a:xfrm>
            <a:off x="1008415" y="2728084"/>
            <a:ext cx="1085554" cy="369332"/>
          </a:xfrm>
          <a:prstGeom prst="rect">
            <a:avLst/>
          </a:prstGeom>
          <a:noFill/>
        </p:spPr>
        <p:txBody>
          <a:bodyPr wrap="none" rtlCol="0">
            <a:spAutoFit/>
          </a:bodyPr>
          <a:lstStyle/>
          <a:p>
            <a:r>
              <a:rPr kumimoji="1" lang="en-US" altLang="ja-JP" dirty="0">
                <a:solidFill>
                  <a:srgbClr val="FF0000"/>
                </a:solidFill>
                <a:latin typeface="Tahoma" panose="020B0604030504040204" pitchFamily="34" charset="0"/>
                <a:ea typeface="Tahoma" panose="020B0604030504040204" pitchFamily="34" charset="0"/>
                <a:cs typeface="Tahoma" panose="020B0604030504040204" pitchFamily="34" charset="0"/>
              </a:rPr>
              <a:t>1063 nm</a:t>
            </a:r>
            <a:endParaRPr kumimoji="1" lang="ja-JP" altLang="en-US" dirty="0">
              <a:solidFill>
                <a:srgbClr val="FF0000"/>
              </a:solidFill>
              <a:latin typeface="Tahoma" panose="020B0604030504040204" pitchFamily="34" charset="0"/>
              <a:cs typeface="Tahoma" panose="020B0604030504040204" pitchFamily="34" charset="0"/>
            </a:endParaRPr>
          </a:p>
        </p:txBody>
      </p:sp>
      <p:sp>
        <p:nvSpPr>
          <p:cNvPr id="41" name="正方形/長方形 40"/>
          <p:cNvSpPr/>
          <p:nvPr/>
        </p:nvSpPr>
        <p:spPr>
          <a:xfrm>
            <a:off x="-10344" y="0"/>
            <a:ext cx="9144000"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latin typeface="Tahoma" panose="020B0604030504040204" pitchFamily="34" charset="0"/>
                <a:ea typeface="Tahoma" panose="020B0604030504040204" pitchFamily="34" charset="0"/>
                <a:cs typeface="Tahoma" panose="020B0604030504040204" pitchFamily="34" charset="0"/>
              </a:rPr>
              <a:t>Frequency-stabilized laser</a:t>
            </a:r>
            <a:endParaRPr kumimoji="1" lang="ja-JP" altLang="en-US" sz="3200" b="1" dirty="0">
              <a:latin typeface="Tahoma" panose="020B0604030504040204" pitchFamily="34" charset="0"/>
              <a:ea typeface="+mj-ea"/>
              <a:cs typeface="Tahoma" panose="020B0604030504040204" pitchFamily="34" charset="0"/>
            </a:endParaRPr>
          </a:p>
        </p:txBody>
      </p:sp>
      <p:sp>
        <p:nvSpPr>
          <p:cNvPr id="42" name="テキスト ボックス 41"/>
          <p:cNvSpPr txBox="1"/>
          <p:nvPr/>
        </p:nvSpPr>
        <p:spPr>
          <a:xfrm>
            <a:off x="221406" y="1916832"/>
            <a:ext cx="1721946" cy="584775"/>
          </a:xfrm>
          <a:prstGeom prst="rect">
            <a:avLst/>
          </a:prstGeom>
          <a:ln w="28575">
            <a:solidFill>
              <a:srgbClr val="00B0F0"/>
            </a:solidFill>
            <a:prstDash val="sysDot"/>
          </a:ln>
        </p:spPr>
        <p:style>
          <a:lnRef idx="2">
            <a:schemeClr val="dk1"/>
          </a:lnRef>
          <a:fillRef idx="1">
            <a:schemeClr val="lt1"/>
          </a:fillRef>
          <a:effectRef idx="0">
            <a:schemeClr val="dk1"/>
          </a:effectRef>
          <a:fontRef idx="minor">
            <a:schemeClr val="dk1"/>
          </a:fontRef>
        </p:style>
        <p:txBody>
          <a:bodyPr wrap="none" rtlCol="0">
            <a:spAutoFit/>
          </a:bodyPr>
          <a:lstStyle/>
          <a:p>
            <a:pPr marL="269875" indent="-269875"/>
            <a:r>
              <a:rPr kumimoji="1" lang="ja-JP" altLang="en-US" sz="1600" b="1" dirty="0">
                <a:solidFill>
                  <a:schemeClr val="tx1"/>
                </a:solidFill>
                <a:latin typeface="Tahoma" panose="020B0604030504040204" pitchFamily="34" charset="0"/>
                <a:ea typeface="+mj-ea"/>
                <a:cs typeface="Tahoma" panose="020B0604030504040204" pitchFamily="34" charset="0"/>
              </a:rPr>
              <a:t>①</a:t>
            </a:r>
            <a:r>
              <a:rPr kumimoji="1" lang="en-US" altLang="ja-JP" sz="1600" b="1" dirty="0">
                <a:solidFill>
                  <a:schemeClr val="tx1"/>
                </a:solidFill>
                <a:latin typeface="Tahoma" panose="020B0604030504040204" pitchFamily="34" charset="0"/>
                <a:ea typeface="Tahoma" panose="020B0604030504040204" pitchFamily="34" charset="0"/>
                <a:cs typeface="Tahoma" panose="020B0604030504040204" pitchFamily="34" charset="0"/>
              </a:rPr>
              <a:t>	I</a:t>
            </a:r>
            <a:r>
              <a:rPr kumimoji="1" lang="en-US" altLang="ja-JP" sz="1600" b="1" baseline="-25000"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kumimoji="1" lang="en-US" altLang="ja-JP" sz="1600" b="1" dirty="0">
                <a:solidFill>
                  <a:schemeClr val="tx1"/>
                </a:solidFill>
                <a:latin typeface="Tahoma" panose="020B0604030504040204" pitchFamily="34" charset="0"/>
                <a:ea typeface="Tahoma" panose="020B0604030504040204" pitchFamily="34" charset="0"/>
                <a:cs typeface="Tahoma" panose="020B0604030504040204" pitchFamily="34" charset="0"/>
              </a:rPr>
              <a:t>-stabilized</a:t>
            </a:r>
            <a:br>
              <a:rPr kumimoji="1" lang="en-US" altLang="ja-JP" sz="16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kumimoji="1" lang="en-US" altLang="ja-JP" sz="1600" b="1" dirty="0">
                <a:solidFill>
                  <a:schemeClr val="tx1"/>
                </a:solidFill>
                <a:latin typeface="Tahoma" panose="020B0604030504040204" pitchFamily="34" charset="0"/>
                <a:ea typeface="Tahoma" panose="020B0604030504040204" pitchFamily="34" charset="0"/>
                <a:cs typeface="Tahoma" panose="020B0604030504040204" pitchFamily="34" charset="0"/>
              </a:rPr>
              <a:t>CW laser</a:t>
            </a:r>
            <a:endParaRPr kumimoji="1" lang="ja-JP" altLang="en-US" sz="1600" b="1" dirty="0">
              <a:solidFill>
                <a:schemeClr val="tx1"/>
              </a:solidFill>
              <a:latin typeface="Tahoma" panose="020B0604030504040204" pitchFamily="34" charset="0"/>
              <a:ea typeface="+mj-ea"/>
              <a:cs typeface="Tahoma" panose="020B0604030504040204" pitchFamily="34" charset="0"/>
            </a:endParaRPr>
          </a:p>
        </p:txBody>
      </p:sp>
    </p:spTree>
    <p:extLst>
      <p:ext uri="{BB962C8B-B14F-4D97-AF65-F5344CB8AC3E}">
        <p14:creationId xmlns:p14="http://schemas.microsoft.com/office/powerpoint/2010/main" val="1205621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Autofit/>
          </a:bodyPr>
          <a:lstStyle/>
          <a:p>
            <a:pPr algn="ctr"/>
            <a:r>
              <a:rPr lang="en-US" altLang="ja-JP" sz="4400" b="1" dirty="0">
                <a:latin typeface="Candara" panose="020E0502030303020204" pitchFamily="34" charset="0"/>
              </a:rPr>
              <a:t>I</a:t>
            </a:r>
            <a:r>
              <a:rPr lang="en-US" altLang="ja-JP" sz="4400" b="1" baseline="-25000" dirty="0">
                <a:latin typeface="Candara" panose="020E0502030303020204" pitchFamily="34" charset="0"/>
              </a:rPr>
              <a:t>2</a:t>
            </a:r>
            <a:r>
              <a:rPr lang="en-US" altLang="ja-JP" sz="4400" b="1" dirty="0">
                <a:latin typeface="Candara" panose="020E0502030303020204" pitchFamily="34" charset="0"/>
              </a:rPr>
              <a:t>-stabilized 1063 nm CW laser</a:t>
            </a:r>
            <a:endParaRPr kumimoji="1" lang="ja-JP" altLang="en-US" sz="4400" b="1" dirty="0">
              <a:latin typeface="Candara" panose="020E0502030303020204" pitchFamily="34" charset="0"/>
            </a:endParaRPr>
          </a:p>
        </p:txBody>
      </p:sp>
      <p:pic>
        <p:nvPicPr>
          <p:cNvPr id="80" name="Picture 5" descr="E:\Works\AIST\Astro-comb\OAO天文コムmanual\素材\DSC0346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403648" y="1268760"/>
            <a:ext cx="6120680" cy="45907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リーフォーム 10"/>
          <p:cNvSpPr/>
          <p:nvPr/>
        </p:nvSpPr>
        <p:spPr>
          <a:xfrm>
            <a:off x="1891283" y="2080739"/>
            <a:ext cx="2009775" cy="2914650"/>
          </a:xfrm>
          <a:custGeom>
            <a:avLst/>
            <a:gdLst>
              <a:gd name="connsiteX0" fmla="*/ 2009775 w 2009775"/>
              <a:gd name="connsiteY0" fmla="*/ 0 h 2914650"/>
              <a:gd name="connsiteX1" fmla="*/ 552450 w 2009775"/>
              <a:gd name="connsiteY1" fmla="*/ 0 h 2914650"/>
              <a:gd name="connsiteX2" fmla="*/ 0 w 2009775"/>
              <a:gd name="connsiteY2" fmla="*/ 2914650 h 2914650"/>
              <a:gd name="connsiteX3" fmla="*/ 438150 w 2009775"/>
              <a:gd name="connsiteY3" fmla="*/ 2438400 h 2914650"/>
              <a:gd name="connsiteX4" fmla="*/ 1114425 w 2009775"/>
              <a:gd name="connsiteY4" fmla="*/ 2228850 h 2914650"/>
              <a:gd name="connsiteX5" fmla="*/ 990600 w 2009775"/>
              <a:gd name="connsiteY5" fmla="*/ 2790825 h 291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9775" h="2914650">
                <a:moveTo>
                  <a:pt x="2009775" y="0"/>
                </a:moveTo>
                <a:lnTo>
                  <a:pt x="552450" y="0"/>
                </a:lnTo>
                <a:lnTo>
                  <a:pt x="0" y="2914650"/>
                </a:lnTo>
                <a:lnTo>
                  <a:pt x="438150" y="2438400"/>
                </a:lnTo>
                <a:lnTo>
                  <a:pt x="1114425" y="2228850"/>
                </a:lnTo>
                <a:lnTo>
                  <a:pt x="990600" y="2790825"/>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12" name="テキスト ボックス 11"/>
          <p:cNvSpPr txBox="1"/>
          <p:nvPr/>
        </p:nvSpPr>
        <p:spPr>
          <a:xfrm rot="16200000">
            <a:off x="3276563" y="3330595"/>
            <a:ext cx="655949" cy="369332"/>
          </a:xfrm>
          <a:prstGeom prst="rect">
            <a:avLst/>
          </a:prstGeom>
          <a:noFill/>
        </p:spPr>
        <p:txBody>
          <a:bodyPr wrap="none" rtlCol="0">
            <a:spAutoFit/>
          </a:bodyPr>
          <a:lstStyle/>
          <a:p>
            <a:r>
              <a:rPr kumimoji="1" lang="en-US" altLang="ja-JP" dirty="0">
                <a:latin typeface="Tahoma" panose="020B0604030504040204" pitchFamily="34" charset="0"/>
                <a:ea typeface="Tahoma" panose="020B0604030504040204" pitchFamily="34" charset="0"/>
                <a:cs typeface="Tahoma" panose="020B0604030504040204" pitchFamily="34" charset="0"/>
              </a:rPr>
              <a:t>EOM</a:t>
            </a:r>
            <a:endParaRPr kumimoji="1" lang="ja-JP" altLang="en-US" dirty="0">
              <a:latin typeface="Tahoma" panose="020B0604030504040204" pitchFamily="34" charset="0"/>
              <a:cs typeface="Tahoma" panose="020B0604030504040204" pitchFamily="34" charset="0"/>
            </a:endParaRPr>
          </a:p>
        </p:txBody>
      </p:sp>
      <p:sp>
        <p:nvSpPr>
          <p:cNvPr id="13" name="テキスト ボックス 12"/>
          <p:cNvSpPr txBox="1"/>
          <p:nvPr/>
        </p:nvSpPr>
        <p:spPr>
          <a:xfrm>
            <a:off x="6277379" y="1961736"/>
            <a:ext cx="1156086" cy="369332"/>
          </a:xfrm>
          <a:prstGeom prst="rect">
            <a:avLst/>
          </a:prstGeom>
          <a:noFill/>
        </p:spPr>
        <p:txBody>
          <a:bodyPr wrap="none" rtlCol="0">
            <a:spAutoFit/>
          </a:bodyPr>
          <a:lstStyle/>
          <a:p>
            <a:r>
              <a:rPr kumimoji="1" lang="en-US" altLang="ja-JP" dirty="0">
                <a:solidFill>
                  <a:srgbClr val="00FF00"/>
                </a:solidFill>
                <a:latin typeface="Tahoma" panose="020B0604030504040204" pitchFamily="34" charset="0"/>
                <a:ea typeface="Tahoma" panose="020B0604030504040204" pitchFamily="34" charset="0"/>
                <a:cs typeface="Tahoma" panose="020B0604030504040204" pitchFamily="34" charset="0"/>
              </a:rPr>
              <a:t>531.5 nm</a:t>
            </a:r>
            <a:endParaRPr kumimoji="1" lang="ja-JP" altLang="en-US" dirty="0">
              <a:solidFill>
                <a:srgbClr val="00FF00"/>
              </a:solidFill>
              <a:latin typeface="Tahoma" panose="020B0604030504040204" pitchFamily="34" charset="0"/>
              <a:cs typeface="Tahoma" panose="020B0604030504040204" pitchFamily="34" charset="0"/>
            </a:endParaRPr>
          </a:p>
        </p:txBody>
      </p:sp>
      <p:sp>
        <p:nvSpPr>
          <p:cNvPr id="85" name="二等辺三角形 84"/>
          <p:cNvSpPr/>
          <p:nvPr/>
        </p:nvSpPr>
        <p:spPr>
          <a:xfrm rot="11322865">
            <a:off x="2217000" y="2619100"/>
            <a:ext cx="216024" cy="1905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86" name="二等辺三角形 85"/>
          <p:cNvSpPr/>
          <p:nvPr/>
        </p:nvSpPr>
        <p:spPr>
          <a:xfrm rot="11322865">
            <a:off x="2830686" y="4513661"/>
            <a:ext cx="216024" cy="1905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15" name="テキスト ボックス 14"/>
          <p:cNvSpPr txBox="1"/>
          <p:nvPr/>
        </p:nvSpPr>
        <p:spPr>
          <a:xfrm>
            <a:off x="1835696" y="1457680"/>
            <a:ext cx="1863331" cy="369332"/>
          </a:xfrm>
          <a:prstGeom prst="rect">
            <a:avLst/>
          </a:prstGeom>
          <a:noFill/>
        </p:spPr>
        <p:txBody>
          <a:bodyPr wrap="none" rtlCol="0">
            <a:spAutoFit/>
          </a:bodyPr>
          <a:lstStyle/>
          <a:p>
            <a:r>
              <a:rPr kumimoji="1" lang="en-US" altLang="ja-JP" dirty="0">
                <a:solidFill>
                  <a:srgbClr val="FFFF00"/>
                </a:solidFill>
                <a:latin typeface="Tahoma" panose="020B0604030504040204" pitchFamily="34" charset="0"/>
                <a:ea typeface="Tahoma" panose="020B0604030504040204" pitchFamily="34" charset="0"/>
                <a:cs typeface="Tahoma" panose="020B0604030504040204" pitchFamily="34" charset="0"/>
              </a:rPr>
              <a:t>To cavity system</a:t>
            </a:r>
            <a:endParaRPr kumimoji="1" lang="ja-JP" altLang="en-US" dirty="0">
              <a:solidFill>
                <a:srgbClr val="FFFF00"/>
              </a:solidFill>
              <a:latin typeface="Tahoma" panose="020B0604030504040204" pitchFamily="34" charset="0"/>
              <a:cs typeface="Tahoma" panose="020B0604030504040204" pitchFamily="34" charset="0"/>
            </a:endParaRPr>
          </a:p>
        </p:txBody>
      </p:sp>
      <p:grpSp>
        <p:nvGrpSpPr>
          <p:cNvPr id="16" name="グループ化 15"/>
          <p:cNvGrpSpPr/>
          <p:nvPr/>
        </p:nvGrpSpPr>
        <p:grpSpPr>
          <a:xfrm>
            <a:off x="1853183" y="1962844"/>
            <a:ext cx="4410075" cy="3099220"/>
            <a:chOff x="1781175" y="1890836"/>
            <a:chExt cx="4410075" cy="3099220"/>
          </a:xfrm>
        </p:grpSpPr>
        <p:sp>
          <p:nvSpPr>
            <p:cNvPr id="7" name="フリーフォーム 6"/>
            <p:cNvSpPr/>
            <p:nvPr/>
          </p:nvSpPr>
          <p:spPr>
            <a:xfrm>
              <a:off x="1781175" y="1999206"/>
              <a:ext cx="4410075" cy="2990850"/>
            </a:xfrm>
            <a:custGeom>
              <a:avLst/>
              <a:gdLst>
                <a:gd name="connsiteX0" fmla="*/ 4410075 w 4410075"/>
                <a:gd name="connsiteY0" fmla="*/ 190500 h 2990850"/>
                <a:gd name="connsiteX1" fmla="*/ 4400550 w 4410075"/>
                <a:gd name="connsiteY1" fmla="*/ 0 h 2990850"/>
                <a:gd name="connsiteX2" fmla="*/ 2066925 w 4410075"/>
                <a:gd name="connsiteY2" fmla="*/ 0 h 2990850"/>
                <a:gd name="connsiteX3" fmla="*/ 1933575 w 4410075"/>
                <a:gd name="connsiteY3" fmla="*/ 2962275 h 2990850"/>
                <a:gd name="connsiteX4" fmla="*/ 1343025 w 4410075"/>
                <a:gd name="connsiteY4" fmla="*/ 1581150 h 2990850"/>
                <a:gd name="connsiteX5" fmla="*/ 0 w 4410075"/>
                <a:gd name="connsiteY5" fmla="*/ 2990850 h 2990850"/>
                <a:gd name="connsiteX6" fmla="*/ 542925 w 4410075"/>
                <a:gd name="connsiteY6" fmla="*/ 38100 h 299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0075" h="2990850">
                  <a:moveTo>
                    <a:pt x="4410075" y="190500"/>
                  </a:moveTo>
                  <a:lnTo>
                    <a:pt x="4400550" y="0"/>
                  </a:lnTo>
                  <a:lnTo>
                    <a:pt x="2066925" y="0"/>
                  </a:lnTo>
                  <a:lnTo>
                    <a:pt x="1933575" y="2962275"/>
                  </a:lnTo>
                  <a:lnTo>
                    <a:pt x="1343025" y="1581150"/>
                  </a:lnTo>
                  <a:lnTo>
                    <a:pt x="0" y="2990850"/>
                  </a:lnTo>
                  <a:lnTo>
                    <a:pt x="542925" y="38100"/>
                  </a:lnTo>
                </a:path>
              </a:pathLst>
            </a:cu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87" name="二等辺三角形 86"/>
            <p:cNvSpPr/>
            <p:nvPr/>
          </p:nvSpPr>
          <p:spPr>
            <a:xfrm rot="16200000">
              <a:off x="4991286" y="1903598"/>
              <a:ext cx="216024" cy="190500"/>
            </a:xfrm>
            <a:prstGeom prst="triangl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88" name="二等辺三角形 87"/>
            <p:cNvSpPr/>
            <p:nvPr/>
          </p:nvSpPr>
          <p:spPr>
            <a:xfrm rot="10800000">
              <a:off x="3628809" y="4156791"/>
              <a:ext cx="216024" cy="190500"/>
            </a:xfrm>
            <a:prstGeom prst="triangl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89" name="二等辺三角形 88"/>
            <p:cNvSpPr/>
            <p:nvPr/>
          </p:nvSpPr>
          <p:spPr>
            <a:xfrm rot="981979">
              <a:off x="1855913" y="3801410"/>
              <a:ext cx="216024" cy="190500"/>
            </a:xfrm>
            <a:prstGeom prst="triangl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14" name="フリーフォーム 13"/>
            <p:cNvSpPr/>
            <p:nvPr/>
          </p:nvSpPr>
          <p:spPr>
            <a:xfrm>
              <a:off x="2877879" y="2302677"/>
              <a:ext cx="956930" cy="935665"/>
            </a:xfrm>
            <a:custGeom>
              <a:avLst/>
              <a:gdLst>
                <a:gd name="connsiteX0" fmla="*/ 956930 w 956930"/>
                <a:gd name="connsiteY0" fmla="*/ 0 h 935665"/>
                <a:gd name="connsiteX1" fmla="*/ 0 w 956930"/>
                <a:gd name="connsiteY1" fmla="*/ 935665 h 935665"/>
                <a:gd name="connsiteX2" fmla="*/ 99237 w 956930"/>
                <a:gd name="connsiteY2" fmla="*/ 262270 h 935665"/>
              </a:gdLst>
              <a:ahLst/>
              <a:cxnLst>
                <a:cxn ang="0">
                  <a:pos x="connsiteX0" y="connsiteY0"/>
                </a:cxn>
                <a:cxn ang="0">
                  <a:pos x="connsiteX1" y="connsiteY1"/>
                </a:cxn>
                <a:cxn ang="0">
                  <a:pos x="connsiteX2" y="connsiteY2"/>
                </a:cxn>
              </a:cxnLst>
              <a:rect l="l" t="t" r="r" b="b"/>
              <a:pathLst>
                <a:path w="956930" h="935665">
                  <a:moveTo>
                    <a:pt x="956930" y="0"/>
                  </a:moveTo>
                  <a:lnTo>
                    <a:pt x="0" y="935665"/>
                  </a:lnTo>
                  <a:lnTo>
                    <a:pt x="99237" y="262270"/>
                  </a:lnTo>
                </a:path>
              </a:pathLst>
            </a:cu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92" name="二等辺三角形 91"/>
            <p:cNvSpPr/>
            <p:nvPr/>
          </p:nvSpPr>
          <p:spPr>
            <a:xfrm rot="634229">
              <a:off x="2824162" y="2770509"/>
              <a:ext cx="216024" cy="190500"/>
            </a:xfrm>
            <a:prstGeom prst="triangl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grpSp>
      <p:cxnSp>
        <p:nvCxnSpPr>
          <p:cNvPr id="4" name="直線矢印コネクタ 3"/>
          <p:cNvCxnSpPr/>
          <p:nvPr/>
        </p:nvCxnSpPr>
        <p:spPr>
          <a:xfrm>
            <a:off x="1115616" y="2178868"/>
            <a:ext cx="0" cy="3281010"/>
          </a:xfrm>
          <a:prstGeom prst="straightConnector1">
            <a:avLst/>
          </a:prstGeom>
          <a:ln w="38100">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79512" y="3515261"/>
            <a:ext cx="813043" cy="369332"/>
          </a:xfrm>
          <a:prstGeom prst="rect">
            <a:avLst/>
          </a:prstGeom>
          <a:noFill/>
        </p:spPr>
        <p:txBody>
          <a:bodyPr wrap="none" rtlCol="0">
            <a:spAutoFit/>
          </a:bodyPr>
          <a:lstStyle/>
          <a:p>
            <a:r>
              <a:rPr kumimoji="1" lang="en-US" altLang="ja-JP" dirty="0">
                <a:latin typeface="+mn-lt"/>
              </a:rPr>
              <a:t>45 cm</a:t>
            </a:r>
            <a:endParaRPr kumimoji="1" lang="ja-JP" altLang="en-US" dirty="0">
              <a:latin typeface="+mn-lt"/>
            </a:endParaRPr>
          </a:p>
        </p:txBody>
      </p:sp>
      <p:sp>
        <p:nvSpPr>
          <p:cNvPr id="21" name="テキスト ボックス 20"/>
          <p:cNvSpPr txBox="1"/>
          <p:nvPr/>
        </p:nvSpPr>
        <p:spPr>
          <a:xfrm>
            <a:off x="4056607" y="6165304"/>
            <a:ext cx="803425" cy="369332"/>
          </a:xfrm>
          <a:prstGeom prst="rect">
            <a:avLst/>
          </a:prstGeom>
          <a:noFill/>
        </p:spPr>
        <p:txBody>
          <a:bodyPr wrap="none" rtlCol="0">
            <a:spAutoFit/>
          </a:bodyPr>
          <a:lstStyle/>
          <a:p>
            <a:r>
              <a:rPr kumimoji="1" lang="en-US" altLang="ja-JP" dirty="0">
                <a:latin typeface="+mn-lt"/>
              </a:rPr>
              <a:t>60 cm</a:t>
            </a:r>
            <a:endParaRPr kumimoji="1" lang="ja-JP" altLang="en-US" dirty="0">
              <a:latin typeface="+mn-lt"/>
            </a:endParaRPr>
          </a:p>
        </p:txBody>
      </p:sp>
      <p:cxnSp>
        <p:nvCxnSpPr>
          <p:cNvPr id="22" name="直線矢印コネクタ 21"/>
          <p:cNvCxnSpPr/>
          <p:nvPr/>
        </p:nvCxnSpPr>
        <p:spPr>
          <a:xfrm flipH="1">
            <a:off x="1761595" y="6093296"/>
            <a:ext cx="4995242" cy="0"/>
          </a:xfrm>
          <a:prstGeom prst="straightConnector1">
            <a:avLst/>
          </a:prstGeom>
          <a:ln w="38100">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534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5" grpId="0" animBg="1"/>
      <p:bldP spid="8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295" y="1567785"/>
            <a:ext cx="4653787" cy="3567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noAutofit/>
          </a:bodyPr>
          <a:lstStyle/>
          <a:p>
            <a:pPr algn="ctr"/>
            <a:r>
              <a:rPr kumimoji="1" lang="en-US" altLang="ja-JP" sz="4400" b="1" dirty="0">
                <a:latin typeface="Candara" panose="020E0502030303020204" pitchFamily="34" charset="0"/>
              </a:rPr>
              <a:t>Signal and frequency stability</a:t>
            </a:r>
            <a:endParaRPr kumimoji="1" lang="ja-JP" altLang="en-US" sz="4400" b="1" dirty="0">
              <a:latin typeface="Candara" panose="020E0502030303020204" pitchFamily="34" charset="0"/>
            </a:endParaRPr>
          </a:p>
        </p:txBody>
      </p:sp>
      <p:sp>
        <p:nvSpPr>
          <p:cNvPr id="4" name="テキスト ボックス 3"/>
          <p:cNvSpPr txBox="1"/>
          <p:nvPr/>
        </p:nvSpPr>
        <p:spPr>
          <a:xfrm>
            <a:off x="2756396" y="1893332"/>
            <a:ext cx="473206" cy="369332"/>
          </a:xfrm>
          <a:prstGeom prst="rect">
            <a:avLst/>
          </a:prstGeom>
          <a:noFill/>
        </p:spPr>
        <p:txBody>
          <a:bodyPr wrap="none" rtlCol="0">
            <a:spAutoFit/>
          </a:bodyPr>
          <a:lstStyle/>
          <a:p>
            <a:r>
              <a:rPr kumimoji="1" lang="en-US" altLang="ja-JP" dirty="0">
                <a:latin typeface="Tahoma" panose="020B0604030504040204" pitchFamily="34" charset="0"/>
                <a:ea typeface="Tahoma" panose="020B0604030504040204" pitchFamily="34" charset="0"/>
                <a:cs typeface="Tahoma" panose="020B0604030504040204" pitchFamily="34" charset="0"/>
              </a:rPr>
              <a:t>a</a:t>
            </a:r>
            <a:r>
              <a:rPr kumimoji="1" lang="en-US" altLang="ja-JP" baseline="-25000" dirty="0">
                <a:latin typeface="Tahoma" panose="020B0604030504040204" pitchFamily="34" charset="0"/>
                <a:ea typeface="Tahoma" panose="020B0604030504040204" pitchFamily="34" charset="0"/>
                <a:cs typeface="Tahoma" panose="020B0604030504040204" pitchFamily="34" charset="0"/>
              </a:rPr>
              <a:t>10</a:t>
            </a:r>
            <a:endParaRPr kumimoji="1" lang="ja-JP" altLang="en-US" baseline="-25000" dirty="0">
              <a:latin typeface="Tahoma" panose="020B0604030504040204" pitchFamily="34" charset="0"/>
              <a:cs typeface="Tahoma" panose="020B0604030504040204" pitchFamily="34" charset="0"/>
            </a:endParaRPr>
          </a:p>
        </p:txBody>
      </p:sp>
      <p:cxnSp>
        <p:nvCxnSpPr>
          <p:cNvPr id="6" name="直線矢印コネクタ 5"/>
          <p:cNvCxnSpPr/>
          <p:nvPr/>
        </p:nvCxnSpPr>
        <p:spPr>
          <a:xfrm flipH="1">
            <a:off x="2543036" y="2216944"/>
            <a:ext cx="365760" cy="434340"/>
          </a:xfrm>
          <a:prstGeom prst="straightConnector1">
            <a:avLst/>
          </a:prstGeom>
          <a:ln w="1270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198119" y="1412776"/>
            <a:ext cx="2654573" cy="369332"/>
          </a:xfrm>
          <a:prstGeom prst="rect">
            <a:avLst/>
          </a:prstGeom>
        </p:spPr>
        <p:txBody>
          <a:bodyPr wrap="none">
            <a:spAutoFit/>
          </a:bodyPr>
          <a:lstStyle/>
          <a:p>
            <a:r>
              <a:rPr lang="en-US" altLang="ja-JP" dirty="0">
                <a:latin typeface="Tahoma" panose="020B0604030504040204" pitchFamily="34" charset="0"/>
                <a:ea typeface="Tahoma" panose="020B0604030504040204" pitchFamily="34" charset="0"/>
                <a:cs typeface="Tahoma" panose="020B0604030504040204" pitchFamily="34" charset="0"/>
              </a:rPr>
              <a:t>P(34)32-0 a</a:t>
            </a:r>
            <a:r>
              <a:rPr lang="en-US" altLang="ja-JP" baseline="-25000" dirty="0">
                <a:latin typeface="Tahoma" panose="020B0604030504040204" pitchFamily="34" charset="0"/>
                <a:ea typeface="Tahoma" panose="020B0604030504040204" pitchFamily="34" charset="0"/>
                <a:cs typeface="Tahoma" panose="020B0604030504040204" pitchFamily="34" charset="0"/>
              </a:rPr>
              <a:t>10</a:t>
            </a:r>
            <a:r>
              <a:rPr lang="en-US" altLang="ja-JP" dirty="0">
                <a:latin typeface="Tahoma" panose="020B0604030504040204" pitchFamily="34" charset="0"/>
                <a:ea typeface="Tahoma" panose="020B0604030504040204" pitchFamily="34" charset="0"/>
                <a:cs typeface="Tahoma" panose="020B0604030504040204" pitchFamily="34" charset="0"/>
              </a:rPr>
              <a:t> transition</a:t>
            </a:r>
            <a:endParaRPr lang="ja-JP" altLang="en-US" dirty="0">
              <a:latin typeface="Tahoma" panose="020B0604030504040204" pitchFamily="34" charset="0"/>
              <a:ea typeface="+mj-ea"/>
              <a:cs typeface="Tahoma" panose="020B0604030504040204" pitchFamily="34" charset="0"/>
            </a:endParaRPr>
          </a:p>
        </p:txBody>
      </p:sp>
      <p:sp>
        <p:nvSpPr>
          <p:cNvPr id="11" name="テキスト ボックス 10"/>
          <p:cNvSpPr txBox="1"/>
          <p:nvPr/>
        </p:nvSpPr>
        <p:spPr>
          <a:xfrm>
            <a:off x="4860032" y="1412776"/>
            <a:ext cx="2088200" cy="369332"/>
          </a:xfrm>
          <a:prstGeom prst="rect">
            <a:avLst/>
          </a:prstGeom>
          <a:noFill/>
        </p:spPr>
        <p:txBody>
          <a:bodyPr wrap="none" rtlCol="0">
            <a:spAutoFit/>
          </a:bodyPr>
          <a:lstStyle/>
          <a:p>
            <a:r>
              <a:rPr lang="en-US" altLang="ja-JP" dirty="0">
                <a:latin typeface="Tahoma" panose="020B0604030504040204" pitchFamily="34" charset="0"/>
                <a:ea typeface="Tahoma" panose="020B0604030504040204" pitchFamily="34" charset="0"/>
                <a:cs typeface="Tahoma" panose="020B0604030504040204" pitchFamily="34" charset="0"/>
              </a:rPr>
              <a:t>Frequency stability</a:t>
            </a:r>
            <a:endParaRPr kumimoji="1" lang="ja-JP" altLang="en-US" dirty="0">
              <a:latin typeface="Tahoma" panose="020B0604030504040204" pitchFamily="34" charset="0"/>
              <a:cs typeface="Tahoma" panose="020B0604030504040204" pitchFamily="34" charset="0"/>
            </a:endParaRPr>
          </a:p>
        </p:txBody>
      </p:sp>
      <p:sp>
        <p:nvSpPr>
          <p:cNvPr id="15" name="テキスト ボックス 14"/>
          <p:cNvSpPr txBox="1"/>
          <p:nvPr/>
        </p:nvSpPr>
        <p:spPr>
          <a:xfrm>
            <a:off x="639700" y="5507940"/>
            <a:ext cx="3572260" cy="369332"/>
          </a:xfrm>
          <a:prstGeom prst="rect">
            <a:avLst/>
          </a:prstGeom>
          <a:noFill/>
        </p:spPr>
        <p:txBody>
          <a:bodyPr wrap="none" rtlCol="0">
            <a:spAutoFit/>
          </a:bodyPr>
          <a:lstStyle/>
          <a:p>
            <a:r>
              <a:rPr kumimoji="1" lang="en-US" altLang="ja-JP" dirty="0">
                <a:latin typeface="Tahoma" panose="020B0604030504040204" pitchFamily="34" charset="0"/>
                <a:ea typeface="Tahoma" panose="020B0604030504040204" pitchFamily="34" charset="0"/>
                <a:cs typeface="Tahoma" panose="020B0604030504040204" pitchFamily="34" charset="0"/>
              </a:rPr>
              <a:t>Frequency: </a:t>
            </a:r>
            <a:r>
              <a:rPr kumimoji="1" lang="en-US" altLang="ja-JP" dirty="0">
                <a:solidFill>
                  <a:srgbClr val="FF0000"/>
                </a:solidFill>
                <a:latin typeface="Tahoma" panose="020B0604030504040204" pitchFamily="34" charset="0"/>
                <a:ea typeface="Tahoma" panose="020B0604030504040204" pitchFamily="34" charset="0"/>
                <a:cs typeface="Tahoma" panose="020B0604030504040204" pitchFamily="34" charset="0"/>
              </a:rPr>
              <a:t>564 044 690 263 kHz</a:t>
            </a:r>
            <a:endParaRPr kumimoji="1" lang="ja-JP" altLang="en-US" dirty="0">
              <a:solidFill>
                <a:srgbClr val="FF0000"/>
              </a:solidFill>
              <a:latin typeface="Tahoma" panose="020B0604030504040204" pitchFamily="34" charset="0"/>
              <a:cs typeface="Tahoma" panose="020B0604030504040204" pitchFamily="34" charset="0"/>
            </a:endParaRPr>
          </a:p>
        </p:txBody>
      </p:sp>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655820" y="1821180"/>
            <a:ext cx="4091940" cy="3314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5508104" y="5373216"/>
            <a:ext cx="3168352" cy="646331"/>
          </a:xfrm>
          <a:prstGeom prst="rect">
            <a:avLst/>
          </a:prstGeom>
          <a:noFill/>
        </p:spPr>
        <p:txBody>
          <a:bodyPr wrap="square" rtlCol="0">
            <a:spAutoFit/>
          </a:bodyPr>
          <a:lstStyle/>
          <a:p>
            <a:r>
              <a:rPr kumimoji="1" lang="en-US" altLang="ja-JP" dirty="0">
                <a:latin typeface="Tahoma" panose="020B0604030504040204" pitchFamily="34" charset="0"/>
                <a:ea typeface="Tahoma" panose="020B0604030504040204" pitchFamily="34" charset="0"/>
                <a:cs typeface="Tahoma" panose="020B0604030504040204" pitchFamily="34" charset="0"/>
              </a:rPr>
              <a:t>1 week continuous operation was confirmed.</a:t>
            </a:r>
            <a:endParaRPr kumimoji="1" lang="ja-JP" altLang="en-US"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451754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カギ線コネクタ 55"/>
          <p:cNvCxnSpPr>
            <a:stCxn id="137" idx="2"/>
            <a:endCxn id="10" idx="1"/>
          </p:cNvCxnSpPr>
          <p:nvPr/>
        </p:nvCxnSpPr>
        <p:spPr>
          <a:xfrm rot="16200000" flipH="1">
            <a:off x="1721874" y="3043114"/>
            <a:ext cx="1076925" cy="2607104"/>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a:stCxn id="7" idx="2"/>
            <a:endCxn id="137" idx="0"/>
          </p:cNvCxnSpPr>
          <p:nvPr/>
        </p:nvCxnSpPr>
        <p:spPr>
          <a:xfrm flipH="1">
            <a:off x="956784" y="2492896"/>
            <a:ext cx="125595" cy="9459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a:stCxn id="7" idx="3"/>
          </p:cNvCxnSpPr>
          <p:nvPr/>
        </p:nvCxnSpPr>
        <p:spPr>
          <a:xfrm>
            <a:off x="1943352" y="2200509"/>
            <a:ext cx="138547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4" name="テキスト ボックス 133"/>
          <p:cNvSpPr txBox="1"/>
          <p:nvPr/>
        </p:nvSpPr>
        <p:spPr>
          <a:xfrm>
            <a:off x="983148" y="4077652"/>
            <a:ext cx="958917" cy="369332"/>
          </a:xfrm>
          <a:prstGeom prst="rect">
            <a:avLst/>
          </a:prstGeom>
          <a:noFill/>
        </p:spPr>
        <p:txBody>
          <a:bodyPr wrap="none" rtlCol="0">
            <a:spAutoFit/>
          </a:bodyPr>
          <a:lstStyle/>
          <a:p>
            <a:r>
              <a:rPr kumimoji="1" lang="en-US" altLang="ja-JP" dirty="0">
                <a:solidFill>
                  <a:srgbClr val="00B050"/>
                </a:solidFill>
                <a:latin typeface="Tahoma" panose="020B0604030504040204" pitchFamily="34" charset="0"/>
                <a:ea typeface="Tahoma" panose="020B0604030504040204" pitchFamily="34" charset="0"/>
                <a:cs typeface="Tahoma" panose="020B0604030504040204" pitchFamily="34" charset="0"/>
              </a:rPr>
              <a:t>532 nm</a:t>
            </a:r>
            <a:endParaRPr kumimoji="1" lang="ja-JP" altLang="en-US" dirty="0">
              <a:solidFill>
                <a:srgbClr val="00B050"/>
              </a:solidFill>
              <a:latin typeface="Tahoma" panose="020B0604030504040204" pitchFamily="34" charset="0"/>
              <a:cs typeface="Tahoma" panose="020B0604030504040204" pitchFamily="34" charset="0"/>
            </a:endParaRPr>
          </a:p>
        </p:txBody>
      </p:sp>
      <p:sp>
        <p:nvSpPr>
          <p:cNvPr id="137" name="テキスト ボックス 136"/>
          <p:cNvSpPr txBox="1"/>
          <p:nvPr/>
        </p:nvSpPr>
        <p:spPr>
          <a:xfrm>
            <a:off x="645641" y="3438872"/>
            <a:ext cx="622286" cy="369332"/>
          </a:xfrm>
          <a:prstGeom prst="rect">
            <a:avLst/>
          </a:prstGeom>
          <a:ln w="28575"/>
        </p:spPr>
        <p:style>
          <a:lnRef idx="2">
            <a:schemeClr val="dk1"/>
          </a:lnRef>
          <a:fillRef idx="1">
            <a:schemeClr val="lt1"/>
          </a:fillRef>
          <a:effectRef idx="0">
            <a:schemeClr val="dk1"/>
          </a:effectRef>
          <a:fontRef idx="minor">
            <a:schemeClr val="dk1"/>
          </a:fontRef>
        </p:style>
        <p:txBody>
          <a:bodyPr wrap="none" rtlCol="0">
            <a:spAutoFit/>
          </a:bodyPr>
          <a:lstStyle/>
          <a:p>
            <a:pPr algn="ctr"/>
            <a:r>
              <a:rPr kumimoji="1" lang="en-US" altLang="ja-JP" dirty="0">
                <a:latin typeface="Tahoma" panose="020B0604030504040204" pitchFamily="34" charset="0"/>
                <a:ea typeface="Tahoma" panose="020B0604030504040204" pitchFamily="34" charset="0"/>
                <a:cs typeface="Tahoma" panose="020B0604030504040204" pitchFamily="34" charset="0"/>
              </a:rPr>
              <a:t>SHG</a:t>
            </a:r>
            <a:endParaRPr kumimoji="1" lang="ja-JP" altLang="en-US" dirty="0">
              <a:latin typeface="Tahoma" panose="020B0604030504040204" pitchFamily="34" charset="0"/>
              <a:cs typeface="Tahoma" panose="020B0604030504040204" pitchFamily="34" charset="0"/>
            </a:endParaRPr>
          </a:p>
        </p:txBody>
      </p:sp>
      <p:sp>
        <p:nvSpPr>
          <p:cNvPr id="30" name="テキスト ボックス 29"/>
          <p:cNvSpPr txBox="1"/>
          <p:nvPr/>
        </p:nvSpPr>
        <p:spPr>
          <a:xfrm>
            <a:off x="5683763" y="1647964"/>
            <a:ext cx="1263487" cy="369332"/>
          </a:xfrm>
          <a:prstGeom prst="rect">
            <a:avLst/>
          </a:prstGeom>
          <a:noFill/>
        </p:spPr>
        <p:txBody>
          <a:bodyPr wrap="none" rtlCol="0">
            <a:spAutoFit/>
          </a:bodyPr>
          <a:lstStyle/>
          <a:p>
            <a:r>
              <a:rPr kumimoji="1" lang="en-US" altLang="ja-JP" i="1" dirty="0" err="1">
                <a:latin typeface="Tahoma" panose="020B0604030504040204" pitchFamily="34" charset="0"/>
                <a:ea typeface="Tahoma" panose="020B0604030504040204" pitchFamily="34" charset="0"/>
                <a:cs typeface="Tahoma" panose="020B0604030504040204" pitchFamily="34" charset="0"/>
              </a:rPr>
              <a:t>f</a:t>
            </a:r>
            <a:r>
              <a:rPr kumimoji="1" lang="en-US" altLang="ja-JP" baseline="-25000" dirty="0" err="1">
                <a:latin typeface="Tahoma" panose="020B0604030504040204" pitchFamily="34" charset="0"/>
                <a:ea typeface="Tahoma" panose="020B0604030504040204" pitchFamily="34" charset="0"/>
                <a:cs typeface="Tahoma" panose="020B0604030504040204" pitchFamily="34" charset="0"/>
              </a:rPr>
              <a:t>ceo</a:t>
            </a:r>
            <a:r>
              <a:rPr kumimoji="1" lang="en-US" altLang="ja-JP" dirty="0">
                <a:latin typeface="Tahoma" panose="020B0604030504040204" pitchFamily="34" charset="0"/>
                <a:ea typeface="Tahoma" panose="020B0604030504040204" pitchFamily="34" charset="0"/>
                <a:cs typeface="Tahoma" panose="020B0604030504040204" pitchFamily="34" charset="0"/>
              </a:rPr>
              <a:t> = 0 Hz</a:t>
            </a:r>
            <a:endParaRPr kumimoji="1" lang="ja-JP" altLang="en-US" dirty="0">
              <a:latin typeface="Tahoma" panose="020B0604030504040204" pitchFamily="34" charset="0"/>
              <a:cs typeface="Tahoma" panose="020B0604030504040204" pitchFamily="34" charset="0"/>
            </a:endParaRPr>
          </a:p>
        </p:txBody>
      </p:sp>
      <p:sp>
        <p:nvSpPr>
          <p:cNvPr id="49" name="テキスト ボックス 48"/>
          <p:cNvSpPr txBox="1"/>
          <p:nvPr/>
        </p:nvSpPr>
        <p:spPr>
          <a:xfrm>
            <a:off x="2021961" y="2358752"/>
            <a:ext cx="1257075" cy="369332"/>
          </a:xfrm>
          <a:prstGeom prst="rect">
            <a:avLst/>
          </a:prstGeom>
          <a:noFill/>
        </p:spPr>
        <p:txBody>
          <a:bodyPr wrap="none" rtlCol="0">
            <a:spAutoFit/>
          </a:bodyPr>
          <a:lstStyle/>
          <a:p>
            <a:r>
              <a:rPr kumimoji="1" lang="en-US" altLang="ja-JP" dirty="0">
                <a:latin typeface="Tahoma" panose="020B0604030504040204" pitchFamily="34" charset="0"/>
                <a:ea typeface="Tahoma" panose="020B0604030504040204" pitchFamily="34" charset="0"/>
                <a:cs typeface="Tahoma" panose="020B0604030504040204" pitchFamily="34" charset="0"/>
              </a:rPr>
              <a:t>Phase lock</a:t>
            </a:r>
            <a:endParaRPr kumimoji="1" lang="ja-JP" altLang="en-US" dirty="0">
              <a:latin typeface="Tahoma" panose="020B0604030504040204" pitchFamily="34" charset="0"/>
              <a:cs typeface="Tahoma" panose="020B0604030504040204" pitchFamily="34" charset="0"/>
            </a:endParaRPr>
          </a:p>
        </p:txBody>
      </p:sp>
      <p:sp>
        <p:nvSpPr>
          <p:cNvPr id="57" name="下矢印 56"/>
          <p:cNvSpPr/>
          <p:nvPr/>
        </p:nvSpPr>
        <p:spPr>
          <a:xfrm>
            <a:off x="4444524" y="2728084"/>
            <a:ext cx="323430" cy="432048"/>
          </a:xfrm>
          <a:prstGeom prst="downArrow">
            <a:avLst/>
          </a:prstGeom>
          <a:solidFill>
            <a:schemeClr val="bg1">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106" name="下矢印 105"/>
          <p:cNvSpPr/>
          <p:nvPr/>
        </p:nvSpPr>
        <p:spPr>
          <a:xfrm>
            <a:off x="4432577" y="3952220"/>
            <a:ext cx="323430" cy="432048"/>
          </a:xfrm>
          <a:prstGeom prst="downArrow">
            <a:avLst/>
          </a:prstGeom>
          <a:solidFill>
            <a:srgbClr val="7030A0"/>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107" name="下矢印 106"/>
          <p:cNvSpPr/>
          <p:nvPr/>
        </p:nvSpPr>
        <p:spPr>
          <a:xfrm>
            <a:off x="4444524" y="5455096"/>
            <a:ext cx="323430" cy="432048"/>
          </a:xfrm>
          <a:prstGeom prst="downArrow">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58" name="テキスト ボックス 57"/>
          <p:cNvSpPr txBox="1"/>
          <p:nvPr/>
        </p:nvSpPr>
        <p:spPr>
          <a:xfrm>
            <a:off x="3939032" y="5959152"/>
            <a:ext cx="1353769" cy="369332"/>
          </a:xfrm>
          <a:prstGeom prst="rect">
            <a:avLst/>
          </a:prstGeom>
          <a:noFill/>
        </p:spPr>
        <p:txBody>
          <a:bodyPr wrap="none" rtlCol="0">
            <a:spAutoFit/>
          </a:bodyPr>
          <a:lstStyle/>
          <a:p>
            <a:r>
              <a:rPr kumimoji="1" lang="en-US" altLang="ja-JP" dirty="0">
                <a:latin typeface="Tahoma" panose="020B0604030504040204" pitchFamily="34" charset="0"/>
                <a:ea typeface="Tahoma" panose="020B0604030504040204" pitchFamily="34" charset="0"/>
                <a:cs typeface="Tahoma" panose="020B0604030504040204" pitchFamily="34" charset="0"/>
              </a:rPr>
              <a:t>To HIDES-F</a:t>
            </a:r>
            <a:endParaRPr kumimoji="1" lang="ja-JP" altLang="en-US" dirty="0">
              <a:latin typeface="Tahoma" panose="020B0604030504040204" pitchFamily="34" charset="0"/>
              <a:cs typeface="Tahoma" panose="020B0604030504040204" pitchFamily="34" charset="0"/>
            </a:endParaRPr>
          </a:p>
        </p:txBody>
      </p:sp>
      <p:sp>
        <p:nvSpPr>
          <p:cNvPr id="59" name="テキスト ボックス 58"/>
          <p:cNvSpPr txBox="1"/>
          <p:nvPr/>
        </p:nvSpPr>
        <p:spPr>
          <a:xfrm>
            <a:off x="1320534" y="4915906"/>
            <a:ext cx="1888146" cy="307777"/>
          </a:xfrm>
          <a:prstGeom prst="rect">
            <a:avLst/>
          </a:prstGeom>
          <a:noFill/>
        </p:spPr>
        <p:txBody>
          <a:bodyPr wrap="none" rtlCol="0">
            <a:spAutoFit/>
          </a:bodyPr>
          <a:lstStyle/>
          <a:p>
            <a:r>
              <a:rPr kumimoji="1" lang="en-US" altLang="ja-JP" sz="1400" dirty="0">
                <a:latin typeface="Tahoma" panose="020B0604030504040204" pitchFamily="34" charset="0"/>
                <a:ea typeface="Tahoma" panose="020B0604030504040204" pitchFamily="34" charset="0"/>
                <a:cs typeface="Tahoma" panose="020B0604030504040204" pitchFamily="34" charset="0"/>
              </a:rPr>
              <a:t>Reference for cavities</a:t>
            </a:r>
            <a:endParaRPr kumimoji="1" lang="ja-JP" altLang="en-US" sz="1400" dirty="0">
              <a:latin typeface="Tahoma" panose="020B0604030504040204" pitchFamily="34" charset="0"/>
              <a:cs typeface="Tahoma" panose="020B0604030504040204" pitchFamily="34" charset="0"/>
            </a:endParaRPr>
          </a:p>
        </p:txBody>
      </p:sp>
      <p:sp>
        <p:nvSpPr>
          <p:cNvPr id="60" name="テキスト ボックス 59"/>
          <p:cNvSpPr txBox="1"/>
          <p:nvPr/>
        </p:nvSpPr>
        <p:spPr>
          <a:xfrm>
            <a:off x="5683763" y="2008004"/>
            <a:ext cx="2724657" cy="369332"/>
          </a:xfrm>
          <a:prstGeom prst="rect">
            <a:avLst/>
          </a:prstGeom>
          <a:noFill/>
        </p:spPr>
        <p:txBody>
          <a:bodyPr wrap="none" rtlCol="0">
            <a:spAutoFit/>
          </a:bodyPr>
          <a:lstStyle/>
          <a:p>
            <a:r>
              <a:rPr kumimoji="1" lang="en-US" altLang="ja-JP" i="1" dirty="0" err="1">
                <a:latin typeface="Tahoma" panose="020B0604030504040204" pitchFamily="34" charset="0"/>
                <a:ea typeface="Tahoma" panose="020B0604030504040204" pitchFamily="34" charset="0"/>
                <a:cs typeface="Tahoma" panose="020B0604030504040204" pitchFamily="34" charset="0"/>
              </a:rPr>
              <a:t>f</a:t>
            </a:r>
            <a:r>
              <a:rPr kumimoji="1" lang="en-US" altLang="ja-JP" baseline="-25000" dirty="0" err="1">
                <a:latin typeface="Tahoma" panose="020B0604030504040204" pitchFamily="34" charset="0"/>
                <a:ea typeface="Tahoma" panose="020B0604030504040204" pitchFamily="34" charset="0"/>
                <a:cs typeface="Tahoma" panose="020B0604030504040204" pitchFamily="34" charset="0"/>
              </a:rPr>
              <a:t>rep</a:t>
            </a:r>
            <a:r>
              <a:rPr kumimoji="1" lang="en-US" altLang="ja-JP" dirty="0">
                <a:latin typeface="Tahoma" panose="020B0604030504040204" pitchFamily="34" charset="0"/>
                <a:ea typeface="Tahoma" panose="020B0604030504040204" pitchFamily="34" charset="0"/>
                <a:cs typeface="Tahoma" panose="020B0604030504040204" pitchFamily="34" charset="0"/>
              </a:rPr>
              <a:t> = 100 MHz, 1560 nm</a:t>
            </a:r>
            <a:endParaRPr kumimoji="1" lang="ja-JP" altLang="en-US" dirty="0">
              <a:latin typeface="Tahoma" panose="020B0604030504040204" pitchFamily="34" charset="0"/>
              <a:cs typeface="Tahoma" panose="020B0604030504040204" pitchFamily="34" charset="0"/>
            </a:endParaRPr>
          </a:p>
        </p:txBody>
      </p:sp>
      <p:sp>
        <p:nvSpPr>
          <p:cNvPr id="108" name="テキスト ボックス 107"/>
          <p:cNvSpPr txBox="1"/>
          <p:nvPr/>
        </p:nvSpPr>
        <p:spPr>
          <a:xfrm>
            <a:off x="5478345" y="3552110"/>
            <a:ext cx="3349828" cy="400110"/>
          </a:xfrm>
          <a:prstGeom prst="rect">
            <a:avLst/>
          </a:prstGeom>
          <a:noFill/>
        </p:spPr>
        <p:txBody>
          <a:bodyPr wrap="none" rtlCol="0">
            <a:spAutoFit/>
          </a:bodyPr>
          <a:lstStyle/>
          <a:p>
            <a:r>
              <a:rPr lang="en-US" altLang="ja-JP" i="1" dirty="0" err="1">
                <a:latin typeface="Tahoma" panose="020B0604030504040204" pitchFamily="34" charset="0"/>
                <a:ea typeface="Tahoma" panose="020B0604030504040204" pitchFamily="34" charset="0"/>
                <a:cs typeface="Tahoma" panose="020B0604030504040204" pitchFamily="34" charset="0"/>
              </a:rPr>
              <a:t>f</a:t>
            </a:r>
            <a:r>
              <a:rPr kumimoji="1" lang="en-US" altLang="ja-JP" baseline="-25000" dirty="0" err="1">
                <a:latin typeface="Tahoma" panose="020B0604030504040204" pitchFamily="34" charset="0"/>
                <a:ea typeface="Tahoma" panose="020B0604030504040204" pitchFamily="34" charset="0"/>
                <a:cs typeface="Tahoma" panose="020B0604030504040204" pitchFamily="34" charset="0"/>
              </a:rPr>
              <a:t>rep</a:t>
            </a:r>
            <a:r>
              <a:rPr kumimoji="1" lang="en-US" altLang="ja-JP" dirty="0">
                <a:latin typeface="Tahoma" panose="020B0604030504040204" pitchFamily="34" charset="0"/>
                <a:ea typeface="Tahoma" panose="020B0604030504040204" pitchFamily="34" charset="0"/>
                <a:cs typeface="Tahoma" panose="020B0604030504040204" pitchFamily="34" charset="0"/>
              </a:rPr>
              <a:t> = 100 MHz, </a:t>
            </a:r>
            <a:r>
              <a:rPr kumimoji="1" lang="en-US" altLang="ja-JP" sz="2000" b="1" dirty="0">
                <a:solidFill>
                  <a:srgbClr val="FF0000"/>
                </a:solidFill>
                <a:latin typeface="Tahoma" panose="020B0604030504040204" pitchFamily="34" charset="0"/>
                <a:ea typeface="Tahoma" panose="020B0604030504040204" pitchFamily="34" charset="0"/>
                <a:cs typeface="Tahoma" panose="020B0604030504040204" pitchFamily="34" charset="0"/>
              </a:rPr>
              <a:t>380-540</a:t>
            </a:r>
            <a:r>
              <a:rPr kumimoji="1" lang="en-US" altLang="ja-JP" b="1" dirty="0">
                <a:solidFill>
                  <a:srgbClr val="FF0000"/>
                </a:solidFill>
                <a:latin typeface="Tahoma" panose="020B0604030504040204" pitchFamily="34" charset="0"/>
                <a:ea typeface="Tahoma" panose="020B0604030504040204" pitchFamily="34" charset="0"/>
                <a:cs typeface="Tahoma" panose="020B0604030504040204" pitchFamily="34" charset="0"/>
              </a:rPr>
              <a:t> nm</a:t>
            </a:r>
            <a:endParaRPr kumimoji="1" lang="ja-JP" altLang="en-US" b="1" dirty="0">
              <a:solidFill>
                <a:srgbClr val="FF0000"/>
              </a:solidFill>
              <a:latin typeface="Tahoma" panose="020B0604030504040204" pitchFamily="34" charset="0"/>
              <a:cs typeface="Tahoma" panose="020B0604030504040204" pitchFamily="34" charset="0"/>
            </a:endParaRPr>
          </a:p>
        </p:txBody>
      </p:sp>
      <p:sp>
        <p:nvSpPr>
          <p:cNvPr id="109" name="テキスト ボックス 108"/>
          <p:cNvSpPr txBox="1"/>
          <p:nvPr/>
        </p:nvSpPr>
        <p:spPr>
          <a:xfrm>
            <a:off x="4644008" y="5221811"/>
            <a:ext cx="4246419" cy="400110"/>
          </a:xfrm>
          <a:prstGeom prst="rect">
            <a:avLst/>
          </a:prstGeom>
          <a:noFill/>
        </p:spPr>
        <p:txBody>
          <a:bodyPr wrap="none" rtlCol="0">
            <a:spAutoFit/>
          </a:bodyPr>
          <a:lstStyle/>
          <a:p>
            <a:r>
              <a:rPr kumimoji="1" lang="en-US" altLang="ja-JP" i="1" dirty="0" err="1">
                <a:latin typeface="Tahoma" panose="020B0604030504040204" pitchFamily="34" charset="0"/>
                <a:ea typeface="Tahoma" panose="020B0604030504040204" pitchFamily="34" charset="0"/>
                <a:cs typeface="Tahoma" panose="020B0604030504040204" pitchFamily="34" charset="0"/>
              </a:rPr>
              <a:t>f’</a:t>
            </a:r>
            <a:r>
              <a:rPr kumimoji="1" lang="en-US" altLang="ja-JP" baseline="-25000" dirty="0" err="1">
                <a:latin typeface="Tahoma" panose="020B0604030504040204" pitchFamily="34" charset="0"/>
                <a:ea typeface="Tahoma" panose="020B0604030504040204" pitchFamily="34" charset="0"/>
                <a:cs typeface="Tahoma" panose="020B0604030504040204" pitchFamily="34" charset="0"/>
              </a:rPr>
              <a:t>rep</a:t>
            </a:r>
            <a:r>
              <a:rPr kumimoji="1" lang="en-US" altLang="ja-JP" dirty="0">
                <a:latin typeface="Tahoma" panose="020B0604030504040204" pitchFamily="34" charset="0"/>
                <a:ea typeface="Tahoma" panose="020B0604030504040204" pitchFamily="34" charset="0"/>
                <a:cs typeface="Tahoma" panose="020B0604030504040204" pitchFamily="34" charset="0"/>
              </a:rPr>
              <a:t> = </a:t>
            </a:r>
            <a:r>
              <a:rPr kumimoji="1" lang="en-US" altLang="ja-JP" sz="2000" b="1" dirty="0">
                <a:solidFill>
                  <a:srgbClr val="FF0000"/>
                </a:solidFill>
                <a:latin typeface="Tahoma" panose="020B0604030504040204" pitchFamily="34" charset="0"/>
                <a:ea typeface="Tahoma" panose="020B0604030504040204" pitchFamily="34" charset="0"/>
                <a:cs typeface="Tahoma" panose="020B0604030504040204" pitchFamily="34" charset="0"/>
              </a:rPr>
              <a:t>40</a:t>
            </a:r>
            <a:r>
              <a:rPr kumimoji="1" lang="en-US" altLang="ja-JP" b="1" dirty="0">
                <a:solidFill>
                  <a:srgbClr val="FF0000"/>
                </a:solidFill>
                <a:latin typeface="Tahoma" panose="020B0604030504040204" pitchFamily="34" charset="0"/>
                <a:ea typeface="Tahoma" panose="020B0604030504040204" pitchFamily="34" charset="0"/>
                <a:cs typeface="Tahoma" panose="020B0604030504040204" pitchFamily="34" charset="0"/>
              </a:rPr>
              <a:t> GHz</a:t>
            </a:r>
            <a:r>
              <a:rPr kumimoji="1" lang="en-US" altLang="ja-JP" b="1" dirty="0">
                <a:latin typeface="Tahoma" panose="020B0604030504040204" pitchFamily="34" charset="0"/>
                <a:ea typeface="Tahoma" panose="020B0604030504040204" pitchFamily="34" charset="0"/>
                <a:cs typeface="Tahoma" panose="020B0604030504040204" pitchFamily="34" charset="0"/>
              </a:rPr>
              <a:t> </a:t>
            </a:r>
            <a:r>
              <a:rPr lang="en-US" altLang="ja-JP" dirty="0">
                <a:latin typeface="Tahoma" panose="020B0604030504040204" pitchFamily="34" charset="0"/>
                <a:ea typeface="Tahoma" panose="020B0604030504040204" pitchFamily="34" charset="0"/>
                <a:cs typeface="Tahoma" panose="020B0604030504040204" pitchFamily="34" charset="0"/>
              </a:rPr>
              <a:t>(</a:t>
            </a:r>
            <a:r>
              <a:rPr lang="en-US" altLang="ja-JP" i="1" dirty="0" err="1">
                <a:latin typeface="Tahoma" panose="020B0604030504040204" pitchFamily="34" charset="0"/>
                <a:ea typeface="Tahoma" panose="020B0604030504040204" pitchFamily="34" charset="0"/>
                <a:cs typeface="Tahoma" panose="020B0604030504040204" pitchFamily="34" charset="0"/>
              </a:rPr>
              <a:t>f</a:t>
            </a:r>
            <a:r>
              <a:rPr lang="en-US" altLang="ja-JP" baseline="-25000" dirty="0" err="1">
                <a:latin typeface="Tahoma" panose="020B0604030504040204" pitchFamily="34" charset="0"/>
                <a:ea typeface="Tahoma" panose="020B0604030504040204" pitchFamily="34" charset="0"/>
                <a:cs typeface="Tahoma" panose="020B0604030504040204" pitchFamily="34" charset="0"/>
              </a:rPr>
              <a:t>rep</a:t>
            </a:r>
            <a:r>
              <a:rPr lang="en-US" altLang="ja-JP" baseline="-25000" dirty="0">
                <a:latin typeface="Tahoma" panose="020B0604030504040204" pitchFamily="34" charset="0"/>
                <a:ea typeface="Tahoma" panose="020B0604030504040204" pitchFamily="34" charset="0"/>
                <a:cs typeface="Tahoma" panose="020B0604030504040204" pitchFamily="34" charset="0"/>
              </a:rPr>
              <a:t> </a:t>
            </a:r>
            <a:r>
              <a:rPr lang="en-US" altLang="ja-JP" dirty="0">
                <a:latin typeface="Tahoma" panose="020B0604030504040204" pitchFamily="34" charset="0"/>
                <a:ea typeface="Tahoma" panose="020B0604030504040204" pitchFamily="34" charset="0"/>
                <a:cs typeface="Tahoma" panose="020B0604030504040204" pitchFamily="34" charset="0"/>
              </a:rPr>
              <a:t>x 400)</a:t>
            </a:r>
            <a:r>
              <a:rPr kumimoji="1" lang="en-US" altLang="ja-JP" dirty="0">
                <a:latin typeface="Tahoma" panose="020B0604030504040204" pitchFamily="34" charset="0"/>
                <a:ea typeface="Tahoma" panose="020B0604030504040204" pitchFamily="34" charset="0"/>
                <a:cs typeface="Tahoma" panose="020B0604030504040204" pitchFamily="34" charset="0"/>
              </a:rPr>
              <a:t>, 380-540 nm</a:t>
            </a:r>
            <a:endParaRPr kumimoji="1" lang="ja-JP" altLang="en-US" dirty="0">
              <a:latin typeface="Tahoma" panose="020B0604030504040204" pitchFamily="34" charset="0"/>
              <a:cs typeface="Tahoma" panose="020B0604030504040204" pitchFamily="34" charset="0"/>
            </a:endParaRPr>
          </a:p>
        </p:txBody>
      </p:sp>
      <p:sp>
        <p:nvSpPr>
          <p:cNvPr id="62" name="テキスト ボックス 61"/>
          <p:cNvSpPr txBox="1"/>
          <p:nvPr/>
        </p:nvSpPr>
        <p:spPr>
          <a:xfrm>
            <a:off x="259172" y="1340768"/>
            <a:ext cx="1432508" cy="523220"/>
          </a:xfrm>
          <a:prstGeom prst="rect">
            <a:avLst/>
          </a:prstGeom>
          <a:noFill/>
        </p:spPr>
        <p:txBody>
          <a:bodyPr wrap="none" rtlCol="0">
            <a:spAutoFit/>
          </a:bodyPr>
          <a:lstStyle/>
          <a:p>
            <a:r>
              <a:rPr kumimoji="1" lang="en-US" altLang="ja-JP" sz="1400" dirty="0">
                <a:latin typeface="Tahoma" panose="020B0604030504040204" pitchFamily="34" charset="0"/>
                <a:ea typeface="Tahoma" panose="020B0604030504040204" pitchFamily="34" charset="0"/>
                <a:cs typeface="Tahoma" panose="020B0604030504040204" pitchFamily="34" charset="0"/>
              </a:rPr>
              <a:t>Reference for</a:t>
            </a:r>
            <a:br>
              <a:rPr kumimoji="1" lang="en-US" altLang="ja-JP" sz="1400" dirty="0">
                <a:latin typeface="Tahoma" panose="020B0604030504040204" pitchFamily="34" charset="0"/>
                <a:ea typeface="Tahoma" panose="020B0604030504040204" pitchFamily="34" charset="0"/>
                <a:cs typeface="Tahoma" panose="020B0604030504040204" pitchFamily="34" charset="0"/>
              </a:rPr>
            </a:br>
            <a:r>
              <a:rPr kumimoji="1" lang="en-US" altLang="ja-JP" sz="1400" dirty="0">
                <a:latin typeface="Tahoma" panose="020B0604030504040204" pitchFamily="34" charset="0"/>
                <a:ea typeface="Tahoma" panose="020B0604030504040204" pitchFamily="34" charset="0"/>
                <a:cs typeface="Tahoma" panose="020B0604030504040204" pitchFamily="34" charset="0"/>
              </a:rPr>
              <a:t>comb &amp; cavities</a:t>
            </a:r>
            <a:endParaRPr kumimoji="1" lang="ja-JP" altLang="en-US" sz="1400" dirty="0">
              <a:latin typeface="Tahoma" panose="020B0604030504040204" pitchFamily="34" charset="0"/>
              <a:cs typeface="Tahoma" panose="020B0604030504040204" pitchFamily="34" charset="0"/>
            </a:endParaRPr>
          </a:p>
        </p:txBody>
      </p:sp>
      <p:sp>
        <p:nvSpPr>
          <p:cNvPr id="5" name="タイトル 4"/>
          <p:cNvSpPr>
            <a:spLocks noGrp="1"/>
          </p:cNvSpPr>
          <p:nvPr>
            <p:ph type="title"/>
          </p:nvPr>
        </p:nvSpPr>
        <p:spPr/>
        <p:txBody>
          <a:bodyPr>
            <a:noAutofit/>
          </a:bodyPr>
          <a:lstStyle/>
          <a:p>
            <a:pPr algn="ctr"/>
            <a:r>
              <a:rPr kumimoji="1" lang="en-US" altLang="ja-JP" sz="4400" dirty="0">
                <a:latin typeface="Tahoma" panose="020B0604030504040204" pitchFamily="34" charset="0"/>
                <a:ea typeface="Tahoma" panose="020B0604030504040204" pitchFamily="34" charset="0"/>
                <a:cs typeface="Tahoma" panose="020B0604030504040204" pitchFamily="34" charset="0"/>
              </a:rPr>
              <a:t>System overview</a:t>
            </a:r>
            <a:endParaRPr kumimoji="1" lang="ja-JP" altLang="en-US" sz="4400" dirty="0">
              <a:latin typeface="Tahoma" panose="020B0604030504040204" pitchFamily="34" charset="0"/>
              <a:cs typeface="Tahoma" panose="020B0604030504040204" pitchFamily="34" charset="0"/>
            </a:endParaRPr>
          </a:p>
        </p:txBody>
      </p:sp>
      <p:sp>
        <p:nvSpPr>
          <p:cNvPr id="7" name="テキスト ボックス 6"/>
          <p:cNvSpPr txBox="1"/>
          <p:nvPr/>
        </p:nvSpPr>
        <p:spPr>
          <a:xfrm>
            <a:off x="221406" y="1908121"/>
            <a:ext cx="1721946" cy="584775"/>
          </a:xfrm>
          <a:prstGeom prst="rect">
            <a:avLst/>
          </a:prstGeom>
          <a:ln w="28575">
            <a:solidFill>
              <a:srgbClr val="00B0F0"/>
            </a:solidFill>
            <a:prstDash val="sysDot"/>
          </a:ln>
        </p:spPr>
        <p:style>
          <a:lnRef idx="2">
            <a:schemeClr val="dk1"/>
          </a:lnRef>
          <a:fillRef idx="1">
            <a:schemeClr val="lt1"/>
          </a:fillRef>
          <a:effectRef idx="0">
            <a:schemeClr val="dk1"/>
          </a:effectRef>
          <a:fontRef idx="minor">
            <a:schemeClr val="dk1"/>
          </a:fontRef>
        </p:style>
        <p:txBody>
          <a:bodyPr wrap="none" rtlCol="0">
            <a:spAutoFit/>
          </a:bodyPr>
          <a:lstStyle/>
          <a:p>
            <a:pPr marL="269875" indent="-269875"/>
            <a:r>
              <a:rPr kumimoji="1" lang="ja-JP" altLang="en-US" sz="1600" b="1" dirty="0">
                <a:solidFill>
                  <a:schemeClr val="tx1"/>
                </a:solidFill>
                <a:latin typeface="Tahoma" panose="020B0604030504040204" pitchFamily="34" charset="0"/>
                <a:ea typeface="+mj-ea"/>
                <a:cs typeface="Tahoma" panose="020B0604030504040204" pitchFamily="34" charset="0"/>
              </a:rPr>
              <a:t>①</a:t>
            </a:r>
            <a:r>
              <a:rPr kumimoji="1" lang="en-US" altLang="ja-JP" sz="1600" b="1" dirty="0">
                <a:solidFill>
                  <a:schemeClr val="tx1"/>
                </a:solidFill>
                <a:latin typeface="Tahoma" panose="020B0604030504040204" pitchFamily="34" charset="0"/>
                <a:ea typeface="Tahoma" panose="020B0604030504040204" pitchFamily="34" charset="0"/>
                <a:cs typeface="Tahoma" panose="020B0604030504040204" pitchFamily="34" charset="0"/>
              </a:rPr>
              <a:t>	I</a:t>
            </a:r>
            <a:r>
              <a:rPr kumimoji="1" lang="en-US" altLang="ja-JP" sz="1600" b="1" baseline="-25000"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kumimoji="1" lang="en-US" altLang="ja-JP" sz="1600" b="1" dirty="0">
                <a:solidFill>
                  <a:schemeClr val="tx1"/>
                </a:solidFill>
                <a:latin typeface="Tahoma" panose="020B0604030504040204" pitchFamily="34" charset="0"/>
                <a:ea typeface="Tahoma" panose="020B0604030504040204" pitchFamily="34" charset="0"/>
                <a:cs typeface="Tahoma" panose="020B0604030504040204" pitchFamily="34" charset="0"/>
              </a:rPr>
              <a:t>-stabilized</a:t>
            </a:r>
            <a:br>
              <a:rPr kumimoji="1" lang="en-US" altLang="ja-JP" sz="16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kumimoji="1" lang="en-US" altLang="ja-JP" sz="1600" b="1" dirty="0">
                <a:solidFill>
                  <a:schemeClr val="tx1"/>
                </a:solidFill>
                <a:latin typeface="Tahoma" panose="020B0604030504040204" pitchFamily="34" charset="0"/>
                <a:ea typeface="Tahoma" panose="020B0604030504040204" pitchFamily="34" charset="0"/>
                <a:cs typeface="Tahoma" panose="020B0604030504040204" pitchFamily="34" charset="0"/>
              </a:rPr>
              <a:t>CW laser</a:t>
            </a:r>
            <a:endParaRPr kumimoji="1" lang="ja-JP" altLang="en-US" sz="1600" b="1" dirty="0">
              <a:solidFill>
                <a:schemeClr val="tx1"/>
              </a:solidFill>
              <a:latin typeface="Tahoma" panose="020B0604030504040204" pitchFamily="34" charset="0"/>
              <a:ea typeface="+mj-ea"/>
              <a:cs typeface="Tahoma" panose="020B0604030504040204" pitchFamily="34" charset="0"/>
            </a:endParaRPr>
          </a:p>
        </p:txBody>
      </p:sp>
      <p:grpSp>
        <p:nvGrpSpPr>
          <p:cNvPr id="13" name="グループ化 12"/>
          <p:cNvGrpSpPr/>
          <p:nvPr/>
        </p:nvGrpSpPr>
        <p:grpSpPr>
          <a:xfrm>
            <a:off x="3685007" y="1409080"/>
            <a:ext cx="1877765" cy="1191683"/>
            <a:chOff x="3710355" y="1533932"/>
            <a:chExt cx="1877765" cy="1191683"/>
          </a:xfrm>
        </p:grpSpPr>
        <p:grpSp>
          <p:nvGrpSpPr>
            <p:cNvPr id="8" name="グループ化 7"/>
            <p:cNvGrpSpPr/>
            <p:nvPr/>
          </p:nvGrpSpPr>
          <p:grpSpPr>
            <a:xfrm>
              <a:off x="3710355" y="1541893"/>
              <a:ext cx="1865346" cy="1183722"/>
              <a:chOff x="3710355" y="1541893"/>
              <a:chExt cx="1865346" cy="1183722"/>
            </a:xfrm>
          </p:grpSpPr>
          <p:sp>
            <p:nvSpPr>
              <p:cNvPr id="84" name="正方形/長方形 83"/>
              <p:cNvSpPr/>
              <p:nvPr/>
            </p:nvSpPr>
            <p:spPr>
              <a:xfrm>
                <a:off x="3710355" y="1541893"/>
                <a:ext cx="1865346" cy="1183722"/>
              </a:xfrm>
              <a:prstGeom prst="rect">
                <a:avLst/>
              </a:prstGeom>
              <a:solidFill>
                <a:schemeClr val="bg1"/>
              </a:solid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grpSp>
            <p:nvGrpSpPr>
              <p:cNvPr id="48" name="グループ化 47"/>
              <p:cNvGrpSpPr/>
              <p:nvPr/>
            </p:nvGrpSpPr>
            <p:grpSpPr>
              <a:xfrm>
                <a:off x="3893768" y="1907540"/>
                <a:ext cx="1511848" cy="716637"/>
                <a:chOff x="257512" y="1528841"/>
                <a:chExt cx="2733385" cy="1001013"/>
              </a:xfrm>
            </p:grpSpPr>
            <p:sp>
              <p:nvSpPr>
                <p:cNvPr id="67" name="正方形/長方形 66"/>
                <p:cNvSpPr/>
                <p:nvPr/>
              </p:nvSpPr>
              <p:spPr>
                <a:xfrm>
                  <a:off x="512207" y="1528841"/>
                  <a:ext cx="109151" cy="10008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68" name="正方形/長方形 67"/>
                <p:cNvSpPr/>
                <p:nvPr/>
              </p:nvSpPr>
              <p:spPr>
                <a:xfrm>
                  <a:off x="804584" y="1528841"/>
                  <a:ext cx="109151" cy="10008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Tahoma" panose="020B0604030504040204" pitchFamily="34" charset="0"/>
                    <a:cs typeface="Tahoma" panose="020B0604030504040204" pitchFamily="34" charset="0"/>
                  </a:endParaRPr>
                </a:p>
              </p:txBody>
            </p:sp>
            <p:sp>
              <p:nvSpPr>
                <p:cNvPr id="69" name="正方形/長方形 68"/>
                <p:cNvSpPr/>
                <p:nvPr/>
              </p:nvSpPr>
              <p:spPr>
                <a:xfrm>
                  <a:off x="1096961" y="1528841"/>
                  <a:ext cx="109151" cy="10008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Tahoma" panose="020B0604030504040204" pitchFamily="34" charset="0"/>
                    <a:cs typeface="Tahoma" panose="020B0604030504040204" pitchFamily="34" charset="0"/>
                  </a:endParaRPr>
                </a:p>
              </p:txBody>
            </p:sp>
            <p:sp>
              <p:nvSpPr>
                <p:cNvPr id="70" name="正方形/長方形 69"/>
                <p:cNvSpPr/>
                <p:nvPr/>
              </p:nvSpPr>
              <p:spPr>
                <a:xfrm>
                  <a:off x="1389338" y="1528841"/>
                  <a:ext cx="109151" cy="10008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Tahoma" panose="020B0604030504040204" pitchFamily="34" charset="0"/>
                    <a:cs typeface="Tahoma" panose="020B0604030504040204" pitchFamily="34" charset="0"/>
                  </a:endParaRPr>
                </a:p>
              </p:txBody>
            </p:sp>
            <p:sp>
              <p:nvSpPr>
                <p:cNvPr id="71" name="正方形/長方形 70"/>
                <p:cNvSpPr/>
                <p:nvPr/>
              </p:nvSpPr>
              <p:spPr>
                <a:xfrm>
                  <a:off x="1681714" y="1528841"/>
                  <a:ext cx="109151" cy="100080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Tahoma" panose="020B0604030504040204" pitchFamily="34" charset="0"/>
                    <a:cs typeface="Tahoma" panose="020B0604030504040204" pitchFamily="34" charset="0"/>
                  </a:endParaRPr>
                </a:p>
              </p:txBody>
            </p:sp>
            <p:sp>
              <p:nvSpPr>
                <p:cNvPr id="72" name="正方形/長方形 71"/>
                <p:cNvSpPr/>
                <p:nvPr/>
              </p:nvSpPr>
              <p:spPr>
                <a:xfrm>
                  <a:off x="1974091" y="1528841"/>
                  <a:ext cx="109151" cy="10008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Tahoma" panose="020B0604030504040204" pitchFamily="34" charset="0"/>
                    <a:cs typeface="Tahoma" panose="020B0604030504040204" pitchFamily="34" charset="0"/>
                  </a:endParaRPr>
                </a:p>
              </p:txBody>
            </p:sp>
            <p:sp>
              <p:nvSpPr>
                <p:cNvPr id="73" name="正方形/長方形 72"/>
                <p:cNvSpPr/>
                <p:nvPr/>
              </p:nvSpPr>
              <p:spPr>
                <a:xfrm>
                  <a:off x="2266468" y="1528841"/>
                  <a:ext cx="109151" cy="10008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Tahoma" panose="020B0604030504040204" pitchFamily="34" charset="0"/>
                    <a:cs typeface="Tahoma" panose="020B0604030504040204" pitchFamily="34" charset="0"/>
                  </a:endParaRPr>
                </a:p>
              </p:txBody>
            </p:sp>
            <p:sp>
              <p:nvSpPr>
                <p:cNvPr id="74" name="正方形/長方形 73"/>
                <p:cNvSpPr/>
                <p:nvPr/>
              </p:nvSpPr>
              <p:spPr>
                <a:xfrm>
                  <a:off x="2558848" y="1528841"/>
                  <a:ext cx="109151" cy="10008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Tahoma" panose="020B0604030504040204" pitchFamily="34" charset="0"/>
                    <a:cs typeface="Tahoma" panose="020B0604030504040204" pitchFamily="34" charset="0"/>
                  </a:endParaRPr>
                </a:p>
              </p:txBody>
            </p:sp>
            <p:cxnSp>
              <p:nvCxnSpPr>
                <p:cNvPr id="75" name="直線矢印コネクタ 74"/>
                <p:cNvCxnSpPr/>
                <p:nvPr/>
              </p:nvCxnSpPr>
              <p:spPr>
                <a:xfrm flipV="1">
                  <a:off x="257512" y="2529642"/>
                  <a:ext cx="2733385" cy="212"/>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grpSp>
        </p:grpSp>
        <p:sp>
          <p:nvSpPr>
            <p:cNvPr id="3" name="テキスト ボックス 2"/>
            <p:cNvSpPr txBox="1"/>
            <p:nvPr/>
          </p:nvSpPr>
          <p:spPr>
            <a:xfrm>
              <a:off x="3805260" y="1533932"/>
              <a:ext cx="1782860" cy="338554"/>
            </a:xfrm>
            <a:prstGeom prst="rect">
              <a:avLst/>
            </a:prstGeom>
            <a:noFill/>
          </p:spPr>
          <p:txBody>
            <a:bodyPr wrap="none" rtlCol="0">
              <a:spAutoFit/>
            </a:bodyPr>
            <a:lstStyle/>
            <a:p>
              <a:r>
                <a:rPr kumimoji="1" lang="ja-JP" altLang="en-US" sz="1600" b="1" dirty="0">
                  <a:latin typeface="Tahoma" panose="020B0604030504040204" pitchFamily="34" charset="0"/>
                  <a:ea typeface="+mj-ea"/>
                  <a:cs typeface="Tahoma" panose="020B0604030504040204" pitchFamily="34" charset="0"/>
                </a:rPr>
                <a:t>②</a:t>
              </a:r>
              <a:r>
                <a:rPr kumimoji="1" lang="en-US" altLang="ja-JP" sz="1600" b="1" dirty="0">
                  <a:latin typeface="Tahoma" panose="020B0604030504040204" pitchFamily="34" charset="0"/>
                  <a:ea typeface="Tahoma" panose="020B0604030504040204" pitchFamily="34" charset="0"/>
                  <a:cs typeface="Tahoma" panose="020B0604030504040204" pitchFamily="34" charset="0"/>
                </a:rPr>
                <a:t> Source comb</a:t>
              </a:r>
              <a:endParaRPr kumimoji="1" lang="ja-JP" altLang="en-US" sz="1600" b="1" dirty="0">
                <a:latin typeface="Tahoma" panose="020B0604030504040204" pitchFamily="34" charset="0"/>
                <a:ea typeface="+mj-ea"/>
                <a:cs typeface="Tahoma" panose="020B0604030504040204" pitchFamily="34" charset="0"/>
              </a:endParaRPr>
            </a:p>
          </p:txBody>
        </p:sp>
      </p:grpSp>
      <p:sp>
        <p:nvSpPr>
          <p:cNvPr id="6" name="テキスト ボックス 5"/>
          <p:cNvSpPr txBox="1"/>
          <p:nvPr/>
        </p:nvSpPr>
        <p:spPr>
          <a:xfrm>
            <a:off x="3791222" y="3224589"/>
            <a:ext cx="1762021" cy="584775"/>
          </a:xfrm>
          <a:prstGeom prst="rect">
            <a:avLst/>
          </a:prstGeom>
          <a:solidFill>
            <a:schemeClr val="bg1"/>
          </a:solidFill>
          <a:ln>
            <a:solidFill>
              <a:srgbClr val="00B0F0"/>
            </a:solidFill>
            <a:prstDash val="sysDot"/>
          </a:ln>
        </p:spPr>
        <p:style>
          <a:lnRef idx="2">
            <a:schemeClr val="dk1"/>
          </a:lnRef>
          <a:fillRef idx="1">
            <a:schemeClr val="lt1"/>
          </a:fillRef>
          <a:effectRef idx="0">
            <a:schemeClr val="dk1"/>
          </a:effectRef>
          <a:fontRef idx="minor">
            <a:schemeClr val="dk1"/>
          </a:fontRef>
        </p:style>
        <p:txBody>
          <a:bodyPr wrap="none" rtlCol="0">
            <a:spAutoFit/>
          </a:bodyPr>
          <a:lstStyle/>
          <a:p>
            <a:pPr marL="269875" indent="-269875"/>
            <a:r>
              <a:rPr lang="ja-JP" altLang="en-US" sz="1600" b="1" dirty="0">
                <a:latin typeface="Tahoma" panose="020B0604030504040204" pitchFamily="34" charset="0"/>
                <a:ea typeface="+mj-ea"/>
                <a:cs typeface="Tahoma" panose="020B0604030504040204" pitchFamily="34" charset="0"/>
              </a:rPr>
              <a:t>③</a:t>
            </a:r>
            <a:r>
              <a:rPr lang="en-US" altLang="ja-JP" sz="1600" b="1" dirty="0">
                <a:latin typeface="Tahoma" panose="020B0604030504040204" pitchFamily="34" charset="0"/>
                <a:ea typeface="Tahoma" panose="020B0604030504040204" pitchFamily="34" charset="0"/>
                <a:cs typeface="Tahoma" panose="020B0604030504040204" pitchFamily="34" charset="0"/>
              </a:rPr>
              <a:t>	Visible comb</a:t>
            </a:r>
            <a:br>
              <a:rPr lang="en-US" altLang="ja-JP" sz="1600" b="1" dirty="0">
                <a:latin typeface="Tahoma" panose="020B0604030504040204" pitchFamily="34" charset="0"/>
                <a:ea typeface="Tahoma" panose="020B0604030504040204" pitchFamily="34" charset="0"/>
                <a:cs typeface="Tahoma" panose="020B0604030504040204" pitchFamily="34" charset="0"/>
              </a:rPr>
            </a:br>
            <a:r>
              <a:rPr kumimoji="1" lang="en-US" altLang="ja-JP" sz="1600" b="1" dirty="0">
                <a:latin typeface="Tahoma" panose="020B0604030504040204" pitchFamily="34" charset="0"/>
                <a:ea typeface="Tahoma" panose="020B0604030504040204" pitchFamily="34" charset="0"/>
                <a:cs typeface="Tahoma" panose="020B0604030504040204" pitchFamily="34" charset="0"/>
              </a:rPr>
              <a:t>generation</a:t>
            </a:r>
            <a:endParaRPr kumimoji="1" lang="ja-JP" altLang="en-US" sz="1600" b="1" dirty="0">
              <a:latin typeface="Tahoma" panose="020B0604030504040204" pitchFamily="34" charset="0"/>
              <a:ea typeface="+mj-ea"/>
              <a:cs typeface="Tahoma" panose="020B0604030504040204" pitchFamily="34" charset="0"/>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67105" y="3256323"/>
            <a:ext cx="3589782" cy="263849"/>
          </a:xfrm>
          <a:prstGeom prst="rect">
            <a:avLst/>
          </a:prstGeom>
          <a:effectLst>
            <a:softEdge rad="31750"/>
          </a:effectLst>
        </p:spPr>
      </p:pic>
      <p:sp>
        <p:nvSpPr>
          <p:cNvPr id="10" name="テキスト ボックス 9"/>
          <p:cNvSpPr txBox="1"/>
          <p:nvPr/>
        </p:nvSpPr>
        <p:spPr>
          <a:xfrm>
            <a:off x="3563888" y="4592741"/>
            <a:ext cx="2308645" cy="584775"/>
          </a:xfrm>
          <a:prstGeom prst="rect">
            <a:avLst/>
          </a:prstGeom>
          <a:ln>
            <a:solidFill>
              <a:srgbClr val="00B0F0"/>
            </a:solidFill>
            <a:prstDash val="sysDot"/>
          </a:ln>
        </p:spPr>
        <p:style>
          <a:lnRef idx="2">
            <a:schemeClr val="dk1"/>
          </a:lnRef>
          <a:fillRef idx="1">
            <a:schemeClr val="lt1"/>
          </a:fillRef>
          <a:effectRef idx="0">
            <a:schemeClr val="dk1"/>
          </a:effectRef>
          <a:fontRef idx="minor">
            <a:schemeClr val="dk1"/>
          </a:fontRef>
        </p:style>
        <p:txBody>
          <a:bodyPr wrap="none" rtlCol="0">
            <a:spAutoFit/>
          </a:bodyPr>
          <a:lstStyle/>
          <a:p>
            <a:pPr marL="269875" indent="-269875"/>
            <a:r>
              <a:rPr kumimoji="1" lang="ja-JP" altLang="en-US" sz="1600" b="1" dirty="0">
                <a:solidFill>
                  <a:schemeClr val="tx1"/>
                </a:solidFill>
                <a:latin typeface="Tahoma" panose="020B0604030504040204" pitchFamily="34" charset="0"/>
                <a:ea typeface="+mj-ea"/>
                <a:cs typeface="Tahoma" panose="020B0604030504040204" pitchFamily="34" charset="0"/>
              </a:rPr>
              <a:t>④</a:t>
            </a:r>
            <a:r>
              <a:rPr kumimoji="1" lang="en-US" altLang="ja-JP" sz="1600" b="1" dirty="0">
                <a:solidFill>
                  <a:schemeClr val="tx1"/>
                </a:solidFill>
                <a:latin typeface="Tahoma" panose="020B0604030504040204" pitchFamily="34" charset="0"/>
                <a:ea typeface="Tahoma" panose="020B0604030504040204" pitchFamily="34" charset="0"/>
                <a:cs typeface="Tahoma" panose="020B0604030504040204" pitchFamily="34" charset="0"/>
              </a:rPr>
              <a:t>	Mode filtering </a:t>
            </a:r>
            <a:br>
              <a:rPr kumimoji="1" lang="en-US" altLang="ja-JP" sz="16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kumimoji="1" lang="en-US" altLang="ja-JP" sz="1600" b="1" dirty="0">
                <a:solidFill>
                  <a:schemeClr val="tx1"/>
                </a:solidFill>
                <a:latin typeface="Tahoma" panose="020B0604030504040204" pitchFamily="34" charset="0"/>
                <a:ea typeface="Tahoma" panose="020B0604030504040204" pitchFamily="34" charset="0"/>
                <a:cs typeface="Tahoma" panose="020B0604030504040204" pitchFamily="34" charset="0"/>
              </a:rPr>
              <a:t>using triple cavity</a:t>
            </a:r>
            <a:endParaRPr kumimoji="1" lang="ja-JP" altLang="en-US" sz="1600" b="1" dirty="0">
              <a:solidFill>
                <a:schemeClr val="tx1"/>
              </a:solidFill>
              <a:latin typeface="Tahoma" panose="020B0604030504040204" pitchFamily="34" charset="0"/>
              <a:ea typeface="+mj-ea"/>
              <a:cs typeface="Tahoma" panose="020B0604030504040204" pitchFamily="34" charset="0"/>
            </a:endParaRPr>
          </a:p>
        </p:txBody>
      </p:sp>
      <p:cxnSp>
        <p:nvCxnSpPr>
          <p:cNvPr id="46" name="直線矢印コネクタ 45"/>
          <p:cNvCxnSpPr/>
          <p:nvPr/>
        </p:nvCxnSpPr>
        <p:spPr>
          <a:xfrm flipH="1">
            <a:off x="2280884" y="2080012"/>
            <a:ext cx="137119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4" name="円弧 93"/>
          <p:cNvSpPr/>
          <p:nvPr/>
        </p:nvSpPr>
        <p:spPr>
          <a:xfrm>
            <a:off x="2618209" y="1927209"/>
            <a:ext cx="123832" cy="402844"/>
          </a:xfrm>
          <a:prstGeom prst="arc">
            <a:avLst>
              <a:gd name="adj1" fmla="val 14714320"/>
              <a:gd name="adj2" fmla="val 677599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43" name="テキスト ボックス 42"/>
          <p:cNvSpPr txBox="1"/>
          <p:nvPr/>
        </p:nvSpPr>
        <p:spPr>
          <a:xfrm>
            <a:off x="1008415" y="2728084"/>
            <a:ext cx="1085554" cy="369332"/>
          </a:xfrm>
          <a:prstGeom prst="rect">
            <a:avLst/>
          </a:prstGeom>
          <a:noFill/>
        </p:spPr>
        <p:txBody>
          <a:bodyPr wrap="none" rtlCol="0">
            <a:spAutoFit/>
          </a:bodyPr>
          <a:lstStyle/>
          <a:p>
            <a:r>
              <a:rPr kumimoji="1" lang="en-US" altLang="ja-JP" dirty="0">
                <a:solidFill>
                  <a:srgbClr val="FF0000"/>
                </a:solidFill>
                <a:latin typeface="Tahoma" panose="020B0604030504040204" pitchFamily="34" charset="0"/>
                <a:ea typeface="Tahoma" panose="020B0604030504040204" pitchFamily="34" charset="0"/>
                <a:cs typeface="Tahoma" panose="020B0604030504040204" pitchFamily="34" charset="0"/>
              </a:rPr>
              <a:t>1063 nm</a:t>
            </a:r>
            <a:endParaRPr kumimoji="1" lang="ja-JP" altLang="en-US" dirty="0">
              <a:solidFill>
                <a:srgbClr val="FF0000"/>
              </a:solidFill>
              <a:latin typeface="Tahoma" panose="020B0604030504040204" pitchFamily="34" charset="0"/>
              <a:cs typeface="Tahoma" panose="020B0604030504040204" pitchFamily="34" charset="0"/>
            </a:endParaRPr>
          </a:p>
        </p:txBody>
      </p:sp>
      <p:sp>
        <p:nvSpPr>
          <p:cNvPr id="41" name="正方形/長方形 40"/>
          <p:cNvSpPr/>
          <p:nvPr/>
        </p:nvSpPr>
        <p:spPr>
          <a:xfrm>
            <a:off x="0" y="1"/>
            <a:ext cx="9144000" cy="6857999"/>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latin typeface="Tahoma" panose="020B0604030504040204" pitchFamily="34" charset="0"/>
                <a:ea typeface="Tahoma" panose="020B0604030504040204" pitchFamily="34" charset="0"/>
                <a:cs typeface="Tahoma" panose="020B0604030504040204" pitchFamily="34" charset="0"/>
              </a:rPr>
              <a:t>Optical frequency comb</a:t>
            </a:r>
          </a:p>
        </p:txBody>
      </p:sp>
      <p:grpSp>
        <p:nvGrpSpPr>
          <p:cNvPr id="42" name="グループ化 41"/>
          <p:cNvGrpSpPr/>
          <p:nvPr/>
        </p:nvGrpSpPr>
        <p:grpSpPr>
          <a:xfrm>
            <a:off x="3685007" y="1409081"/>
            <a:ext cx="1865346" cy="1191683"/>
            <a:chOff x="3710355" y="1533932"/>
            <a:chExt cx="1865346" cy="1191683"/>
          </a:xfrm>
        </p:grpSpPr>
        <p:grpSp>
          <p:nvGrpSpPr>
            <p:cNvPr id="44" name="グループ化 43"/>
            <p:cNvGrpSpPr/>
            <p:nvPr/>
          </p:nvGrpSpPr>
          <p:grpSpPr>
            <a:xfrm>
              <a:off x="3710355" y="1541893"/>
              <a:ext cx="1865346" cy="1183722"/>
              <a:chOff x="3710355" y="1541893"/>
              <a:chExt cx="1865346" cy="1183722"/>
            </a:xfrm>
          </p:grpSpPr>
          <p:sp>
            <p:nvSpPr>
              <p:cNvPr id="47" name="正方形/長方形 46"/>
              <p:cNvSpPr/>
              <p:nvPr/>
            </p:nvSpPr>
            <p:spPr>
              <a:xfrm>
                <a:off x="3710355" y="1541893"/>
                <a:ext cx="1865346" cy="1183722"/>
              </a:xfrm>
              <a:prstGeom prst="rect">
                <a:avLst/>
              </a:prstGeom>
              <a:solidFill>
                <a:schemeClr val="bg1"/>
              </a:solid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grpSp>
            <p:nvGrpSpPr>
              <p:cNvPr id="50" name="グループ化 49"/>
              <p:cNvGrpSpPr/>
              <p:nvPr/>
            </p:nvGrpSpPr>
            <p:grpSpPr>
              <a:xfrm>
                <a:off x="3893768" y="1907540"/>
                <a:ext cx="1511848" cy="716637"/>
                <a:chOff x="257512" y="1528841"/>
                <a:chExt cx="2733385" cy="1001013"/>
              </a:xfrm>
            </p:grpSpPr>
            <p:sp>
              <p:nvSpPr>
                <p:cNvPr id="51" name="正方形/長方形 50"/>
                <p:cNvSpPr/>
                <p:nvPr/>
              </p:nvSpPr>
              <p:spPr>
                <a:xfrm>
                  <a:off x="512207" y="1528841"/>
                  <a:ext cx="109151" cy="10008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52" name="正方形/長方形 51"/>
                <p:cNvSpPr/>
                <p:nvPr/>
              </p:nvSpPr>
              <p:spPr>
                <a:xfrm>
                  <a:off x="804584" y="1528841"/>
                  <a:ext cx="109151" cy="10008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Tahoma" panose="020B0604030504040204" pitchFamily="34" charset="0"/>
                    <a:cs typeface="Tahoma" panose="020B0604030504040204" pitchFamily="34" charset="0"/>
                  </a:endParaRPr>
                </a:p>
              </p:txBody>
            </p:sp>
            <p:sp>
              <p:nvSpPr>
                <p:cNvPr id="54" name="正方形/長方形 53"/>
                <p:cNvSpPr/>
                <p:nvPr/>
              </p:nvSpPr>
              <p:spPr>
                <a:xfrm>
                  <a:off x="1096961" y="1528841"/>
                  <a:ext cx="109151" cy="10008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Tahoma" panose="020B0604030504040204" pitchFamily="34" charset="0"/>
                    <a:cs typeface="Tahoma" panose="020B0604030504040204" pitchFamily="34" charset="0"/>
                  </a:endParaRPr>
                </a:p>
              </p:txBody>
            </p:sp>
            <p:sp>
              <p:nvSpPr>
                <p:cNvPr id="55" name="正方形/長方形 54"/>
                <p:cNvSpPr/>
                <p:nvPr/>
              </p:nvSpPr>
              <p:spPr>
                <a:xfrm>
                  <a:off x="1389338" y="1528841"/>
                  <a:ext cx="109151" cy="10008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Tahoma" panose="020B0604030504040204" pitchFamily="34" charset="0"/>
                    <a:cs typeface="Tahoma" panose="020B0604030504040204" pitchFamily="34" charset="0"/>
                  </a:endParaRPr>
                </a:p>
              </p:txBody>
            </p:sp>
            <p:sp>
              <p:nvSpPr>
                <p:cNvPr id="61" name="正方形/長方形 60"/>
                <p:cNvSpPr/>
                <p:nvPr/>
              </p:nvSpPr>
              <p:spPr>
                <a:xfrm>
                  <a:off x="1681714" y="1528841"/>
                  <a:ext cx="109151" cy="100080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Tahoma" panose="020B0604030504040204" pitchFamily="34" charset="0"/>
                    <a:cs typeface="Tahoma" panose="020B0604030504040204" pitchFamily="34" charset="0"/>
                  </a:endParaRPr>
                </a:p>
              </p:txBody>
            </p:sp>
            <p:sp>
              <p:nvSpPr>
                <p:cNvPr id="63" name="正方形/長方形 62"/>
                <p:cNvSpPr/>
                <p:nvPr/>
              </p:nvSpPr>
              <p:spPr>
                <a:xfrm>
                  <a:off x="1974091" y="1528841"/>
                  <a:ext cx="109151" cy="10008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Tahoma" panose="020B0604030504040204" pitchFamily="34" charset="0"/>
                    <a:cs typeface="Tahoma" panose="020B0604030504040204" pitchFamily="34" charset="0"/>
                  </a:endParaRPr>
                </a:p>
              </p:txBody>
            </p:sp>
            <p:sp>
              <p:nvSpPr>
                <p:cNvPr id="64" name="正方形/長方形 63"/>
                <p:cNvSpPr/>
                <p:nvPr/>
              </p:nvSpPr>
              <p:spPr>
                <a:xfrm>
                  <a:off x="2266468" y="1528841"/>
                  <a:ext cx="109151" cy="10008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Tahoma" panose="020B0604030504040204" pitchFamily="34" charset="0"/>
                    <a:cs typeface="Tahoma" panose="020B0604030504040204" pitchFamily="34" charset="0"/>
                  </a:endParaRPr>
                </a:p>
              </p:txBody>
            </p:sp>
            <p:sp>
              <p:nvSpPr>
                <p:cNvPr id="65" name="正方形/長方形 64"/>
                <p:cNvSpPr/>
                <p:nvPr/>
              </p:nvSpPr>
              <p:spPr>
                <a:xfrm>
                  <a:off x="2558848" y="1528841"/>
                  <a:ext cx="109151" cy="10008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Tahoma" panose="020B0604030504040204" pitchFamily="34" charset="0"/>
                    <a:cs typeface="Tahoma" panose="020B0604030504040204" pitchFamily="34" charset="0"/>
                  </a:endParaRPr>
                </a:p>
              </p:txBody>
            </p:sp>
            <p:cxnSp>
              <p:nvCxnSpPr>
                <p:cNvPr id="66" name="直線矢印コネクタ 65"/>
                <p:cNvCxnSpPr/>
                <p:nvPr/>
              </p:nvCxnSpPr>
              <p:spPr>
                <a:xfrm flipV="1">
                  <a:off x="257512" y="2529642"/>
                  <a:ext cx="2733385" cy="212"/>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grpSp>
        </p:grpSp>
        <p:sp>
          <p:nvSpPr>
            <p:cNvPr id="45" name="テキスト ボックス 44"/>
            <p:cNvSpPr txBox="1"/>
            <p:nvPr/>
          </p:nvSpPr>
          <p:spPr>
            <a:xfrm>
              <a:off x="3805260" y="1533932"/>
              <a:ext cx="1040670" cy="338554"/>
            </a:xfrm>
            <a:prstGeom prst="rect">
              <a:avLst/>
            </a:prstGeom>
            <a:noFill/>
          </p:spPr>
          <p:txBody>
            <a:bodyPr wrap="none" rtlCol="0">
              <a:spAutoFit/>
            </a:bodyPr>
            <a:lstStyle/>
            <a:p>
              <a:r>
                <a:rPr kumimoji="1" lang="ja-JP" altLang="en-US" sz="1600" b="1" dirty="0">
                  <a:latin typeface="Tahoma" panose="020B0604030504040204" pitchFamily="34" charset="0"/>
                  <a:ea typeface="+mj-ea"/>
                  <a:cs typeface="Tahoma" panose="020B0604030504040204" pitchFamily="34" charset="0"/>
                </a:rPr>
                <a:t>②</a:t>
              </a:r>
              <a:r>
                <a:rPr kumimoji="1" lang="en-US" altLang="ja-JP" sz="1600" b="1" dirty="0">
                  <a:latin typeface="Tahoma" panose="020B0604030504040204" pitchFamily="34" charset="0"/>
                  <a:ea typeface="Tahoma" panose="020B0604030504040204" pitchFamily="34" charset="0"/>
                  <a:cs typeface="Tahoma" panose="020B0604030504040204" pitchFamily="34" charset="0"/>
                </a:rPr>
                <a:t> Comb</a:t>
              </a:r>
              <a:endParaRPr kumimoji="1" lang="ja-JP" altLang="en-US" sz="1600" b="1" dirty="0">
                <a:latin typeface="Tahoma" panose="020B0604030504040204" pitchFamily="34" charset="0"/>
                <a:ea typeface="+mj-ea"/>
                <a:cs typeface="Tahoma" panose="020B0604030504040204" pitchFamily="34" charset="0"/>
              </a:endParaRPr>
            </a:p>
          </p:txBody>
        </p:sp>
      </p:grpSp>
    </p:spTree>
    <p:extLst>
      <p:ext uri="{BB962C8B-B14F-4D97-AF65-F5344CB8AC3E}">
        <p14:creationId xmlns:p14="http://schemas.microsoft.com/office/powerpoint/2010/main" val="1915806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lgn="ctr"/>
            <a:r>
              <a:rPr kumimoji="1" lang="en-US" altLang="ja-JP" sz="4400" b="1" dirty="0">
                <a:latin typeface="Candara" panose="020E0502030303020204" pitchFamily="34" charset="0"/>
              </a:rPr>
              <a:t>Optical frequency comb</a:t>
            </a:r>
            <a:endParaRPr kumimoji="1" lang="ja-JP" altLang="en-US" sz="4400" b="1" dirty="0">
              <a:latin typeface="Candara" panose="020E0502030303020204" pitchFamily="34" charset="0"/>
            </a:endParaRPr>
          </a:p>
        </p:txBody>
      </p:sp>
      <p:pic>
        <p:nvPicPr>
          <p:cNvPr id="5122" name="Picture 2" descr="E:\Works\AIST\Astro-comb\OAO天文コムmanual\素材\DSC_0234.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a:fillRect/>
          </a:stretch>
        </p:blipFill>
        <p:spPr bwMode="auto">
          <a:xfrm>
            <a:off x="1080120" y="1461120"/>
            <a:ext cx="6732240" cy="448816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E:\Works\AIST\Astro-comb\OAO天文コムmanual\素材\DSC03362.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rot="5400000">
            <a:off x="4323433" y="2460353"/>
            <a:ext cx="2691602" cy="22700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4814147" y="2339588"/>
            <a:ext cx="1702069" cy="369332"/>
          </a:xfrm>
          <a:prstGeom prst="rect">
            <a:avLst/>
          </a:prstGeom>
          <a:noFill/>
        </p:spPr>
        <p:txBody>
          <a:bodyPr wrap="none" rtlCol="0">
            <a:spAutoFit/>
          </a:bodyPr>
          <a:lstStyle/>
          <a:p>
            <a:r>
              <a:rPr kumimoji="1" lang="en-US" altLang="ja-JP" dirty="0">
                <a:solidFill>
                  <a:srgbClr val="FFFF00"/>
                </a:solidFill>
                <a:latin typeface="Tahoma" panose="020B0604030504040204" pitchFamily="34" charset="0"/>
                <a:ea typeface="Tahoma" panose="020B0604030504040204" pitchFamily="34" charset="0"/>
                <a:cs typeface="Tahoma" panose="020B0604030504040204" pitchFamily="34" charset="0"/>
              </a:rPr>
              <a:t>Laser oscillator</a:t>
            </a:r>
            <a:endParaRPr kumimoji="1" lang="ja-JP" altLang="en-US" dirty="0">
              <a:solidFill>
                <a:srgbClr val="FFFF00"/>
              </a:solidFill>
              <a:latin typeface="Tahoma" panose="020B0604030504040204" pitchFamily="34" charset="0"/>
              <a:cs typeface="Tahoma" panose="020B0604030504040204" pitchFamily="34" charset="0"/>
            </a:endParaRPr>
          </a:p>
        </p:txBody>
      </p:sp>
      <p:sp>
        <p:nvSpPr>
          <p:cNvPr id="8" name="テキスト ボックス 7"/>
          <p:cNvSpPr txBox="1"/>
          <p:nvPr/>
        </p:nvSpPr>
        <p:spPr>
          <a:xfrm>
            <a:off x="3131840" y="1988840"/>
            <a:ext cx="719108" cy="369332"/>
          </a:xfrm>
          <a:prstGeom prst="rect">
            <a:avLst/>
          </a:prstGeom>
          <a:noFill/>
        </p:spPr>
        <p:txBody>
          <a:bodyPr wrap="none" rtlCol="0">
            <a:spAutoFit/>
          </a:bodyPr>
          <a:lstStyle/>
          <a:p>
            <a:r>
              <a:rPr kumimoji="1" lang="en-US" altLang="ja-JP" dirty="0">
                <a:solidFill>
                  <a:srgbClr val="FFFF00"/>
                </a:solidFill>
                <a:latin typeface="Tahoma" panose="020B0604030504040204" pitchFamily="34" charset="0"/>
                <a:ea typeface="Tahoma" panose="020B0604030504040204" pitchFamily="34" charset="0"/>
                <a:cs typeface="Tahoma" panose="020B0604030504040204" pitchFamily="34" charset="0"/>
              </a:rPr>
              <a:t>EDFA</a:t>
            </a:r>
            <a:endParaRPr kumimoji="1" lang="ja-JP" altLang="en-US" dirty="0">
              <a:solidFill>
                <a:srgbClr val="FFFF00"/>
              </a:solidFill>
              <a:latin typeface="Tahoma" panose="020B0604030504040204" pitchFamily="34" charset="0"/>
              <a:cs typeface="Tahoma" panose="020B0604030504040204" pitchFamily="34" charset="0"/>
            </a:endParaRPr>
          </a:p>
        </p:txBody>
      </p:sp>
      <p:sp>
        <p:nvSpPr>
          <p:cNvPr id="9" name="テキスト ボックス 8"/>
          <p:cNvSpPr txBox="1"/>
          <p:nvPr/>
        </p:nvSpPr>
        <p:spPr>
          <a:xfrm>
            <a:off x="3132812" y="3501008"/>
            <a:ext cx="719108" cy="369332"/>
          </a:xfrm>
          <a:prstGeom prst="rect">
            <a:avLst/>
          </a:prstGeom>
          <a:noFill/>
        </p:spPr>
        <p:txBody>
          <a:bodyPr wrap="none" rtlCol="0">
            <a:spAutoFit/>
          </a:bodyPr>
          <a:lstStyle/>
          <a:p>
            <a:r>
              <a:rPr kumimoji="1" lang="en-US" altLang="ja-JP" dirty="0">
                <a:solidFill>
                  <a:srgbClr val="FFFF00"/>
                </a:solidFill>
                <a:latin typeface="Tahoma" panose="020B0604030504040204" pitchFamily="34" charset="0"/>
                <a:ea typeface="Tahoma" panose="020B0604030504040204" pitchFamily="34" charset="0"/>
                <a:cs typeface="Tahoma" panose="020B0604030504040204" pitchFamily="34" charset="0"/>
              </a:rPr>
              <a:t>EDFA</a:t>
            </a:r>
            <a:endParaRPr kumimoji="1" lang="ja-JP" altLang="en-US" dirty="0">
              <a:solidFill>
                <a:srgbClr val="FFFF00"/>
              </a:solidFill>
              <a:latin typeface="Tahoma" panose="020B0604030504040204" pitchFamily="34" charset="0"/>
              <a:cs typeface="Tahoma" panose="020B0604030504040204" pitchFamily="34" charset="0"/>
            </a:endParaRPr>
          </a:p>
        </p:txBody>
      </p:sp>
      <p:sp>
        <p:nvSpPr>
          <p:cNvPr id="10" name="テキスト ボックス 9"/>
          <p:cNvSpPr txBox="1"/>
          <p:nvPr/>
        </p:nvSpPr>
        <p:spPr>
          <a:xfrm rot="5400000">
            <a:off x="373753" y="3479226"/>
            <a:ext cx="2122504" cy="369332"/>
          </a:xfrm>
          <a:prstGeom prst="rect">
            <a:avLst/>
          </a:prstGeom>
          <a:noFill/>
        </p:spPr>
        <p:txBody>
          <a:bodyPr wrap="none" rtlCol="0">
            <a:spAutoFit/>
          </a:bodyPr>
          <a:lstStyle/>
          <a:p>
            <a:r>
              <a:rPr kumimoji="1" lang="en-US" altLang="ja-JP" dirty="0">
                <a:solidFill>
                  <a:srgbClr val="FFFF00"/>
                </a:solidFill>
                <a:latin typeface="Tahoma" panose="020B0604030504040204" pitchFamily="34" charset="0"/>
                <a:ea typeface="Tahoma" panose="020B0604030504040204" pitchFamily="34" charset="0"/>
                <a:cs typeface="Tahoma" panose="020B0604030504040204" pitchFamily="34" charset="0"/>
              </a:rPr>
              <a:t>f-2f interferometer</a:t>
            </a:r>
            <a:endParaRPr kumimoji="1" lang="ja-JP" altLang="en-US" dirty="0">
              <a:solidFill>
                <a:srgbClr val="FFFF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35602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角丸四角形 165"/>
          <p:cNvSpPr/>
          <p:nvPr/>
        </p:nvSpPr>
        <p:spPr>
          <a:xfrm>
            <a:off x="107504" y="1268760"/>
            <a:ext cx="4565244" cy="2286342"/>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4" name="正方形/長方形 3"/>
          <p:cNvSpPr/>
          <p:nvPr/>
        </p:nvSpPr>
        <p:spPr>
          <a:xfrm>
            <a:off x="3590707" y="1452325"/>
            <a:ext cx="360040" cy="373799"/>
          </a:xfrm>
          <a:prstGeom prst="rect">
            <a:avLst/>
          </a:prstGeom>
          <a:blipFill>
            <a:blip r:embed="rId3" cstate="print"/>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5" name="円/楕円 4"/>
          <p:cNvSpPr/>
          <p:nvPr/>
        </p:nvSpPr>
        <p:spPr>
          <a:xfrm>
            <a:off x="265712" y="1484784"/>
            <a:ext cx="4320480" cy="1441159"/>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6" name="円/楕円 5"/>
          <p:cNvSpPr/>
          <p:nvPr/>
        </p:nvSpPr>
        <p:spPr>
          <a:xfrm rot="14090206">
            <a:off x="205851" y="2325435"/>
            <a:ext cx="265127" cy="8089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7" name="円弧 6"/>
          <p:cNvSpPr/>
          <p:nvPr/>
        </p:nvSpPr>
        <p:spPr>
          <a:xfrm>
            <a:off x="-305494" y="2324170"/>
            <a:ext cx="878401" cy="1267545"/>
          </a:xfrm>
          <a:prstGeom prst="arc">
            <a:avLst>
              <a:gd name="adj1" fmla="val 18023756"/>
              <a:gd name="adj2" fmla="val 2140801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8" name="テキスト ボックス 7"/>
          <p:cNvSpPr txBox="1"/>
          <p:nvPr/>
        </p:nvSpPr>
        <p:spPr>
          <a:xfrm>
            <a:off x="841776" y="1268760"/>
            <a:ext cx="591829" cy="369332"/>
          </a:xfrm>
          <a:prstGeom prst="rect">
            <a:avLst/>
          </a:prstGeom>
          <a:noFill/>
        </p:spPr>
        <p:txBody>
          <a:bodyPr wrap="none" rtlCol="0">
            <a:spAutoFit/>
          </a:bodyPr>
          <a:lstStyle/>
          <a:p>
            <a:r>
              <a:rPr kumimoji="1" lang="en-US" altLang="ja-JP" dirty="0">
                <a:solidFill>
                  <a:srgbClr val="00FF00"/>
                </a:solidFill>
                <a:latin typeface="Tahoma" panose="020B0604030504040204" pitchFamily="34" charset="0"/>
                <a:ea typeface="Tahoma" panose="020B0604030504040204" pitchFamily="34" charset="0"/>
                <a:cs typeface="Tahoma" panose="020B0604030504040204" pitchFamily="34" charset="0"/>
              </a:rPr>
              <a:t>EDF</a:t>
            </a:r>
            <a:endParaRPr kumimoji="1" lang="ja-JP" altLang="en-US" dirty="0">
              <a:solidFill>
                <a:srgbClr val="00FF00"/>
              </a:solidFill>
              <a:latin typeface="Tahoma" panose="020B0604030504040204" pitchFamily="34" charset="0"/>
              <a:ea typeface="+mn-ea"/>
              <a:cs typeface="Tahoma" panose="020B0604030504040204" pitchFamily="34" charset="0"/>
            </a:endParaRPr>
          </a:p>
        </p:txBody>
      </p:sp>
      <p:grpSp>
        <p:nvGrpSpPr>
          <p:cNvPr id="19" name="グループ化 18"/>
          <p:cNvGrpSpPr/>
          <p:nvPr/>
        </p:nvGrpSpPr>
        <p:grpSpPr>
          <a:xfrm>
            <a:off x="377995" y="2804970"/>
            <a:ext cx="358531" cy="369332"/>
            <a:chOff x="134734" y="1844824"/>
            <a:chExt cx="663331" cy="472698"/>
          </a:xfrm>
          <a:solidFill>
            <a:srgbClr val="FFC000"/>
          </a:solidFill>
        </p:grpSpPr>
        <p:cxnSp>
          <p:nvCxnSpPr>
            <p:cNvPr id="20" name="直線コネクタ 19"/>
            <p:cNvCxnSpPr/>
            <p:nvPr/>
          </p:nvCxnSpPr>
          <p:spPr>
            <a:xfrm>
              <a:off x="149411" y="1948190"/>
              <a:ext cx="643953" cy="0"/>
            </a:xfrm>
            <a:prstGeom prst="line">
              <a:avLst/>
            </a:prstGeom>
            <a:grpFill/>
            <a:ln w="19050">
              <a:solidFill>
                <a:schemeClr val="tx1"/>
              </a:solidFill>
            </a:ln>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a:off x="134734" y="2077740"/>
              <a:ext cx="643953" cy="0"/>
            </a:xfrm>
            <a:prstGeom prst="line">
              <a:avLst/>
            </a:prstGeom>
            <a:grpFill/>
            <a:ln w="19050">
              <a:solidFill>
                <a:schemeClr val="tx1"/>
              </a:solidFill>
            </a:ln>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a:off x="154112" y="2213248"/>
              <a:ext cx="643953" cy="0"/>
            </a:xfrm>
            <a:prstGeom prst="line">
              <a:avLst/>
            </a:prstGeom>
            <a:grpFill/>
            <a:ln w="19050">
              <a:solidFill>
                <a:schemeClr val="tx1"/>
              </a:solidFill>
            </a:ln>
          </p:spPr>
          <p:style>
            <a:lnRef idx="1">
              <a:schemeClr val="dk1"/>
            </a:lnRef>
            <a:fillRef idx="0">
              <a:schemeClr val="dk1"/>
            </a:fillRef>
            <a:effectRef idx="0">
              <a:schemeClr val="dk1"/>
            </a:effectRef>
            <a:fontRef idx="minor">
              <a:schemeClr val="tx1"/>
            </a:fontRef>
          </p:style>
        </p:cxnSp>
        <p:sp>
          <p:nvSpPr>
            <p:cNvPr id="23" name="正方形/長方形 22"/>
            <p:cNvSpPr/>
            <p:nvPr/>
          </p:nvSpPr>
          <p:spPr>
            <a:xfrm>
              <a:off x="323528" y="1844824"/>
              <a:ext cx="269399" cy="472698"/>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grpSp>
      <p:sp>
        <p:nvSpPr>
          <p:cNvPr id="24" name="テキスト ボックス 23"/>
          <p:cNvSpPr txBox="1"/>
          <p:nvPr/>
        </p:nvSpPr>
        <p:spPr>
          <a:xfrm>
            <a:off x="1475656" y="1700808"/>
            <a:ext cx="1685911" cy="400110"/>
          </a:xfrm>
          <a:prstGeom prst="rect">
            <a:avLst/>
          </a:prstGeom>
          <a:solidFill>
            <a:srgbClr val="FFFFFF">
              <a:alpha val="69804"/>
            </a:srgbClr>
          </a:solidFill>
          <a:ln>
            <a:noFill/>
          </a:ln>
        </p:spPr>
        <p:txBody>
          <a:bodyPr wrap="none" rtlCol="0">
            <a:spAutoFit/>
          </a:bodyPr>
          <a:lstStyle/>
          <a:p>
            <a:r>
              <a:rPr kumimoji="1" lang="en-US" altLang="ja-JP" sz="2000" i="1" dirty="0" err="1">
                <a:latin typeface="Tahoma" panose="020B0604030504040204" pitchFamily="34" charset="0"/>
                <a:ea typeface="Tahoma" panose="020B0604030504040204" pitchFamily="34" charset="0"/>
                <a:cs typeface="Tahoma" panose="020B0604030504040204" pitchFamily="34" charset="0"/>
              </a:rPr>
              <a:t>f</a:t>
            </a:r>
            <a:r>
              <a:rPr kumimoji="1" lang="en-US" altLang="ja-JP" baseline="-25000" dirty="0" err="1">
                <a:latin typeface="Tahoma" panose="020B0604030504040204" pitchFamily="34" charset="0"/>
                <a:ea typeface="Tahoma" panose="020B0604030504040204" pitchFamily="34" charset="0"/>
                <a:cs typeface="Tahoma" panose="020B0604030504040204" pitchFamily="34" charset="0"/>
              </a:rPr>
              <a:t>rep</a:t>
            </a:r>
            <a:r>
              <a:rPr kumimoji="1" lang="en-US" altLang="ja-JP" dirty="0">
                <a:latin typeface="Tahoma" panose="020B0604030504040204" pitchFamily="34" charset="0"/>
                <a:ea typeface="Tahoma" panose="020B0604030504040204" pitchFamily="34" charset="0"/>
                <a:cs typeface="Tahoma" panose="020B0604030504040204" pitchFamily="34" charset="0"/>
              </a:rPr>
              <a:t> = 100 MHz</a:t>
            </a:r>
          </a:p>
        </p:txBody>
      </p:sp>
      <p:sp>
        <p:nvSpPr>
          <p:cNvPr id="25" name="テキスト ボックス 24"/>
          <p:cNvSpPr txBox="1"/>
          <p:nvPr/>
        </p:nvSpPr>
        <p:spPr>
          <a:xfrm>
            <a:off x="84203" y="3143670"/>
            <a:ext cx="901209" cy="307777"/>
          </a:xfrm>
          <a:prstGeom prst="rect">
            <a:avLst/>
          </a:prstGeom>
          <a:noFill/>
        </p:spPr>
        <p:txBody>
          <a:bodyPr wrap="none" rtlCol="0">
            <a:spAutoFit/>
          </a:bodyPr>
          <a:lstStyle/>
          <a:p>
            <a:pPr algn="ctr"/>
            <a:r>
              <a:rPr kumimoji="1" lang="en-US" altLang="ja-JP" sz="1400" dirty="0">
                <a:latin typeface="Tahoma" panose="020B0604030504040204" pitchFamily="34" charset="0"/>
                <a:ea typeface="Tahoma" panose="020B0604030504040204" pitchFamily="34" charset="0"/>
                <a:cs typeface="Tahoma" panose="020B0604030504040204" pitchFamily="34" charset="0"/>
              </a:rPr>
              <a:t>Pump LD</a:t>
            </a:r>
          </a:p>
        </p:txBody>
      </p:sp>
      <p:sp>
        <p:nvSpPr>
          <p:cNvPr id="26" name="テキスト ボックス 25"/>
          <p:cNvSpPr txBox="1"/>
          <p:nvPr/>
        </p:nvSpPr>
        <p:spPr>
          <a:xfrm>
            <a:off x="4204832" y="2833191"/>
            <a:ext cx="489236" cy="307777"/>
          </a:xfrm>
          <a:prstGeom prst="rect">
            <a:avLst/>
          </a:prstGeom>
          <a:noFill/>
        </p:spPr>
        <p:txBody>
          <a:bodyPr wrap="none" rtlCol="0">
            <a:spAutoFit/>
          </a:bodyPr>
          <a:lstStyle/>
          <a:p>
            <a:pPr algn="ctr"/>
            <a:r>
              <a:rPr kumimoji="1" lang="en-US" altLang="ja-JP" sz="1400" dirty="0">
                <a:latin typeface="Tahoma" panose="020B0604030504040204" pitchFamily="34" charset="0"/>
                <a:ea typeface="Tahoma" panose="020B0604030504040204" pitchFamily="34" charset="0"/>
                <a:cs typeface="Tahoma" panose="020B0604030504040204" pitchFamily="34" charset="0"/>
              </a:rPr>
              <a:t>PZT</a:t>
            </a:r>
            <a:endParaRPr kumimoji="1" lang="ja-JP" altLang="en-US" sz="1400" dirty="0">
              <a:latin typeface="Tahoma" panose="020B0604030504040204" pitchFamily="34" charset="0"/>
              <a:ea typeface="+mn-ea"/>
              <a:cs typeface="Tahoma" panose="020B0604030504040204" pitchFamily="34" charset="0"/>
            </a:endParaRPr>
          </a:p>
        </p:txBody>
      </p:sp>
      <p:sp>
        <p:nvSpPr>
          <p:cNvPr id="28" name="テキスト ボックス 27"/>
          <p:cNvSpPr txBox="1"/>
          <p:nvPr/>
        </p:nvSpPr>
        <p:spPr>
          <a:xfrm>
            <a:off x="2952836" y="3247325"/>
            <a:ext cx="625877" cy="307777"/>
          </a:xfrm>
          <a:prstGeom prst="rect">
            <a:avLst/>
          </a:prstGeom>
          <a:noFill/>
        </p:spPr>
        <p:txBody>
          <a:bodyPr wrap="none" rtlCol="0">
            <a:spAutoFit/>
          </a:bodyPr>
          <a:lstStyle/>
          <a:p>
            <a:r>
              <a:rPr lang="en-US" altLang="ja-JP" sz="1400" dirty="0">
                <a:latin typeface="Tahoma" panose="020B0604030504040204" pitchFamily="34" charset="0"/>
                <a:ea typeface="Tahoma" panose="020B0604030504040204" pitchFamily="34" charset="0"/>
                <a:cs typeface="Tahoma" panose="020B0604030504040204" pitchFamily="34" charset="0"/>
              </a:rPr>
              <a:t>Delay</a:t>
            </a:r>
            <a:endParaRPr kumimoji="1" lang="ja-JP" altLang="en-US" sz="1400" dirty="0">
              <a:latin typeface="Tahoma" panose="020B0604030504040204" pitchFamily="34" charset="0"/>
              <a:cs typeface="Tahoma" panose="020B0604030504040204" pitchFamily="34" charset="0"/>
            </a:endParaRPr>
          </a:p>
        </p:txBody>
      </p:sp>
      <p:sp>
        <p:nvSpPr>
          <p:cNvPr id="47" name="円弧 46"/>
          <p:cNvSpPr/>
          <p:nvPr/>
        </p:nvSpPr>
        <p:spPr>
          <a:xfrm flipV="1">
            <a:off x="265712" y="1484783"/>
            <a:ext cx="4320480" cy="1498858"/>
          </a:xfrm>
          <a:prstGeom prst="arc">
            <a:avLst>
              <a:gd name="adj1" fmla="val 7419223"/>
              <a:gd name="adj2" fmla="val 10393160"/>
            </a:avLst>
          </a:prstGeom>
          <a:ln w="57150">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grpSp>
        <p:nvGrpSpPr>
          <p:cNvPr id="74" name="グループ化 73"/>
          <p:cNvGrpSpPr/>
          <p:nvPr/>
        </p:nvGrpSpPr>
        <p:grpSpPr>
          <a:xfrm>
            <a:off x="985792" y="2276872"/>
            <a:ext cx="2854921" cy="929350"/>
            <a:chOff x="1573064" y="1450435"/>
            <a:chExt cx="2854921" cy="929350"/>
          </a:xfrm>
        </p:grpSpPr>
        <p:sp>
          <p:nvSpPr>
            <p:cNvPr id="30" name="正方形/長方形 29"/>
            <p:cNvSpPr/>
            <p:nvPr/>
          </p:nvSpPr>
          <p:spPr>
            <a:xfrm>
              <a:off x="1573065" y="1450435"/>
              <a:ext cx="2854920" cy="92935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cxnSp>
          <p:nvCxnSpPr>
            <p:cNvPr id="17" name="直線コネクタ 16"/>
            <p:cNvCxnSpPr>
              <a:stCxn id="14" idx="5"/>
              <a:endCxn id="14" idx="1"/>
            </p:cNvCxnSpPr>
            <p:nvPr/>
          </p:nvCxnSpPr>
          <p:spPr>
            <a:xfrm>
              <a:off x="3901766" y="2205142"/>
              <a:ext cx="192909"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a:stCxn id="30" idx="1"/>
              <a:endCxn id="30" idx="3"/>
            </p:cNvCxnSpPr>
            <p:nvPr/>
          </p:nvCxnSpPr>
          <p:spPr>
            <a:xfrm>
              <a:off x="1573065" y="1915110"/>
              <a:ext cx="285492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 name="二等辺三角形 13"/>
            <p:cNvSpPr/>
            <p:nvPr/>
          </p:nvSpPr>
          <p:spPr>
            <a:xfrm rot="10800000">
              <a:off x="3805312" y="2099506"/>
              <a:ext cx="385818" cy="211273"/>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31" name="テキスト ボックス 30"/>
            <p:cNvSpPr txBox="1"/>
            <p:nvPr/>
          </p:nvSpPr>
          <p:spPr>
            <a:xfrm>
              <a:off x="2642488" y="1760116"/>
              <a:ext cx="590860" cy="307777"/>
            </a:xfrm>
            <a:prstGeom prst="rect">
              <a:avLst/>
            </a:prstGeom>
            <a:solidFill>
              <a:srgbClr val="FFFF66"/>
            </a:solidFill>
            <a:ln w="19050">
              <a:solidFill>
                <a:schemeClr val="tx1"/>
              </a:solidFill>
            </a:ln>
          </p:spPr>
          <p:txBody>
            <a:bodyPr wrap="square" rtlCol="0">
              <a:spAutoFit/>
            </a:bodyPr>
            <a:lstStyle/>
            <a:p>
              <a:pPr algn="ctr"/>
              <a:r>
                <a:rPr kumimoji="1" lang="en-US" altLang="ja-JP" sz="1400" dirty="0">
                  <a:latin typeface="Tahoma" panose="020B0604030504040204" pitchFamily="34" charset="0"/>
                  <a:ea typeface="Tahoma" panose="020B0604030504040204" pitchFamily="34" charset="0"/>
                  <a:cs typeface="Tahoma" panose="020B0604030504040204" pitchFamily="34" charset="0"/>
                </a:rPr>
                <a:t>EOM</a:t>
              </a:r>
              <a:endParaRPr kumimoji="1" lang="ja-JP" altLang="en-US" sz="1400" dirty="0">
                <a:latin typeface="Tahoma" panose="020B0604030504040204" pitchFamily="34" charset="0"/>
                <a:ea typeface="+mn-ea"/>
                <a:cs typeface="Tahoma" panose="020B0604030504040204" pitchFamily="34" charset="0"/>
              </a:endParaRPr>
            </a:p>
          </p:txBody>
        </p:sp>
        <p:sp>
          <p:nvSpPr>
            <p:cNvPr id="32" name="正方形/長方形 31"/>
            <p:cNvSpPr/>
            <p:nvPr/>
          </p:nvSpPr>
          <p:spPr>
            <a:xfrm>
              <a:off x="1644120" y="1617193"/>
              <a:ext cx="352584" cy="611648"/>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33" name="正方形/長方形 32"/>
            <p:cNvSpPr/>
            <p:nvPr/>
          </p:nvSpPr>
          <p:spPr>
            <a:xfrm>
              <a:off x="3304412" y="1620877"/>
              <a:ext cx="350534" cy="611648"/>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cxnSp>
          <p:nvCxnSpPr>
            <p:cNvPr id="34" name="直線コネクタ 33"/>
            <p:cNvCxnSpPr/>
            <p:nvPr/>
          </p:nvCxnSpPr>
          <p:spPr>
            <a:xfrm>
              <a:off x="1816646" y="1617193"/>
              <a:ext cx="0" cy="611648"/>
            </a:xfrm>
            <a:prstGeom prst="line">
              <a:avLst/>
            </a:prstGeom>
            <a:solidFill>
              <a:schemeClr val="bg2"/>
            </a:solidFill>
            <a:ln w="19050">
              <a:solidFill>
                <a:schemeClr val="tx1"/>
              </a:solidFill>
            </a:ln>
          </p:spPr>
          <p:style>
            <a:lnRef idx="1">
              <a:schemeClr val="dk1"/>
            </a:lnRef>
            <a:fillRef idx="0">
              <a:schemeClr val="dk1"/>
            </a:fillRef>
            <a:effectRef idx="0">
              <a:schemeClr val="dk1"/>
            </a:effectRef>
            <a:fontRef idx="minor">
              <a:schemeClr val="tx1"/>
            </a:fontRef>
          </p:style>
        </p:cxnSp>
        <p:cxnSp>
          <p:nvCxnSpPr>
            <p:cNvPr id="35" name="直線コネクタ 34"/>
            <p:cNvCxnSpPr/>
            <p:nvPr/>
          </p:nvCxnSpPr>
          <p:spPr>
            <a:xfrm>
              <a:off x="3479180" y="1628800"/>
              <a:ext cx="0" cy="611648"/>
            </a:xfrm>
            <a:prstGeom prst="line">
              <a:avLst/>
            </a:prstGeom>
            <a:solidFill>
              <a:schemeClr val="bg2"/>
            </a:solidFill>
            <a:ln w="19050">
              <a:solidFill>
                <a:schemeClr val="tx1"/>
              </a:solidFill>
            </a:ln>
          </p:spPr>
          <p:style>
            <a:lnRef idx="1">
              <a:schemeClr val="dk1"/>
            </a:lnRef>
            <a:fillRef idx="0">
              <a:schemeClr val="dk1"/>
            </a:fillRef>
            <a:effectRef idx="0">
              <a:schemeClr val="dk1"/>
            </a:effectRef>
            <a:fontRef idx="minor">
              <a:schemeClr val="tx1"/>
            </a:fontRef>
          </p:style>
        </p:cxnSp>
        <p:sp>
          <p:nvSpPr>
            <p:cNvPr id="36" name="テキスト ボックス 35"/>
            <p:cNvSpPr txBox="1"/>
            <p:nvPr/>
          </p:nvSpPr>
          <p:spPr>
            <a:xfrm>
              <a:off x="3246048" y="1772386"/>
              <a:ext cx="306494" cy="307777"/>
            </a:xfrm>
            <a:prstGeom prst="rect">
              <a:avLst/>
            </a:prstGeom>
            <a:noFill/>
          </p:spPr>
          <p:txBody>
            <a:bodyPr wrap="none" rtlCol="0">
              <a:spAutoFit/>
            </a:bodyPr>
            <a:lstStyle/>
            <a:p>
              <a:r>
                <a:rPr kumimoji="1" lang="en-US" altLang="ja-JP" sz="1400" dirty="0">
                  <a:latin typeface="Tahoma" panose="020B0604030504040204" pitchFamily="34" charset="0"/>
                  <a:ea typeface="Tahoma" panose="020B0604030504040204" pitchFamily="34" charset="0"/>
                  <a:cs typeface="Tahoma" panose="020B0604030504040204" pitchFamily="34" charset="0"/>
                </a:rPr>
                <a:t>H</a:t>
              </a:r>
              <a:endParaRPr kumimoji="1" lang="ja-JP" altLang="en-US" sz="1400" dirty="0">
                <a:latin typeface="Tahoma" panose="020B0604030504040204" pitchFamily="34" charset="0"/>
                <a:ea typeface="+mn-ea"/>
                <a:cs typeface="Tahoma" panose="020B0604030504040204" pitchFamily="34" charset="0"/>
              </a:endParaRPr>
            </a:p>
          </p:txBody>
        </p:sp>
        <p:sp>
          <p:nvSpPr>
            <p:cNvPr id="37" name="テキスト ボックス 36"/>
            <p:cNvSpPr txBox="1"/>
            <p:nvPr/>
          </p:nvSpPr>
          <p:spPr>
            <a:xfrm>
              <a:off x="1763688" y="1772816"/>
              <a:ext cx="298480" cy="307777"/>
            </a:xfrm>
            <a:prstGeom prst="rect">
              <a:avLst/>
            </a:prstGeom>
            <a:noFill/>
          </p:spPr>
          <p:txBody>
            <a:bodyPr wrap="square" rtlCol="0">
              <a:spAutoFit/>
            </a:bodyPr>
            <a:lstStyle/>
            <a:p>
              <a:r>
                <a:rPr kumimoji="1" lang="en-US" altLang="ja-JP" sz="1400" dirty="0">
                  <a:latin typeface="Tahoma" panose="020B0604030504040204" pitchFamily="34" charset="0"/>
                  <a:ea typeface="Tahoma" panose="020B0604030504040204" pitchFamily="34" charset="0"/>
                  <a:cs typeface="Tahoma" panose="020B0604030504040204" pitchFamily="34" charset="0"/>
                </a:rPr>
                <a:t>H</a:t>
              </a:r>
              <a:endParaRPr kumimoji="1" lang="ja-JP" altLang="en-US" sz="1400" dirty="0">
                <a:latin typeface="Tahoma" panose="020B0604030504040204" pitchFamily="34" charset="0"/>
                <a:ea typeface="+mn-ea"/>
                <a:cs typeface="Tahoma" panose="020B0604030504040204" pitchFamily="34" charset="0"/>
              </a:endParaRPr>
            </a:p>
          </p:txBody>
        </p:sp>
        <p:grpSp>
          <p:nvGrpSpPr>
            <p:cNvPr id="39" name="グループ化 38"/>
            <p:cNvGrpSpPr/>
            <p:nvPr/>
          </p:nvGrpSpPr>
          <p:grpSpPr>
            <a:xfrm>
              <a:off x="2378659" y="1811561"/>
              <a:ext cx="171556" cy="213402"/>
              <a:chOff x="4754364" y="5771991"/>
              <a:chExt cx="281900" cy="249297"/>
            </a:xfrm>
          </p:grpSpPr>
          <p:sp>
            <p:nvSpPr>
              <p:cNvPr id="42" name="正方形/長方形 41"/>
              <p:cNvSpPr/>
              <p:nvPr/>
            </p:nvSpPr>
            <p:spPr>
              <a:xfrm>
                <a:off x="4755026" y="5771991"/>
                <a:ext cx="281238" cy="24929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cxnSp>
            <p:nvCxnSpPr>
              <p:cNvPr id="43" name="直線矢印コネクタ 42"/>
              <p:cNvCxnSpPr/>
              <p:nvPr/>
            </p:nvCxnSpPr>
            <p:spPr>
              <a:xfrm flipV="1">
                <a:off x="4754364" y="5894456"/>
                <a:ext cx="281898" cy="2"/>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grpSp>
        <p:sp>
          <p:nvSpPr>
            <p:cNvPr id="41" name="テキスト ボックス 40"/>
            <p:cNvSpPr txBox="1"/>
            <p:nvPr/>
          </p:nvSpPr>
          <p:spPr>
            <a:xfrm>
              <a:off x="3413522" y="1772386"/>
              <a:ext cx="311304" cy="307777"/>
            </a:xfrm>
            <a:prstGeom prst="rect">
              <a:avLst/>
            </a:prstGeom>
            <a:noFill/>
          </p:spPr>
          <p:txBody>
            <a:bodyPr wrap="none" rtlCol="0">
              <a:spAutoFit/>
            </a:bodyPr>
            <a:lstStyle/>
            <a:p>
              <a:r>
                <a:rPr kumimoji="1" lang="en-US" altLang="ja-JP" sz="1400" dirty="0">
                  <a:latin typeface="Tahoma" panose="020B0604030504040204" pitchFamily="34" charset="0"/>
                  <a:ea typeface="Tahoma" panose="020B0604030504040204" pitchFamily="34" charset="0"/>
                  <a:cs typeface="Tahoma" panose="020B0604030504040204" pitchFamily="34" charset="0"/>
                </a:rPr>
                <a:t>Q</a:t>
              </a:r>
              <a:endParaRPr kumimoji="1" lang="ja-JP" altLang="en-US" sz="1400" dirty="0">
                <a:latin typeface="Tahoma" panose="020B0604030504040204" pitchFamily="34" charset="0"/>
                <a:ea typeface="+mn-ea"/>
                <a:cs typeface="Tahoma" panose="020B0604030504040204" pitchFamily="34" charset="0"/>
              </a:endParaRPr>
            </a:p>
          </p:txBody>
        </p:sp>
        <p:grpSp>
          <p:nvGrpSpPr>
            <p:cNvPr id="60" name="グループ化 59"/>
            <p:cNvGrpSpPr/>
            <p:nvPr/>
          </p:nvGrpSpPr>
          <p:grpSpPr>
            <a:xfrm>
              <a:off x="2051720" y="1790680"/>
              <a:ext cx="241022" cy="249297"/>
              <a:chOff x="2051720" y="1803380"/>
              <a:chExt cx="241022" cy="249297"/>
            </a:xfrm>
            <a:noFill/>
          </p:grpSpPr>
          <p:sp>
            <p:nvSpPr>
              <p:cNvPr id="51" name="正方形/長方形 50"/>
              <p:cNvSpPr/>
              <p:nvPr/>
            </p:nvSpPr>
            <p:spPr>
              <a:xfrm>
                <a:off x="2051720" y="1803380"/>
                <a:ext cx="241022" cy="249297"/>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cxnSp>
            <p:nvCxnSpPr>
              <p:cNvPr id="56" name="直線コネクタ 55"/>
              <p:cNvCxnSpPr/>
              <p:nvPr/>
            </p:nvCxnSpPr>
            <p:spPr>
              <a:xfrm>
                <a:off x="2051720" y="1803380"/>
                <a:ext cx="241022" cy="249297"/>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正方形/長方形 39"/>
            <p:cNvSpPr/>
            <p:nvPr/>
          </p:nvSpPr>
          <p:spPr>
            <a:xfrm>
              <a:off x="4303572" y="1769641"/>
              <a:ext cx="124412" cy="289697"/>
            </a:xfrm>
            <a:prstGeom prst="rect">
              <a:avLst/>
            </a:prstGeom>
            <a:solidFill>
              <a:srgbClr val="0066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38" name="テキスト ボックス 37"/>
            <p:cNvSpPr txBox="1"/>
            <p:nvPr/>
          </p:nvSpPr>
          <p:spPr>
            <a:xfrm>
              <a:off x="1573064" y="1771104"/>
              <a:ext cx="311304" cy="307777"/>
            </a:xfrm>
            <a:prstGeom prst="rect">
              <a:avLst/>
            </a:prstGeom>
            <a:noFill/>
          </p:spPr>
          <p:txBody>
            <a:bodyPr wrap="none" rtlCol="0">
              <a:spAutoFit/>
            </a:bodyPr>
            <a:lstStyle/>
            <a:p>
              <a:r>
                <a:rPr kumimoji="1" lang="en-US" altLang="ja-JP" sz="1400" dirty="0">
                  <a:latin typeface="Tahoma" panose="020B0604030504040204" pitchFamily="34" charset="0"/>
                  <a:ea typeface="Tahoma" panose="020B0604030504040204" pitchFamily="34" charset="0"/>
                  <a:cs typeface="Tahoma" panose="020B0604030504040204" pitchFamily="34" charset="0"/>
                </a:rPr>
                <a:t>Q</a:t>
              </a:r>
              <a:endParaRPr kumimoji="1" lang="ja-JP" altLang="en-US" sz="1400" dirty="0">
                <a:latin typeface="Tahoma" panose="020B0604030504040204" pitchFamily="34" charset="0"/>
                <a:ea typeface="+mn-ea"/>
                <a:cs typeface="Tahoma" panose="020B0604030504040204" pitchFamily="34" charset="0"/>
              </a:endParaRPr>
            </a:p>
          </p:txBody>
        </p:sp>
        <p:sp>
          <p:nvSpPr>
            <p:cNvPr id="72" name="正方形/長方形 71"/>
            <p:cNvSpPr/>
            <p:nvPr/>
          </p:nvSpPr>
          <p:spPr>
            <a:xfrm>
              <a:off x="3901766" y="1914005"/>
              <a:ext cx="192909" cy="290860"/>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66" name="二等辺三角形 65"/>
            <p:cNvSpPr/>
            <p:nvPr/>
          </p:nvSpPr>
          <p:spPr>
            <a:xfrm rot="10800000">
              <a:off x="3807092" y="1804566"/>
              <a:ext cx="385818" cy="211273"/>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grpSp>
      <p:sp>
        <p:nvSpPr>
          <p:cNvPr id="18" name="上下矢印 17"/>
          <p:cNvSpPr/>
          <p:nvPr/>
        </p:nvSpPr>
        <p:spPr>
          <a:xfrm>
            <a:off x="3143904" y="3055278"/>
            <a:ext cx="200437" cy="280935"/>
          </a:xfrm>
          <a:prstGeom prst="up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cxnSp>
        <p:nvCxnSpPr>
          <p:cNvPr id="44" name="直線矢印コネクタ 43"/>
          <p:cNvCxnSpPr/>
          <p:nvPr/>
        </p:nvCxnSpPr>
        <p:spPr>
          <a:xfrm flipH="1" flipV="1">
            <a:off x="3840713" y="2832111"/>
            <a:ext cx="418467" cy="10752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テキスト ボックス 20"/>
          <p:cNvSpPr txBox="1">
            <a:spLocks noChangeArrowheads="1"/>
          </p:cNvSpPr>
          <p:nvPr/>
        </p:nvSpPr>
        <p:spPr bwMode="auto">
          <a:xfrm>
            <a:off x="3938120" y="1396778"/>
            <a:ext cx="5437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dirty="0">
                <a:latin typeface="Tahoma" panose="020B0604030504040204" pitchFamily="34" charset="0"/>
                <a:ea typeface="Tahoma" panose="020B0604030504040204" pitchFamily="34" charset="0"/>
                <a:cs typeface="Tahoma" panose="020B0604030504040204" pitchFamily="34" charset="0"/>
              </a:rPr>
              <a:t>TEC</a:t>
            </a:r>
            <a:endParaRPr lang="ja-JP" altLang="en-US" sz="1600" dirty="0">
              <a:latin typeface="Tahoma" panose="020B0604030504040204" pitchFamily="34" charset="0"/>
              <a:cs typeface="Tahoma" panose="020B0604030504040204" pitchFamily="34" charset="0"/>
            </a:endParaRPr>
          </a:p>
        </p:txBody>
      </p:sp>
      <p:sp>
        <p:nvSpPr>
          <p:cNvPr id="82" name="テキスト ボックス 81"/>
          <p:cNvSpPr txBox="1"/>
          <p:nvPr/>
        </p:nvSpPr>
        <p:spPr>
          <a:xfrm>
            <a:off x="290130" y="2132856"/>
            <a:ext cx="609462" cy="307777"/>
          </a:xfrm>
          <a:prstGeom prst="rect">
            <a:avLst/>
          </a:prstGeom>
          <a:noFill/>
        </p:spPr>
        <p:txBody>
          <a:bodyPr wrap="none" rtlCol="0">
            <a:spAutoFit/>
          </a:bodyPr>
          <a:lstStyle/>
          <a:p>
            <a:r>
              <a:rPr kumimoji="1" lang="en-US" altLang="ja-JP" sz="1400" dirty="0">
                <a:latin typeface="Tahoma" panose="020B0604030504040204" pitchFamily="34" charset="0"/>
                <a:ea typeface="Tahoma" panose="020B0604030504040204" pitchFamily="34" charset="0"/>
                <a:cs typeface="Tahoma" panose="020B0604030504040204" pitchFamily="34" charset="0"/>
              </a:rPr>
              <a:t>WDM</a:t>
            </a:r>
            <a:endParaRPr kumimoji="1" lang="ja-JP" altLang="en-US" sz="1400" dirty="0">
              <a:latin typeface="Tahoma" panose="020B0604030504040204" pitchFamily="34" charset="0"/>
              <a:cs typeface="Tahoma" panose="020B0604030504040204" pitchFamily="34" charset="0"/>
            </a:endParaRPr>
          </a:p>
        </p:txBody>
      </p:sp>
      <p:cxnSp>
        <p:nvCxnSpPr>
          <p:cNvPr id="84" name="直線コネクタ 83"/>
          <p:cNvCxnSpPr/>
          <p:nvPr/>
        </p:nvCxnSpPr>
        <p:spPr>
          <a:xfrm>
            <a:off x="1584959" y="2761061"/>
            <a:ext cx="0" cy="44516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5" name="左中かっこ 84"/>
          <p:cNvSpPr/>
          <p:nvPr/>
        </p:nvSpPr>
        <p:spPr>
          <a:xfrm>
            <a:off x="2044578" y="4725144"/>
            <a:ext cx="381373" cy="1330424"/>
          </a:xfrm>
          <a:prstGeom prst="leftBrace">
            <a:avLst>
              <a:gd name="adj1" fmla="val 56265"/>
              <a:gd name="adj2" fmla="val 3799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88" name="フリーフォーム 87"/>
          <p:cNvSpPr/>
          <p:nvPr/>
        </p:nvSpPr>
        <p:spPr>
          <a:xfrm>
            <a:off x="1567813" y="3206222"/>
            <a:ext cx="477877" cy="2022978"/>
          </a:xfrm>
          <a:custGeom>
            <a:avLst/>
            <a:gdLst>
              <a:gd name="connsiteX0" fmla="*/ 5367 w 424467"/>
              <a:gd name="connsiteY0" fmla="*/ 0 h 1440180"/>
              <a:gd name="connsiteX1" fmla="*/ 58707 w 424467"/>
              <a:gd name="connsiteY1" fmla="*/ 1181100 h 1440180"/>
              <a:gd name="connsiteX2" fmla="*/ 424467 w 424467"/>
              <a:gd name="connsiteY2" fmla="*/ 1440180 h 1440180"/>
            </a:gdLst>
            <a:ahLst/>
            <a:cxnLst>
              <a:cxn ang="0">
                <a:pos x="connsiteX0" y="connsiteY0"/>
              </a:cxn>
              <a:cxn ang="0">
                <a:pos x="connsiteX1" y="connsiteY1"/>
              </a:cxn>
              <a:cxn ang="0">
                <a:pos x="connsiteX2" y="connsiteY2"/>
              </a:cxn>
            </a:cxnLst>
            <a:rect l="l" t="t" r="r" b="b"/>
            <a:pathLst>
              <a:path w="424467" h="1440180">
                <a:moveTo>
                  <a:pt x="5367" y="0"/>
                </a:moveTo>
                <a:cubicBezTo>
                  <a:pt x="-2888" y="470535"/>
                  <a:pt x="-11143" y="941070"/>
                  <a:pt x="58707" y="1181100"/>
                </a:cubicBezTo>
                <a:cubicBezTo>
                  <a:pt x="128557" y="1421130"/>
                  <a:pt x="276512" y="1430655"/>
                  <a:pt x="424467" y="144018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91" name="左中かっこ 90"/>
          <p:cNvSpPr/>
          <p:nvPr/>
        </p:nvSpPr>
        <p:spPr>
          <a:xfrm>
            <a:off x="3142134" y="4260295"/>
            <a:ext cx="349746" cy="961283"/>
          </a:xfrm>
          <a:prstGeom prst="leftBrace">
            <a:avLst>
              <a:gd name="adj1" fmla="val 56265"/>
              <a:gd name="adj2" fmla="val 4841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cxnSp>
        <p:nvCxnSpPr>
          <p:cNvPr id="93" name="直線コネクタ 92"/>
          <p:cNvCxnSpPr>
            <a:endCxn id="91" idx="1"/>
          </p:cNvCxnSpPr>
          <p:nvPr/>
        </p:nvCxnSpPr>
        <p:spPr>
          <a:xfrm>
            <a:off x="2425951" y="4725144"/>
            <a:ext cx="716183" cy="5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テキスト ボックス 95"/>
          <p:cNvSpPr txBox="1"/>
          <p:nvPr/>
        </p:nvSpPr>
        <p:spPr>
          <a:xfrm>
            <a:off x="5437719" y="4005064"/>
            <a:ext cx="1318567" cy="523220"/>
          </a:xfrm>
          <a:prstGeom prst="rect">
            <a:avLst/>
          </a:prstGeom>
          <a:ln w="19050"/>
        </p:spPr>
        <p:style>
          <a:lnRef idx="2">
            <a:schemeClr val="dk1"/>
          </a:lnRef>
          <a:fillRef idx="1">
            <a:schemeClr val="lt1"/>
          </a:fillRef>
          <a:effectRef idx="0">
            <a:schemeClr val="dk1"/>
          </a:effectRef>
          <a:fontRef idx="minor">
            <a:schemeClr val="dk1"/>
          </a:fontRef>
        </p:style>
        <p:txBody>
          <a:bodyPr wrap="none" rtlCol="0">
            <a:spAutoFit/>
          </a:bodyPr>
          <a:lstStyle/>
          <a:p>
            <a:pPr algn="ctr"/>
            <a:r>
              <a:rPr kumimoji="1" lang="en-US" altLang="ja-JP" sz="1400" dirty="0">
                <a:latin typeface="Tahoma" panose="020B0604030504040204" pitchFamily="34" charset="0"/>
                <a:ea typeface="Tahoma" panose="020B0604030504040204" pitchFamily="34" charset="0"/>
                <a:cs typeface="Tahoma" panose="020B0604030504040204" pitchFamily="34" charset="0"/>
              </a:rPr>
              <a:t>f-2f</a:t>
            </a:r>
          </a:p>
          <a:p>
            <a:pPr algn="ctr"/>
            <a:r>
              <a:rPr lang="en-US" altLang="ja-JP" sz="1400" dirty="0">
                <a:latin typeface="Tahoma" panose="020B0604030504040204" pitchFamily="34" charset="0"/>
                <a:ea typeface="Tahoma" panose="020B0604030504040204" pitchFamily="34" charset="0"/>
                <a:cs typeface="Tahoma" panose="020B0604030504040204" pitchFamily="34" charset="0"/>
              </a:rPr>
              <a:t>interferometer</a:t>
            </a:r>
            <a:endParaRPr kumimoji="1" lang="ja-JP" altLang="en-US" sz="1400" dirty="0">
              <a:latin typeface="Tahoma" panose="020B0604030504040204" pitchFamily="34" charset="0"/>
              <a:cs typeface="Tahoma" panose="020B0604030504040204" pitchFamily="34" charset="0"/>
            </a:endParaRPr>
          </a:p>
        </p:txBody>
      </p:sp>
      <p:sp>
        <p:nvSpPr>
          <p:cNvPr id="97" name="テキスト ボックス 96"/>
          <p:cNvSpPr txBox="1"/>
          <p:nvPr/>
        </p:nvSpPr>
        <p:spPr>
          <a:xfrm>
            <a:off x="5389930" y="4959967"/>
            <a:ext cx="1715150" cy="523220"/>
          </a:xfrm>
          <a:prstGeom prst="rect">
            <a:avLst/>
          </a:prstGeom>
          <a:ln w="19050"/>
        </p:spPr>
        <p:style>
          <a:lnRef idx="2">
            <a:schemeClr val="dk1"/>
          </a:lnRef>
          <a:fillRef idx="1">
            <a:schemeClr val="lt1"/>
          </a:fillRef>
          <a:effectRef idx="0">
            <a:schemeClr val="dk1"/>
          </a:effectRef>
          <a:fontRef idx="minor">
            <a:schemeClr val="dk1"/>
          </a:fontRef>
        </p:style>
        <p:txBody>
          <a:bodyPr wrap="none" rtlCol="0">
            <a:spAutoFit/>
          </a:bodyPr>
          <a:lstStyle/>
          <a:p>
            <a:pPr algn="ctr"/>
            <a:r>
              <a:rPr kumimoji="1" lang="en-US" altLang="ja-JP" sz="1400" dirty="0">
                <a:latin typeface="Tahoma" panose="020B0604030504040204" pitchFamily="34" charset="0"/>
                <a:ea typeface="Tahoma" panose="020B0604030504040204" pitchFamily="34" charset="0"/>
                <a:cs typeface="Tahoma" panose="020B0604030504040204" pitchFamily="34" charset="0"/>
              </a:rPr>
              <a:t>Beat detection </a:t>
            </a:r>
            <a:r>
              <a:rPr lang="en-US" altLang="ja-JP" sz="1400" dirty="0">
                <a:latin typeface="Tahoma" panose="020B0604030504040204" pitchFamily="34" charset="0"/>
                <a:ea typeface="Tahoma" panose="020B0604030504040204" pitchFamily="34" charset="0"/>
                <a:cs typeface="Tahoma" panose="020B0604030504040204" pitchFamily="34" charset="0"/>
              </a:rPr>
              <a:t>with</a:t>
            </a:r>
          </a:p>
          <a:p>
            <a:pPr algn="ctr"/>
            <a:r>
              <a:rPr lang="en-US" altLang="ja-JP" sz="1400" dirty="0">
                <a:latin typeface="Tahoma" panose="020B0604030504040204" pitchFamily="34" charset="0"/>
                <a:ea typeface="Tahoma" panose="020B0604030504040204" pitchFamily="34" charset="0"/>
                <a:cs typeface="Tahoma" panose="020B0604030504040204" pitchFamily="34" charset="0"/>
              </a:rPr>
              <a:t>I</a:t>
            </a:r>
            <a:r>
              <a:rPr lang="en-US" altLang="ja-JP" sz="1400" baseline="-25000" dirty="0">
                <a:latin typeface="Tahoma" panose="020B0604030504040204" pitchFamily="34" charset="0"/>
                <a:ea typeface="Tahoma" panose="020B0604030504040204" pitchFamily="34" charset="0"/>
                <a:cs typeface="Tahoma" panose="020B0604030504040204" pitchFamily="34" charset="0"/>
              </a:rPr>
              <a:t>2</a:t>
            </a:r>
            <a:r>
              <a:rPr lang="en-US" altLang="ja-JP" sz="1400" dirty="0">
                <a:latin typeface="Tahoma" panose="020B0604030504040204" pitchFamily="34" charset="0"/>
                <a:ea typeface="Tahoma" panose="020B0604030504040204" pitchFamily="34" charset="0"/>
                <a:cs typeface="Tahoma" panose="020B0604030504040204" pitchFamily="34" charset="0"/>
              </a:rPr>
              <a:t>-stabilized laser</a:t>
            </a:r>
            <a:endParaRPr kumimoji="1" lang="ja-JP" altLang="en-US" sz="1400" dirty="0">
              <a:latin typeface="Tahoma" panose="020B0604030504040204" pitchFamily="34" charset="0"/>
              <a:cs typeface="Tahoma" panose="020B0604030504040204" pitchFamily="34" charset="0"/>
            </a:endParaRPr>
          </a:p>
        </p:txBody>
      </p:sp>
      <p:sp>
        <p:nvSpPr>
          <p:cNvPr id="99" name="テキスト ボックス 98"/>
          <p:cNvSpPr txBox="1"/>
          <p:nvPr/>
        </p:nvSpPr>
        <p:spPr>
          <a:xfrm>
            <a:off x="6732240" y="4260295"/>
            <a:ext cx="429926" cy="338554"/>
          </a:xfrm>
          <a:prstGeom prst="rect">
            <a:avLst/>
          </a:prstGeom>
          <a:noFill/>
        </p:spPr>
        <p:txBody>
          <a:bodyPr wrap="none" rtlCol="0">
            <a:spAutoFit/>
          </a:bodyPr>
          <a:lstStyle/>
          <a:p>
            <a:r>
              <a:rPr kumimoji="1" lang="en-US" altLang="ja-JP" sz="1600" i="1" dirty="0" err="1">
                <a:latin typeface="Tahoma" panose="020B0604030504040204" pitchFamily="34" charset="0"/>
                <a:ea typeface="Tahoma" panose="020B0604030504040204" pitchFamily="34" charset="0"/>
                <a:cs typeface="Tahoma" panose="020B0604030504040204" pitchFamily="34" charset="0"/>
              </a:rPr>
              <a:t>f</a:t>
            </a:r>
            <a:r>
              <a:rPr kumimoji="1" lang="en-US" altLang="ja-JP" sz="1400" baseline="-25000" dirty="0" err="1">
                <a:latin typeface="Tahoma" panose="020B0604030504040204" pitchFamily="34" charset="0"/>
                <a:ea typeface="Tahoma" panose="020B0604030504040204" pitchFamily="34" charset="0"/>
                <a:cs typeface="Tahoma" panose="020B0604030504040204" pitchFamily="34" charset="0"/>
              </a:rPr>
              <a:t>ceo</a:t>
            </a:r>
            <a:endParaRPr kumimoji="1" lang="ja-JP" altLang="en-US" sz="1400" dirty="0">
              <a:latin typeface="Tahoma" panose="020B0604030504040204" pitchFamily="34" charset="0"/>
              <a:cs typeface="Tahoma" panose="020B0604030504040204" pitchFamily="34" charset="0"/>
            </a:endParaRPr>
          </a:p>
        </p:txBody>
      </p:sp>
      <p:cxnSp>
        <p:nvCxnSpPr>
          <p:cNvPr id="114" name="カギ線コネクタ 113"/>
          <p:cNvCxnSpPr>
            <a:stCxn id="96" idx="3"/>
            <a:endCxn id="130" idx="3"/>
          </p:cNvCxnSpPr>
          <p:nvPr/>
        </p:nvCxnSpPr>
        <p:spPr>
          <a:xfrm flipV="1">
            <a:off x="6756286" y="1510045"/>
            <a:ext cx="480010" cy="2756629"/>
          </a:xfrm>
          <a:prstGeom prst="bentConnector3">
            <a:avLst>
              <a:gd name="adj1" fmla="val 147624"/>
            </a:avLst>
          </a:prstGeom>
          <a:ln w="1905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2" name="カギ線コネクタ 121"/>
          <p:cNvCxnSpPr>
            <a:stCxn id="97" idx="3"/>
            <a:endCxn id="128" idx="3"/>
          </p:cNvCxnSpPr>
          <p:nvPr/>
        </p:nvCxnSpPr>
        <p:spPr>
          <a:xfrm flipH="1" flipV="1">
            <a:off x="6850652" y="2446149"/>
            <a:ext cx="254428" cy="2775428"/>
          </a:xfrm>
          <a:prstGeom prst="bentConnector3">
            <a:avLst>
              <a:gd name="adj1" fmla="val -89849"/>
            </a:avLst>
          </a:prstGeom>
          <a:ln w="1905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8" name="テキスト ボックス 127"/>
          <p:cNvSpPr txBox="1"/>
          <p:nvPr/>
        </p:nvSpPr>
        <p:spPr>
          <a:xfrm>
            <a:off x="5439648" y="2276872"/>
            <a:ext cx="1411004" cy="338554"/>
          </a:xfrm>
          <a:prstGeom prst="rect">
            <a:avLst/>
          </a:prstGeom>
          <a:solidFill>
            <a:schemeClr val="bg1"/>
          </a:solidFill>
          <a:ln w="19050">
            <a:solidFill>
              <a:schemeClr val="tx1"/>
            </a:solidFill>
          </a:ln>
        </p:spPr>
        <p:txBody>
          <a:bodyPr wrap="square" rtlCol="0">
            <a:spAutoFit/>
          </a:bodyPr>
          <a:lstStyle/>
          <a:p>
            <a:r>
              <a:rPr kumimoji="1" lang="en-US" altLang="ja-JP" sz="1600" i="1" dirty="0">
                <a:latin typeface="Tahoma" panose="020B0604030504040204" pitchFamily="34" charset="0"/>
                <a:ea typeface="Tahoma" panose="020B0604030504040204" pitchFamily="34" charset="0"/>
                <a:cs typeface="Tahoma" panose="020B0604030504040204" pitchFamily="34" charset="0"/>
              </a:rPr>
              <a:t>f</a:t>
            </a:r>
            <a:r>
              <a:rPr kumimoji="1" lang="en-US" altLang="ja-JP" sz="1400" baseline="-25000" dirty="0">
                <a:latin typeface="Tahoma" panose="020B0604030504040204" pitchFamily="34" charset="0"/>
                <a:ea typeface="Tahoma" panose="020B0604030504040204" pitchFamily="34" charset="0"/>
                <a:cs typeface="Tahoma" panose="020B0604030504040204" pitchFamily="34" charset="0"/>
              </a:rPr>
              <a:t>beat</a:t>
            </a:r>
            <a:r>
              <a:rPr kumimoji="1" lang="en-US" altLang="ja-JP" sz="1400" dirty="0">
                <a:latin typeface="Tahoma" panose="020B0604030504040204" pitchFamily="34" charset="0"/>
                <a:ea typeface="Tahoma" panose="020B0604030504040204" pitchFamily="34" charset="0"/>
                <a:cs typeface="Tahoma" panose="020B0604030504040204" pitchFamily="34" charset="0"/>
              </a:rPr>
              <a:t> lock circuit</a:t>
            </a:r>
            <a:endParaRPr kumimoji="1" lang="ja-JP" altLang="en-US" sz="1400" dirty="0">
              <a:latin typeface="Tahoma" panose="020B0604030504040204" pitchFamily="34" charset="0"/>
              <a:cs typeface="Tahoma" panose="020B0604030504040204" pitchFamily="34" charset="0"/>
            </a:endParaRPr>
          </a:p>
        </p:txBody>
      </p:sp>
      <p:sp>
        <p:nvSpPr>
          <p:cNvPr id="134" name="テキスト ボックス 133"/>
          <p:cNvSpPr txBox="1"/>
          <p:nvPr/>
        </p:nvSpPr>
        <p:spPr>
          <a:xfrm>
            <a:off x="4788024" y="2477656"/>
            <a:ext cx="1181863" cy="738664"/>
          </a:xfrm>
          <a:prstGeom prst="rect">
            <a:avLst/>
          </a:prstGeom>
          <a:noFill/>
        </p:spPr>
        <p:txBody>
          <a:bodyPr wrap="none" rtlCol="0">
            <a:spAutoFit/>
          </a:bodyPr>
          <a:lstStyle/>
          <a:p>
            <a:r>
              <a:rPr kumimoji="1" lang="en-US" altLang="ja-JP" sz="1400" dirty="0">
                <a:latin typeface="Tahoma" panose="020B0604030504040204" pitchFamily="34" charset="0"/>
                <a:ea typeface="Tahoma" panose="020B0604030504040204" pitchFamily="34" charset="0"/>
                <a:cs typeface="Tahoma" panose="020B0604030504040204" pitchFamily="34" charset="0"/>
              </a:rPr>
              <a:t>EOM</a:t>
            </a:r>
          </a:p>
          <a:p>
            <a:r>
              <a:rPr lang="en-US" altLang="ja-JP" sz="1400" dirty="0">
                <a:latin typeface="Tahoma" panose="020B0604030504040204" pitchFamily="34" charset="0"/>
                <a:ea typeface="Tahoma" panose="020B0604030504040204" pitchFamily="34" charset="0"/>
                <a:cs typeface="Tahoma" panose="020B0604030504040204" pitchFamily="34" charset="0"/>
              </a:rPr>
              <a:t>PZT</a:t>
            </a:r>
          </a:p>
          <a:p>
            <a:r>
              <a:rPr kumimoji="1" lang="en-US" altLang="ja-JP" sz="1400" dirty="0">
                <a:latin typeface="Tahoma" panose="020B0604030504040204" pitchFamily="34" charset="0"/>
                <a:ea typeface="Tahoma" panose="020B0604030504040204" pitchFamily="34" charset="0"/>
                <a:cs typeface="Tahoma" panose="020B0604030504040204" pitchFamily="34" charset="0"/>
              </a:rPr>
              <a:t>Temperature</a:t>
            </a:r>
            <a:endParaRPr kumimoji="1" lang="ja-JP" altLang="en-US" sz="1400" dirty="0">
              <a:latin typeface="Tahoma" panose="020B0604030504040204" pitchFamily="34" charset="0"/>
              <a:cs typeface="Tahoma" panose="020B0604030504040204" pitchFamily="34" charset="0"/>
            </a:endParaRPr>
          </a:p>
        </p:txBody>
      </p:sp>
      <p:cxnSp>
        <p:nvCxnSpPr>
          <p:cNvPr id="137" name="カギ線コネクタ 136"/>
          <p:cNvCxnSpPr>
            <a:stCxn id="130" idx="1"/>
          </p:cNvCxnSpPr>
          <p:nvPr/>
        </p:nvCxnSpPr>
        <p:spPr>
          <a:xfrm rot="10800000" flipV="1">
            <a:off x="4657861" y="1510044"/>
            <a:ext cx="1178652" cy="1"/>
          </a:xfrm>
          <a:prstGeom prst="bentConnector3">
            <a:avLst>
              <a:gd name="adj1" fmla="val 50000"/>
            </a:avLst>
          </a:prstGeom>
          <a:ln w="1905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0" name="テキスト ボックス 129"/>
          <p:cNvSpPr txBox="1"/>
          <p:nvPr/>
        </p:nvSpPr>
        <p:spPr>
          <a:xfrm>
            <a:off x="5836513" y="1340768"/>
            <a:ext cx="1399783" cy="338554"/>
          </a:xfrm>
          <a:prstGeom prst="rect">
            <a:avLst/>
          </a:prstGeom>
          <a:solidFill>
            <a:schemeClr val="bg1"/>
          </a:solidFill>
          <a:ln w="19050">
            <a:solidFill>
              <a:schemeClr val="tx1"/>
            </a:solidFill>
          </a:ln>
        </p:spPr>
        <p:txBody>
          <a:bodyPr wrap="square" rtlCol="0">
            <a:spAutoFit/>
          </a:bodyPr>
          <a:lstStyle/>
          <a:p>
            <a:r>
              <a:rPr kumimoji="1" lang="en-US" altLang="ja-JP" sz="1600" i="1" dirty="0">
                <a:latin typeface="Tahoma" panose="020B0604030504040204" pitchFamily="34" charset="0"/>
                <a:ea typeface="Tahoma" panose="020B0604030504040204" pitchFamily="34" charset="0"/>
                <a:cs typeface="Tahoma" panose="020B0604030504040204" pitchFamily="34" charset="0"/>
              </a:rPr>
              <a:t>f</a:t>
            </a:r>
            <a:r>
              <a:rPr kumimoji="1" lang="en-US" altLang="ja-JP" sz="1400" baseline="-25000" dirty="0">
                <a:latin typeface="Tahoma" panose="020B0604030504040204" pitchFamily="34" charset="0"/>
                <a:ea typeface="Tahoma" panose="020B0604030504040204" pitchFamily="34" charset="0"/>
                <a:cs typeface="Tahoma" panose="020B0604030504040204" pitchFamily="34" charset="0"/>
              </a:rPr>
              <a:t>CEO</a:t>
            </a:r>
            <a:r>
              <a:rPr kumimoji="1" lang="en-US" altLang="ja-JP" sz="1400" dirty="0">
                <a:latin typeface="Tahoma" panose="020B0604030504040204" pitchFamily="34" charset="0"/>
                <a:ea typeface="Tahoma" panose="020B0604030504040204" pitchFamily="34" charset="0"/>
                <a:cs typeface="Tahoma" panose="020B0604030504040204" pitchFamily="34" charset="0"/>
              </a:rPr>
              <a:t> lock circuit</a:t>
            </a:r>
            <a:endParaRPr kumimoji="1" lang="ja-JP" altLang="en-US" sz="1400" dirty="0">
              <a:latin typeface="Tahoma" panose="020B0604030504040204" pitchFamily="34" charset="0"/>
              <a:cs typeface="Tahoma" panose="020B0604030504040204" pitchFamily="34" charset="0"/>
            </a:endParaRPr>
          </a:p>
        </p:txBody>
      </p:sp>
      <p:sp>
        <p:nvSpPr>
          <p:cNvPr id="138" name="テキスト ボックス 137"/>
          <p:cNvSpPr txBox="1"/>
          <p:nvPr/>
        </p:nvSpPr>
        <p:spPr>
          <a:xfrm>
            <a:off x="4777266" y="1556792"/>
            <a:ext cx="1015727" cy="307777"/>
          </a:xfrm>
          <a:prstGeom prst="rect">
            <a:avLst/>
          </a:prstGeom>
          <a:noFill/>
        </p:spPr>
        <p:txBody>
          <a:bodyPr wrap="none" rtlCol="0">
            <a:spAutoFit/>
          </a:bodyPr>
          <a:lstStyle/>
          <a:p>
            <a:r>
              <a:rPr kumimoji="1" lang="en-US" altLang="ja-JP" sz="1400" dirty="0">
                <a:latin typeface="Tahoma" panose="020B0604030504040204" pitchFamily="34" charset="0"/>
                <a:ea typeface="Tahoma" panose="020B0604030504040204" pitchFamily="34" charset="0"/>
                <a:cs typeface="Tahoma" panose="020B0604030504040204" pitchFamily="34" charset="0"/>
              </a:rPr>
              <a:t>LD current</a:t>
            </a:r>
            <a:endParaRPr kumimoji="1" lang="ja-JP" altLang="en-US" sz="1400" dirty="0">
              <a:latin typeface="Tahoma" panose="020B0604030504040204" pitchFamily="34" charset="0"/>
              <a:cs typeface="Tahoma" panose="020B0604030504040204" pitchFamily="34" charset="0"/>
            </a:endParaRPr>
          </a:p>
        </p:txBody>
      </p:sp>
      <p:cxnSp>
        <p:nvCxnSpPr>
          <p:cNvPr id="143" name="直線コネクタ 142"/>
          <p:cNvCxnSpPr>
            <a:stCxn id="96" idx="1"/>
          </p:cNvCxnSpPr>
          <p:nvPr/>
        </p:nvCxnSpPr>
        <p:spPr>
          <a:xfrm flipH="1">
            <a:off x="3938120" y="4266674"/>
            <a:ext cx="14995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直線コネクタ 156"/>
          <p:cNvCxnSpPr>
            <a:stCxn id="97" idx="1"/>
          </p:cNvCxnSpPr>
          <p:nvPr/>
        </p:nvCxnSpPr>
        <p:spPr>
          <a:xfrm flipH="1">
            <a:off x="3817644" y="5221577"/>
            <a:ext cx="15722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テキスト ボックス 161"/>
          <p:cNvSpPr txBox="1"/>
          <p:nvPr/>
        </p:nvSpPr>
        <p:spPr>
          <a:xfrm>
            <a:off x="2441287" y="5786100"/>
            <a:ext cx="2097107" cy="523220"/>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400" dirty="0">
                <a:latin typeface="Tahoma" panose="020B0604030504040204" pitchFamily="34" charset="0"/>
                <a:ea typeface="Tahoma" panose="020B0604030504040204" pitchFamily="34" charset="0"/>
                <a:cs typeface="Tahoma" panose="020B0604030504040204" pitchFamily="34" charset="0"/>
              </a:rPr>
              <a:t>380-540 nm</a:t>
            </a:r>
          </a:p>
          <a:p>
            <a:pPr algn="ctr"/>
            <a:r>
              <a:rPr lang="en-US" altLang="ja-JP" sz="1400" dirty="0">
                <a:latin typeface="Tahoma" panose="020B0604030504040204" pitchFamily="34" charset="0"/>
                <a:ea typeface="Tahoma" panose="020B0604030504040204" pitchFamily="34" charset="0"/>
                <a:cs typeface="Tahoma" panose="020B0604030504040204" pitchFamily="34" charset="0"/>
              </a:rPr>
              <a:t>visible comb generation</a:t>
            </a:r>
            <a:endParaRPr kumimoji="1" lang="ja-JP" altLang="en-US" sz="1400" dirty="0">
              <a:latin typeface="Tahoma" panose="020B0604030504040204" pitchFamily="34" charset="0"/>
              <a:cs typeface="Tahoma" panose="020B0604030504040204" pitchFamily="34" charset="0"/>
            </a:endParaRPr>
          </a:p>
        </p:txBody>
      </p:sp>
      <p:cxnSp>
        <p:nvCxnSpPr>
          <p:cNvPr id="163" name="直線コネクタ 162"/>
          <p:cNvCxnSpPr/>
          <p:nvPr/>
        </p:nvCxnSpPr>
        <p:spPr>
          <a:xfrm flipH="1">
            <a:off x="4536064" y="6055568"/>
            <a:ext cx="506456" cy="0"/>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65" name="テキスト ボックス 164"/>
          <p:cNvSpPr txBox="1"/>
          <p:nvPr/>
        </p:nvSpPr>
        <p:spPr>
          <a:xfrm>
            <a:off x="5010350" y="5853519"/>
            <a:ext cx="3348417" cy="369332"/>
          </a:xfrm>
          <a:prstGeom prst="rect">
            <a:avLst/>
          </a:prstGeom>
          <a:noFill/>
        </p:spPr>
        <p:txBody>
          <a:bodyPr wrap="none" rtlCol="0">
            <a:spAutoFit/>
          </a:bodyPr>
          <a:lstStyle/>
          <a:p>
            <a:r>
              <a:rPr kumimoji="1" lang="en-US" altLang="ja-JP" dirty="0">
                <a:latin typeface="Tahoma" panose="020B0604030504040204" pitchFamily="34" charset="0"/>
                <a:ea typeface="Tahoma" panose="020B0604030504040204" pitchFamily="34" charset="0"/>
                <a:cs typeface="Tahoma" panose="020B0604030504040204" pitchFamily="34" charset="0"/>
              </a:rPr>
              <a:t>To mode-filtering cavity system</a:t>
            </a:r>
            <a:endParaRPr kumimoji="1" lang="ja-JP" altLang="en-US" dirty="0">
              <a:latin typeface="Tahoma" panose="020B0604030504040204" pitchFamily="34" charset="0"/>
              <a:cs typeface="Tahoma" panose="020B0604030504040204" pitchFamily="34" charset="0"/>
            </a:endParaRPr>
          </a:p>
        </p:txBody>
      </p:sp>
      <p:sp>
        <p:nvSpPr>
          <p:cNvPr id="169" name="テキスト ボックス 168"/>
          <p:cNvSpPr txBox="1"/>
          <p:nvPr/>
        </p:nvSpPr>
        <p:spPr>
          <a:xfrm>
            <a:off x="1333914" y="2386980"/>
            <a:ext cx="489238" cy="307777"/>
          </a:xfrm>
          <a:prstGeom prst="rect">
            <a:avLst/>
          </a:prstGeom>
          <a:noFill/>
        </p:spPr>
        <p:txBody>
          <a:bodyPr wrap="none" rtlCol="0">
            <a:spAutoFit/>
          </a:bodyPr>
          <a:lstStyle/>
          <a:p>
            <a:pPr algn="ctr"/>
            <a:r>
              <a:rPr kumimoji="1" lang="en-US" altLang="ja-JP" sz="1400" dirty="0">
                <a:latin typeface="Tahoma" panose="020B0604030504040204" pitchFamily="34" charset="0"/>
                <a:ea typeface="Tahoma" panose="020B0604030504040204" pitchFamily="34" charset="0"/>
                <a:cs typeface="Tahoma" panose="020B0604030504040204" pitchFamily="34" charset="0"/>
              </a:rPr>
              <a:t>PBS</a:t>
            </a:r>
            <a:endParaRPr kumimoji="1" lang="ja-JP" altLang="en-US" sz="1400" dirty="0">
              <a:latin typeface="Tahoma" panose="020B0604030504040204" pitchFamily="34" charset="0"/>
              <a:ea typeface="+mn-ea"/>
              <a:cs typeface="Tahoma" panose="020B0604030504040204" pitchFamily="34" charset="0"/>
            </a:endParaRPr>
          </a:p>
        </p:txBody>
      </p:sp>
      <p:cxnSp>
        <p:nvCxnSpPr>
          <p:cNvPr id="101" name="カギ線コネクタ 100"/>
          <p:cNvCxnSpPr>
            <a:stCxn id="128" idx="1"/>
          </p:cNvCxnSpPr>
          <p:nvPr/>
        </p:nvCxnSpPr>
        <p:spPr>
          <a:xfrm rot="10800000" flipV="1">
            <a:off x="4684486" y="2446149"/>
            <a:ext cx="755163" cy="1164"/>
          </a:xfrm>
          <a:prstGeom prst="bentConnector3">
            <a:avLst>
              <a:gd name="adj1" fmla="val 50000"/>
            </a:avLst>
          </a:prstGeom>
          <a:ln w="1905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2" name="テキスト ボックス 101"/>
          <p:cNvSpPr txBox="1"/>
          <p:nvPr/>
        </p:nvSpPr>
        <p:spPr>
          <a:xfrm>
            <a:off x="7058913" y="5236467"/>
            <a:ext cx="478016" cy="338554"/>
          </a:xfrm>
          <a:prstGeom prst="rect">
            <a:avLst/>
          </a:prstGeom>
          <a:noFill/>
        </p:spPr>
        <p:txBody>
          <a:bodyPr wrap="none" rtlCol="0">
            <a:spAutoFit/>
          </a:bodyPr>
          <a:lstStyle/>
          <a:p>
            <a:r>
              <a:rPr kumimoji="1" lang="en-US" altLang="ja-JP" sz="1600" i="1" dirty="0" err="1">
                <a:latin typeface="Tahoma" panose="020B0604030504040204" pitchFamily="34" charset="0"/>
                <a:ea typeface="Tahoma" panose="020B0604030504040204" pitchFamily="34" charset="0"/>
                <a:cs typeface="Tahoma" panose="020B0604030504040204" pitchFamily="34" charset="0"/>
              </a:rPr>
              <a:t>f</a:t>
            </a:r>
            <a:r>
              <a:rPr kumimoji="1" lang="en-US" altLang="ja-JP" sz="1400" baseline="-25000" dirty="0" err="1">
                <a:latin typeface="Tahoma" panose="020B0604030504040204" pitchFamily="34" charset="0"/>
                <a:ea typeface="Tahoma" panose="020B0604030504040204" pitchFamily="34" charset="0"/>
                <a:cs typeface="Tahoma" panose="020B0604030504040204" pitchFamily="34" charset="0"/>
              </a:rPr>
              <a:t>beat</a:t>
            </a:r>
            <a:endParaRPr kumimoji="1" lang="ja-JP" altLang="en-US" sz="1400" dirty="0">
              <a:latin typeface="Tahoma" panose="020B0604030504040204" pitchFamily="34" charset="0"/>
              <a:cs typeface="Tahoma" panose="020B0604030504040204" pitchFamily="34" charset="0"/>
            </a:endParaRPr>
          </a:p>
        </p:txBody>
      </p:sp>
      <p:grpSp>
        <p:nvGrpSpPr>
          <p:cNvPr id="11" name="グループ化 10"/>
          <p:cNvGrpSpPr/>
          <p:nvPr/>
        </p:nvGrpSpPr>
        <p:grpSpPr>
          <a:xfrm>
            <a:off x="3492163" y="3894536"/>
            <a:ext cx="584698" cy="365760"/>
            <a:chOff x="2826250" y="3772775"/>
            <a:chExt cx="584698" cy="365760"/>
          </a:xfrm>
        </p:grpSpPr>
        <p:sp>
          <p:nvSpPr>
            <p:cNvPr id="2" name="円/楕円 1"/>
            <p:cNvSpPr/>
            <p:nvPr/>
          </p:nvSpPr>
          <p:spPr>
            <a:xfrm>
              <a:off x="2948734" y="3772775"/>
              <a:ext cx="365760" cy="365760"/>
            </a:xfrm>
            <a:prstGeom prst="ellipse">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cxnSp>
          <p:nvCxnSpPr>
            <p:cNvPr id="9" name="直線コネクタ 8"/>
            <p:cNvCxnSpPr/>
            <p:nvPr/>
          </p:nvCxnSpPr>
          <p:spPr>
            <a:xfrm>
              <a:off x="2826250" y="4138078"/>
              <a:ext cx="584698" cy="0"/>
            </a:xfrm>
            <a:prstGeom prst="line">
              <a:avLst/>
            </a:prstGeom>
            <a:ln w="38100">
              <a:solidFill>
                <a:srgbClr val="00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9" name="グループ化 78"/>
          <p:cNvGrpSpPr/>
          <p:nvPr/>
        </p:nvGrpSpPr>
        <p:grpSpPr>
          <a:xfrm>
            <a:off x="3484566" y="4855817"/>
            <a:ext cx="584698" cy="365760"/>
            <a:chOff x="2826250" y="3772775"/>
            <a:chExt cx="584698" cy="365760"/>
          </a:xfrm>
        </p:grpSpPr>
        <p:sp>
          <p:nvSpPr>
            <p:cNvPr id="80" name="円/楕円 79"/>
            <p:cNvSpPr/>
            <p:nvPr/>
          </p:nvSpPr>
          <p:spPr>
            <a:xfrm>
              <a:off x="2948734" y="3772775"/>
              <a:ext cx="365760" cy="365760"/>
            </a:xfrm>
            <a:prstGeom prst="ellipse">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cxnSp>
          <p:nvCxnSpPr>
            <p:cNvPr id="83" name="直線コネクタ 82"/>
            <p:cNvCxnSpPr/>
            <p:nvPr/>
          </p:nvCxnSpPr>
          <p:spPr>
            <a:xfrm>
              <a:off x="2826250" y="4138078"/>
              <a:ext cx="584698" cy="0"/>
            </a:xfrm>
            <a:prstGeom prst="line">
              <a:avLst/>
            </a:prstGeom>
            <a:ln w="38100">
              <a:solidFill>
                <a:srgbClr val="00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2" name="テキスト ボックス 11"/>
          <p:cNvSpPr txBox="1"/>
          <p:nvPr/>
        </p:nvSpPr>
        <p:spPr>
          <a:xfrm>
            <a:off x="3491647" y="4222196"/>
            <a:ext cx="660950" cy="338554"/>
          </a:xfrm>
          <a:prstGeom prst="rect">
            <a:avLst/>
          </a:prstGeom>
          <a:noFill/>
        </p:spPr>
        <p:txBody>
          <a:bodyPr wrap="none" rtlCol="0">
            <a:spAutoFit/>
          </a:bodyPr>
          <a:lstStyle/>
          <a:p>
            <a:r>
              <a:rPr kumimoji="1" lang="en-US" altLang="ja-JP" sz="1600" dirty="0">
                <a:latin typeface="Tahoma" panose="020B0604030504040204" pitchFamily="34" charset="0"/>
                <a:ea typeface="Tahoma" panose="020B0604030504040204" pitchFamily="34" charset="0"/>
                <a:cs typeface="Tahoma" panose="020B0604030504040204" pitchFamily="34" charset="0"/>
              </a:rPr>
              <a:t>EDFA</a:t>
            </a:r>
            <a:endParaRPr kumimoji="1" lang="ja-JP" altLang="en-US" sz="1600" dirty="0">
              <a:latin typeface="Tahoma" panose="020B0604030504040204" pitchFamily="34" charset="0"/>
              <a:cs typeface="Tahoma" panose="020B0604030504040204" pitchFamily="34" charset="0"/>
            </a:endParaRPr>
          </a:p>
        </p:txBody>
      </p:sp>
      <p:sp>
        <p:nvSpPr>
          <p:cNvPr id="86" name="テキスト ボックス 85"/>
          <p:cNvSpPr txBox="1"/>
          <p:nvPr/>
        </p:nvSpPr>
        <p:spPr>
          <a:xfrm>
            <a:off x="3490581" y="5198218"/>
            <a:ext cx="660950" cy="338554"/>
          </a:xfrm>
          <a:prstGeom prst="rect">
            <a:avLst/>
          </a:prstGeom>
          <a:noFill/>
        </p:spPr>
        <p:txBody>
          <a:bodyPr wrap="none" rtlCol="0">
            <a:spAutoFit/>
          </a:bodyPr>
          <a:lstStyle/>
          <a:p>
            <a:r>
              <a:rPr kumimoji="1" lang="en-US" altLang="ja-JP" sz="1600" dirty="0">
                <a:latin typeface="Tahoma" panose="020B0604030504040204" pitchFamily="34" charset="0"/>
                <a:ea typeface="Tahoma" panose="020B0604030504040204" pitchFamily="34" charset="0"/>
                <a:cs typeface="Tahoma" panose="020B0604030504040204" pitchFamily="34" charset="0"/>
              </a:rPr>
              <a:t>EDFA</a:t>
            </a:r>
            <a:endParaRPr kumimoji="1" lang="ja-JP" altLang="en-US" sz="1600" dirty="0">
              <a:latin typeface="Tahoma" panose="020B0604030504040204" pitchFamily="34" charset="0"/>
              <a:cs typeface="Tahoma" panose="020B0604030504040204" pitchFamily="34" charset="0"/>
            </a:endParaRPr>
          </a:p>
        </p:txBody>
      </p:sp>
      <p:cxnSp>
        <p:nvCxnSpPr>
          <p:cNvPr id="27" name="直線コネクタ 26"/>
          <p:cNvCxnSpPr/>
          <p:nvPr/>
        </p:nvCxnSpPr>
        <p:spPr>
          <a:xfrm>
            <a:off x="4538394" y="4266674"/>
            <a:ext cx="542618" cy="0"/>
          </a:xfrm>
          <a:prstGeom prst="line">
            <a:avLst/>
          </a:prstGeom>
          <a:ln w="38100">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4527763" y="5220594"/>
            <a:ext cx="542618" cy="0"/>
          </a:xfrm>
          <a:prstGeom prst="line">
            <a:avLst/>
          </a:prstGeom>
          <a:ln w="38100">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8" name="テキスト ボックス 97"/>
          <p:cNvSpPr txBox="1"/>
          <p:nvPr/>
        </p:nvSpPr>
        <p:spPr>
          <a:xfrm>
            <a:off x="4499716" y="4236194"/>
            <a:ext cx="668773" cy="338554"/>
          </a:xfrm>
          <a:prstGeom prst="rect">
            <a:avLst/>
          </a:prstGeom>
          <a:noFill/>
        </p:spPr>
        <p:txBody>
          <a:bodyPr wrap="none" rtlCol="0">
            <a:spAutoFit/>
          </a:bodyPr>
          <a:lstStyle/>
          <a:p>
            <a:r>
              <a:rPr kumimoji="1" lang="en-US" altLang="ja-JP" sz="1600" dirty="0">
                <a:latin typeface="Tahoma" panose="020B0604030504040204" pitchFamily="34" charset="0"/>
                <a:ea typeface="Tahoma" panose="020B0604030504040204" pitchFamily="34" charset="0"/>
                <a:cs typeface="Tahoma" panose="020B0604030504040204" pitchFamily="34" charset="0"/>
              </a:rPr>
              <a:t>HNLF</a:t>
            </a:r>
            <a:endParaRPr kumimoji="1" lang="ja-JP" altLang="en-US" sz="1600" dirty="0">
              <a:latin typeface="Tahoma" panose="020B0604030504040204" pitchFamily="34" charset="0"/>
              <a:cs typeface="Tahoma" panose="020B0604030504040204" pitchFamily="34" charset="0"/>
            </a:endParaRPr>
          </a:p>
        </p:txBody>
      </p:sp>
      <p:sp>
        <p:nvSpPr>
          <p:cNvPr id="100" name="テキスト ボックス 99"/>
          <p:cNvSpPr txBox="1"/>
          <p:nvPr/>
        </p:nvSpPr>
        <p:spPr>
          <a:xfrm>
            <a:off x="4488957" y="5199111"/>
            <a:ext cx="668773" cy="338554"/>
          </a:xfrm>
          <a:prstGeom prst="rect">
            <a:avLst/>
          </a:prstGeom>
          <a:noFill/>
        </p:spPr>
        <p:txBody>
          <a:bodyPr wrap="none" rtlCol="0">
            <a:spAutoFit/>
          </a:bodyPr>
          <a:lstStyle/>
          <a:p>
            <a:r>
              <a:rPr kumimoji="1" lang="en-US" altLang="ja-JP" sz="1600" dirty="0">
                <a:latin typeface="Tahoma" panose="020B0604030504040204" pitchFamily="34" charset="0"/>
                <a:ea typeface="Tahoma" panose="020B0604030504040204" pitchFamily="34" charset="0"/>
                <a:cs typeface="Tahoma" panose="020B0604030504040204" pitchFamily="34" charset="0"/>
              </a:rPr>
              <a:t>HNLF</a:t>
            </a:r>
            <a:endParaRPr kumimoji="1" lang="ja-JP" altLang="en-US" sz="1600" dirty="0">
              <a:latin typeface="Tahoma" panose="020B0604030504040204" pitchFamily="34" charset="0"/>
              <a:cs typeface="Tahoma" panose="020B0604030504040204" pitchFamily="34" charset="0"/>
            </a:endParaRPr>
          </a:p>
        </p:txBody>
      </p:sp>
      <p:sp>
        <p:nvSpPr>
          <p:cNvPr id="29" name="タイトル 28"/>
          <p:cNvSpPr>
            <a:spLocks noGrp="1"/>
          </p:cNvSpPr>
          <p:nvPr>
            <p:ph type="title"/>
          </p:nvPr>
        </p:nvSpPr>
        <p:spPr/>
        <p:txBody>
          <a:bodyPr>
            <a:noAutofit/>
          </a:bodyPr>
          <a:lstStyle/>
          <a:p>
            <a:pPr algn="ctr"/>
            <a:r>
              <a:rPr kumimoji="1" lang="en-US" altLang="ja-JP" sz="4400" b="1" dirty="0">
                <a:latin typeface="Candara" panose="020E0502030303020204" pitchFamily="34" charset="0"/>
              </a:rPr>
              <a:t>Comb</a:t>
            </a:r>
            <a:r>
              <a:rPr lang="ja-JP" altLang="en-US" sz="4400" b="1" dirty="0">
                <a:latin typeface="Candara" panose="020E0502030303020204" pitchFamily="34" charset="0"/>
              </a:rPr>
              <a:t> </a:t>
            </a:r>
            <a:r>
              <a:rPr lang="en-US" altLang="ja-JP" sz="4400" b="1" dirty="0">
                <a:latin typeface="Candara" panose="020E0502030303020204" pitchFamily="34" charset="0"/>
              </a:rPr>
              <a:t>stabilization</a:t>
            </a:r>
            <a:endParaRPr kumimoji="1" lang="ja-JP" altLang="en-US" sz="4400" b="1" dirty="0">
              <a:latin typeface="Candara" panose="020E0502030303020204" pitchFamily="34" charset="0"/>
            </a:endParaRPr>
          </a:p>
        </p:txBody>
      </p:sp>
    </p:spTree>
    <p:extLst>
      <p:ext uri="{BB962C8B-B14F-4D97-AF65-F5344CB8AC3E}">
        <p14:creationId xmlns:p14="http://schemas.microsoft.com/office/powerpoint/2010/main" val="35391131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カギ線コネクタ 55"/>
          <p:cNvCxnSpPr>
            <a:stCxn id="137" idx="2"/>
            <a:endCxn id="10" idx="1"/>
          </p:cNvCxnSpPr>
          <p:nvPr/>
        </p:nvCxnSpPr>
        <p:spPr>
          <a:xfrm rot="16200000" flipH="1">
            <a:off x="1721874" y="3043114"/>
            <a:ext cx="1076925" cy="2607104"/>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a:stCxn id="7" idx="2"/>
            <a:endCxn id="137" idx="0"/>
          </p:cNvCxnSpPr>
          <p:nvPr/>
        </p:nvCxnSpPr>
        <p:spPr>
          <a:xfrm flipH="1">
            <a:off x="956784" y="2492896"/>
            <a:ext cx="125595" cy="9459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a:stCxn id="7" idx="3"/>
          </p:cNvCxnSpPr>
          <p:nvPr/>
        </p:nvCxnSpPr>
        <p:spPr>
          <a:xfrm>
            <a:off x="1943352" y="2200509"/>
            <a:ext cx="138547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4" name="テキスト ボックス 133"/>
          <p:cNvSpPr txBox="1"/>
          <p:nvPr/>
        </p:nvSpPr>
        <p:spPr>
          <a:xfrm>
            <a:off x="983148" y="4077652"/>
            <a:ext cx="958917" cy="369332"/>
          </a:xfrm>
          <a:prstGeom prst="rect">
            <a:avLst/>
          </a:prstGeom>
          <a:noFill/>
        </p:spPr>
        <p:txBody>
          <a:bodyPr wrap="none" rtlCol="0">
            <a:spAutoFit/>
          </a:bodyPr>
          <a:lstStyle/>
          <a:p>
            <a:r>
              <a:rPr kumimoji="1" lang="en-US" altLang="ja-JP" dirty="0">
                <a:solidFill>
                  <a:srgbClr val="00B050"/>
                </a:solidFill>
                <a:latin typeface="Tahoma" panose="020B0604030504040204" pitchFamily="34" charset="0"/>
                <a:ea typeface="Tahoma" panose="020B0604030504040204" pitchFamily="34" charset="0"/>
                <a:cs typeface="Tahoma" panose="020B0604030504040204" pitchFamily="34" charset="0"/>
              </a:rPr>
              <a:t>532 nm</a:t>
            </a:r>
            <a:endParaRPr kumimoji="1" lang="ja-JP" altLang="en-US" dirty="0">
              <a:solidFill>
                <a:srgbClr val="00B050"/>
              </a:solidFill>
              <a:latin typeface="Tahoma" panose="020B0604030504040204" pitchFamily="34" charset="0"/>
              <a:cs typeface="Tahoma" panose="020B0604030504040204" pitchFamily="34" charset="0"/>
            </a:endParaRPr>
          </a:p>
        </p:txBody>
      </p:sp>
      <p:sp>
        <p:nvSpPr>
          <p:cNvPr id="137" name="テキスト ボックス 136"/>
          <p:cNvSpPr txBox="1"/>
          <p:nvPr/>
        </p:nvSpPr>
        <p:spPr>
          <a:xfrm>
            <a:off x="645641" y="3438872"/>
            <a:ext cx="622286" cy="369332"/>
          </a:xfrm>
          <a:prstGeom prst="rect">
            <a:avLst/>
          </a:prstGeom>
          <a:ln w="28575"/>
        </p:spPr>
        <p:style>
          <a:lnRef idx="2">
            <a:schemeClr val="dk1"/>
          </a:lnRef>
          <a:fillRef idx="1">
            <a:schemeClr val="lt1"/>
          </a:fillRef>
          <a:effectRef idx="0">
            <a:schemeClr val="dk1"/>
          </a:effectRef>
          <a:fontRef idx="minor">
            <a:schemeClr val="dk1"/>
          </a:fontRef>
        </p:style>
        <p:txBody>
          <a:bodyPr wrap="none" rtlCol="0">
            <a:spAutoFit/>
          </a:bodyPr>
          <a:lstStyle/>
          <a:p>
            <a:pPr algn="ctr"/>
            <a:r>
              <a:rPr kumimoji="1" lang="en-US" altLang="ja-JP" dirty="0">
                <a:latin typeface="Tahoma" panose="020B0604030504040204" pitchFamily="34" charset="0"/>
                <a:ea typeface="Tahoma" panose="020B0604030504040204" pitchFamily="34" charset="0"/>
                <a:cs typeface="Tahoma" panose="020B0604030504040204" pitchFamily="34" charset="0"/>
              </a:rPr>
              <a:t>SHG</a:t>
            </a:r>
            <a:endParaRPr kumimoji="1" lang="ja-JP" altLang="en-US" dirty="0">
              <a:latin typeface="Tahoma" panose="020B0604030504040204" pitchFamily="34" charset="0"/>
              <a:cs typeface="Tahoma" panose="020B0604030504040204" pitchFamily="34" charset="0"/>
            </a:endParaRPr>
          </a:p>
        </p:txBody>
      </p:sp>
      <p:sp>
        <p:nvSpPr>
          <p:cNvPr id="30" name="テキスト ボックス 29"/>
          <p:cNvSpPr txBox="1"/>
          <p:nvPr/>
        </p:nvSpPr>
        <p:spPr>
          <a:xfrm>
            <a:off x="5683763" y="1647964"/>
            <a:ext cx="1263487" cy="369332"/>
          </a:xfrm>
          <a:prstGeom prst="rect">
            <a:avLst/>
          </a:prstGeom>
          <a:noFill/>
        </p:spPr>
        <p:txBody>
          <a:bodyPr wrap="none" rtlCol="0">
            <a:spAutoFit/>
          </a:bodyPr>
          <a:lstStyle/>
          <a:p>
            <a:r>
              <a:rPr kumimoji="1" lang="en-US" altLang="ja-JP" i="1" dirty="0" err="1">
                <a:latin typeface="Tahoma" panose="020B0604030504040204" pitchFamily="34" charset="0"/>
                <a:ea typeface="Tahoma" panose="020B0604030504040204" pitchFamily="34" charset="0"/>
                <a:cs typeface="Tahoma" panose="020B0604030504040204" pitchFamily="34" charset="0"/>
              </a:rPr>
              <a:t>f</a:t>
            </a:r>
            <a:r>
              <a:rPr kumimoji="1" lang="en-US" altLang="ja-JP" baseline="-25000" dirty="0" err="1">
                <a:latin typeface="Tahoma" panose="020B0604030504040204" pitchFamily="34" charset="0"/>
                <a:ea typeface="Tahoma" panose="020B0604030504040204" pitchFamily="34" charset="0"/>
                <a:cs typeface="Tahoma" panose="020B0604030504040204" pitchFamily="34" charset="0"/>
              </a:rPr>
              <a:t>ceo</a:t>
            </a:r>
            <a:r>
              <a:rPr kumimoji="1" lang="en-US" altLang="ja-JP" dirty="0">
                <a:latin typeface="Tahoma" panose="020B0604030504040204" pitchFamily="34" charset="0"/>
                <a:ea typeface="Tahoma" panose="020B0604030504040204" pitchFamily="34" charset="0"/>
                <a:cs typeface="Tahoma" panose="020B0604030504040204" pitchFamily="34" charset="0"/>
              </a:rPr>
              <a:t> = 0 Hz</a:t>
            </a:r>
            <a:endParaRPr kumimoji="1" lang="ja-JP" altLang="en-US" dirty="0">
              <a:latin typeface="Tahoma" panose="020B0604030504040204" pitchFamily="34" charset="0"/>
              <a:cs typeface="Tahoma" panose="020B0604030504040204" pitchFamily="34" charset="0"/>
            </a:endParaRPr>
          </a:p>
        </p:txBody>
      </p:sp>
      <p:sp>
        <p:nvSpPr>
          <p:cNvPr id="49" name="テキスト ボックス 48"/>
          <p:cNvSpPr txBox="1"/>
          <p:nvPr/>
        </p:nvSpPr>
        <p:spPr>
          <a:xfrm>
            <a:off x="2021961" y="2358752"/>
            <a:ext cx="1257075" cy="369332"/>
          </a:xfrm>
          <a:prstGeom prst="rect">
            <a:avLst/>
          </a:prstGeom>
          <a:noFill/>
        </p:spPr>
        <p:txBody>
          <a:bodyPr wrap="none" rtlCol="0">
            <a:spAutoFit/>
          </a:bodyPr>
          <a:lstStyle/>
          <a:p>
            <a:r>
              <a:rPr kumimoji="1" lang="en-US" altLang="ja-JP" dirty="0">
                <a:latin typeface="Tahoma" panose="020B0604030504040204" pitchFamily="34" charset="0"/>
                <a:ea typeface="Tahoma" panose="020B0604030504040204" pitchFamily="34" charset="0"/>
                <a:cs typeface="Tahoma" panose="020B0604030504040204" pitchFamily="34" charset="0"/>
              </a:rPr>
              <a:t>Phase lock</a:t>
            </a:r>
            <a:endParaRPr kumimoji="1" lang="ja-JP" altLang="en-US" dirty="0">
              <a:latin typeface="Tahoma" panose="020B0604030504040204" pitchFamily="34" charset="0"/>
              <a:cs typeface="Tahoma" panose="020B0604030504040204" pitchFamily="34" charset="0"/>
            </a:endParaRPr>
          </a:p>
        </p:txBody>
      </p:sp>
      <p:sp>
        <p:nvSpPr>
          <p:cNvPr id="57" name="下矢印 56"/>
          <p:cNvSpPr/>
          <p:nvPr/>
        </p:nvSpPr>
        <p:spPr>
          <a:xfrm>
            <a:off x="4444524" y="2728084"/>
            <a:ext cx="323430" cy="432048"/>
          </a:xfrm>
          <a:prstGeom prst="downArrow">
            <a:avLst/>
          </a:prstGeom>
          <a:solidFill>
            <a:schemeClr val="bg1">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106" name="下矢印 105"/>
          <p:cNvSpPr/>
          <p:nvPr/>
        </p:nvSpPr>
        <p:spPr>
          <a:xfrm>
            <a:off x="4432577" y="3952220"/>
            <a:ext cx="323430" cy="432048"/>
          </a:xfrm>
          <a:prstGeom prst="downArrow">
            <a:avLst/>
          </a:prstGeom>
          <a:solidFill>
            <a:srgbClr val="7030A0"/>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107" name="下矢印 106"/>
          <p:cNvSpPr/>
          <p:nvPr/>
        </p:nvSpPr>
        <p:spPr>
          <a:xfrm>
            <a:off x="4444524" y="5455096"/>
            <a:ext cx="323430" cy="432048"/>
          </a:xfrm>
          <a:prstGeom prst="downArrow">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58" name="テキスト ボックス 57"/>
          <p:cNvSpPr txBox="1"/>
          <p:nvPr/>
        </p:nvSpPr>
        <p:spPr>
          <a:xfrm>
            <a:off x="3939032" y="5959152"/>
            <a:ext cx="1353769" cy="369332"/>
          </a:xfrm>
          <a:prstGeom prst="rect">
            <a:avLst/>
          </a:prstGeom>
          <a:noFill/>
        </p:spPr>
        <p:txBody>
          <a:bodyPr wrap="none" rtlCol="0">
            <a:spAutoFit/>
          </a:bodyPr>
          <a:lstStyle/>
          <a:p>
            <a:r>
              <a:rPr kumimoji="1" lang="en-US" altLang="ja-JP" dirty="0">
                <a:latin typeface="Tahoma" panose="020B0604030504040204" pitchFamily="34" charset="0"/>
                <a:ea typeface="Tahoma" panose="020B0604030504040204" pitchFamily="34" charset="0"/>
                <a:cs typeface="Tahoma" panose="020B0604030504040204" pitchFamily="34" charset="0"/>
              </a:rPr>
              <a:t>To HIDES-F</a:t>
            </a:r>
            <a:endParaRPr kumimoji="1" lang="ja-JP" altLang="en-US" dirty="0">
              <a:latin typeface="Tahoma" panose="020B0604030504040204" pitchFamily="34" charset="0"/>
              <a:cs typeface="Tahoma" panose="020B0604030504040204" pitchFamily="34" charset="0"/>
            </a:endParaRPr>
          </a:p>
        </p:txBody>
      </p:sp>
      <p:sp>
        <p:nvSpPr>
          <p:cNvPr id="59" name="テキスト ボックス 58"/>
          <p:cNvSpPr txBox="1"/>
          <p:nvPr/>
        </p:nvSpPr>
        <p:spPr>
          <a:xfrm>
            <a:off x="1320534" y="4915906"/>
            <a:ext cx="1888146" cy="307777"/>
          </a:xfrm>
          <a:prstGeom prst="rect">
            <a:avLst/>
          </a:prstGeom>
          <a:noFill/>
        </p:spPr>
        <p:txBody>
          <a:bodyPr wrap="none" rtlCol="0">
            <a:spAutoFit/>
          </a:bodyPr>
          <a:lstStyle/>
          <a:p>
            <a:r>
              <a:rPr kumimoji="1" lang="en-US" altLang="ja-JP" sz="1400" dirty="0">
                <a:latin typeface="Tahoma" panose="020B0604030504040204" pitchFamily="34" charset="0"/>
                <a:ea typeface="Tahoma" panose="020B0604030504040204" pitchFamily="34" charset="0"/>
                <a:cs typeface="Tahoma" panose="020B0604030504040204" pitchFamily="34" charset="0"/>
              </a:rPr>
              <a:t>Reference for cavities</a:t>
            </a:r>
            <a:endParaRPr kumimoji="1" lang="ja-JP" altLang="en-US" sz="1400" dirty="0">
              <a:latin typeface="Tahoma" panose="020B0604030504040204" pitchFamily="34" charset="0"/>
              <a:cs typeface="Tahoma" panose="020B0604030504040204" pitchFamily="34" charset="0"/>
            </a:endParaRPr>
          </a:p>
        </p:txBody>
      </p:sp>
      <p:sp>
        <p:nvSpPr>
          <p:cNvPr id="60" name="テキスト ボックス 59"/>
          <p:cNvSpPr txBox="1"/>
          <p:nvPr/>
        </p:nvSpPr>
        <p:spPr>
          <a:xfrm>
            <a:off x="5683763" y="2008004"/>
            <a:ext cx="2724657" cy="369332"/>
          </a:xfrm>
          <a:prstGeom prst="rect">
            <a:avLst/>
          </a:prstGeom>
          <a:noFill/>
        </p:spPr>
        <p:txBody>
          <a:bodyPr wrap="none" rtlCol="0">
            <a:spAutoFit/>
          </a:bodyPr>
          <a:lstStyle/>
          <a:p>
            <a:r>
              <a:rPr kumimoji="1" lang="en-US" altLang="ja-JP" i="1" dirty="0" err="1">
                <a:latin typeface="Tahoma" panose="020B0604030504040204" pitchFamily="34" charset="0"/>
                <a:ea typeface="Tahoma" panose="020B0604030504040204" pitchFamily="34" charset="0"/>
                <a:cs typeface="Tahoma" panose="020B0604030504040204" pitchFamily="34" charset="0"/>
              </a:rPr>
              <a:t>f</a:t>
            </a:r>
            <a:r>
              <a:rPr kumimoji="1" lang="en-US" altLang="ja-JP" baseline="-25000" dirty="0" err="1">
                <a:latin typeface="Tahoma" panose="020B0604030504040204" pitchFamily="34" charset="0"/>
                <a:ea typeface="Tahoma" panose="020B0604030504040204" pitchFamily="34" charset="0"/>
                <a:cs typeface="Tahoma" panose="020B0604030504040204" pitchFamily="34" charset="0"/>
              </a:rPr>
              <a:t>rep</a:t>
            </a:r>
            <a:r>
              <a:rPr kumimoji="1" lang="en-US" altLang="ja-JP" dirty="0">
                <a:latin typeface="Tahoma" panose="020B0604030504040204" pitchFamily="34" charset="0"/>
                <a:ea typeface="Tahoma" panose="020B0604030504040204" pitchFamily="34" charset="0"/>
                <a:cs typeface="Tahoma" panose="020B0604030504040204" pitchFamily="34" charset="0"/>
              </a:rPr>
              <a:t> = 100 MHz, 1560 nm</a:t>
            </a:r>
            <a:endParaRPr kumimoji="1" lang="ja-JP" altLang="en-US" dirty="0">
              <a:latin typeface="Tahoma" panose="020B0604030504040204" pitchFamily="34" charset="0"/>
              <a:cs typeface="Tahoma" panose="020B0604030504040204" pitchFamily="34" charset="0"/>
            </a:endParaRPr>
          </a:p>
        </p:txBody>
      </p:sp>
      <p:sp>
        <p:nvSpPr>
          <p:cNvPr id="108" name="テキスト ボックス 107"/>
          <p:cNvSpPr txBox="1"/>
          <p:nvPr/>
        </p:nvSpPr>
        <p:spPr>
          <a:xfrm>
            <a:off x="5478345" y="3552110"/>
            <a:ext cx="3349828" cy="400110"/>
          </a:xfrm>
          <a:prstGeom prst="rect">
            <a:avLst/>
          </a:prstGeom>
          <a:noFill/>
        </p:spPr>
        <p:txBody>
          <a:bodyPr wrap="none" rtlCol="0">
            <a:spAutoFit/>
          </a:bodyPr>
          <a:lstStyle/>
          <a:p>
            <a:r>
              <a:rPr lang="en-US" altLang="ja-JP" i="1" dirty="0" err="1">
                <a:latin typeface="Tahoma" panose="020B0604030504040204" pitchFamily="34" charset="0"/>
                <a:ea typeface="Tahoma" panose="020B0604030504040204" pitchFamily="34" charset="0"/>
                <a:cs typeface="Tahoma" panose="020B0604030504040204" pitchFamily="34" charset="0"/>
              </a:rPr>
              <a:t>f</a:t>
            </a:r>
            <a:r>
              <a:rPr kumimoji="1" lang="en-US" altLang="ja-JP" baseline="-25000" dirty="0" err="1">
                <a:latin typeface="Tahoma" panose="020B0604030504040204" pitchFamily="34" charset="0"/>
                <a:ea typeface="Tahoma" panose="020B0604030504040204" pitchFamily="34" charset="0"/>
                <a:cs typeface="Tahoma" panose="020B0604030504040204" pitchFamily="34" charset="0"/>
              </a:rPr>
              <a:t>rep</a:t>
            </a:r>
            <a:r>
              <a:rPr kumimoji="1" lang="en-US" altLang="ja-JP" dirty="0">
                <a:latin typeface="Tahoma" panose="020B0604030504040204" pitchFamily="34" charset="0"/>
                <a:ea typeface="Tahoma" panose="020B0604030504040204" pitchFamily="34" charset="0"/>
                <a:cs typeface="Tahoma" panose="020B0604030504040204" pitchFamily="34" charset="0"/>
              </a:rPr>
              <a:t> = 100 MHz, </a:t>
            </a:r>
            <a:r>
              <a:rPr kumimoji="1" lang="en-US" altLang="ja-JP" sz="2000" b="1" dirty="0">
                <a:solidFill>
                  <a:srgbClr val="FF0000"/>
                </a:solidFill>
                <a:latin typeface="Tahoma" panose="020B0604030504040204" pitchFamily="34" charset="0"/>
                <a:ea typeface="Tahoma" panose="020B0604030504040204" pitchFamily="34" charset="0"/>
                <a:cs typeface="Tahoma" panose="020B0604030504040204" pitchFamily="34" charset="0"/>
              </a:rPr>
              <a:t>380-540</a:t>
            </a:r>
            <a:r>
              <a:rPr kumimoji="1" lang="en-US" altLang="ja-JP" b="1" dirty="0">
                <a:solidFill>
                  <a:srgbClr val="FF0000"/>
                </a:solidFill>
                <a:latin typeface="Tahoma" panose="020B0604030504040204" pitchFamily="34" charset="0"/>
                <a:ea typeface="Tahoma" panose="020B0604030504040204" pitchFamily="34" charset="0"/>
                <a:cs typeface="Tahoma" panose="020B0604030504040204" pitchFamily="34" charset="0"/>
              </a:rPr>
              <a:t> nm</a:t>
            </a:r>
            <a:endParaRPr kumimoji="1" lang="ja-JP" altLang="en-US" b="1" dirty="0">
              <a:solidFill>
                <a:srgbClr val="FF0000"/>
              </a:solidFill>
              <a:latin typeface="Tahoma" panose="020B0604030504040204" pitchFamily="34" charset="0"/>
              <a:cs typeface="Tahoma" panose="020B0604030504040204" pitchFamily="34" charset="0"/>
            </a:endParaRPr>
          </a:p>
        </p:txBody>
      </p:sp>
      <p:sp>
        <p:nvSpPr>
          <p:cNvPr id="109" name="テキスト ボックス 108"/>
          <p:cNvSpPr txBox="1"/>
          <p:nvPr/>
        </p:nvSpPr>
        <p:spPr>
          <a:xfrm>
            <a:off x="4644008" y="5221811"/>
            <a:ext cx="4246419" cy="400110"/>
          </a:xfrm>
          <a:prstGeom prst="rect">
            <a:avLst/>
          </a:prstGeom>
          <a:noFill/>
        </p:spPr>
        <p:txBody>
          <a:bodyPr wrap="none" rtlCol="0">
            <a:spAutoFit/>
          </a:bodyPr>
          <a:lstStyle/>
          <a:p>
            <a:r>
              <a:rPr kumimoji="1" lang="en-US" altLang="ja-JP" i="1" dirty="0" err="1">
                <a:latin typeface="Tahoma" panose="020B0604030504040204" pitchFamily="34" charset="0"/>
                <a:ea typeface="Tahoma" panose="020B0604030504040204" pitchFamily="34" charset="0"/>
                <a:cs typeface="Tahoma" panose="020B0604030504040204" pitchFamily="34" charset="0"/>
              </a:rPr>
              <a:t>f’</a:t>
            </a:r>
            <a:r>
              <a:rPr kumimoji="1" lang="en-US" altLang="ja-JP" baseline="-25000" dirty="0" err="1">
                <a:latin typeface="Tahoma" panose="020B0604030504040204" pitchFamily="34" charset="0"/>
                <a:ea typeface="Tahoma" panose="020B0604030504040204" pitchFamily="34" charset="0"/>
                <a:cs typeface="Tahoma" panose="020B0604030504040204" pitchFamily="34" charset="0"/>
              </a:rPr>
              <a:t>rep</a:t>
            </a:r>
            <a:r>
              <a:rPr kumimoji="1" lang="en-US" altLang="ja-JP" dirty="0">
                <a:latin typeface="Tahoma" panose="020B0604030504040204" pitchFamily="34" charset="0"/>
                <a:ea typeface="Tahoma" panose="020B0604030504040204" pitchFamily="34" charset="0"/>
                <a:cs typeface="Tahoma" panose="020B0604030504040204" pitchFamily="34" charset="0"/>
              </a:rPr>
              <a:t> = </a:t>
            </a:r>
            <a:r>
              <a:rPr kumimoji="1" lang="en-US" altLang="ja-JP" sz="2000" b="1" dirty="0">
                <a:solidFill>
                  <a:srgbClr val="FF0000"/>
                </a:solidFill>
                <a:latin typeface="Tahoma" panose="020B0604030504040204" pitchFamily="34" charset="0"/>
                <a:ea typeface="Tahoma" panose="020B0604030504040204" pitchFamily="34" charset="0"/>
                <a:cs typeface="Tahoma" panose="020B0604030504040204" pitchFamily="34" charset="0"/>
              </a:rPr>
              <a:t>40</a:t>
            </a:r>
            <a:r>
              <a:rPr kumimoji="1" lang="en-US" altLang="ja-JP" b="1" dirty="0">
                <a:solidFill>
                  <a:srgbClr val="FF0000"/>
                </a:solidFill>
                <a:latin typeface="Tahoma" panose="020B0604030504040204" pitchFamily="34" charset="0"/>
                <a:ea typeface="Tahoma" panose="020B0604030504040204" pitchFamily="34" charset="0"/>
                <a:cs typeface="Tahoma" panose="020B0604030504040204" pitchFamily="34" charset="0"/>
              </a:rPr>
              <a:t> GHz</a:t>
            </a:r>
            <a:r>
              <a:rPr kumimoji="1" lang="en-US" altLang="ja-JP" b="1" dirty="0">
                <a:latin typeface="Tahoma" panose="020B0604030504040204" pitchFamily="34" charset="0"/>
                <a:ea typeface="Tahoma" panose="020B0604030504040204" pitchFamily="34" charset="0"/>
                <a:cs typeface="Tahoma" panose="020B0604030504040204" pitchFamily="34" charset="0"/>
              </a:rPr>
              <a:t> </a:t>
            </a:r>
            <a:r>
              <a:rPr lang="en-US" altLang="ja-JP" dirty="0">
                <a:latin typeface="Tahoma" panose="020B0604030504040204" pitchFamily="34" charset="0"/>
                <a:ea typeface="Tahoma" panose="020B0604030504040204" pitchFamily="34" charset="0"/>
                <a:cs typeface="Tahoma" panose="020B0604030504040204" pitchFamily="34" charset="0"/>
              </a:rPr>
              <a:t>(</a:t>
            </a:r>
            <a:r>
              <a:rPr lang="en-US" altLang="ja-JP" i="1" dirty="0" err="1">
                <a:latin typeface="Tahoma" panose="020B0604030504040204" pitchFamily="34" charset="0"/>
                <a:ea typeface="Tahoma" panose="020B0604030504040204" pitchFamily="34" charset="0"/>
                <a:cs typeface="Tahoma" panose="020B0604030504040204" pitchFamily="34" charset="0"/>
              </a:rPr>
              <a:t>f</a:t>
            </a:r>
            <a:r>
              <a:rPr lang="en-US" altLang="ja-JP" baseline="-25000" dirty="0" err="1">
                <a:latin typeface="Tahoma" panose="020B0604030504040204" pitchFamily="34" charset="0"/>
                <a:ea typeface="Tahoma" panose="020B0604030504040204" pitchFamily="34" charset="0"/>
                <a:cs typeface="Tahoma" panose="020B0604030504040204" pitchFamily="34" charset="0"/>
              </a:rPr>
              <a:t>rep</a:t>
            </a:r>
            <a:r>
              <a:rPr lang="en-US" altLang="ja-JP" baseline="-25000" dirty="0">
                <a:latin typeface="Tahoma" panose="020B0604030504040204" pitchFamily="34" charset="0"/>
                <a:ea typeface="Tahoma" panose="020B0604030504040204" pitchFamily="34" charset="0"/>
                <a:cs typeface="Tahoma" panose="020B0604030504040204" pitchFamily="34" charset="0"/>
              </a:rPr>
              <a:t> </a:t>
            </a:r>
            <a:r>
              <a:rPr lang="en-US" altLang="ja-JP" dirty="0">
                <a:latin typeface="Tahoma" panose="020B0604030504040204" pitchFamily="34" charset="0"/>
                <a:ea typeface="Tahoma" panose="020B0604030504040204" pitchFamily="34" charset="0"/>
                <a:cs typeface="Tahoma" panose="020B0604030504040204" pitchFamily="34" charset="0"/>
              </a:rPr>
              <a:t>x 400)</a:t>
            </a:r>
            <a:r>
              <a:rPr kumimoji="1" lang="en-US" altLang="ja-JP" dirty="0">
                <a:latin typeface="Tahoma" panose="020B0604030504040204" pitchFamily="34" charset="0"/>
                <a:ea typeface="Tahoma" panose="020B0604030504040204" pitchFamily="34" charset="0"/>
                <a:cs typeface="Tahoma" panose="020B0604030504040204" pitchFamily="34" charset="0"/>
              </a:rPr>
              <a:t>, 380-540 nm</a:t>
            </a:r>
            <a:endParaRPr kumimoji="1" lang="ja-JP" altLang="en-US" dirty="0">
              <a:latin typeface="Tahoma" panose="020B0604030504040204" pitchFamily="34" charset="0"/>
              <a:cs typeface="Tahoma" panose="020B0604030504040204" pitchFamily="34" charset="0"/>
            </a:endParaRPr>
          </a:p>
        </p:txBody>
      </p:sp>
      <p:sp>
        <p:nvSpPr>
          <p:cNvPr id="62" name="テキスト ボックス 61"/>
          <p:cNvSpPr txBox="1"/>
          <p:nvPr/>
        </p:nvSpPr>
        <p:spPr>
          <a:xfrm>
            <a:off x="259172" y="1340768"/>
            <a:ext cx="1432508" cy="523220"/>
          </a:xfrm>
          <a:prstGeom prst="rect">
            <a:avLst/>
          </a:prstGeom>
          <a:noFill/>
        </p:spPr>
        <p:txBody>
          <a:bodyPr wrap="none" rtlCol="0">
            <a:spAutoFit/>
          </a:bodyPr>
          <a:lstStyle/>
          <a:p>
            <a:r>
              <a:rPr kumimoji="1" lang="en-US" altLang="ja-JP" sz="1400" dirty="0">
                <a:latin typeface="Tahoma" panose="020B0604030504040204" pitchFamily="34" charset="0"/>
                <a:ea typeface="Tahoma" panose="020B0604030504040204" pitchFamily="34" charset="0"/>
                <a:cs typeface="Tahoma" panose="020B0604030504040204" pitchFamily="34" charset="0"/>
              </a:rPr>
              <a:t>Reference for</a:t>
            </a:r>
            <a:br>
              <a:rPr kumimoji="1" lang="en-US" altLang="ja-JP" sz="1400" dirty="0">
                <a:latin typeface="Tahoma" panose="020B0604030504040204" pitchFamily="34" charset="0"/>
                <a:ea typeface="Tahoma" panose="020B0604030504040204" pitchFamily="34" charset="0"/>
                <a:cs typeface="Tahoma" panose="020B0604030504040204" pitchFamily="34" charset="0"/>
              </a:rPr>
            </a:br>
            <a:r>
              <a:rPr kumimoji="1" lang="en-US" altLang="ja-JP" sz="1400" dirty="0">
                <a:latin typeface="Tahoma" panose="020B0604030504040204" pitchFamily="34" charset="0"/>
                <a:ea typeface="Tahoma" panose="020B0604030504040204" pitchFamily="34" charset="0"/>
                <a:cs typeface="Tahoma" panose="020B0604030504040204" pitchFamily="34" charset="0"/>
              </a:rPr>
              <a:t>comb &amp; cavities</a:t>
            </a:r>
            <a:endParaRPr kumimoji="1" lang="ja-JP" altLang="en-US" sz="1400" dirty="0">
              <a:latin typeface="Tahoma" panose="020B0604030504040204" pitchFamily="34" charset="0"/>
              <a:cs typeface="Tahoma" panose="020B0604030504040204" pitchFamily="34" charset="0"/>
            </a:endParaRPr>
          </a:p>
        </p:txBody>
      </p:sp>
      <p:sp>
        <p:nvSpPr>
          <p:cNvPr id="5" name="タイトル 4"/>
          <p:cNvSpPr>
            <a:spLocks noGrp="1"/>
          </p:cNvSpPr>
          <p:nvPr>
            <p:ph type="title"/>
          </p:nvPr>
        </p:nvSpPr>
        <p:spPr/>
        <p:txBody>
          <a:bodyPr>
            <a:noAutofit/>
          </a:bodyPr>
          <a:lstStyle/>
          <a:p>
            <a:pPr algn="ctr"/>
            <a:r>
              <a:rPr kumimoji="1" lang="en-US" altLang="ja-JP" sz="4400" dirty="0">
                <a:latin typeface="Tahoma" panose="020B0604030504040204" pitchFamily="34" charset="0"/>
                <a:ea typeface="Tahoma" panose="020B0604030504040204" pitchFamily="34" charset="0"/>
                <a:cs typeface="Tahoma" panose="020B0604030504040204" pitchFamily="34" charset="0"/>
              </a:rPr>
              <a:t>System overview</a:t>
            </a:r>
            <a:endParaRPr kumimoji="1" lang="ja-JP" altLang="en-US" sz="4400" dirty="0">
              <a:latin typeface="Tahoma" panose="020B0604030504040204" pitchFamily="34" charset="0"/>
              <a:cs typeface="Tahoma" panose="020B0604030504040204" pitchFamily="34" charset="0"/>
            </a:endParaRPr>
          </a:p>
        </p:txBody>
      </p:sp>
      <p:sp>
        <p:nvSpPr>
          <p:cNvPr id="7" name="テキスト ボックス 6"/>
          <p:cNvSpPr txBox="1"/>
          <p:nvPr/>
        </p:nvSpPr>
        <p:spPr>
          <a:xfrm>
            <a:off x="221406" y="1908121"/>
            <a:ext cx="1721946" cy="584775"/>
          </a:xfrm>
          <a:prstGeom prst="rect">
            <a:avLst/>
          </a:prstGeom>
          <a:ln w="28575">
            <a:solidFill>
              <a:srgbClr val="00B0F0"/>
            </a:solidFill>
            <a:prstDash val="sysDot"/>
          </a:ln>
        </p:spPr>
        <p:style>
          <a:lnRef idx="2">
            <a:schemeClr val="dk1"/>
          </a:lnRef>
          <a:fillRef idx="1">
            <a:schemeClr val="lt1"/>
          </a:fillRef>
          <a:effectRef idx="0">
            <a:schemeClr val="dk1"/>
          </a:effectRef>
          <a:fontRef idx="minor">
            <a:schemeClr val="dk1"/>
          </a:fontRef>
        </p:style>
        <p:txBody>
          <a:bodyPr wrap="none" rtlCol="0">
            <a:spAutoFit/>
          </a:bodyPr>
          <a:lstStyle/>
          <a:p>
            <a:pPr marL="269875" indent="-269875"/>
            <a:r>
              <a:rPr kumimoji="1" lang="ja-JP" altLang="en-US" sz="1600" b="1" dirty="0">
                <a:solidFill>
                  <a:schemeClr val="tx1"/>
                </a:solidFill>
                <a:latin typeface="Tahoma" panose="020B0604030504040204" pitchFamily="34" charset="0"/>
                <a:ea typeface="+mj-ea"/>
                <a:cs typeface="Tahoma" panose="020B0604030504040204" pitchFamily="34" charset="0"/>
              </a:rPr>
              <a:t>①</a:t>
            </a:r>
            <a:r>
              <a:rPr kumimoji="1" lang="en-US" altLang="ja-JP" sz="1600" b="1" dirty="0">
                <a:solidFill>
                  <a:schemeClr val="tx1"/>
                </a:solidFill>
                <a:latin typeface="Tahoma" panose="020B0604030504040204" pitchFamily="34" charset="0"/>
                <a:ea typeface="Tahoma" panose="020B0604030504040204" pitchFamily="34" charset="0"/>
                <a:cs typeface="Tahoma" panose="020B0604030504040204" pitchFamily="34" charset="0"/>
              </a:rPr>
              <a:t>	I</a:t>
            </a:r>
            <a:r>
              <a:rPr kumimoji="1" lang="en-US" altLang="ja-JP" sz="1600" b="1" baseline="-25000"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kumimoji="1" lang="en-US" altLang="ja-JP" sz="1600" b="1" dirty="0">
                <a:solidFill>
                  <a:schemeClr val="tx1"/>
                </a:solidFill>
                <a:latin typeface="Tahoma" panose="020B0604030504040204" pitchFamily="34" charset="0"/>
                <a:ea typeface="Tahoma" panose="020B0604030504040204" pitchFamily="34" charset="0"/>
                <a:cs typeface="Tahoma" panose="020B0604030504040204" pitchFamily="34" charset="0"/>
              </a:rPr>
              <a:t>-stabilized</a:t>
            </a:r>
            <a:br>
              <a:rPr kumimoji="1" lang="en-US" altLang="ja-JP" sz="16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kumimoji="1" lang="en-US" altLang="ja-JP" sz="1600" b="1" dirty="0">
                <a:solidFill>
                  <a:schemeClr val="tx1"/>
                </a:solidFill>
                <a:latin typeface="Tahoma" panose="020B0604030504040204" pitchFamily="34" charset="0"/>
                <a:ea typeface="Tahoma" panose="020B0604030504040204" pitchFamily="34" charset="0"/>
                <a:cs typeface="Tahoma" panose="020B0604030504040204" pitchFamily="34" charset="0"/>
              </a:rPr>
              <a:t>CW laser</a:t>
            </a:r>
            <a:endParaRPr kumimoji="1" lang="ja-JP" altLang="en-US" sz="1600" b="1" dirty="0">
              <a:solidFill>
                <a:schemeClr val="tx1"/>
              </a:solidFill>
              <a:latin typeface="Tahoma" panose="020B0604030504040204" pitchFamily="34" charset="0"/>
              <a:ea typeface="+mj-ea"/>
              <a:cs typeface="Tahoma" panose="020B0604030504040204" pitchFamily="34" charset="0"/>
            </a:endParaRPr>
          </a:p>
        </p:txBody>
      </p:sp>
      <p:grpSp>
        <p:nvGrpSpPr>
          <p:cNvPr id="13" name="グループ化 12"/>
          <p:cNvGrpSpPr/>
          <p:nvPr/>
        </p:nvGrpSpPr>
        <p:grpSpPr>
          <a:xfrm>
            <a:off x="3685007" y="1409080"/>
            <a:ext cx="1877765" cy="1191683"/>
            <a:chOff x="3710355" y="1533932"/>
            <a:chExt cx="1877765" cy="1191683"/>
          </a:xfrm>
        </p:grpSpPr>
        <p:grpSp>
          <p:nvGrpSpPr>
            <p:cNvPr id="8" name="グループ化 7"/>
            <p:cNvGrpSpPr/>
            <p:nvPr/>
          </p:nvGrpSpPr>
          <p:grpSpPr>
            <a:xfrm>
              <a:off x="3710355" y="1541893"/>
              <a:ext cx="1865346" cy="1183722"/>
              <a:chOff x="3710355" y="1541893"/>
              <a:chExt cx="1865346" cy="1183722"/>
            </a:xfrm>
          </p:grpSpPr>
          <p:sp>
            <p:nvSpPr>
              <p:cNvPr id="84" name="正方形/長方形 83"/>
              <p:cNvSpPr/>
              <p:nvPr/>
            </p:nvSpPr>
            <p:spPr>
              <a:xfrm>
                <a:off x="3710355" y="1541893"/>
                <a:ext cx="1865346" cy="1183722"/>
              </a:xfrm>
              <a:prstGeom prst="rect">
                <a:avLst/>
              </a:prstGeom>
              <a:solidFill>
                <a:schemeClr val="bg1"/>
              </a:solid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grpSp>
            <p:nvGrpSpPr>
              <p:cNvPr id="48" name="グループ化 47"/>
              <p:cNvGrpSpPr/>
              <p:nvPr/>
            </p:nvGrpSpPr>
            <p:grpSpPr>
              <a:xfrm>
                <a:off x="3893768" y="1907540"/>
                <a:ext cx="1511848" cy="716637"/>
                <a:chOff x="257512" y="1528841"/>
                <a:chExt cx="2733385" cy="1001013"/>
              </a:xfrm>
            </p:grpSpPr>
            <p:sp>
              <p:nvSpPr>
                <p:cNvPr id="67" name="正方形/長方形 66"/>
                <p:cNvSpPr/>
                <p:nvPr/>
              </p:nvSpPr>
              <p:spPr>
                <a:xfrm>
                  <a:off x="512207" y="1528841"/>
                  <a:ext cx="109151" cy="10008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68" name="正方形/長方形 67"/>
                <p:cNvSpPr/>
                <p:nvPr/>
              </p:nvSpPr>
              <p:spPr>
                <a:xfrm>
                  <a:off x="804584" y="1528841"/>
                  <a:ext cx="109151" cy="10008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Tahoma" panose="020B0604030504040204" pitchFamily="34" charset="0"/>
                    <a:cs typeface="Tahoma" panose="020B0604030504040204" pitchFamily="34" charset="0"/>
                  </a:endParaRPr>
                </a:p>
              </p:txBody>
            </p:sp>
            <p:sp>
              <p:nvSpPr>
                <p:cNvPr id="69" name="正方形/長方形 68"/>
                <p:cNvSpPr/>
                <p:nvPr/>
              </p:nvSpPr>
              <p:spPr>
                <a:xfrm>
                  <a:off x="1096961" y="1528841"/>
                  <a:ext cx="109151" cy="10008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Tahoma" panose="020B0604030504040204" pitchFamily="34" charset="0"/>
                    <a:cs typeface="Tahoma" panose="020B0604030504040204" pitchFamily="34" charset="0"/>
                  </a:endParaRPr>
                </a:p>
              </p:txBody>
            </p:sp>
            <p:sp>
              <p:nvSpPr>
                <p:cNvPr id="70" name="正方形/長方形 69"/>
                <p:cNvSpPr/>
                <p:nvPr/>
              </p:nvSpPr>
              <p:spPr>
                <a:xfrm>
                  <a:off x="1389338" y="1528841"/>
                  <a:ext cx="109151" cy="10008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Tahoma" panose="020B0604030504040204" pitchFamily="34" charset="0"/>
                    <a:cs typeface="Tahoma" panose="020B0604030504040204" pitchFamily="34" charset="0"/>
                  </a:endParaRPr>
                </a:p>
              </p:txBody>
            </p:sp>
            <p:sp>
              <p:nvSpPr>
                <p:cNvPr id="71" name="正方形/長方形 70"/>
                <p:cNvSpPr/>
                <p:nvPr/>
              </p:nvSpPr>
              <p:spPr>
                <a:xfrm>
                  <a:off x="1681714" y="1528841"/>
                  <a:ext cx="109151" cy="100080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Tahoma" panose="020B0604030504040204" pitchFamily="34" charset="0"/>
                    <a:cs typeface="Tahoma" panose="020B0604030504040204" pitchFamily="34" charset="0"/>
                  </a:endParaRPr>
                </a:p>
              </p:txBody>
            </p:sp>
            <p:sp>
              <p:nvSpPr>
                <p:cNvPr id="72" name="正方形/長方形 71"/>
                <p:cNvSpPr/>
                <p:nvPr/>
              </p:nvSpPr>
              <p:spPr>
                <a:xfrm>
                  <a:off x="1974091" y="1528841"/>
                  <a:ext cx="109151" cy="10008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Tahoma" panose="020B0604030504040204" pitchFamily="34" charset="0"/>
                    <a:cs typeface="Tahoma" panose="020B0604030504040204" pitchFamily="34" charset="0"/>
                  </a:endParaRPr>
                </a:p>
              </p:txBody>
            </p:sp>
            <p:sp>
              <p:nvSpPr>
                <p:cNvPr id="73" name="正方形/長方形 72"/>
                <p:cNvSpPr/>
                <p:nvPr/>
              </p:nvSpPr>
              <p:spPr>
                <a:xfrm>
                  <a:off x="2266468" y="1528841"/>
                  <a:ext cx="109151" cy="10008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Tahoma" panose="020B0604030504040204" pitchFamily="34" charset="0"/>
                    <a:cs typeface="Tahoma" panose="020B0604030504040204" pitchFamily="34" charset="0"/>
                  </a:endParaRPr>
                </a:p>
              </p:txBody>
            </p:sp>
            <p:sp>
              <p:nvSpPr>
                <p:cNvPr id="74" name="正方形/長方形 73"/>
                <p:cNvSpPr/>
                <p:nvPr/>
              </p:nvSpPr>
              <p:spPr>
                <a:xfrm>
                  <a:off x="2558848" y="1528841"/>
                  <a:ext cx="109151" cy="10008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Tahoma" panose="020B0604030504040204" pitchFamily="34" charset="0"/>
                    <a:cs typeface="Tahoma" panose="020B0604030504040204" pitchFamily="34" charset="0"/>
                  </a:endParaRPr>
                </a:p>
              </p:txBody>
            </p:sp>
            <p:cxnSp>
              <p:nvCxnSpPr>
                <p:cNvPr id="75" name="直線矢印コネクタ 74"/>
                <p:cNvCxnSpPr/>
                <p:nvPr/>
              </p:nvCxnSpPr>
              <p:spPr>
                <a:xfrm flipV="1">
                  <a:off x="257512" y="2529642"/>
                  <a:ext cx="2733385" cy="212"/>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grpSp>
        </p:grpSp>
        <p:sp>
          <p:nvSpPr>
            <p:cNvPr id="3" name="テキスト ボックス 2"/>
            <p:cNvSpPr txBox="1"/>
            <p:nvPr/>
          </p:nvSpPr>
          <p:spPr>
            <a:xfrm>
              <a:off x="3805260" y="1533932"/>
              <a:ext cx="1782860" cy="338554"/>
            </a:xfrm>
            <a:prstGeom prst="rect">
              <a:avLst/>
            </a:prstGeom>
            <a:noFill/>
          </p:spPr>
          <p:txBody>
            <a:bodyPr wrap="none" rtlCol="0">
              <a:spAutoFit/>
            </a:bodyPr>
            <a:lstStyle/>
            <a:p>
              <a:r>
                <a:rPr kumimoji="1" lang="ja-JP" altLang="en-US" sz="1600" b="1" dirty="0">
                  <a:latin typeface="Tahoma" panose="020B0604030504040204" pitchFamily="34" charset="0"/>
                  <a:ea typeface="+mj-ea"/>
                  <a:cs typeface="Tahoma" panose="020B0604030504040204" pitchFamily="34" charset="0"/>
                </a:rPr>
                <a:t>②</a:t>
              </a:r>
              <a:r>
                <a:rPr kumimoji="1" lang="en-US" altLang="ja-JP" sz="1600" b="1" dirty="0">
                  <a:latin typeface="Tahoma" panose="020B0604030504040204" pitchFamily="34" charset="0"/>
                  <a:ea typeface="Tahoma" panose="020B0604030504040204" pitchFamily="34" charset="0"/>
                  <a:cs typeface="Tahoma" panose="020B0604030504040204" pitchFamily="34" charset="0"/>
                </a:rPr>
                <a:t> Source comb</a:t>
              </a:r>
              <a:endParaRPr kumimoji="1" lang="ja-JP" altLang="en-US" sz="1600" b="1" dirty="0">
                <a:latin typeface="Tahoma" panose="020B0604030504040204" pitchFamily="34" charset="0"/>
                <a:ea typeface="+mj-ea"/>
                <a:cs typeface="Tahoma" panose="020B0604030504040204" pitchFamily="34" charset="0"/>
              </a:endParaRPr>
            </a:p>
          </p:txBody>
        </p:sp>
      </p:grpSp>
      <p:sp>
        <p:nvSpPr>
          <p:cNvPr id="6" name="テキスト ボックス 5"/>
          <p:cNvSpPr txBox="1"/>
          <p:nvPr/>
        </p:nvSpPr>
        <p:spPr>
          <a:xfrm>
            <a:off x="3791222" y="3224589"/>
            <a:ext cx="1762021" cy="584775"/>
          </a:xfrm>
          <a:prstGeom prst="rect">
            <a:avLst/>
          </a:prstGeom>
          <a:solidFill>
            <a:schemeClr val="bg1"/>
          </a:solidFill>
          <a:ln>
            <a:solidFill>
              <a:srgbClr val="00B0F0"/>
            </a:solidFill>
            <a:prstDash val="sysDot"/>
          </a:ln>
        </p:spPr>
        <p:style>
          <a:lnRef idx="2">
            <a:schemeClr val="dk1"/>
          </a:lnRef>
          <a:fillRef idx="1">
            <a:schemeClr val="lt1"/>
          </a:fillRef>
          <a:effectRef idx="0">
            <a:schemeClr val="dk1"/>
          </a:effectRef>
          <a:fontRef idx="minor">
            <a:schemeClr val="dk1"/>
          </a:fontRef>
        </p:style>
        <p:txBody>
          <a:bodyPr wrap="none" rtlCol="0">
            <a:spAutoFit/>
          </a:bodyPr>
          <a:lstStyle/>
          <a:p>
            <a:pPr marL="269875" indent="-269875"/>
            <a:r>
              <a:rPr lang="ja-JP" altLang="en-US" sz="1600" b="1" dirty="0">
                <a:latin typeface="Tahoma" panose="020B0604030504040204" pitchFamily="34" charset="0"/>
                <a:ea typeface="+mj-ea"/>
                <a:cs typeface="Tahoma" panose="020B0604030504040204" pitchFamily="34" charset="0"/>
              </a:rPr>
              <a:t>③</a:t>
            </a:r>
            <a:r>
              <a:rPr lang="en-US" altLang="ja-JP" sz="1600" b="1" dirty="0">
                <a:latin typeface="Tahoma" panose="020B0604030504040204" pitchFamily="34" charset="0"/>
                <a:ea typeface="Tahoma" panose="020B0604030504040204" pitchFamily="34" charset="0"/>
                <a:cs typeface="Tahoma" panose="020B0604030504040204" pitchFamily="34" charset="0"/>
              </a:rPr>
              <a:t>	Visible comb</a:t>
            </a:r>
            <a:br>
              <a:rPr lang="en-US" altLang="ja-JP" sz="1600" b="1" dirty="0">
                <a:latin typeface="Tahoma" panose="020B0604030504040204" pitchFamily="34" charset="0"/>
                <a:ea typeface="Tahoma" panose="020B0604030504040204" pitchFamily="34" charset="0"/>
                <a:cs typeface="Tahoma" panose="020B0604030504040204" pitchFamily="34" charset="0"/>
              </a:rPr>
            </a:br>
            <a:r>
              <a:rPr kumimoji="1" lang="en-US" altLang="ja-JP" sz="1600" b="1" dirty="0">
                <a:latin typeface="Tahoma" panose="020B0604030504040204" pitchFamily="34" charset="0"/>
                <a:ea typeface="Tahoma" panose="020B0604030504040204" pitchFamily="34" charset="0"/>
                <a:cs typeface="Tahoma" panose="020B0604030504040204" pitchFamily="34" charset="0"/>
              </a:rPr>
              <a:t>generation</a:t>
            </a:r>
            <a:endParaRPr kumimoji="1" lang="ja-JP" altLang="en-US" sz="1600" b="1" dirty="0">
              <a:latin typeface="Tahoma" panose="020B0604030504040204" pitchFamily="34" charset="0"/>
              <a:ea typeface="+mj-ea"/>
              <a:cs typeface="Tahoma" panose="020B0604030504040204" pitchFamily="34" charset="0"/>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67105" y="3256323"/>
            <a:ext cx="3589782" cy="263849"/>
          </a:xfrm>
          <a:prstGeom prst="rect">
            <a:avLst/>
          </a:prstGeom>
          <a:effectLst>
            <a:softEdge rad="31750"/>
          </a:effectLst>
        </p:spPr>
      </p:pic>
      <p:sp>
        <p:nvSpPr>
          <p:cNvPr id="10" name="テキスト ボックス 9"/>
          <p:cNvSpPr txBox="1"/>
          <p:nvPr/>
        </p:nvSpPr>
        <p:spPr>
          <a:xfrm>
            <a:off x="3563888" y="4592741"/>
            <a:ext cx="2308645" cy="584775"/>
          </a:xfrm>
          <a:prstGeom prst="rect">
            <a:avLst/>
          </a:prstGeom>
          <a:ln>
            <a:solidFill>
              <a:srgbClr val="00B0F0"/>
            </a:solidFill>
            <a:prstDash val="sysDot"/>
          </a:ln>
        </p:spPr>
        <p:style>
          <a:lnRef idx="2">
            <a:schemeClr val="dk1"/>
          </a:lnRef>
          <a:fillRef idx="1">
            <a:schemeClr val="lt1"/>
          </a:fillRef>
          <a:effectRef idx="0">
            <a:schemeClr val="dk1"/>
          </a:effectRef>
          <a:fontRef idx="minor">
            <a:schemeClr val="dk1"/>
          </a:fontRef>
        </p:style>
        <p:txBody>
          <a:bodyPr wrap="none" rtlCol="0">
            <a:spAutoFit/>
          </a:bodyPr>
          <a:lstStyle/>
          <a:p>
            <a:pPr marL="269875" indent="-269875"/>
            <a:r>
              <a:rPr kumimoji="1" lang="ja-JP" altLang="en-US" sz="1600" b="1" dirty="0">
                <a:solidFill>
                  <a:schemeClr val="tx1"/>
                </a:solidFill>
                <a:latin typeface="Tahoma" panose="020B0604030504040204" pitchFamily="34" charset="0"/>
                <a:ea typeface="+mj-ea"/>
                <a:cs typeface="Tahoma" panose="020B0604030504040204" pitchFamily="34" charset="0"/>
              </a:rPr>
              <a:t>④</a:t>
            </a:r>
            <a:r>
              <a:rPr kumimoji="1" lang="en-US" altLang="ja-JP" sz="1600" b="1" dirty="0">
                <a:solidFill>
                  <a:schemeClr val="tx1"/>
                </a:solidFill>
                <a:latin typeface="Tahoma" panose="020B0604030504040204" pitchFamily="34" charset="0"/>
                <a:ea typeface="Tahoma" panose="020B0604030504040204" pitchFamily="34" charset="0"/>
                <a:cs typeface="Tahoma" panose="020B0604030504040204" pitchFamily="34" charset="0"/>
              </a:rPr>
              <a:t>	Mode filtering </a:t>
            </a:r>
            <a:br>
              <a:rPr kumimoji="1" lang="en-US" altLang="ja-JP" sz="16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kumimoji="1" lang="en-US" altLang="ja-JP" sz="1600" b="1" dirty="0">
                <a:solidFill>
                  <a:schemeClr val="tx1"/>
                </a:solidFill>
                <a:latin typeface="Tahoma" panose="020B0604030504040204" pitchFamily="34" charset="0"/>
                <a:ea typeface="Tahoma" panose="020B0604030504040204" pitchFamily="34" charset="0"/>
                <a:cs typeface="Tahoma" panose="020B0604030504040204" pitchFamily="34" charset="0"/>
              </a:rPr>
              <a:t>using triple cavity</a:t>
            </a:r>
            <a:endParaRPr kumimoji="1" lang="ja-JP" altLang="en-US" sz="1600" b="1" dirty="0">
              <a:solidFill>
                <a:schemeClr val="tx1"/>
              </a:solidFill>
              <a:latin typeface="Tahoma" panose="020B0604030504040204" pitchFamily="34" charset="0"/>
              <a:ea typeface="+mj-ea"/>
              <a:cs typeface="Tahoma" panose="020B0604030504040204" pitchFamily="34" charset="0"/>
            </a:endParaRPr>
          </a:p>
        </p:txBody>
      </p:sp>
      <p:cxnSp>
        <p:nvCxnSpPr>
          <p:cNvPr id="46" name="直線矢印コネクタ 45"/>
          <p:cNvCxnSpPr/>
          <p:nvPr/>
        </p:nvCxnSpPr>
        <p:spPr>
          <a:xfrm flipH="1">
            <a:off x="2280884" y="2080012"/>
            <a:ext cx="137119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4" name="円弧 93"/>
          <p:cNvSpPr/>
          <p:nvPr/>
        </p:nvSpPr>
        <p:spPr>
          <a:xfrm>
            <a:off x="2618209" y="1927209"/>
            <a:ext cx="123832" cy="402844"/>
          </a:xfrm>
          <a:prstGeom prst="arc">
            <a:avLst>
              <a:gd name="adj1" fmla="val 14714320"/>
              <a:gd name="adj2" fmla="val 677599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43" name="テキスト ボックス 42"/>
          <p:cNvSpPr txBox="1"/>
          <p:nvPr/>
        </p:nvSpPr>
        <p:spPr>
          <a:xfrm>
            <a:off x="1008415" y="2728084"/>
            <a:ext cx="1085554" cy="369332"/>
          </a:xfrm>
          <a:prstGeom prst="rect">
            <a:avLst/>
          </a:prstGeom>
          <a:noFill/>
        </p:spPr>
        <p:txBody>
          <a:bodyPr wrap="none" rtlCol="0">
            <a:spAutoFit/>
          </a:bodyPr>
          <a:lstStyle/>
          <a:p>
            <a:r>
              <a:rPr kumimoji="1" lang="en-US" altLang="ja-JP" dirty="0">
                <a:solidFill>
                  <a:srgbClr val="FF0000"/>
                </a:solidFill>
                <a:latin typeface="Tahoma" panose="020B0604030504040204" pitchFamily="34" charset="0"/>
                <a:ea typeface="Tahoma" panose="020B0604030504040204" pitchFamily="34" charset="0"/>
                <a:cs typeface="Tahoma" panose="020B0604030504040204" pitchFamily="34" charset="0"/>
              </a:rPr>
              <a:t>1063 nm</a:t>
            </a:r>
            <a:endParaRPr kumimoji="1" lang="ja-JP" altLang="en-US" dirty="0">
              <a:solidFill>
                <a:srgbClr val="FF0000"/>
              </a:solidFill>
              <a:latin typeface="Tahoma" panose="020B0604030504040204" pitchFamily="34" charset="0"/>
              <a:cs typeface="Tahoma" panose="020B0604030504040204" pitchFamily="34" charset="0"/>
            </a:endParaRPr>
          </a:p>
        </p:txBody>
      </p:sp>
      <p:sp>
        <p:nvSpPr>
          <p:cNvPr id="41" name="正方形/長方形 40"/>
          <p:cNvSpPr/>
          <p:nvPr/>
        </p:nvSpPr>
        <p:spPr>
          <a:xfrm>
            <a:off x="0" y="1"/>
            <a:ext cx="9144000" cy="6857999"/>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b="1" dirty="0">
                <a:latin typeface="Tahoma" panose="020B0604030504040204" pitchFamily="34" charset="0"/>
                <a:ea typeface="Tahoma" panose="020B0604030504040204" pitchFamily="34" charset="0"/>
                <a:cs typeface="Tahoma" panose="020B0604030504040204" pitchFamily="34" charset="0"/>
              </a:rPr>
              <a:t>Optical cavity for mode-filtering</a:t>
            </a:r>
          </a:p>
        </p:txBody>
      </p:sp>
      <p:sp>
        <p:nvSpPr>
          <p:cNvPr id="42" name="テキスト ボックス 41"/>
          <p:cNvSpPr txBox="1"/>
          <p:nvPr/>
        </p:nvSpPr>
        <p:spPr>
          <a:xfrm>
            <a:off x="3563888" y="4592741"/>
            <a:ext cx="2308645" cy="584775"/>
          </a:xfrm>
          <a:prstGeom prst="rect">
            <a:avLst/>
          </a:prstGeom>
          <a:ln>
            <a:solidFill>
              <a:srgbClr val="00B0F0"/>
            </a:solidFill>
            <a:prstDash val="sysDot"/>
          </a:ln>
        </p:spPr>
        <p:style>
          <a:lnRef idx="2">
            <a:schemeClr val="dk1"/>
          </a:lnRef>
          <a:fillRef idx="1">
            <a:schemeClr val="lt1"/>
          </a:fillRef>
          <a:effectRef idx="0">
            <a:schemeClr val="dk1"/>
          </a:effectRef>
          <a:fontRef idx="minor">
            <a:schemeClr val="dk1"/>
          </a:fontRef>
        </p:style>
        <p:txBody>
          <a:bodyPr wrap="none" rtlCol="0">
            <a:spAutoFit/>
          </a:bodyPr>
          <a:lstStyle/>
          <a:p>
            <a:pPr marL="269875" indent="-269875"/>
            <a:r>
              <a:rPr kumimoji="1" lang="ja-JP" altLang="en-US" sz="1600" b="1" dirty="0">
                <a:solidFill>
                  <a:schemeClr val="tx1"/>
                </a:solidFill>
                <a:latin typeface="Tahoma" panose="020B0604030504040204" pitchFamily="34" charset="0"/>
                <a:ea typeface="+mj-ea"/>
                <a:cs typeface="Tahoma" panose="020B0604030504040204" pitchFamily="34" charset="0"/>
              </a:rPr>
              <a:t>④</a:t>
            </a:r>
            <a:r>
              <a:rPr kumimoji="1" lang="en-US" altLang="ja-JP" sz="1600" b="1" dirty="0">
                <a:solidFill>
                  <a:schemeClr val="tx1"/>
                </a:solidFill>
                <a:latin typeface="Tahoma" panose="020B0604030504040204" pitchFamily="34" charset="0"/>
                <a:ea typeface="Tahoma" panose="020B0604030504040204" pitchFamily="34" charset="0"/>
                <a:cs typeface="Tahoma" panose="020B0604030504040204" pitchFamily="34" charset="0"/>
              </a:rPr>
              <a:t>	Mode-filtering </a:t>
            </a:r>
            <a:br>
              <a:rPr kumimoji="1" lang="en-US" altLang="ja-JP" sz="16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kumimoji="1" lang="en-US" altLang="ja-JP" sz="1600" b="1" dirty="0">
                <a:solidFill>
                  <a:schemeClr val="tx1"/>
                </a:solidFill>
                <a:latin typeface="Tahoma" panose="020B0604030504040204" pitchFamily="34" charset="0"/>
                <a:ea typeface="Tahoma" panose="020B0604030504040204" pitchFamily="34" charset="0"/>
                <a:cs typeface="Tahoma" panose="020B0604030504040204" pitchFamily="34" charset="0"/>
              </a:rPr>
              <a:t>using triple cavity</a:t>
            </a:r>
            <a:endParaRPr kumimoji="1" lang="ja-JP" altLang="en-US" sz="1600" b="1" dirty="0">
              <a:solidFill>
                <a:schemeClr val="tx1"/>
              </a:solidFill>
              <a:latin typeface="Tahoma" panose="020B0604030504040204" pitchFamily="34" charset="0"/>
              <a:ea typeface="+mj-ea"/>
              <a:cs typeface="Tahoma" panose="020B0604030504040204" pitchFamily="34" charset="0"/>
            </a:endParaRPr>
          </a:p>
        </p:txBody>
      </p:sp>
    </p:spTree>
    <p:extLst>
      <p:ext uri="{BB962C8B-B14F-4D97-AF65-F5344CB8AC3E}">
        <p14:creationId xmlns:p14="http://schemas.microsoft.com/office/powerpoint/2010/main" val="3140061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lgn="ctr"/>
            <a:r>
              <a:rPr kumimoji="1" lang="en-US" altLang="ja-JP" sz="4800" b="1" dirty="0">
                <a:latin typeface="Candara" panose="020E0502030303020204" pitchFamily="34" charset="0"/>
                <a:ea typeface="Microsoft Himalaya" panose="01010100010101010101" pitchFamily="2" charset="0"/>
                <a:cs typeface="Microsoft Himalaya" panose="01010100010101010101" pitchFamily="2" charset="0"/>
              </a:rPr>
              <a:t>Outline</a:t>
            </a:r>
            <a:endParaRPr kumimoji="1" lang="ja-JP" altLang="en-US" sz="4800" b="1" i="1" dirty="0">
              <a:latin typeface="Candara" panose="020E0502030303020204" pitchFamily="34" charset="0"/>
              <a:cs typeface="Microsoft Himalaya" panose="01010100010101010101" pitchFamily="2" charset="0"/>
            </a:endParaRPr>
          </a:p>
        </p:txBody>
      </p:sp>
      <p:sp>
        <p:nvSpPr>
          <p:cNvPr id="3" name="コンテンツ プレースホルダー 2"/>
          <p:cNvSpPr>
            <a:spLocks noGrp="1"/>
          </p:cNvSpPr>
          <p:nvPr>
            <p:ph idx="1"/>
          </p:nvPr>
        </p:nvSpPr>
        <p:spPr>
          <a:xfrm>
            <a:off x="251520" y="1096144"/>
            <a:ext cx="8686800" cy="5285184"/>
          </a:xfrm>
        </p:spPr>
        <p:txBody>
          <a:bodyPr/>
          <a:lstStyle/>
          <a:p>
            <a:pPr marL="514350" indent="-514350">
              <a:buFont typeface="+mj-lt"/>
              <a:buAutoNum type="arabicPeriod"/>
            </a:pPr>
            <a:r>
              <a:rPr lang="en-US" altLang="ja-JP" sz="2800" b="1" dirty="0">
                <a:latin typeface="Tahoma" panose="020B0604030504040204" pitchFamily="34" charset="0"/>
                <a:ea typeface="Tahoma" panose="020B0604030504040204" pitchFamily="34" charset="0"/>
                <a:cs typeface="Tahoma" panose="020B0604030504040204" pitchFamily="34" charset="0"/>
              </a:rPr>
              <a:t>Motivation</a:t>
            </a:r>
          </a:p>
          <a:p>
            <a:pPr marL="914400" lvl="1" indent="-514350"/>
            <a:r>
              <a:rPr lang="en-US" altLang="ja-JP" sz="2400" dirty="0">
                <a:latin typeface="Tahoma" panose="020B0604030504040204" pitchFamily="34" charset="0"/>
                <a:ea typeface="Tahoma" panose="020B0604030504040204" pitchFamily="34" charset="0"/>
                <a:cs typeface="Tahoma" panose="020B0604030504040204" pitchFamily="34" charset="0"/>
              </a:rPr>
              <a:t>Optical frequency comb as a standard for spectrometers</a:t>
            </a:r>
          </a:p>
          <a:p>
            <a:pPr marL="514350" indent="-514350">
              <a:buFont typeface="+mj-lt"/>
              <a:buAutoNum type="arabicPeriod"/>
            </a:pPr>
            <a:r>
              <a:rPr kumimoji="1" lang="en-US" altLang="ja-JP" sz="2800" b="1" dirty="0">
                <a:latin typeface="Tahoma" panose="020B0604030504040204" pitchFamily="34" charset="0"/>
                <a:ea typeface="Tahoma" panose="020B0604030504040204" pitchFamily="34" charset="0"/>
                <a:cs typeface="Tahoma" panose="020B0604030504040204" pitchFamily="34" charset="0"/>
              </a:rPr>
              <a:t>Overview of our astro-comb</a:t>
            </a:r>
          </a:p>
          <a:p>
            <a:pPr marL="914400" lvl="1" indent="-514350"/>
            <a:r>
              <a:rPr lang="en-US" altLang="ja-JP" sz="2400" dirty="0">
                <a:latin typeface="Tahoma" panose="020B0604030504040204" pitchFamily="34" charset="0"/>
                <a:ea typeface="Tahoma" panose="020B0604030504040204" pitchFamily="34" charset="0"/>
                <a:cs typeface="Tahoma" panose="020B0604030504040204" pitchFamily="34" charset="0"/>
              </a:rPr>
              <a:t>I</a:t>
            </a:r>
            <a:r>
              <a:rPr lang="en-US" altLang="ja-JP" sz="2400" baseline="-25000" dirty="0">
                <a:latin typeface="Tahoma" panose="020B0604030504040204" pitchFamily="34" charset="0"/>
                <a:ea typeface="Tahoma" panose="020B0604030504040204" pitchFamily="34" charset="0"/>
                <a:cs typeface="Tahoma" panose="020B0604030504040204" pitchFamily="34" charset="0"/>
              </a:rPr>
              <a:t>2</a:t>
            </a:r>
            <a:r>
              <a:rPr lang="en-US" altLang="ja-JP" sz="2400" dirty="0">
                <a:latin typeface="Tahoma" panose="020B0604030504040204" pitchFamily="34" charset="0"/>
                <a:ea typeface="Tahoma" panose="020B0604030504040204" pitchFamily="34" charset="0"/>
                <a:cs typeface="Tahoma" panose="020B0604030504040204" pitchFamily="34" charset="0"/>
              </a:rPr>
              <a:t>-stabilized laser</a:t>
            </a:r>
          </a:p>
          <a:p>
            <a:pPr marL="914400" lvl="1" indent="-514350"/>
            <a:r>
              <a:rPr lang="en-US" altLang="ja-JP" sz="2400" dirty="0">
                <a:latin typeface="Tahoma" panose="020B0604030504040204" pitchFamily="34" charset="0"/>
                <a:ea typeface="Tahoma" panose="020B0604030504040204" pitchFamily="34" charset="0"/>
                <a:cs typeface="Tahoma" panose="020B0604030504040204" pitchFamily="34" charset="0"/>
              </a:rPr>
              <a:t>Optical frequency comb</a:t>
            </a:r>
          </a:p>
          <a:p>
            <a:pPr marL="914400" lvl="1" indent="-514350"/>
            <a:r>
              <a:rPr lang="en-US" altLang="ja-JP" sz="2400" dirty="0">
                <a:latin typeface="Tahoma" panose="020B0604030504040204" pitchFamily="34" charset="0"/>
                <a:ea typeface="Tahoma" panose="020B0604030504040204" pitchFamily="34" charset="0"/>
                <a:cs typeface="Tahoma" panose="020B0604030504040204" pitchFamily="34" charset="0"/>
              </a:rPr>
              <a:t>Visible comb generation</a:t>
            </a:r>
          </a:p>
          <a:p>
            <a:pPr marL="914400" lvl="1" indent="-514350"/>
            <a:r>
              <a:rPr lang="en-US" altLang="ja-JP" sz="2400" dirty="0">
                <a:latin typeface="Tahoma" panose="020B0604030504040204" pitchFamily="34" charset="0"/>
                <a:ea typeface="Tahoma" panose="020B0604030504040204" pitchFamily="34" charset="0"/>
                <a:cs typeface="Tahoma" panose="020B0604030504040204" pitchFamily="34" charset="0"/>
              </a:rPr>
              <a:t>Mode-filtering cavity</a:t>
            </a:r>
          </a:p>
          <a:p>
            <a:pPr marL="514350" indent="-514350">
              <a:buFont typeface="+mj-lt"/>
              <a:buAutoNum type="arabicPeriod"/>
            </a:pPr>
            <a:r>
              <a:rPr lang="en-US" altLang="ja-JP" sz="2800" b="1" dirty="0">
                <a:latin typeface="Tahoma" panose="020B0604030504040204" pitchFamily="34" charset="0"/>
                <a:ea typeface="Tahoma" panose="020B0604030504040204" pitchFamily="34" charset="0"/>
                <a:cs typeface="Tahoma" panose="020B0604030504040204" pitchFamily="34" charset="0"/>
              </a:rPr>
              <a:t>Current status</a:t>
            </a:r>
          </a:p>
          <a:p>
            <a:pPr marL="914400" lvl="1" indent="-514350"/>
            <a:r>
              <a:rPr lang="en-US" altLang="ja-JP" sz="2400" dirty="0">
                <a:latin typeface="Tahoma" panose="020B0604030504040204" pitchFamily="34" charset="0"/>
                <a:ea typeface="Tahoma" panose="020B0604030504040204" pitchFamily="34" charset="0"/>
                <a:cs typeface="Tahoma" panose="020B0604030504040204" pitchFamily="34" charset="0"/>
              </a:rPr>
              <a:t>Astro-comb spectrum</a:t>
            </a:r>
          </a:p>
          <a:p>
            <a:pPr marL="914400" lvl="1" indent="-514350"/>
            <a:r>
              <a:rPr lang="en-US" altLang="ja-JP" sz="2400" dirty="0">
                <a:latin typeface="Tahoma" panose="020B0604030504040204" pitchFamily="34" charset="0"/>
                <a:ea typeface="Tahoma" panose="020B0604030504040204" pitchFamily="34" charset="0"/>
                <a:cs typeface="Tahoma" panose="020B0604030504040204" pitchFamily="34" charset="0"/>
              </a:rPr>
              <a:t>Test observation</a:t>
            </a:r>
            <a:endParaRPr lang="en-US" altLang="ja-JP" sz="2400" b="1" dirty="0">
              <a:latin typeface="Tahoma" panose="020B0604030504040204" pitchFamily="34" charset="0"/>
              <a:ea typeface="Tahoma" panose="020B0604030504040204" pitchFamily="34" charset="0"/>
              <a:cs typeface="Tahoma" panose="020B0604030504040204" pitchFamily="34" charset="0"/>
            </a:endParaRPr>
          </a:p>
          <a:p>
            <a:pPr marL="514350" indent="-514350">
              <a:buFont typeface="+mj-lt"/>
              <a:buAutoNum type="arabicPeriod"/>
            </a:pPr>
            <a:r>
              <a:rPr lang="en-US" altLang="ja-JP" sz="2800" b="1" dirty="0">
                <a:latin typeface="Tahoma" panose="020B0604030504040204" pitchFamily="34" charset="0"/>
                <a:ea typeface="Tahoma" panose="020B0604030504040204" pitchFamily="34" charset="0"/>
                <a:cs typeface="Tahoma" panose="020B0604030504040204" pitchFamily="34" charset="0"/>
              </a:rPr>
              <a:t>Future plans</a:t>
            </a:r>
          </a:p>
        </p:txBody>
      </p:sp>
    </p:spTree>
    <p:extLst>
      <p:ext uri="{BB962C8B-B14F-4D97-AF65-F5344CB8AC3E}">
        <p14:creationId xmlns:p14="http://schemas.microsoft.com/office/powerpoint/2010/main" val="2115860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flipH="1">
            <a:off x="3473610" y="1548432"/>
            <a:ext cx="1046146" cy="468052"/>
            <a:chOff x="3635896" y="4931876"/>
            <a:chExt cx="1908075" cy="936104"/>
          </a:xfrm>
        </p:grpSpPr>
        <p:grpSp>
          <p:nvGrpSpPr>
            <p:cNvPr id="4" name="グループ化 3"/>
            <p:cNvGrpSpPr/>
            <p:nvPr/>
          </p:nvGrpSpPr>
          <p:grpSpPr>
            <a:xfrm>
              <a:off x="3635896" y="4931876"/>
              <a:ext cx="216024" cy="936104"/>
              <a:chOff x="4211960" y="4505477"/>
              <a:chExt cx="144016" cy="936104"/>
            </a:xfrm>
          </p:grpSpPr>
          <p:sp>
            <p:nvSpPr>
              <p:cNvPr id="6" name="正方形/長方形 5"/>
              <p:cNvSpPr/>
              <p:nvPr/>
            </p:nvSpPr>
            <p:spPr>
              <a:xfrm>
                <a:off x="4211960" y="4505477"/>
                <a:ext cx="127525" cy="936104"/>
              </a:xfrm>
              <a:prstGeom prst="rect">
                <a:avLst/>
              </a:prstGeom>
              <a:solidFill>
                <a:schemeClr val="bg1">
                  <a:lumMod val="7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7" name="右大かっこ 6"/>
              <p:cNvSpPr/>
              <p:nvPr/>
            </p:nvSpPr>
            <p:spPr>
              <a:xfrm flipH="1">
                <a:off x="4283968" y="4505477"/>
                <a:ext cx="72008" cy="936104"/>
              </a:xfrm>
              <a:prstGeom prst="rightBracket">
                <a:avLst>
                  <a:gd name="adj" fmla="val 697470"/>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grpSp>
        <p:sp>
          <p:nvSpPr>
            <p:cNvPr id="5" name="正方形/長方形 4"/>
            <p:cNvSpPr/>
            <p:nvPr/>
          </p:nvSpPr>
          <p:spPr>
            <a:xfrm>
              <a:off x="5416446" y="4931876"/>
              <a:ext cx="127525" cy="936104"/>
            </a:xfrm>
            <a:prstGeom prst="rect">
              <a:avLst/>
            </a:prstGeom>
            <a:solidFill>
              <a:schemeClr val="bg1">
                <a:lumMod val="7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grpSp>
      <p:sp>
        <p:nvSpPr>
          <p:cNvPr id="8" name="テキスト ボックス 7"/>
          <p:cNvSpPr txBox="1"/>
          <p:nvPr/>
        </p:nvSpPr>
        <p:spPr>
          <a:xfrm>
            <a:off x="3519355" y="1597792"/>
            <a:ext cx="873765" cy="369332"/>
          </a:xfrm>
          <a:prstGeom prst="rect">
            <a:avLst/>
          </a:prstGeom>
          <a:noFill/>
        </p:spPr>
        <p:txBody>
          <a:bodyPr wrap="none" rtlCol="0">
            <a:spAutoFit/>
          </a:bodyPr>
          <a:lstStyle/>
          <a:p>
            <a:r>
              <a:rPr kumimoji="1" lang="en-US" altLang="ja-JP" dirty="0">
                <a:latin typeface="Tahoma" panose="020B0604030504040204" pitchFamily="34" charset="0"/>
                <a:ea typeface="Tahoma" panose="020B0604030504040204" pitchFamily="34" charset="0"/>
                <a:cs typeface="Tahoma" panose="020B0604030504040204" pitchFamily="34" charset="0"/>
              </a:rPr>
              <a:t>Cavity </a:t>
            </a:r>
            <a:endParaRPr kumimoji="1" lang="ja-JP" altLang="en-US" dirty="0">
              <a:latin typeface="Tahoma" panose="020B0604030504040204" pitchFamily="34" charset="0"/>
              <a:cs typeface="Tahoma" panose="020B0604030504040204" pitchFamily="34" charset="0"/>
            </a:endParaRPr>
          </a:p>
        </p:txBody>
      </p:sp>
      <p:sp>
        <p:nvSpPr>
          <p:cNvPr id="22" name="右矢印 21"/>
          <p:cNvSpPr/>
          <p:nvPr/>
        </p:nvSpPr>
        <p:spPr>
          <a:xfrm>
            <a:off x="4667565" y="1620440"/>
            <a:ext cx="390221" cy="329456"/>
          </a:xfrm>
          <a:prstGeom prst="rightArrow">
            <a:avLst/>
          </a:prstGeom>
          <a:solidFill>
            <a:srgbClr val="FF66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23" name="右矢印 22"/>
          <p:cNvSpPr/>
          <p:nvPr/>
        </p:nvSpPr>
        <p:spPr>
          <a:xfrm>
            <a:off x="3011381" y="1620440"/>
            <a:ext cx="390221" cy="329456"/>
          </a:xfrm>
          <a:prstGeom prst="rightArrow">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cxnSp>
        <p:nvCxnSpPr>
          <p:cNvPr id="25" name="直線コネクタ 24"/>
          <p:cNvCxnSpPr/>
          <p:nvPr/>
        </p:nvCxnSpPr>
        <p:spPr>
          <a:xfrm flipV="1">
            <a:off x="2326403" y="1620440"/>
            <a:ext cx="0" cy="357269"/>
          </a:xfrm>
          <a:prstGeom prst="line">
            <a:avLst/>
          </a:prstGeom>
          <a:ln w="38100">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2383640" y="1620440"/>
            <a:ext cx="0" cy="357269"/>
          </a:xfrm>
          <a:prstGeom prst="line">
            <a:avLst/>
          </a:prstGeom>
          <a:ln w="38100">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V="1">
            <a:off x="2440877" y="1620440"/>
            <a:ext cx="0" cy="357269"/>
          </a:xfrm>
          <a:prstGeom prst="line">
            <a:avLst/>
          </a:prstGeom>
          <a:ln w="38100">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2555351" y="1620440"/>
            <a:ext cx="0" cy="357269"/>
          </a:xfrm>
          <a:prstGeom prst="line">
            <a:avLst/>
          </a:prstGeom>
          <a:ln w="38100">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V="1">
            <a:off x="2269166" y="1620440"/>
            <a:ext cx="0" cy="357269"/>
          </a:xfrm>
          <a:prstGeom prst="line">
            <a:avLst/>
          </a:prstGeom>
          <a:ln w="38100">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2211929" y="1620440"/>
            <a:ext cx="0" cy="357269"/>
          </a:xfrm>
          <a:prstGeom prst="line">
            <a:avLst/>
          </a:prstGeom>
          <a:ln w="38100">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2097455" y="1620440"/>
            <a:ext cx="0" cy="357269"/>
          </a:xfrm>
          <a:prstGeom prst="line">
            <a:avLst/>
          </a:prstGeom>
          <a:ln w="38100">
            <a:solidFill>
              <a:srgbClr val="FF66FF"/>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1514062" y="2099235"/>
            <a:ext cx="1422184" cy="553998"/>
          </a:xfrm>
          <a:prstGeom prst="rect">
            <a:avLst/>
          </a:prstGeom>
          <a:noFill/>
        </p:spPr>
        <p:txBody>
          <a:bodyPr wrap="none" rtlCol="0">
            <a:spAutoFit/>
          </a:bodyPr>
          <a:lstStyle/>
          <a:p>
            <a:r>
              <a:rPr lang="en-US" altLang="ja-JP" sz="1600" dirty="0">
                <a:latin typeface="Tahoma" panose="020B0604030504040204" pitchFamily="34" charset="0"/>
                <a:ea typeface="Tahoma" panose="020B0604030504040204" pitchFamily="34" charset="0"/>
                <a:cs typeface="Tahoma" panose="020B0604030504040204" pitchFamily="34" charset="0"/>
              </a:rPr>
              <a:t>Mode spacing</a:t>
            </a:r>
            <a:endParaRPr kumimoji="1" lang="en-US" altLang="ja-JP" sz="1400" dirty="0">
              <a:latin typeface="Tahoma" panose="020B0604030504040204" pitchFamily="34" charset="0"/>
              <a:ea typeface="Tahoma" panose="020B0604030504040204" pitchFamily="34" charset="0"/>
              <a:cs typeface="Tahoma" panose="020B0604030504040204" pitchFamily="34" charset="0"/>
            </a:endParaRPr>
          </a:p>
          <a:p>
            <a:r>
              <a:rPr kumimoji="1" lang="en-US" altLang="ja-JP" sz="1400" dirty="0">
                <a:latin typeface="Tahoma" panose="020B0604030504040204" pitchFamily="34" charset="0"/>
                <a:ea typeface="Tahoma" panose="020B0604030504040204" pitchFamily="34" charset="0"/>
                <a:cs typeface="Tahoma" panose="020B0604030504040204" pitchFamily="34" charset="0"/>
              </a:rPr>
              <a:t> ~100 MHz</a:t>
            </a:r>
            <a:endParaRPr kumimoji="1" lang="ja-JP" altLang="en-US" sz="1400" dirty="0">
              <a:latin typeface="Tahoma" panose="020B0604030504040204" pitchFamily="34" charset="0"/>
              <a:cs typeface="Tahoma" panose="020B0604030504040204" pitchFamily="34" charset="0"/>
            </a:endParaRPr>
          </a:p>
        </p:txBody>
      </p:sp>
      <p:cxnSp>
        <p:nvCxnSpPr>
          <p:cNvPr id="33" name="直線コネクタ 32"/>
          <p:cNvCxnSpPr/>
          <p:nvPr/>
        </p:nvCxnSpPr>
        <p:spPr>
          <a:xfrm flipV="1">
            <a:off x="1982981" y="1620440"/>
            <a:ext cx="0" cy="357269"/>
          </a:xfrm>
          <a:prstGeom prst="line">
            <a:avLst/>
          </a:prstGeom>
          <a:ln w="38100">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2612588" y="1620440"/>
            <a:ext cx="0" cy="357269"/>
          </a:xfrm>
          <a:prstGeom prst="line">
            <a:avLst/>
          </a:prstGeom>
          <a:ln w="38100">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V="1">
            <a:off x="2727064" y="1623211"/>
            <a:ext cx="0" cy="357269"/>
          </a:xfrm>
          <a:prstGeom prst="line">
            <a:avLst/>
          </a:prstGeom>
          <a:ln w="38100">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1868507" y="1620440"/>
            <a:ext cx="0" cy="357269"/>
          </a:xfrm>
          <a:prstGeom prst="line">
            <a:avLst/>
          </a:prstGeom>
          <a:ln w="38100">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V="1">
            <a:off x="1754033" y="1620440"/>
            <a:ext cx="0" cy="357269"/>
          </a:xfrm>
          <a:prstGeom prst="line">
            <a:avLst/>
          </a:prstGeom>
          <a:ln w="38100">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2669825" y="1620440"/>
            <a:ext cx="0" cy="357269"/>
          </a:xfrm>
          <a:prstGeom prst="line">
            <a:avLst/>
          </a:prstGeom>
          <a:ln w="38100">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2498114" y="1620440"/>
            <a:ext cx="0" cy="357269"/>
          </a:xfrm>
          <a:prstGeom prst="line">
            <a:avLst/>
          </a:prstGeom>
          <a:ln w="38100">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V="1">
            <a:off x="2154692" y="1620440"/>
            <a:ext cx="0" cy="357269"/>
          </a:xfrm>
          <a:prstGeom prst="line">
            <a:avLst/>
          </a:prstGeom>
          <a:ln w="38100">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V="1">
            <a:off x="2040218" y="1620440"/>
            <a:ext cx="0" cy="357269"/>
          </a:xfrm>
          <a:prstGeom prst="line">
            <a:avLst/>
          </a:prstGeom>
          <a:ln w="38100">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V="1">
            <a:off x="1925744" y="1620440"/>
            <a:ext cx="0" cy="357269"/>
          </a:xfrm>
          <a:prstGeom prst="line">
            <a:avLst/>
          </a:prstGeom>
          <a:ln w="38100">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V="1">
            <a:off x="1811270" y="1620440"/>
            <a:ext cx="0" cy="357269"/>
          </a:xfrm>
          <a:prstGeom prst="line">
            <a:avLst/>
          </a:prstGeom>
          <a:ln w="38100">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V="1">
            <a:off x="1696796" y="1620440"/>
            <a:ext cx="0" cy="357269"/>
          </a:xfrm>
          <a:prstGeom prst="line">
            <a:avLst/>
          </a:prstGeom>
          <a:ln w="38100">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1646944" y="1977709"/>
            <a:ext cx="1216590"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6042623" y="1640378"/>
            <a:ext cx="0" cy="357269"/>
          </a:xfrm>
          <a:prstGeom prst="line">
            <a:avLst/>
          </a:prstGeom>
          <a:ln w="38100">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6214334" y="1640378"/>
            <a:ext cx="0" cy="357269"/>
          </a:xfrm>
          <a:prstGeom prst="line">
            <a:avLst/>
          </a:prstGeom>
          <a:ln w="38100">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5870912" y="1640378"/>
            <a:ext cx="0" cy="357269"/>
          </a:xfrm>
          <a:prstGeom prst="line">
            <a:avLst/>
          </a:prstGeom>
          <a:ln w="38100">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6386047" y="1643149"/>
            <a:ext cx="0" cy="357269"/>
          </a:xfrm>
          <a:prstGeom prst="line">
            <a:avLst/>
          </a:prstGeom>
          <a:ln w="38100">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5527490" y="1640378"/>
            <a:ext cx="0" cy="357269"/>
          </a:xfrm>
          <a:prstGeom prst="line">
            <a:avLst/>
          </a:prstGeom>
          <a:ln w="38100">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V="1">
            <a:off x="5699201" y="1640378"/>
            <a:ext cx="0" cy="357269"/>
          </a:xfrm>
          <a:prstGeom prst="line">
            <a:avLst/>
          </a:prstGeom>
          <a:ln w="38100">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V="1">
            <a:off x="5355779" y="1640378"/>
            <a:ext cx="0" cy="357269"/>
          </a:xfrm>
          <a:prstGeom prst="line">
            <a:avLst/>
          </a:prstGeom>
          <a:ln w="38100">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5305927" y="1997647"/>
            <a:ext cx="1216590"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タイトル 8"/>
          <p:cNvSpPr txBox="1">
            <a:spLocks/>
          </p:cNvSpPr>
          <p:nvPr/>
        </p:nvSpPr>
        <p:spPr>
          <a:xfrm>
            <a:off x="30683" y="404664"/>
            <a:ext cx="8928992" cy="648072"/>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b="1" dirty="0">
                <a:latin typeface="Candara" panose="020E0502030303020204" pitchFamily="34" charset="0"/>
              </a:rPr>
              <a:t>Mode filtering cavity</a:t>
            </a:r>
            <a:endParaRPr lang="ja-JP" altLang="en-US" sz="3600" b="1" dirty="0">
              <a:latin typeface="Candara" panose="020E0502030303020204" pitchFamily="34" charset="0"/>
            </a:endParaRPr>
          </a:p>
        </p:txBody>
      </p:sp>
      <p:sp>
        <p:nvSpPr>
          <p:cNvPr id="56" name="テキスト ボックス 55"/>
          <p:cNvSpPr txBox="1"/>
          <p:nvPr/>
        </p:nvSpPr>
        <p:spPr>
          <a:xfrm>
            <a:off x="5189245" y="2077119"/>
            <a:ext cx="1422184" cy="553998"/>
          </a:xfrm>
          <a:prstGeom prst="rect">
            <a:avLst/>
          </a:prstGeom>
          <a:noFill/>
        </p:spPr>
        <p:txBody>
          <a:bodyPr wrap="none" rtlCol="0">
            <a:spAutoFit/>
          </a:bodyPr>
          <a:lstStyle/>
          <a:p>
            <a:r>
              <a:rPr lang="en-US" altLang="ja-JP" sz="1600" dirty="0">
                <a:latin typeface="Tahoma" panose="020B0604030504040204" pitchFamily="34" charset="0"/>
                <a:ea typeface="Tahoma" panose="020B0604030504040204" pitchFamily="34" charset="0"/>
                <a:cs typeface="Tahoma" panose="020B0604030504040204" pitchFamily="34" charset="0"/>
              </a:rPr>
              <a:t>Mode spacing</a:t>
            </a:r>
            <a:endParaRPr kumimoji="1" lang="en-US" altLang="ja-JP" sz="1400" dirty="0">
              <a:latin typeface="Tahoma" panose="020B0604030504040204" pitchFamily="34" charset="0"/>
              <a:ea typeface="Tahoma" panose="020B0604030504040204" pitchFamily="34" charset="0"/>
              <a:cs typeface="Tahoma" panose="020B0604030504040204" pitchFamily="34" charset="0"/>
            </a:endParaRPr>
          </a:p>
          <a:p>
            <a:r>
              <a:rPr kumimoji="1" lang="en-US" altLang="ja-JP" sz="1400" dirty="0">
                <a:latin typeface="Tahoma" panose="020B0604030504040204" pitchFamily="34" charset="0"/>
                <a:ea typeface="Tahoma" panose="020B0604030504040204" pitchFamily="34" charset="0"/>
                <a:cs typeface="Tahoma" panose="020B0604030504040204" pitchFamily="34" charset="0"/>
              </a:rPr>
              <a:t> ~10 </a:t>
            </a:r>
            <a:r>
              <a:rPr lang="en-US" altLang="ja-JP" sz="1400" dirty="0">
                <a:latin typeface="Tahoma" panose="020B0604030504040204" pitchFamily="34" charset="0"/>
                <a:ea typeface="Tahoma" panose="020B0604030504040204" pitchFamily="34" charset="0"/>
                <a:cs typeface="Tahoma" panose="020B0604030504040204" pitchFamily="34" charset="0"/>
              </a:rPr>
              <a:t>G</a:t>
            </a:r>
            <a:r>
              <a:rPr kumimoji="1" lang="en-US" altLang="ja-JP" sz="1400" dirty="0">
                <a:latin typeface="Tahoma" panose="020B0604030504040204" pitchFamily="34" charset="0"/>
                <a:ea typeface="Tahoma" panose="020B0604030504040204" pitchFamily="34" charset="0"/>
                <a:cs typeface="Tahoma" panose="020B0604030504040204" pitchFamily="34" charset="0"/>
              </a:rPr>
              <a:t>Hz</a:t>
            </a:r>
            <a:endParaRPr kumimoji="1" lang="ja-JP" altLang="en-US" sz="1400" dirty="0">
              <a:latin typeface="Tahoma" panose="020B0604030504040204" pitchFamily="34" charset="0"/>
              <a:cs typeface="Tahoma" panose="020B0604030504040204" pitchFamily="34" charset="0"/>
            </a:endParaRPr>
          </a:p>
        </p:txBody>
      </p:sp>
      <p:sp>
        <p:nvSpPr>
          <p:cNvPr id="57" name="テキスト ボックス 56"/>
          <p:cNvSpPr txBox="1"/>
          <p:nvPr/>
        </p:nvSpPr>
        <p:spPr>
          <a:xfrm>
            <a:off x="1422541" y="1186969"/>
            <a:ext cx="1593706" cy="369332"/>
          </a:xfrm>
          <a:prstGeom prst="rect">
            <a:avLst/>
          </a:prstGeom>
          <a:noFill/>
        </p:spPr>
        <p:txBody>
          <a:bodyPr wrap="none" rtlCol="0">
            <a:spAutoFit/>
          </a:bodyPr>
          <a:lstStyle/>
          <a:p>
            <a:r>
              <a:rPr lang="en-US" altLang="ja-JP" dirty="0">
                <a:latin typeface="Tahoma" panose="020B0604030504040204" pitchFamily="34" charset="0"/>
                <a:ea typeface="Tahoma" panose="020B0604030504040204" pitchFamily="34" charset="0"/>
                <a:cs typeface="Tahoma" panose="020B0604030504040204" pitchFamily="34" charset="0"/>
              </a:rPr>
              <a:t>Original </a:t>
            </a:r>
            <a:r>
              <a:rPr kumimoji="1" lang="en-US" altLang="ja-JP" dirty="0">
                <a:latin typeface="Tahoma" panose="020B0604030504040204" pitchFamily="34" charset="0"/>
                <a:ea typeface="Tahoma" panose="020B0604030504040204" pitchFamily="34" charset="0"/>
                <a:cs typeface="Tahoma" panose="020B0604030504040204" pitchFamily="34" charset="0"/>
              </a:rPr>
              <a:t>comb</a:t>
            </a:r>
            <a:endParaRPr kumimoji="1" lang="ja-JP" altLang="en-US" dirty="0">
              <a:latin typeface="Tahoma" panose="020B0604030504040204" pitchFamily="34" charset="0"/>
              <a:cs typeface="Tahoma" panose="020B0604030504040204" pitchFamily="34" charset="0"/>
            </a:endParaRPr>
          </a:p>
        </p:txBody>
      </p:sp>
      <p:sp>
        <p:nvSpPr>
          <p:cNvPr id="58" name="テキスト ボックス 57"/>
          <p:cNvSpPr txBox="1"/>
          <p:nvPr/>
        </p:nvSpPr>
        <p:spPr>
          <a:xfrm>
            <a:off x="5164631" y="1228460"/>
            <a:ext cx="1567609" cy="369332"/>
          </a:xfrm>
          <a:prstGeom prst="rect">
            <a:avLst/>
          </a:prstGeom>
          <a:noFill/>
        </p:spPr>
        <p:txBody>
          <a:bodyPr wrap="none" rtlCol="0">
            <a:spAutoFit/>
          </a:bodyPr>
          <a:lstStyle/>
          <a:p>
            <a:r>
              <a:rPr lang="en-US" altLang="ja-JP" dirty="0">
                <a:latin typeface="Tahoma" panose="020B0604030504040204" pitchFamily="34" charset="0"/>
                <a:ea typeface="Tahoma" panose="020B0604030504040204" pitchFamily="34" charset="0"/>
                <a:cs typeface="Tahoma" panose="020B0604030504040204" pitchFamily="34" charset="0"/>
              </a:rPr>
              <a:t>Filtered </a:t>
            </a:r>
            <a:r>
              <a:rPr kumimoji="1" lang="en-US" altLang="ja-JP" dirty="0">
                <a:latin typeface="Tahoma" panose="020B0604030504040204" pitchFamily="34" charset="0"/>
                <a:ea typeface="Tahoma" panose="020B0604030504040204" pitchFamily="34" charset="0"/>
                <a:cs typeface="Tahoma" panose="020B0604030504040204" pitchFamily="34" charset="0"/>
              </a:rPr>
              <a:t>comb</a:t>
            </a:r>
            <a:endParaRPr kumimoji="1" lang="ja-JP" altLang="en-US" dirty="0">
              <a:latin typeface="Tahoma" panose="020B0604030504040204" pitchFamily="34" charset="0"/>
              <a:cs typeface="Tahoma" panose="020B0604030504040204" pitchFamily="34" charset="0"/>
            </a:endParaRPr>
          </a:p>
        </p:txBody>
      </p:sp>
      <p:cxnSp>
        <p:nvCxnSpPr>
          <p:cNvPr id="59" name="直線コネクタ 58"/>
          <p:cNvCxnSpPr/>
          <p:nvPr/>
        </p:nvCxnSpPr>
        <p:spPr>
          <a:xfrm>
            <a:off x="2246496" y="3102170"/>
            <a:ext cx="0" cy="2953639"/>
          </a:xfrm>
          <a:prstGeom prst="line">
            <a:avLst/>
          </a:prstGeom>
          <a:ln w="19050">
            <a:solidFill>
              <a:schemeClr val="bg1">
                <a:lumMod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5791917" y="3102170"/>
            <a:ext cx="0" cy="2953639"/>
          </a:xfrm>
          <a:prstGeom prst="line">
            <a:avLst/>
          </a:prstGeom>
          <a:ln w="19050">
            <a:solidFill>
              <a:schemeClr val="bg1">
                <a:lumMod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1" name="グループ化 60"/>
          <p:cNvGrpSpPr/>
          <p:nvPr/>
        </p:nvGrpSpPr>
        <p:grpSpPr>
          <a:xfrm>
            <a:off x="1651023" y="4369045"/>
            <a:ext cx="4770120" cy="504056"/>
            <a:chOff x="1091597" y="2419832"/>
            <a:chExt cx="4770120" cy="504056"/>
          </a:xfrm>
        </p:grpSpPr>
        <p:sp>
          <p:nvSpPr>
            <p:cNvPr id="62" name="フリーフォーム 61"/>
            <p:cNvSpPr/>
            <p:nvPr/>
          </p:nvSpPr>
          <p:spPr>
            <a:xfrm>
              <a:off x="2767995" y="2419832"/>
              <a:ext cx="189571" cy="504056"/>
            </a:xfrm>
            <a:custGeom>
              <a:avLst/>
              <a:gdLst>
                <a:gd name="connsiteX0" fmla="*/ 0 w 189571"/>
                <a:gd name="connsiteY0" fmla="*/ 591023 h 591023"/>
                <a:gd name="connsiteX1" fmla="*/ 100361 w 189571"/>
                <a:gd name="connsiteY1" fmla="*/ 8 h 591023"/>
                <a:gd name="connsiteX2" fmla="*/ 189571 w 189571"/>
                <a:gd name="connsiteY2" fmla="*/ 579871 h 591023"/>
              </a:gdLst>
              <a:ahLst/>
              <a:cxnLst>
                <a:cxn ang="0">
                  <a:pos x="connsiteX0" y="connsiteY0"/>
                </a:cxn>
                <a:cxn ang="0">
                  <a:pos x="connsiteX1" y="connsiteY1"/>
                </a:cxn>
                <a:cxn ang="0">
                  <a:pos x="connsiteX2" y="connsiteY2"/>
                </a:cxn>
              </a:cxnLst>
              <a:rect l="l" t="t" r="r" b="b"/>
              <a:pathLst>
                <a:path w="189571" h="591023">
                  <a:moveTo>
                    <a:pt x="0" y="591023"/>
                  </a:moveTo>
                  <a:cubicBezTo>
                    <a:pt x="34383" y="296445"/>
                    <a:pt x="68766" y="1867"/>
                    <a:pt x="100361" y="8"/>
                  </a:cubicBezTo>
                  <a:cubicBezTo>
                    <a:pt x="131956" y="-1851"/>
                    <a:pt x="160763" y="289010"/>
                    <a:pt x="189571" y="5798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63" name="フリーフォーム 62"/>
            <p:cNvSpPr/>
            <p:nvPr/>
          </p:nvSpPr>
          <p:spPr>
            <a:xfrm>
              <a:off x="3951325" y="2419832"/>
              <a:ext cx="189571" cy="504056"/>
            </a:xfrm>
            <a:custGeom>
              <a:avLst/>
              <a:gdLst>
                <a:gd name="connsiteX0" fmla="*/ 0 w 189571"/>
                <a:gd name="connsiteY0" fmla="*/ 591023 h 591023"/>
                <a:gd name="connsiteX1" fmla="*/ 100361 w 189571"/>
                <a:gd name="connsiteY1" fmla="*/ 8 h 591023"/>
                <a:gd name="connsiteX2" fmla="*/ 189571 w 189571"/>
                <a:gd name="connsiteY2" fmla="*/ 579871 h 591023"/>
              </a:gdLst>
              <a:ahLst/>
              <a:cxnLst>
                <a:cxn ang="0">
                  <a:pos x="connsiteX0" y="connsiteY0"/>
                </a:cxn>
                <a:cxn ang="0">
                  <a:pos x="connsiteX1" y="connsiteY1"/>
                </a:cxn>
                <a:cxn ang="0">
                  <a:pos x="connsiteX2" y="connsiteY2"/>
                </a:cxn>
              </a:cxnLst>
              <a:rect l="l" t="t" r="r" b="b"/>
              <a:pathLst>
                <a:path w="189571" h="591023">
                  <a:moveTo>
                    <a:pt x="0" y="591023"/>
                  </a:moveTo>
                  <a:cubicBezTo>
                    <a:pt x="34383" y="296445"/>
                    <a:pt x="68766" y="1867"/>
                    <a:pt x="100361" y="8"/>
                  </a:cubicBezTo>
                  <a:cubicBezTo>
                    <a:pt x="131956" y="-1851"/>
                    <a:pt x="160763" y="289010"/>
                    <a:pt x="189571" y="5798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64" name="フリーフォーム 63"/>
            <p:cNvSpPr/>
            <p:nvPr/>
          </p:nvSpPr>
          <p:spPr>
            <a:xfrm>
              <a:off x="1584665" y="2419832"/>
              <a:ext cx="189571" cy="504056"/>
            </a:xfrm>
            <a:custGeom>
              <a:avLst/>
              <a:gdLst>
                <a:gd name="connsiteX0" fmla="*/ 0 w 189571"/>
                <a:gd name="connsiteY0" fmla="*/ 591023 h 591023"/>
                <a:gd name="connsiteX1" fmla="*/ 100361 w 189571"/>
                <a:gd name="connsiteY1" fmla="*/ 8 h 591023"/>
                <a:gd name="connsiteX2" fmla="*/ 189571 w 189571"/>
                <a:gd name="connsiteY2" fmla="*/ 579871 h 591023"/>
              </a:gdLst>
              <a:ahLst/>
              <a:cxnLst>
                <a:cxn ang="0">
                  <a:pos x="connsiteX0" y="connsiteY0"/>
                </a:cxn>
                <a:cxn ang="0">
                  <a:pos x="connsiteX1" y="connsiteY1"/>
                </a:cxn>
                <a:cxn ang="0">
                  <a:pos x="connsiteX2" y="connsiteY2"/>
                </a:cxn>
              </a:cxnLst>
              <a:rect l="l" t="t" r="r" b="b"/>
              <a:pathLst>
                <a:path w="189571" h="591023">
                  <a:moveTo>
                    <a:pt x="0" y="591023"/>
                  </a:moveTo>
                  <a:cubicBezTo>
                    <a:pt x="34383" y="296445"/>
                    <a:pt x="68766" y="1867"/>
                    <a:pt x="100361" y="8"/>
                  </a:cubicBezTo>
                  <a:cubicBezTo>
                    <a:pt x="131956" y="-1851"/>
                    <a:pt x="160763" y="289010"/>
                    <a:pt x="189571" y="579871"/>
                  </a:cubicBez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65" name="フリーフォーム 64"/>
            <p:cNvSpPr/>
            <p:nvPr/>
          </p:nvSpPr>
          <p:spPr>
            <a:xfrm>
              <a:off x="5134656" y="2419832"/>
              <a:ext cx="189571" cy="504056"/>
            </a:xfrm>
            <a:custGeom>
              <a:avLst/>
              <a:gdLst>
                <a:gd name="connsiteX0" fmla="*/ 0 w 189571"/>
                <a:gd name="connsiteY0" fmla="*/ 591023 h 591023"/>
                <a:gd name="connsiteX1" fmla="*/ 100361 w 189571"/>
                <a:gd name="connsiteY1" fmla="*/ 8 h 591023"/>
                <a:gd name="connsiteX2" fmla="*/ 189571 w 189571"/>
                <a:gd name="connsiteY2" fmla="*/ 579871 h 591023"/>
              </a:gdLst>
              <a:ahLst/>
              <a:cxnLst>
                <a:cxn ang="0">
                  <a:pos x="connsiteX0" y="connsiteY0"/>
                </a:cxn>
                <a:cxn ang="0">
                  <a:pos x="connsiteX1" y="connsiteY1"/>
                </a:cxn>
                <a:cxn ang="0">
                  <a:pos x="connsiteX2" y="connsiteY2"/>
                </a:cxn>
              </a:cxnLst>
              <a:rect l="l" t="t" r="r" b="b"/>
              <a:pathLst>
                <a:path w="189571" h="591023">
                  <a:moveTo>
                    <a:pt x="0" y="591023"/>
                  </a:moveTo>
                  <a:cubicBezTo>
                    <a:pt x="34383" y="296445"/>
                    <a:pt x="68766" y="1867"/>
                    <a:pt x="100361" y="8"/>
                  </a:cubicBezTo>
                  <a:cubicBezTo>
                    <a:pt x="131956" y="-1851"/>
                    <a:pt x="160763" y="289010"/>
                    <a:pt x="189571" y="579871"/>
                  </a:cubicBez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cxnSp>
          <p:nvCxnSpPr>
            <p:cNvPr id="66" name="直線矢印コネクタ 65"/>
            <p:cNvCxnSpPr/>
            <p:nvPr/>
          </p:nvCxnSpPr>
          <p:spPr>
            <a:xfrm>
              <a:off x="1091597" y="2923888"/>
              <a:ext cx="4770120" cy="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grpSp>
      <p:cxnSp>
        <p:nvCxnSpPr>
          <p:cNvPr id="67" name="直線コネクタ 66"/>
          <p:cNvCxnSpPr/>
          <p:nvPr/>
        </p:nvCxnSpPr>
        <p:spPr>
          <a:xfrm flipV="1">
            <a:off x="2246496" y="5619712"/>
            <a:ext cx="0" cy="493108"/>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flipV="1">
            <a:off x="5791917" y="5619712"/>
            <a:ext cx="0" cy="493108"/>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flipV="1">
            <a:off x="2415326" y="6051180"/>
            <a:ext cx="0" cy="61639"/>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flipV="1">
            <a:off x="2584156" y="6051180"/>
            <a:ext cx="0" cy="61639"/>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flipV="1">
            <a:off x="2752986" y="6051180"/>
            <a:ext cx="0" cy="61639"/>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flipV="1">
            <a:off x="2921816" y="6051180"/>
            <a:ext cx="0" cy="61639"/>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V="1">
            <a:off x="3090646" y="6051180"/>
            <a:ext cx="0" cy="61639"/>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flipV="1">
            <a:off x="3259476" y="6051180"/>
            <a:ext cx="0" cy="61639"/>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flipV="1">
            <a:off x="3428306" y="5880296"/>
            <a:ext cx="0" cy="232526"/>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V="1">
            <a:off x="3597136" y="6051180"/>
            <a:ext cx="0" cy="61639"/>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flipV="1">
            <a:off x="3765966" y="6051180"/>
            <a:ext cx="0" cy="61639"/>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flipV="1">
            <a:off x="3934796" y="6051180"/>
            <a:ext cx="0" cy="61639"/>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flipV="1">
            <a:off x="4103626" y="6051180"/>
            <a:ext cx="0" cy="61639"/>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flipV="1">
            <a:off x="4272456" y="6051180"/>
            <a:ext cx="0" cy="61639"/>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flipV="1">
            <a:off x="4441286" y="6051180"/>
            <a:ext cx="0" cy="61639"/>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V="1">
            <a:off x="4610116" y="5880296"/>
            <a:ext cx="0" cy="232525"/>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flipV="1">
            <a:off x="4778946" y="6051180"/>
            <a:ext cx="0" cy="61639"/>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flipV="1">
            <a:off x="4947776" y="6051180"/>
            <a:ext cx="0" cy="61639"/>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flipV="1">
            <a:off x="5116606" y="6051180"/>
            <a:ext cx="0" cy="61639"/>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flipV="1">
            <a:off x="5285436" y="6051180"/>
            <a:ext cx="0" cy="61639"/>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flipV="1">
            <a:off x="5454266" y="6051180"/>
            <a:ext cx="0" cy="61639"/>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flipV="1">
            <a:off x="5623096" y="6051180"/>
            <a:ext cx="0" cy="61639"/>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9" name="テキスト ボックス 88"/>
          <p:cNvSpPr txBox="1"/>
          <p:nvPr/>
        </p:nvSpPr>
        <p:spPr>
          <a:xfrm>
            <a:off x="1696448" y="5545281"/>
            <a:ext cx="463588" cy="461665"/>
          </a:xfrm>
          <a:prstGeom prst="rect">
            <a:avLst/>
          </a:prstGeom>
          <a:noFill/>
        </p:spPr>
        <p:txBody>
          <a:bodyPr wrap="none" rtlCol="0">
            <a:spAutoFit/>
          </a:bodyPr>
          <a:lstStyle/>
          <a:p>
            <a:r>
              <a:rPr kumimoji="1" lang="en-US" altLang="ja-JP" sz="2400" dirty="0">
                <a:latin typeface="Tahoma" panose="020B0604030504040204" pitchFamily="34" charset="0"/>
                <a:ea typeface="Tahoma" panose="020B0604030504040204" pitchFamily="34" charset="0"/>
                <a:cs typeface="Tahoma" panose="020B0604030504040204" pitchFamily="34" charset="0"/>
              </a:rPr>
              <a:t>...</a:t>
            </a:r>
            <a:endParaRPr kumimoji="1" lang="ja-JP" altLang="en-US" sz="2800" dirty="0">
              <a:latin typeface="Tahoma" panose="020B0604030504040204" pitchFamily="34" charset="0"/>
              <a:cs typeface="Tahoma" panose="020B0604030504040204" pitchFamily="34" charset="0"/>
            </a:endParaRPr>
          </a:p>
        </p:txBody>
      </p:sp>
      <p:sp>
        <p:nvSpPr>
          <p:cNvPr id="90" name="テキスト ボックス 89"/>
          <p:cNvSpPr txBox="1"/>
          <p:nvPr/>
        </p:nvSpPr>
        <p:spPr>
          <a:xfrm>
            <a:off x="5932495" y="5545281"/>
            <a:ext cx="463588" cy="461665"/>
          </a:xfrm>
          <a:prstGeom prst="rect">
            <a:avLst/>
          </a:prstGeom>
          <a:noFill/>
        </p:spPr>
        <p:txBody>
          <a:bodyPr wrap="none" rtlCol="0">
            <a:spAutoFit/>
          </a:bodyPr>
          <a:lstStyle/>
          <a:p>
            <a:r>
              <a:rPr kumimoji="1" lang="en-US" altLang="ja-JP" sz="2400" dirty="0">
                <a:latin typeface="Tahoma" panose="020B0604030504040204" pitchFamily="34" charset="0"/>
                <a:ea typeface="Tahoma" panose="020B0604030504040204" pitchFamily="34" charset="0"/>
                <a:cs typeface="Tahoma" panose="020B0604030504040204" pitchFamily="34" charset="0"/>
              </a:rPr>
              <a:t>...</a:t>
            </a:r>
            <a:endParaRPr kumimoji="1" lang="ja-JP" altLang="en-US" sz="2800" dirty="0">
              <a:latin typeface="Tahoma" panose="020B0604030504040204" pitchFamily="34" charset="0"/>
              <a:cs typeface="Tahoma" panose="020B0604030504040204" pitchFamily="34" charset="0"/>
            </a:endParaRPr>
          </a:p>
        </p:txBody>
      </p:sp>
      <p:cxnSp>
        <p:nvCxnSpPr>
          <p:cNvPr id="91" name="直線矢印コネクタ 90"/>
          <p:cNvCxnSpPr/>
          <p:nvPr/>
        </p:nvCxnSpPr>
        <p:spPr>
          <a:xfrm>
            <a:off x="1651023" y="6105200"/>
            <a:ext cx="4770120" cy="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92" name="テキスト ボックス 91"/>
          <p:cNvSpPr txBox="1"/>
          <p:nvPr/>
        </p:nvSpPr>
        <p:spPr>
          <a:xfrm>
            <a:off x="314665" y="3432691"/>
            <a:ext cx="1593706" cy="369332"/>
          </a:xfrm>
          <a:prstGeom prst="rect">
            <a:avLst/>
          </a:prstGeom>
          <a:noFill/>
        </p:spPr>
        <p:txBody>
          <a:bodyPr wrap="none" rtlCol="0">
            <a:spAutoFit/>
          </a:bodyPr>
          <a:lstStyle/>
          <a:p>
            <a:r>
              <a:rPr lang="en-US" altLang="ja-JP" dirty="0">
                <a:latin typeface="Tahoma" panose="020B0604030504040204" pitchFamily="34" charset="0"/>
                <a:ea typeface="Tahoma" panose="020B0604030504040204" pitchFamily="34" charset="0"/>
                <a:cs typeface="Tahoma" panose="020B0604030504040204" pitchFamily="34" charset="0"/>
              </a:rPr>
              <a:t>Original </a:t>
            </a:r>
            <a:r>
              <a:rPr kumimoji="1" lang="en-US" altLang="ja-JP" dirty="0">
                <a:latin typeface="Tahoma" panose="020B0604030504040204" pitchFamily="34" charset="0"/>
                <a:ea typeface="Tahoma" panose="020B0604030504040204" pitchFamily="34" charset="0"/>
                <a:cs typeface="Tahoma" panose="020B0604030504040204" pitchFamily="34" charset="0"/>
              </a:rPr>
              <a:t>comb</a:t>
            </a:r>
            <a:endParaRPr kumimoji="1" lang="ja-JP" altLang="en-US" dirty="0">
              <a:latin typeface="Tahoma" panose="020B0604030504040204" pitchFamily="34" charset="0"/>
              <a:cs typeface="Tahoma" panose="020B0604030504040204" pitchFamily="34" charset="0"/>
            </a:endParaRPr>
          </a:p>
        </p:txBody>
      </p:sp>
      <p:sp>
        <p:nvSpPr>
          <p:cNvPr id="93" name="テキスト ボックス 92"/>
          <p:cNvSpPr txBox="1"/>
          <p:nvPr/>
        </p:nvSpPr>
        <p:spPr>
          <a:xfrm>
            <a:off x="566374" y="4381746"/>
            <a:ext cx="873765" cy="369332"/>
          </a:xfrm>
          <a:prstGeom prst="rect">
            <a:avLst/>
          </a:prstGeom>
          <a:noFill/>
        </p:spPr>
        <p:txBody>
          <a:bodyPr wrap="none" rtlCol="0">
            <a:spAutoFit/>
          </a:bodyPr>
          <a:lstStyle/>
          <a:p>
            <a:r>
              <a:rPr kumimoji="1" lang="en-US" altLang="ja-JP" dirty="0">
                <a:latin typeface="Tahoma" panose="020B0604030504040204" pitchFamily="34" charset="0"/>
                <a:ea typeface="Tahoma" panose="020B0604030504040204" pitchFamily="34" charset="0"/>
                <a:cs typeface="Tahoma" panose="020B0604030504040204" pitchFamily="34" charset="0"/>
              </a:rPr>
              <a:t>Cavity </a:t>
            </a:r>
            <a:endParaRPr kumimoji="1" lang="ja-JP" altLang="en-US" dirty="0">
              <a:latin typeface="Tahoma" panose="020B0604030504040204" pitchFamily="34" charset="0"/>
              <a:cs typeface="Tahoma" panose="020B0604030504040204" pitchFamily="34" charset="0"/>
            </a:endParaRPr>
          </a:p>
        </p:txBody>
      </p:sp>
      <p:sp>
        <p:nvSpPr>
          <p:cNvPr id="94" name="テキスト ボックス 93"/>
          <p:cNvSpPr txBox="1"/>
          <p:nvPr/>
        </p:nvSpPr>
        <p:spPr>
          <a:xfrm>
            <a:off x="261324" y="5681600"/>
            <a:ext cx="1567609" cy="369332"/>
          </a:xfrm>
          <a:prstGeom prst="rect">
            <a:avLst/>
          </a:prstGeom>
          <a:noFill/>
        </p:spPr>
        <p:txBody>
          <a:bodyPr wrap="none" rtlCol="0">
            <a:spAutoFit/>
          </a:bodyPr>
          <a:lstStyle/>
          <a:p>
            <a:r>
              <a:rPr kumimoji="1" lang="en-US" altLang="ja-JP" dirty="0">
                <a:latin typeface="Tahoma" panose="020B0604030504040204" pitchFamily="34" charset="0"/>
                <a:ea typeface="Tahoma" panose="020B0604030504040204" pitchFamily="34" charset="0"/>
                <a:cs typeface="Tahoma" panose="020B0604030504040204" pitchFamily="34" charset="0"/>
              </a:rPr>
              <a:t>Filtered comb</a:t>
            </a:r>
            <a:endParaRPr kumimoji="1" lang="ja-JP" altLang="en-US" dirty="0">
              <a:latin typeface="Tahoma" panose="020B0604030504040204" pitchFamily="34" charset="0"/>
              <a:cs typeface="Tahoma" panose="020B0604030504040204" pitchFamily="34" charset="0"/>
            </a:endParaRPr>
          </a:p>
        </p:txBody>
      </p:sp>
      <p:grpSp>
        <p:nvGrpSpPr>
          <p:cNvPr id="95" name="グループ化 94"/>
          <p:cNvGrpSpPr/>
          <p:nvPr/>
        </p:nvGrpSpPr>
        <p:grpSpPr>
          <a:xfrm>
            <a:off x="1651023" y="3325118"/>
            <a:ext cx="4770120" cy="567539"/>
            <a:chOff x="1331627" y="1426709"/>
            <a:chExt cx="4770120" cy="567539"/>
          </a:xfrm>
        </p:grpSpPr>
        <p:cxnSp>
          <p:nvCxnSpPr>
            <p:cNvPr id="96" name="直線コネクタ 95"/>
            <p:cNvCxnSpPr/>
            <p:nvPr/>
          </p:nvCxnSpPr>
          <p:spPr>
            <a:xfrm flipV="1">
              <a:off x="1927100" y="1501140"/>
              <a:ext cx="0" cy="493108"/>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flipV="1">
              <a:off x="5472521" y="1501140"/>
              <a:ext cx="0" cy="493108"/>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flipV="1">
              <a:off x="2088255" y="1501140"/>
              <a:ext cx="0" cy="493108"/>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flipV="1">
              <a:off x="2249410" y="1501140"/>
              <a:ext cx="0" cy="493108"/>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flipV="1">
              <a:off x="2410565" y="1501140"/>
              <a:ext cx="0" cy="493108"/>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flipV="1">
              <a:off x="2571720" y="1501140"/>
              <a:ext cx="0" cy="493108"/>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flipV="1">
              <a:off x="2732875" y="1501140"/>
              <a:ext cx="0" cy="493108"/>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flipV="1">
              <a:off x="2894030" y="1501140"/>
              <a:ext cx="0" cy="493108"/>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flipV="1">
              <a:off x="3055185" y="1501140"/>
              <a:ext cx="0" cy="493108"/>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flipV="1">
              <a:off x="3216340" y="1501140"/>
              <a:ext cx="0" cy="493108"/>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flipV="1">
              <a:off x="3377495" y="1501140"/>
              <a:ext cx="0" cy="493108"/>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flipV="1">
              <a:off x="3538650" y="1501140"/>
              <a:ext cx="0" cy="493108"/>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flipV="1">
              <a:off x="3699805" y="1501140"/>
              <a:ext cx="0" cy="493108"/>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flipV="1">
              <a:off x="3860960" y="1501140"/>
              <a:ext cx="0" cy="493108"/>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flipV="1">
              <a:off x="4183271" y="1501140"/>
              <a:ext cx="0" cy="493108"/>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flipV="1">
              <a:off x="4344427" y="1501140"/>
              <a:ext cx="0" cy="493108"/>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flipV="1">
              <a:off x="4505583" y="1501140"/>
              <a:ext cx="0" cy="493108"/>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flipV="1">
              <a:off x="4666739" y="1501140"/>
              <a:ext cx="0" cy="493108"/>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p:nvCxnSpPr>
          <p:spPr>
            <a:xfrm flipV="1">
              <a:off x="4827895" y="1501140"/>
              <a:ext cx="0" cy="493108"/>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flipV="1">
              <a:off x="4989051" y="1501140"/>
              <a:ext cx="0" cy="493108"/>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flipV="1">
              <a:off x="5150207" y="1501140"/>
              <a:ext cx="0" cy="493108"/>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flipV="1">
              <a:off x="5311363" y="1501140"/>
              <a:ext cx="0" cy="493108"/>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8" name="テキスト ボックス 117"/>
            <p:cNvSpPr txBox="1"/>
            <p:nvPr/>
          </p:nvSpPr>
          <p:spPr>
            <a:xfrm>
              <a:off x="1377052" y="1426709"/>
              <a:ext cx="463588" cy="461665"/>
            </a:xfrm>
            <a:prstGeom prst="rect">
              <a:avLst/>
            </a:prstGeom>
            <a:noFill/>
          </p:spPr>
          <p:txBody>
            <a:bodyPr wrap="none" rtlCol="0">
              <a:spAutoFit/>
            </a:bodyPr>
            <a:lstStyle/>
            <a:p>
              <a:r>
                <a:rPr kumimoji="1" lang="en-US" altLang="ja-JP" sz="2400" dirty="0">
                  <a:latin typeface="Tahoma" panose="020B0604030504040204" pitchFamily="34" charset="0"/>
                  <a:ea typeface="Tahoma" panose="020B0604030504040204" pitchFamily="34" charset="0"/>
                  <a:cs typeface="Tahoma" panose="020B0604030504040204" pitchFamily="34" charset="0"/>
                </a:rPr>
                <a:t>...</a:t>
              </a:r>
              <a:endParaRPr kumimoji="1" lang="ja-JP" altLang="en-US" sz="2800" dirty="0">
                <a:latin typeface="Tahoma" panose="020B0604030504040204" pitchFamily="34" charset="0"/>
                <a:cs typeface="Tahoma" panose="020B0604030504040204" pitchFamily="34" charset="0"/>
              </a:endParaRPr>
            </a:p>
          </p:txBody>
        </p:sp>
        <p:sp>
          <p:nvSpPr>
            <p:cNvPr id="119" name="テキスト ボックス 118"/>
            <p:cNvSpPr txBox="1"/>
            <p:nvPr/>
          </p:nvSpPr>
          <p:spPr>
            <a:xfrm>
              <a:off x="5613099" y="1426709"/>
              <a:ext cx="463588" cy="461665"/>
            </a:xfrm>
            <a:prstGeom prst="rect">
              <a:avLst/>
            </a:prstGeom>
            <a:noFill/>
          </p:spPr>
          <p:txBody>
            <a:bodyPr wrap="none" rtlCol="0">
              <a:spAutoFit/>
            </a:bodyPr>
            <a:lstStyle/>
            <a:p>
              <a:r>
                <a:rPr kumimoji="1" lang="en-US" altLang="ja-JP" sz="2400" dirty="0">
                  <a:latin typeface="Tahoma" panose="020B0604030504040204" pitchFamily="34" charset="0"/>
                  <a:ea typeface="Tahoma" panose="020B0604030504040204" pitchFamily="34" charset="0"/>
                  <a:cs typeface="Tahoma" panose="020B0604030504040204" pitchFamily="34" charset="0"/>
                </a:rPr>
                <a:t>...</a:t>
              </a:r>
              <a:endParaRPr kumimoji="1" lang="ja-JP" altLang="en-US" sz="2800" dirty="0">
                <a:latin typeface="Tahoma" panose="020B0604030504040204" pitchFamily="34" charset="0"/>
                <a:cs typeface="Tahoma" panose="020B0604030504040204" pitchFamily="34" charset="0"/>
              </a:endParaRPr>
            </a:p>
          </p:txBody>
        </p:sp>
        <p:cxnSp>
          <p:nvCxnSpPr>
            <p:cNvPr id="120" name="直線コネクタ 119"/>
            <p:cNvCxnSpPr/>
            <p:nvPr/>
          </p:nvCxnSpPr>
          <p:spPr>
            <a:xfrm flipV="1">
              <a:off x="4022115" y="1497828"/>
              <a:ext cx="0" cy="493108"/>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 name="直線矢印コネクタ 120"/>
            <p:cNvCxnSpPr/>
            <p:nvPr/>
          </p:nvCxnSpPr>
          <p:spPr>
            <a:xfrm>
              <a:off x="1331627" y="1986628"/>
              <a:ext cx="4770120" cy="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grpSp>
      <p:sp>
        <p:nvSpPr>
          <p:cNvPr id="122" name="テキスト ボックス 121"/>
          <p:cNvSpPr txBox="1"/>
          <p:nvPr/>
        </p:nvSpPr>
        <p:spPr>
          <a:xfrm>
            <a:off x="6200457" y="5279731"/>
            <a:ext cx="2975726" cy="523220"/>
          </a:xfrm>
          <a:prstGeom prst="rect">
            <a:avLst/>
          </a:prstGeom>
          <a:noFill/>
        </p:spPr>
        <p:txBody>
          <a:bodyPr wrap="square" rtlCol="0">
            <a:spAutoFit/>
          </a:bodyPr>
          <a:lstStyle/>
          <a:p>
            <a:r>
              <a:rPr lang="en-US" altLang="ja-JP" sz="1400" dirty="0">
                <a:latin typeface="Tahoma" panose="020B0604030504040204" pitchFamily="34" charset="0"/>
                <a:ea typeface="Tahoma" panose="020B0604030504040204" pitchFamily="34" charset="0"/>
                <a:cs typeface="Tahoma" panose="020B0604030504040204" pitchFamily="34" charset="0"/>
              </a:rPr>
              <a:t>Mode spacing of the extracted comb is an integer multiple of FSR</a:t>
            </a:r>
          </a:p>
        </p:txBody>
      </p:sp>
      <p:cxnSp>
        <p:nvCxnSpPr>
          <p:cNvPr id="125" name="直線矢印コネクタ 124"/>
          <p:cNvCxnSpPr/>
          <p:nvPr/>
        </p:nvCxnSpPr>
        <p:spPr>
          <a:xfrm flipH="1">
            <a:off x="2415326" y="3264994"/>
            <a:ext cx="31381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2238807" y="3223449"/>
            <a:ext cx="0" cy="55371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2407651" y="3186387"/>
            <a:ext cx="0" cy="49635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8" name="正方形/長方形 127"/>
          <p:cNvSpPr/>
          <p:nvPr/>
        </p:nvSpPr>
        <p:spPr>
          <a:xfrm>
            <a:off x="1576339" y="2868689"/>
            <a:ext cx="1577676" cy="369332"/>
          </a:xfrm>
          <a:prstGeom prst="rect">
            <a:avLst/>
          </a:prstGeom>
        </p:spPr>
        <p:txBody>
          <a:bodyPr wrap="none">
            <a:spAutoFit/>
          </a:bodyPr>
          <a:lstStyle/>
          <a:p>
            <a:r>
              <a:rPr lang="en-US" altLang="ja-JP" dirty="0">
                <a:latin typeface="Tahoma" panose="020B0604030504040204" pitchFamily="34" charset="0"/>
                <a:ea typeface="Tahoma" panose="020B0604030504040204" pitchFamily="34" charset="0"/>
                <a:cs typeface="Tahoma" panose="020B0604030504040204" pitchFamily="34" charset="0"/>
              </a:rPr>
              <a:t>Mode spacing</a:t>
            </a:r>
            <a:endParaRPr lang="ja-JP" altLang="en-US" dirty="0"/>
          </a:p>
        </p:txBody>
      </p:sp>
      <p:cxnSp>
        <p:nvCxnSpPr>
          <p:cNvPr id="129" name="直線矢印コネクタ 128"/>
          <p:cNvCxnSpPr/>
          <p:nvPr/>
        </p:nvCxnSpPr>
        <p:spPr>
          <a:xfrm>
            <a:off x="1872712" y="3267062"/>
            <a:ext cx="32387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直線矢印コネクタ 129"/>
          <p:cNvCxnSpPr/>
          <p:nvPr/>
        </p:nvCxnSpPr>
        <p:spPr>
          <a:xfrm flipH="1">
            <a:off x="5823038" y="5681600"/>
            <a:ext cx="31381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2245514" y="5569877"/>
            <a:ext cx="0" cy="55371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5791917" y="5608842"/>
            <a:ext cx="0" cy="49635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3" name="正方形/長方形 132"/>
          <p:cNvSpPr/>
          <p:nvPr/>
        </p:nvSpPr>
        <p:spPr>
          <a:xfrm>
            <a:off x="3172376" y="5357108"/>
            <a:ext cx="1577676" cy="369332"/>
          </a:xfrm>
          <a:prstGeom prst="rect">
            <a:avLst/>
          </a:prstGeom>
        </p:spPr>
        <p:txBody>
          <a:bodyPr wrap="none">
            <a:spAutoFit/>
          </a:bodyPr>
          <a:lstStyle/>
          <a:p>
            <a:r>
              <a:rPr lang="en-US" altLang="ja-JP" dirty="0">
                <a:latin typeface="Tahoma" panose="020B0604030504040204" pitchFamily="34" charset="0"/>
                <a:ea typeface="Tahoma" panose="020B0604030504040204" pitchFamily="34" charset="0"/>
                <a:cs typeface="Tahoma" panose="020B0604030504040204" pitchFamily="34" charset="0"/>
              </a:rPr>
              <a:t>Mode spacing</a:t>
            </a:r>
            <a:endParaRPr lang="ja-JP" altLang="en-US" dirty="0"/>
          </a:p>
        </p:txBody>
      </p:sp>
      <p:cxnSp>
        <p:nvCxnSpPr>
          <p:cNvPr id="134" name="直線矢印コネクタ 133"/>
          <p:cNvCxnSpPr/>
          <p:nvPr/>
        </p:nvCxnSpPr>
        <p:spPr>
          <a:xfrm>
            <a:off x="1879419" y="5641625"/>
            <a:ext cx="32387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直線矢印コネクタ 136"/>
          <p:cNvCxnSpPr/>
          <p:nvPr/>
        </p:nvCxnSpPr>
        <p:spPr>
          <a:xfrm>
            <a:off x="1872712" y="4235388"/>
            <a:ext cx="32387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3428306" y="4133567"/>
            <a:ext cx="0" cy="49635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9" name="直線矢印コネクタ 138"/>
          <p:cNvCxnSpPr/>
          <p:nvPr/>
        </p:nvCxnSpPr>
        <p:spPr>
          <a:xfrm flipH="1">
            <a:off x="3452148" y="4235388"/>
            <a:ext cx="31381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0" name="正方形/長方形 139"/>
          <p:cNvSpPr/>
          <p:nvPr/>
        </p:nvSpPr>
        <p:spPr>
          <a:xfrm>
            <a:off x="2563644" y="4117561"/>
            <a:ext cx="575799" cy="369332"/>
          </a:xfrm>
          <a:prstGeom prst="rect">
            <a:avLst/>
          </a:prstGeom>
        </p:spPr>
        <p:txBody>
          <a:bodyPr wrap="none">
            <a:spAutoFit/>
          </a:bodyPr>
          <a:lstStyle/>
          <a:p>
            <a:r>
              <a:rPr lang="en-US" altLang="ja-JP" dirty="0">
                <a:latin typeface="Tahoma" panose="020B0604030504040204" pitchFamily="34" charset="0"/>
                <a:ea typeface="Tahoma" panose="020B0604030504040204" pitchFamily="34" charset="0"/>
                <a:cs typeface="Tahoma" panose="020B0604030504040204" pitchFamily="34" charset="0"/>
              </a:rPr>
              <a:t>FSR</a:t>
            </a:r>
            <a:endParaRPr lang="ja-JP" altLang="en-US" dirty="0"/>
          </a:p>
        </p:txBody>
      </p:sp>
      <p:sp>
        <p:nvSpPr>
          <p:cNvPr id="141" name="正方形/長方形 140"/>
          <p:cNvSpPr/>
          <p:nvPr/>
        </p:nvSpPr>
        <p:spPr>
          <a:xfrm>
            <a:off x="5926819" y="3865383"/>
            <a:ext cx="1189043" cy="369332"/>
          </a:xfrm>
          <a:prstGeom prst="rect">
            <a:avLst/>
          </a:prstGeom>
        </p:spPr>
        <p:txBody>
          <a:bodyPr wrap="none">
            <a:spAutoFit/>
          </a:bodyPr>
          <a:lstStyle/>
          <a:p>
            <a:r>
              <a:rPr lang="en-US" altLang="ja-JP" dirty="0">
                <a:latin typeface="Tahoma" panose="020B0604030504040204" pitchFamily="34" charset="0"/>
                <a:ea typeface="Tahoma" panose="020B0604030504040204" pitchFamily="34" charset="0"/>
                <a:cs typeface="Tahoma" panose="020B0604030504040204" pitchFamily="34" charset="0"/>
              </a:rPr>
              <a:t>frequency</a:t>
            </a:r>
            <a:endParaRPr lang="ja-JP" altLang="en-US" dirty="0"/>
          </a:p>
        </p:txBody>
      </p:sp>
    </p:spTree>
    <p:extLst>
      <p:ext uri="{BB962C8B-B14F-4D97-AF65-F5344CB8AC3E}">
        <p14:creationId xmlns:p14="http://schemas.microsoft.com/office/powerpoint/2010/main" val="386119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10"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2948407" y="5197215"/>
            <a:ext cx="0" cy="247478"/>
          </a:xfrm>
          <a:prstGeom prst="line">
            <a:avLst/>
          </a:prstGeom>
          <a:ln w="19050">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 name="直線コネクタ 2"/>
          <p:cNvCxnSpPr>
            <a:stCxn id="117" idx="2"/>
            <a:endCxn id="83" idx="0"/>
          </p:cNvCxnSpPr>
          <p:nvPr/>
        </p:nvCxnSpPr>
        <p:spPr>
          <a:xfrm>
            <a:off x="3495893" y="3758844"/>
            <a:ext cx="0" cy="247478"/>
          </a:xfrm>
          <a:prstGeom prst="line">
            <a:avLst/>
          </a:prstGeom>
          <a:ln w="19050">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 name="直線コネクタ 3"/>
          <p:cNvCxnSpPr>
            <a:stCxn id="116" idx="2"/>
            <a:endCxn id="14" idx="0"/>
          </p:cNvCxnSpPr>
          <p:nvPr/>
        </p:nvCxnSpPr>
        <p:spPr>
          <a:xfrm>
            <a:off x="4032426" y="2390692"/>
            <a:ext cx="0" cy="247478"/>
          </a:xfrm>
          <a:prstGeom prst="line">
            <a:avLst/>
          </a:prstGeom>
          <a:ln w="19050">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5463991" y="2717648"/>
            <a:ext cx="430590" cy="0"/>
          </a:xfrm>
          <a:prstGeom prst="line">
            <a:avLst/>
          </a:prstGeom>
          <a:ln w="190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5463505" y="4085800"/>
            <a:ext cx="431076" cy="0"/>
          </a:xfrm>
          <a:prstGeom prst="line">
            <a:avLst/>
          </a:prstGeom>
          <a:ln w="190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stCxn id="97" idx="1"/>
            <a:endCxn id="101" idx="3"/>
          </p:cNvCxnSpPr>
          <p:nvPr/>
        </p:nvCxnSpPr>
        <p:spPr>
          <a:xfrm flipH="1">
            <a:off x="5463505" y="2746668"/>
            <a:ext cx="486" cy="1368152"/>
          </a:xfrm>
          <a:prstGeom prst="bentConnector3">
            <a:avLst>
              <a:gd name="adj1" fmla="val -232693004"/>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3492122" y="1700808"/>
            <a:ext cx="1" cy="1531042"/>
          </a:xfrm>
          <a:prstGeom prst="line">
            <a:avLst/>
          </a:prstGeom>
          <a:ln w="190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6003565" y="2279351"/>
            <a:ext cx="0" cy="357406"/>
          </a:xfrm>
          <a:prstGeom prst="line">
            <a:avLst/>
          </a:prstGeom>
          <a:ln w="190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4032426" y="1700808"/>
            <a:ext cx="0" cy="156712"/>
          </a:xfrm>
          <a:prstGeom prst="line">
            <a:avLst/>
          </a:prstGeom>
          <a:ln w="190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4140924" y="2717218"/>
            <a:ext cx="520823" cy="0"/>
          </a:xfrm>
          <a:prstGeom prst="line">
            <a:avLst/>
          </a:prstGeom>
          <a:ln w="19050">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a:stCxn id="16" idx="3"/>
            <a:endCxn id="96" idx="3"/>
          </p:cNvCxnSpPr>
          <p:nvPr/>
        </p:nvCxnSpPr>
        <p:spPr>
          <a:xfrm>
            <a:off x="1148958" y="2746668"/>
            <a:ext cx="3506926" cy="0"/>
          </a:xfrm>
          <a:prstGeom prst="line">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3" name="グループ化 12"/>
          <p:cNvGrpSpPr/>
          <p:nvPr/>
        </p:nvGrpSpPr>
        <p:grpSpPr>
          <a:xfrm>
            <a:off x="3923928" y="2638170"/>
            <a:ext cx="216996" cy="216996"/>
            <a:chOff x="1403648" y="5373216"/>
            <a:chExt cx="360040" cy="360040"/>
          </a:xfrm>
          <a:solidFill>
            <a:schemeClr val="bg1">
              <a:lumMod val="95000"/>
            </a:schemeClr>
          </a:solidFill>
        </p:grpSpPr>
        <p:sp>
          <p:nvSpPr>
            <p:cNvPr id="14" name="正方形/長方形 13"/>
            <p:cNvSpPr/>
            <p:nvPr/>
          </p:nvSpPr>
          <p:spPr>
            <a:xfrm>
              <a:off x="1403648" y="5373216"/>
              <a:ext cx="360040" cy="360040"/>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cxnSp>
          <p:nvCxnSpPr>
            <p:cNvPr id="15" name="直線コネクタ 14"/>
            <p:cNvCxnSpPr/>
            <p:nvPr/>
          </p:nvCxnSpPr>
          <p:spPr>
            <a:xfrm>
              <a:off x="1403648" y="5373216"/>
              <a:ext cx="360040" cy="36004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テキスト ボックス 15"/>
          <p:cNvSpPr txBox="1"/>
          <p:nvPr/>
        </p:nvSpPr>
        <p:spPr>
          <a:xfrm>
            <a:off x="-29570" y="2592779"/>
            <a:ext cx="1178528" cy="307777"/>
          </a:xfrm>
          <a:prstGeom prst="rect">
            <a:avLst/>
          </a:prstGeom>
          <a:noFill/>
        </p:spPr>
        <p:txBody>
          <a:bodyPr wrap="none" rtlCol="0">
            <a:spAutoFit/>
          </a:bodyPr>
          <a:lstStyle/>
          <a:p>
            <a:r>
              <a:rPr lang="en-US" altLang="ja-JP" sz="1400" dirty="0">
                <a:solidFill>
                  <a:srgbClr val="0000FF"/>
                </a:solidFill>
                <a:latin typeface="Tahoma" panose="020B0604030504040204" pitchFamily="34" charset="0"/>
                <a:ea typeface="Tahoma" panose="020B0604030504040204" pitchFamily="34" charset="0"/>
                <a:cs typeface="Tahoma" panose="020B0604030504040204" pitchFamily="34" charset="0"/>
              </a:rPr>
              <a:t>Visible c</a:t>
            </a:r>
            <a:r>
              <a:rPr kumimoji="1" lang="en-US" altLang="ja-JP" sz="1400" dirty="0">
                <a:solidFill>
                  <a:srgbClr val="0000FF"/>
                </a:solidFill>
                <a:latin typeface="Tahoma" panose="020B0604030504040204" pitchFamily="34" charset="0"/>
                <a:ea typeface="Tahoma" panose="020B0604030504040204" pitchFamily="34" charset="0"/>
                <a:cs typeface="Tahoma" panose="020B0604030504040204" pitchFamily="34" charset="0"/>
              </a:rPr>
              <a:t>omb</a:t>
            </a:r>
            <a:endParaRPr kumimoji="1" lang="ja-JP" altLang="en-US" sz="1400" dirty="0">
              <a:solidFill>
                <a:srgbClr val="0000FF"/>
              </a:solidFill>
              <a:latin typeface="Tahoma" panose="020B0604030504040204" pitchFamily="34" charset="0"/>
              <a:cs typeface="Tahoma" panose="020B0604030504040204" pitchFamily="34" charset="0"/>
            </a:endParaRPr>
          </a:p>
        </p:txBody>
      </p:sp>
      <p:grpSp>
        <p:nvGrpSpPr>
          <p:cNvPr id="122" name="グループ化 121"/>
          <p:cNvGrpSpPr/>
          <p:nvPr/>
        </p:nvGrpSpPr>
        <p:grpSpPr>
          <a:xfrm>
            <a:off x="179512" y="2996952"/>
            <a:ext cx="691469" cy="252028"/>
            <a:chOff x="179512" y="2996952"/>
            <a:chExt cx="691469" cy="252028"/>
          </a:xfrm>
        </p:grpSpPr>
        <p:cxnSp>
          <p:nvCxnSpPr>
            <p:cNvPr id="18" name="直線コネクタ 17"/>
            <p:cNvCxnSpPr/>
            <p:nvPr/>
          </p:nvCxnSpPr>
          <p:spPr>
            <a:xfrm flipV="1">
              <a:off x="504044" y="2996952"/>
              <a:ext cx="0" cy="25202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571321" y="2996952"/>
              <a:ext cx="0" cy="25202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638599" y="2996952"/>
              <a:ext cx="0" cy="25202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705876" y="2996952"/>
              <a:ext cx="0" cy="25202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436766" y="2996952"/>
              <a:ext cx="0" cy="25202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369489" y="2996952"/>
              <a:ext cx="0" cy="25202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V="1">
              <a:off x="302211" y="2996952"/>
              <a:ext cx="0" cy="25202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179512" y="3248980"/>
              <a:ext cx="691469"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6" name="テキスト ボックス 25"/>
          <p:cNvSpPr txBox="1"/>
          <p:nvPr/>
        </p:nvSpPr>
        <p:spPr>
          <a:xfrm>
            <a:off x="107504" y="3231560"/>
            <a:ext cx="873957" cy="307777"/>
          </a:xfrm>
          <a:prstGeom prst="rect">
            <a:avLst/>
          </a:prstGeom>
          <a:noFill/>
        </p:spPr>
        <p:txBody>
          <a:bodyPr wrap="none" rtlCol="0">
            <a:spAutoFit/>
          </a:bodyPr>
          <a:lstStyle/>
          <a:p>
            <a:r>
              <a:rPr kumimoji="1" lang="en-US" altLang="ja-JP" sz="1400" dirty="0">
                <a:latin typeface="Tahoma" panose="020B0604030504040204" pitchFamily="34" charset="0"/>
                <a:ea typeface="Tahoma" panose="020B0604030504040204" pitchFamily="34" charset="0"/>
                <a:cs typeface="Tahoma" panose="020B0604030504040204" pitchFamily="34" charset="0"/>
              </a:rPr>
              <a:t>100 MHz</a:t>
            </a:r>
            <a:endParaRPr kumimoji="1" lang="ja-JP" altLang="en-US" sz="1400" dirty="0">
              <a:latin typeface="Tahoma" panose="020B0604030504040204" pitchFamily="34" charset="0"/>
              <a:cs typeface="Tahoma" panose="020B0604030504040204" pitchFamily="34" charset="0"/>
            </a:endParaRPr>
          </a:p>
        </p:txBody>
      </p:sp>
      <p:sp>
        <p:nvSpPr>
          <p:cNvPr id="27" name="テキスト ボックス 26"/>
          <p:cNvSpPr txBox="1"/>
          <p:nvPr/>
        </p:nvSpPr>
        <p:spPr>
          <a:xfrm>
            <a:off x="-36512" y="1465039"/>
            <a:ext cx="1261884" cy="307777"/>
          </a:xfrm>
          <a:prstGeom prst="rect">
            <a:avLst/>
          </a:prstGeom>
          <a:noFill/>
        </p:spPr>
        <p:txBody>
          <a:bodyPr wrap="none" rtlCol="0">
            <a:spAutoFit/>
          </a:bodyPr>
          <a:lstStyle/>
          <a:p>
            <a:r>
              <a:rPr kumimoji="1" lang="en-US" altLang="ja-JP" sz="1400" dirty="0">
                <a:solidFill>
                  <a:srgbClr val="00B050"/>
                </a:solidFill>
                <a:latin typeface="Tahoma" panose="020B0604030504040204" pitchFamily="34" charset="0"/>
                <a:ea typeface="Tahoma" panose="020B0604030504040204" pitchFamily="34" charset="0"/>
                <a:cs typeface="Tahoma" panose="020B0604030504040204" pitchFamily="34" charset="0"/>
              </a:rPr>
              <a:t>531.5 nm CW</a:t>
            </a:r>
            <a:endParaRPr kumimoji="1" lang="ja-JP" altLang="en-US" sz="1400" dirty="0">
              <a:solidFill>
                <a:srgbClr val="00B050"/>
              </a:solidFill>
              <a:latin typeface="Tahoma" panose="020B0604030504040204" pitchFamily="34" charset="0"/>
              <a:cs typeface="Tahoma" panose="020B0604030504040204" pitchFamily="34" charset="0"/>
            </a:endParaRPr>
          </a:p>
        </p:txBody>
      </p:sp>
      <p:sp>
        <p:nvSpPr>
          <p:cNvPr id="28" name="正方形/長方形 27"/>
          <p:cNvSpPr/>
          <p:nvPr/>
        </p:nvSpPr>
        <p:spPr>
          <a:xfrm rot="18900000" flipH="1">
            <a:off x="4025525" y="1455907"/>
            <a:ext cx="45719" cy="306297"/>
          </a:xfrm>
          <a:prstGeom prst="rect">
            <a:avLst/>
          </a:prstGeom>
          <a:solidFill>
            <a:schemeClr val="bg1">
              <a:lumMod val="9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29" name="テキスト ボックス 28"/>
          <p:cNvSpPr txBox="1"/>
          <p:nvPr/>
        </p:nvSpPr>
        <p:spPr>
          <a:xfrm>
            <a:off x="4283968" y="5773766"/>
            <a:ext cx="1857688" cy="461665"/>
          </a:xfrm>
          <a:prstGeom prst="rect">
            <a:avLst/>
          </a:prstGeom>
          <a:noFill/>
        </p:spPr>
        <p:txBody>
          <a:bodyPr wrap="none" rtlCol="0">
            <a:spAutoFit/>
          </a:bodyPr>
          <a:lstStyle/>
          <a:p>
            <a:r>
              <a:rPr kumimoji="1" lang="en-US" altLang="ja-JP" sz="1200" dirty="0">
                <a:latin typeface="Segoe UI" panose="020B0502040204020203" pitchFamily="34" charset="0"/>
                <a:ea typeface="Tahoma" panose="020B0604030504040204" pitchFamily="34" charset="0"/>
                <a:cs typeface="Segoe UI" panose="020B0502040204020203" pitchFamily="34" charset="0"/>
              </a:rPr>
              <a:t>FSR</a:t>
            </a:r>
            <a:r>
              <a:rPr lang="ja-JP" altLang="en-US" sz="1200" dirty="0">
                <a:latin typeface="Segoe UI" panose="020B0502040204020203" pitchFamily="34" charset="0"/>
                <a:ea typeface="Tahoma" panose="020B0604030504040204" pitchFamily="34" charset="0"/>
                <a:cs typeface="Segoe UI" panose="020B0502040204020203" pitchFamily="34" charset="0"/>
              </a:rPr>
              <a:t> </a:t>
            </a:r>
            <a:r>
              <a:rPr lang="en-US" altLang="ja-JP" sz="1200" dirty="0">
                <a:latin typeface="Segoe UI" panose="020B0502040204020203" pitchFamily="34" charset="0"/>
                <a:ea typeface="Tahoma" panose="020B0604030504040204" pitchFamily="34" charset="0"/>
                <a:cs typeface="Segoe UI" panose="020B0502040204020203" pitchFamily="34" charset="0"/>
              </a:rPr>
              <a:t>= 12</a:t>
            </a:r>
            <a:r>
              <a:rPr lang="en-US" altLang="ja-JP" sz="1200" i="1" dirty="0">
                <a:latin typeface="Segoe UI" panose="020B0502040204020203" pitchFamily="34" charset="0"/>
                <a:ea typeface="Tahoma" panose="020B0604030504040204" pitchFamily="34" charset="0"/>
                <a:cs typeface="Segoe UI" panose="020B0502040204020203" pitchFamily="34" charset="0"/>
              </a:rPr>
              <a:t>f</a:t>
            </a:r>
            <a:r>
              <a:rPr lang="en-US" altLang="ja-JP" sz="1200" baseline="-25000" dirty="0">
                <a:latin typeface="Segoe UI" panose="020B0502040204020203" pitchFamily="34" charset="0"/>
                <a:ea typeface="Tahoma" panose="020B0604030504040204" pitchFamily="34" charset="0"/>
                <a:cs typeface="Segoe UI" panose="020B0502040204020203" pitchFamily="34" charset="0"/>
              </a:rPr>
              <a:t>rep</a:t>
            </a:r>
            <a:r>
              <a:rPr kumimoji="1" lang="en-US" altLang="ja-JP" sz="1200" dirty="0">
                <a:latin typeface="Segoe UI" panose="020B0502040204020203" pitchFamily="34" charset="0"/>
                <a:ea typeface="Tahoma" panose="020B0604030504040204" pitchFamily="34" charset="0"/>
                <a:cs typeface="Segoe UI" panose="020B0502040204020203" pitchFamily="34" charset="0"/>
              </a:rPr>
              <a:t> (1200 MHz)</a:t>
            </a:r>
          </a:p>
          <a:p>
            <a:r>
              <a:rPr lang="en-US" altLang="ja-JP" sz="1200" dirty="0">
                <a:latin typeface="Segoe UI" panose="020B0502040204020203" pitchFamily="34" charset="0"/>
                <a:ea typeface="Tahoma" panose="020B0604030504040204" pitchFamily="34" charset="0"/>
                <a:cs typeface="Segoe UI" panose="020B0502040204020203" pitchFamily="34" charset="0"/>
              </a:rPr>
              <a:t>Finesse: 100</a:t>
            </a:r>
            <a:endParaRPr kumimoji="1" lang="ja-JP" altLang="en-US" sz="1200" dirty="0">
              <a:latin typeface="Segoe UI" panose="020B0502040204020203" pitchFamily="34" charset="0"/>
              <a:cs typeface="Segoe UI" panose="020B0502040204020203" pitchFamily="34" charset="0"/>
            </a:endParaRPr>
          </a:p>
        </p:txBody>
      </p:sp>
      <p:grpSp>
        <p:nvGrpSpPr>
          <p:cNvPr id="30" name="グループ化 29"/>
          <p:cNvGrpSpPr/>
          <p:nvPr/>
        </p:nvGrpSpPr>
        <p:grpSpPr>
          <a:xfrm flipH="1">
            <a:off x="5895067" y="2638170"/>
            <a:ext cx="216996" cy="216996"/>
            <a:chOff x="1403648" y="5373216"/>
            <a:chExt cx="360040" cy="360040"/>
          </a:xfrm>
          <a:solidFill>
            <a:schemeClr val="bg1">
              <a:lumMod val="95000"/>
            </a:schemeClr>
          </a:solidFill>
        </p:grpSpPr>
        <p:sp>
          <p:nvSpPr>
            <p:cNvPr id="31" name="正方形/長方形 30"/>
            <p:cNvSpPr/>
            <p:nvPr/>
          </p:nvSpPr>
          <p:spPr>
            <a:xfrm>
              <a:off x="1403648" y="5373216"/>
              <a:ext cx="360040" cy="360040"/>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cxnSp>
          <p:nvCxnSpPr>
            <p:cNvPr id="32" name="直線コネクタ 31"/>
            <p:cNvCxnSpPr/>
            <p:nvPr/>
          </p:nvCxnSpPr>
          <p:spPr>
            <a:xfrm>
              <a:off x="1403648" y="5373216"/>
              <a:ext cx="360040" cy="36004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正方形/長方形 32"/>
          <p:cNvSpPr/>
          <p:nvPr/>
        </p:nvSpPr>
        <p:spPr>
          <a:xfrm rot="18900000" flipH="1">
            <a:off x="2944433" y="1475649"/>
            <a:ext cx="45719" cy="306297"/>
          </a:xfrm>
          <a:prstGeom prst="rect">
            <a:avLst/>
          </a:prstGeom>
          <a:solidFill>
            <a:schemeClr val="bg1">
              <a:lumMod val="9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34" name="正方形/長方形 33"/>
          <p:cNvSpPr/>
          <p:nvPr/>
        </p:nvSpPr>
        <p:spPr>
          <a:xfrm rot="18900000" flipH="1">
            <a:off x="6584924" y="2555958"/>
            <a:ext cx="45719" cy="306297"/>
          </a:xfrm>
          <a:prstGeom prst="rect">
            <a:avLst/>
          </a:prstGeom>
          <a:solidFill>
            <a:schemeClr val="bg1">
              <a:lumMod val="9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35" name="正方形/長方形 34"/>
          <p:cNvSpPr/>
          <p:nvPr/>
        </p:nvSpPr>
        <p:spPr>
          <a:xfrm rot="18900000" flipH="1">
            <a:off x="3469263" y="1475650"/>
            <a:ext cx="45719" cy="306297"/>
          </a:xfrm>
          <a:prstGeom prst="rect">
            <a:avLst/>
          </a:prstGeom>
          <a:solidFill>
            <a:schemeClr val="bg1">
              <a:lumMod val="9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cxnSp>
        <p:nvCxnSpPr>
          <p:cNvPr id="36" name="直線コネクタ 35"/>
          <p:cNvCxnSpPr>
            <a:cxnSpLocks/>
          </p:cNvCxnSpPr>
          <p:nvPr/>
        </p:nvCxnSpPr>
        <p:spPr>
          <a:xfrm flipV="1">
            <a:off x="1331640" y="1628797"/>
            <a:ext cx="1538119" cy="3"/>
          </a:xfrm>
          <a:prstGeom prst="line">
            <a:avLst/>
          </a:prstGeom>
          <a:ln w="190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カギ線コネクタ 36"/>
          <p:cNvCxnSpPr>
            <a:stCxn id="116" idx="3"/>
            <a:endCxn id="97" idx="0"/>
          </p:cNvCxnSpPr>
          <p:nvPr/>
        </p:nvCxnSpPr>
        <p:spPr>
          <a:xfrm>
            <a:off x="4296281" y="2129082"/>
            <a:ext cx="1127203" cy="383560"/>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4427984" y="2117484"/>
            <a:ext cx="1033232" cy="307777"/>
          </a:xfrm>
          <a:prstGeom prst="rect">
            <a:avLst/>
          </a:prstGeom>
          <a:noFill/>
        </p:spPr>
        <p:txBody>
          <a:bodyPr wrap="none" rtlCol="0">
            <a:spAutoFit/>
          </a:bodyPr>
          <a:lstStyle/>
          <a:p>
            <a:r>
              <a:rPr lang="en-US" altLang="ja-JP" sz="1400" dirty="0">
                <a:latin typeface="Tahoma" panose="020B0604030504040204" pitchFamily="34" charset="0"/>
                <a:ea typeface="Tahoma" panose="020B0604030504040204" pitchFamily="34" charset="0"/>
                <a:cs typeface="Tahoma" panose="020B0604030504040204" pitchFamily="34" charset="0"/>
              </a:rPr>
              <a:t>Cavity lock</a:t>
            </a:r>
            <a:endParaRPr kumimoji="1" lang="ja-JP" altLang="en-US" sz="1400" dirty="0">
              <a:latin typeface="Tahoma" panose="020B0604030504040204" pitchFamily="34" charset="0"/>
              <a:cs typeface="Tahoma" panose="020B0604030504040204" pitchFamily="34" charset="0"/>
            </a:endParaRPr>
          </a:p>
        </p:txBody>
      </p:sp>
      <p:grpSp>
        <p:nvGrpSpPr>
          <p:cNvPr id="39" name="グループ化 38"/>
          <p:cNvGrpSpPr/>
          <p:nvPr/>
        </p:nvGrpSpPr>
        <p:grpSpPr>
          <a:xfrm rot="5400000">
            <a:off x="5896038" y="2062841"/>
            <a:ext cx="216511" cy="216510"/>
            <a:chOff x="6367528" y="1232397"/>
            <a:chExt cx="333376" cy="333375"/>
          </a:xfrm>
        </p:grpSpPr>
        <p:grpSp>
          <p:nvGrpSpPr>
            <p:cNvPr id="40" name="Group 374"/>
            <p:cNvGrpSpPr>
              <a:grpSpLocks/>
            </p:cNvGrpSpPr>
            <p:nvPr/>
          </p:nvGrpSpPr>
          <p:grpSpPr bwMode="auto">
            <a:xfrm rot="16200000">
              <a:off x="6367529" y="1232397"/>
              <a:ext cx="333375" cy="333375"/>
              <a:chOff x="4693" y="1167"/>
              <a:chExt cx="210" cy="210"/>
            </a:xfrm>
          </p:grpSpPr>
          <p:grpSp>
            <p:nvGrpSpPr>
              <p:cNvPr id="42" name="Group 372"/>
              <p:cNvGrpSpPr>
                <a:grpSpLocks/>
              </p:cNvGrpSpPr>
              <p:nvPr/>
            </p:nvGrpSpPr>
            <p:grpSpPr bwMode="auto">
              <a:xfrm>
                <a:off x="4693" y="1167"/>
                <a:ext cx="210" cy="210"/>
                <a:chOff x="4693" y="1167"/>
                <a:chExt cx="210" cy="210"/>
              </a:xfrm>
            </p:grpSpPr>
            <p:sp>
              <p:nvSpPr>
                <p:cNvPr id="44" name="Oval 367"/>
                <p:cNvSpPr>
                  <a:spLocks noChangeArrowheads="1"/>
                </p:cNvSpPr>
                <p:nvPr/>
              </p:nvSpPr>
              <p:spPr bwMode="auto">
                <a:xfrm>
                  <a:off x="4693" y="1167"/>
                  <a:ext cx="210" cy="210"/>
                </a:xfrm>
                <a:prstGeom prst="ellipse">
                  <a:avLst/>
                </a:pr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Tahoma" panose="020B0604030504040204" pitchFamily="34" charset="0"/>
                    <a:cs typeface="Tahoma" panose="020B0604030504040204" pitchFamily="34" charset="0"/>
                  </a:endParaRPr>
                </a:p>
              </p:txBody>
            </p:sp>
            <p:sp>
              <p:nvSpPr>
                <p:cNvPr id="45" name="Freeform 369"/>
                <p:cNvSpPr>
                  <a:spLocks/>
                </p:cNvSpPr>
                <p:nvPr/>
              </p:nvSpPr>
              <p:spPr bwMode="auto">
                <a:xfrm>
                  <a:off x="4719" y="1220"/>
                  <a:ext cx="158" cy="87"/>
                </a:xfrm>
                <a:custGeom>
                  <a:avLst/>
                  <a:gdLst>
                    <a:gd name="T0" fmla="*/ 79 w 158"/>
                    <a:gd name="T1" fmla="*/ 0 h 105"/>
                    <a:gd name="T2" fmla="*/ 0 w 158"/>
                    <a:gd name="T3" fmla="*/ 105 h 105"/>
                    <a:gd name="T4" fmla="*/ 158 w 158"/>
                    <a:gd name="T5" fmla="*/ 105 h 105"/>
                    <a:gd name="T6" fmla="*/ 79 w 158"/>
                    <a:gd name="T7" fmla="*/ 0 h 105"/>
                  </a:gdLst>
                  <a:ahLst/>
                  <a:cxnLst>
                    <a:cxn ang="0">
                      <a:pos x="T0" y="T1"/>
                    </a:cxn>
                    <a:cxn ang="0">
                      <a:pos x="T2" y="T3"/>
                    </a:cxn>
                    <a:cxn ang="0">
                      <a:pos x="T4" y="T5"/>
                    </a:cxn>
                    <a:cxn ang="0">
                      <a:pos x="T6" y="T7"/>
                    </a:cxn>
                  </a:cxnLst>
                  <a:rect l="0" t="0" r="r" b="b"/>
                  <a:pathLst>
                    <a:path w="158" h="105">
                      <a:moveTo>
                        <a:pt x="79" y="0"/>
                      </a:moveTo>
                      <a:lnTo>
                        <a:pt x="0" y="105"/>
                      </a:lnTo>
                      <a:lnTo>
                        <a:pt x="158" y="105"/>
                      </a:lnTo>
                      <a:lnTo>
                        <a:pt x="79" y="0"/>
                      </a:lnTo>
                      <a:close/>
                    </a:path>
                  </a:pathLst>
                </a:custGeom>
                <a:solidFill>
                  <a:srgbClr val="000000"/>
                </a:solidFill>
                <a:ln w="12700" cap="rnd">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ja-JP" altLang="en-US">
                    <a:latin typeface="Tahoma" panose="020B0604030504040204" pitchFamily="34" charset="0"/>
                    <a:cs typeface="Tahoma" panose="020B0604030504040204" pitchFamily="34" charset="0"/>
                  </a:endParaRPr>
                </a:p>
              </p:txBody>
            </p:sp>
            <p:sp>
              <p:nvSpPr>
                <p:cNvPr id="46" name="Line 371"/>
                <p:cNvSpPr>
                  <a:spLocks noChangeShapeType="1"/>
                </p:cNvSpPr>
                <p:nvPr/>
              </p:nvSpPr>
              <p:spPr bwMode="auto">
                <a:xfrm>
                  <a:off x="4798" y="1167"/>
                  <a:ext cx="0" cy="21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Tahoma" panose="020B0604030504040204" pitchFamily="34" charset="0"/>
                    <a:cs typeface="Tahoma" panose="020B0604030504040204" pitchFamily="34" charset="0"/>
                  </a:endParaRPr>
                </a:p>
              </p:txBody>
            </p:sp>
          </p:grpSp>
          <p:sp>
            <p:nvSpPr>
              <p:cNvPr id="43" name="Line 373"/>
              <p:cNvSpPr>
                <a:spLocks noChangeShapeType="1"/>
              </p:cNvSpPr>
              <p:nvPr/>
            </p:nvSpPr>
            <p:spPr bwMode="auto">
              <a:xfrm>
                <a:off x="4707" y="1220"/>
                <a:ext cx="182"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Tahoma" panose="020B0604030504040204" pitchFamily="34" charset="0"/>
                  <a:cs typeface="Tahoma" panose="020B0604030504040204" pitchFamily="34" charset="0"/>
                </a:endParaRPr>
              </a:p>
            </p:txBody>
          </p:sp>
        </p:grpSp>
        <p:sp>
          <p:nvSpPr>
            <p:cNvPr id="41" name="Line 403"/>
            <p:cNvSpPr>
              <a:spLocks noChangeShapeType="1"/>
            </p:cNvSpPr>
            <p:nvPr/>
          </p:nvSpPr>
          <p:spPr bwMode="auto">
            <a:xfrm rot="16200000">
              <a:off x="6534216" y="1232397"/>
              <a:ext cx="0" cy="333375"/>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Tahoma" panose="020B0604030504040204" pitchFamily="34" charset="0"/>
                <a:cs typeface="Tahoma" panose="020B0604030504040204" pitchFamily="34" charset="0"/>
              </a:endParaRPr>
            </a:p>
          </p:txBody>
        </p:sp>
      </p:grpSp>
      <p:cxnSp>
        <p:nvCxnSpPr>
          <p:cNvPr id="47" name="直線コネクタ 46"/>
          <p:cNvCxnSpPr/>
          <p:nvPr/>
        </p:nvCxnSpPr>
        <p:spPr>
          <a:xfrm>
            <a:off x="3072179" y="1629531"/>
            <a:ext cx="347693" cy="0"/>
          </a:xfrm>
          <a:prstGeom prst="line">
            <a:avLst/>
          </a:prstGeom>
          <a:ln w="190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3604391" y="1628800"/>
            <a:ext cx="391545" cy="0"/>
          </a:xfrm>
          <a:prstGeom prst="line">
            <a:avLst/>
          </a:prstGeom>
          <a:ln w="190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6003079" y="3647503"/>
            <a:ext cx="0" cy="357406"/>
          </a:xfrm>
          <a:prstGeom prst="line">
            <a:avLst/>
          </a:prstGeom>
          <a:ln w="190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3604391" y="4085370"/>
            <a:ext cx="1067512" cy="0"/>
          </a:xfrm>
          <a:prstGeom prst="line">
            <a:avLst/>
          </a:prstGeom>
          <a:ln w="19050">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4238177" y="4353217"/>
            <a:ext cx="2040751" cy="461665"/>
          </a:xfrm>
          <a:prstGeom prst="rect">
            <a:avLst/>
          </a:prstGeom>
          <a:noFill/>
        </p:spPr>
        <p:txBody>
          <a:bodyPr wrap="none" rtlCol="0">
            <a:spAutoFit/>
          </a:bodyPr>
          <a:lstStyle/>
          <a:p>
            <a:r>
              <a:rPr kumimoji="1" lang="en-US" altLang="ja-JP" sz="1200" dirty="0">
                <a:latin typeface="Segoe UI" panose="020B0502040204020203" pitchFamily="34" charset="0"/>
                <a:ea typeface="Tahoma" panose="020B0604030504040204" pitchFamily="34" charset="0"/>
                <a:cs typeface="Segoe UI" panose="020B0502040204020203" pitchFamily="34" charset="0"/>
              </a:rPr>
              <a:t>FSR = (21/2)</a:t>
            </a:r>
            <a:r>
              <a:rPr kumimoji="1" lang="en-US" altLang="ja-JP" sz="1200" i="1" dirty="0" err="1">
                <a:latin typeface="Segoe UI" panose="020B0502040204020203" pitchFamily="34" charset="0"/>
                <a:ea typeface="Tahoma" panose="020B0604030504040204" pitchFamily="34" charset="0"/>
                <a:cs typeface="Segoe UI" panose="020B0502040204020203" pitchFamily="34" charset="0"/>
              </a:rPr>
              <a:t>f</a:t>
            </a:r>
            <a:r>
              <a:rPr kumimoji="1" lang="en-US" altLang="ja-JP" sz="1200" baseline="-25000" dirty="0" err="1">
                <a:latin typeface="Segoe UI" panose="020B0502040204020203" pitchFamily="34" charset="0"/>
                <a:ea typeface="Tahoma" panose="020B0604030504040204" pitchFamily="34" charset="0"/>
                <a:cs typeface="Segoe UI" panose="020B0502040204020203" pitchFamily="34" charset="0"/>
              </a:rPr>
              <a:t>re</a:t>
            </a:r>
            <a:r>
              <a:rPr lang="en-US" altLang="ja-JP" sz="1200" baseline="-25000" dirty="0" err="1">
                <a:latin typeface="Segoe UI" panose="020B0502040204020203" pitchFamily="34" charset="0"/>
                <a:ea typeface="Tahoma" panose="020B0604030504040204" pitchFamily="34" charset="0"/>
                <a:cs typeface="Segoe UI" panose="020B0502040204020203" pitchFamily="34" charset="0"/>
              </a:rPr>
              <a:t>p</a:t>
            </a:r>
            <a:r>
              <a:rPr kumimoji="1" lang="en-US" altLang="ja-JP" sz="1200" dirty="0">
                <a:latin typeface="Segoe UI" panose="020B0502040204020203" pitchFamily="34" charset="0"/>
                <a:ea typeface="Tahoma" panose="020B0604030504040204" pitchFamily="34" charset="0"/>
                <a:cs typeface="Segoe UI" panose="020B0502040204020203" pitchFamily="34" charset="0"/>
              </a:rPr>
              <a:t> (1050 MHz)</a:t>
            </a:r>
          </a:p>
          <a:p>
            <a:r>
              <a:rPr lang="en-US" altLang="ja-JP" sz="1200" dirty="0">
                <a:latin typeface="Segoe UI" panose="020B0502040204020203" pitchFamily="34" charset="0"/>
                <a:ea typeface="Tahoma" panose="020B0604030504040204" pitchFamily="34" charset="0"/>
                <a:cs typeface="Segoe UI" panose="020B0502040204020203" pitchFamily="34" charset="0"/>
              </a:rPr>
              <a:t>Finesse: 100</a:t>
            </a:r>
            <a:endParaRPr lang="ja-JP" altLang="en-US" sz="1200" dirty="0">
              <a:latin typeface="Segoe UI" panose="020B0502040204020203" pitchFamily="34" charset="0"/>
              <a:cs typeface="Segoe UI" panose="020B0502040204020203" pitchFamily="34" charset="0"/>
            </a:endParaRPr>
          </a:p>
        </p:txBody>
      </p:sp>
      <p:grpSp>
        <p:nvGrpSpPr>
          <p:cNvPr id="52" name="グループ化 51"/>
          <p:cNvGrpSpPr/>
          <p:nvPr/>
        </p:nvGrpSpPr>
        <p:grpSpPr>
          <a:xfrm flipH="1">
            <a:off x="5894581" y="4006322"/>
            <a:ext cx="216996" cy="216996"/>
            <a:chOff x="1403648" y="5373216"/>
            <a:chExt cx="360040" cy="360040"/>
          </a:xfrm>
          <a:solidFill>
            <a:schemeClr val="bg1">
              <a:lumMod val="95000"/>
            </a:schemeClr>
          </a:solidFill>
        </p:grpSpPr>
        <p:sp>
          <p:nvSpPr>
            <p:cNvPr id="53" name="正方形/長方形 52"/>
            <p:cNvSpPr/>
            <p:nvPr/>
          </p:nvSpPr>
          <p:spPr>
            <a:xfrm>
              <a:off x="1403648" y="5373216"/>
              <a:ext cx="360040" cy="360040"/>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cxnSp>
          <p:nvCxnSpPr>
            <p:cNvPr id="54" name="直線コネクタ 53"/>
            <p:cNvCxnSpPr/>
            <p:nvPr/>
          </p:nvCxnSpPr>
          <p:spPr>
            <a:xfrm>
              <a:off x="1403648" y="5373216"/>
              <a:ext cx="360040" cy="36004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5" name="カギ線コネクタ 54"/>
          <p:cNvCxnSpPr>
            <a:stCxn id="117" idx="3"/>
            <a:endCxn id="102" idx="0"/>
          </p:cNvCxnSpPr>
          <p:nvPr/>
        </p:nvCxnSpPr>
        <p:spPr>
          <a:xfrm>
            <a:off x="3759748" y="3497234"/>
            <a:ext cx="936157" cy="383560"/>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3707904" y="3506884"/>
            <a:ext cx="1033232" cy="307777"/>
          </a:xfrm>
          <a:prstGeom prst="rect">
            <a:avLst/>
          </a:prstGeom>
          <a:noFill/>
        </p:spPr>
        <p:txBody>
          <a:bodyPr wrap="none" rtlCol="0">
            <a:spAutoFit/>
          </a:bodyPr>
          <a:lstStyle/>
          <a:p>
            <a:r>
              <a:rPr lang="en-US" altLang="ja-JP" sz="1400" dirty="0">
                <a:latin typeface="Tahoma" panose="020B0604030504040204" pitchFamily="34" charset="0"/>
                <a:ea typeface="Tahoma" panose="020B0604030504040204" pitchFamily="34" charset="0"/>
                <a:cs typeface="Tahoma" panose="020B0604030504040204" pitchFamily="34" charset="0"/>
              </a:rPr>
              <a:t>Cavity lock</a:t>
            </a:r>
            <a:endParaRPr kumimoji="1" lang="ja-JP" altLang="en-US" sz="1400" dirty="0">
              <a:latin typeface="Tahoma" panose="020B0604030504040204" pitchFamily="34" charset="0"/>
              <a:cs typeface="Tahoma" panose="020B0604030504040204" pitchFamily="34" charset="0"/>
            </a:endParaRPr>
          </a:p>
        </p:txBody>
      </p:sp>
      <p:grpSp>
        <p:nvGrpSpPr>
          <p:cNvPr id="57" name="グループ化 56"/>
          <p:cNvGrpSpPr/>
          <p:nvPr/>
        </p:nvGrpSpPr>
        <p:grpSpPr>
          <a:xfrm rot="5400000">
            <a:off x="5895552" y="3430993"/>
            <a:ext cx="216511" cy="216510"/>
            <a:chOff x="6367528" y="1232397"/>
            <a:chExt cx="333376" cy="333375"/>
          </a:xfrm>
        </p:grpSpPr>
        <p:grpSp>
          <p:nvGrpSpPr>
            <p:cNvPr id="58" name="Group 374"/>
            <p:cNvGrpSpPr>
              <a:grpSpLocks/>
            </p:cNvGrpSpPr>
            <p:nvPr/>
          </p:nvGrpSpPr>
          <p:grpSpPr bwMode="auto">
            <a:xfrm rot="16200000">
              <a:off x="6367529" y="1232397"/>
              <a:ext cx="333375" cy="333375"/>
              <a:chOff x="4693" y="1167"/>
              <a:chExt cx="210" cy="210"/>
            </a:xfrm>
          </p:grpSpPr>
          <p:grpSp>
            <p:nvGrpSpPr>
              <p:cNvPr id="60" name="Group 372"/>
              <p:cNvGrpSpPr>
                <a:grpSpLocks/>
              </p:cNvGrpSpPr>
              <p:nvPr/>
            </p:nvGrpSpPr>
            <p:grpSpPr bwMode="auto">
              <a:xfrm>
                <a:off x="4693" y="1167"/>
                <a:ext cx="210" cy="210"/>
                <a:chOff x="4693" y="1167"/>
                <a:chExt cx="210" cy="210"/>
              </a:xfrm>
            </p:grpSpPr>
            <p:sp>
              <p:nvSpPr>
                <p:cNvPr id="62" name="Oval 367"/>
                <p:cNvSpPr>
                  <a:spLocks noChangeArrowheads="1"/>
                </p:cNvSpPr>
                <p:nvPr/>
              </p:nvSpPr>
              <p:spPr bwMode="auto">
                <a:xfrm>
                  <a:off x="4693" y="1167"/>
                  <a:ext cx="210" cy="210"/>
                </a:xfrm>
                <a:prstGeom prst="ellipse">
                  <a:avLst/>
                </a:pr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Tahoma" panose="020B0604030504040204" pitchFamily="34" charset="0"/>
                    <a:cs typeface="Tahoma" panose="020B0604030504040204" pitchFamily="34" charset="0"/>
                  </a:endParaRPr>
                </a:p>
              </p:txBody>
            </p:sp>
            <p:sp>
              <p:nvSpPr>
                <p:cNvPr id="63" name="Freeform 369"/>
                <p:cNvSpPr>
                  <a:spLocks/>
                </p:cNvSpPr>
                <p:nvPr/>
              </p:nvSpPr>
              <p:spPr bwMode="auto">
                <a:xfrm>
                  <a:off x="4719" y="1220"/>
                  <a:ext cx="158" cy="87"/>
                </a:xfrm>
                <a:custGeom>
                  <a:avLst/>
                  <a:gdLst>
                    <a:gd name="T0" fmla="*/ 79 w 158"/>
                    <a:gd name="T1" fmla="*/ 0 h 105"/>
                    <a:gd name="T2" fmla="*/ 0 w 158"/>
                    <a:gd name="T3" fmla="*/ 105 h 105"/>
                    <a:gd name="T4" fmla="*/ 158 w 158"/>
                    <a:gd name="T5" fmla="*/ 105 h 105"/>
                    <a:gd name="T6" fmla="*/ 79 w 158"/>
                    <a:gd name="T7" fmla="*/ 0 h 105"/>
                  </a:gdLst>
                  <a:ahLst/>
                  <a:cxnLst>
                    <a:cxn ang="0">
                      <a:pos x="T0" y="T1"/>
                    </a:cxn>
                    <a:cxn ang="0">
                      <a:pos x="T2" y="T3"/>
                    </a:cxn>
                    <a:cxn ang="0">
                      <a:pos x="T4" y="T5"/>
                    </a:cxn>
                    <a:cxn ang="0">
                      <a:pos x="T6" y="T7"/>
                    </a:cxn>
                  </a:cxnLst>
                  <a:rect l="0" t="0" r="r" b="b"/>
                  <a:pathLst>
                    <a:path w="158" h="105">
                      <a:moveTo>
                        <a:pt x="79" y="0"/>
                      </a:moveTo>
                      <a:lnTo>
                        <a:pt x="0" y="105"/>
                      </a:lnTo>
                      <a:lnTo>
                        <a:pt x="158" y="105"/>
                      </a:lnTo>
                      <a:lnTo>
                        <a:pt x="79" y="0"/>
                      </a:lnTo>
                      <a:close/>
                    </a:path>
                  </a:pathLst>
                </a:custGeom>
                <a:solidFill>
                  <a:srgbClr val="000000"/>
                </a:solidFill>
                <a:ln w="12700" cap="rnd">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ja-JP" altLang="en-US">
                    <a:latin typeface="Tahoma" panose="020B0604030504040204" pitchFamily="34" charset="0"/>
                    <a:cs typeface="Tahoma" panose="020B0604030504040204" pitchFamily="34" charset="0"/>
                  </a:endParaRPr>
                </a:p>
              </p:txBody>
            </p:sp>
            <p:sp>
              <p:nvSpPr>
                <p:cNvPr id="64" name="Line 371"/>
                <p:cNvSpPr>
                  <a:spLocks noChangeShapeType="1"/>
                </p:cNvSpPr>
                <p:nvPr/>
              </p:nvSpPr>
              <p:spPr bwMode="auto">
                <a:xfrm>
                  <a:off x="4798" y="1167"/>
                  <a:ext cx="0" cy="21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Tahoma" panose="020B0604030504040204" pitchFamily="34" charset="0"/>
                    <a:cs typeface="Tahoma" panose="020B0604030504040204" pitchFamily="34" charset="0"/>
                  </a:endParaRPr>
                </a:p>
              </p:txBody>
            </p:sp>
          </p:grpSp>
          <p:sp>
            <p:nvSpPr>
              <p:cNvPr id="61" name="Line 373"/>
              <p:cNvSpPr>
                <a:spLocks noChangeShapeType="1"/>
              </p:cNvSpPr>
              <p:nvPr/>
            </p:nvSpPr>
            <p:spPr bwMode="auto">
              <a:xfrm>
                <a:off x="4707" y="1220"/>
                <a:ext cx="182"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Tahoma" panose="020B0604030504040204" pitchFamily="34" charset="0"/>
                  <a:cs typeface="Tahoma" panose="020B0604030504040204" pitchFamily="34" charset="0"/>
                </a:endParaRPr>
              </a:p>
            </p:txBody>
          </p:sp>
        </p:grpSp>
        <p:sp>
          <p:nvSpPr>
            <p:cNvPr id="59" name="Line 403"/>
            <p:cNvSpPr>
              <a:spLocks noChangeShapeType="1"/>
            </p:cNvSpPr>
            <p:nvPr/>
          </p:nvSpPr>
          <p:spPr bwMode="auto">
            <a:xfrm rot="16200000">
              <a:off x="6534216" y="1232397"/>
              <a:ext cx="0" cy="333375"/>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Tahoma" panose="020B0604030504040204" pitchFamily="34" charset="0"/>
                <a:cs typeface="Tahoma" panose="020B0604030504040204" pitchFamily="34" charset="0"/>
              </a:endParaRPr>
            </a:p>
          </p:txBody>
        </p:sp>
      </p:grpSp>
      <p:cxnSp>
        <p:nvCxnSpPr>
          <p:cNvPr id="65" name="直線コネクタ 64"/>
          <p:cNvCxnSpPr/>
          <p:nvPr/>
        </p:nvCxnSpPr>
        <p:spPr>
          <a:xfrm flipV="1">
            <a:off x="6003079" y="5087663"/>
            <a:ext cx="0" cy="357406"/>
          </a:xfrm>
          <a:prstGeom prst="line">
            <a:avLst/>
          </a:prstGeom>
          <a:ln w="190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3059832" y="5525530"/>
            <a:ext cx="1572540" cy="0"/>
          </a:xfrm>
          <a:prstGeom prst="line">
            <a:avLst/>
          </a:prstGeom>
          <a:ln w="19050">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5463505" y="5525960"/>
            <a:ext cx="431076" cy="0"/>
          </a:xfrm>
          <a:prstGeom prst="line">
            <a:avLst/>
          </a:prstGeom>
          <a:ln w="190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4289541" y="2957746"/>
            <a:ext cx="1857688" cy="461665"/>
          </a:xfrm>
          <a:prstGeom prst="rect">
            <a:avLst/>
          </a:prstGeom>
          <a:noFill/>
        </p:spPr>
        <p:txBody>
          <a:bodyPr wrap="none" rtlCol="0">
            <a:spAutoFit/>
          </a:bodyPr>
          <a:lstStyle/>
          <a:p>
            <a:r>
              <a:rPr kumimoji="1" lang="en-US" altLang="ja-JP" sz="1200" dirty="0">
                <a:latin typeface="Segoe UI" panose="020B0502040204020203" pitchFamily="34" charset="0"/>
                <a:ea typeface="Tahoma" panose="020B0604030504040204" pitchFamily="34" charset="0"/>
                <a:cs typeface="Segoe UI" panose="020B0502040204020203" pitchFamily="34" charset="0"/>
              </a:rPr>
              <a:t>FSR = 10</a:t>
            </a:r>
            <a:r>
              <a:rPr kumimoji="1" lang="en-US" altLang="ja-JP" sz="1200" i="1" dirty="0">
                <a:latin typeface="Segoe UI" panose="020B0502040204020203" pitchFamily="34" charset="0"/>
                <a:ea typeface="Tahoma" panose="020B0604030504040204" pitchFamily="34" charset="0"/>
                <a:cs typeface="Segoe UI" panose="020B0502040204020203" pitchFamily="34" charset="0"/>
              </a:rPr>
              <a:t>f</a:t>
            </a:r>
            <a:r>
              <a:rPr kumimoji="1" lang="en-US" altLang="ja-JP" sz="1200" baseline="-25000" dirty="0">
                <a:latin typeface="Segoe UI" panose="020B0502040204020203" pitchFamily="34" charset="0"/>
                <a:ea typeface="Tahoma" panose="020B0604030504040204" pitchFamily="34" charset="0"/>
                <a:cs typeface="Segoe UI" panose="020B0502040204020203" pitchFamily="34" charset="0"/>
              </a:rPr>
              <a:t>rep</a:t>
            </a:r>
            <a:r>
              <a:rPr kumimoji="1" lang="en-US" altLang="ja-JP" sz="1200" dirty="0">
                <a:latin typeface="Segoe UI" panose="020B0502040204020203" pitchFamily="34" charset="0"/>
                <a:ea typeface="Tahoma" panose="020B0604030504040204" pitchFamily="34" charset="0"/>
                <a:cs typeface="Segoe UI" panose="020B0502040204020203" pitchFamily="34" charset="0"/>
              </a:rPr>
              <a:t> (1000 MHz)</a:t>
            </a:r>
          </a:p>
          <a:p>
            <a:r>
              <a:rPr lang="en-US" altLang="ja-JP" sz="1200" dirty="0">
                <a:latin typeface="Segoe UI" panose="020B0502040204020203" pitchFamily="34" charset="0"/>
                <a:ea typeface="Tahoma" panose="020B0604030504040204" pitchFamily="34" charset="0"/>
                <a:cs typeface="Segoe UI" panose="020B0502040204020203" pitchFamily="34" charset="0"/>
              </a:rPr>
              <a:t>Finesse: 100</a:t>
            </a:r>
            <a:endParaRPr lang="ja-JP" altLang="en-US" sz="1200" dirty="0">
              <a:latin typeface="Segoe UI" panose="020B0502040204020203" pitchFamily="34" charset="0"/>
              <a:cs typeface="Segoe UI" panose="020B0502040204020203" pitchFamily="34" charset="0"/>
            </a:endParaRPr>
          </a:p>
        </p:txBody>
      </p:sp>
      <p:cxnSp>
        <p:nvCxnSpPr>
          <p:cNvPr id="69" name="カギ線コネクタ 68"/>
          <p:cNvCxnSpPr>
            <a:stCxn id="118" idx="3"/>
            <a:endCxn id="107" idx="0"/>
          </p:cNvCxnSpPr>
          <p:nvPr/>
        </p:nvCxnSpPr>
        <p:spPr>
          <a:xfrm>
            <a:off x="3212262" y="4934492"/>
            <a:ext cx="2210736" cy="386462"/>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4427984" y="4925796"/>
            <a:ext cx="1033232" cy="307777"/>
          </a:xfrm>
          <a:prstGeom prst="rect">
            <a:avLst/>
          </a:prstGeom>
          <a:noFill/>
        </p:spPr>
        <p:txBody>
          <a:bodyPr wrap="none" rtlCol="0">
            <a:spAutoFit/>
          </a:bodyPr>
          <a:lstStyle/>
          <a:p>
            <a:r>
              <a:rPr lang="en-US" altLang="ja-JP" sz="1400" dirty="0">
                <a:latin typeface="Tahoma" panose="020B0604030504040204" pitchFamily="34" charset="0"/>
                <a:ea typeface="Tahoma" panose="020B0604030504040204" pitchFamily="34" charset="0"/>
                <a:cs typeface="Tahoma" panose="020B0604030504040204" pitchFamily="34" charset="0"/>
              </a:rPr>
              <a:t>Cavity lock</a:t>
            </a:r>
            <a:endParaRPr kumimoji="1" lang="ja-JP" altLang="en-US" sz="1400" dirty="0">
              <a:latin typeface="Tahoma" panose="020B0604030504040204" pitchFamily="34" charset="0"/>
              <a:cs typeface="Tahoma" panose="020B0604030504040204" pitchFamily="34" charset="0"/>
            </a:endParaRPr>
          </a:p>
        </p:txBody>
      </p:sp>
      <p:grpSp>
        <p:nvGrpSpPr>
          <p:cNvPr id="71" name="グループ化 70"/>
          <p:cNvGrpSpPr/>
          <p:nvPr/>
        </p:nvGrpSpPr>
        <p:grpSpPr>
          <a:xfrm rot="5400000">
            <a:off x="5895552" y="4871153"/>
            <a:ext cx="216511" cy="216510"/>
            <a:chOff x="6367528" y="1232397"/>
            <a:chExt cx="333376" cy="333375"/>
          </a:xfrm>
        </p:grpSpPr>
        <p:grpSp>
          <p:nvGrpSpPr>
            <p:cNvPr id="72" name="Group 374"/>
            <p:cNvGrpSpPr>
              <a:grpSpLocks/>
            </p:cNvGrpSpPr>
            <p:nvPr/>
          </p:nvGrpSpPr>
          <p:grpSpPr bwMode="auto">
            <a:xfrm rot="16200000">
              <a:off x="6367529" y="1232397"/>
              <a:ext cx="333375" cy="333375"/>
              <a:chOff x="4693" y="1167"/>
              <a:chExt cx="210" cy="210"/>
            </a:xfrm>
          </p:grpSpPr>
          <p:grpSp>
            <p:nvGrpSpPr>
              <p:cNvPr id="74" name="Group 372"/>
              <p:cNvGrpSpPr>
                <a:grpSpLocks/>
              </p:cNvGrpSpPr>
              <p:nvPr/>
            </p:nvGrpSpPr>
            <p:grpSpPr bwMode="auto">
              <a:xfrm>
                <a:off x="4693" y="1167"/>
                <a:ext cx="210" cy="210"/>
                <a:chOff x="4693" y="1167"/>
                <a:chExt cx="210" cy="210"/>
              </a:xfrm>
            </p:grpSpPr>
            <p:sp>
              <p:nvSpPr>
                <p:cNvPr id="76" name="Oval 367"/>
                <p:cNvSpPr>
                  <a:spLocks noChangeArrowheads="1"/>
                </p:cNvSpPr>
                <p:nvPr/>
              </p:nvSpPr>
              <p:spPr bwMode="auto">
                <a:xfrm>
                  <a:off x="4693" y="1167"/>
                  <a:ext cx="210" cy="210"/>
                </a:xfrm>
                <a:prstGeom prst="ellipse">
                  <a:avLst/>
                </a:pr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Tahoma" panose="020B0604030504040204" pitchFamily="34" charset="0"/>
                    <a:cs typeface="Tahoma" panose="020B0604030504040204" pitchFamily="34" charset="0"/>
                  </a:endParaRPr>
                </a:p>
              </p:txBody>
            </p:sp>
            <p:sp>
              <p:nvSpPr>
                <p:cNvPr id="77" name="Freeform 369"/>
                <p:cNvSpPr>
                  <a:spLocks/>
                </p:cNvSpPr>
                <p:nvPr/>
              </p:nvSpPr>
              <p:spPr bwMode="auto">
                <a:xfrm>
                  <a:off x="4719" y="1220"/>
                  <a:ext cx="158" cy="87"/>
                </a:xfrm>
                <a:custGeom>
                  <a:avLst/>
                  <a:gdLst>
                    <a:gd name="T0" fmla="*/ 79 w 158"/>
                    <a:gd name="T1" fmla="*/ 0 h 105"/>
                    <a:gd name="T2" fmla="*/ 0 w 158"/>
                    <a:gd name="T3" fmla="*/ 105 h 105"/>
                    <a:gd name="T4" fmla="*/ 158 w 158"/>
                    <a:gd name="T5" fmla="*/ 105 h 105"/>
                    <a:gd name="T6" fmla="*/ 79 w 158"/>
                    <a:gd name="T7" fmla="*/ 0 h 105"/>
                  </a:gdLst>
                  <a:ahLst/>
                  <a:cxnLst>
                    <a:cxn ang="0">
                      <a:pos x="T0" y="T1"/>
                    </a:cxn>
                    <a:cxn ang="0">
                      <a:pos x="T2" y="T3"/>
                    </a:cxn>
                    <a:cxn ang="0">
                      <a:pos x="T4" y="T5"/>
                    </a:cxn>
                    <a:cxn ang="0">
                      <a:pos x="T6" y="T7"/>
                    </a:cxn>
                  </a:cxnLst>
                  <a:rect l="0" t="0" r="r" b="b"/>
                  <a:pathLst>
                    <a:path w="158" h="105">
                      <a:moveTo>
                        <a:pt x="79" y="0"/>
                      </a:moveTo>
                      <a:lnTo>
                        <a:pt x="0" y="105"/>
                      </a:lnTo>
                      <a:lnTo>
                        <a:pt x="158" y="105"/>
                      </a:lnTo>
                      <a:lnTo>
                        <a:pt x="79" y="0"/>
                      </a:lnTo>
                      <a:close/>
                    </a:path>
                  </a:pathLst>
                </a:custGeom>
                <a:solidFill>
                  <a:srgbClr val="000000"/>
                </a:solidFill>
                <a:ln w="12700" cap="rnd">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ja-JP" altLang="en-US">
                    <a:latin typeface="Tahoma" panose="020B0604030504040204" pitchFamily="34" charset="0"/>
                    <a:cs typeface="Tahoma" panose="020B0604030504040204" pitchFamily="34" charset="0"/>
                  </a:endParaRPr>
                </a:p>
              </p:txBody>
            </p:sp>
            <p:sp>
              <p:nvSpPr>
                <p:cNvPr id="78" name="Line 371"/>
                <p:cNvSpPr>
                  <a:spLocks noChangeShapeType="1"/>
                </p:cNvSpPr>
                <p:nvPr/>
              </p:nvSpPr>
              <p:spPr bwMode="auto">
                <a:xfrm>
                  <a:off x="4798" y="1167"/>
                  <a:ext cx="0" cy="21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Tahoma" panose="020B0604030504040204" pitchFamily="34" charset="0"/>
                    <a:cs typeface="Tahoma" panose="020B0604030504040204" pitchFamily="34" charset="0"/>
                  </a:endParaRPr>
                </a:p>
              </p:txBody>
            </p:sp>
          </p:grpSp>
          <p:sp>
            <p:nvSpPr>
              <p:cNvPr id="75" name="Line 373"/>
              <p:cNvSpPr>
                <a:spLocks noChangeShapeType="1"/>
              </p:cNvSpPr>
              <p:nvPr/>
            </p:nvSpPr>
            <p:spPr bwMode="auto">
              <a:xfrm>
                <a:off x="4707" y="1220"/>
                <a:ext cx="182"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Tahoma" panose="020B0604030504040204" pitchFamily="34" charset="0"/>
                  <a:cs typeface="Tahoma" panose="020B0604030504040204" pitchFamily="34" charset="0"/>
                </a:endParaRPr>
              </a:p>
            </p:txBody>
          </p:sp>
        </p:grpSp>
        <p:sp>
          <p:nvSpPr>
            <p:cNvPr id="73" name="Line 403"/>
            <p:cNvSpPr>
              <a:spLocks noChangeShapeType="1"/>
            </p:cNvSpPr>
            <p:nvPr/>
          </p:nvSpPr>
          <p:spPr bwMode="auto">
            <a:xfrm rot="16200000">
              <a:off x="6534216" y="1232397"/>
              <a:ext cx="0" cy="333375"/>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Tahoma" panose="020B0604030504040204" pitchFamily="34" charset="0"/>
                <a:cs typeface="Tahoma" panose="020B0604030504040204" pitchFamily="34" charset="0"/>
              </a:endParaRPr>
            </a:p>
          </p:txBody>
        </p:sp>
      </p:grpSp>
      <p:sp>
        <p:nvSpPr>
          <p:cNvPr id="79" name="正方形/長方形 78"/>
          <p:cNvSpPr/>
          <p:nvPr/>
        </p:nvSpPr>
        <p:spPr>
          <a:xfrm rot="2700000" flipH="1" flipV="1">
            <a:off x="6584924" y="3996118"/>
            <a:ext cx="45719" cy="306297"/>
          </a:xfrm>
          <a:prstGeom prst="rect">
            <a:avLst/>
          </a:prstGeom>
          <a:solidFill>
            <a:schemeClr val="bg1">
              <a:lumMod val="9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cxnSp>
        <p:nvCxnSpPr>
          <p:cNvPr id="80" name="直線コネクタ 79"/>
          <p:cNvCxnSpPr/>
          <p:nvPr/>
        </p:nvCxnSpPr>
        <p:spPr>
          <a:xfrm>
            <a:off x="2951334" y="1700808"/>
            <a:ext cx="0" cy="2973402"/>
          </a:xfrm>
          <a:prstGeom prst="line">
            <a:avLst/>
          </a:prstGeom>
          <a:ln w="190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1" name="カギ線コネクタ 80"/>
          <p:cNvCxnSpPr>
            <a:stCxn id="102" idx="1"/>
            <a:endCxn id="106" idx="3"/>
          </p:cNvCxnSpPr>
          <p:nvPr/>
        </p:nvCxnSpPr>
        <p:spPr>
          <a:xfrm rot="10800000" flipV="1">
            <a:off x="4655398" y="4114820"/>
            <a:ext cx="12700" cy="1440160"/>
          </a:xfrm>
          <a:prstGeom prst="bentConnector3">
            <a:avLst>
              <a:gd name="adj1" fmla="val 18299606"/>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82" name="グループ化 81"/>
          <p:cNvGrpSpPr/>
          <p:nvPr/>
        </p:nvGrpSpPr>
        <p:grpSpPr>
          <a:xfrm>
            <a:off x="3387395" y="4006322"/>
            <a:ext cx="216996" cy="216996"/>
            <a:chOff x="1403648" y="5373216"/>
            <a:chExt cx="360040" cy="360040"/>
          </a:xfrm>
          <a:solidFill>
            <a:schemeClr val="bg1">
              <a:lumMod val="95000"/>
            </a:schemeClr>
          </a:solidFill>
        </p:grpSpPr>
        <p:sp>
          <p:nvSpPr>
            <p:cNvPr id="83" name="正方形/長方形 82"/>
            <p:cNvSpPr/>
            <p:nvPr/>
          </p:nvSpPr>
          <p:spPr>
            <a:xfrm>
              <a:off x="1403648" y="5373216"/>
              <a:ext cx="360040" cy="360040"/>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cxnSp>
          <p:nvCxnSpPr>
            <p:cNvPr id="84" name="直線コネクタ 83"/>
            <p:cNvCxnSpPr/>
            <p:nvPr/>
          </p:nvCxnSpPr>
          <p:spPr>
            <a:xfrm>
              <a:off x="1403648" y="5373216"/>
              <a:ext cx="360040" cy="36004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グループ化 84"/>
          <p:cNvGrpSpPr/>
          <p:nvPr/>
        </p:nvGrpSpPr>
        <p:grpSpPr>
          <a:xfrm>
            <a:off x="2842836" y="5446482"/>
            <a:ext cx="216996" cy="216996"/>
            <a:chOff x="1403648" y="5373216"/>
            <a:chExt cx="360040" cy="360040"/>
          </a:xfrm>
          <a:solidFill>
            <a:schemeClr val="bg1">
              <a:lumMod val="95000"/>
            </a:schemeClr>
          </a:solidFill>
        </p:grpSpPr>
        <p:sp>
          <p:nvSpPr>
            <p:cNvPr id="86" name="正方形/長方形 85"/>
            <p:cNvSpPr/>
            <p:nvPr/>
          </p:nvSpPr>
          <p:spPr>
            <a:xfrm>
              <a:off x="1403648" y="5373216"/>
              <a:ext cx="360040" cy="360040"/>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cxnSp>
          <p:nvCxnSpPr>
            <p:cNvPr id="87" name="直線コネクタ 86"/>
            <p:cNvCxnSpPr/>
            <p:nvPr/>
          </p:nvCxnSpPr>
          <p:spPr>
            <a:xfrm>
              <a:off x="1403648" y="5373216"/>
              <a:ext cx="360040" cy="36004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8" name="正方形/長方形 87"/>
          <p:cNvSpPr/>
          <p:nvPr/>
        </p:nvSpPr>
        <p:spPr>
          <a:xfrm rot="18900000" flipH="1">
            <a:off x="2297333" y="5401832"/>
            <a:ext cx="45719" cy="306297"/>
          </a:xfrm>
          <a:prstGeom prst="rect">
            <a:avLst/>
          </a:prstGeom>
          <a:solidFill>
            <a:schemeClr val="bg1">
              <a:lumMod val="9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89" name="正方形/長方形 88"/>
          <p:cNvSpPr/>
          <p:nvPr/>
        </p:nvSpPr>
        <p:spPr>
          <a:xfrm rot="2700000" flipH="1" flipV="1">
            <a:off x="2297332" y="3961670"/>
            <a:ext cx="45719" cy="306297"/>
          </a:xfrm>
          <a:prstGeom prst="rect">
            <a:avLst/>
          </a:prstGeom>
          <a:solidFill>
            <a:schemeClr val="bg1">
              <a:lumMod val="9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cxnSp>
        <p:nvCxnSpPr>
          <p:cNvPr id="90" name="直線矢印コネクタ 89"/>
          <p:cNvCxnSpPr>
            <a:stCxn id="107" idx="1"/>
            <a:endCxn id="115" idx="1"/>
          </p:cNvCxnSpPr>
          <p:nvPr/>
        </p:nvCxnSpPr>
        <p:spPr>
          <a:xfrm>
            <a:off x="5463505" y="5554980"/>
            <a:ext cx="1641109" cy="0"/>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91" name="グループ化 90"/>
          <p:cNvGrpSpPr/>
          <p:nvPr/>
        </p:nvGrpSpPr>
        <p:grpSpPr>
          <a:xfrm flipH="1">
            <a:off x="5894581" y="5446482"/>
            <a:ext cx="216996" cy="216996"/>
            <a:chOff x="1403648" y="5373216"/>
            <a:chExt cx="360040" cy="360040"/>
          </a:xfrm>
          <a:solidFill>
            <a:schemeClr val="bg1">
              <a:lumMod val="95000"/>
            </a:schemeClr>
          </a:solidFill>
        </p:grpSpPr>
        <p:sp>
          <p:nvSpPr>
            <p:cNvPr id="92" name="正方形/長方形 91"/>
            <p:cNvSpPr/>
            <p:nvPr/>
          </p:nvSpPr>
          <p:spPr>
            <a:xfrm>
              <a:off x="1403648" y="5373216"/>
              <a:ext cx="360040" cy="360040"/>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cxnSp>
          <p:nvCxnSpPr>
            <p:cNvPr id="93" name="直線コネクタ 92"/>
            <p:cNvCxnSpPr/>
            <p:nvPr/>
          </p:nvCxnSpPr>
          <p:spPr>
            <a:xfrm>
              <a:off x="1403648" y="5373216"/>
              <a:ext cx="360040" cy="36004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4" name="グループ化 93"/>
          <p:cNvGrpSpPr/>
          <p:nvPr/>
        </p:nvGrpSpPr>
        <p:grpSpPr>
          <a:xfrm flipH="1">
            <a:off x="4655884" y="2512642"/>
            <a:ext cx="808107" cy="468052"/>
            <a:chOff x="3635896" y="4931876"/>
            <a:chExt cx="1908075" cy="936104"/>
          </a:xfrm>
        </p:grpSpPr>
        <p:grpSp>
          <p:nvGrpSpPr>
            <p:cNvPr id="95" name="グループ化 94"/>
            <p:cNvGrpSpPr/>
            <p:nvPr/>
          </p:nvGrpSpPr>
          <p:grpSpPr>
            <a:xfrm>
              <a:off x="3635896" y="4931876"/>
              <a:ext cx="216024" cy="936104"/>
              <a:chOff x="4211960" y="4505477"/>
              <a:chExt cx="144016" cy="936104"/>
            </a:xfrm>
          </p:grpSpPr>
          <p:sp>
            <p:nvSpPr>
              <p:cNvPr id="97" name="正方形/長方形 96"/>
              <p:cNvSpPr/>
              <p:nvPr/>
            </p:nvSpPr>
            <p:spPr>
              <a:xfrm>
                <a:off x="4211960" y="4505477"/>
                <a:ext cx="127525" cy="936104"/>
              </a:xfrm>
              <a:prstGeom prst="rect">
                <a:avLst/>
              </a:prstGeom>
              <a:solidFill>
                <a:schemeClr val="bg1">
                  <a:lumMod val="7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98" name="右大かっこ 97"/>
              <p:cNvSpPr/>
              <p:nvPr/>
            </p:nvSpPr>
            <p:spPr>
              <a:xfrm flipH="1">
                <a:off x="4283968" y="4505477"/>
                <a:ext cx="72008" cy="936104"/>
              </a:xfrm>
              <a:prstGeom prst="rightBracket">
                <a:avLst>
                  <a:gd name="adj" fmla="val 697470"/>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grpSp>
        <p:sp>
          <p:nvSpPr>
            <p:cNvPr id="96" name="正方形/長方形 95"/>
            <p:cNvSpPr/>
            <p:nvPr/>
          </p:nvSpPr>
          <p:spPr>
            <a:xfrm>
              <a:off x="5416446" y="4931876"/>
              <a:ext cx="127525" cy="936104"/>
            </a:xfrm>
            <a:prstGeom prst="rect">
              <a:avLst/>
            </a:prstGeom>
            <a:solidFill>
              <a:schemeClr val="bg1">
                <a:lumMod val="7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grpSp>
      <p:grpSp>
        <p:nvGrpSpPr>
          <p:cNvPr id="99" name="グループ化 98"/>
          <p:cNvGrpSpPr/>
          <p:nvPr/>
        </p:nvGrpSpPr>
        <p:grpSpPr>
          <a:xfrm>
            <a:off x="4655398" y="3880794"/>
            <a:ext cx="808107" cy="468052"/>
            <a:chOff x="3635896" y="4931876"/>
            <a:chExt cx="1908075" cy="936104"/>
          </a:xfrm>
        </p:grpSpPr>
        <p:grpSp>
          <p:nvGrpSpPr>
            <p:cNvPr id="100" name="グループ化 99"/>
            <p:cNvGrpSpPr/>
            <p:nvPr/>
          </p:nvGrpSpPr>
          <p:grpSpPr>
            <a:xfrm>
              <a:off x="3635896" y="4931876"/>
              <a:ext cx="216024" cy="936104"/>
              <a:chOff x="4211960" y="4505477"/>
              <a:chExt cx="144016" cy="936104"/>
            </a:xfrm>
          </p:grpSpPr>
          <p:sp>
            <p:nvSpPr>
              <p:cNvPr id="102" name="正方形/長方形 101"/>
              <p:cNvSpPr/>
              <p:nvPr/>
            </p:nvSpPr>
            <p:spPr>
              <a:xfrm>
                <a:off x="4211960" y="4505477"/>
                <a:ext cx="127525" cy="936104"/>
              </a:xfrm>
              <a:prstGeom prst="rect">
                <a:avLst/>
              </a:prstGeom>
              <a:solidFill>
                <a:schemeClr val="bg1">
                  <a:lumMod val="7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103" name="右大かっこ 102"/>
              <p:cNvSpPr/>
              <p:nvPr/>
            </p:nvSpPr>
            <p:spPr>
              <a:xfrm flipH="1">
                <a:off x="4283968" y="4505477"/>
                <a:ext cx="72008" cy="936104"/>
              </a:xfrm>
              <a:prstGeom prst="rightBracket">
                <a:avLst>
                  <a:gd name="adj" fmla="val 697470"/>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grpSp>
        <p:sp>
          <p:nvSpPr>
            <p:cNvPr id="101" name="正方形/長方形 100"/>
            <p:cNvSpPr/>
            <p:nvPr/>
          </p:nvSpPr>
          <p:spPr>
            <a:xfrm>
              <a:off x="5416446" y="4931876"/>
              <a:ext cx="127525" cy="936104"/>
            </a:xfrm>
            <a:prstGeom prst="rect">
              <a:avLst/>
            </a:prstGeom>
            <a:solidFill>
              <a:schemeClr val="bg1">
                <a:lumMod val="7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grpSp>
      <p:grpSp>
        <p:nvGrpSpPr>
          <p:cNvPr id="104" name="グループ化 103"/>
          <p:cNvGrpSpPr/>
          <p:nvPr/>
        </p:nvGrpSpPr>
        <p:grpSpPr>
          <a:xfrm flipH="1">
            <a:off x="4655398" y="5320954"/>
            <a:ext cx="808107" cy="468052"/>
            <a:chOff x="3635896" y="4931876"/>
            <a:chExt cx="1908075" cy="936104"/>
          </a:xfrm>
        </p:grpSpPr>
        <p:grpSp>
          <p:nvGrpSpPr>
            <p:cNvPr id="105" name="グループ化 104"/>
            <p:cNvGrpSpPr/>
            <p:nvPr/>
          </p:nvGrpSpPr>
          <p:grpSpPr>
            <a:xfrm>
              <a:off x="3635896" y="4931876"/>
              <a:ext cx="216024" cy="936104"/>
              <a:chOff x="4211960" y="4505477"/>
              <a:chExt cx="144016" cy="936104"/>
            </a:xfrm>
          </p:grpSpPr>
          <p:sp>
            <p:nvSpPr>
              <p:cNvPr id="107" name="正方形/長方形 106"/>
              <p:cNvSpPr/>
              <p:nvPr/>
            </p:nvSpPr>
            <p:spPr>
              <a:xfrm>
                <a:off x="4211960" y="4505477"/>
                <a:ext cx="127525" cy="936104"/>
              </a:xfrm>
              <a:prstGeom prst="rect">
                <a:avLst/>
              </a:prstGeom>
              <a:solidFill>
                <a:schemeClr val="bg1">
                  <a:lumMod val="7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108" name="右大かっこ 107"/>
              <p:cNvSpPr/>
              <p:nvPr/>
            </p:nvSpPr>
            <p:spPr>
              <a:xfrm flipH="1">
                <a:off x="4283968" y="4505477"/>
                <a:ext cx="72008" cy="936104"/>
              </a:xfrm>
              <a:prstGeom prst="rightBracket">
                <a:avLst>
                  <a:gd name="adj" fmla="val 697470"/>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grpSp>
        <p:sp>
          <p:nvSpPr>
            <p:cNvPr id="106" name="正方形/長方形 105"/>
            <p:cNvSpPr/>
            <p:nvPr/>
          </p:nvSpPr>
          <p:spPr>
            <a:xfrm>
              <a:off x="5416446" y="4931876"/>
              <a:ext cx="127525" cy="936104"/>
            </a:xfrm>
            <a:prstGeom prst="rect">
              <a:avLst/>
            </a:prstGeom>
            <a:solidFill>
              <a:schemeClr val="bg1">
                <a:lumMod val="7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grpSp>
      <p:grpSp>
        <p:nvGrpSpPr>
          <p:cNvPr id="109" name="グループ化 108"/>
          <p:cNvGrpSpPr/>
          <p:nvPr/>
        </p:nvGrpSpPr>
        <p:grpSpPr>
          <a:xfrm>
            <a:off x="7157725" y="4661910"/>
            <a:ext cx="1791742" cy="641398"/>
            <a:chOff x="136599" y="4787860"/>
            <a:chExt cx="1507084" cy="360040"/>
          </a:xfrm>
        </p:grpSpPr>
        <p:cxnSp>
          <p:nvCxnSpPr>
            <p:cNvPr id="110" name="直線コネクタ 109"/>
            <p:cNvCxnSpPr/>
            <p:nvPr/>
          </p:nvCxnSpPr>
          <p:spPr>
            <a:xfrm flipV="1">
              <a:off x="827584" y="4787860"/>
              <a:ext cx="0" cy="36004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flipV="1">
              <a:off x="1259632" y="4787860"/>
              <a:ext cx="0" cy="36004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flipV="1">
              <a:off x="395536" y="4787860"/>
              <a:ext cx="0" cy="36004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a:off x="136599" y="5147900"/>
              <a:ext cx="1507084"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14" name="テキスト ボックス 113"/>
          <p:cNvSpPr txBox="1"/>
          <p:nvPr/>
        </p:nvSpPr>
        <p:spPr>
          <a:xfrm>
            <a:off x="7160659" y="4182598"/>
            <a:ext cx="1930446" cy="461665"/>
          </a:xfrm>
          <a:prstGeom prst="rect">
            <a:avLst/>
          </a:prstGeom>
          <a:noFill/>
        </p:spPr>
        <p:txBody>
          <a:bodyPr wrap="square" rtlCol="0">
            <a:spAutoFit/>
          </a:bodyPr>
          <a:lstStyle/>
          <a:p>
            <a:r>
              <a:rPr kumimoji="1" lang="en-US" altLang="ja-JP" sz="2400" dirty="0">
                <a:latin typeface="Tahoma" panose="020B0604030504040204" pitchFamily="34" charset="0"/>
                <a:ea typeface="Tahoma" panose="020B0604030504040204" pitchFamily="34" charset="0"/>
                <a:cs typeface="Tahoma" panose="020B0604030504040204" pitchFamily="34" charset="0"/>
              </a:rPr>
              <a:t>42 GHz</a:t>
            </a:r>
            <a:endParaRPr kumimoji="1" lang="ja-JP" altLang="en-US" sz="2400" dirty="0">
              <a:latin typeface="Tahoma" panose="020B0604030504040204" pitchFamily="34" charset="0"/>
              <a:cs typeface="Tahoma" panose="020B0604030504040204" pitchFamily="34" charset="0"/>
            </a:endParaRPr>
          </a:p>
        </p:txBody>
      </p:sp>
      <p:sp>
        <p:nvSpPr>
          <p:cNvPr id="115" name="テキスト ボックス 114"/>
          <p:cNvSpPr txBox="1"/>
          <p:nvPr/>
        </p:nvSpPr>
        <p:spPr>
          <a:xfrm>
            <a:off x="7104614" y="5370314"/>
            <a:ext cx="1353769" cy="369332"/>
          </a:xfrm>
          <a:prstGeom prst="rect">
            <a:avLst/>
          </a:prstGeom>
          <a:noFill/>
        </p:spPr>
        <p:txBody>
          <a:bodyPr wrap="none" rtlCol="0">
            <a:spAutoFit/>
          </a:bodyPr>
          <a:lstStyle/>
          <a:p>
            <a:r>
              <a:rPr kumimoji="1" lang="en-US" altLang="ja-JP" dirty="0">
                <a:latin typeface="Tahoma" panose="020B0604030504040204" pitchFamily="34" charset="0"/>
                <a:ea typeface="Tahoma" panose="020B0604030504040204" pitchFamily="34" charset="0"/>
                <a:cs typeface="Tahoma" panose="020B0604030504040204" pitchFamily="34" charset="0"/>
              </a:rPr>
              <a:t>To HIDES-F</a:t>
            </a:r>
            <a:endParaRPr kumimoji="1" lang="ja-JP" altLang="en-US" dirty="0">
              <a:latin typeface="Tahoma" panose="020B0604030504040204" pitchFamily="34" charset="0"/>
              <a:cs typeface="Tahoma" panose="020B0604030504040204" pitchFamily="34" charset="0"/>
            </a:endParaRPr>
          </a:p>
        </p:txBody>
      </p:sp>
      <p:sp>
        <p:nvSpPr>
          <p:cNvPr id="116" name="テキスト ボックス 115"/>
          <p:cNvSpPr txBox="1"/>
          <p:nvPr/>
        </p:nvSpPr>
        <p:spPr>
          <a:xfrm>
            <a:off x="3768571" y="1867472"/>
            <a:ext cx="527710" cy="523220"/>
          </a:xfrm>
          <a:prstGeom prst="rect">
            <a:avLst/>
          </a:prstGeom>
          <a:solidFill>
            <a:schemeClr val="bg1"/>
          </a:solidFill>
          <a:ln w="19050">
            <a:solidFill>
              <a:srgbClr val="FF0000"/>
            </a:solidFill>
          </a:ln>
        </p:spPr>
        <p:txBody>
          <a:bodyPr wrap="none" rtlCol="0">
            <a:spAutoFit/>
          </a:bodyPr>
          <a:lstStyle/>
          <a:p>
            <a:pPr algn="ctr"/>
            <a:r>
              <a:rPr kumimoji="1" lang="en-US" altLang="ja-JP" sz="1400" dirty="0">
                <a:solidFill>
                  <a:srgbClr val="FF0000"/>
                </a:solidFill>
                <a:latin typeface="Tahoma" panose="020B0604030504040204" pitchFamily="34" charset="0"/>
                <a:ea typeface="Tahoma" panose="020B0604030504040204" pitchFamily="34" charset="0"/>
                <a:cs typeface="Tahoma" panose="020B0604030504040204" pitchFamily="34" charset="0"/>
              </a:rPr>
              <a:t>PDH</a:t>
            </a:r>
          </a:p>
          <a:p>
            <a:pPr algn="ctr"/>
            <a:r>
              <a:rPr kumimoji="1" lang="en-US" altLang="ja-JP" sz="1400" dirty="0">
                <a:solidFill>
                  <a:srgbClr val="FF0000"/>
                </a:solidFill>
                <a:latin typeface="Tahoma" panose="020B0604030504040204" pitchFamily="34" charset="0"/>
                <a:ea typeface="Tahoma" panose="020B0604030504040204" pitchFamily="34" charset="0"/>
                <a:cs typeface="Tahoma" panose="020B0604030504040204" pitchFamily="34" charset="0"/>
              </a:rPr>
              <a:t>lock</a:t>
            </a:r>
            <a:endParaRPr kumimoji="1" lang="ja-JP" altLang="en-US" sz="1400" dirty="0">
              <a:solidFill>
                <a:srgbClr val="FF0000"/>
              </a:solidFill>
              <a:latin typeface="Tahoma" panose="020B0604030504040204" pitchFamily="34" charset="0"/>
              <a:cs typeface="Tahoma" panose="020B0604030504040204" pitchFamily="34" charset="0"/>
            </a:endParaRPr>
          </a:p>
        </p:txBody>
      </p:sp>
      <p:sp>
        <p:nvSpPr>
          <p:cNvPr id="117" name="テキスト ボックス 116"/>
          <p:cNvSpPr txBox="1"/>
          <p:nvPr/>
        </p:nvSpPr>
        <p:spPr>
          <a:xfrm>
            <a:off x="3232038" y="3235624"/>
            <a:ext cx="527710" cy="523220"/>
          </a:xfrm>
          <a:prstGeom prst="rect">
            <a:avLst/>
          </a:prstGeom>
          <a:solidFill>
            <a:schemeClr val="bg1"/>
          </a:solidFill>
          <a:ln w="19050">
            <a:solidFill>
              <a:srgbClr val="FF0000"/>
            </a:solidFill>
          </a:ln>
        </p:spPr>
        <p:txBody>
          <a:bodyPr wrap="none" rtlCol="0">
            <a:spAutoFit/>
          </a:bodyPr>
          <a:lstStyle/>
          <a:p>
            <a:pPr algn="ctr"/>
            <a:r>
              <a:rPr kumimoji="1" lang="en-US" altLang="ja-JP" sz="1400" dirty="0">
                <a:solidFill>
                  <a:srgbClr val="FF0000"/>
                </a:solidFill>
                <a:latin typeface="Tahoma" panose="020B0604030504040204" pitchFamily="34" charset="0"/>
                <a:ea typeface="Tahoma" panose="020B0604030504040204" pitchFamily="34" charset="0"/>
                <a:cs typeface="Tahoma" panose="020B0604030504040204" pitchFamily="34" charset="0"/>
              </a:rPr>
              <a:t>PDH</a:t>
            </a:r>
          </a:p>
          <a:p>
            <a:pPr algn="ctr"/>
            <a:r>
              <a:rPr kumimoji="1" lang="en-US" altLang="ja-JP" sz="1400" dirty="0">
                <a:solidFill>
                  <a:srgbClr val="FF0000"/>
                </a:solidFill>
                <a:latin typeface="Tahoma" panose="020B0604030504040204" pitchFamily="34" charset="0"/>
                <a:ea typeface="Tahoma" panose="020B0604030504040204" pitchFamily="34" charset="0"/>
                <a:cs typeface="Tahoma" panose="020B0604030504040204" pitchFamily="34" charset="0"/>
              </a:rPr>
              <a:t>lock</a:t>
            </a:r>
            <a:endParaRPr kumimoji="1" lang="ja-JP" altLang="en-US" sz="1400" dirty="0">
              <a:solidFill>
                <a:srgbClr val="FF0000"/>
              </a:solidFill>
              <a:latin typeface="Tahoma" panose="020B0604030504040204" pitchFamily="34" charset="0"/>
              <a:cs typeface="Tahoma" panose="020B0604030504040204" pitchFamily="34" charset="0"/>
            </a:endParaRPr>
          </a:p>
        </p:txBody>
      </p:sp>
      <p:sp>
        <p:nvSpPr>
          <p:cNvPr id="118" name="テキスト ボックス 117"/>
          <p:cNvSpPr txBox="1"/>
          <p:nvPr/>
        </p:nvSpPr>
        <p:spPr>
          <a:xfrm>
            <a:off x="2684552" y="4672882"/>
            <a:ext cx="527710" cy="523220"/>
          </a:xfrm>
          <a:prstGeom prst="rect">
            <a:avLst/>
          </a:prstGeom>
          <a:solidFill>
            <a:schemeClr val="bg1"/>
          </a:solidFill>
          <a:ln w="19050">
            <a:solidFill>
              <a:srgbClr val="FF0000"/>
            </a:solidFill>
          </a:ln>
        </p:spPr>
        <p:txBody>
          <a:bodyPr wrap="none" rtlCol="0">
            <a:spAutoFit/>
          </a:bodyPr>
          <a:lstStyle/>
          <a:p>
            <a:pPr algn="ctr"/>
            <a:r>
              <a:rPr kumimoji="1" lang="en-US" altLang="ja-JP" sz="1400" dirty="0">
                <a:solidFill>
                  <a:srgbClr val="FF0000"/>
                </a:solidFill>
                <a:latin typeface="Tahoma" panose="020B0604030504040204" pitchFamily="34" charset="0"/>
                <a:ea typeface="Tahoma" panose="020B0604030504040204" pitchFamily="34" charset="0"/>
                <a:cs typeface="Tahoma" panose="020B0604030504040204" pitchFamily="34" charset="0"/>
              </a:rPr>
              <a:t>PDH</a:t>
            </a:r>
          </a:p>
          <a:p>
            <a:pPr algn="ctr"/>
            <a:r>
              <a:rPr kumimoji="1" lang="en-US" altLang="ja-JP" sz="1400" dirty="0">
                <a:solidFill>
                  <a:srgbClr val="FF0000"/>
                </a:solidFill>
                <a:latin typeface="Tahoma" panose="020B0604030504040204" pitchFamily="34" charset="0"/>
                <a:ea typeface="Tahoma" panose="020B0604030504040204" pitchFamily="34" charset="0"/>
                <a:cs typeface="Tahoma" panose="020B0604030504040204" pitchFamily="34" charset="0"/>
              </a:rPr>
              <a:t>lock</a:t>
            </a:r>
            <a:endParaRPr kumimoji="1" lang="ja-JP" altLang="en-US" sz="1400" dirty="0">
              <a:solidFill>
                <a:srgbClr val="FF0000"/>
              </a:solidFill>
              <a:latin typeface="Tahoma" panose="020B0604030504040204" pitchFamily="34" charset="0"/>
              <a:cs typeface="Tahoma" panose="020B0604030504040204" pitchFamily="34" charset="0"/>
            </a:endParaRPr>
          </a:p>
        </p:txBody>
      </p:sp>
      <p:sp>
        <p:nvSpPr>
          <p:cNvPr id="119" name="正方形/長方形 118"/>
          <p:cNvSpPr/>
          <p:nvPr/>
        </p:nvSpPr>
        <p:spPr>
          <a:xfrm flipH="1">
            <a:off x="2369616" y="1448777"/>
            <a:ext cx="45719" cy="360040"/>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120" name="テキスト ボックス 119"/>
          <p:cNvSpPr txBox="1"/>
          <p:nvPr/>
        </p:nvSpPr>
        <p:spPr>
          <a:xfrm>
            <a:off x="2178314" y="1825079"/>
            <a:ext cx="441146" cy="307777"/>
          </a:xfrm>
          <a:prstGeom prst="rect">
            <a:avLst/>
          </a:prstGeom>
          <a:noFill/>
        </p:spPr>
        <p:txBody>
          <a:bodyPr wrap="none" rtlCol="0">
            <a:spAutoFit/>
          </a:bodyPr>
          <a:lstStyle/>
          <a:p>
            <a:r>
              <a:rPr lang="en-US" altLang="ja-JP" sz="1400" dirty="0">
                <a:latin typeface="Tahoma" panose="020B0604030504040204" pitchFamily="34" charset="0"/>
                <a:ea typeface="Tahoma" panose="020B0604030504040204" pitchFamily="34" charset="0"/>
                <a:cs typeface="Tahoma" panose="020B0604030504040204" pitchFamily="34" charset="0"/>
              </a:rPr>
              <a:t>λ/2</a:t>
            </a:r>
            <a:endParaRPr kumimoji="1" lang="ja-JP" altLang="en-US" sz="1400" dirty="0">
              <a:latin typeface="Tahoma" panose="020B0604030504040204" pitchFamily="34" charset="0"/>
              <a:cs typeface="Tahoma" panose="020B0604030504040204" pitchFamily="34" charset="0"/>
            </a:endParaRPr>
          </a:p>
        </p:txBody>
      </p:sp>
      <p:sp>
        <p:nvSpPr>
          <p:cNvPr id="124" name="テキスト ボックス 123"/>
          <p:cNvSpPr txBox="1"/>
          <p:nvPr/>
        </p:nvSpPr>
        <p:spPr>
          <a:xfrm>
            <a:off x="-73891" y="1229511"/>
            <a:ext cx="1480405" cy="307777"/>
          </a:xfrm>
          <a:prstGeom prst="rect">
            <a:avLst/>
          </a:prstGeom>
          <a:noFill/>
        </p:spPr>
        <p:txBody>
          <a:bodyPr wrap="none" rtlCol="0">
            <a:spAutoFit/>
          </a:bodyPr>
          <a:lstStyle/>
          <a:p>
            <a:r>
              <a:rPr kumimoji="1" lang="en-US" altLang="ja-JP" sz="1400" dirty="0">
                <a:solidFill>
                  <a:srgbClr val="00B050"/>
                </a:solidFill>
                <a:latin typeface="Tahoma" panose="020B0604030504040204" pitchFamily="34" charset="0"/>
                <a:ea typeface="Tahoma" panose="020B0604030504040204" pitchFamily="34" charset="0"/>
                <a:cs typeface="Tahoma" panose="020B0604030504040204" pitchFamily="34" charset="0"/>
              </a:rPr>
              <a:t>Iodine-stabilized</a:t>
            </a:r>
            <a:endParaRPr kumimoji="1" lang="ja-JP" altLang="en-US" sz="1400" dirty="0">
              <a:solidFill>
                <a:srgbClr val="00B050"/>
              </a:solidFill>
              <a:latin typeface="Tahoma" panose="020B0604030504040204" pitchFamily="34" charset="0"/>
              <a:cs typeface="Tahoma" panose="020B0604030504040204" pitchFamily="34" charset="0"/>
            </a:endParaRPr>
          </a:p>
        </p:txBody>
      </p:sp>
      <p:sp>
        <p:nvSpPr>
          <p:cNvPr id="125" name="タイトル 8"/>
          <p:cNvSpPr txBox="1">
            <a:spLocks/>
          </p:cNvSpPr>
          <p:nvPr/>
        </p:nvSpPr>
        <p:spPr>
          <a:xfrm>
            <a:off x="369489" y="540410"/>
            <a:ext cx="8928992" cy="648072"/>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b="1" dirty="0">
                <a:latin typeface="Candara" panose="020E0502030303020204" pitchFamily="34" charset="0"/>
              </a:rPr>
              <a:t>Mode-filtering using three optical cavities</a:t>
            </a:r>
            <a:endParaRPr lang="ja-JP" altLang="en-US" sz="3600" b="1" dirty="0">
              <a:latin typeface="Candara" panose="020E0502030303020204" pitchFamily="34" charset="0"/>
            </a:endParaRPr>
          </a:p>
        </p:txBody>
      </p:sp>
    </p:spTree>
    <p:extLst>
      <p:ext uri="{BB962C8B-B14F-4D97-AF65-F5344CB8AC3E}">
        <p14:creationId xmlns:p14="http://schemas.microsoft.com/office/powerpoint/2010/main" val="1339730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lgn="ctr"/>
            <a:r>
              <a:rPr kumimoji="1" lang="en-US" altLang="ja-JP" sz="4400" b="1" dirty="0">
                <a:latin typeface="Candara" panose="020E0502030303020204" pitchFamily="34" charset="0"/>
              </a:rPr>
              <a:t>Cavity system overview</a:t>
            </a:r>
            <a:endParaRPr kumimoji="1" lang="ja-JP" altLang="en-US" sz="4400" b="1" dirty="0">
              <a:latin typeface="Candara" panose="020E0502030303020204" pitchFamily="34" charset="0"/>
            </a:endParaRPr>
          </a:p>
        </p:txBody>
      </p:sp>
      <p:pic>
        <p:nvPicPr>
          <p:cNvPr id="1026" name="Picture 2" descr="E:\Works\AIST\Astro-comb\OAO天文コムmanual\素材\DSC_023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475656" y="1340768"/>
            <a:ext cx="6264696" cy="417646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グループ化 8"/>
          <p:cNvGrpSpPr/>
          <p:nvPr/>
        </p:nvGrpSpPr>
        <p:grpSpPr>
          <a:xfrm>
            <a:off x="3905261" y="1750700"/>
            <a:ext cx="2842219" cy="3352800"/>
            <a:chOff x="3905261" y="2110740"/>
            <a:chExt cx="2842219" cy="3352800"/>
          </a:xfrm>
        </p:grpSpPr>
        <p:sp>
          <p:nvSpPr>
            <p:cNvPr id="5" name="フリーフォーム 4"/>
            <p:cNvSpPr/>
            <p:nvPr/>
          </p:nvSpPr>
          <p:spPr>
            <a:xfrm>
              <a:off x="4846320" y="2125980"/>
              <a:ext cx="1828800" cy="2697480"/>
            </a:xfrm>
            <a:custGeom>
              <a:avLst/>
              <a:gdLst>
                <a:gd name="connsiteX0" fmla="*/ 1828800 w 1828800"/>
                <a:gd name="connsiteY0" fmla="*/ 2697480 h 2697480"/>
                <a:gd name="connsiteX1" fmla="*/ 1760220 w 1828800"/>
                <a:gd name="connsiteY1" fmla="*/ 68580 h 2697480"/>
                <a:gd name="connsiteX2" fmla="*/ 15240 w 1828800"/>
                <a:gd name="connsiteY2" fmla="*/ 0 h 2697480"/>
                <a:gd name="connsiteX3" fmla="*/ 0 w 1828800"/>
                <a:gd name="connsiteY3" fmla="*/ 1943100 h 2697480"/>
              </a:gdLst>
              <a:ahLst/>
              <a:cxnLst>
                <a:cxn ang="0">
                  <a:pos x="connsiteX0" y="connsiteY0"/>
                </a:cxn>
                <a:cxn ang="0">
                  <a:pos x="connsiteX1" y="connsiteY1"/>
                </a:cxn>
                <a:cxn ang="0">
                  <a:pos x="connsiteX2" y="connsiteY2"/>
                </a:cxn>
                <a:cxn ang="0">
                  <a:pos x="connsiteX3" y="connsiteY3"/>
                </a:cxn>
              </a:cxnLst>
              <a:rect l="l" t="t" r="r" b="b"/>
              <a:pathLst>
                <a:path w="1828800" h="2697480">
                  <a:moveTo>
                    <a:pt x="1828800" y="2697480"/>
                  </a:moveTo>
                  <a:lnTo>
                    <a:pt x="1760220" y="68580"/>
                  </a:lnTo>
                  <a:lnTo>
                    <a:pt x="15240" y="0"/>
                  </a:lnTo>
                  <a:lnTo>
                    <a:pt x="0" y="1943100"/>
                  </a:lnTo>
                </a:path>
              </a:pathLst>
            </a:cu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a:off x="4351020" y="3238500"/>
              <a:ext cx="2308860" cy="2225040"/>
            </a:xfrm>
            <a:custGeom>
              <a:avLst/>
              <a:gdLst>
                <a:gd name="connsiteX0" fmla="*/ 2308860 w 2308860"/>
                <a:gd name="connsiteY0" fmla="*/ 899160 h 2225040"/>
                <a:gd name="connsiteX1" fmla="*/ 876300 w 2308860"/>
                <a:gd name="connsiteY1" fmla="*/ 906780 h 2225040"/>
                <a:gd name="connsiteX2" fmla="*/ 777240 w 2308860"/>
                <a:gd name="connsiteY2" fmla="*/ 2179320 h 2225040"/>
                <a:gd name="connsiteX3" fmla="*/ 0 w 2308860"/>
                <a:gd name="connsiteY3" fmla="*/ 2225040 h 2225040"/>
                <a:gd name="connsiteX4" fmla="*/ 60960 w 2308860"/>
                <a:gd name="connsiteY4" fmla="*/ 0 h 222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860" h="2225040">
                  <a:moveTo>
                    <a:pt x="2308860" y="899160"/>
                  </a:moveTo>
                  <a:lnTo>
                    <a:pt x="876300" y="906780"/>
                  </a:lnTo>
                  <a:lnTo>
                    <a:pt x="777240" y="2179320"/>
                  </a:lnTo>
                  <a:lnTo>
                    <a:pt x="0" y="2225040"/>
                  </a:lnTo>
                  <a:lnTo>
                    <a:pt x="60960" y="0"/>
                  </a:lnTo>
                </a:path>
              </a:pathLst>
            </a:cu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6"/>
            <p:cNvSpPr/>
            <p:nvPr/>
          </p:nvSpPr>
          <p:spPr>
            <a:xfrm>
              <a:off x="3954780" y="2110740"/>
              <a:ext cx="2110740" cy="2057400"/>
            </a:xfrm>
            <a:custGeom>
              <a:avLst/>
              <a:gdLst>
                <a:gd name="connsiteX0" fmla="*/ 2110740 w 2110740"/>
                <a:gd name="connsiteY0" fmla="*/ 2011680 h 2057400"/>
                <a:gd name="connsiteX1" fmla="*/ 2095500 w 2110740"/>
                <a:gd name="connsiteY1" fmla="*/ 243840 h 2057400"/>
                <a:gd name="connsiteX2" fmla="*/ 68580 w 2110740"/>
                <a:gd name="connsiteY2" fmla="*/ 0 h 2057400"/>
                <a:gd name="connsiteX3" fmla="*/ 0 w 2110740"/>
                <a:gd name="connsiteY3" fmla="*/ 2057400 h 2057400"/>
              </a:gdLst>
              <a:ahLst/>
              <a:cxnLst>
                <a:cxn ang="0">
                  <a:pos x="connsiteX0" y="connsiteY0"/>
                </a:cxn>
                <a:cxn ang="0">
                  <a:pos x="connsiteX1" y="connsiteY1"/>
                </a:cxn>
                <a:cxn ang="0">
                  <a:pos x="connsiteX2" y="connsiteY2"/>
                </a:cxn>
                <a:cxn ang="0">
                  <a:pos x="connsiteX3" y="connsiteY3"/>
                </a:cxn>
              </a:cxnLst>
              <a:rect l="l" t="t" r="r" b="b"/>
              <a:pathLst>
                <a:path w="2110740" h="2057400">
                  <a:moveTo>
                    <a:pt x="2110740" y="2011680"/>
                  </a:moveTo>
                  <a:lnTo>
                    <a:pt x="2095500" y="243840"/>
                  </a:lnTo>
                  <a:lnTo>
                    <a:pt x="68580" y="0"/>
                  </a:lnTo>
                  <a:lnTo>
                    <a:pt x="0" y="2057400"/>
                  </a:lnTo>
                </a:path>
              </a:pathLst>
            </a:cu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二等辺三角形 7"/>
            <p:cNvSpPr/>
            <p:nvPr/>
          </p:nvSpPr>
          <p:spPr>
            <a:xfrm>
              <a:off x="6531456" y="3143250"/>
              <a:ext cx="216024" cy="190500"/>
            </a:xfrm>
            <a:prstGeom prst="triangl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二等辺三角形 9"/>
            <p:cNvSpPr/>
            <p:nvPr/>
          </p:nvSpPr>
          <p:spPr>
            <a:xfrm>
              <a:off x="5957508" y="3444240"/>
              <a:ext cx="216024" cy="190500"/>
            </a:xfrm>
            <a:prstGeom prst="triangl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二等辺三角形 10"/>
            <p:cNvSpPr/>
            <p:nvPr/>
          </p:nvSpPr>
          <p:spPr>
            <a:xfrm rot="16200000">
              <a:off x="5397438" y="4057649"/>
              <a:ext cx="216024" cy="190500"/>
            </a:xfrm>
            <a:prstGeom prst="triangl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p:cNvSpPr/>
            <p:nvPr/>
          </p:nvSpPr>
          <p:spPr>
            <a:xfrm rot="10800000">
              <a:off x="4756026" y="2371740"/>
              <a:ext cx="216024" cy="190500"/>
            </a:xfrm>
            <a:prstGeom prst="triangl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p:nvPr/>
          </p:nvSpPr>
          <p:spPr>
            <a:xfrm rot="10800000">
              <a:off x="3905261" y="2477656"/>
              <a:ext cx="216024" cy="190500"/>
            </a:xfrm>
            <a:prstGeom prst="triangl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二等辺三角形 13"/>
            <p:cNvSpPr/>
            <p:nvPr/>
          </p:nvSpPr>
          <p:spPr>
            <a:xfrm>
              <a:off x="4265868" y="4846320"/>
              <a:ext cx="216024" cy="190500"/>
            </a:xfrm>
            <a:prstGeom prst="triangl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p:cNvGrpSpPr/>
          <p:nvPr/>
        </p:nvGrpSpPr>
        <p:grpSpPr>
          <a:xfrm>
            <a:off x="2781300" y="2047880"/>
            <a:ext cx="3962400" cy="3086100"/>
            <a:chOff x="2781300" y="2407920"/>
            <a:chExt cx="3962400" cy="3086100"/>
          </a:xfrm>
        </p:grpSpPr>
        <p:sp>
          <p:nvSpPr>
            <p:cNvPr id="15" name="フリーフォーム 14"/>
            <p:cNvSpPr/>
            <p:nvPr/>
          </p:nvSpPr>
          <p:spPr>
            <a:xfrm>
              <a:off x="2781300" y="2407920"/>
              <a:ext cx="3962400" cy="3086100"/>
            </a:xfrm>
            <a:custGeom>
              <a:avLst/>
              <a:gdLst>
                <a:gd name="connsiteX0" fmla="*/ 3962400 w 3962400"/>
                <a:gd name="connsiteY0" fmla="*/ 396240 h 3086100"/>
                <a:gd name="connsiteX1" fmla="*/ 2621280 w 3962400"/>
                <a:gd name="connsiteY1" fmla="*/ 426720 h 3086100"/>
                <a:gd name="connsiteX2" fmla="*/ 2628900 w 3962400"/>
                <a:gd name="connsiteY2" fmla="*/ 220980 h 3086100"/>
                <a:gd name="connsiteX3" fmla="*/ 2613660 w 3962400"/>
                <a:gd name="connsiteY3" fmla="*/ 182880 h 3086100"/>
                <a:gd name="connsiteX4" fmla="*/ 2103120 w 3962400"/>
                <a:gd name="connsiteY4" fmla="*/ 198120 h 3086100"/>
                <a:gd name="connsiteX5" fmla="*/ 2087880 w 3962400"/>
                <a:gd name="connsiteY5" fmla="*/ 2682240 h 3086100"/>
                <a:gd name="connsiteX6" fmla="*/ 1615440 w 3962400"/>
                <a:gd name="connsiteY6" fmla="*/ 2682240 h 3086100"/>
                <a:gd name="connsiteX7" fmla="*/ 1684020 w 3962400"/>
                <a:gd name="connsiteY7" fmla="*/ 15240 h 3086100"/>
                <a:gd name="connsiteX8" fmla="*/ 1249680 w 3962400"/>
                <a:gd name="connsiteY8" fmla="*/ 0 h 3086100"/>
                <a:gd name="connsiteX9" fmla="*/ 1150620 w 3962400"/>
                <a:gd name="connsiteY9" fmla="*/ 3086100 h 3086100"/>
                <a:gd name="connsiteX10" fmla="*/ 419100 w 3962400"/>
                <a:gd name="connsiteY10" fmla="*/ 3086100 h 3086100"/>
                <a:gd name="connsiteX11" fmla="*/ 480060 w 3962400"/>
                <a:gd name="connsiteY11" fmla="*/ 1424940 h 3086100"/>
                <a:gd name="connsiteX12" fmla="*/ 0 w 3962400"/>
                <a:gd name="connsiteY12" fmla="*/ 1417320 h 308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62400" h="3086100">
                  <a:moveTo>
                    <a:pt x="3962400" y="396240"/>
                  </a:moveTo>
                  <a:lnTo>
                    <a:pt x="2621280" y="426720"/>
                  </a:lnTo>
                  <a:cubicBezTo>
                    <a:pt x="2630927" y="282008"/>
                    <a:pt x="2628900" y="350605"/>
                    <a:pt x="2628900" y="220980"/>
                  </a:cubicBezTo>
                  <a:lnTo>
                    <a:pt x="2613660" y="182880"/>
                  </a:lnTo>
                  <a:lnTo>
                    <a:pt x="2103120" y="198120"/>
                  </a:lnTo>
                  <a:lnTo>
                    <a:pt x="2087880" y="2682240"/>
                  </a:lnTo>
                  <a:lnTo>
                    <a:pt x="1615440" y="2682240"/>
                  </a:lnTo>
                  <a:lnTo>
                    <a:pt x="1684020" y="15240"/>
                  </a:lnTo>
                  <a:lnTo>
                    <a:pt x="1249680" y="0"/>
                  </a:lnTo>
                  <a:lnTo>
                    <a:pt x="1150620" y="3086100"/>
                  </a:lnTo>
                  <a:lnTo>
                    <a:pt x="419100" y="3086100"/>
                  </a:lnTo>
                  <a:lnTo>
                    <a:pt x="480060" y="1424940"/>
                  </a:lnTo>
                  <a:lnTo>
                    <a:pt x="0" y="141732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p:cNvSpPr/>
            <p:nvPr/>
          </p:nvSpPr>
          <p:spPr>
            <a:xfrm rot="16200000">
              <a:off x="6160770" y="2729661"/>
              <a:ext cx="216024" cy="1905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p:cNvSpPr/>
            <p:nvPr/>
          </p:nvSpPr>
          <p:spPr>
            <a:xfrm rot="10800000">
              <a:off x="4771266" y="3325353"/>
              <a:ext cx="216024" cy="1905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二等辺三角形 18"/>
            <p:cNvSpPr/>
            <p:nvPr/>
          </p:nvSpPr>
          <p:spPr>
            <a:xfrm rot="10800000">
              <a:off x="3882401" y="3526531"/>
              <a:ext cx="216024" cy="1905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9"/>
            <p:cNvSpPr/>
            <p:nvPr/>
          </p:nvSpPr>
          <p:spPr>
            <a:xfrm>
              <a:off x="4333313" y="3488431"/>
              <a:ext cx="216024" cy="1905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20"/>
            <p:cNvSpPr/>
            <p:nvPr/>
          </p:nvSpPr>
          <p:spPr>
            <a:xfrm rot="16408614">
              <a:off x="2927764" y="3745046"/>
              <a:ext cx="216024" cy="1905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3" name="直線コネクタ 22"/>
          <p:cNvCxnSpPr/>
          <p:nvPr/>
        </p:nvCxnSpPr>
        <p:spPr>
          <a:xfrm>
            <a:off x="1475656" y="5917922"/>
            <a:ext cx="720080" cy="0"/>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2244884" y="5733256"/>
            <a:ext cx="3918830" cy="369332"/>
          </a:xfrm>
          <a:prstGeom prst="rect">
            <a:avLst/>
          </a:prstGeom>
          <a:noFill/>
        </p:spPr>
        <p:txBody>
          <a:bodyPr wrap="none" rtlCol="0">
            <a:spAutoFit/>
          </a:bodyPr>
          <a:lstStyle/>
          <a:p>
            <a:r>
              <a:rPr kumimoji="1" lang="en-US" altLang="ja-JP" dirty="0">
                <a:latin typeface="Tahoma" panose="020B0604030504040204" pitchFamily="34" charset="0"/>
                <a:ea typeface="Tahoma" panose="020B0604030504040204" pitchFamily="34" charset="0"/>
                <a:cs typeface="Tahoma" panose="020B0604030504040204" pitchFamily="34" charset="0"/>
              </a:rPr>
              <a:t>531.5 nm CW laser for cavity locking</a:t>
            </a:r>
            <a:endParaRPr kumimoji="1" lang="ja-JP" altLang="en-US" dirty="0">
              <a:latin typeface="Tahoma" panose="020B0604030504040204" pitchFamily="34" charset="0"/>
              <a:cs typeface="Tahoma" panose="020B0604030504040204" pitchFamily="34" charset="0"/>
            </a:endParaRPr>
          </a:p>
        </p:txBody>
      </p:sp>
      <p:cxnSp>
        <p:nvCxnSpPr>
          <p:cNvPr id="28" name="直線コネクタ 27"/>
          <p:cNvCxnSpPr/>
          <p:nvPr/>
        </p:nvCxnSpPr>
        <p:spPr>
          <a:xfrm>
            <a:off x="1475656" y="6268670"/>
            <a:ext cx="72008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2244884" y="6084004"/>
            <a:ext cx="769763" cy="369332"/>
          </a:xfrm>
          <a:prstGeom prst="rect">
            <a:avLst/>
          </a:prstGeom>
          <a:noFill/>
        </p:spPr>
        <p:txBody>
          <a:bodyPr wrap="none" rtlCol="0">
            <a:spAutoFit/>
          </a:bodyPr>
          <a:lstStyle/>
          <a:p>
            <a:r>
              <a:rPr kumimoji="1" lang="en-US" altLang="ja-JP" dirty="0">
                <a:latin typeface="Tahoma" panose="020B0604030504040204" pitchFamily="34" charset="0"/>
                <a:ea typeface="Tahoma" panose="020B0604030504040204" pitchFamily="34" charset="0"/>
                <a:cs typeface="Tahoma" panose="020B0604030504040204" pitchFamily="34" charset="0"/>
              </a:rPr>
              <a:t>Comb</a:t>
            </a:r>
            <a:endParaRPr kumimoji="1" lang="ja-JP" altLang="en-US" dirty="0">
              <a:latin typeface="Tahoma" panose="020B0604030504040204" pitchFamily="34" charset="0"/>
              <a:cs typeface="Tahoma" panose="020B0604030504040204" pitchFamily="34" charset="0"/>
            </a:endParaRPr>
          </a:p>
        </p:txBody>
      </p:sp>
      <p:sp>
        <p:nvSpPr>
          <p:cNvPr id="27" name="テキスト ボックス 26"/>
          <p:cNvSpPr txBox="1"/>
          <p:nvPr/>
        </p:nvSpPr>
        <p:spPr>
          <a:xfrm>
            <a:off x="112407" y="3221598"/>
            <a:ext cx="1353769" cy="369332"/>
          </a:xfrm>
          <a:prstGeom prst="rect">
            <a:avLst/>
          </a:prstGeom>
          <a:noFill/>
        </p:spPr>
        <p:txBody>
          <a:bodyPr wrap="none" rtlCol="0">
            <a:spAutoFit/>
          </a:bodyPr>
          <a:lstStyle/>
          <a:p>
            <a:r>
              <a:rPr kumimoji="1" lang="en-US" altLang="ja-JP" dirty="0">
                <a:latin typeface="Tahoma" panose="020B0604030504040204" pitchFamily="34" charset="0"/>
                <a:ea typeface="Tahoma" panose="020B0604030504040204" pitchFamily="34" charset="0"/>
                <a:cs typeface="Tahoma" panose="020B0604030504040204" pitchFamily="34" charset="0"/>
              </a:rPr>
              <a:t>To HIDES-F</a:t>
            </a:r>
            <a:endParaRPr kumimoji="1" lang="ja-JP" altLang="en-US" dirty="0">
              <a:latin typeface="Tahoma" panose="020B0604030504040204" pitchFamily="34" charset="0"/>
              <a:cs typeface="Tahoma" panose="020B0604030504040204" pitchFamily="34" charset="0"/>
            </a:endParaRPr>
          </a:p>
        </p:txBody>
      </p:sp>
      <p:cxnSp>
        <p:nvCxnSpPr>
          <p:cNvPr id="31" name="直線コネクタ 30"/>
          <p:cNvCxnSpPr/>
          <p:nvPr/>
        </p:nvCxnSpPr>
        <p:spPr>
          <a:xfrm>
            <a:off x="971600" y="3179450"/>
            <a:ext cx="367680" cy="0"/>
          </a:xfrm>
          <a:prstGeom prst="line">
            <a:avLst/>
          </a:prstGeom>
          <a:ln w="1905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024" name="テキスト ボックス 1023"/>
          <p:cNvSpPr txBox="1"/>
          <p:nvPr/>
        </p:nvSpPr>
        <p:spPr>
          <a:xfrm>
            <a:off x="6754565" y="2051556"/>
            <a:ext cx="769763" cy="369332"/>
          </a:xfrm>
          <a:prstGeom prst="rect">
            <a:avLst/>
          </a:prstGeom>
          <a:noFill/>
        </p:spPr>
        <p:txBody>
          <a:bodyPr wrap="none" rtlCol="0">
            <a:spAutoFit/>
          </a:bodyPr>
          <a:lstStyle/>
          <a:p>
            <a:r>
              <a:rPr kumimoji="1" lang="en-US" altLang="ja-JP" dirty="0">
                <a:solidFill>
                  <a:srgbClr val="FF0000"/>
                </a:solidFill>
              </a:rPr>
              <a:t>Comb</a:t>
            </a:r>
            <a:endParaRPr kumimoji="1" lang="ja-JP" altLang="en-US" dirty="0">
              <a:solidFill>
                <a:srgbClr val="FF0000"/>
              </a:solidFill>
            </a:endParaRPr>
          </a:p>
        </p:txBody>
      </p:sp>
      <p:sp>
        <p:nvSpPr>
          <p:cNvPr id="34" name="テキスト ボックス 33"/>
          <p:cNvSpPr txBox="1"/>
          <p:nvPr/>
        </p:nvSpPr>
        <p:spPr>
          <a:xfrm>
            <a:off x="6660232" y="4509120"/>
            <a:ext cx="530915" cy="369332"/>
          </a:xfrm>
          <a:prstGeom prst="rect">
            <a:avLst/>
          </a:prstGeom>
          <a:noFill/>
        </p:spPr>
        <p:txBody>
          <a:bodyPr wrap="none" rtlCol="0">
            <a:spAutoFit/>
          </a:bodyPr>
          <a:lstStyle/>
          <a:p>
            <a:r>
              <a:rPr kumimoji="1" lang="en-US" altLang="ja-JP" dirty="0">
                <a:solidFill>
                  <a:srgbClr val="00FF00"/>
                </a:solidFill>
              </a:rPr>
              <a:t>CW</a:t>
            </a:r>
            <a:endParaRPr kumimoji="1" lang="ja-JP" altLang="en-US" dirty="0">
              <a:solidFill>
                <a:srgbClr val="00FF00"/>
              </a:solidFill>
            </a:endParaRPr>
          </a:p>
        </p:txBody>
      </p:sp>
    </p:spTree>
    <p:extLst>
      <p:ext uri="{BB962C8B-B14F-4D97-AF65-F5344CB8AC3E}">
        <p14:creationId xmlns:p14="http://schemas.microsoft.com/office/powerpoint/2010/main" val="3190445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6019" y="2780928"/>
            <a:ext cx="8733656" cy="648072"/>
          </a:xfrm>
        </p:spPr>
        <p:txBody>
          <a:bodyPr>
            <a:noAutofit/>
          </a:bodyPr>
          <a:lstStyle/>
          <a:p>
            <a:pPr algn="ctr"/>
            <a:r>
              <a:rPr kumimoji="1" lang="en-US" altLang="ja-JP" sz="4800" b="1" dirty="0">
                <a:latin typeface="Candara" panose="020E0502030303020204" pitchFamily="34" charset="0"/>
              </a:rPr>
              <a:t>Current status</a:t>
            </a:r>
            <a:endParaRPr kumimoji="1" lang="ja-JP" altLang="en-US" sz="4800" b="1" dirty="0">
              <a:latin typeface="Candara" panose="020E0502030303020204" pitchFamily="34" charset="0"/>
            </a:endParaRPr>
          </a:p>
        </p:txBody>
      </p:sp>
    </p:spTree>
    <p:extLst>
      <p:ext uri="{BB962C8B-B14F-4D97-AF65-F5344CB8AC3E}">
        <p14:creationId xmlns:p14="http://schemas.microsoft.com/office/powerpoint/2010/main" val="2662656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539552" y="1196752"/>
            <a:ext cx="2641743" cy="216024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53198" y="1751618"/>
            <a:ext cx="2063218" cy="1375479"/>
          </a:xfrm>
          <a:prstGeom prst="rect">
            <a:avLst/>
          </a:prstGeom>
        </p:spPr>
      </p:pic>
      <p:pic>
        <p:nvPicPr>
          <p:cNvPr id="4" name="図 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663551" y="1729178"/>
            <a:ext cx="2459179" cy="1553707"/>
          </a:xfrm>
          <a:prstGeom prst="rect">
            <a:avLst/>
          </a:prstGeom>
        </p:spPr>
      </p:pic>
      <p:sp>
        <p:nvSpPr>
          <p:cNvPr id="5" name="正方形/長方形 4"/>
          <p:cNvSpPr/>
          <p:nvPr/>
        </p:nvSpPr>
        <p:spPr>
          <a:xfrm>
            <a:off x="5430533" y="1320876"/>
            <a:ext cx="1339469" cy="369332"/>
          </a:xfrm>
          <a:prstGeom prst="rect">
            <a:avLst/>
          </a:prstGeom>
        </p:spPr>
        <p:txBody>
          <a:bodyPr wrap="none">
            <a:spAutoFit/>
          </a:bodyPr>
          <a:lstStyle/>
          <a:p>
            <a:r>
              <a:rPr lang="en-US" altLang="ja-JP" dirty="0">
                <a:latin typeface="Tahoma" panose="020B0604030504040204" pitchFamily="34" charset="0"/>
                <a:ea typeface="Tahoma" panose="020B0604030504040204" pitchFamily="34" charset="0"/>
                <a:cs typeface="Tahoma" panose="020B0604030504040204" pitchFamily="34" charset="0"/>
              </a:rPr>
              <a:t>OAO, NAOJ</a:t>
            </a:r>
            <a:endParaRPr lang="ja-JP" altLang="en-US" dirty="0">
              <a:latin typeface="Tahoma" panose="020B0604030504040204" pitchFamily="34" charset="0"/>
              <a:cs typeface="Tahoma" panose="020B0604030504040204" pitchFamily="34" charset="0"/>
            </a:endParaRPr>
          </a:p>
        </p:txBody>
      </p:sp>
      <p:sp>
        <p:nvSpPr>
          <p:cNvPr id="13" name="正方形/長方形 12"/>
          <p:cNvSpPr/>
          <p:nvPr/>
        </p:nvSpPr>
        <p:spPr>
          <a:xfrm>
            <a:off x="6770002" y="3096174"/>
            <a:ext cx="1370888" cy="276999"/>
          </a:xfrm>
          <a:prstGeom prst="rect">
            <a:avLst/>
          </a:prstGeom>
        </p:spPr>
        <p:txBody>
          <a:bodyPr wrap="none">
            <a:spAutoFit/>
          </a:bodyPr>
          <a:lstStyle/>
          <a:p>
            <a:r>
              <a:rPr lang="en-US" altLang="ja-JP" sz="1200" dirty="0">
                <a:latin typeface="Tahoma" panose="020B0604030504040204" pitchFamily="34" charset="0"/>
                <a:ea typeface="Tahoma" panose="020B0604030504040204" pitchFamily="34" charset="0"/>
                <a:cs typeface="Tahoma" panose="020B0604030504040204" pitchFamily="34" charset="0"/>
              </a:rPr>
              <a:t>188 cm telescope</a:t>
            </a:r>
            <a:endParaRPr lang="ja-JP" altLang="en-US" sz="1200" dirty="0">
              <a:latin typeface="Tahoma" panose="020B0604030504040204" pitchFamily="34" charset="0"/>
              <a:cs typeface="Tahoma" panose="020B0604030504040204" pitchFamily="34" charset="0"/>
            </a:endParaRPr>
          </a:p>
        </p:txBody>
      </p:sp>
      <p:sp>
        <p:nvSpPr>
          <p:cNvPr id="19" name="テキスト ボックス 18"/>
          <p:cNvSpPr txBox="1"/>
          <p:nvPr/>
        </p:nvSpPr>
        <p:spPr>
          <a:xfrm>
            <a:off x="377209" y="5672585"/>
            <a:ext cx="8368894" cy="738664"/>
          </a:xfrm>
          <a:prstGeom prst="rect">
            <a:avLst/>
          </a:prstGeom>
          <a:noFill/>
        </p:spPr>
        <p:txBody>
          <a:bodyPr wrap="none" rtlCol="0">
            <a:spAutoFit/>
          </a:bodyPr>
          <a:lstStyle/>
          <a:p>
            <a:pPr marL="1524000" indent="-1524000"/>
            <a:r>
              <a:rPr lang="en-US" altLang="ja-JP" sz="1400" dirty="0">
                <a:latin typeface="Tahoma" panose="020B0604030504040204" pitchFamily="34" charset="0"/>
                <a:ea typeface="Tahoma" panose="020B0604030504040204" pitchFamily="34" charset="0"/>
                <a:cs typeface="Tahoma" panose="020B0604030504040204" pitchFamily="34" charset="0"/>
              </a:rPr>
              <a:t>2015FY~June 2016		Develop an astro-comb system at AIST (collaborating with OAO, YNU, and UEC)</a:t>
            </a:r>
          </a:p>
          <a:p>
            <a:pPr marL="1524000" indent="-1524000"/>
            <a:r>
              <a:rPr lang="en-US" altLang="ja-JP" sz="1400" dirty="0">
                <a:latin typeface="Tahoma" panose="020B0604030504040204" pitchFamily="34" charset="0"/>
                <a:ea typeface="Tahoma" panose="020B0604030504040204" pitchFamily="34" charset="0"/>
                <a:cs typeface="Tahoma" panose="020B0604030504040204" pitchFamily="34" charset="0"/>
              </a:rPr>
              <a:t>July 4~8, 2016		The astro-comb was transported from AIST to OAO</a:t>
            </a:r>
          </a:p>
          <a:p>
            <a:pPr marL="1524000" indent="-1524000"/>
            <a:r>
              <a:rPr kumimoji="1" lang="en-US" altLang="ja-JP" sz="1400" dirty="0">
                <a:latin typeface="Tahoma" panose="020B0604030504040204" pitchFamily="34" charset="0"/>
                <a:ea typeface="Tahoma" panose="020B0604030504040204" pitchFamily="34" charset="0"/>
                <a:cs typeface="Tahoma" panose="020B0604030504040204" pitchFamily="34" charset="0"/>
              </a:rPr>
              <a:t>Dec 4~6, 2017		Test observation</a:t>
            </a:r>
            <a:endParaRPr kumimoji="1" lang="ja-JP" altLang="en-US" sz="1400" dirty="0">
              <a:latin typeface="Tahoma" panose="020B0604030504040204" pitchFamily="34" charset="0"/>
              <a:cs typeface="Tahoma" panose="020B0604030504040204" pitchFamily="34" charset="0"/>
            </a:endParaRPr>
          </a:p>
        </p:txBody>
      </p:sp>
      <p:pic>
        <p:nvPicPr>
          <p:cNvPr id="16" name="図 1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55574" y="3532438"/>
            <a:ext cx="2838733" cy="1892488"/>
          </a:xfrm>
          <a:prstGeom prst="rect">
            <a:avLst/>
          </a:prstGeom>
        </p:spPr>
      </p:pic>
      <p:pic>
        <p:nvPicPr>
          <p:cNvPr id="27" name="図 26"/>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209789" y="3533319"/>
            <a:ext cx="2662052" cy="1928230"/>
          </a:xfrm>
          <a:prstGeom prst="rect">
            <a:avLst/>
          </a:prstGeom>
        </p:spPr>
      </p:pic>
      <p:pic>
        <p:nvPicPr>
          <p:cNvPr id="31" name="図 30"/>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039614" y="3519083"/>
            <a:ext cx="2831665" cy="1932301"/>
          </a:xfrm>
          <a:prstGeom prst="rect">
            <a:avLst/>
          </a:prstGeom>
        </p:spPr>
      </p:pic>
      <p:pic>
        <p:nvPicPr>
          <p:cNvPr id="14" name="Picture 2" descr="AIST"/>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249812" y="1142320"/>
            <a:ext cx="1221222" cy="1221223"/>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noAutofit/>
          </a:bodyPr>
          <a:lstStyle/>
          <a:p>
            <a:pPr algn="ctr"/>
            <a:r>
              <a:rPr kumimoji="1" lang="en-US" altLang="ja-JP" sz="4400" b="1" dirty="0">
                <a:latin typeface="Candara" panose="020E0502030303020204" pitchFamily="34" charset="0"/>
              </a:rPr>
              <a:t>Current status</a:t>
            </a:r>
            <a:endParaRPr kumimoji="1" lang="ja-JP" altLang="en-US" sz="4400" b="1" dirty="0">
              <a:latin typeface="Candara" panose="020E0502030303020204" pitchFamily="34" charset="0"/>
            </a:endParaRPr>
          </a:p>
        </p:txBody>
      </p:sp>
      <p:sp>
        <p:nvSpPr>
          <p:cNvPr id="17" name="正方形/長方形 16"/>
          <p:cNvSpPr/>
          <p:nvPr/>
        </p:nvSpPr>
        <p:spPr>
          <a:xfrm>
            <a:off x="630759" y="2354778"/>
            <a:ext cx="2459328" cy="923330"/>
          </a:xfrm>
          <a:prstGeom prst="rect">
            <a:avLst/>
          </a:prstGeom>
        </p:spPr>
        <p:txBody>
          <a:bodyPr wrap="none">
            <a:spAutoFit/>
          </a:bodyPr>
          <a:lstStyle/>
          <a:p>
            <a:pPr algn="ctr"/>
            <a:r>
              <a:rPr lang="en-US" altLang="ja-JP" b="1" dirty="0">
                <a:latin typeface="Tahoma" panose="020B0604030504040204" pitchFamily="34" charset="0"/>
                <a:ea typeface="Tahoma" panose="020B0604030504040204" pitchFamily="34" charset="0"/>
                <a:cs typeface="Tahoma" panose="020B0604030504040204" pitchFamily="34" charset="0"/>
              </a:rPr>
              <a:t>partly supported by</a:t>
            </a:r>
          </a:p>
          <a:p>
            <a:pPr algn="ctr"/>
            <a:r>
              <a:rPr lang="en-US" altLang="ja-JP" b="1" dirty="0">
                <a:latin typeface="Tahoma" panose="020B0604030504040204" pitchFamily="34" charset="0"/>
                <a:ea typeface="Tahoma" panose="020B0604030504040204" pitchFamily="34" charset="0"/>
                <a:cs typeface="Tahoma" panose="020B0604030504040204" pitchFamily="34" charset="0"/>
              </a:rPr>
              <a:t>ERATO Minoshima</a:t>
            </a:r>
          </a:p>
          <a:p>
            <a:pPr algn="ctr"/>
            <a:r>
              <a:rPr lang="en-US" altLang="ja-JP" b="1" dirty="0">
                <a:latin typeface="Tahoma" panose="020B0604030504040204" pitchFamily="34" charset="0"/>
                <a:ea typeface="Tahoma" panose="020B0604030504040204" pitchFamily="34" charset="0"/>
                <a:cs typeface="Tahoma" panose="020B0604030504040204" pitchFamily="34" charset="0"/>
              </a:rPr>
              <a:t>IOS project</a:t>
            </a:r>
            <a:endParaRPr lang="ja-JP" altLang="en-US" b="1"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637637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81186" y="504868"/>
            <a:ext cx="6569780" cy="64807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3200" dirty="0">
              <a:latin typeface="Tahoma" panose="020B0604030504040204" pitchFamily="34" charset="0"/>
              <a:cs typeface="Tahoma" panose="020B0604030504040204" pitchFamily="34" charset="0"/>
            </a:endParaRPr>
          </a:p>
        </p:txBody>
      </p:sp>
      <p:grpSp>
        <p:nvGrpSpPr>
          <p:cNvPr id="11" name="グループ化 10"/>
          <p:cNvGrpSpPr/>
          <p:nvPr/>
        </p:nvGrpSpPr>
        <p:grpSpPr>
          <a:xfrm>
            <a:off x="5973881" y="1574529"/>
            <a:ext cx="2549017" cy="2361124"/>
            <a:chOff x="5503316" y="1289194"/>
            <a:chExt cx="2898597" cy="2684936"/>
          </a:xfrm>
        </p:grpSpPr>
        <p:pic>
          <p:nvPicPr>
            <p:cNvPr id="4" name="Picture 2" descr="E:\Works\AIST\Astro-comb\OAO天文コムmanual\素材\DSC_3081.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rot="5400000">
              <a:off x="5613606" y="2094802"/>
              <a:ext cx="2678018" cy="1066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E:\Works\AIST\Astro-comb\OAO天文コムmanual\素材\DSC_3082.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rot="5400000">
              <a:off x="4635795" y="2156715"/>
              <a:ext cx="2678018" cy="9429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E:\Works\AIST\Astro-comb\OAO天文コムmanual\素材\DSC_3083.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rot="5400000">
              <a:off x="6600943" y="2173159"/>
              <a:ext cx="2678016" cy="923925"/>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5" descr="E:\Works\AIST\Astro-comb\OAO天文コムmanual\素材\DSC03461.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040989" y="4353599"/>
            <a:ext cx="2288141" cy="171617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グループ化 9"/>
          <p:cNvGrpSpPr/>
          <p:nvPr/>
        </p:nvGrpSpPr>
        <p:grpSpPr>
          <a:xfrm>
            <a:off x="307466" y="1636949"/>
            <a:ext cx="4188653" cy="2410717"/>
            <a:chOff x="590823" y="1288447"/>
            <a:chExt cx="4845273" cy="2788625"/>
          </a:xfrm>
        </p:grpSpPr>
        <p:pic>
          <p:nvPicPr>
            <p:cNvPr id="3" name="図 2"/>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90823" y="1288447"/>
              <a:ext cx="4845273" cy="2788625"/>
            </a:xfrm>
            <a:prstGeom prst="rect">
              <a:avLst/>
            </a:prstGeom>
          </p:spPr>
        </p:pic>
        <p:sp>
          <p:nvSpPr>
            <p:cNvPr id="8" name="テキスト ボックス 7"/>
            <p:cNvSpPr txBox="1"/>
            <p:nvPr/>
          </p:nvSpPr>
          <p:spPr>
            <a:xfrm>
              <a:off x="1691679" y="2339588"/>
              <a:ext cx="927295" cy="427229"/>
            </a:xfrm>
            <a:prstGeom prst="rect">
              <a:avLst/>
            </a:prstGeom>
            <a:noFill/>
          </p:spPr>
          <p:txBody>
            <a:bodyPr wrap="none" rtlCol="0">
              <a:spAutoFit/>
            </a:bodyPr>
            <a:lstStyle/>
            <a:p>
              <a:r>
                <a:rPr lang="en-US" altLang="ja-JP" dirty="0">
                  <a:solidFill>
                    <a:srgbClr val="FFFF00"/>
                  </a:solidFill>
                  <a:latin typeface="Tahoma" panose="020B0604030504040204" pitchFamily="34" charset="0"/>
                  <a:ea typeface="Tahoma" panose="020B0604030504040204" pitchFamily="34" charset="0"/>
                  <a:cs typeface="Tahoma" panose="020B0604030504040204" pitchFamily="34" charset="0"/>
                </a:rPr>
                <a:t>Cavity</a:t>
              </a:r>
              <a:endParaRPr kumimoji="1" lang="ja-JP" altLang="en-US" dirty="0">
                <a:solidFill>
                  <a:srgbClr val="FFFF00"/>
                </a:solidFill>
                <a:latin typeface="Tahoma" panose="020B0604030504040204" pitchFamily="34" charset="0"/>
                <a:cs typeface="Tahoma" panose="020B0604030504040204" pitchFamily="34" charset="0"/>
              </a:endParaRPr>
            </a:p>
          </p:txBody>
        </p:sp>
        <p:sp>
          <p:nvSpPr>
            <p:cNvPr id="9" name="テキスト ボックス 8"/>
            <p:cNvSpPr txBox="1"/>
            <p:nvPr/>
          </p:nvSpPr>
          <p:spPr>
            <a:xfrm>
              <a:off x="3635896" y="2305423"/>
              <a:ext cx="890432" cy="427229"/>
            </a:xfrm>
            <a:prstGeom prst="rect">
              <a:avLst/>
            </a:prstGeom>
            <a:noFill/>
          </p:spPr>
          <p:txBody>
            <a:bodyPr wrap="none" rtlCol="0">
              <a:spAutoFit/>
            </a:bodyPr>
            <a:lstStyle/>
            <a:p>
              <a:r>
                <a:rPr lang="en-US" altLang="ja-JP" dirty="0">
                  <a:solidFill>
                    <a:srgbClr val="FFFF00"/>
                  </a:solidFill>
                  <a:latin typeface="Tahoma" panose="020B0604030504040204" pitchFamily="34" charset="0"/>
                  <a:ea typeface="Tahoma" panose="020B0604030504040204" pitchFamily="34" charset="0"/>
                  <a:cs typeface="Tahoma" panose="020B0604030504040204" pitchFamily="34" charset="0"/>
                </a:rPr>
                <a:t>Comb</a:t>
              </a:r>
              <a:endParaRPr kumimoji="1" lang="ja-JP" altLang="en-US" dirty="0">
                <a:solidFill>
                  <a:srgbClr val="FFFF00"/>
                </a:solidFill>
                <a:latin typeface="Tahoma" panose="020B0604030504040204" pitchFamily="34" charset="0"/>
                <a:cs typeface="Tahoma" panose="020B0604030504040204" pitchFamily="34" charset="0"/>
              </a:endParaRPr>
            </a:p>
          </p:txBody>
        </p:sp>
      </p:grpSp>
      <p:sp>
        <p:nvSpPr>
          <p:cNvPr id="14" name="正方形/長方形 13"/>
          <p:cNvSpPr/>
          <p:nvPr/>
        </p:nvSpPr>
        <p:spPr>
          <a:xfrm>
            <a:off x="594603" y="1041249"/>
            <a:ext cx="3528392" cy="646331"/>
          </a:xfrm>
          <a:prstGeom prst="rect">
            <a:avLst/>
          </a:prstGeom>
          <a:solidFill>
            <a:schemeClr val="bg1">
              <a:lumMod val="85000"/>
            </a:schemeClr>
          </a:solidFill>
        </p:spPr>
        <p:txBody>
          <a:bodyPr wrap="square">
            <a:spAutoFit/>
          </a:bodyPr>
          <a:lstStyle/>
          <a:p>
            <a:pPr algn="ctr"/>
            <a:r>
              <a:rPr lang="en-US" altLang="ja-JP" dirty="0" err="1">
                <a:latin typeface="Tahoma" panose="020B0604030504040204" pitchFamily="34" charset="0"/>
                <a:ea typeface="Tahoma" panose="020B0604030504040204" pitchFamily="34" charset="0"/>
                <a:cs typeface="Tahoma" panose="020B0604030504040204" pitchFamily="34" charset="0"/>
              </a:rPr>
              <a:t>Coudé</a:t>
            </a:r>
            <a:r>
              <a:rPr lang="en-US" altLang="ja-JP" dirty="0">
                <a:latin typeface="Tahoma" panose="020B0604030504040204" pitchFamily="34" charset="0"/>
                <a:ea typeface="Tahoma" panose="020B0604030504040204" pitchFamily="34" charset="0"/>
                <a:cs typeface="Tahoma" panose="020B0604030504040204" pitchFamily="34" charset="0"/>
              </a:rPr>
              <a:t> room (temperature controlled for HIDES-F</a:t>
            </a:r>
            <a:endParaRPr lang="en-US" altLang="ja-JP" sz="1200" dirty="0">
              <a:latin typeface="Tahoma" panose="020B0604030504040204" pitchFamily="34" charset="0"/>
              <a:ea typeface="Tahoma" panose="020B0604030504040204" pitchFamily="34" charset="0"/>
              <a:cs typeface="Tahoma" panose="020B0604030504040204" pitchFamily="34" charset="0"/>
            </a:endParaRPr>
          </a:p>
        </p:txBody>
      </p:sp>
      <p:sp>
        <p:nvSpPr>
          <p:cNvPr id="16" name="正方形/長方形 15"/>
          <p:cNvSpPr/>
          <p:nvPr/>
        </p:nvSpPr>
        <p:spPr>
          <a:xfrm>
            <a:off x="6300192" y="6084585"/>
            <a:ext cx="1910486" cy="584775"/>
          </a:xfrm>
          <a:prstGeom prst="rect">
            <a:avLst/>
          </a:prstGeom>
        </p:spPr>
        <p:txBody>
          <a:bodyPr wrap="square">
            <a:spAutoFit/>
          </a:bodyPr>
          <a:lstStyle/>
          <a:p>
            <a:r>
              <a:rPr lang="en-US" altLang="ja-JP" sz="1600" dirty="0">
                <a:latin typeface="Tahoma" panose="020B0604030504040204" pitchFamily="34" charset="0"/>
                <a:ea typeface="Tahoma" panose="020B0604030504040204" pitchFamily="34" charset="0"/>
                <a:cs typeface="Tahoma" panose="020B0604030504040204" pitchFamily="34" charset="0"/>
              </a:rPr>
              <a:t>I</a:t>
            </a:r>
            <a:r>
              <a:rPr lang="en-US" altLang="ja-JP" sz="1600" baseline="-25000" dirty="0">
                <a:latin typeface="Tahoma" panose="020B0604030504040204" pitchFamily="34" charset="0"/>
                <a:ea typeface="Tahoma" panose="020B0604030504040204" pitchFamily="34" charset="0"/>
                <a:cs typeface="Tahoma" panose="020B0604030504040204" pitchFamily="34" charset="0"/>
              </a:rPr>
              <a:t>2</a:t>
            </a:r>
            <a:r>
              <a:rPr lang="en-US" altLang="ja-JP" sz="1600" dirty="0">
                <a:latin typeface="Tahoma" panose="020B0604030504040204" pitchFamily="34" charset="0"/>
                <a:ea typeface="Tahoma" panose="020B0604030504040204" pitchFamily="34" charset="0"/>
                <a:cs typeface="Tahoma" panose="020B0604030504040204" pitchFamily="34" charset="0"/>
              </a:rPr>
              <a:t>-stabilized</a:t>
            </a:r>
            <a:br>
              <a:rPr lang="en-US" altLang="ja-JP" sz="1600" dirty="0">
                <a:latin typeface="Tahoma" panose="020B0604030504040204" pitchFamily="34" charset="0"/>
                <a:ea typeface="Tahoma" panose="020B0604030504040204" pitchFamily="34" charset="0"/>
                <a:cs typeface="Tahoma" panose="020B0604030504040204" pitchFamily="34" charset="0"/>
              </a:rPr>
            </a:br>
            <a:r>
              <a:rPr lang="en-US" altLang="ja-JP" sz="1600" dirty="0">
                <a:latin typeface="Tahoma" panose="020B0604030504040204" pitchFamily="34" charset="0"/>
                <a:ea typeface="Tahoma" panose="020B0604030504040204" pitchFamily="34" charset="0"/>
                <a:cs typeface="Tahoma" panose="020B0604030504040204" pitchFamily="34" charset="0"/>
              </a:rPr>
              <a:t>1063 nm CW laser</a:t>
            </a:r>
          </a:p>
        </p:txBody>
      </p:sp>
      <p:cxnSp>
        <p:nvCxnSpPr>
          <p:cNvPr id="18" name="直線矢印コネクタ 17"/>
          <p:cNvCxnSpPr/>
          <p:nvPr/>
        </p:nvCxnSpPr>
        <p:spPr>
          <a:xfrm flipH="1">
            <a:off x="3366076" y="5066128"/>
            <a:ext cx="2674913" cy="0"/>
          </a:xfrm>
          <a:prstGeom prst="straightConnector1">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3368948" y="2927099"/>
            <a:ext cx="0" cy="213902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H="1">
            <a:off x="1979712" y="5333378"/>
            <a:ext cx="4079628" cy="0"/>
          </a:xfrm>
          <a:prstGeom prst="straightConnector1">
            <a:avLst/>
          </a:prstGeom>
          <a:ln w="28575">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flipV="1">
            <a:off x="1979712" y="2927099"/>
            <a:ext cx="0" cy="2406279"/>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3232012" y="5011684"/>
            <a:ext cx="1776448" cy="369332"/>
          </a:xfrm>
          <a:prstGeom prst="rect">
            <a:avLst/>
          </a:prstGeom>
        </p:spPr>
        <p:txBody>
          <a:bodyPr wrap="none">
            <a:spAutoFit/>
          </a:bodyPr>
          <a:lstStyle/>
          <a:p>
            <a:pPr algn="ctr"/>
            <a:r>
              <a:rPr lang="en-US" altLang="ja-JP" dirty="0">
                <a:latin typeface="Tahoma" panose="020B0604030504040204" pitchFamily="34" charset="0"/>
                <a:ea typeface="Tahoma" panose="020B0604030504040204" pitchFamily="34" charset="0"/>
                <a:cs typeface="Tahoma" panose="020B0604030504040204" pitchFamily="34" charset="0"/>
              </a:rPr>
              <a:t>For stabilization</a:t>
            </a:r>
          </a:p>
        </p:txBody>
      </p:sp>
      <p:cxnSp>
        <p:nvCxnSpPr>
          <p:cNvPr id="47" name="直線矢印コネクタ 46"/>
          <p:cNvCxnSpPr/>
          <p:nvPr/>
        </p:nvCxnSpPr>
        <p:spPr>
          <a:xfrm flipH="1" flipV="1">
            <a:off x="401132" y="1986816"/>
            <a:ext cx="345057" cy="314137"/>
          </a:xfrm>
          <a:prstGeom prst="straightConnector1">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486181" y="1762280"/>
            <a:ext cx="1150187" cy="369332"/>
          </a:xfrm>
          <a:prstGeom prst="rect">
            <a:avLst/>
          </a:prstGeom>
        </p:spPr>
        <p:txBody>
          <a:bodyPr wrap="none">
            <a:spAutoFit/>
          </a:bodyPr>
          <a:lstStyle/>
          <a:p>
            <a:pPr algn="ctr"/>
            <a:r>
              <a:rPr lang="en-US" altLang="ja-JP" dirty="0">
                <a:solidFill>
                  <a:srgbClr val="FFFF00"/>
                </a:solidFill>
                <a:latin typeface="Tahoma" panose="020B0604030504040204" pitchFamily="34" charset="0"/>
                <a:ea typeface="Tahoma" panose="020B0604030504040204" pitchFamily="34" charset="0"/>
                <a:cs typeface="Tahoma" panose="020B0604030504040204" pitchFamily="34" charset="0"/>
              </a:rPr>
              <a:t>To HIDES</a:t>
            </a:r>
          </a:p>
        </p:txBody>
      </p:sp>
      <p:sp>
        <p:nvSpPr>
          <p:cNvPr id="51" name="正方形/長方形 50"/>
          <p:cNvSpPr/>
          <p:nvPr/>
        </p:nvSpPr>
        <p:spPr>
          <a:xfrm>
            <a:off x="6327591" y="3923764"/>
            <a:ext cx="1268745" cy="369332"/>
          </a:xfrm>
          <a:prstGeom prst="rect">
            <a:avLst/>
          </a:prstGeom>
        </p:spPr>
        <p:txBody>
          <a:bodyPr wrap="none">
            <a:spAutoFit/>
          </a:bodyPr>
          <a:lstStyle/>
          <a:p>
            <a:r>
              <a:rPr lang="en-US" altLang="ja-JP" dirty="0">
                <a:latin typeface="Tahoma" panose="020B0604030504040204" pitchFamily="34" charset="0"/>
                <a:ea typeface="Tahoma" panose="020B0604030504040204" pitchFamily="34" charset="0"/>
                <a:cs typeface="Tahoma" panose="020B0604030504040204" pitchFamily="34" charset="0"/>
              </a:rPr>
              <a:t>Electronics</a:t>
            </a:r>
            <a:endParaRPr lang="ja-JP" altLang="en-US" dirty="0">
              <a:latin typeface="Tahoma" panose="020B0604030504040204" pitchFamily="34" charset="0"/>
              <a:cs typeface="Tahoma" panose="020B0604030504040204" pitchFamily="34" charset="0"/>
            </a:endParaRPr>
          </a:p>
        </p:txBody>
      </p:sp>
      <p:sp>
        <p:nvSpPr>
          <p:cNvPr id="52" name="正方形/長方形 51"/>
          <p:cNvSpPr/>
          <p:nvPr/>
        </p:nvSpPr>
        <p:spPr>
          <a:xfrm>
            <a:off x="6491336" y="1125923"/>
            <a:ext cx="1511248" cy="369332"/>
          </a:xfrm>
          <a:prstGeom prst="rect">
            <a:avLst/>
          </a:prstGeom>
          <a:solidFill>
            <a:schemeClr val="bg1">
              <a:lumMod val="85000"/>
            </a:schemeClr>
          </a:solidFill>
        </p:spPr>
        <p:txBody>
          <a:bodyPr wrap="none">
            <a:spAutoFit/>
          </a:bodyPr>
          <a:lstStyle/>
          <a:p>
            <a:r>
              <a:rPr lang="en-US" altLang="ja-JP" dirty="0">
                <a:latin typeface="Tahoma" panose="020B0604030504040204" pitchFamily="34" charset="0"/>
                <a:ea typeface="Tahoma" panose="020B0604030504040204" pitchFamily="34" charset="0"/>
                <a:cs typeface="Tahoma" panose="020B0604030504040204" pitchFamily="34" charset="0"/>
              </a:rPr>
              <a:t>Control room</a:t>
            </a:r>
            <a:endParaRPr lang="ja-JP" altLang="en-US" dirty="0">
              <a:latin typeface="Tahoma" panose="020B0604030504040204" pitchFamily="34" charset="0"/>
              <a:cs typeface="Tahoma" panose="020B0604030504040204" pitchFamily="34" charset="0"/>
            </a:endParaRPr>
          </a:p>
        </p:txBody>
      </p:sp>
      <p:sp>
        <p:nvSpPr>
          <p:cNvPr id="53" name="テキスト ボックス 52"/>
          <p:cNvSpPr txBox="1"/>
          <p:nvPr/>
        </p:nvSpPr>
        <p:spPr>
          <a:xfrm>
            <a:off x="1763688" y="5877272"/>
            <a:ext cx="1125629" cy="569387"/>
          </a:xfrm>
          <a:prstGeom prst="rect">
            <a:avLst/>
          </a:prstGeom>
          <a:noFill/>
          <a:ln w="28575">
            <a:noFill/>
          </a:ln>
        </p:spPr>
        <p:txBody>
          <a:bodyPr wrap="none" rtlCol="0">
            <a:spAutoFit/>
          </a:bodyPr>
          <a:lstStyle/>
          <a:p>
            <a:r>
              <a:rPr kumimoji="1" lang="en-US" altLang="ja-JP" dirty="0">
                <a:latin typeface="Tahoma" panose="020B0604030504040204" pitchFamily="34" charset="0"/>
                <a:ea typeface="Tahoma" panose="020B0604030504040204" pitchFamily="34" charset="0"/>
                <a:cs typeface="Tahoma" panose="020B0604030504040204" pitchFamily="34" charset="0"/>
              </a:rPr>
              <a:t>HIDES-F</a:t>
            </a:r>
            <a:r>
              <a:rPr kumimoji="1" lang="en-US" altLang="ja-JP" sz="2000" dirty="0">
                <a:latin typeface="Tahoma" panose="020B0604030504040204" pitchFamily="34" charset="0"/>
                <a:ea typeface="Tahoma" panose="020B0604030504040204" pitchFamily="34" charset="0"/>
                <a:cs typeface="Tahoma" panose="020B0604030504040204" pitchFamily="34" charset="0"/>
              </a:rPr>
              <a:t> </a:t>
            </a:r>
          </a:p>
          <a:p>
            <a:r>
              <a:rPr kumimoji="1" lang="en-US" altLang="ja-JP" sz="1100" dirty="0">
                <a:latin typeface="Tahoma" panose="020B0604030504040204" pitchFamily="34" charset="0"/>
                <a:ea typeface="Tahoma" panose="020B0604030504040204" pitchFamily="34" charset="0"/>
                <a:cs typeface="Tahoma" panose="020B0604030504040204" pitchFamily="34" charset="0"/>
              </a:rPr>
              <a:t>is</a:t>
            </a:r>
            <a:r>
              <a:rPr lang="en-US" altLang="ja-JP" sz="1100" dirty="0">
                <a:latin typeface="Tahoma" panose="020B0604030504040204" pitchFamily="34" charset="0"/>
                <a:ea typeface="Tahoma" panose="020B0604030504040204" pitchFamily="34" charset="0"/>
                <a:cs typeface="Tahoma" panose="020B0604030504040204" pitchFamily="34" charset="0"/>
              </a:rPr>
              <a:t> in this room</a:t>
            </a:r>
            <a:endParaRPr kumimoji="1" lang="ja-JP" altLang="en-US" sz="1100" dirty="0">
              <a:latin typeface="Tahoma" panose="020B0604030504040204" pitchFamily="34" charset="0"/>
              <a:cs typeface="Tahoma" panose="020B0604030504040204" pitchFamily="34" charset="0"/>
            </a:endParaRPr>
          </a:p>
        </p:txBody>
      </p:sp>
      <p:cxnSp>
        <p:nvCxnSpPr>
          <p:cNvPr id="31" name="直線コネクタ 30"/>
          <p:cNvCxnSpPr/>
          <p:nvPr/>
        </p:nvCxnSpPr>
        <p:spPr>
          <a:xfrm>
            <a:off x="5220072" y="980728"/>
            <a:ext cx="0" cy="5544616"/>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5" name="正方形/長方形 44"/>
          <p:cNvSpPr/>
          <p:nvPr/>
        </p:nvSpPr>
        <p:spPr>
          <a:xfrm>
            <a:off x="4572000" y="3068960"/>
            <a:ext cx="1311578" cy="584775"/>
          </a:xfrm>
          <a:prstGeom prst="rect">
            <a:avLst/>
          </a:prstGeom>
          <a:solidFill>
            <a:schemeClr val="bg1"/>
          </a:solidFill>
        </p:spPr>
        <p:txBody>
          <a:bodyPr wrap="none">
            <a:spAutoFit/>
          </a:bodyPr>
          <a:lstStyle/>
          <a:p>
            <a:r>
              <a:rPr lang="en-US" altLang="ja-JP" sz="1600" dirty="0">
                <a:latin typeface="Tahoma" panose="020B0604030504040204" pitchFamily="34" charset="0"/>
                <a:ea typeface="Tahoma" panose="020B0604030504040204" pitchFamily="34" charset="0"/>
                <a:cs typeface="Tahoma" panose="020B0604030504040204" pitchFamily="34" charset="0"/>
              </a:rPr>
              <a:t>Cable length</a:t>
            </a:r>
          </a:p>
          <a:p>
            <a:r>
              <a:rPr lang="en-US" altLang="ja-JP" sz="1600" dirty="0">
                <a:latin typeface="Tahoma" panose="020B0604030504040204" pitchFamily="34" charset="0"/>
                <a:ea typeface="Tahoma" panose="020B0604030504040204" pitchFamily="34" charset="0"/>
                <a:cs typeface="Tahoma" panose="020B0604030504040204" pitchFamily="34" charset="0"/>
              </a:rPr>
              <a:t>~10 m</a:t>
            </a:r>
            <a:endParaRPr lang="ja-JP" altLang="en-US" sz="1600" dirty="0">
              <a:latin typeface="Tahoma" panose="020B0604030504040204" pitchFamily="34" charset="0"/>
              <a:cs typeface="Tahoma" panose="020B0604030504040204" pitchFamily="34" charset="0"/>
            </a:endParaRPr>
          </a:p>
        </p:txBody>
      </p:sp>
      <p:cxnSp>
        <p:nvCxnSpPr>
          <p:cNvPr id="43" name="直線矢印コネクタ 42"/>
          <p:cNvCxnSpPr/>
          <p:nvPr/>
        </p:nvCxnSpPr>
        <p:spPr>
          <a:xfrm flipH="1">
            <a:off x="4496120" y="3070550"/>
            <a:ext cx="1477761"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32" name="図 31"/>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47975" y="4840955"/>
            <a:ext cx="1612961" cy="1612961"/>
          </a:xfrm>
          <a:prstGeom prst="rect">
            <a:avLst/>
          </a:prstGeom>
        </p:spPr>
      </p:pic>
      <p:sp>
        <p:nvSpPr>
          <p:cNvPr id="20" name="タイトル 19"/>
          <p:cNvSpPr>
            <a:spLocks noGrp="1"/>
          </p:cNvSpPr>
          <p:nvPr>
            <p:ph type="title"/>
          </p:nvPr>
        </p:nvSpPr>
        <p:spPr/>
        <p:txBody>
          <a:bodyPr>
            <a:noAutofit/>
          </a:bodyPr>
          <a:lstStyle/>
          <a:p>
            <a:pPr algn="ctr"/>
            <a:r>
              <a:rPr lang="en-US" altLang="ja-JP" sz="4400" b="1" dirty="0">
                <a:latin typeface="Candara" panose="020E0502030303020204" pitchFamily="34" charset="0"/>
              </a:rPr>
              <a:t>Astro-comb system in OAO</a:t>
            </a:r>
            <a:endParaRPr kumimoji="1" lang="ja-JP" altLang="en-US" sz="4400" b="1" dirty="0">
              <a:latin typeface="Candara" panose="020E0502030303020204" pitchFamily="34" charset="0"/>
            </a:endParaRPr>
          </a:p>
        </p:txBody>
      </p:sp>
    </p:spTree>
    <p:extLst>
      <p:ext uri="{BB962C8B-B14F-4D97-AF65-F5344CB8AC3E}">
        <p14:creationId xmlns:p14="http://schemas.microsoft.com/office/powerpoint/2010/main" val="3299398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762276" y="1196752"/>
            <a:ext cx="7626148" cy="461665"/>
          </a:xfrm>
          <a:prstGeom prst="rect">
            <a:avLst/>
          </a:prstGeom>
          <a:noFill/>
        </p:spPr>
        <p:txBody>
          <a:bodyPr wrap="square" rtlCol="0">
            <a:spAutoFit/>
          </a:bodyPr>
          <a:lstStyle/>
          <a:p>
            <a:pPr>
              <a:spcAft>
                <a:spcPts val="600"/>
              </a:spcAft>
            </a:pPr>
            <a:r>
              <a:rPr lang="en-US" altLang="ja-JP" sz="2400" dirty="0">
                <a:latin typeface="Tahoma" panose="020B0604030504040204" pitchFamily="34" charset="0"/>
                <a:ea typeface="Tahoma" panose="020B0604030504040204" pitchFamily="34" charset="0"/>
                <a:cs typeface="Tahoma" panose="020B0604030504040204" pitchFamily="34" charset="0"/>
              </a:rPr>
              <a:t>Unfortunately, the sky was cloudy for three nights…</a:t>
            </a:r>
          </a:p>
        </p:txBody>
      </p:sp>
      <p:sp>
        <p:nvSpPr>
          <p:cNvPr id="3" name="右矢印 2"/>
          <p:cNvSpPr/>
          <p:nvPr/>
        </p:nvSpPr>
        <p:spPr>
          <a:xfrm>
            <a:off x="899592" y="5969279"/>
            <a:ext cx="766618" cy="62807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684590" y="476672"/>
            <a:ext cx="3831626" cy="707886"/>
          </a:xfrm>
          <a:prstGeom prst="rect">
            <a:avLst/>
          </a:prstGeom>
        </p:spPr>
        <p:txBody>
          <a:bodyPr wrap="none">
            <a:spAutoFit/>
          </a:bodyPr>
          <a:lstStyle/>
          <a:p>
            <a:r>
              <a:rPr lang="en-US" altLang="ja-JP" sz="4000" b="1" dirty="0">
                <a:latin typeface="Candara" panose="020E0502030303020204" pitchFamily="34" charset="0"/>
              </a:rPr>
              <a:t>Test observation</a:t>
            </a:r>
            <a:endParaRPr lang="ja-JP" altLang="en-US" sz="4000" b="1" dirty="0">
              <a:latin typeface="Candara" panose="020E0502030303020204" pitchFamily="34" charset="0"/>
            </a:endParaRPr>
          </a:p>
        </p:txBody>
      </p:sp>
      <p:sp>
        <p:nvSpPr>
          <p:cNvPr id="6" name="テキスト ボックス 5">
            <a:extLst>
              <a:ext uri="{FF2B5EF4-FFF2-40B4-BE49-F238E27FC236}">
                <a16:creationId xmlns:a16="http://schemas.microsoft.com/office/drawing/2014/main" id="{375164AE-5414-4A8D-BFAF-2F362B963D5F}"/>
              </a:ext>
            </a:extLst>
          </p:cNvPr>
          <p:cNvSpPr txBox="1"/>
          <p:nvPr/>
        </p:nvSpPr>
        <p:spPr>
          <a:xfrm>
            <a:off x="6581905" y="1790363"/>
            <a:ext cx="1627369" cy="369332"/>
          </a:xfrm>
          <a:prstGeom prst="rect">
            <a:avLst/>
          </a:prstGeom>
          <a:solidFill>
            <a:schemeClr val="accent1">
              <a:lumMod val="20000"/>
              <a:lumOff val="80000"/>
            </a:schemeClr>
          </a:solidFill>
        </p:spPr>
        <p:txBody>
          <a:bodyPr wrap="none" rtlCol="0">
            <a:spAutoFit/>
          </a:bodyPr>
          <a:lstStyle/>
          <a:p>
            <a:r>
              <a:rPr lang="en-US" altLang="ja-JP" dirty="0">
                <a:latin typeface="Tahoma" panose="020B0604030504040204" pitchFamily="34" charset="0"/>
                <a:ea typeface="Tahoma" panose="020B0604030504040204" pitchFamily="34" charset="0"/>
                <a:cs typeface="Tahoma" panose="020B0604030504040204" pitchFamily="34" charset="0"/>
              </a:rPr>
              <a:t>Dec 4-6, 2017</a:t>
            </a:r>
            <a:endParaRPr kumimoji="1" lang="en-US" altLang="ja-JP" dirty="0">
              <a:latin typeface="Tahoma" panose="020B0604030504040204" pitchFamily="34" charset="0"/>
              <a:ea typeface="Tahoma" panose="020B0604030504040204" pitchFamily="34" charset="0"/>
              <a:cs typeface="Tahoma" panose="020B0604030504040204" pitchFamily="34" charset="0"/>
            </a:endParaRPr>
          </a:p>
        </p:txBody>
      </p:sp>
      <p:sp>
        <p:nvSpPr>
          <p:cNvPr id="7" name="テキスト ボックス 6">
            <a:extLst>
              <a:ext uri="{FF2B5EF4-FFF2-40B4-BE49-F238E27FC236}">
                <a16:creationId xmlns:a16="http://schemas.microsoft.com/office/drawing/2014/main" id="{03226235-2784-4C9E-9004-703202722120}"/>
              </a:ext>
            </a:extLst>
          </p:cNvPr>
          <p:cNvSpPr txBox="1"/>
          <p:nvPr/>
        </p:nvSpPr>
        <p:spPr>
          <a:xfrm>
            <a:off x="611560" y="4974267"/>
            <a:ext cx="7992888" cy="830997"/>
          </a:xfrm>
          <a:prstGeom prst="rect">
            <a:avLst/>
          </a:prstGeom>
          <a:solidFill>
            <a:srgbClr val="D8F7E4"/>
          </a:solidFill>
        </p:spPr>
        <p:txBody>
          <a:bodyPr wrap="square" rtlCol="0">
            <a:spAutoFit/>
          </a:bodyPr>
          <a:lstStyle/>
          <a:p>
            <a:pPr>
              <a:spcAft>
                <a:spcPts val="600"/>
              </a:spcAft>
            </a:pPr>
            <a:r>
              <a:rPr lang="en-US" altLang="ja-JP" sz="2400" dirty="0">
                <a:latin typeface="Tahoma" panose="020B0604030504040204" pitchFamily="34" charset="0"/>
                <a:ea typeface="Tahoma" panose="020B0604030504040204" pitchFamily="34" charset="0"/>
                <a:cs typeface="Tahoma" panose="020B0604030504040204" pitchFamily="34" charset="0"/>
              </a:rPr>
              <a:t>We alternately observed the </a:t>
            </a:r>
            <a:r>
              <a:rPr lang="en-US" altLang="ja-JP" sz="2400" dirty="0" err="1">
                <a:latin typeface="Tahoma" panose="020B0604030504040204" pitchFamily="34" charset="0"/>
                <a:ea typeface="Tahoma" panose="020B0604030504040204" pitchFamily="34" charset="0"/>
                <a:cs typeface="Tahoma" panose="020B0604030504040204" pitchFamily="34" charset="0"/>
              </a:rPr>
              <a:t>astro</a:t>
            </a:r>
            <a:r>
              <a:rPr lang="en-US" altLang="ja-JP" sz="2400" dirty="0">
                <a:latin typeface="Tahoma" panose="020B0604030504040204" pitchFamily="34" charset="0"/>
                <a:ea typeface="Tahoma" panose="020B0604030504040204" pitchFamily="34" charset="0"/>
                <a:cs typeface="Tahoma" panose="020B0604030504040204" pitchFamily="34" charset="0"/>
              </a:rPr>
              <a:t>-comb and Th-</a:t>
            </a:r>
            <a:r>
              <a:rPr lang="en-US" altLang="ja-JP" sz="2400" dirty="0" err="1">
                <a:latin typeface="Tahoma" panose="020B0604030504040204" pitchFamily="34" charset="0"/>
                <a:ea typeface="Tahoma" panose="020B0604030504040204" pitchFamily="34" charset="0"/>
                <a:cs typeface="Tahoma" panose="020B0604030504040204" pitchFamily="34" charset="0"/>
              </a:rPr>
              <a:t>Ar</a:t>
            </a:r>
            <a:r>
              <a:rPr lang="en-US" altLang="ja-JP" sz="2400" dirty="0">
                <a:latin typeface="Tahoma" panose="020B0604030504040204" pitchFamily="34" charset="0"/>
                <a:ea typeface="Tahoma" panose="020B0604030504040204" pitchFamily="34" charset="0"/>
                <a:cs typeface="Tahoma" panose="020B0604030504040204" pitchFamily="34" charset="0"/>
              </a:rPr>
              <a:t> lamp for spectral calibration.</a:t>
            </a:r>
          </a:p>
        </p:txBody>
      </p:sp>
      <p:sp>
        <p:nvSpPr>
          <p:cNvPr id="8" name="テキスト ボックス 7">
            <a:extLst>
              <a:ext uri="{FF2B5EF4-FFF2-40B4-BE49-F238E27FC236}">
                <a16:creationId xmlns:a16="http://schemas.microsoft.com/office/drawing/2014/main" id="{65D9C455-CB6F-4D23-88AD-A1C2087F7541}"/>
              </a:ext>
            </a:extLst>
          </p:cNvPr>
          <p:cNvSpPr txBox="1"/>
          <p:nvPr/>
        </p:nvSpPr>
        <p:spPr>
          <a:xfrm>
            <a:off x="1666210" y="6052484"/>
            <a:ext cx="6794222" cy="461665"/>
          </a:xfrm>
          <a:prstGeom prst="rect">
            <a:avLst/>
          </a:prstGeom>
          <a:noFill/>
        </p:spPr>
        <p:txBody>
          <a:bodyPr wrap="square" rtlCol="0">
            <a:spAutoFit/>
          </a:bodyPr>
          <a:lstStyle/>
          <a:p>
            <a:pPr>
              <a:spcAft>
                <a:spcPts val="600"/>
              </a:spcAft>
            </a:pPr>
            <a:r>
              <a:rPr lang="en-US" altLang="ja-JP" sz="2400" dirty="0">
                <a:solidFill>
                  <a:srgbClr val="FF0000"/>
                </a:solidFill>
                <a:latin typeface="Tahoma" panose="020B0604030504040204" pitchFamily="34" charset="0"/>
                <a:ea typeface="Tahoma" panose="020B0604030504040204" pitchFamily="34" charset="0"/>
                <a:cs typeface="Tahoma" panose="020B0604030504040204" pitchFamily="34" charset="0"/>
              </a:rPr>
              <a:t>Analysis results will be presented by </a:t>
            </a:r>
            <a:r>
              <a:rPr lang="en-US" altLang="ja-JP" sz="2400" dirty="0" err="1">
                <a:solidFill>
                  <a:srgbClr val="FF0000"/>
                </a:solidFill>
                <a:latin typeface="Tahoma" panose="020B0604030504040204" pitchFamily="34" charset="0"/>
                <a:ea typeface="Tahoma" panose="020B0604030504040204" pitchFamily="34" charset="0"/>
                <a:cs typeface="Tahoma" panose="020B0604030504040204" pitchFamily="34" charset="0"/>
              </a:rPr>
              <a:t>Kambe</a:t>
            </a:r>
            <a:r>
              <a:rPr lang="en-US" altLang="ja-JP" sz="2400" dirty="0">
                <a:solidFill>
                  <a:srgbClr val="FF0000"/>
                </a:solidFill>
                <a:latin typeface="Tahoma" panose="020B0604030504040204" pitchFamily="34" charset="0"/>
                <a:ea typeface="Tahoma" panose="020B0604030504040204" pitchFamily="34" charset="0"/>
                <a:cs typeface="Tahoma" panose="020B0604030504040204" pitchFamily="34" charset="0"/>
              </a:rPr>
              <a:t>-san</a:t>
            </a:r>
          </a:p>
        </p:txBody>
      </p:sp>
      <p:pic>
        <p:nvPicPr>
          <p:cNvPr id="4" name="図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59832" y="1772816"/>
            <a:ext cx="3024336" cy="3024336"/>
          </a:xfrm>
          <a:prstGeom prst="rect">
            <a:avLst/>
          </a:prstGeom>
        </p:spPr>
      </p:pic>
    </p:spTree>
    <p:extLst>
      <p:ext uri="{BB962C8B-B14F-4D97-AF65-F5344CB8AC3E}">
        <p14:creationId xmlns:p14="http://schemas.microsoft.com/office/powerpoint/2010/main" val="2451081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07504" y="4725144"/>
            <a:ext cx="5112568" cy="14076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287502" y="476672"/>
            <a:ext cx="6861174" cy="707886"/>
          </a:xfrm>
          <a:prstGeom prst="rect">
            <a:avLst/>
          </a:prstGeom>
        </p:spPr>
        <p:txBody>
          <a:bodyPr wrap="none">
            <a:spAutoFit/>
          </a:bodyPr>
          <a:lstStyle/>
          <a:p>
            <a:pPr algn="ctr"/>
            <a:r>
              <a:rPr lang="en-US" altLang="ja-JP" sz="4000" b="1" dirty="0">
                <a:latin typeface="Candara" panose="020E0502030303020204" pitchFamily="34" charset="0"/>
              </a:rPr>
              <a:t>Summary of the 1</a:t>
            </a:r>
            <a:r>
              <a:rPr lang="en-US" altLang="ja-JP" sz="4000" b="1" baseline="30000" dirty="0">
                <a:latin typeface="Candara" panose="020E0502030303020204" pitchFamily="34" charset="0"/>
              </a:rPr>
              <a:t>st</a:t>
            </a:r>
            <a:r>
              <a:rPr lang="en-US" altLang="ja-JP" sz="4000" b="1" dirty="0">
                <a:latin typeface="Candara" panose="020E0502030303020204" pitchFamily="34" charset="0"/>
              </a:rPr>
              <a:t> </a:t>
            </a:r>
            <a:r>
              <a:rPr lang="en-US" altLang="ja-JP" sz="4000" b="1" dirty="0" err="1">
                <a:latin typeface="Candara" panose="020E0502030303020204" pitchFamily="34" charset="0"/>
              </a:rPr>
              <a:t>astro</a:t>
            </a:r>
            <a:r>
              <a:rPr lang="en-US" altLang="ja-JP" sz="4000" b="1" dirty="0">
                <a:latin typeface="Candara" panose="020E0502030303020204" pitchFamily="34" charset="0"/>
              </a:rPr>
              <a:t>-comb</a:t>
            </a:r>
            <a:endParaRPr lang="ja-JP" altLang="en-US" sz="4000" b="1" dirty="0">
              <a:latin typeface="Candara" panose="020E0502030303020204" pitchFamily="34" charset="0"/>
            </a:endParaRPr>
          </a:p>
        </p:txBody>
      </p:sp>
      <p:sp>
        <p:nvSpPr>
          <p:cNvPr id="2" name="テキスト ボックス 1"/>
          <p:cNvSpPr txBox="1"/>
          <p:nvPr/>
        </p:nvSpPr>
        <p:spPr>
          <a:xfrm>
            <a:off x="68280" y="4283804"/>
            <a:ext cx="1191352" cy="369332"/>
          </a:xfrm>
          <a:prstGeom prst="rect">
            <a:avLst/>
          </a:prstGeom>
          <a:noFill/>
        </p:spPr>
        <p:txBody>
          <a:bodyPr wrap="none" rtlCol="0">
            <a:spAutoFit/>
          </a:bodyPr>
          <a:lstStyle/>
          <a:p>
            <a:r>
              <a:rPr kumimoji="1" lang="en-US" altLang="ja-JP" b="1" dirty="0">
                <a:latin typeface="Segoe UI" panose="020B0502040204020203" pitchFamily="34" charset="0"/>
                <a:cs typeface="Segoe UI" panose="020B0502040204020203" pitchFamily="34" charset="0"/>
              </a:rPr>
              <a:t>Difficulty</a:t>
            </a:r>
            <a:endParaRPr kumimoji="1" lang="ja-JP" altLang="en-US" b="1" dirty="0">
              <a:latin typeface="Segoe UI" panose="020B0502040204020203" pitchFamily="34" charset="0"/>
              <a:cs typeface="Segoe UI" panose="020B0502040204020203" pitchFamily="34" charset="0"/>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89542" y="3410131"/>
            <a:ext cx="4297354" cy="2817889"/>
          </a:xfrm>
          <a:prstGeom prst="rect">
            <a:avLst/>
          </a:prstGeom>
        </p:spPr>
      </p:pic>
      <p:sp>
        <p:nvSpPr>
          <p:cNvPr id="3" name="テキスト ボックス 2"/>
          <p:cNvSpPr txBox="1"/>
          <p:nvPr/>
        </p:nvSpPr>
        <p:spPr>
          <a:xfrm>
            <a:off x="378288" y="4822701"/>
            <a:ext cx="4282967" cy="369332"/>
          </a:xfrm>
          <a:prstGeom prst="rect">
            <a:avLst/>
          </a:prstGeom>
          <a:noFill/>
        </p:spPr>
        <p:txBody>
          <a:bodyPr wrap="none" rtlCol="0">
            <a:spAutoFit/>
          </a:bodyPr>
          <a:lstStyle/>
          <a:p>
            <a:r>
              <a:rPr kumimoji="1" lang="ja-JP" altLang="en-US" dirty="0">
                <a:latin typeface="Segoe UI" panose="020B0502040204020203" pitchFamily="34" charset="0"/>
                <a:cs typeface="Segoe UI" panose="020B0502040204020203" pitchFamily="34" charset="0"/>
              </a:rPr>
              <a:t>◆ </a:t>
            </a:r>
            <a:r>
              <a:rPr kumimoji="1" lang="en-US" altLang="ja-JP" dirty="0">
                <a:latin typeface="Segoe UI" panose="020B0502040204020203" pitchFamily="34" charset="0"/>
                <a:cs typeface="Segoe UI" panose="020B0502040204020203" pitchFamily="34" charset="0"/>
              </a:rPr>
              <a:t>Narrow spacing of the original comb</a:t>
            </a:r>
            <a:endParaRPr kumimoji="1" lang="ja-JP" altLang="en-US" dirty="0">
              <a:latin typeface="Segoe UI" panose="020B0502040204020203" pitchFamily="34" charset="0"/>
              <a:cs typeface="Segoe UI" panose="020B0502040204020203" pitchFamily="34" charset="0"/>
            </a:endParaRPr>
          </a:p>
        </p:txBody>
      </p:sp>
      <p:sp>
        <p:nvSpPr>
          <p:cNvPr id="7" name="テキスト ボックス 6"/>
          <p:cNvSpPr txBox="1"/>
          <p:nvPr/>
        </p:nvSpPr>
        <p:spPr>
          <a:xfrm>
            <a:off x="130047" y="5619656"/>
            <a:ext cx="5170583" cy="369332"/>
          </a:xfrm>
          <a:prstGeom prst="rect">
            <a:avLst/>
          </a:prstGeom>
          <a:noFill/>
        </p:spPr>
        <p:txBody>
          <a:bodyPr wrap="none" rtlCol="0">
            <a:spAutoFit/>
          </a:bodyPr>
          <a:lstStyle/>
          <a:p>
            <a:r>
              <a:rPr lang="ja-JP" altLang="en-US" dirty="0">
                <a:latin typeface="Segoe UI" panose="020B0502040204020203" pitchFamily="34" charset="0"/>
                <a:cs typeface="Segoe UI" panose="020B0502040204020203" pitchFamily="34" charset="0"/>
              </a:rPr>
              <a:t>◆ </a:t>
            </a:r>
            <a:r>
              <a:rPr kumimoji="1" lang="en-US" altLang="ja-JP" dirty="0">
                <a:latin typeface="Segoe UI" panose="020B0502040204020203" pitchFamily="34" charset="0"/>
                <a:cs typeface="Segoe UI" panose="020B0502040204020203" pitchFamily="34" charset="0"/>
              </a:rPr>
              <a:t>Broadband mode-filtering in the visible region</a:t>
            </a:r>
            <a:endParaRPr kumimoji="1" lang="ja-JP" altLang="en-US" dirty="0">
              <a:latin typeface="Segoe UI" panose="020B0502040204020203" pitchFamily="34" charset="0"/>
              <a:cs typeface="Segoe UI" panose="020B0502040204020203" pitchFamily="34" charset="0"/>
            </a:endParaRPr>
          </a:p>
        </p:txBody>
      </p:sp>
      <p:sp>
        <p:nvSpPr>
          <p:cNvPr id="4" name="テキスト ボックス 3"/>
          <p:cNvSpPr txBox="1"/>
          <p:nvPr/>
        </p:nvSpPr>
        <p:spPr>
          <a:xfrm>
            <a:off x="2195022" y="5192033"/>
            <a:ext cx="569387" cy="369332"/>
          </a:xfrm>
          <a:prstGeom prst="rect">
            <a:avLst/>
          </a:prstGeom>
          <a:noFill/>
        </p:spPr>
        <p:txBody>
          <a:bodyPr wrap="none" rtlCol="0">
            <a:spAutoFit/>
          </a:bodyPr>
          <a:lstStyle/>
          <a:p>
            <a:r>
              <a:rPr lang="en-US" altLang="ja-JP" dirty="0">
                <a:latin typeface="Segoe UI" panose="020B0502040204020203" pitchFamily="34" charset="0"/>
                <a:cs typeface="Segoe UI" panose="020B0502040204020203" pitchFamily="34" charset="0"/>
              </a:rPr>
              <a:t>and</a:t>
            </a:r>
            <a:endParaRPr kumimoji="1" lang="ja-JP" altLang="en-US" dirty="0">
              <a:latin typeface="Segoe UI" panose="020B0502040204020203" pitchFamily="34" charset="0"/>
              <a:cs typeface="Segoe UI" panose="020B0502040204020203" pitchFamily="34" charset="0"/>
            </a:endParaRPr>
          </a:p>
        </p:txBody>
      </p:sp>
      <p:sp>
        <p:nvSpPr>
          <p:cNvPr id="6" name="テキスト ボックス 5"/>
          <p:cNvSpPr txBox="1"/>
          <p:nvPr/>
        </p:nvSpPr>
        <p:spPr>
          <a:xfrm>
            <a:off x="816440" y="6228020"/>
            <a:ext cx="3562194" cy="369332"/>
          </a:xfrm>
          <a:prstGeom prst="rect">
            <a:avLst/>
          </a:prstGeom>
          <a:noFill/>
        </p:spPr>
        <p:txBody>
          <a:bodyPr wrap="none" rtlCol="0">
            <a:spAutoFit/>
          </a:bodyPr>
          <a:lstStyle/>
          <a:p>
            <a:r>
              <a:rPr kumimoji="1" lang="en-US" altLang="ja-JP" b="1" dirty="0">
                <a:solidFill>
                  <a:srgbClr val="FF0000"/>
                </a:solidFill>
                <a:latin typeface="Segoe UI" panose="020B0502040204020203" pitchFamily="34" charset="0"/>
                <a:cs typeface="Segoe UI" panose="020B0502040204020203" pitchFamily="34" charset="0"/>
              </a:rPr>
              <a:t>Combining them is challenging</a:t>
            </a:r>
            <a:endParaRPr kumimoji="1" lang="ja-JP" altLang="en-US" b="1" dirty="0">
              <a:solidFill>
                <a:srgbClr val="FF0000"/>
              </a:solidFill>
              <a:latin typeface="Segoe UI" panose="020B0502040204020203" pitchFamily="34" charset="0"/>
              <a:cs typeface="Segoe UI" panose="020B0502040204020203" pitchFamily="34" charset="0"/>
            </a:endParaRPr>
          </a:p>
        </p:txBody>
      </p:sp>
      <p:sp>
        <p:nvSpPr>
          <p:cNvPr id="11" name="テキスト ボックス 10"/>
          <p:cNvSpPr txBox="1"/>
          <p:nvPr/>
        </p:nvSpPr>
        <p:spPr>
          <a:xfrm>
            <a:off x="243426" y="1504440"/>
            <a:ext cx="8577046" cy="1877437"/>
          </a:xfrm>
          <a:prstGeom prst="rect">
            <a:avLst/>
          </a:prstGeom>
          <a:noFill/>
        </p:spPr>
        <p:txBody>
          <a:bodyPr wrap="square" rtlCol="0">
            <a:spAutoFit/>
          </a:bodyPr>
          <a:lstStyle/>
          <a:p>
            <a:pPr marL="180975" indent="-180975">
              <a:spcAft>
                <a:spcPts val="2400"/>
              </a:spcAft>
              <a:buFont typeface="Arial" panose="020B0604020202020204" pitchFamily="34" charset="0"/>
              <a:buChar char="•"/>
            </a:pPr>
            <a:r>
              <a:rPr kumimoji="1" lang="en-US" altLang="ja-JP" sz="2400" dirty="0">
                <a:latin typeface="Segoe UI" panose="020B0502040204020203" pitchFamily="34" charset="0"/>
                <a:cs typeface="Segoe UI" panose="020B0502040204020203" pitchFamily="34" charset="0"/>
              </a:rPr>
              <a:t>Astro-comb spectrum with a 42-GHz spacing is</a:t>
            </a:r>
            <a:r>
              <a:rPr kumimoji="1" lang="ja-JP" altLang="en-US" sz="2400" dirty="0">
                <a:latin typeface="Segoe UI" panose="020B0502040204020203" pitchFamily="34" charset="0"/>
                <a:cs typeface="Segoe UI" panose="020B0502040204020203" pitchFamily="34" charset="0"/>
              </a:rPr>
              <a:t>　</a:t>
            </a:r>
            <a:r>
              <a:rPr kumimoji="1" lang="en-US" altLang="ja-JP" sz="2400" dirty="0">
                <a:latin typeface="Segoe UI" panose="020B0502040204020203" pitchFamily="34" charset="0"/>
                <a:cs typeface="Segoe UI" panose="020B0502040204020203" pitchFamily="34" charset="0"/>
              </a:rPr>
              <a:t>observed between 500-520 nm.</a:t>
            </a:r>
          </a:p>
          <a:p>
            <a:pPr marL="180975" indent="-180975">
              <a:buFont typeface="Arial" panose="020B0604020202020204" pitchFamily="34" charset="0"/>
              <a:buChar char="•"/>
            </a:pPr>
            <a:r>
              <a:rPr kumimoji="1" lang="en-US" altLang="ja-JP" sz="2400" dirty="0">
                <a:latin typeface="Segoe UI" panose="020B0502040204020203" pitchFamily="34" charset="0"/>
                <a:cs typeface="Segoe UI" panose="020B0502040204020203" pitchFamily="34" charset="0"/>
              </a:rPr>
              <a:t>Spectral coverage of the filtered comb is</a:t>
            </a:r>
            <a:r>
              <a:rPr lang="ja-JP" altLang="en-US" sz="2400" dirty="0">
                <a:latin typeface="Segoe UI" panose="020B0502040204020203" pitchFamily="34" charset="0"/>
                <a:cs typeface="Segoe UI" panose="020B0502040204020203" pitchFamily="34" charset="0"/>
              </a:rPr>
              <a:t> </a:t>
            </a:r>
            <a:r>
              <a:rPr kumimoji="1" lang="en-US" altLang="ja-JP" sz="2400" dirty="0">
                <a:latin typeface="Segoe UI" panose="020B0502040204020203" pitchFamily="34" charset="0"/>
                <a:cs typeface="Segoe UI" panose="020B0502040204020203" pitchFamily="34" charset="0"/>
              </a:rPr>
              <a:t>limited by the dispersion of the cavity mirrors.</a:t>
            </a:r>
            <a:endParaRPr kumimoji="1" lang="ja-JP" altLang="en-US" sz="2400" dirty="0">
              <a:latin typeface="Segoe UI" panose="020B0502040204020203" pitchFamily="34" charset="0"/>
              <a:cs typeface="Segoe UI" panose="020B0502040204020203" pitchFamily="34" charset="0"/>
            </a:endParaRPr>
          </a:p>
        </p:txBody>
      </p:sp>
      <p:sp>
        <p:nvSpPr>
          <p:cNvPr id="13" name="右矢印 12"/>
          <p:cNvSpPr/>
          <p:nvPr/>
        </p:nvSpPr>
        <p:spPr>
          <a:xfrm rot="2229871">
            <a:off x="5302381" y="3138122"/>
            <a:ext cx="288032" cy="36933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1508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 name="直線矢印コネクタ 81"/>
          <p:cNvCxnSpPr/>
          <p:nvPr/>
        </p:nvCxnSpPr>
        <p:spPr>
          <a:xfrm>
            <a:off x="1333729" y="5750982"/>
            <a:ext cx="1297756" cy="0"/>
          </a:xfrm>
          <a:prstGeom prst="straightConnector1">
            <a:avLst/>
          </a:prstGeom>
          <a:ln w="38100">
            <a:solidFill>
              <a:schemeClr val="accent6"/>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84" name="テキスト ボックス 83"/>
          <p:cNvSpPr txBox="1"/>
          <p:nvPr/>
        </p:nvSpPr>
        <p:spPr>
          <a:xfrm>
            <a:off x="1623373" y="5566316"/>
            <a:ext cx="728084" cy="369332"/>
          </a:xfrm>
          <a:prstGeom prst="rect">
            <a:avLst/>
          </a:prstGeom>
          <a:solidFill>
            <a:schemeClr val="bg1"/>
          </a:solidFill>
          <a:ln w="28575"/>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dirty="0">
                <a:latin typeface="Tahoma" panose="020B0604030504040204" pitchFamily="34" charset="0"/>
                <a:ea typeface="Tahoma" panose="020B0604030504040204" pitchFamily="34" charset="0"/>
                <a:cs typeface="Tahoma" panose="020B0604030504040204" pitchFamily="34" charset="0"/>
              </a:rPr>
              <a:t>EOM </a:t>
            </a:r>
            <a:endParaRPr kumimoji="1" lang="ja-JP" altLang="en-US" dirty="0">
              <a:latin typeface="Tahoma" panose="020B0604030504040204" pitchFamily="34" charset="0"/>
              <a:cs typeface="Tahoma" panose="020B0604030504040204" pitchFamily="34" charset="0"/>
            </a:endParaRPr>
          </a:p>
        </p:txBody>
      </p:sp>
      <p:sp>
        <p:nvSpPr>
          <p:cNvPr id="85" name="テキスト ボックス 84"/>
          <p:cNvSpPr txBox="1"/>
          <p:nvPr/>
        </p:nvSpPr>
        <p:spPr>
          <a:xfrm>
            <a:off x="266929" y="5551076"/>
            <a:ext cx="1085554" cy="369332"/>
          </a:xfrm>
          <a:prstGeom prst="rect">
            <a:avLst/>
          </a:prstGeom>
          <a:noFill/>
        </p:spPr>
        <p:txBody>
          <a:bodyPr wrap="none" rtlCol="0">
            <a:spAutoFit/>
          </a:bodyPr>
          <a:lstStyle/>
          <a:p>
            <a:r>
              <a:rPr kumimoji="1" lang="en-US" altLang="ja-JP" dirty="0">
                <a:latin typeface="Tahoma" panose="020B0604030504040204" pitchFamily="34" charset="0"/>
                <a:ea typeface="Tahoma" panose="020B0604030504040204" pitchFamily="34" charset="0"/>
                <a:cs typeface="Tahoma" panose="020B0604030504040204" pitchFamily="34" charset="0"/>
              </a:rPr>
              <a:t>CW laser</a:t>
            </a:r>
            <a:endParaRPr kumimoji="1" lang="ja-JP" altLang="en-US" dirty="0">
              <a:latin typeface="Tahoma" panose="020B0604030504040204" pitchFamily="34" charset="0"/>
              <a:cs typeface="Tahoma" panose="020B0604030504040204" pitchFamily="34" charset="0"/>
            </a:endParaRPr>
          </a:p>
        </p:txBody>
      </p:sp>
      <p:sp>
        <p:nvSpPr>
          <p:cNvPr id="101" name="テキスト ボックス 100"/>
          <p:cNvSpPr txBox="1"/>
          <p:nvPr/>
        </p:nvSpPr>
        <p:spPr>
          <a:xfrm>
            <a:off x="265876" y="4943962"/>
            <a:ext cx="2167581" cy="584775"/>
          </a:xfrm>
          <a:prstGeom prst="rect">
            <a:avLst/>
          </a:prstGeom>
          <a:noFill/>
        </p:spPr>
        <p:txBody>
          <a:bodyPr wrap="none" rtlCol="0">
            <a:spAutoFit/>
          </a:bodyPr>
          <a:lstStyle/>
          <a:p>
            <a:r>
              <a:rPr lang="en-US" altLang="ja-JP" sz="1600" dirty="0">
                <a:latin typeface="Tahoma" panose="020B0604030504040204" pitchFamily="34" charset="0"/>
                <a:ea typeface="Tahoma" panose="020B0604030504040204" pitchFamily="34" charset="0"/>
                <a:cs typeface="Tahoma" panose="020B0604030504040204" pitchFamily="34" charset="0"/>
              </a:rPr>
              <a:t>CW laser + Modulator</a:t>
            </a:r>
          </a:p>
          <a:p>
            <a:r>
              <a:rPr kumimoji="1" lang="en-US" altLang="ja-JP" sz="1600" dirty="0">
                <a:latin typeface="Tahoma" panose="020B0604030504040204" pitchFamily="34" charset="0"/>
                <a:ea typeface="Tahoma" panose="020B0604030504040204" pitchFamily="34" charset="0"/>
                <a:cs typeface="Tahoma" panose="020B0604030504040204" pitchFamily="34" charset="0"/>
              </a:rPr>
              <a:t>(</a:t>
            </a:r>
            <a:r>
              <a:rPr kumimoji="1" lang="en-US" altLang="ja-JP" sz="1600" i="1" dirty="0" err="1">
                <a:latin typeface="Tahoma" panose="020B0604030504040204" pitchFamily="34" charset="0"/>
                <a:ea typeface="Tahoma" panose="020B0604030504040204" pitchFamily="34" charset="0"/>
                <a:cs typeface="Tahoma" panose="020B0604030504040204" pitchFamily="34" charset="0"/>
              </a:rPr>
              <a:t>f</a:t>
            </a:r>
            <a:r>
              <a:rPr kumimoji="1" lang="en-US" altLang="ja-JP" sz="1600" baseline="-25000" dirty="0" err="1">
                <a:latin typeface="Tahoma" panose="020B0604030504040204" pitchFamily="34" charset="0"/>
                <a:ea typeface="Tahoma" panose="020B0604030504040204" pitchFamily="34" charset="0"/>
                <a:cs typeface="Tahoma" panose="020B0604030504040204" pitchFamily="34" charset="0"/>
              </a:rPr>
              <a:t>rep</a:t>
            </a:r>
            <a:r>
              <a:rPr lang="en-US" altLang="ja-JP" sz="1600" dirty="0">
                <a:latin typeface="Tahoma" panose="020B0604030504040204" pitchFamily="34" charset="0"/>
                <a:ea typeface="Tahoma" panose="020B0604030504040204" pitchFamily="34" charset="0"/>
                <a:cs typeface="Tahoma" panose="020B0604030504040204" pitchFamily="34" charset="0"/>
              </a:rPr>
              <a:t> </a:t>
            </a:r>
            <a:r>
              <a:rPr kumimoji="1" lang="en-US" altLang="ja-JP" sz="1600" dirty="0">
                <a:latin typeface="Tahoma" panose="020B0604030504040204" pitchFamily="34" charset="0"/>
                <a:ea typeface="Tahoma" panose="020B0604030504040204" pitchFamily="34" charset="0"/>
                <a:cs typeface="Tahoma" panose="020B0604030504040204" pitchFamily="34" charset="0"/>
              </a:rPr>
              <a:t>= 10-20 GHz)</a:t>
            </a:r>
            <a:endParaRPr kumimoji="1" lang="ja-JP" altLang="en-US" sz="1600" dirty="0">
              <a:latin typeface="Tahoma" panose="020B0604030504040204" pitchFamily="34" charset="0"/>
              <a:cs typeface="Tahoma" panose="020B0604030504040204" pitchFamily="34" charset="0"/>
            </a:endParaRPr>
          </a:p>
        </p:txBody>
      </p:sp>
      <p:sp>
        <p:nvSpPr>
          <p:cNvPr id="102" name="角丸四角形 101"/>
          <p:cNvSpPr/>
          <p:nvPr/>
        </p:nvSpPr>
        <p:spPr>
          <a:xfrm>
            <a:off x="190009" y="4883836"/>
            <a:ext cx="2745481" cy="118110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103" name="下矢印 102"/>
          <p:cNvSpPr/>
          <p:nvPr/>
        </p:nvSpPr>
        <p:spPr>
          <a:xfrm rot="16200000">
            <a:off x="3521965" y="4823724"/>
            <a:ext cx="445688" cy="1358560"/>
          </a:xfrm>
          <a:prstGeom prst="downArrow">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29" name="下矢印 28"/>
          <p:cNvSpPr/>
          <p:nvPr/>
        </p:nvSpPr>
        <p:spPr>
          <a:xfrm rot="16200000">
            <a:off x="3288380" y="2177841"/>
            <a:ext cx="411480" cy="1108350"/>
          </a:xfrm>
          <a:prstGeom prst="down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97" name="下矢印 96"/>
          <p:cNvSpPr/>
          <p:nvPr/>
        </p:nvSpPr>
        <p:spPr>
          <a:xfrm rot="10800000" flipV="1">
            <a:off x="5984722" y="3674981"/>
            <a:ext cx="411480" cy="642939"/>
          </a:xfrm>
          <a:prstGeom prst="down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99" name="下矢印 98"/>
          <p:cNvSpPr/>
          <p:nvPr/>
        </p:nvSpPr>
        <p:spPr>
          <a:xfrm rot="16200000">
            <a:off x="7795760" y="4388634"/>
            <a:ext cx="411480" cy="1126765"/>
          </a:xfrm>
          <a:prstGeom prst="down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100" name="下矢印 99"/>
          <p:cNvSpPr/>
          <p:nvPr/>
        </p:nvSpPr>
        <p:spPr>
          <a:xfrm rot="16200000">
            <a:off x="7795758" y="4979914"/>
            <a:ext cx="411480" cy="1126765"/>
          </a:xfrm>
          <a:prstGeom prst="downArrow">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73" name="正方形/長方形 72"/>
          <p:cNvSpPr/>
          <p:nvPr/>
        </p:nvSpPr>
        <p:spPr>
          <a:xfrm>
            <a:off x="0" y="1124744"/>
            <a:ext cx="9144000" cy="5359876"/>
          </a:xfrm>
          <a:prstGeom prst="rect">
            <a:avLst/>
          </a:prstGeom>
          <a:solidFill>
            <a:srgbClr val="FFFFFF">
              <a:alpha val="8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3" name="テキスト ボックス 2"/>
          <p:cNvSpPr txBox="1"/>
          <p:nvPr/>
        </p:nvSpPr>
        <p:spPr>
          <a:xfrm>
            <a:off x="622098" y="1475492"/>
            <a:ext cx="1501630" cy="369332"/>
          </a:xfrm>
          <a:prstGeom prst="rect">
            <a:avLst/>
          </a:prstGeom>
          <a:noFill/>
        </p:spPr>
        <p:txBody>
          <a:bodyPr wrap="none" rtlCol="0">
            <a:spAutoFit/>
          </a:bodyPr>
          <a:lstStyle/>
          <a:p>
            <a:r>
              <a:rPr kumimoji="1" lang="en-US" altLang="ja-JP" dirty="0">
                <a:latin typeface="Tahoma" panose="020B0604030504040204" pitchFamily="34" charset="0"/>
                <a:ea typeface="Tahoma" panose="020B0604030504040204" pitchFamily="34" charset="0"/>
                <a:cs typeface="Tahoma" panose="020B0604030504040204" pitchFamily="34" charset="0"/>
              </a:rPr>
              <a:t>Source comb</a:t>
            </a:r>
            <a:endParaRPr kumimoji="1" lang="ja-JP" altLang="en-US" dirty="0">
              <a:latin typeface="Tahoma" panose="020B0604030504040204" pitchFamily="34" charset="0"/>
              <a:ea typeface="+mj-ea"/>
              <a:cs typeface="Tahoma" panose="020B0604030504040204" pitchFamily="34" charset="0"/>
            </a:endParaRPr>
          </a:p>
        </p:txBody>
      </p:sp>
      <p:sp>
        <p:nvSpPr>
          <p:cNvPr id="18" name="テキスト ボックス 17"/>
          <p:cNvSpPr txBox="1"/>
          <p:nvPr/>
        </p:nvSpPr>
        <p:spPr>
          <a:xfrm>
            <a:off x="217931" y="1983224"/>
            <a:ext cx="1817934" cy="584775"/>
          </a:xfrm>
          <a:prstGeom prst="rect">
            <a:avLst/>
          </a:prstGeom>
          <a:noFill/>
        </p:spPr>
        <p:txBody>
          <a:bodyPr wrap="none" rtlCol="0">
            <a:spAutoFit/>
          </a:bodyPr>
          <a:lstStyle/>
          <a:p>
            <a:r>
              <a:rPr lang="en-US" altLang="ja-JP" sz="1600" dirty="0">
                <a:latin typeface="Tahoma" panose="020B0604030504040204" pitchFamily="34" charset="0"/>
                <a:ea typeface="Tahoma" panose="020B0604030504040204" pitchFamily="34" charset="0"/>
                <a:cs typeface="Tahoma" panose="020B0604030504040204" pitchFamily="34" charset="0"/>
              </a:rPr>
              <a:t>Mode-locked laser</a:t>
            </a:r>
          </a:p>
          <a:p>
            <a:r>
              <a:rPr kumimoji="1" lang="en-US" altLang="ja-JP" sz="1600" dirty="0">
                <a:latin typeface="Tahoma" panose="020B0604030504040204" pitchFamily="34" charset="0"/>
                <a:ea typeface="Tahoma" panose="020B0604030504040204" pitchFamily="34" charset="0"/>
                <a:cs typeface="Tahoma" panose="020B0604030504040204" pitchFamily="34" charset="0"/>
              </a:rPr>
              <a:t>(</a:t>
            </a:r>
            <a:r>
              <a:rPr kumimoji="1" lang="en-US" altLang="ja-JP" sz="1600" i="1" dirty="0" err="1">
                <a:latin typeface="Tahoma" panose="020B0604030504040204" pitchFamily="34" charset="0"/>
                <a:ea typeface="Tahoma" panose="020B0604030504040204" pitchFamily="34" charset="0"/>
                <a:cs typeface="Tahoma" panose="020B0604030504040204" pitchFamily="34" charset="0"/>
              </a:rPr>
              <a:t>f</a:t>
            </a:r>
            <a:r>
              <a:rPr kumimoji="1" lang="en-US" altLang="ja-JP" sz="1600" baseline="-25000" dirty="0" err="1">
                <a:latin typeface="Tahoma" panose="020B0604030504040204" pitchFamily="34" charset="0"/>
                <a:ea typeface="Tahoma" panose="020B0604030504040204" pitchFamily="34" charset="0"/>
                <a:cs typeface="Tahoma" panose="020B0604030504040204" pitchFamily="34" charset="0"/>
              </a:rPr>
              <a:t>rep</a:t>
            </a:r>
            <a:r>
              <a:rPr lang="en-US" altLang="ja-JP" sz="1600" dirty="0">
                <a:latin typeface="Tahoma" panose="020B0604030504040204" pitchFamily="34" charset="0"/>
                <a:ea typeface="Tahoma" panose="020B0604030504040204" pitchFamily="34" charset="0"/>
                <a:cs typeface="Tahoma" panose="020B0604030504040204" pitchFamily="34" charset="0"/>
              </a:rPr>
              <a:t> = 100 MHz</a:t>
            </a:r>
            <a:r>
              <a:rPr kumimoji="1" lang="en-US" altLang="ja-JP" sz="1600" dirty="0">
                <a:latin typeface="Tahoma" panose="020B0604030504040204" pitchFamily="34" charset="0"/>
                <a:ea typeface="Tahoma" panose="020B0604030504040204" pitchFamily="34" charset="0"/>
                <a:cs typeface="Tahoma" panose="020B0604030504040204" pitchFamily="34" charset="0"/>
              </a:rPr>
              <a:t>)</a:t>
            </a:r>
            <a:endParaRPr kumimoji="1" lang="ja-JP" altLang="en-US" sz="1600" dirty="0">
              <a:latin typeface="Tahoma" panose="020B0604030504040204" pitchFamily="34" charset="0"/>
              <a:cs typeface="Tahoma" panose="020B0604030504040204" pitchFamily="34" charset="0"/>
            </a:endParaRPr>
          </a:p>
        </p:txBody>
      </p:sp>
      <p:sp>
        <p:nvSpPr>
          <p:cNvPr id="19" name="テキスト ボックス 18"/>
          <p:cNvSpPr txBox="1"/>
          <p:nvPr/>
        </p:nvSpPr>
        <p:spPr>
          <a:xfrm>
            <a:off x="494970" y="2442570"/>
            <a:ext cx="1634230" cy="923330"/>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dirty="0" err="1">
                <a:solidFill>
                  <a:srgbClr val="00FF00"/>
                </a:solidFill>
                <a:latin typeface="Tahoma" panose="020B0604030504040204" pitchFamily="34" charset="0"/>
                <a:ea typeface="Tahoma" panose="020B0604030504040204" pitchFamily="34" charset="0"/>
                <a:cs typeface="Tahoma" panose="020B0604030504040204" pitchFamily="34" charset="0"/>
              </a:rPr>
              <a:t>Er</a:t>
            </a:r>
            <a:r>
              <a:rPr kumimoji="1" lang="en-US" altLang="ja-JP" dirty="0">
                <a:solidFill>
                  <a:srgbClr val="00FF00"/>
                </a:solidFill>
                <a:latin typeface="Tahoma" panose="020B0604030504040204" pitchFamily="34" charset="0"/>
                <a:ea typeface="Tahoma" panose="020B0604030504040204" pitchFamily="34" charset="0"/>
                <a:cs typeface="Tahoma" panose="020B0604030504040204" pitchFamily="34" charset="0"/>
              </a:rPr>
              <a:t> fiber</a:t>
            </a:r>
          </a:p>
          <a:p>
            <a:pPr marL="285750" indent="-285750">
              <a:buFont typeface="Arial" panose="020B0604020202020204" pitchFamily="34" charset="0"/>
              <a:buChar char="•"/>
            </a:pPr>
            <a:r>
              <a:rPr lang="en-US" altLang="ja-JP" dirty="0" err="1">
                <a:latin typeface="Tahoma" panose="020B0604030504040204" pitchFamily="34" charset="0"/>
                <a:ea typeface="Tahoma" panose="020B0604030504040204" pitchFamily="34" charset="0"/>
                <a:cs typeface="Tahoma" panose="020B0604030504040204" pitchFamily="34" charset="0"/>
              </a:rPr>
              <a:t>Yb</a:t>
            </a:r>
            <a:r>
              <a:rPr lang="en-US" altLang="ja-JP" dirty="0">
                <a:latin typeface="Tahoma" panose="020B0604030504040204" pitchFamily="34" charset="0"/>
                <a:ea typeface="Tahoma" panose="020B0604030504040204" pitchFamily="34" charset="0"/>
                <a:cs typeface="Tahoma" panose="020B0604030504040204" pitchFamily="34" charset="0"/>
              </a:rPr>
              <a:t> fiber</a:t>
            </a:r>
          </a:p>
          <a:p>
            <a:pPr marL="285750" indent="-285750">
              <a:buFont typeface="Arial" panose="020B0604020202020204" pitchFamily="34" charset="0"/>
              <a:buChar char="•"/>
            </a:pPr>
            <a:r>
              <a:rPr kumimoji="1" lang="en-US" altLang="ja-JP" dirty="0" err="1">
                <a:latin typeface="Tahoma" panose="020B0604030504040204" pitchFamily="34" charset="0"/>
                <a:ea typeface="Tahoma" panose="020B0604030504040204" pitchFamily="34" charset="0"/>
                <a:cs typeface="Tahoma" panose="020B0604030504040204" pitchFamily="34" charset="0"/>
              </a:rPr>
              <a:t>Ti:Sapphire</a:t>
            </a:r>
            <a:endParaRPr kumimoji="1" lang="ja-JP" altLang="en-US" dirty="0">
              <a:latin typeface="Tahoma" panose="020B0604030504040204" pitchFamily="34" charset="0"/>
              <a:cs typeface="Tahoma" panose="020B0604030504040204" pitchFamily="34" charset="0"/>
            </a:endParaRPr>
          </a:p>
        </p:txBody>
      </p:sp>
      <p:sp>
        <p:nvSpPr>
          <p:cNvPr id="28" name="角丸四角形 27"/>
          <p:cNvSpPr/>
          <p:nvPr/>
        </p:nvSpPr>
        <p:spPr>
          <a:xfrm>
            <a:off x="129323" y="1923513"/>
            <a:ext cx="2522437" cy="1470517"/>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34" name="角丸四角形 33"/>
          <p:cNvSpPr/>
          <p:nvPr/>
        </p:nvSpPr>
        <p:spPr>
          <a:xfrm>
            <a:off x="4222710" y="1510547"/>
            <a:ext cx="3305850" cy="2058462"/>
          </a:xfrm>
          <a:prstGeom prst="roundRect">
            <a:avLst/>
          </a:prstGeom>
          <a:solidFill>
            <a:srgbClr val="FFFFC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20" name="テキスト ボックス 19"/>
          <p:cNvSpPr txBox="1"/>
          <p:nvPr/>
        </p:nvSpPr>
        <p:spPr>
          <a:xfrm>
            <a:off x="4467416" y="1549122"/>
            <a:ext cx="1581587" cy="369332"/>
          </a:xfrm>
          <a:prstGeom prst="rect">
            <a:avLst/>
          </a:prstGeom>
          <a:noFill/>
        </p:spPr>
        <p:txBody>
          <a:bodyPr wrap="none" rtlCol="0">
            <a:spAutoFit/>
          </a:bodyPr>
          <a:lstStyle/>
          <a:p>
            <a:r>
              <a:rPr kumimoji="1" lang="en-US" altLang="ja-JP" dirty="0">
                <a:latin typeface="Tahoma" panose="020B0604030504040204" pitchFamily="34" charset="0"/>
                <a:ea typeface="Tahoma" panose="020B0604030504040204" pitchFamily="34" charset="0"/>
                <a:cs typeface="Tahoma" panose="020B0604030504040204" pitchFamily="34" charset="0"/>
              </a:rPr>
              <a:t>Mode filtering</a:t>
            </a:r>
            <a:endParaRPr kumimoji="1" lang="ja-JP" altLang="en-US" dirty="0">
              <a:latin typeface="Tahoma" panose="020B0604030504040204" pitchFamily="34" charset="0"/>
              <a:cs typeface="Tahoma" panose="020B0604030504040204" pitchFamily="34" charset="0"/>
            </a:endParaRPr>
          </a:p>
        </p:txBody>
      </p:sp>
      <p:grpSp>
        <p:nvGrpSpPr>
          <p:cNvPr id="62" name="グループ化 61"/>
          <p:cNvGrpSpPr/>
          <p:nvPr/>
        </p:nvGrpSpPr>
        <p:grpSpPr>
          <a:xfrm>
            <a:off x="4726099" y="2065020"/>
            <a:ext cx="1609104" cy="346542"/>
            <a:chOff x="4825159" y="1918454"/>
            <a:chExt cx="1609104" cy="493108"/>
          </a:xfrm>
        </p:grpSpPr>
        <p:cxnSp>
          <p:nvCxnSpPr>
            <p:cNvPr id="37" name="直線コネクタ 36"/>
            <p:cNvCxnSpPr/>
            <p:nvPr/>
          </p:nvCxnSpPr>
          <p:spPr>
            <a:xfrm flipV="1">
              <a:off x="4825159"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6434263"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4901783"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V="1">
              <a:off x="4978407"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V="1">
              <a:off x="5055032"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V="1">
              <a:off x="5131656"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V="1">
              <a:off x="5208280"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V="1">
              <a:off x="5284904"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V="1">
              <a:off x="5361528"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5438153"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5514777"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5591401"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5668025"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5744649"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5821274"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V="1">
              <a:off x="5897898"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V="1">
              <a:off x="5974522"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V="1">
              <a:off x="6051146"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V="1">
              <a:off x="6127770"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V="1">
              <a:off x="6204395"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V="1">
              <a:off x="6281019"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flipV="1">
              <a:off x="6357643"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1" name="直線矢印コネクタ 60"/>
          <p:cNvCxnSpPr/>
          <p:nvPr/>
        </p:nvCxnSpPr>
        <p:spPr>
          <a:xfrm>
            <a:off x="4455841" y="2403942"/>
            <a:ext cx="2164939" cy="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65" name="直線コネクタ 64"/>
          <p:cNvCxnSpPr/>
          <p:nvPr/>
        </p:nvCxnSpPr>
        <p:spPr>
          <a:xfrm flipV="1">
            <a:off x="6342862" y="3047489"/>
            <a:ext cx="0" cy="346542"/>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flipV="1">
            <a:off x="4963631" y="3047489"/>
            <a:ext cx="0" cy="346542"/>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flipV="1">
            <a:off x="5883121" y="3047489"/>
            <a:ext cx="0" cy="346542"/>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flipV="1">
            <a:off x="6112994" y="3047489"/>
            <a:ext cx="0" cy="346542"/>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a:off x="4463500" y="3386411"/>
            <a:ext cx="2164939" cy="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87" name="下矢印 86"/>
          <p:cNvSpPr/>
          <p:nvPr/>
        </p:nvSpPr>
        <p:spPr>
          <a:xfrm>
            <a:off x="4928037" y="2555018"/>
            <a:ext cx="383121" cy="382738"/>
          </a:xfrm>
          <a:prstGeom prst="downArrow">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88" name="テキスト ボックス 87"/>
          <p:cNvSpPr txBox="1"/>
          <p:nvPr/>
        </p:nvSpPr>
        <p:spPr>
          <a:xfrm>
            <a:off x="5898746" y="2547349"/>
            <a:ext cx="1493486" cy="338554"/>
          </a:xfrm>
          <a:prstGeom prst="rect">
            <a:avLst/>
          </a:prstGeom>
          <a:noFill/>
        </p:spPr>
        <p:txBody>
          <a:bodyPr wrap="none" rtlCol="0">
            <a:spAutoFit/>
          </a:bodyPr>
          <a:lstStyle/>
          <a:p>
            <a:r>
              <a:rPr kumimoji="1" lang="en-US" altLang="ja-JP" sz="1600" dirty="0">
                <a:latin typeface="Tahoma" panose="020B0604030504040204" pitchFamily="34" charset="0"/>
                <a:ea typeface="Tahoma" panose="020B0604030504040204" pitchFamily="34" charset="0"/>
                <a:cs typeface="Tahoma" panose="020B0604030504040204" pitchFamily="34" charset="0"/>
              </a:rPr>
              <a:t>Filtering cavity</a:t>
            </a:r>
            <a:endParaRPr kumimoji="1" lang="ja-JP" altLang="en-US" sz="1600" dirty="0">
              <a:latin typeface="Tahoma" panose="020B0604030504040204" pitchFamily="34" charset="0"/>
              <a:cs typeface="Tahoma" panose="020B0604030504040204" pitchFamily="34" charset="0"/>
            </a:endParaRPr>
          </a:p>
        </p:txBody>
      </p:sp>
      <p:grpSp>
        <p:nvGrpSpPr>
          <p:cNvPr id="89" name="グループ化 88"/>
          <p:cNvGrpSpPr/>
          <p:nvPr/>
        </p:nvGrpSpPr>
        <p:grpSpPr>
          <a:xfrm flipH="1">
            <a:off x="5471022" y="2588627"/>
            <a:ext cx="408421" cy="252083"/>
            <a:chOff x="3635896" y="4931876"/>
            <a:chExt cx="1908075" cy="936104"/>
          </a:xfrm>
        </p:grpSpPr>
        <p:grpSp>
          <p:nvGrpSpPr>
            <p:cNvPr id="90" name="グループ化 89"/>
            <p:cNvGrpSpPr/>
            <p:nvPr/>
          </p:nvGrpSpPr>
          <p:grpSpPr>
            <a:xfrm>
              <a:off x="3635896" y="4931876"/>
              <a:ext cx="216024" cy="936104"/>
              <a:chOff x="4211960" y="4505477"/>
              <a:chExt cx="144016" cy="936104"/>
            </a:xfrm>
          </p:grpSpPr>
          <p:sp>
            <p:nvSpPr>
              <p:cNvPr id="92" name="正方形/長方形 91"/>
              <p:cNvSpPr/>
              <p:nvPr/>
            </p:nvSpPr>
            <p:spPr>
              <a:xfrm>
                <a:off x="4211960" y="4505477"/>
                <a:ext cx="127525" cy="936104"/>
              </a:xfrm>
              <a:prstGeom prst="rect">
                <a:avLst/>
              </a:prstGeom>
              <a:solidFill>
                <a:schemeClr val="bg1">
                  <a:lumMod val="7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93" name="右大かっこ 92"/>
              <p:cNvSpPr/>
              <p:nvPr/>
            </p:nvSpPr>
            <p:spPr>
              <a:xfrm flipH="1">
                <a:off x="4283968" y="4505477"/>
                <a:ext cx="72008" cy="936104"/>
              </a:xfrm>
              <a:prstGeom prst="rightBracket">
                <a:avLst>
                  <a:gd name="adj" fmla="val 697470"/>
                </a:avLst>
              </a:prstGeom>
              <a:solidFill>
                <a:schemeClr val="bg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grpSp>
        <p:sp>
          <p:nvSpPr>
            <p:cNvPr id="91" name="正方形/長方形 90"/>
            <p:cNvSpPr/>
            <p:nvPr/>
          </p:nvSpPr>
          <p:spPr>
            <a:xfrm>
              <a:off x="5416446" y="4931876"/>
              <a:ext cx="127525" cy="936104"/>
            </a:xfrm>
            <a:prstGeom prst="rect">
              <a:avLst/>
            </a:prstGeom>
            <a:solidFill>
              <a:schemeClr val="bg1">
                <a:lumMod val="7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grpSp>
      <p:sp>
        <p:nvSpPr>
          <p:cNvPr id="94" name="テキスト ボックス 93"/>
          <p:cNvSpPr txBox="1"/>
          <p:nvPr/>
        </p:nvSpPr>
        <p:spPr>
          <a:xfrm>
            <a:off x="6628439" y="2051804"/>
            <a:ext cx="446917" cy="338554"/>
          </a:xfrm>
          <a:prstGeom prst="rect">
            <a:avLst/>
          </a:prstGeom>
          <a:noFill/>
        </p:spPr>
        <p:txBody>
          <a:bodyPr wrap="none" rtlCol="0">
            <a:spAutoFit/>
          </a:bodyPr>
          <a:lstStyle/>
          <a:p>
            <a:r>
              <a:rPr kumimoji="1" lang="en-US" altLang="ja-JP" sz="1600" i="1" dirty="0" err="1">
                <a:latin typeface="Tahoma" panose="020B0604030504040204" pitchFamily="34" charset="0"/>
                <a:ea typeface="Tahoma" panose="020B0604030504040204" pitchFamily="34" charset="0"/>
                <a:cs typeface="Tahoma" panose="020B0604030504040204" pitchFamily="34" charset="0"/>
              </a:rPr>
              <a:t>f</a:t>
            </a:r>
            <a:r>
              <a:rPr kumimoji="1" lang="en-US" altLang="ja-JP" sz="1600" baseline="-25000" dirty="0" err="1">
                <a:latin typeface="Tahoma" panose="020B0604030504040204" pitchFamily="34" charset="0"/>
                <a:ea typeface="Tahoma" panose="020B0604030504040204" pitchFamily="34" charset="0"/>
                <a:cs typeface="Tahoma" panose="020B0604030504040204" pitchFamily="34" charset="0"/>
              </a:rPr>
              <a:t>rep</a:t>
            </a:r>
            <a:endParaRPr kumimoji="1" lang="ja-JP" altLang="en-US" sz="1600" baseline="-25000" dirty="0">
              <a:latin typeface="Tahoma" panose="020B0604030504040204" pitchFamily="34" charset="0"/>
              <a:cs typeface="Tahoma" panose="020B0604030504040204" pitchFamily="34" charset="0"/>
            </a:endParaRPr>
          </a:p>
        </p:txBody>
      </p:sp>
      <p:sp>
        <p:nvSpPr>
          <p:cNvPr id="95" name="テキスト ボックス 94"/>
          <p:cNvSpPr txBox="1"/>
          <p:nvPr/>
        </p:nvSpPr>
        <p:spPr>
          <a:xfrm>
            <a:off x="6610837" y="3024997"/>
            <a:ext cx="838050" cy="338554"/>
          </a:xfrm>
          <a:prstGeom prst="rect">
            <a:avLst/>
          </a:prstGeom>
          <a:noFill/>
        </p:spPr>
        <p:txBody>
          <a:bodyPr wrap="none" rtlCol="0">
            <a:spAutoFit/>
          </a:bodyPr>
          <a:lstStyle/>
          <a:p>
            <a:r>
              <a:rPr kumimoji="1" lang="en-US" altLang="ja-JP" sz="1600" i="1" dirty="0">
                <a:latin typeface="Tahoma" panose="020B0604030504040204" pitchFamily="34" charset="0"/>
                <a:ea typeface="Tahoma" panose="020B0604030504040204" pitchFamily="34" charset="0"/>
                <a:cs typeface="Tahoma" panose="020B0604030504040204" pitchFamily="34" charset="0"/>
              </a:rPr>
              <a:t>n </a:t>
            </a:r>
            <a:r>
              <a:rPr lang="en-US" altLang="ja-JP" sz="1600" dirty="0">
                <a:latin typeface="Tahoma" panose="020B0604030504040204" pitchFamily="34" charset="0"/>
                <a:ea typeface="Tahoma" panose="020B0604030504040204" pitchFamily="34" charset="0"/>
                <a:cs typeface="Tahoma" panose="020B0604030504040204" pitchFamily="34" charset="0"/>
              </a:rPr>
              <a:t>×</a:t>
            </a:r>
            <a:r>
              <a:rPr lang="en-US" altLang="ja-JP" sz="1600" i="1" dirty="0">
                <a:latin typeface="Tahoma" panose="020B0604030504040204" pitchFamily="34" charset="0"/>
                <a:ea typeface="Tahoma" panose="020B0604030504040204" pitchFamily="34" charset="0"/>
                <a:cs typeface="Tahoma" panose="020B0604030504040204" pitchFamily="34" charset="0"/>
              </a:rPr>
              <a:t> </a:t>
            </a:r>
            <a:r>
              <a:rPr kumimoji="1" lang="en-US" altLang="ja-JP" sz="1600" i="1" dirty="0" err="1">
                <a:latin typeface="Tahoma" panose="020B0604030504040204" pitchFamily="34" charset="0"/>
                <a:ea typeface="Tahoma" panose="020B0604030504040204" pitchFamily="34" charset="0"/>
                <a:cs typeface="Tahoma" panose="020B0604030504040204" pitchFamily="34" charset="0"/>
              </a:rPr>
              <a:t>f</a:t>
            </a:r>
            <a:r>
              <a:rPr kumimoji="1" lang="en-US" altLang="ja-JP" sz="1600" baseline="-25000" dirty="0" err="1">
                <a:latin typeface="Tahoma" panose="020B0604030504040204" pitchFamily="34" charset="0"/>
                <a:ea typeface="Tahoma" panose="020B0604030504040204" pitchFamily="34" charset="0"/>
                <a:cs typeface="Tahoma" panose="020B0604030504040204" pitchFamily="34" charset="0"/>
              </a:rPr>
              <a:t>rep</a:t>
            </a:r>
            <a:endParaRPr kumimoji="1" lang="ja-JP" altLang="en-US" sz="1600" baseline="-25000" dirty="0">
              <a:latin typeface="Tahoma" panose="020B0604030504040204" pitchFamily="34" charset="0"/>
              <a:cs typeface="Tahoma" panose="020B0604030504040204" pitchFamily="34" charset="0"/>
            </a:endParaRPr>
          </a:p>
        </p:txBody>
      </p:sp>
      <p:sp>
        <p:nvSpPr>
          <p:cNvPr id="98" name="下矢印 97"/>
          <p:cNvSpPr/>
          <p:nvPr/>
        </p:nvSpPr>
        <p:spPr>
          <a:xfrm rot="16200000">
            <a:off x="7978143" y="2176855"/>
            <a:ext cx="411480" cy="761999"/>
          </a:xfrm>
          <a:prstGeom prst="downArrow">
            <a:avLst/>
          </a:prstGeom>
          <a:solidFill>
            <a:srgbClr val="00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30" name="角丸四角形 29"/>
          <p:cNvSpPr/>
          <p:nvPr/>
        </p:nvSpPr>
        <p:spPr>
          <a:xfrm>
            <a:off x="4588469" y="4427220"/>
            <a:ext cx="2589571" cy="1645920"/>
          </a:xfrm>
          <a:prstGeom prst="roundRect">
            <a:avLst/>
          </a:prstGeom>
          <a:solidFill>
            <a:srgbClr val="FFEBF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21" name="テキスト ボックス 20"/>
          <p:cNvSpPr txBox="1"/>
          <p:nvPr/>
        </p:nvSpPr>
        <p:spPr>
          <a:xfrm>
            <a:off x="4716016" y="4437112"/>
            <a:ext cx="2331472" cy="584775"/>
          </a:xfrm>
          <a:prstGeom prst="rect">
            <a:avLst/>
          </a:prstGeom>
          <a:noFill/>
        </p:spPr>
        <p:txBody>
          <a:bodyPr wrap="none" rtlCol="0">
            <a:spAutoFit/>
          </a:bodyPr>
          <a:lstStyle/>
          <a:p>
            <a:r>
              <a:rPr lang="en-US" altLang="ja-JP" sz="1600" dirty="0">
                <a:latin typeface="Tahoma" panose="020B0604030504040204" pitchFamily="34" charset="0"/>
                <a:ea typeface="Tahoma" panose="020B0604030504040204" pitchFamily="34" charset="0"/>
                <a:cs typeface="Tahoma" panose="020B0604030504040204" pitchFamily="34" charset="0"/>
              </a:rPr>
              <a:t>Wavelength conversion,</a:t>
            </a:r>
          </a:p>
          <a:p>
            <a:r>
              <a:rPr kumimoji="1" lang="en-US" altLang="ja-JP" sz="1600" dirty="0">
                <a:latin typeface="Tahoma" panose="020B0604030504040204" pitchFamily="34" charset="0"/>
                <a:ea typeface="Tahoma" panose="020B0604030504040204" pitchFamily="34" charset="0"/>
                <a:cs typeface="Tahoma" panose="020B0604030504040204" pitchFamily="34" charset="0"/>
              </a:rPr>
              <a:t>Spectral broadening</a:t>
            </a:r>
            <a:endParaRPr kumimoji="1" lang="ja-JP" altLang="en-US" sz="1600" dirty="0">
              <a:latin typeface="Tahoma" panose="020B0604030504040204" pitchFamily="34" charset="0"/>
              <a:cs typeface="Tahoma" panose="020B0604030504040204" pitchFamily="34" charset="0"/>
            </a:endParaRPr>
          </a:p>
        </p:txBody>
      </p:sp>
      <p:sp>
        <p:nvSpPr>
          <p:cNvPr id="35" name="テキスト ボックス 34"/>
          <p:cNvSpPr txBox="1"/>
          <p:nvPr/>
        </p:nvSpPr>
        <p:spPr>
          <a:xfrm>
            <a:off x="4899046" y="5056728"/>
            <a:ext cx="1905202" cy="892552"/>
          </a:xfrm>
          <a:prstGeom prst="rect">
            <a:avLst/>
          </a:prstGeom>
          <a:noFill/>
        </p:spPr>
        <p:txBody>
          <a:bodyPr wrap="none" rtlCol="0">
            <a:spAutoFit/>
          </a:bodyPr>
          <a:lstStyle/>
          <a:p>
            <a:pPr marL="182563" indent="-182563">
              <a:buFont typeface="Arial" panose="020B0604020202020204" pitchFamily="34" charset="0"/>
              <a:buChar char="•"/>
            </a:pPr>
            <a:r>
              <a:rPr lang="en-US" altLang="ja-JP" sz="1600" dirty="0">
                <a:solidFill>
                  <a:srgbClr val="00FF00"/>
                </a:solidFill>
                <a:latin typeface="Tahoma" panose="020B0604030504040204" pitchFamily="34" charset="0"/>
                <a:ea typeface="Tahoma" panose="020B0604030504040204" pitchFamily="34" charset="0"/>
                <a:cs typeface="Tahoma" panose="020B0604030504040204" pitchFamily="34" charset="0"/>
              </a:rPr>
              <a:t>Nonlinear Crystal</a:t>
            </a:r>
            <a:endParaRPr kumimoji="1" lang="en-US" altLang="ja-JP" sz="1600" dirty="0">
              <a:solidFill>
                <a:srgbClr val="00FF00"/>
              </a:solidFill>
              <a:latin typeface="Tahoma" panose="020B0604030504040204" pitchFamily="34" charset="0"/>
              <a:ea typeface="Tahoma" panose="020B0604030504040204" pitchFamily="34" charset="0"/>
              <a:cs typeface="Tahoma" panose="020B0604030504040204" pitchFamily="34" charset="0"/>
            </a:endParaRPr>
          </a:p>
          <a:p>
            <a:pPr marL="182563" indent="-182563">
              <a:buFont typeface="Arial" panose="020B0604020202020204" pitchFamily="34" charset="0"/>
              <a:buChar char="•"/>
            </a:pPr>
            <a:r>
              <a:rPr lang="en-US" altLang="ja-JP" dirty="0">
                <a:latin typeface="Tahoma" panose="020B0604030504040204" pitchFamily="34" charset="0"/>
                <a:ea typeface="Tahoma" panose="020B0604030504040204" pitchFamily="34" charset="0"/>
                <a:cs typeface="Tahoma" panose="020B0604030504040204" pitchFamily="34" charset="0"/>
              </a:rPr>
              <a:t>PCF</a:t>
            </a:r>
            <a:endParaRPr kumimoji="1" lang="en-US" altLang="ja-JP" dirty="0">
              <a:latin typeface="Tahoma" panose="020B0604030504040204" pitchFamily="34" charset="0"/>
              <a:ea typeface="Tahoma" panose="020B0604030504040204" pitchFamily="34" charset="0"/>
              <a:cs typeface="Tahoma" panose="020B0604030504040204" pitchFamily="34" charset="0"/>
            </a:endParaRPr>
          </a:p>
          <a:p>
            <a:pPr marL="182563" indent="-182563">
              <a:buFont typeface="Arial" panose="020B0604020202020204" pitchFamily="34" charset="0"/>
              <a:buChar char="•"/>
            </a:pPr>
            <a:r>
              <a:rPr kumimoji="1" lang="en-US" altLang="ja-JP" dirty="0">
                <a:solidFill>
                  <a:srgbClr val="00FF00"/>
                </a:solidFill>
                <a:latin typeface="Tahoma" panose="020B0604030504040204" pitchFamily="34" charset="0"/>
                <a:ea typeface="Tahoma" panose="020B0604030504040204" pitchFamily="34" charset="0"/>
                <a:cs typeface="Tahoma" panose="020B0604030504040204" pitchFamily="34" charset="0"/>
              </a:rPr>
              <a:t>HNLF</a:t>
            </a:r>
          </a:p>
        </p:txBody>
      </p:sp>
      <p:sp>
        <p:nvSpPr>
          <p:cNvPr id="96" name="下矢印 95"/>
          <p:cNvSpPr/>
          <p:nvPr/>
        </p:nvSpPr>
        <p:spPr>
          <a:xfrm rot="10800000">
            <a:off x="5240457" y="3659741"/>
            <a:ext cx="411480" cy="642939"/>
          </a:xfrm>
          <a:prstGeom prst="downArrow">
            <a:avLst/>
          </a:prstGeom>
          <a:solidFill>
            <a:srgbClr val="00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cxnSp>
        <p:nvCxnSpPr>
          <p:cNvPr id="71" name="直線コネクタ 70"/>
          <p:cNvCxnSpPr/>
          <p:nvPr/>
        </p:nvCxnSpPr>
        <p:spPr>
          <a:xfrm flipV="1">
            <a:off x="5193503" y="3047489"/>
            <a:ext cx="0" cy="346542"/>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flipV="1">
            <a:off x="5423376" y="3047489"/>
            <a:ext cx="0" cy="346542"/>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flipV="1">
            <a:off x="5653248" y="3047489"/>
            <a:ext cx="0" cy="346542"/>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下矢印 32"/>
          <p:cNvSpPr/>
          <p:nvPr/>
        </p:nvSpPr>
        <p:spPr>
          <a:xfrm rot="18654586">
            <a:off x="3443489" y="2648569"/>
            <a:ext cx="411480" cy="2146940"/>
          </a:xfrm>
          <a:prstGeom prst="downArrow">
            <a:avLst/>
          </a:prstGeom>
          <a:solidFill>
            <a:srgbClr val="00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cxnSp>
        <p:nvCxnSpPr>
          <p:cNvPr id="64" name="直線コネクタ 63"/>
          <p:cNvCxnSpPr/>
          <p:nvPr/>
        </p:nvCxnSpPr>
        <p:spPr>
          <a:xfrm flipV="1">
            <a:off x="4733758" y="3047489"/>
            <a:ext cx="0" cy="346542"/>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タイトル 1"/>
          <p:cNvSpPr txBox="1">
            <a:spLocks/>
          </p:cNvSpPr>
          <p:nvPr/>
        </p:nvSpPr>
        <p:spPr bwMode="auto">
          <a:xfrm>
            <a:off x="158491" y="557400"/>
            <a:ext cx="8805664" cy="648072"/>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ctr" rtl="0" eaLnBrk="1" fontAlgn="base" hangingPunct="1">
              <a:spcBef>
                <a:spcPct val="0"/>
              </a:spcBef>
              <a:spcAft>
                <a:spcPct val="0"/>
              </a:spcAft>
              <a:defRPr kumimoji="1" sz="44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r>
              <a:rPr lang="en-US" altLang="ja-JP" b="1" kern="0" dirty="0">
                <a:latin typeface="Candara" panose="020E0502030303020204" pitchFamily="34" charset="0"/>
              </a:rPr>
              <a:t>1</a:t>
            </a:r>
            <a:r>
              <a:rPr lang="en-US" altLang="ja-JP" b="1" kern="0" baseline="30000" dirty="0">
                <a:latin typeface="Candara" panose="020E0502030303020204" pitchFamily="34" charset="0"/>
              </a:rPr>
              <a:t>st</a:t>
            </a:r>
            <a:r>
              <a:rPr lang="en-US" altLang="ja-JP" b="1" kern="0" dirty="0">
                <a:latin typeface="Candara" panose="020E0502030303020204" pitchFamily="34" charset="0"/>
              </a:rPr>
              <a:t> </a:t>
            </a:r>
            <a:r>
              <a:rPr lang="en-US" altLang="ja-JP" b="1" kern="0" dirty="0" err="1">
                <a:latin typeface="Candara" panose="020E0502030303020204" pitchFamily="34" charset="0"/>
              </a:rPr>
              <a:t>astro</a:t>
            </a:r>
            <a:r>
              <a:rPr lang="en-US" altLang="ja-JP" b="1" kern="0" dirty="0">
                <a:latin typeface="Candara" panose="020E0502030303020204" pitchFamily="34" charset="0"/>
              </a:rPr>
              <a:t>-comb approach</a:t>
            </a:r>
            <a:endParaRPr lang="ja-JP" altLang="en-US" b="1" kern="0" dirty="0">
              <a:latin typeface="Candara" panose="020E0502030303020204" pitchFamily="34" charset="0"/>
            </a:endParaRPr>
          </a:p>
        </p:txBody>
      </p:sp>
    </p:spTree>
    <p:extLst>
      <p:ext uri="{BB962C8B-B14F-4D97-AF65-F5344CB8AC3E}">
        <p14:creationId xmlns:p14="http://schemas.microsoft.com/office/powerpoint/2010/main" val="37392398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下矢印 97"/>
          <p:cNvSpPr/>
          <p:nvPr/>
        </p:nvSpPr>
        <p:spPr>
          <a:xfrm rot="16200000">
            <a:off x="7978143" y="2176855"/>
            <a:ext cx="411480" cy="761999"/>
          </a:xfrm>
          <a:prstGeom prst="downArrow">
            <a:avLst/>
          </a:prstGeom>
          <a:solidFill>
            <a:srgbClr val="00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96" name="下矢印 95"/>
          <p:cNvSpPr/>
          <p:nvPr/>
        </p:nvSpPr>
        <p:spPr>
          <a:xfrm rot="10800000">
            <a:off x="5240457" y="3659741"/>
            <a:ext cx="411480" cy="642939"/>
          </a:xfrm>
          <a:prstGeom prst="downArrow">
            <a:avLst/>
          </a:prstGeom>
          <a:solidFill>
            <a:srgbClr val="00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33" name="下矢印 32"/>
          <p:cNvSpPr/>
          <p:nvPr/>
        </p:nvSpPr>
        <p:spPr>
          <a:xfrm rot="18654586">
            <a:off x="3443489" y="2648569"/>
            <a:ext cx="411480" cy="2146940"/>
          </a:xfrm>
          <a:prstGeom prst="downArrow">
            <a:avLst/>
          </a:prstGeom>
          <a:solidFill>
            <a:srgbClr val="00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cxnSp>
        <p:nvCxnSpPr>
          <p:cNvPr id="82" name="直線矢印コネクタ 81"/>
          <p:cNvCxnSpPr/>
          <p:nvPr/>
        </p:nvCxnSpPr>
        <p:spPr>
          <a:xfrm>
            <a:off x="1333729" y="5750982"/>
            <a:ext cx="1297756" cy="0"/>
          </a:xfrm>
          <a:prstGeom prst="straightConnector1">
            <a:avLst/>
          </a:prstGeom>
          <a:ln w="38100">
            <a:solidFill>
              <a:schemeClr val="accent6"/>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84" name="テキスト ボックス 83"/>
          <p:cNvSpPr txBox="1"/>
          <p:nvPr/>
        </p:nvSpPr>
        <p:spPr>
          <a:xfrm>
            <a:off x="1623373" y="5566316"/>
            <a:ext cx="728084" cy="369332"/>
          </a:xfrm>
          <a:prstGeom prst="rect">
            <a:avLst/>
          </a:prstGeom>
          <a:solidFill>
            <a:schemeClr val="bg1"/>
          </a:solidFill>
          <a:ln w="28575"/>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dirty="0">
                <a:latin typeface="Tahoma" panose="020B0604030504040204" pitchFamily="34" charset="0"/>
                <a:ea typeface="Tahoma" panose="020B0604030504040204" pitchFamily="34" charset="0"/>
                <a:cs typeface="Tahoma" panose="020B0604030504040204" pitchFamily="34" charset="0"/>
              </a:rPr>
              <a:t>EOM </a:t>
            </a:r>
            <a:endParaRPr kumimoji="1" lang="ja-JP" altLang="en-US" dirty="0">
              <a:latin typeface="Tahoma" panose="020B0604030504040204" pitchFamily="34" charset="0"/>
              <a:cs typeface="Tahoma" panose="020B0604030504040204" pitchFamily="34" charset="0"/>
            </a:endParaRPr>
          </a:p>
        </p:txBody>
      </p:sp>
      <p:sp>
        <p:nvSpPr>
          <p:cNvPr id="85" name="テキスト ボックス 84"/>
          <p:cNvSpPr txBox="1"/>
          <p:nvPr/>
        </p:nvSpPr>
        <p:spPr>
          <a:xfrm>
            <a:off x="266929" y="5551076"/>
            <a:ext cx="1085554" cy="369332"/>
          </a:xfrm>
          <a:prstGeom prst="rect">
            <a:avLst/>
          </a:prstGeom>
          <a:noFill/>
        </p:spPr>
        <p:txBody>
          <a:bodyPr wrap="none" rtlCol="0">
            <a:spAutoFit/>
          </a:bodyPr>
          <a:lstStyle/>
          <a:p>
            <a:r>
              <a:rPr kumimoji="1" lang="en-US" altLang="ja-JP" dirty="0">
                <a:latin typeface="Tahoma" panose="020B0604030504040204" pitchFamily="34" charset="0"/>
                <a:ea typeface="Tahoma" panose="020B0604030504040204" pitchFamily="34" charset="0"/>
                <a:cs typeface="Tahoma" panose="020B0604030504040204" pitchFamily="34" charset="0"/>
              </a:rPr>
              <a:t>CW laser</a:t>
            </a:r>
            <a:endParaRPr kumimoji="1" lang="ja-JP" altLang="en-US" dirty="0">
              <a:latin typeface="Tahoma" panose="020B0604030504040204" pitchFamily="34" charset="0"/>
              <a:cs typeface="Tahoma" panose="020B0604030504040204" pitchFamily="34" charset="0"/>
            </a:endParaRPr>
          </a:p>
        </p:txBody>
      </p:sp>
      <p:sp>
        <p:nvSpPr>
          <p:cNvPr id="101" name="テキスト ボックス 100"/>
          <p:cNvSpPr txBox="1"/>
          <p:nvPr/>
        </p:nvSpPr>
        <p:spPr>
          <a:xfrm>
            <a:off x="265876" y="4943962"/>
            <a:ext cx="2167581" cy="584775"/>
          </a:xfrm>
          <a:prstGeom prst="rect">
            <a:avLst/>
          </a:prstGeom>
          <a:noFill/>
        </p:spPr>
        <p:txBody>
          <a:bodyPr wrap="none" rtlCol="0">
            <a:spAutoFit/>
          </a:bodyPr>
          <a:lstStyle/>
          <a:p>
            <a:r>
              <a:rPr lang="en-US" altLang="ja-JP" sz="1600" dirty="0">
                <a:latin typeface="Tahoma" panose="020B0604030504040204" pitchFamily="34" charset="0"/>
                <a:ea typeface="Tahoma" panose="020B0604030504040204" pitchFamily="34" charset="0"/>
                <a:cs typeface="Tahoma" panose="020B0604030504040204" pitchFamily="34" charset="0"/>
              </a:rPr>
              <a:t>CW laser + Modulator</a:t>
            </a:r>
          </a:p>
          <a:p>
            <a:r>
              <a:rPr kumimoji="1" lang="en-US" altLang="ja-JP" sz="1600" dirty="0">
                <a:latin typeface="Tahoma" panose="020B0604030504040204" pitchFamily="34" charset="0"/>
                <a:ea typeface="Tahoma" panose="020B0604030504040204" pitchFamily="34" charset="0"/>
                <a:cs typeface="Tahoma" panose="020B0604030504040204" pitchFamily="34" charset="0"/>
              </a:rPr>
              <a:t>(</a:t>
            </a:r>
            <a:r>
              <a:rPr kumimoji="1" lang="en-US" altLang="ja-JP" sz="1600" i="1" dirty="0" err="1">
                <a:latin typeface="Tahoma" panose="020B0604030504040204" pitchFamily="34" charset="0"/>
                <a:ea typeface="Tahoma" panose="020B0604030504040204" pitchFamily="34" charset="0"/>
                <a:cs typeface="Tahoma" panose="020B0604030504040204" pitchFamily="34" charset="0"/>
              </a:rPr>
              <a:t>f</a:t>
            </a:r>
            <a:r>
              <a:rPr kumimoji="1" lang="en-US" altLang="ja-JP" sz="1600" baseline="-25000" dirty="0" err="1">
                <a:latin typeface="Tahoma" panose="020B0604030504040204" pitchFamily="34" charset="0"/>
                <a:ea typeface="Tahoma" panose="020B0604030504040204" pitchFamily="34" charset="0"/>
                <a:cs typeface="Tahoma" panose="020B0604030504040204" pitchFamily="34" charset="0"/>
              </a:rPr>
              <a:t>rep</a:t>
            </a:r>
            <a:r>
              <a:rPr lang="en-US" altLang="ja-JP" sz="1600" dirty="0">
                <a:latin typeface="Tahoma" panose="020B0604030504040204" pitchFamily="34" charset="0"/>
                <a:ea typeface="Tahoma" panose="020B0604030504040204" pitchFamily="34" charset="0"/>
                <a:cs typeface="Tahoma" panose="020B0604030504040204" pitchFamily="34" charset="0"/>
              </a:rPr>
              <a:t> </a:t>
            </a:r>
            <a:r>
              <a:rPr kumimoji="1" lang="en-US" altLang="ja-JP" sz="1600" dirty="0">
                <a:latin typeface="Tahoma" panose="020B0604030504040204" pitchFamily="34" charset="0"/>
                <a:ea typeface="Tahoma" panose="020B0604030504040204" pitchFamily="34" charset="0"/>
                <a:cs typeface="Tahoma" panose="020B0604030504040204" pitchFamily="34" charset="0"/>
              </a:rPr>
              <a:t>= 10-20 GHz)</a:t>
            </a:r>
            <a:endParaRPr kumimoji="1" lang="ja-JP" altLang="en-US" sz="1600" dirty="0">
              <a:latin typeface="Tahoma" panose="020B0604030504040204" pitchFamily="34" charset="0"/>
              <a:cs typeface="Tahoma" panose="020B0604030504040204" pitchFamily="34" charset="0"/>
            </a:endParaRPr>
          </a:p>
        </p:txBody>
      </p:sp>
      <p:sp>
        <p:nvSpPr>
          <p:cNvPr id="102" name="角丸四角形 101"/>
          <p:cNvSpPr/>
          <p:nvPr/>
        </p:nvSpPr>
        <p:spPr>
          <a:xfrm>
            <a:off x="190009" y="4883836"/>
            <a:ext cx="2745481" cy="118110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103" name="下矢印 102"/>
          <p:cNvSpPr/>
          <p:nvPr/>
        </p:nvSpPr>
        <p:spPr>
          <a:xfrm rot="16200000">
            <a:off x="3521965" y="4823724"/>
            <a:ext cx="445688" cy="1358560"/>
          </a:xfrm>
          <a:prstGeom prst="downArrow">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100" name="下矢印 99"/>
          <p:cNvSpPr/>
          <p:nvPr/>
        </p:nvSpPr>
        <p:spPr>
          <a:xfrm rot="16200000">
            <a:off x="7795758" y="4979914"/>
            <a:ext cx="411480" cy="1126765"/>
          </a:xfrm>
          <a:prstGeom prst="downArrow">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73" name="正方形/長方形 72"/>
          <p:cNvSpPr/>
          <p:nvPr/>
        </p:nvSpPr>
        <p:spPr>
          <a:xfrm>
            <a:off x="0" y="1124744"/>
            <a:ext cx="9144000" cy="5359876"/>
          </a:xfrm>
          <a:prstGeom prst="rect">
            <a:avLst/>
          </a:prstGeom>
          <a:solidFill>
            <a:srgbClr val="FFFFFF">
              <a:alpha val="8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3" name="テキスト ボックス 2"/>
          <p:cNvSpPr txBox="1"/>
          <p:nvPr/>
        </p:nvSpPr>
        <p:spPr>
          <a:xfrm>
            <a:off x="622098" y="1475492"/>
            <a:ext cx="1501630" cy="369332"/>
          </a:xfrm>
          <a:prstGeom prst="rect">
            <a:avLst/>
          </a:prstGeom>
          <a:noFill/>
        </p:spPr>
        <p:txBody>
          <a:bodyPr wrap="none" rtlCol="0">
            <a:spAutoFit/>
          </a:bodyPr>
          <a:lstStyle/>
          <a:p>
            <a:r>
              <a:rPr kumimoji="1" lang="en-US" altLang="ja-JP" dirty="0">
                <a:latin typeface="Tahoma" panose="020B0604030504040204" pitchFamily="34" charset="0"/>
                <a:ea typeface="Tahoma" panose="020B0604030504040204" pitchFamily="34" charset="0"/>
                <a:cs typeface="Tahoma" panose="020B0604030504040204" pitchFamily="34" charset="0"/>
              </a:rPr>
              <a:t>Source comb</a:t>
            </a:r>
            <a:endParaRPr kumimoji="1" lang="ja-JP" altLang="en-US" dirty="0">
              <a:latin typeface="Tahoma" panose="020B0604030504040204" pitchFamily="34" charset="0"/>
              <a:ea typeface="+mj-ea"/>
              <a:cs typeface="Tahoma" panose="020B0604030504040204" pitchFamily="34" charset="0"/>
            </a:endParaRPr>
          </a:p>
        </p:txBody>
      </p:sp>
      <p:sp>
        <p:nvSpPr>
          <p:cNvPr id="18" name="テキスト ボックス 17"/>
          <p:cNvSpPr txBox="1"/>
          <p:nvPr/>
        </p:nvSpPr>
        <p:spPr>
          <a:xfrm>
            <a:off x="217931" y="1983224"/>
            <a:ext cx="1817934" cy="584775"/>
          </a:xfrm>
          <a:prstGeom prst="rect">
            <a:avLst/>
          </a:prstGeom>
          <a:noFill/>
        </p:spPr>
        <p:txBody>
          <a:bodyPr wrap="none" rtlCol="0">
            <a:spAutoFit/>
          </a:bodyPr>
          <a:lstStyle/>
          <a:p>
            <a:r>
              <a:rPr lang="en-US" altLang="ja-JP" sz="1600" dirty="0">
                <a:latin typeface="Tahoma" panose="020B0604030504040204" pitchFamily="34" charset="0"/>
                <a:ea typeface="Tahoma" panose="020B0604030504040204" pitchFamily="34" charset="0"/>
                <a:cs typeface="Tahoma" panose="020B0604030504040204" pitchFamily="34" charset="0"/>
              </a:rPr>
              <a:t>Mode-locked laser</a:t>
            </a:r>
          </a:p>
          <a:p>
            <a:r>
              <a:rPr kumimoji="1" lang="en-US" altLang="ja-JP" sz="1600" dirty="0">
                <a:latin typeface="Tahoma" panose="020B0604030504040204" pitchFamily="34" charset="0"/>
                <a:ea typeface="Tahoma" panose="020B0604030504040204" pitchFamily="34" charset="0"/>
                <a:cs typeface="Tahoma" panose="020B0604030504040204" pitchFamily="34" charset="0"/>
              </a:rPr>
              <a:t>(</a:t>
            </a:r>
            <a:r>
              <a:rPr kumimoji="1" lang="en-US" altLang="ja-JP" sz="1600" i="1" dirty="0" err="1">
                <a:latin typeface="Tahoma" panose="020B0604030504040204" pitchFamily="34" charset="0"/>
                <a:ea typeface="Tahoma" panose="020B0604030504040204" pitchFamily="34" charset="0"/>
                <a:cs typeface="Tahoma" panose="020B0604030504040204" pitchFamily="34" charset="0"/>
              </a:rPr>
              <a:t>f</a:t>
            </a:r>
            <a:r>
              <a:rPr kumimoji="1" lang="en-US" altLang="ja-JP" sz="1600" baseline="-25000" dirty="0" err="1">
                <a:latin typeface="Tahoma" panose="020B0604030504040204" pitchFamily="34" charset="0"/>
                <a:ea typeface="Tahoma" panose="020B0604030504040204" pitchFamily="34" charset="0"/>
                <a:cs typeface="Tahoma" panose="020B0604030504040204" pitchFamily="34" charset="0"/>
              </a:rPr>
              <a:t>rep</a:t>
            </a:r>
            <a:r>
              <a:rPr lang="en-US" altLang="ja-JP" sz="1600" dirty="0">
                <a:latin typeface="Tahoma" panose="020B0604030504040204" pitchFamily="34" charset="0"/>
                <a:ea typeface="Tahoma" panose="020B0604030504040204" pitchFamily="34" charset="0"/>
                <a:cs typeface="Tahoma" panose="020B0604030504040204" pitchFamily="34" charset="0"/>
              </a:rPr>
              <a:t> = 230 MHz</a:t>
            </a:r>
            <a:r>
              <a:rPr kumimoji="1" lang="en-US" altLang="ja-JP" sz="1600" dirty="0">
                <a:latin typeface="Tahoma" panose="020B0604030504040204" pitchFamily="34" charset="0"/>
                <a:ea typeface="Tahoma" panose="020B0604030504040204" pitchFamily="34" charset="0"/>
                <a:cs typeface="Tahoma" panose="020B0604030504040204" pitchFamily="34" charset="0"/>
              </a:rPr>
              <a:t>)</a:t>
            </a:r>
            <a:endParaRPr kumimoji="1" lang="ja-JP" altLang="en-US" sz="1600" dirty="0">
              <a:latin typeface="Tahoma" panose="020B0604030504040204" pitchFamily="34" charset="0"/>
              <a:cs typeface="Tahoma" panose="020B0604030504040204" pitchFamily="34" charset="0"/>
            </a:endParaRPr>
          </a:p>
        </p:txBody>
      </p:sp>
      <p:sp>
        <p:nvSpPr>
          <p:cNvPr id="19" name="テキスト ボックス 18"/>
          <p:cNvSpPr txBox="1"/>
          <p:nvPr/>
        </p:nvSpPr>
        <p:spPr>
          <a:xfrm>
            <a:off x="494970" y="2442570"/>
            <a:ext cx="1634230" cy="923330"/>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dirty="0" err="1">
                <a:solidFill>
                  <a:srgbClr val="FF0000"/>
                </a:solidFill>
                <a:latin typeface="Tahoma" panose="020B0604030504040204" pitchFamily="34" charset="0"/>
                <a:ea typeface="Tahoma" panose="020B0604030504040204" pitchFamily="34" charset="0"/>
                <a:cs typeface="Tahoma" panose="020B0604030504040204" pitchFamily="34" charset="0"/>
              </a:rPr>
              <a:t>Er</a:t>
            </a:r>
            <a:r>
              <a:rPr kumimoji="1" lang="en-US" altLang="ja-JP" dirty="0">
                <a:solidFill>
                  <a:srgbClr val="FF0000"/>
                </a:solidFill>
                <a:latin typeface="Tahoma" panose="020B0604030504040204" pitchFamily="34" charset="0"/>
                <a:ea typeface="Tahoma" panose="020B0604030504040204" pitchFamily="34" charset="0"/>
                <a:cs typeface="Tahoma" panose="020B0604030504040204" pitchFamily="34" charset="0"/>
              </a:rPr>
              <a:t> fiber</a:t>
            </a:r>
          </a:p>
          <a:p>
            <a:pPr marL="285750" indent="-285750">
              <a:buFont typeface="Arial" panose="020B0604020202020204" pitchFamily="34" charset="0"/>
              <a:buChar char="•"/>
            </a:pPr>
            <a:r>
              <a:rPr lang="en-US" altLang="ja-JP" dirty="0" err="1">
                <a:latin typeface="Tahoma" panose="020B0604030504040204" pitchFamily="34" charset="0"/>
                <a:ea typeface="Tahoma" panose="020B0604030504040204" pitchFamily="34" charset="0"/>
                <a:cs typeface="Tahoma" panose="020B0604030504040204" pitchFamily="34" charset="0"/>
              </a:rPr>
              <a:t>Yb</a:t>
            </a:r>
            <a:r>
              <a:rPr lang="en-US" altLang="ja-JP" dirty="0">
                <a:latin typeface="Tahoma" panose="020B0604030504040204" pitchFamily="34" charset="0"/>
                <a:ea typeface="Tahoma" panose="020B0604030504040204" pitchFamily="34" charset="0"/>
                <a:cs typeface="Tahoma" panose="020B0604030504040204" pitchFamily="34" charset="0"/>
              </a:rPr>
              <a:t> fiber</a:t>
            </a:r>
          </a:p>
          <a:p>
            <a:pPr marL="285750" indent="-285750">
              <a:buFont typeface="Arial" panose="020B0604020202020204" pitchFamily="34" charset="0"/>
              <a:buChar char="•"/>
            </a:pPr>
            <a:r>
              <a:rPr kumimoji="1" lang="en-US" altLang="ja-JP" dirty="0" err="1">
                <a:latin typeface="Tahoma" panose="020B0604030504040204" pitchFamily="34" charset="0"/>
                <a:ea typeface="Tahoma" panose="020B0604030504040204" pitchFamily="34" charset="0"/>
                <a:cs typeface="Tahoma" panose="020B0604030504040204" pitchFamily="34" charset="0"/>
              </a:rPr>
              <a:t>Ti:Sapphire</a:t>
            </a:r>
            <a:endParaRPr kumimoji="1" lang="ja-JP" altLang="en-US" dirty="0">
              <a:latin typeface="Tahoma" panose="020B0604030504040204" pitchFamily="34" charset="0"/>
              <a:cs typeface="Tahoma" panose="020B0604030504040204" pitchFamily="34" charset="0"/>
            </a:endParaRPr>
          </a:p>
        </p:txBody>
      </p:sp>
      <p:sp>
        <p:nvSpPr>
          <p:cNvPr id="28" name="角丸四角形 27"/>
          <p:cNvSpPr/>
          <p:nvPr/>
        </p:nvSpPr>
        <p:spPr>
          <a:xfrm>
            <a:off x="129323" y="1923513"/>
            <a:ext cx="2522437" cy="1470517"/>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34" name="角丸四角形 33"/>
          <p:cNvSpPr/>
          <p:nvPr/>
        </p:nvSpPr>
        <p:spPr>
          <a:xfrm>
            <a:off x="4222710" y="1510547"/>
            <a:ext cx="3305850" cy="2058462"/>
          </a:xfrm>
          <a:prstGeom prst="roundRect">
            <a:avLst/>
          </a:prstGeom>
          <a:solidFill>
            <a:srgbClr val="FFFFC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20" name="テキスト ボックス 19"/>
          <p:cNvSpPr txBox="1"/>
          <p:nvPr/>
        </p:nvSpPr>
        <p:spPr>
          <a:xfrm>
            <a:off x="4467416" y="1549122"/>
            <a:ext cx="1581587" cy="369332"/>
          </a:xfrm>
          <a:prstGeom prst="rect">
            <a:avLst/>
          </a:prstGeom>
          <a:noFill/>
        </p:spPr>
        <p:txBody>
          <a:bodyPr wrap="none" rtlCol="0">
            <a:spAutoFit/>
          </a:bodyPr>
          <a:lstStyle/>
          <a:p>
            <a:r>
              <a:rPr kumimoji="1" lang="en-US" altLang="ja-JP" dirty="0">
                <a:latin typeface="Tahoma" panose="020B0604030504040204" pitchFamily="34" charset="0"/>
                <a:ea typeface="Tahoma" panose="020B0604030504040204" pitchFamily="34" charset="0"/>
                <a:cs typeface="Tahoma" panose="020B0604030504040204" pitchFamily="34" charset="0"/>
              </a:rPr>
              <a:t>Mode filtering</a:t>
            </a:r>
            <a:endParaRPr kumimoji="1" lang="ja-JP" altLang="en-US" dirty="0">
              <a:latin typeface="Tahoma" panose="020B0604030504040204" pitchFamily="34" charset="0"/>
              <a:cs typeface="Tahoma" panose="020B0604030504040204" pitchFamily="34" charset="0"/>
            </a:endParaRPr>
          </a:p>
        </p:txBody>
      </p:sp>
      <p:grpSp>
        <p:nvGrpSpPr>
          <p:cNvPr id="62" name="グループ化 61"/>
          <p:cNvGrpSpPr/>
          <p:nvPr/>
        </p:nvGrpSpPr>
        <p:grpSpPr>
          <a:xfrm>
            <a:off x="4726099" y="2065020"/>
            <a:ext cx="1609104" cy="346542"/>
            <a:chOff x="4825159" y="1918454"/>
            <a:chExt cx="1609104" cy="493108"/>
          </a:xfrm>
        </p:grpSpPr>
        <p:cxnSp>
          <p:nvCxnSpPr>
            <p:cNvPr id="37" name="直線コネクタ 36"/>
            <p:cNvCxnSpPr/>
            <p:nvPr/>
          </p:nvCxnSpPr>
          <p:spPr>
            <a:xfrm flipV="1">
              <a:off x="4825159"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6434263"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4901783"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V="1">
              <a:off x="4978407"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V="1">
              <a:off x="5055032"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V="1">
              <a:off x="5131656"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V="1">
              <a:off x="5208280"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V="1">
              <a:off x="5284904"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V="1">
              <a:off x="5361528"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5438153"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5514777"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5591401"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5668025"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5744649"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5821274"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V="1">
              <a:off x="5897898"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V="1">
              <a:off x="5974522"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V="1">
              <a:off x="6051146"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V="1">
              <a:off x="6127770"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V="1">
              <a:off x="6204395"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V="1">
              <a:off x="6281019"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flipV="1">
              <a:off x="6357643"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1" name="直線矢印コネクタ 60"/>
          <p:cNvCxnSpPr/>
          <p:nvPr/>
        </p:nvCxnSpPr>
        <p:spPr>
          <a:xfrm>
            <a:off x="4455841" y="2403942"/>
            <a:ext cx="2164939" cy="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65" name="直線コネクタ 64"/>
          <p:cNvCxnSpPr/>
          <p:nvPr/>
        </p:nvCxnSpPr>
        <p:spPr>
          <a:xfrm flipV="1">
            <a:off x="6342862" y="3047489"/>
            <a:ext cx="0" cy="346542"/>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flipV="1">
            <a:off x="4963631" y="3047489"/>
            <a:ext cx="0" cy="346542"/>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flipV="1">
            <a:off x="5883121" y="3047489"/>
            <a:ext cx="0" cy="346542"/>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flipV="1">
            <a:off x="6112994" y="3047489"/>
            <a:ext cx="0" cy="346542"/>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a:off x="4463500" y="3386411"/>
            <a:ext cx="2164939" cy="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87" name="下矢印 86"/>
          <p:cNvSpPr/>
          <p:nvPr/>
        </p:nvSpPr>
        <p:spPr>
          <a:xfrm>
            <a:off x="4928037" y="2555018"/>
            <a:ext cx="383121" cy="382738"/>
          </a:xfrm>
          <a:prstGeom prst="downArrow">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88" name="テキスト ボックス 87"/>
          <p:cNvSpPr txBox="1"/>
          <p:nvPr/>
        </p:nvSpPr>
        <p:spPr>
          <a:xfrm>
            <a:off x="5898746" y="2547349"/>
            <a:ext cx="1493486" cy="338554"/>
          </a:xfrm>
          <a:prstGeom prst="rect">
            <a:avLst/>
          </a:prstGeom>
          <a:noFill/>
        </p:spPr>
        <p:txBody>
          <a:bodyPr wrap="none" rtlCol="0">
            <a:spAutoFit/>
          </a:bodyPr>
          <a:lstStyle/>
          <a:p>
            <a:r>
              <a:rPr kumimoji="1" lang="en-US" altLang="ja-JP" sz="1600" dirty="0">
                <a:latin typeface="Tahoma" panose="020B0604030504040204" pitchFamily="34" charset="0"/>
                <a:ea typeface="Tahoma" panose="020B0604030504040204" pitchFamily="34" charset="0"/>
                <a:cs typeface="Tahoma" panose="020B0604030504040204" pitchFamily="34" charset="0"/>
              </a:rPr>
              <a:t>Filtering cavity</a:t>
            </a:r>
            <a:endParaRPr kumimoji="1" lang="ja-JP" altLang="en-US" sz="1600" dirty="0">
              <a:latin typeface="Tahoma" panose="020B0604030504040204" pitchFamily="34" charset="0"/>
              <a:cs typeface="Tahoma" panose="020B0604030504040204" pitchFamily="34" charset="0"/>
            </a:endParaRPr>
          </a:p>
        </p:txBody>
      </p:sp>
      <p:grpSp>
        <p:nvGrpSpPr>
          <p:cNvPr id="89" name="グループ化 88"/>
          <p:cNvGrpSpPr/>
          <p:nvPr/>
        </p:nvGrpSpPr>
        <p:grpSpPr>
          <a:xfrm flipH="1">
            <a:off x="5471022" y="2588627"/>
            <a:ext cx="408421" cy="252083"/>
            <a:chOff x="3635896" y="4931876"/>
            <a:chExt cx="1908075" cy="936104"/>
          </a:xfrm>
        </p:grpSpPr>
        <p:grpSp>
          <p:nvGrpSpPr>
            <p:cNvPr id="90" name="グループ化 89"/>
            <p:cNvGrpSpPr/>
            <p:nvPr/>
          </p:nvGrpSpPr>
          <p:grpSpPr>
            <a:xfrm>
              <a:off x="3635896" y="4931876"/>
              <a:ext cx="216024" cy="936104"/>
              <a:chOff x="4211960" y="4505477"/>
              <a:chExt cx="144016" cy="936104"/>
            </a:xfrm>
          </p:grpSpPr>
          <p:sp>
            <p:nvSpPr>
              <p:cNvPr id="92" name="正方形/長方形 91"/>
              <p:cNvSpPr/>
              <p:nvPr/>
            </p:nvSpPr>
            <p:spPr>
              <a:xfrm>
                <a:off x="4211960" y="4505477"/>
                <a:ext cx="127525" cy="936104"/>
              </a:xfrm>
              <a:prstGeom prst="rect">
                <a:avLst/>
              </a:prstGeom>
              <a:solidFill>
                <a:schemeClr val="bg1">
                  <a:lumMod val="7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93" name="右大かっこ 92"/>
              <p:cNvSpPr/>
              <p:nvPr/>
            </p:nvSpPr>
            <p:spPr>
              <a:xfrm flipH="1">
                <a:off x="4283968" y="4505477"/>
                <a:ext cx="72008" cy="936104"/>
              </a:xfrm>
              <a:prstGeom prst="rightBracket">
                <a:avLst>
                  <a:gd name="adj" fmla="val 697470"/>
                </a:avLst>
              </a:prstGeom>
              <a:solidFill>
                <a:schemeClr val="bg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grpSp>
        <p:sp>
          <p:nvSpPr>
            <p:cNvPr id="91" name="正方形/長方形 90"/>
            <p:cNvSpPr/>
            <p:nvPr/>
          </p:nvSpPr>
          <p:spPr>
            <a:xfrm>
              <a:off x="5416446" y="4931876"/>
              <a:ext cx="127525" cy="936104"/>
            </a:xfrm>
            <a:prstGeom prst="rect">
              <a:avLst/>
            </a:prstGeom>
            <a:solidFill>
              <a:schemeClr val="bg1">
                <a:lumMod val="7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grpSp>
      <p:sp>
        <p:nvSpPr>
          <p:cNvPr id="94" name="テキスト ボックス 93"/>
          <p:cNvSpPr txBox="1"/>
          <p:nvPr/>
        </p:nvSpPr>
        <p:spPr>
          <a:xfrm>
            <a:off x="6628439" y="2051804"/>
            <a:ext cx="446917" cy="338554"/>
          </a:xfrm>
          <a:prstGeom prst="rect">
            <a:avLst/>
          </a:prstGeom>
          <a:noFill/>
        </p:spPr>
        <p:txBody>
          <a:bodyPr wrap="none" rtlCol="0">
            <a:spAutoFit/>
          </a:bodyPr>
          <a:lstStyle/>
          <a:p>
            <a:r>
              <a:rPr kumimoji="1" lang="en-US" altLang="ja-JP" sz="1600" i="1" dirty="0" err="1">
                <a:latin typeface="Tahoma" panose="020B0604030504040204" pitchFamily="34" charset="0"/>
                <a:ea typeface="Tahoma" panose="020B0604030504040204" pitchFamily="34" charset="0"/>
                <a:cs typeface="Tahoma" panose="020B0604030504040204" pitchFamily="34" charset="0"/>
              </a:rPr>
              <a:t>f</a:t>
            </a:r>
            <a:r>
              <a:rPr kumimoji="1" lang="en-US" altLang="ja-JP" sz="1600" baseline="-25000" dirty="0" err="1">
                <a:latin typeface="Tahoma" panose="020B0604030504040204" pitchFamily="34" charset="0"/>
                <a:ea typeface="Tahoma" panose="020B0604030504040204" pitchFamily="34" charset="0"/>
                <a:cs typeface="Tahoma" panose="020B0604030504040204" pitchFamily="34" charset="0"/>
              </a:rPr>
              <a:t>rep</a:t>
            </a:r>
            <a:endParaRPr kumimoji="1" lang="ja-JP" altLang="en-US" sz="1600" baseline="-25000" dirty="0">
              <a:latin typeface="Tahoma" panose="020B0604030504040204" pitchFamily="34" charset="0"/>
              <a:cs typeface="Tahoma" panose="020B0604030504040204" pitchFamily="34" charset="0"/>
            </a:endParaRPr>
          </a:p>
        </p:txBody>
      </p:sp>
      <p:sp>
        <p:nvSpPr>
          <p:cNvPr id="95" name="テキスト ボックス 94"/>
          <p:cNvSpPr txBox="1"/>
          <p:nvPr/>
        </p:nvSpPr>
        <p:spPr>
          <a:xfrm>
            <a:off x="6610837" y="3024997"/>
            <a:ext cx="838050" cy="338554"/>
          </a:xfrm>
          <a:prstGeom prst="rect">
            <a:avLst/>
          </a:prstGeom>
          <a:noFill/>
        </p:spPr>
        <p:txBody>
          <a:bodyPr wrap="none" rtlCol="0">
            <a:spAutoFit/>
          </a:bodyPr>
          <a:lstStyle/>
          <a:p>
            <a:r>
              <a:rPr kumimoji="1" lang="en-US" altLang="ja-JP" sz="1600" i="1" dirty="0">
                <a:latin typeface="Tahoma" panose="020B0604030504040204" pitchFamily="34" charset="0"/>
                <a:ea typeface="Tahoma" panose="020B0604030504040204" pitchFamily="34" charset="0"/>
                <a:cs typeface="Tahoma" panose="020B0604030504040204" pitchFamily="34" charset="0"/>
              </a:rPr>
              <a:t>n </a:t>
            </a:r>
            <a:r>
              <a:rPr lang="en-US" altLang="ja-JP" sz="1600" dirty="0">
                <a:latin typeface="Tahoma" panose="020B0604030504040204" pitchFamily="34" charset="0"/>
                <a:ea typeface="Tahoma" panose="020B0604030504040204" pitchFamily="34" charset="0"/>
                <a:cs typeface="Tahoma" panose="020B0604030504040204" pitchFamily="34" charset="0"/>
              </a:rPr>
              <a:t>×</a:t>
            </a:r>
            <a:r>
              <a:rPr lang="en-US" altLang="ja-JP" sz="1600" i="1" dirty="0">
                <a:latin typeface="Tahoma" panose="020B0604030504040204" pitchFamily="34" charset="0"/>
                <a:ea typeface="Tahoma" panose="020B0604030504040204" pitchFamily="34" charset="0"/>
                <a:cs typeface="Tahoma" panose="020B0604030504040204" pitchFamily="34" charset="0"/>
              </a:rPr>
              <a:t> </a:t>
            </a:r>
            <a:r>
              <a:rPr kumimoji="1" lang="en-US" altLang="ja-JP" sz="1600" i="1" dirty="0" err="1">
                <a:latin typeface="Tahoma" panose="020B0604030504040204" pitchFamily="34" charset="0"/>
                <a:ea typeface="Tahoma" panose="020B0604030504040204" pitchFamily="34" charset="0"/>
                <a:cs typeface="Tahoma" panose="020B0604030504040204" pitchFamily="34" charset="0"/>
              </a:rPr>
              <a:t>f</a:t>
            </a:r>
            <a:r>
              <a:rPr kumimoji="1" lang="en-US" altLang="ja-JP" sz="1600" baseline="-25000" dirty="0" err="1">
                <a:latin typeface="Tahoma" panose="020B0604030504040204" pitchFamily="34" charset="0"/>
                <a:ea typeface="Tahoma" panose="020B0604030504040204" pitchFamily="34" charset="0"/>
                <a:cs typeface="Tahoma" panose="020B0604030504040204" pitchFamily="34" charset="0"/>
              </a:rPr>
              <a:t>rep</a:t>
            </a:r>
            <a:endParaRPr kumimoji="1" lang="ja-JP" altLang="en-US" sz="1600" baseline="-25000" dirty="0">
              <a:latin typeface="Tahoma" panose="020B0604030504040204" pitchFamily="34" charset="0"/>
              <a:cs typeface="Tahoma" panose="020B0604030504040204" pitchFamily="34" charset="0"/>
            </a:endParaRPr>
          </a:p>
        </p:txBody>
      </p:sp>
      <p:sp>
        <p:nvSpPr>
          <p:cNvPr id="30" name="角丸四角形 29"/>
          <p:cNvSpPr/>
          <p:nvPr/>
        </p:nvSpPr>
        <p:spPr>
          <a:xfrm>
            <a:off x="4588469" y="4427220"/>
            <a:ext cx="2589571" cy="1645920"/>
          </a:xfrm>
          <a:prstGeom prst="roundRect">
            <a:avLst/>
          </a:prstGeom>
          <a:solidFill>
            <a:srgbClr val="FFEBF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21" name="テキスト ボックス 20"/>
          <p:cNvSpPr txBox="1"/>
          <p:nvPr/>
        </p:nvSpPr>
        <p:spPr>
          <a:xfrm>
            <a:off x="4716016" y="4437112"/>
            <a:ext cx="2331472" cy="584775"/>
          </a:xfrm>
          <a:prstGeom prst="rect">
            <a:avLst/>
          </a:prstGeom>
          <a:noFill/>
        </p:spPr>
        <p:txBody>
          <a:bodyPr wrap="none" rtlCol="0">
            <a:spAutoFit/>
          </a:bodyPr>
          <a:lstStyle/>
          <a:p>
            <a:r>
              <a:rPr lang="en-US" altLang="ja-JP" sz="1600" dirty="0">
                <a:latin typeface="Tahoma" panose="020B0604030504040204" pitchFamily="34" charset="0"/>
                <a:ea typeface="Tahoma" panose="020B0604030504040204" pitchFamily="34" charset="0"/>
                <a:cs typeface="Tahoma" panose="020B0604030504040204" pitchFamily="34" charset="0"/>
              </a:rPr>
              <a:t>Wavelength conversion,</a:t>
            </a:r>
          </a:p>
          <a:p>
            <a:r>
              <a:rPr kumimoji="1" lang="en-US" altLang="ja-JP" sz="1600" dirty="0">
                <a:latin typeface="Tahoma" panose="020B0604030504040204" pitchFamily="34" charset="0"/>
                <a:ea typeface="Tahoma" panose="020B0604030504040204" pitchFamily="34" charset="0"/>
                <a:cs typeface="Tahoma" panose="020B0604030504040204" pitchFamily="34" charset="0"/>
              </a:rPr>
              <a:t>Spectral broadening</a:t>
            </a:r>
            <a:endParaRPr kumimoji="1" lang="ja-JP" altLang="en-US" sz="1600" dirty="0">
              <a:latin typeface="Tahoma" panose="020B0604030504040204" pitchFamily="34" charset="0"/>
              <a:cs typeface="Tahoma" panose="020B0604030504040204" pitchFamily="34" charset="0"/>
            </a:endParaRPr>
          </a:p>
        </p:txBody>
      </p:sp>
      <p:sp>
        <p:nvSpPr>
          <p:cNvPr id="35" name="テキスト ボックス 34"/>
          <p:cNvSpPr txBox="1"/>
          <p:nvPr/>
        </p:nvSpPr>
        <p:spPr>
          <a:xfrm>
            <a:off x="4899046" y="5056728"/>
            <a:ext cx="1905202" cy="892552"/>
          </a:xfrm>
          <a:prstGeom prst="rect">
            <a:avLst/>
          </a:prstGeom>
          <a:noFill/>
        </p:spPr>
        <p:txBody>
          <a:bodyPr wrap="none" rtlCol="0">
            <a:spAutoFit/>
          </a:bodyPr>
          <a:lstStyle/>
          <a:p>
            <a:pPr marL="182563" indent="-182563">
              <a:buFont typeface="Arial" panose="020B0604020202020204" pitchFamily="34" charset="0"/>
              <a:buChar char="•"/>
            </a:pPr>
            <a:r>
              <a:rPr lang="en-US" altLang="ja-JP" sz="1600" dirty="0">
                <a:solidFill>
                  <a:srgbClr val="FF0000"/>
                </a:solidFill>
                <a:latin typeface="Tahoma" panose="020B0604030504040204" pitchFamily="34" charset="0"/>
                <a:ea typeface="Tahoma" panose="020B0604030504040204" pitchFamily="34" charset="0"/>
                <a:cs typeface="Tahoma" panose="020B0604030504040204" pitchFamily="34" charset="0"/>
              </a:rPr>
              <a:t>Nonlinear Crystal</a:t>
            </a:r>
            <a:endParaRPr kumimoji="1" lang="en-US" altLang="ja-JP" sz="16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182563" indent="-182563">
              <a:buFont typeface="Arial" panose="020B0604020202020204" pitchFamily="34" charset="0"/>
              <a:buChar char="•"/>
            </a:pPr>
            <a:r>
              <a:rPr lang="en-US" altLang="ja-JP" dirty="0">
                <a:latin typeface="Tahoma" panose="020B0604030504040204" pitchFamily="34" charset="0"/>
                <a:ea typeface="Tahoma" panose="020B0604030504040204" pitchFamily="34" charset="0"/>
                <a:cs typeface="Tahoma" panose="020B0604030504040204" pitchFamily="34" charset="0"/>
              </a:rPr>
              <a:t>PCF</a:t>
            </a:r>
            <a:endParaRPr kumimoji="1" lang="en-US" altLang="ja-JP" dirty="0">
              <a:latin typeface="Tahoma" panose="020B0604030504040204" pitchFamily="34" charset="0"/>
              <a:ea typeface="Tahoma" panose="020B0604030504040204" pitchFamily="34" charset="0"/>
              <a:cs typeface="Tahoma" panose="020B0604030504040204" pitchFamily="34" charset="0"/>
            </a:endParaRPr>
          </a:p>
          <a:p>
            <a:pPr marL="182563" indent="-182563">
              <a:buFont typeface="Arial" panose="020B0604020202020204" pitchFamily="34" charset="0"/>
              <a:buChar char="•"/>
            </a:pPr>
            <a:r>
              <a:rPr kumimoji="1" lang="en-US" altLang="ja-JP" dirty="0">
                <a:solidFill>
                  <a:srgbClr val="FF0000"/>
                </a:solidFill>
                <a:latin typeface="Tahoma" panose="020B0604030504040204" pitchFamily="34" charset="0"/>
                <a:ea typeface="Tahoma" panose="020B0604030504040204" pitchFamily="34" charset="0"/>
                <a:cs typeface="Tahoma" panose="020B0604030504040204" pitchFamily="34" charset="0"/>
              </a:rPr>
              <a:t>HNLF</a:t>
            </a:r>
          </a:p>
        </p:txBody>
      </p:sp>
      <p:cxnSp>
        <p:nvCxnSpPr>
          <p:cNvPr id="71" name="直線コネクタ 70"/>
          <p:cNvCxnSpPr/>
          <p:nvPr/>
        </p:nvCxnSpPr>
        <p:spPr>
          <a:xfrm flipV="1">
            <a:off x="5193503" y="3047489"/>
            <a:ext cx="0" cy="346542"/>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flipV="1">
            <a:off x="5423376" y="3047489"/>
            <a:ext cx="0" cy="346542"/>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flipV="1">
            <a:off x="5653248" y="3047489"/>
            <a:ext cx="0" cy="346542"/>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flipV="1">
            <a:off x="4733758" y="3047489"/>
            <a:ext cx="0" cy="346542"/>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タイトル 1"/>
          <p:cNvSpPr txBox="1">
            <a:spLocks/>
          </p:cNvSpPr>
          <p:nvPr/>
        </p:nvSpPr>
        <p:spPr bwMode="auto">
          <a:xfrm>
            <a:off x="158491" y="557400"/>
            <a:ext cx="8805664" cy="648072"/>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ctr" rtl="0" eaLnBrk="1" fontAlgn="base" hangingPunct="1">
              <a:spcBef>
                <a:spcPct val="0"/>
              </a:spcBef>
              <a:spcAft>
                <a:spcPct val="0"/>
              </a:spcAft>
              <a:defRPr kumimoji="1" sz="44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r>
              <a:rPr lang="en-US" altLang="ja-JP" b="1" kern="0" dirty="0">
                <a:latin typeface="Candara" panose="020E0502030303020204" pitchFamily="34" charset="0"/>
              </a:rPr>
              <a:t>2</a:t>
            </a:r>
            <a:r>
              <a:rPr lang="en-US" altLang="ja-JP" b="1" kern="0" baseline="30000" dirty="0">
                <a:latin typeface="Candara" panose="020E0502030303020204" pitchFamily="34" charset="0"/>
              </a:rPr>
              <a:t>nd</a:t>
            </a:r>
            <a:r>
              <a:rPr lang="en-US" altLang="ja-JP" b="1" kern="0" dirty="0">
                <a:latin typeface="Candara" panose="020E0502030303020204" pitchFamily="34" charset="0"/>
              </a:rPr>
              <a:t> </a:t>
            </a:r>
            <a:r>
              <a:rPr lang="en-US" altLang="ja-JP" b="1" kern="0" dirty="0" err="1">
                <a:latin typeface="Candara" panose="020E0502030303020204" pitchFamily="34" charset="0"/>
              </a:rPr>
              <a:t>astro</a:t>
            </a:r>
            <a:r>
              <a:rPr lang="en-US" altLang="ja-JP" b="1" kern="0" dirty="0">
                <a:latin typeface="Candara" panose="020E0502030303020204" pitchFamily="34" charset="0"/>
              </a:rPr>
              <a:t>-comb approach (plan)</a:t>
            </a:r>
            <a:endParaRPr lang="ja-JP" altLang="en-US" b="1" kern="0" dirty="0">
              <a:latin typeface="Candara" panose="020E0502030303020204" pitchFamily="34" charset="0"/>
            </a:endParaRPr>
          </a:p>
        </p:txBody>
      </p:sp>
      <p:sp>
        <p:nvSpPr>
          <p:cNvPr id="29" name="下矢印 28"/>
          <p:cNvSpPr/>
          <p:nvPr/>
        </p:nvSpPr>
        <p:spPr>
          <a:xfrm rot="16200000">
            <a:off x="3288380" y="2177841"/>
            <a:ext cx="411480" cy="1108350"/>
          </a:xfrm>
          <a:prstGeom prst="down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97" name="下矢印 96"/>
          <p:cNvSpPr/>
          <p:nvPr/>
        </p:nvSpPr>
        <p:spPr>
          <a:xfrm rot="10800000" flipV="1">
            <a:off x="5984722" y="3674981"/>
            <a:ext cx="411480" cy="642939"/>
          </a:xfrm>
          <a:prstGeom prst="down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99" name="下矢印 98"/>
          <p:cNvSpPr/>
          <p:nvPr/>
        </p:nvSpPr>
        <p:spPr>
          <a:xfrm rot="16200000">
            <a:off x="7795760" y="4388634"/>
            <a:ext cx="411480" cy="1126765"/>
          </a:xfrm>
          <a:prstGeom prst="down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69595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9"/>
          <p:cNvSpPr txBox="1">
            <a:spLocks noChangeArrowheads="1"/>
          </p:cNvSpPr>
          <p:nvPr/>
        </p:nvSpPr>
        <p:spPr bwMode="gray">
          <a:xfrm>
            <a:off x="3377292" y="2763835"/>
            <a:ext cx="7425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dirty="0">
                <a:latin typeface="Tahoma" panose="020B0604030504040204" pitchFamily="34" charset="0"/>
                <a:ea typeface="Tahoma" panose="020B0604030504040204" pitchFamily="34" charset="0"/>
                <a:cs typeface="Tahoma" panose="020B0604030504040204" pitchFamily="34" charset="0"/>
              </a:rPr>
              <a:t>Planet</a:t>
            </a:r>
            <a:endParaRPr lang="ja-JP" altLang="en-US" sz="1600" dirty="0">
              <a:latin typeface="Tahoma" panose="020B0604030504040204" pitchFamily="34" charset="0"/>
              <a:ea typeface="ＭＳ ゴシック" panose="020B0609070205080204" pitchFamily="49" charset="-128"/>
              <a:cs typeface="Tahoma" panose="020B0604030504040204" pitchFamily="34" charset="0"/>
            </a:endParaRPr>
          </a:p>
        </p:txBody>
      </p:sp>
      <p:sp>
        <p:nvSpPr>
          <p:cNvPr id="4" name="Oval 5"/>
          <p:cNvSpPr>
            <a:spLocks noChangeArrowheads="1"/>
          </p:cNvSpPr>
          <p:nvPr/>
        </p:nvSpPr>
        <p:spPr bwMode="gray">
          <a:xfrm>
            <a:off x="2168211" y="2538053"/>
            <a:ext cx="853504" cy="21774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latin typeface="Tahoma" panose="020B0604030504040204" pitchFamily="34" charset="0"/>
              <a:cs typeface="Tahoma" panose="020B0604030504040204" pitchFamily="34" charset="0"/>
            </a:endParaRPr>
          </a:p>
        </p:txBody>
      </p:sp>
      <p:sp>
        <p:nvSpPr>
          <p:cNvPr id="5" name="Oval 6"/>
          <p:cNvSpPr>
            <a:spLocks noChangeArrowheads="1"/>
          </p:cNvSpPr>
          <p:nvPr/>
        </p:nvSpPr>
        <p:spPr bwMode="gray">
          <a:xfrm>
            <a:off x="2261003" y="2504060"/>
            <a:ext cx="118516" cy="119435"/>
          </a:xfrm>
          <a:prstGeom prst="ellipse">
            <a:avLst/>
          </a:prstGeom>
          <a:solidFill>
            <a:srgbClr val="FF0000"/>
          </a:solidFill>
          <a:ln>
            <a:noFill/>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latin typeface="Tahoma" panose="020B0604030504040204" pitchFamily="34" charset="0"/>
              <a:cs typeface="Tahoma" panose="020B0604030504040204" pitchFamily="34" charset="0"/>
            </a:endParaRPr>
          </a:p>
        </p:txBody>
      </p:sp>
      <p:sp>
        <p:nvSpPr>
          <p:cNvPr id="6" name="Arc 7"/>
          <p:cNvSpPr>
            <a:spLocks/>
          </p:cNvSpPr>
          <p:nvPr/>
        </p:nvSpPr>
        <p:spPr bwMode="gray">
          <a:xfrm flipH="1">
            <a:off x="2256409" y="2610633"/>
            <a:ext cx="338094" cy="106573"/>
          </a:xfrm>
          <a:custGeom>
            <a:avLst/>
            <a:gdLst>
              <a:gd name="T0" fmla="*/ 2147483646 w 21600"/>
              <a:gd name="T1" fmla="*/ 0 h 26611"/>
              <a:gd name="T2" fmla="*/ 2147483646 w 21600"/>
              <a:gd name="T3" fmla="*/ 2147483646 h 26611"/>
              <a:gd name="T4" fmla="*/ 0 w 21600"/>
              <a:gd name="T5" fmla="*/ 2147483646 h 26611"/>
              <a:gd name="T6" fmla="*/ 0 60000 65536"/>
              <a:gd name="T7" fmla="*/ 0 60000 65536"/>
              <a:gd name="T8" fmla="*/ 0 60000 65536"/>
              <a:gd name="T9" fmla="*/ 0 w 21600"/>
              <a:gd name="T10" fmla="*/ 0 h 26611"/>
              <a:gd name="T11" fmla="*/ 21600 w 21600"/>
              <a:gd name="T12" fmla="*/ 26611 h 26611"/>
            </a:gdLst>
            <a:ahLst/>
            <a:cxnLst>
              <a:cxn ang="T6">
                <a:pos x="T0" y="T1"/>
              </a:cxn>
              <a:cxn ang="T7">
                <a:pos x="T2" y="T3"/>
              </a:cxn>
              <a:cxn ang="T8">
                <a:pos x="T4" y="T5"/>
              </a:cxn>
            </a:cxnLst>
            <a:rect l="T9" t="T10" r="T11" b="T12"/>
            <a:pathLst>
              <a:path w="21600" h="26611" fill="none" extrusionOk="0">
                <a:moveTo>
                  <a:pt x="19756" y="0"/>
                </a:moveTo>
                <a:cubicBezTo>
                  <a:pt x="20972" y="2750"/>
                  <a:pt x="21600" y="5724"/>
                  <a:pt x="21600" y="8731"/>
                </a:cubicBezTo>
                <a:cubicBezTo>
                  <a:pt x="21600" y="15894"/>
                  <a:pt x="18048" y="22591"/>
                  <a:pt x="12118" y="26610"/>
                </a:cubicBezTo>
              </a:path>
              <a:path w="21600" h="26611" stroke="0" extrusionOk="0">
                <a:moveTo>
                  <a:pt x="19756" y="0"/>
                </a:moveTo>
                <a:cubicBezTo>
                  <a:pt x="20972" y="2750"/>
                  <a:pt x="21600" y="5724"/>
                  <a:pt x="21600" y="8731"/>
                </a:cubicBezTo>
                <a:cubicBezTo>
                  <a:pt x="21600" y="15894"/>
                  <a:pt x="18048" y="22591"/>
                  <a:pt x="12118" y="26610"/>
                </a:cubicBezTo>
                <a:lnTo>
                  <a:pt x="0" y="8731"/>
                </a:lnTo>
                <a:lnTo>
                  <a:pt x="19756" y="0"/>
                </a:lnTo>
                <a:close/>
              </a:path>
            </a:pathLst>
          </a:custGeom>
          <a:noFill/>
          <a:ln w="12700">
            <a:solidFill>
              <a:schemeClr val="tx1"/>
            </a:solidFill>
            <a:round/>
            <a:headEnd/>
            <a:tailEnd type="triangle" w="sm" len="sm"/>
          </a:ln>
          <a:extLst>
            <a:ext uri="{909E8E84-426E-40DD-AFC4-6F175D3DCCD1}">
              <a14:hiddenFill xmlns:a14="http://schemas.microsoft.com/office/drawing/2010/main">
                <a:solidFill>
                  <a:srgbClr val="FFFFFF"/>
                </a:solidFill>
              </a14:hiddenFill>
            </a:ext>
          </a:extLst>
        </p:spPr>
        <p:txBody>
          <a:bodyPr wrap="none" anchor="ctr"/>
          <a:lstStyle/>
          <a:p>
            <a:endParaRPr lang="ja-JP" altLang="en-US">
              <a:latin typeface="Tahoma" panose="020B0604030504040204" pitchFamily="34" charset="0"/>
              <a:cs typeface="Tahoma" panose="020B0604030504040204" pitchFamily="34" charset="0"/>
            </a:endParaRPr>
          </a:p>
        </p:txBody>
      </p:sp>
      <p:sp>
        <p:nvSpPr>
          <p:cNvPr id="7" name="Arc 8"/>
          <p:cNvSpPr>
            <a:spLocks/>
          </p:cNvSpPr>
          <p:nvPr/>
        </p:nvSpPr>
        <p:spPr bwMode="gray">
          <a:xfrm flipV="1">
            <a:off x="2594503" y="2589502"/>
            <a:ext cx="341769" cy="107492"/>
          </a:xfrm>
          <a:custGeom>
            <a:avLst/>
            <a:gdLst>
              <a:gd name="T0" fmla="*/ 2147483646 w 21600"/>
              <a:gd name="T1" fmla="*/ 0 h 26611"/>
              <a:gd name="T2" fmla="*/ 2147483646 w 21600"/>
              <a:gd name="T3" fmla="*/ 2147483646 h 26611"/>
              <a:gd name="T4" fmla="*/ 0 w 21600"/>
              <a:gd name="T5" fmla="*/ 2147483646 h 26611"/>
              <a:gd name="T6" fmla="*/ 0 60000 65536"/>
              <a:gd name="T7" fmla="*/ 0 60000 65536"/>
              <a:gd name="T8" fmla="*/ 0 60000 65536"/>
              <a:gd name="T9" fmla="*/ 0 w 21600"/>
              <a:gd name="T10" fmla="*/ 0 h 26611"/>
              <a:gd name="T11" fmla="*/ 21600 w 21600"/>
              <a:gd name="T12" fmla="*/ 26611 h 26611"/>
            </a:gdLst>
            <a:ahLst/>
            <a:cxnLst>
              <a:cxn ang="T6">
                <a:pos x="T0" y="T1"/>
              </a:cxn>
              <a:cxn ang="T7">
                <a:pos x="T2" y="T3"/>
              </a:cxn>
              <a:cxn ang="T8">
                <a:pos x="T4" y="T5"/>
              </a:cxn>
            </a:cxnLst>
            <a:rect l="T9" t="T10" r="T11" b="T12"/>
            <a:pathLst>
              <a:path w="21600" h="26611" fill="none" extrusionOk="0">
                <a:moveTo>
                  <a:pt x="19756" y="0"/>
                </a:moveTo>
                <a:cubicBezTo>
                  <a:pt x="20972" y="2750"/>
                  <a:pt x="21600" y="5724"/>
                  <a:pt x="21600" y="8731"/>
                </a:cubicBezTo>
                <a:cubicBezTo>
                  <a:pt x="21600" y="15894"/>
                  <a:pt x="18048" y="22591"/>
                  <a:pt x="12118" y="26610"/>
                </a:cubicBezTo>
              </a:path>
              <a:path w="21600" h="26611" stroke="0" extrusionOk="0">
                <a:moveTo>
                  <a:pt x="19756" y="0"/>
                </a:moveTo>
                <a:cubicBezTo>
                  <a:pt x="20972" y="2750"/>
                  <a:pt x="21600" y="5724"/>
                  <a:pt x="21600" y="8731"/>
                </a:cubicBezTo>
                <a:cubicBezTo>
                  <a:pt x="21600" y="15894"/>
                  <a:pt x="18048" y="22591"/>
                  <a:pt x="12118" y="26610"/>
                </a:cubicBezTo>
                <a:lnTo>
                  <a:pt x="0" y="8731"/>
                </a:lnTo>
                <a:lnTo>
                  <a:pt x="19756" y="0"/>
                </a:lnTo>
                <a:close/>
              </a:path>
            </a:pathLst>
          </a:custGeom>
          <a:noFill/>
          <a:ln w="12700">
            <a:solidFill>
              <a:schemeClr val="tx1"/>
            </a:solidFill>
            <a:round/>
            <a:headEnd/>
            <a:tailEnd type="triangle" w="sm" len="sm"/>
          </a:ln>
          <a:extLst>
            <a:ext uri="{909E8E84-426E-40DD-AFC4-6F175D3DCCD1}">
              <a14:hiddenFill xmlns:a14="http://schemas.microsoft.com/office/drawing/2010/main">
                <a:solidFill>
                  <a:srgbClr val="FFFFFF"/>
                </a:solidFill>
              </a14:hiddenFill>
            </a:ext>
          </a:extLst>
        </p:spPr>
        <p:txBody>
          <a:bodyPr wrap="none" anchor="ctr"/>
          <a:lstStyle/>
          <a:p>
            <a:endParaRPr lang="ja-JP" altLang="en-US">
              <a:latin typeface="Tahoma" panose="020B0604030504040204" pitchFamily="34" charset="0"/>
              <a:cs typeface="Tahoma" panose="020B0604030504040204" pitchFamily="34" charset="0"/>
            </a:endParaRPr>
          </a:p>
        </p:txBody>
      </p:sp>
      <p:grpSp>
        <p:nvGrpSpPr>
          <p:cNvPr id="8" name="Group 9"/>
          <p:cNvGrpSpPr>
            <a:grpSpLocks/>
          </p:cNvGrpSpPr>
          <p:nvPr/>
        </p:nvGrpSpPr>
        <p:grpSpPr bwMode="auto">
          <a:xfrm rot="7788503">
            <a:off x="1231561" y="2932649"/>
            <a:ext cx="1156687" cy="156185"/>
            <a:chOff x="304" y="1279"/>
            <a:chExt cx="2752" cy="1980"/>
          </a:xfrm>
        </p:grpSpPr>
        <p:sp>
          <p:nvSpPr>
            <p:cNvPr id="43" name="Freeform 10"/>
            <p:cNvSpPr>
              <a:spLocks/>
            </p:cNvSpPr>
            <p:nvPr/>
          </p:nvSpPr>
          <p:spPr bwMode="gray">
            <a:xfrm>
              <a:off x="304" y="1730"/>
              <a:ext cx="549" cy="1529"/>
            </a:xfrm>
            <a:custGeom>
              <a:avLst/>
              <a:gdLst>
                <a:gd name="T0" fmla="*/ 0 w 4386"/>
                <a:gd name="T1" fmla="*/ 0 h 13758"/>
                <a:gd name="T2" fmla="*/ 0 w 4386"/>
                <a:gd name="T3" fmla="*/ 0 h 13758"/>
                <a:gd name="T4" fmla="*/ 0 w 4386"/>
                <a:gd name="T5" fmla="*/ 0 h 13758"/>
                <a:gd name="T6" fmla="*/ 0 w 4386"/>
                <a:gd name="T7" fmla="*/ 0 h 13758"/>
                <a:gd name="T8" fmla="*/ 0 w 4386"/>
                <a:gd name="T9" fmla="*/ 0 h 13758"/>
                <a:gd name="T10" fmla="*/ 0 w 4386"/>
                <a:gd name="T11" fmla="*/ 0 h 13758"/>
                <a:gd name="T12" fmla="*/ 0 w 4386"/>
                <a:gd name="T13" fmla="*/ 0 h 13758"/>
                <a:gd name="T14" fmla="*/ 0 w 4386"/>
                <a:gd name="T15" fmla="*/ 0 h 13758"/>
                <a:gd name="T16" fmla="*/ 0 w 4386"/>
                <a:gd name="T17" fmla="*/ 0 h 13758"/>
                <a:gd name="T18" fmla="*/ 0 w 4386"/>
                <a:gd name="T19" fmla="*/ 0 h 13758"/>
                <a:gd name="T20" fmla="*/ 0 w 4386"/>
                <a:gd name="T21" fmla="*/ 0 h 13758"/>
                <a:gd name="T22" fmla="*/ 0 w 4386"/>
                <a:gd name="T23" fmla="*/ 0 h 13758"/>
                <a:gd name="T24" fmla="*/ 0 w 4386"/>
                <a:gd name="T25" fmla="*/ 0 h 13758"/>
                <a:gd name="T26" fmla="*/ 0 w 4386"/>
                <a:gd name="T27" fmla="*/ 0 h 13758"/>
                <a:gd name="T28" fmla="*/ 0 w 4386"/>
                <a:gd name="T29" fmla="*/ 0 h 13758"/>
                <a:gd name="T30" fmla="*/ 0 w 4386"/>
                <a:gd name="T31" fmla="*/ 0 h 13758"/>
                <a:gd name="T32" fmla="*/ 0 w 4386"/>
                <a:gd name="T33" fmla="*/ 0 h 13758"/>
                <a:gd name="T34" fmla="*/ 0 w 4386"/>
                <a:gd name="T35" fmla="*/ 0 h 13758"/>
                <a:gd name="T36" fmla="*/ 0 w 4386"/>
                <a:gd name="T37" fmla="*/ 0 h 13758"/>
                <a:gd name="T38" fmla="*/ 0 w 4386"/>
                <a:gd name="T39" fmla="*/ 0 h 13758"/>
                <a:gd name="T40" fmla="*/ 0 w 4386"/>
                <a:gd name="T41" fmla="*/ 0 h 13758"/>
                <a:gd name="T42" fmla="*/ 0 w 4386"/>
                <a:gd name="T43" fmla="*/ 0 h 13758"/>
                <a:gd name="T44" fmla="*/ 0 w 4386"/>
                <a:gd name="T45" fmla="*/ 0 h 13758"/>
                <a:gd name="T46" fmla="*/ 0 w 4386"/>
                <a:gd name="T47" fmla="*/ 0 h 13758"/>
                <a:gd name="T48" fmla="*/ 0 w 4386"/>
                <a:gd name="T49" fmla="*/ 0 h 13758"/>
                <a:gd name="T50" fmla="*/ 0 w 4386"/>
                <a:gd name="T51" fmla="*/ 0 h 13758"/>
                <a:gd name="T52" fmla="*/ 0 w 4386"/>
                <a:gd name="T53" fmla="*/ 0 h 13758"/>
                <a:gd name="T54" fmla="*/ 0 w 4386"/>
                <a:gd name="T55" fmla="*/ 0 h 13758"/>
                <a:gd name="T56" fmla="*/ 0 w 4386"/>
                <a:gd name="T57" fmla="*/ 0 h 13758"/>
                <a:gd name="T58" fmla="*/ 0 w 4386"/>
                <a:gd name="T59" fmla="*/ 0 h 13758"/>
                <a:gd name="T60" fmla="*/ 0 w 4386"/>
                <a:gd name="T61" fmla="*/ 0 h 13758"/>
                <a:gd name="T62" fmla="*/ 0 w 4386"/>
                <a:gd name="T63" fmla="*/ 0 h 13758"/>
                <a:gd name="T64" fmla="*/ 0 w 4386"/>
                <a:gd name="T65" fmla="*/ 0 h 13758"/>
                <a:gd name="T66" fmla="*/ 0 w 4386"/>
                <a:gd name="T67" fmla="*/ 0 h 13758"/>
                <a:gd name="T68" fmla="*/ 0 w 4386"/>
                <a:gd name="T69" fmla="*/ 0 h 13758"/>
                <a:gd name="T70" fmla="*/ 0 w 4386"/>
                <a:gd name="T71" fmla="*/ 0 h 13758"/>
                <a:gd name="T72" fmla="*/ 0 w 4386"/>
                <a:gd name="T73" fmla="*/ 0 h 13758"/>
                <a:gd name="T74" fmla="*/ 0 w 4386"/>
                <a:gd name="T75" fmla="*/ 0 h 13758"/>
                <a:gd name="T76" fmla="*/ 0 w 4386"/>
                <a:gd name="T77" fmla="*/ 0 h 13758"/>
                <a:gd name="T78" fmla="*/ 0 w 4386"/>
                <a:gd name="T79" fmla="*/ 0 h 13758"/>
                <a:gd name="T80" fmla="*/ 0 w 4386"/>
                <a:gd name="T81" fmla="*/ 0 h 13758"/>
                <a:gd name="T82" fmla="*/ 0 w 4386"/>
                <a:gd name="T83" fmla="*/ 0 h 13758"/>
                <a:gd name="T84" fmla="*/ 0 w 4386"/>
                <a:gd name="T85" fmla="*/ 0 h 13758"/>
                <a:gd name="T86" fmla="*/ 0 w 4386"/>
                <a:gd name="T87" fmla="*/ 0 h 13758"/>
                <a:gd name="T88" fmla="*/ 0 w 4386"/>
                <a:gd name="T89" fmla="*/ 0 h 13758"/>
                <a:gd name="T90" fmla="*/ 0 w 4386"/>
                <a:gd name="T91" fmla="*/ 0 h 13758"/>
                <a:gd name="T92" fmla="*/ 0 w 4386"/>
                <a:gd name="T93" fmla="*/ 0 h 13758"/>
                <a:gd name="T94" fmla="*/ 0 w 4386"/>
                <a:gd name="T95" fmla="*/ 0 h 13758"/>
                <a:gd name="T96" fmla="*/ 0 w 4386"/>
                <a:gd name="T97" fmla="*/ 0 h 13758"/>
                <a:gd name="T98" fmla="*/ 0 w 4386"/>
                <a:gd name="T99" fmla="*/ 0 h 137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386"/>
                <a:gd name="T151" fmla="*/ 0 h 13758"/>
                <a:gd name="T152" fmla="*/ 4386 w 4386"/>
                <a:gd name="T153" fmla="*/ 13758 h 137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386" h="13758">
                  <a:moveTo>
                    <a:pt x="0" y="0"/>
                  </a:moveTo>
                  <a:lnTo>
                    <a:pt x="0" y="0"/>
                  </a:lnTo>
                  <a:lnTo>
                    <a:pt x="22" y="150"/>
                  </a:lnTo>
                  <a:lnTo>
                    <a:pt x="44" y="303"/>
                  </a:lnTo>
                  <a:lnTo>
                    <a:pt x="66" y="457"/>
                  </a:lnTo>
                  <a:lnTo>
                    <a:pt x="89" y="614"/>
                  </a:lnTo>
                  <a:lnTo>
                    <a:pt x="111" y="772"/>
                  </a:lnTo>
                  <a:lnTo>
                    <a:pt x="132" y="931"/>
                  </a:lnTo>
                  <a:lnTo>
                    <a:pt x="155" y="1092"/>
                  </a:lnTo>
                  <a:lnTo>
                    <a:pt x="177" y="1254"/>
                  </a:lnTo>
                  <a:lnTo>
                    <a:pt x="200" y="1419"/>
                  </a:lnTo>
                  <a:lnTo>
                    <a:pt x="221" y="1583"/>
                  </a:lnTo>
                  <a:lnTo>
                    <a:pt x="244" y="1750"/>
                  </a:lnTo>
                  <a:lnTo>
                    <a:pt x="266" y="1918"/>
                  </a:lnTo>
                  <a:lnTo>
                    <a:pt x="288" y="2087"/>
                  </a:lnTo>
                  <a:lnTo>
                    <a:pt x="310" y="2257"/>
                  </a:lnTo>
                  <a:lnTo>
                    <a:pt x="332" y="2428"/>
                  </a:lnTo>
                  <a:lnTo>
                    <a:pt x="355" y="2601"/>
                  </a:lnTo>
                  <a:lnTo>
                    <a:pt x="377" y="2773"/>
                  </a:lnTo>
                  <a:lnTo>
                    <a:pt x="398" y="2948"/>
                  </a:lnTo>
                  <a:lnTo>
                    <a:pt x="421" y="3123"/>
                  </a:lnTo>
                  <a:lnTo>
                    <a:pt x="443" y="3297"/>
                  </a:lnTo>
                  <a:lnTo>
                    <a:pt x="466" y="3474"/>
                  </a:lnTo>
                  <a:lnTo>
                    <a:pt x="487" y="3650"/>
                  </a:lnTo>
                  <a:lnTo>
                    <a:pt x="509" y="3828"/>
                  </a:lnTo>
                  <a:lnTo>
                    <a:pt x="532" y="4005"/>
                  </a:lnTo>
                  <a:lnTo>
                    <a:pt x="554" y="4183"/>
                  </a:lnTo>
                  <a:lnTo>
                    <a:pt x="576" y="4361"/>
                  </a:lnTo>
                  <a:lnTo>
                    <a:pt x="598" y="4539"/>
                  </a:lnTo>
                  <a:lnTo>
                    <a:pt x="621" y="4717"/>
                  </a:lnTo>
                  <a:lnTo>
                    <a:pt x="642" y="4896"/>
                  </a:lnTo>
                  <a:lnTo>
                    <a:pt x="664" y="5074"/>
                  </a:lnTo>
                  <a:lnTo>
                    <a:pt x="687" y="5252"/>
                  </a:lnTo>
                  <a:lnTo>
                    <a:pt x="709" y="5429"/>
                  </a:lnTo>
                  <a:lnTo>
                    <a:pt x="731" y="5607"/>
                  </a:lnTo>
                  <a:lnTo>
                    <a:pt x="753" y="5785"/>
                  </a:lnTo>
                  <a:lnTo>
                    <a:pt x="775" y="5962"/>
                  </a:lnTo>
                  <a:lnTo>
                    <a:pt x="798" y="6138"/>
                  </a:lnTo>
                  <a:lnTo>
                    <a:pt x="819" y="6315"/>
                  </a:lnTo>
                  <a:lnTo>
                    <a:pt x="842" y="6490"/>
                  </a:lnTo>
                  <a:lnTo>
                    <a:pt x="864" y="6666"/>
                  </a:lnTo>
                  <a:lnTo>
                    <a:pt x="886" y="6839"/>
                  </a:lnTo>
                  <a:lnTo>
                    <a:pt x="908" y="7013"/>
                  </a:lnTo>
                  <a:lnTo>
                    <a:pt x="930" y="7186"/>
                  </a:lnTo>
                  <a:lnTo>
                    <a:pt x="953" y="7358"/>
                  </a:lnTo>
                  <a:lnTo>
                    <a:pt x="975" y="7528"/>
                  </a:lnTo>
                  <a:lnTo>
                    <a:pt x="996" y="7698"/>
                  </a:lnTo>
                  <a:lnTo>
                    <a:pt x="1019" y="7866"/>
                  </a:lnTo>
                  <a:lnTo>
                    <a:pt x="1041" y="8034"/>
                  </a:lnTo>
                  <a:lnTo>
                    <a:pt x="1064" y="8199"/>
                  </a:lnTo>
                  <a:lnTo>
                    <a:pt x="1085" y="8364"/>
                  </a:lnTo>
                  <a:lnTo>
                    <a:pt x="1108" y="8527"/>
                  </a:lnTo>
                  <a:lnTo>
                    <a:pt x="1130" y="8689"/>
                  </a:lnTo>
                  <a:lnTo>
                    <a:pt x="1152" y="8849"/>
                  </a:lnTo>
                  <a:lnTo>
                    <a:pt x="1174" y="9008"/>
                  </a:lnTo>
                  <a:lnTo>
                    <a:pt x="1196" y="9164"/>
                  </a:lnTo>
                  <a:lnTo>
                    <a:pt x="1219" y="9320"/>
                  </a:lnTo>
                  <a:lnTo>
                    <a:pt x="1240" y="9473"/>
                  </a:lnTo>
                  <a:lnTo>
                    <a:pt x="1262" y="9625"/>
                  </a:lnTo>
                  <a:lnTo>
                    <a:pt x="1285" y="9775"/>
                  </a:lnTo>
                  <a:lnTo>
                    <a:pt x="1307" y="9922"/>
                  </a:lnTo>
                  <a:lnTo>
                    <a:pt x="1329" y="10068"/>
                  </a:lnTo>
                  <a:lnTo>
                    <a:pt x="1351" y="10211"/>
                  </a:lnTo>
                  <a:lnTo>
                    <a:pt x="1373" y="10352"/>
                  </a:lnTo>
                  <a:lnTo>
                    <a:pt x="1396" y="10491"/>
                  </a:lnTo>
                  <a:lnTo>
                    <a:pt x="1417" y="10629"/>
                  </a:lnTo>
                  <a:lnTo>
                    <a:pt x="1440" y="10763"/>
                  </a:lnTo>
                  <a:lnTo>
                    <a:pt x="1462" y="10895"/>
                  </a:lnTo>
                  <a:lnTo>
                    <a:pt x="1485" y="11025"/>
                  </a:lnTo>
                  <a:lnTo>
                    <a:pt x="1506" y="11153"/>
                  </a:lnTo>
                  <a:lnTo>
                    <a:pt x="1528" y="11277"/>
                  </a:lnTo>
                  <a:lnTo>
                    <a:pt x="1551" y="11399"/>
                  </a:lnTo>
                  <a:lnTo>
                    <a:pt x="1573" y="11519"/>
                  </a:lnTo>
                  <a:lnTo>
                    <a:pt x="1595" y="11636"/>
                  </a:lnTo>
                  <a:lnTo>
                    <a:pt x="1617" y="11751"/>
                  </a:lnTo>
                  <a:lnTo>
                    <a:pt x="1639" y="11861"/>
                  </a:lnTo>
                  <a:lnTo>
                    <a:pt x="1662" y="11970"/>
                  </a:lnTo>
                  <a:lnTo>
                    <a:pt x="1683" y="12076"/>
                  </a:lnTo>
                  <a:lnTo>
                    <a:pt x="1706" y="12178"/>
                  </a:lnTo>
                  <a:lnTo>
                    <a:pt x="1728" y="12279"/>
                  </a:lnTo>
                  <a:lnTo>
                    <a:pt x="1750" y="12375"/>
                  </a:lnTo>
                  <a:lnTo>
                    <a:pt x="1772" y="12469"/>
                  </a:lnTo>
                  <a:lnTo>
                    <a:pt x="1794" y="12560"/>
                  </a:lnTo>
                  <a:lnTo>
                    <a:pt x="1817" y="12648"/>
                  </a:lnTo>
                  <a:lnTo>
                    <a:pt x="1838" y="12732"/>
                  </a:lnTo>
                  <a:lnTo>
                    <a:pt x="1860" y="12814"/>
                  </a:lnTo>
                  <a:lnTo>
                    <a:pt x="1883" y="12892"/>
                  </a:lnTo>
                  <a:lnTo>
                    <a:pt x="1905" y="12967"/>
                  </a:lnTo>
                  <a:lnTo>
                    <a:pt x="1927" y="13039"/>
                  </a:lnTo>
                  <a:lnTo>
                    <a:pt x="1949" y="13108"/>
                  </a:lnTo>
                  <a:lnTo>
                    <a:pt x="1972" y="13173"/>
                  </a:lnTo>
                  <a:lnTo>
                    <a:pt x="1994" y="13235"/>
                  </a:lnTo>
                  <a:lnTo>
                    <a:pt x="2015" y="13293"/>
                  </a:lnTo>
                  <a:lnTo>
                    <a:pt x="2038" y="13349"/>
                  </a:lnTo>
                  <a:lnTo>
                    <a:pt x="2060" y="13401"/>
                  </a:lnTo>
                  <a:lnTo>
                    <a:pt x="2083" y="13449"/>
                  </a:lnTo>
                  <a:lnTo>
                    <a:pt x="2104" y="13494"/>
                  </a:lnTo>
                  <a:lnTo>
                    <a:pt x="2126" y="13535"/>
                  </a:lnTo>
                  <a:lnTo>
                    <a:pt x="2149" y="13573"/>
                  </a:lnTo>
                  <a:lnTo>
                    <a:pt x="2171" y="13608"/>
                  </a:lnTo>
                  <a:lnTo>
                    <a:pt x="2193" y="13638"/>
                  </a:lnTo>
                  <a:lnTo>
                    <a:pt x="2215" y="13666"/>
                  </a:lnTo>
                  <a:lnTo>
                    <a:pt x="2238" y="13690"/>
                  </a:lnTo>
                  <a:lnTo>
                    <a:pt x="2260" y="13710"/>
                  </a:lnTo>
                  <a:lnTo>
                    <a:pt x="2281" y="13726"/>
                  </a:lnTo>
                  <a:lnTo>
                    <a:pt x="2304" y="13740"/>
                  </a:lnTo>
                  <a:lnTo>
                    <a:pt x="2326" y="13749"/>
                  </a:lnTo>
                  <a:lnTo>
                    <a:pt x="2349" y="13756"/>
                  </a:lnTo>
                  <a:lnTo>
                    <a:pt x="2370" y="13758"/>
                  </a:lnTo>
                  <a:lnTo>
                    <a:pt x="2392" y="13757"/>
                  </a:lnTo>
                  <a:lnTo>
                    <a:pt x="2415" y="13752"/>
                  </a:lnTo>
                  <a:lnTo>
                    <a:pt x="2436" y="13743"/>
                  </a:lnTo>
                  <a:lnTo>
                    <a:pt x="2459" y="13732"/>
                  </a:lnTo>
                  <a:lnTo>
                    <a:pt x="2481" y="13716"/>
                  </a:lnTo>
                  <a:lnTo>
                    <a:pt x="2503" y="13697"/>
                  </a:lnTo>
                  <a:lnTo>
                    <a:pt x="2525" y="13675"/>
                  </a:lnTo>
                  <a:lnTo>
                    <a:pt x="2547" y="13649"/>
                  </a:lnTo>
                  <a:lnTo>
                    <a:pt x="2570" y="13620"/>
                  </a:lnTo>
                  <a:lnTo>
                    <a:pt x="2592" y="13587"/>
                  </a:lnTo>
                  <a:lnTo>
                    <a:pt x="2613" y="13550"/>
                  </a:lnTo>
                  <a:lnTo>
                    <a:pt x="2636" y="13510"/>
                  </a:lnTo>
                  <a:lnTo>
                    <a:pt x="2658" y="13467"/>
                  </a:lnTo>
                  <a:lnTo>
                    <a:pt x="2681" y="13420"/>
                  </a:lnTo>
                  <a:lnTo>
                    <a:pt x="2702" y="13369"/>
                  </a:lnTo>
                  <a:lnTo>
                    <a:pt x="2725" y="13316"/>
                  </a:lnTo>
                  <a:lnTo>
                    <a:pt x="2747" y="13259"/>
                  </a:lnTo>
                  <a:lnTo>
                    <a:pt x="2769" y="13198"/>
                  </a:lnTo>
                  <a:lnTo>
                    <a:pt x="2791" y="13133"/>
                  </a:lnTo>
                  <a:lnTo>
                    <a:pt x="2813" y="13066"/>
                  </a:lnTo>
                  <a:lnTo>
                    <a:pt x="2836" y="12995"/>
                  </a:lnTo>
                  <a:lnTo>
                    <a:pt x="2858" y="12922"/>
                  </a:lnTo>
                  <a:lnTo>
                    <a:pt x="2879" y="12845"/>
                  </a:lnTo>
                  <a:lnTo>
                    <a:pt x="2902" y="12765"/>
                  </a:lnTo>
                  <a:lnTo>
                    <a:pt x="2924" y="12681"/>
                  </a:lnTo>
                  <a:lnTo>
                    <a:pt x="2947" y="12595"/>
                  </a:lnTo>
                  <a:lnTo>
                    <a:pt x="2968" y="12505"/>
                  </a:lnTo>
                  <a:lnTo>
                    <a:pt x="2990" y="12412"/>
                  </a:lnTo>
                  <a:lnTo>
                    <a:pt x="3013" y="12317"/>
                  </a:lnTo>
                  <a:lnTo>
                    <a:pt x="3034" y="12217"/>
                  </a:lnTo>
                  <a:lnTo>
                    <a:pt x="3057" y="12115"/>
                  </a:lnTo>
                  <a:lnTo>
                    <a:pt x="3079" y="12011"/>
                  </a:lnTo>
                  <a:lnTo>
                    <a:pt x="3102" y="11904"/>
                  </a:lnTo>
                  <a:lnTo>
                    <a:pt x="3123" y="11793"/>
                  </a:lnTo>
                  <a:lnTo>
                    <a:pt x="3145" y="11680"/>
                  </a:lnTo>
                  <a:lnTo>
                    <a:pt x="3168" y="11565"/>
                  </a:lnTo>
                  <a:lnTo>
                    <a:pt x="3190" y="11446"/>
                  </a:lnTo>
                  <a:lnTo>
                    <a:pt x="3212" y="11325"/>
                  </a:lnTo>
                  <a:lnTo>
                    <a:pt x="3234" y="11201"/>
                  </a:lnTo>
                  <a:lnTo>
                    <a:pt x="3256" y="11074"/>
                  </a:lnTo>
                  <a:lnTo>
                    <a:pt x="3279" y="10946"/>
                  </a:lnTo>
                  <a:lnTo>
                    <a:pt x="3300" y="10815"/>
                  </a:lnTo>
                  <a:lnTo>
                    <a:pt x="3323" y="10681"/>
                  </a:lnTo>
                  <a:lnTo>
                    <a:pt x="3345" y="10545"/>
                  </a:lnTo>
                  <a:lnTo>
                    <a:pt x="3367" y="10407"/>
                  </a:lnTo>
                  <a:lnTo>
                    <a:pt x="3389" y="10266"/>
                  </a:lnTo>
                  <a:lnTo>
                    <a:pt x="3411" y="10124"/>
                  </a:lnTo>
                  <a:lnTo>
                    <a:pt x="3434" y="9978"/>
                  </a:lnTo>
                  <a:lnTo>
                    <a:pt x="3456" y="9832"/>
                  </a:lnTo>
                  <a:lnTo>
                    <a:pt x="3477" y="9683"/>
                  </a:lnTo>
                  <a:lnTo>
                    <a:pt x="3500" y="9532"/>
                  </a:lnTo>
                  <a:lnTo>
                    <a:pt x="3522" y="9379"/>
                  </a:lnTo>
                  <a:lnTo>
                    <a:pt x="3545" y="9225"/>
                  </a:lnTo>
                  <a:lnTo>
                    <a:pt x="3566" y="9068"/>
                  </a:lnTo>
                  <a:lnTo>
                    <a:pt x="3589" y="8910"/>
                  </a:lnTo>
                  <a:lnTo>
                    <a:pt x="3611" y="8751"/>
                  </a:lnTo>
                  <a:lnTo>
                    <a:pt x="3632" y="8590"/>
                  </a:lnTo>
                  <a:lnTo>
                    <a:pt x="3655" y="8428"/>
                  </a:lnTo>
                  <a:lnTo>
                    <a:pt x="3677" y="8263"/>
                  </a:lnTo>
                  <a:lnTo>
                    <a:pt x="3700" y="8098"/>
                  </a:lnTo>
                  <a:lnTo>
                    <a:pt x="3721" y="7931"/>
                  </a:lnTo>
                  <a:lnTo>
                    <a:pt x="3743" y="7763"/>
                  </a:lnTo>
                  <a:lnTo>
                    <a:pt x="3766" y="7594"/>
                  </a:lnTo>
                  <a:lnTo>
                    <a:pt x="3788" y="7424"/>
                  </a:lnTo>
                  <a:lnTo>
                    <a:pt x="3810" y="7252"/>
                  </a:lnTo>
                  <a:lnTo>
                    <a:pt x="3832" y="7080"/>
                  </a:lnTo>
                  <a:lnTo>
                    <a:pt x="3854" y="6908"/>
                  </a:lnTo>
                  <a:lnTo>
                    <a:pt x="3877" y="6733"/>
                  </a:lnTo>
                  <a:lnTo>
                    <a:pt x="3898" y="6558"/>
                  </a:lnTo>
                  <a:lnTo>
                    <a:pt x="3921" y="6383"/>
                  </a:lnTo>
                  <a:lnTo>
                    <a:pt x="3943" y="6207"/>
                  </a:lnTo>
                  <a:lnTo>
                    <a:pt x="3966" y="6030"/>
                  </a:lnTo>
                  <a:lnTo>
                    <a:pt x="3987" y="5853"/>
                  </a:lnTo>
                  <a:lnTo>
                    <a:pt x="4009" y="5676"/>
                  </a:lnTo>
                  <a:lnTo>
                    <a:pt x="4032" y="5498"/>
                  </a:lnTo>
                  <a:lnTo>
                    <a:pt x="4054" y="5320"/>
                  </a:lnTo>
                  <a:lnTo>
                    <a:pt x="4076" y="5143"/>
                  </a:lnTo>
                  <a:lnTo>
                    <a:pt x="4098" y="4964"/>
                  </a:lnTo>
                  <a:lnTo>
                    <a:pt x="4120" y="4786"/>
                  </a:lnTo>
                  <a:lnTo>
                    <a:pt x="4143" y="4608"/>
                  </a:lnTo>
                  <a:lnTo>
                    <a:pt x="4164" y="4429"/>
                  </a:lnTo>
                  <a:lnTo>
                    <a:pt x="4187" y="4251"/>
                  </a:lnTo>
                  <a:lnTo>
                    <a:pt x="4209" y="4073"/>
                  </a:lnTo>
                  <a:lnTo>
                    <a:pt x="4230" y="3896"/>
                  </a:lnTo>
                  <a:lnTo>
                    <a:pt x="4253" y="3719"/>
                  </a:lnTo>
                  <a:lnTo>
                    <a:pt x="4275" y="3542"/>
                  </a:lnTo>
                  <a:lnTo>
                    <a:pt x="4298" y="3365"/>
                  </a:lnTo>
                  <a:lnTo>
                    <a:pt x="4319" y="3190"/>
                  </a:lnTo>
                  <a:lnTo>
                    <a:pt x="4341" y="3015"/>
                  </a:lnTo>
                  <a:lnTo>
                    <a:pt x="4364" y="2842"/>
                  </a:lnTo>
                  <a:lnTo>
                    <a:pt x="4386" y="2668"/>
                  </a:lnTo>
                </a:path>
              </a:pathLst>
            </a:custGeom>
            <a:noFill/>
            <a:ln w="158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Tahoma" panose="020B0604030504040204" pitchFamily="34" charset="0"/>
                <a:cs typeface="Tahoma" panose="020B0604030504040204" pitchFamily="34" charset="0"/>
              </a:endParaRPr>
            </a:p>
          </p:txBody>
        </p:sp>
        <p:sp>
          <p:nvSpPr>
            <p:cNvPr id="44" name="Freeform 11"/>
            <p:cNvSpPr>
              <a:spLocks/>
            </p:cNvSpPr>
            <p:nvPr/>
          </p:nvSpPr>
          <p:spPr bwMode="gray">
            <a:xfrm>
              <a:off x="853" y="1279"/>
              <a:ext cx="551" cy="1867"/>
            </a:xfrm>
            <a:custGeom>
              <a:avLst/>
              <a:gdLst>
                <a:gd name="T0" fmla="*/ 0 w 4408"/>
                <a:gd name="T1" fmla="*/ 0 h 16810"/>
                <a:gd name="T2" fmla="*/ 0 w 4408"/>
                <a:gd name="T3" fmla="*/ 0 h 16810"/>
                <a:gd name="T4" fmla="*/ 0 w 4408"/>
                <a:gd name="T5" fmla="*/ 0 h 16810"/>
                <a:gd name="T6" fmla="*/ 0 w 4408"/>
                <a:gd name="T7" fmla="*/ 0 h 16810"/>
                <a:gd name="T8" fmla="*/ 0 w 4408"/>
                <a:gd name="T9" fmla="*/ 0 h 16810"/>
                <a:gd name="T10" fmla="*/ 0 w 4408"/>
                <a:gd name="T11" fmla="*/ 0 h 16810"/>
                <a:gd name="T12" fmla="*/ 0 w 4408"/>
                <a:gd name="T13" fmla="*/ 0 h 16810"/>
                <a:gd name="T14" fmla="*/ 0 w 4408"/>
                <a:gd name="T15" fmla="*/ 0 h 16810"/>
                <a:gd name="T16" fmla="*/ 0 w 4408"/>
                <a:gd name="T17" fmla="*/ 0 h 16810"/>
                <a:gd name="T18" fmla="*/ 0 w 4408"/>
                <a:gd name="T19" fmla="*/ 0 h 16810"/>
                <a:gd name="T20" fmla="*/ 0 w 4408"/>
                <a:gd name="T21" fmla="*/ 0 h 16810"/>
                <a:gd name="T22" fmla="*/ 0 w 4408"/>
                <a:gd name="T23" fmla="*/ 0 h 16810"/>
                <a:gd name="T24" fmla="*/ 0 w 4408"/>
                <a:gd name="T25" fmla="*/ 0 h 16810"/>
                <a:gd name="T26" fmla="*/ 0 w 4408"/>
                <a:gd name="T27" fmla="*/ 0 h 16810"/>
                <a:gd name="T28" fmla="*/ 0 w 4408"/>
                <a:gd name="T29" fmla="*/ 0 h 16810"/>
                <a:gd name="T30" fmla="*/ 0 w 4408"/>
                <a:gd name="T31" fmla="*/ 0 h 16810"/>
                <a:gd name="T32" fmla="*/ 0 w 4408"/>
                <a:gd name="T33" fmla="*/ 0 h 16810"/>
                <a:gd name="T34" fmla="*/ 0 w 4408"/>
                <a:gd name="T35" fmla="*/ 0 h 16810"/>
                <a:gd name="T36" fmla="*/ 0 w 4408"/>
                <a:gd name="T37" fmla="*/ 0 h 16810"/>
                <a:gd name="T38" fmla="*/ 0 w 4408"/>
                <a:gd name="T39" fmla="*/ 0 h 16810"/>
                <a:gd name="T40" fmla="*/ 0 w 4408"/>
                <a:gd name="T41" fmla="*/ 0 h 16810"/>
                <a:gd name="T42" fmla="*/ 0 w 4408"/>
                <a:gd name="T43" fmla="*/ 0 h 16810"/>
                <a:gd name="T44" fmla="*/ 0 w 4408"/>
                <a:gd name="T45" fmla="*/ 0 h 16810"/>
                <a:gd name="T46" fmla="*/ 0 w 4408"/>
                <a:gd name="T47" fmla="*/ 0 h 16810"/>
                <a:gd name="T48" fmla="*/ 0 w 4408"/>
                <a:gd name="T49" fmla="*/ 0 h 16810"/>
                <a:gd name="T50" fmla="*/ 0 w 4408"/>
                <a:gd name="T51" fmla="*/ 0 h 16810"/>
                <a:gd name="T52" fmla="*/ 0 w 4408"/>
                <a:gd name="T53" fmla="*/ 0 h 16810"/>
                <a:gd name="T54" fmla="*/ 0 w 4408"/>
                <a:gd name="T55" fmla="*/ 0 h 16810"/>
                <a:gd name="T56" fmla="*/ 0 w 4408"/>
                <a:gd name="T57" fmla="*/ 0 h 16810"/>
                <a:gd name="T58" fmla="*/ 0 w 4408"/>
                <a:gd name="T59" fmla="*/ 0 h 16810"/>
                <a:gd name="T60" fmla="*/ 0 w 4408"/>
                <a:gd name="T61" fmla="*/ 0 h 16810"/>
                <a:gd name="T62" fmla="*/ 0 w 4408"/>
                <a:gd name="T63" fmla="*/ 0 h 16810"/>
                <a:gd name="T64" fmla="*/ 0 w 4408"/>
                <a:gd name="T65" fmla="*/ 0 h 16810"/>
                <a:gd name="T66" fmla="*/ 0 w 4408"/>
                <a:gd name="T67" fmla="*/ 0 h 16810"/>
                <a:gd name="T68" fmla="*/ 0 w 4408"/>
                <a:gd name="T69" fmla="*/ 0 h 16810"/>
                <a:gd name="T70" fmla="*/ 0 w 4408"/>
                <a:gd name="T71" fmla="*/ 0 h 16810"/>
                <a:gd name="T72" fmla="*/ 0 w 4408"/>
                <a:gd name="T73" fmla="*/ 0 h 16810"/>
                <a:gd name="T74" fmla="*/ 0 w 4408"/>
                <a:gd name="T75" fmla="*/ 0 h 16810"/>
                <a:gd name="T76" fmla="*/ 0 w 4408"/>
                <a:gd name="T77" fmla="*/ 0 h 16810"/>
                <a:gd name="T78" fmla="*/ 0 w 4408"/>
                <a:gd name="T79" fmla="*/ 0 h 16810"/>
                <a:gd name="T80" fmla="*/ 0 w 4408"/>
                <a:gd name="T81" fmla="*/ 0 h 16810"/>
                <a:gd name="T82" fmla="*/ 0 w 4408"/>
                <a:gd name="T83" fmla="*/ 0 h 16810"/>
                <a:gd name="T84" fmla="*/ 0 w 4408"/>
                <a:gd name="T85" fmla="*/ 0 h 16810"/>
                <a:gd name="T86" fmla="*/ 0 w 4408"/>
                <a:gd name="T87" fmla="*/ 0 h 16810"/>
                <a:gd name="T88" fmla="*/ 0 w 4408"/>
                <a:gd name="T89" fmla="*/ 0 h 16810"/>
                <a:gd name="T90" fmla="*/ 0 w 4408"/>
                <a:gd name="T91" fmla="*/ 0 h 16810"/>
                <a:gd name="T92" fmla="*/ 0 w 4408"/>
                <a:gd name="T93" fmla="*/ 0 h 16810"/>
                <a:gd name="T94" fmla="*/ 0 w 4408"/>
                <a:gd name="T95" fmla="*/ 0 h 16810"/>
                <a:gd name="T96" fmla="*/ 0 w 4408"/>
                <a:gd name="T97" fmla="*/ 0 h 16810"/>
                <a:gd name="T98" fmla="*/ 0 w 4408"/>
                <a:gd name="T99" fmla="*/ 0 h 1681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08"/>
                <a:gd name="T151" fmla="*/ 0 h 16810"/>
                <a:gd name="T152" fmla="*/ 4408 w 4408"/>
                <a:gd name="T153" fmla="*/ 16810 h 1681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08" h="16810">
                  <a:moveTo>
                    <a:pt x="0" y="6732"/>
                  </a:moveTo>
                  <a:lnTo>
                    <a:pt x="22" y="6560"/>
                  </a:lnTo>
                  <a:lnTo>
                    <a:pt x="44" y="6387"/>
                  </a:lnTo>
                  <a:lnTo>
                    <a:pt x="67" y="6217"/>
                  </a:lnTo>
                  <a:lnTo>
                    <a:pt x="89" y="6047"/>
                  </a:lnTo>
                  <a:lnTo>
                    <a:pt x="110" y="5879"/>
                  </a:lnTo>
                  <a:lnTo>
                    <a:pt x="133" y="5712"/>
                  </a:lnTo>
                  <a:lnTo>
                    <a:pt x="155" y="5546"/>
                  </a:lnTo>
                  <a:lnTo>
                    <a:pt x="178" y="5382"/>
                  </a:lnTo>
                  <a:lnTo>
                    <a:pt x="199" y="5218"/>
                  </a:lnTo>
                  <a:lnTo>
                    <a:pt x="221" y="5057"/>
                  </a:lnTo>
                  <a:lnTo>
                    <a:pt x="244" y="4897"/>
                  </a:lnTo>
                  <a:lnTo>
                    <a:pt x="266" y="4738"/>
                  </a:lnTo>
                  <a:lnTo>
                    <a:pt x="288" y="4581"/>
                  </a:lnTo>
                  <a:lnTo>
                    <a:pt x="310" y="4427"/>
                  </a:lnTo>
                  <a:lnTo>
                    <a:pt x="332" y="4274"/>
                  </a:lnTo>
                  <a:lnTo>
                    <a:pt x="355" y="4122"/>
                  </a:lnTo>
                  <a:lnTo>
                    <a:pt x="376" y="3972"/>
                  </a:lnTo>
                  <a:lnTo>
                    <a:pt x="399" y="3825"/>
                  </a:lnTo>
                  <a:lnTo>
                    <a:pt x="421" y="3679"/>
                  </a:lnTo>
                  <a:lnTo>
                    <a:pt x="442" y="3536"/>
                  </a:lnTo>
                  <a:lnTo>
                    <a:pt x="465" y="3395"/>
                  </a:lnTo>
                  <a:lnTo>
                    <a:pt x="487" y="3256"/>
                  </a:lnTo>
                  <a:lnTo>
                    <a:pt x="510" y="3119"/>
                  </a:lnTo>
                  <a:lnTo>
                    <a:pt x="531" y="2985"/>
                  </a:lnTo>
                  <a:lnTo>
                    <a:pt x="554" y="2853"/>
                  </a:lnTo>
                  <a:lnTo>
                    <a:pt x="576" y="2723"/>
                  </a:lnTo>
                  <a:lnTo>
                    <a:pt x="598" y="2597"/>
                  </a:lnTo>
                  <a:lnTo>
                    <a:pt x="620" y="2471"/>
                  </a:lnTo>
                  <a:lnTo>
                    <a:pt x="642" y="2349"/>
                  </a:lnTo>
                  <a:lnTo>
                    <a:pt x="665" y="2231"/>
                  </a:lnTo>
                  <a:lnTo>
                    <a:pt x="687" y="2113"/>
                  </a:lnTo>
                  <a:lnTo>
                    <a:pt x="708" y="2000"/>
                  </a:lnTo>
                  <a:lnTo>
                    <a:pt x="731" y="1888"/>
                  </a:lnTo>
                  <a:lnTo>
                    <a:pt x="753" y="1779"/>
                  </a:lnTo>
                  <a:lnTo>
                    <a:pt x="776" y="1674"/>
                  </a:lnTo>
                  <a:lnTo>
                    <a:pt x="797" y="1572"/>
                  </a:lnTo>
                  <a:lnTo>
                    <a:pt x="819" y="1472"/>
                  </a:lnTo>
                  <a:lnTo>
                    <a:pt x="842" y="1375"/>
                  </a:lnTo>
                  <a:lnTo>
                    <a:pt x="864" y="1281"/>
                  </a:lnTo>
                  <a:lnTo>
                    <a:pt x="886" y="1191"/>
                  </a:lnTo>
                  <a:lnTo>
                    <a:pt x="908" y="1103"/>
                  </a:lnTo>
                  <a:lnTo>
                    <a:pt x="931" y="1019"/>
                  </a:lnTo>
                  <a:lnTo>
                    <a:pt x="953" y="938"/>
                  </a:lnTo>
                  <a:lnTo>
                    <a:pt x="974" y="860"/>
                  </a:lnTo>
                  <a:lnTo>
                    <a:pt x="997" y="785"/>
                  </a:lnTo>
                  <a:lnTo>
                    <a:pt x="1019" y="714"/>
                  </a:lnTo>
                  <a:lnTo>
                    <a:pt x="1041" y="645"/>
                  </a:lnTo>
                  <a:lnTo>
                    <a:pt x="1063" y="580"/>
                  </a:lnTo>
                  <a:lnTo>
                    <a:pt x="1085" y="519"/>
                  </a:lnTo>
                  <a:lnTo>
                    <a:pt x="1108" y="461"/>
                  </a:lnTo>
                  <a:lnTo>
                    <a:pt x="1129" y="406"/>
                  </a:lnTo>
                  <a:lnTo>
                    <a:pt x="1152" y="354"/>
                  </a:lnTo>
                  <a:lnTo>
                    <a:pt x="1174" y="306"/>
                  </a:lnTo>
                  <a:lnTo>
                    <a:pt x="1196" y="261"/>
                  </a:lnTo>
                  <a:lnTo>
                    <a:pt x="1218" y="220"/>
                  </a:lnTo>
                  <a:lnTo>
                    <a:pt x="1240" y="183"/>
                  </a:lnTo>
                  <a:lnTo>
                    <a:pt x="1263" y="148"/>
                  </a:lnTo>
                  <a:lnTo>
                    <a:pt x="1285" y="118"/>
                  </a:lnTo>
                  <a:lnTo>
                    <a:pt x="1306" y="91"/>
                  </a:lnTo>
                  <a:lnTo>
                    <a:pt x="1329" y="68"/>
                  </a:lnTo>
                  <a:lnTo>
                    <a:pt x="1351" y="47"/>
                  </a:lnTo>
                  <a:lnTo>
                    <a:pt x="1374" y="31"/>
                  </a:lnTo>
                  <a:lnTo>
                    <a:pt x="1395" y="17"/>
                  </a:lnTo>
                  <a:lnTo>
                    <a:pt x="1418" y="8"/>
                  </a:lnTo>
                  <a:lnTo>
                    <a:pt x="1440" y="3"/>
                  </a:lnTo>
                  <a:lnTo>
                    <a:pt x="1462" y="0"/>
                  </a:lnTo>
                  <a:lnTo>
                    <a:pt x="1484" y="2"/>
                  </a:lnTo>
                  <a:lnTo>
                    <a:pt x="1506" y="7"/>
                  </a:lnTo>
                  <a:lnTo>
                    <a:pt x="1529" y="15"/>
                  </a:lnTo>
                  <a:lnTo>
                    <a:pt x="1551" y="27"/>
                  </a:lnTo>
                  <a:lnTo>
                    <a:pt x="1572" y="43"/>
                  </a:lnTo>
                  <a:lnTo>
                    <a:pt x="1595" y="62"/>
                  </a:lnTo>
                  <a:lnTo>
                    <a:pt x="1617" y="84"/>
                  </a:lnTo>
                  <a:lnTo>
                    <a:pt x="1639" y="111"/>
                  </a:lnTo>
                  <a:lnTo>
                    <a:pt x="1661" y="142"/>
                  </a:lnTo>
                  <a:lnTo>
                    <a:pt x="1683" y="174"/>
                  </a:lnTo>
                  <a:lnTo>
                    <a:pt x="1706" y="211"/>
                  </a:lnTo>
                  <a:lnTo>
                    <a:pt x="1727" y="251"/>
                  </a:lnTo>
                  <a:lnTo>
                    <a:pt x="1750" y="295"/>
                  </a:lnTo>
                  <a:lnTo>
                    <a:pt x="1772" y="343"/>
                  </a:lnTo>
                  <a:lnTo>
                    <a:pt x="1795" y="393"/>
                  </a:lnTo>
                  <a:lnTo>
                    <a:pt x="1816" y="447"/>
                  </a:lnTo>
                  <a:lnTo>
                    <a:pt x="1838" y="504"/>
                  </a:lnTo>
                  <a:lnTo>
                    <a:pt x="1861" y="566"/>
                  </a:lnTo>
                  <a:lnTo>
                    <a:pt x="1883" y="630"/>
                  </a:lnTo>
                  <a:lnTo>
                    <a:pt x="1905" y="697"/>
                  </a:lnTo>
                  <a:lnTo>
                    <a:pt x="1927" y="768"/>
                  </a:lnTo>
                  <a:lnTo>
                    <a:pt x="1949" y="842"/>
                  </a:lnTo>
                  <a:lnTo>
                    <a:pt x="1972" y="920"/>
                  </a:lnTo>
                  <a:lnTo>
                    <a:pt x="1993" y="1000"/>
                  </a:lnTo>
                  <a:lnTo>
                    <a:pt x="2016" y="1083"/>
                  </a:lnTo>
                  <a:lnTo>
                    <a:pt x="2038" y="1170"/>
                  </a:lnTo>
                  <a:lnTo>
                    <a:pt x="2060" y="1260"/>
                  </a:lnTo>
                  <a:lnTo>
                    <a:pt x="2082" y="1353"/>
                  </a:lnTo>
                  <a:lnTo>
                    <a:pt x="2104" y="1449"/>
                  </a:lnTo>
                  <a:lnTo>
                    <a:pt x="2127" y="1549"/>
                  </a:lnTo>
                  <a:lnTo>
                    <a:pt x="2149" y="1651"/>
                  </a:lnTo>
                  <a:lnTo>
                    <a:pt x="2170" y="1755"/>
                  </a:lnTo>
                  <a:lnTo>
                    <a:pt x="2193" y="1863"/>
                  </a:lnTo>
                  <a:lnTo>
                    <a:pt x="2215" y="1973"/>
                  </a:lnTo>
                  <a:lnTo>
                    <a:pt x="2237" y="2087"/>
                  </a:lnTo>
                  <a:lnTo>
                    <a:pt x="2259" y="2203"/>
                  </a:lnTo>
                  <a:lnTo>
                    <a:pt x="2282" y="2321"/>
                  </a:lnTo>
                  <a:lnTo>
                    <a:pt x="2304" y="2443"/>
                  </a:lnTo>
                  <a:lnTo>
                    <a:pt x="2325" y="2566"/>
                  </a:lnTo>
                  <a:lnTo>
                    <a:pt x="2348" y="2694"/>
                  </a:lnTo>
                  <a:lnTo>
                    <a:pt x="2370" y="2823"/>
                  </a:lnTo>
                  <a:lnTo>
                    <a:pt x="2393" y="2954"/>
                  </a:lnTo>
                  <a:lnTo>
                    <a:pt x="2414" y="3088"/>
                  </a:lnTo>
                  <a:lnTo>
                    <a:pt x="2436" y="3224"/>
                  </a:lnTo>
                  <a:lnTo>
                    <a:pt x="2459" y="3362"/>
                  </a:lnTo>
                  <a:lnTo>
                    <a:pt x="2481" y="3503"/>
                  </a:lnTo>
                  <a:lnTo>
                    <a:pt x="2503" y="3646"/>
                  </a:lnTo>
                  <a:lnTo>
                    <a:pt x="2525" y="3791"/>
                  </a:lnTo>
                  <a:lnTo>
                    <a:pt x="2547" y="3938"/>
                  </a:lnTo>
                  <a:lnTo>
                    <a:pt x="2570" y="4087"/>
                  </a:lnTo>
                  <a:lnTo>
                    <a:pt x="2591" y="4238"/>
                  </a:lnTo>
                  <a:lnTo>
                    <a:pt x="2614" y="4391"/>
                  </a:lnTo>
                  <a:lnTo>
                    <a:pt x="2636" y="4546"/>
                  </a:lnTo>
                  <a:lnTo>
                    <a:pt x="2659" y="4701"/>
                  </a:lnTo>
                  <a:lnTo>
                    <a:pt x="2680" y="4860"/>
                  </a:lnTo>
                  <a:lnTo>
                    <a:pt x="2702" y="5019"/>
                  </a:lnTo>
                  <a:lnTo>
                    <a:pt x="2725" y="5180"/>
                  </a:lnTo>
                  <a:lnTo>
                    <a:pt x="2747" y="5344"/>
                  </a:lnTo>
                  <a:lnTo>
                    <a:pt x="2769" y="5507"/>
                  </a:lnTo>
                  <a:lnTo>
                    <a:pt x="2791" y="5673"/>
                  </a:lnTo>
                  <a:lnTo>
                    <a:pt x="2813" y="5840"/>
                  </a:lnTo>
                  <a:lnTo>
                    <a:pt x="2835" y="6008"/>
                  </a:lnTo>
                  <a:lnTo>
                    <a:pt x="2857" y="6178"/>
                  </a:lnTo>
                  <a:lnTo>
                    <a:pt x="2880" y="6348"/>
                  </a:lnTo>
                  <a:lnTo>
                    <a:pt x="2902" y="6519"/>
                  </a:lnTo>
                  <a:lnTo>
                    <a:pt x="2923" y="6692"/>
                  </a:lnTo>
                  <a:lnTo>
                    <a:pt x="2946" y="6865"/>
                  </a:lnTo>
                  <a:lnTo>
                    <a:pt x="2968" y="7039"/>
                  </a:lnTo>
                  <a:lnTo>
                    <a:pt x="2991" y="7213"/>
                  </a:lnTo>
                  <a:lnTo>
                    <a:pt x="3012" y="7389"/>
                  </a:lnTo>
                  <a:lnTo>
                    <a:pt x="3035" y="7565"/>
                  </a:lnTo>
                  <a:lnTo>
                    <a:pt x="3057" y="7742"/>
                  </a:lnTo>
                  <a:lnTo>
                    <a:pt x="3079" y="7919"/>
                  </a:lnTo>
                  <a:lnTo>
                    <a:pt x="3101" y="8097"/>
                  </a:lnTo>
                  <a:lnTo>
                    <a:pt x="3123" y="8274"/>
                  </a:lnTo>
                  <a:lnTo>
                    <a:pt x="3146" y="8452"/>
                  </a:lnTo>
                  <a:lnTo>
                    <a:pt x="3168" y="8631"/>
                  </a:lnTo>
                  <a:lnTo>
                    <a:pt x="3189" y="8809"/>
                  </a:lnTo>
                  <a:lnTo>
                    <a:pt x="3212" y="8987"/>
                  </a:lnTo>
                  <a:lnTo>
                    <a:pt x="3234" y="9166"/>
                  </a:lnTo>
                  <a:lnTo>
                    <a:pt x="3257" y="9344"/>
                  </a:lnTo>
                  <a:lnTo>
                    <a:pt x="3278" y="9521"/>
                  </a:lnTo>
                  <a:lnTo>
                    <a:pt x="3300" y="9699"/>
                  </a:lnTo>
                  <a:lnTo>
                    <a:pt x="3323" y="9876"/>
                  </a:lnTo>
                  <a:lnTo>
                    <a:pt x="3345" y="10054"/>
                  </a:lnTo>
                  <a:lnTo>
                    <a:pt x="3367" y="10230"/>
                  </a:lnTo>
                  <a:lnTo>
                    <a:pt x="3389" y="10406"/>
                  </a:lnTo>
                  <a:lnTo>
                    <a:pt x="3412" y="10582"/>
                  </a:lnTo>
                  <a:lnTo>
                    <a:pt x="3433" y="10757"/>
                  </a:lnTo>
                  <a:lnTo>
                    <a:pt x="3455" y="10930"/>
                  </a:lnTo>
                  <a:lnTo>
                    <a:pt x="3478" y="11104"/>
                  </a:lnTo>
                  <a:lnTo>
                    <a:pt x="3500" y="11276"/>
                  </a:lnTo>
                  <a:lnTo>
                    <a:pt x="3522" y="11448"/>
                  </a:lnTo>
                  <a:lnTo>
                    <a:pt x="3544" y="11619"/>
                  </a:lnTo>
                  <a:lnTo>
                    <a:pt x="3566" y="11788"/>
                  </a:lnTo>
                  <a:lnTo>
                    <a:pt x="3589" y="11956"/>
                  </a:lnTo>
                  <a:lnTo>
                    <a:pt x="3610" y="12124"/>
                  </a:lnTo>
                  <a:lnTo>
                    <a:pt x="3633" y="12289"/>
                  </a:lnTo>
                  <a:lnTo>
                    <a:pt x="3655" y="12454"/>
                  </a:lnTo>
                  <a:lnTo>
                    <a:pt x="3677" y="12616"/>
                  </a:lnTo>
                  <a:lnTo>
                    <a:pt x="3699" y="12777"/>
                  </a:lnTo>
                  <a:lnTo>
                    <a:pt x="3721" y="12937"/>
                  </a:lnTo>
                  <a:lnTo>
                    <a:pt x="3744" y="13096"/>
                  </a:lnTo>
                  <a:lnTo>
                    <a:pt x="3766" y="13253"/>
                  </a:lnTo>
                  <a:lnTo>
                    <a:pt x="3787" y="13408"/>
                  </a:lnTo>
                  <a:lnTo>
                    <a:pt x="3810" y="13561"/>
                  </a:lnTo>
                  <a:lnTo>
                    <a:pt x="3832" y="13712"/>
                  </a:lnTo>
                  <a:lnTo>
                    <a:pt x="3855" y="13861"/>
                  </a:lnTo>
                  <a:lnTo>
                    <a:pt x="3876" y="14009"/>
                  </a:lnTo>
                  <a:lnTo>
                    <a:pt x="3899" y="14154"/>
                  </a:lnTo>
                  <a:lnTo>
                    <a:pt x="3921" y="14298"/>
                  </a:lnTo>
                  <a:lnTo>
                    <a:pt x="3943" y="14439"/>
                  </a:lnTo>
                  <a:lnTo>
                    <a:pt x="3965" y="14577"/>
                  </a:lnTo>
                  <a:lnTo>
                    <a:pt x="3987" y="14714"/>
                  </a:lnTo>
                  <a:lnTo>
                    <a:pt x="4010" y="14847"/>
                  </a:lnTo>
                  <a:lnTo>
                    <a:pt x="4031" y="14979"/>
                  </a:lnTo>
                  <a:lnTo>
                    <a:pt x="4053" y="15109"/>
                  </a:lnTo>
                  <a:lnTo>
                    <a:pt x="4076" y="15236"/>
                  </a:lnTo>
                  <a:lnTo>
                    <a:pt x="4098" y="15360"/>
                  </a:lnTo>
                  <a:lnTo>
                    <a:pt x="4120" y="15482"/>
                  </a:lnTo>
                  <a:lnTo>
                    <a:pt x="4142" y="15602"/>
                  </a:lnTo>
                  <a:lnTo>
                    <a:pt x="4164" y="15718"/>
                  </a:lnTo>
                  <a:lnTo>
                    <a:pt x="4187" y="15831"/>
                  </a:lnTo>
                  <a:lnTo>
                    <a:pt x="4208" y="15942"/>
                  </a:lnTo>
                  <a:lnTo>
                    <a:pt x="4231" y="16051"/>
                  </a:lnTo>
                  <a:lnTo>
                    <a:pt x="4253" y="16156"/>
                  </a:lnTo>
                  <a:lnTo>
                    <a:pt x="4276" y="16258"/>
                  </a:lnTo>
                  <a:lnTo>
                    <a:pt x="4297" y="16357"/>
                  </a:lnTo>
                  <a:lnTo>
                    <a:pt x="4319" y="16454"/>
                  </a:lnTo>
                  <a:lnTo>
                    <a:pt x="4342" y="16548"/>
                  </a:lnTo>
                  <a:lnTo>
                    <a:pt x="4364" y="16638"/>
                  </a:lnTo>
                  <a:lnTo>
                    <a:pt x="4386" y="16726"/>
                  </a:lnTo>
                  <a:lnTo>
                    <a:pt x="4408" y="16810"/>
                  </a:lnTo>
                </a:path>
              </a:pathLst>
            </a:custGeom>
            <a:noFill/>
            <a:ln w="158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Tahoma" panose="020B0604030504040204" pitchFamily="34" charset="0"/>
                <a:cs typeface="Tahoma" panose="020B0604030504040204" pitchFamily="34" charset="0"/>
              </a:endParaRPr>
            </a:p>
          </p:txBody>
        </p:sp>
        <p:sp>
          <p:nvSpPr>
            <p:cNvPr id="45" name="Freeform 12"/>
            <p:cNvSpPr>
              <a:spLocks/>
            </p:cNvSpPr>
            <p:nvPr/>
          </p:nvSpPr>
          <p:spPr bwMode="gray">
            <a:xfrm>
              <a:off x="1404" y="1279"/>
              <a:ext cx="550" cy="1980"/>
            </a:xfrm>
            <a:custGeom>
              <a:avLst/>
              <a:gdLst>
                <a:gd name="T0" fmla="*/ 0 w 4407"/>
                <a:gd name="T1" fmla="*/ 0 h 17822"/>
                <a:gd name="T2" fmla="*/ 0 w 4407"/>
                <a:gd name="T3" fmla="*/ 0 h 17822"/>
                <a:gd name="T4" fmla="*/ 0 w 4407"/>
                <a:gd name="T5" fmla="*/ 0 h 17822"/>
                <a:gd name="T6" fmla="*/ 0 w 4407"/>
                <a:gd name="T7" fmla="*/ 0 h 17822"/>
                <a:gd name="T8" fmla="*/ 0 w 4407"/>
                <a:gd name="T9" fmla="*/ 0 h 17822"/>
                <a:gd name="T10" fmla="*/ 0 w 4407"/>
                <a:gd name="T11" fmla="*/ 0 h 17822"/>
                <a:gd name="T12" fmla="*/ 0 w 4407"/>
                <a:gd name="T13" fmla="*/ 0 h 17822"/>
                <a:gd name="T14" fmla="*/ 0 w 4407"/>
                <a:gd name="T15" fmla="*/ 0 h 17822"/>
                <a:gd name="T16" fmla="*/ 0 w 4407"/>
                <a:gd name="T17" fmla="*/ 0 h 17822"/>
                <a:gd name="T18" fmla="*/ 0 w 4407"/>
                <a:gd name="T19" fmla="*/ 0 h 17822"/>
                <a:gd name="T20" fmla="*/ 0 w 4407"/>
                <a:gd name="T21" fmla="*/ 0 h 17822"/>
                <a:gd name="T22" fmla="*/ 0 w 4407"/>
                <a:gd name="T23" fmla="*/ 0 h 17822"/>
                <a:gd name="T24" fmla="*/ 0 w 4407"/>
                <a:gd name="T25" fmla="*/ 0 h 17822"/>
                <a:gd name="T26" fmla="*/ 0 w 4407"/>
                <a:gd name="T27" fmla="*/ 0 h 17822"/>
                <a:gd name="T28" fmla="*/ 0 w 4407"/>
                <a:gd name="T29" fmla="*/ 0 h 17822"/>
                <a:gd name="T30" fmla="*/ 0 w 4407"/>
                <a:gd name="T31" fmla="*/ 0 h 17822"/>
                <a:gd name="T32" fmla="*/ 0 w 4407"/>
                <a:gd name="T33" fmla="*/ 0 h 17822"/>
                <a:gd name="T34" fmla="*/ 0 w 4407"/>
                <a:gd name="T35" fmla="*/ 0 h 17822"/>
                <a:gd name="T36" fmla="*/ 0 w 4407"/>
                <a:gd name="T37" fmla="*/ 0 h 17822"/>
                <a:gd name="T38" fmla="*/ 0 w 4407"/>
                <a:gd name="T39" fmla="*/ 0 h 17822"/>
                <a:gd name="T40" fmla="*/ 0 w 4407"/>
                <a:gd name="T41" fmla="*/ 0 h 17822"/>
                <a:gd name="T42" fmla="*/ 0 w 4407"/>
                <a:gd name="T43" fmla="*/ 0 h 17822"/>
                <a:gd name="T44" fmla="*/ 0 w 4407"/>
                <a:gd name="T45" fmla="*/ 0 h 17822"/>
                <a:gd name="T46" fmla="*/ 0 w 4407"/>
                <a:gd name="T47" fmla="*/ 0 h 17822"/>
                <a:gd name="T48" fmla="*/ 0 w 4407"/>
                <a:gd name="T49" fmla="*/ 0 h 17822"/>
                <a:gd name="T50" fmla="*/ 0 w 4407"/>
                <a:gd name="T51" fmla="*/ 0 h 17822"/>
                <a:gd name="T52" fmla="*/ 0 w 4407"/>
                <a:gd name="T53" fmla="*/ 0 h 17822"/>
                <a:gd name="T54" fmla="*/ 0 w 4407"/>
                <a:gd name="T55" fmla="*/ 0 h 17822"/>
                <a:gd name="T56" fmla="*/ 0 w 4407"/>
                <a:gd name="T57" fmla="*/ 0 h 17822"/>
                <a:gd name="T58" fmla="*/ 0 w 4407"/>
                <a:gd name="T59" fmla="*/ 0 h 17822"/>
                <a:gd name="T60" fmla="*/ 0 w 4407"/>
                <a:gd name="T61" fmla="*/ 0 h 17822"/>
                <a:gd name="T62" fmla="*/ 0 w 4407"/>
                <a:gd name="T63" fmla="*/ 0 h 17822"/>
                <a:gd name="T64" fmla="*/ 0 w 4407"/>
                <a:gd name="T65" fmla="*/ 0 h 17822"/>
                <a:gd name="T66" fmla="*/ 0 w 4407"/>
                <a:gd name="T67" fmla="*/ 0 h 17822"/>
                <a:gd name="T68" fmla="*/ 0 w 4407"/>
                <a:gd name="T69" fmla="*/ 0 h 17822"/>
                <a:gd name="T70" fmla="*/ 0 w 4407"/>
                <a:gd name="T71" fmla="*/ 0 h 17822"/>
                <a:gd name="T72" fmla="*/ 0 w 4407"/>
                <a:gd name="T73" fmla="*/ 0 h 17822"/>
                <a:gd name="T74" fmla="*/ 0 w 4407"/>
                <a:gd name="T75" fmla="*/ 0 h 17822"/>
                <a:gd name="T76" fmla="*/ 0 w 4407"/>
                <a:gd name="T77" fmla="*/ 0 h 17822"/>
                <a:gd name="T78" fmla="*/ 0 w 4407"/>
                <a:gd name="T79" fmla="*/ 0 h 17822"/>
                <a:gd name="T80" fmla="*/ 0 w 4407"/>
                <a:gd name="T81" fmla="*/ 0 h 17822"/>
                <a:gd name="T82" fmla="*/ 0 w 4407"/>
                <a:gd name="T83" fmla="*/ 0 h 17822"/>
                <a:gd name="T84" fmla="*/ 0 w 4407"/>
                <a:gd name="T85" fmla="*/ 0 h 17822"/>
                <a:gd name="T86" fmla="*/ 0 w 4407"/>
                <a:gd name="T87" fmla="*/ 0 h 17822"/>
                <a:gd name="T88" fmla="*/ 0 w 4407"/>
                <a:gd name="T89" fmla="*/ 0 h 17822"/>
                <a:gd name="T90" fmla="*/ 0 w 4407"/>
                <a:gd name="T91" fmla="*/ 0 h 17822"/>
                <a:gd name="T92" fmla="*/ 0 w 4407"/>
                <a:gd name="T93" fmla="*/ 0 h 17822"/>
                <a:gd name="T94" fmla="*/ 0 w 4407"/>
                <a:gd name="T95" fmla="*/ 0 h 17822"/>
                <a:gd name="T96" fmla="*/ 0 w 4407"/>
                <a:gd name="T97" fmla="*/ 0 h 17822"/>
                <a:gd name="T98" fmla="*/ 0 w 4407"/>
                <a:gd name="T99" fmla="*/ 0 h 178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07"/>
                <a:gd name="T151" fmla="*/ 0 h 17822"/>
                <a:gd name="T152" fmla="*/ 4407 w 4407"/>
                <a:gd name="T153" fmla="*/ 17822 h 178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07" h="17822">
                  <a:moveTo>
                    <a:pt x="0" y="16810"/>
                  </a:moveTo>
                  <a:lnTo>
                    <a:pt x="22" y="16890"/>
                  </a:lnTo>
                  <a:lnTo>
                    <a:pt x="45" y="16969"/>
                  </a:lnTo>
                  <a:lnTo>
                    <a:pt x="66" y="17043"/>
                  </a:lnTo>
                  <a:lnTo>
                    <a:pt x="89" y="17114"/>
                  </a:lnTo>
                  <a:lnTo>
                    <a:pt x="111" y="17183"/>
                  </a:lnTo>
                  <a:lnTo>
                    <a:pt x="133" y="17247"/>
                  </a:lnTo>
                  <a:lnTo>
                    <a:pt x="155" y="17308"/>
                  </a:lnTo>
                  <a:lnTo>
                    <a:pt x="177" y="17366"/>
                  </a:lnTo>
                  <a:lnTo>
                    <a:pt x="200" y="17421"/>
                  </a:lnTo>
                  <a:lnTo>
                    <a:pt x="221" y="17473"/>
                  </a:lnTo>
                  <a:lnTo>
                    <a:pt x="243" y="17520"/>
                  </a:lnTo>
                  <a:lnTo>
                    <a:pt x="266" y="17564"/>
                  </a:lnTo>
                  <a:lnTo>
                    <a:pt x="288" y="17605"/>
                  </a:lnTo>
                  <a:lnTo>
                    <a:pt x="310" y="17643"/>
                  </a:lnTo>
                  <a:lnTo>
                    <a:pt x="332" y="17676"/>
                  </a:lnTo>
                  <a:lnTo>
                    <a:pt x="355" y="17706"/>
                  </a:lnTo>
                  <a:lnTo>
                    <a:pt x="377" y="17733"/>
                  </a:lnTo>
                  <a:lnTo>
                    <a:pt x="398" y="17757"/>
                  </a:lnTo>
                  <a:lnTo>
                    <a:pt x="421" y="17777"/>
                  </a:lnTo>
                  <a:lnTo>
                    <a:pt x="443" y="17793"/>
                  </a:lnTo>
                  <a:lnTo>
                    <a:pt x="466" y="17805"/>
                  </a:lnTo>
                  <a:lnTo>
                    <a:pt x="487" y="17814"/>
                  </a:lnTo>
                  <a:lnTo>
                    <a:pt x="509" y="17820"/>
                  </a:lnTo>
                  <a:lnTo>
                    <a:pt x="532" y="17822"/>
                  </a:lnTo>
                  <a:lnTo>
                    <a:pt x="554" y="17821"/>
                  </a:lnTo>
                  <a:lnTo>
                    <a:pt x="576" y="17815"/>
                  </a:lnTo>
                  <a:lnTo>
                    <a:pt x="598" y="17806"/>
                  </a:lnTo>
                  <a:lnTo>
                    <a:pt x="620" y="17794"/>
                  </a:lnTo>
                  <a:lnTo>
                    <a:pt x="643" y="17778"/>
                  </a:lnTo>
                  <a:lnTo>
                    <a:pt x="664" y="17758"/>
                  </a:lnTo>
                  <a:lnTo>
                    <a:pt x="687" y="17736"/>
                  </a:lnTo>
                  <a:lnTo>
                    <a:pt x="709" y="17709"/>
                  </a:lnTo>
                  <a:lnTo>
                    <a:pt x="732" y="17679"/>
                  </a:lnTo>
                  <a:lnTo>
                    <a:pt x="753" y="17645"/>
                  </a:lnTo>
                  <a:lnTo>
                    <a:pt x="775" y="17608"/>
                  </a:lnTo>
                  <a:lnTo>
                    <a:pt x="798" y="17568"/>
                  </a:lnTo>
                  <a:lnTo>
                    <a:pt x="819" y="17524"/>
                  </a:lnTo>
                  <a:lnTo>
                    <a:pt x="842" y="17476"/>
                  </a:lnTo>
                  <a:lnTo>
                    <a:pt x="864" y="17425"/>
                  </a:lnTo>
                  <a:lnTo>
                    <a:pt x="886" y="17371"/>
                  </a:lnTo>
                  <a:lnTo>
                    <a:pt x="908" y="17312"/>
                  </a:lnTo>
                  <a:lnTo>
                    <a:pt x="930" y="17252"/>
                  </a:lnTo>
                  <a:lnTo>
                    <a:pt x="953" y="17187"/>
                  </a:lnTo>
                  <a:lnTo>
                    <a:pt x="975" y="17120"/>
                  </a:lnTo>
                  <a:lnTo>
                    <a:pt x="996" y="17048"/>
                  </a:lnTo>
                  <a:lnTo>
                    <a:pt x="1019" y="16974"/>
                  </a:lnTo>
                  <a:lnTo>
                    <a:pt x="1041" y="16897"/>
                  </a:lnTo>
                  <a:lnTo>
                    <a:pt x="1064" y="16816"/>
                  </a:lnTo>
                  <a:lnTo>
                    <a:pt x="1085" y="16733"/>
                  </a:lnTo>
                  <a:lnTo>
                    <a:pt x="1107" y="16645"/>
                  </a:lnTo>
                  <a:lnTo>
                    <a:pt x="1130" y="16555"/>
                  </a:lnTo>
                  <a:lnTo>
                    <a:pt x="1152" y="16462"/>
                  </a:lnTo>
                  <a:lnTo>
                    <a:pt x="1174" y="16365"/>
                  </a:lnTo>
                  <a:lnTo>
                    <a:pt x="1196" y="16266"/>
                  </a:lnTo>
                  <a:lnTo>
                    <a:pt x="1219" y="16164"/>
                  </a:lnTo>
                  <a:lnTo>
                    <a:pt x="1241" y="16059"/>
                  </a:lnTo>
                  <a:lnTo>
                    <a:pt x="1262" y="15951"/>
                  </a:lnTo>
                  <a:lnTo>
                    <a:pt x="1285" y="15840"/>
                  </a:lnTo>
                  <a:lnTo>
                    <a:pt x="1307" y="15727"/>
                  </a:lnTo>
                  <a:lnTo>
                    <a:pt x="1330" y="15611"/>
                  </a:lnTo>
                  <a:lnTo>
                    <a:pt x="1351" y="15491"/>
                  </a:lnTo>
                  <a:lnTo>
                    <a:pt x="1373" y="15370"/>
                  </a:lnTo>
                  <a:lnTo>
                    <a:pt x="1396" y="15246"/>
                  </a:lnTo>
                  <a:lnTo>
                    <a:pt x="1417" y="15119"/>
                  </a:lnTo>
                  <a:lnTo>
                    <a:pt x="1440" y="14989"/>
                  </a:lnTo>
                  <a:lnTo>
                    <a:pt x="1462" y="14858"/>
                  </a:lnTo>
                  <a:lnTo>
                    <a:pt x="1484" y="14724"/>
                  </a:lnTo>
                  <a:lnTo>
                    <a:pt x="1506" y="14588"/>
                  </a:lnTo>
                  <a:lnTo>
                    <a:pt x="1528" y="14449"/>
                  </a:lnTo>
                  <a:lnTo>
                    <a:pt x="1551" y="14308"/>
                  </a:lnTo>
                  <a:lnTo>
                    <a:pt x="1573" y="14166"/>
                  </a:lnTo>
                  <a:lnTo>
                    <a:pt x="1593" y="14020"/>
                  </a:lnTo>
                  <a:lnTo>
                    <a:pt x="1616" y="13873"/>
                  </a:lnTo>
                  <a:lnTo>
                    <a:pt x="1638" y="13723"/>
                  </a:lnTo>
                  <a:lnTo>
                    <a:pt x="1661" y="13572"/>
                  </a:lnTo>
                  <a:lnTo>
                    <a:pt x="1682" y="13420"/>
                  </a:lnTo>
                  <a:lnTo>
                    <a:pt x="1704" y="13264"/>
                  </a:lnTo>
                  <a:lnTo>
                    <a:pt x="1727" y="13109"/>
                  </a:lnTo>
                  <a:lnTo>
                    <a:pt x="1749" y="12950"/>
                  </a:lnTo>
                  <a:lnTo>
                    <a:pt x="1771" y="12791"/>
                  </a:lnTo>
                  <a:lnTo>
                    <a:pt x="1793" y="12628"/>
                  </a:lnTo>
                  <a:lnTo>
                    <a:pt x="1816" y="12466"/>
                  </a:lnTo>
                  <a:lnTo>
                    <a:pt x="1838" y="12302"/>
                  </a:lnTo>
                  <a:lnTo>
                    <a:pt x="1859" y="12136"/>
                  </a:lnTo>
                  <a:lnTo>
                    <a:pt x="1882" y="11969"/>
                  </a:lnTo>
                  <a:lnTo>
                    <a:pt x="1904" y="11801"/>
                  </a:lnTo>
                  <a:lnTo>
                    <a:pt x="1927" y="11632"/>
                  </a:lnTo>
                  <a:lnTo>
                    <a:pt x="1948" y="11461"/>
                  </a:lnTo>
                  <a:lnTo>
                    <a:pt x="1970" y="11290"/>
                  </a:lnTo>
                  <a:lnTo>
                    <a:pt x="1993" y="11117"/>
                  </a:lnTo>
                  <a:lnTo>
                    <a:pt x="2014" y="10944"/>
                  </a:lnTo>
                  <a:lnTo>
                    <a:pt x="2037" y="10770"/>
                  </a:lnTo>
                  <a:lnTo>
                    <a:pt x="2059" y="10595"/>
                  </a:lnTo>
                  <a:lnTo>
                    <a:pt x="2081" y="10420"/>
                  </a:lnTo>
                  <a:lnTo>
                    <a:pt x="2103" y="10244"/>
                  </a:lnTo>
                  <a:lnTo>
                    <a:pt x="2125" y="10067"/>
                  </a:lnTo>
                  <a:lnTo>
                    <a:pt x="2148" y="9890"/>
                  </a:lnTo>
                  <a:lnTo>
                    <a:pt x="2170" y="9712"/>
                  </a:lnTo>
                  <a:lnTo>
                    <a:pt x="2191" y="9534"/>
                  </a:lnTo>
                  <a:lnTo>
                    <a:pt x="2214" y="9357"/>
                  </a:lnTo>
                  <a:lnTo>
                    <a:pt x="2236" y="9179"/>
                  </a:lnTo>
                  <a:lnTo>
                    <a:pt x="2259" y="9001"/>
                  </a:lnTo>
                  <a:lnTo>
                    <a:pt x="2280" y="8822"/>
                  </a:lnTo>
                  <a:lnTo>
                    <a:pt x="2303" y="8644"/>
                  </a:lnTo>
                  <a:lnTo>
                    <a:pt x="2325" y="8466"/>
                  </a:lnTo>
                  <a:lnTo>
                    <a:pt x="2347" y="8288"/>
                  </a:lnTo>
                  <a:lnTo>
                    <a:pt x="2369" y="8110"/>
                  </a:lnTo>
                  <a:lnTo>
                    <a:pt x="2391" y="7932"/>
                  </a:lnTo>
                  <a:lnTo>
                    <a:pt x="2414" y="7755"/>
                  </a:lnTo>
                  <a:lnTo>
                    <a:pt x="2436" y="7578"/>
                  </a:lnTo>
                  <a:lnTo>
                    <a:pt x="2457" y="7403"/>
                  </a:lnTo>
                  <a:lnTo>
                    <a:pt x="2480" y="7227"/>
                  </a:lnTo>
                  <a:lnTo>
                    <a:pt x="2502" y="7052"/>
                  </a:lnTo>
                  <a:lnTo>
                    <a:pt x="2525" y="6879"/>
                  </a:lnTo>
                  <a:lnTo>
                    <a:pt x="2546" y="6705"/>
                  </a:lnTo>
                  <a:lnTo>
                    <a:pt x="2568" y="6533"/>
                  </a:lnTo>
                  <a:lnTo>
                    <a:pt x="2591" y="6361"/>
                  </a:lnTo>
                  <a:lnTo>
                    <a:pt x="2612" y="6190"/>
                  </a:lnTo>
                  <a:lnTo>
                    <a:pt x="2635" y="6021"/>
                  </a:lnTo>
                  <a:lnTo>
                    <a:pt x="2657" y="5853"/>
                  </a:lnTo>
                  <a:lnTo>
                    <a:pt x="2680" y="5686"/>
                  </a:lnTo>
                  <a:lnTo>
                    <a:pt x="2701" y="5521"/>
                  </a:lnTo>
                  <a:lnTo>
                    <a:pt x="2723" y="5356"/>
                  </a:lnTo>
                  <a:lnTo>
                    <a:pt x="2746" y="5194"/>
                  </a:lnTo>
                  <a:lnTo>
                    <a:pt x="2768" y="5032"/>
                  </a:lnTo>
                  <a:lnTo>
                    <a:pt x="2790" y="4873"/>
                  </a:lnTo>
                  <a:lnTo>
                    <a:pt x="2812" y="4714"/>
                  </a:lnTo>
                  <a:lnTo>
                    <a:pt x="2834" y="4558"/>
                  </a:lnTo>
                  <a:lnTo>
                    <a:pt x="2857" y="4402"/>
                  </a:lnTo>
                  <a:lnTo>
                    <a:pt x="2878" y="4250"/>
                  </a:lnTo>
                  <a:lnTo>
                    <a:pt x="2901" y="4099"/>
                  </a:lnTo>
                  <a:lnTo>
                    <a:pt x="2923" y="3949"/>
                  </a:lnTo>
                  <a:lnTo>
                    <a:pt x="2945" y="3802"/>
                  </a:lnTo>
                  <a:lnTo>
                    <a:pt x="2967" y="3657"/>
                  </a:lnTo>
                  <a:lnTo>
                    <a:pt x="2989" y="3515"/>
                  </a:lnTo>
                  <a:lnTo>
                    <a:pt x="3012" y="3374"/>
                  </a:lnTo>
                  <a:lnTo>
                    <a:pt x="3034" y="3235"/>
                  </a:lnTo>
                  <a:lnTo>
                    <a:pt x="3056" y="3098"/>
                  </a:lnTo>
                  <a:lnTo>
                    <a:pt x="3078" y="2964"/>
                  </a:lnTo>
                  <a:lnTo>
                    <a:pt x="3100" y="2833"/>
                  </a:lnTo>
                  <a:lnTo>
                    <a:pt x="3123" y="2703"/>
                  </a:lnTo>
                  <a:lnTo>
                    <a:pt x="3144" y="2576"/>
                  </a:lnTo>
                  <a:lnTo>
                    <a:pt x="3167" y="2452"/>
                  </a:lnTo>
                  <a:lnTo>
                    <a:pt x="3189" y="2331"/>
                  </a:lnTo>
                  <a:lnTo>
                    <a:pt x="3210" y="2211"/>
                  </a:lnTo>
                  <a:lnTo>
                    <a:pt x="3233" y="2095"/>
                  </a:lnTo>
                  <a:lnTo>
                    <a:pt x="3255" y="1982"/>
                  </a:lnTo>
                  <a:lnTo>
                    <a:pt x="3278" y="1871"/>
                  </a:lnTo>
                  <a:lnTo>
                    <a:pt x="3299" y="1764"/>
                  </a:lnTo>
                  <a:lnTo>
                    <a:pt x="3321" y="1658"/>
                  </a:lnTo>
                  <a:lnTo>
                    <a:pt x="3344" y="1557"/>
                  </a:lnTo>
                  <a:lnTo>
                    <a:pt x="3366" y="1457"/>
                  </a:lnTo>
                  <a:lnTo>
                    <a:pt x="3388" y="1361"/>
                  </a:lnTo>
                  <a:lnTo>
                    <a:pt x="3410" y="1268"/>
                  </a:lnTo>
                  <a:lnTo>
                    <a:pt x="3433" y="1177"/>
                  </a:lnTo>
                  <a:lnTo>
                    <a:pt x="3455" y="1090"/>
                  </a:lnTo>
                  <a:lnTo>
                    <a:pt x="3476" y="1006"/>
                  </a:lnTo>
                  <a:lnTo>
                    <a:pt x="3499" y="925"/>
                  </a:lnTo>
                  <a:lnTo>
                    <a:pt x="3521" y="848"/>
                  </a:lnTo>
                  <a:lnTo>
                    <a:pt x="3544" y="774"/>
                  </a:lnTo>
                  <a:lnTo>
                    <a:pt x="3565" y="702"/>
                  </a:lnTo>
                  <a:lnTo>
                    <a:pt x="3587" y="635"/>
                  </a:lnTo>
                  <a:lnTo>
                    <a:pt x="3610" y="570"/>
                  </a:lnTo>
                  <a:lnTo>
                    <a:pt x="3632" y="510"/>
                  </a:lnTo>
                  <a:lnTo>
                    <a:pt x="3654" y="452"/>
                  </a:lnTo>
                  <a:lnTo>
                    <a:pt x="3676" y="397"/>
                  </a:lnTo>
                  <a:lnTo>
                    <a:pt x="3698" y="346"/>
                  </a:lnTo>
                  <a:lnTo>
                    <a:pt x="3721" y="298"/>
                  </a:lnTo>
                  <a:lnTo>
                    <a:pt x="3742" y="255"/>
                  </a:lnTo>
                  <a:lnTo>
                    <a:pt x="3765" y="214"/>
                  </a:lnTo>
                  <a:lnTo>
                    <a:pt x="3787" y="177"/>
                  </a:lnTo>
                  <a:lnTo>
                    <a:pt x="3808" y="144"/>
                  </a:lnTo>
                  <a:lnTo>
                    <a:pt x="3831" y="114"/>
                  </a:lnTo>
                  <a:lnTo>
                    <a:pt x="3853" y="87"/>
                  </a:lnTo>
                  <a:lnTo>
                    <a:pt x="3876" y="64"/>
                  </a:lnTo>
                  <a:lnTo>
                    <a:pt x="3897" y="44"/>
                  </a:lnTo>
                  <a:lnTo>
                    <a:pt x="3920" y="28"/>
                  </a:lnTo>
                  <a:lnTo>
                    <a:pt x="3942" y="16"/>
                  </a:lnTo>
                  <a:lnTo>
                    <a:pt x="3964" y="7"/>
                  </a:lnTo>
                  <a:lnTo>
                    <a:pt x="3986" y="2"/>
                  </a:lnTo>
                  <a:lnTo>
                    <a:pt x="4008" y="0"/>
                  </a:lnTo>
                  <a:lnTo>
                    <a:pt x="4031" y="3"/>
                  </a:lnTo>
                  <a:lnTo>
                    <a:pt x="4053" y="8"/>
                  </a:lnTo>
                  <a:lnTo>
                    <a:pt x="4074" y="17"/>
                  </a:lnTo>
                  <a:lnTo>
                    <a:pt x="4097" y="30"/>
                  </a:lnTo>
                  <a:lnTo>
                    <a:pt x="4119" y="45"/>
                  </a:lnTo>
                  <a:lnTo>
                    <a:pt x="4142" y="65"/>
                  </a:lnTo>
                  <a:lnTo>
                    <a:pt x="4163" y="89"/>
                  </a:lnTo>
                  <a:lnTo>
                    <a:pt x="4185" y="116"/>
                  </a:lnTo>
                  <a:lnTo>
                    <a:pt x="4208" y="146"/>
                  </a:lnTo>
                  <a:lnTo>
                    <a:pt x="4230" y="180"/>
                  </a:lnTo>
                  <a:lnTo>
                    <a:pt x="4252" y="218"/>
                  </a:lnTo>
                  <a:lnTo>
                    <a:pt x="4274" y="258"/>
                  </a:lnTo>
                  <a:lnTo>
                    <a:pt x="4297" y="303"/>
                  </a:lnTo>
                  <a:lnTo>
                    <a:pt x="4319" y="350"/>
                  </a:lnTo>
                  <a:lnTo>
                    <a:pt x="4340" y="401"/>
                  </a:lnTo>
                  <a:lnTo>
                    <a:pt x="4363" y="456"/>
                  </a:lnTo>
                  <a:lnTo>
                    <a:pt x="4385" y="514"/>
                  </a:lnTo>
                  <a:lnTo>
                    <a:pt x="4407" y="575"/>
                  </a:lnTo>
                </a:path>
              </a:pathLst>
            </a:custGeom>
            <a:noFill/>
            <a:ln w="158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Tahoma" panose="020B0604030504040204" pitchFamily="34" charset="0"/>
                <a:cs typeface="Tahoma" panose="020B0604030504040204" pitchFamily="34" charset="0"/>
              </a:endParaRPr>
            </a:p>
          </p:txBody>
        </p:sp>
        <p:sp>
          <p:nvSpPr>
            <p:cNvPr id="46" name="Freeform 13"/>
            <p:cNvSpPr>
              <a:spLocks/>
            </p:cNvSpPr>
            <p:nvPr/>
          </p:nvSpPr>
          <p:spPr bwMode="gray">
            <a:xfrm>
              <a:off x="1954" y="1342"/>
              <a:ext cx="552" cy="1917"/>
            </a:xfrm>
            <a:custGeom>
              <a:avLst/>
              <a:gdLst>
                <a:gd name="T0" fmla="*/ 0 w 4408"/>
                <a:gd name="T1" fmla="*/ 0 h 17247"/>
                <a:gd name="T2" fmla="*/ 0 w 4408"/>
                <a:gd name="T3" fmla="*/ 0 h 17247"/>
                <a:gd name="T4" fmla="*/ 0 w 4408"/>
                <a:gd name="T5" fmla="*/ 0 h 17247"/>
                <a:gd name="T6" fmla="*/ 0 w 4408"/>
                <a:gd name="T7" fmla="*/ 0 h 17247"/>
                <a:gd name="T8" fmla="*/ 0 w 4408"/>
                <a:gd name="T9" fmla="*/ 0 h 17247"/>
                <a:gd name="T10" fmla="*/ 0 w 4408"/>
                <a:gd name="T11" fmla="*/ 0 h 17247"/>
                <a:gd name="T12" fmla="*/ 0 w 4408"/>
                <a:gd name="T13" fmla="*/ 0 h 17247"/>
                <a:gd name="T14" fmla="*/ 0 w 4408"/>
                <a:gd name="T15" fmla="*/ 0 h 17247"/>
                <a:gd name="T16" fmla="*/ 0 w 4408"/>
                <a:gd name="T17" fmla="*/ 0 h 17247"/>
                <a:gd name="T18" fmla="*/ 0 w 4408"/>
                <a:gd name="T19" fmla="*/ 0 h 17247"/>
                <a:gd name="T20" fmla="*/ 0 w 4408"/>
                <a:gd name="T21" fmla="*/ 0 h 17247"/>
                <a:gd name="T22" fmla="*/ 0 w 4408"/>
                <a:gd name="T23" fmla="*/ 0 h 17247"/>
                <a:gd name="T24" fmla="*/ 0 w 4408"/>
                <a:gd name="T25" fmla="*/ 0 h 17247"/>
                <a:gd name="T26" fmla="*/ 0 w 4408"/>
                <a:gd name="T27" fmla="*/ 0 h 17247"/>
                <a:gd name="T28" fmla="*/ 0 w 4408"/>
                <a:gd name="T29" fmla="*/ 0 h 17247"/>
                <a:gd name="T30" fmla="*/ 0 w 4408"/>
                <a:gd name="T31" fmla="*/ 0 h 17247"/>
                <a:gd name="T32" fmla="*/ 0 w 4408"/>
                <a:gd name="T33" fmla="*/ 0 h 17247"/>
                <a:gd name="T34" fmla="*/ 0 w 4408"/>
                <a:gd name="T35" fmla="*/ 0 h 17247"/>
                <a:gd name="T36" fmla="*/ 0 w 4408"/>
                <a:gd name="T37" fmla="*/ 0 h 17247"/>
                <a:gd name="T38" fmla="*/ 0 w 4408"/>
                <a:gd name="T39" fmla="*/ 0 h 17247"/>
                <a:gd name="T40" fmla="*/ 0 w 4408"/>
                <a:gd name="T41" fmla="*/ 0 h 17247"/>
                <a:gd name="T42" fmla="*/ 0 w 4408"/>
                <a:gd name="T43" fmla="*/ 0 h 17247"/>
                <a:gd name="T44" fmla="*/ 0 w 4408"/>
                <a:gd name="T45" fmla="*/ 0 h 17247"/>
                <a:gd name="T46" fmla="*/ 0 w 4408"/>
                <a:gd name="T47" fmla="*/ 0 h 17247"/>
                <a:gd name="T48" fmla="*/ 0 w 4408"/>
                <a:gd name="T49" fmla="*/ 0 h 17247"/>
                <a:gd name="T50" fmla="*/ 0 w 4408"/>
                <a:gd name="T51" fmla="*/ 0 h 17247"/>
                <a:gd name="T52" fmla="*/ 0 w 4408"/>
                <a:gd name="T53" fmla="*/ 0 h 17247"/>
                <a:gd name="T54" fmla="*/ 0 w 4408"/>
                <a:gd name="T55" fmla="*/ 0 h 17247"/>
                <a:gd name="T56" fmla="*/ 0 w 4408"/>
                <a:gd name="T57" fmla="*/ 0 h 17247"/>
                <a:gd name="T58" fmla="*/ 0 w 4408"/>
                <a:gd name="T59" fmla="*/ 0 h 17247"/>
                <a:gd name="T60" fmla="*/ 0 w 4408"/>
                <a:gd name="T61" fmla="*/ 0 h 17247"/>
                <a:gd name="T62" fmla="*/ 0 w 4408"/>
                <a:gd name="T63" fmla="*/ 0 h 17247"/>
                <a:gd name="T64" fmla="*/ 0 w 4408"/>
                <a:gd name="T65" fmla="*/ 0 h 17247"/>
                <a:gd name="T66" fmla="*/ 0 w 4408"/>
                <a:gd name="T67" fmla="*/ 0 h 17247"/>
                <a:gd name="T68" fmla="*/ 0 w 4408"/>
                <a:gd name="T69" fmla="*/ 0 h 17247"/>
                <a:gd name="T70" fmla="*/ 0 w 4408"/>
                <a:gd name="T71" fmla="*/ 0 h 17247"/>
                <a:gd name="T72" fmla="*/ 0 w 4408"/>
                <a:gd name="T73" fmla="*/ 0 h 17247"/>
                <a:gd name="T74" fmla="*/ 0 w 4408"/>
                <a:gd name="T75" fmla="*/ 0 h 17247"/>
                <a:gd name="T76" fmla="*/ 0 w 4408"/>
                <a:gd name="T77" fmla="*/ 0 h 17247"/>
                <a:gd name="T78" fmla="*/ 0 w 4408"/>
                <a:gd name="T79" fmla="*/ 0 h 17247"/>
                <a:gd name="T80" fmla="*/ 0 w 4408"/>
                <a:gd name="T81" fmla="*/ 0 h 17247"/>
                <a:gd name="T82" fmla="*/ 0 w 4408"/>
                <a:gd name="T83" fmla="*/ 0 h 17247"/>
                <a:gd name="T84" fmla="*/ 0 w 4408"/>
                <a:gd name="T85" fmla="*/ 0 h 17247"/>
                <a:gd name="T86" fmla="*/ 0 w 4408"/>
                <a:gd name="T87" fmla="*/ 0 h 17247"/>
                <a:gd name="T88" fmla="*/ 0 w 4408"/>
                <a:gd name="T89" fmla="*/ 0 h 17247"/>
                <a:gd name="T90" fmla="*/ 0 w 4408"/>
                <a:gd name="T91" fmla="*/ 0 h 17247"/>
                <a:gd name="T92" fmla="*/ 0 w 4408"/>
                <a:gd name="T93" fmla="*/ 0 h 17247"/>
                <a:gd name="T94" fmla="*/ 0 w 4408"/>
                <a:gd name="T95" fmla="*/ 0 h 17247"/>
                <a:gd name="T96" fmla="*/ 0 w 4408"/>
                <a:gd name="T97" fmla="*/ 0 h 17247"/>
                <a:gd name="T98" fmla="*/ 0 w 4408"/>
                <a:gd name="T99" fmla="*/ 0 h 172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08"/>
                <a:gd name="T151" fmla="*/ 0 h 17247"/>
                <a:gd name="T152" fmla="*/ 4408 w 4408"/>
                <a:gd name="T153" fmla="*/ 17247 h 1724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08" h="17247">
                  <a:moveTo>
                    <a:pt x="0" y="0"/>
                  </a:moveTo>
                  <a:lnTo>
                    <a:pt x="22" y="65"/>
                  </a:lnTo>
                  <a:lnTo>
                    <a:pt x="44" y="133"/>
                  </a:lnTo>
                  <a:lnTo>
                    <a:pt x="67" y="205"/>
                  </a:lnTo>
                  <a:lnTo>
                    <a:pt x="88" y="279"/>
                  </a:lnTo>
                  <a:lnTo>
                    <a:pt x="111" y="357"/>
                  </a:lnTo>
                  <a:lnTo>
                    <a:pt x="133" y="438"/>
                  </a:lnTo>
                  <a:lnTo>
                    <a:pt x="155" y="521"/>
                  </a:lnTo>
                  <a:lnTo>
                    <a:pt x="177" y="609"/>
                  </a:lnTo>
                  <a:lnTo>
                    <a:pt x="199" y="699"/>
                  </a:lnTo>
                  <a:lnTo>
                    <a:pt x="222" y="794"/>
                  </a:lnTo>
                  <a:lnTo>
                    <a:pt x="244" y="890"/>
                  </a:lnTo>
                  <a:lnTo>
                    <a:pt x="265" y="989"/>
                  </a:lnTo>
                  <a:lnTo>
                    <a:pt x="288" y="1091"/>
                  </a:lnTo>
                  <a:lnTo>
                    <a:pt x="310" y="1197"/>
                  </a:lnTo>
                  <a:lnTo>
                    <a:pt x="333" y="1305"/>
                  </a:lnTo>
                  <a:lnTo>
                    <a:pt x="354" y="1416"/>
                  </a:lnTo>
                  <a:lnTo>
                    <a:pt x="377" y="1529"/>
                  </a:lnTo>
                  <a:lnTo>
                    <a:pt x="399" y="1645"/>
                  </a:lnTo>
                  <a:lnTo>
                    <a:pt x="421" y="1765"/>
                  </a:lnTo>
                  <a:lnTo>
                    <a:pt x="443" y="1887"/>
                  </a:lnTo>
                  <a:lnTo>
                    <a:pt x="465" y="2012"/>
                  </a:lnTo>
                  <a:lnTo>
                    <a:pt x="488" y="2138"/>
                  </a:lnTo>
                  <a:lnTo>
                    <a:pt x="510" y="2268"/>
                  </a:lnTo>
                  <a:lnTo>
                    <a:pt x="531" y="2400"/>
                  </a:lnTo>
                  <a:lnTo>
                    <a:pt x="554" y="2533"/>
                  </a:lnTo>
                  <a:lnTo>
                    <a:pt x="576" y="2670"/>
                  </a:lnTo>
                  <a:lnTo>
                    <a:pt x="598" y="2809"/>
                  </a:lnTo>
                  <a:lnTo>
                    <a:pt x="620" y="2950"/>
                  </a:lnTo>
                  <a:lnTo>
                    <a:pt x="642" y="3093"/>
                  </a:lnTo>
                  <a:lnTo>
                    <a:pt x="665" y="3238"/>
                  </a:lnTo>
                  <a:lnTo>
                    <a:pt x="686" y="3386"/>
                  </a:lnTo>
                  <a:lnTo>
                    <a:pt x="709" y="3535"/>
                  </a:lnTo>
                  <a:lnTo>
                    <a:pt x="731" y="3686"/>
                  </a:lnTo>
                  <a:lnTo>
                    <a:pt x="754" y="3840"/>
                  </a:lnTo>
                  <a:lnTo>
                    <a:pt x="775" y="3994"/>
                  </a:lnTo>
                  <a:lnTo>
                    <a:pt x="797" y="4151"/>
                  </a:lnTo>
                  <a:lnTo>
                    <a:pt x="820" y="4310"/>
                  </a:lnTo>
                  <a:lnTo>
                    <a:pt x="842" y="4470"/>
                  </a:lnTo>
                  <a:lnTo>
                    <a:pt x="864" y="4631"/>
                  </a:lnTo>
                  <a:lnTo>
                    <a:pt x="886" y="4793"/>
                  </a:lnTo>
                  <a:lnTo>
                    <a:pt x="908" y="4958"/>
                  </a:lnTo>
                  <a:lnTo>
                    <a:pt x="931" y="5124"/>
                  </a:lnTo>
                  <a:lnTo>
                    <a:pt x="952" y="5292"/>
                  </a:lnTo>
                  <a:lnTo>
                    <a:pt x="975" y="5460"/>
                  </a:lnTo>
                  <a:lnTo>
                    <a:pt x="997" y="5629"/>
                  </a:lnTo>
                  <a:lnTo>
                    <a:pt x="1019" y="5799"/>
                  </a:lnTo>
                  <a:lnTo>
                    <a:pt x="1041" y="5971"/>
                  </a:lnTo>
                  <a:lnTo>
                    <a:pt x="1063" y="6144"/>
                  </a:lnTo>
                  <a:lnTo>
                    <a:pt x="1086" y="6317"/>
                  </a:lnTo>
                  <a:lnTo>
                    <a:pt x="1108" y="6491"/>
                  </a:lnTo>
                  <a:lnTo>
                    <a:pt x="1129" y="6665"/>
                  </a:lnTo>
                  <a:lnTo>
                    <a:pt x="1152" y="6841"/>
                  </a:lnTo>
                  <a:lnTo>
                    <a:pt x="1174" y="7017"/>
                  </a:lnTo>
                  <a:lnTo>
                    <a:pt x="1196" y="7194"/>
                  </a:lnTo>
                  <a:lnTo>
                    <a:pt x="1218" y="7372"/>
                  </a:lnTo>
                  <a:lnTo>
                    <a:pt x="1241" y="7549"/>
                  </a:lnTo>
                  <a:lnTo>
                    <a:pt x="1263" y="7727"/>
                  </a:lnTo>
                  <a:lnTo>
                    <a:pt x="1284" y="7905"/>
                  </a:lnTo>
                  <a:lnTo>
                    <a:pt x="1307" y="8083"/>
                  </a:lnTo>
                  <a:lnTo>
                    <a:pt x="1329" y="8262"/>
                  </a:lnTo>
                  <a:lnTo>
                    <a:pt x="1352" y="8440"/>
                  </a:lnTo>
                  <a:lnTo>
                    <a:pt x="1373" y="8618"/>
                  </a:lnTo>
                  <a:lnTo>
                    <a:pt x="1395" y="8796"/>
                  </a:lnTo>
                  <a:lnTo>
                    <a:pt x="1418" y="8974"/>
                  </a:lnTo>
                  <a:lnTo>
                    <a:pt x="1440" y="9151"/>
                  </a:lnTo>
                  <a:lnTo>
                    <a:pt x="1462" y="9329"/>
                  </a:lnTo>
                  <a:lnTo>
                    <a:pt x="1484" y="9505"/>
                  </a:lnTo>
                  <a:lnTo>
                    <a:pt x="1506" y="9682"/>
                  </a:lnTo>
                  <a:lnTo>
                    <a:pt x="1529" y="9858"/>
                  </a:lnTo>
                  <a:lnTo>
                    <a:pt x="1550" y="10034"/>
                  </a:lnTo>
                  <a:lnTo>
                    <a:pt x="1573" y="10209"/>
                  </a:lnTo>
                  <a:lnTo>
                    <a:pt x="1595" y="10382"/>
                  </a:lnTo>
                  <a:lnTo>
                    <a:pt x="1618" y="10556"/>
                  </a:lnTo>
                  <a:lnTo>
                    <a:pt x="1639" y="10728"/>
                  </a:lnTo>
                  <a:lnTo>
                    <a:pt x="1661" y="10899"/>
                  </a:lnTo>
                  <a:lnTo>
                    <a:pt x="1684" y="11069"/>
                  </a:lnTo>
                  <a:lnTo>
                    <a:pt x="1706" y="11240"/>
                  </a:lnTo>
                  <a:lnTo>
                    <a:pt x="1728" y="11407"/>
                  </a:lnTo>
                  <a:lnTo>
                    <a:pt x="1750" y="11574"/>
                  </a:lnTo>
                  <a:lnTo>
                    <a:pt x="1772" y="11740"/>
                  </a:lnTo>
                  <a:lnTo>
                    <a:pt x="1794" y="11903"/>
                  </a:lnTo>
                  <a:lnTo>
                    <a:pt x="1816" y="12067"/>
                  </a:lnTo>
                  <a:lnTo>
                    <a:pt x="1839" y="12228"/>
                  </a:lnTo>
                  <a:lnTo>
                    <a:pt x="1861" y="12387"/>
                  </a:lnTo>
                  <a:lnTo>
                    <a:pt x="1882" y="12546"/>
                  </a:lnTo>
                  <a:lnTo>
                    <a:pt x="1905" y="12702"/>
                  </a:lnTo>
                  <a:lnTo>
                    <a:pt x="1927" y="12856"/>
                  </a:lnTo>
                  <a:lnTo>
                    <a:pt x="1950" y="13009"/>
                  </a:lnTo>
                  <a:lnTo>
                    <a:pt x="1971" y="13161"/>
                  </a:lnTo>
                  <a:lnTo>
                    <a:pt x="1993" y="13310"/>
                  </a:lnTo>
                  <a:lnTo>
                    <a:pt x="2016" y="13456"/>
                  </a:lnTo>
                  <a:lnTo>
                    <a:pt x="2038" y="13602"/>
                  </a:lnTo>
                  <a:lnTo>
                    <a:pt x="2060" y="13744"/>
                  </a:lnTo>
                  <a:lnTo>
                    <a:pt x="2082" y="13885"/>
                  </a:lnTo>
                  <a:lnTo>
                    <a:pt x="2105" y="14024"/>
                  </a:lnTo>
                  <a:lnTo>
                    <a:pt x="2127" y="14159"/>
                  </a:lnTo>
                  <a:lnTo>
                    <a:pt x="2148" y="14294"/>
                  </a:lnTo>
                  <a:lnTo>
                    <a:pt x="2171" y="14425"/>
                  </a:lnTo>
                  <a:lnTo>
                    <a:pt x="2193" y="14553"/>
                  </a:lnTo>
                  <a:lnTo>
                    <a:pt x="2216" y="14681"/>
                  </a:lnTo>
                  <a:lnTo>
                    <a:pt x="2237" y="14804"/>
                  </a:lnTo>
                  <a:lnTo>
                    <a:pt x="2259" y="14926"/>
                  </a:lnTo>
                  <a:lnTo>
                    <a:pt x="2282" y="15045"/>
                  </a:lnTo>
                  <a:lnTo>
                    <a:pt x="2304" y="15160"/>
                  </a:lnTo>
                  <a:lnTo>
                    <a:pt x="2326" y="15274"/>
                  </a:lnTo>
                  <a:lnTo>
                    <a:pt x="2348" y="15384"/>
                  </a:lnTo>
                  <a:lnTo>
                    <a:pt x="2370" y="15493"/>
                  </a:lnTo>
                  <a:lnTo>
                    <a:pt x="2392" y="15597"/>
                  </a:lnTo>
                  <a:lnTo>
                    <a:pt x="2414" y="15699"/>
                  </a:lnTo>
                  <a:lnTo>
                    <a:pt x="2437" y="15798"/>
                  </a:lnTo>
                  <a:lnTo>
                    <a:pt x="2459" y="15894"/>
                  </a:lnTo>
                  <a:lnTo>
                    <a:pt x="2480" y="15987"/>
                  </a:lnTo>
                  <a:lnTo>
                    <a:pt x="2503" y="16077"/>
                  </a:lnTo>
                  <a:lnTo>
                    <a:pt x="2525" y="16164"/>
                  </a:lnTo>
                  <a:lnTo>
                    <a:pt x="2548" y="16247"/>
                  </a:lnTo>
                  <a:lnTo>
                    <a:pt x="2569" y="16328"/>
                  </a:lnTo>
                  <a:lnTo>
                    <a:pt x="2592" y="16405"/>
                  </a:lnTo>
                  <a:lnTo>
                    <a:pt x="2614" y="16479"/>
                  </a:lnTo>
                  <a:lnTo>
                    <a:pt x="2636" y="16550"/>
                  </a:lnTo>
                  <a:lnTo>
                    <a:pt x="2658" y="16618"/>
                  </a:lnTo>
                  <a:lnTo>
                    <a:pt x="2680" y="16681"/>
                  </a:lnTo>
                  <a:lnTo>
                    <a:pt x="2703" y="16743"/>
                  </a:lnTo>
                  <a:lnTo>
                    <a:pt x="2725" y="16800"/>
                  </a:lnTo>
                  <a:lnTo>
                    <a:pt x="2746" y="16854"/>
                  </a:lnTo>
                  <a:lnTo>
                    <a:pt x="2769" y="16904"/>
                  </a:lnTo>
                  <a:lnTo>
                    <a:pt x="2791" y="16952"/>
                  </a:lnTo>
                  <a:lnTo>
                    <a:pt x="2814" y="16996"/>
                  </a:lnTo>
                  <a:lnTo>
                    <a:pt x="2835" y="17036"/>
                  </a:lnTo>
                  <a:lnTo>
                    <a:pt x="2857" y="17073"/>
                  </a:lnTo>
                  <a:lnTo>
                    <a:pt x="2880" y="17106"/>
                  </a:lnTo>
                  <a:lnTo>
                    <a:pt x="2902" y="17136"/>
                  </a:lnTo>
                  <a:lnTo>
                    <a:pt x="2924" y="17163"/>
                  </a:lnTo>
                  <a:lnTo>
                    <a:pt x="2946" y="17185"/>
                  </a:lnTo>
                  <a:lnTo>
                    <a:pt x="2969" y="17204"/>
                  </a:lnTo>
                  <a:lnTo>
                    <a:pt x="2990" y="17220"/>
                  </a:lnTo>
                  <a:lnTo>
                    <a:pt x="3012" y="17232"/>
                  </a:lnTo>
                  <a:lnTo>
                    <a:pt x="3035" y="17240"/>
                  </a:lnTo>
                  <a:lnTo>
                    <a:pt x="3057" y="17246"/>
                  </a:lnTo>
                  <a:lnTo>
                    <a:pt x="3079" y="17247"/>
                  </a:lnTo>
                  <a:lnTo>
                    <a:pt x="3101" y="17245"/>
                  </a:lnTo>
                  <a:lnTo>
                    <a:pt x="3123" y="17239"/>
                  </a:lnTo>
                  <a:lnTo>
                    <a:pt x="3146" y="17230"/>
                  </a:lnTo>
                  <a:lnTo>
                    <a:pt x="3167" y="17217"/>
                  </a:lnTo>
                  <a:lnTo>
                    <a:pt x="3190" y="17200"/>
                  </a:lnTo>
                  <a:lnTo>
                    <a:pt x="3212" y="17180"/>
                  </a:lnTo>
                  <a:lnTo>
                    <a:pt x="3234" y="17156"/>
                  </a:lnTo>
                  <a:lnTo>
                    <a:pt x="3256" y="17129"/>
                  </a:lnTo>
                  <a:lnTo>
                    <a:pt x="3278" y="17099"/>
                  </a:lnTo>
                  <a:lnTo>
                    <a:pt x="3301" y="17064"/>
                  </a:lnTo>
                  <a:lnTo>
                    <a:pt x="3323" y="17027"/>
                  </a:lnTo>
                  <a:lnTo>
                    <a:pt x="3344" y="16986"/>
                  </a:lnTo>
                  <a:lnTo>
                    <a:pt x="3367" y="16941"/>
                  </a:lnTo>
                  <a:lnTo>
                    <a:pt x="3389" y="16893"/>
                  </a:lnTo>
                  <a:lnTo>
                    <a:pt x="3412" y="16842"/>
                  </a:lnTo>
                  <a:lnTo>
                    <a:pt x="3433" y="16787"/>
                  </a:lnTo>
                  <a:lnTo>
                    <a:pt x="3456" y="16728"/>
                  </a:lnTo>
                  <a:lnTo>
                    <a:pt x="3478" y="16667"/>
                  </a:lnTo>
                  <a:lnTo>
                    <a:pt x="3500" y="16602"/>
                  </a:lnTo>
                  <a:lnTo>
                    <a:pt x="3522" y="16534"/>
                  </a:lnTo>
                  <a:lnTo>
                    <a:pt x="3544" y="16462"/>
                  </a:lnTo>
                  <a:lnTo>
                    <a:pt x="3567" y="16387"/>
                  </a:lnTo>
                  <a:lnTo>
                    <a:pt x="3588" y="16310"/>
                  </a:lnTo>
                  <a:lnTo>
                    <a:pt x="3610" y="16228"/>
                  </a:lnTo>
                  <a:lnTo>
                    <a:pt x="3633" y="16144"/>
                  </a:lnTo>
                  <a:lnTo>
                    <a:pt x="3655" y="16057"/>
                  </a:lnTo>
                  <a:lnTo>
                    <a:pt x="3677" y="15966"/>
                  </a:lnTo>
                  <a:lnTo>
                    <a:pt x="3699" y="15872"/>
                  </a:lnTo>
                  <a:lnTo>
                    <a:pt x="3722" y="15776"/>
                  </a:lnTo>
                  <a:lnTo>
                    <a:pt x="3744" y="15675"/>
                  </a:lnTo>
                  <a:lnTo>
                    <a:pt x="3765" y="15573"/>
                  </a:lnTo>
                  <a:lnTo>
                    <a:pt x="3788" y="15468"/>
                  </a:lnTo>
                  <a:lnTo>
                    <a:pt x="3810" y="15359"/>
                  </a:lnTo>
                  <a:lnTo>
                    <a:pt x="3833" y="15247"/>
                  </a:lnTo>
                  <a:lnTo>
                    <a:pt x="3854" y="15134"/>
                  </a:lnTo>
                  <a:lnTo>
                    <a:pt x="3876" y="15017"/>
                  </a:lnTo>
                  <a:lnTo>
                    <a:pt x="3899" y="14898"/>
                  </a:lnTo>
                  <a:lnTo>
                    <a:pt x="3921" y="14776"/>
                  </a:lnTo>
                  <a:lnTo>
                    <a:pt x="3943" y="14651"/>
                  </a:lnTo>
                  <a:lnTo>
                    <a:pt x="3965" y="14524"/>
                  </a:lnTo>
                  <a:lnTo>
                    <a:pt x="3987" y="14394"/>
                  </a:lnTo>
                  <a:lnTo>
                    <a:pt x="4010" y="14262"/>
                  </a:lnTo>
                  <a:lnTo>
                    <a:pt x="4031" y="14128"/>
                  </a:lnTo>
                  <a:lnTo>
                    <a:pt x="4054" y="13991"/>
                  </a:lnTo>
                  <a:lnTo>
                    <a:pt x="4076" y="13852"/>
                  </a:lnTo>
                  <a:lnTo>
                    <a:pt x="4099" y="13711"/>
                  </a:lnTo>
                  <a:lnTo>
                    <a:pt x="4120" y="13568"/>
                  </a:lnTo>
                  <a:lnTo>
                    <a:pt x="4142" y="13423"/>
                  </a:lnTo>
                  <a:lnTo>
                    <a:pt x="4165" y="13275"/>
                  </a:lnTo>
                  <a:lnTo>
                    <a:pt x="4186" y="13125"/>
                  </a:lnTo>
                  <a:lnTo>
                    <a:pt x="4209" y="12974"/>
                  </a:lnTo>
                  <a:lnTo>
                    <a:pt x="4231" y="12820"/>
                  </a:lnTo>
                  <a:lnTo>
                    <a:pt x="4253" y="12666"/>
                  </a:lnTo>
                  <a:lnTo>
                    <a:pt x="4275" y="12509"/>
                  </a:lnTo>
                  <a:lnTo>
                    <a:pt x="4297" y="12350"/>
                  </a:lnTo>
                  <a:lnTo>
                    <a:pt x="4320" y="12190"/>
                  </a:lnTo>
                  <a:lnTo>
                    <a:pt x="4342" y="12029"/>
                  </a:lnTo>
                  <a:lnTo>
                    <a:pt x="4363" y="11865"/>
                  </a:lnTo>
                  <a:lnTo>
                    <a:pt x="4386" y="11701"/>
                  </a:lnTo>
                  <a:lnTo>
                    <a:pt x="4408" y="11535"/>
                  </a:lnTo>
                </a:path>
              </a:pathLst>
            </a:custGeom>
            <a:noFill/>
            <a:ln w="158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Tahoma" panose="020B0604030504040204" pitchFamily="34" charset="0"/>
                <a:cs typeface="Tahoma" panose="020B0604030504040204" pitchFamily="34" charset="0"/>
              </a:endParaRPr>
            </a:p>
          </p:txBody>
        </p:sp>
        <p:sp>
          <p:nvSpPr>
            <p:cNvPr id="47" name="Freeform 14"/>
            <p:cNvSpPr>
              <a:spLocks/>
            </p:cNvSpPr>
            <p:nvPr/>
          </p:nvSpPr>
          <p:spPr bwMode="gray">
            <a:xfrm>
              <a:off x="2506" y="1279"/>
              <a:ext cx="550" cy="1443"/>
            </a:xfrm>
            <a:custGeom>
              <a:avLst/>
              <a:gdLst>
                <a:gd name="T0" fmla="*/ 0 w 4408"/>
                <a:gd name="T1" fmla="*/ 0 h 12987"/>
                <a:gd name="T2" fmla="*/ 0 w 4408"/>
                <a:gd name="T3" fmla="*/ 0 h 12987"/>
                <a:gd name="T4" fmla="*/ 0 w 4408"/>
                <a:gd name="T5" fmla="*/ 0 h 12987"/>
                <a:gd name="T6" fmla="*/ 0 w 4408"/>
                <a:gd name="T7" fmla="*/ 0 h 12987"/>
                <a:gd name="T8" fmla="*/ 0 w 4408"/>
                <a:gd name="T9" fmla="*/ 0 h 12987"/>
                <a:gd name="T10" fmla="*/ 0 w 4408"/>
                <a:gd name="T11" fmla="*/ 0 h 12987"/>
                <a:gd name="T12" fmla="*/ 0 w 4408"/>
                <a:gd name="T13" fmla="*/ 0 h 12987"/>
                <a:gd name="T14" fmla="*/ 0 w 4408"/>
                <a:gd name="T15" fmla="*/ 0 h 12987"/>
                <a:gd name="T16" fmla="*/ 0 w 4408"/>
                <a:gd name="T17" fmla="*/ 0 h 12987"/>
                <a:gd name="T18" fmla="*/ 0 w 4408"/>
                <a:gd name="T19" fmla="*/ 0 h 12987"/>
                <a:gd name="T20" fmla="*/ 0 w 4408"/>
                <a:gd name="T21" fmla="*/ 0 h 12987"/>
                <a:gd name="T22" fmla="*/ 0 w 4408"/>
                <a:gd name="T23" fmla="*/ 0 h 12987"/>
                <a:gd name="T24" fmla="*/ 0 w 4408"/>
                <a:gd name="T25" fmla="*/ 0 h 12987"/>
                <a:gd name="T26" fmla="*/ 0 w 4408"/>
                <a:gd name="T27" fmla="*/ 0 h 12987"/>
                <a:gd name="T28" fmla="*/ 0 w 4408"/>
                <a:gd name="T29" fmla="*/ 0 h 12987"/>
                <a:gd name="T30" fmla="*/ 0 w 4408"/>
                <a:gd name="T31" fmla="*/ 0 h 12987"/>
                <a:gd name="T32" fmla="*/ 0 w 4408"/>
                <a:gd name="T33" fmla="*/ 0 h 12987"/>
                <a:gd name="T34" fmla="*/ 0 w 4408"/>
                <a:gd name="T35" fmla="*/ 0 h 12987"/>
                <a:gd name="T36" fmla="*/ 0 w 4408"/>
                <a:gd name="T37" fmla="*/ 0 h 12987"/>
                <a:gd name="T38" fmla="*/ 0 w 4408"/>
                <a:gd name="T39" fmla="*/ 0 h 12987"/>
                <a:gd name="T40" fmla="*/ 0 w 4408"/>
                <a:gd name="T41" fmla="*/ 0 h 12987"/>
                <a:gd name="T42" fmla="*/ 0 w 4408"/>
                <a:gd name="T43" fmla="*/ 0 h 12987"/>
                <a:gd name="T44" fmla="*/ 0 w 4408"/>
                <a:gd name="T45" fmla="*/ 0 h 12987"/>
                <a:gd name="T46" fmla="*/ 0 w 4408"/>
                <a:gd name="T47" fmla="*/ 0 h 12987"/>
                <a:gd name="T48" fmla="*/ 0 w 4408"/>
                <a:gd name="T49" fmla="*/ 0 h 12987"/>
                <a:gd name="T50" fmla="*/ 0 w 4408"/>
                <a:gd name="T51" fmla="*/ 0 h 12987"/>
                <a:gd name="T52" fmla="*/ 0 w 4408"/>
                <a:gd name="T53" fmla="*/ 0 h 12987"/>
                <a:gd name="T54" fmla="*/ 0 w 4408"/>
                <a:gd name="T55" fmla="*/ 0 h 12987"/>
                <a:gd name="T56" fmla="*/ 0 w 4408"/>
                <a:gd name="T57" fmla="*/ 0 h 12987"/>
                <a:gd name="T58" fmla="*/ 0 w 4408"/>
                <a:gd name="T59" fmla="*/ 0 h 12987"/>
                <a:gd name="T60" fmla="*/ 0 w 4408"/>
                <a:gd name="T61" fmla="*/ 0 h 12987"/>
                <a:gd name="T62" fmla="*/ 0 w 4408"/>
                <a:gd name="T63" fmla="*/ 0 h 12987"/>
                <a:gd name="T64" fmla="*/ 0 w 4408"/>
                <a:gd name="T65" fmla="*/ 0 h 12987"/>
                <a:gd name="T66" fmla="*/ 0 w 4408"/>
                <a:gd name="T67" fmla="*/ 0 h 12987"/>
                <a:gd name="T68" fmla="*/ 0 w 4408"/>
                <a:gd name="T69" fmla="*/ 0 h 12987"/>
                <a:gd name="T70" fmla="*/ 0 w 4408"/>
                <a:gd name="T71" fmla="*/ 0 h 12987"/>
                <a:gd name="T72" fmla="*/ 0 w 4408"/>
                <a:gd name="T73" fmla="*/ 0 h 12987"/>
                <a:gd name="T74" fmla="*/ 0 w 4408"/>
                <a:gd name="T75" fmla="*/ 0 h 12987"/>
                <a:gd name="T76" fmla="*/ 0 w 4408"/>
                <a:gd name="T77" fmla="*/ 0 h 12987"/>
                <a:gd name="T78" fmla="*/ 0 w 4408"/>
                <a:gd name="T79" fmla="*/ 0 h 12987"/>
                <a:gd name="T80" fmla="*/ 0 w 4408"/>
                <a:gd name="T81" fmla="*/ 0 h 12987"/>
                <a:gd name="T82" fmla="*/ 0 w 4408"/>
                <a:gd name="T83" fmla="*/ 0 h 12987"/>
                <a:gd name="T84" fmla="*/ 0 w 4408"/>
                <a:gd name="T85" fmla="*/ 0 h 12987"/>
                <a:gd name="T86" fmla="*/ 0 w 4408"/>
                <a:gd name="T87" fmla="*/ 0 h 12987"/>
                <a:gd name="T88" fmla="*/ 0 w 4408"/>
                <a:gd name="T89" fmla="*/ 0 h 12987"/>
                <a:gd name="T90" fmla="*/ 0 w 4408"/>
                <a:gd name="T91" fmla="*/ 0 h 12987"/>
                <a:gd name="T92" fmla="*/ 0 w 4408"/>
                <a:gd name="T93" fmla="*/ 0 h 12987"/>
                <a:gd name="T94" fmla="*/ 0 w 4408"/>
                <a:gd name="T95" fmla="*/ 0 h 12987"/>
                <a:gd name="T96" fmla="*/ 0 w 4408"/>
                <a:gd name="T97" fmla="*/ 0 h 12987"/>
                <a:gd name="T98" fmla="*/ 0 w 4408"/>
                <a:gd name="T99" fmla="*/ 0 h 1298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08"/>
                <a:gd name="T151" fmla="*/ 0 h 12987"/>
                <a:gd name="T152" fmla="*/ 4408 w 4408"/>
                <a:gd name="T153" fmla="*/ 12987 h 1298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08" h="12987">
                  <a:moveTo>
                    <a:pt x="0" y="12110"/>
                  </a:moveTo>
                  <a:lnTo>
                    <a:pt x="23" y="11943"/>
                  </a:lnTo>
                  <a:lnTo>
                    <a:pt x="44" y="11775"/>
                  </a:lnTo>
                  <a:lnTo>
                    <a:pt x="66" y="11605"/>
                  </a:lnTo>
                  <a:lnTo>
                    <a:pt x="89" y="11435"/>
                  </a:lnTo>
                  <a:lnTo>
                    <a:pt x="111" y="11263"/>
                  </a:lnTo>
                  <a:lnTo>
                    <a:pt x="133" y="11090"/>
                  </a:lnTo>
                  <a:lnTo>
                    <a:pt x="155" y="10917"/>
                  </a:lnTo>
                  <a:lnTo>
                    <a:pt x="178" y="10743"/>
                  </a:lnTo>
                  <a:lnTo>
                    <a:pt x="200" y="10569"/>
                  </a:lnTo>
                  <a:lnTo>
                    <a:pt x="221" y="10393"/>
                  </a:lnTo>
                  <a:lnTo>
                    <a:pt x="244" y="10216"/>
                  </a:lnTo>
                  <a:lnTo>
                    <a:pt x="266" y="10039"/>
                  </a:lnTo>
                  <a:lnTo>
                    <a:pt x="289" y="9862"/>
                  </a:lnTo>
                  <a:lnTo>
                    <a:pt x="310" y="9685"/>
                  </a:lnTo>
                  <a:lnTo>
                    <a:pt x="332" y="9507"/>
                  </a:lnTo>
                  <a:lnTo>
                    <a:pt x="355" y="9330"/>
                  </a:lnTo>
                  <a:lnTo>
                    <a:pt x="376" y="9151"/>
                  </a:lnTo>
                  <a:lnTo>
                    <a:pt x="399" y="8973"/>
                  </a:lnTo>
                  <a:lnTo>
                    <a:pt x="421" y="8795"/>
                  </a:lnTo>
                  <a:lnTo>
                    <a:pt x="443" y="8616"/>
                  </a:lnTo>
                  <a:lnTo>
                    <a:pt x="465" y="8438"/>
                  </a:lnTo>
                  <a:lnTo>
                    <a:pt x="487" y="8260"/>
                  </a:lnTo>
                  <a:lnTo>
                    <a:pt x="510" y="8082"/>
                  </a:lnTo>
                  <a:lnTo>
                    <a:pt x="532" y="7905"/>
                  </a:lnTo>
                  <a:lnTo>
                    <a:pt x="553" y="7728"/>
                  </a:lnTo>
                  <a:lnTo>
                    <a:pt x="576" y="7552"/>
                  </a:lnTo>
                  <a:lnTo>
                    <a:pt x="598" y="7376"/>
                  </a:lnTo>
                  <a:lnTo>
                    <a:pt x="621" y="7200"/>
                  </a:lnTo>
                  <a:lnTo>
                    <a:pt x="642" y="7025"/>
                  </a:lnTo>
                  <a:lnTo>
                    <a:pt x="665" y="6851"/>
                  </a:lnTo>
                  <a:lnTo>
                    <a:pt x="687" y="6678"/>
                  </a:lnTo>
                  <a:lnTo>
                    <a:pt x="709" y="6506"/>
                  </a:lnTo>
                  <a:lnTo>
                    <a:pt x="731" y="6335"/>
                  </a:lnTo>
                  <a:lnTo>
                    <a:pt x="753" y="6164"/>
                  </a:lnTo>
                  <a:lnTo>
                    <a:pt x="776" y="5995"/>
                  </a:lnTo>
                  <a:lnTo>
                    <a:pt x="798" y="5827"/>
                  </a:lnTo>
                  <a:lnTo>
                    <a:pt x="819" y="5661"/>
                  </a:lnTo>
                  <a:lnTo>
                    <a:pt x="842" y="5495"/>
                  </a:lnTo>
                  <a:lnTo>
                    <a:pt x="864" y="5330"/>
                  </a:lnTo>
                  <a:lnTo>
                    <a:pt x="887" y="5168"/>
                  </a:lnTo>
                  <a:lnTo>
                    <a:pt x="908" y="5007"/>
                  </a:lnTo>
                  <a:lnTo>
                    <a:pt x="930" y="4848"/>
                  </a:lnTo>
                  <a:lnTo>
                    <a:pt x="953" y="4690"/>
                  </a:lnTo>
                  <a:lnTo>
                    <a:pt x="974" y="4533"/>
                  </a:lnTo>
                  <a:lnTo>
                    <a:pt x="997" y="4379"/>
                  </a:lnTo>
                  <a:lnTo>
                    <a:pt x="1019" y="4227"/>
                  </a:lnTo>
                  <a:lnTo>
                    <a:pt x="1042" y="4075"/>
                  </a:lnTo>
                  <a:lnTo>
                    <a:pt x="1063" y="3927"/>
                  </a:lnTo>
                  <a:lnTo>
                    <a:pt x="1085" y="3780"/>
                  </a:lnTo>
                  <a:lnTo>
                    <a:pt x="1108" y="3634"/>
                  </a:lnTo>
                  <a:lnTo>
                    <a:pt x="1130" y="3492"/>
                  </a:lnTo>
                  <a:lnTo>
                    <a:pt x="1152" y="3351"/>
                  </a:lnTo>
                  <a:lnTo>
                    <a:pt x="1174" y="3213"/>
                  </a:lnTo>
                  <a:lnTo>
                    <a:pt x="1196" y="3077"/>
                  </a:lnTo>
                  <a:lnTo>
                    <a:pt x="1219" y="2944"/>
                  </a:lnTo>
                  <a:lnTo>
                    <a:pt x="1240" y="2813"/>
                  </a:lnTo>
                  <a:lnTo>
                    <a:pt x="1263" y="2684"/>
                  </a:lnTo>
                  <a:lnTo>
                    <a:pt x="1285" y="2557"/>
                  </a:lnTo>
                  <a:lnTo>
                    <a:pt x="1307" y="2433"/>
                  </a:lnTo>
                  <a:lnTo>
                    <a:pt x="1329" y="2312"/>
                  </a:lnTo>
                  <a:lnTo>
                    <a:pt x="1351" y="2194"/>
                  </a:lnTo>
                  <a:lnTo>
                    <a:pt x="1374" y="2078"/>
                  </a:lnTo>
                  <a:lnTo>
                    <a:pt x="1396" y="1965"/>
                  </a:lnTo>
                  <a:lnTo>
                    <a:pt x="1417" y="1854"/>
                  </a:lnTo>
                  <a:lnTo>
                    <a:pt x="1440" y="1747"/>
                  </a:lnTo>
                  <a:lnTo>
                    <a:pt x="1462" y="1643"/>
                  </a:lnTo>
                  <a:lnTo>
                    <a:pt x="1485" y="1541"/>
                  </a:lnTo>
                  <a:lnTo>
                    <a:pt x="1506" y="1441"/>
                  </a:lnTo>
                  <a:lnTo>
                    <a:pt x="1529" y="1346"/>
                  </a:lnTo>
                  <a:lnTo>
                    <a:pt x="1551" y="1253"/>
                  </a:lnTo>
                  <a:lnTo>
                    <a:pt x="1572" y="1164"/>
                  </a:lnTo>
                  <a:lnTo>
                    <a:pt x="1595" y="1077"/>
                  </a:lnTo>
                  <a:lnTo>
                    <a:pt x="1617" y="993"/>
                  </a:lnTo>
                  <a:lnTo>
                    <a:pt x="1640" y="913"/>
                  </a:lnTo>
                  <a:lnTo>
                    <a:pt x="1661" y="837"/>
                  </a:lnTo>
                  <a:lnTo>
                    <a:pt x="1683" y="763"/>
                  </a:lnTo>
                  <a:lnTo>
                    <a:pt x="1706" y="692"/>
                  </a:lnTo>
                  <a:lnTo>
                    <a:pt x="1728" y="625"/>
                  </a:lnTo>
                  <a:lnTo>
                    <a:pt x="1750" y="560"/>
                  </a:lnTo>
                  <a:lnTo>
                    <a:pt x="1772" y="500"/>
                  </a:lnTo>
                  <a:lnTo>
                    <a:pt x="1794" y="443"/>
                  </a:lnTo>
                  <a:lnTo>
                    <a:pt x="1817" y="389"/>
                  </a:lnTo>
                  <a:lnTo>
                    <a:pt x="1838" y="339"/>
                  </a:lnTo>
                  <a:lnTo>
                    <a:pt x="1861" y="292"/>
                  </a:lnTo>
                  <a:lnTo>
                    <a:pt x="1883" y="248"/>
                  </a:lnTo>
                  <a:lnTo>
                    <a:pt x="1906" y="209"/>
                  </a:lnTo>
                  <a:lnTo>
                    <a:pt x="1927" y="172"/>
                  </a:lnTo>
                  <a:lnTo>
                    <a:pt x="1949" y="138"/>
                  </a:lnTo>
                  <a:lnTo>
                    <a:pt x="1972" y="109"/>
                  </a:lnTo>
                  <a:lnTo>
                    <a:pt x="1994" y="83"/>
                  </a:lnTo>
                  <a:lnTo>
                    <a:pt x="2016" y="61"/>
                  </a:lnTo>
                  <a:lnTo>
                    <a:pt x="2038" y="42"/>
                  </a:lnTo>
                  <a:lnTo>
                    <a:pt x="2060" y="26"/>
                  </a:lnTo>
                  <a:lnTo>
                    <a:pt x="2083" y="15"/>
                  </a:lnTo>
                  <a:lnTo>
                    <a:pt x="2104" y="6"/>
                  </a:lnTo>
                  <a:lnTo>
                    <a:pt x="2127" y="2"/>
                  </a:lnTo>
                  <a:lnTo>
                    <a:pt x="2149" y="0"/>
                  </a:lnTo>
                  <a:lnTo>
                    <a:pt x="2170" y="3"/>
                  </a:lnTo>
                  <a:lnTo>
                    <a:pt x="2193" y="9"/>
                  </a:lnTo>
                  <a:lnTo>
                    <a:pt x="2215" y="18"/>
                  </a:lnTo>
                  <a:lnTo>
                    <a:pt x="2238" y="32"/>
                  </a:lnTo>
                  <a:lnTo>
                    <a:pt x="2259" y="49"/>
                  </a:lnTo>
                  <a:lnTo>
                    <a:pt x="2281" y="69"/>
                  </a:lnTo>
                  <a:lnTo>
                    <a:pt x="2304" y="92"/>
                  </a:lnTo>
                  <a:lnTo>
                    <a:pt x="2326" y="120"/>
                  </a:lnTo>
                  <a:lnTo>
                    <a:pt x="2348" y="150"/>
                  </a:lnTo>
                  <a:lnTo>
                    <a:pt x="2370" y="185"/>
                  </a:lnTo>
                  <a:lnTo>
                    <a:pt x="2393" y="223"/>
                  </a:lnTo>
                  <a:lnTo>
                    <a:pt x="2415" y="265"/>
                  </a:lnTo>
                  <a:lnTo>
                    <a:pt x="2436" y="309"/>
                  </a:lnTo>
                  <a:lnTo>
                    <a:pt x="2459" y="358"/>
                  </a:lnTo>
                  <a:lnTo>
                    <a:pt x="2481" y="409"/>
                  </a:lnTo>
                  <a:lnTo>
                    <a:pt x="2504" y="465"/>
                  </a:lnTo>
                  <a:lnTo>
                    <a:pt x="2525" y="523"/>
                  </a:lnTo>
                  <a:lnTo>
                    <a:pt x="2547" y="585"/>
                  </a:lnTo>
                  <a:lnTo>
                    <a:pt x="2570" y="650"/>
                  </a:lnTo>
                  <a:lnTo>
                    <a:pt x="2592" y="719"/>
                  </a:lnTo>
                  <a:lnTo>
                    <a:pt x="2614" y="791"/>
                  </a:lnTo>
                  <a:lnTo>
                    <a:pt x="2636" y="866"/>
                  </a:lnTo>
                  <a:lnTo>
                    <a:pt x="2658" y="944"/>
                  </a:lnTo>
                  <a:lnTo>
                    <a:pt x="2681" y="1026"/>
                  </a:lnTo>
                  <a:lnTo>
                    <a:pt x="2702" y="1110"/>
                  </a:lnTo>
                  <a:lnTo>
                    <a:pt x="2725" y="1198"/>
                  </a:lnTo>
                  <a:lnTo>
                    <a:pt x="2747" y="1289"/>
                  </a:lnTo>
                  <a:lnTo>
                    <a:pt x="2768" y="1383"/>
                  </a:lnTo>
                  <a:lnTo>
                    <a:pt x="2791" y="1479"/>
                  </a:lnTo>
                  <a:lnTo>
                    <a:pt x="2813" y="1580"/>
                  </a:lnTo>
                  <a:lnTo>
                    <a:pt x="2836" y="1682"/>
                  </a:lnTo>
                  <a:lnTo>
                    <a:pt x="2857" y="1788"/>
                  </a:lnTo>
                  <a:lnTo>
                    <a:pt x="2880" y="1897"/>
                  </a:lnTo>
                  <a:lnTo>
                    <a:pt x="2902" y="2008"/>
                  </a:lnTo>
                  <a:lnTo>
                    <a:pt x="2924" y="2122"/>
                  </a:lnTo>
                  <a:lnTo>
                    <a:pt x="2946" y="2239"/>
                  </a:lnTo>
                  <a:lnTo>
                    <a:pt x="2968" y="2359"/>
                  </a:lnTo>
                  <a:lnTo>
                    <a:pt x="2991" y="2481"/>
                  </a:lnTo>
                  <a:lnTo>
                    <a:pt x="3013" y="2606"/>
                  </a:lnTo>
                  <a:lnTo>
                    <a:pt x="3034" y="2733"/>
                  </a:lnTo>
                  <a:lnTo>
                    <a:pt x="3057" y="2863"/>
                  </a:lnTo>
                  <a:lnTo>
                    <a:pt x="3079" y="2995"/>
                  </a:lnTo>
                  <a:lnTo>
                    <a:pt x="3102" y="3129"/>
                  </a:lnTo>
                  <a:lnTo>
                    <a:pt x="3123" y="3267"/>
                  </a:lnTo>
                  <a:lnTo>
                    <a:pt x="3145" y="3406"/>
                  </a:lnTo>
                  <a:lnTo>
                    <a:pt x="3168" y="3547"/>
                  </a:lnTo>
                  <a:lnTo>
                    <a:pt x="3190" y="3690"/>
                  </a:lnTo>
                  <a:lnTo>
                    <a:pt x="3212" y="3836"/>
                  </a:lnTo>
                  <a:lnTo>
                    <a:pt x="3234" y="3984"/>
                  </a:lnTo>
                  <a:lnTo>
                    <a:pt x="3257" y="4134"/>
                  </a:lnTo>
                  <a:lnTo>
                    <a:pt x="3279" y="4285"/>
                  </a:lnTo>
                  <a:lnTo>
                    <a:pt x="3300" y="4438"/>
                  </a:lnTo>
                  <a:lnTo>
                    <a:pt x="3323" y="4594"/>
                  </a:lnTo>
                  <a:lnTo>
                    <a:pt x="3345" y="4751"/>
                  </a:lnTo>
                  <a:lnTo>
                    <a:pt x="3367" y="4909"/>
                  </a:lnTo>
                  <a:lnTo>
                    <a:pt x="3389" y="5070"/>
                  </a:lnTo>
                  <a:lnTo>
                    <a:pt x="3411" y="5231"/>
                  </a:lnTo>
                  <a:lnTo>
                    <a:pt x="3434" y="5394"/>
                  </a:lnTo>
                  <a:lnTo>
                    <a:pt x="3455" y="5559"/>
                  </a:lnTo>
                  <a:lnTo>
                    <a:pt x="3478" y="5724"/>
                  </a:lnTo>
                  <a:lnTo>
                    <a:pt x="3500" y="5892"/>
                  </a:lnTo>
                  <a:lnTo>
                    <a:pt x="3522" y="6060"/>
                  </a:lnTo>
                  <a:lnTo>
                    <a:pt x="3544" y="6230"/>
                  </a:lnTo>
                  <a:lnTo>
                    <a:pt x="3566" y="6401"/>
                  </a:lnTo>
                  <a:lnTo>
                    <a:pt x="3589" y="6572"/>
                  </a:lnTo>
                  <a:lnTo>
                    <a:pt x="3611" y="6745"/>
                  </a:lnTo>
                  <a:lnTo>
                    <a:pt x="3632" y="6919"/>
                  </a:lnTo>
                  <a:lnTo>
                    <a:pt x="3655" y="7093"/>
                  </a:lnTo>
                  <a:lnTo>
                    <a:pt x="3677" y="7268"/>
                  </a:lnTo>
                  <a:lnTo>
                    <a:pt x="3700" y="7443"/>
                  </a:lnTo>
                  <a:lnTo>
                    <a:pt x="3721" y="7620"/>
                  </a:lnTo>
                  <a:lnTo>
                    <a:pt x="3744" y="7797"/>
                  </a:lnTo>
                  <a:lnTo>
                    <a:pt x="3766" y="7974"/>
                  </a:lnTo>
                  <a:lnTo>
                    <a:pt x="3788" y="8152"/>
                  </a:lnTo>
                  <a:lnTo>
                    <a:pt x="3810" y="8330"/>
                  </a:lnTo>
                  <a:lnTo>
                    <a:pt x="3832" y="8508"/>
                  </a:lnTo>
                  <a:lnTo>
                    <a:pt x="3855" y="8686"/>
                  </a:lnTo>
                  <a:lnTo>
                    <a:pt x="3877" y="8864"/>
                  </a:lnTo>
                  <a:lnTo>
                    <a:pt x="3898" y="9043"/>
                  </a:lnTo>
                  <a:lnTo>
                    <a:pt x="3921" y="9221"/>
                  </a:lnTo>
                  <a:lnTo>
                    <a:pt x="3943" y="9398"/>
                  </a:lnTo>
                  <a:lnTo>
                    <a:pt x="3965" y="9576"/>
                  </a:lnTo>
                  <a:lnTo>
                    <a:pt x="3987" y="9754"/>
                  </a:lnTo>
                  <a:lnTo>
                    <a:pt x="4009" y="9930"/>
                  </a:lnTo>
                  <a:lnTo>
                    <a:pt x="4032" y="10108"/>
                  </a:lnTo>
                  <a:lnTo>
                    <a:pt x="4053" y="10284"/>
                  </a:lnTo>
                  <a:lnTo>
                    <a:pt x="4076" y="10461"/>
                  </a:lnTo>
                  <a:lnTo>
                    <a:pt x="4098" y="10636"/>
                  </a:lnTo>
                  <a:lnTo>
                    <a:pt x="4121" y="10810"/>
                  </a:lnTo>
                  <a:lnTo>
                    <a:pt x="4142" y="10985"/>
                  </a:lnTo>
                  <a:lnTo>
                    <a:pt x="4164" y="11157"/>
                  </a:lnTo>
                  <a:lnTo>
                    <a:pt x="4187" y="11330"/>
                  </a:lnTo>
                  <a:lnTo>
                    <a:pt x="4209" y="11501"/>
                  </a:lnTo>
                  <a:lnTo>
                    <a:pt x="4231" y="11671"/>
                  </a:lnTo>
                  <a:lnTo>
                    <a:pt x="4253" y="11840"/>
                  </a:lnTo>
                  <a:lnTo>
                    <a:pt x="4275" y="12008"/>
                  </a:lnTo>
                  <a:lnTo>
                    <a:pt x="4298" y="12175"/>
                  </a:lnTo>
                  <a:lnTo>
                    <a:pt x="4319" y="12340"/>
                  </a:lnTo>
                  <a:lnTo>
                    <a:pt x="4342" y="12504"/>
                  </a:lnTo>
                  <a:lnTo>
                    <a:pt x="4364" y="12667"/>
                  </a:lnTo>
                  <a:lnTo>
                    <a:pt x="4387" y="12828"/>
                  </a:lnTo>
                  <a:lnTo>
                    <a:pt x="4408" y="12987"/>
                  </a:lnTo>
                </a:path>
              </a:pathLst>
            </a:custGeom>
            <a:noFill/>
            <a:ln w="158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Tahoma" panose="020B0604030504040204" pitchFamily="34" charset="0"/>
                <a:cs typeface="Tahoma" panose="020B0604030504040204" pitchFamily="34" charset="0"/>
              </a:endParaRPr>
            </a:p>
          </p:txBody>
        </p:sp>
      </p:grpSp>
      <p:grpSp>
        <p:nvGrpSpPr>
          <p:cNvPr id="9" name="Group 15"/>
          <p:cNvGrpSpPr>
            <a:grpSpLocks/>
          </p:cNvGrpSpPr>
          <p:nvPr/>
        </p:nvGrpSpPr>
        <p:grpSpPr bwMode="auto">
          <a:xfrm rot="9008849">
            <a:off x="1311950" y="2991908"/>
            <a:ext cx="1585735" cy="156185"/>
            <a:chOff x="304" y="1279"/>
            <a:chExt cx="2752" cy="1980"/>
          </a:xfrm>
        </p:grpSpPr>
        <p:sp>
          <p:nvSpPr>
            <p:cNvPr id="38" name="Freeform 16"/>
            <p:cNvSpPr>
              <a:spLocks/>
            </p:cNvSpPr>
            <p:nvPr/>
          </p:nvSpPr>
          <p:spPr bwMode="gray">
            <a:xfrm>
              <a:off x="304" y="1730"/>
              <a:ext cx="549" cy="1529"/>
            </a:xfrm>
            <a:custGeom>
              <a:avLst/>
              <a:gdLst>
                <a:gd name="T0" fmla="*/ 0 w 4386"/>
                <a:gd name="T1" fmla="*/ 0 h 13758"/>
                <a:gd name="T2" fmla="*/ 0 w 4386"/>
                <a:gd name="T3" fmla="*/ 0 h 13758"/>
                <a:gd name="T4" fmla="*/ 0 w 4386"/>
                <a:gd name="T5" fmla="*/ 0 h 13758"/>
                <a:gd name="T6" fmla="*/ 0 w 4386"/>
                <a:gd name="T7" fmla="*/ 0 h 13758"/>
                <a:gd name="T8" fmla="*/ 0 w 4386"/>
                <a:gd name="T9" fmla="*/ 0 h 13758"/>
                <a:gd name="T10" fmla="*/ 0 w 4386"/>
                <a:gd name="T11" fmla="*/ 0 h 13758"/>
                <a:gd name="T12" fmla="*/ 0 w 4386"/>
                <a:gd name="T13" fmla="*/ 0 h 13758"/>
                <a:gd name="T14" fmla="*/ 0 w 4386"/>
                <a:gd name="T15" fmla="*/ 0 h 13758"/>
                <a:gd name="T16" fmla="*/ 0 w 4386"/>
                <a:gd name="T17" fmla="*/ 0 h 13758"/>
                <a:gd name="T18" fmla="*/ 0 w 4386"/>
                <a:gd name="T19" fmla="*/ 0 h 13758"/>
                <a:gd name="T20" fmla="*/ 0 w 4386"/>
                <a:gd name="T21" fmla="*/ 0 h 13758"/>
                <a:gd name="T22" fmla="*/ 0 w 4386"/>
                <a:gd name="T23" fmla="*/ 0 h 13758"/>
                <a:gd name="T24" fmla="*/ 0 w 4386"/>
                <a:gd name="T25" fmla="*/ 0 h 13758"/>
                <a:gd name="T26" fmla="*/ 0 w 4386"/>
                <a:gd name="T27" fmla="*/ 0 h 13758"/>
                <a:gd name="T28" fmla="*/ 0 w 4386"/>
                <a:gd name="T29" fmla="*/ 0 h 13758"/>
                <a:gd name="T30" fmla="*/ 0 w 4386"/>
                <a:gd name="T31" fmla="*/ 0 h 13758"/>
                <a:gd name="T32" fmla="*/ 0 w 4386"/>
                <a:gd name="T33" fmla="*/ 0 h 13758"/>
                <a:gd name="T34" fmla="*/ 0 w 4386"/>
                <a:gd name="T35" fmla="*/ 0 h 13758"/>
                <a:gd name="T36" fmla="*/ 0 w 4386"/>
                <a:gd name="T37" fmla="*/ 0 h 13758"/>
                <a:gd name="T38" fmla="*/ 0 w 4386"/>
                <a:gd name="T39" fmla="*/ 0 h 13758"/>
                <a:gd name="T40" fmla="*/ 0 w 4386"/>
                <a:gd name="T41" fmla="*/ 0 h 13758"/>
                <a:gd name="T42" fmla="*/ 0 w 4386"/>
                <a:gd name="T43" fmla="*/ 0 h 13758"/>
                <a:gd name="T44" fmla="*/ 0 w 4386"/>
                <a:gd name="T45" fmla="*/ 0 h 13758"/>
                <a:gd name="T46" fmla="*/ 0 w 4386"/>
                <a:gd name="T47" fmla="*/ 0 h 13758"/>
                <a:gd name="T48" fmla="*/ 0 w 4386"/>
                <a:gd name="T49" fmla="*/ 0 h 13758"/>
                <a:gd name="T50" fmla="*/ 0 w 4386"/>
                <a:gd name="T51" fmla="*/ 0 h 13758"/>
                <a:gd name="T52" fmla="*/ 0 w 4386"/>
                <a:gd name="T53" fmla="*/ 0 h 13758"/>
                <a:gd name="T54" fmla="*/ 0 w 4386"/>
                <a:gd name="T55" fmla="*/ 0 h 13758"/>
                <a:gd name="T56" fmla="*/ 0 w 4386"/>
                <a:gd name="T57" fmla="*/ 0 h 13758"/>
                <a:gd name="T58" fmla="*/ 0 w 4386"/>
                <a:gd name="T59" fmla="*/ 0 h 13758"/>
                <a:gd name="T60" fmla="*/ 0 w 4386"/>
                <a:gd name="T61" fmla="*/ 0 h 13758"/>
                <a:gd name="T62" fmla="*/ 0 w 4386"/>
                <a:gd name="T63" fmla="*/ 0 h 13758"/>
                <a:gd name="T64" fmla="*/ 0 w 4386"/>
                <a:gd name="T65" fmla="*/ 0 h 13758"/>
                <a:gd name="T66" fmla="*/ 0 w 4386"/>
                <a:gd name="T67" fmla="*/ 0 h 13758"/>
                <a:gd name="T68" fmla="*/ 0 w 4386"/>
                <a:gd name="T69" fmla="*/ 0 h 13758"/>
                <a:gd name="T70" fmla="*/ 0 w 4386"/>
                <a:gd name="T71" fmla="*/ 0 h 13758"/>
                <a:gd name="T72" fmla="*/ 0 w 4386"/>
                <a:gd name="T73" fmla="*/ 0 h 13758"/>
                <a:gd name="T74" fmla="*/ 0 w 4386"/>
                <a:gd name="T75" fmla="*/ 0 h 13758"/>
                <a:gd name="T76" fmla="*/ 0 w 4386"/>
                <a:gd name="T77" fmla="*/ 0 h 13758"/>
                <a:gd name="T78" fmla="*/ 0 w 4386"/>
                <a:gd name="T79" fmla="*/ 0 h 13758"/>
                <a:gd name="T80" fmla="*/ 0 w 4386"/>
                <a:gd name="T81" fmla="*/ 0 h 13758"/>
                <a:gd name="T82" fmla="*/ 0 w 4386"/>
                <a:gd name="T83" fmla="*/ 0 h 13758"/>
                <a:gd name="T84" fmla="*/ 0 w 4386"/>
                <a:gd name="T85" fmla="*/ 0 h 13758"/>
                <a:gd name="T86" fmla="*/ 0 w 4386"/>
                <a:gd name="T87" fmla="*/ 0 h 13758"/>
                <a:gd name="T88" fmla="*/ 0 w 4386"/>
                <a:gd name="T89" fmla="*/ 0 h 13758"/>
                <a:gd name="T90" fmla="*/ 0 w 4386"/>
                <a:gd name="T91" fmla="*/ 0 h 13758"/>
                <a:gd name="T92" fmla="*/ 0 w 4386"/>
                <a:gd name="T93" fmla="*/ 0 h 13758"/>
                <a:gd name="T94" fmla="*/ 0 w 4386"/>
                <a:gd name="T95" fmla="*/ 0 h 13758"/>
                <a:gd name="T96" fmla="*/ 0 w 4386"/>
                <a:gd name="T97" fmla="*/ 0 h 13758"/>
                <a:gd name="T98" fmla="*/ 0 w 4386"/>
                <a:gd name="T99" fmla="*/ 0 h 137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386"/>
                <a:gd name="T151" fmla="*/ 0 h 13758"/>
                <a:gd name="T152" fmla="*/ 4386 w 4386"/>
                <a:gd name="T153" fmla="*/ 13758 h 137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386" h="13758">
                  <a:moveTo>
                    <a:pt x="0" y="0"/>
                  </a:moveTo>
                  <a:lnTo>
                    <a:pt x="0" y="0"/>
                  </a:lnTo>
                  <a:lnTo>
                    <a:pt x="22" y="150"/>
                  </a:lnTo>
                  <a:lnTo>
                    <a:pt x="44" y="303"/>
                  </a:lnTo>
                  <a:lnTo>
                    <a:pt x="66" y="457"/>
                  </a:lnTo>
                  <a:lnTo>
                    <a:pt x="89" y="614"/>
                  </a:lnTo>
                  <a:lnTo>
                    <a:pt x="111" y="772"/>
                  </a:lnTo>
                  <a:lnTo>
                    <a:pt x="132" y="931"/>
                  </a:lnTo>
                  <a:lnTo>
                    <a:pt x="155" y="1092"/>
                  </a:lnTo>
                  <a:lnTo>
                    <a:pt x="177" y="1254"/>
                  </a:lnTo>
                  <a:lnTo>
                    <a:pt x="200" y="1419"/>
                  </a:lnTo>
                  <a:lnTo>
                    <a:pt x="221" y="1583"/>
                  </a:lnTo>
                  <a:lnTo>
                    <a:pt x="244" y="1750"/>
                  </a:lnTo>
                  <a:lnTo>
                    <a:pt x="266" y="1918"/>
                  </a:lnTo>
                  <a:lnTo>
                    <a:pt x="288" y="2087"/>
                  </a:lnTo>
                  <a:lnTo>
                    <a:pt x="310" y="2257"/>
                  </a:lnTo>
                  <a:lnTo>
                    <a:pt x="332" y="2428"/>
                  </a:lnTo>
                  <a:lnTo>
                    <a:pt x="355" y="2601"/>
                  </a:lnTo>
                  <a:lnTo>
                    <a:pt x="377" y="2773"/>
                  </a:lnTo>
                  <a:lnTo>
                    <a:pt x="398" y="2948"/>
                  </a:lnTo>
                  <a:lnTo>
                    <a:pt x="421" y="3123"/>
                  </a:lnTo>
                  <a:lnTo>
                    <a:pt x="443" y="3297"/>
                  </a:lnTo>
                  <a:lnTo>
                    <a:pt x="466" y="3474"/>
                  </a:lnTo>
                  <a:lnTo>
                    <a:pt x="487" y="3650"/>
                  </a:lnTo>
                  <a:lnTo>
                    <a:pt x="509" y="3828"/>
                  </a:lnTo>
                  <a:lnTo>
                    <a:pt x="532" y="4005"/>
                  </a:lnTo>
                  <a:lnTo>
                    <a:pt x="554" y="4183"/>
                  </a:lnTo>
                  <a:lnTo>
                    <a:pt x="576" y="4361"/>
                  </a:lnTo>
                  <a:lnTo>
                    <a:pt x="598" y="4539"/>
                  </a:lnTo>
                  <a:lnTo>
                    <a:pt x="621" y="4717"/>
                  </a:lnTo>
                  <a:lnTo>
                    <a:pt x="642" y="4896"/>
                  </a:lnTo>
                  <a:lnTo>
                    <a:pt x="664" y="5074"/>
                  </a:lnTo>
                  <a:lnTo>
                    <a:pt x="687" y="5252"/>
                  </a:lnTo>
                  <a:lnTo>
                    <a:pt x="709" y="5429"/>
                  </a:lnTo>
                  <a:lnTo>
                    <a:pt x="731" y="5607"/>
                  </a:lnTo>
                  <a:lnTo>
                    <a:pt x="753" y="5785"/>
                  </a:lnTo>
                  <a:lnTo>
                    <a:pt x="775" y="5962"/>
                  </a:lnTo>
                  <a:lnTo>
                    <a:pt x="798" y="6138"/>
                  </a:lnTo>
                  <a:lnTo>
                    <a:pt x="819" y="6315"/>
                  </a:lnTo>
                  <a:lnTo>
                    <a:pt x="842" y="6490"/>
                  </a:lnTo>
                  <a:lnTo>
                    <a:pt x="864" y="6666"/>
                  </a:lnTo>
                  <a:lnTo>
                    <a:pt x="886" y="6839"/>
                  </a:lnTo>
                  <a:lnTo>
                    <a:pt x="908" y="7013"/>
                  </a:lnTo>
                  <a:lnTo>
                    <a:pt x="930" y="7186"/>
                  </a:lnTo>
                  <a:lnTo>
                    <a:pt x="953" y="7358"/>
                  </a:lnTo>
                  <a:lnTo>
                    <a:pt x="975" y="7528"/>
                  </a:lnTo>
                  <a:lnTo>
                    <a:pt x="996" y="7698"/>
                  </a:lnTo>
                  <a:lnTo>
                    <a:pt x="1019" y="7866"/>
                  </a:lnTo>
                  <a:lnTo>
                    <a:pt x="1041" y="8034"/>
                  </a:lnTo>
                  <a:lnTo>
                    <a:pt x="1064" y="8199"/>
                  </a:lnTo>
                  <a:lnTo>
                    <a:pt x="1085" y="8364"/>
                  </a:lnTo>
                  <a:lnTo>
                    <a:pt x="1108" y="8527"/>
                  </a:lnTo>
                  <a:lnTo>
                    <a:pt x="1130" y="8689"/>
                  </a:lnTo>
                  <a:lnTo>
                    <a:pt x="1152" y="8849"/>
                  </a:lnTo>
                  <a:lnTo>
                    <a:pt x="1174" y="9008"/>
                  </a:lnTo>
                  <a:lnTo>
                    <a:pt x="1196" y="9164"/>
                  </a:lnTo>
                  <a:lnTo>
                    <a:pt x="1219" y="9320"/>
                  </a:lnTo>
                  <a:lnTo>
                    <a:pt x="1240" y="9473"/>
                  </a:lnTo>
                  <a:lnTo>
                    <a:pt x="1262" y="9625"/>
                  </a:lnTo>
                  <a:lnTo>
                    <a:pt x="1285" y="9775"/>
                  </a:lnTo>
                  <a:lnTo>
                    <a:pt x="1307" y="9922"/>
                  </a:lnTo>
                  <a:lnTo>
                    <a:pt x="1329" y="10068"/>
                  </a:lnTo>
                  <a:lnTo>
                    <a:pt x="1351" y="10211"/>
                  </a:lnTo>
                  <a:lnTo>
                    <a:pt x="1373" y="10352"/>
                  </a:lnTo>
                  <a:lnTo>
                    <a:pt x="1396" y="10491"/>
                  </a:lnTo>
                  <a:lnTo>
                    <a:pt x="1417" y="10629"/>
                  </a:lnTo>
                  <a:lnTo>
                    <a:pt x="1440" y="10763"/>
                  </a:lnTo>
                  <a:lnTo>
                    <a:pt x="1462" y="10895"/>
                  </a:lnTo>
                  <a:lnTo>
                    <a:pt x="1485" y="11025"/>
                  </a:lnTo>
                  <a:lnTo>
                    <a:pt x="1506" y="11153"/>
                  </a:lnTo>
                  <a:lnTo>
                    <a:pt x="1528" y="11277"/>
                  </a:lnTo>
                  <a:lnTo>
                    <a:pt x="1551" y="11399"/>
                  </a:lnTo>
                  <a:lnTo>
                    <a:pt x="1573" y="11519"/>
                  </a:lnTo>
                  <a:lnTo>
                    <a:pt x="1595" y="11636"/>
                  </a:lnTo>
                  <a:lnTo>
                    <a:pt x="1617" y="11751"/>
                  </a:lnTo>
                  <a:lnTo>
                    <a:pt x="1639" y="11861"/>
                  </a:lnTo>
                  <a:lnTo>
                    <a:pt x="1662" y="11970"/>
                  </a:lnTo>
                  <a:lnTo>
                    <a:pt x="1683" y="12076"/>
                  </a:lnTo>
                  <a:lnTo>
                    <a:pt x="1706" y="12178"/>
                  </a:lnTo>
                  <a:lnTo>
                    <a:pt x="1728" y="12279"/>
                  </a:lnTo>
                  <a:lnTo>
                    <a:pt x="1750" y="12375"/>
                  </a:lnTo>
                  <a:lnTo>
                    <a:pt x="1772" y="12469"/>
                  </a:lnTo>
                  <a:lnTo>
                    <a:pt x="1794" y="12560"/>
                  </a:lnTo>
                  <a:lnTo>
                    <a:pt x="1817" y="12648"/>
                  </a:lnTo>
                  <a:lnTo>
                    <a:pt x="1838" y="12732"/>
                  </a:lnTo>
                  <a:lnTo>
                    <a:pt x="1860" y="12814"/>
                  </a:lnTo>
                  <a:lnTo>
                    <a:pt x="1883" y="12892"/>
                  </a:lnTo>
                  <a:lnTo>
                    <a:pt x="1905" y="12967"/>
                  </a:lnTo>
                  <a:lnTo>
                    <a:pt x="1927" y="13039"/>
                  </a:lnTo>
                  <a:lnTo>
                    <a:pt x="1949" y="13108"/>
                  </a:lnTo>
                  <a:lnTo>
                    <a:pt x="1972" y="13173"/>
                  </a:lnTo>
                  <a:lnTo>
                    <a:pt x="1994" y="13235"/>
                  </a:lnTo>
                  <a:lnTo>
                    <a:pt x="2015" y="13293"/>
                  </a:lnTo>
                  <a:lnTo>
                    <a:pt x="2038" y="13349"/>
                  </a:lnTo>
                  <a:lnTo>
                    <a:pt x="2060" y="13401"/>
                  </a:lnTo>
                  <a:lnTo>
                    <a:pt x="2083" y="13449"/>
                  </a:lnTo>
                  <a:lnTo>
                    <a:pt x="2104" y="13494"/>
                  </a:lnTo>
                  <a:lnTo>
                    <a:pt x="2126" y="13535"/>
                  </a:lnTo>
                  <a:lnTo>
                    <a:pt x="2149" y="13573"/>
                  </a:lnTo>
                  <a:lnTo>
                    <a:pt x="2171" y="13608"/>
                  </a:lnTo>
                  <a:lnTo>
                    <a:pt x="2193" y="13638"/>
                  </a:lnTo>
                  <a:lnTo>
                    <a:pt x="2215" y="13666"/>
                  </a:lnTo>
                  <a:lnTo>
                    <a:pt x="2238" y="13690"/>
                  </a:lnTo>
                  <a:lnTo>
                    <a:pt x="2260" y="13710"/>
                  </a:lnTo>
                  <a:lnTo>
                    <a:pt x="2281" y="13726"/>
                  </a:lnTo>
                  <a:lnTo>
                    <a:pt x="2304" y="13740"/>
                  </a:lnTo>
                  <a:lnTo>
                    <a:pt x="2326" y="13749"/>
                  </a:lnTo>
                  <a:lnTo>
                    <a:pt x="2349" y="13756"/>
                  </a:lnTo>
                  <a:lnTo>
                    <a:pt x="2370" y="13758"/>
                  </a:lnTo>
                  <a:lnTo>
                    <a:pt x="2392" y="13757"/>
                  </a:lnTo>
                  <a:lnTo>
                    <a:pt x="2415" y="13752"/>
                  </a:lnTo>
                  <a:lnTo>
                    <a:pt x="2436" y="13743"/>
                  </a:lnTo>
                  <a:lnTo>
                    <a:pt x="2459" y="13732"/>
                  </a:lnTo>
                  <a:lnTo>
                    <a:pt x="2481" y="13716"/>
                  </a:lnTo>
                  <a:lnTo>
                    <a:pt x="2503" y="13697"/>
                  </a:lnTo>
                  <a:lnTo>
                    <a:pt x="2525" y="13675"/>
                  </a:lnTo>
                  <a:lnTo>
                    <a:pt x="2547" y="13649"/>
                  </a:lnTo>
                  <a:lnTo>
                    <a:pt x="2570" y="13620"/>
                  </a:lnTo>
                  <a:lnTo>
                    <a:pt x="2592" y="13587"/>
                  </a:lnTo>
                  <a:lnTo>
                    <a:pt x="2613" y="13550"/>
                  </a:lnTo>
                  <a:lnTo>
                    <a:pt x="2636" y="13510"/>
                  </a:lnTo>
                  <a:lnTo>
                    <a:pt x="2658" y="13467"/>
                  </a:lnTo>
                  <a:lnTo>
                    <a:pt x="2681" y="13420"/>
                  </a:lnTo>
                  <a:lnTo>
                    <a:pt x="2702" y="13369"/>
                  </a:lnTo>
                  <a:lnTo>
                    <a:pt x="2725" y="13316"/>
                  </a:lnTo>
                  <a:lnTo>
                    <a:pt x="2747" y="13259"/>
                  </a:lnTo>
                  <a:lnTo>
                    <a:pt x="2769" y="13198"/>
                  </a:lnTo>
                  <a:lnTo>
                    <a:pt x="2791" y="13133"/>
                  </a:lnTo>
                  <a:lnTo>
                    <a:pt x="2813" y="13066"/>
                  </a:lnTo>
                  <a:lnTo>
                    <a:pt x="2836" y="12995"/>
                  </a:lnTo>
                  <a:lnTo>
                    <a:pt x="2858" y="12922"/>
                  </a:lnTo>
                  <a:lnTo>
                    <a:pt x="2879" y="12845"/>
                  </a:lnTo>
                  <a:lnTo>
                    <a:pt x="2902" y="12765"/>
                  </a:lnTo>
                  <a:lnTo>
                    <a:pt x="2924" y="12681"/>
                  </a:lnTo>
                  <a:lnTo>
                    <a:pt x="2947" y="12595"/>
                  </a:lnTo>
                  <a:lnTo>
                    <a:pt x="2968" y="12505"/>
                  </a:lnTo>
                  <a:lnTo>
                    <a:pt x="2990" y="12412"/>
                  </a:lnTo>
                  <a:lnTo>
                    <a:pt x="3013" y="12317"/>
                  </a:lnTo>
                  <a:lnTo>
                    <a:pt x="3034" y="12217"/>
                  </a:lnTo>
                  <a:lnTo>
                    <a:pt x="3057" y="12115"/>
                  </a:lnTo>
                  <a:lnTo>
                    <a:pt x="3079" y="12011"/>
                  </a:lnTo>
                  <a:lnTo>
                    <a:pt x="3102" y="11904"/>
                  </a:lnTo>
                  <a:lnTo>
                    <a:pt x="3123" y="11793"/>
                  </a:lnTo>
                  <a:lnTo>
                    <a:pt x="3145" y="11680"/>
                  </a:lnTo>
                  <a:lnTo>
                    <a:pt x="3168" y="11565"/>
                  </a:lnTo>
                  <a:lnTo>
                    <a:pt x="3190" y="11446"/>
                  </a:lnTo>
                  <a:lnTo>
                    <a:pt x="3212" y="11325"/>
                  </a:lnTo>
                  <a:lnTo>
                    <a:pt x="3234" y="11201"/>
                  </a:lnTo>
                  <a:lnTo>
                    <a:pt x="3256" y="11074"/>
                  </a:lnTo>
                  <a:lnTo>
                    <a:pt x="3279" y="10946"/>
                  </a:lnTo>
                  <a:lnTo>
                    <a:pt x="3300" y="10815"/>
                  </a:lnTo>
                  <a:lnTo>
                    <a:pt x="3323" y="10681"/>
                  </a:lnTo>
                  <a:lnTo>
                    <a:pt x="3345" y="10545"/>
                  </a:lnTo>
                  <a:lnTo>
                    <a:pt x="3367" y="10407"/>
                  </a:lnTo>
                  <a:lnTo>
                    <a:pt x="3389" y="10266"/>
                  </a:lnTo>
                  <a:lnTo>
                    <a:pt x="3411" y="10124"/>
                  </a:lnTo>
                  <a:lnTo>
                    <a:pt x="3434" y="9978"/>
                  </a:lnTo>
                  <a:lnTo>
                    <a:pt x="3456" y="9832"/>
                  </a:lnTo>
                  <a:lnTo>
                    <a:pt x="3477" y="9683"/>
                  </a:lnTo>
                  <a:lnTo>
                    <a:pt x="3500" y="9532"/>
                  </a:lnTo>
                  <a:lnTo>
                    <a:pt x="3522" y="9379"/>
                  </a:lnTo>
                  <a:lnTo>
                    <a:pt x="3545" y="9225"/>
                  </a:lnTo>
                  <a:lnTo>
                    <a:pt x="3566" y="9068"/>
                  </a:lnTo>
                  <a:lnTo>
                    <a:pt x="3589" y="8910"/>
                  </a:lnTo>
                  <a:lnTo>
                    <a:pt x="3611" y="8751"/>
                  </a:lnTo>
                  <a:lnTo>
                    <a:pt x="3632" y="8590"/>
                  </a:lnTo>
                  <a:lnTo>
                    <a:pt x="3655" y="8428"/>
                  </a:lnTo>
                  <a:lnTo>
                    <a:pt x="3677" y="8263"/>
                  </a:lnTo>
                  <a:lnTo>
                    <a:pt x="3700" y="8098"/>
                  </a:lnTo>
                  <a:lnTo>
                    <a:pt x="3721" y="7931"/>
                  </a:lnTo>
                  <a:lnTo>
                    <a:pt x="3743" y="7763"/>
                  </a:lnTo>
                  <a:lnTo>
                    <a:pt x="3766" y="7594"/>
                  </a:lnTo>
                  <a:lnTo>
                    <a:pt x="3788" y="7424"/>
                  </a:lnTo>
                  <a:lnTo>
                    <a:pt x="3810" y="7252"/>
                  </a:lnTo>
                  <a:lnTo>
                    <a:pt x="3832" y="7080"/>
                  </a:lnTo>
                  <a:lnTo>
                    <a:pt x="3854" y="6908"/>
                  </a:lnTo>
                  <a:lnTo>
                    <a:pt x="3877" y="6733"/>
                  </a:lnTo>
                  <a:lnTo>
                    <a:pt x="3898" y="6558"/>
                  </a:lnTo>
                  <a:lnTo>
                    <a:pt x="3921" y="6383"/>
                  </a:lnTo>
                  <a:lnTo>
                    <a:pt x="3943" y="6207"/>
                  </a:lnTo>
                  <a:lnTo>
                    <a:pt x="3966" y="6030"/>
                  </a:lnTo>
                  <a:lnTo>
                    <a:pt x="3987" y="5853"/>
                  </a:lnTo>
                  <a:lnTo>
                    <a:pt x="4009" y="5676"/>
                  </a:lnTo>
                  <a:lnTo>
                    <a:pt x="4032" y="5498"/>
                  </a:lnTo>
                  <a:lnTo>
                    <a:pt x="4054" y="5320"/>
                  </a:lnTo>
                  <a:lnTo>
                    <a:pt x="4076" y="5143"/>
                  </a:lnTo>
                  <a:lnTo>
                    <a:pt x="4098" y="4964"/>
                  </a:lnTo>
                  <a:lnTo>
                    <a:pt x="4120" y="4786"/>
                  </a:lnTo>
                  <a:lnTo>
                    <a:pt x="4143" y="4608"/>
                  </a:lnTo>
                  <a:lnTo>
                    <a:pt x="4164" y="4429"/>
                  </a:lnTo>
                  <a:lnTo>
                    <a:pt x="4187" y="4251"/>
                  </a:lnTo>
                  <a:lnTo>
                    <a:pt x="4209" y="4073"/>
                  </a:lnTo>
                  <a:lnTo>
                    <a:pt x="4230" y="3896"/>
                  </a:lnTo>
                  <a:lnTo>
                    <a:pt x="4253" y="3719"/>
                  </a:lnTo>
                  <a:lnTo>
                    <a:pt x="4275" y="3542"/>
                  </a:lnTo>
                  <a:lnTo>
                    <a:pt x="4298" y="3365"/>
                  </a:lnTo>
                  <a:lnTo>
                    <a:pt x="4319" y="3190"/>
                  </a:lnTo>
                  <a:lnTo>
                    <a:pt x="4341" y="3015"/>
                  </a:lnTo>
                  <a:lnTo>
                    <a:pt x="4364" y="2842"/>
                  </a:lnTo>
                  <a:lnTo>
                    <a:pt x="4386" y="2668"/>
                  </a:lnTo>
                </a:path>
              </a:pathLst>
            </a:custGeom>
            <a:noFill/>
            <a:ln w="15875"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Tahoma" panose="020B0604030504040204" pitchFamily="34" charset="0"/>
                <a:cs typeface="Tahoma" panose="020B0604030504040204" pitchFamily="34" charset="0"/>
              </a:endParaRPr>
            </a:p>
          </p:txBody>
        </p:sp>
        <p:sp>
          <p:nvSpPr>
            <p:cNvPr id="39" name="Freeform 17"/>
            <p:cNvSpPr>
              <a:spLocks/>
            </p:cNvSpPr>
            <p:nvPr/>
          </p:nvSpPr>
          <p:spPr bwMode="gray">
            <a:xfrm>
              <a:off x="853" y="1279"/>
              <a:ext cx="551" cy="1867"/>
            </a:xfrm>
            <a:custGeom>
              <a:avLst/>
              <a:gdLst>
                <a:gd name="T0" fmla="*/ 0 w 4408"/>
                <a:gd name="T1" fmla="*/ 0 h 16810"/>
                <a:gd name="T2" fmla="*/ 0 w 4408"/>
                <a:gd name="T3" fmla="*/ 0 h 16810"/>
                <a:gd name="T4" fmla="*/ 0 w 4408"/>
                <a:gd name="T5" fmla="*/ 0 h 16810"/>
                <a:gd name="T6" fmla="*/ 0 w 4408"/>
                <a:gd name="T7" fmla="*/ 0 h 16810"/>
                <a:gd name="T8" fmla="*/ 0 w 4408"/>
                <a:gd name="T9" fmla="*/ 0 h 16810"/>
                <a:gd name="T10" fmla="*/ 0 w 4408"/>
                <a:gd name="T11" fmla="*/ 0 h 16810"/>
                <a:gd name="T12" fmla="*/ 0 w 4408"/>
                <a:gd name="T13" fmla="*/ 0 h 16810"/>
                <a:gd name="T14" fmla="*/ 0 w 4408"/>
                <a:gd name="T15" fmla="*/ 0 h 16810"/>
                <a:gd name="T16" fmla="*/ 0 w 4408"/>
                <a:gd name="T17" fmla="*/ 0 h 16810"/>
                <a:gd name="T18" fmla="*/ 0 w 4408"/>
                <a:gd name="T19" fmla="*/ 0 h 16810"/>
                <a:gd name="T20" fmla="*/ 0 w 4408"/>
                <a:gd name="T21" fmla="*/ 0 h 16810"/>
                <a:gd name="T22" fmla="*/ 0 w 4408"/>
                <a:gd name="T23" fmla="*/ 0 h 16810"/>
                <a:gd name="T24" fmla="*/ 0 w 4408"/>
                <a:gd name="T25" fmla="*/ 0 h 16810"/>
                <a:gd name="T26" fmla="*/ 0 w 4408"/>
                <a:gd name="T27" fmla="*/ 0 h 16810"/>
                <a:gd name="T28" fmla="*/ 0 w 4408"/>
                <a:gd name="T29" fmla="*/ 0 h 16810"/>
                <a:gd name="T30" fmla="*/ 0 w 4408"/>
                <a:gd name="T31" fmla="*/ 0 h 16810"/>
                <a:gd name="T32" fmla="*/ 0 w 4408"/>
                <a:gd name="T33" fmla="*/ 0 h 16810"/>
                <a:gd name="T34" fmla="*/ 0 w 4408"/>
                <a:gd name="T35" fmla="*/ 0 h 16810"/>
                <a:gd name="T36" fmla="*/ 0 w 4408"/>
                <a:gd name="T37" fmla="*/ 0 h 16810"/>
                <a:gd name="T38" fmla="*/ 0 w 4408"/>
                <a:gd name="T39" fmla="*/ 0 h 16810"/>
                <a:gd name="T40" fmla="*/ 0 w 4408"/>
                <a:gd name="T41" fmla="*/ 0 h 16810"/>
                <a:gd name="T42" fmla="*/ 0 w 4408"/>
                <a:gd name="T43" fmla="*/ 0 h 16810"/>
                <a:gd name="T44" fmla="*/ 0 w 4408"/>
                <a:gd name="T45" fmla="*/ 0 h 16810"/>
                <a:gd name="T46" fmla="*/ 0 w 4408"/>
                <a:gd name="T47" fmla="*/ 0 h 16810"/>
                <a:gd name="T48" fmla="*/ 0 w 4408"/>
                <a:gd name="T49" fmla="*/ 0 h 16810"/>
                <a:gd name="T50" fmla="*/ 0 w 4408"/>
                <a:gd name="T51" fmla="*/ 0 h 16810"/>
                <a:gd name="T52" fmla="*/ 0 w 4408"/>
                <a:gd name="T53" fmla="*/ 0 h 16810"/>
                <a:gd name="T54" fmla="*/ 0 w 4408"/>
                <a:gd name="T55" fmla="*/ 0 h 16810"/>
                <a:gd name="T56" fmla="*/ 0 w 4408"/>
                <a:gd name="T57" fmla="*/ 0 h 16810"/>
                <a:gd name="T58" fmla="*/ 0 w 4408"/>
                <a:gd name="T59" fmla="*/ 0 h 16810"/>
                <a:gd name="T60" fmla="*/ 0 w 4408"/>
                <a:gd name="T61" fmla="*/ 0 h 16810"/>
                <a:gd name="T62" fmla="*/ 0 w 4408"/>
                <a:gd name="T63" fmla="*/ 0 h 16810"/>
                <a:gd name="T64" fmla="*/ 0 w 4408"/>
                <a:gd name="T65" fmla="*/ 0 h 16810"/>
                <a:gd name="T66" fmla="*/ 0 w 4408"/>
                <a:gd name="T67" fmla="*/ 0 h 16810"/>
                <a:gd name="T68" fmla="*/ 0 w 4408"/>
                <a:gd name="T69" fmla="*/ 0 h 16810"/>
                <a:gd name="T70" fmla="*/ 0 w 4408"/>
                <a:gd name="T71" fmla="*/ 0 h 16810"/>
                <a:gd name="T72" fmla="*/ 0 w 4408"/>
                <a:gd name="T73" fmla="*/ 0 h 16810"/>
                <a:gd name="T74" fmla="*/ 0 w 4408"/>
                <a:gd name="T75" fmla="*/ 0 h 16810"/>
                <a:gd name="T76" fmla="*/ 0 w 4408"/>
                <a:gd name="T77" fmla="*/ 0 h 16810"/>
                <a:gd name="T78" fmla="*/ 0 w 4408"/>
                <a:gd name="T79" fmla="*/ 0 h 16810"/>
                <a:gd name="T80" fmla="*/ 0 w 4408"/>
                <a:gd name="T81" fmla="*/ 0 h 16810"/>
                <a:gd name="T82" fmla="*/ 0 w 4408"/>
                <a:gd name="T83" fmla="*/ 0 h 16810"/>
                <a:gd name="T84" fmla="*/ 0 w 4408"/>
                <a:gd name="T85" fmla="*/ 0 h 16810"/>
                <a:gd name="T86" fmla="*/ 0 w 4408"/>
                <a:gd name="T87" fmla="*/ 0 h 16810"/>
                <a:gd name="T88" fmla="*/ 0 w 4408"/>
                <a:gd name="T89" fmla="*/ 0 h 16810"/>
                <a:gd name="T90" fmla="*/ 0 w 4408"/>
                <a:gd name="T91" fmla="*/ 0 h 16810"/>
                <a:gd name="T92" fmla="*/ 0 w 4408"/>
                <a:gd name="T93" fmla="*/ 0 h 16810"/>
                <a:gd name="T94" fmla="*/ 0 w 4408"/>
                <a:gd name="T95" fmla="*/ 0 h 16810"/>
                <a:gd name="T96" fmla="*/ 0 w 4408"/>
                <a:gd name="T97" fmla="*/ 0 h 16810"/>
                <a:gd name="T98" fmla="*/ 0 w 4408"/>
                <a:gd name="T99" fmla="*/ 0 h 1681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08"/>
                <a:gd name="T151" fmla="*/ 0 h 16810"/>
                <a:gd name="T152" fmla="*/ 4408 w 4408"/>
                <a:gd name="T153" fmla="*/ 16810 h 1681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08" h="16810">
                  <a:moveTo>
                    <a:pt x="0" y="6732"/>
                  </a:moveTo>
                  <a:lnTo>
                    <a:pt x="22" y="6560"/>
                  </a:lnTo>
                  <a:lnTo>
                    <a:pt x="44" y="6387"/>
                  </a:lnTo>
                  <a:lnTo>
                    <a:pt x="67" y="6217"/>
                  </a:lnTo>
                  <a:lnTo>
                    <a:pt x="89" y="6047"/>
                  </a:lnTo>
                  <a:lnTo>
                    <a:pt x="110" y="5879"/>
                  </a:lnTo>
                  <a:lnTo>
                    <a:pt x="133" y="5712"/>
                  </a:lnTo>
                  <a:lnTo>
                    <a:pt x="155" y="5546"/>
                  </a:lnTo>
                  <a:lnTo>
                    <a:pt x="178" y="5382"/>
                  </a:lnTo>
                  <a:lnTo>
                    <a:pt x="199" y="5218"/>
                  </a:lnTo>
                  <a:lnTo>
                    <a:pt x="221" y="5057"/>
                  </a:lnTo>
                  <a:lnTo>
                    <a:pt x="244" y="4897"/>
                  </a:lnTo>
                  <a:lnTo>
                    <a:pt x="266" y="4738"/>
                  </a:lnTo>
                  <a:lnTo>
                    <a:pt x="288" y="4581"/>
                  </a:lnTo>
                  <a:lnTo>
                    <a:pt x="310" y="4427"/>
                  </a:lnTo>
                  <a:lnTo>
                    <a:pt x="332" y="4274"/>
                  </a:lnTo>
                  <a:lnTo>
                    <a:pt x="355" y="4122"/>
                  </a:lnTo>
                  <a:lnTo>
                    <a:pt x="376" y="3972"/>
                  </a:lnTo>
                  <a:lnTo>
                    <a:pt x="399" y="3825"/>
                  </a:lnTo>
                  <a:lnTo>
                    <a:pt x="421" y="3679"/>
                  </a:lnTo>
                  <a:lnTo>
                    <a:pt x="442" y="3536"/>
                  </a:lnTo>
                  <a:lnTo>
                    <a:pt x="465" y="3395"/>
                  </a:lnTo>
                  <a:lnTo>
                    <a:pt x="487" y="3256"/>
                  </a:lnTo>
                  <a:lnTo>
                    <a:pt x="510" y="3119"/>
                  </a:lnTo>
                  <a:lnTo>
                    <a:pt x="531" y="2985"/>
                  </a:lnTo>
                  <a:lnTo>
                    <a:pt x="554" y="2853"/>
                  </a:lnTo>
                  <a:lnTo>
                    <a:pt x="576" y="2723"/>
                  </a:lnTo>
                  <a:lnTo>
                    <a:pt x="598" y="2597"/>
                  </a:lnTo>
                  <a:lnTo>
                    <a:pt x="620" y="2471"/>
                  </a:lnTo>
                  <a:lnTo>
                    <a:pt x="642" y="2349"/>
                  </a:lnTo>
                  <a:lnTo>
                    <a:pt x="665" y="2231"/>
                  </a:lnTo>
                  <a:lnTo>
                    <a:pt x="687" y="2113"/>
                  </a:lnTo>
                  <a:lnTo>
                    <a:pt x="708" y="2000"/>
                  </a:lnTo>
                  <a:lnTo>
                    <a:pt x="731" y="1888"/>
                  </a:lnTo>
                  <a:lnTo>
                    <a:pt x="753" y="1779"/>
                  </a:lnTo>
                  <a:lnTo>
                    <a:pt x="776" y="1674"/>
                  </a:lnTo>
                  <a:lnTo>
                    <a:pt x="797" y="1572"/>
                  </a:lnTo>
                  <a:lnTo>
                    <a:pt x="819" y="1472"/>
                  </a:lnTo>
                  <a:lnTo>
                    <a:pt x="842" y="1375"/>
                  </a:lnTo>
                  <a:lnTo>
                    <a:pt x="864" y="1281"/>
                  </a:lnTo>
                  <a:lnTo>
                    <a:pt x="886" y="1191"/>
                  </a:lnTo>
                  <a:lnTo>
                    <a:pt x="908" y="1103"/>
                  </a:lnTo>
                  <a:lnTo>
                    <a:pt x="931" y="1019"/>
                  </a:lnTo>
                  <a:lnTo>
                    <a:pt x="953" y="938"/>
                  </a:lnTo>
                  <a:lnTo>
                    <a:pt x="974" y="860"/>
                  </a:lnTo>
                  <a:lnTo>
                    <a:pt x="997" y="785"/>
                  </a:lnTo>
                  <a:lnTo>
                    <a:pt x="1019" y="714"/>
                  </a:lnTo>
                  <a:lnTo>
                    <a:pt x="1041" y="645"/>
                  </a:lnTo>
                  <a:lnTo>
                    <a:pt x="1063" y="580"/>
                  </a:lnTo>
                  <a:lnTo>
                    <a:pt x="1085" y="519"/>
                  </a:lnTo>
                  <a:lnTo>
                    <a:pt x="1108" y="461"/>
                  </a:lnTo>
                  <a:lnTo>
                    <a:pt x="1129" y="406"/>
                  </a:lnTo>
                  <a:lnTo>
                    <a:pt x="1152" y="354"/>
                  </a:lnTo>
                  <a:lnTo>
                    <a:pt x="1174" y="306"/>
                  </a:lnTo>
                  <a:lnTo>
                    <a:pt x="1196" y="261"/>
                  </a:lnTo>
                  <a:lnTo>
                    <a:pt x="1218" y="220"/>
                  </a:lnTo>
                  <a:lnTo>
                    <a:pt x="1240" y="183"/>
                  </a:lnTo>
                  <a:lnTo>
                    <a:pt x="1263" y="148"/>
                  </a:lnTo>
                  <a:lnTo>
                    <a:pt x="1285" y="118"/>
                  </a:lnTo>
                  <a:lnTo>
                    <a:pt x="1306" y="91"/>
                  </a:lnTo>
                  <a:lnTo>
                    <a:pt x="1329" y="68"/>
                  </a:lnTo>
                  <a:lnTo>
                    <a:pt x="1351" y="47"/>
                  </a:lnTo>
                  <a:lnTo>
                    <a:pt x="1374" y="31"/>
                  </a:lnTo>
                  <a:lnTo>
                    <a:pt x="1395" y="17"/>
                  </a:lnTo>
                  <a:lnTo>
                    <a:pt x="1418" y="8"/>
                  </a:lnTo>
                  <a:lnTo>
                    <a:pt x="1440" y="3"/>
                  </a:lnTo>
                  <a:lnTo>
                    <a:pt x="1462" y="0"/>
                  </a:lnTo>
                  <a:lnTo>
                    <a:pt x="1484" y="2"/>
                  </a:lnTo>
                  <a:lnTo>
                    <a:pt x="1506" y="7"/>
                  </a:lnTo>
                  <a:lnTo>
                    <a:pt x="1529" y="15"/>
                  </a:lnTo>
                  <a:lnTo>
                    <a:pt x="1551" y="27"/>
                  </a:lnTo>
                  <a:lnTo>
                    <a:pt x="1572" y="43"/>
                  </a:lnTo>
                  <a:lnTo>
                    <a:pt x="1595" y="62"/>
                  </a:lnTo>
                  <a:lnTo>
                    <a:pt x="1617" y="84"/>
                  </a:lnTo>
                  <a:lnTo>
                    <a:pt x="1639" y="111"/>
                  </a:lnTo>
                  <a:lnTo>
                    <a:pt x="1661" y="142"/>
                  </a:lnTo>
                  <a:lnTo>
                    <a:pt x="1683" y="174"/>
                  </a:lnTo>
                  <a:lnTo>
                    <a:pt x="1706" y="211"/>
                  </a:lnTo>
                  <a:lnTo>
                    <a:pt x="1727" y="251"/>
                  </a:lnTo>
                  <a:lnTo>
                    <a:pt x="1750" y="295"/>
                  </a:lnTo>
                  <a:lnTo>
                    <a:pt x="1772" y="343"/>
                  </a:lnTo>
                  <a:lnTo>
                    <a:pt x="1795" y="393"/>
                  </a:lnTo>
                  <a:lnTo>
                    <a:pt x="1816" y="447"/>
                  </a:lnTo>
                  <a:lnTo>
                    <a:pt x="1838" y="504"/>
                  </a:lnTo>
                  <a:lnTo>
                    <a:pt x="1861" y="566"/>
                  </a:lnTo>
                  <a:lnTo>
                    <a:pt x="1883" y="630"/>
                  </a:lnTo>
                  <a:lnTo>
                    <a:pt x="1905" y="697"/>
                  </a:lnTo>
                  <a:lnTo>
                    <a:pt x="1927" y="768"/>
                  </a:lnTo>
                  <a:lnTo>
                    <a:pt x="1949" y="842"/>
                  </a:lnTo>
                  <a:lnTo>
                    <a:pt x="1972" y="920"/>
                  </a:lnTo>
                  <a:lnTo>
                    <a:pt x="1993" y="1000"/>
                  </a:lnTo>
                  <a:lnTo>
                    <a:pt x="2016" y="1083"/>
                  </a:lnTo>
                  <a:lnTo>
                    <a:pt x="2038" y="1170"/>
                  </a:lnTo>
                  <a:lnTo>
                    <a:pt x="2060" y="1260"/>
                  </a:lnTo>
                  <a:lnTo>
                    <a:pt x="2082" y="1353"/>
                  </a:lnTo>
                  <a:lnTo>
                    <a:pt x="2104" y="1449"/>
                  </a:lnTo>
                  <a:lnTo>
                    <a:pt x="2127" y="1549"/>
                  </a:lnTo>
                  <a:lnTo>
                    <a:pt x="2149" y="1651"/>
                  </a:lnTo>
                  <a:lnTo>
                    <a:pt x="2170" y="1755"/>
                  </a:lnTo>
                  <a:lnTo>
                    <a:pt x="2193" y="1863"/>
                  </a:lnTo>
                  <a:lnTo>
                    <a:pt x="2215" y="1973"/>
                  </a:lnTo>
                  <a:lnTo>
                    <a:pt x="2237" y="2087"/>
                  </a:lnTo>
                  <a:lnTo>
                    <a:pt x="2259" y="2203"/>
                  </a:lnTo>
                  <a:lnTo>
                    <a:pt x="2282" y="2321"/>
                  </a:lnTo>
                  <a:lnTo>
                    <a:pt x="2304" y="2443"/>
                  </a:lnTo>
                  <a:lnTo>
                    <a:pt x="2325" y="2566"/>
                  </a:lnTo>
                  <a:lnTo>
                    <a:pt x="2348" y="2694"/>
                  </a:lnTo>
                  <a:lnTo>
                    <a:pt x="2370" y="2823"/>
                  </a:lnTo>
                  <a:lnTo>
                    <a:pt x="2393" y="2954"/>
                  </a:lnTo>
                  <a:lnTo>
                    <a:pt x="2414" y="3088"/>
                  </a:lnTo>
                  <a:lnTo>
                    <a:pt x="2436" y="3224"/>
                  </a:lnTo>
                  <a:lnTo>
                    <a:pt x="2459" y="3362"/>
                  </a:lnTo>
                  <a:lnTo>
                    <a:pt x="2481" y="3503"/>
                  </a:lnTo>
                  <a:lnTo>
                    <a:pt x="2503" y="3646"/>
                  </a:lnTo>
                  <a:lnTo>
                    <a:pt x="2525" y="3791"/>
                  </a:lnTo>
                  <a:lnTo>
                    <a:pt x="2547" y="3938"/>
                  </a:lnTo>
                  <a:lnTo>
                    <a:pt x="2570" y="4087"/>
                  </a:lnTo>
                  <a:lnTo>
                    <a:pt x="2591" y="4238"/>
                  </a:lnTo>
                  <a:lnTo>
                    <a:pt x="2614" y="4391"/>
                  </a:lnTo>
                  <a:lnTo>
                    <a:pt x="2636" y="4546"/>
                  </a:lnTo>
                  <a:lnTo>
                    <a:pt x="2659" y="4701"/>
                  </a:lnTo>
                  <a:lnTo>
                    <a:pt x="2680" y="4860"/>
                  </a:lnTo>
                  <a:lnTo>
                    <a:pt x="2702" y="5019"/>
                  </a:lnTo>
                  <a:lnTo>
                    <a:pt x="2725" y="5180"/>
                  </a:lnTo>
                  <a:lnTo>
                    <a:pt x="2747" y="5344"/>
                  </a:lnTo>
                  <a:lnTo>
                    <a:pt x="2769" y="5507"/>
                  </a:lnTo>
                  <a:lnTo>
                    <a:pt x="2791" y="5673"/>
                  </a:lnTo>
                  <a:lnTo>
                    <a:pt x="2813" y="5840"/>
                  </a:lnTo>
                  <a:lnTo>
                    <a:pt x="2835" y="6008"/>
                  </a:lnTo>
                  <a:lnTo>
                    <a:pt x="2857" y="6178"/>
                  </a:lnTo>
                  <a:lnTo>
                    <a:pt x="2880" y="6348"/>
                  </a:lnTo>
                  <a:lnTo>
                    <a:pt x="2902" y="6519"/>
                  </a:lnTo>
                  <a:lnTo>
                    <a:pt x="2923" y="6692"/>
                  </a:lnTo>
                  <a:lnTo>
                    <a:pt x="2946" y="6865"/>
                  </a:lnTo>
                  <a:lnTo>
                    <a:pt x="2968" y="7039"/>
                  </a:lnTo>
                  <a:lnTo>
                    <a:pt x="2991" y="7213"/>
                  </a:lnTo>
                  <a:lnTo>
                    <a:pt x="3012" y="7389"/>
                  </a:lnTo>
                  <a:lnTo>
                    <a:pt x="3035" y="7565"/>
                  </a:lnTo>
                  <a:lnTo>
                    <a:pt x="3057" y="7742"/>
                  </a:lnTo>
                  <a:lnTo>
                    <a:pt x="3079" y="7919"/>
                  </a:lnTo>
                  <a:lnTo>
                    <a:pt x="3101" y="8097"/>
                  </a:lnTo>
                  <a:lnTo>
                    <a:pt x="3123" y="8274"/>
                  </a:lnTo>
                  <a:lnTo>
                    <a:pt x="3146" y="8452"/>
                  </a:lnTo>
                  <a:lnTo>
                    <a:pt x="3168" y="8631"/>
                  </a:lnTo>
                  <a:lnTo>
                    <a:pt x="3189" y="8809"/>
                  </a:lnTo>
                  <a:lnTo>
                    <a:pt x="3212" y="8987"/>
                  </a:lnTo>
                  <a:lnTo>
                    <a:pt x="3234" y="9166"/>
                  </a:lnTo>
                  <a:lnTo>
                    <a:pt x="3257" y="9344"/>
                  </a:lnTo>
                  <a:lnTo>
                    <a:pt x="3278" y="9521"/>
                  </a:lnTo>
                  <a:lnTo>
                    <a:pt x="3300" y="9699"/>
                  </a:lnTo>
                  <a:lnTo>
                    <a:pt x="3323" y="9876"/>
                  </a:lnTo>
                  <a:lnTo>
                    <a:pt x="3345" y="10054"/>
                  </a:lnTo>
                  <a:lnTo>
                    <a:pt x="3367" y="10230"/>
                  </a:lnTo>
                  <a:lnTo>
                    <a:pt x="3389" y="10406"/>
                  </a:lnTo>
                  <a:lnTo>
                    <a:pt x="3412" y="10582"/>
                  </a:lnTo>
                  <a:lnTo>
                    <a:pt x="3433" y="10757"/>
                  </a:lnTo>
                  <a:lnTo>
                    <a:pt x="3455" y="10930"/>
                  </a:lnTo>
                  <a:lnTo>
                    <a:pt x="3478" y="11104"/>
                  </a:lnTo>
                  <a:lnTo>
                    <a:pt x="3500" y="11276"/>
                  </a:lnTo>
                  <a:lnTo>
                    <a:pt x="3522" y="11448"/>
                  </a:lnTo>
                  <a:lnTo>
                    <a:pt x="3544" y="11619"/>
                  </a:lnTo>
                  <a:lnTo>
                    <a:pt x="3566" y="11788"/>
                  </a:lnTo>
                  <a:lnTo>
                    <a:pt x="3589" y="11956"/>
                  </a:lnTo>
                  <a:lnTo>
                    <a:pt x="3610" y="12124"/>
                  </a:lnTo>
                  <a:lnTo>
                    <a:pt x="3633" y="12289"/>
                  </a:lnTo>
                  <a:lnTo>
                    <a:pt x="3655" y="12454"/>
                  </a:lnTo>
                  <a:lnTo>
                    <a:pt x="3677" y="12616"/>
                  </a:lnTo>
                  <a:lnTo>
                    <a:pt x="3699" y="12777"/>
                  </a:lnTo>
                  <a:lnTo>
                    <a:pt x="3721" y="12937"/>
                  </a:lnTo>
                  <a:lnTo>
                    <a:pt x="3744" y="13096"/>
                  </a:lnTo>
                  <a:lnTo>
                    <a:pt x="3766" y="13253"/>
                  </a:lnTo>
                  <a:lnTo>
                    <a:pt x="3787" y="13408"/>
                  </a:lnTo>
                  <a:lnTo>
                    <a:pt x="3810" y="13561"/>
                  </a:lnTo>
                  <a:lnTo>
                    <a:pt x="3832" y="13712"/>
                  </a:lnTo>
                  <a:lnTo>
                    <a:pt x="3855" y="13861"/>
                  </a:lnTo>
                  <a:lnTo>
                    <a:pt x="3876" y="14009"/>
                  </a:lnTo>
                  <a:lnTo>
                    <a:pt x="3899" y="14154"/>
                  </a:lnTo>
                  <a:lnTo>
                    <a:pt x="3921" y="14298"/>
                  </a:lnTo>
                  <a:lnTo>
                    <a:pt x="3943" y="14439"/>
                  </a:lnTo>
                  <a:lnTo>
                    <a:pt x="3965" y="14577"/>
                  </a:lnTo>
                  <a:lnTo>
                    <a:pt x="3987" y="14714"/>
                  </a:lnTo>
                  <a:lnTo>
                    <a:pt x="4010" y="14847"/>
                  </a:lnTo>
                  <a:lnTo>
                    <a:pt x="4031" y="14979"/>
                  </a:lnTo>
                  <a:lnTo>
                    <a:pt x="4053" y="15109"/>
                  </a:lnTo>
                  <a:lnTo>
                    <a:pt x="4076" y="15236"/>
                  </a:lnTo>
                  <a:lnTo>
                    <a:pt x="4098" y="15360"/>
                  </a:lnTo>
                  <a:lnTo>
                    <a:pt x="4120" y="15482"/>
                  </a:lnTo>
                  <a:lnTo>
                    <a:pt x="4142" y="15602"/>
                  </a:lnTo>
                  <a:lnTo>
                    <a:pt x="4164" y="15718"/>
                  </a:lnTo>
                  <a:lnTo>
                    <a:pt x="4187" y="15831"/>
                  </a:lnTo>
                  <a:lnTo>
                    <a:pt x="4208" y="15942"/>
                  </a:lnTo>
                  <a:lnTo>
                    <a:pt x="4231" y="16051"/>
                  </a:lnTo>
                  <a:lnTo>
                    <a:pt x="4253" y="16156"/>
                  </a:lnTo>
                  <a:lnTo>
                    <a:pt x="4276" y="16258"/>
                  </a:lnTo>
                  <a:lnTo>
                    <a:pt x="4297" y="16357"/>
                  </a:lnTo>
                  <a:lnTo>
                    <a:pt x="4319" y="16454"/>
                  </a:lnTo>
                  <a:lnTo>
                    <a:pt x="4342" y="16548"/>
                  </a:lnTo>
                  <a:lnTo>
                    <a:pt x="4364" y="16638"/>
                  </a:lnTo>
                  <a:lnTo>
                    <a:pt x="4386" y="16726"/>
                  </a:lnTo>
                  <a:lnTo>
                    <a:pt x="4408" y="16810"/>
                  </a:lnTo>
                </a:path>
              </a:pathLst>
            </a:custGeom>
            <a:noFill/>
            <a:ln w="15875"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Tahoma" panose="020B0604030504040204" pitchFamily="34" charset="0"/>
                <a:cs typeface="Tahoma" panose="020B0604030504040204" pitchFamily="34" charset="0"/>
              </a:endParaRPr>
            </a:p>
          </p:txBody>
        </p:sp>
        <p:sp>
          <p:nvSpPr>
            <p:cNvPr id="40" name="Freeform 18"/>
            <p:cNvSpPr>
              <a:spLocks/>
            </p:cNvSpPr>
            <p:nvPr/>
          </p:nvSpPr>
          <p:spPr bwMode="gray">
            <a:xfrm>
              <a:off x="1404" y="1279"/>
              <a:ext cx="550" cy="1980"/>
            </a:xfrm>
            <a:custGeom>
              <a:avLst/>
              <a:gdLst>
                <a:gd name="T0" fmla="*/ 0 w 4407"/>
                <a:gd name="T1" fmla="*/ 0 h 17822"/>
                <a:gd name="T2" fmla="*/ 0 w 4407"/>
                <a:gd name="T3" fmla="*/ 0 h 17822"/>
                <a:gd name="T4" fmla="*/ 0 w 4407"/>
                <a:gd name="T5" fmla="*/ 0 h 17822"/>
                <a:gd name="T6" fmla="*/ 0 w 4407"/>
                <a:gd name="T7" fmla="*/ 0 h 17822"/>
                <a:gd name="T8" fmla="*/ 0 w 4407"/>
                <a:gd name="T9" fmla="*/ 0 h 17822"/>
                <a:gd name="T10" fmla="*/ 0 w 4407"/>
                <a:gd name="T11" fmla="*/ 0 h 17822"/>
                <a:gd name="T12" fmla="*/ 0 w 4407"/>
                <a:gd name="T13" fmla="*/ 0 h 17822"/>
                <a:gd name="T14" fmla="*/ 0 w 4407"/>
                <a:gd name="T15" fmla="*/ 0 h 17822"/>
                <a:gd name="T16" fmla="*/ 0 w 4407"/>
                <a:gd name="T17" fmla="*/ 0 h 17822"/>
                <a:gd name="T18" fmla="*/ 0 w 4407"/>
                <a:gd name="T19" fmla="*/ 0 h 17822"/>
                <a:gd name="T20" fmla="*/ 0 w 4407"/>
                <a:gd name="T21" fmla="*/ 0 h 17822"/>
                <a:gd name="T22" fmla="*/ 0 w 4407"/>
                <a:gd name="T23" fmla="*/ 0 h 17822"/>
                <a:gd name="T24" fmla="*/ 0 w 4407"/>
                <a:gd name="T25" fmla="*/ 0 h 17822"/>
                <a:gd name="T26" fmla="*/ 0 w 4407"/>
                <a:gd name="T27" fmla="*/ 0 h 17822"/>
                <a:gd name="T28" fmla="*/ 0 w 4407"/>
                <a:gd name="T29" fmla="*/ 0 h 17822"/>
                <a:gd name="T30" fmla="*/ 0 w 4407"/>
                <a:gd name="T31" fmla="*/ 0 h 17822"/>
                <a:gd name="T32" fmla="*/ 0 w 4407"/>
                <a:gd name="T33" fmla="*/ 0 h 17822"/>
                <a:gd name="T34" fmla="*/ 0 w 4407"/>
                <a:gd name="T35" fmla="*/ 0 h 17822"/>
                <a:gd name="T36" fmla="*/ 0 w 4407"/>
                <a:gd name="T37" fmla="*/ 0 h 17822"/>
                <a:gd name="T38" fmla="*/ 0 w 4407"/>
                <a:gd name="T39" fmla="*/ 0 h 17822"/>
                <a:gd name="T40" fmla="*/ 0 w 4407"/>
                <a:gd name="T41" fmla="*/ 0 h 17822"/>
                <a:gd name="T42" fmla="*/ 0 w 4407"/>
                <a:gd name="T43" fmla="*/ 0 h 17822"/>
                <a:gd name="T44" fmla="*/ 0 w 4407"/>
                <a:gd name="T45" fmla="*/ 0 h 17822"/>
                <a:gd name="T46" fmla="*/ 0 w 4407"/>
                <a:gd name="T47" fmla="*/ 0 h 17822"/>
                <a:gd name="T48" fmla="*/ 0 w 4407"/>
                <a:gd name="T49" fmla="*/ 0 h 17822"/>
                <a:gd name="T50" fmla="*/ 0 w 4407"/>
                <a:gd name="T51" fmla="*/ 0 h 17822"/>
                <a:gd name="T52" fmla="*/ 0 w 4407"/>
                <a:gd name="T53" fmla="*/ 0 h 17822"/>
                <a:gd name="T54" fmla="*/ 0 w 4407"/>
                <a:gd name="T55" fmla="*/ 0 h 17822"/>
                <a:gd name="T56" fmla="*/ 0 w 4407"/>
                <a:gd name="T57" fmla="*/ 0 h 17822"/>
                <a:gd name="T58" fmla="*/ 0 w 4407"/>
                <a:gd name="T59" fmla="*/ 0 h 17822"/>
                <a:gd name="T60" fmla="*/ 0 w 4407"/>
                <a:gd name="T61" fmla="*/ 0 h 17822"/>
                <a:gd name="T62" fmla="*/ 0 w 4407"/>
                <a:gd name="T63" fmla="*/ 0 h 17822"/>
                <a:gd name="T64" fmla="*/ 0 w 4407"/>
                <a:gd name="T65" fmla="*/ 0 h 17822"/>
                <a:gd name="T66" fmla="*/ 0 w 4407"/>
                <a:gd name="T67" fmla="*/ 0 h 17822"/>
                <a:gd name="T68" fmla="*/ 0 w 4407"/>
                <a:gd name="T69" fmla="*/ 0 h 17822"/>
                <a:gd name="T70" fmla="*/ 0 w 4407"/>
                <a:gd name="T71" fmla="*/ 0 h 17822"/>
                <a:gd name="T72" fmla="*/ 0 w 4407"/>
                <a:gd name="T73" fmla="*/ 0 h 17822"/>
                <a:gd name="T74" fmla="*/ 0 w 4407"/>
                <a:gd name="T75" fmla="*/ 0 h 17822"/>
                <a:gd name="T76" fmla="*/ 0 w 4407"/>
                <a:gd name="T77" fmla="*/ 0 h 17822"/>
                <a:gd name="T78" fmla="*/ 0 w 4407"/>
                <a:gd name="T79" fmla="*/ 0 h 17822"/>
                <a:gd name="T80" fmla="*/ 0 w 4407"/>
                <a:gd name="T81" fmla="*/ 0 h 17822"/>
                <a:gd name="T82" fmla="*/ 0 w 4407"/>
                <a:gd name="T83" fmla="*/ 0 h 17822"/>
                <a:gd name="T84" fmla="*/ 0 w 4407"/>
                <a:gd name="T85" fmla="*/ 0 h 17822"/>
                <a:gd name="T86" fmla="*/ 0 w 4407"/>
                <a:gd name="T87" fmla="*/ 0 h 17822"/>
                <a:gd name="T88" fmla="*/ 0 w 4407"/>
                <a:gd name="T89" fmla="*/ 0 h 17822"/>
                <a:gd name="T90" fmla="*/ 0 w 4407"/>
                <a:gd name="T91" fmla="*/ 0 h 17822"/>
                <a:gd name="T92" fmla="*/ 0 w 4407"/>
                <a:gd name="T93" fmla="*/ 0 h 17822"/>
                <a:gd name="T94" fmla="*/ 0 w 4407"/>
                <a:gd name="T95" fmla="*/ 0 h 17822"/>
                <a:gd name="T96" fmla="*/ 0 w 4407"/>
                <a:gd name="T97" fmla="*/ 0 h 17822"/>
                <a:gd name="T98" fmla="*/ 0 w 4407"/>
                <a:gd name="T99" fmla="*/ 0 h 178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07"/>
                <a:gd name="T151" fmla="*/ 0 h 17822"/>
                <a:gd name="T152" fmla="*/ 4407 w 4407"/>
                <a:gd name="T153" fmla="*/ 17822 h 178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07" h="17822">
                  <a:moveTo>
                    <a:pt x="0" y="16810"/>
                  </a:moveTo>
                  <a:lnTo>
                    <a:pt x="22" y="16890"/>
                  </a:lnTo>
                  <a:lnTo>
                    <a:pt x="45" y="16969"/>
                  </a:lnTo>
                  <a:lnTo>
                    <a:pt x="66" y="17043"/>
                  </a:lnTo>
                  <a:lnTo>
                    <a:pt x="89" y="17114"/>
                  </a:lnTo>
                  <a:lnTo>
                    <a:pt x="111" y="17183"/>
                  </a:lnTo>
                  <a:lnTo>
                    <a:pt x="133" y="17247"/>
                  </a:lnTo>
                  <a:lnTo>
                    <a:pt x="155" y="17308"/>
                  </a:lnTo>
                  <a:lnTo>
                    <a:pt x="177" y="17366"/>
                  </a:lnTo>
                  <a:lnTo>
                    <a:pt x="200" y="17421"/>
                  </a:lnTo>
                  <a:lnTo>
                    <a:pt x="221" y="17473"/>
                  </a:lnTo>
                  <a:lnTo>
                    <a:pt x="243" y="17520"/>
                  </a:lnTo>
                  <a:lnTo>
                    <a:pt x="266" y="17564"/>
                  </a:lnTo>
                  <a:lnTo>
                    <a:pt x="288" y="17605"/>
                  </a:lnTo>
                  <a:lnTo>
                    <a:pt x="310" y="17643"/>
                  </a:lnTo>
                  <a:lnTo>
                    <a:pt x="332" y="17676"/>
                  </a:lnTo>
                  <a:lnTo>
                    <a:pt x="355" y="17706"/>
                  </a:lnTo>
                  <a:lnTo>
                    <a:pt x="377" y="17733"/>
                  </a:lnTo>
                  <a:lnTo>
                    <a:pt x="398" y="17757"/>
                  </a:lnTo>
                  <a:lnTo>
                    <a:pt x="421" y="17777"/>
                  </a:lnTo>
                  <a:lnTo>
                    <a:pt x="443" y="17793"/>
                  </a:lnTo>
                  <a:lnTo>
                    <a:pt x="466" y="17805"/>
                  </a:lnTo>
                  <a:lnTo>
                    <a:pt x="487" y="17814"/>
                  </a:lnTo>
                  <a:lnTo>
                    <a:pt x="509" y="17820"/>
                  </a:lnTo>
                  <a:lnTo>
                    <a:pt x="532" y="17822"/>
                  </a:lnTo>
                  <a:lnTo>
                    <a:pt x="554" y="17821"/>
                  </a:lnTo>
                  <a:lnTo>
                    <a:pt x="576" y="17815"/>
                  </a:lnTo>
                  <a:lnTo>
                    <a:pt x="598" y="17806"/>
                  </a:lnTo>
                  <a:lnTo>
                    <a:pt x="620" y="17794"/>
                  </a:lnTo>
                  <a:lnTo>
                    <a:pt x="643" y="17778"/>
                  </a:lnTo>
                  <a:lnTo>
                    <a:pt x="664" y="17758"/>
                  </a:lnTo>
                  <a:lnTo>
                    <a:pt x="687" y="17736"/>
                  </a:lnTo>
                  <a:lnTo>
                    <a:pt x="709" y="17709"/>
                  </a:lnTo>
                  <a:lnTo>
                    <a:pt x="732" y="17679"/>
                  </a:lnTo>
                  <a:lnTo>
                    <a:pt x="753" y="17645"/>
                  </a:lnTo>
                  <a:lnTo>
                    <a:pt x="775" y="17608"/>
                  </a:lnTo>
                  <a:lnTo>
                    <a:pt x="798" y="17568"/>
                  </a:lnTo>
                  <a:lnTo>
                    <a:pt x="819" y="17524"/>
                  </a:lnTo>
                  <a:lnTo>
                    <a:pt x="842" y="17476"/>
                  </a:lnTo>
                  <a:lnTo>
                    <a:pt x="864" y="17425"/>
                  </a:lnTo>
                  <a:lnTo>
                    <a:pt x="886" y="17371"/>
                  </a:lnTo>
                  <a:lnTo>
                    <a:pt x="908" y="17312"/>
                  </a:lnTo>
                  <a:lnTo>
                    <a:pt x="930" y="17252"/>
                  </a:lnTo>
                  <a:lnTo>
                    <a:pt x="953" y="17187"/>
                  </a:lnTo>
                  <a:lnTo>
                    <a:pt x="975" y="17120"/>
                  </a:lnTo>
                  <a:lnTo>
                    <a:pt x="996" y="17048"/>
                  </a:lnTo>
                  <a:lnTo>
                    <a:pt x="1019" y="16974"/>
                  </a:lnTo>
                  <a:lnTo>
                    <a:pt x="1041" y="16897"/>
                  </a:lnTo>
                  <a:lnTo>
                    <a:pt x="1064" y="16816"/>
                  </a:lnTo>
                  <a:lnTo>
                    <a:pt x="1085" y="16733"/>
                  </a:lnTo>
                  <a:lnTo>
                    <a:pt x="1107" y="16645"/>
                  </a:lnTo>
                  <a:lnTo>
                    <a:pt x="1130" y="16555"/>
                  </a:lnTo>
                  <a:lnTo>
                    <a:pt x="1152" y="16462"/>
                  </a:lnTo>
                  <a:lnTo>
                    <a:pt x="1174" y="16365"/>
                  </a:lnTo>
                  <a:lnTo>
                    <a:pt x="1196" y="16266"/>
                  </a:lnTo>
                  <a:lnTo>
                    <a:pt x="1219" y="16164"/>
                  </a:lnTo>
                  <a:lnTo>
                    <a:pt x="1241" y="16059"/>
                  </a:lnTo>
                  <a:lnTo>
                    <a:pt x="1262" y="15951"/>
                  </a:lnTo>
                  <a:lnTo>
                    <a:pt x="1285" y="15840"/>
                  </a:lnTo>
                  <a:lnTo>
                    <a:pt x="1307" y="15727"/>
                  </a:lnTo>
                  <a:lnTo>
                    <a:pt x="1330" y="15611"/>
                  </a:lnTo>
                  <a:lnTo>
                    <a:pt x="1351" y="15491"/>
                  </a:lnTo>
                  <a:lnTo>
                    <a:pt x="1373" y="15370"/>
                  </a:lnTo>
                  <a:lnTo>
                    <a:pt x="1396" y="15246"/>
                  </a:lnTo>
                  <a:lnTo>
                    <a:pt x="1417" y="15119"/>
                  </a:lnTo>
                  <a:lnTo>
                    <a:pt x="1440" y="14989"/>
                  </a:lnTo>
                  <a:lnTo>
                    <a:pt x="1462" y="14858"/>
                  </a:lnTo>
                  <a:lnTo>
                    <a:pt x="1484" y="14724"/>
                  </a:lnTo>
                  <a:lnTo>
                    <a:pt x="1506" y="14588"/>
                  </a:lnTo>
                  <a:lnTo>
                    <a:pt x="1528" y="14449"/>
                  </a:lnTo>
                  <a:lnTo>
                    <a:pt x="1551" y="14308"/>
                  </a:lnTo>
                  <a:lnTo>
                    <a:pt x="1573" y="14166"/>
                  </a:lnTo>
                  <a:lnTo>
                    <a:pt x="1593" y="14020"/>
                  </a:lnTo>
                  <a:lnTo>
                    <a:pt x="1616" y="13873"/>
                  </a:lnTo>
                  <a:lnTo>
                    <a:pt x="1638" y="13723"/>
                  </a:lnTo>
                  <a:lnTo>
                    <a:pt x="1661" y="13572"/>
                  </a:lnTo>
                  <a:lnTo>
                    <a:pt x="1682" y="13420"/>
                  </a:lnTo>
                  <a:lnTo>
                    <a:pt x="1704" y="13264"/>
                  </a:lnTo>
                  <a:lnTo>
                    <a:pt x="1727" y="13109"/>
                  </a:lnTo>
                  <a:lnTo>
                    <a:pt x="1749" y="12950"/>
                  </a:lnTo>
                  <a:lnTo>
                    <a:pt x="1771" y="12791"/>
                  </a:lnTo>
                  <a:lnTo>
                    <a:pt x="1793" y="12628"/>
                  </a:lnTo>
                  <a:lnTo>
                    <a:pt x="1816" y="12466"/>
                  </a:lnTo>
                  <a:lnTo>
                    <a:pt x="1838" y="12302"/>
                  </a:lnTo>
                  <a:lnTo>
                    <a:pt x="1859" y="12136"/>
                  </a:lnTo>
                  <a:lnTo>
                    <a:pt x="1882" y="11969"/>
                  </a:lnTo>
                  <a:lnTo>
                    <a:pt x="1904" y="11801"/>
                  </a:lnTo>
                  <a:lnTo>
                    <a:pt x="1927" y="11632"/>
                  </a:lnTo>
                  <a:lnTo>
                    <a:pt x="1948" y="11461"/>
                  </a:lnTo>
                  <a:lnTo>
                    <a:pt x="1970" y="11290"/>
                  </a:lnTo>
                  <a:lnTo>
                    <a:pt x="1993" y="11117"/>
                  </a:lnTo>
                  <a:lnTo>
                    <a:pt x="2014" y="10944"/>
                  </a:lnTo>
                  <a:lnTo>
                    <a:pt x="2037" y="10770"/>
                  </a:lnTo>
                  <a:lnTo>
                    <a:pt x="2059" y="10595"/>
                  </a:lnTo>
                  <a:lnTo>
                    <a:pt x="2081" y="10420"/>
                  </a:lnTo>
                  <a:lnTo>
                    <a:pt x="2103" y="10244"/>
                  </a:lnTo>
                  <a:lnTo>
                    <a:pt x="2125" y="10067"/>
                  </a:lnTo>
                  <a:lnTo>
                    <a:pt x="2148" y="9890"/>
                  </a:lnTo>
                  <a:lnTo>
                    <a:pt x="2170" y="9712"/>
                  </a:lnTo>
                  <a:lnTo>
                    <a:pt x="2191" y="9534"/>
                  </a:lnTo>
                  <a:lnTo>
                    <a:pt x="2214" y="9357"/>
                  </a:lnTo>
                  <a:lnTo>
                    <a:pt x="2236" y="9179"/>
                  </a:lnTo>
                  <a:lnTo>
                    <a:pt x="2259" y="9001"/>
                  </a:lnTo>
                  <a:lnTo>
                    <a:pt x="2280" y="8822"/>
                  </a:lnTo>
                  <a:lnTo>
                    <a:pt x="2303" y="8644"/>
                  </a:lnTo>
                  <a:lnTo>
                    <a:pt x="2325" y="8466"/>
                  </a:lnTo>
                  <a:lnTo>
                    <a:pt x="2347" y="8288"/>
                  </a:lnTo>
                  <a:lnTo>
                    <a:pt x="2369" y="8110"/>
                  </a:lnTo>
                  <a:lnTo>
                    <a:pt x="2391" y="7932"/>
                  </a:lnTo>
                  <a:lnTo>
                    <a:pt x="2414" y="7755"/>
                  </a:lnTo>
                  <a:lnTo>
                    <a:pt x="2436" y="7578"/>
                  </a:lnTo>
                  <a:lnTo>
                    <a:pt x="2457" y="7403"/>
                  </a:lnTo>
                  <a:lnTo>
                    <a:pt x="2480" y="7227"/>
                  </a:lnTo>
                  <a:lnTo>
                    <a:pt x="2502" y="7052"/>
                  </a:lnTo>
                  <a:lnTo>
                    <a:pt x="2525" y="6879"/>
                  </a:lnTo>
                  <a:lnTo>
                    <a:pt x="2546" y="6705"/>
                  </a:lnTo>
                  <a:lnTo>
                    <a:pt x="2568" y="6533"/>
                  </a:lnTo>
                  <a:lnTo>
                    <a:pt x="2591" y="6361"/>
                  </a:lnTo>
                  <a:lnTo>
                    <a:pt x="2612" y="6190"/>
                  </a:lnTo>
                  <a:lnTo>
                    <a:pt x="2635" y="6021"/>
                  </a:lnTo>
                  <a:lnTo>
                    <a:pt x="2657" y="5853"/>
                  </a:lnTo>
                  <a:lnTo>
                    <a:pt x="2680" y="5686"/>
                  </a:lnTo>
                  <a:lnTo>
                    <a:pt x="2701" y="5521"/>
                  </a:lnTo>
                  <a:lnTo>
                    <a:pt x="2723" y="5356"/>
                  </a:lnTo>
                  <a:lnTo>
                    <a:pt x="2746" y="5194"/>
                  </a:lnTo>
                  <a:lnTo>
                    <a:pt x="2768" y="5032"/>
                  </a:lnTo>
                  <a:lnTo>
                    <a:pt x="2790" y="4873"/>
                  </a:lnTo>
                  <a:lnTo>
                    <a:pt x="2812" y="4714"/>
                  </a:lnTo>
                  <a:lnTo>
                    <a:pt x="2834" y="4558"/>
                  </a:lnTo>
                  <a:lnTo>
                    <a:pt x="2857" y="4402"/>
                  </a:lnTo>
                  <a:lnTo>
                    <a:pt x="2878" y="4250"/>
                  </a:lnTo>
                  <a:lnTo>
                    <a:pt x="2901" y="4099"/>
                  </a:lnTo>
                  <a:lnTo>
                    <a:pt x="2923" y="3949"/>
                  </a:lnTo>
                  <a:lnTo>
                    <a:pt x="2945" y="3802"/>
                  </a:lnTo>
                  <a:lnTo>
                    <a:pt x="2967" y="3657"/>
                  </a:lnTo>
                  <a:lnTo>
                    <a:pt x="2989" y="3515"/>
                  </a:lnTo>
                  <a:lnTo>
                    <a:pt x="3012" y="3374"/>
                  </a:lnTo>
                  <a:lnTo>
                    <a:pt x="3034" y="3235"/>
                  </a:lnTo>
                  <a:lnTo>
                    <a:pt x="3056" y="3098"/>
                  </a:lnTo>
                  <a:lnTo>
                    <a:pt x="3078" y="2964"/>
                  </a:lnTo>
                  <a:lnTo>
                    <a:pt x="3100" y="2833"/>
                  </a:lnTo>
                  <a:lnTo>
                    <a:pt x="3123" y="2703"/>
                  </a:lnTo>
                  <a:lnTo>
                    <a:pt x="3144" y="2576"/>
                  </a:lnTo>
                  <a:lnTo>
                    <a:pt x="3167" y="2452"/>
                  </a:lnTo>
                  <a:lnTo>
                    <a:pt x="3189" y="2331"/>
                  </a:lnTo>
                  <a:lnTo>
                    <a:pt x="3210" y="2211"/>
                  </a:lnTo>
                  <a:lnTo>
                    <a:pt x="3233" y="2095"/>
                  </a:lnTo>
                  <a:lnTo>
                    <a:pt x="3255" y="1982"/>
                  </a:lnTo>
                  <a:lnTo>
                    <a:pt x="3278" y="1871"/>
                  </a:lnTo>
                  <a:lnTo>
                    <a:pt x="3299" y="1764"/>
                  </a:lnTo>
                  <a:lnTo>
                    <a:pt x="3321" y="1658"/>
                  </a:lnTo>
                  <a:lnTo>
                    <a:pt x="3344" y="1557"/>
                  </a:lnTo>
                  <a:lnTo>
                    <a:pt x="3366" y="1457"/>
                  </a:lnTo>
                  <a:lnTo>
                    <a:pt x="3388" y="1361"/>
                  </a:lnTo>
                  <a:lnTo>
                    <a:pt x="3410" y="1268"/>
                  </a:lnTo>
                  <a:lnTo>
                    <a:pt x="3433" y="1177"/>
                  </a:lnTo>
                  <a:lnTo>
                    <a:pt x="3455" y="1090"/>
                  </a:lnTo>
                  <a:lnTo>
                    <a:pt x="3476" y="1006"/>
                  </a:lnTo>
                  <a:lnTo>
                    <a:pt x="3499" y="925"/>
                  </a:lnTo>
                  <a:lnTo>
                    <a:pt x="3521" y="848"/>
                  </a:lnTo>
                  <a:lnTo>
                    <a:pt x="3544" y="774"/>
                  </a:lnTo>
                  <a:lnTo>
                    <a:pt x="3565" y="702"/>
                  </a:lnTo>
                  <a:lnTo>
                    <a:pt x="3587" y="635"/>
                  </a:lnTo>
                  <a:lnTo>
                    <a:pt x="3610" y="570"/>
                  </a:lnTo>
                  <a:lnTo>
                    <a:pt x="3632" y="510"/>
                  </a:lnTo>
                  <a:lnTo>
                    <a:pt x="3654" y="452"/>
                  </a:lnTo>
                  <a:lnTo>
                    <a:pt x="3676" y="397"/>
                  </a:lnTo>
                  <a:lnTo>
                    <a:pt x="3698" y="346"/>
                  </a:lnTo>
                  <a:lnTo>
                    <a:pt x="3721" y="298"/>
                  </a:lnTo>
                  <a:lnTo>
                    <a:pt x="3742" y="255"/>
                  </a:lnTo>
                  <a:lnTo>
                    <a:pt x="3765" y="214"/>
                  </a:lnTo>
                  <a:lnTo>
                    <a:pt x="3787" y="177"/>
                  </a:lnTo>
                  <a:lnTo>
                    <a:pt x="3808" y="144"/>
                  </a:lnTo>
                  <a:lnTo>
                    <a:pt x="3831" y="114"/>
                  </a:lnTo>
                  <a:lnTo>
                    <a:pt x="3853" y="87"/>
                  </a:lnTo>
                  <a:lnTo>
                    <a:pt x="3876" y="64"/>
                  </a:lnTo>
                  <a:lnTo>
                    <a:pt x="3897" y="44"/>
                  </a:lnTo>
                  <a:lnTo>
                    <a:pt x="3920" y="28"/>
                  </a:lnTo>
                  <a:lnTo>
                    <a:pt x="3942" y="16"/>
                  </a:lnTo>
                  <a:lnTo>
                    <a:pt x="3964" y="7"/>
                  </a:lnTo>
                  <a:lnTo>
                    <a:pt x="3986" y="2"/>
                  </a:lnTo>
                  <a:lnTo>
                    <a:pt x="4008" y="0"/>
                  </a:lnTo>
                  <a:lnTo>
                    <a:pt x="4031" y="3"/>
                  </a:lnTo>
                  <a:lnTo>
                    <a:pt x="4053" y="8"/>
                  </a:lnTo>
                  <a:lnTo>
                    <a:pt x="4074" y="17"/>
                  </a:lnTo>
                  <a:lnTo>
                    <a:pt x="4097" y="30"/>
                  </a:lnTo>
                  <a:lnTo>
                    <a:pt x="4119" y="45"/>
                  </a:lnTo>
                  <a:lnTo>
                    <a:pt x="4142" y="65"/>
                  </a:lnTo>
                  <a:lnTo>
                    <a:pt x="4163" y="89"/>
                  </a:lnTo>
                  <a:lnTo>
                    <a:pt x="4185" y="116"/>
                  </a:lnTo>
                  <a:lnTo>
                    <a:pt x="4208" y="146"/>
                  </a:lnTo>
                  <a:lnTo>
                    <a:pt x="4230" y="180"/>
                  </a:lnTo>
                  <a:lnTo>
                    <a:pt x="4252" y="218"/>
                  </a:lnTo>
                  <a:lnTo>
                    <a:pt x="4274" y="258"/>
                  </a:lnTo>
                  <a:lnTo>
                    <a:pt x="4297" y="303"/>
                  </a:lnTo>
                  <a:lnTo>
                    <a:pt x="4319" y="350"/>
                  </a:lnTo>
                  <a:lnTo>
                    <a:pt x="4340" y="401"/>
                  </a:lnTo>
                  <a:lnTo>
                    <a:pt x="4363" y="456"/>
                  </a:lnTo>
                  <a:lnTo>
                    <a:pt x="4385" y="514"/>
                  </a:lnTo>
                  <a:lnTo>
                    <a:pt x="4407" y="575"/>
                  </a:lnTo>
                </a:path>
              </a:pathLst>
            </a:custGeom>
            <a:noFill/>
            <a:ln w="15875"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Tahoma" panose="020B0604030504040204" pitchFamily="34" charset="0"/>
                <a:cs typeface="Tahoma" panose="020B0604030504040204" pitchFamily="34" charset="0"/>
              </a:endParaRPr>
            </a:p>
          </p:txBody>
        </p:sp>
        <p:sp>
          <p:nvSpPr>
            <p:cNvPr id="41" name="Freeform 19"/>
            <p:cNvSpPr>
              <a:spLocks/>
            </p:cNvSpPr>
            <p:nvPr/>
          </p:nvSpPr>
          <p:spPr bwMode="gray">
            <a:xfrm>
              <a:off x="1954" y="1342"/>
              <a:ext cx="552" cy="1917"/>
            </a:xfrm>
            <a:custGeom>
              <a:avLst/>
              <a:gdLst>
                <a:gd name="T0" fmla="*/ 0 w 4408"/>
                <a:gd name="T1" fmla="*/ 0 h 17247"/>
                <a:gd name="T2" fmla="*/ 0 w 4408"/>
                <a:gd name="T3" fmla="*/ 0 h 17247"/>
                <a:gd name="T4" fmla="*/ 0 w 4408"/>
                <a:gd name="T5" fmla="*/ 0 h 17247"/>
                <a:gd name="T6" fmla="*/ 0 w 4408"/>
                <a:gd name="T7" fmla="*/ 0 h 17247"/>
                <a:gd name="T8" fmla="*/ 0 w 4408"/>
                <a:gd name="T9" fmla="*/ 0 h 17247"/>
                <a:gd name="T10" fmla="*/ 0 w 4408"/>
                <a:gd name="T11" fmla="*/ 0 h 17247"/>
                <a:gd name="T12" fmla="*/ 0 w 4408"/>
                <a:gd name="T13" fmla="*/ 0 h 17247"/>
                <a:gd name="T14" fmla="*/ 0 w 4408"/>
                <a:gd name="T15" fmla="*/ 0 h 17247"/>
                <a:gd name="T16" fmla="*/ 0 w 4408"/>
                <a:gd name="T17" fmla="*/ 0 h 17247"/>
                <a:gd name="T18" fmla="*/ 0 w 4408"/>
                <a:gd name="T19" fmla="*/ 0 h 17247"/>
                <a:gd name="T20" fmla="*/ 0 w 4408"/>
                <a:gd name="T21" fmla="*/ 0 h 17247"/>
                <a:gd name="T22" fmla="*/ 0 w 4408"/>
                <a:gd name="T23" fmla="*/ 0 h 17247"/>
                <a:gd name="T24" fmla="*/ 0 w 4408"/>
                <a:gd name="T25" fmla="*/ 0 h 17247"/>
                <a:gd name="T26" fmla="*/ 0 w 4408"/>
                <a:gd name="T27" fmla="*/ 0 h 17247"/>
                <a:gd name="T28" fmla="*/ 0 w 4408"/>
                <a:gd name="T29" fmla="*/ 0 h 17247"/>
                <a:gd name="T30" fmla="*/ 0 w 4408"/>
                <a:gd name="T31" fmla="*/ 0 h 17247"/>
                <a:gd name="T32" fmla="*/ 0 w 4408"/>
                <a:gd name="T33" fmla="*/ 0 h 17247"/>
                <a:gd name="T34" fmla="*/ 0 w 4408"/>
                <a:gd name="T35" fmla="*/ 0 h 17247"/>
                <a:gd name="T36" fmla="*/ 0 w 4408"/>
                <a:gd name="T37" fmla="*/ 0 h 17247"/>
                <a:gd name="T38" fmla="*/ 0 w 4408"/>
                <a:gd name="T39" fmla="*/ 0 h 17247"/>
                <a:gd name="T40" fmla="*/ 0 w 4408"/>
                <a:gd name="T41" fmla="*/ 0 h 17247"/>
                <a:gd name="T42" fmla="*/ 0 w 4408"/>
                <a:gd name="T43" fmla="*/ 0 h 17247"/>
                <a:gd name="T44" fmla="*/ 0 w 4408"/>
                <a:gd name="T45" fmla="*/ 0 h 17247"/>
                <a:gd name="T46" fmla="*/ 0 w 4408"/>
                <a:gd name="T47" fmla="*/ 0 h 17247"/>
                <a:gd name="T48" fmla="*/ 0 w 4408"/>
                <a:gd name="T49" fmla="*/ 0 h 17247"/>
                <a:gd name="T50" fmla="*/ 0 w 4408"/>
                <a:gd name="T51" fmla="*/ 0 h 17247"/>
                <a:gd name="T52" fmla="*/ 0 w 4408"/>
                <a:gd name="T53" fmla="*/ 0 h 17247"/>
                <a:gd name="T54" fmla="*/ 0 w 4408"/>
                <a:gd name="T55" fmla="*/ 0 h 17247"/>
                <a:gd name="T56" fmla="*/ 0 w 4408"/>
                <a:gd name="T57" fmla="*/ 0 h 17247"/>
                <a:gd name="T58" fmla="*/ 0 w 4408"/>
                <a:gd name="T59" fmla="*/ 0 h 17247"/>
                <a:gd name="T60" fmla="*/ 0 w 4408"/>
                <a:gd name="T61" fmla="*/ 0 h 17247"/>
                <a:gd name="T62" fmla="*/ 0 w 4408"/>
                <a:gd name="T63" fmla="*/ 0 h 17247"/>
                <a:gd name="T64" fmla="*/ 0 w 4408"/>
                <a:gd name="T65" fmla="*/ 0 h 17247"/>
                <a:gd name="T66" fmla="*/ 0 w 4408"/>
                <a:gd name="T67" fmla="*/ 0 h 17247"/>
                <a:gd name="T68" fmla="*/ 0 w 4408"/>
                <a:gd name="T69" fmla="*/ 0 h 17247"/>
                <a:gd name="T70" fmla="*/ 0 w 4408"/>
                <a:gd name="T71" fmla="*/ 0 h 17247"/>
                <a:gd name="T72" fmla="*/ 0 w 4408"/>
                <a:gd name="T73" fmla="*/ 0 h 17247"/>
                <a:gd name="T74" fmla="*/ 0 w 4408"/>
                <a:gd name="T75" fmla="*/ 0 h 17247"/>
                <a:gd name="T76" fmla="*/ 0 w 4408"/>
                <a:gd name="T77" fmla="*/ 0 h 17247"/>
                <a:gd name="T78" fmla="*/ 0 w 4408"/>
                <a:gd name="T79" fmla="*/ 0 h 17247"/>
                <a:gd name="T80" fmla="*/ 0 w 4408"/>
                <a:gd name="T81" fmla="*/ 0 h 17247"/>
                <a:gd name="T82" fmla="*/ 0 w 4408"/>
                <a:gd name="T83" fmla="*/ 0 h 17247"/>
                <a:gd name="T84" fmla="*/ 0 w 4408"/>
                <a:gd name="T85" fmla="*/ 0 h 17247"/>
                <a:gd name="T86" fmla="*/ 0 w 4408"/>
                <a:gd name="T87" fmla="*/ 0 h 17247"/>
                <a:gd name="T88" fmla="*/ 0 w 4408"/>
                <a:gd name="T89" fmla="*/ 0 h 17247"/>
                <a:gd name="T90" fmla="*/ 0 w 4408"/>
                <a:gd name="T91" fmla="*/ 0 h 17247"/>
                <a:gd name="T92" fmla="*/ 0 w 4408"/>
                <a:gd name="T93" fmla="*/ 0 h 17247"/>
                <a:gd name="T94" fmla="*/ 0 w 4408"/>
                <a:gd name="T95" fmla="*/ 0 h 17247"/>
                <a:gd name="T96" fmla="*/ 0 w 4408"/>
                <a:gd name="T97" fmla="*/ 0 h 17247"/>
                <a:gd name="T98" fmla="*/ 0 w 4408"/>
                <a:gd name="T99" fmla="*/ 0 h 172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08"/>
                <a:gd name="T151" fmla="*/ 0 h 17247"/>
                <a:gd name="T152" fmla="*/ 4408 w 4408"/>
                <a:gd name="T153" fmla="*/ 17247 h 1724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08" h="17247">
                  <a:moveTo>
                    <a:pt x="0" y="0"/>
                  </a:moveTo>
                  <a:lnTo>
                    <a:pt x="22" y="65"/>
                  </a:lnTo>
                  <a:lnTo>
                    <a:pt x="44" y="133"/>
                  </a:lnTo>
                  <a:lnTo>
                    <a:pt x="67" y="205"/>
                  </a:lnTo>
                  <a:lnTo>
                    <a:pt x="88" y="279"/>
                  </a:lnTo>
                  <a:lnTo>
                    <a:pt x="111" y="357"/>
                  </a:lnTo>
                  <a:lnTo>
                    <a:pt x="133" y="438"/>
                  </a:lnTo>
                  <a:lnTo>
                    <a:pt x="155" y="521"/>
                  </a:lnTo>
                  <a:lnTo>
                    <a:pt x="177" y="609"/>
                  </a:lnTo>
                  <a:lnTo>
                    <a:pt x="199" y="699"/>
                  </a:lnTo>
                  <a:lnTo>
                    <a:pt x="222" y="794"/>
                  </a:lnTo>
                  <a:lnTo>
                    <a:pt x="244" y="890"/>
                  </a:lnTo>
                  <a:lnTo>
                    <a:pt x="265" y="989"/>
                  </a:lnTo>
                  <a:lnTo>
                    <a:pt x="288" y="1091"/>
                  </a:lnTo>
                  <a:lnTo>
                    <a:pt x="310" y="1197"/>
                  </a:lnTo>
                  <a:lnTo>
                    <a:pt x="333" y="1305"/>
                  </a:lnTo>
                  <a:lnTo>
                    <a:pt x="354" y="1416"/>
                  </a:lnTo>
                  <a:lnTo>
                    <a:pt x="377" y="1529"/>
                  </a:lnTo>
                  <a:lnTo>
                    <a:pt x="399" y="1645"/>
                  </a:lnTo>
                  <a:lnTo>
                    <a:pt x="421" y="1765"/>
                  </a:lnTo>
                  <a:lnTo>
                    <a:pt x="443" y="1887"/>
                  </a:lnTo>
                  <a:lnTo>
                    <a:pt x="465" y="2012"/>
                  </a:lnTo>
                  <a:lnTo>
                    <a:pt x="488" y="2138"/>
                  </a:lnTo>
                  <a:lnTo>
                    <a:pt x="510" y="2268"/>
                  </a:lnTo>
                  <a:lnTo>
                    <a:pt x="531" y="2400"/>
                  </a:lnTo>
                  <a:lnTo>
                    <a:pt x="554" y="2533"/>
                  </a:lnTo>
                  <a:lnTo>
                    <a:pt x="576" y="2670"/>
                  </a:lnTo>
                  <a:lnTo>
                    <a:pt x="598" y="2809"/>
                  </a:lnTo>
                  <a:lnTo>
                    <a:pt x="620" y="2950"/>
                  </a:lnTo>
                  <a:lnTo>
                    <a:pt x="642" y="3093"/>
                  </a:lnTo>
                  <a:lnTo>
                    <a:pt x="665" y="3238"/>
                  </a:lnTo>
                  <a:lnTo>
                    <a:pt x="686" y="3386"/>
                  </a:lnTo>
                  <a:lnTo>
                    <a:pt x="709" y="3535"/>
                  </a:lnTo>
                  <a:lnTo>
                    <a:pt x="731" y="3686"/>
                  </a:lnTo>
                  <a:lnTo>
                    <a:pt x="754" y="3840"/>
                  </a:lnTo>
                  <a:lnTo>
                    <a:pt x="775" y="3994"/>
                  </a:lnTo>
                  <a:lnTo>
                    <a:pt x="797" y="4151"/>
                  </a:lnTo>
                  <a:lnTo>
                    <a:pt x="820" y="4310"/>
                  </a:lnTo>
                  <a:lnTo>
                    <a:pt x="842" y="4470"/>
                  </a:lnTo>
                  <a:lnTo>
                    <a:pt x="864" y="4631"/>
                  </a:lnTo>
                  <a:lnTo>
                    <a:pt x="886" y="4793"/>
                  </a:lnTo>
                  <a:lnTo>
                    <a:pt x="908" y="4958"/>
                  </a:lnTo>
                  <a:lnTo>
                    <a:pt x="931" y="5124"/>
                  </a:lnTo>
                  <a:lnTo>
                    <a:pt x="952" y="5292"/>
                  </a:lnTo>
                  <a:lnTo>
                    <a:pt x="975" y="5460"/>
                  </a:lnTo>
                  <a:lnTo>
                    <a:pt x="997" y="5629"/>
                  </a:lnTo>
                  <a:lnTo>
                    <a:pt x="1019" y="5799"/>
                  </a:lnTo>
                  <a:lnTo>
                    <a:pt x="1041" y="5971"/>
                  </a:lnTo>
                  <a:lnTo>
                    <a:pt x="1063" y="6144"/>
                  </a:lnTo>
                  <a:lnTo>
                    <a:pt x="1086" y="6317"/>
                  </a:lnTo>
                  <a:lnTo>
                    <a:pt x="1108" y="6491"/>
                  </a:lnTo>
                  <a:lnTo>
                    <a:pt x="1129" y="6665"/>
                  </a:lnTo>
                  <a:lnTo>
                    <a:pt x="1152" y="6841"/>
                  </a:lnTo>
                  <a:lnTo>
                    <a:pt x="1174" y="7017"/>
                  </a:lnTo>
                  <a:lnTo>
                    <a:pt x="1196" y="7194"/>
                  </a:lnTo>
                  <a:lnTo>
                    <a:pt x="1218" y="7372"/>
                  </a:lnTo>
                  <a:lnTo>
                    <a:pt x="1241" y="7549"/>
                  </a:lnTo>
                  <a:lnTo>
                    <a:pt x="1263" y="7727"/>
                  </a:lnTo>
                  <a:lnTo>
                    <a:pt x="1284" y="7905"/>
                  </a:lnTo>
                  <a:lnTo>
                    <a:pt x="1307" y="8083"/>
                  </a:lnTo>
                  <a:lnTo>
                    <a:pt x="1329" y="8262"/>
                  </a:lnTo>
                  <a:lnTo>
                    <a:pt x="1352" y="8440"/>
                  </a:lnTo>
                  <a:lnTo>
                    <a:pt x="1373" y="8618"/>
                  </a:lnTo>
                  <a:lnTo>
                    <a:pt x="1395" y="8796"/>
                  </a:lnTo>
                  <a:lnTo>
                    <a:pt x="1418" y="8974"/>
                  </a:lnTo>
                  <a:lnTo>
                    <a:pt x="1440" y="9151"/>
                  </a:lnTo>
                  <a:lnTo>
                    <a:pt x="1462" y="9329"/>
                  </a:lnTo>
                  <a:lnTo>
                    <a:pt x="1484" y="9505"/>
                  </a:lnTo>
                  <a:lnTo>
                    <a:pt x="1506" y="9682"/>
                  </a:lnTo>
                  <a:lnTo>
                    <a:pt x="1529" y="9858"/>
                  </a:lnTo>
                  <a:lnTo>
                    <a:pt x="1550" y="10034"/>
                  </a:lnTo>
                  <a:lnTo>
                    <a:pt x="1573" y="10209"/>
                  </a:lnTo>
                  <a:lnTo>
                    <a:pt x="1595" y="10382"/>
                  </a:lnTo>
                  <a:lnTo>
                    <a:pt x="1618" y="10556"/>
                  </a:lnTo>
                  <a:lnTo>
                    <a:pt x="1639" y="10728"/>
                  </a:lnTo>
                  <a:lnTo>
                    <a:pt x="1661" y="10899"/>
                  </a:lnTo>
                  <a:lnTo>
                    <a:pt x="1684" y="11069"/>
                  </a:lnTo>
                  <a:lnTo>
                    <a:pt x="1706" y="11240"/>
                  </a:lnTo>
                  <a:lnTo>
                    <a:pt x="1728" y="11407"/>
                  </a:lnTo>
                  <a:lnTo>
                    <a:pt x="1750" y="11574"/>
                  </a:lnTo>
                  <a:lnTo>
                    <a:pt x="1772" y="11740"/>
                  </a:lnTo>
                  <a:lnTo>
                    <a:pt x="1794" y="11903"/>
                  </a:lnTo>
                  <a:lnTo>
                    <a:pt x="1816" y="12067"/>
                  </a:lnTo>
                  <a:lnTo>
                    <a:pt x="1839" y="12228"/>
                  </a:lnTo>
                  <a:lnTo>
                    <a:pt x="1861" y="12387"/>
                  </a:lnTo>
                  <a:lnTo>
                    <a:pt x="1882" y="12546"/>
                  </a:lnTo>
                  <a:lnTo>
                    <a:pt x="1905" y="12702"/>
                  </a:lnTo>
                  <a:lnTo>
                    <a:pt x="1927" y="12856"/>
                  </a:lnTo>
                  <a:lnTo>
                    <a:pt x="1950" y="13009"/>
                  </a:lnTo>
                  <a:lnTo>
                    <a:pt x="1971" y="13161"/>
                  </a:lnTo>
                  <a:lnTo>
                    <a:pt x="1993" y="13310"/>
                  </a:lnTo>
                  <a:lnTo>
                    <a:pt x="2016" y="13456"/>
                  </a:lnTo>
                  <a:lnTo>
                    <a:pt x="2038" y="13602"/>
                  </a:lnTo>
                  <a:lnTo>
                    <a:pt x="2060" y="13744"/>
                  </a:lnTo>
                  <a:lnTo>
                    <a:pt x="2082" y="13885"/>
                  </a:lnTo>
                  <a:lnTo>
                    <a:pt x="2105" y="14024"/>
                  </a:lnTo>
                  <a:lnTo>
                    <a:pt x="2127" y="14159"/>
                  </a:lnTo>
                  <a:lnTo>
                    <a:pt x="2148" y="14294"/>
                  </a:lnTo>
                  <a:lnTo>
                    <a:pt x="2171" y="14425"/>
                  </a:lnTo>
                  <a:lnTo>
                    <a:pt x="2193" y="14553"/>
                  </a:lnTo>
                  <a:lnTo>
                    <a:pt x="2216" y="14681"/>
                  </a:lnTo>
                  <a:lnTo>
                    <a:pt x="2237" y="14804"/>
                  </a:lnTo>
                  <a:lnTo>
                    <a:pt x="2259" y="14926"/>
                  </a:lnTo>
                  <a:lnTo>
                    <a:pt x="2282" y="15045"/>
                  </a:lnTo>
                  <a:lnTo>
                    <a:pt x="2304" y="15160"/>
                  </a:lnTo>
                  <a:lnTo>
                    <a:pt x="2326" y="15274"/>
                  </a:lnTo>
                  <a:lnTo>
                    <a:pt x="2348" y="15384"/>
                  </a:lnTo>
                  <a:lnTo>
                    <a:pt x="2370" y="15493"/>
                  </a:lnTo>
                  <a:lnTo>
                    <a:pt x="2392" y="15597"/>
                  </a:lnTo>
                  <a:lnTo>
                    <a:pt x="2414" y="15699"/>
                  </a:lnTo>
                  <a:lnTo>
                    <a:pt x="2437" y="15798"/>
                  </a:lnTo>
                  <a:lnTo>
                    <a:pt x="2459" y="15894"/>
                  </a:lnTo>
                  <a:lnTo>
                    <a:pt x="2480" y="15987"/>
                  </a:lnTo>
                  <a:lnTo>
                    <a:pt x="2503" y="16077"/>
                  </a:lnTo>
                  <a:lnTo>
                    <a:pt x="2525" y="16164"/>
                  </a:lnTo>
                  <a:lnTo>
                    <a:pt x="2548" y="16247"/>
                  </a:lnTo>
                  <a:lnTo>
                    <a:pt x="2569" y="16328"/>
                  </a:lnTo>
                  <a:lnTo>
                    <a:pt x="2592" y="16405"/>
                  </a:lnTo>
                  <a:lnTo>
                    <a:pt x="2614" y="16479"/>
                  </a:lnTo>
                  <a:lnTo>
                    <a:pt x="2636" y="16550"/>
                  </a:lnTo>
                  <a:lnTo>
                    <a:pt x="2658" y="16618"/>
                  </a:lnTo>
                  <a:lnTo>
                    <a:pt x="2680" y="16681"/>
                  </a:lnTo>
                  <a:lnTo>
                    <a:pt x="2703" y="16743"/>
                  </a:lnTo>
                  <a:lnTo>
                    <a:pt x="2725" y="16800"/>
                  </a:lnTo>
                  <a:lnTo>
                    <a:pt x="2746" y="16854"/>
                  </a:lnTo>
                  <a:lnTo>
                    <a:pt x="2769" y="16904"/>
                  </a:lnTo>
                  <a:lnTo>
                    <a:pt x="2791" y="16952"/>
                  </a:lnTo>
                  <a:lnTo>
                    <a:pt x="2814" y="16996"/>
                  </a:lnTo>
                  <a:lnTo>
                    <a:pt x="2835" y="17036"/>
                  </a:lnTo>
                  <a:lnTo>
                    <a:pt x="2857" y="17073"/>
                  </a:lnTo>
                  <a:lnTo>
                    <a:pt x="2880" y="17106"/>
                  </a:lnTo>
                  <a:lnTo>
                    <a:pt x="2902" y="17136"/>
                  </a:lnTo>
                  <a:lnTo>
                    <a:pt x="2924" y="17163"/>
                  </a:lnTo>
                  <a:lnTo>
                    <a:pt x="2946" y="17185"/>
                  </a:lnTo>
                  <a:lnTo>
                    <a:pt x="2969" y="17204"/>
                  </a:lnTo>
                  <a:lnTo>
                    <a:pt x="2990" y="17220"/>
                  </a:lnTo>
                  <a:lnTo>
                    <a:pt x="3012" y="17232"/>
                  </a:lnTo>
                  <a:lnTo>
                    <a:pt x="3035" y="17240"/>
                  </a:lnTo>
                  <a:lnTo>
                    <a:pt x="3057" y="17246"/>
                  </a:lnTo>
                  <a:lnTo>
                    <a:pt x="3079" y="17247"/>
                  </a:lnTo>
                  <a:lnTo>
                    <a:pt x="3101" y="17245"/>
                  </a:lnTo>
                  <a:lnTo>
                    <a:pt x="3123" y="17239"/>
                  </a:lnTo>
                  <a:lnTo>
                    <a:pt x="3146" y="17230"/>
                  </a:lnTo>
                  <a:lnTo>
                    <a:pt x="3167" y="17217"/>
                  </a:lnTo>
                  <a:lnTo>
                    <a:pt x="3190" y="17200"/>
                  </a:lnTo>
                  <a:lnTo>
                    <a:pt x="3212" y="17180"/>
                  </a:lnTo>
                  <a:lnTo>
                    <a:pt x="3234" y="17156"/>
                  </a:lnTo>
                  <a:lnTo>
                    <a:pt x="3256" y="17129"/>
                  </a:lnTo>
                  <a:lnTo>
                    <a:pt x="3278" y="17099"/>
                  </a:lnTo>
                  <a:lnTo>
                    <a:pt x="3301" y="17064"/>
                  </a:lnTo>
                  <a:lnTo>
                    <a:pt x="3323" y="17027"/>
                  </a:lnTo>
                  <a:lnTo>
                    <a:pt x="3344" y="16986"/>
                  </a:lnTo>
                  <a:lnTo>
                    <a:pt x="3367" y="16941"/>
                  </a:lnTo>
                  <a:lnTo>
                    <a:pt x="3389" y="16893"/>
                  </a:lnTo>
                  <a:lnTo>
                    <a:pt x="3412" y="16842"/>
                  </a:lnTo>
                  <a:lnTo>
                    <a:pt x="3433" y="16787"/>
                  </a:lnTo>
                  <a:lnTo>
                    <a:pt x="3456" y="16728"/>
                  </a:lnTo>
                  <a:lnTo>
                    <a:pt x="3478" y="16667"/>
                  </a:lnTo>
                  <a:lnTo>
                    <a:pt x="3500" y="16602"/>
                  </a:lnTo>
                  <a:lnTo>
                    <a:pt x="3522" y="16534"/>
                  </a:lnTo>
                  <a:lnTo>
                    <a:pt x="3544" y="16462"/>
                  </a:lnTo>
                  <a:lnTo>
                    <a:pt x="3567" y="16387"/>
                  </a:lnTo>
                  <a:lnTo>
                    <a:pt x="3588" y="16310"/>
                  </a:lnTo>
                  <a:lnTo>
                    <a:pt x="3610" y="16228"/>
                  </a:lnTo>
                  <a:lnTo>
                    <a:pt x="3633" y="16144"/>
                  </a:lnTo>
                  <a:lnTo>
                    <a:pt x="3655" y="16057"/>
                  </a:lnTo>
                  <a:lnTo>
                    <a:pt x="3677" y="15966"/>
                  </a:lnTo>
                  <a:lnTo>
                    <a:pt x="3699" y="15872"/>
                  </a:lnTo>
                  <a:lnTo>
                    <a:pt x="3722" y="15776"/>
                  </a:lnTo>
                  <a:lnTo>
                    <a:pt x="3744" y="15675"/>
                  </a:lnTo>
                  <a:lnTo>
                    <a:pt x="3765" y="15573"/>
                  </a:lnTo>
                  <a:lnTo>
                    <a:pt x="3788" y="15468"/>
                  </a:lnTo>
                  <a:lnTo>
                    <a:pt x="3810" y="15359"/>
                  </a:lnTo>
                  <a:lnTo>
                    <a:pt x="3833" y="15247"/>
                  </a:lnTo>
                  <a:lnTo>
                    <a:pt x="3854" y="15134"/>
                  </a:lnTo>
                  <a:lnTo>
                    <a:pt x="3876" y="15017"/>
                  </a:lnTo>
                  <a:lnTo>
                    <a:pt x="3899" y="14898"/>
                  </a:lnTo>
                  <a:lnTo>
                    <a:pt x="3921" y="14776"/>
                  </a:lnTo>
                  <a:lnTo>
                    <a:pt x="3943" y="14651"/>
                  </a:lnTo>
                  <a:lnTo>
                    <a:pt x="3965" y="14524"/>
                  </a:lnTo>
                  <a:lnTo>
                    <a:pt x="3987" y="14394"/>
                  </a:lnTo>
                  <a:lnTo>
                    <a:pt x="4010" y="14262"/>
                  </a:lnTo>
                  <a:lnTo>
                    <a:pt x="4031" y="14128"/>
                  </a:lnTo>
                  <a:lnTo>
                    <a:pt x="4054" y="13991"/>
                  </a:lnTo>
                  <a:lnTo>
                    <a:pt x="4076" y="13852"/>
                  </a:lnTo>
                  <a:lnTo>
                    <a:pt x="4099" y="13711"/>
                  </a:lnTo>
                  <a:lnTo>
                    <a:pt x="4120" y="13568"/>
                  </a:lnTo>
                  <a:lnTo>
                    <a:pt x="4142" y="13423"/>
                  </a:lnTo>
                  <a:lnTo>
                    <a:pt x="4165" y="13275"/>
                  </a:lnTo>
                  <a:lnTo>
                    <a:pt x="4186" y="13125"/>
                  </a:lnTo>
                  <a:lnTo>
                    <a:pt x="4209" y="12974"/>
                  </a:lnTo>
                  <a:lnTo>
                    <a:pt x="4231" y="12820"/>
                  </a:lnTo>
                  <a:lnTo>
                    <a:pt x="4253" y="12666"/>
                  </a:lnTo>
                  <a:lnTo>
                    <a:pt x="4275" y="12509"/>
                  </a:lnTo>
                  <a:lnTo>
                    <a:pt x="4297" y="12350"/>
                  </a:lnTo>
                  <a:lnTo>
                    <a:pt x="4320" y="12190"/>
                  </a:lnTo>
                  <a:lnTo>
                    <a:pt x="4342" y="12029"/>
                  </a:lnTo>
                  <a:lnTo>
                    <a:pt x="4363" y="11865"/>
                  </a:lnTo>
                  <a:lnTo>
                    <a:pt x="4386" y="11701"/>
                  </a:lnTo>
                  <a:lnTo>
                    <a:pt x="4408" y="11535"/>
                  </a:lnTo>
                </a:path>
              </a:pathLst>
            </a:custGeom>
            <a:noFill/>
            <a:ln w="15875"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Tahoma" panose="020B0604030504040204" pitchFamily="34" charset="0"/>
                <a:cs typeface="Tahoma" panose="020B0604030504040204" pitchFamily="34" charset="0"/>
              </a:endParaRPr>
            </a:p>
          </p:txBody>
        </p:sp>
        <p:sp>
          <p:nvSpPr>
            <p:cNvPr id="42" name="Freeform 20"/>
            <p:cNvSpPr>
              <a:spLocks/>
            </p:cNvSpPr>
            <p:nvPr/>
          </p:nvSpPr>
          <p:spPr bwMode="gray">
            <a:xfrm>
              <a:off x="2506" y="1279"/>
              <a:ext cx="550" cy="1443"/>
            </a:xfrm>
            <a:custGeom>
              <a:avLst/>
              <a:gdLst>
                <a:gd name="T0" fmla="*/ 0 w 4408"/>
                <a:gd name="T1" fmla="*/ 0 h 12987"/>
                <a:gd name="T2" fmla="*/ 0 w 4408"/>
                <a:gd name="T3" fmla="*/ 0 h 12987"/>
                <a:gd name="T4" fmla="*/ 0 w 4408"/>
                <a:gd name="T5" fmla="*/ 0 h 12987"/>
                <a:gd name="T6" fmla="*/ 0 w 4408"/>
                <a:gd name="T7" fmla="*/ 0 h 12987"/>
                <a:gd name="T8" fmla="*/ 0 w 4408"/>
                <a:gd name="T9" fmla="*/ 0 h 12987"/>
                <a:gd name="T10" fmla="*/ 0 w 4408"/>
                <a:gd name="T11" fmla="*/ 0 h 12987"/>
                <a:gd name="T12" fmla="*/ 0 w 4408"/>
                <a:gd name="T13" fmla="*/ 0 h 12987"/>
                <a:gd name="T14" fmla="*/ 0 w 4408"/>
                <a:gd name="T15" fmla="*/ 0 h 12987"/>
                <a:gd name="T16" fmla="*/ 0 w 4408"/>
                <a:gd name="T17" fmla="*/ 0 h 12987"/>
                <a:gd name="T18" fmla="*/ 0 w 4408"/>
                <a:gd name="T19" fmla="*/ 0 h 12987"/>
                <a:gd name="T20" fmla="*/ 0 w 4408"/>
                <a:gd name="T21" fmla="*/ 0 h 12987"/>
                <a:gd name="T22" fmla="*/ 0 w 4408"/>
                <a:gd name="T23" fmla="*/ 0 h 12987"/>
                <a:gd name="T24" fmla="*/ 0 w 4408"/>
                <a:gd name="T25" fmla="*/ 0 h 12987"/>
                <a:gd name="T26" fmla="*/ 0 w 4408"/>
                <a:gd name="T27" fmla="*/ 0 h 12987"/>
                <a:gd name="T28" fmla="*/ 0 w 4408"/>
                <a:gd name="T29" fmla="*/ 0 h 12987"/>
                <a:gd name="T30" fmla="*/ 0 w 4408"/>
                <a:gd name="T31" fmla="*/ 0 h 12987"/>
                <a:gd name="T32" fmla="*/ 0 w 4408"/>
                <a:gd name="T33" fmla="*/ 0 h 12987"/>
                <a:gd name="T34" fmla="*/ 0 w 4408"/>
                <a:gd name="T35" fmla="*/ 0 h 12987"/>
                <a:gd name="T36" fmla="*/ 0 w 4408"/>
                <a:gd name="T37" fmla="*/ 0 h 12987"/>
                <a:gd name="T38" fmla="*/ 0 w 4408"/>
                <a:gd name="T39" fmla="*/ 0 h 12987"/>
                <a:gd name="T40" fmla="*/ 0 w 4408"/>
                <a:gd name="T41" fmla="*/ 0 h 12987"/>
                <a:gd name="T42" fmla="*/ 0 w 4408"/>
                <a:gd name="T43" fmla="*/ 0 h 12987"/>
                <a:gd name="T44" fmla="*/ 0 w 4408"/>
                <a:gd name="T45" fmla="*/ 0 h 12987"/>
                <a:gd name="T46" fmla="*/ 0 w 4408"/>
                <a:gd name="T47" fmla="*/ 0 h 12987"/>
                <a:gd name="T48" fmla="*/ 0 w 4408"/>
                <a:gd name="T49" fmla="*/ 0 h 12987"/>
                <a:gd name="T50" fmla="*/ 0 w 4408"/>
                <a:gd name="T51" fmla="*/ 0 h 12987"/>
                <a:gd name="T52" fmla="*/ 0 w 4408"/>
                <a:gd name="T53" fmla="*/ 0 h 12987"/>
                <a:gd name="T54" fmla="*/ 0 w 4408"/>
                <a:gd name="T55" fmla="*/ 0 h 12987"/>
                <a:gd name="T56" fmla="*/ 0 w 4408"/>
                <a:gd name="T57" fmla="*/ 0 h 12987"/>
                <a:gd name="T58" fmla="*/ 0 w 4408"/>
                <a:gd name="T59" fmla="*/ 0 h 12987"/>
                <a:gd name="T60" fmla="*/ 0 w 4408"/>
                <a:gd name="T61" fmla="*/ 0 h 12987"/>
                <a:gd name="T62" fmla="*/ 0 w 4408"/>
                <a:gd name="T63" fmla="*/ 0 h 12987"/>
                <a:gd name="T64" fmla="*/ 0 w 4408"/>
                <a:gd name="T65" fmla="*/ 0 h 12987"/>
                <a:gd name="T66" fmla="*/ 0 w 4408"/>
                <a:gd name="T67" fmla="*/ 0 h 12987"/>
                <a:gd name="T68" fmla="*/ 0 w 4408"/>
                <a:gd name="T69" fmla="*/ 0 h 12987"/>
                <a:gd name="T70" fmla="*/ 0 w 4408"/>
                <a:gd name="T71" fmla="*/ 0 h 12987"/>
                <a:gd name="T72" fmla="*/ 0 w 4408"/>
                <a:gd name="T73" fmla="*/ 0 h 12987"/>
                <a:gd name="T74" fmla="*/ 0 w 4408"/>
                <a:gd name="T75" fmla="*/ 0 h 12987"/>
                <a:gd name="T76" fmla="*/ 0 w 4408"/>
                <a:gd name="T77" fmla="*/ 0 h 12987"/>
                <a:gd name="T78" fmla="*/ 0 w 4408"/>
                <a:gd name="T79" fmla="*/ 0 h 12987"/>
                <a:gd name="T80" fmla="*/ 0 w 4408"/>
                <a:gd name="T81" fmla="*/ 0 h 12987"/>
                <a:gd name="T82" fmla="*/ 0 w 4408"/>
                <a:gd name="T83" fmla="*/ 0 h 12987"/>
                <a:gd name="T84" fmla="*/ 0 w 4408"/>
                <a:gd name="T85" fmla="*/ 0 h 12987"/>
                <a:gd name="T86" fmla="*/ 0 w 4408"/>
                <a:gd name="T87" fmla="*/ 0 h 12987"/>
                <a:gd name="T88" fmla="*/ 0 w 4408"/>
                <a:gd name="T89" fmla="*/ 0 h 12987"/>
                <a:gd name="T90" fmla="*/ 0 w 4408"/>
                <a:gd name="T91" fmla="*/ 0 h 12987"/>
                <a:gd name="T92" fmla="*/ 0 w 4408"/>
                <a:gd name="T93" fmla="*/ 0 h 12987"/>
                <a:gd name="T94" fmla="*/ 0 w 4408"/>
                <a:gd name="T95" fmla="*/ 0 h 12987"/>
                <a:gd name="T96" fmla="*/ 0 w 4408"/>
                <a:gd name="T97" fmla="*/ 0 h 12987"/>
                <a:gd name="T98" fmla="*/ 0 w 4408"/>
                <a:gd name="T99" fmla="*/ 0 h 1298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08"/>
                <a:gd name="T151" fmla="*/ 0 h 12987"/>
                <a:gd name="T152" fmla="*/ 4408 w 4408"/>
                <a:gd name="T153" fmla="*/ 12987 h 1298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08" h="12987">
                  <a:moveTo>
                    <a:pt x="0" y="12110"/>
                  </a:moveTo>
                  <a:lnTo>
                    <a:pt x="23" y="11943"/>
                  </a:lnTo>
                  <a:lnTo>
                    <a:pt x="44" y="11775"/>
                  </a:lnTo>
                  <a:lnTo>
                    <a:pt x="66" y="11605"/>
                  </a:lnTo>
                  <a:lnTo>
                    <a:pt x="89" y="11435"/>
                  </a:lnTo>
                  <a:lnTo>
                    <a:pt x="111" y="11263"/>
                  </a:lnTo>
                  <a:lnTo>
                    <a:pt x="133" y="11090"/>
                  </a:lnTo>
                  <a:lnTo>
                    <a:pt x="155" y="10917"/>
                  </a:lnTo>
                  <a:lnTo>
                    <a:pt x="178" y="10743"/>
                  </a:lnTo>
                  <a:lnTo>
                    <a:pt x="200" y="10569"/>
                  </a:lnTo>
                  <a:lnTo>
                    <a:pt x="221" y="10393"/>
                  </a:lnTo>
                  <a:lnTo>
                    <a:pt x="244" y="10216"/>
                  </a:lnTo>
                  <a:lnTo>
                    <a:pt x="266" y="10039"/>
                  </a:lnTo>
                  <a:lnTo>
                    <a:pt x="289" y="9862"/>
                  </a:lnTo>
                  <a:lnTo>
                    <a:pt x="310" y="9685"/>
                  </a:lnTo>
                  <a:lnTo>
                    <a:pt x="332" y="9507"/>
                  </a:lnTo>
                  <a:lnTo>
                    <a:pt x="355" y="9330"/>
                  </a:lnTo>
                  <a:lnTo>
                    <a:pt x="376" y="9151"/>
                  </a:lnTo>
                  <a:lnTo>
                    <a:pt x="399" y="8973"/>
                  </a:lnTo>
                  <a:lnTo>
                    <a:pt x="421" y="8795"/>
                  </a:lnTo>
                  <a:lnTo>
                    <a:pt x="443" y="8616"/>
                  </a:lnTo>
                  <a:lnTo>
                    <a:pt x="465" y="8438"/>
                  </a:lnTo>
                  <a:lnTo>
                    <a:pt x="487" y="8260"/>
                  </a:lnTo>
                  <a:lnTo>
                    <a:pt x="510" y="8082"/>
                  </a:lnTo>
                  <a:lnTo>
                    <a:pt x="532" y="7905"/>
                  </a:lnTo>
                  <a:lnTo>
                    <a:pt x="553" y="7728"/>
                  </a:lnTo>
                  <a:lnTo>
                    <a:pt x="576" y="7552"/>
                  </a:lnTo>
                  <a:lnTo>
                    <a:pt x="598" y="7376"/>
                  </a:lnTo>
                  <a:lnTo>
                    <a:pt x="621" y="7200"/>
                  </a:lnTo>
                  <a:lnTo>
                    <a:pt x="642" y="7025"/>
                  </a:lnTo>
                  <a:lnTo>
                    <a:pt x="665" y="6851"/>
                  </a:lnTo>
                  <a:lnTo>
                    <a:pt x="687" y="6678"/>
                  </a:lnTo>
                  <a:lnTo>
                    <a:pt x="709" y="6506"/>
                  </a:lnTo>
                  <a:lnTo>
                    <a:pt x="731" y="6335"/>
                  </a:lnTo>
                  <a:lnTo>
                    <a:pt x="753" y="6164"/>
                  </a:lnTo>
                  <a:lnTo>
                    <a:pt x="776" y="5995"/>
                  </a:lnTo>
                  <a:lnTo>
                    <a:pt x="798" y="5827"/>
                  </a:lnTo>
                  <a:lnTo>
                    <a:pt x="819" y="5661"/>
                  </a:lnTo>
                  <a:lnTo>
                    <a:pt x="842" y="5495"/>
                  </a:lnTo>
                  <a:lnTo>
                    <a:pt x="864" y="5330"/>
                  </a:lnTo>
                  <a:lnTo>
                    <a:pt x="887" y="5168"/>
                  </a:lnTo>
                  <a:lnTo>
                    <a:pt x="908" y="5007"/>
                  </a:lnTo>
                  <a:lnTo>
                    <a:pt x="930" y="4848"/>
                  </a:lnTo>
                  <a:lnTo>
                    <a:pt x="953" y="4690"/>
                  </a:lnTo>
                  <a:lnTo>
                    <a:pt x="974" y="4533"/>
                  </a:lnTo>
                  <a:lnTo>
                    <a:pt x="997" y="4379"/>
                  </a:lnTo>
                  <a:lnTo>
                    <a:pt x="1019" y="4227"/>
                  </a:lnTo>
                  <a:lnTo>
                    <a:pt x="1042" y="4075"/>
                  </a:lnTo>
                  <a:lnTo>
                    <a:pt x="1063" y="3927"/>
                  </a:lnTo>
                  <a:lnTo>
                    <a:pt x="1085" y="3780"/>
                  </a:lnTo>
                  <a:lnTo>
                    <a:pt x="1108" y="3634"/>
                  </a:lnTo>
                  <a:lnTo>
                    <a:pt x="1130" y="3492"/>
                  </a:lnTo>
                  <a:lnTo>
                    <a:pt x="1152" y="3351"/>
                  </a:lnTo>
                  <a:lnTo>
                    <a:pt x="1174" y="3213"/>
                  </a:lnTo>
                  <a:lnTo>
                    <a:pt x="1196" y="3077"/>
                  </a:lnTo>
                  <a:lnTo>
                    <a:pt x="1219" y="2944"/>
                  </a:lnTo>
                  <a:lnTo>
                    <a:pt x="1240" y="2813"/>
                  </a:lnTo>
                  <a:lnTo>
                    <a:pt x="1263" y="2684"/>
                  </a:lnTo>
                  <a:lnTo>
                    <a:pt x="1285" y="2557"/>
                  </a:lnTo>
                  <a:lnTo>
                    <a:pt x="1307" y="2433"/>
                  </a:lnTo>
                  <a:lnTo>
                    <a:pt x="1329" y="2312"/>
                  </a:lnTo>
                  <a:lnTo>
                    <a:pt x="1351" y="2194"/>
                  </a:lnTo>
                  <a:lnTo>
                    <a:pt x="1374" y="2078"/>
                  </a:lnTo>
                  <a:lnTo>
                    <a:pt x="1396" y="1965"/>
                  </a:lnTo>
                  <a:lnTo>
                    <a:pt x="1417" y="1854"/>
                  </a:lnTo>
                  <a:lnTo>
                    <a:pt x="1440" y="1747"/>
                  </a:lnTo>
                  <a:lnTo>
                    <a:pt x="1462" y="1643"/>
                  </a:lnTo>
                  <a:lnTo>
                    <a:pt x="1485" y="1541"/>
                  </a:lnTo>
                  <a:lnTo>
                    <a:pt x="1506" y="1441"/>
                  </a:lnTo>
                  <a:lnTo>
                    <a:pt x="1529" y="1346"/>
                  </a:lnTo>
                  <a:lnTo>
                    <a:pt x="1551" y="1253"/>
                  </a:lnTo>
                  <a:lnTo>
                    <a:pt x="1572" y="1164"/>
                  </a:lnTo>
                  <a:lnTo>
                    <a:pt x="1595" y="1077"/>
                  </a:lnTo>
                  <a:lnTo>
                    <a:pt x="1617" y="993"/>
                  </a:lnTo>
                  <a:lnTo>
                    <a:pt x="1640" y="913"/>
                  </a:lnTo>
                  <a:lnTo>
                    <a:pt x="1661" y="837"/>
                  </a:lnTo>
                  <a:lnTo>
                    <a:pt x="1683" y="763"/>
                  </a:lnTo>
                  <a:lnTo>
                    <a:pt x="1706" y="692"/>
                  </a:lnTo>
                  <a:lnTo>
                    <a:pt x="1728" y="625"/>
                  </a:lnTo>
                  <a:lnTo>
                    <a:pt x="1750" y="560"/>
                  </a:lnTo>
                  <a:lnTo>
                    <a:pt x="1772" y="500"/>
                  </a:lnTo>
                  <a:lnTo>
                    <a:pt x="1794" y="443"/>
                  </a:lnTo>
                  <a:lnTo>
                    <a:pt x="1817" y="389"/>
                  </a:lnTo>
                  <a:lnTo>
                    <a:pt x="1838" y="339"/>
                  </a:lnTo>
                  <a:lnTo>
                    <a:pt x="1861" y="292"/>
                  </a:lnTo>
                  <a:lnTo>
                    <a:pt x="1883" y="248"/>
                  </a:lnTo>
                  <a:lnTo>
                    <a:pt x="1906" y="209"/>
                  </a:lnTo>
                  <a:lnTo>
                    <a:pt x="1927" y="172"/>
                  </a:lnTo>
                  <a:lnTo>
                    <a:pt x="1949" y="138"/>
                  </a:lnTo>
                  <a:lnTo>
                    <a:pt x="1972" y="109"/>
                  </a:lnTo>
                  <a:lnTo>
                    <a:pt x="1994" y="83"/>
                  </a:lnTo>
                  <a:lnTo>
                    <a:pt x="2016" y="61"/>
                  </a:lnTo>
                  <a:lnTo>
                    <a:pt x="2038" y="42"/>
                  </a:lnTo>
                  <a:lnTo>
                    <a:pt x="2060" y="26"/>
                  </a:lnTo>
                  <a:lnTo>
                    <a:pt x="2083" y="15"/>
                  </a:lnTo>
                  <a:lnTo>
                    <a:pt x="2104" y="6"/>
                  </a:lnTo>
                  <a:lnTo>
                    <a:pt x="2127" y="2"/>
                  </a:lnTo>
                  <a:lnTo>
                    <a:pt x="2149" y="0"/>
                  </a:lnTo>
                  <a:lnTo>
                    <a:pt x="2170" y="3"/>
                  </a:lnTo>
                  <a:lnTo>
                    <a:pt x="2193" y="9"/>
                  </a:lnTo>
                  <a:lnTo>
                    <a:pt x="2215" y="18"/>
                  </a:lnTo>
                  <a:lnTo>
                    <a:pt x="2238" y="32"/>
                  </a:lnTo>
                  <a:lnTo>
                    <a:pt x="2259" y="49"/>
                  </a:lnTo>
                  <a:lnTo>
                    <a:pt x="2281" y="69"/>
                  </a:lnTo>
                  <a:lnTo>
                    <a:pt x="2304" y="92"/>
                  </a:lnTo>
                  <a:lnTo>
                    <a:pt x="2326" y="120"/>
                  </a:lnTo>
                  <a:lnTo>
                    <a:pt x="2348" y="150"/>
                  </a:lnTo>
                  <a:lnTo>
                    <a:pt x="2370" y="185"/>
                  </a:lnTo>
                  <a:lnTo>
                    <a:pt x="2393" y="223"/>
                  </a:lnTo>
                  <a:lnTo>
                    <a:pt x="2415" y="265"/>
                  </a:lnTo>
                  <a:lnTo>
                    <a:pt x="2436" y="309"/>
                  </a:lnTo>
                  <a:lnTo>
                    <a:pt x="2459" y="358"/>
                  </a:lnTo>
                  <a:lnTo>
                    <a:pt x="2481" y="409"/>
                  </a:lnTo>
                  <a:lnTo>
                    <a:pt x="2504" y="465"/>
                  </a:lnTo>
                  <a:lnTo>
                    <a:pt x="2525" y="523"/>
                  </a:lnTo>
                  <a:lnTo>
                    <a:pt x="2547" y="585"/>
                  </a:lnTo>
                  <a:lnTo>
                    <a:pt x="2570" y="650"/>
                  </a:lnTo>
                  <a:lnTo>
                    <a:pt x="2592" y="719"/>
                  </a:lnTo>
                  <a:lnTo>
                    <a:pt x="2614" y="791"/>
                  </a:lnTo>
                  <a:lnTo>
                    <a:pt x="2636" y="866"/>
                  </a:lnTo>
                  <a:lnTo>
                    <a:pt x="2658" y="944"/>
                  </a:lnTo>
                  <a:lnTo>
                    <a:pt x="2681" y="1026"/>
                  </a:lnTo>
                  <a:lnTo>
                    <a:pt x="2702" y="1110"/>
                  </a:lnTo>
                  <a:lnTo>
                    <a:pt x="2725" y="1198"/>
                  </a:lnTo>
                  <a:lnTo>
                    <a:pt x="2747" y="1289"/>
                  </a:lnTo>
                  <a:lnTo>
                    <a:pt x="2768" y="1383"/>
                  </a:lnTo>
                  <a:lnTo>
                    <a:pt x="2791" y="1479"/>
                  </a:lnTo>
                  <a:lnTo>
                    <a:pt x="2813" y="1580"/>
                  </a:lnTo>
                  <a:lnTo>
                    <a:pt x="2836" y="1682"/>
                  </a:lnTo>
                  <a:lnTo>
                    <a:pt x="2857" y="1788"/>
                  </a:lnTo>
                  <a:lnTo>
                    <a:pt x="2880" y="1897"/>
                  </a:lnTo>
                  <a:lnTo>
                    <a:pt x="2902" y="2008"/>
                  </a:lnTo>
                  <a:lnTo>
                    <a:pt x="2924" y="2122"/>
                  </a:lnTo>
                  <a:lnTo>
                    <a:pt x="2946" y="2239"/>
                  </a:lnTo>
                  <a:lnTo>
                    <a:pt x="2968" y="2359"/>
                  </a:lnTo>
                  <a:lnTo>
                    <a:pt x="2991" y="2481"/>
                  </a:lnTo>
                  <a:lnTo>
                    <a:pt x="3013" y="2606"/>
                  </a:lnTo>
                  <a:lnTo>
                    <a:pt x="3034" y="2733"/>
                  </a:lnTo>
                  <a:lnTo>
                    <a:pt x="3057" y="2863"/>
                  </a:lnTo>
                  <a:lnTo>
                    <a:pt x="3079" y="2995"/>
                  </a:lnTo>
                  <a:lnTo>
                    <a:pt x="3102" y="3129"/>
                  </a:lnTo>
                  <a:lnTo>
                    <a:pt x="3123" y="3267"/>
                  </a:lnTo>
                  <a:lnTo>
                    <a:pt x="3145" y="3406"/>
                  </a:lnTo>
                  <a:lnTo>
                    <a:pt x="3168" y="3547"/>
                  </a:lnTo>
                  <a:lnTo>
                    <a:pt x="3190" y="3690"/>
                  </a:lnTo>
                  <a:lnTo>
                    <a:pt x="3212" y="3836"/>
                  </a:lnTo>
                  <a:lnTo>
                    <a:pt x="3234" y="3984"/>
                  </a:lnTo>
                  <a:lnTo>
                    <a:pt x="3257" y="4134"/>
                  </a:lnTo>
                  <a:lnTo>
                    <a:pt x="3279" y="4285"/>
                  </a:lnTo>
                  <a:lnTo>
                    <a:pt x="3300" y="4438"/>
                  </a:lnTo>
                  <a:lnTo>
                    <a:pt x="3323" y="4594"/>
                  </a:lnTo>
                  <a:lnTo>
                    <a:pt x="3345" y="4751"/>
                  </a:lnTo>
                  <a:lnTo>
                    <a:pt x="3367" y="4909"/>
                  </a:lnTo>
                  <a:lnTo>
                    <a:pt x="3389" y="5070"/>
                  </a:lnTo>
                  <a:lnTo>
                    <a:pt x="3411" y="5231"/>
                  </a:lnTo>
                  <a:lnTo>
                    <a:pt x="3434" y="5394"/>
                  </a:lnTo>
                  <a:lnTo>
                    <a:pt x="3455" y="5559"/>
                  </a:lnTo>
                  <a:lnTo>
                    <a:pt x="3478" y="5724"/>
                  </a:lnTo>
                  <a:lnTo>
                    <a:pt x="3500" y="5892"/>
                  </a:lnTo>
                  <a:lnTo>
                    <a:pt x="3522" y="6060"/>
                  </a:lnTo>
                  <a:lnTo>
                    <a:pt x="3544" y="6230"/>
                  </a:lnTo>
                  <a:lnTo>
                    <a:pt x="3566" y="6401"/>
                  </a:lnTo>
                  <a:lnTo>
                    <a:pt x="3589" y="6572"/>
                  </a:lnTo>
                  <a:lnTo>
                    <a:pt x="3611" y="6745"/>
                  </a:lnTo>
                  <a:lnTo>
                    <a:pt x="3632" y="6919"/>
                  </a:lnTo>
                  <a:lnTo>
                    <a:pt x="3655" y="7093"/>
                  </a:lnTo>
                  <a:lnTo>
                    <a:pt x="3677" y="7268"/>
                  </a:lnTo>
                  <a:lnTo>
                    <a:pt x="3700" y="7443"/>
                  </a:lnTo>
                  <a:lnTo>
                    <a:pt x="3721" y="7620"/>
                  </a:lnTo>
                  <a:lnTo>
                    <a:pt x="3744" y="7797"/>
                  </a:lnTo>
                  <a:lnTo>
                    <a:pt x="3766" y="7974"/>
                  </a:lnTo>
                  <a:lnTo>
                    <a:pt x="3788" y="8152"/>
                  </a:lnTo>
                  <a:lnTo>
                    <a:pt x="3810" y="8330"/>
                  </a:lnTo>
                  <a:lnTo>
                    <a:pt x="3832" y="8508"/>
                  </a:lnTo>
                  <a:lnTo>
                    <a:pt x="3855" y="8686"/>
                  </a:lnTo>
                  <a:lnTo>
                    <a:pt x="3877" y="8864"/>
                  </a:lnTo>
                  <a:lnTo>
                    <a:pt x="3898" y="9043"/>
                  </a:lnTo>
                  <a:lnTo>
                    <a:pt x="3921" y="9221"/>
                  </a:lnTo>
                  <a:lnTo>
                    <a:pt x="3943" y="9398"/>
                  </a:lnTo>
                  <a:lnTo>
                    <a:pt x="3965" y="9576"/>
                  </a:lnTo>
                  <a:lnTo>
                    <a:pt x="3987" y="9754"/>
                  </a:lnTo>
                  <a:lnTo>
                    <a:pt x="4009" y="9930"/>
                  </a:lnTo>
                  <a:lnTo>
                    <a:pt x="4032" y="10108"/>
                  </a:lnTo>
                  <a:lnTo>
                    <a:pt x="4053" y="10284"/>
                  </a:lnTo>
                  <a:lnTo>
                    <a:pt x="4076" y="10461"/>
                  </a:lnTo>
                  <a:lnTo>
                    <a:pt x="4098" y="10636"/>
                  </a:lnTo>
                  <a:lnTo>
                    <a:pt x="4121" y="10810"/>
                  </a:lnTo>
                  <a:lnTo>
                    <a:pt x="4142" y="10985"/>
                  </a:lnTo>
                  <a:lnTo>
                    <a:pt x="4164" y="11157"/>
                  </a:lnTo>
                  <a:lnTo>
                    <a:pt x="4187" y="11330"/>
                  </a:lnTo>
                  <a:lnTo>
                    <a:pt x="4209" y="11501"/>
                  </a:lnTo>
                  <a:lnTo>
                    <a:pt x="4231" y="11671"/>
                  </a:lnTo>
                  <a:lnTo>
                    <a:pt x="4253" y="11840"/>
                  </a:lnTo>
                  <a:lnTo>
                    <a:pt x="4275" y="12008"/>
                  </a:lnTo>
                  <a:lnTo>
                    <a:pt x="4298" y="12175"/>
                  </a:lnTo>
                  <a:lnTo>
                    <a:pt x="4319" y="12340"/>
                  </a:lnTo>
                  <a:lnTo>
                    <a:pt x="4342" y="12504"/>
                  </a:lnTo>
                  <a:lnTo>
                    <a:pt x="4364" y="12667"/>
                  </a:lnTo>
                  <a:lnTo>
                    <a:pt x="4387" y="12828"/>
                  </a:lnTo>
                  <a:lnTo>
                    <a:pt x="4408" y="12987"/>
                  </a:lnTo>
                </a:path>
              </a:pathLst>
            </a:custGeom>
            <a:noFill/>
            <a:ln w="15875"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Tahoma" panose="020B0604030504040204" pitchFamily="34" charset="0"/>
                <a:cs typeface="Tahoma" panose="020B0604030504040204" pitchFamily="34" charset="0"/>
              </a:endParaRPr>
            </a:p>
          </p:txBody>
        </p:sp>
      </p:grpSp>
      <p:sp>
        <p:nvSpPr>
          <p:cNvPr id="11" name="Oval 31"/>
          <p:cNvSpPr>
            <a:spLocks noChangeArrowheads="1"/>
          </p:cNvSpPr>
          <p:nvPr/>
        </p:nvSpPr>
        <p:spPr bwMode="gray">
          <a:xfrm>
            <a:off x="1543471" y="2380031"/>
            <a:ext cx="2102983" cy="5337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latin typeface="Tahoma" panose="020B0604030504040204" pitchFamily="34" charset="0"/>
              <a:cs typeface="Tahoma" panose="020B0604030504040204" pitchFamily="34" charset="0"/>
            </a:endParaRPr>
          </a:p>
        </p:txBody>
      </p:sp>
      <p:sp>
        <p:nvSpPr>
          <p:cNvPr id="15" name="Oval 36"/>
          <p:cNvSpPr>
            <a:spLocks noChangeArrowheads="1"/>
          </p:cNvSpPr>
          <p:nvPr/>
        </p:nvSpPr>
        <p:spPr bwMode="gray">
          <a:xfrm>
            <a:off x="2809487" y="2669432"/>
            <a:ext cx="118517" cy="115761"/>
          </a:xfrm>
          <a:prstGeom prst="ellipse">
            <a:avLst/>
          </a:prstGeom>
          <a:gradFill rotWithShape="0">
            <a:gsLst>
              <a:gs pos="0">
                <a:schemeClr val="bg1"/>
              </a:gs>
              <a:gs pos="100000">
                <a:srgbClr val="FF3300"/>
              </a:gs>
            </a:gsLst>
            <a:path path="shape">
              <a:fillToRect l="50000" t="50000" r="50000" b="50000"/>
            </a:path>
          </a:gradFill>
          <a:ln>
            <a:noFill/>
          </a:ln>
          <a:effectLst>
            <a:softEdge rad="12700"/>
          </a:effectLst>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latin typeface="Tahoma" panose="020B0604030504040204" pitchFamily="34" charset="0"/>
              <a:cs typeface="Tahoma" panose="020B0604030504040204" pitchFamily="34" charset="0"/>
            </a:endParaRPr>
          </a:p>
        </p:txBody>
      </p:sp>
      <p:sp>
        <p:nvSpPr>
          <p:cNvPr id="16" name="Text Box 37"/>
          <p:cNvSpPr txBox="1">
            <a:spLocks noChangeArrowheads="1"/>
          </p:cNvSpPr>
          <p:nvPr/>
        </p:nvSpPr>
        <p:spPr bwMode="gray">
          <a:xfrm>
            <a:off x="2165475" y="2929864"/>
            <a:ext cx="10842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400" dirty="0">
                <a:solidFill>
                  <a:srgbClr val="FF0000"/>
                </a:solidFill>
                <a:latin typeface="Tahoma" panose="020B0604030504040204" pitchFamily="34" charset="0"/>
                <a:ea typeface="Tahoma" panose="020B0604030504040204" pitchFamily="34" charset="0"/>
                <a:cs typeface="Tahoma" panose="020B0604030504040204" pitchFamily="34" charset="0"/>
              </a:rPr>
              <a:t>Shift to low</a:t>
            </a:r>
          </a:p>
          <a:p>
            <a:pPr algn="ctr" eaLnBrk="1" hangingPunct="1">
              <a:spcBef>
                <a:spcPct val="0"/>
              </a:spcBef>
              <a:buFontTx/>
              <a:buNone/>
            </a:pPr>
            <a:r>
              <a:rPr lang="en-US" altLang="ja-JP" sz="1400" dirty="0">
                <a:solidFill>
                  <a:srgbClr val="FF0000"/>
                </a:solidFill>
                <a:latin typeface="Tahoma" panose="020B0604030504040204" pitchFamily="34" charset="0"/>
                <a:ea typeface="Tahoma" panose="020B0604030504040204" pitchFamily="34" charset="0"/>
                <a:cs typeface="Tahoma" panose="020B0604030504040204" pitchFamily="34" charset="0"/>
              </a:rPr>
              <a:t>frequency</a:t>
            </a:r>
          </a:p>
        </p:txBody>
      </p:sp>
      <p:sp>
        <p:nvSpPr>
          <p:cNvPr id="17" name="Text Box 38"/>
          <p:cNvSpPr txBox="1">
            <a:spLocks noChangeArrowheads="1"/>
          </p:cNvSpPr>
          <p:nvPr/>
        </p:nvSpPr>
        <p:spPr bwMode="gray">
          <a:xfrm>
            <a:off x="824391" y="2656630"/>
            <a:ext cx="966931" cy="430887"/>
          </a:xfrm>
          <a:prstGeom prst="rect">
            <a:avLst/>
          </a:prstGeom>
          <a:solidFill>
            <a:schemeClr val="bg1">
              <a:alpha val="4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400" dirty="0">
                <a:solidFill>
                  <a:srgbClr val="0033CC"/>
                </a:solidFill>
                <a:latin typeface="Tahoma" panose="020B0604030504040204" pitchFamily="34" charset="0"/>
                <a:ea typeface="Tahoma" panose="020B0604030504040204" pitchFamily="34" charset="0"/>
                <a:cs typeface="Tahoma" panose="020B0604030504040204" pitchFamily="34" charset="0"/>
              </a:rPr>
              <a:t>Shift to high</a:t>
            </a:r>
          </a:p>
          <a:p>
            <a:pPr algn="ctr" eaLnBrk="1" hangingPunct="1">
              <a:spcBef>
                <a:spcPct val="0"/>
              </a:spcBef>
              <a:buFontTx/>
              <a:buNone/>
            </a:pPr>
            <a:r>
              <a:rPr lang="en-US" altLang="ja-JP" sz="1400" dirty="0">
                <a:solidFill>
                  <a:srgbClr val="0033CC"/>
                </a:solidFill>
                <a:latin typeface="Tahoma" panose="020B0604030504040204" pitchFamily="34" charset="0"/>
                <a:ea typeface="Tahoma" panose="020B0604030504040204" pitchFamily="34" charset="0"/>
                <a:cs typeface="Tahoma" panose="020B0604030504040204" pitchFamily="34" charset="0"/>
              </a:rPr>
              <a:t>frequency</a:t>
            </a:r>
          </a:p>
        </p:txBody>
      </p:sp>
      <p:sp>
        <p:nvSpPr>
          <p:cNvPr id="19" name="Rectangle 40"/>
          <p:cNvSpPr>
            <a:spLocks noChangeArrowheads="1"/>
          </p:cNvSpPr>
          <p:nvPr/>
        </p:nvSpPr>
        <p:spPr bwMode="gray">
          <a:xfrm>
            <a:off x="507869" y="3592092"/>
            <a:ext cx="10197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dirty="0">
                <a:latin typeface="Tahoma" panose="020B0604030504040204" pitchFamily="34" charset="0"/>
                <a:ea typeface="Tahoma" panose="020B0604030504040204" pitchFamily="34" charset="0"/>
                <a:cs typeface="Tahoma" panose="020B0604030504040204" pitchFamily="34" charset="0"/>
              </a:rPr>
              <a:t>Observer</a:t>
            </a:r>
            <a:endParaRPr lang="ja-JP" altLang="en-US" sz="1600" dirty="0">
              <a:latin typeface="Tahoma" panose="020B0604030504040204" pitchFamily="34" charset="0"/>
              <a:ea typeface="ＭＳ ゴシック" panose="020B0609070205080204" pitchFamily="49" charset="-128"/>
              <a:cs typeface="Tahoma" panose="020B0604030504040204" pitchFamily="34" charset="0"/>
            </a:endParaRPr>
          </a:p>
        </p:txBody>
      </p:sp>
      <p:sp>
        <p:nvSpPr>
          <p:cNvPr id="20" name="円弧 19"/>
          <p:cNvSpPr/>
          <p:nvPr/>
        </p:nvSpPr>
        <p:spPr bwMode="auto">
          <a:xfrm>
            <a:off x="2778250" y="2379112"/>
            <a:ext cx="870960" cy="426293"/>
          </a:xfrm>
          <a:prstGeom prst="arc">
            <a:avLst>
              <a:gd name="adj1" fmla="val 16200000"/>
              <a:gd name="adj2" fmla="val 2096950"/>
            </a:avLst>
          </a:prstGeom>
          <a:noFill/>
          <a:ln w="9525" cap="flat" cmpd="sng" algn="ctr">
            <a:solidFill>
              <a:schemeClr val="tx1"/>
            </a:solidFill>
            <a:prstDash val="solid"/>
            <a:round/>
            <a:headEnd type="triangle" w="med" len="med"/>
            <a:tailEnd type="none" w="med" len="med"/>
          </a:ln>
          <a:effectLst/>
        </p:spPr>
        <p:txBody>
          <a:bodyPr lIns="90000" tIns="46800" rIns="90000" bIns="46800"/>
          <a:lstStyle/>
          <a:p>
            <a:pPr algn="ctr" eaLnBrk="1" hangingPunct="1">
              <a:defRPr/>
            </a:pPr>
            <a:endParaRPr lang="ja-JP" altLang="en-US" dirty="0">
              <a:latin typeface="Tahoma" panose="020B0604030504040204" pitchFamily="34" charset="0"/>
              <a:cs typeface="Tahoma" panose="020B0604030504040204" pitchFamily="34" charset="0"/>
            </a:endParaRPr>
          </a:p>
        </p:txBody>
      </p:sp>
      <p:sp>
        <p:nvSpPr>
          <p:cNvPr id="26" name="Rectangle 43"/>
          <p:cNvSpPr>
            <a:spLocks noChangeArrowheads="1"/>
          </p:cNvSpPr>
          <p:nvPr/>
        </p:nvSpPr>
        <p:spPr bwMode="gray">
          <a:xfrm>
            <a:off x="2039949" y="2266126"/>
            <a:ext cx="363882" cy="246221"/>
          </a:xfrm>
          <a:prstGeom prst="rect">
            <a:avLst/>
          </a:prstGeom>
          <a:solidFill>
            <a:schemeClr val="bg1"/>
          </a:solidFill>
          <a:ln>
            <a:noFill/>
          </a:ln>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dirty="0">
                <a:latin typeface="Tahoma" panose="020B0604030504040204" pitchFamily="34" charset="0"/>
                <a:ea typeface="Tahoma" panose="020B0604030504040204" pitchFamily="34" charset="0"/>
                <a:cs typeface="Tahoma" panose="020B0604030504040204" pitchFamily="34" charset="0"/>
              </a:rPr>
              <a:t>Star</a:t>
            </a:r>
            <a:endParaRPr lang="ja-JP" altLang="en-US" sz="1600" dirty="0">
              <a:latin typeface="Tahoma" panose="020B0604030504040204" pitchFamily="34" charset="0"/>
              <a:ea typeface="ＭＳ ゴシック" panose="020B0609070205080204" pitchFamily="49" charset="-128"/>
              <a:cs typeface="Tahoma" panose="020B0604030504040204" pitchFamily="34" charset="0"/>
            </a:endParaRPr>
          </a:p>
        </p:txBody>
      </p:sp>
      <p:sp>
        <p:nvSpPr>
          <p:cNvPr id="27" name="右矢印 26"/>
          <p:cNvSpPr/>
          <p:nvPr/>
        </p:nvSpPr>
        <p:spPr bwMode="auto">
          <a:xfrm rot="5400000">
            <a:off x="2599364" y="3726670"/>
            <a:ext cx="466750" cy="320973"/>
          </a:xfrm>
          <a:prstGeom prst="rightArrow">
            <a:avLst/>
          </a:prstGeom>
          <a:gradFill flip="none" rotWithShape="1">
            <a:gsLst>
              <a:gs pos="100000">
                <a:srgbClr val="3366FF"/>
              </a:gs>
              <a:gs pos="0">
                <a:srgbClr val="CCECFF"/>
              </a:gs>
            </a:gsLst>
            <a:lin ang="0" scaled="1"/>
            <a:tileRect/>
          </a:gradFill>
          <a:ln w="19050">
            <a:solidFill>
              <a:srgbClr val="3366FF"/>
            </a:solidFill>
            <a:prstDash val="solid"/>
            <a:miter lim="800000"/>
            <a:headEnd/>
            <a:tailEnd/>
          </a:ln>
          <a:effectLst/>
          <a:extLst/>
        </p:spPr>
        <p:txBody>
          <a:bodyPr wrap="none" lIns="83077" tIns="43200" rIns="83077" bIns="43200" rtlCol="0" anchor="ctr">
            <a:noAutofit/>
          </a:bodyPr>
          <a:lstStyle/>
          <a:p>
            <a:pPr algn="ctr" eaLnBrk="1" hangingPunct="1">
              <a:spcBef>
                <a:spcPct val="0"/>
              </a:spcBef>
              <a:buFontTx/>
              <a:buNone/>
            </a:pPr>
            <a:endParaRPr kumimoji="1" lang="ja-JP" altLang="en-US" sz="1800">
              <a:latin typeface="Tahoma" panose="020B0604030504040204" pitchFamily="34" charset="0"/>
              <a:cs typeface="Tahoma" panose="020B0604030504040204" pitchFamily="34" charset="0"/>
            </a:endParaRPr>
          </a:p>
        </p:txBody>
      </p:sp>
      <p:pic>
        <p:nvPicPr>
          <p:cNvPr id="73" name="図 7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8588" y="3356133"/>
            <a:ext cx="377404" cy="254674"/>
          </a:xfrm>
          <a:prstGeom prst="rect">
            <a:avLst/>
          </a:prstGeom>
        </p:spPr>
      </p:pic>
      <p:grpSp>
        <p:nvGrpSpPr>
          <p:cNvPr id="87" name="グループ化 86"/>
          <p:cNvGrpSpPr/>
          <p:nvPr/>
        </p:nvGrpSpPr>
        <p:grpSpPr>
          <a:xfrm>
            <a:off x="1623633" y="4181623"/>
            <a:ext cx="2418212" cy="895217"/>
            <a:chOff x="1007162" y="5229280"/>
            <a:chExt cx="2418212" cy="895217"/>
          </a:xfrm>
        </p:grpSpPr>
        <p:cxnSp>
          <p:nvCxnSpPr>
            <p:cNvPr id="76" name="直線矢印コネクタ 75"/>
            <p:cNvCxnSpPr/>
            <p:nvPr/>
          </p:nvCxnSpPr>
          <p:spPr>
            <a:xfrm>
              <a:off x="1007162" y="6118103"/>
              <a:ext cx="2418212" cy="0"/>
            </a:xfrm>
            <a:prstGeom prst="straightConnector1">
              <a:avLst/>
            </a:prstGeom>
            <a:ln w="127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flipV="1">
              <a:off x="1007162" y="5229280"/>
              <a:ext cx="0" cy="895217"/>
            </a:xfrm>
            <a:prstGeom prst="straightConnector1">
              <a:avLst/>
            </a:prstGeom>
            <a:ln w="127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80" name="Group 15"/>
            <p:cNvGrpSpPr>
              <a:grpSpLocks/>
            </p:cNvGrpSpPr>
            <p:nvPr/>
          </p:nvGrpSpPr>
          <p:grpSpPr bwMode="auto">
            <a:xfrm rot="10800000">
              <a:off x="1188565" y="5299969"/>
              <a:ext cx="2005430" cy="689511"/>
              <a:chOff x="304" y="1279"/>
              <a:chExt cx="2752" cy="1980"/>
            </a:xfrm>
          </p:grpSpPr>
          <p:sp>
            <p:nvSpPr>
              <p:cNvPr id="81" name="Freeform 16"/>
              <p:cNvSpPr>
                <a:spLocks/>
              </p:cNvSpPr>
              <p:nvPr/>
            </p:nvSpPr>
            <p:spPr bwMode="gray">
              <a:xfrm>
                <a:off x="304" y="1730"/>
                <a:ext cx="549" cy="1529"/>
              </a:xfrm>
              <a:custGeom>
                <a:avLst/>
                <a:gdLst>
                  <a:gd name="T0" fmla="*/ 0 w 4386"/>
                  <a:gd name="T1" fmla="*/ 0 h 13758"/>
                  <a:gd name="T2" fmla="*/ 0 w 4386"/>
                  <a:gd name="T3" fmla="*/ 0 h 13758"/>
                  <a:gd name="T4" fmla="*/ 0 w 4386"/>
                  <a:gd name="T5" fmla="*/ 0 h 13758"/>
                  <a:gd name="T6" fmla="*/ 0 w 4386"/>
                  <a:gd name="T7" fmla="*/ 0 h 13758"/>
                  <a:gd name="T8" fmla="*/ 0 w 4386"/>
                  <a:gd name="T9" fmla="*/ 0 h 13758"/>
                  <a:gd name="T10" fmla="*/ 0 w 4386"/>
                  <a:gd name="T11" fmla="*/ 0 h 13758"/>
                  <a:gd name="T12" fmla="*/ 0 w 4386"/>
                  <a:gd name="T13" fmla="*/ 0 h 13758"/>
                  <a:gd name="T14" fmla="*/ 0 w 4386"/>
                  <a:gd name="T15" fmla="*/ 0 h 13758"/>
                  <a:gd name="T16" fmla="*/ 0 w 4386"/>
                  <a:gd name="T17" fmla="*/ 0 h 13758"/>
                  <a:gd name="T18" fmla="*/ 0 w 4386"/>
                  <a:gd name="T19" fmla="*/ 0 h 13758"/>
                  <a:gd name="T20" fmla="*/ 0 w 4386"/>
                  <a:gd name="T21" fmla="*/ 0 h 13758"/>
                  <a:gd name="T22" fmla="*/ 0 w 4386"/>
                  <a:gd name="T23" fmla="*/ 0 h 13758"/>
                  <a:gd name="T24" fmla="*/ 0 w 4386"/>
                  <a:gd name="T25" fmla="*/ 0 h 13758"/>
                  <a:gd name="T26" fmla="*/ 0 w 4386"/>
                  <a:gd name="T27" fmla="*/ 0 h 13758"/>
                  <a:gd name="T28" fmla="*/ 0 w 4386"/>
                  <a:gd name="T29" fmla="*/ 0 h 13758"/>
                  <a:gd name="T30" fmla="*/ 0 w 4386"/>
                  <a:gd name="T31" fmla="*/ 0 h 13758"/>
                  <a:gd name="T32" fmla="*/ 0 w 4386"/>
                  <a:gd name="T33" fmla="*/ 0 h 13758"/>
                  <a:gd name="T34" fmla="*/ 0 w 4386"/>
                  <a:gd name="T35" fmla="*/ 0 h 13758"/>
                  <a:gd name="T36" fmla="*/ 0 w 4386"/>
                  <a:gd name="T37" fmla="*/ 0 h 13758"/>
                  <a:gd name="T38" fmla="*/ 0 w 4386"/>
                  <a:gd name="T39" fmla="*/ 0 h 13758"/>
                  <a:gd name="T40" fmla="*/ 0 w 4386"/>
                  <a:gd name="T41" fmla="*/ 0 h 13758"/>
                  <a:gd name="T42" fmla="*/ 0 w 4386"/>
                  <a:gd name="T43" fmla="*/ 0 h 13758"/>
                  <a:gd name="T44" fmla="*/ 0 w 4386"/>
                  <a:gd name="T45" fmla="*/ 0 h 13758"/>
                  <a:gd name="T46" fmla="*/ 0 w 4386"/>
                  <a:gd name="T47" fmla="*/ 0 h 13758"/>
                  <a:gd name="T48" fmla="*/ 0 w 4386"/>
                  <a:gd name="T49" fmla="*/ 0 h 13758"/>
                  <a:gd name="T50" fmla="*/ 0 w 4386"/>
                  <a:gd name="T51" fmla="*/ 0 h 13758"/>
                  <a:gd name="T52" fmla="*/ 0 w 4386"/>
                  <a:gd name="T53" fmla="*/ 0 h 13758"/>
                  <a:gd name="T54" fmla="*/ 0 w 4386"/>
                  <a:gd name="T55" fmla="*/ 0 h 13758"/>
                  <a:gd name="T56" fmla="*/ 0 w 4386"/>
                  <a:gd name="T57" fmla="*/ 0 h 13758"/>
                  <a:gd name="T58" fmla="*/ 0 w 4386"/>
                  <a:gd name="T59" fmla="*/ 0 h 13758"/>
                  <a:gd name="T60" fmla="*/ 0 w 4386"/>
                  <a:gd name="T61" fmla="*/ 0 h 13758"/>
                  <a:gd name="T62" fmla="*/ 0 w 4386"/>
                  <a:gd name="T63" fmla="*/ 0 h 13758"/>
                  <a:gd name="T64" fmla="*/ 0 w 4386"/>
                  <a:gd name="T65" fmla="*/ 0 h 13758"/>
                  <a:gd name="T66" fmla="*/ 0 w 4386"/>
                  <a:gd name="T67" fmla="*/ 0 h 13758"/>
                  <a:gd name="T68" fmla="*/ 0 w 4386"/>
                  <a:gd name="T69" fmla="*/ 0 h 13758"/>
                  <a:gd name="T70" fmla="*/ 0 w 4386"/>
                  <a:gd name="T71" fmla="*/ 0 h 13758"/>
                  <a:gd name="T72" fmla="*/ 0 w 4386"/>
                  <a:gd name="T73" fmla="*/ 0 h 13758"/>
                  <a:gd name="T74" fmla="*/ 0 w 4386"/>
                  <a:gd name="T75" fmla="*/ 0 h 13758"/>
                  <a:gd name="T76" fmla="*/ 0 w 4386"/>
                  <a:gd name="T77" fmla="*/ 0 h 13758"/>
                  <a:gd name="T78" fmla="*/ 0 w 4386"/>
                  <a:gd name="T79" fmla="*/ 0 h 13758"/>
                  <a:gd name="T80" fmla="*/ 0 w 4386"/>
                  <a:gd name="T81" fmla="*/ 0 h 13758"/>
                  <a:gd name="T82" fmla="*/ 0 w 4386"/>
                  <a:gd name="T83" fmla="*/ 0 h 13758"/>
                  <a:gd name="T84" fmla="*/ 0 w 4386"/>
                  <a:gd name="T85" fmla="*/ 0 h 13758"/>
                  <a:gd name="T86" fmla="*/ 0 w 4386"/>
                  <a:gd name="T87" fmla="*/ 0 h 13758"/>
                  <a:gd name="T88" fmla="*/ 0 w 4386"/>
                  <a:gd name="T89" fmla="*/ 0 h 13758"/>
                  <a:gd name="T90" fmla="*/ 0 w 4386"/>
                  <a:gd name="T91" fmla="*/ 0 h 13758"/>
                  <a:gd name="T92" fmla="*/ 0 w 4386"/>
                  <a:gd name="T93" fmla="*/ 0 h 13758"/>
                  <a:gd name="T94" fmla="*/ 0 w 4386"/>
                  <a:gd name="T95" fmla="*/ 0 h 13758"/>
                  <a:gd name="T96" fmla="*/ 0 w 4386"/>
                  <a:gd name="T97" fmla="*/ 0 h 13758"/>
                  <a:gd name="T98" fmla="*/ 0 w 4386"/>
                  <a:gd name="T99" fmla="*/ 0 h 137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386"/>
                  <a:gd name="T151" fmla="*/ 0 h 13758"/>
                  <a:gd name="T152" fmla="*/ 4386 w 4386"/>
                  <a:gd name="T153" fmla="*/ 13758 h 137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386" h="13758">
                    <a:moveTo>
                      <a:pt x="0" y="0"/>
                    </a:moveTo>
                    <a:lnTo>
                      <a:pt x="0" y="0"/>
                    </a:lnTo>
                    <a:lnTo>
                      <a:pt x="22" y="150"/>
                    </a:lnTo>
                    <a:lnTo>
                      <a:pt x="44" y="303"/>
                    </a:lnTo>
                    <a:lnTo>
                      <a:pt x="66" y="457"/>
                    </a:lnTo>
                    <a:lnTo>
                      <a:pt x="89" y="614"/>
                    </a:lnTo>
                    <a:lnTo>
                      <a:pt x="111" y="772"/>
                    </a:lnTo>
                    <a:lnTo>
                      <a:pt x="132" y="931"/>
                    </a:lnTo>
                    <a:lnTo>
                      <a:pt x="155" y="1092"/>
                    </a:lnTo>
                    <a:lnTo>
                      <a:pt x="177" y="1254"/>
                    </a:lnTo>
                    <a:lnTo>
                      <a:pt x="200" y="1419"/>
                    </a:lnTo>
                    <a:lnTo>
                      <a:pt x="221" y="1583"/>
                    </a:lnTo>
                    <a:lnTo>
                      <a:pt x="244" y="1750"/>
                    </a:lnTo>
                    <a:lnTo>
                      <a:pt x="266" y="1918"/>
                    </a:lnTo>
                    <a:lnTo>
                      <a:pt x="288" y="2087"/>
                    </a:lnTo>
                    <a:lnTo>
                      <a:pt x="310" y="2257"/>
                    </a:lnTo>
                    <a:lnTo>
                      <a:pt x="332" y="2428"/>
                    </a:lnTo>
                    <a:lnTo>
                      <a:pt x="355" y="2601"/>
                    </a:lnTo>
                    <a:lnTo>
                      <a:pt x="377" y="2773"/>
                    </a:lnTo>
                    <a:lnTo>
                      <a:pt x="398" y="2948"/>
                    </a:lnTo>
                    <a:lnTo>
                      <a:pt x="421" y="3123"/>
                    </a:lnTo>
                    <a:lnTo>
                      <a:pt x="443" y="3297"/>
                    </a:lnTo>
                    <a:lnTo>
                      <a:pt x="466" y="3474"/>
                    </a:lnTo>
                    <a:lnTo>
                      <a:pt x="487" y="3650"/>
                    </a:lnTo>
                    <a:lnTo>
                      <a:pt x="509" y="3828"/>
                    </a:lnTo>
                    <a:lnTo>
                      <a:pt x="532" y="4005"/>
                    </a:lnTo>
                    <a:lnTo>
                      <a:pt x="554" y="4183"/>
                    </a:lnTo>
                    <a:lnTo>
                      <a:pt x="576" y="4361"/>
                    </a:lnTo>
                    <a:lnTo>
                      <a:pt x="598" y="4539"/>
                    </a:lnTo>
                    <a:lnTo>
                      <a:pt x="621" y="4717"/>
                    </a:lnTo>
                    <a:lnTo>
                      <a:pt x="642" y="4896"/>
                    </a:lnTo>
                    <a:lnTo>
                      <a:pt x="664" y="5074"/>
                    </a:lnTo>
                    <a:lnTo>
                      <a:pt x="687" y="5252"/>
                    </a:lnTo>
                    <a:lnTo>
                      <a:pt x="709" y="5429"/>
                    </a:lnTo>
                    <a:lnTo>
                      <a:pt x="731" y="5607"/>
                    </a:lnTo>
                    <a:lnTo>
                      <a:pt x="753" y="5785"/>
                    </a:lnTo>
                    <a:lnTo>
                      <a:pt x="775" y="5962"/>
                    </a:lnTo>
                    <a:lnTo>
                      <a:pt x="798" y="6138"/>
                    </a:lnTo>
                    <a:lnTo>
                      <a:pt x="819" y="6315"/>
                    </a:lnTo>
                    <a:lnTo>
                      <a:pt x="842" y="6490"/>
                    </a:lnTo>
                    <a:lnTo>
                      <a:pt x="864" y="6666"/>
                    </a:lnTo>
                    <a:lnTo>
                      <a:pt x="886" y="6839"/>
                    </a:lnTo>
                    <a:lnTo>
                      <a:pt x="908" y="7013"/>
                    </a:lnTo>
                    <a:lnTo>
                      <a:pt x="930" y="7186"/>
                    </a:lnTo>
                    <a:lnTo>
                      <a:pt x="953" y="7358"/>
                    </a:lnTo>
                    <a:lnTo>
                      <a:pt x="975" y="7528"/>
                    </a:lnTo>
                    <a:lnTo>
                      <a:pt x="996" y="7698"/>
                    </a:lnTo>
                    <a:lnTo>
                      <a:pt x="1019" y="7866"/>
                    </a:lnTo>
                    <a:lnTo>
                      <a:pt x="1041" y="8034"/>
                    </a:lnTo>
                    <a:lnTo>
                      <a:pt x="1064" y="8199"/>
                    </a:lnTo>
                    <a:lnTo>
                      <a:pt x="1085" y="8364"/>
                    </a:lnTo>
                    <a:lnTo>
                      <a:pt x="1108" y="8527"/>
                    </a:lnTo>
                    <a:lnTo>
                      <a:pt x="1130" y="8689"/>
                    </a:lnTo>
                    <a:lnTo>
                      <a:pt x="1152" y="8849"/>
                    </a:lnTo>
                    <a:lnTo>
                      <a:pt x="1174" y="9008"/>
                    </a:lnTo>
                    <a:lnTo>
                      <a:pt x="1196" y="9164"/>
                    </a:lnTo>
                    <a:lnTo>
                      <a:pt x="1219" y="9320"/>
                    </a:lnTo>
                    <a:lnTo>
                      <a:pt x="1240" y="9473"/>
                    </a:lnTo>
                    <a:lnTo>
                      <a:pt x="1262" y="9625"/>
                    </a:lnTo>
                    <a:lnTo>
                      <a:pt x="1285" y="9775"/>
                    </a:lnTo>
                    <a:lnTo>
                      <a:pt x="1307" y="9922"/>
                    </a:lnTo>
                    <a:lnTo>
                      <a:pt x="1329" y="10068"/>
                    </a:lnTo>
                    <a:lnTo>
                      <a:pt x="1351" y="10211"/>
                    </a:lnTo>
                    <a:lnTo>
                      <a:pt x="1373" y="10352"/>
                    </a:lnTo>
                    <a:lnTo>
                      <a:pt x="1396" y="10491"/>
                    </a:lnTo>
                    <a:lnTo>
                      <a:pt x="1417" y="10629"/>
                    </a:lnTo>
                    <a:lnTo>
                      <a:pt x="1440" y="10763"/>
                    </a:lnTo>
                    <a:lnTo>
                      <a:pt x="1462" y="10895"/>
                    </a:lnTo>
                    <a:lnTo>
                      <a:pt x="1485" y="11025"/>
                    </a:lnTo>
                    <a:lnTo>
                      <a:pt x="1506" y="11153"/>
                    </a:lnTo>
                    <a:lnTo>
                      <a:pt x="1528" y="11277"/>
                    </a:lnTo>
                    <a:lnTo>
                      <a:pt x="1551" y="11399"/>
                    </a:lnTo>
                    <a:lnTo>
                      <a:pt x="1573" y="11519"/>
                    </a:lnTo>
                    <a:lnTo>
                      <a:pt x="1595" y="11636"/>
                    </a:lnTo>
                    <a:lnTo>
                      <a:pt x="1617" y="11751"/>
                    </a:lnTo>
                    <a:lnTo>
                      <a:pt x="1639" y="11861"/>
                    </a:lnTo>
                    <a:lnTo>
                      <a:pt x="1662" y="11970"/>
                    </a:lnTo>
                    <a:lnTo>
                      <a:pt x="1683" y="12076"/>
                    </a:lnTo>
                    <a:lnTo>
                      <a:pt x="1706" y="12178"/>
                    </a:lnTo>
                    <a:lnTo>
                      <a:pt x="1728" y="12279"/>
                    </a:lnTo>
                    <a:lnTo>
                      <a:pt x="1750" y="12375"/>
                    </a:lnTo>
                    <a:lnTo>
                      <a:pt x="1772" y="12469"/>
                    </a:lnTo>
                    <a:lnTo>
                      <a:pt x="1794" y="12560"/>
                    </a:lnTo>
                    <a:lnTo>
                      <a:pt x="1817" y="12648"/>
                    </a:lnTo>
                    <a:lnTo>
                      <a:pt x="1838" y="12732"/>
                    </a:lnTo>
                    <a:lnTo>
                      <a:pt x="1860" y="12814"/>
                    </a:lnTo>
                    <a:lnTo>
                      <a:pt x="1883" y="12892"/>
                    </a:lnTo>
                    <a:lnTo>
                      <a:pt x="1905" y="12967"/>
                    </a:lnTo>
                    <a:lnTo>
                      <a:pt x="1927" y="13039"/>
                    </a:lnTo>
                    <a:lnTo>
                      <a:pt x="1949" y="13108"/>
                    </a:lnTo>
                    <a:lnTo>
                      <a:pt x="1972" y="13173"/>
                    </a:lnTo>
                    <a:lnTo>
                      <a:pt x="1994" y="13235"/>
                    </a:lnTo>
                    <a:lnTo>
                      <a:pt x="2015" y="13293"/>
                    </a:lnTo>
                    <a:lnTo>
                      <a:pt x="2038" y="13349"/>
                    </a:lnTo>
                    <a:lnTo>
                      <a:pt x="2060" y="13401"/>
                    </a:lnTo>
                    <a:lnTo>
                      <a:pt x="2083" y="13449"/>
                    </a:lnTo>
                    <a:lnTo>
                      <a:pt x="2104" y="13494"/>
                    </a:lnTo>
                    <a:lnTo>
                      <a:pt x="2126" y="13535"/>
                    </a:lnTo>
                    <a:lnTo>
                      <a:pt x="2149" y="13573"/>
                    </a:lnTo>
                    <a:lnTo>
                      <a:pt x="2171" y="13608"/>
                    </a:lnTo>
                    <a:lnTo>
                      <a:pt x="2193" y="13638"/>
                    </a:lnTo>
                    <a:lnTo>
                      <a:pt x="2215" y="13666"/>
                    </a:lnTo>
                    <a:lnTo>
                      <a:pt x="2238" y="13690"/>
                    </a:lnTo>
                    <a:lnTo>
                      <a:pt x="2260" y="13710"/>
                    </a:lnTo>
                    <a:lnTo>
                      <a:pt x="2281" y="13726"/>
                    </a:lnTo>
                    <a:lnTo>
                      <a:pt x="2304" y="13740"/>
                    </a:lnTo>
                    <a:lnTo>
                      <a:pt x="2326" y="13749"/>
                    </a:lnTo>
                    <a:lnTo>
                      <a:pt x="2349" y="13756"/>
                    </a:lnTo>
                    <a:lnTo>
                      <a:pt x="2370" y="13758"/>
                    </a:lnTo>
                    <a:lnTo>
                      <a:pt x="2392" y="13757"/>
                    </a:lnTo>
                    <a:lnTo>
                      <a:pt x="2415" y="13752"/>
                    </a:lnTo>
                    <a:lnTo>
                      <a:pt x="2436" y="13743"/>
                    </a:lnTo>
                    <a:lnTo>
                      <a:pt x="2459" y="13732"/>
                    </a:lnTo>
                    <a:lnTo>
                      <a:pt x="2481" y="13716"/>
                    </a:lnTo>
                    <a:lnTo>
                      <a:pt x="2503" y="13697"/>
                    </a:lnTo>
                    <a:lnTo>
                      <a:pt x="2525" y="13675"/>
                    </a:lnTo>
                    <a:lnTo>
                      <a:pt x="2547" y="13649"/>
                    </a:lnTo>
                    <a:lnTo>
                      <a:pt x="2570" y="13620"/>
                    </a:lnTo>
                    <a:lnTo>
                      <a:pt x="2592" y="13587"/>
                    </a:lnTo>
                    <a:lnTo>
                      <a:pt x="2613" y="13550"/>
                    </a:lnTo>
                    <a:lnTo>
                      <a:pt x="2636" y="13510"/>
                    </a:lnTo>
                    <a:lnTo>
                      <a:pt x="2658" y="13467"/>
                    </a:lnTo>
                    <a:lnTo>
                      <a:pt x="2681" y="13420"/>
                    </a:lnTo>
                    <a:lnTo>
                      <a:pt x="2702" y="13369"/>
                    </a:lnTo>
                    <a:lnTo>
                      <a:pt x="2725" y="13316"/>
                    </a:lnTo>
                    <a:lnTo>
                      <a:pt x="2747" y="13259"/>
                    </a:lnTo>
                    <a:lnTo>
                      <a:pt x="2769" y="13198"/>
                    </a:lnTo>
                    <a:lnTo>
                      <a:pt x="2791" y="13133"/>
                    </a:lnTo>
                    <a:lnTo>
                      <a:pt x="2813" y="13066"/>
                    </a:lnTo>
                    <a:lnTo>
                      <a:pt x="2836" y="12995"/>
                    </a:lnTo>
                    <a:lnTo>
                      <a:pt x="2858" y="12922"/>
                    </a:lnTo>
                    <a:lnTo>
                      <a:pt x="2879" y="12845"/>
                    </a:lnTo>
                    <a:lnTo>
                      <a:pt x="2902" y="12765"/>
                    </a:lnTo>
                    <a:lnTo>
                      <a:pt x="2924" y="12681"/>
                    </a:lnTo>
                    <a:lnTo>
                      <a:pt x="2947" y="12595"/>
                    </a:lnTo>
                    <a:lnTo>
                      <a:pt x="2968" y="12505"/>
                    </a:lnTo>
                    <a:lnTo>
                      <a:pt x="2990" y="12412"/>
                    </a:lnTo>
                    <a:lnTo>
                      <a:pt x="3013" y="12317"/>
                    </a:lnTo>
                    <a:lnTo>
                      <a:pt x="3034" y="12217"/>
                    </a:lnTo>
                    <a:lnTo>
                      <a:pt x="3057" y="12115"/>
                    </a:lnTo>
                    <a:lnTo>
                      <a:pt x="3079" y="12011"/>
                    </a:lnTo>
                    <a:lnTo>
                      <a:pt x="3102" y="11904"/>
                    </a:lnTo>
                    <a:lnTo>
                      <a:pt x="3123" y="11793"/>
                    </a:lnTo>
                    <a:lnTo>
                      <a:pt x="3145" y="11680"/>
                    </a:lnTo>
                    <a:lnTo>
                      <a:pt x="3168" y="11565"/>
                    </a:lnTo>
                    <a:lnTo>
                      <a:pt x="3190" y="11446"/>
                    </a:lnTo>
                    <a:lnTo>
                      <a:pt x="3212" y="11325"/>
                    </a:lnTo>
                    <a:lnTo>
                      <a:pt x="3234" y="11201"/>
                    </a:lnTo>
                    <a:lnTo>
                      <a:pt x="3256" y="11074"/>
                    </a:lnTo>
                    <a:lnTo>
                      <a:pt x="3279" y="10946"/>
                    </a:lnTo>
                    <a:lnTo>
                      <a:pt x="3300" y="10815"/>
                    </a:lnTo>
                    <a:lnTo>
                      <a:pt x="3323" y="10681"/>
                    </a:lnTo>
                    <a:lnTo>
                      <a:pt x="3345" y="10545"/>
                    </a:lnTo>
                    <a:lnTo>
                      <a:pt x="3367" y="10407"/>
                    </a:lnTo>
                    <a:lnTo>
                      <a:pt x="3389" y="10266"/>
                    </a:lnTo>
                    <a:lnTo>
                      <a:pt x="3411" y="10124"/>
                    </a:lnTo>
                    <a:lnTo>
                      <a:pt x="3434" y="9978"/>
                    </a:lnTo>
                    <a:lnTo>
                      <a:pt x="3456" y="9832"/>
                    </a:lnTo>
                    <a:lnTo>
                      <a:pt x="3477" y="9683"/>
                    </a:lnTo>
                    <a:lnTo>
                      <a:pt x="3500" y="9532"/>
                    </a:lnTo>
                    <a:lnTo>
                      <a:pt x="3522" y="9379"/>
                    </a:lnTo>
                    <a:lnTo>
                      <a:pt x="3545" y="9225"/>
                    </a:lnTo>
                    <a:lnTo>
                      <a:pt x="3566" y="9068"/>
                    </a:lnTo>
                    <a:lnTo>
                      <a:pt x="3589" y="8910"/>
                    </a:lnTo>
                    <a:lnTo>
                      <a:pt x="3611" y="8751"/>
                    </a:lnTo>
                    <a:lnTo>
                      <a:pt x="3632" y="8590"/>
                    </a:lnTo>
                    <a:lnTo>
                      <a:pt x="3655" y="8428"/>
                    </a:lnTo>
                    <a:lnTo>
                      <a:pt x="3677" y="8263"/>
                    </a:lnTo>
                    <a:lnTo>
                      <a:pt x="3700" y="8098"/>
                    </a:lnTo>
                    <a:lnTo>
                      <a:pt x="3721" y="7931"/>
                    </a:lnTo>
                    <a:lnTo>
                      <a:pt x="3743" y="7763"/>
                    </a:lnTo>
                    <a:lnTo>
                      <a:pt x="3766" y="7594"/>
                    </a:lnTo>
                    <a:lnTo>
                      <a:pt x="3788" y="7424"/>
                    </a:lnTo>
                    <a:lnTo>
                      <a:pt x="3810" y="7252"/>
                    </a:lnTo>
                    <a:lnTo>
                      <a:pt x="3832" y="7080"/>
                    </a:lnTo>
                    <a:lnTo>
                      <a:pt x="3854" y="6908"/>
                    </a:lnTo>
                    <a:lnTo>
                      <a:pt x="3877" y="6733"/>
                    </a:lnTo>
                    <a:lnTo>
                      <a:pt x="3898" y="6558"/>
                    </a:lnTo>
                    <a:lnTo>
                      <a:pt x="3921" y="6383"/>
                    </a:lnTo>
                    <a:lnTo>
                      <a:pt x="3943" y="6207"/>
                    </a:lnTo>
                    <a:lnTo>
                      <a:pt x="3966" y="6030"/>
                    </a:lnTo>
                    <a:lnTo>
                      <a:pt x="3987" y="5853"/>
                    </a:lnTo>
                    <a:lnTo>
                      <a:pt x="4009" y="5676"/>
                    </a:lnTo>
                    <a:lnTo>
                      <a:pt x="4032" y="5498"/>
                    </a:lnTo>
                    <a:lnTo>
                      <a:pt x="4054" y="5320"/>
                    </a:lnTo>
                    <a:lnTo>
                      <a:pt x="4076" y="5143"/>
                    </a:lnTo>
                    <a:lnTo>
                      <a:pt x="4098" y="4964"/>
                    </a:lnTo>
                    <a:lnTo>
                      <a:pt x="4120" y="4786"/>
                    </a:lnTo>
                    <a:lnTo>
                      <a:pt x="4143" y="4608"/>
                    </a:lnTo>
                    <a:lnTo>
                      <a:pt x="4164" y="4429"/>
                    </a:lnTo>
                    <a:lnTo>
                      <a:pt x="4187" y="4251"/>
                    </a:lnTo>
                    <a:lnTo>
                      <a:pt x="4209" y="4073"/>
                    </a:lnTo>
                    <a:lnTo>
                      <a:pt x="4230" y="3896"/>
                    </a:lnTo>
                    <a:lnTo>
                      <a:pt x="4253" y="3719"/>
                    </a:lnTo>
                    <a:lnTo>
                      <a:pt x="4275" y="3542"/>
                    </a:lnTo>
                    <a:lnTo>
                      <a:pt x="4298" y="3365"/>
                    </a:lnTo>
                    <a:lnTo>
                      <a:pt x="4319" y="3190"/>
                    </a:lnTo>
                    <a:lnTo>
                      <a:pt x="4341" y="3015"/>
                    </a:lnTo>
                    <a:lnTo>
                      <a:pt x="4364" y="2842"/>
                    </a:lnTo>
                    <a:lnTo>
                      <a:pt x="4386" y="2668"/>
                    </a:lnTo>
                  </a:path>
                </a:pathLst>
              </a:custGeom>
              <a:noFill/>
              <a:ln w="15875"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Tahoma" panose="020B0604030504040204" pitchFamily="34" charset="0"/>
                  <a:cs typeface="Tahoma" panose="020B0604030504040204" pitchFamily="34" charset="0"/>
                </a:endParaRPr>
              </a:p>
            </p:txBody>
          </p:sp>
          <p:sp>
            <p:nvSpPr>
              <p:cNvPr id="82" name="Freeform 17"/>
              <p:cNvSpPr>
                <a:spLocks/>
              </p:cNvSpPr>
              <p:nvPr/>
            </p:nvSpPr>
            <p:spPr bwMode="gray">
              <a:xfrm>
                <a:off x="853" y="1279"/>
                <a:ext cx="551" cy="1867"/>
              </a:xfrm>
              <a:custGeom>
                <a:avLst/>
                <a:gdLst>
                  <a:gd name="T0" fmla="*/ 0 w 4408"/>
                  <a:gd name="T1" fmla="*/ 0 h 16810"/>
                  <a:gd name="T2" fmla="*/ 0 w 4408"/>
                  <a:gd name="T3" fmla="*/ 0 h 16810"/>
                  <a:gd name="T4" fmla="*/ 0 w 4408"/>
                  <a:gd name="T5" fmla="*/ 0 h 16810"/>
                  <a:gd name="T6" fmla="*/ 0 w 4408"/>
                  <a:gd name="T7" fmla="*/ 0 h 16810"/>
                  <a:gd name="T8" fmla="*/ 0 w 4408"/>
                  <a:gd name="T9" fmla="*/ 0 h 16810"/>
                  <a:gd name="T10" fmla="*/ 0 w 4408"/>
                  <a:gd name="T11" fmla="*/ 0 h 16810"/>
                  <a:gd name="T12" fmla="*/ 0 w 4408"/>
                  <a:gd name="T13" fmla="*/ 0 h 16810"/>
                  <a:gd name="T14" fmla="*/ 0 w 4408"/>
                  <a:gd name="T15" fmla="*/ 0 h 16810"/>
                  <a:gd name="T16" fmla="*/ 0 w 4408"/>
                  <a:gd name="T17" fmla="*/ 0 h 16810"/>
                  <a:gd name="T18" fmla="*/ 0 w 4408"/>
                  <a:gd name="T19" fmla="*/ 0 h 16810"/>
                  <a:gd name="T20" fmla="*/ 0 w 4408"/>
                  <a:gd name="T21" fmla="*/ 0 h 16810"/>
                  <a:gd name="T22" fmla="*/ 0 w 4408"/>
                  <a:gd name="T23" fmla="*/ 0 h 16810"/>
                  <a:gd name="T24" fmla="*/ 0 w 4408"/>
                  <a:gd name="T25" fmla="*/ 0 h 16810"/>
                  <a:gd name="T26" fmla="*/ 0 w 4408"/>
                  <a:gd name="T27" fmla="*/ 0 h 16810"/>
                  <a:gd name="T28" fmla="*/ 0 w 4408"/>
                  <a:gd name="T29" fmla="*/ 0 h 16810"/>
                  <a:gd name="T30" fmla="*/ 0 w 4408"/>
                  <a:gd name="T31" fmla="*/ 0 h 16810"/>
                  <a:gd name="T32" fmla="*/ 0 w 4408"/>
                  <a:gd name="T33" fmla="*/ 0 h 16810"/>
                  <a:gd name="T34" fmla="*/ 0 w 4408"/>
                  <a:gd name="T35" fmla="*/ 0 h 16810"/>
                  <a:gd name="T36" fmla="*/ 0 w 4408"/>
                  <a:gd name="T37" fmla="*/ 0 h 16810"/>
                  <a:gd name="T38" fmla="*/ 0 w 4408"/>
                  <a:gd name="T39" fmla="*/ 0 h 16810"/>
                  <a:gd name="T40" fmla="*/ 0 w 4408"/>
                  <a:gd name="T41" fmla="*/ 0 h 16810"/>
                  <a:gd name="T42" fmla="*/ 0 w 4408"/>
                  <a:gd name="T43" fmla="*/ 0 h 16810"/>
                  <a:gd name="T44" fmla="*/ 0 w 4408"/>
                  <a:gd name="T45" fmla="*/ 0 h 16810"/>
                  <a:gd name="T46" fmla="*/ 0 w 4408"/>
                  <a:gd name="T47" fmla="*/ 0 h 16810"/>
                  <a:gd name="T48" fmla="*/ 0 w 4408"/>
                  <a:gd name="T49" fmla="*/ 0 h 16810"/>
                  <a:gd name="T50" fmla="*/ 0 w 4408"/>
                  <a:gd name="T51" fmla="*/ 0 h 16810"/>
                  <a:gd name="T52" fmla="*/ 0 w 4408"/>
                  <a:gd name="T53" fmla="*/ 0 h 16810"/>
                  <a:gd name="T54" fmla="*/ 0 w 4408"/>
                  <a:gd name="T55" fmla="*/ 0 h 16810"/>
                  <a:gd name="T56" fmla="*/ 0 w 4408"/>
                  <a:gd name="T57" fmla="*/ 0 h 16810"/>
                  <a:gd name="T58" fmla="*/ 0 w 4408"/>
                  <a:gd name="T59" fmla="*/ 0 h 16810"/>
                  <a:gd name="T60" fmla="*/ 0 w 4408"/>
                  <a:gd name="T61" fmla="*/ 0 h 16810"/>
                  <a:gd name="T62" fmla="*/ 0 w 4408"/>
                  <a:gd name="T63" fmla="*/ 0 h 16810"/>
                  <a:gd name="T64" fmla="*/ 0 w 4408"/>
                  <a:gd name="T65" fmla="*/ 0 h 16810"/>
                  <a:gd name="T66" fmla="*/ 0 w 4408"/>
                  <a:gd name="T67" fmla="*/ 0 h 16810"/>
                  <a:gd name="T68" fmla="*/ 0 w 4408"/>
                  <a:gd name="T69" fmla="*/ 0 h 16810"/>
                  <a:gd name="T70" fmla="*/ 0 w 4408"/>
                  <a:gd name="T71" fmla="*/ 0 h 16810"/>
                  <a:gd name="T72" fmla="*/ 0 w 4408"/>
                  <a:gd name="T73" fmla="*/ 0 h 16810"/>
                  <a:gd name="T74" fmla="*/ 0 w 4408"/>
                  <a:gd name="T75" fmla="*/ 0 h 16810"/>
                  <a:gd name="T76" fmla="*/ 0 w 4408"/>
                  <a:gd name="T77" fmla="*/ 0 h 16810"/>
                  <a:gd name="T78" fmla="*/ 0 w 4408"/>
                  <a:gd name="T79" fmla="*/ 0 h 16810"/>
                  <a:gd name="T80" fmla="*/ 0 w 4408"/>
                  <a:gd name="T81" fmla="*/ 0 h 16810"/>
                  <a:gd name="T82" fmla="*/ 0 w 4408"/>
                  <a:gd name="T83" fmla="*/ 0 h 16810"/>
                  <a:gd name="T84" fmla="*/ 0 w 4408"/>
                  <a:gd name="T85" fmla="*/ 0 h 16810"/>
                  <a:gd name="T86" fmla="*/ 0 w 4408"/>
                  <a:gd name="T87" fmla="*/ 0 h 16810"/>
                  <a:gd name="T88" fmla="*/ 0 w 4408"/>
                  <a:gd name="T89" fmla="*/ 0 h 16810"/>
                  <a:gd name="T90" fmla="*/ 0 w 4408"/>
                  <a:gd name="T91" fmla="*/ 0 h 16810"/>
                  <a:gd name="T92" fmla="*/ 0 w 4408"/>
                  <a:gd name="T93" fmla="*/ 0 h 16810"/>
                  <a:gd name="T94" fmla="*/ 0 w 4408"/>
                  <a:gd name="T95" fmla="*/ 0 h 16810"/>
                  <a:gd name="T96" fmla="*/ 0 w 4408"/>
                  <a:gd name="T97" fmla="*/ 0 h 16810"/>
                  <a:gd name="T98" fmla="*/ 0 w 4408"/>
                  <a:gd name="T99" fmla="*/ 0 h 1681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08"/>
                  <a:gd name="T151" fmla="*/ 0 h 16810"/>
                  <a:gd name="T152" fmla="*/ 4408 w 4408"/>
                  <a:gd name="T153" fmla="*/ 16810 h 1681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08" h="16810">
                    <a:moveTo>
                      <a:pt x="0" y="6732"/>
                    </a:moveTo>
                    <a:lnTo>
                      <a:pt x="22" y="6560"/>
                    </a:lnTo>
                    <a:lnTo>
                      <a:pt x="44" y="6387"/>
                    </a:lnTo>
                    <a:lnTo>
                      <a:pt x="67" y="6217"/>
                    </a:lnTo>
                    <a:lnTo>
                      <a:pt x="89" y="6047"/>
                    </a:lnTo>
                    <a:lnTo>
                      <a:pt x="110" y="5879"/>
                    </a:lnTo>
                    <a:lnTo>
                      <a:pt x="133" y="5712"/>
                    </a:lnTo>
                    <a:lnTo>
                      <a:pt x="155" y="5546"/>
                    </a:lnTo>
                    <a:lnTo>
                      <a:pt x="178" y="5382"/>
                    </a:lnTo>
                    <a:lnTo>
                      <a:pt x="199" y="5218"/>
                    </a:lnTo>
                    <a:lnTo>
                      <a:pt x="221" y="5057"/>
                    </a:lnTo>
                    <a:lnTo>
                      <a:pt x="244" y="4897"/>
                    </a:lnTo>
                    <a:lnTo>
                      <a:pt x="266" y="4738"/>
                    </a:lnTo>
                    <a:lnTo>
                      <a:pt x="288" y="4581"/>
                    </a:lnTo>
                    <a:lnTo>
                      <a:pt x="310" y="4427"/>
                    </a:lnTo>
                    <a:lnTo>
                      <a:pt x="332" y="4274"/>
                    </a:lnTo>
                    <a:lnTo>
                      <a:pt x="355" y="4122"/>
                    </a:lnTo>
                    <a:lnTo>
                      <a:pt x="376" y="3972"/>
                    </a:lnTo>
                    <a:lnTo>
                      <a:pt x="399" y="3825"/>
                    </a:lnTo>
                    <a:lnTo>
                      <a:pt x="421" y="3679"/>
                    </a:lnTo>
                    <a:lnTo>
                      <a:pt x="442" y="3536"/>
                    </a:lnTo>
                    <a:lnTo>
                      <a:pt x="465" y="3395"/>
                    </a:lnTo>
                    <a:lnTo>
                      <a:pt x="487" y="3256"/>
                    </a:lnTo>
                    <a:lnTo>
                      <a:pt x="510" y="3119"/>
                    </a:lnTo>
                    <a:lnTo>
                      <a:pt x="531" y="2985"/>
                    </a:lnTo>
                    <a:lnTo>
                      <a:pt x="554" y="2853"/>
                    </a:lnTo>
                    <a:lnTo>
                      <a:pt x="576" y="2723"/>
                    </a:lnTo>
                    <a:lnTo>
                      <a:pt x="598" y="2597"/>
                    </a:lnTo>
                    <a:lnTo>
                      <a:pt x="620" y="2471"/>
                    </a:lnTo>
                    <a:lnTo>
                      <a:pt x="642" y="2349"/>
                    </a:lnTo>
                    <a:lnTo>
                      <a:pt x="665" y="2231"/>
                    </a:lnTo>
                    <a:lnTo>
                      <a:pt x="687" y="2113"/>
                    </a:lnTo>
                    <a:lnTo>
                      <a:pt x="708" y="2000"/>
                    </a:lnTo>
                    <a:lnTo>
                      <a:pt x="731" y="1888"/>
                    </a:lnTo>
                    <a:lnTo>
                      <a:pt x="753" y="1779"/>
                    </a:lnTo>
                    <a:lnTo>
                      <a:pt x="776" y="1674"/>
                    </a:lnTo>
                    <a:lnTo>
                      <a:pt x="797" y="1572"/>
                    </a:lnTo>
                    <a:lnTo>
                      <a:pt x="819" y="1472"/>
                    </a:lnTo>
                    <a:lnTo>
                      <a:pt x="842" y="1375"/>
                    </a:lnTo>
                    <a:lnTo>
                      <a:pt x="864" y="1281"/>
                    </a:lnTo>
                    <a:lnTo>
                      <a:pt x="886" y="1191"/>
                    </a:lnTo>
                    <a:lnTo>
                      <a:pt x="908" y="1103"/>
                    </a:lnTo>
                    <a:lnTo>
                      <a:pt x="931" y="1019"/>
                    </a:lnTo>
                    <a:lnTo>
                      <a:pt x="953" y="938"/>
                    </a:lnTo>
                    <a:lnTo>
                      <a:pt x="974" y="860"/>
                    </a:lnTo>
                    <a:lnTo>
                      <a:pt x="997" y="785"/>
                    </a:lnTo>
                    <a:lnTo>
                      <a:pt x="1019" y="714"/>
                    </a:lnTo>
                    <a:lnTo>
                      <a:pt x="1041" y="645"/>
                    </a:lnTo>
                    <a:lnTo>
                      <a:pt x="1063" y="580"/>
                    </a:lnTo>
                    <a:lnTo>
                      <a:pt x="1085" y="519"/>
                    </a:lnTo>
                    <a:lnTo>
                      <a:pt x="1108" y="461"/>
                    </a:lnTo>
                    <a:lnTo>
                      <a:pt x="1129" y="406"/>
                    </a:lnTo>
                    <a:lnTo>
                      <a:pt x="1152" y="354"/>
                    </a:lnTo>
                    <a:lnTo>
                      <a:pt x="1174" y="306"/>
                    </a:lnTo>
                    <a:lnTo>
                      <a:pt x="1196" y="261"/>
                    </a:lnTo>
                    <a:lnTo>
                      <a:pt x="1218" y="220"/>
                    </a:lnTo>
                    <a:lnTo>
                      <a:pt x="1240" y="183"/>
                    </a:lnTo>
                    <a:lnTo>
                      <a:pt x="1263" y="148"/>
                    </a:lnTo>
                    <a:lnTo>
                      <a:pt x="1285" y="118"/>
                    </a:lnTo>
                    <a:lnTo>
                      <a:pt x="1306" y="91"/>
                    </a:lnTo>
                    <a:lnTo>
                      <a:pt x="1329" y="68"/>
                    </a:lnTo>
                    <a:lnTo>
                      <a:pt x="1351" y="47"/>
                    </a:lnTo>
                    <a:lnTo>
                      <a:pt x="1374" y="31"/>
                    </a:lnTo>
                    <a:lnTo>
                      <a:pt x="1395" y="17"/>
                    </a:lnTo>
                    <a:lnTo>
                      <a:pt x="1418" y="8"/>
                    </a:lnTo>
                    <a:lnTo>
                      <a:pt x="1440" y="3"/>
                    </a:lnTo>
                    <a:lnTo>
                      <a:pt x="1462" y="0"/>
                    </a:lnTo>
                    <a:lnTo>
                      <a:pt x="1484" y="2"/>
                    </a:lnTo>
                    <a:lnTo>
                      <a:pt x="1506" y="7"/>
                    </a:lnTo>
                    <a:lnTo>
                      <a:pt x="1529" y="15"/>
                    </a:lnTo>
                    <a:lnTo>
                      <a:pt x="1551" y="27"/>
                    </a:lnTo>
                    <a:lnTo>
                      <a:pt x="1572" y="43"/>
                    </a:lnTo>
                    <a:lnTo>
                      <a:pt x="1595" y="62"/>
                    </a:lnTo>
                    <a:lnTo>
                      <a:pt x="1617" y="84"/>
                    </a:lnTo>
                    <a:lnTo>
                      <a:pt x="1639" y="111"/>
                    </a:lnTo>
                    <a:lnTo>
                      <a:pt x="1661" y="142"/>
                    </a:lnTo>
                    <a:lnTo>
                      <a:pt x="1683" y="174"/>
                    </a:lnTo>
                    <a:lnTo>
                      <a:pt x="1706" y="211"/>
                    </a:lnTo>
                    <a:lnTo>
                      <a:pt x="1727" y="251"/>
                    </a:lnTo>
                    <a:lnTo>
                      <a:pt x="1750" y="295"/>
                    </a:lnTo>
                    <a:lnTo>
                      <a:pt x="1772" y="343"/>
                    </a:lnTo>
                    <a:lnTo>
                      <a:pt x="1795" y="393"/>
                    </a:lnTo>
                    <a:lnTo>
                      <a:pt x="1816" y="447"/>
                    </a:lnTo>
                    <a:lnTo>
                      <a:pt x="1838" y="504"/>
                    </a:lnTo>
                    <a:lnTo>
                      <a:pt x="1861" y="566"/>
                    </a:lnTo>
                    <a:lnTo>
                      <a:pt x="1883" y="630"/>
                    </a:lnTo>
                    <a:lnTo>
                      <a:pt x="1905" y="697"/>
                    </a:lnTo>
                    <a:lnTo>
                      <a:pt x="1927" y="768"/>
                    </a:lnTo>
                    <a:lnTo>
                      <a:pt x="1949" y="842"/>
                    </a:lnTo>
                    <a:lnTo>
                      <a:pt x="1972" y="920"/>
                    </a:lnTo>
                    <a:lnTo>
                      <a:pt x="1993" y="1000"/>
                    </a:lnTo>
                    <a:lnTo>
                      <a:pt x="2016" y="1083"/>
                    </a:lnTo>
                    <a:lnTo>
                      <a:pt x="2038" y="1170"/>
                    </a:lnTo>
                    <a:lnTo>
                      <a:pt x="2060" y="1260"/>
                    </a:lnTo>
                    <a:lnTo>
                      <a:pt x="2082" y="1353"/>
                    </a:lnTo>
                    <a:lnTo>
                      <a:pt x="2104" y="1449"/>
                    </a:lnTo>
                    <a:lnTo>
                      <a:pt x="2127" y="1549"/>
                    </a:lnTo>
                    <a:lnTo>
                      <a:pt x="2149" y="1651"/>
                    </a:lnTo>
                    <a:lnTo>
                      <a:pt x="2170" y="1755"/>
                    </a:lnTo>
                    <a:lnTo>
                      <a:pt x="2193" y="1863"/>
                    </a:lnTo>
                    <a:lnTo>
                      <a:pt x="2215" y="1973"/>
                    </a:lnTo>
                    <a:lnTo>
                      <a:pt x="2237" y="2087"/>
                    </a:lnTo>
                    <a:lnTo>
                      <a:pt x="2259" y="2203"/>
                    </a:lnTo>
                    <a:lnTo>
                      <a:pt x="2282" y="2321"/>
                    </a:lnTo>
                    <a:lnTo>
                      <a:pt x="2304" y="2443"/>
                    </a:lnTo>
                    <a:lnTo>
                      <a:pt x="2325" y="2566"/>
                    </a:lnTo>
                    <a:lnTo>
                      <a:pt x="2348" y="2694"/>
                    </a:lnTo>
                    <a:lnTo>
                      <a:pt x="2370" y="2823"/>
                    </a:lnTo>
                    <a:lnTo>
                      <a:pt x="2393" y="2954"/>
                    </a:lnTo>
                    <a:lnTo>
                      <a:pt x="2414" y="3088"/>
                    </a:lnTo>
                    <a:lnTo>
                      <a:pt x="2436" y="3224"/>
                    </a:lnTo>
                    <a:lnTo>
                      <a:pt x="2459" y="3362"/>
                    </a:lnTo>
                    <a:lnTo>
                      <a:pt x="2481" y="3503"/>
                    </a:lnTo>
                    <a:lnTo>
                      <a:pt x="2503" y="3646"/>
                    </a:lnTo>
                    <a:lnTo>
                      <a:pt x="2525" y="3791"/>
                    </a:lnTo>
                    <a:lnTo>
                      <a:pt x="2547" y="3938"/>
                    </a:lnTo>
                    <a:lnTo>
                      <a:pt x="2570" y="4087"/>
                    </a:lnTo>
                    <a:lnTo>
                      <a:pt x="2591" y="4238"/>
                    </a:lnTo>
                    <a:lnTo>
                      <a:pt x="2614" y="4391"/>
                    </a:lnTo>
                    <a:lnTo>
                      <a:pt x="2636" y="4546"/>
                    </a:lnTo>
                    <a:lnTo>
                      <a:pt x="2659" y="4701"/>
                    </a:lnTo>
                    <a:lnTo>
                      <a:pt x="2680" y="4860"/>
                    </a:lnTo>
                    <a:lnTo>
                      <a:pt x="2702" y="5019"/>
                    </a:lnTo>
                    <a:lnTo>
                      <a:pt x="2725" y="5180"/>
                    </a:lnTo>
                    <a:lnTo>
                      <a:pt x="2747" y="5344"/>
                    </a:lnTo>
                    <a:lnTo>
                      <a:pt x="2769" y="5507"/>
                    </a:lnTo>
                    <a:lnTo>
                      <a:pt x="2791" y="5673"/>
                    </a:lnTo>
                    <a:lnTo>
                      <a:pt x="2813" y="5840"/>
                    </a:lnTo>
                    <a:lnTo>
                      <a:pt x="2835" y="6008"/>
                    </a:lnTo>
                    <a:lnTo>
                      <a:pt x="2857" y="6178"/>
                    </a:lnTo>
                    <a:lnTo>
                      <a:pt x="2880" y="6348"/>
                    </a:lnTo>
                    <a:lnTo>
                      <a:pt x="2902" y="6519"/>
                    </a:lnTo>
                    <a:lnTo>
                      <a:pt x="2923" y="6692"/>
                    </a:lnTo>
                    <a:lnTo>
                      <a:pt x="2946" y="6865"/>
                    </a:lnTo>
                    <a:lnTo>
                      <a:pt x="2968" y="7039"/>
                    </a:lnTo>
                    <a:lnTo>
                      <a:pt x="2991" y="7213"/>
                    </a:lnTo>
                    <a:lnTo>
                      <a:pt x="3012" y="7389"/>
                    </a:lnTo>
                    <a:lnTo>
                      <a:pt x="3035" y="7565"/>
                    </a:lnTo>
                    <a:lnTo>
                      <a:pt x="3057" y="7742"/>
                    </a:lnTo>
                    <a:lnTo>
                      <a:pt x="3079" y="7919"/>
                    </a:lnTo>
                    <a:lnTo>
                      <a:pt x="3101" y="8097"/>
                    </a:lnTo>
                    <a:lnTo>
                      <a:pt x="3123" y="8274"/>
                    </a:lnTo>
                    <a:lnTo>
                      <a:pt x="3146" y="8452"/>
                    </a:lnTo>
                    <a:lnTo>
                      <a:pt x="3168" y="8631"/>
                    </a:lnTo>
                    <a:lnTo>
                      <a:pt x="3189" y="8809"/>
                    </a:lnTo>
                    <a:lnTo>
                      <a:pt x="3212" y="8987"/>
                    </a:lnTo>
                    <a:lnTo>
                      <a:pt x="3234" y="9166"/>
                    </a:lnTo>
                    <a:lnTo>
                      <a:pt x="3257" y="9344"/>
                    </a:lnTo>
                    <a:lnTo>
                      <a:pt x="3278" y="9521"/>
                    </a:lnTo>
                    <a:lnTo>
                      <a:pt x="3300" y="9699"/>
                    </a:lnTo>
                    <a:lnTo>
                      <a:pt x="3323" y="9876"/>
                    </a:lnTo>
                    <a:lnTo>
                      <a:pt x="3345" y="10054"/>
                    </a:lnTo>
                    <a:lnTo>
                      <a:pt x="3367" y="10230"/>
                    </a:lnTo>
                    <a:lnTo>
                      <a:pt x="3389" y="10406"/>
                    </a:lnTo>
                    <a:lnTo>
                      <a:pt x="3412" y="10582"/>
                    </a:lnTo>
                    <a:lnTo>
                      <a:pt x="3433" y="10757"/>
                    </a:lnTo>
                    <a:lnTo>
                      <a:pt x="3455" y="10930"/>
                    </a:lnTo>
                    <a:lnTo>
                      <a:pt x="3478" y="11104"/>
                    </a:lnTo>
                    <a:lnTo>
                      <a:pt x="3500" y="11276"/>
                    </a:lnTo>
                    <a:lnTo>
                      <a:pt x="3522" y="11448"/>
                    </a:lnTo>
                    <a:lnTo>
                      <a:pt x="3544" y="11619"/>
                    </a:lnTo>
                    <a:lnTo>
                      <a:pt x="3566" y="11788"/>
                    </a:lnTo>
                    <a:lnTo>
                      <a:pt x="3589" y="11956"/>
                    </a:lnTo>
                    <a:lnTo>
                      <a:pt x="3610" y="12124"/>
                    </a:lnTo>
                    <a:lnTo>
                      <a:pt x="3633" y="12289"/>
                    </a:lnTo>
                    <a:lnTo>
                      <a:pt x="3655" y="12454"/>
                    </a:lnTo>
                    <a:lnTo>
                      <a:pt x="3677" y="12616"/>
                    </a:lnTo>
                    <a:lnTo>
                      <a:pt x="3699" y="12777"/>
                    </a:lnTo>
                    <a:lnTo>
                      <a:pt x="3721" y="12937"/>
                    </a:lnTo>
                    <a:lnTo>
                      <a:pt x="3744" y="13096"/>
                    </a:lnTo>
                    <a:lnTo>
                      <a:pt x="3766" y="13253"/>
                    </a:lnTo>
                    <a:lnTo>
                      <a:pt x="3787" y="13408"/>
                    </a:lnTo>
                    <a:lnTo>
                      <a:pt x="3810" y="13561"/>
                    </a:lnTo>
                    <a:lnTo>
                      <a:pt x="3832" y="13712"/>
                    </a:lnTo>
                    <a:lnTo>
                      <a:pt x="3855" y="13861"/>
                    </a:lnTo>
                    <a:lnTo>
                      <a:pt x="3876" y="14009"/>
                    </a:lnTo>
                    <a:lnTo>
                      <a:pt x="3899" y="14154"/>
                    </a:lnTo>
                    <a:lnTo>
                      <a:pt x="3921" y="14298"/>
                    </a:lnTo>
                    <a:lnTo>
                      <a:pt x="3943" y="14439"/>
                    </a:lnTo>
                    <a:lnTo>
                      <a:pt x="3965" y="14577"/>
                    </a:lnTo>
                    <a:lnTo>
                      <a:pt x="3987" y="14714"/>
                    </a:lnTo>
                    <a:lnTo>
                      <a:pt x="4010" y="14847"/>
                    </a:lnTo>
                    <a:lnTo>
                      <a:pt x="4031" y="14979"/>
                    </a:lnTo>
                    <a:lnTo>
                      <a:pt x="4053" y="15109"/>
                    </a:lnTo>
                    <a:lnTo>
                      <a:pt x="4076" y="15236"/>
                    </a:lnTo>
                    <a:lnTo>
                      <a:pt x="4098" y="15360"/>
                    </a:lnTo>
                    <a:lnTo>
                      <a:pt x="4120" y="15482"/>
                    </a:lnTo>
                    <a:lnTo>
                      <a:pt x="4142" y="15602"/>
                    </a:lnTo>
                    <a:lnTo>
                      <a:pt x="4164" y="15718"/>
                    </a:lnTo>
                    <a:lnTo>
                      <a:pt x="4187" y="15831"/>
                    </a:lnTo>
                    <a:lnTo>
                      <a:pt x="4208" y="15942"/>
                    </a:lnTo>
                    <a:lnTo>
                      <a:pt x="4231" y="16051"/>
                    </a:lnTo>
                    <a:lnTo>
                      <a:pt x="4253" y="16156"/>
                    </a:lnTo>
                    <a:lnTo>
                      <a:pt x="4276" y="16258"/>
                    </a:lnTo>
                    <a:lnTo>
                      <a:pt x="4297" y="16357"/>
                    </a:lnTo>
                    <a:lnTo>
                      <a:pt x="4319" y="16454"/>
                    </a:lnTo>
                    <a:lnTo>
                      <a:pt x="4342" y="16548"/>
                    </a:lnTo>
                    <a:lnTo>
                      <a:pt x="4364" y="16638"/>
                    </a:lnTo>
                    <a:lnTo>
                      <a:pt x="4386" y="16726"/>
                    </a:lnTo>
                    <a:lnTo>
                      <a:pt x="4408" y="16810"/>
                    </a:lnTo>
                  </a:path>
                </a:pathLst>
              </a:custGeom>
              <a:noFill/>
              <a:ln w="15875"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Tahoma" panose="020B0604030504040204" pitchFamily="34" charset="0"/>
                  <a:cs typeface="Tahoma" panose="020B0604030504040204" pitchFamily="34" charset="0"/>
                </a:endParaRPr>
              </a:p>
            </p:txBody>
          </p:sp>
          <p:sp>
            <p:nvSpPr>
              <p:cNvPr id="83" name="Freeform 18"/>
              <p:cNvSpPr>
                <a:spLocks/>
              </p:cNvSpPr>
              <p:nvPr/>
            </p:nvSpPr>
            <p:spPr bwMode="gray">
              <a:xfrm>
                <a:off x="1404" y="1279"/>
                <a:ext cx="550" cy="1980"/>
              </a:xfrm>
              <a:custGeom>
                <a:avLst/>
                <a:gdLst>
                  <a:gd name="T0" fmla="*/ 0 w 4407"/>
                  <a:gd name="T1" fmla="*/ 0 h 17822"/>
                  <a:gd name="T2" fmla="*/ 0 w 4407"/>
                  <a:gd name="T3" fmla="*/ 0 h 17822"/>
                  <a:gd name="T4" fmla="*/ 0 w 4407"/>
                  <a:gd name="T5" fmla="*/ 0 h 17822"/>
                  <a:gd name="T6" fmla="*/ 0 w 4407"/>
                  <a:gd name="T7" fmla="*/ 0 h 17822"/>
                  <a:gd name="T8" fmla="*/ 0 w 4407"/>
                  <a:gd name="T9" fmla="*/ 0 h 17822"/>
                  <a:gd name="T10" fmla="*/ 0 w 4407"/>
                  <a:gd name="T11" fmla="*/ 0 h 17822"/>
                  <a:gd name="T12" fmla="*/ 0 w 4407"/>
                  <a:gd name="T13" fmla="*/ 0 h 17822"/>
                  <a:gd name="T14" fmla="*/ 0 w 4407"/>
                  <a:gd name="T15" fmla="*/ 0 h 17822"/>
                  <a:gd name="T16" fmla="*/ 0 w 4407"/>
                  <a:gd name="T17" fmla="*/ 0 h 17822"/>
                  <a:gd name="T18" fmla="*/ 0 w 4407"/>
                  <a:gd name="T19" fmla="*/ 0 h 17822"/>
                  <a:gd name="T20" fmla="*/ 0 w 4407"/>
                  <a:gd name="T21" fmla="*/ 0 h 17822"/>
                  <a:gd name="T22" fmla="*/ 0 w 4407"/>
                  <a:gd name="T23" fmla="*/ 0 h 17822"/>
                  <a:gd name="T24" fmla="*/ 0 w 4407"/>
                  <a:gd name="T25" fmla="*/ 0 h 17822"/>
                  <a:gd name="T26" fmla="*/ 0 w 4407"/>
                  <a:gd name="T27" fmla="*/ 0 h 17822"/>
                  <a:gd name="T28" fmla="*/ 0 w 4407"/>
                  <a:gd name="T29" fmla="*/ 0 h 17822"/>
                  <a:gd name="T30" fmla="*/ 0 w 4407"/>
                  <a:gd name="T31" fmla="*/ 0 h 17822"/>
                  <a:gd name="T32" fmla="*/ 0 w 4407"/>
                  <a:gd name="T33" fmla="*/ 0 h 17822"/>
                  <a:gd name="T34" fmla="*/ 0 w 4407"/>
                  <a:gd name="T35" fmla="*/ 0 h 17822"/>
                  <a:gd name="T36" fmla="*/ 0 w 4407"/>
                  <a:gd name="T37" fmla="*/ 0 h 17822"/>
                  <a:gd name="T38" fmla="*/ 0 w 4407"/>
                  <a:gd name="T39" fmla="*/ 0 h 17822"/>
                  <a:gd name="T40" fmla="*/ 0 w 4407"/>
                  <a:gd name="T41" fmla="*/ 0 h 17822"/>
                  <a:gd name="T42" fmla="*/ 0 w 4407"/>
                  <a:gd name="T43" fmla="*/ 0 h 17822"/>
                  <a:gd name="T44" fmla="*/ 0 w 4407"/>
                  <a:gd name="T45" fmla="*/ 0 h 17822"/>
                  <a:gd name="T46" fmla="*/ 0 w 4407"/>
                  <a:gd name="T47" fmla="*/ 0 h 17822"/>
                  <a:gd name="T48" fmla="*/ 0 w 4407"/>
                  <a:gd name="T49" fmla="*/ 0 h 17822"/>
                  <a:gd name="T50" fmla="*/ 0 w 4407"/>
                  <a:gd name="T51" fmla="*/ 0 h 17822"/>
                  <a:gd name="T52" fmla="*/ 0 w 4407"/>
                  <a:gd name="T53" fmla="*/ 0 h 17822"/>
                  <a:gd name="T54" fmla="*/ 0 w 4407"/>
                  <a:gd name="T55" fmla="*/ 0 h 17822"/>
                  <a:gd name="T56" fmla="*/ 0 w 4407"/>
                  <a:gd name="T57" fmla="*/ 0 h 17822"/>
                  <a:gd name="T58" fmla="*/ 0 w 4407"/>
                  <a:gd name="T59" fmla="*/ 0 h 17822"/>
                  <a:gd name="T60" fmla="*/ 0 w 4407"/>
                  <a:gd name="T61" fmla="*/ 0 h 17822"/>
                  <a:gd name="T62" fmla="*/ 0 w 4407"/>
                  <a:gd name="T63" fmla="*/ 0 h 17822"/>
                  <a:gd name="T64" fmla="*/ 0 w 4407"/>
                  <a:gd name="T65" fmla="*/ 0 h 17822"/>
                  <a:gd name="T66" fmla="*/ 0 w 4407"/>
                  <a:gd name="T67" fmla="*/ 0 h 17822"/>
                  <a:gd name="T68" fmla="*/ 0 w 4407"/>
                  <a:gd name="T69" fmla="*/ 0 h 17822"/>
                  <a:gd name="T70" fmla="*/ 0 w 4407"/>
                  <a:gd name="T71" fmla="*/ 0 h 17822"/>
                  <a:gd name="T72" fmla="*/ 0 w 4407"/>
                  <a:gd name="T73" fmla="*/ 0 h 17822"/>
                  <a:gd name="T74" fmla="*/ 0 w 4407"/>
                  <a:gd name="T75" fmla="*/ 0 h 17822"/>
                  <a:gd name="T76" fmla="*/ 0 w 4407"/>
                  <a:gd name="T77" fmla="*/ 0 h 17822"/>
                  <a:gd name="T78" fmla="*/ 0 w 4407"/>
                  <a:gd name="T79" fmla="*/ 0 h 17822"/>
                  <a:gd name="T80" fmla="*/ 0 w 4407"/>
                  <a:gd name="T81" fmla="*/ 0 h 17822"/>
                  <a:gd name="T82" fmla="*/ 0 w 4407"/>
                  <a:gd name="T83" fmla="*/ 0 h 17822"/>
                  <a:gd name="T84" fmla="*/ 0 w 4407"/>
                  <a:gd name="T85" fmla="*/ 0 h 17822"/>
                  <a:gd name="T86" fmla="*/ 0 w 4407"/>
                  <a:gd name="T87" fmla="*/ 0 h 17822"/>
                  <a:gd name="T88" fmla="*/ 0 w 4407"/>
                  <a:gd name="T89" fmla="*/ 0 h 17822"/>
                  <a:gd name="T90" fmla="*/ 0 w 4407"/>
                  <a:gd name="T91" fmla="*/ 0 h 17822"/>
                  <a:gd name="T92" fmla="*/ 0 w 4407"/>
                  <a:gd name="T93" fmla="*/ 0 h 17822"/>
                  <a:gd name="T94" fmla="*/ 0 w 4407"/>
                  <a:gd name="T95" fmla="*/ 0 h 17822"/>
                  <a:gd name="T96" fmla="*/ 0 w 4407"/>
                  <a:gd name="T97" fmla="*/ 0 h 17822"/>
                  <a:gd name="T98" fmla="*/ 0 w 4407"/>
                  <a:gd name="T99" fmla="*/ 0 h 178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07"/>
                  <a:gd name="T151" fmla="*/ 0 h 17822"/>
                  <a:gd name="T152" fmla="*/ 4407 w 4407"/>
                  <a:gd name="T153" fmla="*/ 17822 h 178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07" h="17822">
                    <a:moveTo>
                      <a:pt x="0" y="16810"/>
                    </a:moveTo>
                    <a:lnTo>
                      <a:pt x="22" y="16890"/>
                    </a:lnTo>
                    <a:lnTo>
                      <a:pt x="45" y="16969"/>
                    </a:lnTo>
                    <a:lnTo>
                      <a:pt x="66" y="17043"/>
                    </a:lnTo>
                    <a:lnTo>
                      <a:pt x="89" y="17114"/>
                    </a:lnTo>
                    <a:lnTo>
                      <a:pt x="111" y="17183"/>
                    </a:lnTo>
                    <a:lnTo>
                      <a:pt x="133" y="17247"/>
                    </a:lnTo>
                    <a:lnTo>
                      <a:pt x="155" y="17308"/>
                    </a:lnTo>
                    <a:lnTo>
                      <a:pt x="177" y="17366"/>
                    </a:lnTo>
                    <a:lnTo>
                      <a:pt x="200" y="17421"/>
                    </a:lnTo>
                    <a:lnTo>
                      <a:pt x="221" y="17473"/>
                    </a:lnTo>
                    <a:lnTo>
                      <a:pt x="243" y="17520"/>
                    </a:lnTo>
                    <a:lnTo>
                      <a:pt x="266" y="17564"/>
                    </a:lnTo>
                    <a:lnTo>
                      <a:pt x="288" y="17605"/>
                    </a:lnTo>
                    <a:lnTo>
                      <a:pt x="310" y="17643"/>
                    </a:lnTo>
                    <a:lnTo>
                      <a:pt x="332" y="17676"/>
                    </a:lnTo>
                    <a:lnTo>
                      <a:pt x="355" y="17706"/>
                    </a:lnTo>
                    <a:lnTo>
                      <a:pt x="377" y="17733"/>
                    </a:lnTo>
                    <a:lnTo>
                      <a:pt x="398" y="17757"/>
                    </a:lnTo>
                    <a:lnTo>
                      <a:pt x="421" y="17777"/>
                    </a:lnTo>
                    <a:lnTo>
                      <a:pt x="443" y="17793"/>
                    </a:lnTo>
                    <a:lnTo>
                      <a:pt x="466" y="17805"/>
                    </a:lnTo>
                    <a:lnTo>
                      <a:pt x="487" y="17814"/>
                    </a:lnTo>
                    <a:lnTo>
                      <a:pt x="509" y="17820"/>
                    </a:lnTo>
                    <a:lnTo>
                      <a:pt x="532" y="17822"/>
                    </a:lnTo>
                    <a:lnTo>
                      <a:pt x="554" y="17821"/>
                    </a:lnTo>
                    <a:lnTo>
                      <a:pt x="576" y="17815"/>
                    </a:lnTo>
                    <a:lnTo>
                      <a:pt x="598" y="17806"/>
                    </a:lnTo>
                    <a:lnTo>
                      <a:pt x="620" y="17794"/>
                    </a:lnTo>
                    <a:lnTo>
                      <a:pt x="643" y="17778"/>
                    </a:lnTo>
                    <a:lnTo>
                      <a:pt x="664" y="17758"/>
                    </a:lnTo>
                    <a:lnTo>
                      <a:pt x="687" y="17736"/>
                    </a:lnTo>
                    <a:lnTo>
                      <a:pt x="709" y="17709"/>
                    </a:lnTo>
                    <a:lnTo>
                      <a:pt x="732" y="17679"/>
                    </a:lnTo>
                    <a:lnTo>
                      <a:pt x="753" y="17645"/>
                    </a:lnTo>
                    <a:lnTo>
                      <a:pt x="775" y="17608"/>
                    </a:lnTo>
                    <a:lnTo>
                      <a:pt x="798" y="17568"/>
                    </a:lnTo>
                    <a:lnTo>
                      <a:pt x="819" y="17524"/>
                    </a:lnTo>
                    <a:lnTo>
                      <a:pt x="842" y="17476"/>
                    </a:lnTo>
                    <a:lnTo>
                      <a:pt x="864" y="17425"/>
                    </a:lnTo>
                    <a:lnTo>
                      <a:pt x="886" y="17371"/>
                    </a:lnTo>
                    <a:lnTo>
                      <a:pt x="908" y="17312"/>
                    </a:lnTo>
                    <a:lnTo>
                      <a:pt x="930" y="17252"/>
                    </a:lnTo>
                    <a:lnTo>
                      <a:pt x="953" y="17187"/>
                    </a:lnTo>
                    <a:lnTo>
                      <a:pt x="975" y="17120"/>
                    </a:lnTo>
                    <a:lnTo>
                      <a:pt x="996" y="17048"/>
                    </a:lnTo>
                    <a:lnTo>
                      <a:pt x="1019" y="16974"/>
                    </a:lnTo>
                    <a:lnTo>
                      <a:pt x="1041" y="16897"/>
                    </a:lnTo>
                    <a:lnTo>
                      <a:pt x="1064" y="16816"/>
                    </a:lnTo>
                    <a:lnTo>
                      <a:pt x="1085" y="16733"/>
                    </a:lnTo>
                    <a:lnTo>
                      <a:pt x="1107" y="16645"/>
                    </a:lnTo>
                    <a:lnTo>
                      <a:pt x="1130" y="16555"/>
                    </a:lnTo>
                    <a:lnTo>
                      <a:pt x="1152" y="16462"/>
                    </a:lnTo>
                    <a:lnTo>
                      <a:pt x="1174" y="16365"/>
                    </a:lnTo>
                    <a:lnTo>
                      <a:pt x="1196" y="16266"/>
                    </a:lnTo>
                    <a:lnTo>
                      <a:pt x="1219" y="16164"/>
                    </a:lnTo>
                    <a:lnTo>
                      <a:pt x="1241" y="16059"/>
                    </a:lnTo>
                    <a:lnTo>
                      <a:pt x="1262" y="15951"/>
                    </a:lnTo>
                    <a:lnTo>
                      <a:pt x="1285" y="15840"/>
                    </a:lnTo>
                    <a:lnTo>
                      <a:pt x="1307" y="15727"/>
                    </a:lnTo>
                    <a:lnTo>
                      <a:pt x="1330" y="15611"/>
                    </a:lnTo>
                    <a:lnTo>
                      <a:pt x="1351" y="15491"/>
                    </a:lnTo>
                    <a:lnTo>
                      <a:pt x="1373" y="15370"/>
                    </a:lnTo>
                    <a:lnTo>
                      <a:pt x="1396" y="15246"/>
                    </a:lnTo>
                    <a:lnTo>
                      <a:pt x="1417" y="15119"/>
                    </a:lnTo>
                    <a:lnTo>
                      <a:pt x="1440" y="14989"/>
                    </a:lnTo>
                    <a:lnTo>
                      <a:pt x="1462" y="14858"/>
                    </a:lnTo>
                    <a:lnTo>
                      <a:pt x="1484" y="14724"/>
                    </a:lnTo>
                    <a:lnTo>
                      <a:pt x="1506" y="14588"/>
                    </a:lnTo>
                    <a:lnTo>
                      <a:pt x="1528" y="14449"/>
                    </a:lnTo>
                    <a:lnTo>
                      <a:pt x="1551" y="14308"/>
                    </a:lnTo>
                    <a:lnTo>
                      <a:pt x="1573" y="14166"/>
                    </a:lnTo>
                    <a:lnTo>
                      <a:pt x="1593" y="14020"/>
                    </a:lnTo>
                    <a:lnTo>
                      <a:pt x="1616" y="13873"/>
                    </a:lnTo>
                    <a:lnTo>
                      <a:pt x="1638" y="13723"/>
                    </a:lnTo>
                    <a:lnTo>
                      <a:pt x="1661" y="13572"/>
                    </a:lnTo>
                    <a:lnTo>
                      <a:pt x="1682" y="13420"/>
                    </a:lnTo>
                    <a:lnTo>
                      <a:pt x="1704" y="13264"/>
                    </a:lnTo>
                    <a:lnTo>
                      <a:pt x="1727" y="13109"/>
                    </a:lnTo>
                    <a:lnTo>
                      <a:pt x="1749" y="12950"/>
                    </a:lnTo>
                    <a:lnTo>
                      <a:pt x="1771" y="12791"/>
                    </a:lnTo>
                    <a:lnTo>
                      <a:pt x="1793" y="12628"/>
                    </a:lnTo>
                    <a:lnTo>
                      <a:pt x="1816" y="12466"/>
                    </a:lnTo>
                    <a:lnTo>
                      <a:pt x="1838" y="12302"/>
                    </a:lnTo>
                    <a:lnTo>
                      <a:pt x="1859" y="12136"/>
                    </a:lnTo>
                    <a:lnTo>
                      <a:pt x="1882" y="11969"/>
                    </a:lnTo>
                    <a:lnTo>
                      <a:pt x="1904" y="11801"/>
                    </a:lnTo>
                    <a:lnTo>
                      <a:pt x="1927" y="11632"/>
                    </a:lnTo>
                    <a:lnTo>
                      <a:pt x="1948" y="11461"/>
                    </a:lnTo>
                    <a:lnTo>
                      <a:pt x="1970" y="11290"/>
                    </a:lnTo>
                    <a:lnTo>
                      <a:pt x="1993" y="11117"/>
                    </a:lnTo>
                    <a:lnTo>
                      <a:pt x="2014" y="10944"/>
                    </a:lnTo>
                    <a:lnTo>
                      <a:pt x="2037" y="10770"/>
                    </a:lnTo>
                    <a:lnTo>
                      <a:pt x="2059" y="10595"/>
                    </a:lnTo>
                    <a:lnTo>
                      <a:pt x="2081" y="10420"/>
                    </a:lnTo>
                    <a:lnTo>
                      <a:pt x="2103" y="10244"/>
                    </a:lnTo>
                    <a:lnTo>
                      <a:pt x="2125" y="10067"/>
                    </a:lnTo>
                    <a:lnTo>
                      <a:pt x="2148" y="9890"/>
                    </a:lnTo>
                    <a:lnTo>
                      <a:pt x="2170" y="9712"/>
                    </a:lnTo>
                    <a:lnTo>
                      <a:pt x="2191" y="9534"/>
                    </a:lnTo>
                    <a:lnTo>
                      <a:pt x="2214" y="9357"/>
                    </a:lnTo>
                    <a:lnTo>
                      <a:pt x="2236" y="9179"/>
                    </a:lnTo>
                    <a:lnTo>
                      <a:pt x="2259" y="9001"/>
                    </a:lnTo>
                    <a:lnTo>
                      <a:pt x="2280" y="8822"/>
                    </a:lnTo>
                    <a:lnTo>
                      <a:pt x="2303" y="8644"/>
                    </a:lnTo>
                    <a:lnTo>
                      <a:pt x="2325" y="8466"/>
                    </a:lnTo>
                    <a:lnTo>
                      <a:pt x="2347" y="8288"/>
                    </a:lnTo>
                    <a:lnTo>
                      <a:pt x="2369" y="8110"/>
                    </a:lnTo>
                    <a:lnTo>
                      <a:pt x="2391" y="7932"/>
                    </a:lnTo>
                    <a:lnTo>
                      <a:pt x="2414" y="7755"/>
                    </a:lnTo>
                    <a:lnTo>
                      <a:pt x="2436" y="7578"/>
                    </a:lnTo>
                    <a:lnTo>
                      <a:pt x="2457" y="7403"/>
                    </a:lnTo>
                    <a:lnTo>
                      <a:pt x="2480" y="7227"/>
                    </a:lnTo>
                    <a:lnTo>
                      <a:pt x="2502" y="7052"/>
                    </a:lnTo>
                    <a:lnTo>
                      <a:pt x="2525" y="6879"/>
                    </a:lnTo>
                    <a:lnTo>
                      <a:pt x="2546" y="6705"/>
                    </a:lnTo>
                    <a:lnTo>
                      <a:pt x="2568" y="6533"/>
                    </a:lnTo>
                    <a:lnTo>
                      <a:pt x="2591" y="6361"/>
                    </a:lnTo>
                    <a:lnTo>
                      <a:pt x="2612" y="6190"/>
                    </a:lnTo>
                    <a:lnTo>
                      <a:pt x="2635" y="6021"/>
                    </a:lnTo>
                    <a:lnTo>
                      <a:pt x="2657" y="5853"/>
                    </a:lnTo>
                    <a:lnTo>
                      <a:pt x="2680" y="5686"/>
                    </a:lnTo>
                    <a:lnTo>
                      <a:pt x="2701" y="5521"/>
                    </a:lnTo>
                    <a:lnTo>
                      <a:pt x="2723" y="5356"/>
                    </a:lnTo>
                    <a:lnTo>
                      <a:pt x="2746" y="5194"/>
                    </a:lnTo>
                    <a:lnTo>
                      <a:pt x="2768" y="5032"/>
                    </a:lnTo>
                    <a:lnTo>
                      <a:pt x="2790" y="4873"/>
                    </a:lnTo>
                    <a:lnTo>
                      <a:pt x="2812" y="4714"/>
                    </a:lnTo>
                    <a:lnTo>
                      <a:pt x="2834" y="4558"/>
                    </a:lnTo>
                    <a:lnTo>
                      <a:pt x="2857" y="4402"/>
                    </a:lnTo>
                    <a:lnTo>
                      <a:pt x="2878" y="4250"/>
                    </a:lnTo>
                    <a:lnTo>
                      <a:pt x="2901" y="4099"/>
                    </a:lnTo>
                    <a:lnTo>
                      <a:pt x="2923" y="3949"/>
                    </a:lnTo>
                    <a:lnTo>
                      <a:pt x="2945" y="3802"/>
                    </a:lnTo>
                    <a:lnTo>
                      <a:pt x="2967" y="3657"/>
                    </a:lnTo>
                    <a:lnTo>
                      <a:pt x="2989" y="3515"/>
                    </a:lnTo>
                    <a:lnTo>
                      <a:pt x="3012" y="3374"/>
                    </a:lnTo>
                    <a:lnTo>
                      <a:pt x="3034" y="3235"/>
                    </a:lnTo>
                    <a:lnTo>
                      <a:pt x="3056" y="3098"/>
                    </a:lnTo>
                    <a:lnTo>
                      <a:pt x="3078" y="2964"/>
                    </a:lnTo>
                    <a:lnTo>
                      <a:pt x="3100" y="2833"/>
                    </a:lnTo>
                    <a:lnTo>
                      <a:pt x="3123" y="2703"/>
                    </a:lnTo>
                    <a:lnTo>
                      <a:pt x="3144" y="2576"/>
                    </a:lnTo>
                    <a:lnTo>
                      <a:pt x="3167" y="2452"/>
                    </a:lnTo>
                    <a:lnTo>
                      <a:pt x="3189" y="2331"/>
                    </a:lnTo>
                    <a:lnTo>
                      <a:pt x="3210" y="2211"/>
                    </a:lnTo>
                    <a:lnTo>
                      <a:pt x="3233" y="2095"/>
                    </a:lnTo>
                    <a:lnTo>
                      <a:pt x="3255" y="1982"/>
                    </a:lnTo>
                    <a:lnTo>
                      <a:pt x="3278" y="1871"/>
                    </a:lnTo>
                    <a:lnTo>
                      <a:pt x="3299" y="1764"/>
                    </a:lnTo>
                    <a:lnTo>
                      <a:pt x="3321" y="1658"/>
                    </a:lnTo>
                    <a:lnTo>
                      <a:pt x="3344" y="1557"/>
                    </a:lnTo>
                    <a:lnTo>
                      <a:pt x="3366" y="1457"/>
                    </a:lnTo>
                    <a:lnTo>
                      <a:pt x="3388" y="1361"/>
                    </a:lnTo>
                    <a:lnTo>
                      <a:pt x="3410" y="1268"/>
                    </a:lnTo>
                    <a:lnTo>
                      <a:pt x="3433" y="1177"/>
                    </a:lnTo>
                    <a:lnTo>
                      <a:pt x="3455" y="1090"/>
                    </a:lnTo>
                    <a:lnTo>
                      <a:pt x="3476" y="1006"/>
                    </a:lnTo>
                    <a:lnTo>
                      <a:pt x="3499" y="925"/>
                    </a:lnTo>
                    <a:lnTo>
                      <a:pt x="3521" y="848"/>
                    </a:lnTo>
                    <a:lnTo>
                      <a:pt x="3544" y="774"/>
                    </a:lnTo>
                    <a:lnTo>
                      <a:pt x="3565" y="702"/>
                    </a:lnTo>
                    <a:lnTo>
                      <a:pt x="3587" y="635"/>
                    </a:lnTo>
                    <a:lnTo>
                      <a:pt x="3610" y="570"/>
                    </a:lnTo>
                    <a:lnTo>
                      <a:pt x="3632" y="510"/>
                    </a:lnTo>
                    <a:lnTo>
                      <a:pt x="3654" y="452"/>
                    </a:lnTo>
                    <a:lnTo>
                      <a:pt x="3676" y="397"/>
                    </a:lnTo>
                    <a:lnTo>
                      <a:pt x="3698" y="346"/>
                    </a:lnTo>
                    <a:lnTo>
                      <a:pt x="3721" y="298"/>
                    </a:lnTo>
                    <a:lnTo>
                      <a:pt x="3742" y="255"/>
                    </a:lnTo>
                    <a:lnTo>
                      <a:pt x="3765" y="214"/>
                    </a:lnTo>
                    <a:lnTo>
                      <a:pt x="3787" y="177"/>
                    </a:lnTo>
                    <a:lnTo>
                      <a:pt x="3808" y="144"/>
                    </a:lnTo>
                    <a:lnTo>
                      <a:pt x="3831" y="114"/>
                    </a:lnTo>
                    <a:lnTo>
                      <a:pt x="3853" y="87"/>
                    </a:lnTo>
                    <a:lnTo>
                      <a:pt x="3876" y="64"/>
                    </a:lnTo>
                    <a:lnTo>
                      <a:pt x="3897" y="44"/>
                    </a:lnTo>
                    <a:lnTo>
                      <a:pt x="3920" y="28"/>
                    </a:lnTo>
                    <a:lnTo>
                      <a:pt x="3942" y="16"/>
                    </a:lnTo>
                    <a:lnTo>
                      <a:pt x="3964" y="7"/>
                    </a:lnTo>
                    <a:lnTo>
                      <a:pt x="3986" y="2"/>
                    </a:lnTo>
                    <a:lnTo>
                      <a:pt x="4008" y="0"/>
                    </a:lnTo>
                    <a:lnTo>
                      <a:pt x="4031" y="3"/>
                    </a:lnTo>
                    <a:lnTo>
                      <a:pt x="4053" y="8"/>
                    </a:lnTo>
                    <a:lnTo>
                      <a:pt x="4074" y="17"/>
                    </a:lnTo>
                    <a:lnTo>
                      <a:pt x="4097" y="30"/>
                    </a:lnTo>
                    <a:lnTo>
                      <a:pt x="4119" y="45"/>
                    </a:lnTo>
                    <a:lnTo>
                      <a:pt x="4142" y="65"/>
                    </a:lnTo>
                    <a:lnTo>
                      <a:pt x="4163" y="89"/>
                    </a:lnTo>
                    <a:lnTo>
                      <a:pt x="4185" y="116"/>
                    </a:lnTo>
                    <a:lnTo>
                      <a:pt x="4208" y="146"/>
                    </a:lnTo>
                    <a:lnTo>
                      <a:pt x="4230" y="180"/>
                    </a:lnTo>
                    <a:lnTo>
                      <a:pt x="4252" y="218"/>
                    </a:lnTo>
                    <a:lnTo>
                      <a:pt x="4274" y="258"/>
                    </a:lnTo>
                    <a:lnTo>
                      <a:pt x="4297" y="303"/>
                    </a:lnTo>
                    <a:lnTo>
                      <a:pt x="4319" y="350"/>
                    </a:lnTo>
                    <a:lnTo>
                      <a:pt x="4340" y="401"/>
                    </a:lnTo>
                    <a:lnTo>
                      <a:pt x="4363" y="456"/>
                    </a:lnTo>
                    <a:lnTo>
                      <a:pt x="4385" y="514"/>
                    </a:lnTo>
                    <a:lnTo>
                      <a:pt x="4407" y="575"/>
                    </a:lnTo>
                  </a:path>
                </a:pathLst>
              </a:custGeom>
              <a:noFill/>
              <a:ln w="15875"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Tahoma" panose="020B0604030504040204" pitchFamily="34" charset="0"/>
                  <a:cs typeface="Tahoma" panose="020B0604030504040204" pitchFamily="34" charset="0"/>
                </a:endParaRPr>
              </a:p>
            </p:txBody>
          </p:sp>
          <p:sp>
            <p:nvSpPr>
              <p:cNvPr id="84" name="Freeform 19"/>
              <p:cNvSpPr>
                <a:spLocks/>
              </p:cNvSpPr>
              <p:nvPr/>
            </p:nvSpPr>
            <p:spPr bwMode="gray">
              <a:xfrm>
                <a:off x="1954" y="1342"/>
                <a:ext cx="552" cy="1917"/>
              </a:xfrm>
              <a:custGeom>
                <a:avLst/>
                <a:gdLst>
                  <a:gd name="T0" fmla="*/ 0 w 4408"/>
                  <a:gd name="T1" fmla="*/ 0 h 17247"/>
                  <a:gd name="T2" fmla="*/ 0 w 4408"/>
                  <a:gd name="T3" fmla="*/ 0 h 17247"/>
                  <a:gd name="T4" fmla="*/ 0 w 4408"/>
                  <a:gd name="T5" fmla="*/ 0 h 17247"/>
                  <a:gd name="T6" fmla="*/ 0 w 4408"/>
                  <a:gd name="T7" fmla="*/ 0 h 17247"/>
                  <a:gd name="T8" fmla="*/ 0 w 4408"/>
                  <a:gd name="T9" fmla="*/ 0 h 17247"/>
                  <a:gd name="T10" fmla="*/ 0 w 4408"/>
                  <a:gd name="T11" fmla="*/ 0 h 17247"/>
                  <a:gd name="T12" fmla="*/ 0 w 4408"/>
                  <a:gd name="T13" fmla="*/ 0 h 17247"/>
                  <a:gd name="T14" fmla="*/ 0 w 4408"/>
                  <a:gd name="T15" fmla="*/ 0 h 17247"/>
                  <a:gd name="T16" fmla="*/ 0 w 4408"/>
                  <a:gd name="T17" fmla="*/ 0 h 17247"/>
                  <a:gd name="T18" fmla="*/ 0 w 4408"/>
                  <a:gd name="T19" fmla="*/ 0 h 17247"/>
                  <a:gd name="T20" fmla="*/ 0 w 4408"/>
                  <a:gd name="T21" fmla="*/ 0 h 17247"/>
                  <a:gd name="T22" fmla="*/ 0 w 4408"/>
                  <a:gd name="T23" fmla="*/ 0 h 17247"/>
                  <a:gd name="T24" fmla="*/ 0 w 4408"/>
                  <a:gd name="T25" fmla="*/ 0 h 17247"/>
                  <a:gd name="T26" fmla="*/ 0 w 4408"/>
                  <a:gd name="T27" fmla="*/ 0 h 17247"/>
                  <a:gd name="T28" fmla="*/ 0 w 4408"/>
                  <a:gd name="T29" fmla="*/ 0 h 17247"/>
                  <a:gd name="T30" fmla="*/ 0 w 4408"/>
                  <a:gd name="T31" fmla="*/ 0 h 17247"/>
                  <a:gd name="T32" fmla="*/ 0 w 4408"/>
                  <a:gd name="T33" fmla="*/ 0 h 17247"/>
                  <a:gd name="T34" fmla="*/ 0 w 4408"/>
                  <a:gd name="T35" fmla="*/ 0 h 17247"/>
                  <a:gd name="T36" fmla="*/ 0 w 4408"/>
                  <a:gd name="T37" fmla="*/ 0 h 17247"/>
                  <a:gd name="T38" fmla="*/ 0 w 4408"/>
                  <a:gd name="T39" fmla="*/ 0 h 17247"/>
                  <a:gd name="T40" fmla="*/ 0 w 4408"/>
                  <a:gd name="T41" fmla="*/ 0 h 17247"/>
                  <a:gd name="T42" fmla="*/ 0 w 4408"/>
                  <a:gd name="T43" fmla="*/ 0 h 17247"/>
                  <a:gd name="T44" fmla="*/ 0 w 4408"/>
                  <a:gd name="T45" fmla="*/ 0 h 17247"/>
                  <a:gd name="T46" fmla="*/ 0 w 4408"/>
                  <a:gd name="T47" fmla="*/ 0 h 17247"/>
                  <a:gd name="T48" fmla="*/ 0 w 4408"/>
                  <a:gd name="T49" fmla="*/ 0 h 17247"/>
                  <a:gd name="T50" fmla="*/ 0 w 4408"/>
                  <a:gd name="T51" fmla="*/ 0 h 17247"/>
                  <a:gd name="T52" fmla="*/ 0 w 4408"/>
                  <a:gd name="T53" fmla="*/ 0 h 17247"/>
                  <a:gd name="T54" fmla="*/ 0 w 4408"/>
                  <a:gd name="T55" fmla="*/ 0 h 17247"/>
                  <a:gd name="T56" fmla="*/ 0 w 4408"/>
                  <a:gd name="T57" fmla="*/ 0 h 17247"/>
                  <a:gd name="T58" fmla="*/ 0 w 4408"/>
                  <a:gd name="T59" fmla="*/ 0 h 17247"/>
                  <a:gd name="T60" fmla="*/ 0 w 4408"/>
                  <a:gd name="T61" fmla="*/ 0 h 17247"/>
                  <a:gd name="T62" fmla="*/ 0 w 4408"/>
                  <a:gd name="T63" fmla="*/ 0 h 17247"/>
                  <a:gd name="T64" fmla="*/ 0 w 4408"/>
                  <a:gd name="T65" fmla="*/ 0 h 17247"/>
                  <a:gd name="T66" fmla="*/ 0 w 4408"/>
                  <a:gd name="T67" fmla="*/ 0 h 17247"/>
                  <a:gd name="T68" fmla="*/ 0 w 4408"/>
                  <a:gd name="T69" fmla="*/ 0 h 17247"/>
                  <a:gd name="T70" fmla="*/ 0 w 4408"/>
                  <a:gd name="T71" fmla="*/ 0 h 17247"/>
                  <a:gd name="T72" fmla="*/ 0 w 4408"/>
                  <a:gd name="T73" fmla="*/ 0 h 17247"/>
                  <a:gd name="T74" fmla="*/ 0 w 4408"/>
                  <a:gd name="T75" fmla="*/ 0 h 17247"/>
                  <a:gd name="T76" fmla="*/ 0 w 4408"/>
                  <a:gd name="T77" fmla="*/ 0 h 17247"/>
                  <a:gd name="T78" fmla="*/ 0 w 4408"/>
                  <a:gd name="T79" fmla="*/ 0 h 17247"/>
                  <a:gd name="T80" fmla="*/ 0 w 4408"/>
                  <a:gd name="T81" fmla="*/ 0 h 17247"/>
                  <a:gd name="T82" fmla="*/ 0 w 4408"/>
                  <a:gd name="T83" fmla="*/ 0 h 17247"/>
                  <a:gd name="T84" fmla="*/ 0 w 4408"/>
                  <a:gd name="T85" fmla="*/ 0 h 17247"/>
                  <a:gd name="T86" fmla="*/ 0 w 4408"/>
                  <a:gd name="T87" fmla="*/ 0 h 17247"/>
                  <a:gd name="T88" fmla="*/ 0 w 4408"/>
                  <a:gd name="T89" fmla="*/ 0 h 17247"/>
                  <a:gd name="T90" fmla="*/ 0 w 4408"/>
                  <a:gd name="T91" fmla="*/ 0 h 17247"/>
                  <a:gd name="T92" fmla="*/ 0 w 4408"/>
                  <a:gd name="T93" fmla="*/ 0 h 17247"/>
                  <a:gd name="T94" fmla="*/ 0 w 4408"/>
                  <a:gd name="T95" fmla="*/ 0 h 17247"/>
                  <a:gd name="T96" fmla="*/ 0 w 4408"/>
                  <a:gd name="T97" fmla="*/ 0 h 17247"/>
                  <a:gd name="T98" fmla="*/ 0 w 4408"/>
                  <a:gd name="T99" fmla="*/ 0 h 172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08"/>
                  <a:gd name="T151" fmla="*/ 0 h 17247"/>
                  <a:gd name="T152" fmla="*/ 4408 w 4408"/>
                  <a:gd name="T153" fmla="*/ 17247 h 1724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08" h="17247">
                    <a:moveTo>
                      <a:pt x="0" y="0"/>
                    </a:moveTo>
                    <a:lnTo>
                      <a:pt x="22" y="65"/>
                    </a:lnTo>
                    <a:lnTo>
                      <a:pt x="44" y="133"/>
                    </a:lnTo>
                    <a:lnTo>
                      <a:pt x="67" y="205"/>
                    </a:lnTo>
                    <a:lnTo>
                      <a:pt x="88" y="279"/>
                    </a:lnTo>
                    <a:lnTo>
                      <a:pt x="111" y="357"/>
                    </a:lnTo>
                    <a:lnTo>
                      <a:pt x="133" y="438"/>
                    </a:lnTo>
                    <a:lnTo>
                      <a:pt x="155" y="521"/>
                    </a:lnTo>
                    <a:lnTo>
                      <a:pt x="177" y="609"/>
                    </a:lnTo>
                    <a:lnTo>
                      <a:pt x="199" y="699"/>
                    </a:lnTo>
                    <a:lnTo>
                      <a:pt x="222" y="794"/>
                    </a:lnTo>
                    <a:lnTo>
                      <a:pt x="244" y="890"/>
                    </a:lnTo>
                    <a:lnTo>
                      <a:pt x="265" y="989"/>
                    </a:lnTo>
                    <a:lnTo>
                      <a:pt x="288" y="1091"/>
                    </a:lnTo>
                    <a:lnTo>
                      <a:pt x="310" y="1197"/>
                    </a:lnTo>
                    <a:lnTo>
                      <a:pt x="333" y="1305"/>
                    </a:lnTo>
                    <a:lnTo>
                      <a:pt x="354" y="1416"/>
                    </a:lnTo>
                    <a:lnTo>
                      <a:pt x="377" y="1529"/>
                    </a:lnTo>
                    <a:lnTo>
                      <a:pt x="399" y="1645"/>
                    </a:lnTo>
                    <a:lnTo>
                      <a:pt x="421" y="1765"/>
                    </a:lnTo>
                    <a:lnTo>
                      <a:pt x="443" y="1887"/>
                    </a:lnTo>
                    <a:lnTo>
                      <a:pt x="465" y="2012"/>
                    </a:lnTo>
                    <a:lnTo>
                      <a:pt x="488" y="2138"/>
                    </a:lnTo>
                    <a:lnTo>
                      <a:pt x="510" y="2268"/>
                    </a:lnTo>
                    <a:lnTo>
                      <a:pt x="531" y="2400"/>
                    </a:lnTo>
                    <a:lnTo>
                      <a:pt x="554" y="2533"/>
                    </a:lnTo>
                    <a:lnTo>
                      <a:pt x="576" y="2670"/>
                    </a:lnTo>
                    <a:lnTo>
                      <a:pt x="598" y="2809"/>
                    </a:lnTo>
                    <a:lnTo>
                      <a:pt x="620" y="2950"/>
                    </a:lnTo>
                    <a:lnTo>
                      <a:pt x="642" y="3093"/>
                    </a:lnTo>
                    <a:lnTo>
                      <a:pt x="665" y="3238"/>
                    </a:lnTo>
                    <a:lnTo>
                      <a:pt x="686" y="3386"/>
                    </a:lnTo>
                    <a:lnTo>
                      <a:pt x="709" y="3535"/>
                    </a:lnTo>
                    <a:lnTo>
                      <a:pt x="731" y="3686"/>
                    </a:lnTo>
                    <a:lnTo>
                      <a:pt x="754" y="3840"/>
                    </a:lnTo>
                    <a:lnTo>
                      <a:pt x="775" y="3994"/>
                    </a:lnTo>
                    <a:lnTo>
                      <a:pt x="797" y="4151"/>
                    </a:lnTo>
                    <a:lnTo>
                      <a:pt x="820" y="4310"/>
                    </a:lnTo>
                    <a:lnTo>
                      <a:pt x="842" y="4470"/>
                    </a:lnTo>
                    <a:lnTo>
                      <a:pt x="864" y="4631"/>
                    </a:lnTo>
                    <a:lnTo>
                      <a:pt x="886" y="4793"/>
                    </a:lnTo>
                    <a:lnTo>
                      <a:pt x="908" y="4958"/>
                    </a:lnTo>
                    <a:lnTo>
                      <a:pt x="931" y="5124"/>
                    </a:lnTo>
                    <a:lnTo>
                      <a:pt x="952" y="5292"/>
                    </a:lnTo>
                    <a:lnTo>
                      <a:pt x="975" y="5460"/>
                    </a:lnTo>
                    <a:lnTo>
                      <a:pt x="997" y="5629"/>
                    </a:lnTo>
                    <a:lnTo>
                      <a:pt x="1019" y="5799"/>
                    </a:lnTo>
                    <a:lnTo>
                      <a:pt x="1041" y="5971"/>
                    </a:lnTo>
                    <a:lnTo>
                      <a:pt x="1063" y="6144"/>
                    </a:lnTo>
                    <a:lnTo>
                      <a:pt x="1086" y="6317"/>
                    </a:lnTo>
                    <a:lnTo>
                      <a:pt x="1108" y="6491"/>
                    </a:lnTo>
                    <a:lnTo>
                      <a:pt x="1129" y="6665"/>
                    </a:lnTo>
                    <a:lnTo>
                      <a:pt x="1152" y="6841"/>
                    </a:lnTo>
                    <a:lnTo>
                      <a:pt x="1174" y="7017"/>
                    </a:lnTo>
                    <a:lnTo>
                      <a:pt x="1196" y="7194"/>
                    </a:lnTo>
                    <a:lnTo>
                      <a:pt x="1218" y="7372"/>
                    </a:lnTo>
                    <a:lnTo>
                      <a:pt x="1241" y="7549"/>
                    </a:lnTo>
                    <a:lnTo>
                      <a:pt x="1263" y="7727"/>
                    </a:lnTo>
                    <a:lnTo>
                      <a:pt x="1284" y="7905"/>
                    </a:lnTo>
                    <a:lnTo>
                      <a:pt x="1307" y="8083"/>
                    </a:lnTo>
                    <a:lnTo>
                      <a:pt x="1329" y="8262"/>
                    </a:lnTo>
                    <a:lnTo>
                      <a:pt x="1352" y="8440"/>
                    </a:lnTo>
                    <a:lnTo>
                      <a:pt x="1373" y="8618"/>
                    </a:lnTo>
                    <a:lnTo>
                      <a:pt x="1395" y="8796"/>
                    </a:lnTo>
                    <a:lnTo>
                      <a:pt x="1418" y="8974"/>
                    </a:lnTo>
                    <a:lnTo>
                      <a:pt x="1440" y="9151"/>
                    </a:lnTo>
                    <a:lnTo>
                      <a:pt x="1462" y="9329"/>
                    </a:lnTo>
                    <a:lnTo>
                      <a:pt x="1484" y="9505"/>
                    </a:lnTo>
                    <a:lnTo>
                      <a:pt x="1506" y="9682"/>
                    </a:lnTo>
                    <a:lnTo>
                      <a:pt x="1529" y="9858"/>
                    </a:lnTo>
                    <a:lnTo>
                      <a:pt x="1550" y="10034"/>
                    </a:lnTo>
                    <a:lnTo>
                      <a:pt x="1573" y="10209"/>
                    </a:lnTo>
                    <a:lnTo>
                      <a:pt x="1595" y="10382"/>
                    </a:lnTo>
                    <a:lnTo>
                      <a:pt x="1618" y="10556"/>
                    </a:lnTo>
                    <a:lnTo>
                      <a:pt x="1639" y="10728"/>
                    </a:lnTo>
                    <a:lnTo>
                      <a:pt x="1661" y="10899"/>
                    </a:lnTo>
                    <a:lnTo>
                      <a:pt x="1684" y="11069"/>
                    </a:lnTo>
                    <a:lnTo>
                      <a:pt x="1706" y="11240"/>
                    </a:lnTo>
                    <a:lnTo>
                      <a:pt x="1728" y="11407"/>
                    </a:lnTo>
                    <a:lnTo>
                      <a:pt x="1750" y="11574"/>
                    </a:lnTo>
                    <a:lnTo>
                      <a:pt x="1772" y="11740"/>
                    </a:lnTo>
                    <a:lnTo>
                      <a:pt x="1794" y="11903"/>
                    </a:lnTo>
                    <a:lnTo>
                      <a:pt x="1816" y="12067"/>
                    </a:lnTo>
                    <a:lnTo>
                      <a:pt x="1839" y="12228"/>
                    </a:lnTo>
                    <a:lnTo>
                      <a:pt x="1861" y="12387"/>
                    </a:lnTo>
                    <a:lnTo>
                      <a:pt x="1882" y="12546"/>
                    </a:lnTo>
                    <a:lnTo>
                      <a:pt x="1905" y="12702"/>
                    </a:lnTo>
                    <a:lnTo>
                      <a:pt x="1927" y="12856"/>
                    </a:lnTo>
                    <a:lnTo>
                      <a:pt x="1950" y="13009"/>
                    </a:lnTo>
                    <a:lnTo>
                      <a:pt x="1971" y="13161"/>
                    </a:lnTo>
                    <a:lnTo>
                      <a:pt x="1993" y="13310"/>
                    </a:lnTo>
                    <a:lnTo>
                      <a:pt x="2016" y="13456"/>
                    </a:lnTo>
                    <a:lnTo>
                      <a:pt x="2038" y="13602"/>
                    </a:lnTo>
                    <a:lnTo>
                      <a:pt x="2060" y="13744"/>
                    </a:lnTo>
                    <a:lnTo>
                      <a:pt x="2082" y="13885"/>
                    </a:lnTo>
                    <a:lnTo>
                      <a:pt x="2105" y="14024"/>
                    </a:lnTo>
                    <a:lnTo>
                      <a:pt x="2127" y="14159"/>
                    </a:lnTo>
                    <a:lnTo>
                      <a:pt x="2148" y="14294"/>
                    </a:lnTo>
                    <a:lnTo>
                      <a:pt x="2171" y="14425"/>
                    </a:lnTo>
                    <a:lnTo>
                      <a:pt x="2193" y="14553"/>
                    </a:lnTo>
                    <a:lnTo>
                      <a:pt x="2216" y="14681"/>
                    </a:lnTo>
                    <a:lnTo>
                      <a:pt x="2237" y="14804"/>
                    </a:lnTo>
                    <a:lnTo>
                      <a:pt x="2259" y="14926"/>
                    </a:lnTo>
                    <a:lnTo>
                      <a:pt x="2282" y="15045"/>
                    </a:lnTo>
                    <a:lnTo>
                      <a:pt x="2304" y="15160"/>
                    </a:lnTo>
                    <a:lnTo>
                      <a:pt x="2326" y="15274"/>
                    </a:lnTo>
                    <a:lnTo>
                      <a:pt x="2348" y="15384"/>
                    </a:lnTo>
                    <a:lnTo>
                      <a:pt x="2370" y="15493"/>
                    </a:lnTo>
                    <a:lnTo>
                      <a:pt x="2392" y="15597"/>
                    </a:lnTo>
                    <a:lnTo>
                      <a:pt x="2414" y="15699"/>
                    </a:lnTo>
                    <a:lnTo>
                      <a:pt x="2437" y="15798"/>
                    </a:lnTo>
                    <a:lnTo>
                      <a:pt x="2459" y="15894"/>
                    </a:lnTo>
                    <a:lnTo>
                      <a:pt x="2480" y="15987"/>
                    </a:lnTo>
                    <a:lnTo>
                      <a:pt x="2503" y="16077"/>
                    </a:lnTo>
                    <a:lnTo>
                      <a:pt x="2525" y="16164"/>
                    </a:lnTo>
                    <a:lnTo>
                      <a:pt x="2548" y="16247"/>
                    </a:lnTo>
                    <a:lnTo>
                      <a:pt x="2569" y="16328"/>
                    </a:lnTo>
                    <a:lnTo>
                      <a:pt x="2592" y="16405"/>
                    </a:lnTo>
                    <a:lnTo>
                      <a:pt x="2614" y="16479"/>
                    </a:lnTo>
                    <a:lnTo>
                      <a:pt x="2636" y="16550"/>
                    </a:lnTo>
                    <a:lnTo>
                      <a:pt x="2658" y="16618"/>
                    </a:lnTo>
                    <a:lnTo>
                      <a:pt x="2680" y="16681"/>
                    </a:lnTo>
                    <a:lnTo>
                      <a:pt x="2703" y="16743"/>
                    </a:lnTo>
                    <a:lnTo>
                      <a:pt x="2725" y="16800"/>
                    </a:lnTo>
                    <a:lnTo>
                      <a:pt x="2746" y="16854"/>
                    </a:lnTo>
                    <a:lnTo>
                      <a:pt x="2769" y="16904"/>
                    </a:lnTo>
                    <a:lnTo>
                      <a:pt x="2791" y="16952"/>
                    </a:lnTo>
                    <a:lnTo>
                      <a:pt x="2814" y="16996"/>
                    </a:lnTo>
                    <a:lnTo>
                      <a:pt x="2835" y="17036"/>
                    </a:lnTo>
                    <a:lnTo>
                      <a:pt x="2857" y="17073"/>
                    </a:lnTo>
                    <a:lnTo>
                      <a:pt x="2880" y="17106"/>
                    </a:lnTo>
                    <a:lnTo>
                      <a:pt x="2902" y="17136"/>
                    </a:lnTo>
                    <a:lnTo>
                      <a:pt x="2924" y="17163"/>
                    </a:lnTo>
                    <a:lnTo>
                      <a:pt x="2946" y="17185"/>
                    </a:lnTo>
                    <a:lnTo>
                      <a:pt x="2969" y="17204"/>
                    </a:lnTo>
                    <a:lnTo>
                      <a:pt x="2990" y="17220"/>
                    </a:lnTo>
                    <a:lnTo>
                      <a:pt x="3012" y="17232"/>
                    </a:lnTo>
                    <a:lnTo>
                      <a:pt x="3035" y="17240"/>
                    </a:lnTo>
                    <a:lnTo>
                      <a:pt x="3057" y="17246"/>
                    </a:lnTo>
                    <a:lnTo>
                      <a:pt x="3079" y="17247"/>
                    </a:lnTo>
                    <a:lnTo>
                      <a:pt x="3101" y="17245"/>
                    </a:lnTo>
                    <a:lnTo>
                      <a:pt x="3123" y="17239"/>
                    </a:lnTo>
                    <a:lnTo>
                      <a:pt x="3146" y="17230"/>
                    </a:lnTo>
                    <a:lnTo>
                      <a:pt x="3167" y="17217"/>
                    </a:lnTo>
                    <a:lnTo>
                      <a:pt x="3190" y="17200"/>
                    </a:lnTo>
                    <a:lnTo>
                      <a:pt x="3212" y="17180"/>
                    </a:lnTo>
                    <a:lnTo>
                      <a:pt x="3234" y="17156"/>
                    </a:lnTo>
                    <a:lnTo>
                      <a:pt x="3256" y="17129"/>
                    </a:lnTo>
                    <a:lnTo>
                      <a:pt x="3278" y="17099"/>
                    </a:lnTo>
                    <a:lnTo>
                      <a:pt x="3301" y="17064"/>
                    </a:lnTo>
                    <a:lnTo>
                      <a:pt x="3323" y="17027"/>
                    </a:lnTo>
                    <a:lnTo>
                      <a:pt x="3344" y="16986"/>
                    </a:lnTo>
                    <a:lnTo>
                      <a:pt x="3367" y="16941"/>
                    </a:lnTo>
                    <a:lnTo>
                      <a:pt x="3389" y="16893"/>
                    </a:lnTo>
                    <a:lnTo>
                      <a:pt x="3412" y="16842"/>
                    </a:lnTo>
                    <a:lnTo>
                      <a:pt x="3433" y="16787"/>
                    </a:lnTo>
                    <a:lnTo>
                      <a:pt x="3456" y="16728"/>
                    </a:lnTo>
                    <a:lnTo>
                      <a:pt x="3478" y="16667"/>
                    </a:lnTo>
                    <a:lnTo>
                      <a:pt x="3500" y="16602"/>
                    </a:lnTo>
                    <a:lnTo>
                      <a:pt x="3522" y="16534"/>
                    </a:lnTo>
                    <a:lnTo>
                      <a:pt x="3544" y="16462"/>
                    </a:lnTo>
                    <a:lnTo>
                      <a:pt x="3567" y="16387"/>
                    </a:lnTo>
                    <a:lnTo>
                      <a:pt x="3588" y="16310"/>
                    </a:lnTo>
                    <a:lnTo>
                      <a:pt x="3610" y="16228"/>
                    </a:lnTo>
                    <a:lnTo>
                      <a:pt x="3633" y="16144"/>
                    </a:lnTo>
                    <a:lnTo>
                      <a:pt x="3655" y="16057"/>
                    </a:lnTo>
                    <a:lnTo>
                      <a:pt x="3677" y="15966"/>
                    </a:lnTo>
                    <a:lnTo>
                      <a:pt x="3699" y="15872"/>
                    </a:lnTo>
                    <a:lnTo>
                      <a:pt x="3722" y="15776"/>
                    </a:lnTo>
                    <a:lnTo>
                      <a:pt x="3744" y="15675"/>
                    </a:lnTo>
                    <a:lnTo>
                      <a:pt x="3765" y="15573"/>
                    </a:lnTo>
                    <a:lnTo>
                      <a:pt x="3788" y="15468"/>
                    </a:lnTo>
                    <a:lnTo>
                      <a:pt x="3810" y="15359"/>
                    </a:lnTo>
                    <a:lnTo>
                      <a:pt x="3833" y="15247"/>
                    </a:lnTo>
                    <a:lnTo>
                      <a:pt x="3854" y="15134"/>
                    </a:lnTo>
                    <a:lnTo>
                      <a:pt x="3876" y="15017"/>
                    </a:lnTo>
                    <a:lnTo>
                      <a:pt x="3899" y="14898"/>
                    </a:lnTo>
                    <a:lnTo>
                      <a:pt x="3921" y="14776"/>
                    </a:lnTo>
                    <a:lnTo>
                      <a:pt x="3943" y="14651"/>
                    </a:lnTo>
                    <a:lnTo>
                      <a:pt x="3965" y="14524"/>
                    </a:lnTo>
                    <a:lnTo>
                      <a:pt x="3987" y="14394"/>
                    </a:lnTo>
                    <a:lnTo>
                      <a:pt x="4010" y="14262"/>
                    </a:lnTo>
                    <a:lnTo>
                      <a:pt x="4031" y="14128"/>
                    </a:lnTo>
                    <a:lnTo>
                      <a:pt x="4054" y="13991"/>
                    </a:lnTo>
                    <a:lnTo>
                      <a:pt x="4076" y="13852"/>
                    </a:lnTo>
                    <a:lnTo>
                      <a:pt x="4099" y="13711"/>
                    </a:lnTo>
                    <a:lnTo>
                      <a:pt x="4120" y="13568"/>
                    </a:lnTo>
                    <a:lnTo>
                      <a:pt x="4142" y="13423"/>
                    </a:lnTo>
                    <a:lnTo>
                      <a:pt x="4165" y="13275"/>
                    </a:lnTo>
                    <a:lnTo>
                      <a:pt x="4186" y="13125"/>
                    </a:lnTo>
                    <a:lnTo>
                      <a:pt x="4209" y="12974"/>
                    </a:lnTo>
                    <a:lnTo>
                      <a:pt x="4231" y="12820"/>
                    </a:lnTo>
                    <a:lnTo>
                      <a:pt x="4253" y="12666"/>
                    </a:lnTo>
                    <a:lnTo>
                      <a:pt x="4275" y="12509"/>
                    </a:lnTo>
                    <a:lnTo>
                      <a:pt x="4297" y="12350"/>
                    </a:lnTo>
                    <a:lnTo>
                      <a:pt x="4320" y="12190"/>
                    </a:lnTo>
                    <a:lnTo>
                      <a:pt x="4342" y="12029"/>
                    </a:lnTo>
                    <a:lnTo>
                      <a:pt x="4363" y="11865"/>
                    </a:lnTo>
                    <a:lnTo>
                      <a:pt x="4386" y="11701"/>
                    </a:lnTo>
                    <a:lnTo>
                      <a:pt x="4408" y="11535"/>
                    </a:lnTo>
                  </a:path>
                </a:pathLst>
              </a:custGeom>
              <a:noFill/>
              <a:ln w="15875"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Tahoma" panose="020B0604030504040204" pitchFamily="34" charset="0"/>
                  <a:cs typeface="Tahoma" panose="020B0604030504040204" pitchFamily="34" charset="0"/>
                </a:endParaRPr>
              </a:p>
            </p:txBody>
          </p:sp>
          <p:sp>
            <p:nvSpPr>
              <p:cNvPr id="85" name="Freeform 20"/>
              <p:cNvSpPr>
                <a:spLocks/>
              </p:cNvSpPr>
              <p:nvPr/>
            </p:nvSpPr>
            <p:spPr bwMode="gray">
              <a:xfrm>
                <a:off x="2506" y="1279"/>
                <a:ext cx="550" cy="1443"/>
              </a:xfrm>
              <a:custGeom>
                <a:avLst/>
                <a:gdLst>
                  <a:gd name="T0" fmla="*/ 0 w 4408"/>
                  <a:gd name="T1" fmla="*/ 0 h 12987"/>
                  <a:gd name="T2" fmla="*/ 0 w 4408"/>
                  <a:gd name="T3" fmla="*/ 0 h 12987"/>
                  <a:gd name="T4" fmla="*/ 0 w 4408"/>
                  <a:gd name="T5" fmla="*/ 0 h 12987"/>
                  <a:gd name="T6" fmla="*/ 0 w 4408"/>
                  <a:gd name="T7" fmla="*/ 0 h 12987"/>
                  <a:gd name="T8" fmla="*/ 0 w 4408"/>
                  <a:gd name="T9" fmla="*/ 0 h 12987"/>
                  <a:gd name="T10" fmla="*/ 0 w 4408"/>
                  <a:gd name="T11" fmla="*/ 0 h 12987"/>
                  <a:gd name="T12" fmla="*/ 0 w 4408"/>
                  <a:gd name="T13" fmla="*/ 0 h 12987"/>
                  <a:gd name="T14" fmla="*/ 0 w 4408"/>
                  <a:gd name="T15" fmla="*/ 0 h 12987"/>
                  <a:gd name="T16" fmla="*/ 0 w 4408"/>
                  <a:gd name="T17" fmla="*/ 0 h 12987"/>
                  <a:gd name="T18" fmla="*/ 0 w 4408"/>
                  <a:gd name="T19" fmla="*/ 0 h 12987"/>
                  <a:gd name="T20" fmla="*/ 0 w 4408"/>
                  <a:gd name="T21" fmla="*/ 0 h 12987"/>
                  <a:gd name="T22" fmla="*/ 0 w 4408"/>
                  <a:gd name="T23" fmla="*/ 0 h 12987"/>
                  <a:gd name="T24" fmla="*/ 0 w 4408"/>
                  <a:gd name="T25" fmla="*/ 0 h 12987"/>
                  <a:gd name="T26" fmla="*/ 0 w 4408"/>
                  <a:gd name="T27" fmla="*/ 0 h 12987"/>
                  <a:gd name="T28" fmla="*/ 0 w 4408"/>
                  <a:gd name="T29" fmla="*/ 0 h 12987"/>
                  <a:gd name="T30" fmla="*/ 0 w 4408"/>
                  <a:gd name="T31" fmla="*/ 0 h 12987"/>
                  <a:gd name="T32" fmla="*/ 0 w 4408"/>
                  <a:gd name="T33" fmla="*/ 0 h 12987"/>
                  <a:gd name="T34" fmla="*/ 0 w 4408"/>
                  <a:gd name="T35" fmla="*/ 0 h 12987"/>
                  <a:gd name="T36" fmla="*/ 0 w 4408"/>
                  <a:gd name="T37" fmla="*/ 0 h 12987"/>
                  <a:gd name="T38" fmla="*/ 0 w 4408"/>
                  <a:gd name="T39" fmla="*/ 0 h 12987"/>
                  <a:gd name="T40" fmla="*/ 0 w 4408"/>
                  <a:gd name="T41" fmla="*/ 0 h 12987"/>
                  <a:gd name="T42" fmla="*/ 0 w 4408"/>
                  <a:gd name="T43" fmla="*/ 0 h 12987"/>
                  <a:gd name="T44" fmla="*/ 0 w 4408"/>
                  <a:gd name="T45" fmla="*/ 0 h 12987"/>
                  <a:gd name="T46" fmla="*/ 0 w 4408"/>
                  <a:gd name="T47" fmla="*/ 0 h 12987"/>
                  <a:gd name="T48" fmla="*/ 0 w 4408"/>
                  <a:gd name="T49" fmla="*/ 0 h 12987"/>
                  <a:gd name="T50" fmla="*/ 0 w 4408"/>
                  <a:gd name="T51" fmla="*/ 0 h 12987"/>
                  <a:gd name="T52" fmla="*/ 0 w 4408"/>
                  <a:gd name="T53" fmla="*/ 0 h 12987"/>
                  <a:gd name="T54" fmla="*/ 0 w 4408"/>
                  <a:gd name="T55" fmla="*/ 0 h 12987"/>
                  <a:gd name="T56" fmla="*/ 0 w 4408"/>
                  <a:gd name="T57" fmla="*/ 0 h 12987"/>
                  <a:gd name="T58" fmla="*/ 0 w 4408"/>
                  <a:gd name="T59" fmla="*/ 0 h 12987"/>
                  <a:gd name="T60" fmla="*/ 0 w 4408"/>
                  <a:gd name="T61" fmla="*/ 0 h 12987"/>
                  <a:gd name="T62" fmla="*/ 0 w 4408"/>
                  <a:gd name="T63" fmla="*/ 0 h 12987"/>
                  <a:gd name="T64" fmla="*/ 0 w 4408"/>
                  <a:gd name="T65" fmla="*/ 0 h 12987"/>
                  <a:gd name="T66" fmla="*/ 0 w 4408"/>
                  <a:gd name="T67" fmla="*/ 0 h 12987"/>
                  <a:gd name="T68" fmla="*/ 0 w 4408"/>
                  <a:gd name="T69" fmla="*/ 0 h 12987"/>
                  <a:gd name="T70" fmla="*/ 0 w 4408"/>
                  <a:gd name="T71" fmla="*/ 0 h 12987"/>
                  <a:gd name="T72" fmla="*/ 0 w 4408"/>
                  <a:gd name="T73" fmla="*/ 0 h 12987"/>
                  <a:gd name="T74" fmla="*/ 0 w 4408"/>
                  <a:gd name="T75" fmla="*/ 0 h 12987"/>
                  <a:gd name="T76" fmla="*/ 0 w 4408"/>
                  <a:gd name="T77" fmla="*/ 0 h 12987"/>
                  <a:gd name="T78" fmla="*/ 0 w 4408"/>
                  <a:gd name="T79" fmla="*/ 0 h 12987"/>
                  <a:gd name="T80" fmla="*/ 0 w 4408"/>
                  <a:gd name="T81" fmla="*/ 0 h 12987"/>
                  <a:gd name="T82" fmla="*/ 0 w 4408"/>
                  <a:gd name="T83" fmla="*/ 0 h 12987"/>
                  <a:gd name="T84" fmla="*/ 0 w 4408"/>
                  <a:gd name="T85" fmla="*/ 0 h 12987"/>
                  <a:gd name="T86" fmla="*/ 0 w 4408"/>
                  <a:gd name="T87" fmla="*/ 0 h 12987"/>
                  <a:gd name="T88" fmla="*/ 0 w 4408"/>
                  <a:gd name="T89" fmla="*/ 0 h 12987"/>
                  <a:gd name="T90" fmla="*/ 0 w 4408"/>
                  <a:gd name="T91" fmla="*/ 0 h 12987"/>
                  <a:gd name="T92" fmla="*/ 0 w 4408"/>
                  <a:gd name="T93" fmla="*/ 0 h 12987"/>
                  <a:gd name="T94" fmla="*/ 0 w 4408"/>
                  <a:gd name="T95" fmla="*/ 0 h 12987"/>
                  <a:gd name="T96" fmla="*/ 0 w 4408"/>
                  <a:gd name="T97" fmla="*/ 0 h 12987"/>
                  <a:gd name="T98" fmla="*/ 0 w 4408"/>
                  <a:gd name="T99" fmla="*/ 0 h 1298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08"/>
                  <a:gd name="T151" fmla="*/ 0 h 12987"/>
                  <a:gd name="T152" fmla="*/ 4408 w 4408"/>
                  <a:gd name="T153" fmla="*/ 12987 h 1298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08" h="12987">
                    <a:moveTo>
                      <a:pt x="0" y="12110"/>
                    </a:moveTo>
                    <a:lnTo>
                      <a:pt x="23" y="11943"/>
                    </a:lnTo>
                    <a:lnTo>
                      <a:pt x="44" y="11775"/>
                    </a:lnTo>
                    <a:lnTo>
                      <a:pt x="66" y="11605"/>
                    </a:lnTo>
                    <a:lnTo>
                      <a:pt x="89" y="11435"/>
                    </a:lnTo>
                    <a:lnTo>
                      <a:pt x="111" y="11263"/>
                    </a:lnTo>
                    <a:lnTo>
                      <a:pt x="133" y="11090"/>
                    </a:lnTo>
                    <a:lnTo>
                      <a:pt x="155" y="10917"/>
                    </a:lnTo>
                    <a:lnTo>
                      <a:pt x="178" y="10743"/>
                    </a:lnTo>
                    <a:lnTo>
                      <a:pt x="200" y="10569"/>
                    </a:lnTo>
                    <a:lnTo>
                      <a:pt x="221" y="10393"/>
                    </a:lnTo>
                    <a:lnTo>
                      <a:pt x="244" y="10216"/>
                    </a:lnTo>
                    <a:lnTo>
                      <a:pt x="266" y="10039"/>
                    </a:lnTo>
                    <a:lnTo>
                      <a:pt x="289" y="9862"/>
                    </a:lnTo>
                    <a:lnTo>
                      <a:pt x="310" y="9685"/>
                    </a:lnTo>
                    <a:lnTo>
                      <a:pt x="332" y="9507"/>
                    </a:lnTo>
                    <a:lnTo>
                      <a:pt x="355" y="9330"/>
                    </a:lnTo>
                    <a:lnTo>
                      <a:pt x="376" y="9151"/>
                    </a:lnTo>
                    <a:lnTo>
                      <a:pt x="399" y="8973"/>
                    </a:lnTo>
                    <a:lnTo>
                      <a:pt x="421" y="8795"/>
                    </a:lnTo>
                    <a:lnTo>
                      <a:pt x="443" y="8616"/>
                    </a:lnTo>
                    <a:lnTo>
                      <a:pt x="465" y="8438"/>
                    </a:lnTo>
                    <a:lnTo>
                      <a:pt x="487" y="8260"/>
                    </a:lnTo>
                    <a:lnTo>
                      <a:pt x="510" y="8082"/>
                    </a:lnTo>
                    <a:lnTo>
                      <a:pt x="532" y="7905"/>
                    </a:lnTo>
                    <a:lnTo>
                      <a:pt x="553" y="7728"/>
                    </a:lnTo>
                    <a:lnTo>
                      <a:pt x="576" y="7552"/>
                    </a:lnTo>
                    <a:lnTo>
                      <a:pt x="598" y="7376"/>
                    </a:lnTo>
                    <a:lnTo>
                      <a:pt x="621" y="7200"/>
                    </a:lnTo>
                    <a:lnTo>
                      <a:pt x="642" y="7025"/>
                    </a:lnTo>
                    <a:lnTo>
                      <a:pt x="665" y="6851"/>
                    </a:lnTo>
                    <a:lnTo>
                      <a:pt x="687" y="6678"/>
                    </a:lnTo>
                    <a:lnTo>
                      <a:pt x="709" y="6506"/>
                    </a:lnTo>
                    <a:lnTo>
                      <a:pt x="731" y="6335"/>
                    </a:lnTo>
                    <a:lnTo>
                      <a:pt x="753" y="6164"/>
                    </a:lnTo>
                    <a:lnTo>
                      <a:pt x="776" y="5995"/>
                    </a:lnTo>
                    <a:lnTo>
                      <a:pt x="798" y="5827"/>
                    </a:lnTo>
                    <a:lnTo>
                      <a:pt x="819" y="5661"/>
                    </a:lnTo>
                    <a:lnTo>
                      <a:pt x="842" y="5495"/>
                    </a:lnTo>
                    <a:lnTo>
                      <a:pt x="864" y="5330"/>
                    </a:lnTo>
                    <a:lnTo>
                      <a:pt x="887" y="5168"/>
                    </a:lnTo>
                    <a:lnTo>
                      <a:pt x="908" y="5007"/>
                    </a:lnTo>
                    <a:lnTo>
                      <a:pt x="930" y="4848"/>
                    </a:lnTo>
                    <a:lnTo>
                      <a:pt x="953" y="4690"/>
                    </a:lnTo>
                    <a:lnTo>
                      <a:pt x="974" y="4533"/>
                    </a:lnTo>
                    <a:lnTo>
                      <a:pt x="997" y="4379"/>
                    </a:lnTo>
                    <a:lnTo>
                      <a:pt x="1019" y="4227"/>
                    </a:lnTo>
                    <a:lnTo>
                      <a:pt x="1042" y="4075"/>
                    </a:lnTo>
                    <a:lnTo>
                      <a:pt x="1063" y="3927"/>
                    </a:lnTo>
                    <a:lnTo>
                      <a:pt x="1085" y="3780"/>
                    </a:lnTo>
                    <a:lnTo>
                      <a:pt x="1108" y="3634"/>
                    </a:lnTo>
                    <a:lnTo>
                      <a:pt x="1130" y="3492"/>
                    </a:lnTo>
                    <a:lnTo>
                      <a:pt x="1152" y="3351"/>
                    </a:lnTo>
                    <a:lnTo>
                      <a:pt x="1174" y="3213"/>
                    </a:lnTo>
                    <a:lnTo>
                      <a:pt x="1196" y="3077"/>
                    </a:lnTo>
                    <a:lnTo>
                      <a:pt x="1219" y="2944"/>
                    </a:lnTo>
                    <a:lnTo>
                      <a:pt x="1240" y="2813"/>
                    </a:lnTo>
                    <a:lnTo>
                      <a:pt x="1263" y="2684"/>
                    </a:lnTo>
                    <a:lnTo>
                      <a:pt x="1285" y="2557"/>
                    </a:lnTo>
                    <a:lnTo>
                      <a:pt x="1307" y="2433"/>
                    </a:lnTo>
                    <a:lnTo>
                      <a:pt x="1329" y="2312"/>
                    </a:lnTo>
                    <a:lnTo>
                      <a:pt x="1351" y="2194"/>
                    </a:lnTo>
                    <a:lnTo>
                      <a:pt x="1374" y="2078"/>
                    </a:lnTo>
                    <a:lnTo>
                      <a:pt x="1396" y="1965"/>
                    </a:lnTo>
                    <a:lnTo>
                      <a:pt x="1417" y="1854"/>
                    </a:lnTo>
                    <a:lnTo>
                      <a:pt x="1440" y="1747"/>
                    </a:lnTo>
                    <a:lnTo>
                      <a:pt x="1462" y="1643"/>
                    </a:lnTo>
                    <a:lnTo>
                      <a:pt x="1485" y="1541"/>
                    </a:lnTo>
                    <a:lnTo>
                      <a:pt x="1506" y="1441"/>
                    </a:lnTo>
                    <a:lnTo>
                      <a:pt x="1529" y="1346"/>
                    </a:lnTo>
                    <a:lnTo>
                      <a:pt x="1551" y="1253"/>
                    </a:lnTo>
                    <a:lnTo>
                      <a:pt x="1572" y="1164"/>
                    </a:lnTo>
                    <a:lnTo>
                      <a:pt x="1595" y="1077"/>
                    </a:lnTo>
                    <a:lnTo>
                      <a:pt x="1617" y="993"/>
                    </a:lnTo>
                    <a:lnTo>
                      <a:pt x="1640" y="913"/>
                    </a:lnTo>
                    <a:lnTo>
                      <a:pt x="1661" y="837"/>
                    </a:lnTo>
                    <a:lnTo>
                      <a:pt x="1683" y="763"/>
                    </a:lnTo>
                    <a:lnTo>
                      <a:pt x="1706" y="692"/>
                    </a:lnTo>
                    <a:lnTo>
                      <a:pt x="1728" y="625"/>
                    </a:lnTo>
                    <a:lnTo>
                      <a:pt x="1750" y="560"/>
                    </a:lnTo>
                    <a:lnTo>
                      <a:pt x="1772" y="500"/>
                    </a:lnTo>
                    <a:lnTo>
                      <a:pt x="1794" y="443"/>
                    </a:lnTo>
                    <a:lnTo>
                      <a:pt x="1817" y="389"/>
                    </a:lnTo>
                    <a:lnTo>
                      <a:pt x="1838" y="339"/>
                    </a:lnTo>
                    <a:lnTo>
                      <a:pt x="1861" y="292"/>
                    </a:lnTo>
                    <a:lnTo>
                      <a:pt x="1883" y="248"/>
                    </a:lnTo>
                    <a:lnTo>
                      <a:pt x="1906" y="209"/>
                    </a:lnTo>
                    <a:lnTo>
                      <a:pt x="1927" y="172"/>
                    </a:lnTo>
                    <a:lnTo>
                      <a:pt x="1949" y="138"/>
                    </a:lnTo>
                    <a:lnTo>
                      <a:pt x="1972" y="109"/>
                    </a:lnTo>
                    <a:lnTo>
                      <a:pt x="1994" y="83"/>
                    </a:lnTo>
                    <a:lnTo>
                      <a:pt x="2016" y="61"/>
                    </a:lnTo>
                    <a:lnTo>
                      <a:pt x="2038" y="42"/>
                    </a:lnTo>
                    <a:lnTo>
                      <a:pt x="2060" y="26"/>
                    </a:lnTo>
                    <a:lnTo>
                      <a:pt x="2083" y="15"/>
                    </a:lnTo>
                    <a:lnTo>
                      <a:pt x="2104" y="6"/>
                    </a:lnTo>
                    <a:lnTo>
                      <a:pt x="2127" y="2"/>
                    </a:lnTo>
                    <a:lnTo>
                      <a:pt x="2149" y="0"/>
                    </a:lnTo>
                    <a:lnTo>
                      <a:pt x="2170" y="3"/>
                    </a:lnTo>
                    <a:lnTo>
                      <a:pt x="2193" y="9"/>
                    </a:lnTo>
                    <a:lnTo>
                      <a:pt x="2215" y="18"/>
                    </a:lnTo>
                    <a:lnTo>
                      <a:pt x="2238" y="32"/>
                    </a:lnTo>
                    <a:lnTo>
                      <a:pt x="2259" y="49"/>
                    </a:lnTo>
                    <a:lnTo>
                      <a:pt x="2281" y="69"/>
                    </a:lnTo>
                    <a:lnTo>
                      <a:pt x="2304" y="92"/>
                    </a:lnTo>
                    <a:lnTo>
                      <a:pt x="2326" y="120"/>
                    </a:lnTo>
                    <a:lnTo>
                      <a:pt x="2348" y="150"/>
                    </a:lnTo>
                    <a:lnTo>
                      <a:pt x="2370" y="185"/>
                    </a:lnTo>
                    <a:lnTo>
                      <a:pt x="2393" y="223"/>
                    </a:lnTo>
                    <a:lnTo>
                      <a:pt x="2415" y="265"/>
                    </a:lnTo>
                    <a:lnTo>
                      <a:pt x="2436" y="309"/>
                    </a:lnTo>
                    <a:lnTo>
                      <a:pt x="2459" y="358"/>
                    </a:lnTo>
                    <a:lnTo>
                      <a:pt x="2481" y="409"/>
                    </a:lnTo>
                    <a:lnTo>
                      <a:pt x="2504" y="465"/>
                    </a:lnTo>
                    <a:lnTo>
                      <a:pt x="2525" y="523"/>
                    </a:lnTo>
                    <a:lnTo>
                      <a:pt x="2547" y="585"/>
                    </a:lnTo>
                    <a:lnTo>
                      <a:pt x="2570" y="650"/>
                    </a:lnTo>
                    <a:lnTo>
                      <a:pt x="2592" y="719"/>
                    </a:lnTo>
                    <a:lnTo>
                      <a:pt x="2614" y="791"/>
                    </a:lnTo>
                    <a:lnTo>
                      <a:pt x="2636" y="866"/>
                    </a:lnTo>
                    <a:lnTo>
                      <a:pt x="2658" y="944"/>
                    </a:lnTo>
                    <a:lnTo>
                      <a:pt x="2681" y="1026"/>
                    </a:lnTo>
                    <a:lnTo>
                      <a:pt x="2702" y="1110"/>
                    </a:lnTo>
                    <a:lnTo>
                      <a:pt x="2725" y="1198"/>
                    </a:lnTo>
                    <a:lnTo>
                      <a:pt x="2747" y="1289"/>
                    </a:lnTo>
                    <a:lnTo>
                      <a:pt x="2768" y="1383"/>
                    </a:lnTo>
                    <a:lnTo>
                      <a:pt x="2791" y="1479"/>
                    </a:lnTo>
                    <a:lnTo>
                      <a:pt x="2813" y="1580"/>
                    </a:lnTo>
                    <a:lnTo>
                      <a:pt x="2836" y="1682"/>
                    </a:lnTo>
                    <a:lnTo>
                      <a:pt x="2857" y="1788"/>
                    </a:lnTo>
                    <a:lnTo>
                      <a:pt x="2880" y="1897"/>
                    </a:lnTo>
                    <a:lnTo>
                      <a:pt x="2902" y="2008"/>
                    </a:lnTo>
                    <a:lnTo>
                      <a:pt x="2924" y="2122"/>
                    </a:lnTo>
                    <a:lnTo>
                      <a:pt x="2946" y="2239"/>
                    </a:lnTo>
                    <a:lnTo>
                      <a:pt x="2968" y="2359"/>
                    </a:lnTo>
                    <a:lnTo>
                      <a:pt x="2991" y="2481"/>
                    </a:lnTo>
                    <a:lnTo>
                      <a:pt x="3013" y="2606"/>
                    </a:lnTo>
                    <a:lnTo>
                      <a:pt x="3034" y="2733"/>
                    </a:lnTo>
                    <a:lnTo>
                      <a:pt x="3057" y="2863"/>
                    </a:lnTo>
                    <a:lnTo>
                      <a:pt x="3079" y="2995"/>
                    </a:lnTo>
                    <a:lnTo>
                      <a:pt x="3102" y="3129"/>
                    </a:lnTo>
                    <a:lnTo>
                      <a:pt x="3123" y="3267"/>
                    </a:lnTo>
                    <a:lnTo>
                      <a:pt x="3145" y="3406"/>
                    </a:lnTo>
                    <a:lnTo>
                      <a:pt x="3168" y="3547"/>
                    </a:lnTo>
                    <a:lnTo>
                      <a:pt x="3190" y="3690"/>
                    </a:lnTo>
                    <a:lnTo>
                      <a:pt x="3212" y="3836"/>
                    </a:lnTo>
                    <a:lnTo>
                      <a:pt x="3234" y="3984"/>
                    </a:lnTo>
                    <a:lnTo>
                      <a:pt x="3257" y="4134"/>
                    </a:lnTo>
                    <a:lnTo>
                      <a:pt x="3279" y="4285"/>
                    </a:lnTo>
                    <a:lnTo>
                      <a:pt x="3300" y="4438"/>
                    </a:lnTo>
                    <a:lnTo>
                      <a:pt x="3323" y="4594"/>
                    </a:lnTo>
                    <a:lnTo>
                      <a:pt x="3345" y="4751"/>
                    </a:lnTo>
                    <a:lnTo>
                      <a:pt x="3367" y="4909"/>
                    </a:lnTo>
                    <a:lnTo>
                      <a:pt x="3389" y="5070"/>
                    </a:lnTo>
                    <a:lnTo>
                      <a:pt x="3411" y="5231"/>
                    </a:lnTo>
                    <a:lnTo>
                      <a:pt x="3434" y="5394"/>
                    </a:lnTo>
                    <a:lnTo>
                      <a:pt x="3455" y="5559"/>
                    </a:lnTo>
                    <a:lnTo>
                      <a:pt x="3478" y="5724"/>
                    </a:lnTo>
                    <a:lnTo>
                      <a:pt x="3500" y="5892"/>
                    </a:lnTo>
                    <a:lnTo>
                      <a:pt x="3522" y="6060"/>
                    </a:lnTo>
                    <a:lnTo>
                      <a:pt x="3544" y="6230"/>
                    </a:lnTo>
                    <a:lnTo>
                      <a:pt x="3566" y="6401"/>
                    </a:lnTo>
                    <a:lnTo>
                      <a:pt x="3589" y="6572"/>
                    </a:lnTo>
                    <a:lnTo>
                      <a:pt x="3611" y="6745"/>
                    </a:lnTo>
                    <a:lnTo>
                      <a:pt x="3632" y="6919"/>
                    </a:lnTo>
                    <a:lnTo>
                      <a:pt x="3655" y="7093"/>
                    </a:lnTo>
                    <a:lnTo>
                      <a:pt x="3677" y="7268"/>
                    </a:lnTo>
                    <a:lnTo>
                      <a:pt x="3700" y="7443"/>
                    </a:lnTo>
                    <a:lnTo>
                      <a:pt x="3721" y="7620"/>
                    </a:lnTo>
                    <a:lnTo>
                      <a:pt x="3744" y="7797"/>
                    </a:lnTo>
                    <a:lnTo>
                      <a:pt x="3766" y="7974"/>
                    </a:lnTo>
                    <a:lnTo>
                      <a:pt x="3788" y="8152"/>
                    </a:lnTo>
                    <a:lnTo>
                      <a:pt x="3810" y="8330"/>
                    </a:lnTo>
                    <a:lnTo>
                      <a:pt x="3832" y="8508"/>
                    </a:lnTo>
                    <a:lnTo>
                      <a:pt x="3855" y="8686"/>
                    </a:lnTo>
                    <a:lnTo>
                      <a:pt x="3877" y="8864"/>
                    </a:lnTo>
                    <a:lnTo>
                      <a:pt x="3898" y="9043"/>
                    </a:lnTo>
                    <a:lnTo>
                      <a:pt x="3921" y="9221"/>
                    </a:lnTo>
                    <a:lnTo>
                      <a:pt x="3943" y="9398"/>
                    </a:lnTo>
                    <a:lnTo>
                      <a:pt x="3965" y="9576"/>
                    </a:lnTo>
                    <a:lnTo>
                      <a:pt x="3987" y="9754"/>
                    </a:lnTo>
                    <a:lnTo>
                      <a:pt x="4009" y="9930"/>
                    </a:lnTo>
                    <a:lnTo>
                      <a:pt x="4032" y="10108"/>
                    </a:lnTo>
                    <a:lnTo>
                      <a:pt x="4053" y="10284"/>
                    </a:lnTo>
                    <a:lnTo>
                      <a:pt x="4076" y="10461"/>
                    </a:lnTo>
                    <a:lnTo>
                      <a:pt x="4098" y="10636"/>
                    </a:lnTo>
                    <a:lnTo>
                      <a:pt x="4121" y="10810"/>
                    </a:lnTo>
                    <a:lnTo>
                      <a:pt x="4142" y="10985"/>
                    </a:lnTo>
                    <a:lnTo>
                      <a:pt x="4164" y="11157"/>
                    </a:lnTo>
                    <a:lnTo>
                      <a:pt x="4187" y="11330"/>
                    </a:lnTo>
                    <a:lnTo>
                      <a:pt x="4209" y="11501"/>
                    </a:lnTo>
                    <a:lnTo>
                      <a:pt x="4231" y="11671"/>
                    </a:lnTo>
                    <a:lnTo>
                      <a:pt x="4253" y="11840"/>
                    </a:lnTo>
                    <a:lnTo>
                      <a:pt x="4275" y="12008"/>
                    </a:lnTo>
                    <a:lnTo>
                      <a:pt x="4298" y="12175"/>
                    </a:lnTo>
                    <a:lnTo>
                      <a:pt x="4319" y="12340"/>
                    </a:lnTo>
                    <a:lnTo>
                      <a:pt x="4342" y="12504"/>
                    </a:lnTo>
                    <a:lnTo>
                      <a:pt x="4364" y="12667"/>
                    </a:lnTo>
                    <a:lnTo>
                      <a:pt x="4387" y="12828"/>
                    </a:lnTo>
                    <a:lnTo>
                      <a:pt x="4408" y="12987"/>
                    </a:lnTo>
                  </a:path>
                </a:pathLst>
              </a:custGeom>
              <a:noFill/>
              <a:ln w="15875"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Tahoma" panose="020B0604030504040204" pitchFamily="34" charset="0"/>
                  <a:cs typeface="Tahoma" panose="020B0604030504040204" pitchFamily="34" charset="0"/>
                </a:endParaRPr>
              </a:p>
            </p:txBody>
          </p:sp>
        </p:grpSp>
      </p:grpSp>
      <p:sp>
        <p:nvSpPr>
          <p:cNvPr id="89" name="テキスト ボックス 88"/>
          <p:cNvSpPr txBox="1"/>
          <p:nvPr/>
        </p:nvSpPr>
        <p:spPr>
          <a:xfrm>
            <a:off x="3493699" y="5070446"/>
            <a:ext cx="575799" cy="307777"/>
          </a:xfrm>
          <a:prstGeom prst="rect">
            <a:avLst/>
          </a:prstGeom>
          <a:noFill/>
        </p:spPr>
        <p:txBody>
          <a:bodyPr wrap="none" rtlCol="0">
            <a:spAutoFit/>
          </a:bodyPr>
          <a:lstStyle/>
          <a:p>
            <a:r>
              <a:rPr kumimoji="1" lang="en-US" altLang="ja-JP" sz="1400" dirty="0">
                <a:latin typeface="Tahoma" panose="020B0604030504040204" pitchFamily="34" charset="0"/>
                <a:ea typeface="Tahoma" panose="020B0604030504040204" pitchFamily="34" charset="0"/>
                <a:cs typeface="Tahoma" panose="020B0604030504040204" pitchFamily="34" charset="0"/>
              </a:rPr>
              <a:t>Time</a:t>
            </a:r>
            <a:endParaRPr kumimoji="1" lang="ja-JP" altLang="en-US" i="1" dirty="0">
              <a:latin typeface="Tahoma" panose="020B0604030504040204" pitchFamily="34" charset="0"/>
              <a:cs typeface="Tahoma" panose="020B0604030504040204" pitchFamily="34" charset="0"/>
            </a:endParaRPr>
          </a:p>
        </p:txBody>
      </p:sp>
      <p:sp>
        <p:nvSpPr>
          <p:cNvPr id="90" name="テキスト ボックス 89"/>
          <p:cNvSpPr txBox="1"/>
          <p:nvPr/>
        </p:nvSpPr>
        <p:spPr>
          <a:xfrm>
            <a:off x="526482" y="1669178"/>
            <a:ext cx="3593228" cy="338554"/>
          </a:xfrm>
          <a:prstGeom prst="rect">
            <a:avLst/>
          </a:prstGeom>
          <a:solidFill>
            <a:schemeClr val="tx1"/>
          </a:solidFill>
        </p:spPr>
        <p:txBody>
          <a:bodyPr wrap="none" rtlCol="0">
            <a:spAutoFit/>
          </a:bodyPr>
          <a:lstStyle/>
          <a:p>
            <a:pPr algn="ctr"/>
            <a:r>
              <a:rPr kumimoji="1" lang="en-US" altLang="ja-JP" sz="1600" dirty="0">
                <a:solidFill>
                  <a:schemeClr val="bg1"/>
                </a:solidFill>
                <a:latin typeface="Tahoma" panose="020B0604030504040204" pitchFamily="34" charset="0"/>
                <a:ea typeface="Tahoma" panose="020B0604030504040204" pitchFamily="34" charset="0"/>
                <a:cs typeface="Tahoma" panose="020B0604030504040204" pitchFamily="34" charset="0"/>
              </a:rPr>
              <a:t>Application 1</a:t>
            </a:r>
            <a:r>
              <a:rPr kumimoji="1" lang="ja-JP" altLang="en-US" sz="1600" dirty="0">
                <a:solidFill>
                  <a:schemeClr val="bg1"/>
                </a:solidFill>
                <a:latin typeface="Tahoma" panose="020B0604030504040204" pitchFamily="34" charset="0"/>
                <a:cs typeface="Tahoma" panose="020B0604030504040204" pitchFamily="34" charset="0"/>
              </a:rPr>
              <a:t>：</a:t>
            </a:r>
            <a:r>
              <a:rPr lang="en-US" altLang="ja-JP" sz="1600" dirty="0">
                <a:solidFill>
                  <a:schemeClr val="bg1"/>
                </a:solidFill>
                <a:latin typeface="Tahoma" panose="020B0604030504040204" pitchFamily="34" charset="0"/>
                <a:ea typeface="Tahoma" panose="020B0604030504040204" pitchFamily="34" charset="0"/>
                <a:cs typeface="Tahoma" panose="020B0604030504040204" pitchFamily="34" charset="0"/>
              </a:rPr>
              <a:t>Exoplanets exploration</a:t>
            </a:r>
            <a:endParaRPr kumimoji="1" lang="ja-JP" altLang="en-US" sz="1600" dirty="0">
              <a:solidFill>
                <a:schemeClr val="bg1"/>
              </a:solidFill>
              <a:latin typeface="Tahoma" panose="020B0604030504040204" pitchFamily="34" charset="0"/>
              <a:cs typeface="Tahoma" panose="020B0604030504040204" pitchFamily="34" charset="0"/>
            </a:endParaRPr>
          </a:p>
        </p:txBody>
      </p:sp>
      <p:sp>
        <p:nvSpPr>
          <p:cNvPr id="91" name="テキスト ボックス 90"/>
          <p:cNvSpPr txBox="1"/>
          <p:nvPr/>
        </p:nvSpPr>
        <p:spPr>
          <a:xfrm>
            <a:off x="4472098" y="1675440"/>
            <a:ext cx="4392769" cy="338554"/>
          </a:xfrm>
          <a:prstGeom prst="rect">
            <a:avLst/>
          </a:prstGeom>
          <a:solidFill>
            <a:schemeClr val="tx1"/>
          </a:solidFill>
        </p:spPr>
        <p:txBody>
          <a:bodyPr wrap="square" rtlCol="0">
            <a:spAutoFit/>
          </a:bodyPr>
          <a:lstStyle/>
          <a:p>
            <a:pPr algn="ctr"/>
            <a:r>
              <a:rPr kumimoji="1" lang="en-US" altLang="ja-JP" sz="1600" dirty="0">
                <a:solidFill>
                  <a:schemeClr val="bg1"/>
                </a:solidFill>
                <a:latin typeface="Tahoma" panose="020B0604030504040204" pitchFamily="34" charset="0"/>
                <a:ea typeface="Tahoma" panose="020B0604030504040204" pitchFamily="34" charset="0"/>
                <a:cs typeface="Tahoma" panose="020B0604030504040204" pitchFamily="34" charset="0"/>
              </a:rPr>
              <a:t>Application 2</a:t>
            </a:r>
            <a:r>
              <a:rPr kumimoji="1" lang="ja-JP" altLang="en-US" sz="1600" dirty="0">
                <a:solidFill>
                  <a:schemeClr val="bg1"/>
                </a:solidFill>
                <a:latin typeface="Tahoma" panose="020B0604030504040204" pitchFamily="34" charset="0"/>
                <a:cs typeface="Tahoma" panose="020B0604030504040204" pitchFamily="34" charset="0"/>
              </a:rPr>
              <a:t>：</a:t>
            </a:r>
            <a:r>
              <a:rPr kumimoji="1" lang="en-US" altLang="ja-JP" sz="1600" dirty="0">
                <a:solidFill>
                  <a:schemeClr val="bg1"/>
                </a:solidFill>
                <a:latin typeface="Tahoma" panose="020B0604030504040204" pitchFamily="34" charset="0"/>
                <a:ea typeface="Tahoma" panose="020B0604030504040204" pitchFamily="34" charset="0"/>
                <a:cs typeface="Tahoma" panose="020B0604030504040204" pitchFamily="34" charset="0"/>
              </a:rPr>
              <a:t>Study of Universe acceleration</a:t>
            </a:r>
            <a:endParaRPr kumimoji="1" lang="ja-JP" altLang="en-US" sz="1600" dirty="0">
              <a:solidFill>
                <a:schemeClr val="bg1"/>
              </a:solidFill>
              <a:latin typeface="Tahoma" panose="020B0604030504040204" pitchFamily="34" charset="0"/>
              <a:cs typeface="Tahoma" panose="020B0604030504040204" pitchFamily="34" charset="0"/>
            </a:endParaRPr>
          </a:p>
        </p:txBody>
      </p:sp>
      <p:sp>
        <p:nvSpPr>
          <p:cNvPr id="92" name="正方形/長方形 91"/>
          <p:cNvSpPr/>
          <p:nvPr/>
        </p:nvSpPr>
        <p:spPr>
          <a:xfrm>
            <a:off x="4823309" y="4480932"/>
            <a:ext cx="3690346" cy="338554"/>
          </a:xfrm>
          <a:prstGeom prst="rect">
            <a:avLst/>
          </a:prstGeom>
          <a:solidFill>
            <a:srgbClr val="CCFFCC"/>
          </a:solidFill>
          <a:effectLst>
            <a:softEdge rad="31750"/>
          </a:effectLst>
        </p:spPr>
        <p:txBody>
          <a:bodyPr wrap="square">
            <a:spAutoFit/>
          </a:bodyPr>
          <a:lstStyle/>
          <a:p>
            <a:pPr algn="ctr"/>
            <a:r>
              <a:rPr lang="en-US" altLang="ja-JP" sz="800" b="1" dirty="0">
                <a:latin typeface="Tahoma" panose="020B0604030504040204" pitchFamily="34" charset="0"/>
                <a:ea typeface="Tahoma" panose="020B0604030504040204" pitchFamily="34" charset="0"/>
                <a:cs typeface="Tahoma" panose="020B0604030504040204" pitchFamily="34" charset="0"/>
              </a:rPr>
              <a:t>Novel prize</a:t>
            </a:r>
            <a:r>
              <a:rPr lang="ja-JP" altLang="en-US" sz="800" b="1" dirty="0">
                <a:latin typeface="Tahoma" panose="020B0604030504040204" pitchFamily="34" charset="0"/>
                <a:cs typeface="Tahoma" panose="020B0604030504040204" pitchFamily="34" charset="0"/>
              </a:rPr>
              <a:t> </a:t>
            </a:r>
            <a:r>
              <a:rPr lang="en-US" altLang="ja-JP" sz="800" b="1" dirty="0">
                <a:latin typeface="Tahoma" panose="020B0604030504040204" pitchFamily="34" charset="0"/>
                <a:ea typeface="Tahoma" panose="020B0604030504040204" pitchFamily="34" charset="0"/>
                <a:cs typeface="Tahoma" panose="020B0604030504040204" pitchFamily="34" charset="0"/>
              </a:rPr>
              <a:t>HP</a:t>
            </a:r>
          </a:p>
          <a:p>
            <a:pPr algn="ctr"/>
            <a:r>
              <a:rPr lang="en-US" altLang="ja-JP" sz="800" dirty="0">
                <a:latin typeface="Tahoma" panose="020B0604030504040204" pitchFamily="34" charset="0"/>
                <a:ea typeface="Tahoma" panose="020B0604030504040204" pitchFamily="34" charset="0"/>
                <a:cs typeface="Tahoma" panose="020B0604030504040204" pitchFamily="34" charset="0"/>
              </a:rPr>
              <a:t>http://www.nobelprize.org/nobel_prizes/physics/laureates/2011/popular.html</a:t>
            </a:r>
            <a:endParaRPr lang="ja-JP" altLang="en-US" sz="800" dirty="0">
              <a:latin typeface="Tahoma" panose="020B0604030504040204" pitchFamily="34" charset="0"/>
              <a:cs typeface="Tahoma" panose="020B0604030504040204" pitchFamily="34" charset="0"/>
            </a:endParaRPr>
          </a:p>
        </p:txBody>
      </p:sp>
      <p:pic>
        <p:nvPicPr>
          <p:cNvPr id="93" name="図 9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05227" y="1976319"/>
            <a:ext cx="3326510" cy="2480002"/>
          </a:xfrm>
          <a:prstGeom prst="rect">
            <a:avLst/>
          </a:prstGeom>
        </p:spPr>
      </p:pic>
      <p:sp>
        <p:nvSpPr>
          <p:cNvPr id="49" name="タイトル 4"/>
          <p:cNvSpPr txBox="1">
            <a:spLocks/>
          </p:cNvSpPr>
          <p:nvPr/>
        </p:nvSpPr>
        <p:spPr>
          <a:xfrm>
            <a:off x="158824" y="404664"/>
            <a:ext cx="8805664" cy="648072"/>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2800" b="1" u="none" kern="1200" baseline="0">
                <a:solidFill>
                  <a:schemeClr val="tx1"/>
                </a:solidFill>
                <a:effectLst/>
                <a:latin typeface="+mj-lt"/>
                <a:ea typeface="+mj-ea"/>
                <a:cs typeface="+mj-cs"/>
              </a:defRPr>
            </a:lvl1pPr>
          </a:lstStyle>
          <a:p>
            <a:pPr algn="ctr"/>
            <a:r>
              <a:rPr lang="en-US" altLang="ja-JP" sz="4400" dirty="0">
                <a:latin typeface="Candara" panose="020E0502030303020204" pitchFamily="34" charset="0"/>
              </a:rPr>
              <a:t>Radial velocity measurement</a:t>
            </a:r>
            <a:endParaRPr lang="ja-JP" altLang="en-US" sz="4400" dirty="0">
              <a:latin typeface="Candara" panose="020E0502030303020204" pitchFamily="34" charset="0"/>
            </a:endParaRPr>
          </a:p>
        </p:txBody>
      </p:sp>
      <p:sp>
        <p:nvSpPr>
          <p:cNvPr id="53" name="Oval 34"/>
          <p:cNvSpPr>
            <a:spLocks noChangeArrowheads="1"/>
          </p:cNvSpPr>
          <p:nvPr/>
        </p:nvSpPr>
        <p:spPr bwMode="gray">
          <a:xfrm rot="19430494">
            <a:off x="3384622" y="2752979"/>
            <a:ext cx="90068" cy="90954"/>
          </a:xfrm>
          <a:prstGeom prst="ellipse">
            <a:avLst/>
          </a:prstGeom>
          <a:solidFill>
            <a:srgbClr val="0000FF"/>
          </a:solidFill>
          <a:ln w="9525">
            <a:noFill/>
            <a:round/>
            <a:headEnd/>
            <a:tailEnd/>
          </a:ln>
          <a:effectLst>
            <a:softEdge rad="0"/>
          </a:effectLst>
        </p:spPr>
        <p:txBody>
          <a:bodyPr anchor="ctr">
            <a:spAutoFit/>
          </a:bodyPr>
          <a:lstStyle/>
          <a:p>
            <a:pPr algn="ctr" eaLnBrk="1" hangingPunct="1">
              <a:defRPr/>
            </a:pPr>
            <a:endParaRPr lang="ja-JP" altLang="en-US"/>
          </a:p>
        </p:txBody>
      </p:sp>
      <p:cxnSp>
        <p:nvCxnSpPr>
          <p:cNvPr id="56" name="直線矢印コネクタ 55">
            <a:extLst>
              <a:ext uri="{FF2B5EF4-FFF2-40B4-BE49-F238E27FC236}">
                <a16:creationId xmlns:a16="http://schemas.microsoft.com/office/drawing/2014/main" id="{DE974E66-6AA1-4A4B-8254-0773F27C4F22}"/>
              </a:ext>
            </a:extLst>
          </p:cNvPr>
          <p:cNvCxnSpPr/>
          <p:nvPr/>
        </p:nvCxnSpPr>
        <p:spPr>
          <a:xfrm>
            <a:off x="5603650" y="5974007"/>
            <a:ext cx="2418212" cy="0"/>
          </a:xfrm>
          <a:prstGeom prst="straightConnector1">
            <a:avLst/>
          </a:prstGeom>
          <a:ln w="127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B1096489-8E99-43D8-BF94-FA74A90FE4B0}"/>
              </a:ext>
            </a:extLst>
          </p:cNvPr>
          <p:cNvCxnSpPr/>
          <p:nvPr/>
        </p:nvCxnSpPr>
        <p:spPr>
          <a:xfrm flipV="1">
            <a:off x="5603650" y="5085184"/>
            <a:ext cx="0" cy="895217"/>
          </a:xfrm>
          <a:prstGeom prst="straightConnector1">
            <a:avLst/>
          </a:prstGeom>
          <a:ln w="127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64755785-18A2-453D-9C48-EEBCB4FED6E2}"/>
              </a:ext>
            </a:extLst>
          </p:cNvPr>
          <p:cNvSpPr txBox="1"/>
          <p:nvPr/>
        </p:nvSpPr>
        <p:spPr>
          <a:xfrm>
            <a:off x="4196983" y="5185089"/>
            <a:ext cx="1406667" cy="523220"/>
          </a:xfrm>
          <a:prstGeom prst="rect">
            <a:avLst/>
          </a:prstGeom>
          <a:noFill/>
        </p:spPr>
        <p:txBody>
          <a:bodyPr wrap="none" rtlCol="0">
            <a:spAutoFit/>
          </a:bodyPr>
          <a:lstStyle/>
          <a:p>
            <a:pPr algn="r"/>
            <a:r>
              <a:rPr kumimoji="1" lang="en-US" altLang="ja-JP" sz="1400" dirty="0">
                <a:latin typeface="Tahoma" panose="020B0604030504040204" pitchFamily="34" charset="0"/>
                <a:ea typeface="Tahoma" panose="020B0604030504040204" pitchFamily="34" charset="0"/>
                <a:cs typeface="Tahoma" panose="020B0604030504040204" pitchFamily="34" charset="0"/>
              </a:rPr>
              <a:t>Frequency</a:t>
            </a:r>
          </a:p>
          <a:p>
            <a:pPr algn="r"/>
            <a:r>
              <a:rPr lang="en-US" altLang="ja-JP" sz="1400" dirty="0">
                <a:latin typeface="Tahoma" panose="020B0604030504040204" pitchFamily="34" charset="0"/>
                <a:ea typeface="Tahoma" panose="020B0604030504040204" pitchFamily="34" charset="0"/>
                <a:cs typeface="Tahoma" panose="020B0604030504040204" pitchFamily="34" charset="0"/>
              </a:rPr>
              <a:t>(radial velocity)</a:t>
            </a:r>
            <a:endParaRPr kumimoji="1" lang="ja-JP" altLang="en-US" dirty="0">
              <a:latin typeface="Tahoma" panose="020B0604030504040204" pitchFamily="34" charset="0"/>
              <a:cs typeface="Tahoma" panose="020B0604030504040204" pitchFamily="34" charset="0"/>
            </a:endParaRPr>
          </a:p>
        </p:txBody>
      </p:sp>
      <p:sp>
        <p:nvSpPr>
          <p:cNvPr id="65" name="テキスト ボックス 64">
            <a:extLst>
              <a:ext uri="{FF2B5EF4-FFF2-40B4-BE49-F238E27FC236}">
                <a16:creationId xmlns:a16="http://schemas.microsoft.com/office/drawing/2014/main" id="{DEEE4B96-D426-452C-908E-1CEE5F70671F}"/>
              </a:ext>
            </a:extLst>
          </p:cNvPr>
          <p:cNvSpPr txBox="1"/>
          <p:nvPr/>
        </p:nvSpPr>
        <p:spPr>
          <a:xfrm>
            <a:off x="7473716" y="5974007"/>
            <a:ext cx="575799" cy="307777"/>
          </a:xfrm>
          <a:prstGeom prst="rect">
            <a:avLst/>
          </a:prstGeom>
          <a:noFill/>
        </p:spPr>
        <p:txBody>
          <a:bodyPr wrap="none" rtlCol="0">
            <a:spAutoFit/>
          </a:bodyPr>
          <a:lstStyle/>
          <a:p>
            <a:r>
              <a:rPr kumimoji="1" lang="en-US" altLang="ja-JP" sz="1400" dirty="0">
                <a:latin typeface="Tahoma" panose="020B0604030504040204" pitchFamily="34" charset="0"/>
                <a:ea typeface="Tahoma" panose="020B0604030504040204" pitchFamily="34" charset="0"/>
                <a:cs typeface="Tahoma" panose="020B0604030504040204" pitchFamily="34" charset="0"/>
              </a:rPr>
              <a:t>Time</a:t>
            </a:r>
            <a:endParaRPr kumimoji="1" lang="ja-JP" altLang="en-US" i="1" dirty="0">
              <a:latin typeface="Tahoma" panose="020B0604030504040204" pitchFamily="34" charset="0"/>
              <a:cs typeface="Tahoma" panose="020B0604030504040204" pitchFamily="34" charset="0"/>
            </a:endParaRPr>
          </a:p>
        </p:txBody>
      </p:sp>
      <p:cxnSp>
        <p:nvCxnSpPr>
          <p:cNvPr id="12" name="直線コネクタ 11">
            <a:extLst>
              <a:ext uri="{FF2B5EF4-FFF2-40B4-BE49-F238E27FC236}">
                <a16:creationId xmlns:a16="http://schemas.microsoft.com/office/drawing/2014/main" id="{B42C6A3C-E154-40C9-848C-42DDBE6245DB}"/>
              </a:ext>
            </a:extLst>
          </p:cNvPr>
          <p:cNvCxnSpPr/>
          <p:nvPr/>
        </p:nvCxnSpPr>
        <p:spPr>
          <a:xfrm flipV="1">
            <a:off x="5796136" y="5155873"/>
            <a:ext cx="2088232" cy="577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7E0ED36F-87E4-4CBC-B431-ADE2DCBB0926}"/>
              </a:ext>
            </a:extLst>
          </p:cNvPr>
          <p:cNvSpPr txBox="1"/>
          <p:nvPr/>
        </p:nvSpPr>
        <p:spPr>
          <a:xfrm>
            <a:off x="7865409" y="4946304"/>
            <a:ext cx="312906" cy="369332"/>
          </a:xfrm>
          <a:prstGeom prst="rect">
            <a:avLst/>
          </a:prstGeom>
          <a:noFill/>
        </p:spPr>
        <p:txBody>
          <a:bodyPr wrap="none" rtlCol="0">
            <a:spAutoFit/>
          </a:bodyPr>
          <a:lstStyle/>
          <a:p>
            <a:r>
              <a:rPr kumimoji="1" lang="en-US" altLang="ja-JP" dirty="0"/>
              <a:t>?</a:t>
            </a:r>
            <a:endParaRPr kumimoji="1" lang="ja-JP" altLang="en-US" dirty="0"/>
          </a:p>
        </p:txBody>
      </p:sp>
      <p:sp>
        <p:nvSpPr>
          <p:cNvPr id="66" name="テキスト ボックス 65">
            <a:extLst>
              <a:ext uri="{FF2B5EF4-FFF2-40B4-BE49-F238E27FC236}">
                <a16:creationId xmlns:a16="http://schemas.microsoft.com/office/drawing/2014/main" id="{6EAED1C1-65DC-4578-82C1-3C30755FAD44}"/>
              </a:ext>
            </a:extLst>
          </p:cNvPr>
          <p:cNvSpPr txBox="1"/>
          <p:nvPr/>
        </p:nvSpPr>
        <p:spPr>
          <a:xfrm>
            <a:off x="230338" y="4224339"/>
            <a:ext cx="1406667" cy="523220"/>
          </a:xfrm>
          <a:prstGeom prst="rect">
            <a:avLst/>
          </a:prstGeom>
          <a:noFill/>
        </p:spPr>
        <p:txBody>
          <a:bodyPr wrap="none" rtlCol="0">
            <a:spAutoFit/>
          </a:bodyPr>
          <a:lstStyle/>
          <a:p>
            <a:pPr algn="r"/>
            <a:r>
              <a:rPr kumimoji="1" lang="en-US" altLang="ja-JP" sz="1400" dirty="0">
                <a:latin typeface="Tahoma" panose="020B0604030504040204" pitchFamily="34" charset="0"/>
                <a:ea typeface="Tahoma" panose="020B0604030504040204" pitchFamily="34" charset="0"/>
                <a:cs typeface="Tahoma" panose="020B0604030504040204" pitchFamily="34" charset="0"/>
              </a:rPr>
              <a:t>Frequency</a:t>
            </a:r>
          </a:p>
          <a:p>
            <a:pPr algn="r"/>
            <a:r>
              <a:rPr lang="en-US" altLang="ja-JP" sz="1400" dirty="0">
                <a:latin typeface="Tahoma" panose="020B0604030504040204" pitchFamily="34" charset="0"/>
                <a:ea typeface="Tahoma" panose="020B0604030504040204" pitchFamily="34" charset="0"/>
                <a:cs typeface="Tahoma" panose="020B0604030504040204" pitchFamily="34" charset="0"/>
              </a:rPr>
              <a:t>(radial velocity)</a:t>
            </a:r>
            <a:endParaRPr kumimoji="1" lang="ja-JP" altLang="en-US" dirty="0">
              <a:latin typeface="Tahoma" panose="020B0604030504040204" pitchFamily="34" charset="0"/>
              <a:cs typeface="Tahoma" panose="020B0604030504040204" pitchFamily="34" charset="0"/>
            </a:endParaRPr>
          </a:p>
        </p:txBody>
      </p:sp>
      <p:sp>
        <p:nvSpPr>
          <p:cNvPr id="67" name="円弧 66">
            <a:extLst>
              <a:ext uri="{FF2B5EF4-FFF2-40B4-BE49-F238E27FC236}">
                <a16:creationId xmlns:a16="http://schemas.microsoft.com/office/drawing/2014/main" id="{F6893099-50E2-4040-BA9B-978F87D3C5F7}"/>
              </a:ext>
            </a:extLst>
          </p:cNvPr>
          <p:cNvSpPr/>
          <p:nvPr/>
        </p:nvSpPr>
        <p:spPr bwMode="auto">
          <a:xfrm rot="11141629">
            <a:off x="1543543" y="2447945"/>
            <a:ext cx="870960" cy="426293"/>
          </a:xfrm>
          <a:prstGeom prst="arc">
            <a:avLst>
              <a:gd name="adj1" fmla="val 16200000"/>
              <a:gd name="adj2" fmla="val 2096950"/>
            </a:avLst>
          </a:prstGeom>
          <a:noFill/>
          <a:ln w="9525" cap="flat" cmpd="sng" algn="ctr">
            <a:solidFill>
              <a:schemeClr val="tx1"/>
            </a:solidFill>
            <a:prstDash val="solid"/>
            <a:round/>
            <a:headEnd type="triangle" w="med" len="med"/>
            <a:tailEnd type="none" w="med" len="med"/>
          </a:ln>
          <a:effectLst/>
        </p:spPr>
        <p:txBody>
          <a:bodyPr lIns="90000" tIns="46800" rIns="90000" bIns="46800"/>
          <a:lstStyle/>
          <a:p>
            <a:pPr algn="ctr" eaLnBrk="1" hangingPunct="1">
              <a:defRPr/>
            </a:pPr>
            <a:endParaRPr lang="ja-JP" altLang="en-US" dirty="0">
              <a:latin typeface="Tahoma" panose="020B0604030504040204" pitchFamily="34" charset="0"/>
              <a:cs typeface="Tahoma" panose="020B0604030504040204" pitchFamily="34" charset="0"/>
            </a:endParaRPr>
          </a:p>
        </p:txBody>
      </p:sp>
      <p:sp>
        <p:nvSpPr>
          <p:cNvPr id="68" name="Oval 34">
            <a:extLst>
              <a:ext uri="{FF2B5EF4-FFF2-40B4-BE49-F238E27FC236}">
                <a16:creationId xmlns:a16="http://schemas.microsoft.com/office/drawing/2014/main" id="{E761A441-65B3-41FF-91B2-9DA9342BC41D}"/>
              </a:ext>
            </a:extLst>
          </p:cNvPr>
          <p:cNvSpPr>
            <a:spLocks noChangeArrowheads="1"/>
          </p:cNvSpPr>
          <p:nvPr/>
        </p:nvSpPr>
        <p:spPr bwMode="gray">
          <a:xfrm rot="9345316">
            <a:off x="1751431" y="2423884"/>
            <a:ext cx="90068" cy="90954"/>
          </a:xfrm>
          <a:prstGeom prst="ellipse">
            <a:avLst/>
          </a:prstGeom>
          <a:gradFill>
            <a:gsLst>
              <a:gs pos="0">
                <a:schemeClr val="bg1"/>
              </a:gs>
              <a:gs pos="100000">
                <a:srgbClr val="0000FF"/>
              </a:gs>
            </a:gsLst>
            <a:path path="shape">
              <a:fillToRect l="50000" t="50000" r="50000" b="50000"/>
            </a:path>
          </a:gradFill>
          <a:ln w="9525">
            <a:noFill/>
            <a:round/>
            <a:headEnd/>
            <a:tailEnd/>
          </a:ln>
          <a:effectLst>
            <a:softEdge rad="12700"/>
          </a:effectLst>
        </p:spPr>
        <p:txBody>
          <a:bodyPr anchor="ctr">
            <a:spAutoFit/>
          </a:bodyPr>
          <a:lstStyle/>
          <a:p>
            <a:pPr algn="ctr" eaLnBrk="1" hangingPunct="1">
              <a:defRPr/>
            </a:pPr>
            <a:endParaRPr lang="ja-JP" altLang="en-US"/>
          </a:p>
        </p:txBody>
      </p:sp>
    </p:spTree>
    <p:extLst>
      <p:ext uri="{BB962C8B-B14F-4D97-AF65-F5344CB8AC3E}">
        <p14:creationId xmlns:p14="http://schemas.microsoft.com/office/powerpoint/2010/main" val="9498788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noAutofit/>
          </a:bodyPr>
          <a:lstStyle/>
          <a:p>
            <a:pPr algn="ctr"/>
            <a:r>
              <a:rPr kumimoji="1" lang="en-US" altLang="ja-JP" sz="3600" b="1" dirty="0">
                <a:latin typeface="Candara" panose="020E0502030303020204" pitchFamily="34" charset="0"/>
              </a:rPr>
              <a:t>Now we are developing the 2</a:t>
            </a:r>
            <a:r>
              <a:rPr kumimoji="1" lang="en-US" altLang="ja-JP" sz="3600" b="1" baseline="30000" dirty="0">
                <a:latin typeface="Candara" panose="020E0502030303020204" pitchFamily="34" charset="0"/>
              </a:rPr>
              <a:t>nd</a:t>
            </a:r>
            <a:r>
              <a:rPr kumimoji="1" lang="en-US" altLang="ja-JP" sz="3600" b="1" dirty="0">
                <a:latin typeface="Candara" panose="020E0502030303020204" pitchFamily="34" charset="0"/>
              </a:rPr>
              <a:t> </a:t>
            </a:r>
            <a:r>
              <a:rPr kumimoji="1" lang="en-US" altLang="ja-JP" sz="3600" b="1" dirty="0" err="1">
                <a:latin typeface="Candara" panose="020E0502030303020204" pitchFamily="34" charset="0"/>
              </a:rPr>
              <a:t>astro</a:t>
            </a:r>
            <a:r>
              <a:rPr kumimoji="1" lang="en-US" altLang="ja-JP" sz="3600" b="1" dirty="0">
                <a:latin typeface="Candara" panose="020E0502030303020204" pitchFamily="34" charset="0"/>
              </a:rPr>
              <a:t>-comb</a:t>
            </a:r>
            <a:endParaRPr kumimoji="1" lang="ja-JP" altLang="en-US" sz="3600" b="1" dirty="0">
              <a:latin typeface="Candara" panose="020E0502030303020204" pitchFamily="34" charset="0"/>
            </a:endParaRPr>
          </a:p>
        </p:txBody>
      </p:sp>
      <p:sp>
        <p:nvSpPr>
          <p:cNvPr id="5" name="テキスト ボックス 4"/>
          <p:cNvSpPr txBox="1"/>
          <p:nvPr/>
        </p:nvSpPr>
        <p:spPr>
          <a:xfrm>
            <a:off x="104888" y="1451196"/>
            <a:ext cx="2940227" cy="369332"/>
          </a:xfrm>
          <a:prstGeom prst="rect">
            <a:avLst/>
          </a:prstGeom>
          <a:solidFill>
            <a:schemeClr val="bg1">
              <a:lumMod val="95000"/>
            </a:schemeClr>
          </a:solidFill>
          <a:ln>
            <a:noFill/>
          </a:ln>
        </p:spPr>
        <p:txBody>
          <a:bodyPr wrap="none" rtlCol="0">
            <a:spAutoFit/>
          </a:bodyPr>
          <a:lstStyle/>
          <a:p>
            <a:pPr algn="ctr"/>
            <a:r>
              <a:rPr kumimoji="1" lang="en-US" altLang="ja-JP" b="1" dirty="0">
                <a:latin typeface="Tahoma" panose="020B0604030504040204" pitchFamily="34" charset="0"/>
                <a:ea typeface="Tahoma" panose="020B0604030504040204" pitchFamily="34" charset="0"/>
                <a:cs typeface="Tahoma" panose="020B0604030504040204" pitchFamily="34" charset="0"/>
              </a:rPr>
              <a:t>Hardware </a:t>
            </a:r>
            <a:r>
              <a:rPr lang="en-US" altLang="ja-JP" b="1" dirty="0">
                <a:latin typeface="Tahoma" panose="020B0604030504040204" pitchFamily="34" charset="0"/>
                <a:ea typeface="Tahoma" panose="020B0604030504040204" pitchFamily="34" charset="0"/>
                <a:cs typeface="Tahoma" panose="020B0604030504040204" pitchFamily="34" charset="0"/>
              </a:rPr>
              <a:t>improvement</a:t>
            </a:r>
            <a:endParaRPr kumimoji="1" lang="ja-JP" altLang="en-US" b="1" dirty="0">
              <a:latin typeface="Tahoma" panose="020B0604030504040204" pitchFamily="34" charset="0"/>
              <a:ea typeface="+mj-ea"/>
              <a:cs typeface="Tahoma" panose="020B0604030504040204" pitchFamily="34" charset="0"/>
            </a:endParaRPr>
          </a:p>
        </p:txBody>
      </p:sp>
      <p:sp>
        <p:nvSpPr>
          <p:cNvPr id="6" name="テキスト ボックス 5"/>
          <p:cNvSpPr txBox="1"/>
          <p:nvPr/>
        </p:nvSpPr>
        <p:spPr>
          <a:xfrm>
            <a:off x="104888" y="4449106"/>
            <a:ext cx="4605748" cy="369332"/>
          </a:xfrm>
          <a:prstGeom prst="rect">
            <a:avLst/>
          </a:prstGeom>
          <a:solidFill>
            <a:schemeClr val="bg1">
              <a:lumMod val="95000"/>
            </a:schemeClr>
          </a:solidFill>
          <a:ln>
            <a:noFill/>
          </a:ln>
        </p:spPr>
        <p:txBody>
          <a:bodyPr wrap="none" rtlCol="0">
            <a:spAutoFit/>
          </a:bodyPr>
          <a:lstStyle>
            <a:defPPr>
              <a:defRPr lang="ja-JP"/>
            </a:defPPr>
            <a:lvl1pPr>
              <a:defRPr b="1">
                <a:latin typeface="+mj-ea"/>
                <a:ea typeface="+mj-ea"/>
              </a:defRPr>
            </a:lvl1pPr>
          </a:lstStyle>
          <a:p>
            <a:pPr algn="ctr"/>
            <a:r>
              <a:rPr lang="en-US" altLang="ja-JP" dirty="0">
                <a:latin typeface="Tahoma" panose="020B0604030504040204" pitchFamily="34" charset="0"/>
                <a:ea typeface="Tahoma" panose="020B0604030504040204" pitchFamily="34" charset="0"/>
                <a:cs typeface="Tahoma" panose="020B0604030504040204" pitchFamily="34" charset="0"/>
              </a:rPr>
              <a:t>Improvement for stationary operation</a:t>
            </a:r>
            <a:endParaRPr lang="ja-JP" altLang="en-US" dirty="0">
              <a:latin typeface="Tahoma" panose="020B0604030504040204" pitchFamily="34" charset="0"/>
              <a:cs typeface="Tahoma" panose="020B0604030504040204" pitchFamily="34" charset="0"/>
            </a:endParaRPr>
          </a:p>
        </p:txBody>
      </p:sp>
      <p:sp>
        <p:nvSpPr>
          <p:cNvPr id="8" name="テキスト ボックス 7"/>
          <p:cNvSpPr txBox="1"/>
          <p:nvPr/>
        </p:nvSpPr>
        <p:spPr>
          <a:xfrm>
            <a:off x="104888" y="4891008"/>
            <a:ext cx="4451860" cy="1169551"/>
          </a:xfrm>
          <a:prstGeom prst="rect">
            <a:avLst/>
          </a:prstGeom>
          <a:noFill/>
        </p:spPr>
        <p:txBody>
          <a:bodyPr wrap="square" rtlCol="0">
            <a:spAutoFit/>
          </a:bodyPr>
          <a:lstStyle>
            <a:defPPr>
              <a:defRPr lang="ja-JP"/>
            </a:defPPr>
            <a:lvl1pPr marL="342900" indent="-342900">
              <a:spcAft>
                <a:spcPts val="600"/>
              </a:spcAft>
              <a:buFont typeface="+mj-lt"/>
              <a:buAutoNum type="arabicPeriod"/>
            </a:lvl1pPr>
          </a:lstStyle>
          <a:p>
            <a:r>
              <a:rPr lang="en-US" altLang="ja-JP" sz="2000" dirty="0">
                <a:latin typeface="Segoe UI" panose="020B0502040204020203" pitchFamily="34" charset="0"/>
                <a:ea typeface="Tahoma" panose="020B0604030504040204" pitchFamily="34" charset="0"/>
                <a:cs typeface="Segoe UI" panose="020B0502040204020203" pitchFamily="34" charset="0"/>
              </a:rPr>
              <a:t>Automatic or remote control</a:t>
            </a:r>
          </a:p>
          <a:p>
            <a:r>
              <a:rPr lang="en-US" altLang="ja-JP" sz="2000" dirty="0">
                <a:latin typeface="Segoe UI" panose="020B0502040204020203" pitchFamily="34" charset="0"/>
                <a:ea typeface="Tahoma" panose="020B0604030504040204" pitchFamily="34" charset="0"/>
                <a:cs typeface="Segoe UI" panose="020B0502040204020203" pitchFamily="34" charset="0"/>
              </a:rPr>
              <a:t>Easy to operate</a:t>
            </a:r>
          </a:p>
          <a:p>
            <a:r>
              <a:rPr lang="en-US" altLang="ja-JP" sz="2000" dirty="0">
                <a:latin typeface="Segoe UI" panose="020B0502040204020203" pitchFamily="34" charset="0"/>
                <a:ea typeface="Tahoma" panose="020B0604030504040204" pitchFamily="34" charset="0"/>
                <a:cs typeface="Segoe UI" panose="020B0502040204020203" pitchFamily="34" charset="0"/>
              </a:rPr>
              <a:t>More robust system</a:t>
            </a:r>
          </a:p>
        </p:txBody>
      </p:sp>
      <p:sp>
        <p:nvSpPr>
          <p:cNvPr id="10" name="テキスト ボックス 9"/>
          <p:cNvSpPr txBox="1"/>
          <p:nvPr/>
        </p:nvSpPr>
        <p:spPr>
          <a:xfrm>
            <a:off x="104888" y="1874728"/>
            <a:ext cx="5979280" cy="1554272"/>
          </a:xfrm>
          <a:prstGeom prst="rect">
            <a:avLst/>
          </a:prstGeom>
          <a:noFill/>
        </p:spPr>
        <p:txBody>
          <a:bodyPr wrap="square" rtlCol="0">
            <a:spAutoFit/>
          </a:bodyPr>
          <a:lstStyle/>
          <a:p>
            <a:pPr marL="342900" indent="-342900">
              <a:spcAft>
                <a:spcPts val="600"/>
              </a:spcAft>
              <a:buFont typeface="+mj-lt"/>
              <a:buAutoNum type="arabicPeriod"/>
            </a:pPr>
            <a:r>
              <a:rPr lang="en-US" altLang="ja-JP" sz="2000" dirty="0">
                <a:latin typeface="Segoe UI" panose="020B0502040204020203" pitchFamily="34" charset="0"/>
                <a:ea typeface="Tahoma" panose="020B0604030504040204" pitchFamily="34" charset="0"/>
                <a:cs typeface="Segoe UI" panose="020B0502040204020203" pitchFamily="34" charset="0"/>
              </a:rPr>
              <a:t>Higher </a:t>
            </a:r>
            <a:r>
              <a:rPr lang="en-US" altLang="ja-JP" sz="2000" i="1" dirty="0">
                <a:latin typeface="Segoe UI" panose="020B0502040204020203" pitchFamily="34" charset="0"/>
                <a:ea typeface="Tahoma" panose="020B0604030504040204" pitchFamily="34" charset="0"/>
                <a:cs typeface="Segoe UI" panose="020B0502040204020203" pitchFamily="34" charset="0"/>
              </a:rPr>
              <a:t>f</a:t>
            </a:r>
            <a:r>
              <a:rPr lang="en-US" altLang="ja-JP" sz="2000" baseline="-25000" dirty="0">
                <a:latin typeface="Segoe UI" panose="020B0502040204020203" pitchFamily="34" charset="0"/>
                <a:ea typeface="Tahoma" panose="020B0604030504040204" pitchFamily="34" charset="0"/>
                <a:cs typeface="Segoe UI" panose="020B0502040204020203" pitchFamily="34" charset="0"/>
              </a:rPr>
              <a:t>rep</a:t>
            </a:r>
            <a:r>
              <a:rPr lang="en-US" altLang="ja-JP" sz="2000" dirty="0">
                <a:latin typeface="Segoe UI" panose="020B0502040204020203" pitchFamily="34" charset="0"/>
                <a:ea typeface="Tahoma" panose="020B0604030504040204" pitchFamily="34" charset="0"/>
                <a:cs typeface="Segoe UI" panose="020B0502040204020203" pitchFamily="34" charset="0"/>
              </a:rPr>
              <a:t> of the original comb</a:t>
            </a:r>
          </a:p>
          <a:p>
            <a:pPr marL="342900" indent="-342900">
              <a:spcAft>
                <a:spcPts val="600"/>
              </a:spcAft>
              <a:buFont typeface="+mj-lt"/>
              <a:buAutoNum type="arabicPeriod"/>
            </a:pPr>
            <a:r>
              <a:rPr lang="en-US" altLang="ja-JP" sz="2000" dirty="0">
                <a:latin typeface="Segoe UI" panose="020B0502040204020203" pitchFamily="34" charset="0"/>
                <a:ea typeface="Tahoma" panose="020B0604030504040204" pitchFamily="34" charset="0"/>
                <a:cs typeface="Segoe UI" panose="020B0502040204020203" pitchFamily="34" charset="0"/>
              </a:rPr>
              <a:t>Wavelength conversion after mode-filtering</a:t>
            </a:r>
          </a:p>
          <a:p>
            <a:pPr marL="342900" indent="-342900">
              <a:spcAft>
                <a:spcPts val="600"/>
              </a:spcAft>
              <a:buFont typeface="+mj-lt"/>
              <a:buAutoNum type="arabicPeriod"/>
            </a:pPr>
            <a:r>
              <a:rPr lang="en-US" altLang="ja-JP" sz="2000" dirty="0">
                <a:latin typeface="Segoe UI" panose="020B0502040204020203" pitchFamily="34" charset="0"/>
                <a:ea typeface="Tahoma" panose="020B0604030504040204" pitchFamily="34" charset="0"/>
                <a:cs typeface="Segoe UI" panose="020B0502040204020203" pitchFamily="34" charset="0"/>
              </a:rPr>
              <a:t>Higher </a:t>
            </a:r>
            <a:r>
              <a:rPr lang="en-US" altLang="ja-JP" sz="2000" dirty="0" err="1">
                <a:latin typeface="Segoe UI" panose="020B0502040204020203" pitchFamily="34" charset="0"/>
                <a:ea typeface="Tahoma" panose="020B0604030504040204" pitchFamily="34" charset="0"/>
                <a:cs typeface="Segoe UI" panose="020B0502040204020203" pitchFamily="34" charset="0"/>
              </a:rPr>
              <a:t>astro</a:t>
            </a:r>
            <a:r>
              <a:rPr lang="en-US" altLang="ja-JP" sz="2000" dirty="0">
                <a:latin typeface="Segoe UI" panose="020B0502040204020203" pitchFamily="34" charset="0"/>
                <a:ea typeface="Tahoma" panose="020B0604030504040204" pitchFamily="34" charset="0"/>
                <a:cs typeface="Segoe UI" panose="020B0502040204020203" pitchFamily="34" charset="0"/>
              </a:rPr>
              <a:t>-comb mode power.</a:t>
            </a:r>
          </a:p>
          <a:p>
            <a:pPr marL="342900" indent="-342900">
              <a:spcAft>
                <a:spcPts val="600"/>
              </a:spcAft>
              <a:buFont typeface="+mj-lt"/>
              <a:buAutoNum type="arabicPeriod"/>
            </a:pPr>
            <a:r>
              <a:rPr lang="en-US" altLang="ja-JP" sz="2000" dirty="0">
                <a:latin typeface="Segoe UI" panose="020B0502040204020203" pitchFamily="34" charset="0"/>
                <a:ea typeface="Tahoma" panose="020B0604030504040204" pitchFamily="34" charset="0"/>
                <a:cs typeface="Segoe UI" panose="020B0502040204020203" pitchFamily="34" charset="0"/>
              </a:rPr>
              <a:t>Installation of the spectrum flattening system</a:t>
            </a:r>
          </a:p>
        </p:txBody>
      </p:sp>
      <p:pic>
        <p:nvPicPr>
          <p:cNvPr id="1026" name="Picture 2" descr="J:\DCIM\100KCA3E\CA3E0360.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a:fillRect/>
          </a:stretch>
        </p:blipFill>
        <p:spPr bwMode="auto">
          <a:xfrm>
            <a:off x="4893662" y="3459765"/>
            <a:ext cx="4104456" cy="3078342"/>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79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a:ext>
            </a:extLst>
          </a:blip>
          <a:srcRect r="3074"/>
          <a:stretch/>
        </p:blipFill>
        <p:spPr bwMode="auto">
          <a:xfrm>
            <a:off x="0" y="389709"/>
            <a:ext cx="9144000" cy="6271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214076" y="2811825"/>
            <a:ext cx="8715848" cy="769441"/>
          </a:xfrm>
          <a:prstGeom prst="rect">
            <a:avLst/>
          </a:prstGeom>
          <a:noFill/>
        </p:spPr>
        <p:txBody>
          <a:bodyPr wrap="none" rtlCol="0">
            <a:spAutoFit/>
          </a:bodyPr>
          <a:lstStyle/>
          <a:p>
            <a:r>
              <a:rPr kumimoji="1" lang="en-US" altLang="ja-JP" sz="4400" b="1" dirty="0">
                <a:latin typeface="Tahoma" panose="020B0604030504040204" pitchFamily="34" charset="0"/>
                <a:ea typeface="Tahoma" panose="020B0604030504040204" pitchFamily="34" charset="0"/>
                <a:cs typeface="Tahoma" panose="020B0604030504040204" pitchFamily="34" charset="0"/>
              </a:rPr>
              <a:t>Thank you for your attention!!</a:t>
            </a:r>
            <a:endParaRPr kumimoji="1" lang="ja-JP" altLang="en-US" sz="4400" b="1" dirty="0">
              <a:latin typeface="Tahoma" panose="020B0604030504040204" pitchFamily="34" charset="0"/>
              <a:cs typeface="Tahoma" panose="020B0604030504040204" pitchFamily="34" charset="0"/>
            </a:endParaRPr>
          </a:p>
        </p:txBody>
      </p:sp>
      <p:sp>
        <p:nvSpPr>
          <p:cNvPr id="6" name="正方形/長方形 5"/>
          <p:cNvSpPr/>
          <p:nvPr/>
        </p:nvSpPr>
        <p:spPr>
          <a:xfrm flipH="1">
            <a:off x="877353" y="3645024"/>
            <a:ext cx="7272808" cy="72008"/>
          </a:xfrm>
          <a:prstGeom prst="rect">
            <a:avLst/>
          </a:prstGeom>
          <a:gradFill flip="none" rotWithShape="1">
            <a:gsLst>
              <a:gs pos="0">
                <a:srgbClr val="A603AB"/>
              </a:gs>
              <a:gs pos="21001">
                <a:srgbClr val="0819FB"/>
              </a:gs>
              <a:gs pos="35001">
                <a:srgbClr val="1A8D48"/>
              </a:gs>
              <a:gs pos="52000">
                <a:srgbClr val="FFFF00"/>
              </a:gs>
              <a:gs pos="79000">
                <a:srgbClr val="EE3F17"/>
              </a:gs>
              <a:gs pos="100000">
                <a:srgbClr val="E8176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02861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187624" y="5109072"/>
            <a:ext cx="6624736" cy="13698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pic>
        <p:nvPicPr>
          <p:cNvPr id="3" name="図 2"/>
          <p:cNvPicPr>
            <a:picLocks noChangeAspect="1"/>
          </p:cNvPicPr>
          <p:nvPr/>
        </p:nvPicPr>
        <p:blipFill>
          <a:blip r:embed="rId3"/>
          <a:stretch>
            <a:fillRect/>
          </a:stretch>
        </p:blipFill>
        <p:spPr>
          <a:xfrm>
            <a:off x="2922510" y="1061292"/>
            <a:ext cx="3298981" cy="3298981"/>
          </a:xfrm>
          <a:prstGeom prst="rect">
            <a:avLst/>
          </a:prstGeom>
        </p:spPr>
      </p:pic>
      <p:sp>
        <p:nvSpPr>
          <p:cNvPr id="7" name="テキスト ボックス 6"/>
          <p:cNvSpPr txBox="1"/>
          <p:nvPr/>
        </p:nvSpPr>
        <p:spPr>
          <a:xfrm>
            <a:off x="400137" y="4477627"/>
            <a:ext cx="8343725" cy="369332"/>
          </a:xfrm>
          <a:prstGeom prst="rect">
            <a:avLst/>
          </a:prstGeom>
          <a:noFill/>
        </p:spPr>
        <p:txBody>
          <a:bodyPr wrap="square" rtlCol="0">
            <a:spAutoFit/>
          </a:bodyPr>
          <a:lstStyle/>
          <a:p>
            <a:pPr algn="ctr"/>
            <a:r>
              <a:rPr lang="en-US" altLang="ja-JP" dirty="0">
                <a:latin typeface="Tahoma" panose="020B0604030504040204" pitchFamily="34" charset="0"/>
                <a:ea typeface="Tahoma" panose="020B0604030504040204" pitchFamily="34" charset="0"/>
                <a:cs typeface="Tahoma" panose="020B0604030504040204" pitchFamily="34" charset="0"/>
              </a:rPr>
              <a:t>High dispersion spectrograph “HIDES-F (</a:t>
            </a:r>
            <a:r>
              <a:rPr lang="en-US" altLang="ja-JP" dirty="0" err="1">
                <a:latin typeface="Tahoma" panose="020B0604030504040204" pitchFamily="34" charset="0"/>
                <a:ea typeface="Tahoma" panose="020B0604030504040204" pitchFamily="34" charset="0"/>
                <a:cs typeface="Tahoma" panose="020B0604030504040204" pitchFamily="34" charset="0"/>
              </a:rPr>
              <a:t>HIgh</a:t>
            </a:r>
            <a:r>
              <a:rPr lang="en-US" altLang="ja-JP" dirty="0">
                <a:latin typeface="Tahoma" panose="020B0604030504040204" pitchFamily="34" charset="0"/>
                <a:ea typeface="Tahoma" panose="020B0604030504040204" pitchFamily="34" charset="0"/>
                <a:cs typeface="Tahoma" panose="020B0604030504040204" pitchFamily="34" charset="0"/>
              </a:rPr>
              <a:t> Dispersion Echelle Spectrograph)</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8" name="テキスト ボックス 7"/>
          <p:cNvSpPr txBox="1"/>
          <p:nvPr/>
        </p:nvSpPr>
        <p:spPr>
          <a:xfrm>
            <a:off x="3038131" y="5230297"/>
            <a:ext cx="4697241" cy="369332"/>
          </a:xfrm>
          <a:prstGeom prst="rect">
            <a:avLst/>
          </a:prstGeom>
          <a:noFill/>
        </p:spPr>
        <p:txBody>
          <a:bodyPr wrap="square" rtlCol="0">
            <a:spAutoFit/>
          </a:bodyPr>
          <a:lstStyle/>
          <a:p>
            <a:r>
              <a:rPr lang="en-US" altLang="ja-JP" dirty="0">
                <a:latin typeface="Tahoma" panose="020B0604030504040204" pitchFamily="34" charset="0"/>
                <a:ea typeface="Tahoma" panose="020B0604030504040204" pitchFamily="34" charset="0"/>
                <a:cs typeface="Tahoma" panose="020B0604030504040204" pitchFamily="34" charset="0"/>
              </a:rPr>
              <a:t>(λ/</a:t>
            </a:r>
            <a:r>
              <a:rPr lang="en-US" altLang="ja-JP" dirty="0" err="1">
                <a:latin typeface="Tahoma" panose="020B0604030504040204" pitchFamily="34" charset="0"/>
                <a:ea typeface="Tahoma" panose="020B0604030504040204" pitchFamily="34" charset="0"/>
                <a:cs typeface="Tahoma" panose="020B0604030504040204" pitchFamily="34" charset="0"/>
              </a:rPr>
              <a:t>Δλ</a:t>
            </a:r>
            <a:r>
              <a:rPr lang="en-US" altLang="ja-JP" dirty="0">
                <a:latin typeface="Tahoma" panose="020B0604030504040204" pitchFamily="34" charset="0"/>
                <a:ea typeface="Tahoma" panose="020B0604030504040204" pitchFamily="34" charset="0"/>
                <a:cs typeface="Tahoma" panose="020B0604030504040204" pitchFamily="34" charset="0"/>
              </a:rPr>
              <a:t>)</a:t>
            </a:r>
            <a:r>
              <a:rPr lang="ja-JP" altLang="en-US" dirty="0">
                <a:latin typeface="Tahoma" panose="020B0604030504040204" pitchFamily="34" charset="0"/>
                <a:cs typeface="Tahoma" panose="020B0604030504040204" pitchFamily="34" charset="0"/>
              </a:rPr>
              <a:t> ≈</a:t>
            </a:r>
            <a:r>
              <a:rPr lang="en-US" altLang="ja-JP" dirty="0">
                <a:latin typeface="Tahoma" panose="020B0604030504040204" pitchFamily="34" charset="0"/>
                <a:ea typeface="Tahoma" panose="020B0604030504040204" pitchFamily="34" charset="0"/>
                <a:cs typeface="Tahoma" panose="020B0604030504040204" pitchFamily="34" charset="0"/>
              </a:rPr>
              <a:t> 50,000 (Practically)-120,000 (Max) </a:t>
            </a:r>
          </a:p>
        </p:txBody>
      </p:sp>
      <p:sp>
        <p:nvSpPr>
          <p:cNvPr id="2" name="正方形/長方形 1"/>
          <p:cNvSpPr/>
          <p:nvPr/>
        </p:nvSpPr>
        <p:spPr>
          <a:xfrm>
            <a:off x="3038131" y="6037625"/>
            <a:ext cx="1422184" cy="369332"/>
          </a:xfrm>
          <a:prstGeom prst="rect">
            <a:avLst/>
          </a:prstGeom>
        </p:spPr>
        <p:txBody>
          <a:bodyPr wrap="none">
            <a:spAutoFit/>
          </a:bodyPr>
          <a:lstStyle/>
          <a:p>
            <a:r>
              <a:rPr lang="en-US" altLang="ja-JP" dirty="0">
                <a:latin typeface="Tahoma" panose="020B0604030504040204" pitchFamily="34" charset="0"/>
                <a:ea typeface="Tahoma" panose="020B0604030504040204" pitchFamily="34" charset="0"/>
                <a:cs typeface="Tahoma" panose="020B0604030504040204" pitchFamily="34" charset="0"/>
              </a:rPr>
              <a:t>400-700 nm</a:t>
            </a:r>
          </a:p>
        </p:txBody>
      </p:sp>
      <p:sp>
        <p:nvSpPr>
          <p:cNvPr id="5" name="正方形/長方形 4"/>
          <p:cNvSpPr/>
          <p:nvPr/>
        </p:nvSpPr>
        <p:spPr>
          <a:xfrm>
            <a:off x="1475656" y="5230297"/>
            <a:ext cx="1562475" cy="369332"/>
          </a:xfrm>
          <a:prstGeom prst="rect">
            <a:avLst/>
          </a:prstGeom>
          <a:solidFill>
            <a:schemeClr val="accent1"/>
          </a:solidFill>
        </p:spPr>
        <p:txBody>
          <a:bodyPr wrap="square">
            <a:spAutoFit/>
          </a:bodyPr>
          <a:lstStyle/>
          <a:p>
            <a:pPr algn="ctr"/>
            <a:r>
              <a:rPr lang="en-US" altLang="ja-JP" b="1" dirty="0">
                <a:solidFill>
                  <a:schemeClr val="bg1"/>
                </a:solidFill>
                <a:latin typeface="Tahoma" panose="020B0604030504040204" pitchFamily="34" charset="0"/>
                <a:ea typeface="Tahoma" panose="020B0604030504040204" pitchFamily="34" charset="0"/>
                <a:cs typeface="Tahoma" panose="020B0604030504040204" pitchFamily="34" charset="0"/>
              </a:rPr>
              <a:t>Resolution</a:t>
            </a:r>
            <a:endParaRPr lang="ja-JP" altLang="en-US" b="1" dirty="0">
              <a:solidFill>
                <a:schemeClr val="bg1"/>
              </a:solidFill>
              <a:latin typeface="Tahoma" panose="020B0604030504040204" pitchFamily="34" charset="0"/>
              <a:cs typeface="Tahoma" panose="020B0604030504040204" pitchFamily="34" charset="0"/>
            </a:endParaRPr>
          </a:p>
        </p:txBody>
      </p:sp>
      <p:sp>
        <p:nvSpPr>
          <p:cNvPr id="6" name="正方形/長方形 5"/>
          <p:cNvSpPr/>
          <p:nvPr/>
        </p:nvSpPr>
        <p:spPr>
          <a:xfrm>
            <a:off x="3038131" y="5633961"/>
            <a:ext cx="2837636" cy="369332"/>
          </a:xfrm>
          <a:prstGeom prst="rect">
            <a:avLst/>
          </a:prstGeom>
        </p:spPr>
        <p:txBody>
          <a:bodyPr wrap="none">
            <a:spAutoFit/>
          </a:bodyPr>
          <a:lstStyle/>
          <a:p>
            <a:r>
              <a:rPr lang="en-US" altLang="ja-JP" dirty="0" err="1">
                <a:latin typeface="Tahoma" panose="020B0604030504040204" pitchFamily="34" charset="0"/>
                <a:ea typeface="Tahoma" panose="020B0604030504040204" pitchFamily="34" charset="0"/>
                <a:cs typeface="Tahoma" panose="020B0604030504040204" pitchFamily="34" charset="0"/>
              </a:rPr>
              <a:t>Δ</a:t>
            </a:r>
            <a:r>
              <a:rPr lang="en-US" altLang="ja-JP" i="1" dirty="0" err="1">
                <a:latin typeface="Tahoma" panose="020B0604030504040204" pitchFamily="34" charset="0"/>
                <a:ea typeface="Tahoma" panose="020B0604030504040204" pitchFamily="34" charset="0"/>
                <a:cs typeface="Tahoma" panose="020B0604030504040204" pitchFamily="34" charset="0"/>
              </a:rPr>
              <a:t>ν</a:t>
            </a:r>
            <a:r>
              <a:rPr lang="en-US" altLang="ja-JP" i="1" dirty="0">
                <a:latin typeface="Tahoma" panose="020B0604030504040204" pitchFamily="34" charset="0"/>
                <a:ea typeface="Tahoma" panose="020B0604030504040204" pitchFamily="34" charset="0"/>
                <a:cs typeface="Tahoma" panose="020B0604030504040204" pitchFamily="34" charset="0"/>
              </a:rPr>
              <a:t>    </a:t>
            </a:r>
            <a:r>
              <a:rPr lang="ja-JP" altLang="en-US" dirty="0">
                <a:latin typeface="Tahoma" panose="020B0604030504040204" pitchFamily="34" charset="0"/>
                <a:cs typeface="Tahoma" panose="020B0604030504040204" pitchFamily="34" charset="0"/>
              </a:rPr>
              <a:t>≈</a:t>
            </a:r>
            <a:r>
              <a:rPr lang="en-US" altLang="ja-JP" i="1" dirty="0">
                <a:latin typeface="Tahoma" panose="020B0604030504040204" pitchFamily="34" charset="0"/>
                <a:ea typeface="Tahoma" panose="020B0604030504040204" pitchFamily="34" charset="0"/>
                <a:cs typeface="Tahoma" panose="020B0604030504040204" pitchFamily="34" charset="0"/>
              </a:rPr>
              <a:t> </a:t>
            </a:r>
            <a:r>
              <a:rPr lang="en-US" altLang="ja-JP" dirty="0">
                <a:latin typeface="Tahoma" panose="020B0604030504040204" pitchFamily="34" charset="0"/>
                <a:ea typeface="Tahoma" panose="020B0604030504040204" pitchFamily="34" charset="0"/>
                <a:cs typeface="Tahoma" panose="020B0604030504040204" pitchFamily="34" charset="0"/>
              </a:rPr>
              <a:t>12 GHz @ 500 nm</a:t>
            </a:r>
          </a:p>
        </p:txBody>
      </p:sp>
      <p:sp>
        <p:nvSpPr>
          <p:cNvPr id="9" name="正方形/長方形 8"/>
          <p:cNvSpPr/>
          <p:nvPr/>
        </p:nvSpPr>
        <p:spPr>
          <a:xfrm>
            <a:off x="1475657" y="6037625"/>
            <a:ext cx="1562474" cy="369332"/>
          </a:xfrm>
          <a:prstGeom prst="rect">
            <a:avLst/>
          </a:prstGeom>
          <a:solidFill>
            <a:schemeClr val="accent1"/>
          </a:solidFill>
        </p:spPr>
        <p:txBody>
          <a:bodyPr wrap="square">
            <a:spAutoFit/>
          </a:bodyPr>
          <a:lstStyle/>
          <a:p>
            <a:pPr algn="ctr"/>
            <a:r>
              <a:rPr lang="en-US" altLang="ja-JP" b="1" dirty="0">
                <a:solidFill>
                  <a:schemeClr val="bg1"/>
                </a:solidFill>
                <a:latin typeface="Tahoma" panose="020B0604030504040204" pitchFamily="34" charset="0"/>
                <a:ea typeface="Tahoma" panose="020B0604030504040204" pitchFamily="34" charset="0"/>
                <a:cs typeface="Tahoma" panose="020B0604030504040204" pitchFamily="34" charset="0"/>
              </a:rPr>
              <a:t>Wavelength</a:t>
            </a:r>
            <a:endParaRPr lang="ja-JP" altLang="en-US" b="1" dirty="0">
              <a:solidFill>
                <a:schemeClr val="bg1"/>
              </a:solidFill>
              <a:latin typeface="Tahoma" panose="020B0604030504040204" pitchFamily="34" charset="0"/>
              <a:cs typeface="Tahoma" panose="020B0604030504040204" pitchFamily="34" charset="0"/>
            </a:endParaRPr>
          </a:p>
        </p:txBody>
      </p:sp>
      <p:sp>
        <p:nvSpPr>
          <p:cNvPr id="15" name="タイトル 4">
            <a:extLst>
              <a:ext uri="{FF2B5EF4-FFF2-40B4-BE49-F238E27FC236}">
                <a16:creationId xmlns:a16="http://schemas.microsoft.com/office/drawing/2014/main" id="{FBB389D1-97BD-4261-BB38-1F434D9AA0B7}"/>
              </a:ext>
            </a:extLst>
          </p:cNvPr>
          <p:cNvSpPr txBox="1">
            <a:spLocks/>
          </p:cNvSpPr>
          <p:nvPr/>
        </p:nvSpPr>
        <p:spPr>
          <a:xfrm>
            <a:off x="158824" y="404664"/>
            <a:ext cx="8805664" cy="648072"/>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2800" b="1" u="none" kern="1200" baseline="0">
                <a:solidFill>
                  <a:schemeClr val="tx1"/>
                </a:solidFill>
                <a:effectLst/>
                <a:latin typeface="+mj-lt"/>
                <a:ea typeface="+mj-ea"/>
                <a:cs typeface="+mj-cs"/>
              </a:defRPr>
            </a:lvl1pPr>
          </a:lstStyle>
          <a:p>
            <a:pPr algn="ctr"/>
            <a:r>
              <a:rPr lang="en-US" altLang="ja-JP" sz="4400" dirty="0">
                <a:latin typeface="Candara" panose="020E0502030303020204" pitchFamily="34" charset="0"/>
              </a:rPr>
              <a:t>Radial velocity measurement</a:t>
            </a:r>
            <a:endParaRPr lang="ja-JP" altLang="en-US" sz="4400" dirty="0">
              <a:latin typeface="Candara" panose="020E0502030303020204" pitchFamily="34" charset="0"/>
            </a:endParaRPr>
          </a:p>
        </p:txBody>
      </p:sp>
    </p:spTree>
    <p:extLst>
      <p:ext uri="{BB962C8B-B14F-4D97-AF65-F5344CB8AC3E}">
        <p14:creationId xmlns:p14="http://schemas.microsoft.com/office/powerpoint/2010/main" val="32539577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406457" y="3176506"/>
            <a:ext cx="573234" cy="369332"/>
          </a:xfrm>
          <a:prstGeom prst="rect">
            <a:avLst/>
          </a:prstGeom>
          <a:solidFill>
            <a:srgbClr val="FFD1D1"/>
          </a:solidFill>
          <a:ln>
            <a:noFill/>
          </a:ln>
          <a:effectLs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en-US" altLang="ja-JP" sz="1800" dirty="0">
                <a:latin typeface="Tahoma" panose="020B0604030504040204" pitchFamily="34" charset="0"/>
                <a:ea typeface="Tahoma" panose="020B0604030504040204" pitchFamily="34" charset="0"/>
                <a:cs typeface="Tahoma" panose="020B0604030504040204" pitchFamily="34" charset="0"/>
              </a:rPr>
              <a:t>Red</a:t>
            </a:r>
          </a:p>
        </p:txBody>
      </p:sp>
      <p:sp>
        <p:nvSpPr>
          <p:cNvPr id="6" name="Text Box 5"/>
          <p:cNvSpPr txBox="1">
            <a:spLocks noChangeArrowheads="1"/>
          </p:cNvSpPr>
          <p:nvPr/>
        </p:nvSpPr>
        <p:spPr bwMode="auto">
          <a:xfrm>
            <a:off x="7956376" y="3176506"/>
            <a:ext cx="641350" cy="366713"/>
          </a:xfrm>
          <a:prstGeom prst="rect">
            <a:avLst/>
          </a:prstGeom>
          <a:solidFill>
            <a:schemeClr val="accent5"/>
          </a:solidFill>
          <a:ln>
            <a:noFill/>
          </a:ln>
          <a:effectLs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en-US" altLang="ja-JP" sz="1800" dirty="0">
                <a:latin typeface="Tahoma" panose="020B0604030504040204" pitchFamily="34" charset="0"/>
                <a:ea typeface="Tahoma" panose="020B0604030504040204" pitchFamily="34" charset="0"/>
                <a:cs typeface="Tahoma" panose="020B0604030504040204" pitchFamily="34" charset="0"/>
              </a:rPr>
              <a:t>Blue</a:t>
            </a:r>
          </a:p>
        </p:txBody>
      </p:sp>
      <p:cxnSp>
        <p:nvCxnSpPr>
          <p:cNvPr id="7" name="直線矢印コネクタ 6"/>
          <p:cNvCxnSpPr>
            <a:cxnSpLocks/>
          </p:cNvCxnSpPr>
          <p:nvPr/>
        </p:nvCxnSpPr>
        <p:spPr>
          <a:xfrm>
            <a:off x="1058771" y="3367862"/>
            <a:ext cx="672441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タイトル 1"/>
          <p:cNvSpPr>
            <a:spLocks noGrp="1"/>
          </p:cNvSpPr>
          <p:nvPr>
            <p:ph type="title"/>
          </p:nvPr>
        </p:nvSpPr>
        <p:spPr>
          <a:xfrm>
            <a:off x="87774" y="1548233"/>
            <a:ext cx="3244894" cy="648072"/>
          </a:xfrm>
        </p:spPr>
        <p:txBody>
          <a:bodyPr>
            <a:noAutofit/>
          </a:bodyPr>
          <a:lstStyle/>
          <a:p>
            <a:r>
              <a:rPr lang="en-US" altLang="ja-JP" sz="2400" dirty="0">
                <a:latin typeface="Segoe UI" panose="020B0502040204020203" pitchFamily="34" charset="0"/>
                <a:cs typeface="Segoe UI" panose="020B0502040204020203" pitchFamily="34" charset="0"/>
              </a:rPr>
              <a:t>Why is it necessary?</a:t>
            </a:r>
            <a:endParaRPr kumimoji="1" lang="ja-JP" altLang="en-US" sz="2400" dirty="0">
              <a:latin typeface="Segoe UI" panose="020B0502040204020203" pitchFamily="34" charset="0"/>
              <a:cs typeface="Segoe UI" panose="020B0502040204020203" pitchFamily="34" charset="0"/>
            </a:endParaRPr>
          </a:p>
        </p:txBody>
      </p:sp>
      <p:grpSp>
        <p:nvGrpSpPr>
          <p:cNvPr id="22" name="グループ化 21"/>
          <p:cNvGrpSpPr/>
          <p:nvPr/>
        </p:nvGrpSpPr>
        <p:grpSpPr>
          <a:xfrm>
            <a:off x="2873720" y="3586211"/>
            <a:ext cx="3617477" cy="284693"/>
            <a:chOff x="2700202" y="1916832"/>
            <a:chExt cx="3617477" cy="901702"/>
          </a:xfrm>
        </p:grpSpPr>
        <p:sp>
          <p:nvSpPr>
            <p:cNvPr id="10" name="Line 21"/>
            <p:cNvSpPr>
              <a:spLocks noChangeShapeType="1"/>
            </p:cNvSpPr>
            <p:nvPr/>
          </p:nvSpPr>
          <p:spPr bwMode="auto">
            <a:xfrm>
              <a:off x="2700202" y="1916835"/>
              <a:ext cx="0" cy="901699"/>
            </a:xfrm>
            <a:prstGeom prst="line">
              <a:avLst/>
            </a:prstGeom>
            <a:noFill/>
            <a:ln w="57150">
              <a:solidFill>
                <a:schemeClr val="tx1"/>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Arial" charset="0"/>
                <a:ea typeface="ＭＳ Ｐゴシック" pitchFamily="50" charset="-128"/>
              </a:endParaRPr>
            </a:p>
          </p:txBody>
        </p:sp>
        <p:sp>
          <p:nvSpPr>
            <p:cNvPr id="11" name="Line 22"/>
            <p:cNvSpPr>
              <a:spLocks noChangeShapeType="1"/>
            </p:cNvSpPr>
            <p:nvPr/>
          </p:nvSpPr>
          <p:spPr bwMode="auto">
            <a:xfrm>
              <a:off x="3035216" y="1920009"/>
              <a:ext cx="0" cy="898525"/>
            </a:xfrm>
            <a:prstGeom prst="line">
              <a:avLst/>
            </a:prstGeom>
            <a:noFill/>
            <a:ln w="57150">
              <a:solidFill>
                <a:schemeClr val="tx1"/>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Arial" charset="0"/>
                <a:ea typeface="ＭＳ Ｐゴシック" pitchFamily="50" charset="-128"/>
              </a:endParaRPr>
            </a:p>
          </p:txBody>
        </p:sp>
        <p:sp>
          <p:nvSpPr>
            <p:cNvPr id="12" name="Line 23"/>
            <p:cNvSpPr>
              <a:spLocks noChangeShapeType="1"/>
            </p:cNvSpPr>
            <p:nvPr/>
          </p:nvSpPr>
          <p:spPr bwMode="auto">
            <a:xfrm>
              <a:off x="3371975" y="1916835"/>
              <a:ext cx="0" cy="901699"/>
            </a:xfrm>
            <a:prstGeom prst="line">
              <a:avLst/>
            </a:prstGeom>
            <a:noFill/>
            <a:ln w="57150">
              <a:solidFill>
                <a:schemeClr val="tx1"/>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Arial" charset="0"/>
                <a:ea typeface="ＭＳ Ｐゴシック" pitchFamily="50" charset="-128"/>
              </a:endParaRPr>
            </a:p>
          </p:txBody>
        </p:sp>
        <p:sp>
          <p:nvSpPr>
            <p:cNvPr id="13" name="Line 24"/>
            <p:cNvSpPr>
              <a:spLocks noChangeShapeType="1"/>
            </p:cNvSpPr>
            <p:nvPr/>
          </p:nvSpPr>
          <p:spPr bwMode="auto">
            <a:xfrm>
              <a:off x="3710478" y="1916832"/>
              <a:ext cx="0" cy="901699"/>
            </a:xfrm>
            <a:prstGeom prst="line">
              <a:avLst/>
            </a:prstGeom>
            <a:noFill/>
            <a:ln w="57150">
              <a:solidFill>
                <a:schemeClr val="tx1"/>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Arial" charset="0"/>
                <a:ea typeface="ＭＳ Ｐゴシック" pitchFamily="50" charset="-128"/>
              </a:endParaRPr>
            </a:p>
          </p:txBody>
        </p:sp>
        <p:sp>
          <p:nvSpPr>
            <p:cNvPr id="14" name="Line 25"/>
            <p:cNvSpPr>
              <a:spLocks noChangeShapeType="1"/>
            </p:cNvSpPr>
            <p:nvPr/>
          </p:nvSpPr>
          <p:spPr bwMode="auto">
            <a:xfrm>
              <a:off x="4047238" y="1916832"/>
              <a:ext cx="0" cy="901702"/>
            </a:xfrm>
            <a:prstGeom prst="line">
              <a:avLst/>
            </a:prstGeom>
            <a:noFill/>
            <a:ln w="57150">
              <a:solidFill>
                <a:schemeClr val="tx1"/>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Arial" charset="0"/>
                <a:ea typeface="ＭＳ Ｐゴシック" pitchFamily="50" charset="-128"/>
              </a:endParaRPr>
            </a:p>
          </p:txBody>
        </p:sp>
        <p:sp>
          <p:nvSpPr>
            <p:cNvPr id="15" name="Line 26"/>
            <p:cNvSpPr>
              <a:spLocks noChangeShapeType="1"/>
            </p:cNvSpPr>
            <p:nvPr/>
          </p:nvSpPr>
          <p:spPr bwMode="auto">
            <a:xfrm>
              <a:off x="4383996" y="1916832"/>
              <a:ext cx="0" cy="901699"/>
            </a:xfrm>
            <a:prstGeom prst="line">
              <a:avLst/>
            </a:prstGeom>
            <a:noFill/>
            <a:ln w="57150">
              <a:solidFill>
                <a:schemeClr val="tx1"/>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Arial" charset="0"/>
                <a:ea typeface="ＭＳ Ｐゴシック" pitchFamily="50" charset="-128"/>
              </a:endParaRPr>
            </a:p>
          </p:txBody>
        </p:sp>
        <p:sp>
          <p:nvSpPr>
            <p:cNvPr id="16" name="Line 27"/>
            <p:cNvSpPr>
              <a:spLocks noChangeShapeType="1"/>
            </p:cNvSpPr>
            <p:nvPr/>
          </p:nvSpPr>
          <p:spPr bwMode="auto">
            <a:xfrm>
              <a:off x="4722499" y="1916832"/>
              <a:ext cx="0" cy="900112"/>
            </a:xfrm>
            <a:prstGeom prst="line">
              <a:avLst/>
            </a:prstGeom>
            <a:noFill/>
            <a:ln w="57150">
              <a:solidFill>
                <a:schemeClr val="tx1"/>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Arial" charset="0"/>
                <a:ea typeface="ＭＳ Ｐゴシック" pitchFamily="50" charset="-128"/>
              </a:endParaRPr>
            </a:p>
          </p:txBody>
        </p:sp>
        <p:sp>
          <p:nvSpPr>
            <p:cNvPr id="17" name="Line 28"/>
            <p:cNvSpPr>
              <a:spLocks noChangeShapeType="1"/>
            </p:cNvSpPr>
            <p:nvPr/>
          </p:nvSpPr>
          <p:spPr bwMode="auto">
            <a:xfrm>
              <a:off x="5059259" y="1916832"/>
              <a:ext cx="0" cy="900115"/>
            </a:xfrm>
            <a:prstGeom prst="line">
              <a:avLst/>
            </a:prstGeom>
            <a:noFill/>
            <a:ln w="57150">
              <a:solidFill>
                <a:schemeClr val="tx1"/>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Arial" charset="0"/>
                <a:ea typeface="ＭＳ Ｐゴシック" pitchFamily="50" charset="-128"/>
              </a:endParaRPr>
            </a:p>
          </p:txBody>
        </p:sp>
        <p:sp>
          <p:nvSpPr>
            <p:cNvPr id="18" name="Line 29"/>
            <p:cNvSpPr>
              <a:spLocks noChangeShapeType="1"/>
            </p:cNvSpPr>
            <p:nvPr/>
          </p:nvSpPr>
          <p:spPr bwMode="auto">
            <a:xfrm>
              <a:off x="5394273" y="1916832"/>
              <a:ext cx="0" cy="900115"/>
            </a:xfrm>
            <a:prstGeom prst="line">
              <a:avLst/>
            </a:prstGeom>
            <a:noFill/>
            <a:ln w="57150">
              <a:solidFill>
                <a:schemeClr val="tx1"/>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Arial" charset="0"/>
                <a:ea typeface="ＭＳ Ｐゴシック" pitchFamily="50" charset="-128"/>
              </a:endParaRPr>
            </a:p>
          </p:txBody>
        </p:sp>
        <p:sp>
          <p:nvSpPr>
            <p:cNvPr id="19" name="Line 30"/>
            <p:cNvSpPr>
              <a:spLocks noChangeShapeType="1"/>
            </p:cNvSpPr>
            <p:nvPr/>
          </p:nvSpPr>
          <p:spPr bwMode="auto">
            <a:xfrm>
              <a:off x="5734521" y="1916832"/>
              <a:ext cx="0" cy="900115"/>
            </a:xfrm>
            <a:prstGeom prst="line">
              <a:avLst/>
            </a:prstGeom>
            <a:noFill/>
            <a:ln w="57150">
              <a:solidFill>
                <a:schemeClr val="tx1"/>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Arial" charset="0"/>
                <a:ea typeface="ＭＳ Ｐゴシック" pitchFamily="50" charset="-128"/>
              </a:endParaRPr>
            </a:p>
          </p:txBody>
        </p:sp>
        <p:sp>
          <p:nvSpPr>
            <p:cNvPr id="20" name="Line 31"/>
            <p:cNvSpPr>
              <a:spLocks noChangeShapeType="1"/>
            </p:cNvSpPr>
            <p:nvPr/>
          </p:nvSpPr>
          <p:spPr bwMode="auto">
            <a:xfrm>
              <a:off x="6069535" y="1916835"/>
              <a:ext cx="0" cy="900112"/>
            </a:xfrm>
            <a:prstGeom prst="line">
              <a:avLst/>
            </a:prstGeom>
            <a:noFill/>
            <a:ln w="57150">
              <a:solidFill>
                <a:schemeClr val="tx1"/>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Arial" charset="0"/>
                <a:ea typeface="ＭＳ Ｐゴシック" pitchFamily="50" charset="-128"/>
              </a:endParaRPr>
            </a:p>
          </p:txBody>
        </p:sp>
        <p:sp>
          <p:nvSpPr>
            <p:cNvPr id="21" name="Line 32"/>
            <p:cNvSpPr>
              <a:spLocks noChangeShapeType="1"/>
            </p:cNvSpPr>
            <p:nvPr/>
          </p:nvSpPr>
          <p:spPr bwMode="auto">
            <a:xfrm>
              <a:off x="6317679" y="1916832"/>
              <a:ext cx="0" cy="900115"/>
            </a:xfrm>
            <a:prstGeom prst="line">
              <a:avLst/>
            </a:prstGeom>
            <a:noFill/>
            <a:ln w="57150">
              <a:solidFill>
                <a:schemeClr val="tx1"/>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Arial" charset="0"/>
                <a:ea typeface="ＭＳ Ｐゴシック" pitchFamily="50" charset="-128"/>
              </a:endParaRPr>
            </a:p>
          </p:txBody>
        </p:sp>
      </p:grpSp>
      <p:sp>
        <p:nvSpPr>
          <p:cNvPr id="24" name="Line 21"/>
          <p:cNvSpPr>
            <a:spLocks noChangeShapeType="1"/>
          </p:cNvSpPr>
          <p:nvPr/>
        </p:nvSpPr>
        <p:spPr bwMode="auto">
          <a:xfrm>
            <a:off x="3003955" y="2756319"/>
            <a:ext cx="0" cy="391255"/>
          </a:xfrm>
          <a:prstGeom prst="line">
            <a:avLst/>
          </a:prstGeom>
          <a:noFill/>
          <a:ln w="57150">
            <a:solidFill>
              <a:srgbClr val="990099"/>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Arial" charset="0"/>
              <a:ea typeface="ＭＳ Ｐゴシック" pitchFamily="50" charset="-128"/>
            </a:endParaRPr>
          </a:p>
        </p:txBody>
      </p:sp>
      <p:sp>
        <p:nvSpPr>
          <p:cNvPr id="29" name="Line 26"/>
          <p:cNvSpPr>
            <a:spLocks noChangeShapeType="1"/>
          </p:cNvSpPr>
          <p:nvPr/>
        </p:nvSpPr>
        <p:spPr bwMode="auto">
          <a:xfrm>
            <a:off x="4663554" y="2756319"/>
            <a:ext cx="0" cy="391255"/>
          </a:xfrm>
          <a:prstGeom prst="line">
            <a:avLst/>
          </a:prstGeom>
          <a:noFill/>
          <a:ln w="57150">
            <a:solidFill>
              <a:srgbClr val="FCDF06"/>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Arial" charset="0"/>
              <a:ea typeface="ＭＳ Ｐゴシック" pitchFamily="50" charset="-128"/>
            </a:endParaRPr>
          </a:p>
        </p:txBody>
      </p:sp>
      <p:sp>
        <p:nvSpPr>
          <p:cNvPr id="35" name="Line 32"/>
          <p:cNvSpPr>
            <a:spLocks noChangeShapeType="1"/>
          </p:cNvSpPr>
          <p:nvPr/>
        </p:nvSpPr>
        <p:spPr bwMode="auto">
          <a:xfrm>
            <a:off x="6660232" y="2756318"/>
            <a:ext cx="0" cy="390567"/>
          </a:xfrm>
          <a:prstGeom prst="line">
            <a:avLst/>
          </a:prstGeom>
          <a:noFill/>
          <a:ln w="57150">
            <a:solidFill>
              <a:srgbClr val="8204C8"/>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Arial" charset="0"/>
              <a:ea typeface="ＭＳ Ｐゴシック" pitchFamily="50" charset="-128"/>
            </a:endParaRPr>
          </a:p>
        </p:txBody>
      </p:sp>
      <p:sp>
        <p:nvSpPr>
          <p:cNvPr id="46" name="タイトル 1"/>
          <p:cNvSpPr txBox="1">
            <a:spLocks/>
          </p:cNvSpPr>
          <p:nvPr/>
        </p:nvSpPr>
        <p:spPr>
          <a:xfrm>
            <a:off x="1412962" y="2793351"/>
            <a:ext cx="1130134" cy="4000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b="1" dirty="0">
                <a:latin typeface="Candara" panose="020E0502030303020204" pitchFamily="34" charset="0"/>
              </a:rPr>
              <a:t>Standard</a:t>
            </a:r>
          </a:p>
        </p:txBody>
      </p:sp>
      <p:sp>
        <p:nvSpPr>
          <p:cNvPr id="65" name="タイトル 1">
            <a:extLst>
              <a:ext uri="{FF2B5EF4-FFF2-40B4-BE49-F238E27FC236}">
                <a16:creationId xmlns:a16="http://schemas.microsoft.com/office/drawing/2014/main" id="{B98E9980-66BC-4AA2-B235-9363133C5DBA}"/>
              </a:ext>
            </a:extLst>
          </p:cNvPr>
          <p:cNvSpPr txBox="1">
            <a:spLocks/>
          </p:cNvSpPr>
          <p:nvPr/>
        </p:nvSpPr>
        <p:spPr>
          <a:xfrm>
            <a:off x="756834" y="3525333"/>
            <a:ext cx="2427506" cy="48674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2800" b="1" u="none" kern="1200" baseline="0">
                <a:solidFill>
                  <a:schemeClr val="tx1"/>
                </a:solidFill>
                <a:effectLst/>
                <a:latin typeface="+mj-lt"/>
                <a:ea typeface="+mj-ea"/>
                <a:cs typeface="+mj-cs"/>
              </a:defRPr>
            </a:lvl1pPr>
          </a:lstStyle>
          <a:p>
            <a:pPr algn="ctr"/>
            <a:r>
              <a:rPr lang="en-US" altLang="ja-JP" sz="1800" dirty="0">
                <a:latin typeface="Candara" panose="020E0502030303020204" pitchFamily="34" charset="0"/>
              </a:rPr>
              <a:t>Spectrometer</a:t>
            </a:r>
            <a:endParaRPr lang="ja-JP" altLang="en-US" sz="1800" dirty="0">
              <a:latin typeface="Candara" panose="020E0502030303020204" pitchFamily="34" charset="0"/>
            </a:endParaRPr>
          </a:p>
        </p:txBody>
      </p:sp>
      <p:sp>
        <p:nvSpPr>
          <p:cNvPr id="67" name="タイトル 1">
            <a:extLst>
              <a:ext uri="{FF2B5EF4-FFF2-40B4-BE49-F238E27FC236}">
                <a16:creationId xmlns:a16="http://schemas.microsoft.com/office/drawing/2014/main" id="{E90F5AB1-AFD5-46F7-8E40-EFBF76AC5022}"/>
              </a:ext>
            </a:extLst>
          </p:cNvPr>
          <p:cNvSpPr txBox="1">
            <a:spLocks/>
          </p:cNvSpPr>
          <p:nvPr/>
        </p:nvSpPr>
        <p:spPr>
          <a:xfrm>
            <a:off x="752746" y="4494402"/>
            <a:ext cx="2427506" cy="486740"/>
          </a:xfrm>
          <a:prstGeom prst="rect">
            <a:avLst/>
          </a:prstGeom>
          <a:ln>
            <a:noFill/>
          </a:ln>
        </p:spPr>
        <p:txBody>
          <a:bodyPr vert="horz" lIns="91440" tIns="45720" rIns="91440" bIns="45720" rtlCol="0" anchor="ctr">
            <a:noAutofit/>
          </a:bodyPr>
          <a:lstStyle>
            <a:lvl1pPr algn="l" defTabSz="914400" rtl="0" eaLnBrk="1" latinLnBrk="0" hangingPunct="1">
              <a:spcBef>
                <a:spcPct val="0"/>
              </a:spcBef>
              <a:buNone/>
              <a:defRPr kumimoji="1" sz="2800" b="1" u="none" kern="1200" baseline="0">
                <a:solidFill>
                  <a:schemeClr val="tx1"/>
                </a:solidFill>
                <a:effectLst/>
                <a:latin typeface="+mj-lt"/>
                <a:ea typeface="+mj-ea"/>
                <a:cs typeface="+mj-cs"/>
              </a:defRPr>
            </a:lvl1pPr>
          </a:lstStyle>
          <a:p>
            <a:pPr algn="ctr"/>
            <a:r>
              <a:rPr lang="en-US" altLang="ja-JP" sz="1800" dirty="0">
                <a:latin typeface="Candara" panose="020E0502030303020204" pitchFamily="34" charset="0"/>
              </a:rPr>
              <a:t>Observed spectrum</a:t>
            </a:r>
            <a:endParaRPr lang="ja-JP" altLang="en-US" sz="1800" dirty="0">
              <a:latin typeface="Candara" panose="020E0502030303020204" pitchFamily="34" charset="0"/>
            </a:endParaRPr>
          </a:p>
        </p:txBody>
      </p:sp>
      <p:sp>
        <p:nvSpPr>
          <p:cNvPr id="2" name="フリーフォーム: 図形 1">
            <a:extLst>
              <a:ext uri="{FF2B5EF4-FFF2-40B4-BE49-F238E27FC236}">
                <a16:creationId xmlns:a16="http://schemas.microsoft.com/office/drawing/2014/main" id="{7CE55656-ED34-4A29-BDF4-765F96951E34}"/>
              </a:ext>
            </a:extLst>
          </p:cNvPr>
          <p:cNvSpPr/>
          <p:nvPr/>
        </p:nvSpPr>
        <p:spPr>
          <a:xfrm>
            <a:off x="3109955" y="4491278"/>
            <a:ext cx="4208930" cy="249829"/>
          </a:xfrm>
          <a:custGeom>
            <a:avLst/>
            <a:gdLst>
              <a:gd name="connsiteX0" fmla="*/ 0 w 4208930"/>
              <a:gd name="connsiteY0" fmla="*/ 249069 h 249829"/>
              <a:gd name="connsiteX1" fmla="*/ 732865 w 4208930"/>
              <a:gd name="connsiteY1" fmla="*/ 101151 h 249829"/>
              <a:gd name="connsiteX2" fmla="*/ 1331259 w 4208930"/>
              <a:gd name="connsiteY2" fmla="*/ 175110 h 249829"/>
              <a:gd name="connsiteX3" fmla="*/ 2326342 w 4208930"/>
              <a:gd name="connsiteY3" fmla="*/ 80981 h 249829"/>
              <a:gd name="connsiteX4" fmla="*/ 2870947 w 4208930"/>
              <a:gd name="connsiteY4" fmla="*/ 249069 h 249829"/>
              <a:gd name="connsiteX5" fmla="*/ 3657600 w 4208930"/>
              <a:gd name="connsiteY5" fmla="*/ 299 h 249829"/>
              <a:gd name="connsiteX6" fmla="*/ 4208930 w 4208930"/>
              <a:gd name="connsiteY6" fmla="*/ 208728 h 24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930" h="249829">
                <a:moveTo>
                  <a:pt x="0" y="249069"/>
                </a:moveTo>
                <a:cubicBezTo>
                  <a:pt x="255494" y="181273"/>
                  <a:pt x="510989" y="113477"/>
                  <a:pt x="732865" y="101151"/>
                </a:cubicBezTo>
                <a:cubicBezTo>
                  <a:pt x="954742" y="88824"/>
                  <a:pt x="1065680" y="178472"/>
                  <a:pt x="1331259" y="175110"/>
                </a:cubicBezTo>
                <a:cubicBezTo>
                  <a:pt x="1596838" y="171748"/>
                  <a:pt x="2069727" y="68654"/>
                  <a:pt x="2326342" y="80981"/>
                </a:cubicBezTo>
                <a:cubicBezTo>
                  <a:pt x="2582957" y="93307"/>
                  <a:pt x="2649071" y="262516"/>
                  <a:pt x="2870947" y="249069"/>
                </a:cubicBezTo>
                <a:cubicBezTo>
                  <a:pt x="3092823" y="235622"/>
                  <a:pt x="3434603" y="7022"/>
                  <a:pt x="3657600" y="299"/>
                </a:cubicBezTo>
                <a:cubicBezTo>
                  <a:pt x="3880597" y="-6424"/>
                  <a:pt x="4044763" y="101152"/>
                  <a:pt x="4208930" y="20872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30A036DF-1A1B-4463-AE94-F3808B35D8DF}"/>
              </a:ext>
            </a:extLst>
          </p:cNvPr>
          <p:cNvCxnSpPr/>
          <p:nvPr/>
        </p:nvCxnSpPr>
        <p:spPr>
          <a:xfrm>
            <a:off x="3600674" y="4628662"/>
            <a:ext cx="0" cy="226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D53F0187-076E-4977-9A3A-7CFA1C6B213A}"/>
              </a:ext>
            </a:extLst>
          </p:cNvPr>
          <p:cNvCxnSpPr/>
          <p:nvPr/>
        </p:nvCxnSpPr>
        <p:spPr>
          <a:xfrm>
            <a:off x="3706058" y="4614778"/>
            <a:ext cx="0" cy="226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1C5DE4D2-A252-4E7C-8855-CD16BA5E9F20}"/>
              </a:ext>
            </a:extLst>
          </p:cNvPr>
          <p:cNvCxnSpPr/>
          <p:nvPr/>
        </p:nvCxnSpPr>
        <p:spPr>
          <a:xfrm>
            <a:off x="3959312" y="4598130"/>
            <a:ext cx="0" cy="226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C4931F45-76CC-40E5-8924-D7376F116136}"/>
              </a:ext>
            </a:extLst>
          </p:cNvPr>
          <p:cNvCxnSpPr/>
          <p:nvPr/>
        </p:nvCxnSpPr>
        <p:spPr>
          <a:xfrm>
            <a:off x="4286556" y="4668043"/>
            <a:ext cx="0" cy="226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0460371A-1DA5-41C9-85AA-C9DE4EBC13FE}"/>
              </a:ext>
            </a:extLst>
          </p:cNvPr>
          <p:cNvCxnSpPr/>
          <p:nvPr/>
        </p:nvCxnSpPr>
        <p:spPr>
          <a:xfrm>
            <a:off x="4142869" y="4635436"/>
            <a:ext cx="0" cy="226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4265C221-C617-4062-8BDF-610B7B9A4E20}"/>
              </a:ext>
            </a:extLst>
          </p:cNvPr>
          <p:cNvCxnSpPr/>
          <p:nvPr/>
        </p:nvCxnSpPr>
        <p:spPr>
          <a:xfrm>
            <a:off x="4513945" y="4671405"/>
            <a:ext cx="0" cy="226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E1E82191-2B86-42F4-ADE5-358736AA43B9}"/>
              </a:ext>
            </a:extLst>
          </p:cNvPr>
          <p:cNvCxnSpPr/>
          <p:nvPr/>
        </p:nvCxnSpPr>
        <p:spPr>
          <a:xfrm>
            <a:off x="4813498" y="4643974"/>
            <a:ext cx="0" cy="226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D1032624-3955-4CAE-8E6D-1C78842BDC83}"/>
              </a:ext>
            </a:extLst>
          </p:cNvPr>
          <p:cNvCxnSpPr/>
          <p:nvPr/>
        </p:nvCxnSpPr>
        <p:spPr>
          <a:xfrm>
            <a:off x="4917739" y="4627327"/>
            <a:ext cx="0" cy="226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B0B2F8B1-F56B-4669-827C-86B1CFFC63E5}"/>
              </a:ext>
            </a:extLst>
          </p:cNvPr>
          <p:cNvCxnSpPr/>
          <p:nvPr/>
        </p:nvCxnSpPr>
        <p:spPr>
          <a:xfrm>
            <a:off x="5364644" y="4586609"/>
            <a:ext cx="0" cy="226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D247C99E-EF33-480D-B7CC-3F9B10260DB6}"/>
              </a:ext>
            </a:extLst>
          </p:cNvPr>
          <p:cNvCxnSpPr/>
          <p:nvPr/>
        </p:nvCxnSpPr>
        <p:spPr>
          <a:xfrm>
            <a:off x="4974859" y="4619477"/>
            <a:ext cx="0" cy="226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B2A4811C-C5B5-4E62-ADBE-E60092B0DD05}"/>
              </a:ext>
            </a:extLst>
          </p:cNvPr>
          <p:cNvCxnSpPr/>
          <p:nvPr/>
        </p:nvCxnSpPr>
        <p:spPr>
          <a:xfrm>
            <a:off x="5774798" y="4689617"/>
            <a:ext cx="0" cy="226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F5915DBF-965A-4FEE-AB71-4059E07FA252}"/>
              </a:ext>
            </a:extLst>
          </p:cNvPr>
          <p:cNvCxnSpPr/>
          <p:nvPr/>
        </p:nvCxnSpPr>
        <p:spPr>
          <a:xfrm>
            <a:off x="5613232" y="4613589"/>
            <a:ext cx="0" cy="226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7C9F7B2F-677B-4558-859C-41EC7FFC3AE7}"/>
              </a:ext>
            </a:extLst>
          </p:cNvPr>
          <p:cNvCxnSpPr/>
          <p:nvPr/>
        </p:nvCxnSpPr>
        <p:spPr>
          <a:xfrm>
            <a:off x="6060933" y="4723630"/>
            <a:ext cx="0" cy="226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26500B86-7315-4EEE-B276-C0F80096632E}"/>
              </a:ext>
            </a:extLst>
          </p:cNvPr>
          <p:cNvCxnSpPr/>
          <p:nvPr/>
        </p:nvCxnSpPr>
        <p:spPr>
          <a:xfrm>
            <a:off x="6260873" y="4650223"/>
            <a:ext cx="0" cy="226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2F22A811-75D9-4AC4-9E6A-B61B23EA97D8}"/>
              </a:ext>
            </a:extLst>
          </p:cNvPr>
          <p:cNvCxnSpPr/>
          <p:nvPr/>
        </p:nvCxnSpPr>
        <p:spPr>
          <a:xfrm>
            <a:off x="6375331" y="4610589"/>
            <a:ext cx="0" cy="226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67882ED1-154D-4EBD-8720-D379974D472C}"/>
              </a:ext>
            </a:extLst>
          </p:cNvPr>
          <p:cNvCxnSpPr/>
          <p:nvPr/>
        </p:nvCxnSpPr>
        <p:spPr>
          <a:xfrm>
            <a:off x="6796693" y="4498353"/>
            <a:ext cx="0" cy="226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56C030DE-8523-4FDA-8C64-383B678AF529}"/>
              </a:ext>
            </a:extLst>
          </p:cNvPr>
          <p:cNvCxnSpPr/>
          <p:nvPr/>
        </p:nvCxnSpPr>
        <p:spPr>
          <a:xfrm>
            <a:off x="6491197" y="4574642"/>
            <a:ext cx="0" cy="226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5A193EA6-4F90-4A14-9962-F83AD3C7881D}"/>
              </a:ext>
            </a:extLst>
          </p:cNvPr>
          <p:cNvCxnSpPr/>
          <p:nvPr/>
        </p:nvCxnSpPr>
        <p:spPr>
          <a:xfrm>
            <a:off x="3220142" y="4717450"/>
            <a:ext cx="0" cy="226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8C31F95F-9038-4900-870A-07A02CEA419E}"/>
              </a:ext>
            </a:extLst>
          </p:cNvPr>
          <p:cNvCxnSpPr/>
          <p:nvPr/>
        </p:nvCxnSpPr>
        <p:spPr>
          <a:xfrm>
            <a:off x="3325526" y="4697956"/>
            <a:ext cx="0" cy="226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タイトル 4">
            <a:extLst>
              <a:ext uri="{FF2B5EF4-FFF2-40B4-BE49-F238E27FC236}">
                <a16:creationId xmlns:a16="http://schemas.microsoft.com/office/drawing/2014/main" id="{5C18727F-ED7B-4898-936C-65801D797D2B}"/>
              </a:ext>
            </a:extLst>
          </p:cNvPr>
          <p:cNvSpPr txBox="1">
            <a:spLocks/>
          </p:cNvSpPr>
          <p:nvPr/>
        </p:nvSpPr>
        <p:spPr>
          <a:xfrm>
            <a:off x="158824" y="404664"/>
            <a:ext cx="8805664" cy="648072"/>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2800" b="1" u="none" kern="1200" baseline="0">
                <a:solidFill>
                  <a:schemeClr val="tx1"/>
                </a:solidFill>
                <a:effectLst/>
                <a:latin typeface="+mj-lt"/>
                <a:ea typeface="+mj-ea"/>
                <a:cs typeface="+mj-cs"/>
              </a:defRPr>
            </a:lvl1pPr>
          </a:lstStyle>
          <a:p>
            <a:pPr algn="ctr"/>
            <a:r>
              <a:rPr lang="en-US" altLang="ja-JP" sz="4400" dirty="0">
                <a:latin typeface="Candara" panose="020E0502030303020204" pitchFamily="34" charset="0"/>
              </a:rPr>
              <a:t>Radial velocity measurement</a:t>
            </a:r>
            <a:endParaRPr lang="ja-JP" altLang="en-US" sz="4400" dirty="0">
              <a:latin typeface="Candara" panose="020E0502030303020204" pitchFamily="34" charset="0"/>
            </a:endParaRPr>
          </a:p>
        </p:txBody>
      </p:sp>
    </p:spTree>
    <p:extLst>
      <p:ext uri="{BB962C8B-B14F-4D97-AF65-F5344CB8AC3E}">
        <p14:creationId xmlns:p14="http://schemas.microsoft.com/office/powerpoint/2010/main" val="36974583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autoRev="1" fill="hold" nodeType="withEffect">
                                  <p:stCondLst>
                                    <p:cond delay="100"/>
                                  </p:stCondLst>
                                  <p:childTnLst>
                                    <p:animMotion origin="layout" path="M 0.00295 4.07407E-6 L -0.00226 4.07407E-6 " pathEditMode="fixed" rAng="0" ptsTypes="AA">
                                      <p:cBhvr>
                                        <p:cTn id="6" dur="1000" spd="-100000" fill="hold"/>
                                        <p:tgtEl>
                                          <p:spTgt spid="22"/>
                                        </p:tgtEl>
                                        <p:attrNameLst>
                                          <p:attrName>ppt_x</p:attrName>
                                          <p:attrName>ppt_y</p:attrName>
                                        </p:attrNameLst>
                                      </p:cBhvr>
                                      <p:rCtr x="-260" y="0"/>
                                    </p:animMotion>
                                  </p:childTnLst>
                                </p:cTn>
                              </p:par>
                              <p:par>
                                <p:cTn id="7" presetID="6" presetClass="emph" presetSubtype="0" repeatCount="indefinite" autoRev="1" fill="hold" nodeType="withEffect">
                                  <p:stCondLst>
                                    <p:cond delay="0"/>
                                  </p:stCondLst>
                                  <p:childTnLst>
                                    <p:animScale>
                                      <p:cBhvr>
                                        <p:cTn id="8" dur="500" fill="hold"/>
                                        <p:tgtEl>
                                          <p:spTgt spid="22"/>
                                        </p:tgtEl>
                                      </p:cBhvr>
                                      <p:by x="102000" y="100000"/>
                                    </p:animScale>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animBg="1"/>
      <p:bldP spid="35"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356510" y="2080444"/>
            <a:ext cx="573234" cy="369332"/>
          </a:xfrm>
          <a:prstGeom prst="rect">
            <a:avLst/>
          </a:prstGeom>
          <a:solidFill>
            <a:srgbClr val="FFD1D1"/>
          </a:solidFill>
          <a:ln>
            <a:noFill/>
          </a:ln>
          <a:effectLs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en-US" altLang="ja-JP" sz="1800" dirty="0">
                <a:latin typeface="Tahoma" panose="020B0604030504040204" pitchFamily="34" charset="0"/>
                <a:ea typeface="Tahoma" panose="020B0604030504040204" pitchFamily="34" charset="0"/>
                <a:cs typeface="Tahoma" panose="020B0604030504040204" pitchFamily="34" charset="0"/>
              </a:rPr>
              <a:t>Red</a:t>
            </a:r>
          </a:p>
        </p:txBody>
      </p:sp>
      <p:sp>
        <p:nvSpPr>
          <p:cNvPr id="6" name="Text Box 5"/>
          <p:cNvSpPr txBox="1">
            <a:spLocks noChangeArrowheads="1"/>
          </p:cNvSpPr>
          <p:nvPr/>
        </p:nvSpPr>
        <p:spPr bwMode="auto">
          <a:xfrm>
            <a:off x="8062235" y="2073771"/>
            <a:ext cx="641350" cy="366713"/>
          </a:xfrm>
          <a:prstGeom prst="rect">
            <a:avLst/>
          </a:prstGeom>
          <a:solidFill>
            <a:schemeClr val="accent5"/>
          </a:solidFill>
          <a:ln>
            <a:noFill/>
          </a:ln>
          <a:effectLs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en-US" altLang="ja-JP" sz="1800" dirty="0">
                <a:latin typeface="Tahoma" panose="020B0604030504040204" pitchFamily="34" charset="0"/>
                <a:ea typeface="Tahoma" panose="020B0604030504040204" pitchFamily="34" charset="0"/>
                <a:cs typeface="Tahoma" panose="020B0604030504040204" pitchFamily="34" charset="0"/>
              </a:rPr>
              <a:t>Blue</a:t>
            </a:r>
          </a:p>
        </p:txBody>
      </p:sp>
      <p:cxnSp>
        <p:nvCxnSpPr>
          <p:cNvPr id="7" name="直線矢印コネクタ 6"/>
          <p:cNvCxnSpPr/>
          <p:nvPr/>
        </p:nvCxnSpPr>
        <p:spPr>
          <a:xfrm>
            <a:off x="997860" y="2296468"/>
            <a:ext cx="7064375"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2" name="グループ化 21"/>
          <p:cNvGrpSpPr/>
          <p:nvPr/>
        </p:nvGrpSpPr>
        <p:grpSpPr>
          <a:xfrm>
            <a:off x="2576767" y="2365451"/>
            <a:ext cx="3709581" cy="284693"/>
            <a:chOff x="2661402" y="1916832"/>
            <a:chExt cx="3656277" cy="901702"/>
          </a:xfrm>
        </p:grpSpPr>
        <p:sp>
          <p:nvSpPr>
            <p:cNvPr id="10" name="Line 21"/>
            <p:cNvSpPr>
              <a:spLocks noChangeShapeType="1"/>
            </p:cNvSpPr>
            <p:nvPr/>
          </p:nvSpPr>
          <p:spPr bwMode="auto">
            <a:xfrm>
              <a:off x="2661402" y="1916834"/>
              <a:ext cx="0" cy="901699"/>
            </a:xfrm>
            <a:prstGeom prst="line">
              <a:avLst/>
            </a:prstGeom>
            <a:noFill/>
            <a:ln w="57150">
              <a:solidFill>
                <a:srgbClr val="990099"/>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Arial" charset="0"/>
                <a:ea typeface="ＭＳ Ｐゴシック" pitchFamily="50" charset="-128"/>
              </a:endParaRPr>
            </a:p>
          </p:txBody>
        </p:sp>
        <p:sp>
          <p:nvSpPr>
            <p:cNvPr id="11" name="Line 22"/>
            <p:cNvSpPr>
              <a:spLocks noChangeShapeType="1"/>
            </p:cNvSpPr>
            <p:nvPr/>
          </p:nvSpPr>
          <p:spPr bwMode="auto">
            <a:xfrm>
              <a:off x="2991602" y="1920009"/>
              <a:ext cx="0" cy="898525"/>
            </a:xfrm>
            <a:prstGeom prst="line">
              <a:avLst/>
            </a:prstGeom>
            <a:noFill/>
            <a:ln w="57150">
              <a:solidFill>
                <a:srgbClr val="CE4132"/>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Arial" charset="0"/>
                <a:ea typeface="ＭＳ Ｐゴシック" pitchFamily="50" charset="-128"/>
              </a:endParaRPr>
            </a:p>
          </p:txBody>
        </p:sp>
        <p:sp>
          <p:nvSpPr>
            <p:cNvPr id="12" name="Line 23"/>
            <p:cNvSpPr>
              <a:spLocks noChangeShapeType="1"/>
            </p:cNvSpPr>
            <p:nvPr/>
          </p:nvSpPr>
          <p:spPr bwMode="auto">
            <a:xfrm>
              <a:off x="3323522" y="1916834"/>
              <a:ext cx="0" cy="901700"/>
            </a:xfrm>
            <a:prstGeom prst="line">
              <a:avLst/>
            </a:prstGeom>
            <a:noFill/>
            <a:ln w="57150">
              <a:solidFill>
                <a:srgbClr val="D44B14"/>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Arial" charset="0"/>
                <a:ea typeface="ＭＳ Ｐゴシック" pitchFamily="50" charset="-128"/>
              </a:endParaRPr>
            </a:p>
          </p:txBody>
        </p:sp>
        <p:sp>
          <p:nvSpPr>
            <p:cNvPr id="13" name="Line 24"/>
            <p:cNvSpPr>
              <a:spLocks noChangeShapeType="1"/>
            </p:cNvSpPr>
            <p:nvPr/>
          </p:nvSpPr>
          <p:spPr bwMode="auto">
            <a:xfrm>
              <a:off x="3657161" y="1916833"/>
              <a:ext cx="0" cy="901699"/>
            </a:xfrm>
            <a:prstGeom prst="line">
              <a:avLst/>
            </a:prstGeom>
            <a:noFill/>
            <a:ln w="57150">
              <a:solidFill>
                <a:srgbClr val="F5390D"/>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Arial" charset="0"/>
                <a:ea typeface="ＭＳ Ｐゴシック" pitchFamily="50" charset="-128"/>
              </a:endParaRPr>
            </a:p>
          </p:txBody>
        </p:sp>
        <p:sp>
          <p:nvSpPr>
            <p:cNvPr id="14" name="Line 25"/>
            <p:cNvSpPr>
              <a:spLocks noChangeShapeType="1"/>
            </p:cNvSpPr>
            <p:nvPr/>
          </p:nvSpPr>
          <p:spPr bwMode="auto">
            <a:xfrm>
              <a:off x="3989082" y="1916833"/>
              <a:ext cx="0" cy="901701"/>
            </a:xfrm>
            <a:prstGeom prst="line">
              <a:avLst/>
            </a:prstGeom>
            <a:noFill/>
            <a:ln w="57150">
              <a:solidFill>
                <a:srgbClr val="FA8418"/>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Arial" charset="0"/>
                <a:ea typeface="ＭＳ Ｐゴシック" pitchFamily="50" charset="-128"/>
              </a:endParaRPr>
            </a:p>
          </p:txBody>
        </p:sp>
        <p:sp>
          <p:nvSpPr>
            <p:cNvPr id="15" name="Line 26"/>
            <p:cNvSpPr>
              <a:spLocks noChangeShapeType="1"/>
            </p:cNvSpPr>
            <p:nvPr/>
          </p:nvSpPr>
          <p:spPr bwMode="auto">
            <a:xfrm>
              <a:off x="4321001" y="1916833"/>
              <a:ext cx="0" cy="901700"/>
            </a:xfrm>
            <a:prstGeom prst="line">
              <a:avLst/>
            </a:prstGeom>
            <a:noFill/>
            <a:ln w="57150">
              <a:solidFill>
                <a:srgbClr val="FCDF06"/>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Arial" charset="0"/>
                <a:ea typeface="ＭＳ Ｐゴシック" pitchFamily="50" charset="-128"/>
              </a:endParaRPr>
            </a:p>
          </p:txBody>
        </p:sp>
        <p:sp>
          <p:nvSpPr>
            <p:cNvPr id="16" name="Line 27"/>
            <p:cNvSpPr>
              <a:spLocks noChangeShapeType="1"/>
            </p:cNvSpPr>
            <p:nvPr/>
          </p:nvSpPr>
          <p:spPr bwMode="auto">
            <a:xfrm>
              <a:off x="4654640" y="1916832"/>
              <a:ext cx="0" cy="900113"/>
            </a:xfrm>
            <a:prstGeom prst="line">
              <a:avLst/>
            </a:prstGeom>
            <a:noFill/>
            <a:ln w="57150">
              <a:solidFill>
                <a:srgbClr val="B5F022"/>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Arial" charset="0"/>
                <a:ea typeface="ＭＳ Ｐゴシック" pitchFamily="50" charset="-128"/>
              </a:endParaRPr>
            </a:p>
          </p:txBody>
        </p:sp>
        <p:sp>
          <p:nvSpPr>
            <p:cNvPr id="17" name="Line 28"/>
            <p:cNvSpPr>
              <a:spLocks noChangeShapeType="1"/>
            </p:cNvSpPr>
            <p:nvPr/>
          </p:nvSpPr>
          <p:spPr bwMode="auto">
            <a:xfrm>
              <a:off x="4986561" y="1916832"/>
              <a:ext cx="0" cy="900115"/>
            </a:xfrm>
            <a:prstGeom prst="line">
              <a:avLst/>
            </a:prstGeom>
            <a:noFill/>
            <a:ln w="57150">
              <a:solidFill>
                <a:srgbClr val="0DD503"/>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Arial" charset="0"/>
                <a:ea typeface="ＭＳ Ｐゴシック" pitchFamily="50" charset="-128"/>
              </a:endParaRPr>
            </a:p>
          </p:txBody>
        </p:sp>
        <p:sp>
          <p:nvSpPr>
            <p:cNvPr id="18" name="Line 29"/>
            <p:cNvSpPr>
              <a:spLocks noChangeShapeType="1"/>
            </p:cNvSpPr>
            <p:nvPr/>
          </p:nvSpPr>
          <p:spPr bwMode="auto">
            <a:xfrm>
              <a:off x="5316761" y="1916832"/>
              <a:ext cx="0" cy="900114"/>
            </a:xfrm>
            <a:prstGeom prst="line">
              <a:avLst/>
            </a:prstGeom>
            <a:noFill/>
            <a:ln w="57150">
              <a:solidFill>
                <a:srgbClr val="026A25"/>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Arial" charset="0"/>
                <a:ea typeface="ＭＳ Ｐゴシック" pitchFamily="50" charset="-128"/>
              </a:endParaRPr>
            </a:p>
          </p:txBody>
        </p:sp>
        <p:sp>
          <p:nvSpPr>
            <p:cNvPr id="19" name="Line 30"/>
            <p:cNvSpPr>
              <a:spLocks noChangeShapeType="1"/>
            </p:cNvSpPr>
            <p:nvPr/>
          </p:nvSpPr>
          <p:spPr bwMode="auto">
            <a:xfrm>
              <a:off x="5652120" y="1916832"/>
              <a:ext cx="0" cy="900115"/>
            </a:xfrm>
            <a:prstGeom prst="line">
              <a:avLst/>
            </a:prstGeom>
            <a:noFill/>
            <a:ln w="57150">
              <a:solidFill>
                <a:srgbClr val="1B1B8F"/>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Arial" charset="0"/>
                <a:ea typeface="ＭＳ Ｐゴシック" pitchFamily="50" charset="-128"/>
              </a:endParaRPr>
            </a:p>
          </p:txBody>
        </p:sp>
        <p:sp>
          <p:nvSpPr>
            <p:cNvPr id="20" name="Line 31"/>
            <p:cNvSpPr>
              <a:spLocks noChangeShapeType="1"/>
            </p:cNvSpPr>
            <p:nvPr/>
          </p:nvSpPr>
          <p:spPr bwMode="auto">
            <a:xfrm>
              <a:off x="5982320" y="1916834"/>
              <a:ext cx="0" cy="900113"/>
            </a:xfrm>
            <a:prstGeom prst="line">
              <a:avLst/>
            </a:prstGeom>
            <a:noFill/>
            <a:ln w="57150">
              <a:solidFill>
                <a:srgbClr val="2300F4"/>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Arial" charset="0"/>
                <a:ea typeface="ＭＳ Ｐゴシック" pitchFamily="50" charset="-128"/>
              </a:endParaRPr>
            </a:p>
          </p:txBody>
        </p:sp>
        <p:sp>
          <p:nvSpPr>
            <p:cNvPr id="21" name="Line 32"/>
            <p:cNvSpPr>
              <a:spLocks noChangeShapeType="1"/>
            </p:cNvSpPr>
            <p:nvPr/>
          </p:nvSpPr>
          <p:spPr bwMode="auto">
            <a:xfrm>
              <a:off x="6317679" y="1916832"/>
              <a:ext cx="0" cy="900114"/>
            </a:xfrm>
            <a:prstGeom prst="line">
              <a:avLst/>
            </a:prstGeom>
            <a:noFill/>
            <a:ln w="57150">
              <a:solidFill>
                <a:srgbClr val="8204C8"/>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Arial" charset="0"/>
                <a:ea typeface="ＭＳ Ｐゴシック" pitchFamily="50" charset="-128"/>
              </a:endParaRPr>
            </a:p>
          </p:txBody>
        </p:sp>
      </p:grpSp>
      <p:sp>
        <p:nvSpPr>
          <p:cNvPr id="45" name="Text Box 3"/>
          <p:cNvSpPr txBox="1">
            <a:spLocks noChangeArrowheads="1"/>
          </p:cNvSpPr>
          <p:nvPr/>
        </p:nvSpPr>
        <p:spPr bwMode="auto">
          <a:xfrm>
            <a:off x="1843865" y="3024541"/>
            <a:ext cx="5445538" cy="2985392"/>
          </a:xfrm>
          <a:prstGeom prst="rect">
            <a:avLst/>
          </a:prstGeom>
          <a:solidFill>
            <a:srgbClr val="FFFF00"/>
          </a:solidFill>
          <a:ln>
            <a:noFill/>
          </a:ln>
          <a:effectLst>
            <a:softEdge rad="31750"/>
          </a:effectLst>
          <a:extLst/>
        </p:spPr>
        <p:txBody>
          <a:bodyPr wrap="square" lIns="91406" tIns="45700" rIns="91406" bIns="45700">
            <a:spAutoFit/>
          </a:bodyPr>
          <a:lstStyle>
            <a:lvl1pPr defTabSz="4954588">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4954588">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4954588">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4954588">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4954588">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4954588"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4954588"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4954588"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4954588"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742950" indent="-742950">
              <a:spcBef>
                <a:spcPct val="50000"/>
              </a:spcBef>
              <a:spcAft>
                <a:spcPts val="600"/>
              </a:spcAft>
              <a:buFont typeface="+mj-lt"/>
              <a:buAutoNum type="arabicPeriod"/>
            </a:pPr>
            <a:r>
              <a:rPr lang="en-US" altLang="ja-JP" sz="2400" b="1" dirty="0">
                <a:latin typeface="Tahoma" panose="020B0604030504040204" pitchFamily="34" charset="0"/>
                <a:ea typeface="Tahoma" panose="020B0604030504040204" pitchFamily="34" charset="0"/>
                <a:cs typeface="Tahoma" panose="020B0604030504040204" pitchFamily="34" charset="0"/>
              </a:rPr>
              <a:t>High preciseness</a:t>
            </a:r>
          </a:p>
          <a:p>
            <a:pPr marL="742950" indent="-742950">
              <a:spcBef>
                <a:spcPct val="50000"/>
              </a:spcBef>
              <a:spcAft>
                <a:spcPts val="600"/>
              </a:spcAft>
              <a:buFont typeface="+mj-lt"/>
              <a:buAutoNum type="arabicPeriod"/>
            </a:pPr>
            <a:r>
              <a:rPr lang="en-US" altLang="ja-JP" sz="2400" b="1" dirty="0">
                <a:latin typeface="Tahoma" panose="020B0604030504040204" pitchFamily="34" charset="0"/>
                <a:ea typeface="Tahoma" panose="020B0604030504040204" pitchFamily="34" charset="0"/>
                <a:cs typeface="Tahoma" panose="020B0604030504040204" pitchFamily="34" charset="0"/>
              </a:rPr>
              <a:t>Appropriate spectral density</a:t>
            </a:r>
          </a:p>
          <a:p>
            <a:pPr marL="742950" indent="-742950">
              <a:spcBef>
                <a:spcPct val="50000"/>
              </a:spcBef>
              <a:spcAft>
                <a:spcPts val="600"/>
              </a:spcAft>
              <a:buFont typeface="+mj-lt"/>
              <a:buAutoNum type="arabicPeriod"/>
            </a:pPr>
            <a:r>
              <a:rPr lang="en-US" altLang="ja-JP" sz="2400" b="1" dirty="0">
                <a:latin typeface="Tahoma" panose="020B0604030504040204" pitchFamily="34" charset="0"/>
                <a:ea typeface="Tahoma" panose="020B0604030504040204" pitchFamily="34" charset="0"/>
                <a:cs typeface="Tahoma" panose="020B0604030504040204" pitchFamily="34" charset="0"/>
              </a:rPr>
              <a:t>Wide wavelength coverage</a:t>
            </a:r>
          </a:p>
          <a:p>
            <a:pPr marL="742950" indent="-742950">
              <a:spcBef>
                <a:spcPct val="50000"/>
              </a:spcBef>
              <a:spcAft>
                <a:spcPts val="600"/>
              </a:spcAft>
              <a:buFont typeface="+mj-lt"/>
              <a:buAutoNum type="arabicPeriod"/>
            </a:pPr>
            <a:r>
              <a:rPr lang="en-US" altLang="ja-JP" sz="2400" b="1" dirty="0">
                <a:latin typeface="Tahoma" panose="020B0604030504040204" pitchFamily="34" charset="0"/>
                <a:ea typeface="Tahoma" panose="020B0604030504040204" pitchFamily="34" charset="0"/>
                <a:cs typeface="Tahoma" panose="020B0604030504040204" pitchFamily="34" charset="0"/>
              </a:rPr>
              <a:t>High and uniform intensity</a:t>
            </a:r>
          </a:p>
          <a:p>
            <a:pPr marL="742950" indent="-742950">
              <a:spcBef>
                <a:spcPct val="50000"/>
              </a:spcBef>
              <a:spcAft>
                <a:spcPts val="600"/>
              </a:spcAft>
              <a:buFont typeface="+mj-lt"/>
              <a:buAutoNum type="arabicPeriod"/>
            </a:pPr>
            <a:r>
              <a:rPr lang="en-US" altLang="ja-JP" sz="2400" b="1" dirty="0">
                <a:latin typeface="Tahoma" panose="020B0604030504040204" pitchFamily="34" charset="0"/>
                <a:ea typeface="Tahoma" panose="020B0604030504040204" pitchFamily="34" charset="0"/>
                <a:cs typeface="Tahoma" panose="020B0604030504040204" pitchFamily="34" charset="0"/>
              </a:rPr>
              <a:t>Practicality</a:t>
            </a:r>
          </a:p>
        </p:txBody>
      </p:sp>
      <p:sp>
        <p:nvSpPr>
          <p:cNvPr id="47" name="タイトル 1"/>
          <p:cNvSpPr txBox="1">
            <a:spLocks/>
          </p:cNvSpPr>
          <p:nvPr/>
        </p:nvSpPr>
        <p:spPr>
          <a:xfrm>
            <a:off x="1172715" y="556470"/>
            <a:ext cx="6787838"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4000" b="1" dirty="0">
                <a:latin typeface="Candara" panose="020E0502030303020204" pitchFamily="34" charset="0"/>
              </a:rPr>
              <a:t>Wavelength standards</a:t>
            </a:r>
            <a:endParaRPr lang="ja-JP" altLang="en-US" sz="4000" b="1" dirty="0">
              <a:latin typeface="Candara" panose="020E0502030303020204" pitchFamily="34" charset="0"/>
            </a:endParaRPr>
          </a:p>
        </p:txBody>
      </p:sp>
      <p:sp>
        <p:nvSpPr>
          <p:cNvPr id="48" name="タイトル 1">
            <a:extLst>
              <a:ext uri="{FF2B5EF4-FFF2-40B4-BE49-F238E27FC236}">
                <a16:creationId xmlns:a16="http://schemas.microsoft.com/office/drawing/2014/main" id="{EEB4E662-F701-4D55-B704-4715B418AE6A}"/>
              </a:ext>
            </a:extLst>
          </p:cNvPr>
          <p:cNvSpPr txBox="1">
            <a:spLocks/>
          </p:cNvSpPr>
          <p:nvPr/>
        </p:nvSpPr>
        <p:spPr>
          <a:xfrm>
            <a:off x="270272" y="1268760"/>
            <a:ext cx="2882550" cy="648072"/>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2800" b="1" u="none" kern="1200" baseline="0">
                <a:solidFill>
                  <a:schemeClr val="tx1"/>
                </a:solidFill>
                <a:effectLst/>
                <a:latin typeface="+mj-lt"/>
                <a:ea typeface="+mj-ea"/>
                <a:cs typeface="+mj-cs"/>
              </a:defRPr>
            </a:lvl1pPr>
          </a:lstStyle>
          <a:p>
            <a:r>
              <a:rPr lang="en-US" altLang="ja-JP" sz="2400" b="0" dirty="0">
                <a:latin typeface="Segoe UI" panose="020B0502040204020203" pitchFamily="34" charset="0"/>
                <a:cs typeface="Segoe UI" panose="020B0502040204020203" pitchFamily="34" charset="0"/>
              </a:rPr>
              <a:t>Requirements</a:t>
            </a:r>
            <a:endParaRPr lang="ja-JP" altLang="en-US" sz="2400" b="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515845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5"/>
          <p:cNvSpPr>
            <a:spLocks noChangeShapeType="1"/>
          </p:cNvSpPr>
          <p:nvPr/>
        </p:nvSpPr>
        <p:spPr bwMode="auto">
          <a:xfrm>
            <a:off x="313382" y="3994663"/>
            <a:ext cx="3857492" cy="0"/>
          </a:xfrm>
          <a:prstGeom prst="line">
            <a:avLst/>
          </a:prstGeom>
          <a:noFill/>
          <a:ln w="95250">
            <a:solidFill>
              <a:srgbClr val="000000"/>
            </a:solidFill>
            <a:round/>
            <a:headEnd/>
            <a:tailEnd/>
          </a:ln>
          <a:effectLst>
            <a:outerShdw blurRad="76200" dist="12700" dir="2700000" sy="-23000" kx="-800400" algn="bl" rotWithShape="0">
              <a:prstClr val="black">
                <a:alpha val="20000"/>
              </a:prst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Tahoma" panose="020B0604030504040204" pitchFamily="34" charset="0"/>
              <a:cs typeface="Tahoma" panose="020B0604030504040204" pitchFamily="34" charset="0"/>
            </a:endParaRPr>
          </a:p>
        </p:txBody>
      </p:sp>
      <p:sp>
        <p:nvSpPr>
          <p:cNvPr id="13" name="Rectangle 6"/>
          <p:cNvSpPr>
            <a:spLocks noChangeArrowheads="1"/>
          </p:cNvSpPr>
          <p:nvPr/>
        </p:nvSpPr>
        <p:spPr bwMode="auto">
          <a:xfrm>
            <a:off x="4167434" y="3953388"/>
            <a:ext cx="4411266" cy="88900"/>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n w="9525">
            <a:noFill/>
            <a:miter lim="800000"/>
            <a:headEnd/>
            <a:tailEnd/>
          </a:ln>
          <a:effectLst>
            <a:outerShdw blurRad="76200" dist="12700" dir="2700000" sy="-23000" kx="-800400" algn="bl" rotWithShape="0">
              <a:prstClr val="black">
                <a:alpha val="20000"/>
              </a:prstClr>
            </a:outerShdw>
          </a:effectLst>
        </p:spPr>
        <p:txBody>
          <a:bodyPr wrap="none" anchor="ctr"/>
          <a:lstStyle/>
          <a:p>
            <a:pPr fontAlgn="base">
              <a:spcBef>
                <a:spcPct val="0"/>
              </a:spcBef>
              <a:spcAft>
                <a:spcPct val="0"/>
              </a:spcAft>
              <a:defRPr/>
            </a:pPr>
            <a:endParaRPr lang="ja-JP" altLang="en-US" sz="2000">
              <a:solidFill>
                <a:srgbClr val="000000"/>
              </a:solidFill>
              <a:latin typeface="Tahoma" panose="020B0604030504040204" pitchFamily="34" charset="0"/>
              <a:cs typeface="Tahoma" panose="020B0604030504040204" pitchFamily="34" charset="0"/>
            </a:endParaRPr>
          </a:p>
        </p:txBody>
      </p:sp>
      <p:sp>
        <p:nvSpPr>
          <p:cNvPr id="14" name="AutoShape 7"/>
          <p:cNvSpPr>
            <a:spLocks noChangeArrowheads="1"/>
          </p:cNvSpPr>
          <p:nvPr/>
        </p:nvSpPr>
        <p:spPr bwMode="auto">
          <a:xfrm rot="5400000">
            <a:off x="8651924" y="3812960"/>
            <a:ext cx="209550" cy="369755"/>
          </a:xfrm>
          <a:prstGeom prst="triangle">
            <a:avLst>
              <a:gd name="adj" fmla="val 50000"/>
            </a:avLst>
          </a:prstGeom>
          <a:solidFill>
            <a:srgbClr val="9900CC"/>
          </a:solidFill>
          <a:ln w="9525">
            <a:noFill/>
            <a:miter lim="800000"/>
            <a:headEnd/>
            <a:tailEnd/>
          </a:ln>
          <a:effectLst>
            <a:outerShdw blurRad="76200" dist="12700" dir="2700000" sy="-23000" kx="-800400" algn="bl" rotWithShape="0">
              <a:prstClr val="black">
                <a:alpha val="20000"/>
              </a:prstClr>
            </a:outerShdw>
          </a:effectLst>
        </p:spPr>
        <p:txBody>
          <a:bodyPr wrap="none" anchor="ctr"/>
          <a:lstStyle/>
          <a:p>
            <a:pPr fontAlgn="base">
              <a:spcBef>
                <a:spcPct val="0"/>
              </a:spcBef>
              <a:spcAft>
                <a:spcPct val="0"/>
              </a:spcAft>
              <a:defRPr/>
            </a:pPr>
            <a:endParaRPr lang="ja-JP" altLang="en-US" sz="2000">
              <a:solidFill>
                <a:srgbClr val="000000"/>
              </a:solidFill>
              <a:latin typeface="Tahoma" panose="020B0604030504040204" pitchFamily="34" charset="0"/>
              <a:cs typeface="Tahoma" panose="020B0604030504040204" pitchFamily="34" charset="0"/>
            </a:endParaRPr>
          </a:p>
        </p:txBody>
      </p:sp>
      <p:grpSp>
        <p:nvGrpSpPr>
          <p:cNvPr id="15" name="Group 8"/>
          <p:cNvGrpSpPr>
            <a:grpSpLocks/>
          </p:cNvGrpSpPr>
          <p:nvPr/>
        </p:nvGrpSpPr>
        <p:grpSpPr bwMode="auto">
          <a:xfrm>
            <a:off x="473323" y="3316800"/>
            <a:ext cx="3657997" cy="635000"/>
            <a:chOff x="1186" y="2674"/>
            <a:chExt cx="1049" cy="400"/>
          </a:xfrm>
        </p:grpSpPr>
        <p:sp>
          <p:nvSpPr>
            <p:cNvPr id="16" name="Line 9"/>
            <p:cNvSpPr>
              <a:spLocks noChangeShapeType="1"/>
            </p:cNvSpPr>
            <p:nvPr/>
          </p:nvSpPr>
          <p:spPr bwMode="auto">
            <a:xfrm>
              <a:off x="1186" y="2675"/>
              <a:ext cx="0" cy="399"/>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Tahoma" panose="020B0604030504040204" pitchFamily="34" charset="0"/>
                <a:cs typeface="Tahoma" panose="020B0604030504040204" pitchFamily="34" charset="0"/>
              </a:endParaRPr>
            </a:p>
          </p:txBody>
        </p:sp>
        <p:sp>
          <p:nvSpPr>
            <p:cNvPr id="17" name="Line 10"/>
            <p:cNvSpPr>
              <a:spLocks noChangeShapeType="1"/>
            </p:cNvSpPr>
            <p:nvPr/>
          </p:nvSpPr>
          <p:spPr bwMode="auto">
            <a:xfrm>
              <a:off x="1281" y="2675"/>
              <a:ext cx="0" cy="399"/>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Tahoma" panose="020B0604030504040204" pitchFamily="34" charset="0"/>
                <a:cs typeface="Tahoma" panose="020B0604030504040204" pitchFamily="34" charset="0"/>
              </a:endParaRPr>
            </a:p>
          </p:txBody>
        </p:sp>
        <p:sp>
          <p:nvSpPr>
            <p:cNvPr id="18" name="Line 11"/>
            <p:cNvSpPr>
              <a:spLocks noChangeShapeType="1"/>
            </p:cNvSpPr>
            <p:nvPr/>
          </p:nvSpPr>
          <p:spPr bwMode="auto">
            <a:xfrm>
              <a:off x="1376" y="2675"/>
              <a:ext cx="0" cy="399"/>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Tahoma" panose="020B0604030504040204" pitchFamily="34" charset="0"/>
                <a:cs typeface="Tahoma" panose="020B0604030504040204" pitchFamily="34" charset="0"/>
              </a:endParaRPr>
            </a:p>
          </p:txBody>
        </p:sp>
        <p:sp>
          <p:nvSpPr>
            <p:cNvPr id="19" name="Line 12"/>
            <p:cNvSpPr>
              <a:spLocks noChangeShapeType="1"/>
            </p:cNvSpPr>
            <p:nvPr/>
          </p:nvSpPr>
          <p:spPr bwMode="auto">
            <a:xfrm>
              <a:off x="1472" y="2675"/>
              <a:ext cx="0" cy="399"/>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Tahoma" panose="020B0604030504040204" pitchFamily="34" charset="0"/>
                <a:cs typeface="Tahoma" panose="020B0604030504040204" pitchFamily="34" charset="0"/>
              </a:endParaRPr>
            </a:p>
          </p:txBody>
        </p:sp>
        <p:sp>
          <p:nvSpPr>
            <p:cNvPr id="20" name="Line 13"/>
            <p:cNvSpPr>
              <a:spLocks noChangeShapeType="1"/>
            </p:cNvSpPr>
            <p:nvPr/>
          </p:nvSpPr>
          <p:spPr bwMode="auto">
            <a:xfrm>
              <a:off x="1567" y="2675"/>
              <a:ext cx="0" cy="399"/>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Tahoma" panose="020B0604030504040204" pitchFamily="34" charset="0"/>
                <a:cs typeface="Tahoma" panose="020B0604030504040204" pitchFamily="34" charset="0"/>
              </a:endParaRPr>
            </a:p>
          </p:txBody>
        </p:sp>
        <p:sp>
          <p:nvSpPr>
            <p:cNvPr id="21" name="Line 14"/>
            <p:cNvSpPr>
              <a:spLocks noChangeShapeType="1"/>
            </p:cNvSpPr>
            <p:nvPr/>
          </p:nvSpPr>
          <p:spPr bwMode="auto">
            <a:xfrm>
              <a:off x="1662" y="2675"/>
              <a:ext cx="0" cy="399"/>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Tahoma" panose="020B0604030504040204" pitchFamily="34" charset="0"/>
                <a:cs typeface="Tahoma" panose="020B0604030504040204" pitchFamily="34" charset="0"/>
              </a:endParaRPr>
            </a:p>
          </p:txBody>
        </p:sp>
        <p:sp>
          <p:nvSpPr>
            <p:cNvPr id="22" name="Line 15"/>
            <p:cNvSpPr>
              <a:spLocks noChangeShapeType="1"/>
            </p:cNvSpPr>
            <p:nvPr/>
          </p:nvSpPr>
          <p:spPr bwMode="auto">
            <a:xfrm>
              <a:off x="1758" y="2674"/>
              <a:ext cx="0" cy="399"/>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Tahoma" panose="020B0604030504040204" pitchFamily="34" charset="0"/>
                <a:cs typeface="Tahoma" panose="020B0604030504040204" pitchFamily="34" charset="0"/>
              </a:endParaRPr>
            </a:p>
          </p:txBody>
        </p:sp>
        <p:sp>
          <p:nvSpPr>
            <p:cNvPr id="23" name="Line 16"/>
            <p:cNvSpPr>
              <a:spLocks noChangeShapeType="1"/>
            </p:cNvSpPr>
            <p:nvPr/>
          </p:nvSpPr>
          <p:spPr bwMode="auto">
            <a:xfrm>
              <a:off x="1853" y="2674"/>
              <a:ext cx="0" cy="399"/>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Tahoma" panose="020B0604030504040204" pitchFamily="34" charset="0"/>
                <a:cs typeface="Tahoma" panose="020B0604030504040204" pitchFamily="34" charset="0"/>
              </a:endParaRPr>
            </a:p>
          </p:txBody>
        </p:sp>
        <p:sp>
          <p:nvSpPr>
            <p:cNvPr id="24" name="Line 17"/>
            <p:cNvSpPr>
              <a:spLocks noChangeShapeType="1"/>
            </p:cNvSpPr>
            <p:nvPr/>
          </p:nvSpPr>
          <p:spPr bwMode="auto">
            <a:xfrm>
              <a:off x="1948" y="2674"/>
              <a:ext cx="0" cy="399"/>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Tahoma" panose="020B0604030504040204" pitchFamily="34" charset="0"/>
                <a:cs typeface="Tahoma" panose="020B0604030504040204" pitchFamily="34" charset="0"/>
              </a:endParaRPr>
            </a:p>
          </p:txBody>
        </p:sp>
        <p:sp>
          <p:nvSpPr>
            <p:cNvPr id="25" name="Line 18"/>
            <p:cNvSpPr>
              <a:spLocks noChangeShapeType="1"/>
            </p:cNvSpPr>
            <p:nvPr/>
          </p:nvSpPr>
          <p:spPr bwMode="auto">
            <a:xfrm>
              <a:off x="2044" y="2674"/>
              <a:ext cx="0" cy="399"/>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Tahoma" panose="020B0604030504040204" pitchFamily="34" charset="0"/>
                <a:cs typeface="Tahoma" panose="020B0604030504040204" pitchFamily="34" charset="0"/>
              </a:endParaRPr>
            </a:p>
          </p:txBody>
        </p:sp>
        <p:sp>
          <p:nvSpPr>
            <p:cNvPr id="26" name="Line 19"/>
            <p:cNvSpPr>
              <a:spLocks noChangeShapeType="1"/>
            </p:cNvSpPr>
            <p:nvPr/>
          </p:nvSpPr>
          <p:spPr bwMode="auto">
            <a:xfrm>
              <a:off x="2139" y="2674"/>
              <a:ext cx="0" cy="399"/>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Tahoma" panose="020B0604030504040204" pitchFamily="34" charset="0"/>
                <a:cs typeface="Tahoma" panose="020B0604030504040204" pitchFamily="34" charset="0"/>
              </a:endParaRPr>
            </a:p>
          </p:txBody>
        </p:sp>
        <p:sp>
          <p:nvSpPr>
            <p:cNvPr id="27" name="Line 20"/>
            <p:cNvSpPr>
              <a:spLocks noChangeShapeType="1"/>
            </p:cNvSpPr>
            <p:nvPr/>
          </p:nvSpPr>
          <p:spPr bwMode="auto">
            <a:xfrm>
              <a:off x="2235" y="2674"/>
              <a:ext cx="0" cy="399"/>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Tahoma" panose="020B0604030504040204" pitchFamily="34" charset="0"/>
                <a:cs typeface="Tahoma" panose="020B0604030504040204" pitchFamily="34" charset="0"/>
              </a:endParaRPr>
            </a:p>
          </p:txBody>
        </p:sp>
      </p:grpSp>
      <p:sp>
        <p:nvSpPr>
          <p:cNvPr id="28" name="Line 21"/>
          <p:cNvSpPr>
            <a:spLocks noChangeShapeType="1"/>
          </p:cNvSpPr>
          <p:nvPr/>
        </p:nvSpPr>
        <p:spPr bwMode="auto">
          <a:xfrm>
            <a:off x="4444321" y="3318388"/>
            <a:ext cx="0" cy="633412"/>
          </a:xfrm>
          <a:prstGeom prst="line">
            <a:avLst/>
          </a:prstGeom>
          <a:noFill/>
          <a:ln w="57150">
            <a:solidFill>
              <a:srgbClr val="990099"/>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Tahoma" panose="020B0604030504040204" pitchFamily="34" charset="0"/>
              <a:cs typeface="Tahoma" panose="020B0604030504040204" pitchFamily="34" charset="0"/>
            </a:endParaRPr>
          </a:p>
        </p:txBody>
      </p:sp>
      <p:sp>
        <p:nvSpPr>
          <p:cNvPr id="29" name="Line 22"/>
          <p:cNvSpPr>
            <a:spLocks noChangeShapeType="1"/>
          </p:cNvSpPr>
          <p:nvPr/>
        </p:nvSpPr>
        <p:spPr bwMode="auto">
          <a:xfrm>
            <a:off x="4774521" y="3053276"/>
            <a:ext cx="0" cy="898525"/>
          </a:xfrm>
          <a:prstGeom prst="line">
            <a:avLst/>
          </a:prstGeom>
          <a:noFill/>
          <a:ln w="57150">
            <a:solidFill>
              <a:srgbClr val="CE4132"/>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Tahoma" panose="020B0604030504040204" pitchFamily="34" charset="0"/>
              <a:cs typeface="Tahoma" panose="020B0604030504040204" pitchFamily="34" charset="0"/>
            </a:endParaRPr>
          </a:p>
        </p:txBody>
      </p:sp>
      <p:sp>
        <p:nvSpPr>
          <p:cNvPr id="30" name="Line 23"/>
          <p:cNvSpPr>
            <a:spLocks noChangeShapeType="1"/>
          </p:cNvSpPr>
          <p:nvPr/>
        </p:nvSpPr>
        <p:spPr bwMode="auto">
          <a:xfrm>
            <a:off x="5106441" y="2881826"/>
            <a:ext cx="0" cy="1069975"/>
          </a:xfrm>
          <a:prstGeom prst="line">
            <a:avLst/>
          </a:prstGeom>
          <a:noFill/>
          <a:ln w="57150">
            <a:solidFill>
              <a:srgbClr val="D44B14"/>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Tahoma" panose="020B0604030504040204" pitchFamily="34" charset="0"/>
              <a:cs typeface="Tahoma" panose="020B0604030504040204" pitchFamily="34" charset="0"/>
            </a:endParaRPr>
          </a:p>
        </p:txBody>
      </p:sp>
      <p:sp>
        <p:nvSpPr>
          <p:cNvPr id="31" name="Line 24"/>
          <p:cNvSpPr>
            <a:spLocks noChangeShapeType="1"/>
          </p:cNvSpPr>
          <p:nvPr/>
        </p:nvSpPr>
        <p:spPr bwMode="auto">
          <a:xfrm>
            <a:off x="5440080" y="2772288"/>
            <a:ext cx="0" cy="1179512"/>
          </a:xfrm>
          <a:prstGeom prst="line">
            <a:avLst/>
          </a:prstGeom>
          <a:noFill/>
          <a:ln w="57150">
            <a:solidFill>
              <a:srgbClr val="F5390D"/>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Tahoma" panose="020B0604030504040204" pitchFamily="34" charset="0"/>
              <a:cs typeface="Tahoma" panose="020B0604030504040204" pitchFamily="34" charset="0"/>
            </a:endParaRPr>
          </a:p>
        </p:txBody>
      </p:sp>
      <p:sp>
        <p:nvSpPr>
          <p:cNvPr id="32" name="Line 25"/>
          <p:cNvSpPr>
            <a:spLocks noChangeShapeType="1"/>
          </p:cNvSpPr>
          <p:nvPr/>
        </p:nvSpPr>
        <p:spPr bwMode="auto">
          <a:xfrm>
            <a:off x="5772001" y="2704026"/>
            <a:ext cx="0" cy="1247775"/>
          </a:xfrm>
          <a:prstGeom prst="line">
            <a:avLst/>
          </a:prstGeom>
          <a:noFill/>
          <a:ln w="57150">
            <a:solidFill>
              <a:srgbClr val="FA8418"/>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Tahoma" panose="020B0604030504040204" pitchFamily="34" charset="0"/>
              <a:cs typeface="Tahoma" panose="020B0604030504040204" pitchFamily="34" charset="0"/>
            </a:endParaRPr>
          </a:p>
        </p:txBody>
      </p:sp>
      <p:sp>
        <p:nvSpPr>
          <p:cNvPr id="33" name="Line 26"/>
          <p:cNvSpPr>
            <a:spLocks noChangeShapeType="1"/>
          </p:cNvSpPr>
          <p:nvPr/>
        </p:nvSpPr>
        <p:spPr bwMode="auto">
          <a:xfrm>
            <a:off x="6103920" y="2677038"/>
            <a:ext cx="0" cy="1274762"/>
          </a:xfrm>
          <a:prstGeom prst="line">
            <a:avLst/>
          </a:prstGeom>
          <a:noFill/>
          <a:ln w="57150">
            <a:solidFill>
              <a:srgbClr val="FCDF06"/>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Tahoma" panose="020B0604030504040204" pitchFamily="34" charset="0"/>
              <a:cs typeface="Tahoma" panose="020B0604030504040204" pitchFamily="34" charset="0"/>
            </a:endParaRPr>
          </a:p>
        </p:txBody>
      </p:sp>
      <p:sp>
        <p:nvSpPr>
          <p:cNvPr id="34" name="Line 27"/>
          <p:cNvSpPr>
            <a:spLocks noChangeShapeType="1"/>
          </p:cNvSpPr>
          <p:nvPr/>
        </p:nvSpPr>
        <p:spPr bwMode="auto">
          <a:xfrm>
            <a:off x="6437559" y="2667513"/>
            <a:ext cx="0" cy="1282700"/>
          </a:xfrm>
          <a:prstGeom prst="line">
            <a:avLst/>
          </a:prstGeom>
          <a:noFill/>
          <a:ln w="57150">
            <a:solidFill>
              <a:srgbClr val="B5F022"/>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Tahoma" panose="020B0604030504040204" pitchFamily="34" charset="0"/>
              <a:cs typeface="Tahoma" panose="020B0604030504040204" pitchFamily="34" charset="0"/>
            </a:endParaRPr>
          </a:p>
        </p:txBody>
      </p:sp>
      <p:sp>
        <p:nvSpPr>
          <p:cNvPr id="35" name="Line 28"/>
          <p:cNvSpPr>
            <a:spLocks noChangeShapeType="1"/>
          </p:cNvSpPr>
          <p:nvPr/>
        </p:nvSpPr>
        <p:spPr bwMode="auto">
          <a:xfrm>
            <a:off x="6769480" y="2708789"/>
            <a:ext cx="0" cy="1241425"/>
          </a:xfrm>
          <a:prstGeom prst="line">
            <a:avLst/>
          </a:prstGeom>
          <a:noFill/>
          <a:ln w="57150">
            <a:solidFill>
              <a:srgbClr val="0DD503"/>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Tahoma" panose="020B0604030504040204" pitchFamily="34" charset="0"/>
              <a:cs typeface="Tahoma" panose="020B0604030504040204" pitchFamily="34" charset="0"/>
            </a:endParaRPr>
          </a:p>
        </p:txBody>
      </p:sp>
      <p:sp>
        <p:nvSpPr>
          <p:cNvPr id="36" name="Line 29"/>
          <p:cNvSpPr>
            <a:spLocks noChangeShapeType="1"/>
          </p:cNvSpPr>
          <p:nvPr/>
        </p:nvSpPr>
        <p:spPr bwMode="auto">
          <a:xfrm>
            <a:off x="7099680" y="2761175"/>
            <a:ext cx="0" cy="1189038"/>
          </a:xfrm>
          <a:prstGeom prst="line">
            <a:avLst/>
          </a:prstGeom>
          <a:noFill/>
          <a:ln w="57150">
            <a:solidFill>
              <a:srgbClr val="026A25"/>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Tahoma" panose="020B0604030504040204" pitchFamily="34" charset="0"/>
              <a:cs typeface="Tahoma" panose="020B0604030504040204" pitchFamily="34" charset="0"/>
            </a:endParaRPr>
          </a:p>
        </p:txBody>
      </p:sp>
      <p:sp>
        <p:nvSpPr>
          <p:cNvPr id="37" name="Line 30"/>
          <p:cNvSpPr>
            <a:spLocks noChangeShapeType="1"/>
          </p:cNvSpPr>
          <p:nvPr/>
        </p:nvSpPr>
        <p:spPr bwMode="auto">
          <a:xfrm>
            <a:off x="7435039" y="2880239"/>
            <a:ext cx="0" cy="1069975"/>
          </a:xfrm>
          <a:prstGeom prst="line">
            <a:avLst/>
          </a:prstGeom>
          <a:noFill/>
          <a:ln w="57150">
            <a:solidFill>
              <a:srgbClr val="1B1B8F"/>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Tahoma" panose="020B0604030504040204" pitchFamily="34" charset="0"/>
              <a:cs typeface="Tahoma" panose="020B0604030504040204" pitchFamily="34" charset="0"/>
            </a:endParaRPr>
          </a:p>
        </p:txBody>
      </p:sp>
      <p:sp>
        <p:nvSpPr>
          <p:cNvPr id="38" name="Line 31"/>
          <p:cNvSpPr>
            <a:spLocks noChangeShapeType="1"/>
          </p:cNvSpPr>
          <p:nvPr/>
        </p:nvSpPr>
        <p:spPr bwMode="auto">
          <a:xfrm>
            <a:off x="7765239" y="3050101"/>
            <a:ext cx="0" cy="900113"/>
          </a:xfrm>
          <a:prstGeom prst="line">
            <a:avLst/>
          </a:prstGeom>
          <a:noFill/>
          <a:ln w="57150">
            <a:solidFill>
              <a:srgbClr val="2300F4"/>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Tahoma" panose="020B0604030504040204" pitchFamily="34" charset="0"/>
              <a:cs typeface="Tahoma" panose="020B0604030504040204" pitchFamily="34" charset="0"/>
            </a:endParaRPr>
          </a:p>
        </p:txBody>
      </p:sp>
      <p:sp>
        <p:nvSpPr>
          <p:cNvPr id="39" name="Line 32"/>
          <p:cNvSpPr>
            <a:spLocks noChangeShapeType="1"/>
          </p:cNvSpPr>
          <p:nvPr/>
        </p:nvSpPr>
        <p:spPr bwMode="auto">
          <a:xfrm>
            <a:off x="8100598" y="3377125"/>
            <a:ext cx="0" cy="573088"/>
          </a:xfrm>
          <a:prstGeom prst="line">
            <a:avLst/>
          </a:prstGeom>
          <a:noFill/>
          <a:ln w="57150">
            <a:solidFill>
              <a:srgbClr val="8204C8"/>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Tahoma" panose="020B0604030504040204" pitchFamily="34" charset="0"/>
              <a:cs typeface="Tahoma" panose="020B0604030504040204" pitchFamily="34" charset="0"/>
            </a:endParaRPr>
          </a:p>
        </p:txBody>
      </p:sp>
      <p:sp>
        <p:nvSpPr>
          <p:cNvPr id="40" name="Line 33"/>
          <p:cNvSpPr>
            <a:spLocks noChangeShapeType="1"/>
          </p:cNvSpPr>
          <p:nvPr/>
        </p:nvSpPr>
        <p:spPr bwMode="auto">
          <a:xfrm flipV="1">
            <a:off x="318541" y="2472251"/>
            <a:ext cx="0" cy="1565275"/>
          </a:xfrm>
          <a:prstGeom prst="line">
            <a:avLst/>
          </a:prstGeom>
          <a:noFill/>
          <a:ln w="9525">
            <a:solidFill>
              <a:srgbClr val="000000"/>
            </a:solidFill>
            <a:round/>
            <a:headEnd/>
            <a:tailEnd/>
          </a:ln>
          <a:effectLst>
            <a:outerShdw blurRad="76200" dist="12700" dir="2700000" sy="-23000" kx="-800400" algn="bl" rotWithShape="0">
              <a:prstClr val="black">
                <a:alpha val="20000"/>
              </a:prst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Tahoma" panose="020B0604030504040204" pitchFamily="34" charset="0"/>
              <a:cs typeface="Tahoma" panose="020B0604030504040204" pitchFamily="34" charset="0"/>
            </a:endParaRPr>
          </a:p>
        </p:txBody>
      </p:sp>
      <p:sp>
        <p:nvSpPr>
          <p:cNvPr id="41" name="Text Box 34"/>
          <p:cNvSpPr txBox="1">
            <a:spLocks noChangeArrowheads="1"/>
          </p:cNvSpPr>
          <p:nvPr/>
        </p:nvSpPr>
        <p:spPr bwMode="auto">
          <a:xfrm>
            <a:off x="84649" y="3774000"/>
            <a:ext cx="2984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ja-JP" sz="1400" b="1"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0</a:t>
            </a:r>
          </a:p>
        </p:txBody>
      </p:sp>
      <p:sp>
        <p:nvSpPr>
          <p:cNvPr id="42" name="Text Box 35"/>
          <p:cNvSpPr txBox="1">
            <a:spLocks noChangeArrowheads="1"/>
          </p:cNvSpPr>
          <p:nvPr/>
        </p:nvSpPr>
        <p:spPr bwMode="auto">
          <a:xfrm>
            <a:off x="186117" y="3953389"/>
            <a:ext cx="5052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en-US" altLang="ja-JP" sz="2000" b="1" i="1">
                <a:solidFill>
                  <a:srgbClr val="000000"/>
                </a:solidFill>
                <a:latin typeface="Times New Roman" panose="02020603050405020304" pitchFamily="18" charset="0"/>
                <a:ea typeface="Tahoma" panose="020B0604030504040204" pitchFamily="34" charset="0"/>
                <a:cs typeface="Times New Roman" panose="02020603050405020304" pitchFamily="18" charset="0"/>
              </a:rPr>
              <a:t>f</a:t>
            </a:r>
            <a:r>
              <a:rPr lang="en-US" altLang="ja-JP" sz="2000" b="1" baseline="-25000">
                <a:solidFill>
                  <a:srgbClr val="000000"/>
                </a:solidFill>
                <a:latin typeface="Times New Roman" panose="02020603050405020304" pitchFamily="18" charset="0"/>
                <a:ea typeface="Tahoma" panose="020B0604030504040204" pitchFamily="34" charset="0"/>
                <a:cs typeface="Times New Roman" panose="02020603050405020304" pitchFamily="18" charset="0"/>
              </a:rPr>
              <a:t>ceo</a:t>
            </a:r>
          </a:p>
        </p:txBody>
      </p:sp>
      <p:sp>
        <p:nvSpPr>
          <p:cNvPr id="43" name="Text Box 39"/>
          <p:cNvSpPr txBox="1">
            <a:spLocks noChangeArrowheads="1"/>
          </p:cNvSpPr>
          <p:nvPr/>
        </p:nvSpPr>
        <p:spPr bwMode="auto">
          <a:xfrm>
            <a:off x="6784958" y="2361077"/>
            <a:ext cx="15231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Laser comb</a:t>
            </a:r>
          </a:p>
        </p:txBody>
      </p:sp>
      <p:sp>
        <p:nvSpPr>
          <p:cNvPr id="44" name="Text Box 40"/>
          <p:cNvSpPr txBox="1">
            <a:spLocks noChangeArrowheads="1"/>
          </p:cNvSpPr>
          <p:nvPr/>
        </p:nvSpPr>
        <p:spPr bwMode="auto">
          <a:xfrm>
            <a:off x="6910736" y="4037526"/>
            <a:ext cx="15937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frequency, </a:t>
            </a:r>
            <a:r>
              <a:rPr kumimoji="1" lang="en-US" altLang="ja-JP" sz="2000" b="0" i="1" u="none" strike="noStrike" kern="0" cap="none" spc="0" normalizeH="0" baseline="0" noProof="0" dirty="0">
                <a:ln>
                  <a:noFill/>
                </a:ln>
                <a:solidFill>
                  <a:srgbClr val="000000"/>
                </a:solidFill>
                <a:effectLst/>
                <a:uLnTx/>
                <a:uFillTx/>
                <a:latin typeface="Symbol" panose="05050102010706020507" pitchFamily="18" charset="2"/>
                <a:ea typeface="Tahoma" panose="020B0604030504040204" pitchFamily="34" charset="0"/>
                <a:cs typeface="Tahoma" panose="020B0604030504040204" pitchFamily="34" charset="0"/>
              </a:rPr>
              <a:t>n</a:t>
            </a:r>
          </a:p>
        </p:txBody>
      </p:sp>
      <p:sp>
        <p:nvSpPr>
          <p:cNvPr id="45" name="Line 42"/>
          <p:cNvSpPr>
            <a:spLocks noChangeShapeType="1"/>
          </p:cNvSpPr>
          <p:nvPr/>
        </p:nvSpPr>
        <p:spPr bwMode="auto">
          <a:xfrm flipV="1">
            <a:off x="4267182" y="3807338"/>
            <a:ext cx="1831579" cy="525462"/>
          </a:xfrm>
          <a:prstGeom prst="line">
            <a:avLst/>
          </a:prstGeom>
          <a:noFill/>
          <a:ln w="9525">
            <a:solidFill>
              <a:srgbClr val="000000"/>
            </a:solidFill>
            <a:round/>
            <a:headEnd/>
            <a:tailEnd type="triangle" w="med" len="med"/>
          </a:ln>
          <a:effectLst>
            <a:outerShdw blurRad="76200" dist="12700" dir="2700000" sy="-23000" kx="-800400" algn="bl" rotWithShape="0">
              <a:prstClr val="black">
                <a:alpha val="20000"/>
              </a:prst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Tahoma" panose="020B0604030504040204" pitchFamily="34" charset="0"/>
              <a:cs typeface="Tahoma" panose="020B0604030504040204" pitchFamily="34" charset="0"/>
            </a:endParaRPr>
          </a:p>
        </p:txBody>
      </p:sp>
      <p:sp>
        <p:nvSpPr>
          <p:cNvPr id="46" name="AutoShape 43"/>
          <p:cNvSpPr>
            <a:spLocks noChangeArrowheads="1"/>
          </p:cNvSpPr>
          <p:nvPr/>
        </p:nvSpPr>
        <p:spPr bwMode="auto">
          <a:xfrm>
            <a:off x="2605864" y="4340738"/>
            <a:ext cx="2736211" cy="692150"/>
          </a:xfrm>
          <a:prstGeom prst="roundRect">
            <a:avLst>
              <a:gd name="adj" fmla="val 16667"/>
            </a:avLst>
          </a:prstGeom>
          <a:solidFill>
            <a:srgbClr val="009999"/>
          </a:solidFill>
          <a:ln w="9525">
            <a:solidFill>
              <a:srgbClr val="000000"/>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Tahoma" panose="020B0604030504040204" pitchFamily="34" charset="0"/>
              <a:cs typeface="Tahoma" panose="020B0604030504040204" pitchFamily="34" charset="0"/>
            </a:endParaRPr>
          </a:p>
        </p:txBody>
      </p:sp>
      <p:sp>
        <p:nvSpPr>
          <p:cNvPr id="47" name="Text Box 44"/>
          <p:cNvSpPr txBox="1">
            <a:spLocks noChangeArrowheads="1"/>
          </p:cNvSpPr>
          <p:nvPr/>
        </p:nvSpPr>
        <p:spPr bwMode="auto">
          <a:xfrm>
            <a:off x="2929184" y="4442338"/>
            <a:ext cx="223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en-US" altLang="ja-JP" sz="2400" b="1" i="1" dirty="0" err="1">
                <a:solidFill>
                  <a:srgbClr val="000000"/>
                </a:solidFill>
                <a:latin typeface="Symbol" panose="05050102010706020507" pitchFamily="18" charset="2"/>
                <a:ea typeface="Tahoma" panose="020B0604030504040204" pitchFamily="34" charset="0"/>
                <a:cs typeface="Times New Roman" panose="02020603050405020304" pitchFamily="18" charset="0"/>
              </a:rPr>
              <a:t>n</a:t>
            </a:r>
            <a:r>
              <a:rPr lang="en-US" altLang="ja-JP" sz="2400" b="1" i="1" baseline="-250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n</a:t>
            </a:r>
            <a:r>
              <a:rPr lang="en-US" altLang="ja-JP" sz="2400"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 </a:t>
            </a:r>
            <a:r>
              <a:rPr lang="en-US" altLang="ja-JP" sz="2400" b="1" i="1"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f</a:t>
            </a:r>
            <a:r>
              <a:rPr lang="en-US" altLang="ja-JP" sz="2400" b="1" baseline="-250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ceo</a:t>
            </a:r>
            <a:r>
              <a:rPr lang="en-US" altLang="ja-JP" sz="2400"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 </a:t>
            </a:r>
            <a:r>
              <a:rPr lang="en-US" altLang="ja-JP" sz="2400" b="1" i="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n</a:t>
            </a:r>
            <a:r>
              <a:rPr lang="ja-JP" altLang="en-US" sz="2400" b="1" dirty="0">
                <a:solidFill>
                  <a:srgbClr val="000000"/>
                </a:solidFill>
                <a:latin typeface="Times New Roman" panose="02020603050405020304" pitchFamily="18" charset="0"/>
                <a:cs typeface="Times New Roman" panose="02020603050405020304" pitchFamily="18" charset="0"/>
              </a:rPr>
              <a:t>・</a:t>
            </a:r>
            <a:r>
              <a:rPr lang="en-US" altLang="ja-JP" sz="2400" b="1" i="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f</a:t>
            </a:r>
            <a:r>
              <a:rPr lang="en-US" altLang="ja-JP" sz="2400" b="1" baseline="-25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rep</a:t>
            </a:r>
          </a:p>
        </p:txBody>
      </p:sp>
      <p:sp>
        <p:nvSpPr>
          <p:cNvPr id="48" name="Text Box 46"/>
          <p:cNvSpPr txBox="1">
            <a:spLocks noChangeArrowheads="1"/>
          </p:cNvSpPr>
          <p:nvPr/>
        </p:nvSpPr>
        <p:spPr bwMode="auto">
          <a:xfrm>
            <a:off x="5950860" y="2176976"/>
            <a:ext cx="5864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ja-JP" sz="2000" b="1" i="1" u="none" strike="noStrike" kern="0" cap="none" spc="0" normalizeH="0" baseline="0" noProof="0" dirty="0">
                <a:ln>
                  <a:noFill/>
                </a:ln>
                <a:solidFill>
                  <a:srgbClr val="000000"/>
                </a:solidFill>
                <a:effectLst/>
                <a:uLnTx/>
                <a:uFillTx/>
                <a:latin typeface="Times New Roman" panose="02020603050405020304" pitchFamily="18" charset="0"/>
                <a:ea typeface="Tahoma" panose="020B0604030504040204" pitchFamily="34" charset="0"/>
                <a:cs typeface="Times New Roman" panose="02020603050405020304" pitchFamily="18" charset="0"/>
              </a:rPr>
              <a:t>f</a:t>
            </a:r>
            <a:r>
              <a:rPr kumimoji="1" lang="en-US" altLang="ja-JP" sz="2000" b="1" i="0" u="none" strike="noStrike" kern="0" cap="none" spc="0" normalizeH="0" baseline="-25000" noProof="0" dirty="0">
                <a:ln>
                  <a:noFill/>
                </a:ln>
                <a:solidFill>
                  <a:srgbClr val="000000"/>
                </a:solidFill>
                <a:effectLst/>
                <a:uLnTx/>
                <a:uFillTx/>
                <a:latin typeface="Times New Roman" panose="02020603050405020304" pitchFamily="18" charset="0"/>
                <a:ea typeface="Tahoma" panose="020B0604030504040204" pitchFamily="34" charset="0"/>
                <a:cs typeface="Times New Roman" panose="02020603050405020304" pitchFamily="18" charset="0"/>
              </a:rPr>
              <a:t>rep</a:t>
            </a:r>
            <a:endParaRPr kumimoji="1" lang="en-US" altLang="ja-JP" sz="2000" b="0" i="0" u="none" strike="noStrike" kern="0" cap="none" spc="0" normalizeH="0" baseline="0" noProof="0" dirty="0">
              <a:ln>
                <a:noFill/>
              </a:ln>
              <a:solidFill>
                <a:srgbClr val="00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49" name="Line 47"/>
          <p:cNvSpPr>
            <a:spLocks noChangeShapeType="1"/>
          </p:cNvSpPr>
          <p:nvPr/>
        </p:nvSpPr>
        <p:spPr bwMode="auto">
          <a:xfrm flipH="1">
            <a:off x="5923342" y="2550039"/>
            <a:ext cx="266567" cy="8397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Tahoma" panose="020B0604030504040204" pitchFamily="34" charset="0"/>
              <a:cs typeface="Tahoma" panose="020B0604030504040204" pitchFamily="34" charset="0"/>
            </a:endParaRPr>
          </a:p>
        </p:txBody>
      </p:sp>
      <p:sp>
        <p:nvSpPr>
          <p:cNvPr id="50" name="Line 48"/>
          <p:cNvSpPr>
            <a:spLocks noChangeShapeType="1"/>
          </p:cNvSpPr>
          <p:nvPr/>
        </p:nvSpPr>
        <p:spPr bwMode="auto">
          <a:xfrm flipH="1">
            <a:off x="5759962" y="3426338"/>
            <a:ext cx="343958" cy="635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Tahoma" panose="020B0604030504040204" pitchFamily="34" charset="0"/>
              <a:cs typeface="Tahoma" panose="020B0604030504040204" pitchFamily="34" charset="0"/>
            </a:endParaRPr>
          </a:p>
        </p:txBody>
      </p:sp>
      <p:grpSp>
        <p:nvGrpSpPr>
          <p:cNvPr id="51" name="Group 58"/>
          <p:cNvGrpSpPr>
            <a:grpSpLocks/>
          </p:cNvGrpSpPr>
          <p:nvPr/>
        </p:nvGrpSpPr>
        <p:grpSpPr bwMode="auto">
          <a:xfrm>
            <a:off x="1171561" y="4928118"/>
            <a:ext cx="5938471" cy="1195388"/>
            <a:chOff x="858" y="2898"/>
            <a:chExt cx="3453" cy="753"/>
          </a:xfrm>
          <a:effectLst>
            <a:glow rad="63500">
              <a:srgbClr val="FFFFFF">
                <a:satMod val="175000"/>
                <a:alpha val="40000"/>
              </a:srgbClr>
            </a:glow>
          </a:effectLst>
        </p:grpSpPr>
        <p:sp>
          <p:nvSpPr>
            <p:cNvPr id="52" name="Line 53"/>
            <p:cNvSpPr>
              <a:spLocks noChangeShapeType="1"/>
            </p:cNvSpPr>
            <p:nvPr/>
          </p:nvSpPr>
          <p:spPr bwMode="auto">
            <a:xfrm>
              <a:off x="1921" y="2898"/>
              <a:ext cx="194" cy="0"/>
            </a:xfrm>
            <a:prstGeom prst="line">
              <a:avLst/>
            </a:prstGeom>
            <a:noFill/>
            <a:ln w="57150">
              <a:solidFill>
                <a:srgbClr val="FF33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Tahoma" panose="020B0604030504040204" pitchFamily="34" charset="0"/>
                <a:cs typeface="Tahoma" panose="020B0604030504040204" pitchFamily="34" charset="0"/>
              </a:endParaRPr>
            </a:p>
          </p:txBody>
        </p:sp>
        <p:sp>
          <p:nvSpPr>
            <p:cNvPr id="53" name="Line 54"/>
            <p:cNvSpPr>
              <a:spLocks noChangeShapeType="1"/>
            </p:cNvSpPr>
            <p:nvPr/>
          </p:nvSpPr>
          <p:spPr bwMode="auto">
            <a:xfrm>
              <a:off x="2799" y="2899"/>
              <a:ext cx="329" cy="0"/>
            </a:xfrm>
            <a:prstGeom prst="line">
              <a:avLst/>
            </a:prstGeom>
            <a:noFill/>
            <a:ln w="57150">
              <a:solidFill>
                <a:srgbClr val="FF33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Tahoma" panose="020B0604030504040204" pitchFamily="34" charset="0"/>
                <a:cs typeface="Tahoma" panose="020B0604030504040204" pitchFamily="34" charset="0"/>
              </a:endParaRPr>
            </a:p>
          </p:txBody>
        </p:sp>
        <p:grpSp>
          <p:nvGrpSpPr>
            <p:cNvPr id="54" name="Group 57"/>
            <p:cNvGrpSpPr>
              <a:grpSpLocks/>
            </p:cNvGrpSpPr>
            <p:nvPr/>
          </p:nvGrpSpPr>
          <p:grpSpPr bwMode="auto">
            <a:xfrm>
              <a:off x="858" y="2915"/>
              <a:ext cx="3453" cy="736"/>
              <a:chOff x="858" y="2915"/>
              <a:chExt cx="3453" cy="736"/>
            </a:xfrm>
          </p:grpSpPr>
          <p:sp>
            <p:nvSpPr>
              <p:cNvPr id="55" name="Line 50"/>
              <p:cNvSpPr>
                <a:spLocks noChangeShapeType="1"/>
              </p:cNvSpPr>
              <p:nvPr/>
            </p:nvSpPr>
            <p:spPr bwMode="auto">
              <a:xfrm flipV="1">
                <a:off x="1537" y="2915"/>
                <a:ext cx="481" cy="495"/>
              </a:xfrm>
              <a:prstGeom prst="line">
                <a:avLst/>
              </a:prstGeom>
              <a:noFill/>
              <a:ln w="9525">
                <a:solidFill>
                  <a:srgbClr val="000000"/>
                </a:solidFill>
                <a:round/>
                <a:headEnd/>
                <a:tailEnd type="triangl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Tahoma" panose="020B0604030504040204" pitchFamily="34" charset="0"/>
                  <a:cs typeface="Tahoma" panose="020B0604030504040204" pitchFamily="34" charset="0"/>
                </a:endParaRPr>
              </a:p>
            </p:txBody>
          </p:sp>
          <p:sp>
            <p:nvSpPr>
              <p:cNvPr id="56" name="Line 51"/>
              <p:cNvSpPr>
                <a:spLocks noChangeShapeType="1"/>
              </p:cNvSpPr>
              <p:nvPr/>
            </p:nvSpPr>
            <p:spPr bwMode="auto">
              <a:xfrm flipH="1" flipV="1">
                <a:off x="2964" y="2915"/>
                <a:ext cx="494" cy="495"/>
              </a:xfrm>
              <a:prstGeom prst="line">
                <a:avLst/>
              </a:prstGeom>
              <a:noFill/>
              <a:ln w="9525">
                <a:solidFill>
                  <a:srgbClr val="000000"/>
                </a:solidFill>
                <a:round/>
                <a:headEnd/>
                <a:tailEnd type="triangl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Tahoma" panose="020B0604030504040204" pitchFamily="34" charset="0"/>
                  <a:cs typeface="Tahoma" panose="020B0604030504040204" pitchFamily="34" charset="0"/>
                </a:endParaRPr>
              </a:p>
            </p:txBody>
          </p:sp>
          <p:sp>
            <p:nvSpPr>
              <p:cNvPr id="57" name="Text Box 55"/>
              <p:cNvSpPr txBox="1">
                <a:spLocks noChangeArrowheads="1"/>
              </p:cNvSpPr>
              <p:nvPr/>
            </p:nvSpPr>
            <p:spPr bwMode="auto">
              <a:xfrm>
                <a:off x="2603" y="3399"/>
                <a:ext cx="1708" cy="252"/>
              </a:xfrm>
              <a:prstGeom prst="rect">
                <a:avLst/>
              </a:prstGeom>
              <a:noFill/>
              <a:ln w="9525">
                <a:noFill/>
                <a:miter lim="800000"/>
                <a:headEnd/>
                <a:tailEnd/>
              </a:ln>
              <a:effectLst/>
            </p:spPr>
            <p:txBody>
              <a:bodyPr wrap="none" lIns="91427" tIns="45713" rIns="91427" bIns="45713">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20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Microwave frequency</a:t>
                </a:r>
              </a:p>
            </p:txBody>
          </p:sp>
          <p:sp>
            <p:nvSpPr>
              <p:cNvPr id="58" name="Text Box 56"/>
              <p:cNvSpPr txBox="1">
                <a:spLocks noChangeArrowheads="1"/>
              </p:cNvSpPr>
              <p:nvPr/>
            </p:nvSpPr>
            <p:spPr bwMode="auto">
              <a:xfrm>
                <a:off x="858" y="3399"/>
                <a:ext cx="1425" cy="252"/>
              </a:xfrm>
              <a:prstGeom prst="rect">
                <a:avLst/>
              </a:prstGeom>
              <a:noFill/>
              <a:ln w="9525">
                <a:noFill/>
                <a:miter lim="800000"/>
                <a:headEnd/>
                <a:tailEnd/>
              </a:ln>
              <a:effectLst/>
            </p:spPr>
            <p:txBody>
              <a:bodyPr wrap="none" lIns="91427" tIns="45713" rIns="91427" bIns="45713">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20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Optical frequency</a:t>
                </a:r>
              </a:p>
            </p:txBody>
          </p:sp>
        </p:grpSp>
      </p:grpSp>
      <p:grpSp>
        <p:nvGrpSpPr>
          <p:cNvPr id="59" name="Group 8"/>
          <p:cNvGrpSpPr>
            <a:grpSpLocks/>
          </p:cNvGrpSpPr>
          <p:nvPr/>
        </p:nvGrpSpPr>
        <p:grpSpPr bwMode="auto">
          <a:xfrm>
            <a:off x="1481886" y="1585984"/>
            <a:ext cx="1771385" cy="330200"/>
            <a:chOff x="1186" y="2674"/>
            <a:chExt cx="1049" cy="400"/>
          </a:xfrm>
        </p:grpSpPr>
        <p:sp>
          <p:nvSpPr>
            <p:cNvPr id="60" name="Line 9"/>
            <p:cNvSpPr>
              <a:spLocks noChangeShapeType="1"/>
            </p:cNvSpPr>
            <p:nvPr/>
          </p:nvSpPr>
          <p:spPr bwMode="auto">
            <a:xfrm>
              <a:off x="1186" y="2675"/>
              <a:ext cx="0" cy="399"/>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Tahoma" panose="020B0604030504040204" pitchFamily="34" charset="0"/>
                <a:cs typeface="Tahoma" panose="020B0604030504040204" pitchFamily="34" charset="0"/>
              </a:endParaRPr>
            </a:p>
          </p:txBody>
        </p:sp>
        <p:sp>
          <p:nvSpPr>
            <p:cNvPr id="61" name="Line 10"/>
            <p:cNvSpPr>
              <a:spLocks noChangeShapeType="1"/>
            </p:cNvSpPr>
            <p:nvPr/>
          </p:nvSpPr>
          <p:spPr bwMode="auto">
            <a:xfrm>
              <a:off x="1281" y="2675"/>
              <a:ext cx="0" cy="399"/>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Tahoma" panose="020B0604030504040204" pitchFamily="34" charset="0"/>
                <a:cs typeface="Tahoma" panose="020B0604030504040204" pitchFamily="34" charset="0"/>
              </a:endParaRPr>
            </a:p>
          </p:txBody>
        </p:sp>
        <p:sp>
          <p:nvSpPr>
            <p:cNvPr id="62" name="Line 11"/>
            <p:cNvSpPr>
              <a:spLocks noChangeShapeType="1"/>
            </p:cNvSpPr>
            <p:nvPr/>
          </p:nvSpPr>
          <p:spPr bwMode="auto">
            <a:xfrm>
              <a:off x="1376" y="2675"/>
              <a:ext cx="0" cy="399"/>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Tahoma" panose="020B0604030504040204" pitchFamily="34" charset="0"/>
                <a:cs typeface="Tahoma" panose="020B0604030504040204" pitchFamily="34" charset="0"/>
              </a:endParaRPr>
            </a:p>
          </p:txBody>
        </p:sp>
        <p:sp>
          <p:nvSpPr>
            <p:cNvPr id="63" name="Line 12"/>
            <p:cNvSpPr>
              <a:spLocks noChangeShapeType="1"/>
            </p:cNvSpPr>
            <p:nvPr/>
          </p:nvSpPr>
          <p:spPr bwMode="auto">
            <a:xfrm>
              <a:off x="1472" y="2675"/>
              <a:ext cx="0" cy="399"/>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Tahoma" panose="020B0604030504040204" pitchFamily="34" charset="0"/>
                <a:cs typeface="Tahoma" panose="020B0604030504040204" pitchFamily="34" charset="0"/>
              </a:endParaRPr>
            </a:p>
          </p:txBody>
        </p:sp>
        <p:sp>
          <p:nvSpPr>
            <p:cNvPr id="64" name="Line 13"/>
            <p:cNvSpPr>
              <a:spLocks noChangeShapeType="1"/>
            </p:cNvSpPr>
            <p:nvPr/>
          </p:nvSpPr>
          <p:spPr bwMode="auto">
            <a:xfrm>
              <a:off x="1567" y="2675"/>
              <a:ext cx="0" cy="399"/>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Tahoma" panose="020B0604030504040204" pitchFamily="34" charset="0"/>
                <a:cs typeface="Tahoma" panose="020B0604030504040204" pitchFamily="34" charset="0"/>
              </a:endParaRPr>
            </a:p>
          </p:txBody>
        </p:sp>
        <p:sp>
          <p:nvSpPr>
            <p:cNvPr id="65" name="Line 14"/>
            <p:cNvSpPr>
              <a:spLocks noChangeShapeType="1"/>
            </p:cNvSpPr>
            <p:nvPr/>
          </p:nvSpPr>
          <p:spPr bwMode="auto">
            <a:xfrm>
              <a:off x="1662" y="2675"/>
              <a:ext cx="0" cy="399"/>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Tahoma" panose="020B0604030504040204" pitchFamily="34" charset="0"/>
                <a:cs typeface="Tahoma" panose="020B0604030504040204" pitchFamily="34" charset="0"/>
              </a:endParaRPr>
            </a:p>
          </p:txBody>
        </p:sp>
        <p:sp>
          <p:nvSpPr>
            <p:cNvPr id="66" name="Line 15"/>
            <p:cNvSpPr>
              <a:spLocks noChangeShapeType="1"/>
            </p:cNvSpPr>
            <p:nvPr/>
          </p:nvSpPr>
          <p:spPr bwMode="auto">
            <a:xfrm>
              <a:off x="1758" y="2674"/>
              <a:ext cx="0" cy="399"/>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Tahoma" panose="020B0604030504040204" pitchFamily="34" charset="0"/>
                <a:cs typeface="Tahoma" panose="020B0604030504040204" pitchFamily="34" charset="0"/>
              </a:endParaRPr>
            </a:p>
          </p:txBody>
        </p:sp>
        <p:sp>
          <p:nvSpPr>
            <p:cNvPr id="67" name="Line 16"/>
            <p:cNvSpPr>
              <a:spLocks noChangeShapeType="1"/>
            </p:cNvSpPr>
            <p:nvPr/>
          </p:nvSpPr>
          <p:spPr bwMode="auto">
            <a:xfrm>
              <a:off x="1853" y="2674"/>
              <a:ext cx="0" cy="399"/>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Tahoma" panose="020B0604030504040204" pitchFamily="34" charset="0"/>
                <a:cs typeface="Tahoma" panose="020B0604030504040204" pitchFamily="34" charset="0"/>
              </a:endParaRPr>
            </a:p>
          </p:txBody>
        </p:sp>
        <p:sp>
          <p:nvSpPr>
            <p:cNvPr id="68" name="Line 17"/>
            <p:cNvSpPr>
              <a:spLocks noChangeShapeType="1"/>
            </p:cNvSpPr>
            <p:nvPr/>
          </p:nvSpPr>
          <p:spPr bwMode="auto">
            <a:xfrm>
              <a:off x="1948" y="2674"/>
              <a:ext cx="0" cy="399"/>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Tahoma" panose="020B0604030504040204" pitchFamily="34" charset="0"/>
                <a:cs typeface="Tahoma" panose="020B0604030504040204" pitchFamily="34" charset="0"/>
              </a:endParaRPr>
            </a:p>
          </p:txBody>
        </p:sp>
        <p:sp>
          <p:nvSpPr>
            <p:cNvPr id="69" name="Line 18"/>
            <p:cNvSpPr>
              <a:spLocks noChangeShapeType="1"/>
            </p:cNvSpPr>
            <p:nvPr/>
          </p:nvSpPr>
          <p:spPr bwMode="auto">
            <a:xfrm>
              <a:off x="2044" y="2674"/>
              <a:ext cx="0" cy="399"/>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Tahoma" panose="020B0604030504040204" pitchFamily="34" charset="0"/>
                <a:cs typeface="Tahoma" panose="020B0604030504040204" pitchFamily="34" charset="0"/>
              </a:endParaRPr>
            </a:p>
          </p:txBody>
        </p:sp>
        <p:sp>
          <p:nvSpPr>
            <p:cNvPr id="70" name="Line 19"/>
            <p:cNvSpPr>
              <a:spLocks noChangeShapeType="1"/>
            </p:cNvSpPr>
            <p:nvPr/>
          </p:nvSpPr>
          <p:spPr bwMode="auto">
            <a:xfrm>
              <a:off x="2139" y="2674"/>
              <a:ext cx="0" cy="399"/>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Tahoma" panose="020B0604030504040204" pitchFamily="34" charset="0"/>
                <a:cs typeface="Tahoma" panose="020B0604030504040204" pitchFamily="34" charset="0"/>
              </a:endParaRPr>
            </a:p>
          </p:txBody>
        </p:sp>
        <p:sp>
          <p:nvSpPr>
            <p:cNvPr id="71" name="Line 20"/>
            <p:cNvSpPr>
              <a:spLocks noChangeShapeType="1"/>
            </p:cNvSpPr>
            <p:nvPr/>
          </p:nvSpPr>
          <p:spPr bwMode="auto">
            <a:xfrm>
              <a:off x="2235" y="2674"/>
              <a:ext cx="0" cy="399"/>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Tahoma" panose="020B0604030504040204" pitchFamily="34" charset="0"/>
                <a:cs typeface="Tahoma" panose="020B0604030504040204" pitchFamily="34" charset="0"/>
              </a:endParaRPr>
            </a:p>
          </p:txBody>
        </p:sp>
      </p:grpSp>
      <p:sp>
        <p:nvSpPr>
          <p:cNvPr id="72" name="Rectangle 6"/>
          <p:cNvSpPr>
            <a:spLocks noChangeArrowheads="1"/>
          </p:cNvSpPr>
          <p:nvPr/>
        </p:nvSpPr>
        <p:spPr bwMode="auto">
          <a:xfrm>
            <a:off x="1328824" y="1901896"/>
            <a:ext cx="2321719" cy="46038"/>
          </a:xfrm>
          <a:prstGeom prst="rect">
            <a:avLst/>
          </a:prstGeom>
          <a:solidFill>
            <a:srgbClr val="000000"/>
          </a:solidFill>
          <a:ln w="9525">
            <a:solidFill>
              <a:srgbClr val="000000"/>
            </a:solidFill>
            <a:miter lim="800000"/>
            <a:headEnd/>
            <a:tailEnd/>
          </a:ln>
          <a:effectLst>
            <a:outerShdw blurRad="76200" dist="12700" dir="2700000" sy="-23000" kx="-800400" algn="bl" rotWithShape="0">
              <a:prstClr val="black">
                <a:alpha val="20000"/>
              </a:prst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Tahoma" panose="020B0604030504040204" pitchFamily="34" charset="0"/>
              <a:cs typeface="Tahoma" panose="020B0604030504040204" pitchFamily="34" charset="0"/>
            </a:endParaRPr>
          </a:p>
        </p:txBody>
      </p:sp>
      <p:sp>
        <p:nvSpPr>
          <p:cNvPr id="73" name="AutoShape 7"/>
          <p:cNvSpPr>
            <a:spLocks noChangeArrowheads="1"/>
          </p:cNvSpPr>
          <p:nvPr/>
        </p:nvSpPr>
        <p:spPr bwMode="auto">
          <a:xfrm rot="5400000">
            <a:off x="3730646" y="1745593"/>
            <a:ext cx="209550" cy="369756"/>
          </a:xfrm>
          <a:prstGeom prst="triangle">
            <a:avLst>
              <a:gd name="adj" fmla="val 50000"/>
            </a:avLst>
          </a:prstGeom>
          <a:solidFill>
            <a:srgbClr val="000000"/>
          </a:solidFill>
          <a:ln w="9525">
            <a:solidFill>
              <a:srgbClr val="000000"/>
            </a:solidFill>
            <a:miter lim="800000"/>
            <a:headEnd/>
            <a:tailEnd/>
          </a:ln>
          <a:effectLst>
            <a:outerShdw blurRad="76200" dist="12700" dir="2700000" sy="-23000" kx="-800400" algn="bl" rotWithShape="0">
              <a:prstClr val="black">
                <a:alpha val="20000"/>
              </a:prst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Tahoma" panose="020B0604030504040204" pitchFamily="34" charset="0"/>
              <a:cs typeface="Tahoma" panose="020B0604030504040204" pitchFamily="34" charset="0"/>
            </a:endParaRPr>
          </a:p>
        </p:txBody>
      </p:sp>
      <p:sp>
        <p:nvSpPr>
          <p:cNvPr id="74" name="Text Box 40"/>
          <p:cNvSpPr txBox="1">
            <a:spLocks noChangeArrowheads="1"/>
          </p:cNvSpPr>
          <p:nvPr/>
        </p:nvSpPr>
        <p:spPr bwMode="auto">
          <a:xfrm>
            <a:off x="3148112" y="1949629"/>
            <a:ext cx="6319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ja-JP" sz="16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Time</a:t>
            </a:r>
          </a:p>
        </p:txBody>
      </p:sp>
      <p:sp>
        <p:nvSpPr>
          <p:cNvPr id="76" name="タイトル 1">
            <a:extLst>
              <a:ext uri="{FF2B5EF4-FFF2-40B4-BE49-F238E27FC236}">
                <a16:creationId xmlns:a16="http://schemas.microsoft.com/office/drawing/2014/main" id="{950F001B-09E8-4A52-BDB9-B9CEFA113FB9}"/>
              </a:ext>
            </a:extLst>
          </p:cNvPr>
          <p:cNvSpPr txBox="1">
            <a:spLocks/>
          </p:cNvSpPr>
          <p:nvPr/>
        </p:nvSpPr>
        <p:spPr>
          <a:xfrm>
            <a:off x="367114" y="556470"/>
            <a:ext cx="8399040"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4000" b="1" dirty="0">
                <a:latin typeface="Candara" panose="020E0502030303020204" pitchFamily="34" charset="0"/>
              </a:rPr>
              <a:t>Comb as an wavelength standard</a:t>
            </a:r>
            <a:endParaRPr lang="ja-JP" altLang="en-US" sz="4000" b="1" dirty="0">
              <a:latin typeface="Candara" panose="020E0502030303020204" pitchFamily="34" charset="0"/>
            </a:endParaRPr>
          </a:p>
        </p:txBody>
      </p:sp>
      <p:sp>
        <p:nvSpPr>
          <p:cNvPr id="5" name="矢印: 下 4">
            <a:extLst>
              <a:ext uri="{FF2B5EF4-FFF2-40B4-BE49-F238E27FC236}">
                <a16:creationId xmlns:a16="http://schemas.microsoft.com/office/drawing/2014/main" id="{0A42CEFC-5F16-4D86-9A24-DD6FB3678BB8}"/>
              </a:ext>
            </a:extLst>
          </p:cNvPr>
          <p:cNvSpPr/>
          <p:nvPr/>
        </p:nvSpPr>
        <p:spPr>
          <a:xfrm rot="20583402">
            <a:off x="2558653" y="2313135"/>
            <a:ext cx="1057532" cy="4984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Text Box 39">
            <a:extLst>
              <a:ext uri="{FF2B5EF4-FFF2-40B4-BE49-F238E27FC236}">
                <a16:creationId xmlns:a16="http://schemas.microsoft.com/office/drawing/2014/main" id="{4B006414-01D8-447F-B5E0-43FA0619ADE7}"/>
              </a:ext>
            </a:extLst>
          </p:cNvPr>
          <p:cNvSpPr txBox="1">
            <a:spLocks noChangeArrowheads="1"/>
          </p:cNvSpPr>
          <p:nvPr/>
        </p:nvSpPr>
        <p:spPr bwMode="auto">
          <a:xfrm>
            <a:off x="691384" y="2305885"/>
            <a:ext cx="21595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Fourier transform</a:t>
            </a:r>
          </a:p>
        </p:txBody>
      </p:sp>
      <p:pic>
        <p:nvPicPr>
          <p:cNvPr id="7" name="図 6">
            <a:extLst>
              <a:ext uri="{FF2B5EF4-FFF2-40B4-BE49-F238E27FC236}">
                <a16:creationId xmlns:a16="http://schemas.microsoft.com/office/drawing/2014/main" id="{70F346BA-09C7-4719-8074-383CE3F4A400}"/>
              </a:ext>
            </a:extLst>
          </p:cNvPr>
          <p:cNvPicPr>
            <a:picLocks noChangeAspect="1"/>
          </p:cNvPicPr>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6364487" y="4593172"/>
            <a:ext cx="2296170" cy="1038209"/>
          </a:xfrm>
          <a:prstGeom prst="rect">
            <a:avLst/>
          </a:prstGeom>
        </p:spPr>
      </p:pic>
    </p:spTree>
    <p:extLst>
      <p:ext uri="{BB962C8B-B14F-4D97-AF65-F5344CB8AC3E}">
        <p14:creationId xmlns:p14="http://schemas.microsoft.com/office/powerpoint/2010/main" val="8051626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35"/>
          <p:cNvSpPr txBox="1"/>
          <p:nvPr/>
        </p:nvSpPr>
        <p:spPr>
          <a:xfrm>
            <a:off x="3097296" y="2274416"/>
            <a:ext cx="1556836" cy="307777"/>
          </a:xfrm>
          <a:prstGeom prst="rect">
            <a:avLst/>
          </a:prstGeom>
          <a:noFill/>
        </p:spPr>
        <p:txBody>
          <a:bodyPr wrap="none" rtlCol="0">
            <a:spAutoFit/>
          </a:bodyPr>
          <a:lstStyle/>
          <a:p>
            <a:r>
              <a:rPr lang="en-US" altLang="ja-JP" sz="1400" dirty="0">
                <a:latin typeface="Tahoma" panose="020B0604030504040204" pitchFamily="34" charset="0"/>
                <a:ea typeface="Tahoma" panose="020B0604030504040204" pitchFamily="34" charset="0"/>
                <a:cs typeface="Tahoma" panose="020B0604030504040204" pitchFamily="34" charset="0"/>
              </a:rPr>
              <a:t>50 GHz spacing</a:t>
            </a:r>
            <a:r>
              <a:rPr kumimoji="1" lang="en-US" altLang="ja-JP" sz="1400" dirty="0">
                <a:latin typeface="Tahoma" panose="020B0604030504040204" pitchFamily="34" charset="0"/>
                <a:ea typeface="Tahoma" panose="020B0604030504040204" pitchFamily="34" charset="0"/>
                <a:cs typeface="Tahoma" panose="020B0604030504040204" pitchFamily="34" charset="0"/>
              </a:rPr>
              <a:t>!?</a:t>
            </a:r>
            <a:endParaRPr kumimoji="1" lang="ja-JP" altLang="en-US" sz="1400" dirty="0">
              <a:latin typeface="Tahoma" panose="020B0604030504040204" pitchFamily="34" charset="0"/>
              <a:cs typeface="Tahoma" panose="020B0604030504040204" pitchFamily="34" charset="0"/>
            </a:endParaRPr>
          </a:p>
        </p:txBody>
      </p:sp>
      <p:sp>
        <p:nvSpPr>
          <p:cNvPr id="39" name="テキスト ボックス 38"/>
          <p:cNvSpPr txBox="1"/>
          <p:nvPr/>
        </p:nvSpPr>
        <p:spPr>
          <a:xfrm>
            <a:off x="5933720" y="2139486"/>
            <a:ext cx="2341410" cy="523220"/>
          </a:xfrm>
          <a:prstGeom prst="rect">
            <a:avLst/>
          </a:prstGeom>
          <a:noFill/>
        </p:spPr>
        <p:txBody>
          <a:bodyPr wrap="none" rtlCol="0">
            <a:spAutoFit/>
          </a:bodyPr>
          <a:lstStyle/>
          <a:p>
            <a:r>
              <a:rPr kumimoji="1" lang="en-US" altLang="ja-JP" sz="1400" dirty="0">
                <a:latin typeface="Tahoma" panose="020B0604030504040204" pitchFamily="34" charset="0"/>
                <a:ea typeface="Tahoma" panose="020B0604030504040204" pitchFamily="34" charset="0"/>
                <a:cs typeface="Tahoma" panose="020B0604030504040204" pitchFamily="34" charset="0"/>
              </a:rPr>
              <a:t>Enough power in the entire</a:t>
            </a:r>
            <a:br>
              <a:rPr kumimoji="1" lang="en-US" altLang="ja-JP" sz="1400" dirty="0">
                <a:latin typeface="Tahoma" panose="020B0604030504040204" pitchFamily="34" charset="0"/>
                <a:ea typeface="Tahoma" panose="020B0604030504040204" pitchFamily="34" charset="0"/>
                <a:cs typeface="Tahoma" panose="020B0604030504040204" pitchFamily="34" charset="0"/>
              </a:rPr>
            </a:br>
            <a:r>
              <a:rPr kumimoji="1" lang="en-US" altLang="ja-JP" sz="1400" dirty="0">
                <a:latin typeface="Tahoma" panose="020B0604030504040204" pitchFamily="34" charset="0"/>
                <a:ea typeface="Tahoma" panose="020B0604030504040204" pitchFamily="34" charset="0"/>
                <a:cs typeface="Tahoma" panose="020B0604030504040204" pitchFamily="34" charset="0"/>
              </a:rPr>
              <a:t>wavelength region!?</a:t>
            </a:r>
            <a:endParaRPr kumimoji="1" lang="ja-JP" altLang="en-US" sz="1400" dirty="0">
              <a:latin typeface="Tahoma" panose="020B0604030504040204" pitchFamily="34" charset="0"/>
              <a:cs typeface="Tahoma" panose="020B0604030504040204" pitchFamily="34" charset="0"/>
            </a:endParaRPr>
          </a:p>
        </p:txBody>
      </p:sp>
      <p:grpSp>
        <p:nvGrpSpPr>
          <p:cNvPr id="43" name="グループ化 42"/>
          <p:cNvGrpSpPr/>
          <p:nvPr/>
        </p:nvGrpSpPr>
        <p:grpSpPr>
          <a:xfrm>
            <a:off x="2987824" y="2564904"/>
            <a:ext cx="3891798" cy="516832"/>
            <a:chOff x="2631584" y="4201660"/>
            <a:chExt cx="3891798" cy="1191109"/>
          </a:xfrm>
        </p:grpSpPr>
        <p:sp>
          <p:nvSpPr>
            <p:cNvPr id="24" name="Line 21"/>
            <p:cNvSpPr>
              <a:spLocks noChangeShapeType="1"/>
            </p:cNvSpPr>
            <p:nvPr/>
          </p:nvSpPr>
          <p:spPr bwMode="auto">
            <a:xfrm>
              <a:off x="2631584" y="4491069"/>
              <a:ext cx="0" cy="901699"/>
            </a:xfrm>
            <a:prstGeom prst="line">
              <a:avLst/>
            </a:prstGeom>
            <a:noFill/>
            <a:ln w="57150">
              <a:solidFill>
                <a:srgbClr val="990099"/>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Arial" charset="0"/>
                <a:ea typeface="ＭＳ Ｐゴシック" pitchFamily="50" charset="-128"/>
              </a:endParaRPr>
            </a:p>
          </p:txBody>
        </p:sp>
        <p:sp>
          <p:nvSpPr>
            <p:cNvPr id="25" name="Line 22"/>
            <p:cNvSpPr>
              <a:spLocks noChangeShapeType="1"/>
            </p:cNvSpPr>
            <p:nvPr/>
          </p:nvSpPr>
          <p:spPr bwMode="auto">
            <a:xfrm>
              <a:off x="2961784" y="4494244"/>
              <a:ext cx="0" cy="898525"/>
            </a:xfrm>
            <a:prstGeom prst="line">
              <a:avLst/>
            </a:prstGeom>
            <a:noFill/>
            <a:ln w="57150">
              <a:solidFill>
                <a:srgbClr val="CE4132"/>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Arial" charset="0"/>
                <a:ea typeface="ＭＳ Ｐゴシック" pitchFamily="50" charset="-128"/>
              </a:endParaRPr>
            </a:p>
          </p:txBody>
        </p:sp>
        <p:sp>
          <p:nvSpPr>
            <p:cNvPr id="26" name="Line 23"/>
            <p:cNvSpPr>
              <a:spLocks noChangeShapeType="1"/>
            </p:cNvSpPr>
            <p:nvPr/>
          </p:nvSpPr>
          <p:spPr bwMode="auto">
            <a:xfrm>
              <a:off x="3293704" y="4491069"/>
              <a:ext cx="0" cy="901700"/>
            </a:xfrm>
            <a:prstGeom prst="line">
              <a:avLst/>
            </a:prstGeom>
            <a:noFill/>
            <a:ln w="57150">
              <a:solidFill>
                <a:srgbClr val="D44B14"/>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Arial" charset="0"/>
                <a:ea typeface="ＭＳ Ｐゴシック" pitchFamily="50" charset="-128"/>
              </a:endParaRPr>
            </a:p>
          </p:txBody>
        </p:sp>
        <p:sp>
          <p:nvSpPr>
            <p:cNvPr id="27" name="Line 24"/>
            <p:cNvSpPr>
              <a:spLocks noChangeShapeType="1"/>
            </p:cNvSpPr>
            <p:nvPr/>
          </p:nvSpPr>
          <p:spPr bwMode="auto">
            <a:xfrm>
              <a:off x="3627343" y="4491068"/>
              <a:ext cx="0" cy="901699"/>
            </a:xfrm>
            <a:prstGeom prst="line">
              <a:avLst/>
            </a:prstGeom>
            <a:noFill/>
            <a:ln w="57150">
              <a:solidFill>
                <a:srgbClr val="F5390D"/>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Arial" charset="0"/>
                <a:ea typeface="ＭＳ Ｐゴシック" pitchFamily="50" charset="-128"/>
              </a:endParaRPr>
            </a:p>
          </p:txBody>
        </p:sp>
        <p:sp>
          <p:nvSpPr>
            <p:cNvPr id="28" name="Line 25"/>
            <p:cNvSpPr>
              <a:spLocks noChangeShapeType="1"/>
            </p:cNvSpPr>
            <p:nvPr/>
          </p:nvSpPr>
          <p:spPr bwMode="auto">
            <a:xfrm>
              <a:off x="3959264" y="4491068"/>
              <a:ext cx="0" cy="901701"/>
            </a:xfrm>
            <a:prstGeom prst="line">
              <a:avLst/>
            </a:prstGeom>
            <a:noFill/>
            <a:ln w="57150">
              <a:solidFill>
                <a:srgbClr val="FA8418"/>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Arial" charset="0"/>
                <a:ea typeface="ＭＳ Ｐゴシック" pitchFamily="50" charset="-128"/>
              </a:endParaRPr>
            </a:p>
          </p:txBody>
        </p:sp>
        <p:sp>
          <p:nvSpPr>
            <p:cNvPr id="29" name="Line 26"/>
            <p:cNvSpPr>
              <a:spLocks noChangeShapeType="1"/>
            </p:cNvSpPr>
            <p:nvPr/>
          </p:nvSpPr>
          <p:spPr bwMode="auto">
            <a:xfrm>
              <a:off x="4291183" y="4491068"/>
              <a:ext cx="0" cy="901700"/>
            </a:xfrm>
            <a:prstGeom prst="line">
              <a:avLst/>
            </a:prstGeom>
            <a:noFill/>
            <a:ln w="57150">
              <a:solidFill>
                <a:srgbClr val="FCDF06"/>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Arial" charset="0"/>
                <a:ea typeface="ＭＳ Ｐゴシック" pitchFamily="50" charset="-128"/>
              </a:endParaRPr>
            </a:p>
          </p:txBody>
        </p:sp>
        <p:sp>
          <p:nvSpPr>
            <p:cNvPr id="30" name="Line 27"/>
            <p:cNvSpPr>
              <a:spLocks noChangeShapeType="1"/>
            </p:cNvSpPr>
            <p:nvPr/>
          </p:nvSpPr>
          <p:spPr bwMode="auto">
            <a:xfrm>
              <a:off x="4624822" y="4491067"/>
              <a:ext cx="0" cy="900113"/>
            </a:xfrm>
            <a:prstGeom prst="line">
              <a:avLst/>
            </a:prstGeom>
            <a:noFill/>
            <a:ln w="57150">
              <a:solidFill>
                <a:srgbClr val="B5F022"/>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Arial" charset="0"/>
                <a:ea typeface="ＭＳ Ｐゴシック" pitchFamily="50" charset="-128"/>
              </a:endParaRPr>
            </a:p>
          </p:txBody>
        </p:sp>
        <p:sp>
          <p:nvSpPr>
            <p:cNvPr id="31" name="Line 28"/>
            <p:cNvSpPr>
              <a:spLocks noChangeShapeType="1"/>
            </p:cNvSpPr>
            <p:nvPr/>
          </p:nvSpPr>
          <p:spPr bwMode="auto">
            <a:xfrm>
              <a:off x="4956743" y="4491067"/>
              <a:ext cx="0" cy="900115"/>
            </a:xfrm>
            <a:prstGeom prst="line">
              <a:avLst/>
            </a:prstGeom>
            <a:noFill/>
            <a:ln w="57150">
              <a:solidFill>
                <a:srgbClr val="0DD503"/>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Arial" charset="0"/>
                <a:ea typeface="ＭＳ Ｐゴシック" pitchFamily="50" charset="-128"/>
              </a:endParaRPr>
            </a:p>
          </p:txBody>
        </p:sp>
        <p:sp>
          <p:nvSpPr>
            <p:cNvPr id="32" name="Line 29"/>
            <p:cNvSpPr>
              <a:spLocks noChangeShapeType="1"/>
            </p:cNvSpPr>
            <p:nvPr/>
          </p:nvSpPr>
          <p:spPr bwMode="auto">
            <a:xfrm>
              <a:off x="5286943" y="4491067"/>
              <a:ext cx="0" cy="900114"/>
            </a:xfrm>
            <a:prstGeom prst="line">
              <a:avLst/>
            </a:prstGeom>
            <a:noFill/>
            <a:ln w="57150">
              <a:solidFill>
                <a:srgbClr val="026A25"/>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Arial" charset="0"/>
                <a:ea typeface="ＭＳ Ｐゴシック" pitchFamily="50" charset="-128"/>
              </a:endParaRPr>
            </a:p>
          </p:txBody>
        </p:sp>
        <p:sp>
          <p:nvSpPr>
            <p:cNvPr id="33" name="Line 30"/>
            <p:cNvSpPr>
              <a:spLocks noChangeShapeType="1"/>
            </p:cNvSpPr>
            <p:nvPr/>
          </p:nvSpPr>
          <p:spPr bwMode="auto">
            <a:xfrm>
              <a:off x="5622302" y="4491067"/>
              <a:ext cx="0" cy="900115"/>
            </a:xfrm>
            <a:prstGeom prst="line">
              <a:avLst/>
            </a:prstGeom>
            <a:noFill/>
            <a:ln w="57150">
              <a:solidFill>
                <a:srgbClr val="1B1B8F"/>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Arial" charset="0"/>
                <a:ea typeface="ＭＳ Ｐゴシック" pitchFamily="50" charset="-128"/>
              </a:endParaRPr>
            </a:p>
          </p:txBody>
        </p:sp>
        <p:sp>
          <p:nvSpPr>
            <p:cNvPr id="34" name="Line 31"/>
            <p:cNvSpPr>
              <a:spLocks noChangeShapeType="1"/>
            </p:cNvSpPr>
            <p:nvPr/>
          </p:nvSpPr>
          <p:spPr bwMode="auto">
            <a:xfrm>
              <a:off x="5952502" y="4491069"/>
              <a:ext cx="0" cy="900113"/>
            </a:xfrm>
            <a:prstGeom prst="line">
              <a:avLst/>
            </a:prstGeom>
            <a:noFill/>
            <a:ln w="57150">
              <a:solidFill>
                <a:srgbClr val="2300F4"/>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Arial" charset="0"/>
                <a:ea typeface="ＭＳ Ｐゴシック" pitchFamily="50" charset="-128"/>
              </a:endParaRPr>
            </a:p>
          </p:txBody>
        </p:sp>
        <p:sp>
          <p:nvSpPr>
            <p:cNvPr id="35" name="Line 32"/>
            <p:cNvSpPr>
              <a:spLocks noChangeShapeType="1"/>
            </p:cNvSpPr>
            <p:nvPr/>
          </p:nvSpPr>
          <p:spPr bwMode="auto">
            <a:xfrm>
              <a:off x="6287861" y="4491067"/>
              <a:ext cx="0" cy="900114"/>
            </a:xfrm>
            <a:prstGeom prst="line">
              <a:avLst/>
            </a:prstGeom>
            <a:noFill/>
            <a:ln w="57150">
              <a:solidFill>
                <a:srgbClr val="8204C8"/>
              </a:solidFill>
              <a:round/>
              <a:headEnd/>
              <a:tailEnd/>
            </a:ln>
            <a:effectLst>
              <a:outerShdw blurRad="76200" dist="12700" dir="2700000" sy="-23000" kx="-800400" algn="bl" rotWithShape="0">
                <a:prstClr val="black">
                  <a:alpha val="20000"/>
                </a:prstClr>
              </a:outerShdw>
            </a:effectLst>
          </p:spPr>
          <p:txBody>
            <a:bodyPr/>
            <a:lstStyle/>
            <a:p>
              <a:pPr fontAlgn="base">
                <a:spcBef>
                  <a:spcPct val="0"/>
                </a:spcBef>
                <a:spcAft>
                  <a:spcPct val="0"/>
                </a:spcAft>
                <a:defRPr/>
              </a:pPr>
              <a:endParaRPr lang="ja-JP" altLang="en-US" sz="2000">
                <a:solidFill>
                  <a:srgbClr val="000000"/>
                </a:solidFill>
                <a:latin typeface="Arial" charset="0"/>
                <a:ea typeface="ＭＳ Ｐゴシック" pitchFamily="50" charset="-128"/>
              </a:endParaRPr>
            </a:p>
          </p:txBody>
        </p:sp>
        <p:sp>
          <p:nvSpPr>
            <p:cNvPr id="37" name="Line 48"/>
            <p:cNvSpPr>
              <a:spLocks noChangeShapeType="1"/>
            </p:cNvSpPr>
            <p:nvPr/>
          </p:nvSpPr>
          <p:spPr bwMode="auto">
            <a:xfrm flipH="1">
              <a:off x="3287685" y="4681068"/>
              <a:ext cx="343958" cy="635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Tahoma" panose="020B0604030504040204" pitchFamily="34" charset="0"/>
                <a:cs typeface="Tahoma" panose="020B0604030504040204" pitchFamily="34" charset="0"/>
              </a:endParaRPr>
            </a:p>
          </p:txBody>
        </p:sp>
        <p:cxnSp>
          <p:nvCxnSpPr>
            <p:cNvPr id="38" name="直線矢印コネクタ 37"/>
            <p:cNvCxnSpPr>
              <a:cxnSpLocks/>
            </p:cNvCxnSpPr>
            <p:nvPr/>
          </p:nvCxnSpPr>
          <p:spPr>
            <a:xfrm>
              <a:off x="3435317" y="4201660"/>
              <a:ext cx="53318" cy="4581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4880910" y="4491067"/>
              <a:ext cx="1642472" cy="0"/>
            </a:xfrm>
            <a:prstGeom prst="line">
              <a:avLst/>
            </a:prstGeom>
            <a:ln w="19050">
              <a:solidFill>
                <a:srgbClr val="000000"/>
              </a:solidFill>
              <a:prstDash val="sysDot"/>
            </a:ln>
          </p:spPr>
          <p:style>
            <a:lnRef idx="1">
              <a:schemeClr val="accent1"/>
            </a:lnRef>
            <a:fillRef idx="0">
              <a:schemeClr val="accent1"/>
            </a:fillRef>
            <a:effectRef idx="0">
              <a:schemeClr val="accent1"/>
            </a:effectRef>
            <a:fontRef idx="minor">
              <a:schemeClr val="tx1"/>
            </a:fontRef>
          </p:style>
        </p:cxnSp>
      </p:grpSp>
      <p:sp>
        <p:nvSpPr>
          <p:cNvPr id="41" name="テキスト ボックス 40"/>
          <p:cNvSpPr txBox="1"/>
          <p:nvPr/>
        </p:nvSpPr>
        <p:spPr>
          <a:xfrm>
            <a:off x="924856" y="2607077"/>
            <a:ext cx="1824538" cy="523220"/>
          </a:xfrm>
          <a:prstGeom prst="rect">
            <a:avLst/>
          </a:prstGeom>
          <a:noFill/>
        </p:spPr>
        <p:txBody>
          <a:bodyPr wrap="none" rtlCol="0">
            <a:spAutoFit/>
          </a:bodyPr>
          <a:lstStyle/>
          <a:p>
            <a:r>
              <a:rPr kumimoji="1" lang="en-US" altLang="ja-JP" sz="1400" dirty="0">
                <a:latin typeface="Tahoma" panose="020B0604030504040204" pitchFamily="34" charset="0"/>
                <a:ea typeface="Tahoma" panose="020B0604030504040204" pitchFamily="34" charset="0"/>
                <a:cs typeface="Tahoma" panose="020B0604030504040204" pitchFamily="34" charset="0"/>
              </a:rPr>
              <a:t>Robust, compact, </a:t>
            </a:r>
            <a:br>
              <a:rPr kumimoji="1" lang="en-US" altLang="ja-JP" sz="1400" dirty="0">
                <a:latin typeface="Tahoma" panose="020B0604030504040204" pitchFamily="34" charset="0"/>
                <a:ea typeface="Tahoma" panose="020B0604030504040204" pitchFamily="34" charset="0"/>
                <a:cs typeface="Tahoma" panose="020B0604030504040204" pitchFamily="34" charset="0"/>
              </a:rPr>
            </a:br>
            <a:r>
              <a:rPr kumimoji="1" lang="en-US" altLang="ja-JP" sz="1400" dirty="0">
                <a:latin typeface="Tahoma" panose="020B0604030504040204" pitchFamily="34" charset="0"/>
                <a:ea typeface="Tahoma" panose="020B0604030504040204" pitchFamily="34" charset="0"/>
                <a:cs typeface="Tahoma" panose="020B0604030504040204" pitchFamily="34" charset="0"/>
              </a:rPr>
              <a:t>and alignment free!?</a:t>
            </a:r>
            <a:endParaRPr kumimoji="1" lang="ja-JP" altLang="en-US" sz="1400" dirty="0">
              <a:latin typeface="Tahoma" panose="020B0604030504040204" pitchFamily="34" charset="0"/>
              <a:cs typeface="Tahoma" panose="020B0604030504040204" pitchFamily="34" charset="0"/>
            </a:endParaRPr>
          </a:p>
        </p:txBody>
      </p:sp>
      <p:sp>
        <p:nvSpPr>
          <p:cNvPr id="47" name="タイトル 1"/>
          <p:cNvSpPr txBox="1">
            <a:spLocks/>
          </p:cNvSpPr>
          <p:nvPr/>
        </p:nvSpPr>
        <p:spPr>
          <a:xfrm>
            <a:off x="367114" y="556470"/>
            <a:ext cx="8399040"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4000" b="1" dirty="0">
                <a:latin typeface="Candara" panose="020E0502030303020204" pitchFamily="34" charset="0"/>
              </a:rPr>
              <a:t>Comb as an wavelength standard</a:t>
            </a:r>
            <a:endParaRPr lang="ja-JP" altLang="en-US" sz="4000" b="1" dirty="0">
              <a:latin typeface="Candara" panose="020E0502030303020204" pitchFamily="34" charset="0"/>
            </a:endParaRPr>
          </a:p>
        </p:txBody>
      </p:sp>
      <p:sp>
        <p:nvSpPr>
          <p:cNvPr id="42" name="Text Box 3"/>
          <p:cNvSpPr txBox="1">
            <a:spLocks noChangeArrowheads="1"/>
          </p:cNvSpPr>
          <p:nvPr/>
        </p:nvSpPr>
        <p:spPr bwMode="auto">
          <a:xfrm>
            <a:off x="1038242" y="3868852"/>
            <a:ext cx="7056784" cy="1231066"/>
          </a:xfrm>
          <a:prstGeom prst="rect">
            <a:avLst/>
          </a:prstGeom>
          <a:solidFill>
            <a:srgbClr val="FFFF00"/>
          </a:solidFill>
          <a:ln>
            <a:noFill/>
          </a:ln>
          <a:effectLst>
            <a:softEdge rad="31750"/>
          </a:effectLst>
          <a:extLst/>
        </p:spPr>
        <p:txBody>
          <a:bodyPr wrap="square" lIns="91406" tIns="45700" rIns="91406" bIns="45700">
            <a:spAutoFit/>
          </a:bodyPr>
          <a:lstStyle>
            <a:lvl1pPr defTabSz="4954588">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4954588">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4954588">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4954588">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4954588">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4954588"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4954588"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4954588"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4954588"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742950" indent="-742950">
              <a:spcBef>
                <a:spcPct val="50000"/>
              </a:spcBef>
              <a:spcAft>
                <a:spcPts val="600"/>
              </a:spcAft>
              <a:buFont typeface="+mj-lt"/>
              <a:buAutoNum type="arabicPeriod"/>
            </a:pPr>
            <a:r>
              <a:rPr lang="en-US" altLang="ja-JP" sz="1600" b="1" dirty="0">
                <a:solidFill>
                  <a:srgbClr val="FF0000"/>
                </a:solidFill>
                <a:latin typeface="Tahoma" panose="020B0604030504040204" pitchFamily="34" charset="0"/>
                <a:ea typeface="Tahoma" panose="020B0604030504040204" pitchFamily="34" charset="0"/>
                <a:cs typeface="Tahoma" panose="020B0604030504040204" pitchFamily="34" charset="0"/>
              </a:rPr>
              <a:t>Both</a:t>
            </a:r>
            <a:r>
              <a:rPr lang="en-US" altLang="ja-JP" sz="1600" b="1" dirty="0">
                <a:latin typeface="Tahoma" panose="020B0604030504040204" pitchFamily="34" charset="0"/>
                <a:ea typeface="Tahoma" panose="020B0604030504040204" pitchFamily="34" charset="0"/>
                <a:cs typeface="Tahoma" panose="020B0604030504040204" pitchFamily="34" charset="0"/>
              </a:rPr>
              <a:t> </a:t>
            </a:r>
            <a:r>
              <a:rPr lang="en-US" altLang="ja-JP" sz="1600" b="1" dirty="0">
                <a:solidFill>
                  <a:srgbClr val="FF0000"/>
                </a:solidFill>
                <a:latin typeface="Tahoma" panose="020B0604030504040204" pitchFamily="34" charset="0"/>
                <a:ea typeface="Tahoma" panose="020B0604030504040204" pitchFamily="34" charset="0"/>
                <a:cs typeface="Tahoma" panose="020B0604030504040204" pitchFamily="34" charset="0"/>
              </a:rPr>
              <a:t>broad spectral coverage</a:t>
            </a:r>
            <a:r>
              <a:rPr lang="en-US" altLang="ja-JP" sz="1600" b="1" dirty="0">
                <a:latin typeface="Tahoma" panose="020B0604030504040204" pitchFamily="34" charset="0"/>
                <a:ea typeface="Tahoma" panose="020B0604030504040204" pitchFamily="34" charset="0"/>
                <a:cs typeface="Tahoma" panose="020B0604030504040204" pitchFamily="34" charset="0"/>
              </a:rPr>
              <a:t> and </a:t>
            </a:r>
            <a:r>
              <a:rPr lang="en-US" altLang="ja-JP" sz="1600" b="1" dirty="0">
                <a:solidFill>
                  <a:srgbClr val="FF0000"/>
                </a:solidFill>
                <a:latin typeface="Tahoma" panose="020B0604030504040204" pitchFamily="34" charset="0"/>
                <a:ea typeface="Tahoma" panose="020B0604030504040204" pitchFamily="34" charset="0"/>
                <a:cs typeface="Tahoma" panose="020B0604030504040204" pitchFamily="34" charset="0"/>
              </a:rPr>
              <a:t>wide spacing frequency</a:t>
            </a:r>
          </a:p>
          <a:p>
            <a:pPr marL="742950" indent="-742950">
              <a:spcBef>
                <a:spcPct val="50000"/>
              </a:spcBef>
              <a:spcAft>
                <a:spcPts val="600"/>
              </a:spcAft>
              <a:buFont typeface="+mj-lt"/>
              <a:buAutoNum type="arabicPeriod"/>
            </a:pPr>
            <a:r>
              <a:rPr lang="en-US" altLang="ja-JP" sz="1600" b="1" dirty="0">
                <a:latin typeface="Tahoma" panose="020B0604030504040204" pitchFamily="34" charset="0"/>
                <a:ea typeface="Tahoma" panose="020B0604030504040204" pitchFamily="34" charset="0"/>
                <a:cs typeface="Tahoma" panose="020B0604030504040204" pitchFamily="34" charset="0"/>
              </a:rPr>
              <a:t>high and uniform mode powers</a:t>
            </a:r>
          </a:p>
          <a:p>
            <a:pPr marL="742950" indent="-742950">
              <a:spcBef>
                <a:spcPct val="50000"/>
              </a:spcBef>
              <a:spcAft>
                <a:spcPts val="600"/>
              </a:spcAft>
              <a:buFont typeface="+mj-lt"/>
              <a:buAutoNum type="arabicPeriod"/>
            </a:pPr>
            <a:r>
              <a:rPr lang="en-US" altLang="ja-JP" sz="1600" b="1" dirty="0">
                <a:latin typeface="Tahoma" panose="020B0604030504040204" pitchFamily="34" charset="0"/>
                <a:ea typeface="Tahoma" panose="020B0604030504040204" pitchFamily="34" charset="0"/>
                <a:cs typeface="Tahoma" panose="020B0604030504040204" pitchFamily="34" charset="0"/>
              </a:rPr>
              <a:t>Robustness, alignment free, and compactness</a:t>
            </a:r>
          </a:p>
        </p:txBody>
      </p:sp>
      <p:sp>
        <p:nvSpPr>
          <p:cNvPr id="44" name="タイトル 1">
            <a:extLst>
              <a:ext uri="{FF2B5EF4-FFF2-40B4-BE49-F238E27FC236}">
                <a16:creationId xmlns:a16="http://schemas.microsoft.com/office/drawing/2014/main" id="{353A73CC-68EF-41E1-9DD1-A0BF249A9C36}"/>
              </a:ext>
            </a:extLst>
          </p:cNvPr>
          <p:cNvSpPr txBox="1">
            <a:spLocks/>
          </p:cNvSpPr>
          <p:nvPr/>
        </p:nvSpPr>
        <p:spPr>
          <a:xfrm>
            <a:off x="270272" y="1268760"/>
            <a:ext cx="2882550" cy="648072"/>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2800" b="1" u="none" kern="1200" baseline="0">
                <a:solidFill>
                  <a:schemeClr val="tx1"/>
                </a:solidFill>
                <a:effectLst/>
                <a:latin typeface="+mj-lt"/>
                <a:ea typeface="+mj-ea"/>
                <a:cs typeface="+mj-cs"/>
              </a:defRPr>
            </a:lvl1pPr>
          </a:lstStyle>
          <a:p>
            <a:r>
              <a:rPr lang="en-US" altLang="ja-JP" sz="2400" b="0" dirty="0">
                <a:latin typeface="Segoe UI" panose="020B0502040204020203" pitchFamily="34" charset="0"/>
                <a:cs typeface="Segoe UI" panose="020B0502040204020203" pitchFamily="34" charset="0"/>
              </a:rPr>
              <a:t>Difficulty</a:t>
            </a:r>
            <a:endParaRPr lang="ja-JP" altLang="en-US" sz="2400" b="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032446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29"/>
          <p:cNvSpPr/>
          <p:nvPr/>
        </p:nvSpPr>
        <p:spPr>
          <a:xfrm>
            <a:off x="4588469" y="4427220"/>
            <a:ext cx="2589571" cy="1645920"/>
          </a:xfrm>
          <a:prstGeom prst="roundRect">
            <a:avLst/>
          </a:prstGeom>
          <a:solidFill>
            <a:srgbClr val="FFEBF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34" name="角丸四角形 33"/>
          <p:cNvSpPr/>
          <p:nvPr/>
        </p:nvSpPr>
        <p:spPr>
          <a:xfrm>
            <a:off x="4222710" y="1510547"/>
            <a:ext cx="3305850" cy="2058462"/>
          </a:xfrm>
          <a:prstGeom prst="roundRect">
            <a:avLst/>
          </a:prstGeom>
          <a:solidFill>
            <a:srgbClr val="FFFFC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2" name="タイトル 1"/>
          <p:cNvSpPr>
            <a:spLocks noGrp="1"/>
          </p:cNvSpPr>
          <p:nvPr>
            <p:ph type="title"/>
          </p:nvPr>
        </p:nvSpPr>
        <p:spPr>
          <a:xfrm>
            <a:off x="158491" y="404664"/>
            <a:ext cx="8805664" cy="648072"/>
          </a:xfrm>
        </p:spPr>
        <p:txBody>
          <a:bodyPr>
            <a:noAutofit/>
          </a:bodyPr>
          <a:lstStyle/>
          <a:p>
            <a:pPr algn="ctr"/>
            <a:r>
              <a:rPr lang="en-US" altLang="ja-JP" sz="4000" b="1" dirty="0">
                <a:latin typeface="Candara" panose="020E0502030303020204" pitchFamily="34" charset="0"/>
              </a:rPr>
              <a:t>Various approaches to </a:t>
            </a:r>
            <a:r>
              <a:rPr lang="en-US" altLang="ja-JP" sz="4000" b="1" dirty="0" err="1">
                <a:latin typeface="Candara" panose="020E0502030303020204" pitchFamily="34" charset="0"/>
              </a:rPr>
              <a:t>astro</a:t>
            </a:r>
            <a:r>
              <a:rPr lang="en-US" altLang="ja-JP" sz="4000" b="1" dirty="0">
                <a:latin typeface="Candara" panose="020E0502030303020204" pitchFamily="34" charset="0"/>
              </a:rPr>
              <a:t>-comb</a:t>
            </a:r>
            <a:endParaRPr kumimoji="1" lang="ja-JP" altLang="en-US" sz="4000" b="1" dirty="0">
              <a:latin typeface="Candara" panose="020E0502030303020204" pitchFamily="34" charset="0"/>
            </a:endParaRPr>
          </a:p>
        </p:txBody>
      </p:sp>
      <p:sp>
        <p:nvSpPr>
          <p:cNvPr id="3" name="テキスト ボックス 2"/>
          <p:cNvSpPr txBox="1"/>
          <p:nvPr/>
        </p:nvSpPr>
        <p:spPr>
          <a:xfrm>
            <a:off x="622098" y="1475492"/>
            <a:ext cx="1501630" cy="369332"/>
          </a:xfrm>
          <a:prstGeom prst="rect">
            <a:avLst/>
          </a:prstGeom>
          <a:noFill/>
        </p:spPr>
        <p:txBody>
          <a:bodyPr wrap="none" rtlCol="0">
            <a:spAutoFit/>
          </a:bodyPr>
          <a:lstStyle/>
          <a:p>
            <a:r>
              <a:rPr kumimoji="1" lang="en-US" altLang="ja-JP" dirty="0">
                <a:latin typeface="Tahoma" panose="020B0604030504040204" pitchFamily="34" charset="0"/>
                <a:ea typeface="Tahoma" panose="020B0604030504040204" pitchFamily="34" charset="0"/>
                <a:cs typeface="Tahoma" panose="020B0604030504040204" pitchFamily="34" charset="0"/>
              </a:rPr>
              <a:t>Source comb</a:t>
            </a:r>
            <a:endParaRPr kumimoji="1" lang="ja-JP" altLang="en-US" dirty="0">
              <a:latin typeface="Tahoma" panose="020B0604030504040204" pitchFamily="34" charset="0"/>
              <a:ea typeface="+mj-ea"/>
              <a:cs typeface="Tahoma" panose="020B0604030504040204" pitchFamily="34" charset="0"/>
            </a:endParaRPr>
          </a:p>
        </p:txBody>
      </p:sp>
      <p:cxnSp>
        <p:nvCxnSpPr>
          <p:cNvPr id="6" name="直線矢印コネクタ 5"/>
          <p:cNvCxnSpPr/>
          <p:nvPr/>
        </p:nvCxnSpPr>
        <p:spPr>
          <a:xfrm>
            <a:off x="1333729" y="5750982"/>
            <a:ext cx="1297756" cy="0"/>
          </a:xfrm>
          <a:prstGeom prst="straightConnector1">
            <a:avLst/>
          </a:prstGeom>
          <a:ln w="38100">
            <a:solidFill>
              <a:schemeClr val="accent6"/>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623373" y="5566316"/>
            <a:ext cx="728084" cy="369332"/>
          </a:xfrm>
          <a:prstGeom prst="rect">
            <a:avLst/>
          </a:prstGeom>
          <a:solidFill>
            <a:schemeClr val="bg1"/>
          </a:solidFill>
          <a:ln w="28575"/>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dirty="0">
                <a:latin typeface="Tahoma" panose="020B0604030504040204" pitchFamily="34" charset="0"/>
                <a:ea typeface="Tahoma" panose="020B0604030504040204" pitchFamily="34" charset="0"/>
                <a:cs typeface="Tahoma" panose="020B0604030504040204" pitchFamily="34" charset="0"/>
              </a:rPr>
              <a:t>EOM </a:t>
            </a:r>
            <a:endParaRPr kumimoji="1" lang="ja-JP" altLang="en-US" dirty="0">
              <a:latin typeface="Tahoma" panose="020B0604030504040204" pitchFamily="34" charset="0"/>
              <a:cs typeface="Tahoma" panose="020B0604030504040204" pitchFamily="34" charset="0"/>
            </a:endParaRPr>
          </a:p>
        </p:txBody>
      </p:sp>
      <p:sp>
        <p:nvSpPr>
          <p:cNvPr id="10" name="テキスト ボックス 9"/>
          <p:cNvSpPr txBox="1"/>
          <p:nvPr/>
        </p:nvSpPr>
        <p:spPr>
          <a:xfrm>
            <a:off x="266929" y="5551076"/>
            <a:ext cx="1085554" cy="369332"/>
          </a:xfrm>
          <a:prstGeom prst="rect">
            <a:avLst/>
          </a:prstGeom>
          <a:noFill/>
        </p:spPr>
        <p:txBody>
          <a:bodyPr wrap="none" rtlCol="0">
            <a:spAutoFit/>
          </a:bodyPr>
          <a:lstStyle/>
          <a:p>
            <a:r>
              <a:rPr kumimoji="1" lang="en-US" altLang="ja-JP" dirty="0">
                <a:latin typeface="Tahoma" panose="020B0604030504040204" pitchFamily="34" charset="0"/>
                <a:ea typeface="Tahoma" panose="020B0604030504040204" pitchFamily="34" charset="0"/>
                <a:cs typeface="Tahoma" panose="020B0604030504040204" pitchFamily="34" charset="0"/>
              </a:rPr>
              <a:t>CW laser</a:t>
            </a:r>
            <a:endParaRPr kumimoji="1" lang="ja-JP" altLang="en-US" dirty="0">
              <a:latin typeface="Tahoma" panose="020B0604030504040204" pitchFamily="34" charset="0"/>
              <a:cs typeface="Tahoma" panose="020B0604030504040204" pitchFamily="34" charset="0"/>
            </a:endParaRPr>
          </a:p>
        </p:txBody>
      </p:sp>
      <p:sp>
        <p:nvSpPr>
          <p:cNvPr id="12" name="テキスト ボックス 11"/>
          <p:cNvSpPr txBox="1"/>
          <p:nvPr/>
        </p:nvSpPr>
        <p:spPr>
          <a:xfrm>
            <a:off x="265876" y="4943962"/>
            <a:ext cx="2167581" cy="584775"/>
          </a:xfrm>
          <a:prstGeom prst="rect">
            <a:avLst/>
          </a:prstGeom>
          <a:noFill/>
        </p:spPr>
        <p:txBody>
          <a:bodyPr wrap="none" rtlCol="0">
            <a:spAutoFit/>
          </a:bodyPr>
          <a:lstStyle/>
          <a:p>
            <a:r>
              <a:rPr lang="en-US" altLang="ja-JP" sz="1600" dirty="0">
                <a:latin typeface="Tahoma" panose="020B0604030504040204" pitchFamily="34" charset="0"/>
                <a:ea typeface="Tahoma" panose="020B0604030504040204" pitchFamily="34" charset="0"/>
                <a:cs typeface="Tahoma" panose="020B0604030504040204" pitchFamily="34" charset="0"/>
              </a:rPr>
              <a:t>CW laser + Modulator</a:t>
            </a:r>
          </a:p>
          <a:p>
            <a:r>
              <a:rPr kumimoji="1" lang="en-US" altLang="ja-JP" sz="1600" dirty="0">
                <a:latin typeface="Tahoma" panose="020B0604030504040204" pitchFamily="34" charset="0"/>
                <a:ea typeface="Tahoma" panose="020B0604030504040204" pitchFamily="34" charset="0"/>
                <a:cs typeface="Tahoma" panose="020B0604030504040204" pitchFamily="34" charset="0"/>
              </a:rPr>
              <a:t>(</a:t>
            </a:r>
            <a:r>
              <a:rPr kumimoji="1" lang="en-US" altLang="ja-JP" sz="1600" i="1" dirty="0" err="1">
                <a:latin typeface="Tahoma" panose="020B0604030504040204" pitchFamily="34" charset="0"/>
                <a:ea typeface="Tahoma" panose="020B0604030504040204" pitchFamily="34" charset="0"/>
                <a:cs typeface="Tahoma" panose="020B0604030504040204" pitchFamily="34" charset="0"/>
              </a:rPr>
              <a:t>f</a:t>
            </a:r>
            <a:r>
              <a:rPr kumimoji="1" lang="en-US" altLang="ja-JP" sz="1600" baseline="-25000" dirty="0" err="1">
                <a:latin typeface="Tahoma" panose="020B0604030504040204" pitchFamily="34" charset="0"/>
                <a:ea typeface="Tahoma" panose="020B0604030504040204" pitchFamily="34" charset="0"/>
                <a:cs typeface="Tahoma" panose="020B0604030504040204" pitchFamily="34" charset="0"/>
              </a:rPr>
              <a:t>rep</a:t>
            </a:r>
            <a:r>
              <a:rPr lang="en-US" altLang="ja-JP" sz="1600" dirty="0">
                <a:latin typeface="Tahoma" panose="020B0604030504040204" pitchFamily="34" charset="0"/>
                <a:ea typeface="Tahoma" panose="020B0604030504040204" pitchFamily="34" charset="0"/>
                <a:cs typeface="Tahoma" panose="020B0604030504040204" pitchFamily="34" charset="0"/>
              </a:rPr>
              <a:t> </a:t>
            </a:r>
            <a:r>
              <a:rPr kumimoji="1" lang="en-US" altLang="ja-JP" sz="1600" dirty="0">
                <a:latin typeface="Tahoma" panose="020B0604030504040204" pitchFamily="34" charset="0"/>
                <a:ea typeface="Tahoma" panose="020B0604030504040204" pitchFamily="34" charset="0"/>
                <a:cs typeface="Tahoma" panose="020B0604030504040204" pitchFamily="34" charset="0"/>
              </a:rPr>
              <a:t>= 10-20 GHz)</a:t>
            </a:r>
            <a:endParaRPr kumimoji="1" lang="ja-JP" altLang="en-US" sz="1600" dirty="0">
              <a:latin typeface="Tahoma" panose="020B0604030504040204" pitchFamily="34" charset="0"/>
              <a:cs typeface="Tahoma" panose="020B0604030504040204" pitchFamily="34" charset="0"/>
            </a:endParaRPr>
          </a:p>
        </p:txBody>
      </p:sp>
      <p:sp>
        <p:nvSpPr>
          <p:cNvPr id="18" name="テキスト ボックス 17"/>
          <p:cNvSpPr txBox="1"/>
          <p:nvPr/>
        </p:nvSpPr>
        <p:spPr>
          <a:xfrm>
            <a:off x="217931" y="1983224"/>
            <a:ext cx="2452274" cy="584775"/>
          </a:xfrm>
          <a:prstGeom prst="rect">
            <a:avLst/>
          </a:prstGeom>
          <a:noFill/>
        </p:spPr>
        <p:txBody>
          <a:bodyPr wrap="none" rtlCol="0">
            <a:spAutoFit/>
          </a:bodyPr>
          <a:lstStyle/>
          <a:p>
            <a:r>
              <a:rPr lang="en-US" altLang="ja-JP" sz="1600" dirty="0">
                <a:latin typeface="Tahoma" panose="020B0604030504040204" pitchFamily="34" charset="0"/>
                <a:ea typeface="Tahoma" panose="020B0604030504040204" pitchFamily="34" charset="0"/>
                <a:cs typeface="Tahoma" panose="020B0604030504040204" pitchFamily="34" charset="0"/>
              </a:rPr>
              <a:t>Mode-locked laser</a:t>
            </a:r>
          </a:p>
          <a:p>
            <a:r>
              <a:rPr kumimoji="1" lang="en-US" altLang="ja-JP" sz="1600" dirty="0">
                <a:latin typeface="Tahoma" panose="020B0604030504040204" pitchFamily="34" charset="0"/>
                <a:ea typeface="Tahoma" panose="020B0604030504040204" pitchFamily="34" charset="0"/>
                <a:cs typeface="Tahoma" panose="020B0604030504040204" pitchFamily="34" charset="0"/>
              </a:rPr>
              <a:t>(</a:t>
            </a:r>
            <a:r>
              <a:rPr kumimoji="1" lang="en-US" altLang="ja-JP" sz="1600" i="1" dirty="0" err="1">
                <a:latin typeface="Tahoma" panose="020B0604030504040204" pitchFamily="34" charset="0"/>
                <a:ea typeface="Tahoma" panose="020B0604030504040204" pitchFamily="34" charset="0"/>
                <a:cs typeface="Tahoma" panose="020B0604030504040204" pitchFamily="34" charset="0"/>
              </a:rPr>
              <a:t>f</a:t>
            </a:r>
            <a:r>
              <a:rPr kumimoji="1" lang="en-US" altLang="ja-JP" sz="1600" baseline="-25000" dirty="0" err="1">
                <a:latin typeface="Tahoma" panose="020B0604030504040204" pitchFamily="34" charset="0"/>
                <a:ea typeface="Tahoma" panose="020B0604030504040204" pitchFamily="34" charset="0"/>
                <a:cs typeface="Tahoma" panose="020B0604030504040204" pitchFamily="34" charset="0"/>
              </a:rPr>
              <a:t>rep</a:t>
            </a:r>
            <a:r>
              <a:rPr lang="en-US" altLang="ja-JP" sz="1600" dirty="0">
                <a:latin typeface="Tahoma" panose="020B0604030504040204" pitchFamily="34" charset="0"/>
                <a:ea typeface="Tahoma" panose="020B0604030504040204" pitchFamily="34" charset="0"/>
                <a:cs typeface="Tahoma" panose="020B0604030504040204" pitchFamily="34" charset="0"/>
              </a:rPr>
              <a:t> = 100 MHz – 1 GHz</a:t>
            </a:r>
            <a:r>
              <a:rPr kumimoji="1" lang="en-US" altLang="ja-JP" sz="1600" dirty="0">
                <a:latin typeface="Tahoma" panose="020B0604030504040204" pitchFamily="34" charset="0"/>
                <a:ea typeface="Tahoma" panose="020B0604030504040204" pitchFamily="34" charset="0"/>
                <a:cs typeface="Tahoma" panose="020B0604030504040204" pitchFamily="34" charset="0"/>
              </a:rPr>
              <a:t>)</a:t>
            </a:r>
            <a:endParaRPr kumimoji="1" lang="ja-JP" altLang="en-US" sz="1600" dirty="0">
              <a:latin typeface="Tahoma" panose="020B0604030504040204" pitchFamily="34" charset="0"/>
              <a:cs typeface="Tahoma" panose="020B0604030504040204" pitchFamily="34" charset="0"/>
            </a:endParaRPr>
          </a:p>
        </p:txBody>
      </p:sp>
      <p:sp>
        <p:nvSpPr>
          <p:cNvPr id="19" name="テキスト ボックス 18"/>
          <p:cNvSpPr txBox="1"/>
          <p:nvPr/>
        </p:nvSpPr>
        <p:spPr>
          <a:xfrm>
            <a:off x="494970" y="2442570"/>
            <a:ext cx="1634230" cy="923330"/>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dirty="0" err="1">
                <a:latin typeface="Tahoma" panose="020B0604030504040204" pitchFamily="34" charset="0"/>
                <a:ea typeface="Tahoma" panose="020B0604030504040204" pitchFamily="34" charset="0"/>
                <a:cs typeface="Tahoma" panose="020B0604030504040204" pitchFamily="34" charset="0"/>
              </a:rPr>
              <a:t>Er</a:t>
            </a:r>
            <a:r>
              <a:rPr kumimoji="1" lang="en-US" altLang="ja-JP" dirty="0">
                <a:latin typeface="Tahoma" panose="020B0604030504040204" pitchFamily="34" charset="0"/>
                <a:ea typeface="Tahoma" panose="020B0604030504040204" pitchFamily="34" charset="0"/>
                <a:cs typeface="Tahoma" panose="020B0604030504040204" pitchFamily="34" charset="0"/>
              </a:rPr>
              <a:t> fiber</a:t>
            </a:r>
          </a:p>
          <a:p>
            <a:pPr marL="285750" indent="-285750">
              <a:buFont typeface="Arial" panose="020B0604020202020204" pitchFamily="34" charset="0"/>
              <a:buChar char="•"/>
            </a:pPr>
            <a:r>
              <a:rPr lang="en-US" altLang="ja-JP" dirty="0" err="1">
                <a:latin typeface="Tahoma" panose="020B0604030504040204" pitchFamily="34" charset="0"/>
                <a:ea typeface="Tahoma" panose="020B0604030504040204" pitchFamily="34" charset="0"/>
                <a:cs typeface="Tahoma" panose="020B0604030504040204" pitchFamily="34" charset="0"/>
              </a:rPr>
              <a:t>Yb</a:t>
            </a:r>
            <a:r>
              <a:rPr lang="en-US" altLang="ja-JP" dirty="0">
                <a:latin typeface="Tahoma" panose="020B0604030504040204" pitchFamily="34" charset="0"/>
                <a:ea typeface="Tahoma" panose="020B0604030504040204" pitchFamily="34" charset="0"/>
                <a:cs typeface="Tahoma" panose="020B0604030504040204" pitchFamily="34" charset="0"/>
              </a:rPr>
              <a:t> fiber</a:t>
            </a:r>
          </a:p>
          <a:p>
            <a:pPr marL="285750" indent="-285750">
              <a:buFont typeface="Arial" panose="020B0604020202020204" pitchFamily="34" charset="0"/>
              <a:buChar char="•"/>
            </a:pPr>
            <a:r>
              <a:rPr kumimoji="1" lang="en-US" altLang="ja-JP" dirty="0" err="1">
                <a:latin typeface="Tahoma" panose="020B0604030504040204" pitchFamily="34" charset="0"/>
                <a:ea typeface="Tahoma" panose="020B0604030504040204" pitchFamily="34" charset="0"/>
                <a:cs typeface="Tahoma" panose="020B0604030504040204" pitchFamily="34" charset="0"/>
              </a:rPr>
              <a:t>Ti:Sapphire</a:t>
            </a:r>
            <a:endParaRPr kumimoji="1" lang="ja-JP" altLang="en-US" dirty="0">
              <a:latin typeface="Tahoma" panose="020B0604030504040204" pitchFamily="34" charset="0"/>
              <a:cs typeface="Tahoma" panose="020B0604030504040204" pitchFamily="34" charset="0"/>
            </a:endParaRPr>
          </a:p>
        </p:txBody>
      </p:sp>
      <p:sp>
        <p:nvSpPr>
          <p:cNvPr id="20" name="テキスト ボックス 19"/>
          <p:cNvSpPr txBox="1"/>
          <p:nvPr/>
        </p:nvSpPr>
        <p:spPr>
          <a:xfrm>
            <a:off x="4467416" y="1549122"/>
            <a:ext cx="1581587" cy="369332"/>
          </a:xfrm>
          <a:prstGeom prst="rect">
            <a:avLst/>
          </a:prstGeom>
          <a:noFill/>
        </p:spPr>
        <p:txBody>
          <a:bodyPr wrap="none" rtlCol="0">
            <a:spAutoFit/>
          </a:bodyPr>
          <a:lstStyle/>
          <a:p>
            <a:r>
              <a:rPr kumimoji="1" lang="en-US" altLang="ja-JP" dirty="0">
                <a:latin typeface="Tahoma" panose="020B0604030504040204" pitchFamily="34" charset="0"/>
                <a:ea typeface="Tahoma" panose="020B0604030504040204" pitchFamily="34" charset="0"/>
                <a:cs typeface="Tahoma" panose="020B0604030504040204" pitchFamily="34" charset="0"/>
              </a:rPr>
              <a:t>Mode filtering</a:t>
            </a:r>
            <a:endParaRPr kumimoji="1" lang="ja-JP" altLang="en-US" dirty="0">
              <a:latin typeface="Tahoma" panose="020B0604030504040204" pitchFamily="34" charset="0"/>
              <a:cs typeface="Tahoma" panose="020B0604030504040204" pitchFamily="34" charset="0"/>
            </a:endParaRPr>
          </a:p>
        </p:txBody>
      </p:sp>
      <p:sp>
        <p:nvSpPr>
          <p:cNvPr id="21" name="テキスト ボックス 20"/>
          <p:cNvSpPr txBox="1"/>
          <p:nvPr/>
        </p:nvSpPr>
        <p:spPr>
          <a:xfrm>
            <a:off x="4716016" y="4437112"/>
            <a:ext cx="2331472" cy="584775"/>
          </a:xfrm>
          <a:prstGeom prst="rect">
            <a:avLst/>
          </a:prstGeom>
          <a:noFill/>
        </p:spPr>
        <p:txBody>
          <a:bodyPr wrap="none" rtlCol="0">
            <a:spAutoFit/>
          </a:bodyPr>
          <a:lstStyle/>
          <a:p>
            <a:r>
              <a:rPr lang="en-US" altLang="ja-JP" sz="1600" dirty="0">
                <a:latin typeface="Tahoma" panose="020B0604030504040204" pitchFamily="34" charset="0"/>
                <a:ea typeface="Tahoma" panose="020B0604030504040204" pitchFamily="34" charset="0"/>
                <a:cs typeface="Tahoma" panose="020B0604030504040204" pitchFamily="34" charset="0"/>
              </a:rPr>
              <a:t>Wavelength conversion,</a:t>
            </a:r>
          </a:p>
          <a:p>
            <a:r>
              <a:rPr kumimoji="1" lang="en-US" altLang="ja-JP" sz="1600" dirty="0">
                <a:latin typeface="Tahoma" panose="020B0604030504040204" pitchFamily="34" charset="0"/>
                <a:ea typeface="Tahoma" panose="020B0604030504040204" pitchFamily="34" charset="0"/>
                <a:cs typeface="Tahoma" panose="020B0604030504040204" pitchFamily="34" charset="0"/>
              </a:rPr>
              <a:t>Spectral broadening</a:t>
            </a:r>
            <a:endParaRPr kumimoji="1" lang="ja-JP" altLang="en-US" sz="1600" dirty="0">
              <a:latin typeface="Tahoma" panose="020B0604030504040204" pitchFamily="34" charset="0"/>
              <a:cs typeface="Tahoma" panose="020B0604030504040204" pitchFamily="34" charset="0"/>
            </a:endParaRPr>
          </a:p>
        </p:txBody>
      </p:sp>
      <p:sp>
        <p:nvSpPr>
          <p:cNvPr id="22" name="角丸四角形 21"/>
          <p:cNvSpPr/>
          <p:nvPr/>
        </p:nvSpPr>
        <p:spPr>
          <a:xfrm>
            <a:off x="190009" y="4883836"/>
            <a:ext cx="2745481" cy="118110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28" name="角丸四角形 27"/>
          <p:cNvSpPr/>
          <p:nvPr/>
        </p:nvSpPr>
        <p:spPr>
          <a:xfrm>
            <a:off x="129323" y="1923513"/>
            <a:ext cx="2522437" cy="1470517"/>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29" name="下矢印 28"/>
          <p:cNvSpPr/>
          <p:nvPr/>
        </p:nvSpPr>
        <p:spPr>
          <a:xfrm rot="16200000">
            <a:off x="3288380" y="2177841"/>
            <a:ext cx="411480" cy="1108350"/>
          </a:xfrm>
          <a:prstGeom prst="down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32" name="下矢印 31"/>
          <p:cNvSpPr/>
          <p:nvPr/>
        </p:nvSpPr>
        <p:spPr>
          <a:xfrm rot="16200000">
            <a:off x="3521965" y="4823724"/>
            <a:ext cx="445688" cy="1358560"/>
          </a:xfrm>
          <a:prstGeom prst="downArrow">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33" name="下矢印 32"/>
          <p:cNvSpPr/>
          <p:nvPr/>
        </p:nvSpPr>
        <p:spPr>
          <a:xfrm rot="18654586">
            <a:off x="3443489" y="2648569"/>
            <a:ext cx="411480" cy="2146940"/>
          </a:xfrm>
          <a:prstGeom prst="downArrow">
            <a:avLst/>
          </a:prstGeom>
          <a:solidFill>
            <a:srgbClr val="00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35" name="テキスト ボックス 34"/>
          <p:cNvSpPr txBox="1"/>
          <p:nvPr/>
        </p:nvSpPr>
        <p:spPr>
          <a:xfrm>
            <a:off x="4899046" y="5056728"/>
            <a:ext cx="1905202" cy="892552"/>
          </a:xfrm>
          <a:prstGeom prst="rect">
            <a:avLst/>
          </a:prstGeom>
          <a:noFill/>
        </p:spPr>
        <p:txBody>
          <a:bodyPr wrap="none" rtlCol="0">
            <a:spAutoFit/>
          </a:bodyPr>
          <a:lstStyle/>
          <a:p>
            <a:pPr marL="182563" indent="-182563">
              <a:buFont typeface="Arial" panose="020B0604020202020204" pitchFamily="34" charset="0"/>
              <a:buChar char="•"/>
            </a:pPr>
            <a:r>
              <a:rPr lang="en-US" altLang="ja-JP" sz="1600" dirty="0">
                <a:latin typeface="Tahoma" panose="020B0604030504040204" pitchFamily="34" charset="0"/>
                <a:ea typeface="Tahoma" panose="020B0604030504040204" pitchFamily="34" charset="0"/>
                <a:cs typeface="Tahoma" panose="020B0604030504040204" pitchFamily="34" charset="0"/>
              </a:rPr>
              <a:t>Nonlinear Crystal</a:t>
            </a:r>
            <a:endParaRPr kumimoji="1" lang="en-US" altLang="ja-JP" sz="1600" dirty="0">
              <a:latin typeface="Tahoma" panose="020B0604030504040204" pitchFamily="34" charset="0"/>
              <a:ea typeface="Tahoma" panose="020B0604030504040204" pitchFamily="34" charset="0"/>
              <a:cs typeface="Tahoma" panose="020B0604030504040204" pitchFamily="34" charset="0"/>
            </a:endParaRPr>
          </a:p>
          <a:p>
            <a:pPr marL="182563" indent="-182563">
              <a:buFont typeface="Arial" panose="020B0604020202020204" pitchFamily="34" charset="0"/>
              <a:buChar char="•"/>
            </a:pPr>
            <a:r>
              <a:rPr lang="en-US" altLang="ja-JP" dirty="0">
                <a:latin typeface="Tahoma" panose="020B0604030504040204" pitchFamily="34" charset="0"/>
                <a:ea typeface="Tahoma" panose="020B0604030504040204" pitchFamily="34" charset="0"/>
                <a:cs typeface="Tahoma" panose="020B0604030504040204" pitchFamily="34" charset="0"/>
              </a:rPr>
              <a:t>PCF</a:t>
            </a:r>
            <a:endParaRPr kumimoji="1" lang="en-US" altLang="ja-JP" dirty="0">
              <a:latin typeface="Tahoma" panose="020B0604030504040204" pitchFamily="34" charset="0"/>
              <a:ea typeface="Tahoma" panose="020B0604030504040204" pitchFamily="34" charset="0"/>
              <a:cs typeface="Tahoma" panose="020B0604030504040204" pitchFamily="34" charset="0"/>
            </a:endParaRPr>
          </a:p>
          <a:p>
            <a:pPr marL="182563" indent="-182563">
              <a:buFont typeface="Arial" panose="020B0604020202020204" pitchFamily="34" charset="0"/>
              <a:buChar char="•"/>
            </a:pPr>
            <a:r>
              <a:rPr kumimoji="1" lang="en-US" altLang="ja-JP" dirty="0">
                <a:latin typeface="Tahoma" panose="020B0604030504040204" pitchFamily="34" charset="0"/>
                <a:ea typeface="Tahoma" panose="020B0604030504040204" pitchFamily="34" charset="0"/>
                <a:cs typeface="Tahoma" panose="020B0604030504040204" pitchFamily="34" charset="0"/>
              </a:rPr>
              <a:t>HNLF</a:t>
            </a:r>
          </a:p>
        </p:txBody>
      </p:sp>
      <p:grpSp>
        <p:nvGrpSpPr>
          <p:cNvPr id="62" name="グループ化 61"/>
          <p:cNvGrpSpPr/>
          <p:nvPr/>
        </p:nvGrpSpPr>
        <p:grpSpPr>
          <a:xfrm>
            <a:off x="4726099" y="2065020"/>
            <a:ext cx="1609104" cy="346542"/>
            <a:chOff x="4825159" y="1918454"/>
            <a:chExt cx="1609104" cy="493108"/>
          </a:xfrm>
        </p:grpSpPr>
        <p:cxnSp>
          <p:nvCxnSpPr>
            <p:cNvPr id="37" name="直線コネクタ 36"/>
            <p:cNvCxnSpPr/>
            <p:nvPr/>
          </p:nvCxnSpPr>
          <p:spPr>
            <a:xfrm flipV="1">
              <a:off x="4825159"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6434263"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4901783"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V="1">
              <a:off x="4978407"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V="1">
              <a:off x="5055032"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V="1">
              <a:off x="5131656"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V="1">
              <a:off x="5208280"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V="1">
              <a:off x="5284904"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V="1">
              <a:off x="5361528"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5438153"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5514777"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5591401"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5668025"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5744649"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5821274"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V="1">
              <a:off x="5897898"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V="1">
              <a:off x="5974522"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V="1">
              <a:off x="6051146"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V="1">
              <a:off x="6127770"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V="1">
              <a:off x="6204395"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V="1">
              <a:off x="6281019"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flipV="1">
              <a:off x="6357643" y="1918454"/>
              <a:ext cx="0" cy="493108"/>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1" name="直線矢印コネクタ 60"/>
          <p:cNvCxnSpPr/>
          <p:nvPr/>
        </p:nvCxnSpPr>
        <p:spPr>
          <a:xfrm>
            <a:off x="4455841" y="2403942"/>
            <a:ext cx="2164939" cy="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64" name="直線コネクタ 63"/>
          <p:cNvCxnSpPr/>
          <p:nvPr/>
        </p:nvCxnSpPr>
        <p:spPr>
          <a:xfrm flipV="1">
            <a:off x="4733758" y="3047489"/>
            <a:ext cx="0" cy="346542"/>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V="1">
            <a:off x="6342862" y="3047489"/>
            <a:ext cx="0" cy="346542"/>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flipV="1">
            <a:off x="4963631" y="3047489"/>
            <a:ext cx="0" cy="346542"/>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flipV="1">
            <a:off x="5193503" y="3047489"/>
            <a:ext cx="0" cy="346542"/>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flipV="1">
            <a:off x="5423376" y="3047489"/>
            <a:ext cx="0" cy="346542"/>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flipV="1">
            <a:off x="5653248" y="3047489"/>
            <a:ext cx="0" cy="346542"/>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flipV="1">
            <a:off x="5883121" y="3047489"/>
            <a:ext cx="0" cy="346542"/>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flipV="1">
            <a:off x="6112994" y="3047489"/>
            <a:ext cx="0" cy="346542"/>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a:off x="4463500" y="3386411"/>
            <a:ext cx="2164939" cy="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87" name="下矢印 86"/>
          <p:cNvSpPr/>
          <p:nvPr/>
        </p:nvSpPr>
        <p:spPr>
          <a:xfrm>
            <a:off x="4928037" y="2555018"/>
            <a:ext cx="383121" cy="382738"/>
          </a:xfrm>
          <a:prstGeom prst="downArrow">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88" name="テキスト ボックス 87"/>
          <p:cNvSpPr txBox="1"/>
          <p:nvPr/>
        </p:nvSpPr>
        <p:spPr>
          <a:xfrm>
            <a:off x="5898746" y="2547349"/>
            <a:ext cx="1493486" cy="338554"/>
          </a:xfrm>
          <a:prstGeom prst="rect">
            <a:avLst/>
          </a:prstGeom>
          <a:noFill/>
        </p:spPr>
        <p:txBody>
          <a:bodyPr wrap="none" rtlCol="0">
            <a:spAutoFit/>
          </a:bodyPr>
          <a:lstStyle/>
          <a:p>
            <a:r>
              <a:rPr kumimoji="1" lang="en-US" altLang="ja-JP" sz="1600" dirty="0">
                <a:latin typeface="Tahoma" panose="020B0604030504040204" pitchFamily="34" charset="0"/>
                <a:ea typeface="Tahoma" panose="020B0604030504040204" pitchFamily="34" charset="0"/>
                <a:cs typeface="Tahoma" panose="020B0604030504040204" pitchFamily="34" charset="0"/>
              </a:rPr>
              <a:t>Filtering cavity</a:t>
            </a:r>
            <a:endParaRPr kumimoji="1" lang="ja-JP" altLang="en-US" sz="1600" dirty="0">
              <a:latin typeface="Tahoma" panose="020B0604030504040204" pitchFamily="34" charset="0"/>
              <a:cs typeface="Tahoma" panose="020B0604030504040204" pitchFamily="34" charset="0"/>
            </a:endParaRPr>
          </a:p>
        </p:txBody>
      </p:sp>
      <p:grpSp>
        <p:nvGrpSpPr>
          <p:cNvPr id="89" name="グループ化 88"/>
          <p:cNvGrpSpPr/>
          <p:nvPr/>
        </p:nvGrpSpPr>
        <p:grpSpPr>
          <a:xfrm flipH="1">
            <a:off x="5471022" y="2588627"/>
            <a:ext cx="408421" cy="252083"/>
            <a:chOff x="3635896" y="4931876"/>
            <a:chExt cx="1908075" cy="936104"/>
          </a:xfrm>
        </p:grpSpPr>
        <p:grpSp>
          <p:nvGrpSpPr>
            <p:cNvPr id="90" name="グループ化 89"/>
            <p:cNvGrpSpPr/>
            <p:nvPr/>
          </p:nvGrpSpPr>
          <p:grpSpPr>
            <a:xfrm>
              <a:off x="3635896" y="4931876"/>
              <a:ext cx="216024" cy="936104"/>
              <a:chOff x="4211960" y="4505477"/>
              <a:chExt cx="144016" cy="936104"/>
            </a:xfrm>
          </p:grpSpPr>
          <p:sp>
            <p:nvSpPr>
              <p:cNvPr id="92" name="正方形/長方形 91"/>
              <p:cNvSpPr/>
              <p:nvPr/>
            </p:nvSpPr>
            <p:spPr>
              <a:xfrm>
                <a:off x="4211960" y="4505477"/>
                <a:ext cx="127525" cy="936104"/>
              </a:xfrm>
              <a:prstGeom prst="rect">
                <a:avLst/>
              </a:prstGeom>
              <a:solidFill>
                <a:schemeClr val="bg1">
                  <a:lumMod val="7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93" name="右大かっこ 92"/>
              <p:cNvSpPr/>
              <p:nvPr/>
            </p:nvSpPr>
            <p:spPr>
              <a:xfrm flipH="1">
                <a:off x="4283968" y="4505477"/>
                <a:ext cx="72008" cy="936104"/>
              </a:xfrm>
              <a:prstGeom prst="rightBracket">
                <a:avLst>
                  <a:gd name="adj" fmla="val 697470"/>
                </a:avLst>
              </a:prstGeom>
              <a:solidFill>
                <a:schemeClr val="bg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grpSp>
        <p:sp>
          <p:nvSpPr>
            <p:cNvPr id="91" name="正方形/長方形 90"/>
            <p:cNvSpPr/>
            <p:nvPr/>
          </p:nvSpPr>
          <p:spPr>
            <a:xfrm>
              <a:off x="5416446" y="4931876"/>
              <a:ext cx="127525" cy="936104"/>
            </a:xfrm>
            <a:prstGeom prst="rect">
              <a:avLst/>
            </a:prstGeom>
            <a:solidFill>
              <a:schemeClr val="bg1">
                <a:lumMod val="7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grpSp>
      <p:sp>
        <p:nvSpPr>
          <p:cNvPr id="94" name="テキスト ボックス 93"/>
          <p:cNvSpPr txBox="1"/>
          <p:nvPr/>
        </p:nvSpPr>
        <p:spPr>
          <a:xfrm>
            <a:off x="6628439" y="2051804"/>
            <a:ext cx="446917" cy="338554"/>
          </a:xfrm>
          <a:prstGeom prst="rect">
            <a:avLst/>
          </a:prstGeom>
          <a:noFill/>
        </p:spPr>
        <p:txBody>
          <a:bodyPr wrap="none" rtlCol="0">
            <a:spAutoFit/>
          </a:bodyPr>
          <a:lstStyle/>
          <a:p>
            <a:r>
              <a:rPr kumimoji="1" lang="en-US" altLang="ja-JP" sz="1600" i="1" dirty="0" err="1">
                <a:latin typeface="Tahoma" panose="020B0604030504040204" pitchFamily="34" charset="0"/>
                <a:ea typeface="Tahoma" panose="020B0604030504040204" pitchFamily="34" charset="0"/>
                <a:cs typeface="Tahoma" panose="020B0604030504040204" pitchFamily="34" charset="0"/>
              </a:rPr>
              <a:t>f</a:t>
            </a:r>
            <a:r>
              <a:rPr kumimoji="1" lang="en-US" altLang="ja-JP" sz="1600" baseline="-25000" dirty="0" err="1">
                <a:latin typeface="Tahoma" panose="020B0604030504040204" pitchFamily="34" charset="0"/>
                <a:ea typeface="Tahoma" panose="020B0604030504040204" pitchFamily="34" charset="0"/>
                <a:cs typeface="Tahoma" panose="020B0604030504040204" pitchFamily="34" charset="0"/>
              </a:rPr>
              <a:t>rep</a:t>
            </a:r>
            <a:endParaRPr kumimoji="1" lang="ja-JP" altLang="en-US" sz="1600" baseline="-25000" dirty="0">
              <a:latin typeface="Tahoma" panose="020B0604030504040204" pitchFamily="34" charset="0"/>
              <a:cs typeface="Tahoma" panose="020B0604030504040204" pitchFamily="34" charset="0"/>
            </a:endParaRPr>
          </a:p>
        </p:txBody>
      </p:sp>
      <p:sp>
        <p:nvSpPr>
          <p:cNvPr id="95" name="テキスト ボックス 94"/>
          <p:cNvSpPr txBox="1"/>
          <p:nvPr/>
        </p:nvSpPr>
        <p:spPr>
          <a:xfrm>
            <a:off x="6610837" y="3024997"/>
            <a:ext cx="838050" cy="338554"/>
          </a:xfrm>
          <a:prstGeom prst="rect">
            <a:avLst/>
          </a:prstGeom>
          <a:noFill/>
        </p:spPr>
        <p:txBody>
          <a:bodyPr wrap="none" rtlCol="0">
            <a:spAutoFit/>
          </a:bodyPr>
          <a:lstStyle/>
          <a:p>
            <a:r>
              <a:rPr kumimoji="1" lang="en-US" altLang="ja-JP" sz="1600" i="1" dirty="0">
                <a:latin typeface="Tahoma" panose="020B0604030504040204" pitchFamily="34" charset="0"/>
                <a:ea typeface="Tahoma" panose="020B0604030504040204" pitchFamily="34" charset="0"/>
                <a:cs typeface="Tahoma" panose="020B0604030504040204" pitchFamily="34" charset="0"/>
              </a:rPr>
              <a:t>n </a:t>
            </a:r>
            <a:r>
              <a:rPr lang="en-US" altLang="ja-JP" sz="1600" dirty="0">
                <a:latin typeface="Tahoma" panose="020B0604030504040204" pitchFamily="34" charset="0"/>
                <a:ea typeface="Tahoma" panose="020B0604030504040204" pitchFamily="34" charset="0"/>
                <a:cs typeface="Tahoma" panose="020B0604030504040204" pitchFamily="34" charset="0"/>
              </a:rPr>
              <a:t>×</a:t>
            </a:r>
            <a:r>
              <a:rPr lang="en-US" altLang="ja-JP" sz="1600" i="1" dirty="0">
                <a:latin typeface="Tahoma" panose="020B0604030504040204" pitchFamily="34" charset="0"/>
                <a:ea typeface="Tahoma" panose="020B0604030504040204" pitchFamily="34" charset="0"/>
                <a:cs typeface="Tahoma" panose="020B0604030504040204" pitchFamily="34" charset="0"/>
              </a:rPr>
              <a:t> </a:t>
            </a:r>
            <a:r>
              <a:rPr kumimoji="1" lang="en-US" altLang="ja-JP" sz="1600" i="1" dirty="0" err="1">
                <a:latin typeface="Tahoma" panose="020B0604030504040204" pitchFamily="34" charset="0"/>
                <a:ea typeface="Tahoma" panose="020B0604030504040204" pitchFamily="34" charset="0"/>
                <a:cs typeface="Tahoma" panose="020B0604030504040204" pitchFamily="34" charset="0"/>
              </a:rPr>
              <a:t>f</a:t>
            </a:r>
            <a:r>
              <a:rPr kumimoji="1" lang="en-US" altLang="ja-JP" sz="1600" baseline="-25000" dirty="0" err="1">
                <a:latin typeface="Tahoma" panose="020B0604030504040204" pitchFamily="34" charset="0"/>
                <a:ea typeface="Tahoma" panose="020B0604030504040204" pitchFamily="34" charset="0"/>
                <a:cs typeface="Tahoma" panose="020B0604030504040204" pitchFamily="34" charset="0"/>
              </a:rPr>
              <a:t>rep</a:t>
            </a:r>
            <a:endParaRPr kumimoji="1" lang="ja-JP" altLang="en-US" sz="1600" baseline="-25000" dirty="0">
              <a:latin typeface="Tahoma" panose="020B0604030504040204" pitchFamily="34" charset="0"/>
              <a:cs typeface="Tahoma" panose="020B0604030504040204" pitchFamily="34" charset="0"/>
            </a:endParaRPr>
          </a:p>
        </p:txBody>
      </p:sp>
      <p:sp>
        <p:nvSpPr>
          <p:cNvPr id="96" name="下矢印 95"/>
          <p:cNvSpPr/>
          <p:nvPr/>
        </p:nvSpPr>
        <p:spPr>
          <a:xfrm rot="10800000">
            <a:off x="5240457" y="3659741"/>
            <a:ext cx="411480" cy="642939"/>
          </a:xfrm>
          <a:prstGeom prst="downArrow">
            <a:avLst/>
          </a:prstGeom>
          <a:solidFill>
            <a:srgbClr val="00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97" name="下矢印 96"/>
          <p:cNvSpPr/>
          <p:nvPr/>
        </p:nvSpPr>
        <p:spPr>
          <a:xfrm rot="10800000" flipV="1">
            <a:off x="5984722" y="3674981"/>
            <a:ext cx="411480" cy="642939"/>
          </a:xfrm>
          <a:prstGeom prst="down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98" name="下矢印 97"/>
          <p:cNvSpPr/>
          <p:nvPr/>
        </p:nvSpPr>
        <p:spPr>
          <a:xfrm rot="16200000">
            <a:off x="7978143" y="2176855"/>
            <a:ext cx="411480" cy="761999"/>
          </a:xfrm>
          <a:prstGeom prst="downArrow">
            <a:avLst/>
          </a:prstGeom>
          <a:solidFill>
            <a:srgbClr val="00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99" name="下矢印 98"/>
          <p:cNvSpPr/>
          <p:nvPr/>
        </p:nvSpPr>
        <p:spPr>
          <a:xfrm rot="16200000">
            <a:off x="7795760" y="4388634"/>
            <a:ext cx="411480" cy="1126765"/>
          </a:xfrm>
          <a:prstGeom prst="down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
        <p:nvSpPr>
          <p:cNvPr id="100" name="下矢印 99"/>
          <p:cNvSpPr/>
          <p:nvPr/>
        </p:nvSpPr>
        <p:spPr>
          <a:xfrm rot="16200000">
            <a:off x="7795758" y="4979914"/>
            <a:ext cx="411480" cy="1126765"/>
          </a:xfrm>
          <a:prstGeom prst="downArrow">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86297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テーマ1">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egoe-Yu gothic">
      <a:majorFont>
        <a:latin typeface="Segoe UI Semibold"/>
        <a:ea typeface="Yu Gothic UI Semibold"/>
        <a:cs typeface=""/>
      </a:majorFont>
      <a:minorFont>
        <a:latin typeface="Segoe UI"/>
        <a:ea typeface="Yu Gothic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テーマ1" id="{8DCCF5FB-8103-43C6-B4C6-A73425F7EFBA}" vid="{F254E38E-6524-41C7-AFC7-7FC1F4850506}"/>
    </a:ext>
  </a:extLst>
</a:theme>
</file>

<file path=ppt/theme/theme2.xml><?xml version="1.0" encoding="utf-8"?>
<a:theme xmlns:a="http://schemas.openxmlformats.org/drawingml/2006/main" name="1_デザインの設定">
  <a:themeElements>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テーマ2">
  <a:themeElements>
    <a:clrScheme name="Kazu_nmij">
      <a:dk1>
        <a:sysClr val="windowText" lastClr="000000"/>
      </a:dk1>
      <a:lt1>
        <a:sysClr val="window" lastClr="FFFFFF"/>
      </a:lt1>
      <a:dk2>
        <a:srgbClr val="1F497D"/>
      </a:dk2>
      <a:lt2>
        <a:srgbClr val="EEECE1"/>
      </a:lt2>
      <a:accent1>
        <a:srgbClr val="4F81BD"/>
      </a:accent1>
      <a:accent2>
        <a:srgbClr val="1892F6"/>
      </a:accent2>
      <a:accent3>
        <a:srgbClr val="3BD977"/>
      </a:accent3>
      <a:accent4>
        <a:srgbClr val="8064A2"/>
      </a:accent4>
      <a:accent5>
        <a:srgbClr val="4BACC6"/>
      </a:accent5>
      <a:accent6>
        <a:srgbClr val="F79646"/>
      </a:accent6>
      <a:hlink>
        <a:srgbClr val="0000FF"/>
      </a:hlink>
      <a:folHlink>
        <a:srgbClr val="800080"/>
      </a:folHlink>
    </a:clrScheme>
    <a:fontScheme name="ユーザー定義 1">
      <a:majorFont>
        <a:latin typeface="Calibri"/>
        <a:ea typeface="Meiryo UI"/>
        <a:cs typeface=""/>
      </a:majorFont>
      <a:minorFont>
        <a:latin typeface="Calibri"/>
        <a:ea typeface="IPA 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テーマ1</Template>
  <TotalTime>18546</TotalTime>
  <Words>2892</Words>
  <Application>Microsoft Office PowerPoint</Application>
  <PresentationFormat>画面に合わせる (4:3)</PresentationFormat>
  <Paragraphs>469</Paragraphs>
  <Slides>31</Slides>
  <Notes>31</Notes>
  <HiddenSlides>0</HiddenSlides>
  <MMClips>0</MMClips>
  <ScaleCrop>false</ScaleCrop>
  <HeadingPairs>
    <vt:vector size="6" baseType="variant">
      <vt:variant>
        <vt:lpstr>使用されているフォント</vt:lpstr>
      </vt:variant>
      <vt:variant>
        <vt:i4>16</vt:i4>
      </vt:variant>
      <vt:variant>
        <vt:lpstr>テーマ</vt:lpstr>
      </vt:variant>
      <vt:variant>
        <vt:i4>3</vt:i4>
      </vt:variant>
      <vt:variant>
        <vt:lpstr>スライド タイトル</vt:lpstr>
      </vt:variant>
      <vt:variant>
        <vt:i4>31</vt:i4>
      </vt:variant>
    </vt:vector>
  </HeadingPairs>
  <TitlesOfParts>
    <vt:vector size="50" baseType="lpstr">
      <vt:lpstr>IPA Pゴシック</vt:lpstr>
      <vt:lpstr>Meiryo UI</vt:lpstr>
      <vt:lpstr>ＭＳ Ｐゴシック</vt:lpstr>
      <vt:lpstr>ＭＳ ゴシック</vt:lpstr>
      <vt:lpstr>Yu Gothic UI</vt:lpstr>
      <vt:lpstr>Yu Gothic UI Semibold</vt:lpstr>
      <vt:lpstr>Arial</vt:lpstr>
      <vt:lpstr>Calibri</vt:lpstr>
      <vt:lpstr>Candara</vt:lpstr>
      <vt:lpstr>Corbel</vt:lpstr>
      <vt:lpstr>Microsoft Himalaya</vt:lpstr>
      <vt:lpstr>Segoe UI</vt:lpstr>
      <vt:lpstr>Segoe UI Semibold</vt:lpstr>
      <vt:lpstr>Symbol</vt:lpstr>
      <vt:lpstr>Tahoma</vt:lpstr>
      <vt:lpstr>Times New Roman</vt:lpstr>
      <vt:lpstr>テーマ1</vt:lpstr>
      <vt:lpstr>1_デザインの設定</vt:lpstr>
      <vt:lpstr>テーマ2</vt:lpstr>
      <vt:lpstr>Astro-comb developed by AIST and the test observation at OAO</vt:lpstr>
      <vt:lpstr>Outline</vt:lpstr>
      <vt:lpstr>PowerPoint プレゼンテーション</vt:lpstr>
      <vt:lpstr>PowerPoint プレゼンテーション</vt:lpstr>
      <vt:lpstr>Why is it necessary?</vt:lpstr>
      <vt:lpstr>PowerPoint プレゼンテーション</vt:lpstr>
      <vt:lpstr>PowerPoint プレゼンテーション</vt:lpstr>
      <vt:lpstr>PowerPoint プレゼンテーション</vt:lpstr>
      <vt:lpstr>Various approaches to astro-comb</vt:lpstr>
      <vt:lpstr>PowerPoint プレゼンテーション</vt:lpstr>
      <vt:lpstr>Overview of our astro-comb</vt:lpstr>
      <vt:lpstr>System overview</vt:lpstr>
      <vt:lpstr>System overview</vt:lpstr>
      <vt:lpstr>I2-stabilized 1063 nm CW laser</vt:lpstr>
      <vt:lpstr>Signal and frequency stability</vt:lpstr>
      <vt:lpstr>System overview</vt:lpstr>
      <vt:lpstr>Optical frequency comb</vt:lpstr>
      <vt:lpstr>Comb stabilization</vt:lpstr>
      <vt:lpstr>System overview</vt:lpstr>
      <vt:lpstr>PowerPoint プレゼンテーション</vt:lpstr>
      <vt:lpstr>PowerPoint プレゼンテーション</vt:lpstr>
      <vt:lpstr>Cavity system overview</vt:lpstr>
      <vt:lpstr>Current status</vt:lpstr>
      <vt:lpstr>Current status</vt:lpstr>
      <vt:lpstr>Astro-comb system in OAO</vt:lpstr>
      <vt:lpstr>PowerPoint プレゼンテーション</vt:lpstr>
      <vt:lpstr>PowerPoint プレゼンテーション</vt:lpstr>
      <vt:lpstr>PowerPoint プレゼンテーション</vt:lpstr>
      <vt:lpstr>PowerPoint プレゼンテーション</vt:lpstr>
      <vt:lpstr>Now we are developing the 2nd astro-comb</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FJ-USER</dc:creator>
  <cp:lastModifiedBy>大久保章</cp:lastModifiedBy>
  <cp:revision>905</cp:revision>
  <dcterms:created xsi:type="dcterms:W3CDTF">2013-10-19T15:14:04Z</dcterms:created>
  <dcterms:modified xsi:type="dcterms:W3CDTF">2018-02-12T06:13:01Z</dcterms:modified>
</cp:coreProperties>
</file>