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43" r:id="rId3"/>
    <p:sldId id="344" r:id="rId4"/>
    <p:sldId id="384" r:id="rId5"/>
    <p:sldId id="385" r:id="rId6"/>
    <p:sldId id="386" r:id="rId7"/>
    <p:sldId id="347" r:id="rId8"/>
    <p:sldId id="383" r:id="rId9"/>
    <p:sldId id="348" r:id="rId10"/>
    <p:sldId id="265" r:id="rId11"/>
    <p:sldId id="387" r:id="rId12"/>
    <p:sldId id="388" r:id="rId13"/>
    <p:sldId id="389" r:id="rId14"/>
    <p:sldId id="390" r:id="rId15"/>
    <p:sldId id="349" r:id="rId16"/>
    <p:sldId id="393" r:id="rId17"/>
    <p:sldId id="394" r:id="rId18"/>
    <p:sldId id="395" r:id="rId19"/>
    <p:sldId id="267" r:id="rId20"/>
    <p:sldId id="396" r:id="rId21"/>
    <p:sldId id="397" r:id="rId22"/>
    <p:sldId id="357" r:id="rId23"/>
    <p:sldId id="398" r:id="rId24"/>
    <p:sldId id="359" r:id="rId25"/>
    <p:sldId id="362" r:id="rId26"/>
    <p:sldId id="365" r:id="rId27"/>
    <p:sldId id="364" r:id="rId28"/>
    <p:sldId id="366" r:id="rId29"/>
    <p:sldId id="367" r:id="rId30"/>
    <p:sldId id="368" r:id="rId31"/>
    <p:sldId id="370" r:id="rId32"/>
    <p:sldId id="402" r:id="rId33"/>
    <p:sldId id="403" r:id="rId34"/>
    <p:sldId id="404" r:id="rId35"/>
    <p:sldId id="405" r:id="rId36"/>
    <p:sldId id="371" r:id="rId37"/>
    <p:sldId id="401" r:id="rId38"/>
    <p:sldId id="400" r:id="rId39"/>
    <p:sldId id="399" r:id="rId4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9" autoAdjust="0"/>
    <p:restoredTop sz="62199" autoAdjust="0"/>
  </p:normalViewPr>
  <p:slideViewPr>
    <p:cSldViewPr>
      <p:cViewPr varScale="1">
        <p:scale>
          <a:sx n="40" d="100"/>
          <a:sy n="40" d="100"/>
        </p:scale>
        <p:origin x="2055" y="36"/>
      </p:cViewPr>
      <p:guideLst>
        <p:guide orient="horz" pos="2160"/>
        <p:guide pos="2880"/>
      </p:guideLst>
    </p:cSldViewPr>
  </p:slideViewPr>
  <p:outlineViewPr>
    <p:cViewPr>
      <p:scale>
        <a:sx n="33" d="100"/>
        <a:sy n="33" d="100"/>
      </p:scale>
      <p:origin x="0" y="-27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014E9A-DC63-488D-BEA4-84ACBB0E3C71}" type="datetimeFigureOut">
              <a:rPr kumimoji="1" lang="ja-JP" altLang="en-US" smtClean="0"/>
              <a:pPr/>
              <a:t>2018/2/11</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6657BE-75B8-4476-8AAF-2E1822DD432C}"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First of all, thank you for providing me </a:t>
            </a:r>
            <a:r>
              <a:rPr kumimoji="1" lang="en-US" altLang="ja-JP" dirty="0" smtClean="0"/>
              <a:t>an</a:t>
            </a:r>
            <a:r>
              <a:rPr kumimoji="1" lang="en-US" altLang="ja-JP" baseline="0" dirty="0" smtClean="0"/>
              <a:t> opportunity of </a:t>
            </a:r>
            <a:r>
              <a:rPr kumimoji="1" lang="en-US" altLang="ja-JP" dirty="0" smtClean="0"/>
              <a:t>seminar </a:t>
            </a:r>
            <a:r>
              <a:rPr kumimoji="1" lang="en-US" altLang="ja-JP" dirty="0"/>
              <a:t>in </a:t>
            </a:r>
            <a:r>
              <a:rPr kumimoji="1" lang="en-US" altLang="ja-JP" dirty="0" smtClean="0"/>
              <a:t>AEI. My </a:t>
            </a:r>
            <a:r>
              <a:rPr kumimoji="1" lang="en-US" altLang="ja-JP" dirty="0"/>
              <a:t>name is Kenta </a:t>
            </a:r>
            <a:r>
              <a:rPr kumimoji="1" lang="en-US" altLang="ja-JP" dirty="0" err="1"/>
              <a:t>Kiuchi</a:t>
            </a:r>
            <a:r>
              <a:rPr kumimoji="1" lang="en-US" altLang="ja-JP" dirty="0"/>
              <a:t> from Yukawa Institute for Theoretical Physics in Kyoto University and </a:t>
            </a:r>
            <a:r>
              <a:rPr kumimoji="1" lang="en-US" altLang="ja-JP" dirty="0" smtClean="0"/>
              <a:t>Today</a:t>
            </a:r>
            <a:r>
              <a:rPr kumimoji="1" lang="en-US" altLang="ja-JP" dirty="0"/>
              <a:t>, I’m </a:t>
            </a:r>
            <a:r>
              <a:rPr kumimoji="1" lang="en-US" altLang="ja-JP" dirty="0" err="1"/>
              <a:t>gonna</a:t>
            </a:r>
            <a:r>
              <a:rPr kumimoji="1" lang="en-US" altLang="ja-JP" dirty="0"/>
              <a:t> talk about a recent progress of compact binary merger simulations in Kyoto group. </a:t>
            </a:r>
            <a:r>
              <a:rPr kumimoji="1" lang="en-US" altLang="ja-JP" dirty="0" smtClean="0"/>
              <a:t>In particular, I’m focusin</a:t>
            </a:r>
            <a:r>
              <a:rPr kumimoji="1" lang="en-US" altLang="ja-JP" baseline="0" dirty="0" smtClean="0"/>
              <a:t>g on our understanding of the recent event of the binary neutron star merger. This </a:t>
            </a:r>
            <a:r>
              <a:rPr kumimoji="1" lang="en-US" altLang="ja-JP" baseline="0" dirty="0"/>
              <a:t>work is in collaboration with </a:t>
            </a:r>
            <a:r>
              <a:rPr kumimoji="1" lang="en-US" altLang="ja-JP" baseline="0" dirty="0" smtClean="0"/>
              <a:t>Kenta </a:t>
            </a:r>
            <a:r>
              <a:rPr kumimoji="1" lang="en-US" altLang="ja-JP" baseline="0" dirty="0" err="1" smtClean="0"/>
              <a:t>Hotokezaka</a:t>
            </a:r>
            <a:r>
              <a:rPr kumimoji="1" lang="en-US" altLang="ja-JP" baseline="0" dirty="0" smtClean="0"/>
              <a:t>, </a:t>
            </a:r>
            <a:r>
              <a:rPr kumimoji="1" lang="en-US" altLang="ja-JP" baseline="0" dirty="0" err="1" smtClean="0"/>
              <a:t>Koutarou</a:t>
            </a:r>
            <a:r>
              <a:rPr kumimoji="1" lang="en-US" altLang="ja-JP" baseline="0" dirty="0" smtClean="0"/>
              <a:t> </a:t>
            </a:r>
            <a:r>
              <a:rPr kumimoji="1" lang="en-US" altLang="ja-JP" baseline="0" dirty="0" err="1" smtClean="0"/>
              <a:t>Kyutoku</a:t>
            </a:r>
            <a:r>
              <a:rPr kumimoji="1" lang="en-US" altLang="ja-JP" baseline="0" dirty="0" smtClean="0"/>
              <a:t>, </a:t>
            </a:r>
            <a:r>
              <a:rPr kumimoji="1" lang="en-US" altLang="ja-JP" baseline="0" dirty="0" err="1" smtClean="0"/>
              <a:t>Kyohei</a:t>
            </a:r>
            <a:r>
              <a:rPr kumimoji="1" lang="en-US" altLang="ja-JP" baseline="0" dirty="0" smtClean="0"/>
              <a:t> Kawaguchi, </a:t>
            </a:r>
            <a:r>
              <a:rPr kumimoji="1" lang="en-US" altLang="ja-JP" baseline="0" dirty="0" err="1"/>
              <a:t>Yuichiro</a:t>
            </a:r>
            <a:r>
              <a:rPr kumimoji="1" lang="en-US" altLang="ja-JP" baseline="0" dirty="0"/>
              <a:t> </a:t>
            </a:r>
            <a:r>
              <a:rPr kumimoji="1" lang="en-US" altLang="ja-JP" baseline="0" dirty="0" err="1" smtClean="0"/>
              <a:t>Sekiguchi</a:t>
            </a:r>
            <a:r>
              <a:rPr kumimoji="1" lang="en-US" altLang="ja-JP" baseline="0" dirty="0" smtClean="0"/>
              <a:t>, Masaru Shibata, </a:t>
            </a:r>
            <a:r>
              <a:rPr kumimoji="1" lang="en-US" altLang="ja-JP" baseline="0" dirty="0" err="1" smtClean="0"/>
              <a:t>Masaomi</a:t>
            </a:r>
            <a:r>
              <a:rPr kumimoji="1" lang="en-US" altLang="ja-JP" baseline="0" dirty="0" smtClean="0"/>
              <a:t> Tanaka and Shinya </a:t>
            </a:r>
            <a:r>
              <a:rPr kumimoji="1" lang="en-US" altLang="ja-JP" baseline="0" dirty="0" err="1" smtClean="0"/>
              <a:t>Wanajo</a:t>
            </a:r>
            <a:r>
              <a:rPr kumimoji="1" lang="en-US" altLang="ja-JP" baseline="0" dirty="0"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1</a:t>
            </a:fld>
            <a:endParaRPr kumimoji="1" lang="ja-JP" altLang="en-US"/>
          </a:p>
        </p:txBody>
      </p:sp>
    </p:spTree>
    <p:extLst>
      <p:ext uri="{BB962C8B-B14F-4D97-AF65-F5344CB8AC3E}">
        <p14:creationId xmlns:p14="http://schemas.microsoft.com/office/powerpoint/2010/main" val="415289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a:t>This is a schematic picture of binary neutron star mergers and time axis is </a:t>
            </a:r>
            <a:r>
              <a:rPr kumimoji="1" lang="en-US" altLang="ja-JP" baseline="0" dirty="0" smtClean="0"/>
              <a:t>this </a:t>
            </a:r>
            <a:r>
              <a:rPr kumimoji="1" lang="en-US" altLang="ja-JP" baseline="0" dirty="0"/>
              <a:t>direction.  After merger, there are several possibilities in the evolution process, which is determined by the relation between the total mass of the binary and maximum mass of neutron star. </a:t>
            </a:r>
            <a:r>
              <a:rPr kumimoji="1" lang="ja-JP" altLang="en-US" baseline="0" dirty="0" smtClean="0"/>
              <a:t> </a:t>
            </a:r>
            <a:r>
              <a:rPr kumimoji="1" lang="en-US" altLang="ja-JP" baseline="0" dirty="0" smtClean="0"/>
              <a:t>During </a:t>
            </a:r>
            <a:r>
              <a:rPr kumimoji="1" lang="en-US" altLang="ja-JP" baseline="0" dirty="0" err="1"/>
              <a:t>inspiral</a:t>
            </a:r>
            <a:r>
              <a:rPr kumimoji="1" lang="en-US" altLang="ja-JP" baseline="0" dirty="0"/>
              <a:t> phase, the system is relatively clear in the sense that messy ingredients such as magnetic field and </a:t>
            </a:r>
            <a:r>
              <a:rPr kumimoji="1" lang="en-US" altLang="ja-JP" baseline="0" dirty="0" smtClean="0"/>
              <a:t>neutrino </a:t>
            </a:r>
            <a:r>
              <a:rPr kumimoji="1" lang="en-US" altLang="ja-JP" baseline="0" dirty="0"/>
              <a:t>radiation transfer do not enter the game. After the merger, both effects play an important role. </a:t>
            </a:r>
            <a:r>
              <a:rPr kumimoji="1" lang="en-US" altLang="ja-JP" baseline="0" dirty="0" smtClean="0"/>
              <a:t>The </a:t>
            </a:r>
            <a:r>
              <a:rPr kumimoji="1" lang="en-US" altLang="ja-JP" baseline="0" dirty="0"/>
              <a:t>first point is a late </a:t>
            </a:r>
            <a:r>
              <a:rPr kumimoji="1" lang="en-US" altLang="ja-JP" baseline="0" dirty="0" err="1"/>
              <a:t>inspiral</a:t>
            </a:r>
            <a:r>
              <a:rPr kumimoji="1" lang="en-US" altLang="ja-JP" baseline="0" dirty="0"/>
              <a:t> phase in which science target is to extract a tidal deformability of NSs</a:t>
            </a:r>
            <a:r>
              <a:rPr kumimoji="1" lang="en-US" altLang="ja-JP" baseline="0" dirty="0" smtClean="0"/>
              <a:t>.</a:t>
            </a:r>
            <a:endParaRPr kumimoji="1" lang="en-US" altLang="ja-JP" baseline="0" dirty="0"/>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10</a:t>
            </a:fld>
            <a:endParaRPr kumimoji="1" lang="ja-JP" altLang="en-US"/>
          </a:p>
        </p:txBody>
      </p:sp>
    </p:spTree>
    <p:extLst>
      <p:ext uri="{BB962C8B-B14F-4D97-AF65-F5344CB8AC3E}">
        <p14:creationId xmlns:p14="http://schemas.microsoft.com/office/powerpoint/2010/main" val="3478564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You can understand tidal</a:t>
            </a:r>
            <a:r>
              <a:rPr kumimoji="1" lang="en-US" altLang="ja-JP" baseline="0" dirty="0" smtClean="0"/>
              <a:t> deformation of NSs as an analogy of the earth tide caused by the moon. This is a schematic picture of earth tide and the tidal force due to the moon deforms the earth, in particular, the surface of the ocean. The thing is same in compact binary mergers, a NS is deformed by a tidal field generated by its companion. </a:t>
            </a:r>
          </a:p>
          <a:p>
            <a:r>
              <a:rPr kumimoji="1" lang="en-US" altLang="ja-JP" baseline="0" dirty="0" smtClean="0"/>
              <a:t>This effect becomes prominent just before the merger. </a:t>
            </a:r>
            <a:endParaRPr kumimoji="1" lang="ja-JP" altLang="en-US" dirty="0"/>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11</a:t>
            </a:fld>
            <a:endParaRPr kumimoji="1" lang="ja-JP" altLang="en-US"/>
          </a:p>
        </p:txBody>
      </p:sp>
    </p:spTree>
    <p:extLst>
      <p:ext uri="{BB962C8B-B14F-4D97-AF65-F5344CB8AC3E}">
        <p14:creationId xmlns:p14="http://schemas.microsoft.com/office/powerpoint/2010/main" val="1451974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To what</a:t>
            </a:r>
            <a:r>
              <a:rPr kumimoji="1" lang="en-US" altLang="ja-JP" baseline="0" dirty="0" smtClean="0"/>
              <a:t> extent the star is deformed is quantified by the tidal deformability and this quantity is characterized by the equation of state of neuron stars. Let me explain simply. </a:t>
            </a:r>
            <a:r>
              <a:rPr kumimoji="1" lang="en-US" altLang="ja-JP" baseline="0" dirty="0" smtClean="0"/>
              <a:t>Specifying </a:t>
            </a:r>
            <a:r>
              <a:rPr kumimoji="1" lang="en-US" altLang="ja-JP" baseline="0" dirty="0" smtClean="0"/>
              <a:t>an EOS means that you give pressure as a function of the density. </a:t>
            </a:r>
          </a:p>
          <a:p>
            <a:r>
              <a:rPr kumimoji="1" lang="en-US" altLang="ja-JP" baseline="0" dirty="0" smtClean="0"/>
              <a:t>This is a schematic picture of an equation of state. If the pressure is a steep function of the density, we call it a stiff equation of state. If the gradient in terms of the density is small, we call it a soft equation of state. This stiffness reflects a density profile of NSs. </a:t>
            </a:r>
          </a:p>
          <a:p>
            <a:r>
              <a:rPr kumimoji="1" lang="en-US" altLang="ja-JP" baseline="0" dirty="0" smtClean="0"/>
              <a:t>This is a hydrostatic equation and the pressure gradient balances with the gravity. </a:t>
            </a:r>
          </a:p>
          <a:p>
            <a:r>
              <a:rPr kumimoji="1" lang="en-US" altLang="ja-JP" baseline="0" dirty="0" smtClean="0"/>
              <a:t>Therefore, given the gravity, the density gradient becomes shallow in case of the stiff equation of state. On the other hand, the density gradient becomes steep in case of the soft equation of state. </a:t>
            </a:r>
          </a:p>
          <a:p>
            <a:r>
              <a:rPr kumimoji="1" lang="en-US" altLang="ja-JP" baseline="0" dirty="0" smtClean="0"/>
              <a:t>Qualitatively, you can say that a stiff equation of state gives uniform density profile with larger radius and a soft equation of state give centrally concentrated density profile with small radius.</a:t>
            </a:r>
            <a:endParaRPr kumimoji="1" lang="ja-JP" altLang="en-US" dirty="0"/>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12</a:t>
            </a:fld>
            <a:endParaRPr kumimoji="1" lang="ja-JP" altLang="en-US"/>
          </a:p>
        </p:txBody>
      </p:sp>
    </p:spTree>
    <p:extLst>
      <p:ext uri="{BB962C8B-B14F-4D97-AF65-F5344CB8AC3E}">
        <p14:creationId xmlns:p14="http://schemas.microsoft.com/office/powerpoint/2010/main" val="1937763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a:t>
            </a:r>
            <a:r>
              <a:rPr kumimoji="1" lang="en-US" altLang="ja-JP" dirty="0"/>
              <a:t>is a schematic picture of tidal deformation. For a stiff </a:t>
            </a:r>
            <a:r>
              <a:rPr kumimoji="1" lang="en-US" altLang="ja-JP" dirty="0" smtClean="0"/>
              <a:t>EOS, </a:t>
            </a:r>
            <a:r>
              <a:rPr kumimoji="1" lang="en-US" altLang="ja-JP" dirty="0"/>
              <a:t>the NS is easily tidally deformed because its density profile is close to be uniform. On the other hand, for a soft </a:t>
            </a:r>
            <a:r>
              <a:rPr kumimoji="1" lang="en-US" altLang="ja-JP" dirty="0" smtClean="0"/>
              <a:t>EOS, </a:t>
            </a:r>
            <a:r>
              <a:rPr kumimoji="1" lang="en-US" altLang="ja-JP" dirty="0"/>
              <a:t>the NS is hard to be tidally deformed because its density profile is centrally concentrated</a:t>
            </a:r>
            <a:r>
              <a:rPr kumimoji="1" lang="en-US" altLang="ja-JP" dirty="0" smtClean="0"/>
              <a:t>. This is a</a:t>
            </a:r>
            <a:r>
              <a:rPr kumimoji="1" lang="en-US" altLang="ja-JP" baseline="0" dirty="0" smtClean="0"/>
              <a:t>n intuitive explanation how tidal deformability depends on equation of state. </a:t>
            </a:r>
            <a:endParaRPr kumimoji="1" lang="ja-JP" altLang="en-US" dirty="0"/>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13</a:t>
            </a:fld>
            <a:endParaRPr kumimoji="1" lang="ja-JP" altLang="en-US"/>
          </a:p>
        </p:txBody>
      </p:sp>
    </p:spTree>
    <p:extLst>
      <p:ext uri="{BB962C8B-B14F-4D97-AF65-F5344CB8AC3E}">
        <p14:creationId xmlns:p14="http://schemas.microsoft.com/office/powerpoint/2010/main" val="1160902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Tidal deformability is imprinted in GWs as a phase shift. Let’ s decompose the GWs into amplitude and phase. </a:t>
            </a:r>
            <a:r>
              <a:rPr kumimoji="1" lang="en-US" altLang="ja-JP" dirty="0" smtClean="0"/>
              <a:t>Because the tidal force is attractive force, the tidal </a:t>
            </a:r>
            <a:r>
              <a:rPr kumimoji="1" lang="en-US" altLang="ja-JP" dirty="0"/>
              <a:t>deformation accelerates the phase evolution. </a:t>
            </a:r>
            <a:r>
              <a:rPr kumimoji="1" lang="en-US" altLang="ja-JP" dirty="0" smtClean="0"/>
              <a:t>Our</a:t>
            </a:r>
            <a:r>
              <a:rPr kumimoji="1" lang="en-US" altLang="ja-JP" baseline="0" dirty="0" smtClean="0"/>
              <a:t> task is to derive an accurate evolution of the phase and amplitude. In actual observation, the data contains noise. This red noisy curves the observational data taken at Hanford. To extract gravitational waves from it, first you prepare a theoretical template of the waveforms and then you take a match between them. This is a standard matched filtering technique and generating theoretical template with high precision is an essential part to detect gravitational waves. </a:t>
            </a:r>
            <a:endParaRPr kumimoji="1" lang="en-US" altLang="ja-JP" dirty="0"/>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14</a:t>
            </a:fld>
            <a:endParaRPr kumimoji="1" lang="ja-JP" altLang="en-US"/>
          </a:p>
        </p:txBody>
      </p:sp>
    </p:spTree>
    <p:extLst>
      <p:ext uri="{BB962C8B-B14F-4D97-AF65-F5344CB8AC3E}">
        <p14:creationId xmlns:p14="http://schemas.microsoft.com/office/powerpoint/2010/main" val="4068292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 performed</a:t>
            </a:r>
            <a:r>
              <a:rPr kumimoji="1" lang="en-US" altLang="ja-JP" baseline="0" dirty="0" smtClean="0"/>
              <a:t> a bunch of the simulations of binary neutron star mergers by changing the equation of states, the neutron star mass, and grid resolution. This is one example of our latest result and it shows a phase shift between the two equations of state. Equation of state B is softest one and reproduces about eleven kilometers. Equation of state fifteen H is the stiffest one and it reproduces about fourteen kilometer. Let’s focus on the cyan curve which is a phase shift between the equation of state B and fifteen H and this vertical dashed line shows a peak time of the gravitational waves. You can see about three radian difference between the two. On the other hand, our estimated dephasing due to the numerical error is about point one radian. So, our waveforms have enough accuracy to distinguish the equation of states. Note that the phase error in the previous works is about three radian and it was hard to distinguish the equation of states. So, the quality of our simulation data is high enough to construct a template bank of gravitational waves. </a:t>
            </a:r>
          </a:p>
        </p:txBody>
      </p:sp>
      <p:sp>
        <p:nvSpPr>
          <p:cNvPr id="4" name="スライド番号プレースホルダー 3"/>
          <p:cNvSpPr>
            <a:spLocks noGrp="1"/>
          </p:cNvSpPr>
          <p:nvPr>
            <p:ph type="sldNum" sz="quarter" idx="10"/>
          </p:nvPr>
        </p:nvSpPr>
        <p:spPr/>
        <p:txBody>
          <a:bodyPr/>
          <a:lstStyle/>
          <a:p>
            <a:fld id="{76CA51B6-B1BB-4B8A-9E07-C96E3B8CF335}" type="slidenum">
              <a:rPr kumimoji="1" lang="ja-JP" altLang="en-US" smtClean="0"/>
              <a:t>15</a:t>
            </a:fld>
            <a:endParaRPr kumimoji="1" lang="ja-JP" altLang="en-US"/>
          </a:p>
        </p:txBody>
      </p:sp>
    </p:spTree>
    <p:extLst>
      <p:ext uri="{BB962C8B-B14F-4D97-AF65-F5344CB8AC3E}">
        <p14:creationId xmlns:p14="http://schemas.microsoft.com/office/powerpoint/2010/main" val="853343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Very</a:t>
            </a:r>
            <a:r>
              <a:rPr kumimoji="1" lang="en-US" altLang="ja-JP" baseline="0" dirty="0" smtClean="0"/>
              <a:t> recently, our paper for the theoretical template has been accepted. So, let me introduce the Kyoto template. </a:t>
            </a:r>
          </a:p>
          <a:p>
            <a:r>
              <a:rPr kumimoji="1" lang="en-US" altLang="ja-JP" baseline="0" dirty="0" smtClean="0"/>
              <a:t>In general, the gravitational wave phase modeling is composed of two parts. Point particle part and tidal deformation part. </a:t>
            </a:r>
          </a:p>
          <a:p>
            <a:r>
              <a:rPr kumimoji="1" lang="en-US" altLang="ja-JP" baseline="0" dirty="0" smtClean="0"/>
              <a:t>For the former, the Post-Newtonian theory in conjunction with a numerical relativity simulation of binary black hole mergers derives the phase evolution. For the tidal part, the Post-Newtonian theory derives an analytic form of the phase evolution which is linearly proportional to the tidal deformability Lambda. X is the Post-Newtonian parameter with the total mass m_0 and the orbital frequency f. </a:t>
            </a:r>
          </a:p>
          <a:p>
            <a:r>
              <a:rPr kumimoji="1" lang="en-US" altLang="ja-JP" baseline="0" dirty="0" smtClean="0"/>
              <a:t>This messy expression is irrelevant here and we come up with you need a non-linear term with respect to the Lambda to describe the phase evolution of the later </a:t>
            </a:r>
            <a:r>
              <a:rPr kumimoji="1" lang="en-US" altLang="ja-JP" baseline="0" dirty="0" err="1" smtClean="0"/>
              <a:t>inspiral</a:t>
            </a:r>
            <a:r>
              <a:rPr kumimoji="1" lang="en-US" altLang="ja-JP" baseline="0" dirty="0" smtClean="0"/>
              <a:t> phase. But, the coefficients a and p are unknown analytically. So, we add this non-linear term. </a:t>
            </a:r>
            <a:endParaRPr kumimoji="1" lang="ja-JP" altLang="en-US" dirty="0"/>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16</a:t>
            </a:fld>
            <a:endParaRPr kumimoji="1" lang="ja-JP" altLang="en-US"/>
          </a:p>
        </p:txBody>
      </p:sp>
    </p:spTree>
    <p:extLst>
      <p:ext uri="{BB962C8B-B14F-4D97-AF65-F5344CB8AC3E}">
        <p14:creationId xmlns:p14="http://schemas.microsoft.com/office/powerpoint/2010/main" val="1763312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 obtain</a:t>
            </a:r>
            <a:r>
              <a:rPr kumimoji="1" lang="en-US" altLang="ja-JP" baseline="0" dirty="0" smtClean="0"/>
              <a:t> these parameters a and p by fitting the phase evolution of the numerical relativity simulation of a particular model of binary neutron star merger. Then, we calibrate our model by comparing to other binary neutron star merger simulations. </a:t>
            </a:r>
          </a:p>
          <a:p>
            <a:r>
              <a:rPr kumimoji="1" lang="en-US" altLang="ja-JP" baseline="0" dirty="0" smtClean="0"/>
              <a:t>This figure shows a phase difference between the Kyoto template and numerical relativity simulations of binary neutron star merger with 1.25-1.25 Solar mass and 1.35-1.35 solar mass. We assume fine equation of state and the phase difference is a function of the gravitational wave frequency. You can see that the phase difference is within point one radian up to one thousand Hertz and it is almost comparable with the phase error coming from the numerical simulation.</a:t>
            </a:r>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17</a:t>
            </a:fld>
            <a:endParaRPr kumimoji="1" lang="ja-JP" altLang="en-US"/>
          </a:p>
        </p:txBody>
      </p:sp>
    </p:spTree>
    <p:extLst>
      <p:ext uri="{BB962C8B-B14F-4D97-AF65-F5344CB8AC3E}">
        <p14:creationId xmlns:p14="http://schemas.microsoft.com/office/powerpoint/2010/main" val="4267650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 also check</a:t>
            </a:r>
            <a:r>
              <a:rPr kumimoji="1" lang="en-US" altLang="ja-JP" baseline="0" dirty="0" smtClean="0"/>
              <a:t> Kyoto template with the unequal mass model with one point one and one point five one Solar mass and one point one six and one point five eight Solar mass. This figure also shows a phase difference between the two and you can see that the systematic error coming from the modeling is less than point one radian up to one thousand Hertz. </a:t>
            </a:r>
          </a:p>
          <a:p>
            <a:r>
              <a:rPr kumimoji="1" lang="en-US" altLang="ja-JP" baseline="0" dirty="0" smtClean="0"/>
              <a:t>With this template, we are doing an independent analysis of advanced LIGO data for the tidal deformability of GW170817 and this is ongoing project.</a:t>
            </a:r>
            <a:endParaRPr kumimoji="1" lang="ja-JP" altLang="en-US" dirty="0"/>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18</a:t>
            </a:fld>
            <a:endParaRPr kumimoji="1" lang="ja-JP" altLang="en-US"/>
          </a:p>
        </p:txBody>
      </p:sp>
    </p:spTree>
    <p:extLst>
      <p:ext uri="{BB962C8B-B14F-4D97-AF65-F5344CB8AC3E}">
        <p14:creationId xmlns:p14="http://schemas.microsoft.com/office/powerpoint/2010/main" val="698556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en-US" altLang="ja-JP" dirty="0" smtClean="0"/>
              <a:t>Let’s switch</a:t>
            </a:r>
            <a:r>
              <a:rPr kumimoji="1" lang="en-US" altLang="ja-JP" baseline="0" dirty="0" smtClean="0"/>
              <a:t> the gear to a post merger evolution of remnant massive neutron star. </a:t>
            </a:r>
            <a:r>
              <a:rPr kumimoji="1" lang="en-US" altLang="ja-JP" dirty="0" smtClean="0"/>
              <a:t>In </a:t>
            </a:r>
            <a:r>
              <a:rPr kumimoji="1" lang="en-US" altLang="ja-JP" dirty="0"/>
              <a:t>this phase, both magnetic field and neutrino radiation transport enter the game. </a:t>
            </a:r>
            <a:r>
              <a:rPr kumimoji="1" lang="en-US" altLang="ja-JP" dirty="0" smtClean="0"/>
              <a:t>Remnant </a:t>
            </a:r>
            <a:r>
              <a:rPr kumimoji="1" lang="en-US" altLang="ja-JP" dirty="0"/>
              <a:t>massive neutron stars formed after the merger are sustained by nuclear pressure force as well as the centrifugal force because it rotates rapidly. </a:t>
            </a:r>
            <a:r>
              <a:rPr kumimoji="1" lang="en-US" altLang="ja-JP" dirty="0" smtClean="0"/>
              <a:t>The key</a:t>
            </a:r>
            <a:r>
              <a:rPr kumimoji="1" lang="en-US" altLang="ja-JP" baseline="0" dirty="0" smtClean="0"/>
              <a:t> ingredients in the post merger phase is effective turbulent viscosity produced by the MHD instability and neutrino reaction which determines the chemical property of the ejecta from the remnant. </a:t>
            </a:r>
          </a:p>
          <a:p>
            <a:r>
              <a:rPr kumimoji="1" lang="en-US" altLang="ja-JP" dirty="0" smtClean="0"/>
              <a:t>Let</a:t>
            </a:r>
            <a:r>
              <a:rPr kumimoji="1" lang="en-US" altLang="ja-JP" baseline="0" dirty="0" smtClean="0"/>
              <a:t> me briefly explain these ingredients one by one. </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19</a:t>
            </a:fld>
            <a:endParaRPr kumimoji="1" lang="ja-JP" altLang="en-US"/>
          </a:p>
        </p:txBody>
      </p:sp>
    </p:spTree>
    <p:extLst>
      <p:ext uri="{BB962C8B-B14F-4D97-AF65-F5344CB8AC3E}">
        <p14:creationId xmlns:p14="http://schemas.microsoft.com/office/powerpoint/2010/main" val="287840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As you all know,</a:t>
            </a:r>
            <a:r>
              <a:rPr kumimoji="1" lang="en-US" altLang="ja-JP" baseline="0" dirty="0" smtClean="0"/>
              <a:t> tw</a:t>
            </a:r>
            <a:r>
              <a:rPr kumimoji="1" lang="en-US" altLang="ja-JP" dirty="0" smtClean="0"/>
              <a:t>o</a:t>
            </a:r>
            <a:r>
              <a:rPr kumimoji="1" lang="en-US" altLang="ja-JP" baseline="0" dirty="0" smtClean="0"/>
              <a:t> thousand seventeen is a memorial year for gravitational wave physics. </a:t>
            </a:r>
          </a:p>
          <a:p>
            <a:r>
              <a:rPr kumimoji="1" lang="en-US" altLang="ja-JP" baseline="0" dirty="0" smtClean="0"/>
              <a:t>On August 17th, a first direct detection of the gravitational waves from a binary neutron star coalescence was realized. This plots shows the spectrogram and in the first and middle panels, you can see signals which sweep up from the low frequency to high frequency. The advanced VIRGO was on line and did not observe this event, but it significantly contributed to the determination of the source position on the Sky map. The green circle was an error circle determined by the two advanced LIGO detectors and advanced VIRGO detector. This event was named as GW seventeen o eight seventeen. </a:t>
            </a:r>
            <a:r>
              <a:rPr kumimoji="1" lang="en-US" altLang="ja-JP" dirty="0" smtClean="0"/>
              <a:t>The signal</a:t>
            </a:r>
            <a:r>
              <a:rPr kumimoji="1" lang="en-US" altLang="ja-JP" baseline="0" dirty="0" smtClean="0"/>
              <a:t> to noise ratio was thirty two point two, which is much higher than the first direct detection from the binary black hole merger. </a:t>
            </a:r>
          </a:p>
        </p:txBody>
      </p:sp>
      <p:sp>
        <p:nvSpPr>
          <p:cNvPr id="4" name="スライド番号プレースホルダー 3"/>
          <p:cNvSpPr>
            <a:spLocks noGrp="1"/>
          </p:cNvSpPr>
          <p:nvPr>
            <p:ph type="sldNum" sz="quarter" idx="10"/>
          </p:nvPr>
        </p:nvSpPr>
        <p:spPr/>
        <p:txBody>
          <a:bodyPr/>
          <a:lstStyle/>
          <a:p>
            <a:fld id="{76CA51B6-B1BB-4B8A-9E07-C96E3B8CF335}" type="slidenum">
              <a:rPr kumimoji="1" lang="ja-JP" altLang="en-US" smtClean="0"/>
              <a:t>2</a:t>
            </a:fld>
            <a:endParaRPr kumimoji="1" lang="ja-JP" altLang="en-US"/>
          </a:p>
        </p:txBody>
      </p:sp>
    </p:spTree>
    <p:extLst>
      <p:ext uri="{BB962C8B-B14F-4D97-AF65-F5344CB8AC3E}">
        <p14:creationId xmlns:p14="http://schemas.microsoft.com/office/powerpoint/2010/main" val="1443113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a:t>The first point is the amplification</a:t>
            </a:r>
            <a:r>
              <a:rPr kumimoji="1" lang="en-US" altLang="ja-JP" baseline="0" dirty="0"/>
              <a:t> at the merger. </a:t>
            </a:r>
            <a:r>
              <a:rPr kumimoji="1" lang="en-US" altLang="ja-JP" baseline="0" dirty="0" err="1"/>
              <a:t>Rasio</a:t>
            </a:r>
            <a:r>
              <a:rPr kumimoji="1" lang="en-US" altLang="ja-JP" baseline="0" dirty="0"/>
              <a:t> and Shapiro predicted the amplification due to the Kelvin-Helmholtz instability at the merger. This is a schematic picture of the instability and if you consider the two layers with the density rho one and rho two and velocity one and two. The linear perturbation analysis suggests that the minimum wave number of the unstable mode is proportional to the gravitational acceleration, density and velocity difference. In the absence of the gravity, all the mode are unstable and the growth rate is proportional to the wave number. </a:t>
            </a:r>
            <a:r>
              <a:rPr kumimoji="1" lang="en-US" altLang="ja-JP" baseline="0" dirty="0" smtClean="0"/>
              <a:t>In </a:t>
            </a:r>
            <a:r>
              <a:rPr kumimoji="1" lang="en-US" altLang="ja-JP" baseline="0" dirty="0"/>
              <a:t>a binary neutron star merger situation, you can find a shear layer which develops when the two stars come into contact. These figures are density and velocity contour on the orbital plane just before and after the merger. </a:t>
            </a:r>
            <a:r>
              <a:rPr kumimoji="1" lang="en-US" altLang="ja-JP" baseline="0" dirty="0" smtClean="0"/>
              <a:t>Due </a:t>
            </a:r>
            <a:r>
              <a:rPr kumimoji="1" lang="en-US" altLang="ja-JP" baseline="0" dirty="0"/>
              <a:t>to the Kelvin-Helmholtz instability, the vortices are developed and the magnetic field are curled by them. This is the basic magnetic field amplification mechanism at the merger. </a:t>
            </a:r>
          </a:p>
        </p:txBody>
      </p:sp>
      <p:sp>
        <p:nvSpPr>
          <p:cNvPr id="4" name="スライド番号プレースホルダ 3"/>
          <p:cNvSpPr>
            <a:spLocks noGrp="1"/>
          </p:cNvSpPr>
          <p:nvPr>
            <p:ph type="sldNum" sz="quarter" idx="10"/>
          </p:nvPr>
        </p:nvSpPr>
        <p:spPr/>
        <p:txBody>
          <a:bodyPr/>
          <a:lstStyle/>
          <a:p>
            <a:fld id="{5A58F6DA-64F6-413A-A476-B4587DDEE415}" type="slidenum">
              <a:rPr kumimoji="1" lang="ja-JP" altLang="en-US" smtClean="0"/>
              <a:pPr/>
              <a:t>20</a:t>
            </a:fld>
            <a:endParaRPr kumimoji="1" lang="ja-JP" altLang="en-US"/>
          </a:p>
        </p:txBody>
      </p:sp>
    </p:spTree>
    <p:extLst>
      <p:ext uri="{BB962C8B-B14F-4D97-AF65-F5344CB8AC3E}">
        <p14:creationId xmlns:p14="http://schemas.microsoft.com/office/powerpoint/2010/main" val="905907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 me</a:t>
            </a:r>
            <a:r>
              <a:rPr kumimoji="1" lang="en-US" altLang="ja-JP" baseline="0" dirty="0"/>
              <a:t> show the visualization of the density structure with velocity field on the orbital plane. </a:t>
            </a:r>
            <a:r>
              <a:rPr kumimoji="1" lang="en-US" altLang="ja-JP" dirty="0" smtClean="0"/>
              <a:t>In </a:t>
            </a:r>
            <a:r>
              <a:rPr kumimoji="1" lang="en-US" altLang="ja-JP" dirty="0"/>
              <a:t>this simulation,</a:t>
            </a:r>
            <a:r>
              <a:rPr kumimoji="1" lang="en-US" altLang="ja-JP" baseline="0" dirty="0"/>
              <a:t> I assigned a grid resolution which is ten times higher than </a:t>
            </a:r>
            <a:r>
              <a:rPr kumimoji="1" lang="en-US" altLang="ja-JP" baseline="0" dirty="0" smtClean="0"/>
              <a:t>those </a:t>
            </a:r>
            <a:r>
              <a:rPr kumimoji="1" lang="en-US" altLang="ja-JP" baseline="0" dirty="0"/>
              <a:t>used in the previous simulations. </a:t>
            </a:r>
            <a:r>
              <a:rPr kumimoji="1" lang="en-US" altLang="ja-JP" baseline="0" dirty="0" smtClean="0"/>
              <a:t>You </a:t>
            </a:r>
            <a:r>
              <a:rPr kumimoji="1" lang="en-US" altLang="ja-JP" baseline="0" dirty="0"/>
              <a:t>can see small scale vortices develop rapidly in the contact interface and interestingly even after the collision of two stars, two dense core collide several times and the shear layer reappears. This produces the Kelvin-Helmholtz vortices as well. </a:t>
            </a:r>
            <a:r>
              <a:rPr kumimoji="1" lang="en-US" altLang="ja-JP" baseline="0" dirty="0" smtClean="0"/>
              <a:t>On the other hand, with a resolution which was mostly used in the previous simulations, you can see that two large vortices may appear, but they are suddenly dissipated by the collision of two stars. Because the growth timescale of large scale vortices is longer than the dynamical timescale, there is no room for them to be developed. This is caused by the low resolution. In reality, small scale KH vortices develops within a short time scale and amplifies the magnetic field.</a:t>
            </a:r>
            <a:endParaRPr kumimoji="1" lang="ja-JP" altLang="en-US" dirty="0" smtClean="0"/>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21</a:t>
            </a:fld>
            <a:endParaRPr kumimoji="1" lang="ja-JP" altLang="en-US"/>
          </a:p>
        </p:txBody>
      </p:sp>
    </p:spTree>
    <p:extLst>
      <p:ext uri="{BB962C8B-B14F-4D97-AF65-F5344CB8AC3E}">
        <p14:creationId xmlns:p14="http://schemas.microsoft.com/office/powerpoint/2010/main" val="636896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This</a:t>
            </a:r>
            <a:r>
              <a:rPr kumimoji="1" lang="en-US" altLang="ja-JP" baseline="0" dirty="0" smtClean="0"/>
              <a:t> </a:t>
            </a:r>
            <a:r>
              <a:rPr kumimoji="1" lang="en-US" altLang="ja-JP" baseline="0" dirty="0"/>
              <a:t>figure </a:t>
            </a:r>
            <a:r>
              <a:rPr kumimoji="1" lang="en-US" altLang="ja-JP" baseline="0" dirty="0" smtClean="0"/>
              <a:t>shows </a:t>
            </a:r>
            <a:r>
              <a:rPr kumimoji="1" lang="en-US" altLang="ja-JP" baseline="0" dirty="0"/>
              <a:t>the magnetic-field energy as a function of time, in which different color curve correspond to the different resolution. </a:t>
            </a:r>
            <a:r>
              <a:rPr kumimoji="1" lang="en-US" altLang="ja-JP" baseline="0" dirty="0" smtClean="0"/>
              <a:t>We found that in </a:t>
            </a:r>
            <a:r>
              <a:rPr kumimoji="1" lang="en-US" altLang="ja-JP" baseline="0" dirty="0"/>
              <a:t>the highest resolution case, the energy is amplified by the factor of ten to six which means the averaged magnetic-field is amplified by the factor of ten to three. </a:t>
            </a:r>
            <a:r>
              <a:rPr kumimoji="1" lang="en-US" altLang="ja-JP" baseline="0" dirty="0" smtClean="0"/>
              <a:t>The </a:t>
            </a:r>
            <a:r>
              <a:rPr kumimoji="1" lang="en-US" altLang="ja-JP" baseline="0" dirty="0"/>
              <a:t>growth rate </a:t>
            </a:r>
            <a:r>
              <a:rPr kumimoji="1" lang="en-US" altLang="ja-JP" baseline="0" dirty="0" smtClean="0"/>
              <a:t>should be proportional </a:t>
            </a:r>
            <a:r>
              <a:rPr kumimoji="1" lang="en-US" altLang="ja-JP" baseline="0" dirty="0"/>
              <a:t>to the </a:t>
            </a:r>
            <a:r>
              <a:rPr kumimoji="1" lang="en-US" altLang="ja-JP" baseline="0" dirty="0" smtClean="0"/>
              <a:t>wavenumber </a:t>
            </a:r>
            <a:r>
              <a:rPr kumimoji="1" lang="en-US" altLang="ja-JP" baseline="0" dirty="0"/>
              <a:t>and this feature is consistent with the Kelvin-Helmholtz instability</a:t>
            </a:r>
            <a:r>
              <a:rPr kumimoji="1" lang="en-US" altLang="ja-JP" baseline="0" dirty="0" smtClean="0"/>
              <a:t>. Because the growth rate of the magnetic-field energy is completely determined by the grid resolution, we speculate weak magnetic field suggested by the binary pulsar’s observation will be amplified within a short timescale after the merger in reality.</a:t>
            </a:r>
          </a:p>
        </p:txBody>
      </p:sp>
      <p:sp>
        <p:nvSpPr>
          <p:cNvPr id="4" name="スライド番号プレースホルダ 3"/>
          <p:cNvSpPr>
            <a:spLocks noGrp="1"/>
          </p:cNvSpPr>
          <p:nvPr>
            <p:ph type="sldNum" sz="quarter" idx="10"/>
          </p:nvPr>
        </p:nvSpPr>
        <p:spPr/>
        <p:txBody>
          <a:bodyPr/>
          <a:lstStyle/>
          <a:p>
            <a:fld id="{7B2DDDD7-FD6E-4054-94B5-19EB64A259E1}" type="slidenum">
              <a:rPr kumimoji="1" lang="ja-JP" altLang="en-US" smtClean="0"/>
              <a:pPr/>
              <a:t>22</a:t>
            </a:fld>
            <a:endParaRPr kumimoji="1" lang="ja-JP" altLang="en-US"/>
          </a:p>
        </p:txBody>
      </p:sp>
    </p:spTree>
    <p:extLst>
      <p:ext uri="{BB962C8B-B14F-4D97-AF65-F5344CB8AC3E}">
        <p14:creationId xmlns:p14="http://schemas.microsoft.com/office/powerpoint/2010/main" val="2848722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After the</a:t>
            </a:r>
            <a:r>
              <a:rPr kumimoji="1" lang="en-US" altLang="ja-JP" baseline="0" dirty="0" smtClean="0"/>
              <a:t> formation of the merger remnant, it is subject to the so-called </a:t>
            </a:r>
            <a:r>
              <a:rPr kumimoji="1" lang="en-US" altLang="ja-JP" dirty="0" smtClean="0"/>
              <a:t>magneto rotational instability,</a:t>
            </a:r>
            <a:r>
              <a:rPr kumimoji="1" lang="en-US" altLang="ja-JP" baseline="0" dirty="0" smtClean="0"/>
              <a:t> </a:t>
            </a:r>
            <a:r>
              <a:rPr kumimoji="1" lang="en-US" altLang="ja-JP" dirty="0" smtClean="0"/>
              <a:t>MRI. The</a:t>
            </a:r>
            <a:r>
              <a:rPr kumimoji="1" lang="en-US" altLang="ja-JP" baseline="0" dirty="0" smtClean="0"/>
              <a:t> local stability analysis tells you that t</a:t>
            </a:r>
            <a:r>
              <a:rPr kumimoji="1" lang="en-US" altLang="ja-JP" dirty="0" smtClean="0"/>
              <a:t>he</a:t>
            </a:r>
            <a:r>
              <a:rPr kumimoji="1" lang="en-US" altLang="ja-JP" baseline="0" dirty="0" smtClean="0"/>
              <a:t> instability criterion is a negative radial gradient of the angular velocity. With this instability, magnetic field amplifies exponentially within several rotational periods. This picture is an intuitive explanation of the MRI. Let me consider two fluid elements which rotate around the center. They are connected by the magnetic field lines and the inner element rotates faster than the outer element because of this condition. Once the inner element foregoes, it will be decelerated because the magnetic field line work as a spring. On the other hand, the outer element will be accelerated. In other word, the inner element loses the angular momentum and the outer gains the angular momentum. Because the centrifugal force balances with the gravity due to the central object, the inner element shifts to the inside orbit and the outer element shifts to the outside orbit. This is a negative feed back and this loop continues up to the saturation. The MRI produces turbulent state as well. </a:t>
            </a:r>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23</a:t>
            </a:fld>
            <a:endParaRPr kumimoji="1" lang="ja-JP" altLang="en-US"/>
          </a:p>
        </p:txBody>
      </p:sp>
    </p:spTree>
    <p:extLst>
      <p:ext uri="{BB962C8B-B14F-4D97-AF65-F5344CB8AC3E}">
        <p14:creationId xmlns:p14="http://schemas.microsoft.com/office/powerpoint/2010/main" val="1943140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We estimate</a:t>
            </a:r>
            <a:r>
              <a:rPr kumimoji="1" lang="en-US" altLang="ja-JP" baseline="0" dirty="0" smtClean="0"/>
              <a:t> the effective turbulent viscosity in the merger remnant. This shows a space-time diagram of the density and angular velocity on the orbital plane and here is  the merger. We find that the merger remnant is composed of a dense core and envelope. The envelope as well as the core surface is subject to the MRI because of the negative gradient of the angular velocity. However, a region deep inside the core may not be subject to the MRI. Because the MHD simulation data provides you the Reynolds and Maxwell stress term, we estimate the </a:t>
            </a:r>
            <a:r>
              <a:rPr kumimoji="1" lang="en-US" altLang="ja-JP" baseline="0" dirty="0" err="1" smtClean="0"/>
              <a:t>Shakra-Suniyaev</a:t>
            </a:r>
            <a:r>
              <a:rPr kumimoji="1" lang="en-US" altLang="ja-JP" baseline="0" dirty="0" smtClean="0"/>
              <a:t> alpha parameter from our simulation. These plots a time evolution of the alpha parameter in the core region and the envelope region and the different colors show different resolution. Deep inside the core, the alpha parameter does not converge, but in the envelope the alpha is likely to be point o one or point o two. </a:t>
            </a:r>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24</a:t>
            </a:fld>
            <a:endParaRPr kumimoji="1" lang="ja-JP" altLang="en-US"/>
          </a:p>
        </p:txBody>
      </p:sp>
    </p:spTree>
    <p:extLst>
      <p:ext uri="{BB962C8B-B14F-4D97-AF65-F5344CB8AC3E}">
        <p14:creationId xmlns:p14="http://schemas.microsoft.com/office/powerpoint/2010/main" val="4005335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Let’s</a:t>
            </a:r>
            <a:r>
              <a:rPr kumimoji="1" lang="en-US" altLang="ja-JP" baseline="0" dirty="0" smtClean="0"/>
              <a:t> move on to the neutrino topics. First, I will summarize a theoretical prediction of the observed optical and infrared emission in GW170817. During the merger, a significant amount of the neutron-rich matter could be ejected and the r-process nucleosynthesis may be realized in the ejecta. </a:t>
            </a:r>
            <a:r>
              <a:rPr kumimoji="1" lang="en-US" altLang="ja-JP" dirty="0" smtClean="0"/>
              <a:t>Once</a:t>
            </a:r>
            <a:r>
              <a:rPr kumimoji="1" lang="en-US" altLang="ja-JP" baseline="0" dirty="0" smtClean="0"/>
              <a:t> the r-process elements are synthesized, the unstable heavy elements are radioactively decayed. This decay could be heating source. In addition to that, the r-process elements becomes an opacity source. Theoretically, the opacity is estimated as about ten square centimeter per gram for the lanthanide elements. Based on this foundation, the optical and near infrared emission was proposed as </a:t>
            </a:r>
            <a:r>
              <a:rPr kumimoji="1" lang="en-US" altLang="ja-JP" baseline="0" dirty="0" err="1" smtClean="0"/>
              <a:t>macronova</a:t>
            </a:r>
            <a:r>
              <a:rPr kumimoji="1" lang="en-US" altLang="ja-JP" baseline="0" dirty="0" smtClean="0"/>
              <a:t> or </a:t>
            </a:r>
            <a:r>
              <a:rPr kumimoji="1" lang="en-US" altLang="ja-JP" baseline="0" dirty="0" err="1" smtClean="0"/>
              <a:t>kilonova</a:t>
            </a:r>
            <a:r>
              <a:rPr kumimoji="1" lang="en-US" altLang="ja-JP" baseline="0" dirty="0" smtClean="0"/>
              <a:t>. The ejecta is initially optically thick and expands with a relativistic speed. The peak time is roughly estimated by equating the diffusion time for the photon and expansion timescale as about one week with the typical ejecta mass and velocity. Peak luminosity is also estimated from the heating rate and ejecta mass. This is a theoretical prediction.</a:t>
            </a:r>
            <a:endParaRPr kumimoji="1" lang="ja-JP" altLang="en-US" dirty="0"/>
          </a:p>
        </p:txBody>
      </p:sp>
      <p:sp>
        <p:nvSpPr>
          <p:cNvPr id="4" name="スライド番号プレースホルダー 3"/>
          <p:cNvSpPr>
            <a:spLocks noGrp="1"/>
          </p:cNvSpPr>
          <p:nvPr>
            <p:ph type="sldNum" sz="quarter" idx="10"/>
          </p:nvPr>
        </p:nvSpPr>
        <p:spPr/>
        <p:txBody>
          <a:bodyPr/>
          <a:lstStyle/>
          <a:p>
            <a:fld id="{76CA51B6-B1BB-4B8A-9E07-C96E3B8CF335}" type="slidenum">
              <a:rPr kumimoji="1" lang="ja-JP" altLang="en-US" smtClean="0"/>
              <a:t>25</a:t>
            </a:fld>
            <a:endParaRPr kumimoji="1" lang="ja-JP" altLang="en-US"/>
          </a:p>
        </p:txBody>
      </p:sp>
    </p:spTree>
    <p:extLst>
      <p:ext uri="{BB962C8B-B14F-4D97-AF65-F5344CB8AC3E}">
        <p14:creationId xmlns:p14="http://schemas.microsoft.com/office/powerpoint/2010/main" val="2116910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So, the opacity is a key ingredient of the </a:t>
            </a:r>
            <a:r>
              <a:rPr kumimoji="1" lang="en-US" altLang="ja-JP" baseline="0" dirty="0" err="1" smtClean="0"/>
              <a:t>kilonova</a:t>
            </a:r>
            <a:r>
              <a:rPr kumimoji="1" lang="en-US" altLang="ja-JP" baseline="0" dirty="0" smtClean="0"/>
              <a:t>/</a:t>
            </a:r>
            <a:r>
              <a:rPr kumimoji="1" lang="en-US" altLang="ja-JP" baseline="0" dirty="0" err="1" smtClean="0"/>
              <a:t>macronova</a:t>
            </a:r>
            <a:r>
              <a:rPr kumimoji="1" lang="en-US" altLang="ja-JP" baseline="0" dirty="0" smtClean="0"/>
              <a:t> emission and let me explain the relation between the electron fraction and opacity. Electron fraction, Ye, is the fraction of the number of electron to the number of baryon. The left panel shows the r-process abundance fraction as a function of the atomic number assuming the electron fraction distribution of the ejecta from the merger. The right hand side panel shows the opacity dependence on the wavelength and this shows that if the electron fraction is greater than point two five negligible or small amount of the lanthanide is produced which results in a low opacity in optical wavelength. On the other hand, if Ye is lower than point two five, the significant amount of the lanthanide is produced which result in the high opacity in IR band. This is a relation between Ye and opacity and neutrino reaction determines the electron fraction of the ejecta.</a:t>
            </a:r>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26</a:t>
            </a:fld>
            <a:endParaRPr kumimoji="1" lang="ja-JP" altLang="en-US"/>
          </a:p>
        </p:txBody>
      </p:sp>
    </p:spTree>
    <p:extLst>
      <p:ext uri="{BB962C8B-B14F-4D97-AF65-F5344CB8AC3E}">
        <p14:creationId xmlns:p14="http://schemas.microsoft.com/office/powerpoint/2010/main" val="26472213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long</a:t>
            </a:r>
            <a:r>
              <a:rPr kumimoji="1" lang="en-US" altLang="ja-JP" baseline="0" dirty="0" smtClean="0"/>
              <a:t>-duration red component observed in the optical counterpart of GW170817 agrees approximately with the macro nova or kilo nova theory. The light curve as well as the spectrum were fitted to estimate the mass and ejecta velocity. On the other hand, the short-duration blue component may be incompatible with the opacity predicted by the r-process nucleosynthesis and the observation data demands the low opacity component. We are building a modeling based on our numerical relativity simulations to explain this short-duration blue component later on.</a:t>
            </a:r>
          </a:p>
        </p:txBody>
      </p:sp>
      <p:sp>
        <p:nvSpPr>
          <p:cNvPr id="4" name="スライド番号プレースホルダー 3"/>
          <p:cNvSpPr>
            <a:spLocks noGrp="1"/>
          </p:cNvSpPr>
          <p:nvPr>
            <p:ph type="sldNum" sz="quarter" idx="10"/>
          </p:nvPr>
        </p:nvSpPr>
        <p:spPr/>
        <p:txBody>
          <a:bodyPr/>
          <a:lstStyle/>
          <a:p>
            <a:fld id="{76CA51B6-B1BB-4B8A-9E07-C96E3B8CF335}" type="slidenum">
              <a:rPr kumimoji="1" lang="ja-JP" altLang="en-US" smtClean="0"/>
              <a:t>27</a:t>
            </a:fld>
            <a:endParaRPr kumimoji="1" lang="ja-JP" altLang="en-US"/>
          </a:p>
        </p:txBody>
      </p:sp>
    </p:spTree>
    <p:extLst>
      <p:ext uri="{BB962C8B-B14F-4D97-AF65-F5344CB8AC3E}">
        <p14:creationId xmlns:p14="http://schemas.microsoft.com/office/powerpoint/2010/main" val="3152396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en-US" altLang="ja-JP" baseline="0" dirty="0" smtClean="0"/>
              <a:t>This is a schematic picture of the mass ejection in post merger phase.</a:t>
            </a:r>
            <a:r>
              <a:rPr kumimoji="1" lang="ja-JP" altLang="en-US" baseline="0" dirty="0" smtClean="0"/>
              <a:t>　</a:t>
            </a:r>
            <a:r>
              <a:rPr kumimoji="1" lang="en-US" altLang="ja-JP" baseline="0" dirty="0" smtClean="0"/>
              <a:t>First mass ejection mechanism is a dynamical mass ejection which happens within a dynamical timescale. Note that the electron fraction before the merger is less than point one, which is determined by the beta equilibrium. We found that the dynamical mass ejection happens in two ways. The primarily mass ejection is driven by the tidal force which is mainly concentrated on the equatorial plane. This plot is a electron fraction contour on the orbital plane after the merger. The secondary mass ejection mechanism is a shock heating due to the colliding motion and violent oscillation of the remnant. Consequently, the positron capture and neutrino absorption increase the electron fraction. This component is ejected to the polar direction. This plots the electron fraction contour on a meridional plane. We find that the amount of the dynamical ejecta is about ten to the minus three solar mass, and the electron fraction has a broad range, and mainly it is concentrated in the orbital direction where the theta is a angle from the rotational axis. This implies that the dynamical ejecta may produce a lanthanide which results in the high opacity.</a:t>
            </a:r>
          </a:p>
        </p:txBody>
      </p:sp>
      <p:sp>
        <p:nvSpPr>
          <p:cNvPr id="4" name="スライド番号プレースホルダー 3"/>
          <p:cNvSpPr>
            <a:spLocks noGrp="1"/>
          </p:cNvSpPr>
          <p:nvPr>
            <p:ph type="sldNum" sz="quarter" idx="10"/>
          </p:nvPr>
        </p:nvSpPr>
        <p:spPr/>
        <p:txBody>
          <a:bodyPr/>
          <a:lstStyle/>
          <a:p>
            <a:fld id="{76CA51B6-B1BB-4B8A-9E07-C96E3B8CF335}" type="slidenum">
              <a:rPr kumimoji="1" lang="ja-JP" altLang="en-US" smtClean="0"/>
              <a:t>28</a:t>
            </a:fld>
            <a:endParaRPr kumimoji="1" lang="ja-JP" altLang="en-US"/>
          </a:p>
        </p:txBody>
      </p:sp>
    </p:spTree>
    <p:extLst>
      <p:ext uri="{BB962C8B-B14F-4D97-AF65-F5344CB8AC3E}">
        <p14:creationId xmlns:p14="http://schemas.microsoft.com/office/powerpoint/2010/main" val="2849962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subsequent evolution is determined by the</a:t>
            </a:r>
            <a:r>
              <a:rPr kumimoji="1" lang="en-US" altLang="ja-JP" baseline="0" dirty="0" smtClean="0"/>
              <a:t> viscous process in conjunction with the neutrino emission. </a:t>
            </a:r>
          </a:p>
          <a:p>
            <a:r>
              <a:rPr kumimoji="1" lang="en-US" altLang="ja-JP" baseline="0" dirty="0" smtClean="0"/>
              <a:t>As I explained in the first part, magneto-turbulent state is likely to be realized immediately after the merger because of the several MHD instabilities. The resultant effective viscosity releases the differential rotation energy of the remnant. This figure shows the angular velocity profile and the central region is quickly relaxed into the uniform rotation. With this energy release, the sound wave is generated and it propagates outwards. This drives the second mass ejection and we call it early MHD or early viscous-driven ejecta. Our numerical experiment suggests the amount of the ejecta is about ten to the minus two solar mass with a hypothetical alpha parameter and the electron fraction is between the point two and five. This component is primarily ejected in the polar direction which results in the low opacity. </a:t>
            </a:r>
          </a:p>
        </p:txBody>
      </p:sp>
      <p:sp>
        <p:nvSpPr>
          <p:cNvPr id="4" name="スライド番号プレースホルダー 3"/>
          <p:cNvSpPr>
            <a:spLocks noGrp="1"/>
          </p:cNvSpPr>
          <p:nvPr>
            <p:ph type="sldNum" sz="quarter" idx="10"/>
          </p:nvPr>
        </p:nvSpPr>
        <p:spPr/>
        <p:txBody>
          <a:bodyPr/>
          <a:lstStyle/>
          <a:p>
            <a:fld id="{76CA51B6-B1BB-4B8A-9E07-C96E3B8CF335}" type="slidenum">
              <a:rPr kumimoji="1" lang="ja-JP" altLang="en-US" smtClean="0"/>
              <a:t>29</a:t>
            </a:fld>
            <a:endParaRPr kumimoji="1" lang="ja-JP" altLang="en-US"/>
          </a:p>
        </p:txBody>
      </p:sp>
    </p:spTree>
    <p:extLst>
      <p:ext uri="{BB962C8B-B14F-4D97-AF65-F5344CB8AC3E}">
        <p14:creationId xmlns:p14="http://schemas.microsoft.com/office/powerpoint/2010/main" val="1439520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More surprisingly, simultaneous observations of the electro magnetic signals were done. This figure shows the time series of the observation. First, the gravitational wave detection was reported from LIGO-VIRGO collaboration. After one point seven second, the gamma-ray observatory reported the detection and its error circle overlapped the GW events. Subsequently, a bunch of the optical telescopes started a transient search within this error circle and identified the host galaxy. This plot shows the optical transient signal. Subsequently, the IR, X-ray, and radio signals were observed from this galaxy and identified as the </a:t>
            </a:r>
            <a:r>
              <a:rPr kumimoji="1" lang="en-US" altLang="ja-JP" baseline="0" dirty="0" err="1" smtClean="0"/>
              <a:t>electromangnetic</a:t>
            </a:r>
            <a:r>
              <a:rPr kumimoji="1" lang="en-US" altLang="ja-JP" baseline="0" dirty="0" smtClean="0"/>
              <a:t> counterpart of this GW event.</a:t>
            </a:r>
          </a:p>
        </p:txBody>
      </p:sp>
      <p:sp>
        <p:nvSpPr>
          <p:cNvPr id="4" name="スライド番号プレースホルダー 3"/>
          <p:cNvSpPr>
            <a:spLocks noGrp="1"/>
          </p:cNvSpPr>
          <p:nvPr>
            <p:ph type="sldNum" sz="quarter" idx="10"/>
          </p:nvPr>
        </p:nvSpPr>
        <p:spPr/>
        <p:txBody>
          <a:bodyPr/>
          <a:lstStyle/>
          <a:p>
            <a:fld id="{76CA51B6-B1BB-4B8A-9E07-C96E3B8CF335}" type="slidenum">
              <a:rPr kumimoji="1" lang="ja-JP" altLang="en-US" smtClean="0"/>
              <a:t>3</a:t>
            </a:fld>
            <a:endParaRPr kumimoji="1" lang="ja-JP" altLang="en-US"/>
          </a:p>
        </p:txBody>
      </p:sp>
    </p:spTree>
    <p:extLst>
      <p:ext uri="{BB962C8B-B14F-4D97-AF65-F5344CB8AC3E}">
        <p14:creationId xmlns:p14="http://schemas.microsoft.com/office/powerpoint/2010/main" val="1258108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Subsequent component is the viscous-driven ejecta with neutrino irradiation which departs from the inner part of the torus. </a:t>
            </a:r>
          </a:p>
          <a:p>
            <a:r>
              <a:rPr kumimoji="1" lang="en-US" altLang="ja-JP" baseline="0" dirty="0" smtClean="0"/>
              <a:t>Because the remnant core is a strong neutrino emitter, the neutrino irradiation changes the electron fraction of the component. </a:t>
            </a:r>
          </a:p>
          <a:p>
            <a:r>
              <a:rPr kumimoji="1" lang="en-US" altLang="ja-JP" baseline="0" dirty="0" smtClean="0"/>
              <a:t>The estimated mass ejection rate is ten to the minus three solar mass per second and the electron fraction is between the point three five and point five. This component is primarily ejected to the polar direction and may synthesizes the </a:t>
            </a:r>
            <a:r>
              <a:rPr kumimoji="1" lang="en-US" altLang="ja-JP" baseline="0" dirty="0" err="1" smtClean="0"/>
              <a:t>lanthnide</a:t>
            </a:r>
            <a:r>
              <a:rPr kumimoji="1" lang="en-US" altLang="ja-JP" baseline="0" dirty="0" smtClean="0"/>
              <a:t>-free ejecta which results in the blue component. The torus gradually expands because of the angular momentum transport and at some point the neutrino cooling does not work. The viscous heating expands the torus more rapidly and the outskirt of the torus is consequently ejected. We call this ejecta the late-time </a:t>
            </a:r>
            <a:r>
              <a:rPr kumimoji="1" lang="en-US" altLang="ja-JP" baseline="0" dirty="0" err="1" smtClean="0"/>
              <a:t>visoucs</a:t>
            </a:r>
            <a:r>
              <a:rPr kumimoji="1" lang="en-US" altLang="ja-JP" baseline="0" dirty="0" smtClean="0"/>
              <a:t>-driven ejecta, and the estimated mass is greater than ten to the minus two solar mass, and the electron fraction is between point three and point four. The matter is ejected in the orbital direction. Because of the high electron fraction, it may produce a blue component. </a:t>
            </a:r>
          </a:p>
          <a:p>
            <a:r>
              <a:rPr kumimoji="1" lang="en-US" altLang="ja-JP" baseline="0" dirty="0" smtClean="0"/>
              <a:t>Let me show a summary of the mass ejection from the merger remnant and this animation shows an electron fraction on a meridional plane.</a:t>
            </a:r>
          </a:p>
        </p:txBody>
      </p:sp>
      <p:sp>
        <p:nvSpPr>
          <p:cNvPr id="4" name="スライド番号プレースホルダー 3"/>
          <p:cNvSpPr>
            <a:spLocks noGrp="1"/>
          </p:cNvSpPr>
          <p:nvPr>
            <p:ph type="sldNum" sz="quarter" idx="10"/>
          </p:nvPr>
        </p:nvSpPr>
        <p:spPr/>
        <p:txBody>
          <a:bodyPr/>
          <a:lstStyle/>
          <a:p>
            <a:fld id="{76CA51B6-B1BB-4B8A-9E07-C96E3B8CF335}" type="slidenum">
              <a:rPr kumimoji="1" lang="ja-JP" altLang="en-US" smtClean="0"/>
              <a:t>30</a:t>
            </a:fld>
            <a:endParaRPr kumimoji="1" lang="ja-JP" altLang="en-US"/>
          </a:p>
        </p:txBody>
      </p:sp>
    </p:spTree>
    <p:extLst>
      <p:ext uri="{BB962C8B-B14F-4D97-AF65-F5344CB8AC3E}">
        <p14:creationId xmlns:p14="http://schemas.microsoft.com/office/powerpoint/2010/main" val="1563673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Finally,</a:t>
            </a:r>
            <a:r>
              <a:rPr kumimoji="1" lang="en-US" altLang="ja-JP" baseline="0" dirty="0" smtClean="0"/>
              <a:t> we draw a schematic picture of the mass ejection from GW170817. Here is remnant neutron star and torus. The rotational axis is here. Dynamical ejecta contains the red component is concentrated on the orbital plane. The blue viscous-driven ejecta with neutrino irradiation is emitted to the polar direction. The late-time </a:t>
            </a:r>
            <a:r>
              <a:rPr kumimoji="1" lang="en-US" altLang="ja-JP" baseline="0" dirty="0" err="1" smtClean="0"/>
              <a:t>visocs</a:t>
            </a:r>
            <a:r>
              <a:rPr kumimoji="1" lang="en-US" altLang="ja-JP" baseline="0" dirty="0" smtClean="0"/>
              <a:t>-driven ejecta is blue and ejected to the orbital plane. So, the message of this figure is that a viewing angle is important to explain the early blue component of the electromagnetic emission associated with this GW event. Our model suggests that the viewing angle less than thirty degree is favored. Surprisingly, the gravitational wave and electromagnetic observations suggests that the viewing angle is less than twenty eight. Therefore, our picture matches with the observational data.</a:t>
            </a:r>
          </a:p>
        </p:txBody>
      </p:sp>
      <p:sp>
        <p:nvSpPr>
          <p:cNvPr id="4" name="スライド番号プレースホルダー 3"/>
          <p:cNvSpPr>
            <a:spLocks noGrp="1"/>
          </p:cNvSpPr>
          <p:nvPr>
            <p:ph type="sldNum" sz="quarter" idx="10"/>
          </p:nvPr>
        </p:nvSpPr>
        <p:spPr/>
        <p:txBody>
          <a:bodyPr/>
          <a:lstStyle/>
          <a:p>
            <a:fld id="{76CA51B6-B1BB-4B8A-9E07-C96E3B8CF335}" type="slidenum">
              <a:rPr kumimoji="1" lang="ja-JP" altLang="en-US" smtClean="0"/>
              <a:t>31</a:t>
            </a:fld>
            <a:endParaRPr kumimoji="1" lang="ja-JP" altLang="en-US"/>
          </a:p>
        </p:txBody>
      </p:sp>
    </p:spTree>
    <p:extLst>
      <p:ext uri="{BB962C8B-B14F-4D97-AF65-F5344CB8AC3E}">
        <p14:creationId xmlns:p14="http://schemas.microsoft.com/office/powerpoint/2010/main" val="28077453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plot</a:t>
            </a:r>
            <a:r>
              <a:rPr kumimoji="1" lang="en-US" altLang="ja-JP" baseline="0" dirty="0" smtClean="0"/>
              <a:t> shows an optical-infrared emission from GW170817 observed by HSC. The solid curves are theoretical light curve by a photon radiation transfer in which you assume the electron fraction of point two five. Yon can see the single component model can fit the observational data and the value of the electron fraction almost agrees with our numerical modeling. </a:t>
            </a:r>
            <a:endParaRPr kumimoji="1" lang="ja-JP" altLang="en-US" dirty="0"/>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32</a:t>
            </a:fld>
            <a:endParaRPr kumimoji="1" lang="ja-JP" altLang="en-US"/>
          </a:p>
        </p:txBody>
      </p:sp>
    </p:spTree>
    <p:extLst>
      <p:ext uri="{BB962C8B-B14F-4D97-AF65-F5344CB8AC3E}">
        <p14:creationId xmlns:p14="http://schemas.microsoft.com/office/powerpoint/2010/main" val="35511991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The final topic is</a:t>
            </a:r>
            <a:r>
              <a:rPr kumimoji="1" lang="en-US" altLang="ja-JP" baseline="0" dirty="0" smtClean="0"/>
              <a:t> a long-term radio and X-ray observations. As I talked in Introduction, this GW event is likely to be associated with GRB events. </a:t>
            </a:r>
          </a:p>
          <a:p>
            <a:r>
              <a:rPr kumimoji="1" lang="en-US" altLang="ja-JP" baseline="0" dirty="0" smtClean="0"/>
              <a:t>This is a schematic picture drawn by </a:t>
            </a:r>
            <a:r>
              <a:rPr kumimoji="1" lang="en-US" altLang="ja-JP" baseline="0" dirty="0" err="1" smtClean="0"/>
              <a:t>Ioka</a:t>
            </a:r>
            <a:r>
              <a:rPr kumimoji="1" lang="en-US" altLang="ja-JP" baseline="0" dirty="0" smtClean="0"/>
              <a:t>-san and Nakamura-san. Here is a merger remnant, and you have a jet which interacts with the inter stellar medium and produces the afterglow via synchrotron radiation. Jet may have a cocoon as well and the cocoon produces the afterglow. </a:t>
            </a:r>
          </a:p>
          <a:p>
            <a:r>
              <a:rPr kumimoji="1" lang="en-US" altLang="ja-JP" baseline="0" dirty="0" smtClean="0"/>
              <a:t>The dynamical ejecta which is driven at the colliding interface of binary neutron stars could be mildly relativistic. </a:t>
            </a:r>
          </a:p>
          <a:p>
            <a:r>
              <a:rPr kumimoji="1" lang="en-US" altLang="ja-JP" baseline="0" dirty="0" smtClean="0"/>
              <a:t>The interaction with ISM produces the afterglow. The long-term observation in radio and X-ray band could rule out some models. </a:t>
            </a:r>
          </a:p>
          <a:p>
            <a:r>
              <a:rPr kumimoji="1" lang="en-US" altLang="ja-JP" baseline="0" dirty="0" smtClean="0"/>
              <a:t>The right panel shows the fitting result based on the theoretical models.</a:t>
            </a:r>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33</a:t>
            </a:fld>
            <a:endParaRPr kumimoji="1" lang="ja-JP" altLang="en-US"/>
          </a:p>
        </p:txBody>
      </p:sp>
    </p:spTree>
    <p:extLst>
      <p:ext uri="{BB962C8B-B14F-4D97-AF65-F5344CB8AC3E}">
        <p14:creationId xmlns:p14="http://schemas.microsoft.com/office/powerpoint/2010/main" val="2522675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 build</a:t>
            </a:r>
            <a:r>
              <a:rPr kumimoji="1" lang="en-US" altLang="ja-JP" baseline="0" dirty="0" smtClean="0"/>
              <a:t> a model based on numerical relativity to explain the radio and X-ray signals. First, we perform a high resolution numerical relativity simulation of binary neutron star and found that a fast dynamical component which was not found in the previous simulations. </a:t>
            </a:r>
          </a:p>
          <a:p>
            <a:r>
              <a:rPr kumimoji="1" lang="en-US" altLang="ja-JP" baseline="0" dirty="0" smtClean="0"/>
              <a:t>This plot shows the kinetic energy as a function of the gamma beta where gamma is a Lorentz factor and beta is velocity divided by c. </a:t>
            </a:r>
          </a:p>
          <a:p>
            <a:r>
              <a:rPr kumimoji="1" lang="en-US" altLang="ja-JP" baseline="0" dirty="0" smtClean="0"/>
              <a:t>Given gamma beta, the vertical axis shows the kinetic energy greater than the gamma beta. Different color shows a different polar angle since the dynamical ejecta has an asymmetry. For example, if you see the black dashed line which corresponds to the ejecta along the polar direction, </a:t>
            </a:r>
          </a:p>
          <a:p>
            <a:r>
              <a:rPr kumimoji="1" lang="en-US" altLang="ja-JP" baseline="0" dirty="0" smtClean="0"/>
              <a:t>You can see a fast tail with the gamma beta greater than one. </a:t>
            </a:r>
            <a:endParaRPr kumimoji="1" lang="ja-JP" altLang="en-US" dirty="0"/>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34</a:t>
            </a:fld>
            <a:endParaRPr kumimoji="1" lang="ja-JP" altLang="en-US"/>
          </a:p>
        </p:txBody>
      </p:sp>
    </p:spTree>
    <p:extLst>
      <p:ext uri="{BB962C8B-B14F-4D97-AF65-F5344CB8AC3E}">
        <p14:creationId xmlns:p14="http://schemas.microsoft.com/office/powerpoint/2010/main" val="41348143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With this </a:t>
            </a:r>
            <a:r>
              <a:rPr kumimoji="1" lang="en-US" altLang="ja-JP" dirty="0" err="1" smtClean="0"/>
              <a:t>hydrodynamical</a:t>
            </a:r>
            <a:r>
              <a:rPr kumimoji="1" lang="en-US" altLang="ja-JP" baseline="0" dirty="0" smtClean="0"/>
              <a:t> profile, we calculate the light curves at the radio and X-ray band. The circles, triangles, and squares show the radio, optical, and X-ray observation data points.  The curves show the theoretical prediction based on the different binary model with the ISM density and microphysical parameter. Anyway, you can fit the observation data and we conclude that the mildly relativistic dynamical ejecta model is consistent with the observation. Interestingly, the other models such as a cocoon model or jet model predicts a different light curve in X-ray after one hundred days. So, future observations could rule out or confirm our scenario.</a:t>
            </a:r>
            <a:endParaRPr kumimoji="1" lang="ja-JP" altLang="en-US" dirty="0"/>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35</a:t>
            </a:fld>
            <a:endParaRPr kumimoji="1" lang="ja-JP" altLang="en-US"/>
          </a:p>
        </p:txBody>
      </p:sp>
    </p:spTree>
    <p:extLst>
      <p:ext uri="{BB962C8B-B14F-4D97-AF65-F5344CB8AC3E}">
        <p14:creationId xmlns:p14="http://schemas.microsoft.com/office/powerpoint/2010/main" val="7578220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a summary. Gravitational waves and electromagnetic counter part from</a:t>
            </a:r>
            <a:r>
              <a:rPr kumimoji="1" lang="en-US" altLang="ja-JP" baseline="0" dirty="0" smtClean="0"/>
              <a:t> a binary neutron star merger have been observed simultaneously for the first time. This is a real opening of the multi messenger astronomy. It has been proved that the information is enormously rich!</a:t>
            </a:r>
          </a:p>
          <a:p>
            <a:r>
              <a:rPr kumimoji="1" lang="en-US" altLang="ja-JP" baseline="0" dirty="0" smtClean="0"/>
              <a:t>The equation of state of neutron stat matter is constrained for the first time and a soft equation of state is favored. </a:t>
            </a:r>
          </a:p>
          <a:p>
            <a:r>
              <a:rPr kumimoji="1" lang="en-US" altLang="ja-JP" baseline="0" dirty="0" smtClean="0"/>
              <a:t>We have built original template bank and will make it use for the real data analysis. </a:t>
            </a:r>
            <a:r>
              <a:rPr kumimoji="1" lang="en-US" altLang="ja-JP" dirty="0" smtClean="0"/>
              <a:t>R-process</a:t>
            </a:r>
            <a:r>
              <a:rPr kumimoji="1" lang="en-US" altLang="ja-JP" baseline="0" dirty="0" smtClean="0"/>
              <a:t> nucleosynthesis is very likely to occur. The blue and red components are compatible with the theoretical prediction. Our numerical modeling explains the observational features of the optical-IR observations.</a:t>
            </a:r>
            <a:endParaRPr kumimoji="1" lang="ja-JP" altLang="en-US" dirty="0"/>
          </a:p>
        </p:txBody>
      </p:sp>
      <p:sp>
        <p:nvSpPr>
          <p:cNvPr id="4" name="スライド番号プレースホルダー 3"/>
          <p:cNvSpPr>
            <a:spLocks noGrp="1"/>
          </p:cNvSpPr>
          <p:nvPr>
            <p:ph type="sldNum" sz="quarter" idx="10"/>
          </p:nvPr>
        </p:nvSpPr>
        <p:spPr/>
        <p:txBody>
          <a:bodyPr/>
          <a:lstStyle/>
          <a:p>
            <a:fld id="{76CA51B6-B1BB-4B8A-9E07-C96E3B8CF335}" type="slidenum">
              <a:rPr kumimoji="1" lang="ja-JP" altLang="en-US" smtClean="0"/>
              <a:t>36</a:t>
            </a:fld>
            <a:endParaRPr kumimoji="1" lang="ja-JP" altLang="en-US"/>
          </a:p>
        </p:txBody>
      </p:sp>
    </p:spTree>
    <p:extLst>
      <p:ext uri="{BB962C8B-B14F-4D97-AF65-F5344CB8AC3E}">
        <p14:creationId xmlns:p14="http://schemas.microsoft.com/office/powerpoint/2010/main" val="18621403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We also</a:t>
            </a:r>
            <a:r>
              <a:rPr kumimoji="1" lang="en-US" altLang="ja-JP" baseline="0" dirty="0" smtClean="0"/>
              <a:t> discuss a merger remnant. If the remnant is a very long-lived or permanently lived neutron star, the rotational energy of ten to the fifty three ergs could be radiated by a magnetic dipole radiation. This implies that energy injection may happen. On the other hand, the estimated kinetic energy of the ejecta of GW170817 is about ten to the fifty erg which is much smaller than it and no signal of the energy injection. </a:t>
            </a:r>
          </a:p>
          <a:p>
            <a:r>
              <a:rPr kumimoji="1" lang="en-US" altLang="ja-JP" baseline="0" dirty="0" smtClean="0"/>
              <a:t>So, we infer that a merger remnant is a black hole. Since we know the mass of the binary neutron star, we can estimate an upper bound of the maximum mass of the neutron star. From our numerical experiments, we estimate the energy radiated from a remnant by gravitational waves, neutrino, and ejecta is about point o five solar mass. Then, we get a inferred remnant mass as two point six solar mass. </a:t>
            </a:r>
          </a:p>
          <a:p>
            <a:r>
              <a:rPr kumimoji="1" lang="en-US" altLang="ja-JP" baseline="0" dirty="0" smtClean="0"/>
              <a:t>Because the massive neutron star transiently formed after the merger should collapse to a black hole, this mass should be smaller than the maximum mass of the uniformly rotating star. In addition, we know the relation between the maximum mass of the uniformly rotating neutron star is by twenty percent larger than that of the spherical neutron star irrespective of the equations of state. Finally, we can estimate the upper bound of the maximum mass of the spherical neutron star. </a:t>
            </a:r>
            <a:endParaRPr kumimoji="1" lang="ja-JP" altLang="en-US" dirty="0"/>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37</a:t>
            </a:fld>
            <a:endParaRPr kumimoji="1" lang="ja-JP" altLang="en-US"/>
          </a:p>
        </p:txBody>
      </p:sp>
    </p:spTree>
    <p:extLst>
      <p:ext uri="{BB962C8B-B14F-4D97-AF65-F5344CB8AC3E}">
        <p14:creationId xmlns:p14="http://schemas.microsoft.com/office/powerpoint/2010/main" val="2760312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Final</a:t>
            </a:r>
            <a:r>
              <a:rPr kumimoji="1" lang="en-US" altLang="ja-JP" baseline="0" dirty="0" smtClean="0"/>
              <a:t> remark is the short gamma-ray burst. As you know, GRB seventeen o eight seventeen A is associated with this GW event. </a:t>
            </a:r>
          </a:p>
          <a:p>
            <a:r>
              <a:rPr kumimoji="1" lang="en-US" altLang="ja-JP" baseline="0" dirty="0" smtClean="0"/>
              <a:t>But, it was too dim if we observe this GRB on axis. Instead, many people including </a:t>
            </a:r>
            <a:r>
              <a:rPr kumimoji="1" lang="en-US" altLang="ja-JP" baseline="0" dirty="0" err="1" smtClean="0"/>
              <a:t>Ioka</a:t>
            </a:r>
            <a:r>
              <a:rPr kumimoji="1" lang="en-US" altLang="ja-JP" baseline="0" dirty="0" smtClean="0"/>
              <a:t> san and Nakamura san built a model in which we observe this GRB from off-axis. These models can be tested by a radio observation. Last week, the radio observation for about three month after the GW event has reported. Black dots in a central and right panel are radio observational data for about one hundreds day. </a:t>
            </a:r>
          </a:p>
          <a:p>
            <a:r>
              <a:rPr kumimoji="1" lang="en-US" altLang="ja-JP" baseline="0" dirty="0" smtClean="0"/>
              <a:t>On the other hand, the colored curves are theoretical light curve of the off-axis emission in the central panel and cocoon emission in the right panel. Since the light curve still keeps increasing, they concluded that the central engine is a cocoon emission with a choked jet. </a:t>
            </a:r>
            <a:endParaRPr kumimoji="1" lang="en-US" altLang="ja-JP" baseline="0" dirty="0"/>
          </a:p>
          <a:p>
            <a:r>
              <a:rPr kumimoji="1" lang="en-US" altLang="ja-JP" baseline="0" dirty="0" smtClean="0"/>
              <a:t>Further observation will give use a solid constraint about the central engine model of this GRB. s</a:t>
            </a:r>
          </a:p>
        </p:txBody>
      </p:sp>
      <p:sp>
        <p:nvSpPr>
          <p:cNvPr id="4" name="スライド番号プレースホルダー 3"/>
          <p:cNvSpPr>
            <a:spLocks noGrp="1"/>
          </p:cNvSpPr>
          <p:nvPr>
            <p:ph type="sldNum" sz="quarter" idx="10"/>
          </p:nvPr>
        </p:nvSpPr>
        <p:spPr/>
        <p:txBody>
          <a:bodyPr/>
          <a:lstStyle/>
          <a:p>
            <a:fld id="{76CA51B6-B1BB-4B8A-9E07-C96E3B8CF335}" type="slidenum">
              <a:rPr kumimoji="1" lang="ja-JP" altLang="en-US" smtClean="0"/>
              <a:t>38</a:t>
            </a:fld>
            <a:endParaRPr kumimoji="1" lang="ja-JP" altLang="en-US"/>
          </a:p>
        </p:txBody>
      </p:sp>
    </p:spTree>
    <p:extLst>
      <p:ext uri="{BB962C8B-B14F-4D97-AF65-F5344CB8AC3E}">
        <p14:creationId xmlns:p14="http://schemas.microsoft.com/office/powerpoint/2010/main" val="1313974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Of course,</a:t>
            </a:r>
            <a:r>
              <a:rPr kumimoji="1" lang="en-US" altLang="ja-JP" baseline="0" dirty="0" smtClean="0"/>
              <a:t> our interpretation of GW170817 is not unique. This is a schematic picture of the merger remnant drawn by Kasen and his collaborators. They estimated mass and velocity of the blue and red component by fitting observational data with radiation transfer simulation. Central panel is their interpretation of this event. Since blue component is very fast, they conclude this fast blue component comes from dynamical ejecta emerging at the contact interface. Furthermore, they conclude the red component comes from a mixture of the tidal component of the dynamical ejecta and disk wind which forms around a central black hole to account relatively large mass of the red component. </a:t>
            </a:r>
          </a:p>
          <a:p>
            <a:r>
              <a:rPr kumimoji="1" lang="en-US" altLang="ja-JP" baseline="0" dirty="0" smtClean="0"/>
              <a:t>However, the caveat is that these numbers may not be firm since you have a larger uncertainty. Also, there is no numerical simulations which support massive blue dynamical ejecta which emerges from the contact interface of two stars.</a:t>
            </a:r>
            <a:endParaRPr kumimoji="1" lang="ja-JP" altLang="en-US" dirty="0"/>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39</a:t>
            </a:fld>
            <a:endParaRPr kumimoji="1" lang="ja-JP" altLang="en-US"/>
          </a:p>
        </p:txBody>
      </p:sp>
    </p:spTree>
    <p:extLst>
      <p:ext uri="{BB962C8B-B14F-4D97-AF65-F5344CB8AC3E}">
        <p14:creationId xmlns:p14="http://schemas.microsoft.com/office/powerpoint/2010/main" val="2550095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This is a brief summary of the source properties of this GW event. This plot shows a probability of the estimated neutron star mass. For a low neutron star spin prior which is suggested by the binary neutron stars observed,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the estimated mass is between one point three six and one point six solar mass for the primarily and between one point one seven and one point three six solar mass for the secondary. For a high neutron star spin prior, </a:t>
            </a:r>
          </a:p>
          <a:p>
            <a:r>
              <a:rPr kumimoji="1" lang="en-US" altLang="ja-JP" baseline="0" dirty="0" smtClean="0"/>
              <a:t>the estimated mass range becomes broad because the mass ratio of the binary has a degeneracy with the spin in the parameter estimation. Anyway, the neutron star masses are compatible with the binary pulsar observation.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Luminosity distance determined by the gravitational wave alone is about </a:t>
            </a:r>
            <a:r>
              <a:rPr kumimoji="1" lang="en-US" altLang="ja-JP" baseline="0" dirty="0" err="1" smtClean="0"/>
              <a:t>fourty</a:t>
            </a:r>
            <a:r>
              <a:rPr kumimoji="1" lang="en-US" altLang="ja-JP" baseline="0" dirty="0" smtClean="0"/>
              <a:t> </a:t>
            </a:r>
            <a:r>
              <a:rPr kumimoji="1" lang="en-US" altLang="ja-JP" baseline="0" dirty="0" err="1" smtClean="0"/>
              <a:t>megapersec</a:t>
            </a:r>
            <a:r>
              <a:rPr kumimoji="1" lang="en-US" altLang="ja-JP" baseline="0" dirty="0" smtClean="0"/>
              <a:t>. </a:t>
            </a:r>
          </a:p>
        </p:txBody>
      </p:sp>
      <p:sp>
        <p:nvSpPr>
          <p:cNvPr id="4" name="スライド番号プレースホルダー 3"/>
          <p:cNvSpPr>
            <a:spLocks noGrp="1"/>
          </p:cNvSpPr>
          <p:nvPr>
            <p:ph type="sldNum" sz="quarter" idx="10"/>
          </p:nvPr>
        </p:nvSpPr>
        <p:spPr/>
        <p:txBody>
          <a:bodyPr/>
          <a:lstStyle/>
          <a:p>
            <a:fld id="{76CA51B6-B1BB-4B8A-9E07-C96E3B8CF335}" type="slidenum">
              <a:rPr kumimoji="1" lang="ja-JP" altLang="en-US" smtClean="0"/>
              <a:t>4</a:t>
            </a:fld>
            <a:endParaRPr kumimoji="1" lang="ja-JP" altLang="en-US"/>
          </a:p>
        </p:txBody>
      </p:sp>
    </p:spTree>
    <p:extLst>
      <p:ext uri="{BB962C8B-B14F-4D97-AF65-F5344CB8AC3E}">
        <p14:creationId xmlns:p14="http://schemas.microsoft.com/office/powerpoint/2010/main" val="3408375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Tidal deformability</a:t>
            </a:r>
            <a:r>
              <a:rPr kumimoji="1" lang="en-US" altLang="ja-JP" baseline="0" dirty="0" smtClean="0"/>
              <a:t> which is a neutron star radius related quantity is constrained for the first time. These plots shows the probability contour on the each tidal </a:t>
            </a:r>
            <a:r>
              <a:rPr kumimoji="1" lang="en-US" altLang="ja-JP" baseline="0" dirty="0" err="1" smtClean="0"/>
              <a:t>deformabilities</a:t>
            </a:r>
            <a:r>
              <a:rPr kumimoji="1" lang="en-US" altLang="ja-JP" baseline="0" dirty="0" smtClean="0"/>
              <a:t> and here is nine teen percent contour. Several representative equation of states are shown and for instance the EOS MS1 has a fourteen point four </a:t>
            </a:r>
            <a:r>
              <a:rPr kumimoji="1" lang="en-US" altLang="ja-JP" baseline="0" dirty="0" err="1" smtClean="0"/>
              <a:t>kilimoeter</a:t>
            </a:r>
            <a:r>
              <a:rPr kumimoji="1" lang="en-US" altLang="ja-JP" baseline="0" dirty="0" smtClean="0"/>
              <a:t> radius with one point three five solar mass, which is rejected from this gravitational wave observation. The H4 equation of state has thirteen point six kilometer radius and it is marginal. The APR4 equation of state has eleven point one kilometer radius. Therefore, this analysis suggests a relativity soft equation of state is favored.</a:t>
            </a:r>
          </a:p>
        </p:txBody>
      </p:sp>
      <p:sp>
        <p:nvSpPr>
          <p:cNvPr id="4" name="スライド番号プレースホルダー 3"/>
          <p:cNvSpPr>
            <a:spLocks noGrp="1"/>
          </p:cNvSpPr>
          <p:nvPr>
            <p:ph type="sldNum" sz="quarter" idx="10"/>
          </p:nvPr>
        </p:nvSpPr>
        <p:spPr/>
        <p:txBody>
          <a:bodyPr/>
          <a:lstStyle/>
          <a:p>
            <a:fld id="{76CA51B6-B1BB-4B8A-9E07-C96E3B8CF335}" type="slidenum">
              <a:rPr kumimoji="1" lang="ja-JP" altLang="en-US" smtClean="0"/>
              <a:t>5</a:t>
            </a:fld>
            <a:endParaRPr kumimoji="1" lang="ja-JP" altLang="en-US"/>
          </a:p>
        </p:txBody>
      </p:sp>
    </p:spTree>
    <p:extLst>
      <p:ext uri="{BB962C8B-B14F-4D97-AF65-F5344CB8AC3E}">
        <p14:creationId xmlns:p14="http://schemas.microsoft.com/office/powerpoint/2010/main" val="470903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At one point seven seconds after the binary neutron star mergers, the gamma ray signal was observed by Gamma-ray satellite Fermi GBM and Integral. The upper panels shows a light curve of the Fermi GBM and Integral and the bottom panel shows the </a:t>
            </a:r>
            <a:r>
              <a:rPr kumimoji="1" lang="en-US" altLang="ja-JP" baseline="0" dirty="0" err="1" smtClean="0"/>
              <a:t>spectgram</a:t>
            </a:r>
            <a:r>
              <a:rPr kumimoji="1" lang="en-US" altLang="ja-JP" baseline="0" dirty="0" smtClean="0"/>
              <a:t> of the GW event. Since T ninety is about seconds, this GRB is classified to a short duration gamma-ray burst. But. The isotropic equivalent energy is much smaller than the canonical short GRB even though this GRB is a closest event which happens at </a:t>
            </a:r>
            <a:r>
              <a:rPr kumimoji="1" lang="en-US" altLang="ja-JP" baseline="0" dirty="0" err="1" smtClean="0"/>
              <a:t>fourty</a:t>
            </a:r>
            <a:r>
              <a:rPr kumimoji="1" lang="en-US" altLang="ja-JP" baseline="0" dirty="0" smtClean="0"/>
              <a:t> Mega-parsec. </a:t>
            </a:r>
            <a:endParaRPr kumimoji="1" lang="ja-JP" altLang="en-US" dirty="0"/>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6</a:t>
            </a:fld>
            <a:endParaRPr kumimoji="1" lang="ja-JP" altLang="en-US"/>
          </a:p>
        </p:txBody>
      </p:sp>
    </p:spTree>
    <p:extLst>
      <p:ext uri="{BB962C8B-B14F-4D97-AF65-F5344CB8AC3E}">
        <p14:creationId xmlns:p14="http://schemas.microsoft.com/office/powerpoint/2010/main" val="3018328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This is a optical observation and here is a source position of this optical transient. </a:t>
            </a:r>
          </a:p>
          <a:p>
            <a:r>
              <a:rPr kumimoji="1" lang="en-US" altLang="ja-JP" baseline="0" dirty="0" smtClean="0"/>
              <a:t>Because the event was close enough, a bunch of the telescopes performed a spectroscopy with short duration. </a:t>
            </a:r>
          </a:p>
          <a:p>
            <a:r>
              <a:rPr kumimoji="1" lang="en-US" altLang="ja-JP" baseline="0" dirty="0" smtClean="0"/>
              <a:t>This plots a time evolution of the spectrum in UV, optical, and IR band. Within one point five day, the photon was emitted in UV and optical band. The spectrum was a quasi black body and it shifts toward the IR band within one week. This observation shows the emission has two component, short-duration UV-Optical (blue) component and long-duration IR (red) component.</a:t>
            </a:r>
            <a:endParaRPr kumimoji="1" lang="en-US" altLang="ja-JP" baseline="0" dirty="0"/>
          </a:p>
        </p:txBody>
      </p:sp>
      <p:sp>
        <p:nvSpPr>
          <p:cNvPr id="4" name="スライド番号プレースホルダー 3"/>
          <p:cNvSpPr>
            <a:spLocks noGrp="1"/>
          </p:cNvSpPr>
          <p:nvPr>
            <p:ph type="sldNum" sz="quarter" idx="10"/>
          </p:nvPr>
        </p:nvSpPr>
        <p:spPr/>
        <p:txBody>
          <a:bodyPr/>
          <a:lstStyle/>
          <a:p>
            <a:fld id="{76CA51B6-B1BB-4B8A-9E07-C96E3B8CF335}" type="slidenum">
              <a:rPr kumimoji="1" lang="ja-JP" altLang="en-US" smtClean="0"/>
              <a:t>7</a:t>
            </a:fld>
            <a:endParaRPr kumimoji="1" lang="ja-JP" altLang="en-US"/>
          </a:p>
        </p:txBody>
      </p:sp>
    </p:spTree>
    <p:extLst>
      <p:ext uri="{BB962C8B-B14F-4D97-AF65-F5344CB8AC3E}">
        <p14:creationId xmlns:p14="http://schemas.microsoft.com/office/powerpoint/2010/main" val="2532901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Final</a:t>
            </a:r>
            <a:r>
              <a:rPr kumimoji="1" lang="en-US" altLang="ja-JP" baseline="0" dirty="0" smtClean="0"/>
              <a:t> point is a long-term observations of one hundred days after the merger at radio and X-ray band. This figure plots the Radio, Optical-Near Inflated, and X-rays spectrum at nine days, fifteen days, and one hundred ten days after the merger. Afterglow model based on the synchrotron radiation nicely fits the observation data. Theoretical models to explain these data are mildly relativistic dynamical ejecta, structured jet, or cocoon emission. I’m </a:t>
            </a:r>
            <a:r>
              <a:rPr kumimoji="1" lang="en-US" altLang="ja-JP" baseline="0" dirty="0" err="1" smtClean="0"/>
              <a:t>gonna</a:t>
            </a:r>
            <a:r>
              <a:rPr kumimoji="1" lang="en-US" altLang="ja-JP" baseline="0" dirty="0" smtClean="0"/>
              <a:t> touch this issue later on.</a:t>
            </a:r>
            <a:endParaRPr kumimoji="1" lang="ja-JP" altLang="en-US" dirty="0"/>
          </a:p>
        </p:txBody>
      </p:sp>
      <p:sp>
        <p:nvSpPr>
          <p:cNvPr id="4" name="スライド番号プレースホルダー 3"/>
          <p:cNvSpPr>
            <a:spLocks noGrp="1"/>
          </p:cNvSpPr>
          <p:nvPr>
            <p:ph type="sldNum" sz="quarter" idx="10"/>
          </p:nvPr>
        </p:nvSpPr>
        <p:spPr/>
        <p:txBody>
          <a:bodyPr/>
          <a:lstStyle/>
          <a:p>
            <a:fld id="{4E6657BE-75B8-4476-8AAF-2E1822DD432C}" type="slidenum">
              <a:rPr kumimoji="1" lang="ja-JP" altLang="en-US" smtClean="0"/>
              <a:pPr/>
              <a:t>8</a:t>
            </a:fld>
            <a:endParaRPr kumimoji="1" lang="ja-JP" altLang="en-US"/>
          </a:p>
        </p:txBody>
      </p:sp>
    </p:spTree>
    <p:extLst>
      <p:ext uri="{BB962C8B-B14F-4D97-AF65-F5344CB8AC3E}">
        <p14:creationId xmlns:p14="http://schemas.microsoft.com/office/powerpoint/2010/main" val="2817912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a:t>Under such a situation,</a:t>
            </a:r>
            <a:r>
              <a:rPr kumimoji="1" lang="en-US" altLang="ja-JP" baseline="0" dirty="0"/>
              <a:t> main purpose of our research is figuring out a realistic picture of binary neutron star mergers and black hole neutron star mergers. We implement all the fundamental interactions into a code self-consistently and perform a simulation on the supercomputer. Concretely saying,  we solve Einstein equation, </a:t>
            </a:r>
            <a:r>
              <a:rPr kumimoji="1" lang="en-US" altLang="ja-JP" baseline="0" dirty="0" err="1"/>
              <a:t>magnetohydrodynamics</a:t>
            </a:r>
            <a:r>
              <a:rPr kumimoji="1" lang="en-US" altLang="ja-JP" baseline="0" dirty="0"/>
              <a:t> equation, neutrino radiation transfer equation, and nuclear equation of </a:t>
            </a:r>
            <a:r>
              <a:rPr kumimoji="1" lang="en-US" altLang="ja-JP" baseline="0" dirty="0" smtClean="0"/>
              <a:t>state</a:t>
            </a:r>
            <a:r>
              <a:rPr kumimoji="1" lang="ja-JP" altLang="en-US" baseline="0" dirty="0" smtClean="0"/>
              <a:t>　</a:t>
            </a:r>
            <a:r>
              <a:rPr kumimoji="1" lang="en-US" altLang="ja-JP" baseline="0" dirty="0" smtClean="0"/>
              <a:t>simultaneously</a:t>
            </a:r>
            <a:r>
              <a:rPr kumimoji="1" lang="en-US" altLang="ja-JP" baseline="0" dirty="0"/>
              <a:t>. </a:t>
            </a:r>
            <a:r>
              <a:rPr kumimoji="1" lang="en-US" altLang="ja-JP" baseline="0" dirty="0" smtClean="0"/>
              <a:t>Point </a:t>
            </a:r>
            <a:r>
              <a:rPr kumimoji="1" lang="en-US" altLang="ja-JP" baseline="0" dirty="0"/>
              <a:t>is that numerical relativity simulations of binary black hole mergers play a key role for the detection of gravitational waves.</a:t>
            </a:r>
            <a:endParaRPr kumimoji="1" lang="en-US" altLang="ja-JP" dirty="0"/>
          </a:p>
        </p:txBody>
      </p:sp>
      <p:sp>
        <p:nvSpPr>
          <p:cNvPr id="4" name="スライド番号プレースホルダ 3"/>
          <p:cNvSpPr>
            <a:spLocks noGrp="1"/>
          </p:cNvSpPr>
          <p:nvPr>
            <p:ph type="sldNum" sz="quarter" idx="10"/>
          </p:nvPr>
        </p:nvSpPr>
        <p:spPr/>
        <p:txBody>
          <a:bodyPr/>
          <a:lstStyle/>
          <a:p>
            <a:fld id="{3949D08C-FE96-4333-A2A2-15616B7308EF}" type="slidenum">
              <a:rPr kumimoji="1" lang="ja-JP" altLang="en-US" smtClean="0"/>
              <a:pPr/>
              <a:t>9</a:t>
            </a:fld>
            <a:endParaRPr kumimoji="1" lang="ja-JP" altLang="en-US"/>
          </a:p>
        </p:txBody>
      </p:sp>
    </p:spTree>
    <p:extLst>
      <p:ext uri="{BB962C8B-B14F-4D97-AF65-F5344CB8AC3E}">
        <p14:creationId xmlns:p14="http://schemas.microsoft.com/office/powerpoint/2010/main" val="4035592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F11486E4-1A7F-4AAC-B775-A08BBE8CA638}" type="datetimeFigureOut">
              <a:rPr kumimoji="1" lang="ja-JP" altLang="en-US" smtClean="0"/>
              <a:pPr/>
              <a:t>2018/2/11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75C1372-F5AF-4753-8400-150624ECFD28}"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F11486E4-1A7F-4AAC-B775-A08BBE8CA638}" type="datetimeFigureOut">
              <a:rPr kumimoji="1" lang="ja-JP" altLang="en-US" smtClean="0"/>
              <a:pPr/>
              <a:t>2018/2/11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75C1372-F5AF-4753-8400-150624ECFD28}"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F11486E4-1A7F-4AAC-B775-A08BBE8CA638}" type="datetimeFigureOut">
              <a:rPr kumimoji="1" lang="ja-JP" altLang="en-US" smtClean="0"/>
              <a:pPr/>
              <a:t>2018/2/11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75C1372-F5AF-4753-8400-150624ECFD28}"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F11486E4-1A7F-4AAC-B775-A08BBE8CA638}" type="datetimeFigureOut">
              <a:rPr kumimoji="1" lang="ja-JP" altLang="en-US" smtClean="0"/>
              <a:pPr/>
              <a:t>2018/2/11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75C1372-F5AF-4753-8400-150624ECFD28}"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F11486E4-1A7F-4AAC-B775-A08BBE8CA638}" type="datetimeFigureOut">
              <a:rPr kumimoji="1" lang="ja-JP" altLang="en-US" smtClean="0"/>
              <a:pPr/>
              <a:t>2018/2/11</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75C1372-F5AF-4753-8400-150624ECFD28}"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F11486E4-1A7F-4AAC-B775-A08BBE8CA638}" type="datetimeFigureOut">
              <a:rPr kumimoji="1" lang="ja-JP" altLang="en-US" smtClean="0"/>
              <a:pPr/>
              <a:t>2018/2/11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75C1372-F5AF-4753-8400-150624ECFD28}"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F11486E4-1A7F-4AAC-B775-A08BBE8CA638}" type="datetimeFigureOut">
              <a:rPr kumimoji="1" lang="ja-JP" altLang="en-US" smtClean="0"/>
              <a:pPr/>
              <a:t>2018/2/11</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975C1372-F5AF-4753-8400-150624ECFD28}"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F11486E4-1A7F-4AAC-B775-A08BBE8CA638}" type="datetimeFigureOut">
              <a:rPr kumimoji="1" lang="ja-JP" altLang="en-US" smtClean="0"/>
              <a:pPr/>
              <a:t>2018/2/11</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975C1372-F5AF-4753-8400-150624ECFD28}"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11486E4-1A7F-4AAC-B775-A08BBE8CA638}" type="datetimeFigureOut">
              <a:rPr kumimoji="1" lang="ja-JP" altLang="en-US" smtClean="0"/>
              <a:pPr/>
              <a:t>2018/2/11</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975C1372-F5AF-4753-8400-150624ECFD28}"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F11486E4-1A7F-4AAC-B775-A08BBE8CA638}" type="datetimeFigureOut">
              <a:rPr kumimoji="1" lang="ja-JP" altLang="en-US" smtClean="0"/>
              <a:pPr/>
              <a:t>2018/2/11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75C1372-F5AF-4753-8400-150624ECFD28}"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F11486E4-1A7F-4AAC-B775-A08BBE8CA638}" type="datetimeFigureOut">
              <a:rPr kumimoji="1" lang="ja-JP" altLang="en-US" smtClean="0"/>
              <a:pPr/>
              <a:t>2018/2/11</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75C1372-F5AF-4753-8400-150624ECFD28}"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1486E4-1A7F-4AAC-B775-A08BBE8CA638}" type="datetimeFigureOut">
              <a:rPr kumimoji="1" lang="ja-JP" altLang="en-US" smtClean="0"/>
              <a:pPr/>
              <a:t>2018/2/11</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C1372-F5AF-4753-8400-150624ECFD28}"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2.xml"/><Relationship Id="rId7" Type="http://schemas.openxmlformats.org/officeDocument/2006/relationships/image" Target="../media/image22.png"/><Relationship Id="rId12"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18.wmf"/><Relationship Id="rId4" Type="http://schemas.openxmlformats.org/officeDocument/2006/relationships/image" Target="../media/image19.png"/><Relationship Id="rId9"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emf"/><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5.xml"/><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29.wmf"/><Relationship Id="rId4" Type="http://schemas.openxmlformats.org/officeDocument/2006/relationships/image" Target="../media/image30.emf"/><Relationship Id="rId9"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6.gif"/></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emf"/></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8.emf"/></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4.emf"/></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3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68.emf"/><Relationship Id="rId4" Type="http://schemas.openxmlformats.org/officeDocument/2006/relationships/image" Target="../media/image71.emf"/></Relationships>
</file>

<file path=ppt/slides/_rels/slide3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kenta\Desktop\gallery\20150516seq_png\ds4press00-_00056.png"/>
          <p:cNvPicPr>
            <a:picLocks noChangeAspect="1" noChangeArrowheads="1"/>
          </p:cNvPicPr>
          <p:nvPr/>
        </p:nvPicPr>
        <p:blipFill>
          <a:blip r:embed="rId3" cstate="print"/>
          <a:srcRect/>
          <a:stretch>
            <a:fillRect/>
          </a:stretch>
        </p:blipFill>
        <p:spPr bwMode="auto">
          <a:xfrm>
            <a:off x="0" y="-27384"/>
            <a:ext cx="9180512" cy="6885384"/>
          </a:xfrm>
          <a:prstGeom prst="rect">
            <a:avLst/>
          </a:prstGeom>
          <a:noFill/>
        </p:spPr>
      </p:pic>
      <p:sp>
        <p:nvSpPr>
          <p:cNvPr id="2" name="タイトル 1"/>
          <p:cNvSpPr>
            <a:spLocks noGrp="1"/>
          </p:cNvSpPr>
          <p:nvPr>
            <p:ph type="ctrTitle"/>
          </p:nvPr>
        </p:nvSpPr>
        <p:spPr>
          <a:xfrm>
            <a:off x="39960" y="-99392"/>
            <a:ext cx="9104040" cy="2852936"/>
          </a:xfrm>
        </p:spPr>
        <p:txBody>
          <a:bodyPr>
            <a:noAutofit/>
          </a:bodyPr>
          <a:lstStyle/>
          <a:p>
            <a:r>
              <a:rPr kumimoji="1" lang="en-US" altLang="ja-JP" sz="4000" dirty="0" smtClean="0">
                <a:solidFill>
                  <a:schemeClr val="bg1"/>
                </a:solidFill>
                <a:latin typeface="游ゴシック" panose="020B0400000000000000" pitchFamily="50" charset="-128"/>
                <a:ea typeface="游ゴシック" panose="020B0400000000000000" pitchFamily="50" charset="-128"/>
              </a:rPr>
              <a:t> </a:t>
            </a:r>
            <a:r>
              <a:rPr lang="en-US" altLang="ja-JP" sz="4000" dirty="0">
                <a:solidFill>
                  <a:schemeClr val="bg1"/>
                </a:solidFill>
                <a:latin typeface="游ゴシック" panose="020B0400000000000000" pitchFamily="50" charset="-128"/>
                <a:ea typeface="游ゴシック" panose="020B0400000000000000" pitchFamily="50" charset="-128"/>
              </a:rPr>
              <a:t>Gravitational waves and electromagnetic signals from a binary neutron star merger GW170817</a:t>
            </a:r>
            <a:endParaRPr kumimoji="1" lang="ja-JP" altLang="en-US" sz="4000" dirty="0">
              <a:solidFill>
                <a:schemeClr val="bg1"/>
              </a:solidFill>
              <a:latin typeface="游ゴシック" panose="020B0400000000000000" pitchFamily="50" charset="-128"/>
              <a:ea typeface="游ゴシック" panose="020B0400000000000000" pitchFamily="50" charset="-128"/>
            </a:endParaRPr>
          </a:p>
        </p:txBody>
      </p:sp>
      <p:sp>
        <p:nvSpPr>
          <p:cNvPr id="3" name="サブタイトル 2"/>
          <p:cNvSpPr>
            <a:spLocks noGrp="1"/>
          </p:cNvSpPr>
          <p:nvPr>
            <p:ph type="subTitle" idx="1"/>
          </p:nvPr>
        </p:nvSpPr>
        <p:spPr>
          <a:xfrm>
            <a:off x="107504" y="2636912"/>
            <a:ext cx="9036496" cy="3600400"/>
          </a:xfrm>
        </p:spPr>
        <p:txBody>
          <a:bodyPr>
            <a:normAutofit/>
          </a:bodyPr>
          <a:lstStyle/>
          <a:p>
            <a:r>
              <a:rPr lang="en-US" altLang="ja-JP" sz="2800" dirty="0">
                <a:solidFill>
                  <a:schemeClr val="bg1"/>
                </a:solidFill>
                <a:latin typeface="游ゴシック" panose="020B0400000000000000" pitchFamily="50" charset="-128"/>
                <a:ea typeface="游ゴシック" panose="020B0400000000000000" pitchFamily="50" charset="-128"/>
              </a:rPr>
              <a:t>Kenta </a:t>
            </a:r>
            <a:r>
              <a:rPr lang="en-US" altLang="ja-JP" sz="2800" dirty="0" err="1">
                <a:solidFill>
                  <a:schemeClr val="bg1"/>
                </a:solidFill>
                <a:latin typeface="游ゴシック" panose="020B0400000000000000" pitchFamily="50" charset="-128"/>
                <a:ea typeface="游ゴシック" panose="020B0400000000000000" pitchFamily="50" charset="-128"/>
              </a:rPr>
              <a:t>Kiuchi</a:t>
            </a:r>
            <a:r>
              <a:rPr lang="ja-JP" altLang="en-US" sz="2800" dirty="0">
                <a:solidFill>
                  <a:schemeClr val="bg1"/>
                </a:solidFill>
                <a:latin typeface="游ゴシック" panose="020B0400000000000000" pitchFamily="50" charset="-128"/>
                <a:ea typeface="游ゴシック" panose="020B0400000000000000" pitchFamily="50" charset="-128"/>
              </a:rPr>
              <a:t> </a:t>
            </a:r>
            <a:r>
              <a:rPr lang="en-US" altLang="ja-JP" sz="2800" dirty="0">
                <a:solidFill>
                  <a:schemeClr val="bg1"/>
                </a:solidFill>
                <a:latin typeface="游ゴシック" panose="020B0400000000000000" pitchFamily="50" charset="-128"/>
                <a:ea typeface="游ゴシック" panose="020B0400000000000000" pitchFamily="50" charset="-128"/>
              </a:rPr>
              <a:t>(YITP</a:t>
            </a:r>
            <a:r>
              <a:rPr lang="en-US" altLang="ja-JP" sz="2800" dirty="0" smtClean="0">
                <a:solidFill>
                  <a:schemeClr val="bg1"/>
                </a:solidFill>
                <a:latin typeface="游ゴシック" panose="020B0400000000000000" pitchFamily="50" charset="-128"/>
                <a:ea typeface="游ゴシック" panose="020B0400000000000000" pitchFamily="50" charset="-128"/>
              </a:rPr>
              <a:t>)</a:t>
            </a:r>
            <a:endParaRPr lang="en-US" altLang="ja-JP" sz="2800" dirty="0">
              <a:solidFill>
                <a:schemeClr val="bg1"/>
              </a:solidFill>
              <a:latin typeface="游ゴシック" panose="020B0400000000000000" pitchFamily="50" charset="-128"/>
              <a:ea typeface="游ゴシック" panose="020B0400000000000000" pitchFamily="50" charset="-128"/>
            </a:endParaRPr>
          </a:p>
          <a:p>
            <a:r>
              <a:rPr lang="en-US" altLang="ja-JP" sz="2800" dirty="0" smtClean="0">
                <a:solidFill>
                  <a:schemeClr val="bg1"/>
                </a:solidFill>
                <a:latin typeface="游ゴシック" panose="020B0400000000000000" pitchFamily="50" charset="-128"/>
                <a:ea typeface="游ゴシック" panose="020B0400000000000000" pitchFamily="50" charset="-128"/>
              </a:rPr>
              <a:t>Kenta </a:t>
            </a:r>
            <a:r>
              <a:rPr lang="en-US" altLang="ja-JP" sz="2800" dirty="0" err="1" smtClean="0">
                <a:solidFill>
                  <a:schemeClr val="bg1"/>
                </a:solidFill>
                <a:latin typeface="游ゴシック" panose="020B0400000000000000" pitchFamily="50" charset="-128"/>
                <a:ea typeface="游ゴシック" panose="020B0400000000000000" pitchFamily="50" charset="-128"/>
              </a:rPr>
              <a:t>Hotokezaka</a:t>
            </a:r>
            <a:r>
              <a:rPr lang="en-US" altLang="ja-JP" sz="2800" dirty="0" smtClean="0">
                <a:solidFill>
                  <a:schemeClr val="bg1"/>
                </a:solidFill>
                <a:latin typeface="游ゴシック" panose="020B0400000000000000" pitchFamily="50" charset="-128"/>
                <a:ea typeface="游ゴシック" panose="020B0400000000000000" pitchFamily="50" charset="-128"/>
              </a:rPr>
              <a:t> (Princeton), </a:t>
            </a:r>
            <a:r>
              <a:rPr lang="en-US" altLang="ja-JP" sz="2800" dirty="0" err="1" smtClean="0">
                <a:solidFill>
                  <a:schemeClr val="bg1"/>
                </a:solidFill>
                <a:latin typeface="游ゴシック" panose="020B0400000000000000" pitchFamily="50" charset="-128"/>
                <a:ea typeface="游ゴシック" panose="020B0400000000000000" pitchFamily="50" charset="-128"/>
              </a:rPr>
              <a:t>Koutarou</a:t>
            </a:r>
            <a:r>
              <a:rPr lang="en-US" altLang="ja-JP" sz="2800" dirty="0" smtClean="0">
                <a:solidFill>
                  <a:schemeClr val="bg1"/>
                </a:solidFill>
                <a:latin typeface="游ゴシック" panose="020B0400000000000000" pitchFamily="50" charset="-128"/>
                <a:ea typeface="游ゴシック" panose="020B0400000000000000" pitchFamily="50" charset="-128"/>
              </a:rPr>
              <a:t> </a:t>
            </a:r>
            <a:r>
              <a:rPr lang="en-US" altLang="ja-JP" sz="2800" dirty="0" err="1">
                <a:solidFill>
                  <a:schemeClr val="bg1"/>
                </a:solidFill>
                <a:latin typeface="游ゴシック" panose="020B0400000000000000" pitchFamily="50" charset="-128"/>
                <a:ea typeface="游ゴシック" panose="020B0400000000000000" pitchFamily="50" charset="-128"/>
              </a:rPr>
              <a:t>Kyutoku</a:t>
            </a:r>
            <a:r>
              <a:rPr lang="en-US" altLang="ja-JP" sz="2800" dirty="0">
                <a:solidFill>
                  <a:schemeClr val="bg1"/>
                </a:solidFill>
                <a:latin typeface="游ゴシック" panose="020B0400000000000000" pitchFamily="50" charset="-128"/>
                <a:ea typeface="游ゴシック" panose="020B0400000000000000" pitchFamily="50" charset="-128"/>
              </a:rPr>
              <a:t> (KEK),</a:t>
            </a:r>
            <a:r>
              <a:rPr lang="ja-JP" altLang="en-US" sz="2800" dirty="0">
                <a:solidFill>
                  <a:schemeClr val="bg1"/>
                </a:solidFill>
                <a:latin typeface="游ゴシック" panose="020B0400000000000000" pitchFamily="50" charset="-128"/>
                <a:ea typeface="游ゴシック" panose="020B0400000000000000" pitchFamily="50" charset="-128"/>
              </a:rPr>
              <a:t> </a:t>
            </a:r>
            <a:r>
              <a:rPr lang="en-US" altLang="ja-JP" sz="2800" dirty="0" err="1">
                <a:solidFill>
                  <a:schemeClr val="bg1"/>
                </a:solidFill>
                <a:latin typeface="游ゴシック" panose="020B0400000000000000" pitchFamily="50" charset="-128"/>
                <a:ea typeface="游ゴシック" panose="020B0400000000000000" pitchFamily="50" charset="-128"/>
              </a:rPr>
              <a:t>Kyohei</a:t>
            </a:r>
            <a:r>
              <a:rPr lang="en-US" altLang="ja-JP" sz="2800" dirty="0">
                <a:solidFill>
                  <a:schemeClr val="bg1"/>
                </a:solidFill>
                <a:latin typeface="游ゴシック" panose="020B0400000000000000" pitchFamily="50" charset="-128"/>
                <a:ea typeface="游ゴシック" panose="020B0400000000000000" pitchFamily="50" charset="-128"/>
              </a:rPr>
              <a:t> Kawaguchi (AEI</a:t>
            </a:r>
            <a:r>
              <a:rPr lang="en-US" altLang="ja-JP" sz="2800" dirty="0" smtClean="0">
                <a:solidFill>
                  <a:schemeClr val="bg1"/>
                </a:solidFill>
                <a:latin typeface="游ゴシック" panose="020B0400000000000000" pitchFamily="50" charset="-128"/>
                <a:ea typeface="游ゴシック" panose="020B0400000000000000" pitchFamily="50" charset="-128"/>
              </a:rPr>
              <a:t>), </a:t>
            </a:r>
            <a:r>
              <a:rPr lang="en-US" altLang="ja-JP" sz="2800" dirty="0" err="1">
                <a:solidFill>
                  <a:schemeClr val="bg1"/>
                </a:solidFill>
                <a:latin typeface="游ゴシック" panose="020B0400000000000000" pitchFamily="50" charset="-128"/>
                <a:ea typeface="游ゴシック" panose="020B0400000000000000" pitchFamily="50" charset="-128"/>
              </a:rPr>
              <a:t>Sho</a:t>
            </a:r>
            <a:r>
              <a:rPr lang="en-US" altLang="ja-JP" sz="2800" dirty="0">
                <a:solidFill>
                  <a:schemeClr val="bg1"/>
                </a:solidFill>
                <a:latin typeface="游ゴシック" panose="020B0400000000000000" pitchFamily="50" charset="-128"/>
                <a:ea typeface="游ゴシック" panose="020B0400000000000000" pitchFamily="50" charset="-128"/>
              </a:rPr>
              <a:t> </a:t>
            </a:r>
            <a:r>
              <a:rPr lang="en-US" altLang="ja-JP" sz="2800" dirty="0" err="1" smtClean="0">
                <a:solidFill>
                  <a:schemeClr val="bg1"/>
                </a:solidFill>
                <a:latin typeface="游ゴシック" panose="020B0400000000000000" pitchFamily="50" charset="-128"/>
                <a:ea typeface="游ゴシック" panose="020B0400000000000000" pitchFamily="50" charset="-128"/>
              </a:rPr>
              <a:t>Fuibayashi</a:t>
            </a:r>
            <a:r>
              <a:rPr lang="en-US" altLang="ja-JP" sz="2800" dirty="0" smtClean="0">
                <a:solidFill>
                  <a:schemeClr val="bg1"/>
                </a:solidFill>
                <a:latin typeface="游ゴシック" panose="020B0400000000000000" pitchFamily="50" charset="-128"/>
                <a:ea typeface="游ゴシック" panose="020B0400000000000000" pitchFamily="50" charset="-128"/>
              </a:rPr>
              <a:t> (YITP), </a:t>
            </a:r>
            <a:r>
              <a:rPr lang="en-US" altLang="ja-JP" sz="2800" dirty="0" err="1" smtClean="0">
                <a:solidFill>
                  <a:schemeClr val="bg1"/>
                </a:solidFill>
                <a:latin typeface="游ゴシック" panose="020B0400000000000000" pitchFamily="50" charset="-128"/>
                <a:ea typeface="游ゴシック" panose="020B0400000000000000" pitchFamily="50" charset="-128"/>
              </a:rPr>
              <a:t>Yuichiro</a:t>
            </a:r>
            <a:r>
              <a:rPr lang="en-US" altLang="ja-JP" sz="2800" dirty="0" smtClean="0">
                <a:solidFill>
                  <a:schemeClr val="bg1"/>
                </a:solidFill>
                <a:latin typeface="游ゴシック" panose="020B0400000000000000" pitchFamily="50" charset="-128"/>
                <a:ea typeface="游ゴシック" panose="020B0400000000000000" pitchFamily="50" charset="-128"/>
              </a:rPr>
              <a:t> </a:t>
            </a:r>
            <a:r>
              <a:rPr lang="en-US" altLang="ja-JP" sz="2800" dirty="0" err="1">
                <a:solidFill>
                  <a:schemeClr val="bg1"/>
                </a:solidFill>
                <a:latin typeface="游ゴシック" panose="020B0400000000000000" pitchFamily="50" charset="-128"/>
                <a:ea typeface="游ゴシック" panose="020B0400000000000000" pitchFamily="50" charset="-128"/>
              </a:rPr>
              <a:t>Sekiguchi</a:t>
            </a:r>
            <a:r>
              <a:rPr lang="en-US" altLang="ja-JP" sz="2800" dirty="0">
                <a:solidFill>
                  <a:schemeClr val="bg1"/>
                </a:solidFill>
                <a:latin typeface="游ゴシック" panose="020B0400000000000000" pitchFamily="50" charset="-128"/>
                <a:ea typeface="游ゴシック" panose="020B0400000000000000" pitchFamily="50" charset="-128"/>
              </a:rPr>
              <a:t> (Toho Univ</a:t>
            </a:r>
            <a:r>
              <a:rPr lang="en-US" altLang="ja-JP" sz="2800" dirty="0" smtClean="0">
                <a:solidFill>
                  <a:schemeClr val="bg1"/>
                </a:solidFill>
                <a:latin typeface="游ゴシック" panose="020B0400000000000000" pitchFamily="50" charset="-128"/>
                <a:ea typeface="游ゴシック" panose="020B0400000000000000" pitchFamily="50" charset="-128"/>
              </a:rPr>
              <a:t>.), Masaru </a:t>
            </a:r>
            <a:r>
              <a:rPr lang="en-US" altLang="ja-JP" sz="2800" dirty="0">
                <a:solidFill>
                  <a:schemeClr val="bg1"/>
                </a:solidFill>
                <a:latin typeface="游ゴシック" panose="020B0400000000000000" pitchFamily="50" charset="-128"/>
                <a:ea typeface="游ゴシック" panose="020B0400000000000000" pitchFamily="50" charset="-128"/>
              </a:rPr>
              <a:t>Shibata</a:t>
            </a:r>
            <a:r>
              <a:rPr lang="ja-JP" altLang="en-US" sz="2800" dirty="0">
                <a:solidFill>
                  <a:schemeClr val="bg1"/>
                </a:solidFill>
                <a:latin typeface="游ゴシック" panose="020B0400000000000000" pitchFamily="50" charset="-128"/>
                <a:ea typeface="游ゴシック" panose="020B0400000000000000" pitchFamily="50" charset="-128"/>
              </a:rPr>
              <a:t> </a:t>
            </a:r>
            <a:r>
              <a:rPr lang="en-US" altLang="ja-JP" sz="2800" dirty="0">
                <a:solidFill>
                  <a:schemeClr val="bg1"/>
                </a:solidFill>
                <a:latin typeface="游ゴシック" panose="020B0400000000000000" pitchFamily="50" charset="-128"/>
                <a:ea typeface="游ゴシック" panose="020B0400000000000000" pitchFamily="50" charset="-128"/>
              </a:rPr>
              <a:t>(YITP</a:t>
            </a:r>
            <a:r>
              <a:rPr lang="en-US" altLang="ja-JP" sz="2800" dirty="0" smtClean="0">
                <a:solidFill>
                  <a:schemeClr val="bg1"/>
                </a:solidFill>
                <a:latin typeface="游ゴシック" panose="020B0400000000000000" pitchFamily="50" charset="-128"/>
                <a:ea typeface="游ゴシック" panose="020B0400000000000000" pitchFamily="50" charset="-128"/>
              </a:rPr>
              <a:t>), </a:t>
            </a:r>
            <a:r>
              <a:rPr lang="en-US" altLang="ja-JP" sz="2800" dirty="0" err="1" smtClean="0">
                <a:solidFill>
                  <a:schemeClr val="bg1"/>
                </a:solidFill>
                <a:latin typeface="游ゴシック" panose="020B0400000000000000" pitchFamily="50" charset="-128"/>
                <a:ea typeface="游ゴシック" panose="020B0400000000000000" pitchFamily="50" charset="-128"/>
              </a:rPr>
              <a:t>Masaomi</a:t>
            </a:r>
            <a:r>
              <a:rPr lang="en-US" altLang="ja-JP" sz="2800" dirty="0" smtClean="0">
                <a:solidFill>
                  <a:schemeClr val="bg1"/>
                </a:solidFill>
                <a:latin typeface="游ゴシック" panose="020B0400000000000000" pitchFamily="50" charset="-128"/>
                <a:ea typeface="游ゴシック" panose="020B0400000000000000" pitchFamily="50" charset="-128"/>
              </a:rPr>
              <a:t> Tanaka (NAOJ), Shinya </a:t>
            </a:r>
            <a:r>
              <a:rPr lang="en-US" altLang="ja-JP" sz="2800" dirty="0" err="1" smtClean="0">
                <a:solidFill>
                  <a:schemeClr val="bg1"/>
                </a:solidFill>
                <a:latin typeface="游ゴシック" panose="020B0400000000000000" pitchFamily="50" charset="-128"/>
                <a:ea typeface="游ゴシック" panose="020B0400000000000000" pitchFamily="50" charset="-128"/>
              </a:rPr>
              <a:t>Wanajo</a:t>
            </a:r>
            <a:r>
              <a:rPr lang="en-US" altLang="ja-JP" sz="2800" dirty="0">
                <a:solidFill>
                  <a:schemeClr val="bg1"/>
                </a:solidFill>
                <a:latin typeface="游ゴシック" panose="020B0400000000000000" pitchFamily="50" charset="-128"/>
                <a:ea typeface="游ゴシック" panose="020B0400000000000000" pitchFamily="50" charset="-128"/>
              </a:rPr>
              <a:t> </a:t>
            </a:r>
            <a:r>
              <a:rPr lang="en-US" altLang="ja-JP" sz="2800" dirty="0" smtClean="0">
                <a:solidFill>
                  <a:schemeClr val="bg1"/>
                </a:solidFill>
                <a:latin typeface="游ゴシック" panose="020B0400000000000000" pitchFamily="50" charset="-128"/>
                <a:ea typeface="游ゴシック" panose="020B0400000000000000" pitchFamily="50" charset="-128"/>
              </a:rPr>
              <a:t>(Sophia university)</a:t>
            </a:r>
            <a:endParaRPr kumimoji="1" lang="ja-JP" altLang="en-US" sz="2800" dirty="0">
              <a:solidFill>
                <a:schemeClr val="bg1"/>
              </a:solidFill>
              <a:latin typeface="游ゴシック" panose="020B0400000000000000" pitchFamily="50" charset="-128"/>
              <a:ea typeface="游ゴシック" panose="020B0400000000000000" pitchFamily="50" charset="-128"/>
            </a:endParaRPr>
          </a:p>
        </p:txBody>
      </p:sp>
      <p:pic>
        <p:nvPicPr>
          <p:cNvPr id="4" name="Picture 5"/>
          <p:cNvPicPr>
            <a:picLocks noChangeAspect="1" noChangeArrowheads="1"/>
          </p:cNvPicPr>
          <p:nvPr/>
        </p:nvPicPr>
        <p:blipFill>
          <a:blip r:embed="rId4" cstate="print"/>
          <a:srcRect/>
          <a:stretch>
            <a:fillRect/>
          </a:stretch>
        </p:blipFill>
        <p:spPr bwMode="auto">
          <a:xfrm>
            <a:off x="35496" y="5408058"/>
            <a:ext cx="3168352" cy="1405318"/>
          </a:xfrm>
          <a:prstGeom prst="rect">
            <a:avLst/>
          </a:prstGeom>
          <a:noFill/>
          <a:ln w="9525">
            <a:noFill/>
            <a:miter lim="800000"/>
            <a:headEnd/>
            <a:tailEnd/>
          </a:ln>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5380" y="5301208"/>
            <a:ext cx="1661116" cy="144016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899592" y="1311151"/>
            <a:ext cx="6789496" cy="2304256"/>
          </a:xfrm>
          <a:prstGeom prst="rect">
            <a:avLst/>
          </a:prstGeom>
          <a:noFill/>
          <a:ln w="9525">
            <a:noFill/>
            <a:miter lim="800000"/>
            <a:headEnd/>
            <a:tailEnd/>
          </a:ln>
        </p:spPr>
      </p:pic>
      <p:cxnSp>
        <p:nvCxnSpPr>
          <p:cNvPr id="4" name="直線矢印コネクタ 3"/>
          <p:cNvCxnSpPr/>
          <p:nvPr/>
        </p:nvCxnSpPr>
        <p:spPr>
          <a:xfrm>
            <a:off x="1547664" y="3657798"/>
            <a:ext cx="525658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6948264" y="3441774"/>
            <a:ext cx="1656184" cy="461665"/>
          </a:xfrm>
          <a:prstGeom prst="rect">
            <a:avLst/>
          </a:prstGeom>
          <a:noFill/>
        </p:spPr>
        <p:txBody>
          <a:bodyPr wrap="square" rtlCol="0">
            <a:spAutoFit/>
          </a:bodyPr>
          <a:lstStyle/>
          <a:p>
            <a:r>
              <a:rPr lang="en-US" altLang="ja-JP" sz="2400" dirty="0">
                <a:latin typeface="游ゴシック" panose="020B0400000000000000" pitchFamily="50" charset="-128"/>
                <a:ea typeface="游ゴシック" panose="020B0400000000000000" pitchFamily="50" charset="-128"/>
              </a:rPr>
              <a:t>Time axis</a:t>
            </a:r>
            <a:endParaRPr kumimoji="1" lang="ja-JP" altLang="en-US" sz="2400" dirty="0">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179512" y="116632"/>
            <a:ext cx="8892480" cy="1292662"/>
          </a:xfrm>
          <a:prstGeom prst="rect">
            <a:avLst/>
          </a:prstGeom>
          <a:noFill/>
        </p:spPr>
        <p:txBody>
          <a:bodyPr wrap="square" rtlCol="0">
            <a:spAutoFit/>
          </a:bodyPr>
          <a:lstStyle/>
          <a:p>
            <a:pPr algn="ctr"/>
            <a:r>
              <a:rPr lang="en-US" altLang="ja-JP" sz="3200" u="sng" dirty="0">
                <a:latin typeface="游ゴシック" panose="020B0400000000000000" pitchFamily="50" charset="-128"/>
                <a:ea typeface="游ゴシック" panose="020B0400000000000000" pitchFamily="50" charset="-128"/>
              </a:rPr>
              <a:t>Exploring a realistic picture of NS-NS mergers</a:t>
            </a:r>
          </a:p>
          <a:p>
            <a:endParaRPr kumimoji="1" lang="en-US" altLang="ja-JP" sz="2800" u="sng" dirty="0">
              <a:latin typeface="小塚ゴシック Pro EL" pitchFamily="34" charset="-128"/>
              <a:ea typeface="小塚ゴシック Pro EL" pitchFamily="34" charset="-128"/>
            </a:endParaRPr>
          </a:p>
          <a:p>
            <a:r>
              <a:rPr kumimoji="1" lang="en-US" altLang="ja-JP" dirty="0">
                <a:latin typeface="游ゴシック" panose="020B0400000000000000" pitchFamily="50" charset="-128"/>
                <a:ea typeface="游ゴシック" panose="020B0400000000000000" pitchFamily="50" charset="-128"/>
              </a:rPr>
              <a:t>(</a:t>
            </a:r>
            <a:r>
              <a:rPr kumimoji="1" lang="en-US" altLang="ja-JP" dirty="0" err="1">
                <a:latin typeface="游ゴシック" panose="020B0400000000000000" pitchFamily="50" charset="-128"/>
                <a:ea typeface="游ゴシック" panose="020B0400000000000000" pitchFamily="50" charset="-128"/>
              </a:rPr>
              <a:t>Bartos</a:t>
            </a:r>
            <a:r>
              <a:rPr kumimoji="1" lang="en-US" altLang="ja-JP" dirty="0">
                <a:latin typeface="游ゴシック" panose="020B0400000000000000" pitchFamily="50" charset="-128"/>
                <a:ea typeface="游ゴシック" panose="020B0400000000000000" pitchFamily="50" charset="-128"/>
              </a:rPr>
              <a:t> et al. 13)</a:t>
            </a:r>
            <a:endParaRPr kumimoji="1" lang="ja-JP" altLang="en-US" dirty="0">
              <a:latin typeface="游ゴシック" panose="020B0400000000000000" pitchFamily="50" charset="-128"/>
              <a:ea typeface="游ゴシック" panose="020B0400000000000000" pitchFamily="50" charset="-128"/>
            </a:endParaRPr>
          </a:p>
        </p:txBody>
      </p:sp>
      <p:sp>
        <p:nvSpPr>
          <p:cNvPr id="10" name="テキスト ボックス 9"/>
          <p:cNvSpPr txBox="1"/>
          <p:nvPr/>
        </p:nvSpPr>
        <p:spPr>
          <a:xfrm>
            <a:off x="35496" y="3933056"/>
            <a:ext cx="9217024" cy="1815882"/>
          </a:xfrm>
          <a:prstGeom prst="rect">
            <a:avLst/>
          </a:prstGeom>
          <a:noFill/>
        </p:spPr>
        <p:txBody>
          <a:bodyPr wrap="square" rtlCol="0">
            <a:spAutoFit/>
          </a:bodyPr>
          <a:lstStyle/>
          <a:p>
            <a:r>
              <a:rPr kumimoji="1" lang="en-US" altLang="ja-JP" sz="2800" dirty="0">
                <a:latin typeface="游ゴシック" panose="020B0400000000000000" pitchFamily="50" charset="-128"/>
                <a:ea typeface="游ゴシック" panose="020B0400000000000000" pitchFamily="50" charset="-128"/>
              </a:rPr>
              <a:t>Evolution path depends on the </a:t>
            </a:r>
            <a:r>
              <a:rPr kumimoji="1" lang="en-US" altLang="ja-JP" sz="2800" dirty="0">
                <a:solidFill>
                  <a:srgbClr val="FF0000"/>
                </a:solidFill>
                <a:latin typeface="游ゴシック" panose="020B0400000000000000" pitchFamily="50" charset="-128"/>
                <a:ea typeface="游ゴシック" panose="020B0400000000000000" pitchFamily="50" charset="-128"/>
              </a:rPr>
              <a:t>total mass</a:t>
            </a:r>
            <a:r>
              <a:rPr lang="ja-JP" altLang="en-US" sz="2800" dirty="0">
                <a:solidFill>
                  <a:srgbClr val="FF0000"/>
                </a:solidFill>
                <a:latin typeface="游ゴシック" panose="020B0400000000000000" pitchFamily="50" charset="-128"/>
                <a:ea typeface="游ゴシック" panose="020B0400000000000000" pitchFamily="50" charset="-128"/>
              </a:rPr>
              <a:t> </a:t>
            </a:r>
            <a:r>
              <a:rPr lang="en-US" altLang="ja-JP" sz="2800" dirty="0">
                <a:latin typeface="游ゴシック" panose="020B0400000000000000" pitchFamily="50" charset="-128"/>
                <a:ea typeface="游ゴシック" panose="020B0400000000000000" pitchFamily="50" charset="-128"/>
              </a:rPr>
              <a:t>and </a:t>
            </a:r>
            <a:r>
              <a:rPr lang="en-US" altLang="ja-JP" sz="2800" dirty="0">
                <a:solidFill>
                  <a:srgbClr val="0070C0"/>
                </a:solidFill>
                <a:latin typeface="游ゴシック" panose="020B0400000000000000" pitchFamily="50" charset="-128"/>
                <a:ea typeface="游ゴシック" panose="020B0400000000000000" pitchFamily="50" charset="-128"/>
              </a:rPr>
              <a:t>maximum mass of NSs</a:t>
            </a:r>
          </a:p>
          <a:p>
            <a:endParaRPr lang="en-US" altLang="ja-JP" sz="2800" dirty="0">
              <a:solidFill>
                <a:srgbClr val="0070C0"/>
              </a:solidFill>
              <a:latin typeface="游ゴシック" panose="020B0400000000000000" pitchFamily="50" charset="-128"/>
              <a:ea typeface="游ゴシック" panose="020B0400000000000000" pitchFamily="50" charset="-128"/>
            </a:endParaRPr>
          </a:p>
          <a:p>
            <a:r>
              <a:rPr lang="en-US" altLang="ja-JP" sz="2800" dirty="0">
                <a:latin typeface="游ゴシック" panose="020B0400000000000000" pitchFamily="50" charset="-128"/>
                <a:ea typeface="游ゴシック" panose="020B0400000000000000" pitchFamily="50" charset="-128"/>
              </a:rPr>
              <a:t>Science target : Measuring a tidal deformability of </a:t>
            </a:r>
            <a:r>
              <a:rPr lang="en-US" altLang="ja-JP" sz="2800" dirty="0" smtClean="0">
                <a:latin typeface="游ゴシック" panose="020B0400000000000000" pitchFamily="50" charset="-128"/>
                <a:ea typeface="游ゴシック" panose="020B0400000000000000" pitchFamily="50" charset="-128"/>
              </a:rPr>
              <a:t>NS</a:t>
            </a:r>
            <a:endParaRPr lang="en-US" altLang="ja-JP" sz="2800" dirty="0">
              <a:latin typeface="游ゴシック" panose="020B0400000000000000" pitchFamily="50" charset="-128"/>
              <a:ea typeface="游ゴシック" panose="020B0400000000000000" pitchFamily="50" charset="-128"/>
            </a:endParaRPr>
          </a:p>
        </p:txBody>
      </p:sp>
      <p:sp>
        <p:nvSpPr>
          <p:cNvPr id="12" name="円/楕円 11"/>
          <p:cNvSpPr/>
          <p:nvPr/>
        </p:nvSpPr>
        <p:spPr>
          <a:xfrm>
            <a:off x="899592" y="1556792"/>
            <a:ext cx="3096344" cy="151216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67544" y="3100898"/>
            <a:ext cx="4608512" cy="400110"/>
          </a:xfrm>
          <a:prstGeom prst="rect">
            <a:avLst/>
          </a:prstGeom>
          <a:noFill/>
        </p:spPr>
        <p:txBody>
          <a:bodyPr wrap="square" rtlCol="0">
            <a:spAutoFit/>
          </a:bodyPr>
          <a:lstStyle/>
          <a:p>
            <a:r>
              <a:rPr lang="en-US" altLang="ja-JP" sz="2000" dirty="0">
                <a:solidFill>
                  <a:srgbClr val="FFC000"/>
                </a:solidFill>
                <a:latin typeface="游ゴシック" panose="020B0400000000000000" pitchFamily="50" charset="-128"/>
                <a:ea typeface="游ゴシック" panose="020B0400000000000000" pitchFamily="50" charset="-128"/>
              </a:rPr>
              <a:t>B-field and neutrino are irrelevant</a:t>
            </a:r>
            <a:endParaRPr kumimoji="1" lang="ja-JP" altLang="en-US" sz="2000" dirty="0">
              <a:solidFill>
                <a:srgbClr val="FFC000"/>
              </a:solidFill>
              <a:latin typeface="游ゴシック" panose="020B0400000000000000" pitchFamily="50" charset="-128"/>
              <a:ea typeface="游ゴシック" panose="020B0400000000000000"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07504" y="1268760"/>
            <a:ext cx="4262985" cy="3517488"/>
          </a:xfrm>
          <a:prstGeom prst="rect">
            <a:avLst/>
          </a:prstGeom>
        </p:spPr>
      </p:pic>
      <p:sp>
        <p:nvSpPr>
          <p:cNvPr id="3" name="テキスト ボックス 2"/>
          <p:cNvSpPr txBox="1"/>
          <p:nvPr/>
        </p:nvSpPr>
        <p:spPr>
          <a:xfrm>
            <a:off x="251520" y="44624"/>
            <a:ext cx="8640960" cy="584775"/>
          </a:xfrm>
          <a:prstGeom prst="rect">
            <a:avLst/>
          </a:prstGeom>
          <a:noFill/>
        </p:spPr>
        <p:txBody>
          <a:bodyPr wrap="square" rtlCol="0">
            <a:spAutoFit/>
          </a:bodyPr>
          <a:lstStyle/>
          <a:p>
            <a:pPr algn="ctr"/>
            <a:r>
              <a:rPr lang="en-US" altLang="ja-JP" sz="3200" u="sng" dirty="0">
                <a:latin typeface="游ゴシック" panose="020B0400000000000000" pitchFamily="50" charset="-128"/>
                <a:ea typeface="游ゴシック" panose="020B0400000000000000" pitchFamily="50" charset="-128"/>
              </a:rPr>
              <a:t>From </a:t>
            </a:r>
            <a:r>
              <a:rPr lang="en-US" altLang="ja-JP" sz="3200" u="sng" dirty="0" err="1">
                <a:latin typeface="游ゴシック" panose="020B0400000000000000" pitchFamily="50" charset="-128"/>
                <a:ea typeface="游ゴシック" panose="020B0400000000000000" pitchFamily="50" charset="-128"/>
              </a:rPr>
              <a:t>inspiral</a:t>
            </a:r>
            <a:r>
              <a:rPr lang="en-US" altLang="ja-JP" sz="3200" u="sng" dirty="0">
                <a:latin typeface="游ゴシック" panose="020B0400000000000000" pitchFamily="50" charset="-128"/>
                <a:ea typeface="游ゴシック" panose="020B0400000000000000" pitchFamily="50" charset="-128"/>
              </a:rPr>
              <a:t> to late </a:t>
            </a:r>
            <a:r>
              <a:rPr lang="en-US" altLang="ja-JP" sz="3200" u="sng" dirty="0" err="1">
                <a:latin typeface="游ゴシック" panose="020B0400000000000000" pitchFamily="50" charset="-128"/>
                <a:ea typeface="游ゴシック" panose="020B0400000000000000" pitchFamily="50" charset="-128"/>
              </a:rPr>
              <a:t>inspiral</a:t>
            </a:r>
            <a:r>
              <a:rPr lang="en-US" altLang="ja-JP" sz="3200" u="sng" dirty="0">
                <a:latin typeface="游ゴシック" panose="020B0400000000000000" pitchFamily="50" charset="-128"/>
                <a:ea typeface="游ゴシック" panose="020B0400000000000000" pitchFamily="50" charset="-128"/>
              </a:rPr>
              <a:t> phase</a:t>
            </a:r>
            <a:endParaRPr kumimoji="1" lang="ja-JP" altLang="en-US" dirty="0">
              <a:latin typeface="游ゴシック" panose="020B0400000000000000" pitchFamily="50" charset="-128"/>
              <a:ea typeface="游ゴシック" panose="020B0400000000000000" pitchFamily="50" charset="-128"/>
            </a:endParaRPr>
          </a:p>
        </p:txBody>
      </p:sp>
      <p:sp>
        <p:nvSpPr>
          <p:cNvPr id="4" name="テキスト ボックス 3"/>
          <p:cNvSpPr txBox="1"/>
          <p:nvPr/>
        </p:nvSpPr>
        <p:spPr>
          <a:xfrm>
            <a:off x="1403648" y="764704"/>
            <a:ext cx="2592288" cy="523220"/>
          </a:xfrm>
          <a:prstGeom prst="rect">
            <a:avLst/>
          </a:prstGeom>
          <a:noFill/>
        </p:spPr>
        <p:txBody>
          <a:bodyPr wrap="square" rtlCol="0">
            <a:spAutoFit/>
          </a:bodyPr>
          <a:lstStyle/>
          <a:p>
            <a:r>
              <a:rPr lang="en-US" altLang="ja-JP" sz="2800" dirty="0" smtClean="0">
                <a:latin typeface="游ゴシック" panose="020B0400000000000000" pitchFamily="50" charset="-128"/>
                <a:ea typeface="游ゴシック" panose="020B0400000000000000" pitchFamily="50" charset="-128"/>
              </a:rPr>
              <a:t>Earth tide</a:t>
            </a:r>
            <a:endParaRPr lang="en-US" altLang="ja-JP" sz="2800" dirty="0">
              <a:latin typeface="游ゴシック" panose="020B0400000000000000" pitchFamily="50" charset="-128"/>
              <a:ea typeface="游ゴシック" panose="020B0400000000000000" pitchFamily="50" charset="-128"/>
            </a:endParaRPr>
          </a:p>
        </p:txBody>
      </p:sp>
      <p:sp>
        <p:nvSpPr>
          <p:cNvPr id="5" name="テキスト ボックス 4"/>
          <p:cNvSpPr txBox="1"/>
          <p:nvPr/>
        </p:nvSpPr>
        <p:spPr>
          <a:xfrm>
            <a:off x="251520" y="4948555"/>
            <a:ext cx="8964488" cy="954107"/>
          </a:xfrm>
          <a:prstGeom prst="rect">
            <a:avLst/>
          </a:prstGeom>
          <a:noFill/>
        </p:spPr>
        <p:txBody>
          <a:bodyPr wrap="square" rtlCol="0">
            <a:spAutoFit/>
          </a:bodyPr>
          <a:lstStyle/>
          <a:p>
            <a:r>
              <a:rPr lang="en-US" altLang="ja-JP" sz="2800" dirty="0" smtClean="0">
                <a:latin typeface="游ゴシック" panose="020B0400000000000000" pitchFamily="50" charset="-128"/>
                <a:ea typeface="游ゴシック" panose="020B0400000000000000" pitchFamily="50" charset="-128"/>
              </a:rPr>
              <a:t>NS </a:t>
            </a:r>
            <a:r>
              <a:rPr lang="en-US" altLang="ja-JP" sz="2800" dirty="0">
                <a:latin typeface="游ゴシック" panose="020B0400000000000000" pitchFamily="50" charset="-128"/>
                <a:ea typeface="游ゴシック" panose="020B0400000000000000" pitchFamily="50" charset="-128"/>
              </a:rPr>
              <a:t>just before the merger could be deformed by a tidal force of its companion. </a:t>
            </a:r>
          </a:p>
        </p:txBody>
      </p:sp>
      <p:pic>
        <p:nvPicPr>
          <p:cNvPr id="6" name="図 5"/>
          <p:cNvPicPr>
            <a:picLocks noChangeAspect="1"/>
          </p:cNvPicPr>
          <p:nvPr/>
        </p:nvPicPr>
        <p:blipFill>
          <a:blip r:embed="rId4"/>
          <a:stretch>
            <a:fillRect/>
          </a:stretch>
        </p:blipFill>
        <p:spPr>
          <a:xfrm>
            <a:off x="4728713" y="1988840"/>
            <a:ext cx="4019751" cy="2710461"/>
          </a:xfrm>
          <a:prstGeom prst="rect">
            <a:avLst/>
          </a:prstGeom>
        </p:spPr>
      </p:pic>
    </p:spTree>
    <p:extLst>
      <p:ext uri="{BB962C8B-B14F-4D97-AF65-F5344CB8AC3E}">
        <p14:creationId xmlns:p14="http://schemas.microsoft.com/office/powerpoint/2010/main" val="1365609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39552" y="44624"/>
            <a:ext cx="8640960" cy="584775"/>
          </a:xfrm>
          <a:prstGeom prst="rect">
            <a:avLst/>
          </a:prstGeom>
          <a:noFill/>
        </p:spPr>
        <p:txBody>
          <a:bodyPr wrap="square" rtlCol="0">
            <a:spAutoFit/>
          </a:bodyPr>
          <a:lstStyle/>
          <a:p>
            <a:pPr algn="ctr"/>
            <a:r>
              <a:rPr lang="en-US" altLang="ja-JP" sz="3200" u="sng" dirty="0">
                <a:latin typeface="游ゴシック" panose="020B0400000000000000" pitchFamily="50" charset="-128"/>
                <a:ea typeface="游ゴシック" panose="020B0400000000000000" pitchFamily="50" charset="-128"/>
              </a:rPr>
              <a:t>From </a:t>
            </a:r>
            <a:r>
              <a:rPr lang="en-US" altLang="ja-JP" sz="3200" u="sng" dirty="0" err="1">
                <a:latin typeface="游ゴシック" panose="020B0400000000000000" pitchFamily="50" charset="-128"/>
                <a:ea typeface="游ゴシック" panose="020B0400000000000000" pitchFamily="50" charset="-128"/>
              </a:rPr>
              <a:t>inspiral</a:t>
            </a:r>
            <a:r>
              <a:rPr lang="en-US" altLang="ja-JP" sz="3200" u="sng" dirty="0">
                <a:latin typeface="游ゴシック" panose="020B0400000000000000" pitchFamily="50" charset="-128"/>
                <a:ea typeface="游ゴシック" panose="020B0400000000000000" pitchFamily="50" charset="-128"/>
              </a:rPr>
              <a:t> to late </a:t>
            </a:r>
            <a:r>
              <a:rPr lang="en-US" altLang="ja-JP" sz="3200" u="sng" dirty="0" err="1">
                <a:latin typeface="游ゴシック" panose="020B0400000000000000" pitchFamily="50" charset="-128"/>
                <a:ea typeface="游ゴシック" panose="020B0400000000000000" pitchFamily="50" charset="-128"/>
              </a:rPr>
              <a:t>inspiral</a:t>
            </a:r>
            <a:r>
              <a:rPr lang="en-US" altLang="ja-JP" sz="3200" u="sng" dirty="0">
                <a:latin typeface="游ゴシック" panose="020B0400000000000000" pitchFamily="50" charset="-128"/>
                <a:ea typeface="游ゴシック" panose="020B0400000000000000" pitchFamily="50" charset="-128"/>
              </a:rPr>
              <a:t> phase</a:t>
            </a:r>
            <a:endParaRPr kumimoji="1" lang="ja-JP" altLang="en-US" dirty="0">
              <a:latin typeface="游ゴシック" panose="020B0400000000000000" pitchFamily="50" charset="-128"/>
              <a:ea typeface="游ゴシック" panose="020B0400000000000000" pitchFamily="50" charset="-128"/>
            </a:endParaRPr>
          </a:p>
        </p:txBody>
      </p:sp>
      <p:sp>
        <p:nvSpPr>
          <p:cNvPr id="4" name="テキスト ボックス 3"/>
          <p:cNvSpPr txBox="1"/>
          <p:nvPr/>
        </p:nvSpPr>
        <p:spPr>
          <a:xfrm>
            <a:off x="467544" y="692696"/>
            <a:ext cx="8712968" cy="954107"/>
          </a:xfrm>
          <a:prstGeom prst="rect">
            <a:avLst/>
          </a:prstGeom>
          <a:noFill/>
        </p:spPr>
        <p:txBody>
          <a:bodyPr wrap="square" rtlCol="0">
            <a:spAutoFit/>
          </a:bodyPr>
          <a:lstStyle/>
          <a:p>
            <a:r>
              <a:rPr lang="en-US" altLang="ja-JP" sz="2800" dirty="0" smtClean="0">
                <a:latin typeface="游ゴシック" panose="020B0400000000000000" pitchFamily="50" charset="-128"/>
                <a:ea typeface="游ゴシック" panose="020B0400000000000000" pitchFamily="50" charset="-128"/>
              </a:rPr>
              <a:t>Tidal </a:t>
            </a:r>
            <a:r>
              <a:rPr lang="en-US" altLang="ja-JP" sz="2800" dirty="0">
                <a:latin typeface="游ゴシック" panose="020B0400000000000000" pitchFamily="50" charset="-128"/>
                <a:ea typeface="游ゴシック" panose="020B0400000000000000" pitchFamily="50" charset="-128"/>
              </a:rPr>
              <a:t>deformability depends on </a:t>
            </a:r>
            <a:r>
              <a:rPr lang="en-US" altLang="ja-JP" sz="2800" dirty="0" smtClean="0">
                <a:latin typeface="游ゴシック" panose="020B0400000000000000" pitchFamily="50" charset="-128"/>
                <a:ea typeface="游ゴシック" panose="020B0400000000000000" pitchFamily="50" charset="-128"/>
              </a:rPr>
              <a:t>NS EOSs.</a:t>
            </a:r>
          </a:p>
          <a:p>
            <a:r>
              <a:rPr lang="en-US" altLang="ja-JP" sz="2800" dirty="0" smtClean="0">
                <a:latin typeface="游ゴシック" panose="020B0400000000000000" pitchFamily="50" charset="-128"/>
                <a:ea typeface="游ゴシック" panose="020B0400000000000000" pitchFamily="50" charset="-128"/>
              </a:rPr>
              <a:t>EOS </a:t>
            </a:r>
            <a:r>
              <a:rPr lang="ja-JP" altLang="en-US" sz="28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Pressure(P) as a function of the density(ρ)</a:t>
            </a:r>
            <a:endParaRPr lang="en-US" altLang="ja-JP" sz="2800" dirty="0">
              <a:latin typeface="游ゴシック" panose="020B0400000000000000" pitchFamily="50" charset="-128"/>
              <a:ea typeface="游ゴシック" panose="020B0400000000000000" pitchFamily="50" charset="-128"/>
            </a:endParaRPr>
          </a:p>
        </p:txBody>
      </p:sp>
      <p:cxnSp>
        <p:nvCxnSpPr>
          <p:cNvPr id="6" name="直線矢印コネクタ 5"/>
          <p:cNvCxnSpPr/>
          <p:nvPr/>
        </p:nvCxnSpPr>
        <p:spPr>
          <a:xfrm flipV="1">
            <a:off x="179512" y="4293096"/>
            <a:ext cx="2976710" cy="704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flipH="1" flipV="1">
            <a:off x="627558" y="2132856"/>
            <a:ext cx="8384" cy="2528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図 8"/>
          <p:cNvPicPr>
            <a:picLocks noChangeAspect="1"/>
          </p:cNvPicPr>
          <p:nvPr/>
        </p:nvPicPr>
        <p:blipFill>
          <a:blip r:embed="rId4"/>
          <a:stretch>
            <a:fillRect/>
          </a:stretch>
        </p:blipFill>
        <p:spPr>
          <a:xfrm>
            <a:off x="410808" y="1772816"/>
            <a:ext cx="369150" cy="198418"/>
          </a:xfrm>
          <a:prstGeom prst="rect">
            <a:avLst/>
          </a:prstGeom>
        </p:spPr>
      </p:pic>
      <p:pic>
        <p:nvPicPr>
          <p:cNvPr id="10" name="図 9"/>
          <p:cNvPicPr>
            <a:picLocks noChangeAspect="1"/>
          </p:cNvPicPr>
          <p:nvPr/>
        </p:nvPicPr>
        <p:blipFill>
          <a:blip r:embed="rId5"/>
          <a:stretch>
            <a:fillRect/>
          </a:stretch>
        </p:blipFill>
        <p:spPr>
          <a:xfrm>
            <a:off x="3331129" y="4362058"/>
            <a:ext cx="113125" cy="147062"/>
          </a:xfrm>
          <a:prstGeom prst="rect">
            <a:avLst/>
          </a:prstGeom>
        </p:spPr>
      </p:pic>
      <p:cxnSp>
        <p:nvCxnSpPr>
          <p:cNvPr id="12" name="直線コネクタ 11"/>
          <p:cNvCxnSpPr/>
          <p:nvPr/>
        </p:nvCxnSpPr>
        <p:spPr>
          <a:xfrm flipV="1">
            <a:off x="899592" y="3212976"/>
            <a:ext cx="1728192" cy="10359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755576" y="2276872"/>
            <a:ext cx="1075060" cy="182387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19" name="図 18"/>
          <p:cNvPicPr>
            <a:picLocks noChangeAspect="1"/>
          </p:cNvPicPr>
          <p:nvPr/>
        </p:nvPicPr>
        <p:blipFill>
          <a:blip r:embed="rId6"/>
          <a:stretch>
            <a:fillRect/>
          </a:stretch>
        </p:blipFill>
        <p:spPr>
          <a:xfrm>
            <a:off x="1331640" y="1916832"/>
            <a:ext cx="3458096" cy="254090"/>
          </a:xfrm>
          <a:prstGeom prst="rect">
            <a:avLst/>
          </a:prstGeom>
        </p:spPr>
      </p:pic>
      <p:pic>
        <p:nvPicPr>
          <p:cNvPr id="20" name="図 19"/>
          <p:cNvPicPr>
            <a:picLocks noChangeAspect="1"/>
          </p:cNvPicPr>
          <p:nvPr/>
        </p:nvPicPr>
        <p:blipFill>
          <a:blip r:embed="rId7"/>
          <a:stretch>
            <a:fillRect/>
          </a:stretch>
        </p:blipFill>
        <p:spPr>
          <a:xfrm>
            <a:off x="1763688" y="2852936"/>
            <a:ext cx="3528392" cy="260187"/>
          </a:xfrm>
          <a:prstGeom prst="rect">
            <a:avLst/>
          </a:prstGeom>
        </p:spPr>
      </p:pic>
      <p:pic>
        <p:nvPicPr>
          <p:cNvPr id="22" name="図 21"/>
          <p:cNvPicPr>
            <a:picLocks noChangeAspect="1"/>
          </p:cNvPicPr>
          <p:nvPr/>
        </p:nvPicPr>
        <p:blipFill>
          <a:blip r:embed="rId8"/>
          <a:stretch>
            <a:fillRect/>
          </a:stretch>
        </p:blipFill>
        <p:spPr>
          <a:xfrm>
            <a:off x="5527153" y="1988840"/>
            <a:ext cx="3437335" cy="683524"/>
          </a:xfrm>
          <a:prstGeom prst="rect">
            <a:avLst/>
          </a:prstGeom>
        </p:spPr>
      </p:pic>
      <p:cxnSp>
        <p:nvCxnSpPr>
          <p:cNvPr id="24" name="直線矢印コネクタ 23"/>
          <p:cNvCxnSpPr/>
          <p:nvPr/>
        </p:nvCxnSpPr>
        <p:spPr>
          <a:xfrm flipV="1">
            <a:off x="5195690" y="5938161"/>
            <a:ext cx="3446288" cy="81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flipV="1">
            <a:off x="5643736" y="3789040"/>
            <a:ext cx="8384" cy="2528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図 25"/>
          <p:cNvPicPr>
            <a:picLocks noChangeAspect="1"/>
          </p:cNvPicPr>
          <p:nvPr/>
        </p:nvPicPr>
        <p:blipFill>
          <a:blip r:embed="rId5"/>
          <a:stretch>
            <a:fillRect/>
          </a:stretch>
        </p:blipFill>
        <p:spPr>
          <a:xfrm>
            <a:off x="5220072" y="3861047"/>
            <a:ext cx="166174" cy="216025"/>
          </a:xfrm>
          <a:prstGeom prst="rect">
            <a:avLst/>
          </a:prstGeom>
        </p:spPr>
      </p:pic>
      <p:sp>
        <p:nvSpPr>
          <p:cNvPr id="28" name="下矢印 27"/>
          <p:cNvSpPr/>
          <p:nvPr/>
        </p:nvSpPr>
        <p:spPr>
          <a:xfrm>
            <a:off x="6590915" y="2924943"/>
            <a:ext cx="336647" cy="679647"/>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9" name="オブジェクト 28"/>
          <p:cNvGraphicFramePr>
            <a:graphicFrameLocks noChangeAspect="1"/>
          </p:cNvGraphicFramePr>
          <p:nvPr>
            <p:extLst/>
          </p:nvPr>
        </p:nvGraphicFramePr>
        <p:xfrm>
          <a:off x="8713986" y="5877272"/>
          <a:ext cx="178494" cy="178494"/>
        </p:xfrm>
        <a:graphic>
          <a:graphicData uri="http://schemas.openxmlformats.org/presentationml/2006/ole">
            <mc:AlternateContent xmlns:mc="http://schemas.openxmlformats.org/markup-compatibility/2006">
              <mc:Choice xmlns:v="urn:schemas-microsoft-com:vml" Requires="v">
                <p:oleObj spid="_x0000_s3177" name="ビットマップ イメージ" r:id="rId9" imgW="85680" imgH="85680" progId="Paint.Picture">
                  <p:embed/>
                </p:oleObj>
              </mc:Choice>
              <mc:Fallback>
                <p:oleObj name="ビットマップ イメージ" r:id="rId9" imgW="85680" imgH="85680" progId="Paint.Picture">
                  <p:embed/>
                  <p:pic>
                    <p:nvPicPr>
                      <p:cNvPr id="29" name="オブジェクト 28"/>
                      <p:cNvPicPr/>
                      <p:nvPr/>
                    </p:nvPicPr>
                    <p:blipFill>
                      <a:blip r:embed="rId10"/>
                      <a:stretch>
                        <a:fillRect/>
                      </a:stretch>
                    </p:blipFill>
                    <p:spPr>
                      <a:xfrm>
                        <a:off x="8713986" y="5877272"/>
                        <a:ext cx="178494" cy="178494"/>
                      </a:xfrm>
                      <a:prstGeom prst="rect">
                        <a:avLst/>
                      </a:prstGeom>
                    </p:spPr>
                  </p:pic>
                </p:oleObj>
              </mc:Fallback>
            </mc:AlternateContent>
          </a:graphicData>
        </a:graphic>
      </p:graphicFrame>
      <p:cxnSp>
        <p:nvCxnSpPr>
          <p:cNvPr id="33" name="カギ線コネクタ 32"/>
          <p:cNvCxnSpPr/>
          <p:nvPr/>
        </p:nvCxnSpPr>
        <p:spPr>
          <a:xfrm>
            <a:off x="5652120" y="4680981"/>
            <a:ext cx="2808312" cy="1257180"/>
          </a:xfrm>
          <a:prstGeom prst="bentConnector3">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0" name="フリーフォーム 39"/>
          <p:cNvSpPr/>
          <p:nvPr/>
        </p:nvSpPr>
        <p:spPr>
          <a:xfrm>
            <a:off x="5508104" y="3791116"/>
            <a:ext cx="1205948" cy="2230172"/>
          </a:xfrm>
          <a:custGeom>
            <a:avLst/>
            <a:gdLst>
              <a:gd name="connsiteX0" fmla="*/ 0 w 1205948"/>
              <a:gd name="connsiteY0" fmla="*/ 148444 h 2230172"/>
              <a:gd name="connsiteX1" fmla="*/ 278295 w 1205948"/>
              <a:gd name="connsiteY1" fmla="*/ 188201 h 2230172"/>
              <a:gd name="connsiteX2" fmla="*/ 887895 w 1205948"/>
              <a:gd name="connsiteY2" fmla="*/ 2003749 h 2230172"/>
              <a:gd name="connsiteX3" fmla="*/ 1205948 w 1205948"/>
              <a:gd name="connsiteY3" fmla="*/ 2202531 h 2230172"/>
              <a:gd name="connsiteX4" fmla="*/ 1205948 w 1205948"/>
              <a:gd name="connsiteY4" fmla="*/ 2202531 h 22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948" h="2230172">
                <a:moveTo>
                  <a:pt x="0" y="148444"/>
                </a:moveTo>
                <a:cubicBezTo>
                  <a:pt x="65156" y="13713"/>
                  <a:pt x="130313" y="-121017"/>
                  <a:pt x="278295" y="188201"/>
                </a:cubicBezTo>
                <a:cubicBezTo>
                  <a:pt x="426278" y="497419"/>
                  <a:pt x="733286" y="1668027"/>
                  <a:pt x="887895" y="2003749"/>
                </a:cubicBezTo>
                <a:cubicBezTo>
                  <a:pt x="1042504" y="2339471"/>
                  <a:pt x="1205948" y="2202531"/>
                  <a:pt x="1205948" y="2202531"/>
                </a:cubicBezTo>
                <a:lnTo>
                  <a:pt x="1205948" y="2202531"/>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p:cNvPicPr>
            <a:picLocks noChangeAspect="1"/>
          </p:cNvPicPr>
          <p:nvPr/>
        </p:nvPicPr>
        <p:blipFill>
          <a:blip r:embed="rId11"/>
          <a:stretch>
            <a:fillRect/>
          </a:stretch>
        </p:blipFill>
        <p:spPr>
          <a:xfrm>
            <a:off x="7012812" y="6093296"/>
            <a:ext cx="639242" cy="306486"/>
          </a:xfrm>
          <a:prstGeom prst="rect">
            <a:avLst/>
          </a:prstGeom>
        </p:spPr>
      </p:pic>
      <p:pic>
        <p:nvPicPr>
          <p:cNvPr id="45" name="図 44"/>
          <p:cNvPicPr>
            <a:picLocks noChangeAspect="1"/>
          </p:cNvPicPr>
          <p:nvPr/>
        </p:nvPicPr>
        <p:blipFill>
          <a:blip r:embed="rId12"/>
          <a:stretch>
            <a:fillRect/>
          </a:stretch>
        </p:blipFill>
        <p:spPr>
          <a:xfrm>
            <a:off x="6228184" y="6122393"/>
            <a:ext cx="540063" cy="258935"/>
          </a:xfrm>
          <a:prstGeom prst="rect">
            <a:avLst/>
          </a:prstGeom>
        </p:spPr>
      </p:pic>
      <p:sp>
        <p:nvSpPr>
          <p:cNvPr id="46" name="テキスト ボックス 45"/>
          <p:cNvSpPr txBox="1"/>
          <p:nvPr/>
        </p:nvSpPr>
        <p:spPr>
          <a:xfrm>
            <a:off x="35496" y="5085184"/>
            <a:ext cx="5576525" cy="1384995"/>
          </a:xfrm>
          <a:prstGeom prst="rect">
            <a:avLst/>
          </a:prstGeom>
          <a:noFill/>
        </p:spPr>
        <p:txBody>
          <a:bodyPr wrap="square" rtlCol="0">
            <a:spAutoFit/>
          </a:bodyPr>
          <a:lstStyle/>
          <a:p>
            <a:r>
              <a:rPr lang="en-US" altLang="ja-JP" sz="2800" dirty="0" smtClean="0">
                <a:solidFill>
                  <a:srgbClr val="0070C0"/>
                </a:solidFill>
                <a:latin typeface="游ゴシック" panose="020B0400000000000000" pitchFamily="50" charset="-128"/>
                <a:ea typeface="游ゴシック" panose="020B0400000000000000" pitchFamily="50" charset="-128"/>
              </a:rPr>
              <a:t>Stiff EOS </a:t>
            </a:r>
            <a:r>
              <a:rPr lang="ja-JP" altLang="en-US" sz="2800" dirty="0" smtClean="0">
                <a:solidFill>
                  <a:srgbClr val="0070C0"/>
                </a:solidFill>
                <a:latin typeface="游ゴシック" panose="020B0400000000000000" pitchFamily="50" charset="-128"/>
                <a:ea typeface="游ゴシック" panose="020B0400000000000000" pitchFamily="50" charset="-128"/>
              </a:rPr>
              <a:t>⇒ </a:t>
            </a:r>
            <a:r>
              <a:rPr lang="en-US" altLang="ja-JP" sz="2800" dirty="0" smtClean="0">
                <a:solidFill>
                  <a:srgbClr val="0070C0"/>
                </a:solidFill>
                <a:latin typeface="游ゴシック" panose="020B0400000000000000" pitchFamily="50" charset="-128"/>
                <a:ea typeface="游ゴシック" panose="020B0400000000000000" pitchFamily="50" charset="-128"/>
              </a:rPr>
              <a:t>Uniform ρ </a:t>
            </a:r>
            <a:r>
              <a:rPr lang="en-US" altLang="ja-JP" sz="2800" dirty="0">
                <a:solidFill>
                  <a:srgbClr val="0070C0"/>
                </a:solidFill>
                <a:latin typeface="游ゴシック" panose="020B0400000000000000" pitchFamily="50" charset="-128"/>
                <a:ea typeface="游ゴシック" panose="020B0400000000000000" pitchFamily="50" charset="-128"/>
              </a:rPr>
              <a:t>(</a:t>
            </a:r>
            <a:r>
              <a:rPr lang="en-US" altLang="ja-JP" sz="2800" dirty="0" smtClean="0">
                <a:solidFill>
                  <a:srgbClr val="0070C0"/>
                </a:solidFill>
                <a:latin typeface="游ゴシック" panose="020B0400000000000000" pitchFamily="50" charset="-128"/>
                <a:ea typeface="游ゴシック" panose="020B0400000000000000" pitchFamily="50" charset="-128"/>
              </a:rPr>
              <a:t>large R)</a:t>
            </a:r>
          </a:p>
          <a:p>
            <a:r>
              <a:rPr lang="en-US" altLang="ja-JP" sz="2800" dirty="0" smtClean="0">
                <a:solidFill>
                  <a:srgbClr val="FF0000"/>
                </a:solidFill>
                <a:latin typeface="游ゴシック" panose="020B0400000000000000" pitchFamily="50" charset="-128"/>
                <a:ea typeface="游ゴシック" panose="020B0400000000000000" pitchFamily="50" charset="-128"/>
              </a:rPr>
              <a:t>Soft </a:t>
            </a:r>
            <a:r>
              <a:rPr lang="en-US" altLang="ja-JP" sz="2800" dirty="0">
                <a:solidFill>
                  <a:srgbClr val="FF0000"/>
                </a:solidFill>
                <a:latin typeface="游ゴシック" panose="020B0400000000000000" pitchFamily="50" charset="-128"/>
                <a:ea typeface="游ゴシック" panose="020B0400000000000000" pitchFamily="50" charset="-128"/>
              </a:rPr>
              <a:t>EOS </a:t>
            </a:r>
            <a:r>
              <a:rPr lang="ja-JP" altLang="en-US" sz="2800" dirty="0">
                <a:solidFill>
                  <a:srgbClr val="FF0000"/>
                </a:solidFill>
                <a:latin typeface="游ゴシック" panose="020B0400000000000000" pitchFamily="50" charset="-128"/>
                <a:ea typeface="游ゴシック" panose="020B0400000000000000" pitchFamily="50" charset="-128"/>
              </a:rPr>
              <a:t>⇒ </a:t>
            </a:r>
            <a:r>
              <a:rPr lang="en-US" altLang="ja-JP" sz="2800" dirty="0" smtClean="0">
                <a:solidFill>
                  <a:srgbClr val="FF0000"/>
                </a:solidFill>
                <a:latin typeface="游ゴシック" panose="020B0400000000000000" pitchFamily="50" charset="-128"/>
                <a:ea typeface="游ゴシック" panose="020B0400000000000000" pitchFamily="50" charset="-128"/>
              </a:rPr>
              <a:t>Centrally concentrated ρ (small R)</a:t>
            </a:r>
            <a:endParaRPr lang="en-US" altLang="ja-JP" sz="2800" dirty="0">
              <a:solidFill>
                <a:srgbClr val="FF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04300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51520" y="44624"/>
            <a:ext cx="8640960" cy="584775"/>
          </a:xfrm>
          <a:prstGeom prst="rect">
            <a:avLst/>
          </a:prstGeom>
          <a:noFill/>
        </p:spPr>
        <p:txBody>
          <a:bodyPr wrap="square" rtlCol="0">
            <a:spAutoFit/>
          </a:bodyPr>
          <a:lstStyle/>
          <a:p>
            <a:pPr algn="ctr"/>
            <a:r>
              <a:rPr lang="en-US" altLang="ja-JP" sz="3200" u="sng" dirty="0">
                <a:latin typeface="游ゴシック" panose="020B0400000000000000" pitchFamily="50" charset="-128"/>
                <a:ea typeface="游ゴシック" panose="020B0400000000000000" pitchFamily="50" charset="-128"/>
              </a:rPr>
              <a:t>From </a:t>
            </a:r>
            <a:r>
              <a:rPr lang="en-US" altLang="ja-JP" sz="3200" u="sng" dirty="0" err="1">
                <a:latin typeface="游ゴシック" panose="020B0400000000000000" pitchFamily="50" charset="-128"/>
                <a:ea typeface="游ゴシック" panose="020B0400000000000000" pitchFamily="50" charset="-128"/>
              </a:rPr>
              <a:t>inspiral</a:t>
            </a:r>
            <a:r>
              <a:rPr lang="en-US" altLang="ja-JP" sz="3200" u="sng" dirty="0">
                <a:latin typeface="游ゴシック" panose="020B0400000000000000" pitchFamily="50" charset="-128"/>
                <a:ea typeface="游ゴシック" panose="020B0400000000000000" pitchFamily="50" charset="-128"/>
              </a:rPr>
              <a:t> to late </a:t>
            </a:r>
            <a:r>
              <a:rPr lang="en-US" altLang="ja-JP" sz="3200" u="sng" dirty="0" err="1">
                <a:latin typeface="游ゴシック" panose="020B0400000000000000" pitchFamily="50" charset="-128"/>
                <a:ea typeface="游ゴシック" panose="020B0400000000000000" pitchFamily="50" charset="-128"/>
              </a:rPr>
              <a:t>inspiral</a:t>
            </a:r>
            <a:r>
              <a:rPr lang="en-US" altLang="ja-JP" sz="3200" u="sng" dirty="0">
                <a:latin typeface="游ゴシック" panose="020B0400000000000000" pitchFamily="50" charset="-128"/>
                <a:ea typeface="游ゴシック" panose="020B0400000000000000" pitchFamily="50" charset="-128"/>
              </a:rPr>
              <a:t> phase</a:t>
            </a:r>
            <a:endParaRPr kumimoji="1" lang="ja-JP" altLang="en-US" dirty="0">
              <a:latin typeface="游ゴシック" panose="020B0400000000000000" pitchFamily="50" charset="-128"/>
              <a:ea typeface="游ゴシック" panose="020B0400000000000000" pitchFamily="50" charset="-128"/>
            </a:endParaRPr>
          </a:p>
        </p:txBody>
      </p:sp>
      <p:sp>
        <p:nvSpPr>
          <p:cNvPr id="4" name="テキスト ボックス 3"/>
          <p:cNvSpPr txBox="1"/>
          <p:nvPr/>
        </p:nvSpPr>
        <p:spPr>
          <a:xfrm>
            <a:off x="107504" y="764704"/>
            <a:ext cx="8964488" cy="1384995"/>
          </a:xfrm>
          <a:prstGeom prst="rect">
            <a:avLst/>
          </a:prstGeom>
          <a:noFill/>
        </p:spPr>
        <p:txBody>
          <a:bodyPr wrap="square" rtlCol="0">
            <a:spAutoFit/>
          </a:bodyPr>
          <a:lstStyle/>
          <a:p>
            <a:r>
              <a:rPr lang="en-US" altLang="ja-JP" sz="2800" u="sng" dirty="0" smtClean="0">
                <a:latin typeface="游ゴシック" panose="020B0400000000000000" pitchFamily="50" charset="-128"/>
                <a:ea typeface="游ゴシック" panose="020B0400000000000000" pitchFamily="50" charset="-128"/>
              </a:rPr>
              <a:t>Tidal </a:t>
            </a:r>
            <a:r>
              <a:rPr lang="en-US" altLang="ja-JP" sz="2800" u="sng" dirty="0">
                <a:latin typeface="游ゴシック" panose="020B0400000000000000" pitchFamily="50" charset="-128"/>
                <a:ea typeface="游ゴシック" panose="020B0400000000000000" pitchFamily="50" charset="-128"/>
              </a:rPr>
              <a:t>deformation</a:t>
            </a:r>
          </a:p>
          <a:p>
            <a:endParaRPr lang="en-US" altLang="ja-JP" sz="2800" dirty="0">
              <a:latin typeface="游ゴシック" panose="020B0400000000000000" pitchFamily="50" charset="-128"/>
              <a:ea typeface="游ゴシック" panose="020B0400000000000000" pitchFamily="50" charset="-128"/>
            </a:endParaRPr>
          </a:p>
          <a:p>
            <a:r>
              <a:rPr lang="ja-JP" altLang="en-US" sz="2800" dirty="0">
                <a:latin typeface="游ゴシック" panose="020B0400000000000000" pitchFamily="50" charset="-128"/>
                <a:ea typeface="游ゴシック" panose="020B0400000000000000" pitchFamily="50" charset="-128"/>
              </a:rPr>
              <a:t>    </a:t>
            </a:r>
            <a:r>
              <a:rPr lang="en-US" altLang="ja-JP" sz="2800" dirty="0">
                <a:latin typeface="游ゴシック" panose="020B0400000000000000" pitchFamily="50" charset="-128"/>
                <a:ea typeface="游ゴシック" panose="020B0400000000000000" pitchFamily="50" charset="-128"/>
              </a:rPr>
              <a:t>Stiff EOS (</a:t>
            </a:r>
            <a:r>
              <a:rPr lang="en-US" altLang="ja-JP" sz="2800" dirty="0" smtClean="0">
                <a:latin typeface="游ゴシック" panose="020B0400000000000000" pitchFamily="50" charset="-128"/>
                <a:ea typeface="游ゴシック" panose="020B0400000000000000" pitchFamily="50" charset="-128"/>
              </a:rPr>
              <a:t>large </a:t>
            </a:r>
            <a:r>
              <a:rPr lang="en-US" altLang="ja-JP" sz="2800" dirty="0">
                <a:latin typeface="游ゴシック" panose="020B0400000000000000" pitchFamily="50" charset="-128"/>
                <a:ea typeface="游ゴシック" panose="020B0400000000000000" pitchFamily="50" charset="-128"/>
              </a:rPr>
              <a:t>R)       </a:t>
            </a:r>
            <a:r>
              <a:rPr lang="ja-JP" altLang="en-US" sz="2800" dirty="0">
                <a:latin typeface="游ゴシック" panose="020B0400000000000000" pitchFamily="50" charset="-128"/>
                <a:ea typeface="游ゴシック" panose="020B0400000000000000" pitchFamily="50" charset="-128"/>
              </a:rPr>
              <a:t>      </a:t>
            </a:r>
            <a:r>
              <a:rPr lang="en-US" altLang="ja-JP" sz="2800" dirty="0">
                <a:latin typeface="游ゴシック" panose="020B0400000000000000" pitchFamily="50" charset="-128"/>
                <a:ea typeface="游ゴシック" panose="020B0400000000000000" pitchFamily="50" charset="-128"/>
              </a:rPr>
              <a:t>Soft EOS (small R)</a:t>
            </a:r>
          </a:p>
        </p:txBody>
      </p:sp>
      <p:cxnSp>
        <p:nvCxnSpPr>
          <p:cNvPr id="5" name="直線コネクタ 4"/>
          <p:cNvCxnSpPr/>
          <p:nvPr/>
        </p:nvCxnSpPr>
        <p:spPr>
          <a:xfrm flipV="1">
            <a:off x="4427984" y="1772816"/>
            <a:ext cx="0" cy="3024336"/>
          </a:xfrm>
          <a:prstGeom prst="line">
            <a:avLst/>
          </a:prstGeom>
        </p:spPr>
        <p:style>
          <a:lnRef idx="1">
            <a:schemeClr val="accent1"/>
          </a:lnRef>
          <a:fillRef idx="0">
            <a:schemeClr val="accent1"/>
          </a:fillRef>
          <a:effectRef idx="0">
            <a:schemeClr val="accent1"/>
          </a:effectRef>
          <a:fontRef idx="minor">
            <a:schemeClr val="tx1"/>
          </a:fontRef>
        </p:style>
      </p:cxnSp>
      <p:sp>
        <p:nvSpPr>
          <p:cNvPr id="6" name="円/楕円 5"/>
          <p:cNvSpPr/>
          <p:nvPr/>
        </p:nvSpPr>
        <p:spPr>
          <a:xfrm>
            <a:off x="1115616" y="2564904"/>
            <a:ext cx="936104" cy="936104"/>
          </a:xfrm>
          <a:prstGeom prst="ellipse">
            <a:avLst/>
          </a:prstGeom>
          <a:noFill/>
          <a:ln>
            <a:solidFill>
              <a:schemeClr val="tx1"/>
            </a:solidFill>
            <a:prstDash val="sys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7" name="円/楕円 6"/>
          <p:cNvSpPr/>
          <p:nvPr/>
        </p:nvSpPr>
        <p:spPr>
          <a:xfrm>
            <a:off x="2555776" y="2564904"/>
            <a:ext cx="936104" cy="936104"/>
          </a:xfrm>
          <a:prstGeom prst="ellipse">
            <a:avLst/>
          </a:prstGeom>
          <a:noFill/>
          <a:ln>
            <a:solidFill>
              <a:schemeClr val="tx1"/>
            </a:solidFill>
            <a:prstDash val="sys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259632" y="2780928"/>
            <a:ext cx="936104" cy="523220"/>
          </a:xfrm>
          <a:prstGeom prst="rect">
            <a:avLst/>
          </a:prstGeom>
          <a:noFill/>
        </p:spPr>
        <p:txBody>
          <a:bodyPr wrap="square" rtlCol="0">
            <a:spAutoFit/>
          </a:bodyPr>
          <a:lstStyle/>
          <a:p>
            <a:r>
              <a:rPr kumimoji="1" lang="en-US" altLang="ja-JP" sz="2800" dirty="0">
                <a:latin typeface="游ゴシック" panose="020B0400000000000000" pitchFamily="50" charset="-128"/>
                <a:ea typeface="游ゴシック" panose="020B0400000000000000" pitchFamily="50" charset="-128"/>
              </a:rPr>
              <a:t>NS</a:t>
            </a:r>
            <a:endParaRPr kumimoji="1" lang="ja-JP" altLang="en-US" sz="2800" dirty="0">
              <a:latin typeface="游ゴシック" panose="020B0400000000000000" pitchFamily="50" charset="-128"/>
              <a:ea typeface="游ゴシック" panose="020B0400000000000000" pitchFamily="50" charset="-128"/>
            </a:endParaRPr>
          </a:p>
        </p:txBody>
      </p:sp>
      <p:sp>
        <p:nvSpPr>
          <p:cNvPr id="9" name="テキスト ボックス 8"/>
          <p:cNvSpPr txBox="1"/>
          <p:nvPr/>
        </p:nvSpPr>
        <p:spPr>
          <a:xfrm>
            <a:off x="2699792" y="2800268"/>
            <a:ext cx="936104" cy="523220"/>
          </a:xfrm>
          <a:prstGeom prst="rect">
            <a:avLst/>
          </a:prstGeom>
          <a:noFill/>
        </p:spPr>
        <p:txBody>
          <a:bodyPr wrap="square" rtlCol="0">
            <a:spAutoFit/>
          </a:bodyPr>
          <a:lstStyle/>
          <a:p>
            <a:r>
              <a:rPr kumimoji="1" lang="en-US" altLang="ja-JP" sz="2800" dirty="0">
                <a:latin typeface="游ゴシック" panose="020B0400000000000000" pitchFamily="50" charset="-128"/>
                <a:ea typeface="游ゴシック" panose="020B0400000000000000" pitchFamily="50" charset="-128"/>
              </a:rPr>
              <a:t>NS</a:t>
            </a:r>
            <a:endParaRPr kumimoji="1" lang="ja-JP" altLang="en-US" sz="2800" dirty="0">
              <a:latin typeface="游ゴシック" panose="020B0400000000000000" pitchFamily="50" charset="-128"/>
              <a:ea typeface="游ゴシック" panose="020B0400000000000000" pitchFamily="50" charset="-128"/>
            </a:endParaRPr>
          </a:p>
        </p:txBody>
      </p:sp>
      <p:sp>
        <p:nvSpPr>
          <p:cNvPr id="10" name="円/楕円 9"/>
          <p:cNvSpPr/>
          <p:nvPr/>
        </p:nvSpPr>
        <p:spPr>
          <a:xfrm>
            <a:off x="899592" y="2708920"/>
            <a:ext cx="1296144" cy="697924"/>
          </a:xfrm>
          <a:prstGeom prst="ellipse">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2411760" y="2708920"/>
            <a:ext cx="1296144" cy="697924"/>
          </a:xfrm>
          <a:prstGeom prst="ellipse">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5292080" y="2708920"/>
            <a:ext cx="720080" cy="720080"/>
          </a:xfrm>
          <a:prstGeom prst="ellipse">
            <a:avLst/>
          </a:prstGeom>
          <a:noFill/>
          <a:ln>
            <a:solidFill>
              <a:schemeClr val="tx1"/>
            </a:solidFill>
            <a:prstDash val="sys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 name="円/楕円 12"/>
          <p:cNvSpPr/>
          <p:nvPr/>
        </p:nvSpPr>
        <p:spPr>
          <a:xfrm>
            <a:off x="6732240" y="2708920"/>
            <a:ext cx="720080" cy="720080"/>
          </a:xfrm>
          <a:prstGeom prst="ellipse">
            <a:avLst/>
          </a:prstGeom>
          <a:noFill/>
          <a:ln>
            <a:solidFill>
              <a:schemeClr val="tx1"/>
            </a:solidFill>
            <a:prstDash val="sysDash"/>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364088" y="2833772"/>
            <a:ext cx="936104" cy="523220"/>
          </a:xfrm>
          <a:prstGeom prst="rect">
            <a:avLst/>
          </a:prstGeom>
          <a:noFill/>
        </p:spPr>
        <p:txBody>
          <a:bodyPr wrap="square" rtlCol="0">
            <a:spAutoFit/>
          </a:bodyPr>
          <a:lstStyle/>
          <a:p>
            <a:r>
              <a:rPr kumimoji="1" lang="en-US" altLang="ja-JP" sz="2800" dirty="0">
                <a:latin typeface="游ゴシック" panose="020B0400000000000000" pitchFamily="50" charset="-128"/>
                <a:ea typeface="游ゴシック" panose="020B0400000000000000" pitchFamily="50" charset="-128"/>
              </a:rPr>
              <a:t>NS</a:t>
            </a:r>
            <a:endParaRPr kumimoji="1" lang="ja-JP" altLang="en-US" sz="2800" dirty="0">
              <a:latin typeface="游ゴシック" panose="020B0400000000000000" pitchFamily="50" charset="-128"/>
              <a:ea typeface="游ゴシック" panose="020B0400000000000000" pitchFamily="50" charset="-128"/>
            </a:endParaRPr>
          </a:p>
        </p:txBody>
      </p:sp>
      <p:sp>
        <p:nvSpPr>
          <p:cNvPr id="15" name="テキスト ボックス 14"/>
          <p:cNvSpPr txBox="1"/>
          <p:nvPr/>
        </p:nvSpPr>
        <p:spPr>
          <a:xfrm>
            <a:off x="6804248" y="2833772"/>
            <a:ext cx="936104" cy="523220"/>
          </a:xfrm>
          <a:prstGeom prst="rect">
            <a:avLst/>
          </a:prstGeom>
          <a:noFill/>
        </p:spPr>
        <p:txBody>
          <a:bodyPr wrap="square" rtlCol="0">
            <a:spAutoFit/>
          </a:bodyPr>
          <a:lstStyle/>
          <a:p>
            <a:r>
              <a:rPr kumimoji="1" lang="en-US" altLang="ja-JP" sz="2800" dirty="0">
                <a:latin typeface="游ゴシック" panose="020B0400000000000000" pitchFamily="50" charset="-128"/>
                <a:ea typeface="游ゴシック" panose="020B0400000000000000" pitchFamily="50" charset="-128"/>
              </a:rPr>
              <a:t>NS</a:t>
            </a:r>
            <a:endParaRPr kumimoji="1" lang="ja-JP" altLang="en-US" sz="2800" dirty="0">
              <a:latin typeface="游ゴシック" panose="020B0400000000000000" pitchFamily="50" charset="-128"/>
              <a:ea typeface="游ゴシック" panose="020B0400000000000000" pitchFamily="50" charset="-128"/>
            </a:endParaRPr>
          </a:p>
        </p:txBody>
      </p:sp>
      <p:sp>
        <p:nvSpPr>
          <p:cNvPr id="16" name="円/楕円 15"/>
          <p:cNvSpPr/>
          <p:nvPr/>
        </p:nvSpPr>
        <p:spPr>
          <a:xfrm>
            <a:off x="5292080" y="2780928"/>
            <a:ext cx="792088" cy="576064"/>
          </a:xfrm>
          <a:prstGeom prst="ellipse">
            <a:avLst/>
          </a:prstGeom>
          <a:noFill/>
          <a:ln>
            <a:solidFill>
              <a:schemeClr val="tx1"/>
            </a:solid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7" name="円/楕円 16"/>
          <p:cNvSpPr/>
          <p:nvPr/>
        </p:nvSpPr>
        <p:spPr>
          <a:xfrm>
            <a:off x="6660232" y="2780928"/>
            <a:ext cx="792088" cy="567680"/>
          </a:xfrm>
          <a:prstGeom prst="ellipse">
            <a:avLst/>
          </a:prstGeom>
          <a:noFill/>
          <a:ln>
            <a:solidFill>
              <a:schemeClr val="tx1"/>
            </a:solidFill>
            <a:prstDash val="soli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187896" y="4201924"/>
            <a:ext cx="4096072" cy="523220"/>
          </a:xfrm>
          <a:prstGeom prst="rect">
            <a:avLst/>
          </a:prstGeom>
          <a:noFill/>
        </p:spPr>
        <p:txBody>
          <a:bodyPr wrap="square" rtlCol="0">
            <a:spAutoFit/>
          </a:bodyPr>
          <a:lstStyle/>
          <a:p>
            <a:r>
              <a:rPr lang="en-US" altLang="ja-JP" sz="2800" dirty="0">
                <a:solidFill>
                  <a:srgbClr val="00B0F0"/>
                </a:solidFill>
                <a:latin typeface="游ゴシック" panose="020B0400000000000000" pitchFamily="50" charset="-128"/>
                <a:ea typeface="游ゴシック" panose="020B0400000000000000" pitchFamily="50" charset="-128"/>
              </a:rPr>
              <a:t>Easily tidally deformed</a:t>
            </a:r>
          </a:p>
        </p:txBody>
      </p:sp>
      <p:sp>
        <p:nvSpPr>
          <p:cNvPr id="19" name="テキスト ボックス 18"/>
          <p:cNvSpPr txBox="1"/>
          <p:nvPr/>
        </p:nvSpPr>
        <p:spPr>
          <a:xfrm>
            <a:off x="4499992" y="4129916"/>
            <a:ext cx="4680520" cy="523220"/>
          </a:xfrm>
          <a:prstGeom prst="rect">
            <a:avLst/>
          </a:prstGeom>
          <a:noFill/>
        </p:spPr>
        <p:txBody>
          <a:bodyPr wrap="square" rtlCol="0">
            <a:spAutoFit/>
          </a:bodyPr>
          <a:lstStyle/>
          <a:p>
            <a:r>
              <a:rPr lang="en-US" altLang="ja-JP" sz="2800" dirty="0">
                <a:solidFill>
                  <a:srgbClr val="FF0000"/>
                </a:solidFill>
                <a:latin typeface="游ゴシック" panose="020B0400000000000000" pitchFamily="50" charset="-128"/>
                <a:ea typeface="游ゴシック" panose="020B0400000000000000" pitchFamily="50" charset="-128"/>
              </a:rPr>
              <a:t>Hard to be tidally deformed</a:t>
            </a:r>
          </a:p>
        </p:txBody>
      </p:sp>
      <p:sp>
        <p:nvSpPr>
          <p:cNvPr id="20" name="テキスト ボックス 19"/>
          <p:cNvSpPr txBox="1"/>
          <p:nvPr/>
        </p:nvSpPr>
        <p:spPr>
          <a:xfrm>
            <a:off x="971600" y="5085184"/>
            <a:ext cx="7560840" cy="523220"/>
          </a:xfrm>
          <a:prstGeom prst="rect">
            <a:avLst/>
          </a:prstGeom>
          <a:noFill/>
        </p:spPr>
        <p:txBody>
          <a:bodyPr wrap="square" rtlCol="0">
            <a:spAutoFit/>
          </a:bodyPr>
          <a:lstStyle/>
          <a:p>
            <a:r>
              <a:rPr lang="en-US" altLang="ja-JP" sz="2800" dirty="0" smtClean="0">
                <a:latin typeface="游ゴシック" panose="020B0400000000000000" pitchFamily="50" charset="-128"/>
                <a:ea typeface="游ゴシック" panose="020B0400000000000000" pitchFamily="50" charset="-128"/>
              </a:rPr>
              <a:t>Tidal </a:t>
            </a:r>
            <a:r>
              <a:rPr lang="en-US" altLang="ja-JP" sz="2800" dirty="0">
                <a:latin typeface="游ゴシック" panose="020B0400000000000000" pitchFamily="50" charset="-128"/>
                <a:ea typeface="游ゴシック" panose="020B0400000000000000" pitchFamily="50" charset="-128"/>
              </a:rPr>
              <a:t>deformability depends on </a:t>
            </a:r>
            <a:r>
              <a:rPr lang="en-US" altLang="ja-JP" sz="2800" dirty="0" smtClean="0">
                <a:latin typeface="游ゴシック" panose="020B0400000000000000" pitchFamily="50" charset="-128"/>
                <a:ea typeface="游ゴシック" panose="020B0400000000000000" pitchFamily="50" charset="-128"/>
              </a:rPr>
              <a:t>NS EOSs</a:t>
            </a:r>
          </a:p>
        </p:txBody>
      </p:sp>
    </p:spTree>
    <p:extLst>
      <p:ext uri="{BB962C8B-B14F-4D97-AF65-F5344CB8AC3E}">
        <p14:creationId xmlns:p14="http://schemas.microsoft.com/office/powerpoint/2010/main" val="23245604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51520" y="44624"/>
            <a:ext cx="9145016" cy="584775"/>
          </a:xfrm>
          <a:prstGeom prst="rect">
            <a:avLst/>
          </a:prstGeom>
          <a:noFill/>
        </p:spPr>
        <p:txBody>
          <a:bodyPr wrap="square" rtlCol="0">
            <a:spAutoFit/>
          </a:bodyPr>
          <a:lstStyle/>
          <a:p>
            <a:pPr algn="ctr"/>
            <a:r>
              <a:rPr lang="en-US" altLang="ja-JP" sz="3200" u="sng" dirty="0">
                <a:latin typeface="游ゴシック" panose="020B0400000000000000" pitchFamily="50" charset="-128"/>
                <a:ea typeface="游ゴシック" panose="020B0400000000000000" pitchFamily="50" charset="-128"/>
              </a:rPr>
              <a:t>T</a:t>
            </a:r>
            <a:r>
              <a:rPr lang="en-US" altLang="ja-JP" sz="3200" u="sng" dirty="0" smtClean="0">
                <a:latin typeface="游ゴシック" panose="020B0400000000000000" pitchFamily="50" charset="-128"/>
                <a:ea typeface="游ゴシック" panose="020B0400000000000000" pitchFamily="50" charset="-128"/>
              </a:rPr>
              <a:t>idal </a:t>
            </a:r>
            <a:r>
              <a:rPr lang="en-US" altLang="ja-JP" sz="3200" u="sng" dirty="0">
                <a:latin typeface="游ゴシック" panose="020B0400000000000000" pitchFamily="50" charset="-128"/>
                <a:ea typeface="游ゴシック" panose="020B0400000000000000" pitchFamily="50" charset="-128"/>
              </a:rPr>
              <a:t>deformability imprinted in </a:t>
            </a:r>
            <a:r>
              <a:rPr lang="en-US" altLang="ja-JP" sz="3200" u="sng" dirty="0" smtClean="0">
                <a:latin typeface="游ゴシック" panose="020B0400000000000000" pitchFamily="50" charset="-128"/>
                <a:ea typeface="游ゴシック" panose="020B0400000000000000" pitchFamily="50" charset="-128"/>
              </a:rPr>
              <a:t>GWs</a:t>
            </a:r>
            <a:endParaRPr lang="en-US" altLang="ja-JP" sz="3200" u="sng" dirty="0">
              <a:latin typeface="游ゴシック" panose="020B0400000000000000" pitchFamily="50" charset="-128"/>
              <a:ea typeface="游ゴシック" panose="020B0400000000000000" pitchFamily="50" charset="-128"/>
            </a:endParaRPr>
          </a:p>
        </p:txBody>
      </p:sp>
      <p:sp>
        <p:nvSpPr>
          <p:cNvPr id="4" name="テキスト ボックス 3"/>
          <p:cNvSpPr txBox="1"/>
          <p:nvPr/>
        </p:nvSpPr>
        <p:spPr>
          <a:xfrm>
            <a:off x="3347864" y="1311151"/>
            <a:ext cx="1728192" cy="461665"/>
          </a:xfrm>
          <a:prstGeom prst="rect">
            <a:avLst/>
          </a:prstGeom>
          <a:noFill/>
        </p:spPr>
        <p:txBody>
          <a:bodyPr wrap="square" rtlCol="0">
            <a:spAutoFit/>
          </a:bodyPr>
          <a:lstStyle/>
          <a:p>
            <a:r>
              <a:rPr lang="en-US" altLang="ja-JP" sz="2400" dirty="0">
                <a:latin typeface="游ゴシック" panose="020B0400000000000000" pitchFamily="50" charset="-128"/>
                <a:ea typeface="游ゴシック" panose="020B0400000000000000" pitchFamily="50" charset="-128"/>
              </a:rPr>
              <a:t>Amplitude</a:t>
            </a:r>
          </a:p>
        </p:txBody>
      </p:sp>
      <p:pic>
        <p:nvPicPr>
          <p:cNvPr id="5" name="Picture 2" descr="C:\Users\kenta\Desktop\Downloads\texclip20161219114055.png"/>
          <p:cNvPicPr>
            <a:picLocks noChangeAspect="1" noChangeArrowheads="1"/>
          </p:cNvPicPr>
          <p:nvPr/>
        </p:nvPicPr>
        <p:blipFill>
          <a:blip r:embed="rId3" cstate="print"/>
          <a:srcRect/>
          <a:stretch>
            <a:fillRect/>
          </a:stretch>
        </p:blipFill>
        <p:spPr bwMode="auto">
          <a:xfrm>
            <a:off x="3059832" y="836712"/>
            <a:ext cx="2342857" cy="476191"/>
          </a:xfrm>
          <a:prstGeom prst="rect">
            <a:avLst/>
          </a:prstGeom>
          <a:noFill/>
        </p:spPr>
      </p:pic>
      <p:cxnSp>
        <p:nvCxnSpPr>
          <p:cNvPr id="6" name="直線コネクタ 5"/>
          <p:cNvCxnSpPr/>
          <p:nvPr/>
        </p:nvCxnSpPr>
        <p:spPr>
          <a:xfrm>
            <a:off x="3707904" y="1340768"/>
            <a:ext cx="792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4860032" y="1124744"/>
            <a:ext cx="576064"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788024" y="1095127"/>
            <a:ext cx="1728192" cy="461665"/>
          </a:xfrm>
          <a:prstGeom prst="rect">
            <a:avLst/>
          </a:prstGeom>
          <a:noFill/>
        </p:spPr>
        <p:txBody>
          <a:bodyPr wrap="square" rtlCol="0">
            <a:spAutoFit/>
          </a:bodyPr>
          <a:lstStyle/>
          <a:p>
            <a:r>
              <a:rPr lang="en-US" altLang="ja-JP" sz="2400" dirty="0">
                <a:latin typeface="游ゴシック" panose="020B0400000000000000" pitchFamily="50" charset="-128"/>
                <a:ea typeface="游ゴシック" panose="020B0400000000000000" pitchFamily="50" charset="-128"/>
              </a:rPr>
              <a:t>Phase</a:t>
            </a:r>
          </a:p>
        </p:txBody>
      </p:sp>
      <p:sp>
        <p:nvSpPr>
          <p:cNvPr id="9" name="テキスト ボックス 8"/>
          <p:cNvSpPr txBox="1"/>
          <p:nvPr/>
        </p:nvSpPr>
        <p:spPr>
          <a:xfrm>
            <a:off x="107504" y="1772816"/>
            <a:ext cx="9289032" cy="1384995"/>
          </a:xfrm>
          <a:prstGeom prst="rect">
            <a:avLst/>
          </a:prstGeom>
          <a:noFill/>
        </p:spPr>
        <p:txBody>
          <a:bodyPr wrap="square" rtlCol="0">
            <a:spAutoFit/>
          </a:bodyPr>
          <a:lstStyle/>
          <a:p>
            <a:r>
              <a:rPr lang="en-US" altLang="ja-JP" sz="2800" dirty="0" smtClean="0">
                <a:solidFill>
                  <a:srgbClr val="0070C0"/>
                </a:solidFill>
                <a:latin typeface="游ゴシック" panose="020B0400000000000000" pitchFamily="50" charset="-128"/>
                <a:ea typeface="游ゴシック" panose="020B0400000000000000" pitchFamily="50" charset="-128"/>
              </a:rPr>
              <a:t>Tidal force is attractive force </a:t>
            </a:r>
            <a:r>
              <a:rPr lang="ja-JP" altLang="en-US" sz="2800" dirty="0" smtClean="0">
                <a:solidFill>
                  <a:srgbClr val="0070C0"/>
                </a:solidFill>
                <a:latin typeface="游ゴシック" panose="020B0400000000000000" pitchFamily="50" charset="-128"/>
                <a:ea typeface="游ゴシック" panose="020B0400000000000000" pitchFamily="50" charset="-128"/>
              </a:rPr>
              <a:t>⇒</a:t>
            </a:r>
            <a:endParaRPr lang="en-US" altLang="ja-JP" sz="2800" dirty="0" smtClean="0">
              <a:solidFill>
                <a:srgbClr val="0070C0"/>
              </a:solidFill>
              <a:latin typeface="游ゴシック" panose="020B0400000000000000" pitchFamily="50" charset="-128"/>
              <a:ea typeface="游ゴシック" panose="020B0400000000000000" pitchFamily="50" charset="-128"/>
            </a:endParaRPr>
          </a:p>
          <a:p>
            <a:r>
              <a:rPr lang="en-US" altLang="ja-JP" sz="2800" dirty="0" smtClean="0">
                <a:solidFill>
                  <a:srgbClr val="0070C0"/>
                </a:solidFill>
                <a:latin typeface="游ゴシック" panose="020B0400000000000000" pitchFamily="50" charset="-128"/>
                <a:ea typeface="游ゴシック" panose="020B0400000000000000" pitchFamily="50" charset="-128"/>
              </a:rPr>
              <a:t>Tidal </a:t>
            </a:r>
            <a:r>
              <a:rPr lang="en-US" altLang="ja-JP" sz="2800" dirty="0">
                <a:solidFill>
                  <a:srgbClr val="0070C0"/>
                </a:solidFill>
                <a:latin typeface="游ゴシック" panose="020B0400000000000000" pitchFamily="50" charset="-128"/>
                <a:ea typeface="游ゴシック" panose="020B0400000000000000" pitchFamily="50" charset="-128"/>
              </a:rPr>
              <a:t>deformation accelerates the phase </a:t>
            </a:r>
            <a:r>
              <a:rPr lang="en-US" altLang="ja-JP" sz="2800" dirty="0" smtClean="0">
                <a:solidFill>
                  <a:srgbClr val="0070C0"/>
                </a:solidFill>
                <a:latin typeface="游ゴシック" panose="020B0400000000000000" pitchFamily="50" charset="-128"/>
                <a:ea typeface="游ゴシック" panose="020B0400000000000000" pitchFamily="50" charset="-128"/>
              </a:rPr>
              <a:t>evolution</a:t>
            </a:r>
            <a:endParaRPr lang="en-US" altLang="ja-JP" sz="2800" u="sng" dirty="0" smtClean="0">
              <a:solidFill>
                <a:srgbClr val="0070C0"/>
              </a:solidFill>
              <a:latin typeface="游ゴシック" panose="020B0400000000000000" pitchFamily="50" charset="-128"/>
              <a:ea typeface="小塚ゴシック Pro EL" pitchFamily="34" charset="-128"/>
            </a:endParaRPr>
          </a:p>
          <a:p>
            <a:r>
              <a:rPr lang="en-US" altLang="ja-JP" sz="2800" u="sng" dirty="0" smtClean="0">
                <a:latin typeface="游ゴシック" panose="020B0400000000000000" pitchFamily="50" charset="-128"/>
                <a:ea typeface="小塚ゴシック Pro EL" pitchFamily="34" charset="-128"/>
              </a:rPr>
              <a:t>Theoretical template of GWs</a:t>
            </a:r>
            <a:endParaRPr lang="en-US" altLang="ja-JP" sz="2800" u="sng" dirty="0">
              <a:latin typeface="游ゴシック" panose="020B0400000000000000" pitchFamily="50" charset="-128"/>
              <a:ea typeface="游ゴシック" panose="020B0400000000000000" pitchFamily="50" charset="-128"/>
            </a:endParaRPr>
          </a:p>
        </p:txBody>
      </p:sp>
      <p:pic>
        <p:nvPicPr>
          <p:cNvPr id="2" name="図 1"/>
          <p:cNvPicPr>
            <a:picLocks noChangeAspect="1"/>
          </p:cNvPicPr>
          <p:nvPr/>
        </p:nvPicPr>
        <p:blipFill>
          <a:blip r:embed="rId4"/>
          <a:stretch>
            <a:fillRect/>
          </a:stretch>
        </p:blipFill>
        <p:spPr>
          <a:xfrm>
            <a:off x="179512" y="3356992"/>
            <a:ext cx="4556961" cy="1917744"/>
          </a:xfrm>
          <a:prstGeom prst="rect">
            <a:avLst/>
          </a:prstGeom>
        </p:spPr>
      </p:pic>
      <p:pic>
        <p:nvPicPr>
          <p:cNvPr id="18" name="図 17"/>
          <p:cNvPicPr>
            <a:picLocks noChangeAspect="1"/>
          </p:cNvPicPr>
          <p:nvPr/>
        </p:nvPicPr>
        <p:blipFill>
          <a:blip r:embed="rId5"/>
          <a:stretch>
            <a:fillRect/>
          </a:stretch>
        </p:blipFill>
        <p:spPr>
          <a:xfrm>
            <a:off x="848041" y="5301208"/>
            <a:ext cx="3816739" cy="576064"/>
          </a:xfrm>
          <a:prstGeom prst="rect">
            <a:avLst/>
          </a:prstGeom>
        </p:spPr>
      </p:pic>
      <p:cxnSp>
        <p:nvCxnSpPr>
          <p:cNvPr id="20" name="直線矢印コネクタ 19"/>
          <p:cNvCxnSpPr/>
          <p:nvPr/>
        </p:nvCxnSpPr>
        <p:spPr>
          <a:xfrm flipH="1">
            <a:off x="3530341" y="3140968"/>
            <a:ext cx="1905755" cy="9877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flipH="1">
            <a:off x="4056165" y="3467451"/>
            <a:ext cx="1379931" cy="10033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テキスト ボックス 24"/>
          <p:cNvSpPr txBox="1"/>
          <p:nvPr/>
        </p:nvSpPr>
        <p:spPr>
          <a:xfrm>
            <a:off x="5508104" y="2780928"/>
            <a:ext cx="3314317" cy="954107"/>
          </a:xfrm>
          <a:prstGeom prst="rect">
            <a:avLst/>
          </a:prstGeom>
          <a:noFill/>
          <a:ln>
            <a:noFill/>
          </a:ln>
        </p:spPr>
        <p:txBody>
          <a:bodyPr wrap="square" rtlCol="0">
            <a:spAutoFit/>
          </a:bodyPr>
          <a:lstStyle/>
          <a:p>
            <a:r>
              <a:rPr lang="en-US" altLang="ja-JP" sz="2800" dirty="0" smtClean="0">
                <a:solidFill>
                  <a:srgbClr val="FF0000"/>
                </a:solidFill>
                <a:latin typeface="游ゴシック" panose="020B0400000000000000" pitchFamily="50" charset="-128"/>
                <a:ea typeface="游ゴシック" panose="020B0400000000000000" pitchFamily="50" charset="-128"/>
              </a:rPr>
              <a:t>Data + noise</a:t>
            </a:r>
          </a:p>
          <a:p>
            <a:r>
              <a:rPr lang="en-US" altLang="ja-JP" sz="2800" dirty="0" smtClean="0">
                <a:latin typeface="游ゴシック" panose="020B0400000000000000" pitchFamily="50" charset="-128"/>
                <a:ea typeface="游ゴシック" panose="020B0400000000000000" pitchFamily="50" charset="-128"/>
              </a:rPr>
              <a:t>Template</a:t>
            </a:r>
            <a:endParaRPr lang="en-US" altLang="ja-JP" sz="2800" dirty="0">
              <a:latin typeface="游ゴシック" panose="020B0400000000000000" pitchFamily="50" charset="-128"/>
              <a:ea typeface="游ゴシック" panose="020B0400000000000000" pitchFamily="50" charset="-128"/>
            </a:endParaRPr>
          </a:p>
        </p:txBody>
      </p:sp>
      <p:sp>
        <p:nvSpPr>
          <p:cNvPr id="15" name="テキスト ボックス 14"/>
          <p:cNvSpPr txBox="1"/>
          <p:nvPr/>
        </p:nvSpPr>
        <p:spPr>
          <a:xfrm>
            <a:off x="179512" y="5877272"/>
            <a:ext cx="9289032" cy="954107"/>
          </a:xfrm>
          <a:prstGeom prst="rect">
            <a:avLst/>
          </a:prstGeom>
          <a:noFill/>
        </p:spPr>
        <p:txBody>
          <a:bodyPr wrap="square" rtlCol="0">
            <a:spAutoFit/>
          </a:bodyPr>
          <a:lstStyle/>
          <a:p>
            <a:r>
              <a:rPr lang="en-US" altLang="ja-JP" sz="2800" dirty="0">
                <a:latin typeface="游ゴシック" panose="020B0400000000000000" pitchFamily="50" charset="-128"/>
                <a:ea typeface="游ゴシック" panose="020B0400000000000000" pitchFamily="50" charset="-128"/>
              </a:rPr>
              <a:t>T</a:t>
            </a:r>
            <a:r>
              <a:rPr lang="en-US" altLang="ja-JP" sz="2800" dirty="0" smtClean="0">
                <a:latin typeface="游ゴシック" panose="020B0400000000000000" pitchFamily="50" charset="-128"/>
                <a:ea typeface="游ゴシック" panose="020B0400000000000000" pitchFamily="50" charset="-128"/>
              </a:rPr>
              <a:t>he phase error in a numerical simulation should be small enough</a:t>
            </a:r>
            <a:endParaRPr lang="en-US" altLang="ja-JP" sz="2800" u="sng"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5897129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4"/>
          <a:stretch>
            <a:fillRect/>
          </a:stretch>
        </p:blipFill>
        <p:spPr>
          <a:xfrm>
            <a:off x="963561" y="845699"/>
            <a:ext cx="6913613" cy="4532929"/>
          </a:xfrm>
          <a:prstGeom prst="rect">
            <a:avLst/>
          </a:prstGeom>
          <a:ln w="3175">
            <a:solidFill>
              <a:schemeClr val="tx1"/>
            </a:solidFill>
          </a:ln>
        </p:spPr>
      </p:pic>
      <p:cxnSp>
        <p:nvCxnSpPr>
          <p:cNvPr id="5" name="直線コネクタ 4"/>
          <p:cNvCxnSpPr/>
          <p:nvPr/>
        </p:nvCxnSpPr>
        <p:spPr>
          <a:xfrm>
            <a:off x="2143124" y="4572000"/>
            <a:ext cx="5448301" cy="0"/>
          </a:xfrm>
          <a:prstGeom prst="line">
            <a:avLst/>
          </a:prstGeom>
          <a:ln w="57150">
            <a:solidFill>
              <a:srgbClr val="FFC000"/>
            </a:solidFill>
          </a:ln>
        </p:spPr>
        <p:style>
          <a:lnRef idx="1">
            <a:schemeClr val="accent2"/>
          </a:lnRef>
          <a:fillRef idx="0">
            <a:schemeClr val="accent2"/>
          </a:fillRef>
          <a:effectRef idx="0">
            <a:schemeClr val="accent2"/>
          </a:effectRef>
          <a:fontRef idx="minor">
            <a:schemeClr val="tx1"/>
          </a:fontRef>
        </p:style>
      </p:cxnSp>
      <p:sp>
        <p:nvSpPr>
          <p:cNvPr id="8" name="テキスト ボックス 7"/>
          <p:cNvSpPr txBox="1"/>
          <p:nvPr/>
        </p:nvSpPr>
        <p:spPr>
          <a:xfrm>
            <a:off x="7658100" y="4396115"/>
            <a:ext cx="1417687" cy="830997"/>
          </a:xfrm>
          <a:prstGeom prst="rect">
            <a:avLst/>
          </a:prstGeom>
          <a:noFill/>
        </p:spPr>
        <p:txBody>
          <a:bodyPr wrap="square" rtlCol="0">
            <a:spAutoFit/>
          </a:bodyPr>
          <a:lstStyle/>
          <a:p>
            <a:r>
              <a:rPr kumimoji="1" lang="en-US" altLang="ja-JP" sz="2400" dirty="0" smtClean="0">
                <a:latin typeface="游ゴシック" panose="020B0400000000000000" pitchFamily="50" charset="-128"/>
                <a:ea typeface="游ゴシック" panose="020B0400000000000000" pitchFamily="50" charset="-128"/>
              </a:rPr>
              <a:t>Phase error</a:t>
            </a:r>
            <a:endParaRPr kumimoji="1" lang="ja-JP" altLang="en-US" sz="2400" dirty="0">
              <a:latin typeface="游ゴシック" panose="020B0400000000000000" pitchFamily="50" charset="-128"/>
              <a:ea typeface="游ゴシック" panose="020B0400000000000000" pitchFamily="50" charset="-128"/>
            </a:endParaRPr>
          </a:p>
        </p:txBody>
      </p:sp>
      <p:cxnSp>
        <p:nvCxnSpPr>
          <p:cNvPr id="10" name="直線矢印コネクタ 9"/>
          <p:cNvCxnSpPr/>
          <p:nvPr/>
        </p:nvCxnSpPr>
        <p:spPr>
          <a:xfrm flipV="1">
            <a:off x="7677150" y="4471988"/>
            <a:ext cx="0" cy="271462"/>
          </a:xfrm>
          <a:prstGeom prst="straightConnector1">
            <a:avLst/>
          </a:prstGeom>
          <a:ln w="38100">
            <a:solidFill>
              <a:srgbClr val="FFC000"/>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12" name="直線コネクタ 11"/>
          <p:cNvCxnSpPr/>
          <p:nvPr/>
        </p:nvCxnSpPr>
        <p:spPr>
          <a:xfrm>
            <a:off x="2181224" y="2162175"/>
            <a:ext cx="5448301" cy="0"/>
          </a:xfrm>
          <a:prstGeom prst="line">
            <a:avLst/>
          </a:prstGeom>
          <a:ln w="57150">
            <a:solidFill>
              <a:srgbClr val="FFC000"/>
            </a:solidFill>
            <a:prstDash val="sysDot"/>
          </a:ln>
        </p:spPr>
        <p:style>
          <a:lnRef idx="1">
            <a:schemeClr val="accent2"/>
          </a:lnRef>
          <a:fillRef idx="0">
            <a:schemeClr val="accent2"/>
          </a:fillRef>
          <a:effectRef idx="0">
            <a:schemeClr val="accent2"/>
          </a:effectRef>
          <a:fontRef idx="minor">
            <a:schemeClr val="tx1"/>
          </a:fontRef>
        </p:style>
      </p:cxnSp>
      <p:sp>
        <p:nvSpPr>
          <p:cNvPr id="13" name="テキスト ボックス 12"/>
          <p:cNvSpPr txBox="1"/>
          <p:nvPr/>
        </p:nvSpPr>
        <p:spPr>
          <a:xfrm>
            <a:off x="402730" y="5642084"/>
            <a:ext cx="7697662" cy="523220"/>
          </a:xfrm>
          <a:prstGeom prst="rect">
            <a:avLst/>
          </a:prstGeom>
          <a:noFill/>
        </p:spPr>
        <p:txBody>
          <a:bodyPr wrap="square" rtlCol="0">
            <a:spAutoFit/>
          </a:bodyPr>
          <a:lstStyle/>
          <a:p>
            <a:r>
              <a:rPr lang="en-US" altLang="ja-JP" sz="20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Phase error is significantly suppressed.</a:t>
            </a:r>
          </a:p>
        </p:txBody>
      </p:sp>
      <p:sp>
        <p:nvSpPr>
          <p:cNvPr id="9" name="テキスト ボックス 8"/>
          <p:cNvSpPr txBox="1"/>
          <p:nvPr/>
        </p:nvSpPr>
        <p:spPr>
          <a:xfrm>
            <a:off x="-1016" y="103434"/>
            <a:ext cx="9145016" cy="584775"/>
          </a:xfrm>
          <a:prstGeom prst="rect">
            <a:avLst/>
          </a:prstGeom>
          <a:noFill/>
        </p:spPr>
        <p:txBody>
          <a:bodyPr wrap="square" rtlCol="0">
            <a:spAutoFit/>
          </a:bodyPr>
          <a:lstStyle/>
          <a:p>
            <a:pPr algn="ctr"/>
            <a:r>
              <a:rPr lang="en-US" altLang="ja-JP" sz="3200" u="sng" dirty="0" smtClean="0">
                <a:latin typeface="游ゴシック" panose="020B0400000000000000" pitchFamily="50" charset="-128"/>
                <a:ea typeface="游ゴシック" panose="020B0400000000000000" pitchFamily="50" charset="-128"/>
              </a:rPr>
              <a:t>Toward a theoretical template bank</a:t>
            </a:r>
            <a:endParaRPr lang="en-US" altLang="ja-JP" sz="3200" u="sng" dirty="0">
              <a:latin typeface="游ゴシック" panose="020B0400000000000000" pitchFamily="50" charset="-128"/>
              <a:ea typeface="游ゴシック" panose="020B0400000000000000" pitchFamily="50" charset="-128"/>
            </a:endParaRPr>
          </a:p>
        </p:txBody>
      </p:sp>
      <p:sp>
        <p:nvSpPr>
          <p:cNvPr id="11" name="テキスト ボックス 10"/>
          <p:cNvSpPr txBox="1"/>
          <p:nvPr/>
        </p:nvSpPr>
        <p:spPr>
          <a:xfrm>
            <a:off x="5884987" y="797455"/>
            <a:ext cx="2116012" cy="461665"/>
          </a:xfrm>
          <a:prstGeom prst="rect">
            <a:avLst/>
          </a:prstGeom>
          <a:noFill/>
        </p:spPr>
        <p:txBody>
          <a:bodyPr wrap="square" rtlCol="0">
            <a:spAutoFit/>
          </a:bodyPr>
          <a:lstStyle/>
          <a:p>
            <a:r>
              <a:rPr lang="en-US" altLang="ja-JP" sz="2400" dirty="0" smtClean="0">
                <a:latin typeface="游ゴシック" panose="020B0400000000000000" pitchFamily="50" charset="-128"/>
                <a:ea typeface="游ゴシック" panose="020B0400000000000000" pitchFamily="50" charset="-128"/>
              </a:rPr>
              <a:t>KK et al. 17</a:t>
            </a:r>
            <a:endParaRPr lang="en-US" altLang="ja-JP" sz="2400" u="sng" dirty="0">
              <a:latin typeface="+mn-ea"/>
            </a:endParaRPr>
          </a:p>
        </p:txBody>
      </p:sp>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500" y="885331"/>
            <a:ext cx="2404607" cy="285915"/>
          </a:xfrm>
          <a:prstGeom prst="rect">
            <a:avLst/>
          </a:prstGeom>
        </p:spPr>
      </p:pic>
      <p:pic>
        <p:nvPicPr>
          <p:cNvPr id="14" name="図 13"/>
          <p:cNvPicPr>
            <a:picLocks noChangeAspect="1"/>
          </p:cNvPicPr>
          <p:nvPr/>
        </p:nvPicPr>
        <p:blipFill>
          <a:blip r:embed="rId6"/>
          <a:stretch>
            <a:fillRect/>
          </a:stretch>
        </p:blipFill>
        <p:spPr>
          <a:xfrm>
            <a:off x="3304058" y="3716380"/>
            <a:ext cx="1728192" cy="214199"/>
          </a:xfrm>
          <a:prstGeom prst="rect">
            <a:avLst/>
          </a:prstGeom>
        </p:spPr>
      </p:pic>
      <p:pic>
        <p:nvPicPr>
          <p:cNvPr id="15" name="図 14"/>
          <p:cNvPicPr>
            <a:picLocks noChangeAspect="1"/>
          </p:cNvPicPr>
          <p:nvPr/>
        </p:nvPicPr>
        <p:blipFill>
          <a:blip r:embed="rId7"/>
          <a:stretch>
            <a:fillRect/>
          </a:stretch>
        </p:blipFill>
        <p:spPr>
          <a:xfrm>
            <a:off x="3313279" y="3073229"/>
            <a:ext cx="1690700" cy="209552"/>
          </a:xfrm>
          <a:prstGeom prst="rect">
            <a:avLst/>
          </a:prstGeom>
        </p:spPr>
      </p:pic>
      <p:pic>
        <p:nvPicPr>
          <p:cNvPr id="16" name="図 15"/>
          <p:cNvPicPr>
            <a:picLocks noChangeAspect="1"/>
          </p:cNvPicPr>
          <p:nvPr/>
        </p:nvPicPr>
        <p:blipFill>
          <a:blip r:embed="rId8"/>
          <a:stretch>
            <a:fillRect/>
          </a:stretch>
        </p:blipFill>
        <p:spPr>
          <a:xfrm>
            <a:off x="3322804" y="2750220"/>
            <a:ext cx="1690700" cy="209552"/>
          </a:xfrm>
          <a:prstGeom prst="rect">
            <a:avLst/>
          </a:prstGeom>
        </p:spPr>
      </p:pic>
      <p:graphicFrame>
        <p:nvGraphicFramePr>
          <p:cNvPr id="17" name="オブジェクト 16"/>
          <p:cNvGraphicFramePr>
            <a:graphicFrameLocks noChangeAspect="1"/>
          </p:cNvGraphicFramePr>
          <p:nvPr>
            <p:extLst/>
          </p:nvPr>
        </p:nvGraphicFramePr>
        <p:xfrm>
          <a:off x="3332329" y="2468882"/>
          <a:ext cx="1690687" cy="209550"/>
        </p:xfrm>
        <a:graphic>
          <a:graphicData uri="http://schemas.openxmlformats.org/presentationml/2006/ole">
            <mc:AlternateContent xmlns:mc="http://schemas.openxmlformats.org/markup-compatibility/2006">
              <mc:Choice xmlns:v="urn:schemas-microsoft-com:vml" Requires="v">
                <p:oleObj spid="_x0000_s2482" name="ビットマップ イメージ" r:id="rId9" imgW="1690560" imgH="209520" progId="Paint.Picture">
                  <p:embed/>
                </p:oleObj>
              </mc:Choice>
              <mc:Fallback>
                <p:oleObj name="ビットマップ イメージ" r:id="rId9" imgW="1690560" imgH="209520" progId="Paint.Picture">
                  <p:embed/>
                  <p:pic>
                    <p:nvPicPr>
                      <p:cNvPr id="17" name="オブジェクト 16"/>
                      <p:cNvPicPr/>
                      <p:nvPr/>
                    </p:nvPicPr>
                    <p:blipFill>
                      <a:blip r:embed="rId10"/>
                      <a:stretch>
                        <a:fillRect/>
                      </a:stretch>
                    </p:blipFill>
                    <p:spPr>
                      <a:xfrm>
                        <a:off x="3332329" y="2468882"/>
                        <a:ext cx="1690687" cy="209550"/>
                      </a:xfrm>
                      <a:prstGeom prst="rect">
                        <a:avLst/>
                      </a:prstGeom>
                    </p:spPr>
                  </p:pic>
                </p:oleObj>
              </mc:Fallback>
            </mc:AlternateContent>
          </a:graphicData>
        </a:graphic>
      </p:graphicFrame>
      <p:pic>
        <p:nvPicPr>
          <p:cNvPr id="18" name="図 17"/>
          <p:cNvPicPr>
            <a:picLocks noChangeAspect="1"/>
          </p:cNvPicPr>
          <p:nvPr/>
        </p:nvPicPr>
        <p:blipFill>
          <a:blip r:embed="rId11"/>
          <a:stretch>
            <a:fillRect/>
          </a:stretch>
        </p:blipFill>
        <p:spPr>
          <a:xfrm>
            <a:off x="3314687" y="3396238"/>
            <a:ext cx="1590687" cy="209552"/>
          </a:xfrm>
          <a:prstGeom prst="rect">
            <a:avLst/>
          </a:prstGeom>
        </p:spPr>
      </p:pic>
      <p:sp>
        <p:nvSpPr>
          <p:cNvPr id="6" name="テキスト ボックス 5"/>
          <p:cNvSpPr txBox="1"/>
          <p:nvPr/>
        </p:nvSpPr>
        <p:spPr>
          <a:xfrm>
            <a:off x="2430911" y="2398840"/>
            <a:ext cx="1989456" cy="1631216"/>
          </a:xfrm>
          <a:prstGeom prst="rect">
            <a:avLst/>
          </a:prstGeom>
          <a:noFill/>
        </p:spPr>
        <p:txBody>
          <a:bodyPr wrap="square" rtlCol="0">
            <a:spAutoFit/>
          </a:bodyPr>
          <a:lstStyle/>
          <a:p>
            <a:r>
              <a:rPr kumimoji="1" lang="en-US" altLang="ja-JP" sz="2000" dirty="0" smtClean="0">
                <a:latin typeface="游ゴシック" panose="020B0400000000000000" pitchFamily="50" charset="-128"/>
                <a:ea typeface="游ゴシック" panose="020B0400000000000000" pitchFamily="50" charset="-128"/>
              </a:rPr>
              <a:t>B</a:t>
            </a:r>
          </a:p>
          <a:p>
            <a:r>
              <a:rPr kumimoji="1" lang="en-US" altLang="ja-JP" sz="2000" dirty="0" smtClean="0">
                <a:latin typeface="游ゴシック" panose="020B0400000000000000" pitchFamily="50" charset="-128"/>
                <a:ea typeface="游ゴシック" panose="020B0400000000000000" pitchFamily="50" charset="-128"/>
              </a:rPr>
              <a:t>HB</a:t>
            </a:r>
          </a:p>
          <a:p>
            <a:r>
              <a:rPr kumimoji="1" lang="en-US" altLang="ja-JP" sz="2000" dirty="0" smtClean="0">
                <a:latin typeface="游ゴシック" panose="020B0400000000000000" pitchFamily="50" charset="-128"/>
                <a:ea typeface="游ゴシック" panose="020B0400000000000000" pitchFamily="50" charset="-128"/>
              </a:rPr>
              <a:t>H</a:t>
            </a:r>
          </a:p>
          <a:p>
            <a:r>
              <a:rPr kumimoji="1" lang="en-US" altLang="ja-JP" sz="2000" dirty="0" smtClean="0">
                <a:latin typeface="游ゴシック" panose="020B0400000000000000" pitchFamily="50" charset="-128"/>
                <a:ea typeface="游ゴシック" panose="020B0400000000000000" pitchFamily="50" charset="-128"/>
              </a:rPr>
              <a:t>125H</a:t>
            </a:r>
          </a:p>
          <a:p>
            <a:r>
              <a:rPr kumimoji="1" lang="en-US" altLang="ja-JP" sz="2000" dirty="0" smtClean="0">
                <a:latin typeface="游ゴシック" panose="020B0400000000000000" pitchFamily="50" charset="-128"/>
                <a:ea typeface="游ゴシック" panose="020B0400000000000000" pitchFamily="50" charset="-128"/>
              </a:rPr>
              <a:t>15H</a:t>
            </a:r>
            <a:endParaRPr kumimoji="1" lang="ja-JP" altLang="en-US" sz="2000" dirty="0">
              <a:latin typeface="游ゴシック" panose="020B0400000000000000" pitchFamily="50" charset="-128"/>
              <a:ea typeface="游ゴシック" panose="020B0400000000000000" pitchFamily="50" charset="-128"/>
            </a:endParaRPr>
          </a:p>
        </p:txBody>
      </p:sp>
      <p:sp>
        <p:nvSpPr>
          <p:cNvPr id="21" name="テキスト ボックス 20"/>
          <p:cNvSpPr txBox="1"/>
          <p:nvPr/>
        </p:nvSpPr>
        <p:spPr>
          <a:xfrm>
            <a:off x="314272" y="1341832"/>
            <a:ext cx="1544512" cy="1200329"/>
          </a:xfrm>
          <a:prstGeom prst="rect">
            <a:avLst/>
          </a:prstGeom>
          <a:noFill/>
        </p:spPr>
        <p:txBody>
          <a:bodyPr wrap="square" rtlCol="0">
            <a:spAutoFit/>
          </a:bodyPr>
          <a:lstStyle/>
          <a:p>
            <a:r>
              <a:rPr lang="en-US" altLang="ja-JP" sz="2400" dirty="0">
                <a:latin typeface="游ゴシック" panose="020B0400000000000000" pitchFamily="50" charset="-128"/>
                <a:ea typeface="游ゴシック" panose="020B0400000000000000" pitchFamily="50" charset="-128"/>
              </a:rPr>
              <a:t>E</a:t>
            </a:r>
            <a:r>
              <a:rPr kumimoji="1" lang="en-US" altLang="ja-JP" sz="2400" dirty="0" smtClean="0">
                <a:latin typeface="游ゴシック" panose="020B0400000000000000" pitchFamily="50" charset="-128"/>
                <a:ea typeface="游ゴシック" panose="020B0400000000000000" pitchFamily="50" charset="-128"/>
              </a:rPr>
              <a:t>rror in previous works</a:t>
            </a:r>
            <a:endParaRPr kumimoji="1" lang="ja-JP" altLang="en-US" sz="2400" dirty="0">
              <a:latin typeface="游ゴシック" panose="020B0400000000000000" pitchFamily="50" charset="-128"/>
              <a:ea typeface="游ゴシック" panose="020B0400000000000000" pitchFamily="50" charset="-128"/>
            </a:endParaRPr>
          </a:p>
        </p:txBody>
      </p:sp>
      <p:cxnSp>
        <p:nvCxnSpPr>
          <p:cNvPr id="19" name="直線矢印コネクタ 18"/>
          <p:cNvCxnSpPr/>
          <p:nvPr/>
        </p:nvCxnSpPr>
        <p:spPr>
          <a:xfrm flipV="1">
            <a:off x="1619672" y="2162175"/>
            <a:ext cx="0" cy="2581275"/>
          </a:xfrm>
          <a:prstGeom prst="straightConnector1">
            <a:avLst/>
          </a:prstGeom>
          <a:ln w="38100">
            <a:solidFill>
              <a:srgbClr val="FFC000"/>
            </a:solidFill>
            <a:prstDash val="sysDash"/>
            <a:headEnd type="triangle"/>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24637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4005064"/>
            <a:ext cx="7920880" cy="2858476"/>
          </a:xfrm>
          <a:prstGeom prst="rect">
            <a:avLst/>
          </a:prstGeom>
        </p:spPr>
      </p:pic>
      <p:sp>
        <p:nvSpPr>
          <p:cNvPr id="2" name="テキスト ボックス 1"/>
          <p:cNvSpPr txBox="1"/>
          <p:nvPr/>
        </p:nvSpPr>
        <p:spPr>
          <a:xfrm>
            <a:off x="35496" y="116632"/>
            <a:ext cx="9289032" cy="584775"/>
          </a:xfrm>
          <a:prstGeom prst="rect">
            <a:avLst/>
          </a:prstGeom>
          <a:noFill/>
        </p:spPr>
        <p:txBody>
          <a:bodyPr wrap="square" rtlCol="0">
            <a:spAutoFit/>
          </a:bodyPr>
          <a:lstStyle/>
          <a:p>
            <a:pPr algn="ctr"/>
            <a:r>
              <a:rPr lang="en-US" altLang="ja-JP" sz="3200" u="sng" dirty="0" smtClean="0">
                <a:latin typeface="游ゴシック" panose="020B0400000000000000" pitchFamily="50" charset="-128"/>
                <a:ea typeface="游ゴシック" panose="020B0400000000000000" pitchFamily="50" charset="-128"/>
              </a:rPr>
              <a:t>Kyoto template </a:t>
            </a:r>
            <a:r>
              <a:rPr lang="en-US" altLang="ja-JP" sz="2400" u="sng" dirty="0" smtClean="0">
                <a:latin typeface="游ゴシック" panose="020B0400000000000000" pitchFamily="50" charset="-128"/>
                <a:ea typeface="游ゴシック" panose="020B0400000000000000" pitchFamily="50" charset="-128"/>
              </a:rPr>
              <a:t>(</a:t>
            </a:r>
            <a:r>
              <a:rPr lang="en-US" altLang="ja-JP" sz="2400" u="sng" dirty="0" err="1" smtClean="0">
                <a:latin typeface="游ゴシック" panose="020B0400000000000000" pitchFamily="50" charset="-128"/>
                <a:ea typeface="游ゴシック" panose="020B0400000000000000" pitchFamily="50" charset="-128"/>
              </a:rPr>
              <a:t>Kawatuchi</a:t>
            </a:r>
            <a:r>
              <a:rPr lang="en-US" altLang="ja-JP" sz="2400" u="sng" dirty="0" smtClean="0">
                <a:latin typeface="游ゴシック" panose="020B0400000000000000" pitchFamily="50" charset="-128"/>
                <a:ea typeface="游ゴシック" panose="020B0400000000000000" pitchFamily="50" charset="-128"/>
              </a:rPr>
              <a:t>, KK et al 18)</a:t>
            </a:r>
            <a:endParaRPr lang="en-US" altLang="ja-JP" sz="2400" u="sng" dirty="0">
              <a:latin typeface="游ゴシック" panose="020B0400000000000000" pitchFamily="50" charset="-128"/>
              <a:ea typeface="游ゴシック" panose="020B0400000000000000" pitchFamily="50" charset="-128"/>
            </a:endParaRP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1530569"/>
            <a:ext cx="6552728" cy="530279"/>
          </a:xfrm>
          <a:prstGeom prst="rect">
            <a:avLst/>
          </a:prstGeom>
        </p:spPr>
      </p:pic>
      <p:sp>
        <p:nvSpPr>
          <p:cNvPr id="5" name="テキスト ボックス 4"/>
          <p:cNvSpPr txBox="1"/>
          <p:nvPr/>
        </p:nvSpPr>
        <p:spPr>
          <a:xfrm>
            <a:off x="-126268" y="810489"/>
            <a:ext cx="2483768" cy="584775"/>
          </a:xfrm>
          <a:prstGeom prst="rect">
            <a:avLst/>
          </a:prstGeom>
          <a:noFill/>
        </p:spPr>
        <p:txBody>
          <a:bodyPr wrap="square" rtlCol="0">
            <a:spAutoFit/>
          </a:bodyPr>
          <a:lstStyle/>
          <a:p>
            <a:pPr algn="ctr"/>
            <a:r>
              <a:rPr lang="en-US" altLang="ja-JP" sz="3200" u="sng" dirty="0" smtClean="0">
                <a:latin typeface="游ゴシック" panose="020B0400000000000000" pitchFamily="50" charset="-128"/>
                <a:ea typeface="游ゴシック" panose="020B0400000000000000" pitchFamily="50" charset="-128"/>
              </a:rPr>
              <a:t>GW phase</a:t>
            </a:r>
            <a:endParaRPr lang="en-US" altLang="ja-JP" sz="2400" u="sng" dirty="0">
              <a:latin typeface="游ゴシック" panose="020B0400000000000000" pitchFamily="50" charset="-128"/>
              <a:ea typeface="游ゴシック" panose="020B0400000000000000" pitchFamily="50" charset="-128"/>
            </a:endParaRPr>
          </a:p>
        </p:txBody>
      </p:sp>
      <p:cxnSp>
        <p:nvCxnSpPr>
          <p:cNvPr id="7" name="直線コネクタ 6"/>
          <p:cNvCxnSpPr/>
          <p:nvPr/>
        </p:nvCxnSpPr>
        <p:spPr>
          <a:xfrm>
            <a:off x="2987824" y="2060848"/>
            <a:ext cx="28083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08520" y="2708920"/>
            <a:ext cx="9011471" cy="523220"/>
          </a:xfrm>
          <a:prstGeom prst="rect">
            <a:avLst/>
          </a:prstGeom>
          <a:noFill/>
        </p:spPr>
        <p:txBody>
          <a:bodyPr wrap="square" rtlCol="0">
            <a:spAutoFit/>
          </a:bodyPr>
          <a:lstStyle/>
          <a:p>
            <a:pPr algn="ctr"/>
            <a:r>
              <a:rPr lang="en-US" altLang="ja-JP" sz="2800" dirty="0" smtClean="0">
                <a:latin typeface="游ゴシック" panose="020B0400000000000000" pitchFamily="50" charset="-128"/>
                <a:ea typeface="游ゴシック" panose="020B0400000000000000" pitchFamily="50" charset="-128"/>
              </a:rPr>
              <a:t>Modeling in binary black hole systems </a:t>
            </a:r>
            <a:r>
              <a:rPr lang="en-US" altLang="ja-JP" sz="2400" dirty="0" smtClean="0">
                <a:latin typeface="游ゴシック" panose="020B0400000000000000" pitchFamily="50" charset="-128"/>
                <a:ea typeface="游ゴシック" panose="020B0400000000000000" pitchFamily="50" charset="-128"/>
              </a:rPr>
              <a:t>(Nagar et al. 16)</a:t>
            </a:r>
            <a:endParaRPr lang="en-US" altLang="ja-JP" sz="2400" dirty="0">
              <a:latin typeface="游ゴシック" panose="020B0400000000000000" pitchFamily="50" charset="-128"/>
              <a:ea typeface="游ゴシック" panose="020B0400000000000000" pitchFamily="50" charset="-128"/>
            </a:endParaRPr>
          </a:p>
        </p:txBody>
      </p:sp>
      <p:cxnSp>
        <p:nvCxnSpPr>
          <p:cNvPr id="10" name="直線矢印コネクタ 9"/>
          <p:cNvCxnSpPr/>
          <p:nvPr/>
        </p:nvCxnSpPr>
        <p:spPr>
          <a:xfrm flipV="1">
            <a:off x="3275856" y="2132856"/>
            <a:ext cx="432048" cy="5040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612576" y="3356992"/>
            <a:ext cx="5904656" cy="583123"/>
          </a:xfrm>
          <a:prstGeom prst="rect">
            <a:avLst/>
          </a:prstGeom>
          <a:noFill/>
        </p:spPr>
        <p:txBody>
          <a:bodyPr wrap="square" rtlCol="0">
            <a:spAutoFit/>
          </a:bodyPr>
          <a:lstStyle/>
          <a:p>
            <a:pPr algn="ctr"/>
            <a:r>
              <a:rPr lang="en-US" altLang="ja-JP" sz="3200" u="sng" dirty="0" smtClean="0">
                <a:latin typeface="游ゴシック" panose="020B0400000000000000" pitchFamily="50" charset="-128"/>
                <a:ea typeface="游ゴシック" panose="020B0400000000000000" pitchFamily="50" charset="-128"/>
              </a:rPr>
              <a:t>Tidal part </a:t>
            </a:r>
            <a:r>
              <a:rPr lang="en-US" altLang="ja-JP" sz="2400" u="sng" dirty="0" smtClean="0">
                <a:latin typeface="游ゴシック" panose="020B0400000000000000" pitchFamily="50" charset="-128"/>
                <a:ea typeface="游ゴシック" panose="020B0400000000000000" pitchFamily="50" charset="-128"/>
              </a:rPr>
              <a:t>(</a:t>
            </a:r>
            <a:r>
              <a:rPr lang="en-US" altLang="ja-JP" sz="2400" u="sng" dirty="0" err="1" smtClean="0">
                <a:latin typeface="游ゴシック" panose="020B0400000000000000" pitchFamily="50" charset="-128"/>
                <a:ea typeface="游ゴシック" panose="020B0400000000000000" pitchFamily="50" charset="-128"/>
              </a:rPr>
              <a:t>Damour</a:t>
            </a:r>
            <a:r>
              <a:rPr lang="en-US" altLang="ja-JP" sz="2400" u="sng" dirty="0" smtClean="0">
                <a:latin typeface="游ゴシック" panose="020B0400000000000000" pitchFamily="50" charset="-128"/>
                <a:ea typeface="游ゴシック" panose="020B0400000000000000" pitchFamily="50" charset="-128"/>
              </a:rPr>
              <a:t> et al 12)</a:t>
            </a:r>
            <a:endParaRPr lang="en-US" altLang="ja-JP" sz="2400" u="sng" dirty="0">
              <a:latin typeface="游ゴシック" panose="020B0400000000000000" pitchFamily="50" charset="-128"/>
              <a:ea typeface="游ゴシック" panose="020B0400000000000000" pitchFamily="50" charset="-128"/>
            </a:endParaRPr>
          </a:p>
        </p:txBody>
      </p:sp>
      <p:pic>
        <p:nvPicPr>
          <p:cNvPr id="18" name="図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7944" y="4221088"/>
            <a:ext cx="1584176" cy="333855"/>
          </a:xfrm>
          <a:prstGeom prst="rect">
            <a:avLst/>
          </a:prstGeom>
        </p:spPr>
      </p:pic>
    </p:spTree>
    <p:extLst>
      <p:ext uri="{BB962C8B-B14F-4D97-AF65-F5344CB8AC3E}">
        <p14:creationId xmlns:p14="http://schemas.microsoft.com/office/powerpoint/2010/main" val="165008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5496" y="116632"/>
            <a:ext cx="9289032" cy="584775"/>
          </a:xfrm>
          <a:prstGeom prst="rect">
            <a:avLst/>
          </a:prstGeom>
          <a:noFill/>
        </p:spPr>
        <p:txBody>
          <a:bodyPr wrap="square" rtlCol="0">
            <a:spAutoFit/>
          </a:bodyPr>
          <a:lstStyle/>
          <a:p>
            <a:pPr algn="ctr"/>
            <a:r>
              <a:rPr lang="en-US" altLang="ja-JP" sz="3200" u="sng" dirty="0" smtClean="0">
                <a:latin typeface="游ゴシック" panose="020B0400000000000000" pitchFamily="50" charset="-128"/>
                <a:ea typeface="游ゴシック" panose="020B0400000000000000" pitchFamily="50" charset="-128"/>
              </a:rPr>
              <a:t>Kyoto template </a:t>
            </a:r>
            <a:r>
              <a:rPr lang="en-US" altLang="ja-JP" sz="2400" u="sng" dirty="0" smtClean="0">
                <a:latin typeface="游ゴシック" panose="020B0400000000000000" pitchFamily="50" charset="-128"/>
                <a:ea typeface="游ゴシック" panose="020B0400000000000000" pitchFamily="50" charset="-128"/>
              </a:rPr>
              <a:t>(Kawaguchi, KK et al 18)</a:t>
            </a:r>
            <a:endParaRPr lang="en-US" altLang="ja-JP" sz="2400" u="sng" dirty="0">
              <a:latin typeface="游ゴシック" panose="020B0400000000000000" pitchFamily="50" charset="-128"/>
              <a:ea typeface="游ゴシック" panose="020B0400000000000000"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908720"/>
            <a:ext cx="7533333" cy="952381"/>
          </a:xfrm>
          <a:prstGeom prst="rect">
            <a:avLst/>
          </a:prstGeom>
        </p:spPr>
      </p:pic>
      <p:sp>
        <p:nvSpPr>
          <p:cNvPr id="7" name="テキスト ボックス 6"/>
          <p:cNvSpPr txBox="1"/>
          <p:nvPr/>
        </p:nvSpPr>
        <p:spPr>
          <a:xfrm>
            <a:off x="-468560" y="1861101"/>
            <a:ext cx="5976664" cy="523220"/>
          </a:xfrm>
          <a:prstGeom prst="rect">
            <a:avLst/>
          </a:prstGeom>
          <a:noFill/>
        </p:spPr>
        <p:txBody>
          <a:bodyPr wrap="square" rtlCol="0">
            <a:spAutoFit/>
          </a:bodyPr>
          <a:lstStyle/>
          <a:p>
            <a:pPr algn="ctr"/>
            <a:r>
              <a:rPr lang="en-US" altLang="ja-JP" sz="2800" u="sng" dirty="0" smtClean="0">
                <a:latin typeface="游ゴシック" panose="020B0400000000000000" pitchFamily="50" charset="-128"/>
                <a:ea typeface="游ゴシック" panose="020B0400000000000000" pitchFamily="50" charset="-128"/>
              </a:rPr>
              <a:t>Fitting by a NR simulation</a:t>
            </a:r>
            <a:endParaRPr lang="en-US" altLang="ja-JP" sz="2800" u="sng" dirty="0">
              <a:latin typeface="游ゴシック" panose="020B0400000000000000" pitchFamily="50" charset="-128"/>
              <a:ea typeface="游ゴシック" panose="020B0400000000000000" pitchFamily="50" charset="-128"/>
            </a:endParaRPr>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837" y="1934307"/>
            <a:ext cx="3228571" cy="352381"/>
          </a:xfrm>
          <a:prstGeom prst="rect">
            <a:avLst/>
          </a:prstGeom>
        </p:spPr>
      </p:pic>
      <p:pic>
        <p:nvPicPr>
          <p:cNvPr id="11" name="図 10"/>
          <p:cNvPicPr>
            <a:picLocks noChangeAspect="1"/>
          </p:cNvPicPr>
          <p:nvPr/>
        </p:nvPicPr>
        <p:blipFill>
          <a:blip r:embed="rId5"/>
          <a:stretch>
            <a:fillRect/>
          </a:stretch>
        </p:blipFill>
        <p:spPr>
          <a:xfrm>
            <a:off x="1691680" y="3052897"/>
            <a:ext cx="5832648" cy="3708750"/>
          </a:xfrm>
          <a:prstGeom prst="rect">
            <a:avLst/>
          </a:prstGeom>
        </p:spPr>
      </p:pic>
      <p:sp>
        <p:nvSpPr>
          <p:cNvPr id="12" name="テキスト ボックス 11"/>
          <p:cNvSpPr txBox="1"/>
          <p:nvPr/>
        </p:nvSpPr>
        <p:spPr>
          <a:xfrm>
            <a:off x="395536" y="2617748"/>
            <a:ext cx="8784976" cy="523220"/>
          </a:xfrm>
          <a:prstGeom prst="rect">
            <a:avLst/>
          </a:prstGeom>
          <a:noFill/>
        </p:spPr>
        <p:txBody>
          <a:bodyPr wrap="square" rtlCol="0">
            <a:spAutoFit/>
          </a:bodyPr>
          <a:lstStyle/>
          <a:p>
            <a:pPr algn="ctr"/>
            <a:r>
              <a:rPr lang="en-US" altLang="ja-JP" sz="2800" dirty="0" smtClean="0">
                <a:latin typeface="游ゴシック" panose="020B0400000000000000" pitchFamily="50" charset="-128"/>
                <a:ea typeface="游ゴシック" panose="020B0400000000000000" pitchFamily="50" charset="-128"/>
              </a:rPr>
              <a:t>1.25M</a:t>
            </a:r>
            <a:r>
              <a:rPr lang="en-US" altLang="ja-JP" sz="2800" baseline="-25000" dirty="0" smtClean="0">
                <a:latin typeface="ＭＳ 明朝" panose="02020609040205080304" pitchFamily="17" charset="-128"/>
                <a:ea typeface="ＭＳ 明朝" panose="02020609040205080304" pitchFamily="17" charset="-128"/>
              </a:rPr>
              <a:t>☉</a:t>
            </a:r>
            <a:r>
              <a:rPr lang="en-US" altLang="ja-JP" sz="2800" dirty="0" smtClean="0">
                <a:latin typeface="游ゴシック" panose="020B0400000000000000" pitchFamily="50" charset="-128"/>
                <a:ea typeface="游ゴシック" panose="020B0400000000000000" pitchFamily="50" charset="-128"/>
              </a:rPr>
              <a:t>-1.25M</a:t>
            </a:r>
            <a:r>
              <a:rPr lang="en-US" altLang="ja-JP" sz="2800" baseline="-25000" dirty="0" smtClean="0">
                <a:latin typeface="ＭＳ 明朝" panose="02020609040205080304" pitchFamily="17" charset="-128"/>
                <a:ea typeface="ＭＳ 明朝" panose="02020609040205080304" pitchFamily="17" charset="-128"/>
              </a:rPr>
              <a:t>☉</a:t>
            </a:r>
            <a:r>
              <a:rPr lang="en-US" altLang="ja-JP" sz="2800" dirty="0" smtClean="0">
                <a:latin typeface="游ゴシック" panose="020B0400000000000000" pitchFamily="50" charset="-128"/>
                <a:ea typeface="游ゴシック" panose="020B0400000000000000" pitchFamily="50" charset="-128"/>
              </a:rPr>
              <a:t>, 1.35M</a:t>
            </a:r>
            <a:r>
              <a:rPr lang="en-US" altLang="ja-JP" sz="2800" baseline="-25000" dirty="0" smtClean="0">
                <a:latin typeface="ＭＳ 明朝" panose="02020609040205080304" pitchFamily="17" charset="-128"/>
                <a:ea typeface="ＭＳ 明朝" panose="02020609040205080304" pitchFamily="17" charset="-128"/>
              </a:rPr>
              <a:t>☉</a:t>
            </a:r>
            <a:r>
              <a:rPr lang="en-US" altLang="ja-JP" sz="2800" dirty="0" smtClean="0">
                <a:latin typeface="ＭＳ 明朝" panose="02020609040205080304" pitchFamily="17" charset="-128"/>
                <a:ea typeface="ＭＳ 明朝" panose="02020609040205080304" pitchFamily="17" charset="-128"/>
              </a:rPr>
              <a:t> </a:t>
            </a:r>
            <a:r>
              <a:rPr lang="en-US" altLang="ja-JP" sz="2800" dirty="0" smtClean="0">
                <a:latin typeface="游ゴシック" panose="020B0400000000000000" pitchFamily="50" charset="-128"/>
                <a:ea typeface="游ゴシック" panose="020B0400000000000000" pitchFamily="50" charset="-128"/>
              </a:rPr>
              <a:t>-1.35M</a:t>
            </a:r>
            <a:r>
              <a:rPr lang="en-US" altLang="ja-JP" sz="2800" baseline="-25000" dirty="0" smtClean="0">
                <a:latin typeface="ＭＳ 明朝" panose="02020609040205080304" pitchFamily="17" charset="-128"/>
                <a:ea typeface="ＭＳ 明朝" panose="02020609040205080304" pitchFamily="17" charset="-128"/>
              </a:rPr>
              <a:t>☉</a:t>
            </a:r>
            <a:r>
              <a:rPr lang="en-US" altLang="ja-JP" sz="2800" dirty="0" smtClean="0">
                <a:latin typeface="游ゴシック" panose="020B0400000000000000" pitchFamily="50" charset="-128"/>
                <a:ea typeface="游ゴシック" panose="020B0400000000000000" pitchFamily="50" charset="-128"/>
              </a:rPr>
              <a:t> with 5 EOSs</a:t>
            </a:r>
            <a:endParaRPr lang="en-US" altLang="ja-JP" sz="28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582858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6785" y="188640"/>
            <a:ext cx="9289032" cy="584775"/>
          </a:xfrm>
          <a:prstGeom prst="rect">
            <a:avLst/>
          </a:prstGeom>
          <a:noFill/>
        </p:spPr>
        <p:txBody>
          <a:bodyPr wrap="square" rtlCol="0">
            <a:spAutoFit/>
          </a:bodyPr>
          <a:lstStyle/>
          <a:p>
            <a:pPr algn="ctr"/>
            <a:r>
              <a:rPr lang="en-US" altLang="ja-JP" sz="3200" u="sng" dirty="0" smtClean="0">
                <a:latin typeface="游ゴシック" panose="020B0400000000000000" pitchFamily="50" charset="-128"/>
                <a:ea typeface="游ゴシック" panose="020B0400000000000000" pitchFamily="50" charset="-128"/>
              </a:rPr>
              <a:t>Kyoto template </a:t>
            </a:r>
            <a:r>
              <a:rPr lang="en-US" altLang="ja-JP" sz="2400" u="sng" dirty="0" smtClean="0">
                <a:latin typeface="游ゴシック" panose="020B0400000000000000" pitchFamily="50" charset="-128"/>
                <a:ea typeface="游ゴシック" panose="020B0400000000000000" pitchFamily="50" charset="-128"/>
              </a:rPr>
              <a:t>(Kawaguchi, KK et al 18)</a:t>
            </a:r>
            <a:endParaRPr lang="en-US" altLang="ja-JP" sz="2400" u="sng" dirty="0">
              <a:latin typeface="游ゴシック" panose="020B0400000000000000" pitchFamily="50" charset="-128"/>
              <a:ea typeface="游ゴシック" panose="020B0400000000000000" pitchFamily="50" charset="-128"/>
            </a:endParaRPr>
          </a:p>
        </p:txBody>
      </p:sp>
      <p:sp>
        <p:nvSpPr>
          <p:cNvPr id="4" name="テキスト ボックス 3"/>
          <p:cNvSpPr txBox="1"/>
          <p:nvPr/>
        </p:nvSpPr>
        <p:spPr>
          <a:xfrm>
            <a:off x="251520" y="980728"/>
            <a:ext cx="8784976" cy="523220"/>
          </a:xfrm>
          <a:prstGeom prst="rect">
            <a:avLst/>
          </a:prstGeom>
          <a:noFill/>
        </p:spPr>
        <p:txBody>
          <a:bodyPr wrap="square" rtlCol="0">
            <a:spAutoFit/>
          </a:bodyPr>
          <a:lstStyle/>
          <a:p>
            <a:pPr algn="ctr"/>
            <a:r>
              <a:rPr lang="en-US" altLang="ja-JP" sz="2800" dirty="0" smtClean="0">
                <a:latin typeface="游ゴシック" panose="020B0400000000000000" pitchFamily="50" charset="-128"/>
                <a:ea typeface="游ゴシック" panose="020B0400000000000000" pitchFamily="50" charset="-128"/>
              </a:rPr>
              <a:t>1.21M</a:t>
            </a:r>
            <a:r>
              <a:rPr lang="en-US" altLang="ja-JP" sz="2800" baseline="-25000" dirty="0" smtClean="0">
                <a:latin typeface="ＭＳ 明朝" panose="02020609040205080304" pitchFamily="17" charset="-128"/>
                <a:ea typeface="ＭＳ 明朝" panose="02020609040205080304" pitchFamily="17" charset="-128"/>
              </a:rPr>
              <a:t>☉</a:t>
            </a:r>
            <a:r>
              <a:rPr lang="en-US" altLang="ja-JP" sz="2800" dirty="0" smtClean="0">
                <a:latin typeface="游ゴシック" panose="020B0400000000000000" pitchFamily="50" charset="-128"/>
                <a:ea typeface="游ゴシック" panose="020B0400000000000000" pitchFamily="50" charset="-128"/>
              </a:rPr>
              <a:t>-1.51M</a:t>
            </a:r>
            <a:r>
              <a:rPr lang="en-US" altLang="ja-JP" sz="2800" baseline="-25000" dirty="0" smtClean="0">
                <a:latin typeface="ＭＳ 明朝" panose="02020609040205080304" pitchFamily="17" charset="-128"/>
                <a:ea typeface="ＭＳ 明朝" panose="02020609040205080304" pitchFamily="17" charset="-128"/>
              </a:rPr>
              <a:t>☉</a:t>
            </a:r>
            <a:r>
              <a:rPr lang="en-US" altLang="ja-JP" sz="2800" dirty="0" smtClean="0">
                <a:latin typeface="游ゴシック" panose="020B0400000000000000" pitchFamily="50" charset="-128"/>
                <a:ea typeface="游ゴシック" panose="020B0400000000000000" pitchFamily="50" charset="-128"/>
              </a:rPr>
              <a:t>, 1.16M</a:t>
            </a:r>
            <a:r>
              <a:rPr lang="en-US" altLang="ja-JP" sz="2800" baseline="-25000" dirty="0" smtClean="0">
                <a:latin typeface="ＭＳ 明朝" panose="02020609040205080304" pitchFamily="17" charset="-128"/>
                <a:ea typeface="ＭＳ 明朝" panose="02020609040205080304" pitchFamily="17" charset="-128"/>
              </a:rPr>
              <a:t>☉</a:t>
            </a:r>
            <a:r>
              <a:rPr lang="en-US" altLang="ja-JP" sz="2800" dirty="0" smtClean="0">
                <a:latin typeface="ＭＳ 明朝" panose="02020609040205080304" pitchFamily="17" charset="-128"/>
                <a:ea typeface="ＭＳ 明朝" panose="02020609040205080304" pitchFamily="17" charset="-128"/>
              </a:rPr>
              <a:t> </a:t>
            </a:r>
            <a:r>
              <a:rPr lang="en-US" altLang="ja-JP" sz="2800" dirty="0" smtClean="0">
                <a:latin typeface="游ゴシック" panose="020B0400000000000000" pitchFamily="50" charset="-128"/>
                <a:ea typeface="游ゴシック" panose="020B0400000000000000" pitchFamily="50" charset="-128"/>
              </a:rPr>
              <a:t>-1.58M</a:t>
            </a:r>
            <a:r>
              <a:rPr lang="en-US" altLang="ja-JP" sz="2800" baseline="-25000" dirty="0" smtClean="0">
                <a:latin typeface="ＭＳ 明朝" panose="02020609040205080304" pitchFamily="17" charset="-128"/>
                <a:ea typeface="ＭＳ 明朝" panose="02020609040205080304" pitchFamily="17" charset="-128"/>
              </a:rPr>
              <a:t>☉</a:t>
            </a:r>
            <a:r>
              <a:rPr lang="en-US" altLang="ja-JP" sz="2800" dirty="0" smtClean="0">
                <a:latin typeface="游ゴシック" panose="020B0400000000000000" pitchFamily="50" charset="-128"/>
                <a:ea typeface="游ゴシック" panose="020B0400000000000000" pitchFamily="50" charset="-128"/>
              </a:rPr>
              <a:t> with 5 EOSs</a:t>
            </a:r>
            <a:endParaRPr lang="en-US" altLang="ja-JP" sz="2800" dirty="0">
              <a:latin typeface="游ゴシック" panose="020B0400000000000000" pitchFamily="50" charset="-128"/>
              <a:ea typeface="游ゴシック" panose="020B0400000000000000" pitchFamily="50" charset="-128"/>
            </a:endParaRPr>
          </a:p>
        </p:txBody>
      </p:sp>
      <p:pic>
        <p:nvPicPr>
          <p:cNvPr id="5" name="図 4"/>
          <p:cNvPicPr>
            <a:picLocks noChangeAspect="1"/>
          </p:cNvPicPr>
          <p:nvPr/>
        </p:nvPicPr>
        <p:blipFill>
          <a:blip r:embed="rId3"/>
          <a:stretch>
            <a:fillRect/>
          </a:stretch>
        </p:blipFill>
        <p:spPr>
          <a:xfrm>
            <a:off x="1331640" y="1556792"/>
            <a:ext cx="6192688" cy="3727677"/>
          </a:xfrm>
          <a:prstGeom prst="rect">
            <a:avLst/>
          </a:prstGeom>
        </p:spPr>
      </p:pic>
      <p:sp>
        <p:nvSpPr>
          <p:cNvPr id="6" name="テキスト ボックス 5"/>
          <p:cNvSpPr txBox="1"/>
          <p:nvPr/>
        </p:nvSpPr>
        <p:spPr>
          <a:xfrm>
            <a:off x="251520" y="5499229"/>
            <a:ext cx="8064896" cy="1323439"/>
          </a:xfrm>
          <a:prstGeom prst="rect">
            <a:avLst/>
          </a:prstGeom>
          <a:noFill/>
        </p:spPr>
        <p:txBody>
          <a:bodyPr wrap="square" rtlCol="0">
            <a:spAutoFit/>
          </a:bodyPr>
          <a:lstStyle/>
          <a:p>
            <a:r>
              <a:rPr lang="en-US" altLang="ja-JP" sz="20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Systematic error is less than 0.1 rad</a:t>
            </a:r>
          </a:p>
          <a:p>
            <a:r>
              <a:rPr lang="ja-JP" altLang="en-US" sz="28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Independent analysis of adv. LIGO data </a:t>
            </a:r>
            <a:r>
              <a:rPr lang="en-US" altLang="ja-JP" sz="2400" dirty="0" smtClean="0">
                <a:latin typeface="游ゴシック" panose="020B0400000000000000" pitchFamily="50" charset="-128"/>
                <a:ea typeface="游ゴシック" panose="020B0400000000000000" pitchFamily="50" charset="-128"/>
              </a:rPr>
              <a:t>(</a:t>
            </a:r>
            <a:r>
              <a:rPr lang="en-US" altLang="ja-JP" sz="2400" dirty="0" err="1" smtClean="0">
                <a:latin typeface="游ゴシック" panose="020B0400000000000000" pitchFamily="50" charset="-128"/>
                <a:ea typeface="游ゴシック" panose="020B0400000000000000" pitchFamily="50" charset="-128"/>
              </a:rPr>
              <a:t>Narikawa</a:t>
            </a:r>
            <a:r>
              <a:rPr lang="en-US" altLang="ja-JP" sz="2400" dirty="0" smtClean="0">
                <a:latin typeface="游ゴシック" panose="020B0400000000000000" pitchFamily="50" charset="-128"/>
                <a:ea typeface="游ゴシック" panose="020B0400000000000000" pitchFamily="50" charset="-128"/>
              </a:rPr>
              <a:t> et al in prep)</a:t>
            </a:r>
          </a:p>
        </p:txBody>
      </p:sp>
    </p:spTree>
    <p:extLst>
      <p:ext uri="{BB962C8B-B14F-4D97-AF65-F5344CB8AC3E}">
        <p14:creationId xmlns:p14="http://schemas.microsoft.com/office/powerpoint/2010/main" val="34322713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899592" y="1353542"/>
            <a:ext cx="6789496" cy="2304256"/>
          </a:xfrm>
          <a:prstGeom prst="rect">
            <a:avLst/>
          </a:prstGeom>
          <a:noFill/>
          <a:ln w="9525">
            <a:noFill/>
            <a:miter lim="800000"/>
            <a:headEnd/>
            <a:tailEnd/>
          </a:ln>
        </p:spPr>
      </p:pic>
      <p:cxnSp>
        <p:nvCxnSpPr>
          <p:cNvPr id="3" name="直線矢印コネクタ 2"/>
          <p:cNvCxnSpPr/>
          <p:nvPr/>
        </p:nvCxnSpPr>
        <p:spPr>
          <a:xfrm>
            <a:off x="1547664" y="3657798"/>
            <a:ext cx="525658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6948264" y="3441774"/>
            <a:ext cx="1979712" cy="461665"/>
          </a:xfrm>
          <a:prstGeom prst="rect">
            <a:avLst/>
          </a:prstGeom>
          <a:noFill/>
        </p:spPr>
        <p:txBody>
          <a:bodyPr wrap="square" rtlCol="0">
            <a:spAutoFit/>
          </a:bodyPr>
          <a:lstStyle/>
          <a:p>
            <a:r>
              <a:rPr lang="en-US" altLang="ja-JP" sz="2400" dirty="0">
                <a:latin typeface="游ゴシック" panose="020B0400000000000000" pitchFamily="50" charset="-128"/>
                <a:ea typeface="游ゴシック" panose="020B0400000000000000" pitchFamily="50" charset="-128"/>
              </a:rPr>
              <a:t>Time axis</a:t>
            </a:r>
            <a:endParaRPr kumimoji="1" lang="ja-JP" altLang="en-US" sz="2400" dirty="0">
              <a:latin typeface="游ゴシック" panose="020B0400000000000000" pitchFamily="50" charset="-128"/>
              <a:ea typeface="游ゴシック" panose="020B0400000000000000" pitchFamily="50" charset="-128"/>
            </a:endParaRPr>
          </a:p>
        </p:txBody>
      </p:sp>
      <p:sp>
        <p:nvSpPr>
          <p:cNvPr id="5" name="円/楕円 4"/>
          <p:cNvSpPr/>
          <p:nvPr/>
        </p:nvSpPr>
        <p:spPr>
          <a:xfrm>
            <a:off x="4139952" y="1340768"/>
            <a:ext cx="3096344" cy="1512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 name="テキスト ボックス 7"/>
          <p:cNvSpPr txBox="1"/>
          <p:nvPr/>
        </p:nvSpPr>
        <p:spPr>
          <a:xfrm>
            <a:off x="57146" y="3861048"/>
            <a:ext cx="9108504" cy="2431435"/>
          </a:xfrm>
          <a:prstGeom prst="rect">
            <a:avLst/>
          </a:prstGeom>
          <a:noFill/>
        </p:spPr>
        <p:txBody>
          <a:bodyPr wrap="square" rtlCol="0">
            <a:spAutoFit/>
          </a:bodyPr>
          <a:lstStyle/>
          <a:p>
            <a:r>
              <a:rPr lang="en-US" altLang="ja-JP" sz="2800" u="sng" dirty="0" smtClean="0">
                <a:latin typeface="游ゴシック" panose="020B0400000000000000" pitchFamily="50" charset="-128"/>
                <a:ea typeface="游ゴシック" panose="020B0400000000000000" pitchFamily="50" charset="-128"/>
              </a:rPr>
              <a:t>Key ingredients</a:t>
            </a:r>
          </a:p>
          <a:p>
            <a:endParaRPr lang="en-US" altLang="ja-JP" sz="2000" dirty="0" smtClean="0">
              <a:latin typeface="游ゴシック" panose="020B0400000000000000" pitchFamily="50" charset="-128"/>
              <a:ea typeface="游ゴシック" panose="020B0400000000000000" pitchFamily="50" charset="-128"/>
            </a:endParaRPr>
          </a:p>
          <a:p>
            <a:r>
              <a:rPr lang="en-US" altLang="ja-JP" sz="2000" dirty="0" smtClean="0">
                <a:latin typeface="游ゴシック" panose="020B0400000000000000" pitchFamily="50" charset="-128"/>
                <a:ea typeface="游ゴシック" panose="020B0400000000000000" pitchFamily="50" charset="-128"/>
              </a:rPr>
              <a:t>▶ </a:t>
            </a:r>
            <a:r>
              <a:rPr lang="en-US" altLang="ja-JP" sz="2800" dirty="0" smtClean="0">
                <a:solidFill>
                  <a:srgbClr val="0070C0"/>
                </a:solidFill>
                <a:latin typeface="游ゴシック" panose="020B0400000000000000" pitchFamily="50" charset="-128"/>
                <a:ea typeface="游ゴシック" panose="020B0400000000000000" pitchFamily="50" charset="-128"/>
              </a:rPr>
              <a:t>Effective turbulent viscosity</a:t>
            </a:r>
            <a:r>
              <a:rPr lang="en-US" altLang="ja-JP" sz="2800" dirty="0" smtClean="0">
                <a:latin typeface="游ゴシック" panose="020B0400000000000000" pitchFamily="50" charset="-128"/>
                <a:ea typeface="游ゴシック" panose="020B0400000000000000" pitchFamily="50" charset="-128"/>
              </a:rPr>
              <a:t>: MHD instability</a:t>
            </a:r>
            <a:endParaRPr lang="en-US" altLang="ja-JP" sz="2400" dirty="0" smtClean="0">
              <a:latin typeface="游ゴシック" panose="020B0400000000000000" pitchFamily="50" charset="-128"/>
              <a:ea typeface="游ゴシック" panose="020B0400000000000000" pitchFamily="50" charset="-128"/>
            </a:endParaRPr>
          </a:p>
          <a:p>
            <a:endParaRPr lang="en-US" altLang="ja-JP" sz="2000" dirty="0" smtClean="0">
              <a:latin typeface="游ゴシック" panose="020B0400000000000000" pitchFamily="50" charset="-128"/>
              <a:ea typeface="游ゴシック" panose="020B0400000000000000" pitchFamily="50" charset="-128"/>
            </a:endParaRPr>
          </a:p>
          <a:p>
            <a:r>
              <a:rPr lang="en-US" altLang="ja-JP" sz="2000" dirty="0" smtClean="0">
                <a:latin typeface="游ゴシック" panose="020B0400000000000000" pitchFamily="50" charset="-128"/>
                <a:ea typeface="游ゴシック" panose="020B0400000000000000" pitchFamily="50" charset="-128"/>
              </a:rPr>
              <a:t>▶ </a:t>
            </a:r>
            <a:r>
              <a:rPr lang="en-US" altLang="ja-JP" sz="2800" dirty="0" smtClean="0">
                <a:solidFill>
                  <a:srgbClr val="0070C0"/>
                </a:solidFill>
                <a:latin typeface="游ゴシック" panose="020B0400000000000000" pitchFamily="50" charset="-128"/>
                <a:ea typeface="游ゴシック" panose="020B0400000000000000" pitchFamily="50" charset="-128"/>
              </a:rPr>
              <a:t>Electron fraction </a:t>
            </a:r>
            <a:r>
              <a:rPr lang="en-US" altLang="ja-JP" sz="2800" dirty="0" smtClean="0">
                <a:latin typeface="游ゴシック" panose="020B0400000000000000" pitchFamily="50" charset="-128"/>
                <a:ea typeface="游ゴシック" panose="020B0400000000000000" pitchFamily="50" charset="-128"/>
              </a:rPr>
              <a:t>≡ (# of electron)/(# of baryon) : Neutrino reaction</a:t>
            </a:r>
            <a:endParaRPr lang="en-US" altLang="ja-JP" sz="2400" dirty="0">
              <a:latin typeface="游ゴシック" panose="020B0400000000000000" pitchFamily="50" charset="-128"/>
              <a:ea typeface="游ゴシック" panose="020B0400000000000000" pitchFamily="50" charset="-128"/>
            </a:endParaRPr>
          </a:p>
        </p:txBody>
      </p:sp>
      <p:sp>
        <p:nvSpPr>
          <p:cNvPr id="9" name="テキスト ボックス 8"/>
          <p:cNvSpPr txBox="1"/>
          <p:nvPr/>
        </p:nvSpPr>
        <p:spPr>
          <a:xfrm>
            <a:off x="107504" y="129987"/>
            <a:ext cx="9145016" cy="1138773"/>
          </a:xfrm>
          <a:prstGeom prst="rect">
            <a:avLst/>
          </a:prstGeom>
          <a:noFill/>
        </p:spPr>
        <p:txBody>
          <a:bodyPr wrap="square" rtlCol="0">
            <a:spAutoFit/>
          </a:bodyPr>
          <a:lstStyle/>
          <a:p>
            <a:pPr algn="ctr"/>
            <a:r>
              <a:rPr lang="en-US" altLang="ja-JP" sz="3200" u="sng" dirty="0" smtClean="0">
                <a:latin typeface="游ゴシック" panose="020B0400000000000000" pitchFamily="50" charset="-128"/>
                <a:ea typeface="游ゴシック" panose="020B0400000000000000" pitchFamily="50" charset="-128"/>
              </a:rPr>
              <a:t>Post merger evolution of BNSs</a:t>
            </a:r>
            <a:endParaRPr kumimoji="1" lang="en-US" altLang="ja-JP" sz="2800" u="sng" dirty="0">
              <a:latin typeface="游ゴシック" panose="020B0400000000000000" pitchFamily="50" charset="-128"/>
              <a:ea typeface="游ゴシック" panose="020B0400000000000000" pitchFamily="50" charset="-128"/>
            </a:endParaRPr>
          </a:p>
          <a:p>
            <a:r>
              <a:rPr kumimoji="1" lang="en-US" altLang="ja-JP" dirty="0">
                <a:latin typeface="游ゴシック" panose="020B0400000000000000" pitchFamily="50" charset="-128"/>
                <a:ea typeface="游ゴシック" panose="020B0400000000000000" pitchFamily="50" charset="-128"/>
              </a:rPr>
              <a:t>       </a:t>
            </a:r>
            <a:endParaRPr kumimoji="1" lang="en-US" altLang="ja-JP" dirty="0" smtClean="0">
              <a:latin typeface="游ゴシック" panose="020B0400000000000000" pitchFamily="50" charset="-128"/>
              <a:ea typeface="游ゴシック" panose="020B0400000000000000" pitchFamily="50" charset="-128"/>
            </a:endParaRPr>
          </a:p>
          <a:p>
            <a:r>
              <a:rPr kumimoji="1" lang="en-US" altLang="ja-JP" dirty="0" smtClean="0">
                <a:latin typeface="游ゴシック" panose="020B0400000000000000" pitchFamily="50" charset="-128"/>
                <a:ea typeface="游ゴシック" panose="020B0400000000000000" pitchFamily="50" charset="-128"/>
              </a:rPr>
              <a:t>(</a:t>
            </a:r>
            <a:r>
              <a:rPr kumimoji="1" lang="en-US" altLang="ja-JP" dirty="0" err="1">
                <a:latin typeface="游ゴシック" panose="020B0400000000000000" pitchFamily="50" charset="-128"/>
                <a:ea typeface="游ゴシック" panose="020B0400000000000000" pitchFamily="50" charset="-128"/>
              </a:rPr>
              <a:t>Bartos</a:t>
            </a:r>
            <a:r>
              <a:rPr kumimoji="1" lang="en-US" altLang="ja-JP" dirty="0">
                <a:latin typeface="游ゴシック" panose="020B0400000000000000" pitchFamily="50" charset="-128"/>
                <a:ea typeface="游ゴシック" panose="020B0400000000000000" pitchFamily="50" charset="-128"/>
              </a:rPr>
              <a:t> et al. 13)</a:t>
            </a:r>
            <a:endParaRPr kumimoji="1" lang="ja-JP" altLang="en-US" dirty="0">
              <a:latin typeface="游ゴシック" panose="020B0400000000000000" pitchFamily="50" charset="-128"/>
              <a:ea typeface="游ゴシック" panose="020B0400000000000000" pitchFamily="50" charset="-128"/>
            </a:endParaRPr>
          </a:p>
        </p:txBody>
      </p:sp>
      <p:sp>
        <p:nvSpPr>
          <p:cNvPr id="10" name="テキスト ボックス 9"/>
          <p:cNvSpPr txBox="1"/>
          <p:nvPr/>
        </p:nvSpPr>
        <p:spPr>
          <a:xfrm>
            <a:off x="3779912" y="2884874"/>
            <a:ext cx="5148064" cy="400110"/>
          </a:xfrm>
          <a:prstGeom prst="rect">
            <a:avLst/>
          </a:prstGeom>
          <a:noFill/>
          <a:ln>
            <a:noFill/>
          </a:ln>
        </p:spPr>
        <p:txBody>
          <a:bodyPr wrap="square" rtlCol="0">
            <a:spAutoFit/>
          </a:bodyPr>
          <a:lstStyle/>
          <a:p>
            <a:r>
              <a:rPr lang="en-US" altLang="ja-JP" sz="2000" dirty="0">
                <a:solidFill>
                  <a:srgbClr val="FF0000"/>
                </a:solidFill>
                <a:latin typeface="游ゴシック" panose="020B0400000000000000" pitchFamily="50" charset="-128"/>
                <a:ea typeface="游ゴシック" panose="020B0400000000000000" pitchFamily="50" charset="-128"/>
              </a:rPr>
              <a:t>B-field and neutrino play an essential role</a:t>
            </a:r>
            <a:endParaRPr kumimoji="1" lang="ja-JP" altLang="en-US" sz="2000" dirty="0">
              <a:solidFill>
                <a:srgbClr val="FF0000"/>
              </a:solidFill>
              <a:latin typeface="游ゴシック" panose="020B0400000000000000" pitchFamily="50" charset="-128"/>
              <a:ea typeface="游ゴシック" panose="020B0400000000000000"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99592" y="116632"/>
            <a:ext cx="8496944" cy="646331"/>
          </a:xfrm>
          <a:prstGeom prst="rect">
            <a:avLst/>
          </a:prstGeom>
          <a:noFill/>
        </p:spPr>
        <p:txBody>
          <a:bodyPr wrap="square" rtlCol="0">
            <a:spAutoFit/>
          </a:bodyPr>
          <a:lstStyle/>
          <a:p>
            <a:r>
              <a:rPr kumimoji="1" lang="en-US" altLang="ja-JP" sz="3600" dirty="0" smtClean="0">
                <a:latin typeface="游ゴシック" panose="020B0400000000000000" pitchFamily="50" charset="-128"/>
                <a:ea typeface="游ゴシック" panose="020B0400000000000000" pitchFamily="50" charset="-128"/>
              </a:rPr>
              <a:t>GW170817 as a </a:t>
            </a:r>
            <a:r>
              <a:rPr lang="en-US" altLang="ja-JP" sz="3600" dirty="0" smtClean="0">
                <a:latin typeface="游ゴシック" panose="020B0400000000000000" pitchFamily="50" charset="-128"/>
                <a:ea typeface="游ゴシック" panose="020B0400000000000000" pitchFamily="50" charset="-128"/>
              </a:rPr>
              <a:t>BNS </a:t>
            </a:r>
            <a:r>
              <a:rPr kumimoji="1" lang="en-US" altLang="ja-JP" sz="3600" dirty="0" smtClean="0">
                <a:latin typeface="游ゴシック" panose="020B0400000000000000" pitchFamily="50" charset="-128"/>
                <a:ea typeface="游ゴシック" panose="020B0400000000000000" pitchFamily="50" charset="-128"/>
              </a:rPr>
              <a:t>merger event</a:t>
            </a:r>
            <a:endParaRPr kumimoji="1" lang="ja-JP" altLang="en-US" sz="3600" dirty="0">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a:blip r:embed="rId3"/>
          <a:stretch>
            <a:fillRect/>
          </a:stretch>
        </p:blipFill>
        <p:spPr>
          <a:xfrm>
            <a:off x="380999" y="764704"/>
            <a:ext cx="3400426" cy="4703536"/>
          </a:xfrm>
          <a:prstGeom prst="rect">
            <a:avLst/>
          </a:prstGeom>
        </p:spPr>
      </p:pic>
      <p:pic>
        <p:nvPicPr>
          <p:cNvPr id="4" name="図 3"/>
          <p:cNvPicPr>
            <a:picLocks noChangeAspect="1"/>
          </p:cNvPicPr>
          <p:nvPr/>
        </p:nvPicPr>
        <p:blipFill>
          <a:blip r:embed="rId4"/>
          <a:stretch>
            <a:fillRect/>
          </a:stretch>
        </p:blipFill>
        <p:spPr>
          <a:xfrm>
            <a:off x="3959081" y="1916757"/>
            <a:ext cx="3670532" cy="2408701"/>
          </a:xfrm>
          <a:prstGeom prst="rect">
            <a:avLst/>
          </a:prstGeom>
        </p:spPr>
      </p:pic>
      <p:sp>
        <p:nvSpPr>
          <p:cNvPr id="5" name="テキスト ボックス 4"/>
          <p:cNvSpPr txBox="1"/>
          <p:nvPr/>
        </p:nvSpPr>
        <p:spPr>
          <a:xfrm>
            <a:off x="152399" y="5500389"/>
            <a:ext cx="8801100" cy="1384995"/>
          </a:xfrm>
          <a:prstGeom prst="rect">
            <a:avLst/>
          </a:prstGeom>
          <a:noFill/>
        </p:spPr>
        <p:txBody>
          <a:bodyPr wrap="square" rtlCol="0">
            <a:spAutoFit/>
          </a:bodyPr>
          <a:lstStyle/>
          <a:p>
            <a:r>
              <a:rPr kumimoji="1" lang="ja-JP" altLang="en-US" sz="2000" dirty="0" smtClean="0">
                <a:latin typeface="游ゴシック" panose="020B0400000000000000" pitchFamily="50" charset="-128"/>
                <a:ea typeface="游ゴシック" panose="020B0400000000000000" pitchFamily="50" charset="-128"/>
              </a:rPr>
              <a:t>▶</a:t>
            </a:r>
            <a:r>
              <a:rPr kumimoji="1" lang="ja-JP" altLang="en-US" sz="2800" dirty="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Aug. 17</a:t>
            </a:r>
            <a:r>
              <a:rPr kumimoji="1" lang="en-US" altLang="ja-JP" sz="2800" baseline="30000" dirty="0" smtClean="0">
                <a:latin typeface="游ゴシック" panose="020B0400000000000000" pitchFamily="50" charset="-128"/>
                <a:ea typeface="游ゴシック" panose="020B0400000000000000" pitchFamily="50" charset="-128"/>
              </a:rPr>
              <a:t>th</a:t>
            </a:r>
            <a:r>
              <a:rPr kumimoji="1" lang="en-US" altLang="ja-JP" sz="2800" dirty="0" smtClean="0">
                <a:latin typeface="游ゴシック" panose="020B0400000000000000" pitchFamily="50" charset="-128"/>
                <a:ea typeface="游ゴシック" panose="020B0400000000000000" pitchFamily="50" charset="-128"/>
              </a:rPr>
              <a:t> 2017, 74 sec. signals detected by LIGO-Hanford.</a:t>
            </a:r>
          </a:p>
          <a:p>
            <a:r>
              <a:rPr lang="ja-JP" altLang="en-US" sz="2000" dirty="0">
                <a:latin typeface="游ゴシック" panose="020B0400000000000000" pitchFamily="50" charset="-128"/>
                <a:ea typeface="游ゴシック" panose="020B0400000000000000" pitchFamily="50" charset="-128"/>
              </a:rPr>
              <a:t>▶</a:t>
            </a:r>
            <a:r>
              <a:rPr lang="ja-JP" altLang="en-US" sz="2800" dirty="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S/N is 32.4 !</a:t>
            </a:r>
            <a:endParaRPr lang="en-US" altLang="ja-JP" sz="2800" dirty="0">
              <a:latin typeface="游ゴシック" panose="020B0400000000000000" pitchFamily="50" charset="-128"/>
              <a:ea typeface="游ゴシック" panose="020B0400000000000000" pitchFamily="50" charset="-128"/>
            </a:endParaRPr>
          </a:p>
        </p:txBody>
      </p:sp>
      <p:sp>
        <p:nvSpPr>
          <p:cNvPr id="6" name="テキスト ボックス 5"/>
          <p:cNvSpPr txBox="1"/>
          <p:nvPr/>
        </p:nvSpPr>
        <p:spPr>
          <a:xfrm>
            <a:off x="3971925" y="1053349"/>
            <a:ext cx="4848225" cy="523220"/>
          </a:xfrm>
          <a:prstGeom prst="rect">
            <a:avLst/>
          </a:prstGeom>
          <a:noFill/>
        </p:spPr>
        <p:txBody>
          <a:bodyPr wrap="square" rtlCol="0">
            <a:spAutoFit/>
          </a:bodyPr>
          <a:lstStyle/>
          <a:p>
            <a:r>
              <a:rPr kumimoji="1" lang="en-US" altLang="ja-JP" sz="2800" dirty="0" smtClean="0">
                <a:latin typeface="游ゴシック" panose="020B0400000000000000" pitchFamily="50" charset="-128"/>
                <a:ea typeface="游ゴシック" panose="020B0400000000000000" pitchFamily="50" charset="-128"/>
              </a:rPr>
              <a:t>Sky map by LIGO + VIRGO</a:t>
            </a:r>
          </a:p>
        </p:txBody>
      </p:sp>
      <p:sp>
        <p:nvSpPr>
          <p:cNvPr id="7" name="テキスト ボックス 6"/>
          <p:cNvSpPr txBox="1"/>
          <p:nvPr/>
        </p:nvSpPr>
        <p:spPr>
          <a:xfrm>
            <a:off x="4067944" y="4593322"/>
            <a:ext cx="3246458" cy="707886"/>
          </a:xfrm>
          <a:prstGeom prst="rect">
            <a:avLst/>
          </a:prstGeom>
          <a:noFill/>
        </p:spPr>
        <p:txBody>
          <a:bodyPr wrap="square" rtlCol="0">
            <a:spAutoFit/>
          </a:bodyPr>
          <a:lstStyle/>
          <a:p>
            <a:r>
              <a:rPr kumimoji="1" lang="en-US" altLang="ja-JP" sz="2000" dirty="0" smtClean="0">
                <a:latin typeface="游ゴシック" panose="020B0400000000000000" pitchFamily="50" charset="-128"/>
                <a:ea typeface="游ゴシック" panose="020B0400000000000000" pitchFamily="50" charset="-128"/>
              </a:rPr>
              <a:t>LSC-Virgo collaboration PRL 2017</a:t>
            </a:r>
            <a:endParaRPr kumimoji="1" lang="ja-JP" altLang="en-US" sz="2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957859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1835696" y="2031231"/>
            <a:ext cx="417646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1619672" y="2031231"/>
            <a:ext cx="601447" cy="461665"/>
          </a:xfrm>
          <a:prstGeom prst="rect">
            <a:avLst/>
          </a:prstGeom>
        </p:spPr>
        <p:txBody>
          <a:bodyPr wrap="none">
            <a:spAutoFit/>
          </a:bodyPr>
          <a:lstStyle/>
          <a:p>
            <a:r>
              <a:rPr lang="en-US" altLang="ja-JP" sz="2400" dirty="0">
                <a:latin typeface="小塚ゴシック Pro EL" pitchFamily="34" charset="-128"/>
                <a:ea typeface="小塚ゴシック Pro EL" pitchFamily="34" charset="-128"/>
              </a:rPr>
              <a:t>ρ</a:t>
            </a:r>
            <a:r>
              <a:rPr lang="en-US" altLang="ja-JP" sz="2400" baseline="-25000" dirty="0">
                <a:latin typeface="小塚ゴシック Pro EL" pitchFamily="34" charset="-128"/>
                <a:ea typeface="小塚ゴシック Pro EL" pitchFamily="34" charset="-128"/>
              </a:rPr>
              <a:t>1</a:t>
            </a:r>
            <a:endParaRPr lang="ja-JP" altLang="en-US" sz="2400" dirty="0">
              <a:latin typeface="小塚ゴシック Pro EL" pitchFamily="34" charset="-128"/>
              <a:ea typeface="小塚ゴシック Pro EL" pitchFamily="34" charset="-128"/>
            </a:endParaRPr>
          </a:p>
        </p:txBody>
      </p:sp>
      <p:sp>
        <p:nvSpPr>
          <p:cNvPr id="4" name="正方形/長方形 3"/>
          <p:cNvSpPr/>
          <p:nvPr/>
        </p:nvSpPr>
        <p:spPr>
          <a:xfrm>
            <a:off x="1619672" y="1445875"/>
            <a:ext cx="601447" cy="461665"/>
          </a:xfrm>
          <a:prstGeom prst="rect">
            <a:avLst/>
          </a:prstGeom>
        </p:spPr>
        <p:txBody>
          <a:bodyPr wrap="none">
            <a:spAutoFit/>
          </a:bodyPr>
          <a:lstStyle/>
          <a:p>
            <a:r>
              <a:rPr lang="en-US" altLang="ja-JP" sz="2400" dirty="0">
                <a:latin typeface="小塚ゴシック Pro EL" pitchFamily="34" charset="-128"/>
                <a:ea typeface="小塚ゴシック Pro EL" pitchFamily="34" charset="-128"/>
              </a:rPr>
              <a:t>ρ</a:t>
            </a:r>
            <a:r>
              <a:rPr lang="en-US" altLang="ja-JP" sz="2400" baseline="-25000" dirty="0">
                <a:latin typeface="小塚ゴシック Pro EL" pitchFamily="34" charset="-128"/>
                <a:ea typeface="小塚ゴシック Pro EL" pitchFamily="34" charset="-128"/>
              </a:rPr>
              <a:t>2</a:t>
            </a:r>
            <a:endParaRPr lang="ja-JP" altLang="en-US" sz="2400" dirty="0">
              <a:latin typeface="小塚ゴシック Pro EL" pitchFamily="34" charset="-128"/>
              <a:ea typeface="小塚ゴシック Pro EL" pitchFamily="34" charset="-128"/>
            </a:endParaRPr>
          </a:p>
        </p:txBody>
      </p:sp>
      <p:sp>
        <p:nvSpPr>
          <p:cNvPr id="5" name="正方形/長方形 4"/>
          <p:cNvSpPr/>
          <p:nvPr/>
        </p:nvSpPr>
        <p:spPr>
          <a:xfrm>
            <a:off x="2483768" y="2319263"/>
            <a:ext cx="444352" cy="461665"/>
          </a:xfrm>
          <a:prstGeom prst="rect">
            <a:avLst/>
          </a:prstGeom>
        </p:spPr>
        <p:txBody>
          <a:bodyPr wrap="none">
            <a:spAutoFit/>
          </a:bodyPr>
          <a:lstStyle/>
          <a:p>
            <a:r>
              <a:rPr lang="en-US" altLang="ja-JP" sz="2400" dirty="0">
                <a:latin typeface="小塚ゴシック Pro EL" pitchFamily="34" charset="-128"/>
                <a:ea typeface="小塚ゴシック Pro EL" pitchFamily="34" charset="-128"/>
              </a:rPr>
              <a:t>v</a:t>
            </a:r>
            <a:r>
              <a:rPr lang="en-US" altLang="ja-JP" sz="2400" baseline="-25000" dirty="0">
                <a:latin typeface="小塚ゴシック Pro EL" pitchFamily="34" charset="-128"/>
                <a:ea typeface="小塚ゴシック Pro EL" pitchFamily="34" charset="-128"/>
              </a:rPr>
              <a:t>1</a:t>
            </a:r>
            <a:endParaRPr lang="ja-JP" altLang="en-US" sz="2400" dirty="0">
              <a:latin typeface="小塚ゴシック Pro EL" pitchFamily="34" charset="-128"/>
              <a:ea typeface="小塚ゴシック Pro EL" pitchFamily="34" charset="-128"/>
            </a:endParaRPr>
          </a:p>
        </p:txBody>
      </p:sp>
      <p:cxnSp>
        <p:nvCxnSpPr>
          <p:cNvPr id="6" name="直線矢印コネクタ 5"/>
          <p:cNvCxnSpPr/>
          <p:nvPr/>
        </p:nvCxnSpPr>
        <p:spPr>
          <a:xfrm>
            <a:off x="2483768" y="2247255"/>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2483768" y="1700808"/>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2411760" y="1124744"/>
            <a:ext cx="444352" cy="461665"/>
          </a:xfrm>
          <a:prstGeom prst="rect">
            <a:avLst/>
          </a:prstGeom>
        </p:spPr>
        <p:txBody>
          <a:bodyPr wrap="none">
            <a:spAutoFit/>
          </a:bodyPr>
          <a:lstStyle/>
          <a:p>
            <a:r>
              <a:rPr lang="en-US" altLang="ja-JP" sz="2400" dirty="0">
                <a:latin typeface="小塚ゴシック Pro EL" pitchFamily="34" charset="-128"/>
                <a:ea typeface="小塚ゴシック Pro EL" pitchFamily="34" charset="-128"/>
              </a:rPr>
              <a:t>v</a:t>
            </a:r>
            <a:r>
              <a:rPr lang="en-US" altLang="ja-JP" sz="2400" baseline="-25000" dirty="0">
                <a:latin typeface="小塚ゴシック Pro EL" pitchFamily="34" charset="-128"/>
                <a:ea typeface="小塚ゴシック Pro EL" pitchFamily="34" charset="-128"/>
              </a:rPr>
              <a:t>2</a:t>
            </a:r>
            <a:endParaRPr lang="ja-JP" altLang="en-US" sz="2400" dirty="0">
              <a:latin typeface="小塚ゴシック Pro EL" pitchFamily="34" charset="-128"/>
              <a:ea typeface="小塚ゴシック Pro EL" pitchFamily="34" charset="-128"/>
            </a:endParaRPr>
          </a:p>
        </p:txBody>
      </p:sp>
      <p:sp>
        <p:nvSpPr>
          <p:cNvPr id="9" name="下矢印 8"/>
          <p:cNvSpPr/>
          <p:nvPr/>
        </p:nvSpPr>
        <p:spPr>
          <a:xfrm>
            <a:off x="5580112" y="1815207"/>
            <a:ext cx="216024" cy="4361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508104" y="1239143"/>
            <a:ext cx="370614" cy="461665"/>
          </a:xfrm>
          <a:prstGeom prst="rect">
            <a:avLst/>
          </a:prstGeom>
        </p:spPr>
        <p:txBody>
          <a:bodyPr wrap="none">
            <a:spAutoFit/>
          </a:bodyPr>
          <a:lstStyle/>
          <a:p>
            <a:r>
              <a:rPr lang="en-US" altLang="ja-JP" sz="2400" dirty="0">
                <a:latin typeface="小塚ゴシック Pro EL" pitchFamily="34" charset="-128"/>
                <a:ea typeface="小塚ゴシック Pro EL" pitchFamily="34" charset="-128"/>
              </a:rPr>
              <a:t>g</a:t>
            </a:r>
            <a:endParaRPr lang="ja-JP" altLang="en-US" sz="2400" dirty="0">
              <a:latin typeface="小塚ゴシック Pro EL" pitchFamily="34" charset="-128"/>
              <a:ea typeface="小塚ゴシック Pro EL" pitchFamily="34" charset="-128"/>
            </a:endParaRPr>
          </a:p>
        </p:txBody>
      </p:sp>
      <p:sp>
        <p:nvSpPr>
          <p:cNvPr id="11" name="テキスト ボックス 10"/>
          <p:cNvSpPr txBox="1"/>
          <p:nvPr/>
        </p:nvSpPr>
        <p:spPr>
          <a:xfrm>
            <a:off x="251520" y="591071"/>
            <a:ext cx="8784976" cy="769441"/>
          </a:xfrm>
          <a:prstGeom prst="rect">
            <a:avLst/>
          </a:prstGeom>
          <a:noFill/>
        </p:spPr>
        <p:txBody>
          <a:bodyPr wrap="square" rtlCol="0">
            <a:spAutoFit/>
          </a:bodyPr>
          <a:lstStyle/>
          <a:p>
            <a:r>
              <a:rPr lang="en-US" altLang="ja-JP" sz="2400" u="sng" dirty="0">
                <a:latin typeface="游ゴシック" panose="020B0400000000000000" pitchFamily="50" charset="-128"/>
                <a:ea typeface="游ゴシック" panose="020B0400000000000000" pitchFamily="50" charset="-128"/>
              </a:rPr>
              <a:t>Kelvin Helmholtz </a:t>
            </a:r>
            <a:r>
              <a:rPr lang="en-US" altLang="ja-JP" sz="2400" u="sng" dirty="0" smtClean="0">
                <a:latin typeface="游ゴシック" panose="020B0400000000000000" pitchFamily="50" charset="-128"/>
                <a:ea typeface="游ゴシック" panose="020B0400000000000000" pitchFamily="50" charset="-128"/>
              </a:rPr>
              <a:t>instability </a:t>
            </a:r>
            <a:r>
              <a:rPr lang="en-US" altLang="ja-JP" sz="2000" dirty="0">
                <a:latin typeface="游ゴシック" panose="020B0400000000000000" pitchFamily="50" charset="-128"/>
                <a:ea typeface="游ゴシック" panose="020B0400000000000000" pitchFamily="50" charset="-128"/>
              </a:rPr>
              <a:t>(</a:t>
            </a:r>
            <a:r>
              <a:rPr lang="en-US" altLang="ja-JP" sz="2000" dirty="0" err="1">
                <a:latin typeface="游ゴシック" panose="020B0400000000000000" pitchFamily="50" charset="-128"/>
                <a:ea typeface="游ゴシック" panose="020B0400000000000000" pitchFamily="50" charset="-128"/>
              </a:rPr>
              <a:t>Rasio</a:t>
            </a:r>
            <a:r>
              <a:rPr lang="en-US" altLang="ja-JP" sz="2000" dirty="0">
                <a:latin typeface="游ゴシック" panose="020B0400000000000000" pitchFamily="50" charset="-128"/>
                <a:ea typeface="游ゴシック" panose="020B0400000000000000" pitchFamily="50" charset="-128"/>
              </a:rPr>
              <a:t> and Shapiro 99, Price &amp; </a:t>
            </a:r>
            <a:r>
              <a:rPr lang="en-US" altLang="ja-JP" sz="2000" dirty="0" err="1">
                <a:latin typeface="游ゴシック" panose="020B0400000000000000" pitchFamily="50" charset="-128"/>
                <a:ea typeface="游ゴシック" panose="020B0400000000000000" pitchFamily="50" charset="-128"/>
              </a:rPr>
              <a:t>Rosswog</a:t>
            </a:r>
            <a:r>
              <a:rPr lang="en-US" altLang="ja-JP" sz="2000" dirty="0">
                <a:latin typeface="游ゴシック" panose="020B0400000000000000" pitchFamily="50" charset="-128"/>
                <a:ea typeface="游ゴシック" panose="020B0400000000000000" pitchFamily="50" charset="-128"/>
              </a:rPr>
              <a:t> 05</a:t>
            </a:r>
            <a:r>
              <a:rPr lang="en-US" altLang="ja-JP" sz="2000" dirty="0" smtClean="0">
                <a:latin typeface="游ゴシック" panose="020B0400000000000000" pitchFamily="50" charset="-128"/>
                <a:ea typeface="游ゴシック" panose="020B0400000000000000" pitchFamily="50" charset="-128"/>
              </a:rPr>
              <a:t>)</a:t>
            </a:r>
            <a:endParaRPr lang="ja-JP" altLang="en-US" sz="2000" dirty="0">
              <a:latin typeface="游ゴシック" panose="020B0400000000000000" pitchFamily="50" charset="-128"/>
              <a:ea typeface="游ゴシック" panose="020B0400000000000000" pitchFamily="50" charset="-128"/>
            </a:endParaRPr>
          </a:p>
        </p:txBody>
      </p:sp>
      <p:sp>
        <p:nvSpPr>
          <p:cNvPr id="13" name="正方形/長方形 12"/>
          <p:cNvSpPr/>
          <p:nvPr/>
        </p:nvSpPr>
        <p:spPr>
          <a:xfrm>
            <a:off x="35496" y="2636912"/>
            <a:ext cx="10369152" cy="1200329"/>
          </a:xfrm>
          <a:prstGeom prst="rect">
            <a:avLst/>
          </a:prstGeom>
        </p:spPr>
        <p:txBody>
          <a:bodyPr wrap="square">
            <a:spAutoFit/>
          </a:bodyPr>
          <a:lstStyle/>
          <a:p>
            <a:r>
              <a:rPr lang="en-US" altLang="ja-JP" sz="2400" dirty="0">
                <a:latin typeface="游ゴシック" panose="020B0400000000000000" pitchFamily="50" charset="-128"/>
                <a:ea typeface="游ゴシック" panose="020B0400000000000000" pitchFamily="50" charset="-128"/>
              </a:rPr>
              <a:t>Minimum wave number of the unstable mode ; </a:t>
            </a:r>
          </a:p>
          <a:p>
            <a:r>
              <a:rPr lang="en-US" altLang="ja-JP" sz="2400" dirty="0" err="1">
                <a:latin typeface="游ゴシック" panose="020B0400000000000000" pitchFamily="50" charset="-128"/>
                <a:ea typeface="游ゴシック" panose="020B0400000000000000" pitchFamily="50" charset="-128"/>
              </a:rPr>
              <a:t>k</a:t>
            </a:r>
            <a:r>
              <a:rPr lang="en-US" altLang="ja-JP" sz="2400" baseline="-25000" dirty="0" err="1">
                <a:latin typeface="游ゴシック" panose="020B0400000000000000" pitchFamily="50" charset="-128"/>
                <a:ea typeface="游ゴシック" panose="020B0400000000000000" pitchFamily="50" charset="-128"/>
              </a:rPr>
              <a:t>min</a:t>
            </a:r>
            <a:r>
              <a:rPr lang="en-US" altLang="ja-JP" sz="2400" dirty="0">
                <a:latin typeface="游ゴシック" panose="020B0400000000000000" pitchFamily="50" charset="-128"/>
                <a:ea typeface="游ゴシック" panose="020B0400000000000000" pitchFamily="50" charset="-128"/>
              </a:rPr>
              <a:t> ∝ g(ρ</a:t>
            </a:r>
            <a:r>
              <a:rPr lang="en-US" altLang="ja-JP" sz="2400" baseline="-25000" dirty="0">
                <a:latin typeface="游ゴシック" panose="020B0400000000000000" pitchFamily="50" charset="-128"/>
                <a:ea typeface="游ゴシック" panose="020B0400000000000000" pitchFamily="50" charset="-128"/>
              </a:rPr>
              <a:t>1</a:t>
            </a:r>
            <a:r>
              <a:rPr lang="en-US" altLang="ja-JP" sz="2400" dirty="0">
                <a:latin typeface="游ゴシック" panose="020B0400000000000000" pitchFamily="50" charset="-128"/>
                <a:ea typeface="游ゴシック" panose="020B0400000000000000" pitchFamily="50" charset="-128"/>
              </a:rPr>
              <a:t>–ρ</a:t>
            </a:r>
            <a:r>
              <a:rPr lang="en-US" altLang="ja-JP" sz="2400" baseline="-25000" dirty="0">
                <a:latin typeface="游ゴシック" panose="020B0400000000000000" pitchFamily="50" charset="-128"/>
                <a:ea typeface="游ゴシック" panose="020B0400000000000000" pitchFamily="50" charset="-128"/>
              </a:rPr>
              <a:t>2</a:t>
            </a:r>
            <a:r>
              <a:rPr lang="en-US" altLang="ja-JP" sz="2400" dirty="0">
                <a:latin typeface="游ゴシック" panose="020B0400000000000000" pitchFamily="50" charset="-128"/>
                <a:ea typeface="游ゴシック" panose="020B0400000000000000" pitchFamily="50" charset="-128"/>
              </a:rPr>
              <a:t>)/(v</a:t>
            </a:r>
            <a:r>
              <a:rPr lang="en-US" altLang="ja-JP" sz="2400" baseline="-25000" dirty="0">
                <a:latin typeface="游ゴシック" panose="020B0400000000000000" pitchFamily="50" charset="-128"/>
                <a:ea typeface="游ゴシック" panose="020B0400000000000000" pitchFamily="50" charset="-128"/>
              </a:rPr>
              <a:t>1</a:t>
            </a:r>
            <a:r>
              <a:rPr lang="en-US" altLang="ja-JP" sz="2400" dirty="0">
                <a:latin typeface="游ゴシック" panose="020B0400000000000000" pitchFamily="50" charset="-128"/>
                <a:ea typeface="游ゴシック" panose="020B0400000000000000" pitchFamily="50" charset="-128"/>
              </a:rPr>
              <a:t>-v</a:t>
            </a:r>
            <a:r>
              <a:rPr lang="en-US" altLang="ja-JP" sz="2400" baseline="-25000" dirty="0">
                <a:latin typeface="游ゴシック" panose="020B0400000000000000" pitchFamily="50" charset="-128"/>
                <a:ea typeface="游ゴシック" panose="020B0400000000000000" pitchFamily="50" charset="-128"/>
              </a:rPr>
              <a:t>2</a:t>
            </a:r>
            <a:r>
              <a:rPr lang="en-US" altLang="ja-JP" sz="2400" dirty="0">
                <a:latin typeface="游ゴシック" panose="020B0400000000000000" pitchFamily="50" charset="-128"/>
                <a:ea typeface="游ゴシック" panose="020B0400000000000000" pitchFamily="50" charset="-128"/>
              </a:rPr>
              <a:t>)</a:t>
            </a:r>
            <a:r>
              <a:rPr lang="en-US" altLang="ja-JP" sz="2400" baseline="30000" dirty="0">
                <a:latin typeface="游ゴシック" panose="020B0400000000000000" pitchFamily="50" charset="-128"/>
                <a:ea typeface="游ゴシック" panose="020B0400000000000000" pitchFamily="50" charset="-128"/>
              </a:rPr>
              <a:t>2</a:t>
            </a:r>
          </a:p>
          <a:p>
            <a:r>
              <a:rPr lang="ja-JP" altLang="en-US" sz="2400" dirty="0">
                <a:latin typeface="游ゴシック" panose="020B0400000000000000" pitchFamily="50" charset="-128"/>
                <a:ea typeface="游ゴシック" panose="020B0400000000000000" pitchFamily="50" charset="-128"/>
              </a:rPr>
              <a:t>⇒ </a:t>
            </a:r>
            <a:r>
              <a:rPr lang="en-US" altLang="ja-JP" sz="2400" dirty="0">
                <a:latin typeface="游ゴシック" panose="020B0400000000000000" pitchFamily="50" charset="-128"/>
                <a:ea typeface="游ゴシック" panose="020B0400000000000000" pitchFamily="50" charset="-128"/>
              </a:rPr>
              <a:t>If g = 0, all the mode are unstable.  </a:t>
            </a:r>
            <a:r>
              <a:rPr lang="en-US" altLang="ja-JP" sz="2400" dirty="0" smtClean="0">
                <a:solidFill>
                  <a:srgbClr val="0070C0"/>
                </a:solidFill>
                <a:latin typeface="游ゴシック" panose="020B0400000000000000" pitchFamily="50" charset="-128"/>
                <a:ea typeface="游ゴシック" panose="020B0400000000000000" pitchFamily="50" charset="-128"/>
              </a:rPr>
              <a:t>σ </a:t>
            </a:r>
            <a:r>
              <a:rPr lang="en-US" altLang="ja-JP" sz="2400" dirty="0">
                <a:solidFill>
                  <a:srgbClr val="0070C0"/>
                </a:solidFill>
                <a:latin typeface="游ゴシック" panose="020B0400000000000000" pitchFamily="50" charset="-128"/>
                <a:ea typeface="游ゴシック" panose="020B0400000000000000" pitchFamily="50" charset="-128"/>
              </a:rPr>
              <a:t>∝ k</a:t>
            </a:r>
          </a:p>
        </p:txBody>
      </p:sp>
      <p:sp>
        <p:nvSpPr>
          <p:cNvPr id="14" name="正方形/長方形 13"/>
          <p:cNvSpPr/>
          <p:nvPr/>
        </p:nvSpPr>
        <p:spPr>
          <a:xfrm>
            <a:off x="1547664" y="44624"/>
            <a:ext cx="6678431" cy="584775"/>
          </a:xfrm>
          <a:prstGeom prst="rect">
            <a:avLst/>
          </a:prstGeom>
        </p:spPr>
        <p:txBody>
          <a:bodyPr wrap="none">
            <a:spAutoFit/>
          </a:bodyPr>
          <a:lstStyle/>
          <a:p>
            <a:r>
              <a:rPr lang="en-US" altLang="ja-JP" sz="3200" dirty="0">
                <a:latin typeface="游ゴシック" panose="020B0400000000000000" pitchFamily="50" charset="-128"/>
                <a:ea typeface="游ゴシック" panose="020B0400000000000000" pitchFamily="50" charset="-128"/>
              </a:rPr>
              <a:t>B-field amplification @ the </a:t>
            </a:r>
            <a:r>
              <a:rPr lang="en-US" altLang="ja-JP" sz="3200" dirty="0" smtClean="0">
                <a:latin typeface="游ゴシック" panose="020B0400000000000000" pitchFamily="50" charset="-128"/>
                <a:ea typeface="游ゴシック" panose="020B0400000000000000" pitchFamily="50" charset="-128"/>
              </a:rPr>
              <a:t>merger</a:t>
            </a:r>
            <a:endParaRPr lang="ja-JP" altLang="en-US" sz="3200" dirty="0">
              <a:latin typeface="游ゴシック" panose="020B0400000000000000" pitchFamily="50" charset="-128"/>
              <a:ea typeface="游ゴシック" panose="020B0400000000000000" pitchFamily="50" charset="-128"/>
            </a:endParaRPr>
          </a:p>
        </p:txBody>
      </p:sp>
      <p:pic>
        <p:nvPicPr>
          <p:cNvPr id="2050" name="Picture 2"/>
          <p:cNvPicPr>
            <a:picLocks noChangeAspect="1" noChangeArrowheads="1"/>
          </p:cNvPicPr>
          <p:nvPr/>
        </p:nvPicPr>
        <p:blipFill>
          <a:blip r:embed="rId3" cstate="print"/>
          <a:srcRect/>
          <a:stretch>
            <a:fillRect/>
          </a:stretch>
        </p:blipFill>
        <p:spPr bwMode="auto">
          <a:xfrm>
            <a:off x="395536" y="3861048"/>
            <a:ext cx="3816424" cy="3075395"/>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5148064" y="3858382"/>
            <a:ext cx="3528392" cy="3027002"/>
          </a:xfrm>
          <a:prstGeom prst="rect">
            <a:avLst/>
          </a:prstGeom>
          <a:noFill/>
          <a:ln w="9525">
            <a:noFill/>
            <a:miter lim="800000"/>
            <a:headEnd/>
            <a:tailEnd/>
          </a:ln>
        </p:spPr>
      </p:pic>
      <p:sp>
        <p:nvSpPr>
          <p:cNvPr id="17" name="右矢印 16"/>
          <p:cNvSpPr/>
          <p:nvPr/>
        </p:nvSpPr>
        <p:spPr>
          <a:xfrm>
            <a:off x="4211960" y="5085184"/>
            <a:ext cx="57606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838649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enta\Desktop\gallery\BNS KH project\D_xy_H4_14_B13_150m.gif"/>
          <p:cNvPicPr>
            <a:picLocks noChangeAspect="1" noChangeArrowheads="1" noCrop="1"/>
          </p:cNvPicPr>
          <p:nvPr/>
        </p:nvPicPr>
        <p:blipFill>
          <a:blip r:embed="rId3" cstate="print"/>
          <a:srcRect/>
          <a:stretch>
            <a:fillRect/>
          </a:stretch>
        </p:blipFill>
        <p:spPr bwMode="auto">
          <a:xfrm>
            <a:off x="3536336" y="1487892"/>
            <a:ext cx="6004216" cy="4202951"/>
          </a:xfrm>
          <a:prstGeom prst="rect">
            <a:avLst/>
          </a:prstGeom>
          <a:noFill/>
        </p:spPr>
      </p:pic>
      <p:pic>
        <p:nvPicPr>
          <p:cNvPr id="1026" name="Picture 2" descr="C:\Users\kenta\Desktop\gallery\BNS KH project\D_xy_H4_14_B13_17.5m.gif"/>
          <p:cNvPicPr>
            <a:picLocks noChangeAspect="1" noChangeArrowheads="1" noCrop="1"/>
          </p:cNvPicPr>
          <p:nvPr/>
        </p:nvPicPr>
        <p:blipFill>
          <a:blip r:embed="rId4" cstate="print"/>
          <a:srcRect/>
          <a:stretch>
            <a:fillRect/>
          </a:stretch>
        </p:blipFill>
        <p:spPr bwMode="auto">
          <a:xfrm>
            <a:off x="-972616" y="1739135"/>
            <a:ext cx="5616624" cy="3931637"/>
          </a:xfrm>
          <a:prstGeom prst="rect">
            <a:avLst/>
          </a:prstGeom>
          <a:noFill/>
        </p:spPr>
      </p:pic>
      <p:sp>
        <p:nvSpPr>
          <p:cNvPr id="2" name="テキスト ボックス 1"/>
          <p:cNvSpPr txBox="1"/>
          <p:nvPr/>
        </p:nvSpPr>
        <p:spPr>
          <a:xfrm>
            <a:off x="395536" y="44624"/>
            <a:ext cx="8928992" cy="584775"/>
          </a:xfrm>
          <a:prstGeom prst="rect">
            <a:avLst/>
          </a:prstGeom>
          <a:noFill/>
        </p:spPr>
        <p:txBody>
          <a:bodyPr wrap="square" rtlCol="0">
            <a:spAutoFit/>
          </a:bodyPr>
          <a:lstStyle/>
          <a:p>
            <a:r>
              <a:rPr lang="en-US" altLang="ja-JP" sz="3200" u="sng" dirty="0">
                <a:latin typeface="游ゴシック" panose="020B0400000000000000" pitchFamily="50" charset="-128"/>
                <a:ea typeface="游ゴシック" panose="020B0400000000000000" pitchFamily="50" charset="-128"/>
              </a:rPr>
              <a:t>Magnetization of the remnant massive NS</a:t>
            </a:r>
          </a:p>
        </p:txBody>
      </p:sp>
      <p:sp>
        <p:nvSpPr>
          <p:cNvPr id="4" name="テキスト ボックス 3"/>
          <p:cNvSpPr txBox="1"/>
          <p:nvPr/>
        </p:nvSpPr>
        <p:spPr>
          <a:xfrm>
            <a:off x="1475656" y="620688"/>
            <a:ext cx="8064896" cy="523220"/>
          </a:xfrm>
          <a:prstGeom prst="rect">
            <a:avLst/>
          </a:prstGeom>
          <a:noFill/>
        </p:spPr>
        <p:txBody>
          <a:bodyPr wrap="square" rtlCol="0">
            <a:spAutoFit/>
          </a:bodyPr>
          <a:lstStyle/>
          <a:p>
            <a:r>
              <a:rPr lang="en-US" altLang="ja-JP" sz="2800" dirty="0">
                <a:latin typeface="游ゴシック" panose="020B0400000000000000" pitchFamily="50" charset="-128"/>
                <a:ea typeface="游ゴシック" panose="020B0400000000000000" pitchFamily="50" charset="-128"/>
              </a:rPr>
              <a:t>Kelvin-Helmholtz instability</a:t>
            </a:r>
            <a:r>
              <a:rPr lang="ja-JP" altLang="en-US" sz="2800" dirty="0">
                <a:latin typeface="游ゴシック" panose="020B0400000000000000" pitchFamily="50" charset="-128"/>
                <a:ea typeface="游ゴシック" panose="020B0400000000000000" pitchFamily="50" charset="-128"/>
              </a:rPr>
              <a:t> </a:t>
            </a:r>
            <a:r>
              <a:rPr lang="en-US" altLang="ja-JP" sz="2400" dirty="0">
                <a:latin typeface="游ゴシック" panose="020B0400000000000000" pitchFamily="50" charset="-128"/>
                <a:ea typeface="游ゴシック" panose="020B0400000000000000" pitchFamily="50" charset="-128"/>
              </a:rPr>
              <a:t>(KK et al. 14, 15)</a:t>
            </a:r>
          </a:p>
        </p:txBody>
      </p:sp>
      <p:sp>
        <p:nvSpPr>
          <p:cNvPr id="5" name="テキスト ボックス 4"/>
          <p:cNvSpPr txBox="1"/>
          <p:nvPr/>
        </p:nvSpPr>
        <p:spPr>
          <a:xfrm>
            <a:off x="755576" y="1124744"/>
            <a:ext cx="7128792" cy="954107"/>
          </a:xfrm>
          <a:prstGeom prst="rect">
            <a:avLst/>
          </a:prstGeom>
          <a:noFill/>
        </p:spPr>
        <p:txBody>
          <a:bodyPr wrap="square" rtlCol="0">
            <a:spAutoFit/>
          </a:bodyPr>
          <a:lstStyle/>
          <a:p>
            <a:r>
              <a:rPr lang="en-US" altLang="ja-JP" sz="2800" dirty="0" smtClean="0">
                <a:solidFill>
                  <a:srgbClr val="00B0F0"/>
                </a:solidFill>
                <a:latin typeface="游ゴシック" panose="020B0400000000000000" pitchFamily="50" charset="-128"/>
                <a:ea typeface="游ゴシック" panose="020B0400000000000000" pitchFamily="50" charset="-128"/>
              </a:rPr>
              <a:t>Fine resolution</a:t>
            </a:r>
            <a:r>
              <a:rPr lang="ja-JP" altLang="en-US" sz="2800" dirty="0" smtClean="0">
                <a:solidFill>
                  <a:srgbClr val="00B0F0"/>
                </a:solidFill>
                <a:latin typeface="游ゴシック" panose="020B0400000000000000" pitchFamily="50" charset="-128"/>
                <a:ea typeface="游ゴシック" panose="020B0400000000000000" pitchFamily="50" charset="-128"/>
              </a:rPr>
              <a:t> </a:t>
            </a:r>
            <a:endParaRPr lang="en-US" altLang="ja-JP" sz="2800" dirty="0" smtClean="0">
              <a:solidFill>
                <a:srgbClr val="00B0F0"/>
              </a:solidFill>
              <a:latin typeface="游ゴシック" panose="020B0400000000000000" pitchFamily="50" charset="-128"/>
              <a:ea typeface="游ゴシック" panose="020B0400000000000000" pitchFamily="50" charset="-128"/>
            </a:endParaRPr>
          </a:p>
          <a:p>
            <a:r>
              <a:rPr lang="en-US" altLang="ja-JP" sz="2800" dirty="0" smtClean="0">
                <a:solidFill>
                  <a:srgbClr val="00B0F0"/>
                </a:solidFill>
                <a:latin typeface="游ゴシック" panose="020B0400000000000000" pitchFamily="50" charset="-128"/>
                <a:ea typeface="游ゴシック" panose="020B0400000000000000" pitchFamily="50" charset="-128"/>
              </a:rPr>
              <a:t>(</a:t>
            </a:r>
            <a:r>
              <a:rPr lang="en-US" altLang="ja-JP" sz="2800" dirty="0" err="1" smtClean="0">
                <a:solidFill>
                  <a:srgbClr val="00B0F0"/>
                </a:solidFill>
                <a:latin typeface="游ゴシック" panose="020B0400000000000000" pitchFamily="50" charset="-128"/>
                <a:ea typeface="游ゴシック" panose="020B0400000000000000" pitchFamily="50" charset="-128"/>
              </a:rPr>
              <a:t>Δx</a:t>
            </a:r>
            <a:r>
              <a:rPr lang="en-US" altLang="ja-JP" sz="2800" dirty="0" smtClean="0">
                <a:solidFill>
                  <a:srgbClr val="00B0F0"/>
                </a:solidFill>
                <a:latin typeface="游ゴシック" panose="020B0400000000000000" pitchFamily="50" charset="-128"/>
                <a:ea typeface="游ゴシック" panose="020B0400000000000000" pitchFamily="50" charset="-128"/>
              </a:rPr>
              <a:t>=17.5m)</a:t>
            </a:r>
            <a:endParaRPr kumimoji="1" lang="ja-JP" altLang="en-US" sz="2800" dirty="0">
              <a:solidFill>
                <a:srgbClr val="00B0F0"/>
              </a:solidFill>
              <a:latin typeface="游ゴシック" panose="020B0400000000000000" pitchFamily="50" charset="-128"/>
              <a:ea typeface="游ゴシック" panose="020B0400000000000000" pitchFamily="50" charset="-128"/>
            </a:endParaRPr>
          </a:p>
        </p:txBody>
      </p:sp>
      <p:sp>
        <p:nvSpPr>
          <p:cNvPr id="8" name="テキスト ボックス 7"/>
          <p:cNvSpPr txBox="1"/>
          <p:nvPr/>
        </p:nvSpPr>
        <p:spPr>
          <a:xfrm>
            <a:off x="35496" y="5485765"/>
            <a:ext cx="9108504" cy="1384995"/>
          </a:xfrm>
          <a:prstGeom prst="rect">
            <a:avLst/>
          </a:prstGeom>
          <a:noFill/>
        </p:spPr>
        <p:txBody>
          <a:bodyPr wrap="square" rtlCol="0">
            <a:spAutoFit/>
          </a:bodyPr>
          <a:lstStyle/>
          <a:p>
            <a:r>
              <a:rPr lang="en-US" altLang="ja-JP" sz="2000" dirty="0">
                <a:latin typeface="游ゴシック" panose="020B0400000000000000" pitchFamily="50" charset="-128"/>
                <a:ea typeface="游ゴシック" panose="020B0400000000000000" pitchFamily="50" charset="-128"/>
              </a:rPr>
              <a:t>▶</a:t>
            </a:r>
            <a:r>
              <a:rPr lang="en-US" altLang="ja-JP" sz="2800" dirty="0">
                <a:latin typeface="游ゴシック" panose="020B0400000000000000" pitchFamily="50" charset="-128"/>
                <a:ea typeface="游ゴシック" panose="020B0400000000000000" pitchFamily="50" charset="-128"/>
              </a:rPr>
              <a:t>Small scale vortices develop rapidly</a:t>
            </a:r>
            <a:r>
              <a:rPr lang="ja-JP" altLang="en-US" sz="2800" dirty="0">
                <a:latin typeface="游ゴシック" panose="020B0400000000000000" pitchFamily="50" charset="-128"/>
                <a:ea typeface="游ゴシック" panose="020B0400000000000000" pitchFamily="50" charset="-128"/>
              </a:rPr>
              <a:t> ⇒ </a:t>
            </a:r>
            <a:r>
              <a:rPr lang="en-US" altLang="ja-JP" sz="2800" dirty="0">
                <a:latin typeface="游ゴシック" panose="020B0400000000000000" pitchFamily="50" charset="-128"/>
                <a:ea typeface="游ゴシック" panose="020B0400000000000000" pitchFamily="50" charset="-128"/>
              </a:rPr>
              <a:t>Efficient amplification of the </a:t>
            </a:r>
            <a:r>
              <a:rPr lang="en-US" altLang="ja-JP" sz="2800" dirty="0" smtClean="0">
                <a:latin typeface="游ゴシック" panose="020B0400000000000000" pitchFamily="50" charset="-128"/>
                <a:ea typeface="游ゴシック" panose="020B0400000000000000" pitchFamily="50" charset="-128"/>
              </a:rPr>
              <a:t>B-field</a:t>
            </a:r>
          </a:p>
          <a:p>
            <a:r>
              <a:rPr lang="en-US" altLang="ja-JP" sz="20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Low res. run cannot reproduce vorticity formation</a:t>
            </a:r>
            <a:endParaRPr lang="en-US" altLang="ja-JP" sz="2800" dirty="0">
              <a:latin typeface="游ゴシック" panose="020B0400000000000000" pitchFamily="50" charset="-128"/>
              <a:ea typeface="游ゴシック" panose="020B0400000000000000" pitchFamily="50" charset="-128"/>
            </a:endParaRPr>
          </a:p>
        </p:txBody>
      </p:sp>
      <p:sp>
        <p:nvSpPr>
          <p:cNvPr id="9" name="テキスト ボックス 8"/>
          <p:cNvSpPr txBox="1"/>
          <p:nvPr/>
        </p:nvSpPr>
        <p:spPr>
          <a:xfrm>
            <a:off x="5364088" y="1105580"/>
            <a:ext cx="4968552" cy="954107"/>
          </a:xfrm>
          <a:prstGeom prst="rect">
            <a:avLst/>
          </a:prstGeom>
          <a:noFill/>
        </p:spPr>
        <p:txBody>
          <a:bodyPr wrap="square" rtlCol="0">
            <a:spAutoFit/>
          </a:bodyPr>
          <a:lstStyle/>
          <a:p>
            <a:r>
              <a:rPr lang="en-US" altLang="ja-JP" sz="2800" dirty="0">
                <a:solidFill>
                  <a:srgbClr val="FF0000"/>
                </a:solidFill>
                <a:latin typeface="游ゴシック" panose="020B0400000000000000" pitchFamily="50" charset="-128"/>
                <a:ea typeface="游ゴシック" panose="020B0400000000000000" pitchFamily="50" charset="-128"/>
              </a:rPr>
              <a:t>Low resolution </a:t>
            </a:r>
            <a:endParaRPr lang="en-US" altLang="ja-JP" sz="2800" dirty="0" smtClean="0">
              <a:solidFill>
                <a:srgbClr val="FF0000"/>
              </a:solidFill>
              <a:latin typeface="游ゴシック" panose="020B0400000000000000" pitchFamily="50" charset="-128"/>
              <a:ea typeface="游ゴシック" panose="020B0400000000000000" pitchFamily="50" charset="-128"/>
            </a:endParaRPr>
          </a:p>
          <a:p>
            <a:r>
              <a:rPr lang="en-US" altLang="ja-JP" sz="2800" dirty="0" smtClean="0">
                <a:solidFill>
                  <a:srgbClr val="FF0000"/>
                </a:solidFill>
                <a:latin typeface="游ゴシック" panose="020B0400000000000000" pitchFamily="50" charset="-128"/>
                <a:ea typeface="游ゴシック" panose="020B0400000000000000" pitchFamily="50" charset="-128"/>
              </a:rPr>
              <a:t>(</a:t>
            </a:r>
            <a:r>
              <a:rPr lang="en-US" altLang="ja-JP" sz="2800" dirty="0" err="1">
                <a:solidFill>
                  <a:srgbClr val="FF0000"/>
                </a:solidFill>
                <a:latin typeface="游ゴシック" panose="020B0400000000000000" pitchFamily="50" charset="-128"/>
                <a:ea typeface="游ゴシック" panose="020B0400000000000000" pitchFamily="50" charset="-128"/>
              </a:rPr>
              <a:t>Δx</a:t>
            </a:r>
            <a:r>
              <a:rPr lang="en-US" altLang="ja-JP" sz="2800" dirty="0">
                <a:solidFill>
                  <a:srgbClr val="FF0000"/>
                </a:solidFill>
                <a:latin typeface="游ゴシック" panose="020B0400000000000000" pitchFamily="50" charset="-128"/>
                <a:ea typeface="游ゴシック" panose="020B0400000000000000" pitchFamily="50" charset="-128"/>
              </a:rPr>
              <a:t>=150m)</a:t>
            </a:r>
            <a:endParaRPr kumimoji="1" lang="en-US" altLang="ja-JP" sz="2800" dirty="0">
              <a:solidFill>
                <a:srgbClr val="FF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633031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051720" y="25460"/>
            <a:ext cx="6603664" cy="584775"/>
          </a:xfrm>
          <a:prstGeom prst="rect">
            <a:avLst/>
          </a:prstGeom>
          <a:noFill/>
        </p:spPr>
        <p:txBody>
          <a:bodyPr wrap="square" rtlCol="0">
            <a:spAutoFit/>
          </a:bodyPr>
          <a:lstStyle/>
          <a:p>
            <a:r>
              <a:rPr lang="en-US" altLang="ja-JP" sz="3200" dirty="0">
                <a:latin typeface="游ゴシック" panose="020B0400000000000000" pitchFamily="50" charset="-128"/>
                <a:ea typeface="游ゴシック" panose="020B0400000000000000" pitchFamily="50" charset="-128"/>
              </a:rPr>
              <a:t>Magnetic field amplification</a:t>
            </a:r>
            <a:endParaRPr kumimoji="1" lang="ja-JP" altLang="en-US" sz="3200" dirty="0">
              <a:latin typeface="游ゴシック" panose="020B0400000000000000" pitchFamily="50" charset="-128"/>
              <a:ea typeface="游ゴシック" panose="020B0400000000000000" pitchFamily="50" charset="-128"/>
            </a:endParaRPr>
          </a:p>
        </p:txBody>
      </p:sp>
      <p:pic>
        <p:nvPicPr>
          <p:cNvPr id="5122" name="Picture 2"/>
          <p:cNvPicPr>
            <a:picLocks noChangeAspect="1" noChangeArrowheads="1"/>
          </p:cNvPicPr>
          <p:nvPr/>
        </p:nvPicPr>
        <p:blipFill>
          <a:blip r:embed="rId3" cstate="print"/>
          <a:srcRect/>
          <a:stretch>
            <a:fillRect/>
          </a:stretch>
        </p:blipFill>
        <p:spPr bwMode="auto">
          <a:xfrm>
            <a:off x="827584" y="764704"/>
            <a:ext cx="6916185" cy="4871554"/>
          </a:xfrm>
          <a:prstGeom prst="rect">
            <a:avLst/>
          </a:prstGeom>
          <a:noFill/>
          <a:ln w="9525">
            <a:noFill/>
            <a:miter lim="800000"/>
            <a:headEnd/>
            <a:tailEnd/>
          </a:ln>
        </p:spPr>
      </p:pic>
      <p:sp>
        <p:nvSpPr>
          <p:cNvPr id="5" name="テキスト ボックス 4"/>
          <p:cNvSpPr txBox="1"/>
          <p:nvPr/>
        </p:nvSpPr>
        <p:spPr>
          <a:xfrm>
            <a:off x="35496" y="5910371"/>
            <a:ext cx="9263954" cy="954107"/>
          </a:xfrm>
          <a:prstGeom prst="rect">
            <a:avLst/>
          </a:prstGeom>
          <a:noFill/>
        </p:spPr>
        <p:txBody>
          <a:bodyPr wrap="square" rtlCol="0">
            <a:spAutoFit/>
          </a:bodyPr>
          <a:lstStyle/>
          <a:p>
            <a:r>
              <a:rPr lang="ja-JP" altLang="ja-JP" sz="2000" dirty="0" smtClean="0">
                <a:latin typeface="游ゴシック" panose="020B0400000000000000" pitchFamily="50" charset="-128"/>
                <a:ea typeface="游ゴシック" panose="020B0400000000000000" pitchFamily="50" charset="-128"/>
              </a:rPr>
              <a:t>▶</a:t>
            </a:r>
            <a:r>
              <a:rPr lang="en-US" altLang="ja-JP" sz="2000" dirty="0" smtClean="0">
                <a:latin typeface="游ゴシック" panose="020B0400000000000000" pitchFamily="50" charset="-128"/>
                <a:ea typeface="游ゴシック" panose="020B0400000000000000" pitchFamily="50" charset="-128"/>
              </a:rPr>
              <a:t> </a:t>
            </a:r>
            <a:r>
              <a:rPr lang="en-US" altLang="ja-JP" sz="2800" dirty="0">
                <a:latin typeface="游ゴシック" panose="020B0400000000000000" pitchFamily="50" charset="-128"/>
                <a:ea typeface="游ゴシック" panose="020B0400000000000000" pitchFamily="50" charset="-128"/>
              </a:rPr>
              <a:t>The growth rate shows the divergence. c.f. </a:t>
            </a:r>
            <a:r>
              <a:rPr lang="en-US" altLang="ja-JP" sz="2800" dirty="0" smtClean="0">
                <a:latin typeface="游ゴシック" panose="020B0400000000000000" pitchFamily="50" charset="-128"/>
                <a:ea typeface="游ゴシック" panose="020B0400000000000000" pitchFamily="50" charset="-128"/>
              </a:rPr>
              <a:t>growth rate </a:t>
            </a:r>
            <a:r>
              <a:rPr lang="en-US" altLang="ja-JP" sz="2800" dirty="0">
                <a:latin typeface="游ゴシック" panose="020B0400000000000000" pitchFamily="50" charset="-128"/>
                <a:ea typeface="游ゴシック" panose="020B0400000000000000" pitchFamily="50" charset="-128"/>
              </a:rPr>
              <a:t>∝ wave-number for </a:t>
            </a:r>
            <a:r>
              <a:rPr lang="en-US" altLang="ja-JP" sz="2800" dirty="0" smtClean="0">
                <a:latin typeface="游ゴシック" panose="020B0400000000000000" pitchFamily="50" charset="-128"/>
                <a:ea typeface="游ゴシック" panose="020B0400000000000000" pitchFamily="50" charset="-128"/>
              </a:rPr>
              <a:t>Kelvin-Helmholtz </a:t>
            </a:r>
            <a:r>
              <a:rPr lang="en-US" altLang="ja-JP" sz="2800" dirty="0">
                <a:latin typeface="游ゴシック" panose="020B0400000000000000" pitchFamily="50" charset="-128"/>
                <a:ea typeface="游ゴシック" panose="020B0400000000000000" pitchFamily="50" charset="-128"/>
              </a:rPr>
              <a:t>instability.</a:t>
            </a:r>
          </a:p>
        </p:txBody>
      </p:sp>
      <p:sp>
        <p:nvSpPr>
          <p:cNvPr id="7" name="正方形/長方形 6"/>
          <p:cNvSpPr/>
          <p:nvPr/>
        </p:nvSpPr>
        <p:spPr>
          <a:xfrm>
            <a:off x="2771800" y="548680"/>
            <a:ext cx="4134465" cy="523220"/>
          </a:xfrm>
          <a:prstGeom prst="rect">
            <a:avLst/>
          </a:prstGeom>
        </p:spPr>
        <p:txBody>
          <a:bodyPr wrap="none">
            <a:spAutoFit/>
          </a:bodyPr>
          <a:lstStyle/>
          <a:p>
            <a:r>
              <a:rPr lang="en-US" altLang="ja-JP" sz="2800" dirty="0">
                <a:latin typeface="游ゴシック" panose="020B0400000000000000" pitchFamily="50" charset="-128"/>
                <a:ea typeface="游ゴシック" panose="020B0400000000000000" pitchFamily="50" charset="-128"/>
              </a:rPr>
              <a:t>B-field energy evolution</a:t>
            </a:r>
            <a:endParaRPr lang="ja-JP" altLang="en-US" sz="2800" dirty="0">
              <a:latin typeface="游ゴシック" panose="020B0400000000000000" pitchFamily="50" charset="-128"/>
              <a:ea typeface="游ゴシック" panose="020B0400000000000000" pitchFamily="50" charset="-128"/>
            </a:endParaRPr>
          </a:p>
        </p:txBody>
      </p:sp>
      <p:sp>
        <p:nvSpPr>
          <p:cNvPr id="12" name="下矢印 11"/>
          <p:cNvSpPr/>
          <p:nvPr/>
        </p:nvSpPr>
        <p:spPr>
          <a:xfrm>
            <a:off x="2339752" y="4178697"/>
            <a:ext cx="178338" cy="360040"/>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3" name="テキスト ボックス 12"/>
          <p:cNvSpPr txBox="1"/>
          <p:nvPr/>
        </p:nvSpPr>
        <p:spPr>
          <a:xfrm>
            <a:off x="1979712" y="3645024"/>
            <a:ext cx="2313312" cy="461665"/>
          </a:xfrm>
          <a:prstGeom prst="rect">
            <a:avLst/>
          </a:prstGeom>
          <a:noFill/>
        </p:spPr>
        <p:txBody>
          <a:bodyPr wrap="square" rtlCol="0">
            <a:spAutoFit/>
          </a:bodyPr>
          <a:lstStyle/>
          <a:p>
            <a:r>
              <a:rPr kumimoji="1" lang="en-US" altLang="ja-JP" sz="2400" dirty="0" smtClean="0">
                <a:latin typeface="游ゴシック" panose="020B0400000000000000" pitchFamily="50" charset="-128"/>
                <a:ea typeface="游ゴシック" panose="020B0400000000000000" pitchFamily="50" charset="-128"/>
              </a:rPr>
              <a:t>B</a:t>
            </a:r>
            <a:r>
              <a:rPr lang="en-US" altLang="ja-JP" sz="2400" baseline="-25000" dirty="0" smtClean="0">
                <a:latin typeface="游ゴシック" panose="020B0400000000000000" pitchFamily="50" charset="-128"/>
                <a:ea typeface="游ゴシック" panose="020B0400000000000000" pitchFamily="50" charset="-128"/>
              </a:rPr>
              <a:t>0</a:t>
            </a:r>
            <a:r>
              <a:rPr kumimoji="1" lang="en-US" altLang="ja-JP" sz="2400" dirty="0" smtClean="0">
                <a:latin typeface="游ゴシック" panose="020B0400000000000000" pitchFamily="50" charset="-128"/>
                <a:ea typeface="游ゴシック" panose="020B0400000000000000" pitchFamily="50" charset="-128"/>
              </a:rPr>
              <a:t> </a:t>
            </a:r>
            <a:r>
              <a:rPr kumimoji="1" lang="en-US" altLang="ja-JP" sz="2400" dirty="0">
                <a:latin typeface="游ゴシック" panose="020B0400000000000000" pitchFamily="50" charset="-128"/>
                <a:ea typeface="游ゴシック" panose="020B0400000000000000" pitchFamily="50" charset="-128"/>
              </a:rPr>
              <a:t>= 10</a:t>
            </a:r>
            <a:r>
              <a:rPr kumimoji="1" lang="en-US" altLang="ja-JP" sz="2400" baseline="30000" dirty="0">
                <a:latin typeface="游ゴシック" panose="020B0400000000000000" pitchFamily="50" charset="-128"/>
                <a:ea typeface="游ゴシック" panose="020B0400000000000000" pitchFamily="50" charset="-128"/>
              </a:rPr>
              <a:t>13</a:t>
            </a:r>
            <a:r>
              <a:rPr kumimoji="1" lang="en-US" altLang="ja-JP" sz="2400" dirty="0">
                <a:latin typeface="游ゴシック" panose="020B0400000000000000" pitchFamily="50" charset="-128"/>
                <a:ea typeface="游ゴシック" panose="020B0400000000000000" pitchFamily="50" charset="-128"/>
              </a:rPr>
              <a:t>G</a:t>
            </a:r>
            <a:endParaRPr kumimoji="1" lang="ja-JP" altLang="en-US" sz="2400" dirty="0">
              <a:latin typeface="游ゴシック" panose="020B0400000000000000" pitchFamily="50" charset="-128"/>
              <a:ea typeface="游ゴシック" panose="020B0400000000000000" pitchFamily="50" charset="-128"/>
            </a:endParaRPr>
          </a:p>
        </p:txBody>
      </p:sp>
      <p:sp>
        <p:nvSpPr>
          <p:cNvPr id="14" name="下矢印 13"/>
          <p:cNvSpPr/>
          <p:nvPr/>
        </p:nvSpPr>
        <p:spPr>
          <a:xfrm flipV="1">
            <a:off x="2998111" y="5229200"/>
            <a:ext cx="205737"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テキスト ボックス 14"/>
          <p:cNvSpPr txBox="1"/>
          <p:nvPr/>
        </p:nvSpPr>
        <p:spPr>
          <a:xfrm>
            <a:off x="2555776" y="5559623"/>
            <a:ext cx="1224136" cy="461665"/>
          </a:xfrm>
          <a:prstGeom prst="rect">
            <a:avLst/>
          </a:prstGeom>
          <a:noFill/>
        </p:spPr>
        <p:txBody>
          <a:bodyPr wrap="square" rtlCol="0">
            <a:spAutoFit/>
          </a:bodyPr>
          <a:lstStyle/>
          <a:p>
            <a:r>
              <a:rPr lang="en-US" altLang="ja-JP" sz="2400" dirty="0">
                <a:latin typeface="游ゴシック" panose="020B0400000000000000" pitchFamily="50" charset="-128"/>
                <a:ea typeface="游ゴシック" panose="020B0400000000000000" pitchFamily="50" charset="-128"/>
              </a:rPr>
              <a:t>Merger</a:t>
            </a:r>
            <a:endParaRPr kumimoji="1" lang="ja-JP" altLang="en-US" sz="2400" dirty="0">
              <a:latin typeface="游ゴシック" panose="020B0400000000000000" pitchFamily="50" charset="-128"/>
              <a:ea typeface="游ゴシック" panose="020B0400000000000000" pitchFamily="50" charset="-128"/>
            </a:endParaRPr>
          </a:p>
        </p:txBody>
      </p:sp>
      <p:cxnSp>
        <p:nvCxnSpPr>
          <p:cNvPr id="4" name="直線矢印コネクタ 3"/>
          <p:cNvCxnSpPr/>
          <p:nvPr/>
        </p:nvCxnSpPr>
        <p:spPr>
          <a:xfrm flipV="1">
            <a:off x="3094101" y="1207205"/>
            <a:ext cx="710735" cy="328836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矢印コネクタ 5"/>
          <p:cNvCxnSpPr/>
          <p:nvPr/>
        </p:nvCxnSpPr>
        <p:spPr>
          <a:xfrm flipV="1">
            <a:off x="7092280" y="1556792"/>
            <a:ext cx="0" cy="24482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288" y="2204864"/>
            <a:ext cx="1707120" cy="288032"/>
          </a:xfrm>
          <a:prstGeom prst="rect">
            <a:avLst/>
          </a:prstGeom>
        </p:spPr>
      </p:pic>
    </p:spTree>
    <p:extLst>
      <p:ext uri="{BB962C8B-B14F-4D97-AF65-F5344CB8AC3E}">
        <p14:creationId xmlns:p14="http://schemas.microsoft.com/office/powerpoint/2010/main" val="25510860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400000" y="86767"/>
            <a:ext cx="7772400" cy="1470025"/>
          </a:xfrm>
          <a:prstGeom prst="rect">
            <a:avLst/>
          </a:prstGeom>
        </p:spPr>
        <p:txBody>
          <a:bodyPr>
            <a:normAutofit/>
          </a:bodyPr>
          <a:lstStyle/>
          <a:p>
            <a:pPr lvl="0" algn="ctr">
              <a:spcBef>
                <a:spcPct val="0"/>
              </a:spcBef>
              <a:defRPr/>
            </a:pPr>
            <a:endParaRPr kumimoji="1" lang="ja-JP" altLang="en-US" sz="3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j-cs"/>
            </a:endParaRPr>
          </a:p>
        </p:txBody>
      </p:sp>
      <p:sp>
        <p:nvSpPr>
          <p:cNvPr id="4" name="テキスト ボックス 3"/>
          <p:cNvSpPr txBox="1"/>
          <p:nvPr/>
        </p:nvSpPr>
        <p:spPr>
          <a:xfrm>
            <a:off x="179512" y="116632"/>
            <a:ext cx="8712968" cy="2369880"/>
          </a:xfrm>
          <a:prstGeom prst="rect">
            <a:avLst/>
          </a:prstGeom>
          <a:noFill/>
        </p:spPr>
        <p:txBody>
          <a:bodyPr wrap="square" rtlCol="0">
            <a:spAutoFit/>
          </a:bodyPr>
          <a:lstStyle/>
          <a:p>
            <a:pPr algn="ctr"/>
            <a:r>
              <a:rPr lang="en-US" altLang="ja-JP" sz="2800" u="sng" dirty="0" smtClean="0">
                <a:latin typeface="游ゴシック" panose="020B0400000000000000" pitchFamily="50" charset="-128"/>
                <a:ea typeface="游ゴシック" panose="020B0400000000000000" pitchFamily="50" charset="-128"/>
              </a:rPr>
              <a:t>Magneto Rotational Instability (MRI) </a:t>
            </a:r>
            <a:endParaRPr lang="en-US" altLang="ja-JP" sz="2800" u="sng" dirty="0">
              <a:latin typeface="游ゴシック" panose="020B0400000000000000" pitchFamily="50" charset="-128"/>
              <a:ea typeface="游ゴシック" panose="020B0400000000000000" pitchFamily="50" charset="-128"/>
            </a:endParaRPr>
          </a:p>
          <a:p>
            <a:endParaRPr lang="en-US" altLang="ja-JP" sz="2400" dirty="0">
              <a:latin typeface="游ゴシック" panose="020B0400000000000000" pitchFamily="50" charset="-128"/>
              <a:ea typeface="游ゴシック" panose="020B0400000000000000" pitchFamily="50" charset="-128"/>
            </a:endParaRPr>
          </a:p>
          <a:p>
            <a:r>
              <a:rPr lang="ja-JP" altLang="en-US" dirty="0" smtClean="0">
                <a:latin typeface="游ゴシック" panose="020B0400000000000000" pitchFamily="50" charset="-128"/>
                <a:ea typeface="游ゴシック" panose="020B0400000000000000" pitchFamily="50" charset="-128"/>
              </a:rPr>
              <a:t>▶</a:t>
            </a:r>
            <a:r>
              <a:rPr lang="ja-JP" altLang="en-US" sz="2400" dirty="0" smtClean="0">
                <a:latin typeface="游ゴシック" panose="020B0400000000000000" pitchFamily="50" charset="-128"/>
                <a:ea typeface="游ゴシック" panose="020B0400000000000000" pitchFamily="50" charset="-128"/>
              </a:rPr>
              <a:t> </a:t>
            </a:r>
            <a:r>
              <a:rPr lang="en-US" altLang="ja-JP" sz="2000" dirty="0" smtClean="0">
                <a:latin typeface="游ゴシック" panose="020B0400000000000000" pitchFamily="50" charset="-128"/>
                <a:ea typeface="游ゴシック" panose="020B0400000000000000" pitchFamily="50" charset="-128"/>
              </a:rPr>
              <a:t>(</a:t>
            </a:r>
            <a:r>
              <a:rPr lang="en-US" altLang="ja-JP" sz="2000" dirty="0" err="1">
                <a:latin typeface="游ゴシック" panose="020B0400000000000000" pitchFamily="50" charset="-128"/>
                <a:ea typeface="游ゴシック" panose="020B0400000000000000" pitchFamily="50" charset="-128"/>
              </a:rPr>
              <a:t>Balbus</a:t>
            </a:r>
            <a:r>
              <a:rPr lang="en-US" altLang="ja-JP" sz="2000" dirty="0">
                <a:latin typeface="游ゴシック" panose="020B0400000000000000" pitchFamily="50" charset="-128"/>
                <a:ea typeface="游ゴシック" panose="020B0400000000000000" pitchFamily="50" charset="-128"/>
              </a:rPr>
              <a:t> &amp; Hawley </a:t>
            </a:r>
            <a:r>
              <a:rPr lang="en-US" altLang="ja-JP" sz="2000" dirty="0" smtClean="0">
                <a:latin typeface="游ゴシック" panose="020B0400000000000000" pitchFamily="50" charset="-128"/>
                <a:ea typeface="游ゴシック" panose="020B0400000000000000" pitchFamily="50" charset="-128"/>
              </a:rPr>
              <a:t>91)</a:t>
            </a:r>
          </a:p>
          <a:p>
            <a:r>
              <a:rPr lang="en-US" altLang="ja-JP" sz="2400" dirty="0" smtClean="0">
                <a:latin typeface="游ゴシック" panose="020B0400000000000000" pitchFamily="50" charset="-128"/>
                <a:ea typeface="游ゴシック" panose="020B0400000000000000" pitchFamily="50" charset="-128"/>
              </a:rPr>
              <a:t>Differential rotation</a:t>
            </a:r>
          </a:p>
          <a:p>
            <a:endParaRPr lang="en-US" altLang="ja-JP" sz="2400" dirty="0">
              <a:latin typeface="游ゴシック" panose="020B0400000000000000" pitchFamily="50" charset="-128"/>
              <a:ea typeface="游ゴシック" panose="020B0400000000000000" pitchFamily="50" charset="-128"/>
            </a:endParaRPr>
          </a:p>
          <a:p>
            <a:r>
              <a:rPr lang="en-US" altLang="ja-JP" sz="2400" u="sng" dirty="0" smtClean="0">
                <a:latin typeface="游ゴシック" panose="020B0400000000000000" pitchFamily="50" charset="-128"/>
                <a:ea typeface="游ゴシック" panose="020B0400000000000000" pitchFamily="50" charset="-128"/>
              </a:rPr>
              <a:t>Intuitive explanation of MRI</a:t>
            </a:r>
          </a:p>
        </p:txBody>
      </p:sp>
      <p:sp>
        <p:nvSpPr>
          <p:cNvPr id="29" name="円/楕円 28"/>
          <p:cNvSpPr/>
          <p:nvPr/>
        </p:nvSpPr>
        <p:spPr>
          <a:xfrm>
            <a:off x="1043608" y="335699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0" name="円/楕円 29"/>
          <p:cNvSpPr/>
          <p:nvPr/>
        </p:nvSpPr>
        <p:spPr>
          <a:xfrm>
            <a:off x="2627784" y="3356992"/>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cxnSp>
        <p:nvCxnSpPr>
          <p:cNvPr id="32" name="直線コネクタ 31"/>
          <p:cNvCxnSpPr/>
          <p:nvPr/>
        </p:nvCxnSpPr>
        <p:spPr>
          <a:xfrm>
            <a:off x="1259632" y="3501008"/>
            <a:ext cx="1368152" cy="0"/>
          </a:xfrm>
          <a:prstGeom prst="line">
            <a:avLst/>
          </a:prstGeom>
        </p:spPr>
        <p:style>
          <a:lnRef idx="1">
            <a:schemeClr val="dk1"/>
          </a:lnRef>
          <a:fillRef idx="0">
            <a:schemeClr val="dk1"/>
          </a:fillRef>
          <a:effectRef idx="0">
            <a:schemeClr val="dk1"/>
          </a:effectRef>
          <a:fontRef idx="minor">
            <a:schemeClr val="tx1"/>
          </a:fontRef>
        </p:style>
      </p:cxnSp>
      <p:sp>
        <p:nvSpPr>
          <p:cNvPr id="33" name="テキスト ボックス 32"/>
          <p:cNvSpPr txBox="1"/>
          <p:nvPr/>
        </p:nvSpPr>
        <p:spPr>
          <a:xfrm>
            <a:off x="1096471" y="4153379"/>
            <a:ext cx="3096344" cy="369332"/>
          </a:xfrm>
          <a:prstGeom prst="rect">
            <a:avLst/>
          </a:prstGeom>
          <a:noFill/>
        </p:spPr>
        <p:txBody>
          <a:bodyPr wrap="square" rtlCol="0">
            <a:spAutoFit/>
          </a:bodyPr>
          <a:lstStyle/>
          <a:p>
            <a:r>
              <a:rPr kumimoji="1" lang="en-US" altLang="ja-JP" dirty="0">
                <a:latin typeface="游ゴシック" panose="020B0400000000000000" pitchFamily="50" charset="-128"/>
                <a:ea typeface="游ゴシック" panose="020B0400000000000000" pitchFamily="50" charset="-128"/>
              </a:rPr>
              <a:t>Magnetic field line</a:t>
            </a:r>
            <a:endParaRPr kumimoji="1" lang="ja-JP" altLang="en-US" dirty="0">
              <a:latin typeface="游ゴシック" panose="020B0400000000000000" pitchFamily="50" charset="-128"/>
              <a:ea typeface="游ゴシック" panose="020B0400000000000000" pitchFamily="50" charset="-128"/>
            </a:endParaRPr>
          </a:p>
        </p:txBody>
      </p:sp>
      <p:cxnSp>
        <p:nvCxnSpPr>
          <p:cNvPr id="35" name="直線矢印コネクタ 34"/>
          <p:cNvCxnSpPr/>
          <p:nvPr/>
        </p:nvCxnSpPr>
        <p:spPr>
          <a:xfrm flipH="1" flipV="1">
            <a:off x="1973704" y="3559388"/>
            <a:ext cx="6008" cy="5616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611560" y="5229200"/>
            <a:ext cx="2088232" cy="369332"/>
          </a:xfrm>
          <a:prstGeom prst="rect">
            <a:avLst/>
          </a:prstGeom>
          <a:noFill/>
        </p:spPr>
        <p:txBody>
          <a:bodyPr wrap="square" rtlCol="0">
            <a:spAutoFit/>
          </a:bodyPr>
          <a:lstStyle/>
          <a:p>
            <a:r>
              <a:rPr kumimoji="1" lang="en-US" altLang="ja-JP" dirty="0">
                <a:latin typeface="游ゴシック" panose="020B0400000000000000" pitchFamily="50" charset="-128"/>
                <a:ea typeface="游ゴシック" panose="020B0400000000000000" pitchFamily="50" charset="-128"/>
              </a:rPr>
              <a:t>Fluid element</a:t>
            </a:r>
            <a:endParaRPr kumimoji="1" lang="ja-JP" altLang="en-US" dirty="0">
              <a:latin typeface="游ゴシック" panose="020B0400000000000000" pitchFamily="50" charset="-128"/>
              <a:ea typeface="游ゴシック" panose="020B0400000000000000" pitchFamily="50" charset="-128"/>
            </a:endParaRPr>
          </a:p>
        </p:txBody>
      </p:sp>
      <p:sp>
        <p:nvSpPr>
          <p:cNvPr id="37" name="テキスト ボックス 36"/>
          <p:cNvSpPr txBox="1"/>
          <p:nvPr/>
        </p:nvSpPr>
        <p:spPr>
          <a:xfrm>
            <a:off x="179512" y="3068960"/>
            <a:ext cx="1194486" cy="646331"/>
          </a:xfrm>
          <a:prstGeom prst="rect">
            <a:avLst/>
          </a:prstGeom>
          <a:noFill/>
        </p:spPr>
        <p:txBody>
          <a:bodyPr wrap="square" rtlCol="0">
            <a:spAutoFit/>
          </a:bodyPr>
          <a:lstStyle/>
          <a:p>
            <a:r>
              <a:rPr lang="en-US" altLang="ja-JP" dirty="0">
                <a:latin typeface="游ゴシック" panose="020B0400000000000000" pitchFamily="50" charset="-128"/>
                <a:ea typeface="游ゴシック" panose="020B0400000000000000" pitchFamily="50" charset="-128"/>
              </a:rPr>
              <a:t>Center</a:t>
            </a:r>
          </a:p>
          <a:p>
            <a:r>
              <a:rPr kumimoji="1" lang="en-US" altLang="ja-JP" dirty="0">
                <a:latin typeface="游ゴシック" panose="020B0400000000000000" pitchFamily="50" charset="-128"/>
                <a:ea typeface="游ゴシック" panose="020B0400000000000000" pitchFamily="50" charset="-128"/>
              </a:rPr>
              <a:t>×</a:t>
            </a:r>
            <a:endParaRPr kumimoji="1" lang="ja-JP" altLang="en-US" dirty="0">
              <a:latin typeface="游ゴシック" panose="020B0400000000000000" pitchFamily="50" charset="-128"/>
              <a:ea typeface="游ゴシック" panose="020B0400000000000000" pitchFamily="50" charset="-128"/>
            </a:endParaRPr>
          </a:p>
        </p:txBody>
      </p:sp>
      <p:sp>
        <p:nvSpPr>
          <p:cNvPr id="39" name="上カーブ矢印 38"/>
          <p:cNvSpPr/>
          <p:nvPr/>
        </p:nvSpPr>
        <p:spPr>
          <a:xfrm rot="16200000">
            <a:off x="2762636" y="3371817"/>
            <a:ext cx="936104" cy="330390"/>
          </a:xfrm>
          <a:prstGeom prst="curved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C000"/>
              </a:solidFill>
              <a:latin typeface="游ゴシック" panose="020B0400000000000000" pitchFamily="50" charset="-128"/>
              <a:ea typeface="游ゴシック" panose="020B0400000000000000" pitchFamily="50" charset="-128"/>
            </a:endParaRPr>
          </a:p>
        </p:txBody>
      </p:sp>
      <p:sp>
        <p:nvSpPr>
          <p:cNvPr id="40" name="上矢印 39"/>
          <p:cNvSpPr/>
          <p:nvPr/>
        </p:nvSpPr>
        <p:spPr>
          <a:xfrm>
            <a:off x="1014211" y="2564904"/>
            <a:ext cx="245421" cy="65445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1" name="上矢印 40"/>
          <p:cNvSpPr/>
          <p:nvPr/>
        </p:nvSpPr>
        <p:spPr>
          <a:xfrm>
            <a:off x="2627784" y="2852936"/>
            <a:ext cx="216024" cy="43204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2" name="右矢印 41"/>
          <p:cNvSpPr/>
          <p:nvPr/>
        </p:nvSpPr>
        <p:spPr>
          <a:xfrm>
            <a:off x="3957647" y="3212976"/>
            <a:ext cx="470337" cy="32033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4" name="円/楕円 43"/>
          <p:cNvSpPr/>
          <p:nvPr/>
        </p:nvSpPr>
        <p:spPr>
          <a:xfrm>
            <a:off x="5220072" y="458112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45" name="円/楕円 44"/>
          <p:cNvSpPr/>
          <p:nvPr/>
        </p:nvSpPr>
        <p:spPr>
          <a:xfrm>
            <a:off x="7596336" y="530120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cxnSp>
        <p:nvCxnSpPr>
          <p:cNvPr id="46" name="直線コネクタ 45"/>
          <p:cNvCxnSpPr>
            <a:endCxn id="45" idx="1"/>
          </p:cNvCxnSpPr>
          <p:nvPr/>
        </p:nvCxnSpPr>
        <p:spPr>
          <a:xfrm>
            <a:off x="5436096" y="4725144"/>
            <a:ext cx="2191876" cy="607700"/>
          </a:xfrm>
          <a:prstGeom prst="line">
            <a:avLst/>
          </a:prstGeom>
        </p:spPr>
        <p:style>
          <a:lnRef idx="1">
            <a:schemeClr val="dk1"/>
          </a:lnRef>
          <a:fillRef idx="0">
            <a:schemeClr val="dk1"/>
          </a:fillRef>
          <a:effectRef idx="0">
            <a:schemeClr val="dk1"/>
          </a:effectRef>
          <a:fontRef idx="minor">
            <a:schemeClr val="tx1"/>
          </a:fontRef>
        </p:style>
      </p:cxnSp>
      <p:sp>
        <p:nvSpPr>
          <p:cNvPr id="49" name="上カーブ矢印 48"/>
          <p:cNvSpPr/>
          <p:nvPr/>
        </p:nvSpPr>
        <p:spPr>
          <a:xfrm rot="16200000">
            <a:off x="7539152" y="5172017"/>
            <a:ext cx="936104" cy="330390"/>
          </a:xfrm>
          <a:prstGeom prst="curved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C000"/>
              </a:solidFill>
              <a:latin typeface="游ゴシック" panose="020B0400000000000000" pitchFamily="50" charset="-128"/>
              <a:ea typeface="游ゴシック" panose="020B0400000000000000" pitchFamily="50" charset="-128"/>
            </a:endParaRPr>
          </a:p>
        </p:txBody>
      </p:sp>
      <p:sp>
        <p:nvSpPr>
          <p:cNvPr id="51" name="テキスト ボックス 50"/>
          <p:cNvSpPr txBox="1"/>
          <p:nvPr/>
        </p:nvSpPr>
        <p:spPr>
          <a:xfrm>
            <a:off x="5364088" y="2054164"/>
            <a:ext cx="2088232" cy="369332"/>
          </a:xfrm>
          <a:prstGeom prst="rect">
            <a:avLst/>
          </a:prstGeom>
          <a:noFill/>
        </p:spPr>
        <p:txBody>
          <a:bodyPr wrap="square" rtlCol="0">
            <a:spAutoFit/>
          </a:bodyPr>
          <a:lstStyle/>
          <a:p>
            <a:r>
              <a:rPr lang="en-US" altLang="ja-JP" dirty="0">
                <a:latin typeface="游ゴシック" panose="020B0400000000000000" pitchFamily="50" charset="-128"/>
                <a:ea typeface="游ゴシック" panose="020B0400000000000000" pitchFamily="50" charset="-128"/>
              </a:rPr>
              <a:t>deceleration</a:t>
            </a:r>
            <a:endParaRPr kumimoji="1" lang="ja-JP" altLang="en-US" dirty="0">
              <a:latin typeface="游ゴシック" panose="020B0400000000000000" pitchFamily="50" charset="-128"/>
              <a:ea typeface="游ゴシック" panose="020B0400000000000000" pitchFamily="50" charset="-128"/>
            </a:endParaRPr>
          </a:p>
        </p:txBody>
      </p:sp>
      <p:sp>
        <p:nvSpPr>
          <p:cNvPr id="52" name="テキスト ボックス 51"/>
          <p:cNvSpPr txBox="1"/>
          <p:nvPr/>
        </p:nvSpPr>
        <p:spPr>
          <a:xfrm>
            <a:off x="7344308" y="2762877"/>
            <a:ext cx="2088232" cy="369332"/>
          </a:xfrm>
          <a:prstGeom prst="rect">
            <a:avLst/>
          </a:prstGeom>
          <a:noFill/>
        </p:spPr>
        <p:txBody>
          <a:bodyPr wrap="square" rtlCol="0">
            <a:spAutoFit/>
          </a:bodyPr>
          <a:lstStyle/>
          <a:p>
            <a:r>
              <a:rPr lang="en-US" altLang="ja-JP" dirty="0">
                <a:latin typeface="游ゴシック" panose="020B0400000000000000" pitchFamily="50" charset="-128"/>
                <a:ea typeface="游ゴシック" panose="020B0400000000000000" pitchFamily="50" charset="-128"/>
              </a:rPr>
              <a:t>acceleration</a:t>
            </a:r>
            <a:endParaRPr kumimoji="1" lang="ja-JP" altLang="en-US" dirty="0">
              <a:latin typeface="游ゴシック" panose="020B0400000000000000" pitchFamily="50" charset="-128"/>
              <a:ea typeface="游ゴシック" panose="020B0400000000000000" pitchFamily="50" charset="-128"/>
            </a:endParaRPr>
          </a:p>
        </p:txBody>
      </p:sp>
      <p:pic>
        <p:nvPicPr>
          <p:cNvPr id="7" name="図 6"/>
          <p:cNvPicPr>
            <a:picLocks noChangeAspect="1"/>
          </p:cNvPicPr>
          <p:nvPr/>
        </p:nvPicPr>
        <p:blipFill>
          <a:blip r:embed="rId3"/>
          <a:stretch>
            <a:fillRect/>
          </a:stretch>
        </p:blipFill>
        <p:spPr>
          <a:xfrm>
            <a:off x="3275856" y="1340768"/>
            <a:ext cx="4347206" cy="303951"/>
          </a:xfrm>
          <a:prstGeom prst="rect">
            <a:avLst/>
          </a:prstGeom>
        </p:spPr>
      </p:pic>
      <p:sp>
        <p:nvSpPr>
          <p:cNvPr id="48" name="円/楕円 29"/>
          <p:cNvSpPr/>
          <p:nvPr/>
        </p:nvSpPr>
        <p:spPr>
          <a:xfrm>
            <a:off x="323528" y="528233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50" name="円/楕円 29"/>
          <p:cNvSpPr/>
          <p:nvPr/>
        </p:nvSpPr>
        <p:spPr>
          <a:xfrm>
            <a:off x="7236296" y="3140968"/>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cxnSp>
        <p:nvCxnSpPr>
          <p:cNvPr id="53" name="直線コネクタ 52"/>
          <p:cNvCxnSpPr/>
          <p:nvPr/>
        </p:nvCxnSpPr>
        <p:spPr>
          <a:xfrm>
            <a:off x="5908516" y="2708920"/>
            <a:ext cx="1327780" cy="499688"/>
          </a:xfrm>
          <a:prstGeom prst="line">
            <a:avLst/>
          </a:prstGeom>
        </p:spPr>
        <p:style>
          <a:lnRef idx="1">
            <a:schemeClr val="dk1"/>
          </a:lnRef>
          <a:fillRef idx="0">
            <a:schemeClr val="dk1"/>
          </a:fillRef>
          <a:effectRef idx="0">
            <a:schemeClr val="dk1"/>
          </a:effectRef>
          <a:fontRef idx="minor">
            <a:schemeClr val="tx1"/>
          </a:fontRef>
        </p:style>
      </p:cxnSp>
      <p:sp>
        <p:nvSpPr>
          <p:cNvPr id="54" name="テキスト ボックス 53"/>
          <p:cNvSpPr txBox="1"/>
          <p:nvPr/>
        </p:nvSpPr>
        <p:spPr>
          <a:xfrm>
            <a:off x="4817674" y="2996952"/>
            <a:ext cx="1194486" cy="646331"/>
          </a:xfrm>
          <a:prstGeom prst="rect">
            <a:avLst/>
          </a:prstGeom>
          <a:noFill/>
        </p:spPr>
        <p:txBody>
          <a:bodyPr wrap="square" rtlCol="0">
            <a:spAutoFit/>
          </a:bodyPr>
          <a:lstStyle/>
          <a:p>
            <a:r>
              <a:rPr lang="en-US" altLang="ja-JP" dirty="0">
                <a:latin typeface="游ゴシック" panose="020B0400000000000000" pitchFamily="50" charset="-128"/>
                <a:ea typeface="游ゴシック" panose="020B0400000000000000" pitchFamily="50" charset="-128"/>
              </a:rPr>
              <a:t>Center</a:t>
            </a:r>
          </a:p>
          <a:p>
            <a:r>
              <a:rPr kumimoji="1" lang="en-US" altLang="ja-JP" dirty="0">
                <a:latin typeface="游ゴシック" panose="020B0400000000000000" pitchFamily="50" charset="-128"/>
                <a:ea typeface="游ゴシック" panose="020B0400000000000000" pitchFamily="50" charset="-128"/>
              </a:rPr>
              <a:t>×</a:t>
            </a:r>
            <a:endParaRPr kumimoji="1" lang="ja-JP" altLang="en-US" dirty="0">
              <a:latin typeface="游ゴシック" panose="020B0400000000000000" pitchFamily="50" charset="-128"/>
              <a:ea typeface="游ゴシック" panose="020B0400000000000000" pitchFamily="50" charset="-128"/>
            </a:endParaRPr>
          </a:p>
        </p:txBody>
      </p:sp>
      <p:sp>
        <p:nvSpPr>
          <p:cNvPr id="56" name="円/楕円 29"/>
          <p:cNvSpPr/>
          <p:nvPr/>
        </p:nvSpPr>
        <p:spPr>
          <a:xfrm>
            <a:off x="5724128" y="256490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cxnSp>
        <p:nvCxnSpPr>
          <p:cNvPr id="38" name="直線矢印コネクタ 37"/>
          <p:cNvCxnSpPr/>
          <p:nvPr/>
        </p:nvCxnSpPr>
        <p:spPr>
          <a:xfrm>
            <a:off x="6048164" y="2492895"/>
            <a:ext cx="524242" cy="2208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p:nvPr/>
        </p:nvCxnSpPr>
        <p:spPr>
          <a:xfrm flipH="1" flipV="1">
            <a:off x="6660232" y="2754341"/>
            <a:ext cx="648072" cy="2754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下矢印 62"/>
          <p:cNvSpPr/>
          <p:nvPr/>
        </p:nvSpPr>
        <p:spPr>
          <a:xfrm>
            <a:off x="6048164" y="3715291"/>
            <a:ext cx="396044" cy="505797"/>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上カーブ矢印 63"/>
          <p:cNvSpPr/>
          <p:nvPr/>
        </p:nvSpPr>
        <p:spPr>
          <a:xfrm rot="16200000">
            <a:off x="7581511" y="3011777"/>
            <a:ext cx="936104" cy="330390"/>
          </a:xfrm>
          <a:prstGeom prst="curved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C000"/>
              </a:solidFill>
              <a:latin typeface="游ゴシック" panose="020B0400000000000000" pitchFamily="50" charset="-128"/>
              <a:ea typeface="游ゴシック" panose="020B0400000000000000" pitchFamily="50" charset="-128"/>
            </a:endParaRPr>
          </a:p>
        </p:txBody>
      </p:sp>
      <p:sp>
        <p:nvSpPr>
          <p:cNvPr id="68" name="テキスト ボックス 67"/>
          <p:cNvSpPr txBox="1"/>
          <p:nvPr/>
        </p:nvSpPr>
        <p:spPr>
          <a:xfrm>
            <a:off x="4860032" y="5085184"/>
            <a:ext cx="1194486" cy="646331"/>
          </a:xfrm>
          <a:prstGeom prst="rect">
            <a:avLst/>
          </a:prstGeom>
          <a:noFill/>
        </p:spPr>
        <p:txBody>
          <a:bodyPr wrap="square" rtlCol="0">
            <a:spAutoFit/>
          </a:bodyPr>
          <a:lstStyle/>
          <a:p>
            <a:r>
              <a:rPr lang="en-US" altLang="ja-JP" dirty="0">
                <a:latin typeface="游ゴシック" panose="020B0400000000000000" pitchFamily="50" charset="-128"/>
                <a:ea typeface="游ゴシック" panose="020B0400000000000000" pitchFamily="50" charset="-128"/>
              </a:rPr>
              <a:t>Center</a:t>
            </a:r>
          </a:p>
          <a:p>
            <a:r>
              <a:rPr kumimoji="1" lang="en-US" altLang="ja-JP" dirty="0">
                <a:latin typeface="游ゴシック" panose="020B0400000000000000" pitchFamily="50" charset="-128"/>
                <a:ea typeface="游ゴシック" panose="020B0400000000000000" pitchFamily="50" charset="-128"/>
              </a:rPr>
              <a:t>×</a:t>
            </a:r>
            <a:endParaRPr kumimoji="1" lang="ja-JP" altLang="en-US" dirty="0">
              <a:latin typeface="游ゴシック" panose="020B0400000000000000" pitchFamily="50" charset="-128"/>
              <a:ea typeface="游ゴシック" panose="020B0400000000000000" pitchFamily="50" charset="-128"/>
            </a:endParaRPr>
          </a:p>
        </p:txBody>
      </p:sp>
      <p:sp>
        <p:nvSpPr>
          <p:cNvPr id="69" name="テキスト ボックス 68"/>
          <p:cNvSpPr txBox="1"/>
          <p:nvPr/>
        </p:nvSpPr>
        <p:spPr>
          <a:xfrm>
            <a:off x="35496" y="6002124"/>
            <a:ext cx="8712968" cy="523220"/>
          </a:xfrm>
          <a:prstGeom prst="rect">
            <a:avLst/>
          </a:prstGeom>
          <a:noFill/>
        </p:spPr>
        <p:txBody>
          <a:bodyPr wrap="square" rtlCol="0">
            <a:spAutoFit/>
          </a:bodyPr>
          <a:lstStyle/>
          <a:p>
            <a:pPr algn="ctr"/>
            <a:r>
              <a:rPr lang="en-US" altLang="ja-JP" sz="2800" dirty="0" smtClean="0">
                <a:latin typeface="游ゴシック" panose="020B0400000000000000" pitchFamily="50" charset="-128"/>
                <a:ea typeface="游ゴシック" panose="020B0400000000000000" pitchFamily="50" charset="-128"/>
              </a:rPr>
              <a:t>MRI produces turbulence as well.</a:t>
            </a:r>
            <a:endParaRPr lang="en-US" altLang="ja-JP" sz="2400" dirty="0" smtClean="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352031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40568" y="26621"/>
            <a:ext cx="10297144" cy="954107"/>
          </a:xfrm>
          <a:prstGeom prst="rect">
            <a:avLst/>
          </a:prstGeom>
          <a:noFill/>
        </p:spPr>
        <p:txBody>
          <a:bodyPr wrap="square" rtlCol="0">
            <a:spAutoFit/>
          </a:bodyPr>
          <a:lstStyle/>
          <a:p>
            <a:pPr algn="ctr"/>
            <a:r>
              <a:rPr lang="en-US" altLang="ja-JP" sz="3200" u="sng" dirty="0" smtClean="0">
                <a:latin typeface="游ゴシック" panose="020B0400000000000000" pitchFamily="50" charset="-128"/>
                <a:ea typeface="游ゴシック" panose="020B0400000000000000" pitchFamily="50" charset="-128"/>
              </a:rPr>
              <a:t>Effective turbulent viscosity in merger remnants</a:t>
            </a:r>
            <a:endParaRPr lang="en-US" altLang="ja-JP" sz="3200" u="sng" dirty="0">
              <a:latin typeface="游ゴシック" panose="020B0400000000000000" pitchFamily="50" charset="-128"/>
              <a:ea typeface="游ゴシック" panose="020B0400000000000000" pitchFamily="50" charset="-128"/>
            </a:endParaRPr>
          </a:p>
          <a:p>
            <a:endParaRPr lang="en-US" altLang="ja-JP" sz="2400" dirty="0">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a:blip r:embed="rId3"/>
          <a:stretch>
            <a:fillRect/>
          </a:stretch>
        </p:blipFill>
        <p:spPr>
          <a:xfrm>
            <a:off x="467544" y="1225208"/>
            <a:ext cx="7929729" cy="2419816"/>
          </a:xfrm>
          <a:prstGeom prst="rect">
            <a:avLst/>
          </a:prstGeom>
        </p:spPr>
      </p:pic>
      <p:sp>
        <p:nvSpPr>
          <p:cNvPr id="4" name="テキスト ボックス 3"/>
          <p:cNvSpPr txBox="1"/>
          <p:nvPr/>
        </p:nvSpPr>
        <p:spPr>
          <a:xfrm>
            <a:off x="1115616" y="673532"/>
            <a:ext cx="7920880" cy="461665"/>
          </a:xfrm>
          <a:prstGeom prst="rect">
            <a:avLst/>
          </a:prstGeom>
          <a:noFill/>
        </p:spPr>
        <p:txBody>
          <a:bodyPr wrap="square" rtlCol="0">
            <a:spAutoFit/>
          </a:bodyPr>
          <a:lstStyle/>
          <a:p>
            <a:r>
              <a:rPr kumimoji="1" lang="en-US" altLang="ja-JP" sz="2400" dirty="0" smtClean="0">
                <a:latin typeface="游ゴシック" panose="020B0400000000000000" pitchFamily="50" charset="-128"/>
                <a:ea typeface="游ゴシック" panose="020B0400000000000000" pitchFamily="50" charset="-128"/>
              </a:rPr>
              <a:t>Space time diagram of merger remnant (KK et al. 17)</a:t>
            </a:r>
            <a:endParaRPr kumimoji="1" lang="ja-JP" altLang="en-US" sz="2400" dirty="0">
              <a:latin typeface="游ゴシック" panose="020B0400000000000000" pitchFamily="50" charset="-128"/>
              <a:ea typeface="游ゴシック" panose="020B0400000000000000" pitchFamily="50" charset="-128"/>
            </a:endParaRPr>
          </a:p>
        </p:txBody>
      </p:sp>
      <p:cxnSp>
        <p:nvCxnSpPr>
          <p:cNvPr id="6" name="直線コネクタ 5"/>
          <p:cNvCxnSpPr/>
          <p:nvPr/>
        </p:nvCxnSpPr>
        <p:spPr>
          <a:xfrm>
            <a:off x="1043608" y="2348880"/>
            <a:ext cx="273630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4788024" y="2564904"/>
            <a:ext cx="273630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547664" y="2535287"/>
            <a:ext cx="2160241" cy="461665"/>
          </a:xfrm>
          <a:prstGeom prst="rect">
            <a:avLst/>
          </a:prstGeom>
          <a:noFill/>
        </p:spPr>
        <p:txBody>
          <a:bodyPr wrap="square" rtlCol="0">
            <a:spAutoFit/>
          </a:bodyPr>
          <a:lstStyle/>
          <a:p>
            <a:r>
              <a:rPr kumimoji="1" lang="en-US" altLang="ja-JP" sz="2400" dirty="0" smtClean="0">
                <a:solidFill>
                  <a:schemeClr val="bg1"/>
                </a:solidFill>
                <a:latin typeface="游ゴシック" panose="020B0400000000000000" pitchFamily="50" charset="-128"/>
                <a:ea typeface="游ゴシック" panose="020B0400000000000000" pitchFamily="50" charset="-128"/>
              </a:rPr>
              <a:t>Dense core</a:t>
            </a:r>
            <a:endParaRPr kumimoji="1" lang="ja-JP" altLang="en-US" sz="2400" dirty="0">
              <a:solidFill>
                <a:schemeClr val="bg1"/>
              </a:solidFill>
              <a:latin typeface="游ゴシック" panose="020B0400000000000000" pitchFamily="50" charset="-128"/>
              <a:ea typeface="游ゴシック" panose="020B0400000000000000" pitchFamily="50" charset="-128"/>
            </a:endParaRPr>
          </a:p>
        </p:txBody>
      </p:sp>
      <p:sp>
        <p:nvSpPr>
          <p:cNvPr id="12" name="テキスト ボックス 11"/>
          <p:cNvSpPr txBox="1"/>
          <p:nvPr/>
        </p:nvSpPr>
        <p:spPr>
          <a:xfrm>
            <a:off x="1640657" y="1700808"/>
            <a:ext cx="1851224" cy="461665"/>
          </a:xfrm>
          <a:prstGeom prst="rect">
            <a:avLst/>
          </a:prstGeom>
          <a:noFill/>
        </p:spPr>
        <p:txBody>
          <a:bodyPr wrap="square" rtlCol="0">
            <a:spAutoFit/>
          </a:bodyPr>
          <a:lstStyle/>
          <a:p>
            <a:r>
              <a:rPr kumimoji="1" lang="en-US" altLang="ja-JP" sz="2400" dirty="0" smtClean="0">
                <a:solidFill>
                  <a:schemeClr val="bg1"/>
                </a:solidFill>
                <a:latin typeface="游ゴシック" panose="020B0400000000000000" pitchFamily="50" charset="-128"/>
                <a:ea typeface="游ゴシック" panose="020B0400000000000000" pitchFamily="50" charset="-128"/>
              </a:rPr>
              <a:t>Envelope</a:t>
            </a:r>
            <a:endParaRPr kumimoji="1" lang="ja-JP" altLang="en-US" sz="2400" dirty="0">
              <a:solidFill>
                <a:schemeClr val="bg1"/>
              </a:solidFill>
              <a:latin typeface="游ゴシック" panose="020B0400000000000000" pitchFamily="50" charset="-128"/>
              <a:ea typeface="游ゴシック" panose="020B0400000000000000" pitchFamily="50" charset="-128"/>
            </a:endParaRPr>
          </a:p>
        </p:txBody>
      </p:sp>
      <p:sp>
        <p:nvSpPr>
          <p:cNvPr id="13" name="テキスト ボックス 12"/>
          <p:cNvSpPr txBox="1"/>
          <p:nvPr/>
        </p:nvSpPr>
        <p:spPr>
          <a:xfrm>
            <a:off x="5148064" y="1700808"/>
            <a:ext cx="2232248" cy="461665"/>
          </a:xfrm>
          <a:prstGeom prst="rect">
            <a:avLst/>
          </a:prstGeom>
          <a:noFill/>
        </p:spPr>
        <p:txBody>
          <a:bodyPr wrap="square" rtlCol="0">
            <a:spAutoFit/>
          </a:bodyPr>
          <a:lstStyle/>
          <a:p>
            <a:r>
              <a:rPr lang="en-US" altLang="ja-JP" sz="2400" dirty="0" smtClean="0">
                <a:solidFill>
                  <a:srgbClr val="FF0000"/>
                </a:solidFill>
                <a:latin typeface="游ゴシック" panose="020B0400000000000000" pitchFamily="50" charset="-128"/>
                <a:ea typeface="游ゴシック" panose="020B0400000000000000" pitchFamily="50" charset="-128"/>
              </a:rPr>
              <a:t>MRI unstable</a:t>
            </a:r>
            <a:endParaRPr kumimoji="1" lang="ja-JP" altLang="en-US" sz="2400" dirty="0">
              <a:solidFill>
                <a:srgbClr val="FF0000"/>
              </a:solidFill>
              <a:latin typeface="游ゴシック" panose="020B0400000000000000" pitchFamily="50" charset="-128"/>
              <a:ea typeface="游ゴシック" panose="020B0400000000000000" pitchFamily="50" charset="-128"/>
            </a:endParaRPr>
          </a:p>
        </p:txBody>
      </p:sp>
      <p:sp>
        <p:nvSpPr>
          <p:cNvPr id="14" name="テキスト ボックス 13"/>
          <p:cNvSpPr txBox="1"/>
          <p:nvPr/>
        </p:nvSpPr>
        <p:spPr>
          <a:xfrm>
            <a:off x="5724128" y="2607295"/>
            <a:ext cx="2016224" cy="461665"/>
          </a:xfrm>
          <a:prstGeom prst="rect">
            <a:avLst/>
          </a:prstGeom>
          <a:noFill/>
        </p:spPr>
        <p:txBody>
          <a:bodyPr wrap="square" rtlCol="0">
            <a:spAutoFit/>
          </a:bodyPr>
          <a:lstStyle/>
          <a:p>
            <a:r>
              <a:rPr lang="en-US" altLang="ja-JP" sz="2400" dirty="0" smtClean="0">
                <a:solidFill>
                  <a:schemeClr val="bg1"/>
                </a:solidFill>
                <a:latin typeface="游ゴシック" panose="020B0400000000000000" pitchFamily="50" charset="-128"/>
                <a:ea typeface="游ゴシック" panose="020B0400000000000000" pitchFamily="50" charset="-128"/>
              </a:rPr>
              <a:t>MRI stable</a:t>
            </a:r>
            <a:endParaRPr kumimoji="1" lang="ja-JP" altLang="en-US" sz="2400" dirty="0">
              <a:solidFill>
                <a:schemeClr val="bg1"/>
              </a:solidFill>
              <a:latin typeface="游ゴシック" panose="020B0400000000000000" pitchFamily="50" charset="-128"/>
              <a:ea typeface="游ゴシック" panose="020B0400000000000000" pitchFamily="50" charset="-128"/>
            </a:endParaRPr>
          </a:p>
        </p:txBody>
      </p:sp>
      <p:pic>
        <p:nvPicPr>
          <p:cNvPr id="17" name="図 16"/>
          <p:cNvPicPr>
            <a:picLocks noChangeAspect="1"/>
          </p:cNvPicPr>
          <p:nvPr/>
        </p:nvPicPr>
        <p:blipFill>
          <a:blip r:embed="rId4"/>
          <a:stretch>
            <a:fillRect/>
          </a:stretch>
        </p:blipFill>
        <p:spPr>
          <a:xfrm>
            <a:off x="899592" y="3789040"/>
            <a:ext cx="5333105" cy="1872208"/>
          </a:xfrm>
          <a:prstGeom prst="rect">
            <a:avLst/>
          </a:prstGeom>
        </p:spPr>
      </p:pic>
      <p:cxnSp>
        <p:nvCxnSpPr>
          <p:cNvPr id="19" name="直線矢印コネクタ 18"/>
          <p:cNvCxnSpPr/>
          <p:nvPr/>
        </p:nvCxnSpPr>
        <p:spPr>
          <a:xfrm flipH="1">
            <a:off x="1763688" y="3075784"/>
            <a:ext cx="216024" cy="972832"/>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3275856" y="2060848"/>
            <a:ext cx="1008112" cy="1987768"/>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6228184" y="4720158"/>
            <a:ext cx="2725811" cy="830997"/>
          </a:xfrm>
          <a:prstGeom prst="rect">
            <a:avLst/>
          </a:prstGeom>
          <a:noFill/>
        </p:spPr>
        <p:txBody>
          <a:bodyPr wrap="square" rtlCol="0">
            <a:spAutoFit/>
          </a:bodyPr>
          <a:lstStyle/>
          <a:p>
            <a:r>
              <a:rPr lang="en-US" altLang="ja-JP" sz="2400" dirty="0" err="1" smtClean="0">
                <a:latin typeface="游ゴシック" panose="020B0400000000000000" pitchFamily="50" charset="-128"/>
                <a:ea typeface="游ゴシック" panose="020B0400000000000000" pitchFamily="50" charset="-128"/>
              </a:rPr>
              <a:t>W</a:t>
            </a:r>
            <a:r>
              <a:rPr lang="en-US" altLang="ja-JP" sz="2400" baseline="-25000" dirty="0" err="1" smtClean="0">
                <a:latin typeface="游ゴシック" panose="020B0400000000000000" pitchFamily="50" charset="-128"/>
                <a:ea typeface="游ゴシック" panose="020B0400000000000000" pitchFamily="50" charset="-128"/>
              </a:rPr>
              <a:t>Rφ</a:t>
            </a:r>
            <a:r>
              <a:rPr lang="en-US" altLang="ja-JP" sz="2400" dirty="0">
                <a:latin typeface="游ゴシック" panose="020B0400000000000000" pitchFamily="50" charset="-128"/>
                <a:ea typeface="游ゴシック" panose="020B0400000000000000" pitchFamily="50" charset="-128"/>
              </a:rPr>
              <a:t>: Reynolds + Maxwell </a:t>
            </a:r>
            <a:r>
              <a:rPr lang="en-US" altLang="ja-JP" sz="2400" dirty="0" smtClean="0">
                <a:latin typeface="游ゴシック" panose="020B0400000000000000" pitchFamily="50" charset="-128"/>
                <a:ea typeface="游ゴシック" panose="020B0400000000000000" pitchFamily="50" charset="-128"/>
              </a:rPr>
              <a:t>stress</a:t>
            </a:r>
            <a:endParaRPr lang="en-US" altLang="ja-JP" sz="2400" dirty="0">
              <a:latin typeface="游ゴシック" panose="020B0400000000000000" pitchFamily="50" charset="-128"/>
              <a:ea typeface="游ゴシック" panose="020B0400000000000000" pitchFamily="50" charset="-128"/>
            </a:endParaRPr>
          </a:p>
        </p:txBody>
      </p:sp>
      <p:pic>
        <p:nvPicPr>
          <p:cNvPr id="25" name="Picture 2" descr="C:\Users\kenta\Desktop\Downloads\texclip20161107165658.png"/>
          <p:cNvPicPr>
            <a:picLocks noChangeAspect="1" noChangeArrowheads="1"/>
          </p:cNvPicPr>
          <p:nvPr/>
        </p:nvPicPr>
        <p:blipFill>
          <a:blip r:embed="rId5" cstate="print"/>
          <a:srcRect/>
          <a:stretch>
            <a:fillRect/>
          </a:stretch>
        </p:blipFill>
        <p:spPr bwMode="auto">
          <a:xfrm>
            <a:off x="6294756" y="3865931"/>
            <a:ext cx="1687866" cy="715197"/>
          </a:xfrm>
          <a:prstGeom prst="rect">
            <a:avLst/>
          </a:prstGeom>
          <a:noFill/>
        </p:spPr>
      </p:pic>
      <p:sp>
        <p:nvSpPr>
          <p:cNvPr id="26" name="テキスト ボックス 25"/>
          <p:cNvSpPr txBox="1"/>
          <p:nvPr/>
        </p:nvSpPr>
        <p:spPr>
          <a:xfrm>
            <a:off x="144016" y="5805264"/>
            <a:ext cx="8676456" cy="954107"/>
          </a:xfrm>
          <a:prstGeom prst="rect">
            <a:avLst/>
          </a:prstGeom>
          <a:noFill/>
        </p:spPr>
        <p:txBody>
          <a:bodyPr wrap="square" rtlCol="0">
            <a:spAutoFit/>
          </a:bodyPr>
          <a:lstStyle/>
          <a:p>
            <a:r>
              <a:rPr kumimoji="1" lang="en-US" altLang="ja-JP" sz="20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α inside a core ≳ 5×10</a:t>
            </a:r>
            <a:r>
              <a:rPr lang="en-US" altLang="ja-JP" sz="2800" baseline="30000" dirty="0" smtClean="0">
                <a:latin typeface="游ゴシック" panose="020B0400000000000000" pitchFamily="50" charset="-128"/>
                <a:ea typeface="游ゴシック" panose="020B0400000000000000" pitchFamily="50" charset="-128"/>
              </a:rPr>
              <a:t>-3</a:t>
            </a:r>
            <a:endParaRPr lang="en-US" altLang="ja-JP" sz="2400" baseline="30000" dirty="0">
              <a:latin typeface="游ゴシック" panose="020B0400000000000000" pitchFamily="50" charset="-128"/>
              <a:ea typeface="游ゴシック" panose="020B0400000000000000" pitchFamily="50" charset="-128"/>
            </a:endParaRPr>
          </a:p>
          <a:p>
            <a:r>
              <a:rPr lang="en-US" altLang="ja-JP" sz="2000" dirty="0" smtClean="0">
                <a:latin typeface="游ゴシック" panose="020B0400000000000000" pitchFamily="50" charset="-128"/>
                <a:ea typeface="游ゴシック" panose="020B0400000000000000" pitchFamily="50" charset="-128"/>
              </a:rPr>
              <a:t>▶</a:t>
            </a:r>
            <a:r>
              <a:rPr lang="en-US" altLang="ja-JP" sz="2800" dirty="0">
                <a:latin typeface="游ゴシック" panose="020B0400000000000000" pitchFamily="50" charset="-128"/>
                <a:ea typeface="游ゴシック" panose="020B0400000000000000" pitchFamily="50" charset="-128"/>
              </a:rPr>
              <a:t> α </a:t>
            </a:r>
            <a:r>
              <a:rPr lang="en-US" altLang="ja-JP" sz="2800" dirty="0" smtClean="0">
                <a:latin typeface="游ゴシック" panose="020B0400000000000000" pitchFamily="50" charset="-128"/>
                <a:ea typeface="游ゴシック" panose="020B0400000000000000" pitchFamily="50" charset="-128"/>
              </a:rPr>
              <a:t>inside an envelope ≈ </a:t>
            </a:r>
            <a:r>
              <a:rPr lang="en-US" altLang="ja-JP" sz="2800" dirty="0" smtClean="0">
                <a:solidFill>
                  <a:srgbClr val="0070C0"/>
                </a:solidFill>
                <a:latin typeface="游ゴシック" panose="020B0400000000000000" pitchFamily="50" charset="-128"/>
                <a:ea typeface="游ゴシック" panose="020B0400000000000000" pitchFamily="50" charset="-128"/>
              </a:rPr>
              <a:t>0.01-0.02 </a:t>
            </a:r>
            <a:endParaRPr lang="en-US" altLang="ja-JP" sz="2800" dirty="0">
              <a:solidFill>
                <a:srgbClr val="0070C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0715451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98629"/>
            <a:ext cx="9463088" cy="954107"/>
          </a:xfrm>
          <a:prstGeom prst="rect">
            <a:avLst/>
          </a:prstGeom>
          <a:noFill/>
        </p:spPr>
        <p:txBody>
          <a:bodyPr wrap="square" rtlCol="0">
            <a:spAutoFit/>
          </a:bodyPr>
          <a:lstStyle/>
          <a:p>
            <a:r>
              <a:rPr kumimoji="1" lang="en-US" altLang="ja-JP" sz="3200" dirty="0" smtClean="0">
                <a:latin typeface="游ゴシック" panose="020B0400000000000000" pitchFamily="50" charset="-128"/>
                <a:ea typeface="游ゴシック" panose="020B0400000000000000" pitchFamily="50" charset="-128"/>
              </a:rPr>
              <a:t>Optical-Infrared emission from BNS mergers </a:t>
            </a:r>
            <a:r>
              <a:rPr kumimoji="1" lang="en-US" altLang="ja-JP" sz="2400" dirty="0" smtClean="0">
                <a:latin typeface="游ゴシック" panose="020B0400000000000000" pitchFamily="50" charset="-128"/>
                <a:ea typeface="游ゴシック" panose="020B0400000000000000" pitchFamily="50" charset="-128"/>
              </a:rPr>
              <a:t>(Metzger et al. 10)</a:t>
            </a:r>
            <a:endParaRPr kumimoji="1" lang="ja-JP" altLang="en-US" sz="2400" dirty="0">
              <a:latin typeface="游ゴシック" panose="020B0400000000000000" pitchFamily="50" charset="-128"/>
              <a:ea typeface="游ゴシック" panose="020B0400000000000000" pitchFamily="50" charset="-128"/>
            </a:endParaRPr>
          </a:p>
        </p:txBody>
      </p:sp>
      <p:sp>
        <p:nvSpPr>
          <p:cNvPr id="3" name="テキスト ボックス 2"/>
          <p:cNvSpPr txBox="1"/>
          <p:nvPr/>
        </p:nvSpPr>
        <p:spPr>
          <a:xfrm>
            <a:off x="119062" y="1250932"/>
            <a:ext cx="8801100" cy="2523768"/>
          </a:xfrm>
          <a:prstGeom prst="rect">
            <a:avLst/>
          </a:prstGeom>
          <a:noFill/>
        </p:spPr>
        <p:txBody>
          <a:bodyPr wrap="square" rtlCol="0">
            <a:spAutoFit/>
          </a:bodyPr>
          <a:lstStyle/>
          <a:p>
            <a:r>
              <a:rPr kumimoji="1" lang="en-US" altLang="ja-JP" sz="2800" u="sng" dirty="0" smtClean="0">
                <a:latin typeface="游ゴシック" panose="020B0400000000000000" pitchFamily="50" charset="-128"/>
                <a:ea typeface="游ゴシック" panose="020B0400000000000000" pitchFamily="50" charset="-128"/>
              </a:rPr>
              <a:t>Role of the r-process elements</a:t>
            </a:r>
          </a:p>
          <a:p>
            <a:r>
              <a:rPr kumimoji="1" lang="ja-JP" altLang="en-US" sz="2000" dirty="0" smtClean="0">
                <a:latin typeface="游ゴシック" panose="020B0400000000000000" pitchFamily="50" charset="-128"/>
                <a:ea typeface="游ゴシック" panose="020B0400000000000000" pitchFamily="50" charset="-128"/>
              </a:rPr>
              <a:t>▶</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Heating source via radio-active decay</a:t>
            </a:r>
          </a:p>
          <a:p>
            <a:endParaRPr kumimoji="1" lang="en-US" altLang="ja-JP" sz="2800" dirty="0">
              <a:latin typeface="游ゴシック" panose="020B0400000000000000" pitchFamily="50" charset="-128"/>
              <a:ea typeface="游ゴシック" panose="020B0400000000000000" pitchFamily="50" charset="-128"/>
            </a:endParaRPr>
          </a:p>
          <a:p>
            <a:endParaRPr kumimoji="1" lang="en-US" altLang="ja-JP" sz="2800" dirty="0" smtClean="0">
              <a:latin typeface="游ゴシック" panose="020B0400000000000000" pitchFamily="50" charset="-128"/>
              <a:ea typeface="游ゴシック" panose="020B0400000000000000" pitchFamily="50" charset="-128"/>
            </a:endParaRPr>
          </a:p>
          <a:p>
            <a:r>
              <a:rPr kumimoji="1" lang="ja-JP" altLang="en-US" sz="2000" dirty="0" smtClean="0">
                <a:latin typeface="游ゴシック" panose="020B0400000000000000" pitchFamily="50" charset="-128"/>
                <a:ea typeface="游ゴシック" panose="020B0400000000000000" pitchFamily="50" charset="-128"/>
              </a:rPr>
              <a:t>▶</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Opacity source (Lanthanide elements) </a:t>
            </a:r>
            <a:r>
              <a:rPr kumimoji="1" lang="en-US" altLang="ja-JP" dirty="0" smtClean="0">
                <a:latin typeface="游ゴシック" panose="020B0400000000000000" pitchFamily="50" charset="-128"/>
                <a:ea typeface="游ゴシック" panose="020B0400000000000000" pitchFamily="50" charset="-128"/>
              </a:rPr>
              <a:t>(Barnes &amp; </a:t>
            </a:r>
            <a:r>
              <a:rPr kumimoji="1" lang="en-US" altLang="ja-JP" dirty="0">
                <a:latin typeface="游ゴシック" panose="020B0400000000000000" pitchFamily="50" charset="-128"/>
                <a:ea typeface="游ゴシック" panose="020B0400000000000000" pitchFamily="50" charset="-128"/>
              </a:rPr>
              <a:t>Kasen </a:t>
            </a:r>
            <a:r>
              <a:rPr kumimoji="1" lang="en-US" altLang="ja-JP" dirty="0" smtClean="0">
                <a:latin typeface="游ゴシック" panose="020B0400000000000000" pitchFamily="50" charset="-128"/>
                <a:ea typeface="游ゴシック" panose="020B0400000000000000" pitchFamily="50" charset="-128"/>
              </a:rPr>
              <a:t>13, Tanaka &amp; </a:t>
            </a:r>
            <a:r>
              <a:rPr kumimoji="1" lang="en-US" altLang="ja-JP" dirty="0" err="1" smtClean="0">
                <a:latin typeface="游ゴシック" panose="020B0400000000000000" pitchFamily="50" charset="-128"/>
                <a:ea typeface="游ゴシック" panose="020B0400000000000000" pitchFamily="50" charset="-128"/>
              </a:rPr>
              <a:t>Hotokezaka</a:t>
            </a:r>
            <a:r>
              <a:rPr kumimoji="1" lang="en-US" altLang="ja-JP" dirty="0" smtClean="0">
                <a:latin typeface="游ゴシック" panose="020B0400000000000000" pitchFamily="50" charset="-128"/>
                <a:ea typeface="游ゴシック" panose="020B0400000000000000" pitchFamily="50" charset="-128"/>
              </a:rPr>
              <a:t> 13)</a:t>
            </a:r>
            <a:endParaRPr kumimoji="1" lang="en-US" altLang="ja-JP" dirty="0">
              <a:latin typeface="游ゴシック" panose="020B0400000000000000" pitchFamily="50" charset="-128"/>
              <a:ea typeface="游ゴシック" panose="020B0400000000000000" pitchFamily="50"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904" y="2141620"/>
            <a:ext cx="4176372" cy="794458"/>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814" y="3816039"/>
            <a:ext cx="2036138" cy="336861"/>
          </a:xfrm>
          <a:prstGeom prst="rect">
            <a:avLst/>
          </a:prstGeom>
        </p:spPr>
      </p:pic>
      <p:sp>
        <p:nvSpPr>
          <p:cNvPr id="6" name="テキスト ボックス 5"/>
          <p:cNvSpPr txBox="1"/>
          <p:nvPr/>
        </p:nvSpPr>
        <p:spPr>
          <a:xfrm>
            <a:off x="-9525" y="4251307"/>
            <a:ext cx="8801100" cy="2123658"/>
          </a:xfrm>
          <a:prstGeom prst="rect">
            <a:avLst/>
          </a:prstGeom>
          <a:noFill/>
        </p:spPr>
        <p:txBody>
          <a:bodyPr wrap="square" rtlCol="0">
            <a:spAutoFit/>
          </a:bodyPr>
          <a:lstStyle/>
          <a:p>
            <a:r>
              <a:rPr kumimoji="1" lang="en-US" altLang="ja-JP" sz="2800" u="sng" dirty="0" smtClean="0">
                <a:latin typeface="游ゴシック" panose="020B0400000000000000" pitchFamily="50" charset="-128"/>
                <a:ea typeface="游ゴシック" panose="020B0400000000000000" pitchFamily="50" charset="-128"/>
              </a:rPr>
              <a:t>Properties of electromagnetic emission (Optical-IR)</a:t>
            </a:r>
          </a:p>
          <a:p>
            <a:r>
              <a:rPr kumimoji="1" lang="ja-JP" altLang="en-US" sz="2000" dirty="0" smtClean="0">
                <a:latin typeface="游ゴシック" panose="020B0400000000000000" pitchFamily="50" charset="-128"/>
                <a:ea typeface="游ゴシック" panose="020B0400000000000000" pitchFamily="50" charset="-128"/>
              </a:rPr>
              <a:t>▶</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Peak time (diffusion time = dynamical time)</a:t>
            </a:r>
          </a:p>
          <a:p>
            <a:endParaRPr kumimoji="1" lang="en-US" altLang="ja-JP" sz="2800" dirty="0" smtClean="0">
              <a:latin typeface="游ゴシック" panose="020B0400000000000000" pitchFamily="50" charset="-128"/>
              <a:ea typeface="游ゴシック" panose="020B0400000000000000" pitchFamily="50" charset="-128"/>
            </a:endParaRPr>
          </a:p>
          <a:p>
            <a:endParaRPr kumimoji="1" lang="en-US" altLang="ja-JP" sz="2000" dirty="0" smtClean="0">
              <a:latin typeface="游ゴシック" panose="020B0400000000000000" pitchFamily="50" charset="-128"/>
              <a:ea typeface="游ゴシック" panose="020B0400000000000000" pitchFamily="50" charset="-128"/>
            </a:endParaRPr>
          </a:p>
          <a:p>
            <a:r>
              <a:rPr kumimoji="1" lang="ja-JP" altLang="en-US" sz="2000" dirty="0" smtClean="0">
                <a:latin typeface="游ゴシック" panose="020B0400000000000000" pitchFamily="50" charset="-128"/>
                <a:ea typeface="游ゴシック" panose="020B0400000000000000" pitchFamily="50" charset="-128"/>
              </a:rPr>
              <a:t>▶</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Peak Luminosity</a:t>
            </a:r>
            <a:endParaRPr kumimoji="1" lang="en-US" altLang="ja-JP" dirty="0">
              <a:latin typeface="游ゴシック" panose="020B0400000000000000" pitchFamily="50" charset="-128"/>
              <a:ea typeface="游ゴシック" panose="020B0400000000000000" pitchFamily="50" charset="-128"/>
            </a:endParaRPr>
          </a:p>
        </p:txBody>
      </p:sp>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8755" y="5172575"/>
            <a:ext cx="6164763" cy="628150"/>
          </a:xfrm>
          <a:prstGeom prst="rect">
            <a:avLst/>
          </a:prstGeom>
        </p:spPr>
      </p:pic>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6326" y="6241700"/>
            <a:ext cx="5349347" cy="620296"/>
          </a:xfrm>
          <a:prstGeom prst="rect">
            <a:avLst/>
          </a:prstGeom>
        </p:spPr>
      </p:pic>
    </p:spTree>
    <p:extLst>
      <p:ext uri="{BB962C8B-B14F-4D97-AF65-F5344CB8AC3E}">
        <p14:creationId xmlns:p14="http://schemas.microsoft.com/office/powerpoint/2010/main" val="8003917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157163" y="1284303"/>
            <a:ext cx="4105444" cy="3144874"/>
          </a:xfrm>
          <a:prstGeom prst="rect">
            <a:avLst/>
          </a:prstGeom>
        </p:spPr>
      </p:pic>
      <p:sp>
        <p:nvSpPr>
          <p:cNvPr id="6" name="テキスト ボックス 5"/>
          <p:cNvSpPr txBox="1"/>
          <p:nvPr/>
        </p:nvSpPr>
        <p:spPr>
          <a:xfrm>
            <a:off x="6941345" y="946451"/>
            <a:ext cx="2347912" cy="400110"/>
          </a:xfrm>
          <a:prstGeom prst="rect">
            <a:avLst/>
          </a:prstGeom>
          <a:noFill/>
        </p:spPr>
        <p:txBody>
          <a:bodyPr wrap="square" rtlCol="0">
            <a:spAutoFit/>
          </a:bodyPr>
          <a:lstStyle/>
          <a:p>
            <a:r>
              <a:rPr kumimoji="1" lang="en-US" altLang="ja-JP" sz="2000" dirty="0" smtClean="0">
                <a:latin typeface="游ゴシック" panose="020B0400000000000000" pitchFamily="50" charset="-128"/>
                <a:ea typeface="游ゴシック" panose="020B0400000000000000" pitchFamily="50" charset="-128"/>
              </a:rPr>
              <a:t>Tanaka et al. 17</a:t>
            </a:r>
            <a:endParaRPr kumimoji="1" lang="ja-JP" altLang="en-US" sz="2000" dirty="0">
              <a:latin typeface="游ゴシック" panose="020B0400000000000000" pitchFamily="50" charset="-128"/>
              <a:ea typeface="游ゴシック" panose="020B0400000000000000" pitchFamily="50" charset="-128"/>
            </a:endParaRPr>
          </a:p>
        </p:txBody>
      </p:sp>
      <p:pic>
        <p:nvPicPr>
          <p:cNvPr id="7" name="図 6"/>
          <p:cNvPicPr>
            <a:picLocks noChangeAspect="1"/>
          </p:cNvPicPr>
          <p:nvPr/>
        </p:nvPicPr>
        <p:blipFill>
          <a:blip r:embed="rId4"/>
          <a:stretch>
            <a:fillRect/>
          </a:stretch>
        </p:blipFill>
        <p:spPr>
          <a:xfrm>
            <a:off x="4319756" y="1322402"/>
            <a:ext cx="4386094" cy="2945923"/>
          </a:xfrm>
          <a:prstGeom prst="rect">
            <a:avLst/>
          </a:prstGeom>
        </p:spPr>
      </p:pic>
      <p:sp>
        <p:nvSpPr>
          <p:cNvPr id="8" name="テキスト ボックス 7"/>
          <p:cNvSpPr txBox="1"/>
          <p:nvPr/>
        </p:nvSpPr>
        <p:spPr>
          <a:xfrm>
            <a:off x="95249" y="4444221"/>
            <a:ext cx="9048751" cy="2246769"/>
          </a:xfrm>
          <a:prstGeom prst="rect">
            <a:avLst/>
          </a:prstGeom>
          <a:noFill/>
        </p:spPr>
        <p:txBody>
          <a:bodyPr wrap="square" rtlCol="0">
            <a:spAutoFit/>
          </a:bodyPr>
          <a:lstStyle/>
          <a:p>
            <a:r>
              <a:rPr kumimoji="1" lang="ja-JP" altLang="en-US" sz="2000" dirty="0" smtClean="0">
                <a:latin typeface="游ゴシック" panose="020B0400000000000000" pitchFamily="50" charset="-128"/>
                <a:ea typeface="游ゴシック" panose="020B0400000000000000" pitchFamily="50" charset="-128"/>
              </a:rPr>
              <a:t>▶</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Electron fraction Y</a:t>
            </a:r>
            <a:r>
              <a:rPr kumimoji="1" lang="en-US" altLang="ja-JP" sz="2800" baseline="-25000" dirty="0" smtClean="0">
                <a:latin typeface="游ゴシック" panose="020B0400000000000000" pitchFamily="50" charset="-128"/>
                <a:ea typeface="游ゴシック" panose="020B0400000000000000" pitchFamily="50" charset="-128"/>
              </a:rPr>
              <a:t>e</a:t>
            </a:r>
            <a:r>
              <a:rPr kumimoji="1" lang="en-US" altLang="ja-JP" sz="2800" dirty="0" smtClean="0">
                <a:latin typeface="游ゴシック" panose="020B0400000000000000" pitchFamily="50" charset="-128"/>
                <a:ea typeface="游ゴシック" panose="020B0400000000000000" pitchFamily="50" charset="-128"/>
              </a:rPr>
              <a:t> is a key quantity</a:t>
            </a:r>
          </a:p>
          <a:p>
            <a:r>
              <a:rPr kumimoji="1" lang="ja-JP" altLang="en-US" sz="2000" dirty="0" smtClean="0">
                <a:latin typeface="游ゴシック" panose="020B0400000000000000" pitchFamily="50" charset="-128"/>
                <a:ea typeface="游ゴシック" panose="020B0400000000000000" pitchFamily="50" charset="-128"/>
              </a:rPr>
              <a:t>▶</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Y</a:t>
            </a:r>
            <a:r>
              <a:rPr kumimoji="1" lang="en-US" altLang="ja-JP" sz="2800" baseline="-25000" dirty="0" smtClean="0">
                <a:latin typeface="游ゴシック" panose="020B0400000000000000" pitchFamily="50" charset="-128"/>
                <a:ea typeface="游ゴシック" panose="020B0400000000000000" pitchFamily="50" charset="-128"/>
              </a:rPr>
              <a:t>e</a:t>
            </a:r>
            <a:r>
              <a:rPr kumimoji="1" lang="en-US" altLang="ja-JP" sz="2800" dirty="0" smtClean="0">
                <a:latin typeface="游ゴシック" panose="020B0400000000000000" pitchFamily="50" charset="-128"/>
                <a:ea typeface="游ゴシック" panose="020B0400000000000000" pitchFamily="50" charset="-128"/>
              </a:rPr>
              <a:t> ≳ 0.25 produces negligible / small amount of lanthanide </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solidFill>
                  <a:srgbClr val="0070C0"/>
                </a:solidFill>
                <a:latin typeface="游ゴシック" panose="020B0400000000000000" pitchFamily="50" charset="-128"/>
                <a:ea typeface="游ゴシック" panose="020B0400000000000000" pitchFamily="50" charset="-128"/>
              </a:rPr>
              <a:t>low opacity in optical</a:t>
            </a:r>
          </a:p>
          <a:p>
            <a:r>
              <a:rPr kumimoji="1" lang="ja-JP" altLang="en-US" sz="2000" dirty="0" smtClean="0">
                <a:latin typeface="游ゴシック" panose="020B0400000000000000" pitchFamily="50" charset="-128"/>
                <a:ea typeface="游ゴシック" panose="020B0400000000000000" pitchFamily="50" charset="-128"/>
              </a:rPr>
              <a:t>▶</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Y</a:t>
            </a:r>
            <a:r>
              <a:rPr kumimoji="1" lang="en-US" altLang="ja-JP" sz="2800" baseline="-25000" dirty="0" smtClean="0">
                <a:latin typeface="游ゴシック" panose="020B0400000000000000" pitchFamily="50" charset="-128"/>
                <a:ea typeface="游ゴシック" panose="020B0400000000000000" pitchFamily="50" charset="-128"/>
              </a:rPr>
              <a:t>e</a:t>
            </a:r>
            <a:r>
              <a:rPr kumimoji="1" lang="en-US" altLang="ja-JP" sz="2800" dirty="0" smtClean="0">
                <a:latin typeface="游ゴシック" panose="020B0400000000000000" pitchFamily="50" charset="-128"/>
                <a:ea typeface="游ゴシック" panose="020B0400000000000000" pitchFamily="50" charset="-128"/>
              </a:rPr>
              <a:t> ≾ 0.25 </a:t>
            </a:r>
            <a:r>
              <a:rPr kumimoji="1" lang="en-US" altLang="ja-JP" sz="2800" dirty="0">
                <a:latin typeface="游ゴシック" panose="020B0400000000000000" pitchFamily="50" charset="-128"/>
                <a:ea typeface="游ゴシック" panose="020B0400000000000000" pitchFamily="50" charset="-128"/>
              </a:rPr>
              <a:t>produces </a:t>
            </a:r>
            <a:r>
              <a:rPr kumimoji="1" lang="en-US" altLang="ja-JP" sz="2800" dirty="0" smtClean="0">
                <a:latin typeface="游ゴシック" panose="020B0400000000000000" pitchFamily="50" charset="-128"/>
                <a:ea typeface="游ゴシック" panose="020B0400000000000000" pitchFamily="50" charset="-128"/>
              </a:rPr>
              <a:t>lanthanide </a:t>
            </a:r>
            <a:r>
              <a:rPr kumimoji="1" lang="ja-JP" altLang="en-US" sz="2800" dirty="0">
                <a:latin typeface="游ゴシック" panose="020B0400000000000000" pitchFamily="50" charset="-128"/>
                <a:ea typeface="游ゴシック" panose="020B0400000000000000" pitchFamily="50" charset="-128"/>
              </a:rPr>
              <a:t>⇒ </a:t>
            </a:r>
            <a:r>
              <a:rPr kumimoji="1" lang="en-US" altLang="ja-JP" sz="2800" dirty="0" smtClean="0">
                <a:solidFill>
                  <a:srgbClr val="FF0000"/>
                </a:solidFill>
                <a:latin typeface="游ゴシック" panose="020B0400000000000000" pitchFamily="50" charset="-128"/>
                <a:ea typeface="游ゴシック" panose="020B0400000000000000" pitchFamily="50" charset="-128"/>
              </a:rPr>
              <a:t>high </a:t>
            </a:r>
            <a:r>
              <a:rPr kumimoji="1" lang="en-US" altLang="ja-JP" sz="2800" dirty="0">
                <a:solidFill>
                  <a:srgbClr val="FF0000"/>
                </a:solidFill>
                <a:latin typeface="游ゴシック" panose="020B0400000000000000" pitchFamily="50" charset="-128"/>
                <a:ea typeface="游ゴシック" panose="020B0400000000000000" pitchFamily="50" charset="-128"/>
              </a:rPr>
              <a:t>opacity in </a:t>
            </a:r>
            <a:r>
              <a:rPr kumimoji="1" lang="en-US" altLang="ja-JP" sz="2800" dirty="0" smtClean="0">
                <a:solidFill>
                  <a:srgbClr val="FF0000"/>
                </a:solidFill>
                <a:latin typeface="游ゴシック" panose="020B0400000000000000" pitchFamily="50" charset="-128"/>
                <a:ea typeface="游ゴシック" panose="020B0400000000000000" pitchFamily="50" charset="-128"/>
              </a:rPr>
              <a:t>IR</a:t>
            </a:r>
          </a:p>
          <a:p>
            <a:r>
              <a:rPr lang="ja-JP" altLang="en-US" sz="2000" dirty="0">
                <a:latin typeface="游ゴシック" panose="020B0400000000000000" pitchFamily="50" charset="-128"/>
                <a:ea typeface="游ゴシック" panose="020B0400000000000000" pitchFamily="50" charset="-128"/>
              </a:rPr>
              <a:t>▶</a:t>
            </a:r>
            <a:r>
              <a:rPr lang="ja-JP" altLang="en-US" sz="2800" dirty="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Neutrino reaction determine Y</a:t>
            </a:r>
            <a:r>
              <a:rPr lang="en-US" altLang="ja-JP" sz="2800" baseline="-25000" dirty="0" smtClean="0">
                <a:latin typeface="游ゴシック" panose="020B0400000000000000" pitchFamily="50" charset="-128"/>
                <a:ea typeface="游ゴシック" panose="020B0400000000000000" pitchFamily="50" charset="-128"/>
              </a:rPr>
              <a:t>e</a:t>
            </a:r>
            <a:r>
              <a:rPr lang="en-US" altLang="ja-JP" sz="2800" dirty="0" smtClean="0">
                <a:latin typeface="游ゴシック" panose="020B0400000000000000" pitchFamily="50" charset="-128"/>
                <a:ea typeface="游ゴシック" panose="020B0400000000000000" pitchFamily="50" charset="-128"/>
              </a:rPr>
              <a:t> of the ejecta</a:t>
            </a:r>
            <a:endParaRPr lang="en-US" altLang="ja-JP" sz="2800" dirty="0">
              <a:solidFill>
                <a:srgbClr val="FF0000"/>
              </a:solidFill>
              <a:latin typeface="游ゴシック" panose="020B0400000000000000" pitchFamily="50" charset="-128"/>
              <a:ea typeface="游ゴシック" panose="020B0400000000000000" pitchFamily="50" charset="-128"/>
            </a:endParaRPr>
          </a:p>
        </p:txBody>
      </p:sp>
      <p:cxnSp>
        <p:nvCxnSpPr>
          <p:cNvPr id="9" name="直線矢印コネクタ 8"/>
          <p:cNvCxnSpPr/>
          <p:nvPr/>
        </p:nvCxnSpPr>
        <p:spPr>
          <a:xfrm>
            <a:off x="2114550" y="1323527"/>
            <a:ext cx="67627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763489" y="922292"/>
            <a:ext cx="2347912" cy="400110"/>
          </a:xfrm>
          <a:prstGeom prst="rect">
            <a:avLst/>
          </a:prstGeom>
          <a:noFill/>
        </p:spPr>
        <p:txBody>
          <a:bodyPr wrap="square" rtlCol="0">
            <a:spAutoFit/>
          </a:bodyPr>
          <a:lstStyle/>
          <a:p>
            <a:r>
              <a:rPr kumimoji="1" lang="en-US" altLang="ja-JP" sz="2000" dirty="0" smtClean="0">
                <a:latin typeface="游ゴシック" panose="020B0400000000000000" pitchFamily="50" charset="-128"/>
                <a:ea typeface="游ゴシック" panose="020B0400000000000000" pitchFamily="50" charset="-128"/>
              </a:rPr>
              <a:t>Lanthanide</a:t>
            </a:r>
            <a:endParaRPr kumimoji="1" lang="ja-JP" altLang="en-US" sz="2000" dirty="0">
              <a:latin typeface="游ゴシック" panose="020B0400000000000000" pitchFamily="50" charset="-128"/>
              <a:ea typeface="游ゴシック" panose="020B0400000000000000" pitchFamily="50" charset="-128"/>
            </a:endParaRPr>
          </a:p>
        </p:txBody>
      </p:sp>
      <p:cxnSp>
        <p:nvCxnSpPr>
          <p:cNvPr id="11" name="直線矢印コネクタ 10"/>
          <p:cNvCxnSpPr/>
          <p:nvPr/>
        </p:nvCxnSpPr>
        <p:spPr>
          <a:xfrm>
            <a:off x="5724525" y="1470891"/>
            <a:ext cx="28575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6038850" y="1470891"/>
            <a:ext cx="112395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962523" y="1025537"/>
            <a:ext cx="1371600" cy="461665"/>
          </a:xfrm>
          <a:prstGeom prst="rect">
            <a:avLst/>
          </a:prstGeom>
          <a:noFill/>
        </p:spPr>
        <p:txBody>
          <a:bodyPr wrap="square" rtlCol="0">
            <a:spAutoFit/>
          </a:bodyPr>
          <a:lstStyle/>
          <a:p>
            <a:r>
              <a:rPr kumimoji="1" lang="en-US" altLang="ja-JP" sz="2400" dirty="0" smtClean="0">
                <a:solidFill>
                  <a:srgbClr val="0070C0"/>
                </a:solidFill>
                <a:latin typeface="游ゴシック" panose="020B0400000000000000" pitchFamily="50" charset="-128"/>
                <a:ea typeface="游ゴシック" panose="020B0400000000000000" pitchFamily="50" charset="-128"/>
              </a:rPr>
              <a:t>Optical</a:t>
            </a:r>
            <a:endParaRPr kumimoji="1" lang="ja-JP" altLang="en-US" sz="2400" dirty="0">
              <a:solidFill>
                <a:srgbClr val="0070C0"/>
              </a:solidFill>
              <a:latin typeface="游ゴシック" panose="020B0400000000000000" pitchFamily="50" charset="-128"/>
              <a:ea typeface="游ゴシック" panose="020B0400000000000000" pitchFamily="50" charset="-128"/>
            </a:endParaRPr>
          </a:p>
        </p:txBody>
      </p:sp>
      <p:sp>
        <p:nvSpPr>
          <p:cNvPr id="14" name="テキスト ボックス 13"/>
          <p:cNvSpPr txBox="1"/>
          <p:nvPr/>
        </p:nvSpPr>
        <p:spPr>
          <a:xfrm>
            <a:off x="6129336" y="1020332"/>
            <a:ext cx="1371600" cy="461665"/>
          </a:xfrm>
          <a:prstGeom prst="rect">
            <a:avLst/>
          </a:prstGeom>
          <a:noFill/>
        </p:spPr>
        <p:txBody>
          <a:bodyPr wrap="square" rtlCol="0">
            <a:spAutoFit/>
          </a:bodyPr>
          <a:lstStyle/>
          <a:p>
            <a:r>
              <a:rPr kumimoji="1" lang="en-US" altLang="ja-JP" sz="2400" dirty="0" smtClean="0">
                <a:solidFill>
                  <a:srgbClr val="FF0000"/>
                </a:solidFill>
                <a:latin typeface="游ゴシック" panose="020B0400000000000000" pitchFamily="50" charset="-128"/>
                <a:ea typeface="游ゴシック" panose="020B0400000000000000" pitchFamily="50" charset="-128"/>
              </a:rPr>
              <a:t>IR</a:t>
            </a:r>
            <a:endParaRPr kumimoji="1" lang="ja-JP" altLang="en-US" sz="2400" dirty="0">
              <a:solidFill>
                <a:srgbClr val="FF0000"/>
              </a:solidFill>
              <a:latin typeface="游ゴシック" panose="020B0400000000000000" pitchFamily="50" charset="-128"/>
              <a:ea typeface="游ゴシック" panose="020B0400000000000000" pitchFamily="50" charset="-128"/>
            </a:endParaRPr>
          </a:p>
        </p:txBody>
      </p:sp>
      <p:sp>
        <p:nvSpPr>
          <p:cNvPr id="15" name="テキスト ボックス 14"/>
          <p:cNvSpPr txBox="1"/>
          <p:nvPr/>
        </p:nvSpPr>
        <p:spPr>
          <a:xfrm>
            <a:off x="611560" y="116632"/>
            <a:ext cx="8662988" cy="584775"/>
          </a:xfrm>
          <a:prstGeom prst="rect">
            <a:avLst/>
          </a:prstGeom>
          <a:noFill/>
        </p:spPr>
        <p:txBody>
          <a:bodyPr wrap="square" rtlCol="0">
            <a:spAutoFit/>
          </a:bodyPr>
          <a:lstStyle/>
          <a:p>
            <a:r>
              <a:rPr kumimoji="1" lang="en-US" altLang="ja-JP" sz="3200" dirty="0" smtClean="0">
                <a:latin typeface="游ゴシック" panose="020B0400000000000000" pitchFamily="50" charset="-128"/>
                <a:ea typeface="游ゴシック" panose="020B0400000000000000" pitchFamily="50" charset="-128"/>
              </a:rPr>
              <a:t>R-process nucleosynthesis and its </a:t>
            </a:r>
            <a:r>
              <a:rPr lang="en-US" altLang="ja-JP" sz="3200" dirty="0" smtClean="0">
                <a:latin typeface="游ゴシック" panose="020B0400000000000000" pitchFamily="50" charset="-128"/>
                <a:ea typeface="游ゴシック" panose="020B0400000000000000" pitchFamily="50" charset="-128"/>
              </a:rPr>
              <a:t>opacity</a:t>
            </a:r>
            <a:endParaRPr kumimoji="1" lang="ja-JP" altLang="en-US" sz="32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076741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949572" y="125503"/>
            <a:ext cx="8662988" cy="584775"/>
          </a:xfrm>
          <a:prstGeom prst="rect">
            <a:avLst/>
          </a:prstGeom>
          <a:noFill/>
        </p:spPr>
        <p:txBody>
          <a:bodyPr wrap="square" rtlCol="0">
            <a:spAutoFit/>
          </a:bodyPr>
          <a:lstStyle/>
          <a:p>
            <a:r>
              <a:rPr kumimoji="1" lang="en-US" altLang="ja-JP" sz="3200" dirty="0" smtClean="0">
                <a:latin typeface="游ゴシック" panose="020B0400000000000000" pitchFamily="50" charset="-128"/>
                <a:ea typeface="游ゴシック" panose="020B0400000000000000" pitchFamily="50" charset="-128"/>
              </a:rPr>
              <a:t>Detected UV-Optical-Infrared emission</a:t>
            </a:r>
            <a:endParaRPr kumimoji="1" lang="ja-JP" altLang="en-US" sz="3200" dirty="0">
              <a:latin typeface="游ゴシック" panose="020B0400000000000000" pitchFamily="50" charset="-128"/>
              <a:ea typeface="游ゴシック" panose="020B0400000000000000" pitchFamily="50" charset="-128"/>
            </a:endParaRPr>
          </a:p>
        </p:txBody>
      </p:sp>
      <p:sp>
        <p:nvSpPr>
          <p:cNvPr id="3" name="テキスト ボックス 2"/>
          <p:cNvSpPr txBox="1"/>
          <p:nvPr/>
        </p:nvSpPr>
        <p:spPr>
          <a:xfrm>
            <a:off x="296738" y="805929"/>
            <a:ext cx="8667750" cy="5570756"/>
          </a:xfrm>
          <a:prstGeom prst="rect">
            <a:avLst/>
          </a:prstGeom>
          <a:noFill/>
        </p:spPr>
        <p:txBody>
          <a:bodyPr wrap="square" rtlCol="0">
            <a:spAutoFit/>
          </a:bodyPr>
          <a:lstStyle/>
          <a:p>
            <a:r>
              <a:rPr kumimoji="1" lang="ja-JP" altLang="en-US" sz="2000" dirty="0" smtClean="0">
                <a:latin typeface="+mn-ea"/>
              </a:rPr>
              <a:t>▶</a:t>
            </a:r>
            <a:r>
              <a:rPr kumimoji="1" lang="ja-JP" altLang="en-US" sz="2800" dirty="0" smtClean="0">
                <a:latin typeface="+mn-ea"/>
              </a:rPr>
              <a:t> </a:t>
            </a:r>
            <a:r>
              <a:rPr kumimoji="1" lang="en-US" altLang="ja-JP" sz="2800" dirty="0" smtClean="0">
                <a:solidFill>
                  <a:srgbClr val="FF0000"/>
                </a:solidFill>
                <a:latin typeface="游ゴシック" panose="020B0400000000000000" pitchFamily="50" charset="-128"/>
                <a:ea typeface="游ゴシック" panose="020B0400000000000000" pitchFamily="50" charset="-128"/>
              </a:rPr>
              <a:t>Long-duration IR component (Red) </a:t>
            </a:r>
          </a:p>
          <a:p>
            <a:endParaRPr kumimoji="1" lang="en-US" altLang="ja-JP" sz="2800" dirty="0" smtClean="0">
              <a:solidFill>
                <a:srgbClr val="FF0000"/>
              </a:solidFill>
              <a:latin typeface="+mn-ea"/>
            </a:endParaRPr>
          </a:p>
          <a:p>
            <a:endParaRPr kumimoji="1" lang="en-US" altLang="ja-JP" sz="2000" dirty="0" smtClean="0">
              <a:latin typeface="+mn-ea"/>
            </a:endParaRPr>
          </a:p>
          <a:p>
            <a:r>
              <a:rPr kumimoji="1" lang="ja-JP" altLang="en-US" sz="2000" dirty="0" smtClean="0">
                <a:latin typeface="+mn-ea"/>
              </a:rPr>
              <a:t>▶</a:t>
            </a:r>
            <a:r>
              <a:rPr kumimoji="1" lang="ja-JP" altLang="en-US" sz="2800" dirty="0" smtClean="0">
                <a:latin typeface="+mn-ea"/>
              </a:rPr>
              <a:t> </a:t>
            </a:r>
            <a:r>
              <a:rPr kumimoji="1" lang="en-US" altLang="ja-JP" sz="2800" dirty="0" smtClean="0">
                <a:solidFill>
                  <a:srgbClr val="0070C0"/>
                </a:solidFill>
                <a:latin typeface="游ゴシック" panose="020B0400000000000000" pitchFamily="50" charset="-128"/>
                <a:ea typeface="游ゴシック" panose="020B0400000000000000" pitchFamily="50" charset="-128"/>
              </a:rPr>
              <a:t>Short-duration UV-IR component (Blue)</a:t>
            </a:r>
          </a:p>
          <a:p>
            <a:endParaRPr kumimoji="1" lang="en-US" altLang="ja-JP" sz="2800" dirty="0">
              <a:solidFill>
                <a:srgbClr val="0070C0"/>
              </a:solidFill>
              <a:latin typeface="+mn-ea"/>
            </a:endParaRPr>
          </a:p>
          <a:p>
            <a:endParaRPr kumimoji="1" lang="en-US" altLang="ja-JP" sz="2800" dirty="0">
              <a:solidFill>
                <a:srgbClr val="0070C0"/>
              </a:solidFill>
              <a:latin typeface="+mn-ea"/>
            </a:endParaRPr>
          </a:p>
          <a:p>
            <a:endParaRPr lang="en-US" altLang="ja-JP" sz="2800" dirty="0">
              <a:solidFill>
                <a:srgbClr val="0070C0"/>
              </a:solidFill>
              <a:latin typeface="+mn-ea"/>
            </a:endParaRPr>
          </a:p>
          <a:p>
            <a:r>
              <a:rPr kumimoji="1" lang="en-US" altLang="ja-JP" sz="2800" dirty="0" smtClean="0">
                <a:solidFill>
                  <a:srgbClr val="0070C0"/>
                </a:solidFill>
                <a:latin typeface="游ゴシック" panose="020B0400000000000000" pitchFamily="50" charset="-128"/>
                <a:ea typeface="游ゴシック" panose="020B0400000000000000" pitchFamily="50" charset="-128"/>
              </a:rPr>
              <a:t>Short-duration blue component </a:t>
            </a:r>
            <a:r>
              <a:rPr kumimoji="1" lang="en-US" altLang="ja-JP" sz="2800" dirty="0" smtClean="0">
                <a:latin typeface="游ゴシック" panose="020B0400000000000000" pitchFamily="50" charset="-128"/>
                <a:ea typeface="游ゴシック" panose="020B0400000000000000" pitchFamily="50" charset="-128"/>
              </a:rPr>
              <a:t>suggests the low-opacity (Lanthanide-free elements) ejecta.</a:t>
            </a:r>
          </a:p>
          <a:p>
            <a:endParaRPr lang="en-US" altLang="ja-JP" sz="2800" dirty="0">
              <a:latin typeface="游ゴシック" panose="020B0400000000000000" pitchFamily="50" charset="-128"/>
              <a:ea typeface="游ゴシック" panose="020B0400000000000000" pitchFamily="50" charset="-128"/>
            </a:endParaRPr>
          </a:p>
          <a:p>
            <a:r>
              <a:rPr kumimoji="1" lang="en-US" altLang="ja-JP" sz="2800" dirty="0" smtClean="0">
                <a:latin typeface="游ゴシック" panose="020B0400000000000000" pitchFamily="50" charset="-128"/>
                <a:ea typeface="游ゴシック" panose="020B0400000000000000" pitchFamily="50" charset="-128"/>
              </a:rPr>
              <a:t>We build a model of GW170817 based on the NR simulations : neutrino radiation transfer &amp; effective turbulent viscosity</a:t>
            </a:r>
            <a:endParaRPr kumimoji="1" lang="en-US" altLang="ja-JP" sz="2800" dirty="0">
              <a:latin typeface="游ゴシック" panose="020B0400000000000000" pitchFamily="50" charset="-128"/>
              <a:ea typeface="游ゴシック" panose="020B0400000000000000" pitchFamily="50" charset="-128"/>
            </a:endParaRP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 y="1261328"/>
            <a:ext cx="6276975" cy="630487"/>
          </a:xfrm>
          <a:prstGeom prst="rect">
            <a:avLst/>
          </a:prstGeom>
        </p:spPr>
      </p:pic>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75" y="2489280"/>
            <a:ext cx="6134100" cy="627288"/>
          </a:xfrm>
          <a:prstGeom prst="rect">
            <a:avLst/>
          </a:prstGeom>
        </p:spPr>
      </p:pic>
    </p:spTree>
    <p:extLst>
      <p:ext uri="{BB962C8B-B14F-4D97-AF65-F5344CB8AC3E}">
        <p14:creationId xmlns:p14="http://schemas.microsoft.com/office/powerpoint/2010/main" val="27096332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86045" y="4149080"/>
            <a:ext cx="8734427" cy="2677656"/>
          </a:xfrm>
          <a:prstGeom prst="rect">
            <a:avLst/>
          </a:prstGeom>
          <a:noFill/>
        </p:spPr>
        <p:txBody>
          <a:bodyPr wrap="square" rtlCol="0">
            <a:spAutoFit/>
          </a:bodyPr>
          <a:lstStyle/>
          <a:p>
            <a:r>
              <a:rPr kumimoji="1" lang="ja-JP" altLang="en-US" sz="2000" dirty="0" smtClean="0">
                <a:latin typeface="游ゴシック" panose="020B0400000000000000" pitchFamily="50" charset="-128"/>
                <a:ea typeface="游ゴシック" panose="020B0400000000000000" pitchFamily="50" charset="-128"/>
              </a:rPr>
              <a:t>▶</a:t>
            </a:r>
            <a:r>
              <a:rPr kumimoji="1" lang="ja-JP" altLang="en-US" sz="2800" dirty="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Y</a:t>
            </a:r>
            <a:r>
              <a:rPr kumimoji="1" lang="en-US" altLang="ja-JP" sz="2800" baseline="-25000" dirty="0" smtClean="0">
                <a:latin typeface="游ゴシック" panose="020B0400000000000000" pitchFamily="50" charset="-128"/>
                <a:ea typeface="游ゴシック" panose="020B0400000000000000" pitchFamily="50" charset="-128"/>
              </a:rPr>
              <a:t>e</a:t>
            </a:r>
            <a:r>
              <a:rPr kumimoji="1" lang="en-US" altLang="ja-JP" sz="2800" dirty="0" smtClean="0">
                <a:latin typeface="游ゴシック" panose="020B0400000000000000" pitchFamily="50" charset="-128"/>
                <a:ea typeface="游ゴシック" panose="020B0400000000000000" pitchFamily="50" charset="-128"/>
              </a:rPr>
              <a:t> ≾ 0.1 </a:t>
            </a:r>
            <a:r>
              <a:rPr lang="en-US" altLang="ja-JP" sz="2800" dirty="0" smtClean="0">
                <a:latin typeface="游ゴシック" panose="020B0400000000000000" pitchFamily="50" charset="-128"/>
                <a:ea typeface="游ゴシック" panose="020B0400000000000000" pitchFamily="50" charset="-128"/>
              </a:rPr>
              <a:t>before the merger </a:t>
            </a:r>
          </a:p>
          <a:p>
            <a:r>
              <a:rPr kumimoji="1" lang="ja-JP" altLang="en-US" sz="2000" dirty="0" smtClean="0">
                <a:latin typeface="游ゴシック" panose="020B0400000000000000" pitchFamily="50" charset="-128"/>
                <a:ea typeface="游ゴシック" panose="020B0400000000000000" pitchFamily="50" charset="-128"/>
              </a:rPr>
              <a:t>▶</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The positron capture (</a:t>
            </a:r>
            <a:r>
              <a:rPr kumimoji="1" lang="en-US" altLang="ja-JP" sz="2800" dirty="0" err="1" smtClean="0">
                <a:latin typeface="游ゴシック" panose="020B0400000000000000" pitchFamily="50" charset="-128"/>
                <a:ea typeface="游ゴシック" panose="020B0400000000000000" pitchFamily="50" charset="-128"/>
              </a:rPr>
              <a:t>n+e</a:t>
            </a:r>
            <a:r>
              <a:rPr kumimoji="1" lang="en-US" altLang="ja-JP" sz="2800" baseline="30000" dirty="0" smtClean="0">
                <a:latin typeface="游ゴシック" panose="020B0400000000000000" pitchFamily="50" charset="-128"/>
                <a:ea typeface="游ゴシック" panose="020B0400000000000000" pitchFamily="50" charset="-128"/>
              </a:rPr>
              <a:t>+</a:t>
            </a:r>
            <a:r>
              <a:rPr kumimoji="1" lang="ja-JP" altLang="en-US" sz="2800" dirty="0" smtClean="0">
                <a:latin typeface="游ゴシック" panose="020B0400000000000000" pitchFamily="50" charset="-128"/>
                <a:ea typeface="游ゴシック" panose="020B0400000000000000" pitchFamily="50" charset="-128"/>
              </a:rPr>
              <a:t>⇒</a:t>
            </a:r>
            <a:r>
              <a:rPr kumimoji="1" lang="en-US" altLang="ja-JP" sz="2800" dirty="0" err="1" smtClean="0">
                <a:latin typeface="游ゴシック" panose="020B0400000000000000" pitchFamily="50" charset="-128"/>
                <a:ea typeface="游ゴシック" panose="020B0400000000000000" pitchFamily="50" charset="-128"/>
              </a:rPr>
              <a:t>p+ν</a:t>
            </a:r>
            <a:r>
              <a:rPr kumimoji="1" lang="en-US" altLang="ja-JP" sz="2800" baseline="-25000" dirty="0" err="1" smtClean="0">
                <a:latin typeface="游ゴシック" panose="020B0400000000000000" pitchFamily="50" charset="-128"/>
                <a:ea typeface="游ゴシック" panose="020B0400000000000000" pitchFamily="50" charset="-128"/>
              </a:rPr>
              <a:t>e</a:t>
            </a:r>
            <a:r>
              <a:rPr kumimoji="1" lang="en-US" altLang="ja-JP" sz="2800" dirty="0" smtClean="0">
                <a:latin typeface="游ゴシック" panose="020B0400000000000000" pitchFamily="50" charset="-128"/>
                <a:ea typeface="游ゴシック" panose="020B0400000000000000" pitchFamily="50" charset="-128"/>
              </a:rPr>
              <a:t>)and neutrino absorption (</a:t>
            </a:r>
            <a:r>
              <a:rPr kumimoji="1" lang="en-US" altLang="ja-JP" sz="2800" dirty="0" err="1" smtClean="0">
                <a:latin typeface="游ゴシック" panose="020B0400000000000000" pitchFamily="50" charset="-128"/>
                <a:ea typeface="游ゴシック" panose="020B0400000000000000" pitchFamily="50" charset="-128"/>
              </a:rPr>
              <a:t>n+</a:t>
            </a:r>
            <a:r>
              <a:rPr kumimoji="1" lang="en-US" altLang="ja-JP" sz="2800" dirty="0" err="1">
                <a:latin typeface="游ゴシック" panose="020B0400000000000000" pitchFamily="50" charset="-128"/>
                <a:ea typeface="游ゴシック" panose="020B0400000000000000" pitchFamily="50" charset="-128"/>
              </a:rPr>
              <a:t>ν</a:t>
            </a:r>
            <a:r>
              <a:rPr kumimoji="1" lang="en-US" altLang="ja-JP" sz="2800" baseline="-25000" dirty="0" err="1">
                <a:latin typeface="游ゴシック" panose="020B0400000000000000" pitchFamily="50" charset="-128"/>
                <a:ea typeface="游ゴシック" panose="020B0400000000000000" pitchFamily="50" charset="-128"/>
              </a:rPr>
              <a:t>e</a:t>
            </a:r>
            <a:r>
              <a:rPr kumimoji="1" lang="ja-JP" altLang="en-US" sz="2800" dirty="0" smtClean="0">
                <a:latin typeface="游ゴシック" panose="020B0400000000000000" pitchFamily="50" charset="-128"/>
                <a:ea typeface="游ゴシック" panose="020B0400000000000000" pitchFamily="50" charset="-128"/>
              </a:rPr>
              <a:t>⇒</a:t>
            </a:r>
            <a:r>
              <a:rPr kumimoji="1" lang="en-US" altLang="ja-JP" sz="2800" dirty="0" err="1" smtClean="0">
                <a:latin typeface="游ゴシック" panose="020B0400000000000000" pitchFamily="50" charset="-128"/>
                <a:ea typeface="游ゴシック" panose="020B0400000000000000" pitchFamily="50" charset="-128"/>
              </a:rPr>
              <a:t>p+e</a:t>
            </a:r>
            <a:r>
              <a:rPr kumimoji="1" lang="en-US" altLang="ja-JP" sz="2800" baseline="30000" dirty="0" smtClean="0">
                <a:latin typeface="游ゴシック" panose="020B0400000000000000" pitchFamily="50" charset="-128"/>
                <a:ea typeface="游ゴシック" panose="020B0400000000000000" pitchFamily="50" charset="-128"/>
              </a:rPr>
              <a:t>-</a:t>
            </a:r>
            <a:r>
              <a:rPr kumimoji="1" lang="en-US" altLang="ja-JP" sz="2800" dirty="0" smtClean="0">
                <a:latin typeface="游ゴシック" panose="020B0400000000000000" pitchFamily="50" charset="-128"/>
                <a:ea typeface="游ゴシック" panose="020B0400000000000000" pitchFamily="50" charset="-128"/>
              </a:rPr>
              <a:t>) increases Y</a:t>
            </a:r>
            <a:r>
              <a:rPr kumimoji="1" lang="en-US" altLang="ja-JP" sz="2800" baseline="-25000" dirty="0" smtClean="0">
                <a:latin typeface="游ゴシック" panose="020B0400000000000000" pitchFamily="50" charset="-128"/>
                <a:ea typeface="游ゴシック" panose="020B0400000000000000" pitchFamily="50" charset="-128"/>
              </a:rPr>
              <a:t>e</a:t>
            </a:r>
            <a:r>
              <a:rPr kumimoji="1" lang="en-US" altLang="ja-JP" sz="2800" dirty="0" smtClean="0">
                <a:latin typeface="游ゴシック" panose="020B0400000000000000" pitchFamily="50" charset="-128"/>
                <a:ea typeface="游ゴシック" panose="020B0400000000000000" pitchFamily="50" charset="-128"/>
              </a:rPr>
              <a:t>.</a:t>
            </a:r>
          </a:p>
          <a:p>
            <a:r>
              <a:rPr lang="ja-JP" altLang="en-US" sz="2000" dirty="0">
                <a:latin typeface="游ゴシック" panose="020B0400000000000000" pitchFamily="50" charset="-128"/>
                <a:ea typeface="游ゴシック" panose="020B0400000000000000" pitchFamily="50" charset="-128"/>
              </a:rPr>
              <a:t>▶</a:t>
            </a:r>
            <a:r>
              <a:rPr lang="ja-JP" altLang="en-US" sz="2800" dirty="0">
                <a:latin typeface="游ゴシック" panose="020B0400000000000000" pitchFamily="50" charset="-128"/>
                <a:ea typeface="游ゴシック" panose="020B0400000000000000" pitchFamily="50" charset="-128"/>
              </a:rPr>
              <a:t> </a:t>
            </a:r>
            <a:r>
              <a:rPr lang="en-US" altLang="ja-JP" sz="2800" dirty="0">
                <a:latin typeface="游ゴシック" panose="020B0400000000000000" pitchFamily="50" charset="-128"/>
                <a:ea typeface="游ゴシック" panose="020B0400000000000000" pitchFamily="50" charset="-128"/>
              </a:rPr>
              <a:t>Dynamical ejection is primarily driven by tidal torque (orbital direction)</a:t>
            </a:r>
            <a:r>
              <a:rPr lang="ja-JP" altLang="en-US" sz="2800" dirty="0" smtClean="0">
                <a:latin typeface="游ゴシック" panose="020B0400000000000000" pitchFamily="50" charset="-128"/>
                <a:ea typeface="游ゴシック" panose="020B0400000000000000" pitchFamily="50" charset="-128"/>
              </a:rPr>
              <a:t>⇒</a:t>
            </a:r>
            <a:r>
              <a:rPr lang="en-US" altLang="ja-JP" sz="2800" dirty="0">
                <a:latin typeface="游ゴシック" panose="020B0400000000000000" pitchFamily="50" charset="-128"/>
                <a:ea typeface="游ゴシック" panose="020B0400000000000000" pitchFamily="50" charset="-128"/>
              </a:rPr>
              <a:t> </a:t>
            </a:r>
            <a:r>
              <a:rPr lang="en-US" altLang="ja-JP" sz="2800" dirty="0" err="1">
                <a:latin typeface="游ゴシック" panose="020B0400000000000000" pitchFamily="50" charset="-128"/>
                <a:ea typeface="游ゴシック" panose="020B0400000000000000" pitchFamily="50" charset="-128"/>
              </a:rPr>
              <a:t>M</a:t>
            </a:r>
            <a:r>
              <a:rPr lang="en-US" altLang="ja-JP" sz="2800" baseline="-25000" dirty="0" err="1">
                <a:latin typeface="游ゴシック" panose="020B0400000000000000" pitchFamily="50" charset="-128"/>
                <a:ea typeface="游ゴシック" panose="020B0400000000000000" pitchFamily="50" charset="-128"/>
              </a:rPr>
              <a:t>eje</a:t>
            </a:r>
            <a:r>
              <a:rPr lang="ja-JP" altLang="en-US" sz="2800" dirty="0" smtClean="0">
                <a:latin typeface="游ゴシック" panose="020B0400000000000000" pitchFamily="50" charset="-128"/>
                <a:ea typeface="游ゴシック" panose="020B0400000000000000" pitchFamily="50" charset="-128"/>
              </a:rPr>
              <a:t>～</a:t>
            </a:r>
            <a:r>
              <a:rPr lang="en-US" altLang="ja-JP" sz="2800" dirty="0" smtClean="0">
                <a:latin typeface="游ゴシック" panose="020B0400000000000000" pitchFamily="50" charset="-128"/>
                <a:ea typeface="游ゴシック" panose="020B0400000000000000" pitchFamily="50" charset="-128"/>
              </a:rPr>
              <a:t>O(10</a:t>
            </a:r>
            <a:r>
              <a:rPr lang="en-US" altLang="ja-JP" sz="2800" baseline="30000" dirty="0" smtClean="0">
                <a:latin typeface="游ゴシック" panose="020B0400000000000000" pitchFamily="50" charset="-128"/>
                <a:ea typeface="游ゴシック" panose="020B0400000000000000" pitchFamily="50" charset="-128"/>
              </a:rPr>
              <a:t>-3</a:t>
            </a:r>
            <a:r>
              <a:rPr lang="en-US" altLang="ja-JP" sz="2800" dirty="0" smtClean="0">
                <a:latin typeface="游ゴシック" panose="020B0400000000000000" pitchFamily="50" charset="-128"/>
                <a:ea typeface="游ゴシック" panose="020B0400000000000000" pitchFamily="50" charset="-128"/>
              </a:rPr>
              <a:t>)M</a:t>
            </a:r>
            <a:r>
              <a:rPr lang="en-US" altLang="ja-JP" sz="2800" baseline="-25000" dirty="0">
                <a:latin typeface="游ゴシック" panose="020B0400000000000000" pitchFamily="50" charset="-128"/>
                <a:ea typeface="游ゴシック" panose="020B0400000000000000" pitchFamily="50" charset="-128"/>
              </a:rPr>
              <a:t>☉ </a:t>
            </a:r>
            <a:r>
              <a:rPr lang="en-US" altLang="ja-JP" sz="2800" baseline="-25000" dirty="0" smtClean="0">
                <a:latin typeface="游ゴシック" panose="020B0400000000000000" pitchFamily="50" charset="-128"/>
                <a:ea typeface="游ゴシック" panose="020B0400000000000000" pitchFamily="50" charset="-128"/>
              </a:rPr>
              <a:t>,</a:t>
            </a:r>
            <a:r>
              <a:rPr lang="en-US" altLang="ja-JP" sz="2800" dirty="0" smtClean="0">
                <a:latin typeface="游ゴシック" panose="020B0400000000000000" pitchFamily="50" charset="-128"/>
                <a:ea typeface="游ゴシック" panose="020B0400000000000000" pitchFamily="50" charset="-128"/>
              </a:rPr>
              <a:t>Y</a:t>
            </a:r>
            <a:r>
              <a:rPr lang="en-US" altLang="ja-JP" sz="2800" baseline="-25000" dirty="0" smtClean="0">
                <a:latin typeface="游ゴシック" panose="020B0400000000000000" pitchFamily="50" charset="-128"/>
                <a:ea typeface="游ゴシック" panose="020B0400000000000000" pitchFamily="50" charset="-128"/>
              </a:rPr>
              <a:t>e</a:t>
            </a:r>
            <a:r>
              <a:rPr lang="ja-JP" altLang="en-US" sz="2800" dirty="0" smtClean="0">
                <a:latin typeface="游ゴシック" panose="020B0400000000000000" pitchFamily="50" charset="-128"/>
                <a:ea typeface="游ゴシック" panose="020B0400000000000000" pitchFamily="50" charset="-128"/>
              </a:rPr>
              <a:t> </a:t>
            </a:r>
            <a:r>
              <a:rPr lang="en-US" altLang="ja-JP" sz="2800" dirty="0">
                <a:latin typeface="游ゴシック" panose="020B0400000000000000" pitchFamily="50" charset="-128"/>
                <a:ea typeface="游ゴシック" panose="020B0400000000000000" pitchFamily="50" charset="-128"/>
              </a:rPr>
              <a:t>≈ 0.05-0.5, θ≳</a:t>
            </a:r>
            <a:r>
              <a:rPr lang="en-US" altLang="ja-JP" sz="2800" dirty="0" smtClean="0">
                <a:latin typeface="游ゴシック" panose="020B0400000000000000" pitchFamily="50" charset="-128"/>
                <a:ea typeface="游ゴシック" panose="020B0400000000000000" pitchFamily="50" charset="-128"/>
              </a:rPr>
              <a:t>45°</a:t>
            </a:r>
            <a:r>
              <a:rPr lang="ja-JP" altLang="en-US" sz="2800" dirty="0" smtClean="0">
                <a:latin typeface="游ゴシック" panose="020B0400000000000000" pitchFamily="50" charset="-128"/>
                <a:ea typeface="游ゴシック" panose="020B0400000000000000" pitchFamily="50" charset="-128"/>
              </a:rPr>
              <a:t>⇒ </a:t>
            </a:r>
            <a:r>
              <a:rPr lang="en-US" altLang="ja-JP" sz="2800" dirty="0">
                <a:solidFill>
                  <a:srgbClr val="FF0000"/>
                </a:solidFill>
                <a:latin typeface="游ゴシック" panose="020B0400000000000000" pitchFamily="50" charset="-128"/>
                <a:ea typeface="游ゴシック" panose="020B0400000000000000" pitchFamily="50" charset="-128"/>
              </a:rPr>
              <a:t>High </a:t>
            </a:r>
            <a:r>
              <a:rPr lang="en-US" altLang="ja-JP" sz="2800" dirty="0" smtClean="0">
                <a:solidFill>
                  <a:srgbClr val="FF0000"/>
                </a:solidFill>
                <a:latin typeface="游ゴシック" panose="020B0400000000000000" pitchFamily="50" charset="-128"/>
                <a:ea typeface="游ゴシック" panose="020B0400000000000000" pitchFamily="50" charset="-128"/>
              </a:rPr>
              <a:t>opacity</a:t>
            </a:r>
            <a:r>
              <a:rPr lang="en-US" altLang="ja-JP" sz="2800" dirty="0">
                <a:solidFill>
                  <a:srgbClr val="0070C0"/>
                </a:solidFill>
                <a:latin typeface="游ゴシック" panose="020B0400000000000000" pitchFamily="50" charset="-128"/>
                <a:ea typeface="游ゴシック" panose="020B0400000000000000" pitchFamily="50" charset="-128"/>
              </a:rPr>
              <a:t> </a:t>
            </a:r>
            <a:r>
              <a:rPr lang="en-US" altLang="ja-JP" sz="2800" dirty="0" smtClean="0">
                <a:solidFill>
                  <a:srgbClr val="FF0000"/>
                </a:solidFill>
                <a:latin typeface="游ゴシック" panose="020B0400000000000000" pitchFamily="50" charset="-128"/>
                <a:ea typeface="游ゴシック" panose="020B0400000000000000" pitchFamily="50" charset="-128"/>
              </a:rPr>
              <a:t>(red </a:t>
            </a:r>
            <a:r>
              <a:rPr lang="en-US" altLang="ja-JP" sz="2800" dirty="0">
                <a:solidFill>
                  <a:srgbClr val="FF0000"/>
                </a:solidFill>
                <a:latin typeface="游ゴシック" panose="020B0400000000000000" pitchFamily="50" charset="-128"/>
                <a:ea typeface="游ゴシック" panose="020B0400000000000000" pitchFamily="50" charset="-128"/>
              </a:rPr>
              <a:t>component</a:t>
            </a:r>
            <a:r>
              <a:rPr lang="en-US" altLang="ja-JP" sz="2800" dirty="0" smtClean="0">
                <a:solidFill>
                  <a:srgbClr val="FF0000"/>
                </a:solidFill>
                <a:latin typeface="游ゴシック" panose="020B0400000000000000" pitchFamily="50" charset="-128"/>
                <a:ea typeface="游ゴシック" panose="020B0400000000000000" pitchFamily="50" charset="-128"/>
              </a:rPr>
              <a:t>)</a:t>
            </a:r>
            <a:endParaRPr lang="en-US" altLang="ja-JP" sz="2800" dirty="0">
              <a:solidFill>
                <a:srgbClr val="FF0000"/>
              </a:solidFill>
              <a:latin typeface="游ゴシック" panose="020B0400000000000000" pitchFamily="50" charset="-128"/>
              <a:ea typeface="游ゴシック" panose="020B0400000000000000" pitchFamily="50" charset="-128"/>
            </a:endParaRPr>
          </a:p>
        </p:txBody>
      </p:sp>
      <p:pic>
        <p:nvPicPr>
          <p:cNvPr id="5" name="図 4"/>
          <p:cNvPicPr>
            <a:picLocks noChangeAspect="1"/>
          </p:cNvPicPr>
          <p:nvPr/>
        </p:nvPicPr>
        <p:blipFill>
          <a:blip r:embed="rId3"/>
          <a:stretch>
            <a:fillRect/>
          </a:stretch>
        </p:blipFill>
        <p:spPr>
          <a:xfrm>
            <a:off x="251520" y="836712"/>
            <a:ext cx="6120680" cy="3362689"/>
          </a:xfrm>
          <a:prstGeom prst="rect">
            <a:avLst/>
          </a:prstGeom>
        </p:spPr>
      </p:pic>
      <p:sp>
        <p:nvSpPr>
          <p:cNvPr id="10" name="テキスト ボックス 9"/>
          <p:cNvSpPr txBox="1"/>
          <p:nvPr/>
        </p:nvSpPr>
        <p:spPr>
          <a:xfrm>
            <a:off x="288032" y="-27384"/>
            <a:ext cx="9036496" cy="954107"/>
          </a:xfrm>
          <a:prstGeom prst="rect">
            <a:avLst/>
          </a:prstGeom>
          <a:noFill/>
        </p:spPr>
        <p:txBody>
          <a:bodyPr wrap="square" rtlCol="0">
            <a:spAutoFit/>
          </a:bodyPr>
          <a:lstStyle/>
          <a:p>
            <a:r>
              <a:rPr lang="en-US" altLang="ja-JP" sz="3200" dirty="0" smtClean="0">
                <a:latin typeface="游ゴシック" panose="020B0400000000000000" pitchFamily="50" charset="-128"/>
                <a:ea typeface="游ゴシック" panose="020B0400000000000000" pitchFamily="50" charset="-128"/>
              </a:rPr>
              <a:t>Numerical modeling of GW170817 </a:t>
            </a:r>
            <a:r>
              <a:rPr lang="en-US" altLang="ja-JP" sz="2400" dirty="0" smtClean="0">
                <a:latin typeface="游ゴシック" panose="020B0400000000000000" pitchFamily="50" charset="-128"/>
                <a:ea typeface="游ゴシック" panose="020B0400000000000000" pitchFamily="50" charset="-128"/>
              </a:rPr>
              <a:t>(Shibata et al. 18, Fujibayashi, KK et al. 17)</a:t>
            </a:r>
            <a:endParaRPr lang="en-US" altLang="ja-JP" sz="2400" dirty="0">
              <a:latin typeface="游ゴシック" panose="020B0400000000000000" pitchFamily="50" charset="-128"/>
              <a:ea typeface="游ゴシック" panose="020B0400000000000000" pitchFamily="50" charset="-128"/>
            </a:endParaRPr>
          </a:p>
        </p:txBody>
      </p:sp>
      <p:sp>
        <p:nvSpPr>
          <p:cNvPr id="4" name="楕円 3"/>
          <p:cNvSpPr/>
          <p:nvPr/>
        </p:nvSpPr>
        <p:spPr>
          <a:xfrm>
            <a:off x="107504" y="1340768"/>
            <a:ext cx="1728192" cy="1728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2"/>
          <p:cNvPicPr>
            <a:picLocks noChangeAspect="1" noChangeArrowheads="1"/>
          </p:cNvPicPr>
          <p:nvPr/>
        </p:nvPicPr>
        <p:blipFill>
          <a:blip r:embed="rId4" cstate="print"/>
          <a:srcRect/>
          <a:stretch>
            <a:fillRect/>
          </a:stretch>
        </p:blipFill>
        <p:spPr bwMode="auto">
          <a:xfrm>
            <a:off x="6294162" y="642809"/>
            <a:ext cx="2454302" cy="4040732"/>
          </a:xfrm>
          <a:prstGeom prst="rect">
            <a:avLst/>
          </a:prstGeom>
          <a:noFill/>
          <a:ln w="9525">
            <a:noFill/>
            <a:miter lim="800000"/>
            <a:headEnd/>
            <a:tailEnd/>
          </a:ln>
        </p:spPr>
      </p:pic>
      <p:sp>
        <p:nvSpPr>
          <p:cNvPr id="17" name="円/楕円 22"/>
          <p:cNvSpPr/>
          <p:nvPr/>
        </p:nvSpPr>
        <p:spPr>
          <a:xfrm>
            <a:off x="6804248" y="3104964"/>
            <a:ext cx="216024" cy="54006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テキスト ボックス 18"/>
          <p:cNvSpPr txBox="1"/>
          <p:nvPr/>
        </p:nvSpPr>
        <p:spPr>
          <a:xfrm>
            <a:off x="6606226" y="3946584"/>
            <a:ext cx="1620180" cy="400110"/>
          </a:xfrm>
          <a:prstGeom prst="rect">
            <a:avLst/>
          </a:prstGeom>
          <a:noFill/>
        </p:spPr>
        <p:txBody>
          <a:bodyPr wrap="square" rtlCol="0">
            <a:spAutoFit/>
          </a:bodyPr>
          <a:lstStyle/>
          <a:p>
            <a:r>
              <a:rPr lang="en-US" altLang="ja-JP" sz="2000" dirty="0">
                <a:solidFill>
                  <a:schemeClr val="bg1"/>
                </a:solidFill>
                <a:latin typeface="游ゴシック" panose="020B0400000000000000" pitchFamily="50" charset="-128"/>
                <a:ea typeface="游ゴシック" panose="020B0400000000000000" pitchFamily="50" charset="-128"/>
              </a:rPr>
              <a:t>Low </a:t>
            </a:r>
            <a:r>
              <a:rPr lang="en-US" altLang="ja-JP" sz="2000" dirty="0" smtClean="0">
                <a:solidFill>
                  <a:schemeClr val="bg1"/>
                </a:solidFill>
                <a:latin typeface="游ゴシック" panose="020B0400000000000000" pitchFamily="50" charset="-128"/>
                <a:ea typeface="游ゴシック" panose="020B0400000000000000" pitchFamily="50" charset="-128"/>
              </a:rPr>
              <a:t>Y</a:t>
            </a:r>
            <a:r>
              <a:rPr lang="en-US" altLang="ja-JP" sz="2000" baseline="-25000" dirty="0" smtClean="0">
                <a:solidFill>
                  <a:schemeClr val="bg1"/>
                </a:solidFill>
                <a:latin typeface="游ゴシック" panose="020B0400000000000000" pitchFamily="50" charset="-128"/>
                <a:ea typeface="游ゴシック" panose="020B0400000000000000" pitchFamily="50" charset="-128"/>
              </a:rPr>
              <a:t>e</a:t>
            </a:r>
            <a:endParaRPr kumimoji="1" lang="ja-JP" altLang="en-US" baseline="-25000" dirty="0">
              <a:solidFill>
                <a:schemeClr val="bg1"/>
              </a:solidFill>
              <a:latin typeface="游ゴシック" panose="020B0400000000000000" pitchFamily="50" charset="-128"/>
              <a:ea typeface="游ゴシック" panose="020B0400000000000000" pitchFamily="50" charset="-128"/>
            </a:endParaRPr>
          </a:p>
        </p:txBody>
      </p:sp>
      <p:sp>
        <p:nvSpPr>
          <p:cNvPr id="20" name="円/楕円 25"/>
          <p:cNvSpPr/>
          <p:nvPr/>
        </p:nvSpPr>
        <p:spPr>
          <a:xfrm>
            <a:off x="7308304" y="1448780"/>
            <a:ext cx="216024" cy="54006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2" name="テキスト ボックス 21"/>
          <p:cNvSpPr txBox="1"/>
          <p:nvPr/>
        </p:nvSpPr>
        <p:spPr>
          <a:xfrm>
            <a:off x="6411470" y="1019838"/>
            <a:ext cx="1620180" cy="400110"/>
          </a:xfrm>
          <a:prstGeom prst="rect">
            <a:avLst/>
          </a:prstGeom>
          <a:noFill/>
        </p:spPr>
        <p:txBody>
          <a:bodyPr wrap="square" rtlCol="0">
            <a:spAutoFit/>
          </a:bodyPr>
          <a:lstStyle/>
          <a:p>
            <a:r>
              <a:rPr lang="en-US" altLang="ja-JP" sz="2000" dirty="0">
                <a:solidFill>
                  <a:srgbClr val="FF0000"/>
                </a:solidFill>
                <a:latin typeface="游ゴシック" panose="020B0400000000000000" pitchFamily="50" charset="-128"/>
                <a:ea typeface="游ゴシック" panose="020B0400000000000000" pitchFamily="50" charset="-128"/>
              </a:rPr>
              <a:t>High </a:t>
            </a:r>
            <a:r>
              <a:rPr lang="en-US" altLang="ja-JP" sz="2000" dirty="0" smtClean="0">
                <a:solidFill>
                  <a:srgbClr val="FF0000"/>
                </a:solidFill>
                <a:latin typeface="游ゴシック" panose="020B0400000000000000" pitchFamily="50" charset="-128"/>
                <a:ea typeface="游ゴシック" panose="020B0400000000000000" pitchFamily="50" charset="-128"/>
              </a:rPr>
              <a:t>Y</a:t>
            </a:r>
            <a:r>
              <a:rPr lang="en-US" altLang="ja-JP" sz="2000" baseline="-25000" dirty="0" smtClean="0">
                <a:solidFill>
                  <a:srgbClr val="FF0000"/>
                </a:solidFill>
                <a:latin typeface="游ゴシック" panose="020B0400000000000000" pitchFamily="50" charset="-128"/>
                <a:ea typeface="游ゴシック" panose="020B0400000000000000" pitchFamily="50" charset="-128"/>
              </a:rPr>
              <a:t>e</a:t>
            </a:r>
            <a:endParaRPr lang="en-US" altLang="ja-JP" sz="2000" dirty="0">
              <a:solidFill>
                <a:srgbClr val="FF0000"/>
              </a:solidFill>
              <a:latin typeface="游ゴシック" panose="020B0400000000000000" pitchFamily="50" charset="-128"/>
              <a:ea typeface="游ゴシック" panose="020B0400000000000000" pitchFamily="50" charset="-128"/>
            </a:endParaRPr>
          </a:p>
        </p:txBody>
      </p:sp>
      <p:pic>
        <p:nvPicPr>
          <p:cNvPr id="23" name="図 22"/>
          <p:cNvPicPr>
            <a:picLocks noChangeAspect="1"/>
          </p:cNvPicPr>
          <p:nvPr/>
        </p:nvPicPr>
        <p:blipFill>
          <a:blip r:embed="rId5"/>
          <a:stretch>
            <a:fillRect/>
          </a:stretch>
        </p:blipFill>
        <p:spPr>
          <a:xfrm>
            <a:off x="7642271" y="1442517"/>
            <a:ext cx="1168270" cy="175440"/>
          </a:xfrm>
          <a:prstGeom prst="rect">
            <a:avLst/>
          </a:prstGeom>
        </p:spPr>
      </p:pic>
      <p:sp>
        <p:nvSpPr>
          <p:cNvPr id="24" name="テキスト ボックス 23"/>
          <p:cNvSpPr txBox="1"/>
          <p:nvPr/>
        </p:nvSpPr>
        <p:spPr>
          <a:xfrm rot="16200000">
            <a:off x="5719003" y="1417902"/>
            <a:ext cx="986425" cy="400110"/>
          </a:xfrm>
          <a:prstGeom prst="rect">
            <a:avLst/>
          </a:prstGeom>
          <a:noFill/>
        </p:spPr>
        <p:txBody>
          <a:bodyPr wrap="square" rtlCol="0">
            <a:spAutoFit/>
          </a:bodyPr>
          <a:lstStyle/>
          <a:p>
            <a:r>
              <a:rPr kumimoji="1" lang="en-US" altLang="ja-JP" sz="2000" dirty="0">
                <a:latin typeface="游ゴシック" panose="020B0400000000000000" pitchFamily="50" charset="-128"/>
                <a:ea typeface="游ゴシック" panose="020B0400000000000000" pitchFamily="50" charset="-128"/>
              </a:rPr>
              <a:t>Z [km]</a:t>
            </a:r>
            <a:endParaRPr kumimoji="1" lang="ja-JP" altLang="en-US" sz="2000" dirty="0">
              <a:latin typeface="游ゴシック" panose="020B0400000000000000" pitchFamily="50" charset="-128"/>
              <a:ea typeface="游ゴシック" panose="020B0400000000000000" pitchFamily="50" charset="-128"/>
            </a:endParaRPr>
          </a:p>
        </p:txBody>
      </p:sp>
      <p:sp>
        <p:nvSpPr>
          <p:cNvPr id="25" name="テキスト ボックス 24"/>
          <p:cNvSpPr txBox="1"/>
          <p:nvPr/>
        </p:nvSpPr>
        <p:spPr>
          <a:xfrm rot="16200000">
            <a:off x="5678932" y="3002078"/>
            <a:ext cx="986425" cy="400110"/>
          </a:xfrm>
          <a:prstGeom prst="rect">
            <a:avLst/>
          </a:prstGeom>
          <a:noFill/>
        </p:spPr>
        <p:txBody>
          <a:bodyPr wrap="square" rtlCol="0">
            <a:spAutoFit/>
          </a:bodyPr>
          <a:lstStyle/>
          <a:p>
            <a:r>
              <a:rPr kumimoji="1" lang="en-US" altLang="ja-JP" sz="2000" dirty="0">
                <a:latin typeface="游ゴシック" panose="020B0400000000000000" pitchFamily="50" charset="-128"/>
                <a:ea typeface="游ゴシック" panose="020B0400000000000000" pitchFamily="50" charset="-128"/>
              </a:rPr>
              <a:t>Y [km]</a:t>
            </a:r>
            <a:endParaRPr kumimoji="1" lang="ja-JP" altLang="en-US" sz="2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34973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07504" y="980728"/>
            <a:ext cx="5686551" cy="3124179"/>
          </a:xfrm>
          <a:prstGeom prst="rect">
            <a:avLst/>
          </a:prstGeom>
        </p:spPr>
      </p:pic>
      <p:sp>
        <p:nvSpPr>
          <p:cNvPr id="8" name="テキスト ボックス 7"/>
          <p:cNvSpPr txBox="1"/>
          <p:nvPr/>
        </p:nvSpPr>
        <p:spPr>
          <a:xfrm>
            <a:off x="107504" y="4135720"/>
            <a:ext cx="8734427" cy="2677656"/>
          </a:xfrm>
          <a:prstGeom prst="rect">
            <a:avLst/>
          </a:prstGeom>
          <a:noFill/>
        </p:spPr>
        <p:txBody>
          <a:bodyPr wrap="square" rtlCol="0">
            <a:spAutoFit/>
          </a:bodyPr>
          <a:lstStyle/>
          <a:p>
            <a:r>
              <a:rPr kumimoji="1" lang="ja-JP" altLang="en-US" sz="2000" dirty="0" smtClean="0">
                <a:latin typeface="+mn-ea"/>
              </a:rPr>
              <a:t>▶</a:t>
            </a:r>
            <a:r>
              <a:rPr kumimoji="1" lang="ja-JP" altLang="en-US" sz="2800" dirty="0">
                <a:latin typeface="+mn-ea"/>
              </a:rPr>
              <a:t> </a:t>
            </a:r>
            <a:r>
              <a:rPr lang="en-US" altLang="ja-JP" sz="2800" dirty="0" smtClean="0">
                <a:latin typeface="游ゴシック" panose="020B0400000000000000" pitchFamily="50" charset="-128"/>
                <a:ea typeface="游ゴシック" panose="020B0400000000000000" pitchFamily="50" charset="-128"/>
              </a:rPr>
              <a:t>Magneto-turbulent viscosity </a:t>
            </a:r>
            <a:r>
              <a:rPr kumimoji="1" lang="en-US" altLang="ja-JP" sz="2800" dirty="0" smtClean="0">
                <a:latin typeface="游ゴシック" panose="020B0400000000000000" pitchFamily="50" charset="-128"/>
                <a:ea typeface="游ゴシック" panose="020B0400000000000000" pitchFamily="50" charset="-128"/>
              </a:rPr>
              <a:t>drives a quick angular momentum transport</a:t>
            </a:r>
            <a:r>
              <a:rPr lang="ja-JP" altLang="en-US" sz="2800" dirty="0">
                <a:latin typeface="游ゴシック" panose="020B0400000000000000" pitchFamily="50" charset="-128"/>
                <a:ea typeface="游ゴシック" panose="020B0400000000000000" pitchFamily="50" charset="-128"/>
              </a:rPr>
              <a:t> </a:t>
            </a:r>
            <a:r>
              <a:rPr kumimoji="1" lang="ja-JP" altLang="en-US" sz="2800" dirty="0" smtClean="0">
                <a:latin typeface="游ゴシック" panose="020B0400000000000000" pitchFamily="50" charset="-128"/>
                <a:ea typeface="游ゴシック" panose="020B0400000000000000" pitchFamily="50" charset="-128"/>
              </a:rPr>
              <a:t>⇒ </a:t>
            </a:r>
            <a:r>
              <a:rPr lang="en-US" altLang="ja-JP" sz="2800" dirty="0">
                <a:latin typeface="游ゴシック" panose="020B0400000000000000" pitchFamily="50" charset="-128"/>
                <a:ea typeface="游ゴシック" panose="020B0400000000000000" pitchFamily="50" charset="-128"/>
              </a:rPr>
              <a:t>R</a:t>
            </a:r>
            <a:r>
              <a:rPr lang="en-US" altLang="ja-JP" sz="2800" dirty="0" smtClean="0">
                <a:latin typeface="游ゴシック" panose="020B0400000000000000" pitchFamily="50" charset="-128"/>
                <a:ea typeface="游ゴシック" panose="020B0400000000000000" pitchFamily="50" charset="-128"/>
              </a:rPr>
              <a:t>evelation</a:t>
            </a:r>
            <a:r>
              <a:rPr kumimoji="1" lang="en-US" altLang="ja-JP" sz="2800" dirty="0" smtClean="0">
                <a:latin typeface="游ゴシック" panose="020B0400000000000000" pitchFamily="50" charset="-128"/>
                <a:ea typeface="游ゴシック" panose="020B0400000000000000" pitchFamily="50" charset="-128"/>
              </a:rPr>
              <a:t> of the differential rotational energy </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Sound wave generation</a:t>
            </a:r>
          </a:p>
          <a:p>
            <a:r>
              <a:rPr lang="en-US" altLang="ja-JP" sz="2800" dirty="0" err="1" smtClean="0">
                <a:latin typeface="游ゴシック" panose="020B0400000000000000" pitchFamily="50" charset="-128"/>
                <a:ea typeface="游ゴシック" panose="020B0400000000000000" pitchFamily="50" charset="-128"/>
              </a:rPr>
              <a:t>M</a:t>
            </a:r>
            <a:r>
              <a:rPr lang="en-US" altLang="ja-JP" sz="2800" baseline="-25000" dirty="0" err="1" smtClean="0">
                <a:latin typeface="游ゴシック" panose="020B0400000000000000" pitchFamily="50" charset="-128"/>
                <a:ea typeface="游ゴシック" panose="020B0400000000000000" pitchFamily="50" charset="-128"/>
              </a:rPr>
              <a:t>eje</a:t>
            </a:r>
            <a:r>
              <a:rPr lang="ja-JP" altLang="en-US" sz="2800" dirty="0" smtClean="0">
                <a:latin typeface="游ゴシック" panose="020B0400000000000000" pitchFamily="50" charset="-128"/>
                <a:ea typeface="游ゴシック" panose="020B0400000000000000" pitchFamily="50" charset="-128"/>
              </a:rPr>
              <a:t>～</a:t>
            </a:r>
            <a:r>
              <a:rPr lang="en-US" altLang="ja-JP" sz="2800" dirty="0" smtClean="0">
                <a:latin typeface="游ゴシック" panose="020B0400000000000000" pitchFamily="50" charset="-128"/>
                <a:ea typeface="游ゴシック" panose="020B0400000000000000" pitchFamily="50" charset="-128"/>
              </a:rPr>
              <a:t>10</a:t>
            </a:r>
            <a:r>
              <a:rPr lang="en-US" altLang="ja-JP" sz="2800" baseline="30000" dirty="0" smtClean="0">
                <a:latin typeface="游ゴシック" panose="020B0400000000000000" pitchFamily="50" charset="-128"/>
                <a:ea typeface="游ゴシック" panose="020B0400000000000000" pitchFamily="50" charset="-128"/>
              </a:rPr>
              <a:t>-2</a:t>
            </a:r>
            <a:r>
              <a:rPr lang="en-US" altLang="ja-JP" sz="2800" dirty="0" smtClean="0">
                <a:latin typeface="游ゴシック" panose="020B0400000000000000" pitchFamily="50" charset="-128"/>
                <a:ea typeface="游ゴシック" panose="020B0400000000000000" pitchFamily="50" charset="-128"/>
              </a:rPr>
              <a:t>M</a:t>
            </a:r>
            <a:r>
              <a:rPr lang="en-US" altLang="ja-JP" sz="2800" baseline="-25000" dirty="0" smtClean="0">
                <a:latin typeface="游ゴシック" panose="020B0400000000000000" pitchFamily="50" charset="-128"/>
                <a:ea typeface="游ゴシック" panose="020B0400000000000000" pitchFamily="50" charset="-128"/>
              </a:rPr>
              <a:t>☉</a:t>
            </a:r>
            <a:r>
              <a:rPr lang="en-US" altLang="ja-JP" sz="2800" dirty="0" smtClean="0">
                <a:latin typeface="游ゴシック" panose="020B0400000000000000" pitchFamily="50" charset="-128"/>
                <a:ea typeface="游ゴシック" panose="020B0400000000000000" pitchFamily="50" charset="-128"/>
              </a:rPr>
              <a:t>(α/0.02), Y</a:t>
            </a:r>
            <a:r>
              <a:rPr lang="en-US" altLang="ja-JP" sz="2800" baseline="-25000" dirty="0" smtClean="0">
                <a:latin typeface="游ゴシック" panose="020B0400000000000000" pitchFamily="50" charset="-128"/>
                <a:ea typeface="游ゴシック" panose="020B0400000000000000" pitchFamily="50" charset="-128"/>
              </a:rPr>
              <a:t>e</a:t>
            </a:r>
            <a:r>
              <a:rPr lang="ja-JP" altLang="en-US" sz="2800" dirty="0" smtClean="0">
                <a:latin typeface="游ゴシック" panose="020B0400000000000000" pitchFamily="50" charset="-128"/>
                <a:ea typeface="游ゴシック" panose="020B0400000000000000" pitchFamily="50" charset="-128"/>
              </a:rPr>
              <a:t> </a:t>
            </a:r>
            <a:r>
              <a:rPr lang="en-US" altLang="ja-JP" sz="2800" dirty="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0.2-0.5</a:t>
            </a:r>
            <a:r>
              <a:rPr lang="en-US" altLang="ja-JP" sz="2800" dirty="0">
                <a:latin typeface="游ゴシック" panose="020B0400000000000000" pitchFamily="50" charset="-128"/>
                <a:ea typeface="游ゴシック" panose="020B0400000000000000" pitchFamily="50" charset="-128"/>
              </a:rPr>
              <a:t>, θ</a:t>
            </a:r>
            <a:r>
              <a:rPr lang="en-US" altLang="ja-JP" sz="2800" dirty="0" smtClean="0">
                <a:latin typeface="游ゴシック" panose="020B0400000000000000" pitchFamily="50" charset="-128"/>
                <a:ea typeface="游ゴシック" panose="020B0400000000000000" pitchFamily="50" charset="-128"/>
              </a:rPr>
              <a:t>≳</a:t>
            </a:r>
            <a:r>
              <a:rPr lang="en-US" altLang="ja-JP" sz="2800" dirty="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30°, v</a:t>
            </a:r>
            <a:r>
              <a:rPr lang="ja-JP" altLang="en-US" sz="2800" dirty="0" smtClean="0">
                <a:latin typeface="游ゴシック" panose="020B0400000000000000" pitchFamily="50" charset="-128"/>
                <a:ea typeface="游ゴシック" panose="020B0400000000000000" pitchFamily="50" charset="-128"/>
              </a:rPr>
              <a:t>～</a:t>
            </a:r>
            <a:r>
              <a:rPr lang="en-US" altLang="ja-JP" sz="2800" dirty="0" smtClean="0">
                <a:latin typeface="游ゴシック" panose="020B0400000000000000" pitchFamily="50" charset="-128"/>
                <a:ea typeface="游ゴシック" panose="020B0400000000000000" pitchFamily="50" charset="-128"/>
              </a:rPr>
              <a:t>0.15-0.2c</a:t>
            </a:r>
            <a:r>
              <a:rPr lang="ja-JP" altLang="en-US" sz="2800" dirty="0" smtClean="0">
                <a:latin typeface="游ゴシック" panose="020B0400000000000000" pitchFamily="50" charset="-128"/>
                <a:ea typeface="游ゴシック" panose="020B0400000000000000" pitchFamily="50" charset="-128"/>
              </a:rPr>
              <a:t>⇒ </a:t>
            </a:r>
            <a:r>
              <a:rPr lang="en-US" altLang="ja-JP" sz="2800" dirty="0" smtClean="0">
                <a:solidFill>
                  <a:srgbClr val="0070C0"/>
                </a:solidFill>
                <a:latin typeface="游ゴシック" panose="020B0400000000000000" pitchFamily="50" charset="-128"/>
                <a:ea typeface="游ゴシック" panose="020B0400000000000000" pitchFamily="50" charset="-128"/>
              </a:rPr>
              <a:t>Low opacity</a:t>
            </a:r>
            <a:r>
              <a:rPr lang="en-US" altLang="ja-JP" sz="2800" dirty="0">
                <a:solidFill>
                  <a:srgbClr val="0070C0"/>
                </a:solidFill>
                <a:latin typeface="游ゴシック" panose="020B0400000000000000" pitchFamily="50" charset="-128"/>
                <a:ea typeface="游ゴシック" panose="020B0400000000000000" pitchFamily="50" charset="-128"/>
              </a:rPr>
              <a:t> (blue component</a:t>
            </a:r>
            <a:r>
              <a:rPr lang="en-US" altLang="ja-JP" sz="2800" dirty="0" smtClean="0">
                <a:solidFill>
                  <a:srgbClr val="0070C0"/>
                </a:solidFill>
                <a:latin typeface="游ゴシック" panose="020B0400000000000000" pitchFamily="50" charset="-128"/>
                <a:ea typeface="游ゴシック" panose="020B0400000000000000" pitchFamily="50" charset="-128"/>
              </a:rPr>
              <a:t>)</a:t>
            </a:r>
            <a:endParaRPr lang="en-US" altLang="ja-JP" sz="2800" dirty="0">
              <a:solidFill>
                <a:srgbClr val="0070C0"/>
              </a:solidFill>
              <a:latin typeface="游ゴシック" panose="020B0400000000000000" pitchFamily="50" charset="-128"/>
              <a:ea typeface="游ゴシック" panose="020B0400000000000000" pitchFamily="50" charset="-128"/>
            </a:endParaRPr>
          </a:p>
        </p:txBody>
      </p:sp>
      <p:sp>
        <p:nvSpPr>
          <p:cNvPr id="9" name="テキスト ボックス 8"/>
          <p:cNvSpPr txBox="1"/>
          <p:nvPr/>
        </p:nvSpPr>
        <p:spPr>
          <a:xfrm>
            <a:off x="179512" y="44624"/>
            <a:ext cx="9036496" cy="954107"/>
          </a:xfrm>
          <a:prstGeom prst="rect">
            <a:avLst/>
          </a:prstGeom>
          <a:noFill/>
        </p:spPr>
        <p:txBody>
          <a:bodyPr wrap="square" rtlCol="0">
            <a:spAutoFit/>
          </a:bodyPr>
          <a:lstStyle/>
          <a:p>
            <a:r>
              <a:rPr lang="en-US" altLang="ja-JP" sz="3200" dirty="0" smtClean="0">
                <a:latin typeface="游ゴシック" panose="020B0400000000000000" pitchFamily="50" charset="-128"/>
                <a:ea typeface="游ゴシック" panose="020B0400000000000000" pitchFamily="50" charset="-128"/>
              </a:rPr>
              <a:t>Numerical modeling of GW170817 </a:t>
            </a:r>
            <a:r>
              <a:rPr lang="en-US" altLang="ja-JP" sz="2400" dirty="0" smtClean="0">
                <a:latin typeface="游ゴシック" panose="020B0400000000000000" pitchFamily="50" charset="-128"/>
                <a:ea typeface="游ゴシック" panose="020B0400000000000000" pitchFamily="50" charset="-128"/>
              </a:rPr>
              <a:t>(Shibata et al. 18, Fujibayashi, KK et al. 17)</a:t>
            </a:r>
            <a:endParaRPr lang="en-US" altLang="ja-JP" sz="2400" dirty="0">
              <a:latin typeface="游ゴシック" panose="020B0400000000000000" pitchFamily="50" charset="-128"/>
              <a:ea typeface="游ゴシック" panose="020B0400000000000000" pitchFamily="50" charset="-128"/>
            </a:endParaRPr>
          </a:p>
        </p:txBody>
      </p:sp>
      <p:sp>
        <p:nvSpPr>
          <p:cNvPr id="10" name="楕円 9"/>
          <p:cNvSpPr/>
          <p:nvPr/>
        </p:nvSpPr>
        <p:spPr>
          <a:xfrm>
            <a:off x="1187624" y="1267619"/>
            <a:ext cx="1422157" cy="14221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a:blip r:embed="rId4"/>
          <a:stretch>
            <a:fillRect/>
          </a:stretch>
        </p:blipFill>
        <p:spPr>
          <a:xfrm>
            <a:off x="5580112" y="1124744"/>
            <a:ext cx="3778490" cy="2160240"/>
          </a:xfrm>
          <a:prstGeom prst="rect">
            <a:avLst/>
          </a:prstGeom>
        </p:spPr>
      </p:pic>
    </p:spTree>
    <p:extLst>
      <p:ext uri="{BB962C8B-B14F-4D97-AF65-F5344CB8AC3E}">
        <p14:creationId xmlns:p14="http://schemas.microsoft.com/office/powerpoint/2010/main" val="4580487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42874" y="1162229"/>
            <a:ext cx="5541472" cy="4462125"/>
          </a:xfrm>
          <a:prstGeom prst="rect">
            <a:avLst/>
          </a:prstGeom>
        </p:spPr>
      </p:pic>
      <p:sp>
        <p:nvSpPr>
          <p:cNvPr id="3" name="テキスト ボックス 2"/>
          <p:cNvSpPr txBox="1"/>
          <p:nvPr/>
        </p:nvSpPr>
        <p:spPr>
          <a:xfrm>
            <a:off x="476249" y="206125"/>
            <a:ext cx="8667751" cy="646331"/>
          </a:xfrm>
          <a:prstGeom prst="rect">
            <a:avLst/>
          </a:prstGeom>
          <a:noFill/>
        </p:spPr>
        <p:txBody>
          <a:bodyPr wrap="square" rtlCol="0">
            <a:spAutoFit/>
          </a:bodyPr>
          <a:lstStyle/>
          <a:p>
            <a:r>
              <a:rPr kumimoji="1" lang="en-US" altLang="ja-JP" sz="3600" dirty="0" smtClean="0">
                <a:latin typeface="游ゴシック" panose="020B0400000000000000" pitchFamily="50" charset="-128"/>
                <a:ea typeface="游ゴシック" panose="020B0400000000000000" pitchFamily="50" charset="-128"/>
              </a:rPr>
              <a:t>Real</a:t>
            </a:r>
            <a:r>
              <a:rPr kumimoji="1" lang="ja-JP" altLang="en-US" sz="3600" dirty="0" smtClean="0">
                <a:latin typeface="游ゴシック" panose="020B0400000000000000" pitchFamily="50" charset="-128"/>
                <a:ea typeface="游ゴシック" panose="020B0400000000000000" pitchFamily="50" charset="-128"/>
              </a:rPr>
              <a:t> </a:t>
            </a:r>
            <a:r>
              <a:rPr kumimoji="1" lang="en-US" altLang="ja-JP" sz="3600" dirty="0" err="1" smtClean="0">
                <a:latin typeface="游ゴシック" panose="020B0400000000000000" pitchFamily="50" charset="-128"/>
                <a:ea typeface="游ゴシック" panose="020B0400000000000000" pitchFamily="50" charset="-128"/>
              </a:rPr>
              <a:t>Multimessenger</a:t>
            </a:r>
            <a:r>
              <a:rPr lang="ja-JP" altLang="en-US" sz="3600" dirty="0" smtClean="0">
                <a:latin typeface="游ゴシック" panose="020B0400000000000000" pitchFamily="50" charset="-128"/>
                <a:ea typeface="游ゴシック" panose="020B0400000000000000" pitchFamily="50" charset="-128"/>
              </a:rPr>
              <a:t> </a:t>
            </a:r>
            <a:r>
              <a:rPr lang="en-US" altLang="ja-JP" sz="3600" dirty="0" smtClean="0">
                <a:latin typeface="游ゴシック" panose="020B0400000000000000" pitchFamily="50" charset="-128"/>
                <a:ea typeface="游ゴシック" panose="020B0400000000000000" pitchFamily="50" charset="-128"/>
              </a:rPr>
              <a:t>A</a:t>
            </a:r>
            <a:r>
              <a:rPr kumimoji="1" lang="en-US" altLang="ja-JP" sz="3600" dirty="0" smtClean="0">
                <a:latin typeface="游ゴシック" panose="020B0400000000000000" pitchFamily="50" charset="-128"/>
                <a:ea typeface="游ゴシック" panose="020B0400000000000000" pitchFamily="50" charset="-128"/>
              </a:rPr>
              <a:t>stronomy</a:t>
            </a:r>
            <a:r>
              <a:rPr kumimoji="1" lang="ja-JP" altLang="en-US" sz="3600" dirty="0" smtClean="0">
                <a:latin typeface="游ゴシック" panose="020B0400000000000000" pitchFamily="50" charset="-128"/>
                <a:ea typeface="游ゴシック" panose="020B0400000000000000" pitchFamily="50" charset="-128"/>
              </a:rPr>
              <a:t> </a:t>
            </a:r>
            <a:r>
              <a:rPr lang="en-US" altLang="ja-JP" sz="3600" dirty="0">
                <a:latin typeface="游ゴシック" panose="020B0400000000000000" pitchFamily="50" charset="-128"/>
                <a:ea typeface="游ゴシック" panose="020B0400000000000000" pitchFamily="50" charset="-128"/>
              </a:rPr>
              <a:t>E</a:t>
            </a:r>
            <a:r>
              <a:rPr kumimoji="1" lang="en-US" altLang="ja-JP" sz="3600" dirty="0" smtClean="0">
                <a:latin typeface="游ゴシック" panose="020B0400000000000000" pitchFamily="50" charset="-128"/>
                <a:ea typeface="游ゴシック" panose="020B0400000000000000" pitchFamily="50" charset="-128"/>
              </a:rPr>
              <a:t>ra</a:t>
            </a:r>
            <a:endParaRPr kumimoji="1" lang="ja-JP" altLang="en-US" sz="3600" dirty="0">
              <a:latin typeface="游ゴシック" panose="020B0400000000000000" pitchFamily="50" charset="-128"/>
              <a:ea typeface="游ゴシック" panose="020B0400000000000000" pitchFamily="50" charset="-128"/>
            </a:endParaRPr>
          </a:p>
        </p:txBody>
      </p:sp>
      <p:sp>
        <p:nvSpPr>
          <p:cNvPr id="4" name="テキスト ボックス 3"/>
          <p:cNvSpPr txBox="1"/>
          <p:nvPr/>
        </p:nvSpPr>
        <p:spPr>
          <a:xfrm>
            <a:off x="19050" y="5578462"/>
            <a:ext cx="8801100" cy="1384995"/>
          </a:xfrm>
          <a:prstGeom prst="rect">
            <a:avLst/>
          </a:prstGeom>
          <a:noFill/>
        </p:spPr>
        <p:txBody>
          <a:bodyPr wrap="square" rtlCol="0">
            <a:spAutoFit/>
          </a:bodyPr>
          <a:lstStyle/>
          <a:p>
            <a:r>
              <a:rPr kumimoji="1" lang="ja-JP" altLang="en-US" dirty="0" smtClean="0">
                <a:latin typeface="游ゴシック" panose="020B0400000000000000" pitchFamily="50" charset="-128"/>
                <a:ea typeface="游ゴシック" panose="020B0400000000000000" pitchFamily="50" charset="-128"/>
              </a:rPr>
              <a:t>▶</a:t>
            </a:r>
            <a:r>
              <a:rPr kumimoji="1" lang="ja-JP" altLang="en-US" sz="2800" dirty="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GW ⇒ </a:t>
            </a:r>
            <a:r>
              <a:rPr kumimoji="1" lang="el-GR" altLang="ja-JP" sz="2800" dirty="0" smtClean="0">
                <a:latin typeface="游ゴシック" panose="020B0400000000000000" pitchFamily="50" charset="-128"/>
                <a:ea typeface="游ゴシック" panose="020B0400000000000000" pitchFamily="50" charset="-128"/>
              </a:rPr>
              <a:t>γ</a:t>
            </a:r>
            <a:r>
              <a:rPr kumimoji="1" lang="en-US" altLang="ja-JP" sz="2800" dirty="0" smtClean="0">
                <a:latin typeface="游ゴシック" panose="020B0400000000000000" pitchFamily="50" charset="-128"/>
                <a:ea typeface="游ゴシック" panose="020B0400000000000000" pitchFamily="50" charset="-128"/>
              </a:rPr>
              <a:t>-ray ⇒ UV, Optical, IR </a:t>
            </a:r>
            <a:r>
              <a:rPr kumimoji="1" lang="en-US" altLang="ja-JP" sz="2800" dirty="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X-ray</a:t>
            </a:r>
            <a:r>
              <a:rPr kumimoji="1" lang="en-US" altLang="ja-JP" sz="2800" dirty="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Radio</a:t>
            </a:r>
          </a:p>
          <a:p>
            <a:r>
              <a:rPr kumimoji="1" lang="ja-JP" altLang="en-US" dirty="0" smtClean="0">
                <a:latin typeface="游ゴシック" panose="020B0400000000000000" pitchFamily="50" charset="-128"/>
                <a:ea typeface="游ゴシック" panose="020B0400000000000000" pitchFamily="50" charset="-128"/>
              </a:rPr>
              <a:t>▶</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Host galaxy (NGC4993) was identified by the </a:t>
            </a:r>
            <a:r>
              <a:rPr lang="en-US" altLang="ja-JP" sz="2800" dirty="0">
                <a:latin typeface="游ゴシック" panose="020B0400000000000000" pitchFamily="50" charset="-128"/>
                <a:ea typeface="游ゴシック" panose="020B0400000000000000" pitchFamily="50" charset="-128"/>
              </a:rPr>
              <a:t>o</a:t>
            </a:r>
            <a:r>
              <a:rPr kumimoji="1" lang="en-US" altLang="ja-JP" sz="2800" dirty="0" smtClean="0">
                <a:latin typeface="游ゴシック" panose="020B0400000000000000" pitchFamily="50" charset="-128"/>
                <a:ea typeface="游ゴシック" panose="020B0400000000000000" pitchFamily="50" charset="-128"/>
              </a:rPr>
              <a:t>ptical telescope (SSS17A)</a:t>
            </a:r>
            <a:endParaRPr kumimoji="1" lang="en-US" altLang="ja-JP" sz="2800" dirty="0">
              <a:latin typeface="游ゴシック" panose="020B0400000000000000" pitchFamily="50" charset="-128"/>
              <a:ea typeface="游ゴシック" panose="020B0400000000000000" pitchFamily="50" charset="-128"/>
            </a:endParaRPr>
          </a:p>
        </p:txBody>
      </p:sp>
      <p:pic>
        <p:nvPicPr>
          <p:cNvPr id="6" name="図 5"/>
          <p:cNvPicPr>
            <a:picLocks noChangeAspect="1"/>
          </p:cNvPicPr>
          <p:nvPr/>
        </p:nvPicPr>
        <p:blipFill>
          <a:blip r:embed="rId4"/>
          <a:stretch>
            <a:fillRect/>
          </a:stretch>
        </p:blipFill>
        <p:spPr>
          <a:xfrm>
            <a:off x="5586861" y="1173487"/>
            <a:ext cx="3357113" cy="2091375"/>
          </a:xfrm>
          <a:prstGeom prst="rect">
            <a:avLst/>
          </a:prstGeom>
        </p:spPr>
      </p:pic>
      <p:sp>
        <p:nvSpPr>
          <p:cNvPr id="7" name="テキスト ボックス 6"/>
          <p:cNvSpPr txBox="1"/>
          <p:nvPr/>
        </p:nvSpPr>
        <p:spPr>
          <a:xfrm>
            <a:off x="5573692" y="3570015"/>
            <a:ext cx="3246458" cy="707886"/>
          </a:xfrm>
          <a:prstGeom prst="rect">
            <a:avLst/>
          </a:prstGeom>
          <a:noFill/>
        </p:spPr>
        <p:txBody>
          <a:bodyPr wrap="square" rtlCol="0">
            <a:spAutoFit/>
          </a:bodyPr>
          <a:lstStyle/>
          <a:p>
            <a:r>
              <a:rPr kumimoji="1" lang="en-US" altLang="ja-JP" sz="2000" dirty="0" smtClean="0">
                <a:latin typeface="游ゴシック" panose="020B0400000000000000" pitchFamily="50" charset="-128"/>
                <a:ea typeface="游ゴシック" panose="020B0400000000000000" pitchFamily="50" charset="-128"/>
              </a:rPr>
              <a:t>LSC-Virgo collaboration APJ 848, L12, 2017</a:t>
            </a:r>
            <a:endParaRPr kumimoji="1" lang="ja-JP" altLang="en-US" sz="2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468994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1763688" y="980822"/>
            <a:ext cx="5111447" cy="2808218"/>
          </a:xfrm>
          <a:prstGeom prst="rect">
            <a:avLst/>
          </a:prstGeom>
        </p:spPr>
      </p:pic>
      <p:sp>
        <p:nvSpPr>
          <p:cNvPr id="6" name="テキスト ボックス 5"/>
          <p:cNvSpPr txBox="1"/>
          <p:nvPr/>
        </p:nvSpPr>
        <p:spPr>
          <a:xfrm>
            <a:off x="107504" y="3789040"/>
            <a:ext cx="8734427" cy="3108543"/>
          </a:xfrm>
          <a:prstGeom prst="rect">
            <a:avLst/>
          </a:prstGeom>
          <a:noFill/>
        </p:spPr>
        <p:txBody>
          <a:bodyPr wrap="square" rtlCol="0">
            <a:spAutoFit/>
          </a:bodyPr>
          <a:lstStyle/>
          <a:p>
            <a:r>
              <a:rPr kumimoji="1" lang="ja-JP" altLang="en-US" sz="2000" dirty="0" smtClean="0">
                <a:latin typeface="游ゴシック" panose="020B0400000000000000" pitchFamily="50" charset="-128"/>
                <a:ea typeface="游ゴシック" panose="020B0400000000000000" pitchFamily="50" charset="-128"/>
              </a:rPr>
              <a:t>▶</a:t>
            </a:r>
            <a:r>
              <a:rPr kumimoji="1" lang="en-US" altLang="ja-JP" sz="2000" dirty="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Viscous-driven ejecta with neutrino irradiation (from inner part of the torus) </a:t>
            </a:r>
          </a:p>
          <a:p>
            <a:r>
              <a:rPr kumimoji="1" lang="en-US" altLang="ja-JP" sz="2800" dirty="0" smtClean="0">
                <a:latin typeface="游ゴシック" panose="020B0400000000000000" pitchFamily="50" charset="-128"/>
                <a:ea typeface="游ゴシック" panose="020B0400000000000000" pitchFamily="50" charset="-128"/>
              </a:rPr>
              <a:t>t</a:t>
            </a:r>
            <a:r>
              <a:rPr kumimoji="1" lang="en-US" altLang="ja-JP" sz="2800" baseline="-25000" dirty="0" smtClean="0">
                <a:latin typeface="游ゴシック" panose="020B0400000000000000" pitchFamily="50" charset="-128"/>
                <a:ea typeface="游ゴシック" panose="020B0400000000000000" pitchFamily="50" charset="-128"/>
              </a:rPr>
              <a:t>MNS</a:t>
            </a:r>
            <a:r>
              <a:rPr kumimoji="1" lang="en-US" altLang="ja-JP" sz="2800" dirty="0" smtClean="0">
                <a:latin typeface="游ゴシック" panose="020B0400000000000000" pitchFamily="50" charset="-128"/>
                <a:ea typeface="游ゴシック" panose="020B0400000000000000" pitchFamily="50" charset="-128"/>
              </a:rPr>
              <a:t>×10</a:t>
            </a:r>
            <a:r>
              <a:rPr kumimoji="1" lang="en-US" altLang="ja-JP" sz="2800" baseline="30000" dirty="0" smtClean="0">
                <a:latin typeface="游ゴシック" panose="020B0400000000000000" pitchFamily="50" charset="-128"/>
                <a:ea typeface="游ゴシック" panose="020B0400000000000000" pitchFamily="50" charset="-128"/>
              </a:rPr>
              <a:t>-3</a:t>
            </a:r>
            <a:r>
              <a:rPr kumimoji="1" lang="en-US" altLang="ja-JP" sz="2800" dirty="0" smtClean="0">
                <a:latin typeface="游ゴシック" panose="020B0400000000000000" pitchFamily="50" charset="-128"/>
                <a:ea typeface="游ゴシック" panose="020B0400000000000000" pitchFamily="50" charset="-128"/>
              </a:rPr>
              <a:t>M</a:t>
            </a:r>
            <a:r>
              <a:rPr kumimoji="1" lang="en-US" altLang="ja-JP" sz="2800" baseline="-25000" dirty="0" smtClean="0">
                <a:latin typeface="游ゴシック" panose="020B0400000000000000" pitchFamily="50" charset="-128"/>
                <a:ea typeface="游ゴシック" panose="020B0400000000000000" pitchFamily="50" charset="-128"/>
              </a:rPr>
              <a:t>☉</a:t>
            </a:r>
            <a:r>
              <a:rPr kumimoji="1" lang="en-US" altLang="ja-JP" sz="2800" dirty="0" smtClean="0">
                <a:latin typeface="游ゴシック" panose="020B0400000000000000" pitchFamily="50" charset="-128"/>
                <a:ea typeface="游ゴシック" panose="020B0400000000000000" pitchFamily="50" charset="-128"/>
              </a:rPr>
              <a:t>/s, Y</a:t>
            </a:r>
            <a:r>
              <a:rPr kumimoji="1" lang="en-US" altLang="ja-JP" sz="2800" baseline="-25000" dirty="0" smtClean="0">
                <a:latin typeface="游ゴシック" panose="020B0400000000000000" pitchFamily="50" charset="-128"/>
                <a:ea typeface="游ゴシック" panose="020B0400000000000000" pitchFamily="50" charset="-128"/>
              </a:rPr>
              <a:t>e </a:t>
            </a:r>
            <a:r>
              <a:rPr kumimoji="1" lang="en-US" altLang="ja-JP" sz="2800" dirty="0" smtClean="0">
                <a:latin typeface="游ゴシック" panose="020B0400000000000000" pitchFamily="50" charset="-128"/>
                <a:ea typeface="游ゴシック" panose="020B0400000000000000" pitchFamily="50" charset="-128"/>
              </a:rPr>
              <a:t>≈ 0.35-0.5, θ≾</a:t>
            </a:r>
            <a:r>
              <a:rPr kumimoji="1" lang="ja-JP" altLang="en-US" sz="2800" dirty="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30°</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solidFill>
                  <a:srgbClr val="0070C0"/>
                </a:solidFill>
                <a:latin typeface="游ゴシック" panose="020B0400000000000000" pitchFamily="50" charset="-128"/>
                <a:ea typeface="游ゴシック" panose="020B0400000000000000" pitchFamily="50" charset="-128"/>
              </a:rPr>
              <a:t>Low opacity (blue component), </a:t>
            </a:r>
            <a:r>
              <a:rPr kumimoji="1" lang="en-US" altLang="ja-JP" sz="2800" dirty="0" err="1" smtClean="0">
                <a:solidFill>
                  <a:srgbClr val="0070C0"/>
                </a:solidFill>
                <a:latin typeface="游ゴシック" panose="020B0400000000000000" pitchFamily="50" charset="-128"/>
                <a:ea typeface="游ゴシック" panose="020B0400000000000000" pitchFamily="50" charset="-128"/>
              </a:rPr>
              <a:t>t</a:t>
            </a:r>
            <a:r>
              <a:rPr kumimoji="1" lang="en-US" altLang="ja-JP" sz="2800" baseline="-25000" dirty="0" err="1" smtClean="0">
                <a:solidFill>
                  <a:srgbClr val="0070C0"/>
                </a:solidFill>
                <a:latin typeface="游ゴシック" panose="020B0400000000000000" pitchFamily="50" charset="-128"/>
                <a:ea typeface="游ゴシック" panose="020B0400000000000000" pitchFamily="50" charset="-128"/>
              </a:rPr>
              <a:t>MNS</a:t>
            </a:r>
            <a:r>
              <a:rPr kumimoji="1" lang="en-US" altLang="ja-JP" sz="2800" dirty="0">
                <a:solidFill>
                  <a:srgbClr val="0070C0"/>
                </a:solidFill>
                <a:latin typeface="游ゴシック" panose="020B0400000000000000" pitchFamily="50" charset="-128"/>
                <a:ea typeface="游ゴシック" panose="020B0400000000000000" pitchFamily="50" charset="-128"/>
              </a:rPr>
              <a:t> </a:t>
            </a:r>
            <a:r>
              <a:rPr kumimoji="1" lang="en-US" altLang="ja-JP" sz="2800" dirty="0" smtClean="0">
                <a:solidFill>
                  <a:srgbClr val="0070C0"/>
                </a:solidFill>
                <a:latin typeface="游ゴシック" panose="020B0400000000000000" pitchFamily="50" charset="-128"/>
                <a:ea typeface="游ゴシック" panose="020B0400000000000000" pitchFamily="50" charset="-128"/>
              </a:rPr>
              <a:t>≾</a:t>
            </a:r>
            <a:r>
              <a:rPr kumimoji="1" lang="ja-JP" altLang="en-US" sz="2800" dirty="0">
                <a:solidFill>
                  <a:srgbClr val="0070C0"/>
                </a:solidFill>
                <a:latin typeface="游ゴシック" panose="020B0400000000000000" pitchFamily="50" charset="-128"/>
                <a:ea typeface="游ゴシック" panose="020B0400000000000000" pitchFamily="50" charset="-128"/>
              </a:rPr>
              <a:t>～</a:t>
            </a:r>
            <a:r>
              <a:rPr kumimoji="1" lang="en-US" altLang="ja-JP" sz="2800" dirty="0" smtClean="0">
                <a:solidFill>
                  <a:srgbClr val="0070C0"/>
                </a:solidFill>
                <a:latin typeface="游ゴシック" panose="020B0400000000000000" pitchFamily="50" charset="-128"/>
                <a:ea typeface="游ゴシック" panose="020B0400000000000000" pitchFamily="50" charset="-128"/>
              </a:rPr>
              <a:t>10s</a:t>
            </a:r>
          </a:p>
          <a:p>
            <a:r>
              <a:rPr kumimoji="1" lang="ja-JP" altLang="en-US" sz="2000" dirty="0">
                <a:latin typeface="游ゴシック" panose="020B0400000000000000" pitchFamily="50" charset="-128"/>
                <a:ea typeface="游ゴシック" panose="020B0400000000000000" pitchFamily="50" charset="-128"/>
              </a:rPr>
              <a:t>▶</a:t>
            </a:r>
            <a:r>
              <a:rPr kumimoji="1" lang="en-US" altLang="ja-JP" sz="2000" dirty="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Late time viscous-driven </a:t>
            </a:r>
            <a:r>
              <a:rPr kumimoji="1" lang="en-US" altLang="ja-JP" sz="2800" dirty="0">
                <a:latin typeface="游ゴシック" panose="020B0400000000000000" pitchFamily="50" charset="-128"/>
                <a:ea typeface="游ゴシック" panose="020B0400000000000000" pitchFamily="50" charset="-128"/>
              </a:rPr>
              <a:t>ejecta </a:t>
            </a:r>
            <a:r>
              <a:rPr kumimoji="1" lang="en-US" altLang="ja-JP" sz="2800" dirty="0" smtClean="0">
                <a:latin typeface="游ゴシック" panose="020B0400000000000000" pitchFamily="50" charset="-128"/>
                <a:ea typeface="游ゴシック" panose="020B0400000000000000" pitchFamily="50" charset="-128"/>
              </a:rPr>
              <a:t>(from the outskirt of the torus)</a:t>
            </a:r>
            <a:r>
              <a:rPr kumimoji="1" lang="ja-JP" altLang="en-US" sz="2800" dirty="0" smtClean="0">
                <a:latin typeface="游ゴシック" panose="020B0400000000000000" pitchFamily="50" charset="-128"/>
                <a:ea typeface="游ゴシック" panose="020B0400000000000000" pitchFamily="50" charset="-128"/>
              </a:rPr>
              <a:t>⇒ ≳ </a:t>
            </a:r>
            <a:r>
              <a:rPr kumimoji="1" lang="en-US" altLang="ja-JP" sz="2800" dirty="0" smtClean="0">
                <a:latin typeface="游ゴシック" panose="020B0400000000000000" pitchFamily="50" charset="-128"/>
                <a:ea typeface="游ゴシック" panose="020B0400000000000000" pitchFamily="50" charset="-128"/>
              </a:rPr>
              <a:t>10</a:t>
            </a:r>
            <a:r>
              <a:rPr kumimoji="1" lang="en-US" altLang="ja-JP" sz="2800" baseline="30000" dirty="0" smtClean="0">
                <a:latin typeface="游ゴシック" panose="020B0400000000000000" pitchFamily="50" charset="-128"/>
                <a:ea typeface="游ゴシック" panose="020B0400000000000000" pitchFamily="50" charset="-128"/>
              </a:rPr>
              <a:t>-2</a:t>
            </a:r>
            <a:r>
              <a:rPr kumimoji="1" lang="en-US" altLang="ja-JP" sz="2800" dirty="0" smtClean="0">
                <a:latin typeface="游ゴシック" panose="020B0400000000000000" pitchFamily="50" charset="-128"/>
                <a:ea typeface="游ゴシック" panose="020B0400000000000000" pitchFamily="50" charset="-128"/>
              </a:rPr>
              <a:t> M</a:t>
            </a:r>
            <a:r>
              <a:rPr kumimoji="1" lang="en-US" altLang="ja-JP" sz="2800" baseline="-25000" dirty="0" smtClean="0">
                <a:latin typeface="游ゴシック" panose="020B0400000000000000" pitchFamily="50" charset="-128"/>
                <a:ea typeface="游ゴシック" panose="020B0400000000000000" pitchFamily="50" charset="-128"/>
              </a:rPr>
              <a:t>☉</a:t>
            </a:r>
            <a:r>
              <a:rPr kumimoji="1" lang="en-US" altLang="ja-JP" sz="2800" dirty="0" smtClean="0">
                <a:latin typeface="游ゴシック" panose="020B0400000000000000" pitchFamily="50" charset="-128"/>
                <a:ea typeface="游ゴシック" panose="020B0400000000000000" pitchFamily="50" charset="-128"/>
              </a:rPr>
              <a:t>, </a:t>
            </a:r>
            <a:r>
              <a:rPr kumimoji="1" lang="en-US" altLang="ja-JP" sz="2800" dirty="0">
                <a:latin typeface="游ゴシック" panose="020B0400000000000000" pitchFamily="50" charset="-128"/>
                <a:ea typeface="游ゴシック" panose="020B0400000000000000" pitchFamily="50" charset="-128"/>
              </a:rPr>
              <a:t>Y</a:t>
            </a:r>
            <a:r>
              <a:rPr kumimoji="1" lang="en-US" altLang="ja-JP" sz="2800" baseline="-25000" dirty="0">
                <a:latin typeface="游ゴシック" panose="020B0400000000000000" pitchFamily="50" charset="-128"/>
                <a:ea typeface="游ゴシック" panose="020B0400000000000000" pitchFamily="50" charset="-128"/>
              </a:rPr>
              <a:t>e </a:t>
            </a:r>
            <a:r>
              <a:rPr kumimoji="1" lang="en-US" altLang="ja-JP" sz="2800" dirty="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0.3-0.4, θ≳</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30°</a:t>
            </a:r>
            <a:r>
              <a:rPr kumimoji="1" lang="ja-JP" altLang="en-US" sz="2800" dirty="0">
                <a:latin typeface="游ゴシック" panose="020B0400000000000000" pitchFamily="50" charset="-128"/>
                <a:ea typeface="游ゴシック" panose="020B0400000000000000" pitchFamily="50" charset="-128"/>
              </a:rPr>
              <a:t>⇒ </a:t>
            </a:r>
            <a:r>
              <a:rPr kumimoji="1" lang="en-US" altLang="ja-JP" sz="2800" dirty="0">
                <a:solidFill>
                  <a:srgbClr val="0070C0"/>
                </a:solidFill>
                <a:latin typeface="游ゴシック" panose="020B0400000000000000" pitchFamily="50" charset="-128"/>
                <a:ea typeface="游ゴシック" panose="020B0400000000000000" pitchFamily="50" charset="-128"/>
              </a:rPr>
              <a:t>Low opacity (blue component</a:t>
            </a:r>
            <a:r>
              <a:rPr kumimoji="1" lang="en-US" altLang="ja-JP" sz="2800" dirty="0" smtClean="0">
                <a:solidFill>
                  <a:srgbClr val="0070C0"/>
                </a:solidFill>
                <a:latin typeface="游ゴシック" panose="020B0400000000000000" pitchFamily="50" charset="-128"/>
                <a:ea typeface="游ゴシック" panose="020B0400000000000000" pitchFamily="50" charset="-128"/>
              </a:rPr>
              <a:t>)</a:t>
            </a:r>
            <a:endParaRPr kumimoji="1" lang="en-US" altLang="ja-JP" sz="2800" dirty="0">
              <a:solidFill>
                <a:srgbClr val="0070C0"/>
              </a:solidFill>
              <a:latin typeface="游ゴシック" panose="020B0400000000000000" pitchFamily="50" charset="-128"/>
              <a:ea typeface="游ゴシック" panose="020B0400000000000000" pitchFamily="50" charset="-128"/>
            </a:endParaRPr>
          </a:p>
        </p:txBody>
      </p:sp>
      <p:sp>
        <p:nvSpPr>
          <p:cNvPr id="8" name="テキスト ボックス 7"/>
          <p:cNvSpPr txBox="1"/>
          <p:nvPr/>
        </p:nvSpPr>
        <p:spPr>
          <a:xfrm>
            <a:off x="216024" y="44624"/>
            <a:ext cx="9036496" cy="954107"/>
          </a:xfrm>
          <a:prstGeom prst="rect">
            <a:avLst/>
          </a:prstGeom>
          <a:noFill/>
        </p:spPr>
        <p:txBody>
          <a:bodyPr wrap="square" rtlCol="0">
            <a:spAutoFit/>
          </a:bodyPr>
          <a:lstStyle/>
          <a:p>
            <a:r>
              <a:rPr lang="en-US" altLang="ja-JP" sz="3200" dirty="0" smtClean="0">
                <a:latin typeface="游ゴシック" panose="020B0400000000000000" pitchFamily="50" charset="-128"/>
                <a:ea typeface="游ゴシック" panose="020B0400000000000000" pitchFamily="50" charset="-128"/>
              </a:rPr>
              <a:t>Numerical modeling of GW170817 </a:t>
            </a:r>
            <a:r>
              <a:rPr lang="en-US" altLang="ja-JP" sz="2400" dirty="0" smtClean="0">
                <a:latin typeface="游ゴシック" panose="020B0400000000000000" pitchFamily="50" charset="-128"/>
                <a:ea typeface="游ゴシック" panose="020B0400000000000000" pitchFamily="50" charset="-128"/>
              </a:rPr>
              <a:t>(Shibata et al. 18, Fujibayashi, KK et al. 17)</a:t>
            </a:r>
            <a:endParaRPr lang="en-US" altLang="ja-JP" sz="2400" dirty="0">
              <a:latin typeface="游ゴシック" panose="020B0400000000000000" pitchFamily="50" charset="-128"/>
              <a:ea typeface="游ゴシック" panose="020B0400000000000000" pitchFamily="50" charset="-128"/>
            </a:endParaRPr>
          </a:p>
        </p:txBody>
      </p:sp>
      <p:sp>
        <p:nvSpPr>
          <p:cNvPr id="9" name="楕円 8"/>
          <p:cNvSpPr/>
          <p:nvPr/>
        </p:nvSpPr>
        <p:spPr>
          <a:xfrm>
            <a:off x="4644008" y="1178664"/>
            <a:ext cx="793229" cy="7932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44552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2416818" y="511790"/>
            <a:ext cx="4669781" cy="4392259"/>
          </a:xfrm>
          <a:prstGeom prst="rect">
            <a:avLst/>
          </a:prstGeom>
        </p:spPr>
      </p:pic>
      <p:sp>
        <p:nvSpPr>
          <p:cNvPr id="4" name="テキスト ボックス 3"/>
          <p:cNvSpPr txBox="1"/>
          <p:nvPr/>
        </p:nvSpPr>
        <p:spPr>
          <a:xfrm>
            <a:off x="166688" y="1105580"/>
            <a:ext cx="4995862" cy="523220"/>
          </a:xfrm>
          <a:prstGeom prst="rect">
            <a:avLst/>
          </a:prstGeom>
          <a:noFill/>
        </p:spPr>
        <p:txBody>
          <a:bodyPr wrap="square" rtlCol="0">
            <a:spAutoFit/>
          </a:bodyPr>
          <a:lstStyle/>
          <a:p>
            <a:r>
              <a:rPr kumimoji="1" lang="en-US" altLang="ja-JP" sz="2800" u="sng" dirty="0" smtClean="0">
                <a:latin typeface="游ゴシック" panose="020B0400000000000000" pitchFamily="50" charset="-128"/>
                <a:ea typeface="游ゴシック" panose="020B0400000000000000" pitchFamily="50" charset="-128"/>
              </a:rPr>
              <a:t>Schematic picture</a:t>
            </a:r>
            <a:endParaRPr kumimoji="1" lang="en-US" altLang="ja-JP" sz="2800" u="sng" dirty="0">
              <a:solidFill>
                <a:srgbClr val="0070C0"/>
              </a:solidFill>
              <a:latin typeface="游ゴシック" panose="020B0400000000000000" pitchFamily="50" charset="-128"/>
              <a:ea typeface="游ゴシック" panose="020B0400000000000000" pitchFamily="50" charset="-128"/>
            </a:endParaRPr>
          </a:p>
        </p:txBody>
      </p:sp>
      <p:sp>
        <p:nvSpPr>
          <p:cNvPr id="5" name="テキスト ボックス 4"/>
          <p:cNvSpPr txBox="1"/>
          <p:nvPr/>
        </p:nvSpPr>
        <p:spPr>
          <a:xfrm>
            <a:off x="4505325" y="3267075"/>
            <a:ext cx="590550" cy="307777"/>
          </a:xfrm>
          <a:prstGeom prst="rect">
            <a:avLst/>
          </a:prstGeom>
          <a:noFill/>
        </p:spPr>
        <p:txBody>
          <a:bodyPr wrap="square" rtlCol="0">
            <a:spAutoFit/>
          </a:bodyPr>
          <a:lstStyle/>
          <a:p>
            <a:r>
              <a:rPr kumimoji="1" lang="en-US" altLang="ja-JP" sz="1400" dirty="0" smtClean="0">
                <a:latin typeface="游ゴシック" panose="020B0400000000000000" pitchFamily="50" charset="-128"/>
                <a:ea typeface="游ゴシック" panose="020B0400000000000000" pitchFamily="50" charset="-128"/>
              </a:rPr>
              <a:t>NS</a:t>
            </a:r>
            <a:endParaRPr kumimoji="1" lang="ja-JP" altLang="en-US" sz="1400" dirty="0">
              <a:latin typeface="游ゴシック" panose="020B0400000000000000" pitchFamily="50" charset="-128"/>
              <a:ea typeface="游ゴシック" panose="020B0400000000000000" pitchFamily="50" charset="-128"/>
            </a:endParaRPr>
          </a:p>
        </p:txBody>
      </p:sp>
      <p:sp>
        <p:nvSpPr>
          <p:cNvPr id="6" name="テキスト ボックス 5"/>
          <p:cNvSpPr txBox="1"/>
          <p:nvPr/>
        </p:nvSpPr>
        <p:spPr>
          <a:xfrm>
            <a:off x="4810125" y="3276600"/>
            <a:ext cx="704850" cy="307777"/>
          </a:xfrm>
          <a:prstGeom prst="rect">
            <a:avLst/>
          </a:prstGeom>
          <a:noFill/>
        </p:spPr>
        <p:txBody>
          <a:bodyPr wrap="square" rtlCol="0">
            <a:spAutoFit/>
          </a:bodyPr>
          <a:lstStyle/>
          <a:p>
            <a:r>
              <a:rPr kumimoji="1" lang="en-US" altLang="ja-JP" sz="1400" dirty="0" smtClean="0">
                <a:latin typeface="游ゴシック" panose="020B0400000000000000" pitchFamily="50" charset="-128"/>
                <a:ea typeface="游ゴシック" panose="020B0400000000000000" pitchFamily="50" charset="-128"/>
              </a:rPr>
              <a:t>Torus</a:t>
            </a:r>
            <a:endParaRPr kumimoji="1" lang="ja-JP" altLang="en-US" sz="1400" dirty="0">
              <a:latin typeface="游ゴシック" panose="020B0400000000000000" pitchFamily="50" charset="-128"/>
              <a:ea typeface="游ゴシック" panose="020B0400000000000000" pitchFamily="50" charset="-128"/>
            </a:endParaRPr>
          </a:p>
        </p:txBody>
      </p:sp>
      <p:cxnSp>
        <p:nvCxnSpPr>
          <p:cNvPr id="8" name="直線矢印コネクタ 7"/>
          <p:cNvCxnSpPr/>
          <p:nvPr/>
        </p:nvCxnSpPr>
        <p:spPr>
          <a:xfrm flipH="1">
            <a:off x="6508108" y="2983280"/>
            <a:ext cx="578491" cy="2933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7086599" y="2762250"/>
            <a:ext cx="1962151" cy="646331"/>
          </a:xfrm>
          <a:prstGeom prst="rect">
            <a:avLst/>
          </a:prstGeom>
          <a:noFill/>
        </p:spPr>
        <p:txBody>
          <a:bodyPr wrap="square" rtlCol="0">
            <a:spAutoFit/>
          </a:bodyPr>
          <a:lstStyle/>
          <a:p>
            <a:r>
              <a:rPr kumimoji="1" lang="en-US" altLang="ja-JP" dirty="0" smtClean="0">
                <a:solidFill>
                  <a:srgbClr val="FF0000"/>
                </a:solidFill>
                <a:latin typeface="游ゴシック" panose="020B0400000000000000" pitchFamily="50" charset="-128"/>
                <a:ea typeface="游ゴシック" panose="020B0400000000000000" pitchFamily="50" charset="-128"/>
              </a:rPr>
              <a:t>Dynamical ejecta</a:t>
            </a:r>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cxnSp>
        <p:nvCxnSpPr>
          <p:cNvPr id="11" name="直線矢印コネクタ 10"/>
          <p:cNvCxnSpPr/>
          <p:nvPr/>
        </p:nvCxnSpPr>
        <p:spPr>
          <a:xfrm flipH="1" flipV="1">
            <a:off x="4960297" y="3856643"/>
            <a:ext cx="402278" cy="6582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161436" y="4581128"/>
            <a:ext cx="3887314" cy="646331"/>
          </a:xfrm>
          <a:prstGeom prst="rect">
            <a:avLst/>
          </a:prstGeom>
          <a:noFill/>
        </p:spPr>
        <p:txBody>
          <a:bodyPr wrap="square" rtlCol="0">
            <a:spAutoFit/>
          </a:bodyPr>
          <a:lstStyle/>
          <a:p>
            <a:r>
              <a:rPr kumimoji="1" lang="en-US" altLang="ja-JP" dirty="0" smtClean="0">
                <a:solidFill>
                  <a:srgbClr val="0070C0"/>
                </a:solidFill>
                <a:latin typeface="游ゴシック" panose="020B0400000000000000" pitchFamily="50" charset="-128"/>
                <a:ea typeface="游ゴシック" panose="020B0400000000000000" pitchFamily="50" charset="-128"/>
              </a:rPr>
              <a:t>Viscous-driven ejecta with neutrino irradiation</a:t>
            </a:r>
            <a:endParaRPr kumimoji="1" lang="ja-JP" altLang="en-US" dirty="0">
              <a:solidFill>
                <a:srgbClr val="0070C0"/>
              </a:solidFill>
              <a:latin typeface="游ゴシック" panose="020B0400000000000000" pitchFamily="50" charset="-128"/>
              <a:ea typeface="游ゴシック" panose="020B0400000000000000" pitchFamily="50" charset="-128"/>
            </a:endParaRPr>
          </a:p>
        </p:txBody>
      </p:sp>
      <p:cxnSp>
        <p:nvCxnSpPr>
          <p:cNvPr id="15" name="直線矢印コネクタ 14"/>
          <p:cNvCxnSpPr/>
          <p:nvPr/>
        </p:nvCxnSpPr>
        <p:spPr>
          <a:xfrm flipV="1">
            <a:off x="2416818" y="3598174"/>
            <a:ext cx="1459858" cy="94407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517676" y="4542247"/>
            <a:ext cx="4293885" cy="646331"/>
          </a:xfrm>
          <a:prstGeom prst="rect">
            <a:avLst/>
          </a:prstGeom>
          <a:noFill/>
        </p:spPr>
        <p:txBody>
          <a:bodyPr wrap="square" rtlCol="0">
            <a:spAutoFit/>
          </a:bodyPr>
          <a:lstStyle/>
          <a:p>
            <a:r>
              <a:rPr lang="en-US" altLang="ja-JP" dirty="0" smtClean="0">
                <a:solidFill>
                  <a:srgbClr val="0070C0"/>
                </a:solidFill>
                <a:latin typeface="游ゴシック" panose="020B0400000000000000" pitchFamily="50" charset="-128"/>
                <a:ea typeface="游ゴシック" panose="020B0400000000000000" pitchFamily="50" charset="-128"/>
              </a:rPr>
              <a:t>Early MHD/viscous-driven ejecta and </a:t>
            </a:r>
            <a:r>
              <a:rPr lang="en-US" altLang="ja-JP" dirty="0">
                <a:solidFill>
                  <a:srgbClr val="0070C0"/>
                </a:solidFill>
                <a:latin typeface="游ゴシック" panose="020B0400000000000000" pitchFamily="50" charset="-128"/>
                <a:ea typeface="游ゴシック" panose="020B0400000000000000" pitchFamily="50" charset="-128"/>
              </a:rPr>
              <a:t>Late-time </a:t>
            </a:r>
            <a:r>
              <a:rPr kumimoji="1" lang="en-US" altLang="ja-JP" dirty="0" smtClean="0">
                <a:solidFill>
                  <a:srgbClr val="0070C0"/>
                </a:solidFill>
                <a:latin typeface="游ゴシック" panose="020B0400000000000000" pitchFamily="50" charset="-128"/>
                <a:ea typeface="游ゴシック" panose="020B0400000000000000" pitchFamily="50" charset="-128"/>
              </a:rPr>
              <a:t>viscous-driven ejecta </a:t>
            </a:r>
            <a:endParaRPr kumimoji="1" lang="ja-JP" altLang="en-US" dirty="0">
              <a:solidFill>
                <a:srgbClr val="0070C0"/>
              </a:solidFill>
              <a:latin typeface="游ゴシック" panose="020B0400000000000000" pitchFamily="50" charset="-128"/>
              <a:ea typeface="游ゴシック" panose="020B0400000000000000" pitchFamily="50" charset="-128"/>
            </a:endParaRPr>
          </a:p>
        </p:txBody>
      </p:sp>
      <p:sp>
        <p:nvSpPr>
          <p:cNvPr id="20" name="テキスト ボックス 19"/>
          <p:cNvSpPr txBox="1"/>
          <p:nvPr/>
        </p:nvSpPr>
        <p:spPr>
          <a:xfrm>
            <a:off x="0" y="5144330"/>
            <a:ext cx="9048750" cy="1815882"/>
          </a:xfrm>
          <a:prstGeom prst="rect">
            <a:avLst/>
          </a:prstGeom>
          <a:noFill/>
        </p:spPr>
        <p:txBody>
          <a:bodyPr wrap="square" rtlCol="0">
            <a:spAutoFit/>
          </a:bodyPr>
          <a:lstStyle/>
          <a:p>
            <a:r>
              <a:rPr kumimoji="1" lang="ja-JP" altLang="en-US" sz="20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Ejecta has several components and </a:t>
            </a:r>
            <a:r>
              <a:rPr kumimoji="1" lang="en-US" altLang="ja-JP" sz="2800" dirty="0" smtClean="0">
                <a:solidFill>
                  <a:srgbClr val="FF0000"/>
                </a:solidFill>
                <a:latin typeface="游ゴシック" panose="020B0400000000000000" pitchFamily="50" charset="-128"/>
                <a:ea typeface="游ゴシック" panose="020B0400000000000000" pitchFamily="50" charset="-128"/>
              </a:rPr>
              <a:t>red</a:t>
            </a:r>
            <a:r>
              <a:rPr kumimoji="1" lang="en-US" altLang="ja-JP" sz="2800" dirty="0" smtClean="0">
                <a:latin typeface="游ゴシック" panose="020B0400000000000000" pitchFamily="50" charset="-128"/>
                <a:ea typeface="游ゴシック" panose="020B0400000000000000" pitchFamily="50" charset="-128"/>
              </a:rPr>
              <a:t>/</a:t>
            </a:r>
            <a:r>
              <a:rPr kumimoji="1" lang="en-US" altLang="ja-JP" sz="2800" dirty="0" smtClean="0">
                <a:solidFill>
                  <a:srgbClr val="0070C0"/>
                </a:solidFill>
                <a:latin typeface="游ゴシック" panose="020B0400000000000000" pitchFamily="50" charset="-128"/>
                <a:ea typeface="游ゴシック" panose="020B0400000000000000" pitchFamily="50" charset="-128"/>
              </a:rPr>
              <a:t>blue </a:t>
            </a:r>
            <a:r>
              <a:rPr kumimoji="1" lang="en-US" altLang="ja-JP" sz="2800" dirty="0" smtClean="0">
                <a:latin typeface="游ゴシック" panose="020B0400000000000000" pitchFamily="50" charset="-128"/>
                <a:ea typeface="游ゴシック" panose="020B0400000000000000" pitchFamily="50" charset="-128"/>
              </a:rPr>
              <a:t>depends on the viewing direction.</a:t>
            </a:r>
          </a:p>
          <a:p>
            <a:r>
              <a:rPr kumimoji="1" lang="ja-JP" altLang="en-US" sz="2800" dirty="0" smtClean="0">
                <a:latin typeface="游ゴシック" panose="020B0400000000000000" pitchFamily="50" charset="-128"/>
                <a:ea typeface="游ゴシック" panose="020B0400000000000000" pitchFamily="50" charset="-128"/>
              </a:rPr>
              <a:t>⇒</a:t>
            </a:r>
            <a:r>
              <a:rPr kumimoji="1" lang="en-US" altLang="ja-JP" sz="2800" dirty="0" smtClean="0">
                <a:latin typeface="游ゴシック" panose="020B0400000000000000" pitchFamily="50" charset="-128"/>
                <a:ea typeface="游ゴシック" panose="020B0400000000000000" pitchFamily="50" charset="-128"/>
              </a:rPr>
              <a:t>GW and EM observations suggest the viewing angle is ≤ 28</a:t>
            </a:r>
            <a:r>
              <a:rPr lang="en-US" altLang="ja-JP" sz="2800" dirty="0">
                <a:latin typeface="游ゴシック" panose="020B0400000000000000" pitchFamily="50" charset="-128"/>
                <a:ea typeface="游ゴシック" panose="020B0400000000000000" pitchFamily="50" charset="-128"/>
              </a:rPr>
              <a:t>°</a:t>
            </a:r>
            <a:endParaRPr kumimoji="1" lang="en-US" altLang="ja-JP" sz="2800" dirty="0" smtClean="0">
              <a:latin typeface="游ゴシック" panose="020B0400000000000000" pitchFamily="50" charset="-128"/>
              <a:ea typeface="游ゴシック" panose="020B0400000000000000" pitchFamily="50" charset="-128"/>
            </a:endParaRPr>
          </a:p>
        </p:txBody>
      </p:sp>
      <p:sp>
        <p:nvSpPr>
          <p:cNvPr id="16" name="テキスト ボックス 15"/>
          <p:cNvSpPr txBox="1"/>
          <p:nvPr/>
        </p:nvSpPr>
        <p:spPr>
          <a:xfrm>
            <a:off x="216024" y="44624"/>
            <a:ext cx="9036496" cy="954107"/>
          </a:xfrm>
          <a:prstGeom prst="rect">
            <a:avLst/>
          </a:prstGeom>
          <a:noFill/>
        </p:spPr>
        <p:txBody>
          <a:bodyPr wrap="square" rtlCol="0">
            <a:spAutoFit/>
          </a:bodyPr>
          <a:lstStyle/>
          <a:p>
            <a:r>
              <a:rPr lang="en-US" altLang="ja-JP" sz="3200" dirty="0" smtClean="0">
                <a:latin typeface="游ゴシック" panose="020B0400000000000000" pitchFamily="50" charset="-128"/>
                <a:ea typeface="游ゴシック" panose="020B0400000000000000" pitchFamily="50" charset="-128"/>
              </a:rPr>
              <a:t>Numerical modeling of GW170817 </a:t>
            </a:r>
            <a:r>
              <a:rPr lang="en-US" altLang="ja-JP" sz="2400" dirty="0" smtClean="0">
                <a:latin typeface="游ゴシック" panose="020B0400000000000000" pitchFamily="50" charset="-128"/>
                <a:ea typeface="游ゴシック" panose="020B0400000000000000" pitchFamily="50" charset="-128"/>
              </a:rPr>
              <a:t>(Shibata et al. 18, Fujibayashi, KK et al. 17)</a:t>
            </a:r>
            <a:endParaRPr lang="en-US" altLang="ja-JP" sz="2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658493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403648" y="962950"/>
            <a:ext cx="6074899" cy="4410266"/>
          </a:xfrm>
          <a:prstGeom prst="rect">
            <a:avLst/>
          </a:prstGeom>
        </p:spPr>
      </p:pic>
      <p:sp>
        <p:nvSpPr>
          <p:cNvPr id="3" name="テキスト ボックス 2"/>
          <p:cNvSpPr txBox="1"/>
          <p:nvPr/>
        </p:nvSpPr>
        <p:spPr>
          <a:xfrm>
            <a:off x="179512" y="98629"/>
            <a:ext cx="9463088" cy="1015663"/>
          </a:xfrm>
          <a:prstGeom prst="rect">
            <a:avLst/>
          </a:prstGeom>
          <a:noFill/>
        </p:spPr>
        <p:txBody>
          <a:bodyPr wrap="square" rtlCol="0">
            <a:spAutoFit/>
          </a:bodyPr>
          <a:lstStyle/>
          <a:p>
            <a:r>
              <a:rPr kumimoji="1" lang="en-US" altLang="ja-JP" sz="3200" dirty="0" smtClean="0">
                <a:latin typeface="游ゴシック" panose="020B0400000000000000" pitchFamily="50" charset="-128"/>
                <a:ea typeface="游ゴシック" panose="020B0400000000000000" pitchFamily="50" charset="-128"/>
              </a:rPr>
              <a:t>Optical-Infrared emission from GW170817 </a:t>
            </a:r>
            <a:r>
              <a:rPr kumimoji="1" lang="en-US" altLang="ja-JP" sz="2800" dirty="0" smtClean="0">
                <a:latin typeface="游ゴシック" panose="020B0400000000000000" pitchFamily="50" charset="-128"/>
                <a:ea typeface="游ゴシック" panose="020B0400000000000000" pitchFamily="50" charset="-128"/>
              </a:rPr>
              <a:t>(Tanaka et al. 17)</a:t>
            </a:r>
            <a:endParaRPr kumimoji="1" lang="ja-JP" altLang="en-US" sz="2800" dirty="0">
              <a:latin typeface="游ゴシック" panose="020B0400000000000000" pitchFamily="50" charset="-128"/>
              <a:ea typeface="游ゴシック" panose="020B0400000000000000" pitchFamily="50" charset="-128"/>
            </a:endParaRPr>
          </a:p>
        </p:txBody>
      </p:sp>
      <p:sp>
        <p:nvSpPr>
          <p:cNvPr id="5" name="テキスト ボックス 4"/>
          <p:cNvSpPr txBox="1"/>
          <p:nvPr/>
        </p:nvSpPr>
        <p:spPr>
          <a:xfrm>
            <a:off x="107504" y="5356373"/>
            <a:ext cx="9048750" cy="1384995"/>
          </a:xfrm>
          <a:prstGeom prst="rect">
            <a:avLst/>
          </a:prstGeom>
          <a:noFill/>
        </p:spPr>
        <p:txBody>
          <a:bodyPr wrap="square" rtlCol="0">
            <a:spAutoFit/>
          </a:bodyPr>
          <a:lstStyle/>
          <a:p>
            <a:r>
              <a:rPr kumimoji="1" lang="ja-JP" altLang="en-US" sz="20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Light curve (HSC) fitting by a photon radiation </a:t>
            </a:r>
            <a:r>
              <a:rPr lang="en-US" altLang="ja-JP" sz="2800" dirty="0" err="1" smtClean="0">
                <a:latin typeface="游ゴシック" panose="020B0400000000000000" pitchFamily="50" charset="-128"/>
                <a:ea typeface="游ゴシック" panose="020B0400000000000000" pitchFamily="50" charset="-128"/>
              </a:rPr>
              <a:t>trasfer</a:t>
            </a:r>
            <a:r>
              <a:rPr lang="en-US" altLang="ja-JP" sz="2800" dirty="0" smtClean="0">
                <a:latin typeface="游ゴシック" panose="020B0400000000000000" pitchFamily="50" charset="-128"/>
                <a:ea typeface="游ゴシック" panose="020B0400000000000000" pitchFamily="50" charset="-128"/>
              </a:rPr>
              <a:t> </a:t>
            </a:r>
            <a:r>
              <a:rPr lang="en-US" altLang="ja-JP" sz="2800" dirty="0">
                <a:latin typeface="游ゴシック" panose="020B0400000000000000" pitchFamily="50" charset="-128"/>
                <a:ea typeface="游ゴシック" panose="020B0400000000000000" pitchFamily="50" charset="-128"/>
              </a:rPr>
              <a:t>s</a:t>
            </a:r>
            <a:r>
              <a:rPr lang="en-US" altLang="ja-JP" sz="2800" dirty="0" smtClean="0">
                <a:latin typeface="游ゴシック" panose="020B0400000000000000" pitchFamily="50" charset="-128"/>
                <a:ea typeface="游ゴシック" panose="020B0400000000000000" pitchFamily="50" charset="-128"/>
              </a:rPr>
              <a:t>imulation with Ye of </a:t>
            </a:r>
            <a:r>
              <a:rPr lang="ja-JP" altLang="en-US" sz="2800" dirty="0">
                <a:latin typeface="游ゴシック" panose="020B0400000000000000" pitchFamily="50" charset="-128"/>
                <a:ea typeface="游ゴシック" panose="020B0400000000000000" pitchFamily="50" charset="-128"/>
              </a:rPr>
              <a:t>～</a:t>
            </a:r>
            <a:r>
              <a:rPr lang="en-US" altLang="ja-JP" sz="2800" dirty="0" smtClean="0">
                <a:latin typeface="游ゴシック" panose="020B0400000000000000" pitchFamily="50" charset="-128"/>
                <a:ea typeface="游ゴシック" panose="020B0400000000000000" pitchFamily="50" charset="-128"/>
              </a:rPr>
              <a:t>0.25</a:t>
            </a:r>
          </a:p>
          <a:p>
            <a:r>
              <a:rPr lang="ja-JP" altLang="en-US" sz="28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 Agree with our numerical modeling</a:t>
            </a:r>
            <a:endParaRPr kumimoji="1" lang="en-US" altLang="ja-JP" sz="2800" dirty="0" smtClean="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526490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116632"/>
            <a:ext cx="9463088" cy="1015663"/>
          </a:xfrm>
          <a:prstGeom prst="rect">
            <a:avLst/>
          </a:prstGeom>
          <a:noFill/>
        </p:spPr>
        <p:txBody>
          <a:bodyPr wrap="square" rtlCol="0">
            <a:spAutoFit/>
          </a:bodyPr>
          <a:lstStyle/>
          <a:p>
            <a:r>
              <a:rPr kumimoji="1" lang="en-US" altLang="ja-JP" sz="3200" dirty="0" smtClean="0">
                <a:latin typeface="游ゴシック" panose="020B0400000000000000" pitchFamily="50" charset="-128"/>
                <a:ea typeface="游ゴシック" panose="020B0400000000000000" pitchFamily="50" charset="-128"/>
              </a:rPr>
              <a:t>Long-term radio, X-ray, optical observations</a:t>
            </a:r>
          </a:p>
          <a:p>
            <a:r>
              <a:rPr kumimoji="1" lang="en-US" altLang="ja-JP" sz="2800" dirty="0" smtClean="0">
                <a:latin typeface="游ゴシック" panose="020B0400000000000000" pitchFamily="50" charset="-128"/>
                <a:ea typeface="游ゴシック" panose="020B0400000000000000" pitchFamily="50" charset="-128"/>
              </a:rPr>
              <a:t>(</a:t>
            </a:r>
            <a:r>
              <a:rPr kumimoji="1" lang="en-US" altLang="ja-JP" sz="2800" dirty="0" err="1" smtClean="0">
                <a:latin typeface="游ゴシック" panose="020B0400000000000000" pitchFamily="50" charset="-128"/>
                <a:ea typeface="游ゴシック" panose="020B0400000000000000" pitchFamily="50" charset="-128"/>
              </a:rPr>
              <a:t>Hotokezaka</a:t>
            </a:r>
            <a:r>
              <a:rPr lang="en-US" altLang="ja-JP" sz="2800" dirty="0" smtClean="0">
                <a:latin typeface="游ゴシック" panose="020B0400000000000000" pitchFamily="50" charset="-128"/>
                <a:ea typeface="游ゴシック" panose="020B0400000000000000" pitchFamily="50" charset="-128"/>
              </a:rPr>
              <a:t>, KK et al. in prep</a:t>
            </a:r>
            <a:r>
              <a:rPr kumimoji="1" lang="en-US" altLang="ja-JP" sz="2800" dirty="0" smtClean="0">
                <a:latin typeface="游ゴシック" panose="020B0400000000000000" pitchFamily="50" charset="-128"/>
                <a:ea typeface="游ゴシック" panose="020B0400000000000000" pitchFamily="50" charset="-128"/>
              </a:rPr>
              <a:t>)</a:t>
            </a:r>
            <a:endParaRPr kumimoji="1" lang="ja-JP" altLang="en-US" sz="2800" dirty="0">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a:blip r:embed="rId3"/>
          <a:stretch>
            <a:fillRect/>
          </a:stretch>
        </p:blipFill>
        <p:spPr>
          <a:xfrm>
            <a:off x="323528" y="1921454"/>
            <a:ext cx="4143422" cy="2947706"/>
          </a:xfrm>
          <a:prstGeom prst="rect">
            <a:avLst/>
          </a:prstGeom>
        </p:spPr>
      </p:pic>
      <p:sp>
        <p:nvSpPr>
          <p:cNvPr id="4" name="テキスト ボックス 3"/>
          <p:cNvSpPr txBox="1"/>
          <p:nvPr/>
        </p:nvSpPr>
        <p:spPr>
          <a:xfrm>
            <a:off x="539552" y="1340768"/>
            <a:ext cx="3227069" cy="466725"/>
          </a:xfrm>
          <a:prstGeom prst="rect">
            <a:avLst/>
          </a:prstGeom>
          <a:noFill/>
        </p:spPr>
        <p:txBody>
          <a:bodyPr wrap="square" rtlCol="0">
            <a:spAutoFit/>
          </a:bodyPr>
          <a:lstStyle/>
          <a:p>
            <a:r>
              <a:rPr kumimoji="1" lang="en-US" altLang="ja-JP" sz="2400" dirty="0" err="1" smtClean="0">
                <a:latin typeface="游ゴシック" panose="020B0400000000000000" pitchFamily="50" charset="-128"/>
                <a:ea typeface="游ゴシック" panose="020B0400000000000000" pitchFamily="50" charset="-128"/>
              </a:rPr>
              <a:t>Ioka</a:t>
            </a:r>
            <a:r>
              <a:rPr kumimoji="1" lang="en-US" altLang="ja-JP" sz="2400" dirty="0" smtClean="0">
                <a:latin typeface="游ゴシック" panose="020B0400000000000000" pitchFamily="50" charset="-128"/>
                <a:ea typeface="游ゴシック" panose="020B0400000000000000" pitchFamily="50" charset="-128"/>
              </a:rPr>
              <a:t> &amp; Nakamura 17</a:t>
            </a:r>
            <a:endParaRPr kumimoji="1" lang="ja-JP" altLang="en-US" sz="2400" dirty="0">
              <a:latin typeface="游ゴシック" panose="020B0400000000000000" pitchFamily="50" charset="-128"/>
              <a:ea typeface="游ゴシック" panose="020B0400000000000000" pitchFamily="50" charset="-128"/>
            </a:endParaRPr>
          </a:p>
        </p:txBody>
      </p:sp>
      <p:pic>
        <p:nvPicPr>
          <p:cNvPr id="5" name="図 4"/>
          <p:cNvPicPr>
            <a:picLocks noChangeAspect="1"/>
          </p:cNvPicPr>
          <p:nvPr/>
        </p:nvPicPr>
        <p:blipFill>
          <a:blip r:embed="rId4"/>
          <a:stretch>
            <a:fillRect/>
          </a:stretch>
        </p:blipFill>
        <p:spPr>
          <a:xfrm>
            <a:off x="4479132" y="1730954"/>
            <a:ext cx="4173633" cy="3577480"/>
          </a:xfrm>
          <a:prstGeom prst="rect">
            <a:avLst/>
          </a:prstGeom>
        </p:spPr>
      </p:pic>
      <p:sp>
        <p:nvSpPr>
          <p:cNvPr id="6" name="テキスト ボックス 5"/>
          <p:cNvSpPr txBox="1"/>
          <p:nvPr/>
        </p:nvSpPr>
        <p:spPr>
          <a:xfrm>
            <a:off x="5580112" y="1264229"/>
            <a:ext cx="3227069" cy="466725"/>
          </a:xfrm>
          <a:prstGeom prst="rect">
            <a:avLst/>
          </a:prstGeom>
          <a:noFill/>
        </p:spPr>
        <p:txBody>
          <a:bodyPr wrap="square" rtlCol="0">
            <a:spAutoFit/>
          </a:bodyPr>
          <a:lstStyle/>
          <a:p>
            <a:r>
              <a:rPr kumimoji="1" lang="en-US" altLang="ja-JP" sz="2400" dirty="0" err="1" smtClean="0">
                <a:latin typeface="游ゴシック" panose="020B0400000000000000" pitchFamily="50" charset="-128"/>
                <a:ea typeface="游ゴシック" panose="020B0400000000000000" pitchFamily="50" charset="-128"/>
              </a:rPr>
              <a:t>Mooley</a:t>
            </a:r>
            <a:r>
              <a:rPr kumimoji="1" lang="en-US" altLang="ja-JP" sz="2400" dirty="0" smtClean="0">
                <a:latin typeface="游ゴシック" panose="020B0400000000000000" pitchFamily="50" charset="-128"/>
                <a:ea typeface="游ゴシック" panose="020B0400000000000000" pitchFamily="50" charset="-128"/>
              </a:rPr>
              <a:t> 17</a:t>
            </a:r>
            <a:endParaRPr kumimoji="1" lang="ja-JP" altLang="en-US" sz="2400" dirty="0">
              <a:latin typeface="游ゴシック" panose="020B0400000000000000" pitchFamily="50" charset="-128"/>
              <a:ea typeface="游ゴシック" panose="020B0400000000000000" pitchFamily="50" charset="-128"/>
            </a:endParaRPr>
          </a:p>
        </p:txBody>
      </p:sp>
      <p:sp>
        <p:nvSpPr>
          <p:cNvPr id="13" name="テキスト ボックス 12"/>
          <p:cNvSpPr txBox="1"/>
          <p:nvPr/>
        </p:nvSpPr>
        <p:spPr>
          <a:xfrm>
            <a:off x="0" y="5157192"/>
            <a:ext cx="9036496" cy="1815882"/>
          </a:xfrm>
          <a:prstGeom prst="rect">
            <a:avLst/>
          </a:prstGeom>
          <a:noFill/>
        </p:spPr>
        <p:txBody>
          <a:bodyPr wrap="square" rtlCol="0">
            <a:spAutoFit/>
          </a:bodyPr>
          <a:lstStyle/>
          <a:p>
            <a:r>
              <a:rPr kumimoji="1" lang="ja-JP" altLang="en-US" sz="20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Jet-ISM / Jet-Cocoon / Dynamical ejecta-ISM interaction produces synchrotron radiation in X-ray and radio band </a:t>
            </a:r>
            <a:r>
              <a:rPr lang="ja-JP" altLang="en-US" sz="28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Long-term observation can rule out models</a:t>
            </a:r>
          </a:p>
        </p:txBody>
      </p:sp>
    </p:spTree>
    <p:extLst>
      <p:ext uri="{BB962C8B-B14F-4D97-AF65-F5344CB8AC3E}">
        <p14:creationId xmlns:p14="http://schemas.microsoft.com/office/powerpoint/2010/main" val="15478651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116632"/>
            <a:ext cx="9463088" cy="1015663"/>
          </a:xfrm>
          <a:prstGeom prst="rect">
            <a:avLst/>
          </a:prstGeom>
          <a:noFill/>
        </p:spPr>
        <p:txBody>
          <a:bodyPr wrap="square" rtlCol="0">
            <a:spAutoFit/>
          </a:bodyPr>
          <a:lstStyle/>
          <a:p>
            <a:r>
              <a:rPr kumimoji="1" lang="en-US" altLang="ja-JP" sz="3200" dirty="0" smtClean="0">
                <a:latin typeface="游ゴシック" panose="020B0400000000000000" pitchFamily="50" charset="-128"/>
                <a:ea typeface="游ゴシック" panose="020B0400000000000000" pitchFamily="50" charset="-128"/>
              </a:rPr>
              <a:t>Long-term radio, X-ray, optical observations</a:t>
            </a:r>
          </a:p>
          <a:p>
            <a:r>
              <a:rPr kumimoji="1" lang="en-US" altLang="ja-JP" sz="2800" dirty="0" smtClean="0">
                <a:latin typeface="游ゴシック" panose="020B0400000000000000" pitchFamily="50" charset="-128"/>
                <a:ea typeface="游ゴシック" panose="020B0400000000000000" pitchFamily="50" charset="-128"/>
              </a:rPr>
              <a:t>(</a:t>
            </a:r>
            <a:r>
              <a:rPr kumimoji="1" lang="en-US" altLang="ja-JP" sz="2800" dirty="0" err="1" smtClean="0">
                <a:latin typeface="游ゴシック" panose="020B0400000000000000" pitchFamily="50" charset="-128"/>
                <a:ea typeface="游ゴシック" panose="020B0400000000000000" pitchFamily="50" charset="-128"/>
              </a:rPr>
              <a:t>Hotokezaka</a:t>
            </a:r>
            <a:r>
              <a:rPr lang="en-US" altLang="ja-JP" sz="2800" dirty="0" smtClean="0">
                <a:latin typeface="游ゴシック" panose="020B0400000000000000" pitchFamily="50" charset="-128"/>
                <a:ea typeface="游ゴシック" panose="020B0400000000000000" pitchFamily="50" charset="-128"/>
              </a:rPr>
              <a:t>, KK et al. in prep</a:t>
            </a:r>
            <a:r>
              <a:rPr kumimoji="1" lang="en-US" altLang="ja-JP" sz="2800" dirty="0" smtClean="0">
                <a:latin typeface="游ゴシック" panose="020B0400000000000000" pitchFamily="50" charset="-128"/>
                <a:ea typeface="游ゴシック" panose="020B0400000000000000" pitchFamily="50" charset="-128"/>
              </a:rPr>
              <a:t>)</a:t>
            </a:r>
            <a:endParaRPr kumimoji="1" lang="ja-JP" altLang="en-US" sz="2800" dirty="0">
              <a:latin typeface="游ゴシック" panose="020B0400000000000000" pitchFamily="50" charset="-128"/>
              <a:ea typeface="游ゴシック" panose="020B0400000000000000" pitchFamily="50" charset="-128"/>
            </a:endParaRPr>
          </a:p>
        </p:txBody>
      </p:sp>
      <p:sp>
        <p:nvSpPr>
          <p:cNvPr id="3" name="テキスト ボックス 2"/>
          <p:cNvSpPr txBox="1"/>
          <p:nvPr/>
        </p:nvSpPr>
        <p:spPr>
          <a:xfrm>
            <a:off x="1547664" y="1249596"/>
            <a:ext cx="6408712" cy="523220"/>
          </a:xfrm>
          <a:prstGeom prst="rect">
            <a:avLst/>
          </a:prstGeom>
          <a:noFill/>
        </p:spPr>
        <p:txBody>
          <a:bodyPr wrap="square" rtlCol="0">
            <a:spAutoFit/>
          </a:bodyPr>
          <a:lstStyle/>
          <a:p>
            <a:r>
              <a:rPr lang="en-US" altLang="ja-JP" sz="2800" dirty="0" smtClean="0">
                <a:latin typeface="游ゴシック" panose="020B0400000000000000" pitchFamily="50" charset="-128"/>
                <a:ea typeface="游ゴシック" panose="020B0400000000000000" pitchFamily="50" charset="-128"/>
              </a:rPr>
              <a:t>Mildly relativistic dynamical ejecta</a:t>
            </a:r>
          </a:p>
        </p:txBody>
      </p:sp>
      <p:pic>
        <p:nvPicPr>
          <p:cNvPr id="4" name="図 3"/>
          <p:cNvPicPr>
            <a:picLocks noChangeAspect="1"/>
          </p:cNvPicPr>
          <p:nvPr/>
        </p:nvPicPr>
        <p:blipFill>
          <a:blip r:embed="rId3"/>
          <a:stretch>
            <a:fillRect/>
          </a:stretch>
        </p:blipFill>
        <p:spPr>
          <a:xfrm>
            <a:off x="1691680" y="1772816"/>
            <a:ext cx="5328592" cy="3586639"/>
          </a:xfrm>
          <a:prstGeom prst="rect">
            <a:avLst/>
          </a:prstGeom>
        </p:spPr>
      </p:pic>
      <p:sp>
        <p:nvSpPr>
          <p:cNvPr id="5" name="テキスト ボックス 4"/>
          <p:cNvSpPr txBox="1"/>
          <p:nvPr/>
        </p:nvSpPr>
        <p:spPr>
          <a:xfrm>
            <a:off x="179512" y="5985642"/>
            <a:ext cx="8928992" cy="954107"/>
          </a:xfrm>
          <a:prstGeom prst="rect">
            <a:avLst/>
          </a:prstGeom>
          <a:noFill/>
        </p:spPr>
        <p:txBody>
          <a:bodyPr wrap="square" rtlCol="0">
            <a:spAutoFit/>
          </a:bodyPr>
          <a:lstStyle/>
          <a:p>
            <a:r>
              <a:rPr kumimoji="1" lang="ja-JP" altLang="en-US" sz="20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Fast component coming from a contact interface</a:t>
            </a:r>
          </a:p>
          <a:p>
            <a:r>
              <a:rPr lang="ja-JP" altLang="en-US" sz="28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Mildly relativistic component β= v/c </a:t>
            </a:r>
            <a:r>
              <a:rPr lang="ja-JP" altLang="en-US" sz="28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0.6 </a:t>
            </a:r>
          </a:p>
        </p:txBody>
      </p:sp>
      <p:sp>
        <p:nvSpPr>
          <p:cNvPr id="6" name="テキスト ボックス 5"/>
          <p:cNvSpPr txBox="1"/>
          <p:nvPr/>
        </p:nvSpPr>
        <p:spPr>
          <a:xfrm>
            <a:off x="4932040" y="4941168"/>
            <a:ext cx="4464496" cy="523220"/>
          </a:xfrm>
          <a:prstGeom prst="rect">
            <a:avLst/>
          </a:prstGeom>
          <a:noFill/>
        </p:spPr>
        <p:txBody>
          <a:bodyPr wrap="square" rtlCol="0">
            <a:spAutoFit/>
          </a:bodyPr>
          <a:lstStyle/>
          <a:p>
            <a:r>
              <a:rPr kumimoji="1" lang="en-US" altLang="ja-JP" sz="2800" dirty="0" smtClean="0">
                <a:latin typeface="游ゴシック" panose="020B0400000000000000" pitchFamily="50" charset="-128"/>
                <a:ea typeface="游ゴシック" panose="020B0400000000000000" pitchFamily="50" charset="-128"/>
              </a:rPr>
              <a:t>Lorentz factor × </a:t>
            </a:r>
            <a:r>
              <a:rPr lang="en-US" altLang="ja-JP" sz="2800" dirty="0" smtClean="0">
                <a:latin typeface="游ゴシック" panose="020B0400000000000000" pitchFamily="50" charset="-128"/>
                <a:ea typeface="游ゴシック" panose="020B0400000000000000" pitchFamily="50" charset="-128"/>
              </a:rPr>
              <a:t>v/c</a:t>
            </a:r>
          </a:p>
        </p:txBody>
      </p:sp>
      <p:sp>
        <p:nvSpPr>
          <p:cNvPr id="7" name="テキスト ボックス 6"/>
          <p:cNvSpPr txBox="1"/>
          <p:nvPr/>
        </p:nvSpPr>
        <p:spPr>
          <a:xfrm rot="16200000">
            <a:off x="-802179" y="3383414"/>
            <a:ext cx="4464496" cy="523220"/>
          </a:xfrm>
          <a:prstGeom prst="rect">
            <a:avLst/>
          </a:prstGeom>
          <a:noFill/>
        </p:spPr>
        <p:txBody>
          <a:bodyPr wrap="square" rtlCol="0">
            <a:spAutoFit/>
          </a:bodyPr>
          <a:lstStyle/>
          <a:p>
            <a:r>
              <a:rPr kumimoji="1" lang="en-US" altLang="ja-JP" sz="2800" dirty="0" smtClean="0">
                <a:latin typeface="游ゴシック" panose="020B0400000000000000" pitchFamily="50" charset="-128"/>
                <a:ea typeface="游ゴシック" panose="020B0400000000000000" pitchFamily="50" charset="-128"/>
              </a:rPr>
              <a:t>kinetic energy </a:t>
            </a:r>
            <a:r>
              <a:rPr lang="en-US" altLang="ja-JP" sz="2800" dirty="0">
                <a:latin typeface="游ゴシック" panose="020B0400000000000000" pitchFamily="50" charset="-128"/>
                <a:ea typeface="游ゴシック" panose="020B0400000000000000" pitchFamily="50" charset="-128"/>
              </a:rPr>
              <a:t>above γβ</a:t>
            </a:r>
            <a:endParaRPr lang="en-US" altLang="ja-JP" sz="2800" dirty="0" smtClean="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337096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116632"/>
            <a:ext cx="9463088" cy="1015663"/>
          </a:xfrm>
          <a:prstGeom prst="rect">
            <a:avLst/>
          </a:prstGeom>
          <a:noFill/>
        </p:spPr>
        <p:txBody>
          <a:bodyPr wrap="square" rtlCol="0">
            <a:spAutoFit/>
          </a:bodyPr>
          <a:lstStyle/>
          <a:p>
            <a:r>
              <a:rPr kumimoji="1" lang="en-US" altLang="ja-JP" sz="3200" dirty="0" smtClean="0">
                <a:latin typeface="游ゴシック" panose="020B0400000000000000" pitchFamily="50" charset="-128"/>
                <a:ea typeface="游ゴシック" panose="020B0400000000000000" pitchFamily="50" charset="-128"/>
              </a:rPr>
              <a:t>Long-term radio, X-ray, optical observations</a:t>
            </a:r>
          </a:p>
          <a:p>
            <a:r>
              <a:rPr kumimoji="1" lang="en-US" altLang="ja-JP" sz="2800" dirty="0" smtClean="0">
                <a:latin typeface="游ゴシック" panose="020B0400000000000000" pitchFamily="50" charset="-128"/>
                <a:ea typeface="游ゴシック" panose="020B0400000000000000" pitchFamily="50" charset="-128"/>
              </a:rPr>
              <a:t>(</a:t>
            </a:r>
            <a:r>
              <a:rPr kumimoji="1" lang="en-US" altLang="ja-JP" sz="2800" dirty="0" err="1" smtClean="0">
                <a:latin typeface="游ゴシック" panose="020B0400000000000000" pitchFamily="50" charset="-128"/>
                <a:ea typeface="游ゴシック" panose="020B0400000000000000" pitchFamily="50" charset="-128"/>
              </a:rPr>
              <a:t>Hotokezaka</a:t>
            </a:r>
            <a:r>
              <a:rPr lang="en-US" altLang="ja-JP" sz="2800" dirty="0" smtClean="0">
                <a:latin typeface="游ゴシック" panose="020B0400000000000000" pitchFamily="50" charset="-128"/>
                <a:ea typeface="游ゴシック" panose="020B0400000000000000" pitchFamily="50" charset="-128"/>
              </a:rPr>
              <a:t>, KK et al. in prep</a:t>
            </a:r>
            <a:r>
              <a:rPr kumimoji="1" lang="en-US" altLang="ja-JP" sz="2800" dirty="0" smtClean="0">
                <a:latin typeface="游ゴシック" panose="020B0400000000000000" pitchFamily="50" charset="-128"/>
                <a:ea typeface="游ゴシック" panose="020B0400000000000000" pitchFamily="50" charset="-128"/>
              </a:rPr>
              <a:t>)</a:t>
            </a:r>
            <a:endParaRPr kumimoji="1" lang="ja-JP" altLang="en-US" sz="2800" dirty="0">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a:blip r:embed="rId3"/>
          <a:stretch>
            <a:fillRect/>
          </a:stretch>
        </p:blipFill>
        <p:spPr>
          <a:xfrm>
            <a:off x="1619672" y="1440539"/>
            <a:ext cx="5832648" cy="4083934"/>
          </a:xfrm>
          <a:prstGeom prst="rect">
            <a:avLst/>
          </a:prstGeom>
        </p:spPr>
      </p:pic>
      <p:sp>
        <p:nvSpPr>
          <p:cNvPr id="4" name="テキスト ボックス 3"/>
          <p:cNvSpPr txBox="1"/>
          <p:nvPr/>
        </p:nvSpPr>
        <p:spPr>
          <a:xfrm>
            <a:off x="251520" y="5521874"/>
            <a:ext cx="8928992" cy="1384995"/>
          </a:xfrm>
          <a:prstGeom prst="rect">
            <a:avLst/>
          </a:prstGeom>
          <a:noFill/>
        </p:spPr>
        <p:txBody>
          <a:bodyPr wrap="square" rtlCol="0">
            <a:spAutoFit/>
          </a:bodyPr>
          <a:lstStyle/>
          <a:p>
            <a:r>
              <a:rPr kumimoji="1" lang="ja-JP" altLang="en-US" sz="20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Our model can fit radio, X-ray, optical data</a:t>
            </a:r>
          </a:p>
          <a:p>
            <a:r>
              <a:rPr lang="ja-JP" altLang="en-US" sz="20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Prediction :</a:t>
            </a:r>
            <a:r>
              <a:rPr lang="en-US" altLang="ja-JP" sz="20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X-ray starts to decline around t </a:t>
            </a:r>
            <a:r>
              <a:rPr lang="ja-JP" altLang="en-US" sz="28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100days</a:t>
            </a:r>
            <a:endParaRPr lang="en-US" altLang="ja-JP" sz="28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748708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8113" y="44262"/>
            <a:ext cx="8977312" cy="6617196"/>
          </a:xfrm>
          <a:prstGeom prst="rect">
            <a:avLst/>
          </a:prstGeom>
          <a:noFill/>
        </p:spPr>
        <p:txBody>
          <a:bodyPr wrap="square" rtlCol="0">
            <a:spAutoFit/>
          </a:bodyPr>
          <a:lstStyle/>
          <a:p>
            <a:pPr algn="ctr"/>
            <a:r>
              <a:rPr kumimoji="1" lang="en-US" altLang="ja-JP" sz="3600" dirty="0" smtClean="0">
                <a:latin typeface="游ゴシック" panose="020B0400000000000000" pitchFamily="50" charset="-128"/>
                <a:ea typeface="游ゴシック" panose="020B0400000000000000" pitchFamily="50" charset="-128"/>
              </a:rPr>
              <a:t>Summary</a:t>
            </a:r>
          </a:p>
          <a:p>
            <a:endParaRPr lang="en-US" altLang="ja-JP" sz="2000" dirty="0">
              <a:latin typeface="游ゴシック" panose="020B0400000000000000" pitchFamily="50" charset="-128"/>
              <a:ea typeface="游ゴシック" panose="020B0400000000000000" pitchFamily="50" charset="-128"/>
            </a:endParaRPr>
          </a:p>
          <a:p>
            <a:r>
              <a:rPr kumimoji="1" lang="ja-JP" altLang="en-US" sz="2000" dirty="0" smtClean="0">
                <a:latin typeface="游ゴシック" panose="020B0400000000000000" pitchFamily="50" charset="-128"/>
                <a:ea typeface="游ゴシック" panose="020B0400000000000000" pitchFamily="50" charset="-128"/>
              </a:rPr>
              <a:t>▶</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Opening of the real multi messenger astronomy of compact binary merger (rich information!)</a:t>
            </a:r>
          </a:p>
          <a:p>
            <a:endParaRPr kumimoji="1" lang="en-US" altLang="ja-JP" sz="2000" dirty="0" smtClean="0">
              <a:latin typeface="游ゴシック" panose="020B0400000000000000" pitchFamily="50" charset="-128"/>
              <a:ea typeface="游ゴシック" panose="020B0400000000000000" pitchFamily="50" charset="-128"/>
            </a:endParaRPr>
          </a:p>
          <a:p>
            <a:r>
              <a:rPr kumimoji="1" lang="ja-JP" altLang="en-US" sz="2000" dirty="0" smtClean="0">
                <a:latin typeface="游ゴシック" panose="020B0400000000000000" pitchFamily="50" charset="-128"/>
                <a:ea typeface="游ゴシック" panose="020B0400000000000000" pitchFamily="50" charset="-128"/>
              </a:rPr>
              <a:t>▶</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Equation of state of neutron star matter (tidal deformability) is constrained for the first time. </a:t>
            </a:r>
          </a:p>
          <a:p>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solidFill>
                  <a:srgbClr val="0070C0"/>
                </a:solidFill>
                <a:latin typeface="游ゴシック" panose="020B0400000000000000" pitchFamily="50" charset="-128"/>
                <a:ea typeface="游ゴシック" panose="020B0400000000000000" pitchFamily="50" charset="-128"/>
              </a:rPr>
              <a:t>We build a template band based on NR simulations and the data analysis is on going. </a:t>
            </a:r>
          </a:p>
          <a:p>
            <a:endParaRPr kumimoji="1" lang="en-US" altLang="ja-JP" sz="2000" dirty="0" smtClean="0">
              <a:latin typeface="游ゴシック" panose="020B0400000000000000" pitchFamily="50" charset="-128"/>
              <a:ea typeface="游ゴシック" panose="020B0400000000000000" pitchFamily="50" charset="-128"/>
            </a:endParaRPr>
          </a:p>
          <a:p>
            <a:r>
              <a:rPr kumimoji="1" lang="ja-JP" altLang="en-US" sz="2000" dirty="0" smtClean="0">
                <a:latin typeface="游ゴシック" panose="020B0400000000000000" pitchFamily="50" charset="-128"/>
                <a:ea typeface="游ゴシック" panose="020B0400000000000000" pitchFamily="50" charset="-128"/>
              </a:rPr>
              <a:t>▶</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R-process nucleosynthesis is very likely to occur in GW170817.  </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Blue and Red component</a:t>
            </a:r>
          </a:p>
          <a:p>
            <a:endParaRPr kumimoji="1" lang="en-US" altLang="ja-JP" sz="2000" dirty="0" smtClean="0">
              <a:latin typeface="游ゴシック" panose="020B0400000000000000" pitchFamily="50" charset="-128"/>
              <a:ea typeface="游ゴシック" panose="020B0400000000000000" pitchFamily="50" charset="-128"/>
            </a:endParaRPr>
          </a:p>
          <a:p>
            <a:r>
              <a:rPr kumimoji="1" lang="ja-JP" altLang="en-US" sz="2000" dirty="0" smtClean="0">
                <a:latin typeface="游ゴシック" panose="020B0400000000000000" pitchFamily="50" charset="-128"/>
                <a:ea typeface="游ゴシック" panose="020B0400000000000000" pitchFamily="50" charset="-128"/>
              </a:rPr>
              <a:t>▶</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solidFill>
                  <a:srgbClr val="0070C0"/>
                </a:solidFill>
                <a:latin typeface="游ゴシック" panose="020B0400000000000000" pitchFamily="50" charset="-128"/>
                <a:ea typeface="游ゴシック" panose="020B0400000000000000" pitchFamily="50" charset="-128"/>
              </a:rPr>
              <a:t>Our numerical modeling explains the observational features of the optical-IR observations</a:t>
            </a:r>
            <a:r>
              <a:rPr lang="en-US" altLang="ja-JP" sz="2800" dirty="0" smtClean="0">
                <a:solidFill>
                  <a:srgbClr val="0070C0"/>
                </a:solidFill>
                <a:latin typeface="游ゴシック" panose="020B0400000000000000" pitchFamily="50" charset="-128"/>
                <a:ea typeface="游ゴシック" panose="020B0400000000000000" pitchFamily="50" charset="-128"/>
              </a:rPr>
              <a:t>, but another possibility</a:t>
            </a:r>
            <a:endParaRPr kumimoji="1" lang="en-US" altLang="ja-JP" sz="2800" dirty="0" smtClean="0">
              <a:solidFill>
                <a:srgbClr val="0070C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121881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6024" y="44624"/>
            <a:ext cx="9036496" cy="954107"/>
          </a:xfrm>
          <a:prstGeom prst="rect">
            <a:avLst/>
          </a:prstGeom>
          <a:noFill/>
        </p:spPr>
        <p:txBody>
          <a:bodyPr wrap="square" rtlCol="0">
            <a:spAutoFit/>
          </a:bodyPr>
          <a:lstStyle/>
          <a:p>
            <a:r>
              <a:rPr lang="en-US" altLang="ja-JP" sz="3200" dirty="0" smtClean="0">
                <a:latin typeface="游ゴシック" panose="020B0400000000000000" pitchFamily="50" charset="-128"/>
                <a:ea typeface="游ゴシック" panose="020B0400000000000000" pitchFamily="50" charset="-128"/>
              </a:rPr>
              <a:t>Numerical modeling of GW170817 </a:t>
            </a:r>
            <a:r>
              <a:rPr lang="en-US" altLang="ja-JP" sz="2400" dirty="0" smtClean="0">
                <a:latin typeface="游ゴシック" panose="020B0400000000000000" pitchFamily="50" charset="-128"/>
                <a:ea typeface="游ゴシック" panose="020B0400000000000000" pitchFamily="50" charset="-128"/>
              </a:rPr>
              <a:t>(Shibata et al. 18, Fujibayashi, KK et al. 17)</a:t>
            </a:r>
            <a:endParaRPr lang="en-US" altLang="ja-JP" sz="2400" dirty="0">
              <a:latin typeface="游ゴシック" panose="020B0400000000000000" pitchFamily="50" charset="-128"/>
              <a:ea typeface="游ゴシック" panose="020B0400000000000000" pitchFamily="50" charset="-128"/>
            </a:endParaRPr>
          </a:p>
        </p:txBody>
      </p:sp>
      <p:sp>
        <p:nvSpPr>
          <p:cNvPr id="3" name="テキスト ボックス 2"/>
          <p:cNvSpPr txBox="1"/>
          <p:nvPr/>
        </p:nvSpPr>
        <p:spPr>
          <a:xfrm>
            <a:off x="131762" y="1057374"/>
            <a:ext cx="9048750" cy="5539978"/>
          </a:xfrm>
          <a:prstGeom prst="rect">
            <a:avLst/>
          </a:prstGeom>
          <a:noFill/>
        </p:spPr>
        <p:txBody>
          <a:bodyPr wrap="square" rtlCol="0">
            <a:spAutoFit/>
          </a:bodyPr>
          <a:lstStyle/>
          <a:p>
            <a:r>
              <a:rPr kumimoji="1" lang="ja-JP" altLang="en-US" sz="20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If a merger remnant is a very/permanently long-lived NS, the rotational energy of 10</a:t>
            </a:r>
            <a:r>
              <a:rPr lang="en-US" altLang="ja-JP" sz="2800" baseline="30000" dirty="0" smtClean="0">
                <a:latin typeface="游ゴシック" panose="020B0400000000000000" pitchFamily="50" charset="-128"/>
                <a:ea typeface="游ゴシック" panose="020B0400000000000000" pitchFamily="50" charset="-128"/>
              </a:rPr>
              <a:t>53</a:t>
            </a:r>
            <a:r>
              <a:rPr lang="en-US" altLang="ja-JP" sz="2800" dirty="0" smtClean="0">
                <a:latin typeface="游ゴシック" panose="020B0400000000000000" pitchFamily="50" charset="-128"/>
                <a:ea typeface="游ゴシック" panose="020B0400000000000000" pitchFamily="50" charset="-128"/>
              </a:rPr>
              <a:t> erg may be released by a magnetic dipole radiation.</a:t>
            </a:r>
          </a:p>
          <a:p>
            <a:r>
              <a:rPr kumimoji="1" lang="ja-JP" altLang="en-US" sz="28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Energy injection to ejecta </a:t>
            </a:r>
          </a:p>
          <a:p>
            <a:r>
              <a:rPr kumimoji="1" lang="ja-JP" altLang="en-US" sz="28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Optical counterpart of GW170817 did not show such an feature (E</a:t>
            </a:r>
            <a:r>
              <a:rPr lang="en-US" altLang="ja-JP" sz="2800" baseline="-25000" dirty="0" smtClean="0">
                <a:latin typeface="游ゴシック" panose="020B0400000000000000" pitchFamily="50" charset="-128"/>
                <a:ea typeface="游ゴシック" panose="020B0400000000000000" pitchFamily="50" charset="-128"/>
              </a:rPr>
              <a:t>kin</a:t>
            </a:r>
            <a:r>
              <a:rPr lang="en-US" altLang="ja-JP" sz="2800" dirty="0" smtClean="0">
                <a:latin typeface="ＭＳ 明朝" panose="02020609040205080304" pitchFamily="17" charset="-128"/>
                <a:ea typeface="ＭＳ 明朝" panose="02020609040205080304" pitchFamily="17" charset="-128"/>
              </a:rPr>
              <a:t>≈</a:t>
            </a:r>
            <a:r>
              <a:rPr lang="en-US" altLang="ja-JP" sz="2800" dirty="0" smtClean="0">
                <a:latin typeface="游ゴシック" panose="020B0400000000000000" pitchFamily="50" charset="-128"/>
                <a:ea typeface="游ゴシック" panose="020B0400000000000000" pitchFamily="50" charset="-128"/>
              </a:rPr>
              <a:t>10</a:t>
            </a:r>
            <a:r>
              <a:rPr lang="en-US" altLang="ja-JP" sz="2800" baseline="30000" dirty="0" smtClean="0">
                <a:latin typeface="游ゴシック" panose="020B0400000000000000" pitchFamily="50" charset="-128"/>
                <a:ea typeface="游ゴシック" panose="020B0400000000000000" pitchFamily="50" charset="-128"/>
              </a:rPr>
              <a:t>50 </a:t>
            </a:r>
            <a:r>
              <a:rPr lang="en-US" altLang="ja-JP" sz="2800" dirty="0" smtClean="0">
                <a:latin typeface="游ゴシック" panose="020B0400000000000000" pitchFamily="50" charset="-128"/>
                <a:ea typeface="游ゴシック" panose="020B0400000000000000" pitchFamily="50" charset="-128"/>
              </a:rPr>
              <a:t>erg)</a:t>
            </a:r>
          </a:p>
          <a:p>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Inferred merger remnant is a BH</a:t>
            </a:r>
          </a:p>
          <a:p>
            <a:endParaRPr lang="en-US" altLang="ja-JP" dirty="0" smtClean="0">
              <a:latin typeface="游ゴシック" panose="020B0400000000000000" pitchFamily="50" charset="-128"/>
              <a:ea typeface="游ゴシック" panose="020B0400000000000000" pitchFamily="50" charset="-128"/>
            </a:endParaRPr>
          </a:p>
          <a:p>
            <a:r>
              <a:rPr lang="en-US" altLang="ja-JP"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Binary mass of GW170817 ≈ 2.73-2.78M</a:t>
            </a:r>
            <a:r>
              <a:rPr lang="en-US" altLang="ja-JP" sz="2800" baseline="-25000" dirty="0" smtClean="0">
                <a:latin typeface="游ゴシック" panose="020B0400000000000000" pitchFamily="50" charset="-128"/>
                <a:ea typeface="游ゴシック" panose="020B0400000000000000" pitchFamily="50" charset="-128"/>
              </a:rPr>
              <a:t>☉</a:t>
            </a:r>
          </a:p>
          <a:p>
            <a:r>
              <a:rPr lang="en-US" altLang="ja-JP"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Mass (energy) radiated from a remnant via GW, neutrino, and ejecta ≈</a:t>
            </a:r>
            <a:r>
              <a:rPr lang="ja-JP" altLang="en-US" sz="2800" dirty="0" smtClean="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0.15∓0.03 M</a:t>
            </a:r>
            <a:r>
              <a:rPr lang="en-US" altLang="ja-JP" sz="2800" baseline="-25000" dirty="0" smtClean="0">
                <a:latin typeface="游ゴシック" panose="020B0400000000000000" pitchFamily="50" charset="-128"/>
                <a:ea typeface="游ゴシック" panose="020B0400000000000000" pitchFamily="50" charset="-128"/>
              </a:rPr>
              <a:t>☉</a:t>
            </a:r>
          </a:p>
          <a:p>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Estimated </a:t>
            </a:r>
            <a:r>
              <a:rPr lang="en-US" altLang="ja-JP" sz="2800" dirty="0">
                <a:latin typeface="游ゴシック" panose="020B0400000000000000" pitchFamily="50" charset="-128"/>
                <a:ea typeface="游ゴシック" panose="020B0400000000000000" pitchFamily="50" charset="-128"/>
              </a:rPr>
              <a:t>r</a:t>
            </a:r>
            <a:r>
              <a:rPr lang="en-US" altLang="ja-JP" sz="2800" dirty="0" smtClean="0">
                <a:latin typeface="游ゴシック" panose="020B0400000000000000" pitchFamily="50" charset="-128"/>
                <a:ea typeface="游ゴシック" panose="020B0400000000000000" pitchFamily="50" charset="-128"/>
              </a:rPr>
              <a:t>emnant mass </a:t>
            </a:r>
            <a:r>
              <a:rPr lang="en-US" altLang="ja-JP" sz="2800" dirty="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2.60∓0.05 </a:t>
            </a:r>
            <a:r>
              <a:rPr lang="en-US" altLang="ja-JP" sz="2800" dirty="0">
                <a:latin typeface="游ゴシック" panose="020B0400000000000000" pitchFamily="50" charset="-128"/>
                <a:ea typeface="游ゴシック" panose="020B0400000000000000" pitchFamily="50" charset="-128"/>
              </a:rPr>
              <a:t>M</a:t>
            </a:r>
            <a:r>
              <a:rPr lang="en-US" altLang="ja-JP" sz="2800" baseline="-25000" dirty="0" smtClean="0">
                <a:latin typeface="游ゴシック" panose="020B0400000000000000" pitchFamily="50" charset="-128"/>
                <a:ea typeface="游ゴシック" panose="020B0400000000000000" pitchFamily="50" charset="-128"/>
              </a:rPr>
              <a:t>☉</a:t>
            </a:r>
          </a:p>
          <a:p>
            <a:r>
              <a:rPr kumimoji="1" lang="ja-JP" altLang="en-US" sz="2800" dirty="0" smtClean="0">
                <a:latin typeface="游ゴシック" panose="020B0400000000000000" pitchFamily="50" charset="-128"/>
                <a:ea typeface="游ゴシック" panose="020B0400000000000000" pitchFamily="50" charset="-128"/>
              </a:rPr>
              <a:t>⇒ </a:t>
            </a:r>
            <a:r>
              <a:rPr lang="en-US" altLang="ja-JP" sz="2800" dirty="0" err="1" smtClean="0">
                <a:solidFill>
                  <a:srgbClr val="FF0000"/>
                </a:solidFill>
                <a:latin typeface="游ゴシック" panose="020B0400000000000000" pitchFamily="50" charset="-128"/>
                <a:ea typeface="游ゴシック" panose="020B0400000000000000" pitchFamily="50" charset="-128"/>
              </a:rPr>
              <a:t>M</a:t>
            </a:r>
            <a:r>
              <a:rPr lang="en-US" altLang="ja-JP" sz="2800" baseline="-25000" dirty="0" err="1" smtClean="0">
                <a:solidFill>
                  <a:srgbClr val="FF0000"/>
                </a:solidFill>
                <a:latin typeface="游ゴシック" panose="020B0400000000000000" pitchFamily="50" charset="-128"/>
                <a:ea typeface="游ゴシック" panose="020B0400000000000000" pitchFamily="50" charset="-128"/>
              </a:rPr>
              <a:t>max,sph</a:t>
            </a:r>
            <a:r>
              <a:rPr lang="en-US" altLang="ja-JP" sz="2800" dirty="0" smtClean="0">
                <a:solidFill>
                  <a:srgbClr val="FF0000"/>
                </a:solidFill>
                <a:latin typeface="游ゴシック" panose="020B0400000000000000" pitchFamily="50" charset="-128"/>
                <a:ea typeface="游ゴシック" panose="020B0400000000000000" pitchFamily="50" charset="-128"/>
              </a:rPr>
              <a:t> = </a:t>
            </a:r>
            <a:r>
              <a:rPr kumimoji="1" lang="en-US" altLang="ja-JP" sz="2800" dirty="0" err="1" smtClean="0">
                <a:solidFill>
                  <a:srgbClr val="FF0000"/>
                </a:solidFill>
                <a:latin typeface="游ゴシック" panose="020B0400000000000000" pitchFamily="50" charset="-128"/>
                <a:ea typeface="游ゴシック" panose="020B0400000000000000" pitchFamily="50" charset="-128"/>
              </a:rPr>
              <a:t>M</a:t>
            </a:r>
            <a:r>
              <a:rPr kumimoji="1" lang="en-US" altLang="ja-JP" sz="2800" baseline="-25000" dirty="0" err="1" smtClean="0">
                <a:solidFill>
                  <a:srgbClr val="FF0000"/>
                </a:solidFill>
                <a:latin typeface="游ゴシック" panose="020B0400000000000000" pitchFamily="50" charset="-128"/>
                <a:ea typeface="游ゴシック" panose="020B0400000000000000" pitchFamily="50" charset="-128"/>
              </a:rPr>
              <a:t>max,rigid</a:t>
            </a:r>
            <a:r>
              <a:rPr kumimoji="1" lang="en-US" altLang="ja-JP" sz="2800" dirty="0" smtClean="0">
                <a:solidFill>
                  <a:srgbClr val="FF0000"/>
                </a:solidFill>
                <a:latin typeface="游ゴシック" panose="020B0400000000000000" pitchFamily="50" charset="-128"/>
                <a:ea typeface="游ゴシック" panose="020B0400000000000000" pitchFamily="50" charset="-128"/>
              </a:rPr>
              <a:t> /1.2 = 2.15-2.25 </a:t>
            </a:r>
            <a:r>
              <a:rPr lang="en-US" altLang="ja-JP" sz="2800" dirty="0">
                <a:solidFill>
                  <a:srgbClr val="FF0000"/>
                </a:solidFill>
                <a:latin typeface="游ゴシック" panose="020B0400000000000000" pitchFamily="50" charset="-128"/>
                <a:ea typeface="游ゴシック" panose="020B0400000000000000" pitchFamily="50" charset="-128"/>
              </a:rPr>
              <a:t>M</a:t>
            </a:r>
            <a:r>
              <a:rPr lang="en-US" altLang="ja-JP" sz="2800" baseline="-25000" dirty="0">
                <a:solidFill>
                  <a:srgbClr val="FF0000"/>
                </a:solidFill>
                <a:latin typeface="游ゴシック" panose="020B0400000000000000" pitchFamily="50" charset="-128"/>
                <a:ea typeface="游ゴシック" panose="020B0400000000000000" pitchFamily="50" charset="-128"/>
              </a:rPr>
              <a:t>☉</a:t>
            </a:r>
            <a:endParaRPr kumimoji="1" lang="en-US" altLang="ja-JP" sz="2800" dirty="0" smtClean="0">
              <a:solidFill>
                <a:srgbClr val="FF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534626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76213" y="44262"/>
            <a:ext cx="8977312" cy="1200329"/>
          </a:xfrm>
          <a:prstGeom prst="rect">
            <a:avLst/>
          </a:prstGeom>
          <a:noFill/>
        </p:spPr>
        <p:txBody>
          <a:bodyPr wrap="square" rtlCol="0">
            <a:spAutoFit/>
          </a:bodyPr>
          <a:lstStyle/>
          <a:p>
            <a:r>
              <a:rPr lang="en-US" altLang="ja-JP" sz="3600" dirty="0" smtClean="0">
                <a:latin typeface="游ゴシック" panose="020B0400000000000000" pitchFamily="50" charset="-128"/>
                <a:ea typeface="游ゴシック" panose="020B0400000000000000" pitchFamily="50" charset="-128"/>
              </a:rPr>
              <a:t>GW170817 as a central engine of off-axis SGRB?</a:t>
            </a:r>
            <a:endParaRPr kumimoji="1" lang="ja-JP" altLang="en-US" sz="2000" dirty="0">
              <a:latin typeface="游ゴシック" panose="020B0400000000000000" pitchFamily="50" charset="-128"/>
              <a:ea typeface="游ゴシック" panose="020B0400000000000000" pitchFamily="50" charset="-128"/>
            </a:endParaRPr>
          </a:p>
        </p:txBody>
      </p:sp>
      <p:pic>
        <p:nvPicPr>
          <p:cNvPr id="5" name="図 4"/>
          <p:cNvPicPr>
            <a:picLocks noChangeAspect="1"/>
          </p:cNvPicPr>
          <p:nvPr/>
        </p:nvPicPr>
        <p:blipFill>
          <a:blip r:embed="rId3"/>
          <a:stretch>
            <a:fillRect/>
          </a:stretch>
        </p:blipFill>
        <p:spPr>
          <a:xfrm>
            <a:off x="133574" y="1921454"/>
            <a:ext cx="3325068" cy="2365514"/>
          </a:xfrm>
          <a:prstGeom prst="rect">
            <a:avLst/>
          </a:prstGeom>
        </p:spPr>
      </p:pic>
      <p:sp>
        <p:nvSpPr>
          <p:cNvPr id="6" name="テキスト ボックス 5"/>
          <p:cNvSpPr txBox="1"/>
          <p:nvPr/>
        </p:nvSpPr>
        <p:spPr>
          <a:xfrm>
            <a:off x="180193" y="1411651"/>
            <a:ext cx="3227069" cy="466725"/>
          </a:xfrm>
          <a:prstGeom prst="rect">
            <a:avLst/>
          </a:prstGeom>
          <a:noFill/>
        </p:spPr>
        <p:txBody>
          <a:bodyPr wrap="square" rtlCol="0">
            <a:spAutoFit/>
          </a:bodyPr>
          <a:lstStyle/>
          <a:p>
            <a:r>
              <a:rPr kumimoji="1" lang="en-US" altLang="ja-JP" sz="2400" dirty="0" err="1" smtClean="0">
                <a:latin typeface="游ゴシック" panose="020B0400000000000000" pitchFamily="50" charset="-128"/>
                <a:ea typeface="游ゴシック" panose="020B0400000000000000" pitchFamily="50" charset="-128"/>
              </a:rPr>
              <a:t>Ioka</a:t>
            </a:r>
            <a:r>
              <a:rPr kumimoji="1" lang="en-US" altLang="ja-JP" sz="2400" dirty="0" smtClean="0">
                <a:latin typeface="游ゴシック" panose="020B0400000000000000" pitchFamily="50" charset="-128"/>
                <a:ea typeface="游ゴシック" panose="020B0400000000000000" pitchFamily="50" charset="-128"/>
              </a:rPr>
              <a:t> &amp; Nakamura 17</a:t>
            </a:r>
            <a:endParaRPr kumimoji="1" lang="ja-JP" altLang="en-US" sz="2400" dirty="0">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202928" y="4653136"/>
            <a:ext cx="9048750" cy="1815882"/>
          </a:xfrm>
          <a:prstGeom prst="rect">
            <a:avLst/>
          </a:prstGeom>
          <a:noFill/>
        </p:spPr>
        <p:txBody>
          <a:bodyPr wrap="square" rtlCol="0">
            <a:spAutoFit/>
          </a:bodyPr>
          <a:lstStyle/>
          <a:p>
            <a:r>
              <a:rPr kumimoji="1" lang="ja-JP" altLang="en-US" sz="2000" dirty="0">
                <a:latin typeface="游ゴシック" panose="020B0400000000000000" pitchFamily="50" charset="-128"/>
                <a:ea typeface="游ゴシック" panose="020B0400000000000000" pitchFamily="50" charset="-128"/>
              </a:rPr>
              <a:t>▶</a:t>
            </a:r>
            <a:r>
              <a:rPr kumimoji="1" lang="ja-JP" altLang="en-US" sz="1600" dirty="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GRB170817A is associated with GW170817.</a:t>
            </a:r>
          </a:p>
          <a:p>
            <a:r>
              <a:rPr kumimoji="1" lang="ja-JP" altLang="en-US" sz="20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It is too dim if we’ve observed a SGRB on axis.</a:t>
            </a:r>
          </a:p>
          <a:p>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May observe from off-axis</a:t>
            </a:r>
          </a:p>
          <a:p>
            <a:r>
              <a:rPr lang="ja-JP" altLang="en-US" sz="2000" dirty="0">
                <a:latin typeface="游ゴシック" panose="020B0400000000000000" pitchFamily="50" charset="-128"/>
                <a:ea typeface="游ゴシック" panose="020B0400000000000000" pitchFamily="50" charset="-128"/>
              </a:rPr>
              <a:t>▶ </a:t>
            </a:r>
            <a:r>
              <a:rPr lang="en-US" altLang="ja-JP" sz="2800" dirty="0" smtClean="0">
                <a:latin typeface="游ゴシック" panose="020B0400000000000000" pitchFamily="50" charset="-128"/>
                <a:ea typeface="游ゴシック" panose="020B0400000000000000" pitchFamily="50" charset="-128"/>
              </a:rPr>
              <a:t>Radio observation constraints a central engine?</a:t>
            </a:r>
            <a:endParaRPr lang="en-US" altLang="ja-JP" sz="2800" dirty="0">
              <a:latin typeface="游ゴシック" panose="020B0400000000000000" pitchFamily="50" charset="-128"/>
              <a:ea typeface="游ゴシック" panose="020B0400000000000000" pitchFamily="50" charset="-128"/>
            </a:endParaRPr>
          </a:p>
        </p:txBody>
      </p:sp>
      <p:pic>
        <p:nvPicPr>
          <p:cNvPr id="2" name="図 1"/>
          <p:cNvPicPr>
            <a:picLocks noChangeAspect="1"/>
          </p:cNvPicPr>
          <p:nvPr/>
        </p:nvPicPr>
        <p:blipFill>
          <a:blip r:embed="rId4"/>
          <a:stretch>
            <a:fillRect/>
          </a:stretch>
        </p:blipFill>
        <p:spPr>
          <a:xfrm>
            <a:off x="3418015" y="2004798"/>
            <a:ext cx="2990258" cy="2468965"/>
          </a:xfrm>
          <a:prstGeom prst="rect">
            <a:avLst/>
          </a:prstGeom>
        </p:spPr>
      </p:pic>
      <p:pic>
        <p:nvPicPr>
          <p:cNvPr id="8" name="図 7"/>
          <p:cNvPicPr>
            <a:picLocks noChangeAspect="1"/>
          </p:cNvPicPr>
          <p:nvPr/>
        </p:nvPicPr>
        <p:blipFill>
          <a:blip r:embed="rId5"/>
          <a:stretch>
            <a:fillRect/>
          </a:stretch>
        </p:blipFill>
        <p:spPr>
          <a:xfrm>
            <a:off x="6185700" y="1988840"/>
            <a:ext cx="2899013" cy="2484924"/>
          </a:xfrm>
          <a:prstGeom prst="rect">
            <a:avLst/>
          </a:prstGeom>
        </p:spPr>
      </p:pic>
      <p:sp>
        <p:nvSpPr>
          <p:cNvPr id="9" name="テキスト ボックス 8"/>
          <p:cNvSpPr txBox="1"/>
          <p:nvPr/>
        </p:nvSpPr>
        <p:spPr>
          <a:xfrm>
            <a:off x="5520282" y="1004715"/>
            <a:ext cx="3227069" cy="466725"/>
          </a:xfrm>
          <a:prstGeom prst="rect">
            <a:avLst/>
          </a:prstGeom>
          <a:noFill/>
        </p:spPr>
        <p:txBody>
          <a:bodyPr wrap="square" rtlCol="0">
            <a:spAutoFit/>
          </a:bodyPr>
          <a:lstStyle/>
          <a:p>
            <a:r>
              <a:rPr kumimoji="1" lang="en-US" altLang="ja-JP" sz="2400" dirty="0" err="1" smtClean="0">
                <a:latin typeface="游ゴシック" panose="020B0400000000000000" pitchFamily="50" charset="-128"/>
                <a:ea typeface="游ゴシック" panose="020B0400000000000000" pitchFamily="50" charset="-128"/>
              </a:rPr>
              <a:t>Mooley</a:t>
            </a:r>
            <a:r>
              <a:rPr kumimoji="1" lang="en-US" altLang="ja-JP" sz="2400" dirty="0" smtClean="0">
                <a:latin typeface="游ゴシック" panose="020B0400000000000000" pitchFamily="50" charset="-128"/>
                <a:ea typeface="游ゴシック" panose="020B0400000000000000" pitchFamily="50" charset="-128"/>
              </a:rPr>
              <a:t> 17</a:t>
            </a:r>
            <a:endParaRPr kumimoji="1" lang="ja-JP" altLang="en-US" sz="2400" dirty="0">
              <a:latin typeface="游ゴシック" panose="020B0400000000000000" pitchFamily="50" charset="-128"/>
              <a:ea typeface="游ゴシック" panose="020B0400000000000000" pitchFamily="50" charset="-128"/>
            </a:endParaRPr>
          </a:p>
        </p:txBody>
      </p:sp>
      <p:sp>
        <p:nvSpPr>
          <p:cNvPr id="10" name="テキスト ボックス 9"/>
          <p:cNvSpPr txBox="1"/>
          <p:nvPr/>
        </p:nvSpPr>
        <p:spPr>
          <a:xfrm>
            <a:off x="3906748" y="1538072"/>
            <a:ext cx="3227069" cy="466725"/>
          </a:xfrm>
          <a:prstGeom prst="rect">
            <a:avLst/>
          </a:prstGeom>
          <a:noFill/>
        </p:spPr>
        <p:txBody>
          <a:bodyPr wrap="square" rtlCol="0">
            <a:spAutoFit/>
          </a:bodyPr>
          <a:lstStyle/>
          <a:p>
            <a:r>
              <a:rPr kumimoji="1" lang="en-US" altLang="ja-JP" sz="2400" dirty="0" smtClean="0">
                <a:latin typeface="游ゴシック" panose="020B0400000000000000" pitchFamily="50" charset="-128"/>
                <a:ea typeface="游ゴシック" panose="020B0400000000000000" pitchFamily="50" charset="-128"/>
              </a:rPr>
              <a:t>Off-axis model</a:t>
            </a:r>
            <a:endParaRPr kumimoji="1" lang="ja-JP" altLang="en-US" sz="2400" dirty="0">
              <a:latin typeface="游ゴシック" panose="020B0400000000000000" pitchFamily="50" charset="-128"/>
              <a:ea typeface="游ゴシック" panose="020B0400000000000000" pitchFamily="50" charset="-128"/>
            </a:endParaRPr>
          </a:p>
        </p:txBody>
      </p:sp>
      <p:sp>
        <p:nvSpPr>
          <p:cNvPr id="11" name="テキスト ボックス 10"/>
          <p:cNvSpPr txBox="1"/>
          <p:nvPr/>
        </p:nvSpPr>
        <p:spPr>
          <a:xfrm>
            <a:off x="6627645" y="1490450"/>
            <a:ext cx="2457068" cy="461665"/>
          </a:xfrm>
          <a:prstGeom prst="rect">
            <a:avLst/>
          </a:prstGeom>
          <a:noFill/>
        </p:spPr>
        <p:txBody>
          <a:bodyPr wrap="square" rtlCol="0">
            <a:spAutoFit/>
          </a:bodyPr>
          <a:lstStyle/>
          <a:p>
            <a:r>
              <a:rPr lang="en-US" altLang="ja-JP" sz="2400" dirty="0" smtClean="0">
                <a:latin typeface="游ゴシック" panose="020B0400000000000000" pitchFamily="50" charset="-128"/>
                <a:ea typeface="游ゴシック" panose="020B0400000000000000" pitchFamily="50" charset="-128"/>
              </a:rPr>
              <a:t>Cocoon model</a:t>
            </a:r>
            <a:endParaRPr kumimoji="1" lang="ja-JP" altLang="en-US" sz="2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458990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6024" y="116632"/>
            <a:ext cx="9036496" cy="954107"/>
          </a:xfrm>
          <a:prstGeom prst="rect">
            <a:avLst/>
          </a:prstGeom>
          <a:noFill/>
        </p:spPr>
        <p:txBody>
          <a:bodyPr wrap="square" rtlCol="0">
            <a:spAutoFit/>
          </a:bodyPr>
          <a:lstStyle/>
          <a:p>
            <a:r>
              <a:rPr lang="en-US" altLang="ja-JP" sz="3200" dirty="0" smtClean="0">
                <a:latin typeface="游ゴシック" panose="020B0400000000000000" pitchFamily="50" charset="-128"/>
                <a:ea typeface="游ゴシック" panose="020B0400000000000000" pitchFamily="50" charset="-128"/>
              </a:rPr>
              <a:t>Another interpretation of GW170817 </a:t>
            </a:r>
            <a:r>
              <a:rPr lang="en-US" altLang="ja-JP" sz="2400" dirty="0" smtClean="0">
                <a:latin typeface="游ゴシック" panose="020B0400000000000000" pitchFamily="50" charset="-128"/>
                <a:ea typeface="游ゴシック" panose="020B0400000000000000" pitchFamily="50" charset="-128"/>
              </a:rPr>
              <a:t>(Kasen et al. 17)</a:t>
            </a:r>
            <a:endParaRPr lang="en-US" altLang="ja-JP" sz="2400" dirty="0">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a:blip r:embed="rId3"/>
          <a:stretch>
            <a:fillRect/>
          </a:stretch>
        </p:blipFill>
        <p:spPr>
          <a:xfrm>
            <a:off x="-36512" y="1052736"/>
            <a:ext cx="9088668" cy="3024336"/>
          </a:xfrm>
          <a:prstGeom prst="rect">
            <a:avLst/>
          </a:prstGeom>
        </p:spPr>
      </p:pic>
      <p:sp>
        <p:nvSpPr>
          <p:cNvPr id="4" name="テキスト ボックス 3"/>
          <p:cNvSpPr txBox="1"/>
          <p:nvPr/>
        </p:nvSpPr>
        <p:spPr>
          <a:xfrm>
            <a:off x="95250" y="4077072"/>
            <a:ext cx="9048750" cy="2677656"/>
          </a:xfrm>
          <a:prstGeom prst="rect">
            <a:avLst/>
          </a:prstGeom>
          <a:noFill/>
        </p:spPr>
        <p:txBody>
          <a:bodyPr wrap="square" rtlCol="0">
            <a:spAutoFit/>
          </a:bodyPr>
          <a:lstStyle/>
          <a:p>
            <a:r>
              <a:rPr lang="ja-JP" altLang="en-US" sz="20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 </a:t>
            </a:r>
            <a:r>
              <a:rPr lang="en-US" altLang="ja-JP" sz="2800" dirty="0" err="1" smtClean="0">
                <a:solidFill>
                  <a:srgbClr val="0070C0"/>
                </a:solidFill>
                <a:latin typeface="游ゴシック" panose="020B0400000000000000" pitchFamily="50" charset="-128"/>
                <a:ea typeface="游ゴシック" panose="020B0400000000000000" pitchFamily="50" charset="-128"/>
              </a:rPr>
              <a:t>M</a:t>
            </a:r>
            <a:r>
              <a:rPr lang="en-US" altLang="ja-JP" sz="2800" baseline="-25000" dirty="0" err="1" smtClean="0">
                <a:solidFill>
                  <a:srgbClr val="0070C0"/>
                </a:solidFill>
                <a:latin typeface="游ゴシック" panose="020B0400000000000000" pitchFamily="50" charset="-128"/>
                <a:ea typeface="游ゴシック" panose="020B0400000000000000" pitchFamily="50" charset="-128"/>
              </a:rPr>
              <a:t>eje,blue</a:t>
            </a:r>
            <a:r>
              <a:rPr lang="en-US" altLang="ja-JP" sz="2800" dirty="0" smtClean="0">
                <a:solidFill>
                  <a:srgbClr val="0070C0"/>
                </a:solidFill>
                <a:latin typeface="游ゴシック" panose="020B0400000000000000" pitchFamily="50" charset="-128"/>
                <a:ea typeface="游ゴシック" panose="020B0400000000000000" pitchFamily="50" charset="-128"/>
              </a:rPr>
              <a:t> ≈ 0.025 M</a:t>
            </a:r>
            <a:r>
              <a:rPr lang="en-US" altLang="ja-JP" sz="2800" baseline="-25000" dirty="0" smtClean="0">
                <a:solidFill>
                  <a:srgbClr val="0070C0"/>
                </a:solidFill>
                <a:latin typeface="ＭＳ 明朝" panose="02020609040205080304" pitchFamily="17" charset="-128"/>
                <a:ea typeface="ＭＳ 明朝" panose="02020609040205080304" pitchFamily="17" charset="-128"/>
              </a:rPr>
              <a:t>☉</a:t>
            </a:r>
            <a:r>
              <a:rPr lang="en-US" altLang="ja-JP" sz="2800" dirty="0" smtClean="0">
                <a:solidFill>
                  <a:srgbClr val="0070C0"/>
                </a:solidFill>
                <a:latin typeface="游ゴシック" panose="020B0400000000000000" pitchFamily="50" charset="-128"/>
                <a:ea typeface="游ゴシック" panose="020B0400000000000000" pitchFamily="50" charset="-128"/>
              </a:rPr>
              <a:t>, </a:t>
            </a:r>
            <a:r>
              <a:rPr lang="en-US" altLang="ja-JP" sz="2800" dirty="0" err="1" smtClean="0">
                <a:solidFill>
                  <a:srgbClr val="0070C0"/>
                </a:solidFill>
                <a:latin typeface="游ゴシック" panose="020B0400000000000000" pitchFamily="50" charset="-128"/>
                <a:ea typeface="游ゴシック" panose="020B0400000000000000" pitchFamily="50" charset="-128"/>
              </a:rPr>
              <a:t>v</a:t>
            </a:r>
            <a:r>
              <a:rPr lang="en-US" altLang="ja-JP" sz="2800" baseline="-25000" dirty="0" err="1" smtClean="0">
                <a:solidFill>
                  <a:srgbClr val="0070C0"/>
                </a:solidFill>
                <a:latin typeface="游ゴシック" panose="020B0400000000000000" pitchFamily="50" charset="-128"/>
                <a:ea typeface="游ゴシック" panose="020B0400000000000000" pitchFamily="50" charset="-128"/>
              </a:rPr>
              <a:t>blue</a:t>
            </a:r>
            <a:r>
              <a:rPr lang="en-US" altLang="ja-JP" sz="2800" dirty="0" smtClean="0">
                <a:solidFill>
                  <a:srgbClr val="0070C0"/>
                </a:solidFill>
                <a:latin typeface="游ゴシック" panose="020B0400000000000000" pitchFamily="50" charset="-128"/>
                <a:ea typeface="游ゴシック" panose="020B0400000000000000" pitchFamily="50" charset="-128"/>
              </a:rPr>
              <a:t> ≈ 0.3c</a:t>
            </a:r>
            <a:r>
              <a:rPr lang="en-US" altLang="ja-JP" sz="2800" dirty="0" smtClean="0">
                <a:latin typeface="游ゴシック" panose="020B0400000000000000" pitchFamily="50" charset="-128"/>
                <a:ea typeface="游ゴシック" panose="020B0400000000000000" pitchFamily="50" charset="-128"/>
              </a:rPr>
              <a:t>, </a:t>
            </a:r>
            <a:r>
              <a:rPr lang="en-US" altLang="ja-JP" sz="2800" dirty="0" err="1" smtClean="0">
                <a:solidFill>
                  <a:srgbClr val="FF0000"/>
                </a:solidFill>
                <a:latin typeface="游ゴシック" panose="020B0400000000000000" pitchFamily="50" charset="-128"/>
                <a:ea typeface="游ゴシック" panose="020B0400000000000000" pitchFamily="50" charset="-128"/>
              </a:rPr>
              <a:t>M</a:t>
            </a:r>
            <a:r>
              <a:rPr lang="en-US" altLang="ja-JP" sz="2800" baseline="-25000" dirty="0" err="1" smtClean="0">
                <a:solidFill>
                  <a:srgbClr val="FF0000"/>
                </a:solidFill>
                <a:latin typeface="游ゴシック" panose="020B0400000000000000" pitchFamily="50" charset="-128"/>
                <a:ea typeface="游ゴシック" panose="020B0400000000000000" pitchFamily="50" charset="-128"/>
              </a:rPr>
              <a:t>eje,red</a:t>
            </a:r>
            <a:r>
              <a:rPr lang="en-US" altLang="ja-JP" sz="2800" dirty="0" smtClean="0">
                <a:solidFill>
                  <a:srgbClr val="FF0000"/>
                </a:solidFill>
                <a:latin typeface="游ゴシック" panose="020B0400000000000000" pitchFamily="50" charset="-128"/>
                <a:ea typeface="游ゴシック" panose="020B0400000000000000" pitchFamily="50" charset="-128"/>
              </a:rPr>
              <a:t> </a:t>
            </a:r>
            <a:r>
              <a:rPr lang="en-US" altLang="ja-JP" sz="2800" dirty="0">
                <a:solidFill>
                  <a:srgbClr val="FF0000"/>
                </a:solidFill>
                <a:latin typeface="游ゴシック" panose="020B0400000000000000" pitchFamily="50" charset="-128"/>
                <a:ea typeface="游ゴシック" panose="020B0400000000000000" pitchFamily="50" charset="-128"/>
              </a:rPr>
              <a:t>≈ </a:t>
            </a:r>
            <a:r>
              <a:rPr lang="en-US" altLang="ja-JP" sz="2800" dirty="0" smtClean="0">
                <a:solidFill>
                  <a:srgbClr val="FF0000"/>
                </a:solidFill>
                <a:latin typeface="游ゴシック" panose="020B0400000000000000" pitchFamily="50" charset="-128"/>
                <a:ea typeface="游ゴシック" panose="020B0400000000000000" pitchFamily="50" charset="-128"/>
              </a:rPr>
              <a:t>0.04 </a:t>
            </a:r>
            <a:r>
              <a:rPr lang="en-US" altLang="ja-JP" sz="2800" dirty="0">
                <a:solidFill>
                  <a:srgbClr val="FF0000"/>
                </a:solidFill>
                <a:latin typeface="游ゴシック" panose="020B0400000000000000" pitchFamily="50" charset="-128"/>
                <a:ea typeface="游ゴシック" panose="020B0400000000000000" pitchFamily="50" charset="-128"/>
              </a:rPr>
              <a:t>M</a:t>
            </a:r>
            <a:r>
              <a:rPr lang="en-US" altLang="ja-JP" sz="2800" baseline="-25000" dirty="0">
                <a:solidFill>
                  <a:srgbClr val="FF0000"/>
                </a:solidFill>
                <a:latin typeface="ＭＳ 明朝" panose="02020609040205080304" pitchFamily="17" charset="-128"/>
                <a:ea typeface="ＭＳ 明朝" panose="02020609040205080304" pitchFamily="17" charset="-128"/>
              </a:rPr>
              <a:t>☉</a:t>
            </a:r>
            <a:r>
              <a:rPr lang="en-US" altLang="ja-JP" sz="2800" dirty="0">
                <a:solidFill>
                  <a:srgbClr val="FF0000"/>
                </a:solidFill>
                <a:latin typeface="游ゴシック" panose="020B0400000000000000" pitchFamily="50" charset="-128"/>
                <a:ea typeface="游ゴシック" panose="020B0400000000000000" pitchFamily="50" charset="-128"/>
              </a:rPr>
              <a:t>, </a:t>
            </a:r>
            <a:r>
              <a:rPr lang="en-US" altLang="ja-JP" sz="2800" dirty="0" err="1">
                <a:solidFill>
                  <a:srgbClr val="FF0000"/>
                </a:solidFill>
                <a:latin typeface="游ゴシック" panose="020B0400000000000000" pitchFamily="50" charset="-128"/>
                <a:ea typeface="游ゴシック" panose="020B0400000000000000" pitchFamily="50" charset="-128"/>
              </a:rPr>
              <a:t>v</a:t>
            </a:r>
            <a:r>
              <a:rPr lang="en-US" altLang="ja-JP" sz="2800" baseline="-25000" dirty="0" err="1">
                <a:solidFill>
                  <a:srgbClr val="FF0000"/>
                </a:solidFill>
                <a:latin typeface="游ゴシック" panose="020B0400000000000000" pitchFamily="50" charset="-128"/>
                <a:ea typeface="游ゴシック" panose="020B0400000000000000" pitchFamily="50" charset="-128"/>
              </a:rPr>
              <a:t>red</a:t>
            </a:r>
            <a:r>
              <a:rPr lang="en-US" altLang="ja-JP" sz="2800" dirty="0">
                <a:solidFill>
                  <a:srgbClr val="FF0000"/>
                </a:solidFill>
                <a:latin typeface="游ゴシック" panose="020B0400000000000000" pitchFamily="50" charset="-128"/>
                <a:ea typeface="游ゴシック" panose="020B0400000000000000" pitchFamily="50" charset="-128"/>
              </a:rPr>
              <a:t> ≈ </a:t>
            </a:r>
            <a:r>
              <a:rPr lang="en-US" altLang="ja-JP" sz="2800" dirty="0" smtClean="0">
                <a:solidFill>
                  <a:srgbClr val="FF0000"/>
                </a:solidFill>
                <a:latin typeface="游ゴシック" panose="020B0400000000000000" pitchFamily="50" charset="-128"/>
                <a:ea typeface="游ゴシック" panose="020B0400000000000000" pitchFamily="50" charset="-128"/>
              </a:rPr>
              <a:t>0.1c </a:t>
            </a:r>
            <a:r>
              <a:rPr lang="en-US" altLang="ja-JP" sz="2000" dirty="0" smtClean="0">
                <a:latin typeface="游ゴシック" panose="020B0400000000000000" pitchFamily="50" charset="-128"/>
                <a:ea typeface="游ゴシック" panose="020B0400000000000000" pitchFamily="50" charset="-128"/>
              </a:rPr>
              <a:t>(note : uncertainty is larger!)</a:t>
            </a:r>
            <a:endParaRPr kumimoji="1" lang="en-US" altLang="ja-JP" sz="2000" dirty="0" smtClean="0">
              <a:latin typeface="游ゴシック" panose="020B0400000000000000" pitchFamily="50" charset="-128"/>
              <a:ea typeface="游ゴシック" panose="020B0400000000000000" pitchFamily="50" charset="-128"/>
            </a:endParaRPr>
          </a:p>
          <a:p>
            <a:r>
              <a:rPr kumimoji="1" lang="ja-JP" altLang="en-US" sz="2000" dirty="0" smtClean="0">
                <a:latin typeface="游ゴシック" panose="020B0400000000000000" pitchFamily="50" charset="-128"/>
                <a:ea typeface="游ゴシック" panose="020B0400000000000000" pitchFamily="50" charset="-128"/>
              </a:rPr>
              <a:t>▶ </a:t>
            </a:r>
            <a:r>
              <a:rPr lang="en-US" altLang="ja-JP" sz="2800" dirty="0" smtClean="0">
                <a:solidFill>
                  <a:srgbClr val="0070C0"/>
                </a:solidFill>
                <a:latin typeface="游ゴシック" panose="020B0400000000000000" pitchFamily="50" charset="-128"/>
                <a:ea typeface="游ゴシック" panose="020B0400000000000000" pitchFamily="50" charset="-128"/>
              </a:rPr>
              <a:t>Fast blue component comes from a dynamical ejecta emerging at the contact interface</a:t>
            </a:r>
          </a:p>
          <a:p>
            <a:r>
              <a:rPr lang="ja-JP" altLang="en-US" sz="2000" dirty="0">
                <a:latin typeface="游ゴシック" panose="020B0400000000000000" pitchFamily="50" charset="-128"/>
                <a:ea typeface="游ゴシック" panose="020B0400000000000000" pitchFamily="50" charset="-128"/>
              </a:rPr>
              <a:t>▶ </a:t>
            </a:r>
            <a:r>
              <a:rPr lang="en-US" altLang="ja-JP" sz="2800" dirty="0" smtClean="0">
                <a:solidFill>
                  <a:srgbClr val="FF0000"/>
                </a:solidFill>
                <a:latin typeface="游ゴシック" panose="020B0400000000000000" pitchFamily="50" charset="-128"/>
                <a:ea typeface="游ゴシック" panose="020B0400000000000000" pitchFamily="50" charset="-128"/>
              </a:rPr>
              <a:t>Slow red component comes from </a:t>
            </a:r>
            <a:r>
              <a:rPr lang="en-US" altLang="ja-JP" sz="2800" dirty="0">
                <a:solidFill>
                  <a:srgbClr val="FF0000"/>
                </a:solidFill>
                <a:latin typeface="游ゴシック" panose="020B0400000000000000" pitchFamily="50" charset="-128"/>
                <a:ea typeface="游ゴシック" panose="020B0400000000000000" pitchFamily="50" charset="-128"/>
              </a:rPr>
              <a:t>t</a:t>
            </a:r>
            <a:r>
              <a:rPr lang="en-US" altLang="ja-JP" sz="2800" dirty="0" smtClean="0">
                <a:solidFill>
                  <a:srgbClr val="FF0000"/>
                </a:solidFill>
                <a:latin typeface="游ゴシック" panose="020B0400000000000000" pitchFamily="50" charset="-128"/>
                <a:ea typeface="游ゴシック" panose="020B0400000000000000" pitchFamily="50" charset="-128"/>
              </a:rPr>
              <a:t>idal ejecta and disk wind </a:t>
            </a:r>
            <a:endParaRPr lang="en-US" altLang="ja-JP" sz="2800" dirty="0">
              <a:solidFill>
                <a:srgbClr val="FF0000"/>
              </a:solidFill>
              <a:latin typeface="游ゴシック" panose="020B0400000000000000" pitchFamily="50" charset="-128"/>
              <a:ea typeface="游ゴシック" panose="020B0400000000000000" pitchFamily="50" charset="-128"/>
            </a:endParaRPr>
          </a:p>
        </p:txBody>
      </p:sp>
      <p:sp>
        <p:nvSpPr>
          <p:cNvPr id="5" name="楕円 4"/>
          <p:cNvSpPr/>
          <p:nvPr/>
        </p:nvSpPr>
        <p:spPr>
          <a:xfrm>
            <a:off x="2923646" y="980728"/>
            <a:ext cx="3168352" cy="316835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215120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47749" y="161925"/>
            <a:ext cx="7829551" cy="646331"/>
          </a:xfrm>
          <a:prstGeom prst="rect">
            <a:avLst/>
          </a:prstGeom>
          <a:noFill/>
        </p:spPr>
        <p:txBody>
          <a:bodyPr wrap="square" rtlCol="0">
            <a:spAutoFit/>
          </a:bodyPr>
          <a:lstStyle/>
          <a:p>
            <a:r>
              <a:rPr kumimoji="1" lang="en-US" altLang="ja-JP" sz="3600" dirty="0" smtClean="0">
                <a:latin typeface="游ゴシック" panose="020B0400000000000000" pitchFamily="50" charset="-128"/>
                <a:ea typeface="游ゴシック" panose="020B0400000000000000" pitchFamily="50" charset="-128"/>
              </a:rPr>
              <a:t>Source properties of GW170817</a:t>
            </a:r>
            <a:endParaRPr kumimoji="1" lang="ja-JP" altLang="en-US" sz="3600" dirty="0">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a:blip r:embed="rId3"/>
          <a:stretch>
            <a:fillRect/>
          </a:stretch>
        </p:blipFill>
        <p:spPr>
          <a:xfrm>
            <a:off x="2014724" y="930341"/>
            <a:ext cx="5033776" cy="4241859"/>
          </a:xfrm>
          <a:prstGeom prst="rect">
            <a:avLst/>
          </a:prstGeom>
        </p:spPr>
      </p:pic>
      <p:sp>
        <p:nvSpPr>
          <p:cNvPr id="4" name="テキスト ボックス 3"/>
          <p:cNvSpPr txBox="1"/>
          <p:nvPr/>
        </p:nvSpPr>
        <p:spPr>
          <a:xfrm>
            <a:off x="218245" y="5085911"/>
            <a:ext cx="8801100" cy="1815882"/>
          </a:xfrm>
          <a:prstGeom prst="rect">
            <a:avLst/>
          </a:prstGeom>
          <a:noFill/>
        </p:spPr>
        <p:txBody>
          <a:bodyPr wrap="square" rtlCol="0">
            <a:spAutoFit/>
          </a:bodyPr>
          <a:lstStyle/>
          <a:p>
            <a:r>
              <a:rPr kumimoji="1" lang="ja-JP" altLang="en-US" dirty="0">
                <a:latin typeface="游ゴシック" panose="020B0400000000000000" pitchFamily="50" charset="-128"/>
                <a:ea typeface="游ゴシック" panose="020B0400000000000000" pitchFamily="50" charset="-128"/>
              </a:rPr>
              <a:t>▶</a:t>
            </a:r>
            <a:r>
              <a:rPr kumimoji="1" lang="ja-JP" altLang="en-US" sz="2800" dirty="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Mass measurement of NSs.</a:t>
            </a:r>
          </a:p>
          <a:p>
            <a:r>
              <a:rPr kumimoji="1" lang="en-US" altLang="ja-JP" sz="2800" dirty="0">
                <a:latin typeface="游ゴシック" panose="020B0400000000000000" pitchFamily="50" charset="-128"/>
                <a:ea typeface="游ゴシック" panose="020B0400000000000000" pitchFamily="50" charset="-128"/>
              </a:rPr>
              <a:t>m</a:t>
            </a:r>
            <a:r>
              <a:rPr kumimoji="1" lang="en-US" altLang="ja-JP" sz="2800" baseline="-25000" dirty="0" smtClean="0">
                <a:latin typeface="游ゴシック" panose="020B0400000000000000" pitchFamily="50" charset="-128"/>
                <a:ea typeface="游ゴシック" panose="020B0400000000000000" pitchFamily="50" charset="-128"/>
              </a:rPr>
              <a:t>1</a:t>
            </a:r>
            <a:r>
              <a:rPr kumimoji="1" lang="en-US" altLang="ja-JP" sz="2800" dirty="0" smtClean="0">
                <a:latin typeface="游ゴシック" panose="020B0400000000000000" pitchFamily="50" charset="-128"/>
                <a:ea typeface="游ゴシック" panose="020B0400000000000000" pitchFamily="50" charset="-128"/>
              </a:rPr>
              <a:t>: 1.36-1.60 M</a:t>
            </a:r>
            <a:r>
              <a:rPr kumimoji="1" lang="en-US" altLang="ja-JP" sz="2800" baseline="-25000" dirty="0" smtClean="0">
                <a:latin typeface="游ゴシック" panose="020B0400000000000000" pitchFamily="50" charset="-128"/>
                <a:ea typeface="游ゴシック" panose="020B0400000000000000" pitchFamily="50" charset="-128"/>
              </a:rPr>
              <a:t>☉</a:t>
            </a:r>
            <a:r>
              <a:rPr kumimoji="1" lang="en-US" altLang="ja-JP" sz="2800" dirty="0" smtClean="0">
                <a:latin typeface="游ゴシック" panose="020B0400000000000000" pitchFamily="50" charset="-128"/>
                <a:ea typeface="游ゴシック" panose="020B0400000000000000" pitchFamily="50" charset="-128"/>
              </a:rPr>
              <a:t>, m</a:t>
            </a:r>
            <a:r>
              <a:rPr kumimoji="1" lang="en-US" altLang="ja-JP" sz="2800" baseline="-25000" dirty="0" smtClean="0">
                <a:latin typeface="游ゴシック" panose="020B0400000000000000" pitchFamily="50" charset="-128"/>
                <a:ea typeface="游ゴシック" panose="020B0400000000000000" pitchFamily="50" charset="-128"/>
              </a:rPr>
              <a:t>2</a:t>
            </a:r>
            <a:r>
              <a:rPr lang="ja-JP" altLang="en-US" sz="2800" baseline="-25000" dirty="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 1.17-1.36 M</a:t>
            </a:r>
            <a:r>
              <a:rPr kumimoji="1" lang="en-US" altLang="ja-JP" sz="2800" baseline="-25000" dirty="0" smtClean="0">
                <a:latin typeface="游ゴシック" panose="020B0400000000000000" pitchFamily="50" charset="-128"/>
                <a:ea typeface="游ゴシック" panose="020B0400000000000000" pitchFamily="50" charset="-128"/>
              </a:rPr>
              <a:t>☉</a:t>
            </a:r>
            <a:r>
              <a:rPr kumimoji="1" lang="en-US" altLang="ja-JP" sz="2800" dirty="0" smtClean="0">
                <a:latin typeface="游ゴシック" panose="020B0400000000000000" pitchFamily="50" charset="-128"/>
                <a:ea typeface="游ゴシック" panose="020B0400000000000000" pitchFamily="50" charset="-128"/>
              </a:rPr>
              <a:t> (low spin prior)</a:t>
            </a:r>
          </a:p>
          <a:p>
            <a:r>
              <a:rPr kumimoji="1" lang="en-US" altLang="ja-JP" sz="2800" dirty="0">
                <a:latin typeface="游ゴシック" panose="020B0400000000000000" pitchFamily="50" charset="-128"/>
                <a:ea typeface="游ゴシック" panose="020B0400000000000000" pitchFamily="50" charset="-128"/>
              </a:rPr>
              <a:t>m</a:t>
            </a:r>
            <a:r>
              <a:rPr kumimoji="1" lang="en-US" altLang="ja-JP" sz="2800" baseline="-25000" dirty="0">
                <a:latin typeface="游ゴシック" panose="020B0400000000000000" pitchFamily="50" charset="-128"/>
                <a:ea typeface="游ゴシック" panose="020B0400000000000000" pitchFamily="50" charset="-128"/>
              </a:rPr>
              <a:t>1</a:t>
            </a:r>
            <a:r>
              <a:rPr kumimoji="1" lang="en-US" altLang="ja-JP" sz="2800" dirty="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1.36-2.26 </a:t>
            </a:r>
            <a:r>
              <a:rPr kumimoji="1" lang="en-US" altLang="ja-JP" sz="2800" dirty="0">
                <a:latin typeface="游ゴシック" panose="020B0400000000000000" pitchFamily="50" charset="-128"/>
                <a:ea typeface="游ゴシック" panose="020B0400000000000000" pitchFamily="50" charset="-128"/>
              </a:rPr>
              <a:t>M</a:t>
            </a:r>
            <a:r>
              <a:rPr kumimoji="1" lang="en-US" altLang="ja-JP" sz="2800" baseline="-25000" dirty="0">
                <a:latin typeface="游ゴシック" panose="020B0400000000000000" pitchFamily="50" charset="-128"/>
                <a:ea typeface="游ゴシック" panose="020B0400000000000000" pitchFamily="50" charset="-128"/>
              </a:rPr>
              <a:t>☉</a:t>
            </a:r>
            <a:r>
              <a:rPr kumimoji="1" lang="en-US" altLang="ja-JP" sz="2800" dirty="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m</a:t>
            </a:r>
            <a:r>
              <a:rPr kumimoji="1" lang="en-US" altLang="ja-JP" sz="2800" baseline="-25000" dirty="0" smtClean="0">
                <a:latin typeface="游ゴシック" panose="020B0400000000000000" pitchFamily="50" charset="-128"/>
                <a:ea typeface="游ゴシック" panose="020B0400000000000000" pitchFamily="50" charset="-128"/>
              </a:rPr>
              <a:t>2 </a:t>
            </a:r>
            <a:r>
              <a:rPr kumimoji="1" lang="en-US" altLang="ja-JP" sz="2800" dirty="0" smtClean="0">
                <a:latin typeface="游ゴシック" panose="020B0400000000000000" pitchFamily="50" charset="-128"/>
                <a:ea typeface="游ゴシック" panose="020B0400000000000000" pitchFamily="50" charset="-128"/>
              </a:rPr>
              <a:t>: 0.86-1.36 </a:t>
            </a:r>
            <a:r>
              <a:rPr kumimoji="1" lang="en-US" altLang="ja-JP" sz="2800" dirty="0">
                <a:latin typeface="游ゴシック" panose="020B0400000000000000" pitchFamily="50" charset="-128"/>
                <a:ea typeface="游ゴシック" panose="020B0400000000000000" pitchFamily="50" charset="-128"/>
              </a:rPr>
              <a:t>M</a:t>
            </a:r>
            <a:r>
              <a:rPr kumimoji="1" lang="en-US" altLang="ja-JP" sz="2800" baseline="-25000" dirty="0">
                <a:latin typeface="游ゴシック" panose="020B0400000000000000" pitchFamily="50" charset="-128"/>
                <a:ea typeface="游ゴシック" panose="020B0400000000000000" pitchFamily="50" charset="-128"/>
              </a:rPr>
              <a:t>☉</a:t>
            </a:r>
            <a:r>
              <a:rPr kumimoji="1" lang="en-US" altLang="ja-JP" sz="2800" dirty="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(high </a:t>
            </a:r>
            <a:r>
              <a:rPr kumimoji="1" lang="en-US" altLang="ja-JP" sz="2800" dirty="0">
                <a:latin typeface="游ゴシック" panose="020B0400000000000000" pitchFamily="50" charset="-128"/>
                <a:ea typeface="游ゴシック" panose="020B0400000000000000" pitchFamily="50" charset="-128"/>
              </a:rPr>
              <a:t>spin prior</a:t>
            </a:r>
            <a:r>
              <a:rPr kumimoji="1" lang="en-US" altLang="ja-JP" sz="2800" dirty="0" smtClean="0">
                <a:latin typeface="游ゴシック" panose="020B0400000000000000" pitchFamily="50" charset="-128"/>
                <a:ea typeface="游ゴシック" panose="020B0400000000000000" pitchFamily="50" charset="-128"/>
              </a:rPr>
              <a:t>)</a:t>
            </a:r>
          </a:p>
          <a:p>
            <a:r>
              <a:rPr kumimoji="1" lang="ja-JP" altLang="en-US" dirty="0">
                <a:latin typeface="游ゴシック" panose="020B0400000000000000" pitchFamily="50" charset="-128"/>
                <a:ea typeface="游ゴシック" panose="020B0400000000000000" pitchFamily="50" charset="-128"/>
              </a:rPr>
              <a:t>▶</a:t>
            </a:r>
            <a:r>
              <a:rPr kumimoji="1" lang="ja-JP" altLang="en-US" sz="2800" dirty="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Luminosity distance is 40</a:t>
            </a:r>
            <a:r>
              <a:rPr kumimoji="1" lang="en-US" altLang="ja-JP" sz="2800" baseline="30000" dirty="0" smtClean="0">
                <a:latin typeface="游ゴシック" panose="020B0400000000000000" pitchFamily="50" charset="-128"/>
                <a:ea typeface="游ゴシック" panose="020B0400000000000000" pitchFamily="50" charset="-128"/>
              </a:rPr>
              <a:t>+8</a:t>
            </a:r>
            <a:r>
              <a:rPr kumimoji="1" lang="en-US" altLang="ja-JP" sz="2800" baseline="-25000" dirty="0" smtClean="0">
                <a:latin typeface="游ゴシック" panose="020B0400000000000000" pitchFamily="50" charset="-128"/>
                <a:ea typeface="游ゴシック" panose="020B0400000000000000" pitchFamily="50" charset="-128"/>
              </a:rPr>
              <a:t>-14</a:t>
            </a:r>
            <a:r>
              <a:rPr kumimoji="1" lang="en-US" altLang="ja-JP" sz="2800" dirty="0" smtClean="0">
                <a:latin typeface="游ゴシック" panose="020B0400000000000000" pitchFamily="50" charset="-128"/>
                <a:ea typeface="游ゴシック" panose="020B0400000000000000" pitchFamily="50" charset="-128"/>
              </a:rPr>
              <a:t> </a:t>
            </a:r>
            <a:r>
              <a:rPr kumimoji="1" lang="en-US" altLang="ja-JP" sz="2800" dirty="0" err="1" smtClean="0">
                <a:latin typeface="游ゴシック" panose="020B0400000000000000" pitchFamily="50" charset="-128"/>
                <a:ea typeface="游ゴシック" panose="020B0400000000000000" pitchFamily="50" charset="-128"/>
              </a:rPr>
              <a:t>Mpc</a:t>
            </a:r>
            <a:r>
              <a:rPr kumimoji="1" lang="en-US" altLang="ja-JP" sz="2800" dirty="0" smtClean="0">
                <a:latin typeface="游ゴシック" panose="020B0400000000000000" pitchFamily="50" charset="-128"/>
                <a:ea typeface="游ゴシック" panose="020B0400000000000000" pitchFamily="50" charset="-128"/>
              </a:rPr>
              <a:t>  </a:t>
            </a:r>
            <a:endParaRPr kumimoji="1" lang="en-US" altLang="ja-JP" sz="2800" dirty="0">
              <a:latin typeface="游ゴシック" panose="020B0400000000000000" pitchFamily="50" charset="-128"/>
              <a:ea typeface="游ゴシック" panose="020B0400000000000000" pitchFamily="50" charset="-128"/>
            </a:endParaRPr>
          </a:p>
        </p:txBody>
      </p:sp>
      <p:cxnSp>
        <p:nvCxnSpPr>
          <p:cNvPr id="6" name="直線矢印コネクタ 5"/>
          <p:cNvCxnSpPr/>
          <p:nvPr/>
        </p:nvCxnSpPr>
        <p:spPr>
          <a:xfrm flipH="1">
            <a:off x="6334332" y="1367155"/>
            <a:ext cx="609392" cy="1759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6943724" y="1152525"/>
            <a:ext cx="2162175" cy="707886"/>
          </a:xfrm>
          <a:prstGeom prst="rect">
            <a:avLst/>
          </a:prstGeom>
          <a:noFill/>
        </p:spPr>
        <p:txBody>
          <a:bodyPr wrap="square" rtlCol="0">
            <a:spAutoFit/>
          </a:bodyPr>
          <a:lstStyle/>
          <a:p>
            <a:r>
              <a:rPr kumimoji="1" lang="en-US" altLang="ja-JP" sz="2000" dirty="0" smtClean="0">
                <a:latin typeface="游ゴシック" panose="020B0400000000000000" pitchFamily="50" charset="-128"/>
                <a:ea typeface="游ゴシック" panose="020B0400000000000000" pitchFamily="50" charset="-128"/>
              </a:rPr>
              <a:t>low NS spin prior </a:t>
            </a:r>
            <a:endParaRPr kumimoji="1" lang="ja-JP" altLang="en-US" sz="2000" dirty="0">
              <a:latin typeface="游ゴシック" panose="020B0400000000000000" pitchFamily="50" charset="-128"/>
              <a:ea typeface="游ゴシック" panose="020B0400000000000000" pitchFamily="50" charset="-128"/>
            </a:endParaRPr>
          </a:p>
        </p:txBody>
      </p:sp>
      <p:cxnSp>
        <p:nvCxnSpPr>
          <p:cNvPr id="11" name="直線矢印コネクタ 10"/>
          <p:cNvCxnSpPr/>
          <p:nvPr/>
        </p:nvCxnSpPr>
        <p:spPr>
          <a:xfrm flipH="1" flipV="1">
            <a:off x="6362804" y="1840415"/>
            <a:ext cx="580920" cy="2074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7000874" y="1847850"/>
            <a:ext cx="2162175" cy="707886"/>
          </a:xfrm>
          <a:prstGeom prst="rect">
            <a:avLst/>
          </a:prstGeom>
          <a:noFill/>
        </p:spPr>
        <p:txBody>
          <a:bodyPr wrap="square" rtlCol="0">
            <a:spAutoFit/>
          </a:bodyPr>
          <a:lstStyle/>
          <a:p>
            <a:r>
              <a:rPr kumimoji="1" lang="en-US" altLang="ja-JP" sz="2000" dirty="0" smtClean="0">
                <a:latin typeface="游ゴシック" panose="020B0400000000000000" pitchFamily="50" charset="-128"/>
                <a:ea typeface="游ゴシック" panose="020B0400000000000000" pitchFamily="50" charset="-128"/>
              </a:rPr>
              <a:t>high NS spin </a:t>
            </a:r>
          </a:p>
          <a:p>
            <a:r>
              <a:rPr kumimoji="1" lang="en-US" altLang="ja-JP" sz="2000" dirty="0" smtClean="0">
                <a:latin typeface="游ゴシック" panose="020B0400000000000000" pitchFamily="50" charset="-128"/>
                <a:ea typeface="游ゴシック" panose="020B0400000000000000" pitchFamily="50" charset="-128"/>
              </a:rPr>
              <a:t>prior </a:t>
            </a:r>
            <a:endParaRPr kumimoji="1" lang="ja-JP" altLang="en-US" sz="2000" dirty="0">
              <a:latin typeface="游ゴシック" panose="020B0400000000000000" pitchFamily="50" charset="-128"/>
              <a:ea typeface="游ゴシック" panose="020B0400000000000000" pitchFamily="50" charset="-128"/>
            </a:endParaRPr>
          </a:p>
        </p:txBody>
      </p:sp>
      <p:sp>
        <p:nvSpPr>
          <p:cNvPr id="15" name="テキスト ボックス 14"/>
          <p:cNvSpPr txBox="1"/>
          <p:nvPr/>
        </p:nvSpPr>
        <p:spPr>
          <a:xfrm>
            <a:off x="6943723" y="3445171"/>
            <a:ext cx="2075621" cy="1323439"/>
          </a:xfrm>
          <a:prstGeom prst="rect">
            <a:avLst/>
          </a:prstGeom>
          <a:noFill/>
        </p:spPr>
        <p:txBody>
          <a:bodyPr wrap="square" rtlCol="0">
            <a:spAutoFit/>
          </a:bodyPr>
          <a:lstStyle/>
          <a:p>
            <a:r>
              <a:rPr kumimoji="1" lang="en-US" altLang="ja-JP" sz="2000" dirty="0" smtClean="0">
                <a:latin typeface="游ゴシック" panose="020B0400000000000000" pitchFamily="50" charset="-128"/>
                <a:ea typeface="游ゴシック" panose="020B0400000000000000" pitchFamily="50" charset="-128"/>
              </a:rPr>
              <a:t>LSC and Virgo collaboration PRL 119, 161101 (2017)</a:t>
            </a:r>
            <a:endParaRPr kumimoji="1" lang="ja-JP" altLang="en-US" sz="2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3005948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76225" y="1030274"/>
            <a:ext cx="8648700" cy="3691826"/>
          </a:xfrm>
          <a:prstGeom prst="rect">
            <a:avLst/>
          </a:prstGeom>
        </p:spPr>
      </p:pic>
      <p:sp>
        <p:nvSpPr>
          <p:cNvPr id="3" name="テキスト ボックス 2"/>
          <p:cNvSpPr txBox="1"/>
          <p:nvPr/>
        </p:nvSpPr>
        <p:spPr>
          <a:xfrm>
            <a:off x="257174" y="123825"/>
            <a:ext cx="8772526" cy="646331"/>
          </a:xfrm>
          <a:prstGeom prst="rect">
            <a:avLst/>
          </a:prstGeom>
          <a:noFill/>
        </p:spPr>
        <p:txBody>
          <a:bodyPr wrap="square" rtlCol="0">
            <a:spAutoFit/>
          </a:bodyPr>
          <a:lstStyle/>
          <a:p>
            <a:r>
              <a:rPr kumimoji="1" lang="en-US" altLang="ja-JP" sz="3600" dirty="0" smtClean="0">
                <a:latin typeface="游ゴシック" panose="020B0400000000000000" pitchFamily="50" charset="-128"/>
                <a:ea typeface="游ゴシック" panose="020B0400000000000000" pitchFamily="50" charset="-128"/>
              </a:rPr>
              <a:t>Tidal deformability measurement of NSs</a:t>
            </a:r>
            <a:endParaRPr kumimoji="1" lang="ja-JP" altLang="en-US" sz="3600" dirty="0">
              <a:latin typeface="游ゴシック" panose="020B0400000000000000" pitchFamily="50" charset="-128"/>
              <a:ea typeface="游ゴシック" panose="020B0400000000000000" pitchFamily="50" charset="-128"/>
            </a:endParaRPr>
          </a:p>
        </p:txBody>
      </p:sp>
      <p:sp>
        <p:nvSpPr>
          <p:cNvPr id="4" name="テキスト ボックス 3"/>
          <p:cNvSpPr txBox="1"/>
          <p:nvPr/>
        </p:nvSpPr>
        <p:spPr>
          <a:xfrm>
            <a:off x="180975" y="4941168"/>
            <a:ext cx="8801100" cy="1384995"/>
          </a:xfrm>
          <a:prstGeom prst="rect">
            <a:avLst/>
          </a:prstGeom>
          <a:noFill/>
        </p:spPr>
        <p:txBody>
          <a:bodyPr wrap="square" rtlCol="0">
            <a:spAutoFit/>
          </a:bodyPr>
          <a:lstStyle/>
          <a:p>
            <a:r>
              <a:rPr kumimoji="1" lang="ja-JP" altLang="en-US" sz="2000" dirty="0">
                <a:latin typeface="游ゴシック" panose="020B0400000000000000" pitchFamily="50" charset="-128"/>
                <a:ea typeface="游ゴシック" panose="020B0400000000000000" pitchFamily="50" charset="-128"/>
              </a:rPr>
              <a:t>▶</a:t>
            </a:r>
            <a:r>
              <a:rPr kumimoji="1" lang="ja-JP" altLang="en-US" sz="2800" dirty="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Tidal deformation Λ is related to a NS radius </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Information of the NS equation of state. </a:t>
            </a:r>
          </a:p>
          <a:p>
            <a:r>
              <a:rPr kumimoji="1" lang="ja-JP" altLang="en-US" sz="2000" dirty="0" smtClean="0">
                <a:latin typeface="游ゴシック" panose="020B0400000000000000" pitchFamily="50" charset="-128"/>
                <a:ea typeface="游ゴシック" panose="020B0400000000000000" pitchFamily="50" charset="-128"/>
              </a:rPr>
              <a:t>▶</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Soft EOS is favored (Λ≤ 800)</a:t>
            </a:r>
          </a:p>
        </p:txBody>
      </p:sp>
      <p:sp>
        <p:nvSpPr>
          <p:cNvPr id="5" name="テキスト ボックス 4"/>
          <p:cNvSpPr txBox="1"/>
          <p:nvPr/>
        </p:nvSpPr>
        <p:spPr>
          <a:xfrm>
            <a:off x="1657348" y="654346"/>
            <a:ext cx="7038977" cy="400110"/>
          </a:xfrm>
          <a:prstGeom prst="rect">
            <a:avLst/>
          </a:prstGeom>
          <a:noFill/>
        </p:spPr>
        <p:txBody>
          <a:bodyPr wrap="square" rtlCol="0">
            <a:spAutoFit/>
          </a:bodyPr>
          <a:lstStyle/>
          <a:p>
            <a:r>
              <a:rPr kumimoji="1" lang="en-US" altLang="ja-JP" sz="2000" dirty="0" smtClean="0">
                <a:latin typeface="游ゴシック" panose="020B0400000000000000" pitchFamily="50" charset="-128"/>
                <a:ea typeface="游ゴシック" panose="020B0400000000000000" pitchFamily="50" charset="-128"/>
              </a:rPr>
              <a:t>LSC and Virgo collaboration PRL 119, 161101 (2017)</a:t>
            </a:r>
            <a:endParaRPr kumimoji="1" lang="ja-JP" altLang="en-US" sz="2000" dirty="0">
              <a:latin typeface="游ゴシック" panose="020B0400000000000000" pitchFamily="50" charset="-128"/>
              <a:ea typeface="游ゴシック" panose="020B0400000000000000" pitchFamily="50" charset="-128"/>
            </a:endParaRPr>
          </a:p>
        </p:txBody>
      </p:sp>
      <p:sp>
        <p:nvSpPr>
          <p:cNvPr id="6" name="テキスト ボックス 5"/>
          <p:cNvSpPr txBox="1"/>
          <p:nvPr/>
        </p:nvSpPr>
        <p:spPr>
          <a:xfrm>
            <a:off x="6877050" y="2047875"/>
            <a:ext cx="2524125" cy="400110"/>
          </a:xfrm>
          <a:prstGeom prst="rect">
            <a:avLst/>
          </a:prstGeom>
          <a:noFill/>
        </p:spPr>
        <p:txBody>
          <a:bodyPr wrap="square" rtlCol="0">
            <a:spAutoFit/>
          </a:bodyPr>
          <a:lstStyle/>
          <a:p>
            <a:r>
              <a:rPr kumimoji="1" lang="en-US" altLang="ja-JP" sz="2000" dirty="0" smtClean="0">
                <a:latin typeface="游ゴシック" panose="020B0400000000000000" pitchFamily="50" charset="-128"/>
                <a:ea typeface="游ゴシック" panose="020B0400000000000000" pitchFamily="50" charset="-128"/>
              </a:rPr>
              <a:t>R</a:t>
            </a:r>
            <a:r>
              <a:rPr kumimoji="1" lang="en-US" altLang="ja-JP" sz="2000" baseline="-25000" dirty="0" smtClean="0">
                <a:latin typeface="游ゴシック" panose="020B0400000000000000" pitchFamily="50" charset="-128"/>
                <a:ea typeface="游ゴシック" panose="020B0400000000000000" pitchFamily="50" charset="-128"/>
              </a:rPr>
              <a:t>1.35M☉</a:t>
            </a:r>
            <a:r>
              <a:rPr kumimoji="1" lang="en-US" altLang="ja-JP" sz="2000" dirty="0" smtClean="0">
                <a:latin typeface="游ゴシック" panose="020B0400000000000000" pitchFamily="50" charset="-128"/>
                <a:ea typeface="游ゴシック" panose="020B0400000000000000" pitchFamily="50" charset="-128"/>
              </a:rPr>
              <a:t>= 14.4 km</a:t>
            </a:r>
            <a:endParaRPr kumimoji="1" lang="ja-JP" altLang="en-US" sz="2000" dirty="0">
              <a:latin typeface="游ゴシック" panose="020B0400000000000000" pitchFamily="50" charset="-128"/>
              <a:ea typeface="游ゴシック" panose="020B0400000000000000" pitchFamily="50" charset="-128"/>
            </a:endParaRPr>
          </a:p>
        </p:txBody>
      </p:sp>
      <p:sp>
        <p:nvSpPr>
          <p:cNvPr id="7" name="テキスト ボックス 6"/>
          <p:cNvSpPr txBox="1"/>
          <p:nvPr/>
        </p:nvSpPr>
        <p:spPr>
          <a:xfrm>
            <a:off x="6457950" y="2857500"/>
            <a:ext cx="2524125" cy="400110"/>
          </a:xfrm>
          <a:prstGeom prst="rect">
            <a:avLst/>
          </a:prstGeom>
          <a:noFill/>
        </p:spPr>
        <p:txBody>
          <a:bodyPr wrap="square" rtlCol="0">
            <a:spAutoFit/>
          </a:bodyPr>
          <a:lstStyle/>
          <a:p>
            <a:r>
              <a:rPr kumimoji="1" lang="en-US" altLang="ja-JP" sz="2000" dirty="0" smtClean="0">
                <a:latin typeface="游ゴシック" panose="020B0400000000000000" pitchFamily="50" charset="-128"/>
                <a:ea typeface="游ゴシック" panose="020B0400000000000000" pitchFamily="50" charset="-128"/>
              </a:rPr>
              <a:t>R</a:t>
            </a:r>
            <a:r>
              <a:rPr kumimoji="1" lang="en-US" altLang="ja-JP" sz="2000" baseline="-25000" dirty="0" smtClean="0">
                <a:latin typeface="游ゴシック" panose="020B0400000000000000" pitchFamily="50" charset="-128"/>
                <a:ea typeface="游ゴシック" panose="020B0400000000000000" pitchFamily="50" charset="-128"/>
              </a:rPr>
              <a:t>1.35M☉</a:t>
            </a:r>
            <a:r>
              <a:rPr kumimoji="1" lang="en-US" altLang="ja-JP" sz="2000" dirty="0" smtClean="0">
                <a:latin typeface="游ゴシック" panose="020B0400000000000000" pitchFamily="50" charset="-128"/>
                <a:ea typeface="游ゴシック" panose="020B0400000000000000" pitchFamily="50" charset="-128"/>
              </a:rPr>
              <a:t>= 13.6 km</a:t>
            </a:r>
            <a:endParaRPr kumimoji="1" lang="ja-JP" altLang="en-US" sz="2000" dirty="0">
              <a:latin typeface="游ゴシック" panose="020B0400000000000000" pitchFamily="50" charset="-128"/>
              <a:ea typeface="游ゴシック" panose="020B0400000000000000" pitchFamily="50" charset="-128"/>
            </a:endParaRPr>
          </a:p>
        </p:txBody>
      </p:sp>
      <p:sp>
        <p:nvSpPr>
          <p:cNvPr id="8" name="テキスト ボックス 7"/>
          <p:cNvSpPr txBox="1"/>
          <p:nvPr/>
        </p:nvSpPr>
        <p:spPr>
          <a:xfrm>
            <a:off x="5829300" y="3905250"/>
            <a:ext cx="2524125" cy="400110"/>
          </a:xfrm>
          <a:prstGeom prst="rect">
            <a:avLst/>
          </a:prstGeom>
          <a:noFill/>
        </p:spPr>
        <p:txBody>
          <a:bodyPr wrap="square" rtlCol="0">
            <a:spAutoFit/>
          </a:bodyPr>
          <a:lstStyle/>
          <a:p>
            <a:r>
              <a:rPr kumimoji="1" lang="en-US" altLang="ja-JP" sz="2000" dirty="0" smtClean="0">
                <a:latin typeface="游ゴシック" panose="020B0400000000000000" pitchFamily="50" charset="-128"/>
                <a:ea typeface="游ゴシック" panose="020B0400000000000000" pitchFamily="50" charset="-128"/>
              </a:rPr>
              <a:t>R</a:t>
            </a:r>
            <a:r>
              <a:rPr kumimoji="1" lang="en-US" altLang="ja-JP" sz="2000" baseline="-25000" dirty="0" smtClean="0">
                <a:latin typeface="游ゴシック" panose="020B0400000000000000" pitchFamily="50" charset="-128"/>
                <a:ea typeface="游ゴシック" panose="020B0400000000000000" pitchFamily="50" charset="-128"/>
              </a:rPr>
              <a:t>1.35M☉</a:t>
            </a:r>
            <a:r>
              <a:rPr kumimoji="1" lang="en-US" altLang="ja-JP" sz="2000" dirty="0" smtClean="0">
                <a:latin typeface="游ゴシック" panose="020B0400000000000000" pitchFamily="50" charset="-128"/>
                <a:ea typeface="游ゴシック" panose="020B0400000000000000" pitchFamily="50" charset="-128"/>
              </a:rPr>
              <a:t>= 11.1 km</a:t>
            </a:r>
            <a:endParaRPr kumimoji="1" lang="ja-JP" altLang="en-US" sz="2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790767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195736" y="884717"/>
            <a:ext cx="4248472" cy="4704468"/>
          </a:xfrm>
          <a:prstGeom prst="rect">
            <a:avLst/>
          </a:prstGeom>
        </p:spPr>
      </p:pic>
      <p:sp>
        <p:nvSpPr>
          <p:cNvPr id="3" name="テキスト ボックス 2"/>
          <p:cNvSpPr txBox="1"/>
          <p:nvPr/>
        </p:nvSpPr>
        <p:spPr>
          <a:xfrm>
            <a:off x="1619672" y="116632"/>
            <a:ext cx="6403058" cy="640879"/>
          </a:xfrm>
          <a:prstGeom prst="rect">
            <a:avLst/>
          </a:prstGeom>
          <a:noFill/>
        </p:spPr>
        <p:txBody>
          <a:bodyPr wrap="square" rtlCol="0">
            <a:spAutoFit/>
          </a:bodyPr>
          <a:lstStyle/>
          <a:p>
            <a:r>
              <a:rPr lang="en-US" altLang="ja-JP" sz="3600" dirty="0" smtClean="0">
                <a:latin typeface="游ゴシック" panose="020B0400000000000000" pitchFamily="50" charset="-128"/>
                <a:ea typeface="游ゴシック" panose="020B0400000000000000" pitchFamily="50" charset="-128"/>
              </a:rPr>
              <a:t>Detection of GRB170817A </a:t>
            </a:r>
            <a:endParaRPr kumimoji="1" lang="ja-JP" altLang="en-US" sz="3600" dirty="0">
              <a:latin typeface="游ゴシック" panose="020B0400000000000000" pitchFamily="50" charset="-128"/>
              <a:ea typeface="游ゴシック" panose="020B0400000000000000" pitchFamily="50" charset="-128"/>
            </a:endParaRPr>
          </a:p>
        </p:txBody>
      </p:sp>
      <p:sp>
        <p:nvSpPr>
          <p:cNvPr id="4" name="テキスト ボックス 3"/>
          <p:cNvSpPr txBox="1"/>
          <p:nvPr/>
        </p:nvSpPr>
        <p:spPr>
          <a:xfrm>
            <a:off x="342900" y="5716391"/>
            <a:ext cx="8801100" cy="954107"/>
          </a:xfrm>
          <a:prstGeom prst="rect">
            <a:avLst/>
          </a:prstGeom>
          <a:noFill/>
        </p:spPr>
        <p:txBody>
          <a:bodyPr wrap="square" rtlCol="0">
            <a:spAutoFit/>
          </a:bodyPr>
          <a:lstStyle/>
          <a:p>
            <a:r>
              <a:rPr kumimoji="1" lang="ja-JP" altLang="en-US" sz="2000" dirty="0">
                <a:latin typeface="游ゴシック" panose="020B0400000000000000" pitchFamily="50" charset="-128"/>
                <a:ea typeface="游ゴシック" panose="020B0400000000000000" pitchFamily="50" charset="-128"/>
              </a:rPr>
              <a:t>▶</a:t>
            </a:r>
            <a:r>
              <a:rPr kumimoji="1" lang="ja-JP" altLang="en-US" sz="2800" dirty="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T</a:t>
            </a:r>
            <a:r>
              <a:rPr kumimoji="1" lang="en-US" altLang="ja-JP" sz="2800" baseline="-25000" dirty="0" smtClean="0">
                <a:latin typeface="游ゴシック" panose="020B0400000000000000" pitchFamily="50" charset="-128"/>
                <a:ea typeface="游ゴシック" panose="020B0400000000000000" pitchFamily="50" charset="-128"/>
              </a:rPr>
              <a:t>90</a:t>
            </a:r>
            <a:r>
              <a:rPr kumimoji="1" lang="en-US" altLang="ja-JP" sz="2800" dirty="0" smtClean="0">
                <a:latin typeface="游ゴシック" panose="020B0400000000000000" pitchFamily="50" charset="-128"/>
                <a:ea typeface="游ゴシック" panose="020B0400000000000000" pitchFamily="50" charset="-128"/>
              </a:rPr>
              <a:t> = 2.0 </a:t>
            </a:r>
            <a:r>
              <a:rPr kumimoji="1" lang="en-US" altLang="ja-JP" sz="2800" dirty="0" smtClean="0">
                <a:latin typeface="ＭＳ 明朝" panose="02020609040205080304" pitchFamily="17" charset="-128"/>
                <a:ea typeface="ＭＳ 明朝" panose="02020609040205080304" pitchFamily="17" charset="-128"/>
              </a:rPr>
              <a:t>∓</a:t>
            </a:r>
            <a:r>
              <a:rPr kumimoji="1" lang="en-US" altLang="ja-JP" sz="2800" dirty="0" smtClean="0">
                <a:latin typeface="游ゴシック" panose="020B0400000000000000" pitchFamily="50" charset="-128"/>
                <a:ea typeface="游ゴシック" panose="020B0400000000000000" pitchFamily="50" charset="-128"/>
              </a:rPr>
              <a:t>0.5 s, T</a:t>
            </a:r>
            <a:r>
              <a:rPr kumimoji="1" lang="en-US" altLang="ja-JP" sz="2800" baseline="-25000" dirty="0" smtClean="0">
                <a:latin typeface="游ゴシック" panose="020B0400000000000000" pitchFamily="50" charset="-128"/>
                <a:ea typeface="游ゴシック" panose="020B0400000000000000" pitchFamily="50" charset="-128"/>
              </a:rPr>
              <a:t>0</a:t>
            </a:r>
            <a:r>
              <a:rPr kumimoji="1" lang="en-US" altLang="ja-JP" sz="2800" dirty="0" smtClean="0">
                <a:latin typeface="游ゴシック" panose="020B0400000000000000" pitchFamily="50" charset="-128"/>
                <a:ea typeface="游ゴシック" panose="020B0400000000000000" pitchFamily="50" charset="-128"/>
              </a:rPr>
              <a:t> = 1.7s</a:t>
            </a:r>
          </a:p>
          <a:p>
            <a:r>
              <a:rPr lang="ja-JP" altLang="en-US" sz="2000" dirty="0">
                <a:latin typeface="游ゴシック" panose="020B0400000000000000" pitchFamily="50" charset="-128"/>
                <a:ea typeface="游ゴシック" panose="020B0400000000000000" pitchFamily="50" charset="-128"/>
              </a:rPr>
              <a:t>▶</a:t>
            </a:r>
            <a:r>
              <a:rPr lang="ja-JP" altLang="en-US" sz="2800" dirty="0">
                <a:latin typeface="游ゴシック" panose="020B0400000000000000" pitchFamily="50" charset="-128"/>
                <a:ea typeface="游ゴシック" panose="020B0400000000000000" pitchFamily="50" charset="-128"/>
              </a:rPr>
              <a:t> </a:t>
            </a:r>
            <a:r>
              <a:rPr lang="en-US" altLang="ja-JP" sz="2800" dirty="0" err="1" smtClean="0">
                <a:latin typeface="游ゴシック" panose="020B0400000000000000" pitchFamily="50" charset="-128"/>
                <a:ea typeface="游ゴシック" panose="020B0400000000000000" pitchFamily="50" charset="-128"/>
              </a:rPr>
              <a:t>E</a:t>
            </a:r>
            <a:r>
              <a:rPr lang="en-US" altLang="ja-JP" sz="2800" baseline="-25000" dirty="0" err="1" smtClean="0">
                <a:latin typeface="游ゴシック" panose="020B0400000000000000" pitchFamily="50" charset="-128"/>
                <a:ea typeface="游ゴシック" panose="020B0400000000000000" pitchFamily="50" charset="-128"/>
              </a:rPr>
              <a:t>iso</a:t>
            </a:r>
            <a:r>
              <a:rPr lang="en-US" altLang="ja-JP" sz="2800" dirty="0" smtClean="0">
                <a:latin typeface="游ゴシック" panose="020B0400000000000000" pitchFamily="50" charset="-128"/>
                <a:ea typeface="游ゴシック" panose="020B0400000000000000" pitchFamily="50" charset="-128"/>
              </a:rPr>
              <a:t> </a:t>
            </a:r>
            <a:r>
              <a:rPr lang="ja-JP" altLang="en-US" sz="2800" dirty="0" smtClean="0">
                <a:latin typeface="游ゴシック" panose="020B0400000000000000" pitchFamily="50" charset="-128"/>
                <a:ea typeface="游ゴシック" panose="020B0400000000000000" pitchFamily="50" charset="-128"/>
              </a:rPr>
              <a:t>～</a:t>
            </a:r>
            <a:r>
              <a:rPr lang="en-US" altLang="ja-JP" sz="2800" dirty="0" smtClean="0">
                <a:latin typeface="游ゴシック" panose="020B0400000000000000" pitchFamily="50" charset="-128"/>
                <a:ea typeface="游ゴシック" panose="020B0400000000000000" pitchFamily="50" charset="-128"/>
              </a:rPr>
              <a:t> 5×10</a:t>
            </a:r>
            <a:r>
              <a:rPr lang="en-US" altLang="ja-JP" sz="2800" baseline="30000" dirty="0" smtClean="0">
                <a:latin typeface="游ゴシック" panose="020B0400000000000000" pitchFamily="50" charset="-128"/>
                <a:ea typeface="游ゴシック" panose="020B0400000000000000" pitchFamily="50" charset="-128"/>
              </a:rPr>
              <a:t>46</a:t>
            </a:r>
            <a:r>
              <a:rPr lang="en-US" altLang="ja-JP" sz="2800" dirty="0" smtClean="0">
                <a:latin typeface="游ゴシック" panose="020B0400000000000000" pitchFamily="50" charset="-128"/>
                <a:ea typeface="游ゴシック" panose="020B0400000000000000" pitchFamily="50" charset="-128"/>
              </a:rPr>
              <a:t> erg (too dim)</a:t>
            </a:r>
            <a:endParaRPr lang="en-US" altLang="ja-JP" sz="28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594240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45516" y="44624"/>
            <a:ext cx="8662988" cy="660588"/>
          </a:xfrm>
          <a:prstGeom prst="rect">
            <a:avLst/>
          </a:prstGeom>
          <a:noFill/>
        </p:spPr>
        <p:txBody>
          <a:bodyPr wrap="square" rtlCol="0">
            <a:spAutoFit/>
          </a:bodyPr>
          <a:lstStyle/>
          <a:p>
            <a:r>
              <a:rPr kumimoji="1" lang="en-US" altLang="ja-JP" sz="3600" dirty="0" smtClean="0">
                <a:latin typeface="游ゴシック" panose="020B0400000000000000" pitchFamily="50" charset="-128"/>
                <a:ea typeface="游ゴシック" panose="020B0400000000000000" pitchFamily="50" charset="-128"/>
              </a:rPr>
              <a:t>Detected UV-Optical-Infrared emission</a:t>
            </a:r>
            <a:endParaRPr kumimoji="1" lang="ja-JP" altLang="en-US" sz="3600" dirty="0">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a:blip r:embed="rId3"/>
          <a:stretch>
            <a:fillRect/>
          </a:stretch>
        </p:blipFill>
        <p:spPr>
          <a:xfrm>
            <a:off x="1" y="1142550"/>
            <a:ext cx="4966602" cy="2429325"/>
          </a:xfrm>
          <a:prstGeom prst="rect">
            <a:avLst/>
          </a:prstGeom>
        </p:spPr>
      </p:pic>
      <p:sp>
        <p:nvSpPr>
          <p:cNvPr id="4" name="テキスト ボックス 3"/>
          <p:cNvSpPr txBox="1"/>
          <p:nvPr/>
        </p:nvSpPr>
        <p:spPr>
          <a:xfrm>
            <a:off x="685800" y="692030"/>
            <a:ext cx="5029200" cy="369332"/>
          </a:xfrm>
          <a:prstGeom prst="rect">
            <a:avLst/>
          </a:prstGeom>
          <a:noFill/>
        </p:spPr>
        <p:txBody>
          <a:bodyPr wrap="square" rtlCol="0">
            <a:spAutoFit/>
          </a:bodyPr>
          <a:lstStyle/>
          <a:p>
            <a:r>
              <a:rPr kumimoji="1" lang="en-US" altLang="ja-JP" dirty="0" err="1" smtClean="0">
                <a:latin typeface="游ゴシック" panose="020B0400000000000000" pitchFamily="50" charset="-128"/>
                <a:ea typeface="游ゴシック" panose="020B0400000000000000" pitchFamily="50" charset="-128"/>
              </a:rPr>
              <a:t>Arcavi</a:t>
            </a:r>
            <a:r>
              <a:rPr kumimoji="1" lang="en-US" altLang="ja-JP" dirty="0" smtClean="0">
                <a:latin typeface="游ゴシック" panose="020B0400000000000000" pitchFamily="50" charset="-128"/>
                <a:ea typeface="游ゴシック" panose="020B0400000000000000" pitchFamily="50" charset="-128"/>
              </a:rPr>
              <a:t> et al. Nature 24291, 2017</a:t>
            </a:r>
            <a:endParaRPr kumimoji="1" lang="ja-JP" altLang="en-US" dirty="0">
              <a:latin typeface="游ゴシック" panose="020B0400000000000000" pitchFamily="50" charset="-128"/>
              <a:ea typeface="游ゴシック" panose="020B0400000000000000" pitchFamily="50" charset="-128"/>
            </a:endParaRPr>
          </a:p>
        </p:txBody>
      </p:sp>
      <p:pic>
        <p:nvPicPr>
          <p:cNvPr id="5" name="図 4"/>
          <p:cNvPicPr>
            <a:picLocks noChangeAspect="1"/>
          </p:cNvPicPr>
          <p:nvPr/>
        </p:nvPicPr>
        <p:blipFill>
          <a:blip r:embed="rId4"/>
          <a:stretch>
            <a:fillRect/>
          </a:stretch>
        </p:blipFill>
        <p:spPr>
          <a:xfrm>
            <a:off x="4966603" y="980174"/>
            <a:ext cx="3853547" cy="4643617"/>
          </a:xfrm>
          <a:prstGeom prst="rect">
            <a:avLst/>
          </a:prstGeom>
        </p:spPr>
      </p:pic>
      <p:sp>
        <p:nvSpPr>
          <p:cNvPr id="6" name="テキスト ボックス 5"/>
          <p:cNvSpPr txBox="1"/>
          <p:nvPr/>
        </p:nvSpPr>
        <p:spPr>
          <a:xfrm>
            <a:off x="5205414" y="670352"/>
            <a:ext cx="3948111" cy="646331"/>
          </a:xfrm>
          <a:prstGeom prst="rect">
            <a:avLst/>
          </a:prstGeom>
          <a:noFill/>
        </p:spPr>
        <p:txBody>
          <a:bodyPr wrap="square" rtlCol="0">
            <a:spAutoFit/>
          </a:bodyPr>
          <a:lstStyle/>
          <a:p>
            <a:r>
              <a:rPr kumimoji="1" lang="en-US" altLang="ja-JP" dirty="0" err="1" smtClean="0">
                <a:latin typeface="游ゴシック" panose="020B0400000000000000" pitchFamily="50" charset="-128"/>
                <a:ea typeface="游ゴシック" panose="020B0400000000000000" pitchFamily="50" charset="-128"/>
              </a:rPr>
              <a:t>Drout</a:t>
            </a:r>
            <a:r>
              <a:rPr kumimoji="1" lang="en-US" altLang="ja-JP" dirty="0" smtClean="0">
                <a:latin typeface="游ゴシック" panose="020B0400000000000000" pitchFamily="50" charset="-128"/>
                <a:ea typeface="游ゴシック" panose="020B0400000000000000" pitchFamily="50" charset="-128"/>
              </a:rPr>
              <a:t> et al. Science (aaq0049) 2017</a:t>
            </a:r>
            <a:endParaRPr kumimoji="1" lang="ja-JP" altLang="en-US" dirty="0">
              <a:latin typeface="游ゴシック" panose="020B0400000000000000" pitchFamily="50" charset="-128"/>
              <a:ea typeface="游ゴシック" panose="020B0400000000000000" pitchFamily="50" charset="-128"/>
            </a:endParaRPr>
          </a:p>
        </p:txBody>
      </p:sp>
      <p:sp>
        <p:nvSpPr>
          <p:cNvPr id="8" name="テキスト ボックス 7"/>
          <p:cNvSpPr txBox="1"/>
          <p:nvPr/>
        </p:nvSpPr>
        <p:spPr>
          <a:xfrm>
            <a:off x="19050" y="4522273"/>
            <a:ext cx="8667750" cy="2246769"/>
          </a:xfrm>
          <a:prstGeom prst="rect">
            <a:avLst/>
          </a:prstGeom>
          <a:noFill/>
        </p:spPr>
        <p:txBody>
          <a:bodyPr wrap="square" rtlCol="0">
            <a:spAutoFit/>
          </a:bodyPr>
          <a:lstStyle/>
          <a:p>
            <a:r>
              <a:rPr kumimoji="1" lang="ja-JP" altLang="en-US" sz="2000" dirty="0" smtClean="0">
                <a:latin typeface="游ゴシック" panose="020B0400000000000000" pitchFamily="50" charset="-128"/>
                <a:ea typeface="游ゴシック" panose="020B0400000000000000" pitchFamily="50" charset="-128"/>
              </a:rPr>
              <a:t>▶</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Rapid reddening from UV to IR</a:t>
            </a:r>
          </a:p>
          <a:p>
            <a:r>
              <a:rPr kumimoji="1" lang="ja-JP" altLang="en-US" sz="2000" dirty="0" smtClean="0">
                <a:latin typeface="游ゴシック" panose="020B0400000000000000" pitchFamily="50" charset="-128"/>
                <a:ea typeface="游ゴシック" panose="020B0400000000000000" pitchFamily="50" charset="-128"/>
              </a:rPr>
              <a:t>▶</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Spectrum is quasi-black body</a:t>
            </a:r>
          </a:p>
          <a:p>
            <a:r>
              <a:rPr kumimoji="1" lang="ja-JP" altLang="en-US" sz="2000" dirty="0">
                <a:latin typeface="游ゴシック" panose="020B0400000000000000" pitchFamily="50" charset="-128"/>
                <a:ea typeface="游ゴシック" panose="020B0400000000000000" pitchFamily="50" charset="-128"/>
              </a:rPr>
              <a:t>▶</a:t>
            </a:r>
            <a:r>
              <a:rPr kumimoji="1" lang="ja-JP" altLang="en-US" sz="2800" dirty="0">
                <a:latin typeface="游ゴシック" panose="020B0400000000000000" pitchFamily="50" charset="-128"/>
                <a:ea typeface="游ゴシック" panose="020B0400000000000000" pitchFamily="50" charset="-128"/>
              </a:rPr>
              <a:t> </a:t>
            </a:r>
            <a:r>
              <a:rPr kumimoji="1" lang="en-US" altLang="ja-JP" sz="2800" dirty="0" smtClean="0">
                <a:solidFill>
                  <a:srgbClr val="FF0000"/>
                </a:solidFill>
                <a:latin typeface="游ゴシック" panose="020B0400000000000000" pitchFamily="50" charset="-128"/>
                <a:ea typeface="游ゴシック" panose="020B0400000000000000" pitchFamily="50" charset="-128"/>
              </a:rPr>
              <a:t>Long-duration IR </a:t>
            </a:r>
          </a:p>
          <a:p>
            <a:r>
              <a:rPr kumimoji="1" lang="en-US" altLang="ja-JP" sz="2800" dirty="0" smtClean="0">
                <a:solidFill>
                  <a:srgbClr val="FF0000"/>
                </a:solidFill>
                <a:latin typeface="游ゴシック" panose="020B0400000000000000" pitchFamily="50" charset="-128"/>
                <a:ea typeface="游ゴシック" panose="020B0400000000000000" pitchFamily="50" charset="-128"/>
              </a:rPr>
              <a:t>component </a:t>
            </a:r>
            <a:r>
              <a:rPr kumimoji="1" lang="en-US" altLang="ja-JP" sz="2800" dirty="0" smtClean="0">
                <a:latin typeface="游ゴシック" panose="020B0400000000000000" pitchFamily="50" charset="-128"/>
                <a:ea typeface="游ゴシック" panose="020B0400000000000000" pitchFamily="50" charset="-128"/>
              </a:rPr>
              <a:t>&amp; </a:t>
            </a:r>
            <a:r>
              <a:rPr kumimoji="1" lang="en-US" altLang="ja-JP" sz="2800" dirty="0" smtClean="0">
                <a:solidFill>
                  <a:srgbClr val="0070C0"/>
                </a:solidFill>
                <a:latin typeface="游ゴシック" panose="020B0400000000000000" pitchFamily="50" charset="-128"/>
                <a:ea typeface="游ゴシック" panose="020B0400000000000000" pitchFamily="50" charset="-128"/>
              </a:rPr>
              <a:t>short-duration </a:t>
            </a:r>
          </a:p>
          <a:p>
            <a:r>
              <a:rPr kumimoji="1" lang="en-US" altLang="ja-JP" sz="2800" dirty="0" smtClean="0">
                <a:solidFill>
                  <a:srgbClr val="0070C0"/>
                </a:solidFill>
                <a:latin typeface="游ゴシック" panose="020B0400000000000000" pitchFamily="50" charset="-128"/>
                <a:ea typeface="游ゴシック" panose="020B0400000000000000" pitchFamily="50" charset="-128"/>
              </a:rPr>
              <a:t>UV-Optical component</a:t>
            </a:r>
            <a:endParaRPr kumimoji="1" lang="en-US" altLang="ja-JP" sz="2800" dirty="0">
              <a:solidFill>
                <a:srgbClr val="0070C0"/>
              </a:solidFill>
              <a:latin typeface="游ゴシック" panose="020B0400000000000000" pitchFamily="50" charset="-128"/>
              <a:ea typeface="游ゴシック" panose="020B0400000000000000" pitchFamily="50" charset="-128"/>
            </a:endParaRPr>
          </a:p>
        </p:txBody>
      </p:sp>
      <p:cxnSp>
        <p:nvCxnSpPr>
          <p:cNvPr id="10" name="直線矢印コネクタ 9"/>
          <p:cNvCxnSpPr/>
          <p:nvPr/>
        </p:nvCxnSpPr>
        <p:spPr>
          <a:xfrm>
            <a:off x="5934075" y="5623791"/>
            <a:ext cx="81915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6781800" y="5633316"/>
            <a:ext cx="33337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7172325" y="5642841"/>
            <a:ext cx="112395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5924550" y="5753100"/>
            <a:ext cx="695325" cy="461665"/>
          </a:xfrm>
          <a:prstGeom prst="rect">
            <a:avLst/>
          </a:prstGeom>
          <a:noFill/>
        </p:spPr>
        <p:txBody>
          <a:bodyPr wrap="square" rtlCol="0">
            <a:spAutoFit/>
          </a:bodyPr>
          <a:lstStyle/>
          <a:p>
            <a:r>
              <a:rPr kumimoji="1" lang="en-US" altLang="ja-JP" sz="2400" dirty="0" smtClean="0">
                <a:latin typeface="游ゴシック" panose="020B0400000000000000" pitchFamily="50" charset="-128"/>
                <a:ea typeface="游ゴシック" panose="020B0400000000000000" pitchFamily="50" charset="-128"/>
              </a:rPr>
              <a:t>UV</a:t>
            </a:r>
            <a:endParaRPr kumimoji="1" lang="ja-JP" altLang="en-US" sz="2400" dirty="0">
              <a:latin typeface="游ゴシック" panose="020B0400000000000000" pitchFamily="50" charset="-128"/>
              <a:ea typeface="游ゴシック" panose="020B0400000000000000" pitchFamily="50" charset="-128"/>
            </a:endParaRPr>
          </a:p>
        </p:txBody>
      </p:sp>
      <p:sp>
        <p:nvSpPr>
          <p:cNvPr id="20" name="テキスト ボックス 19"/>
          <p:cNvSpPr txBox="1"/>
          <p:nvPr/>
        </p:nvSpPr>
        <p:spPr>
          <a:xfrm>
            <a:off x="6524625" y="5753100"/>
            <a:ext cx="1800225" cy="461665"/>
          </a:xfrm>
          <a:prstGeom prst="rect">
            <a:avLst/>
          </a:prstGeom>
          <a:noFill/>
        </p:spPr>
        <p:txBody>
          <a:bodyPr wrap="square" rtlCol="0">
            <a:spAutoFit/>
          </a:bodyPr>
          <a:lstStyle/>
          <a:p>
            <a:r>
              <a:rPr kumimoji="1" lang="en-US" altLang="ja-JP" sz="2400" dirty="0" smtClean="0">
                <a:latin typeface="游ゴシック" panose="020B0400000000000000" pitchFamily="50" charset="-128"/>
                <a:ea typeface="游ゴシック" panose="020B0400000000000000" pitchFamily="50" charset="-128"/>
              </a:rPr>
              <a:t>Optical</a:t>
            </a:r>
            <a:endParaRPr kumimoji="1" lang="ja-JP" altLang="en-US" sz="2400" dirty="0">
              <a:latin typeface="游ゴシック" panose="020B0400000000000000" pitchFamily="50" charset="-128"/>
              <a:ea typeface="游ゴシック" panose="020B0400000000000000" pitchFamily="50" charset="-128"/>
            </a:endParaRPr>
          </a:p>
        </p:txBody>
      </p:sp>
      <p:sp>
        <p:nvSpPr>
          <p:cNvPr id="21" name="テキスト ボックス 20"/>
          <p:cNvSpPr txBox="1"/>
          <p:nvPr/>
        </p:nvSpPr>
        <p:spPr>
          <a:xfrm>
            <a:off x="7734300" y="5762625"/>
            <a:ext cx="1800225" cy="461665"/>
          </a:xfrm>
          <a:prstGeom prst="rect">
            <a:avLst/>
          </a:prstGeom>
          <a:noFill/>
        </p:spPr>
        <p:txBody>
          <a:bodyPr wrap="square" rtlCol="0">
            <a:spAutoFit/>
          </a:bodyPr>
          <a:lstStyle/>
          <a:p>
            <a:r>
              <a:rPr kumimoji="1" lang="en-US" altLang="ja-JP" sz="2400" dirty="0" smtClean="0">
                <a:latin typeface="游ゴシック" panose="020B0400000000000000" pitchFamily="50" charset="-128"/>
                <a:ea typeface="游ゴシック" panose="020B0400000000000000" pitchFamily="50" charset="-128"/>
              </a:rPr>
              <a:t>IR</a:t>
            </a:r>
            <a:endParaRPr kumimoji="1" lang="ja-JP" altLang="en-US" sz="2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10363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23528" y="140439"/>
            <a:ext cx="8662988" cy="1200329"/>
          </a:xfrm>
          <a:prstGeom prst="rect">
            <a:avLst/>
          </a:prstGeom>
          <a:noFill/>
        </p:spPr>
        <p:txBody>
          <a:bodyPr wrap="square" rtlCol="0">
            <a:spAutoFit/>
          </a:bodyPr>
          <a:lstStyle/>
          <a:p>
            <a:r>
              <a:rPr lang="en-US" altLang="ja-JP" sz="3600" dirty="0" smtClean="0">
                <a:latin typeface="游ゴシック" panose="020B0400000000000000" pitchFamily="50" charset="-128"/>
                <a:ea typeface="游ゴシック" panose="020B0400000000000000" pitchFamily="50" charset="-128"/>
              </a:rPr>
              <a:t>About 100 days observation @</a:t>
            </a:r>
            <a:r>
              <a:rPr kumimoji="1" lang="en-US" altLang="ja-JP" sz="3600" dirty="0" smtClean="0">
                <a:latin typeface="游ゴシック" panose="020B0400000000000000" pitchFamily="50" charset="-128"/>
                <a:ea typeface="游ゴシック" panose="020B0400000000000000" pitchFamily="50" charset="-128"/>
              </a:rPr>
              <a:t> </a:t>
            </a:r>
            <a:r>
              <a:rPr lang="en-US" altLang="ja-JP" sz="3600" dirty="0" smtClean="0">
                <a:latin typeface="游ゴシック" panose="020B0400000000000000" pitchFamily="50" charset="-128"/>
                <a:ea typeface="游ゴシック" panose="020B0400000000000000" pitchFamily="50" charset="-128"/>
              </a:rPr>
              <a:t>Radio, X-ray observation after the merger</a:t>
            </a:r>
            <a:endParaRPr kumimoji="1" lang="ja-JP" altLang="en-US" sz="3600" dirty="0">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a:blip r:embed="rId3"/>
          <a:stretch>
            <a:fillRect/>
          </a:stretch>
        </p:blipFill>
        <p:spPr>
          <a:xfrm>
            <a:off x="1043608" y="1363198"/>
            <a:ext cx="4392488" cy="4546872"/>
          </a:xfrm>
          <a:prstGeom prst="rect">
            <a:avLst/>
          </a:prstGeom>
        </p:spPr>
      </p:pic>
      <p:sp>
        <p:nvSpPr>
          <p:cNvPr id="4" name="テキスト ボックス 3"/>
          <p:cNvSpPr txBox="1"/>
          <p:nvPr/>
        </p:nvSpPr>
        <p:spPr>
          <a:xfrm>
            <a:off x="5580112" y="1556792"/>
            <a:ext cx="3528392" cy="1569660"/>
          </a:xfrm>
          <a:prstGeom prst="rect">
            <a:avLst/>
          </a:prstGeom>
          <a:noFill/>
        </p:spPr>
        <p:txBody>
          <a:bodyPr wrap="square" rtlCol="0">
            <a:spAutoFit/>
          </a:bodyPr>
          <a:lstStyle/>
          <a:p>
            <a:r>
              <a:rPr kumimoji="1" lang="en-US" altLang="ja-JP" sz="2400" dirty="0" err="1" smtClean="0">
                <a:latin typeface="游ゴシック" panose="020B0400000000000000" pitchFamily="50" charset="-128"/>
                <a:ea typeface="游ゴシック" panose="020B0400000000000000" pitchFamily="50" charset="-128"/>
              </a:rPr>
              <a:t>Margutti</a:t>
            </a:r>
            <a:r>
              <a:rPr kumimoji="1" lang="en-US" altLang="ja-JP" sz="2400" dirty="0" smtClean="0">
                <a:latin typeface="游ゴシック" panose="020B0400000000000000" pitchFamily="50" charset="-128"/>
                <a:ea typeface="游ゴシック" panose="020B0400000000000000" pitchFamily="50" charset="-128"/>
              </a:rPr>
              <a:t> et al. 18</a:t>
            </a:r>
          </a:p>
          <a:p>
            <a:r>
              <a:rPr lang="en-US" altLang="ja-JP" sz="2400" dirty="0" err="1" smtClean="0">
                <a:latin typeface="游ゴシック" panose="020B0400000000000000" pitchFamily="50" charset="-128"/>
                <a:ea typeface="游ゴシック" panose="020B0400000000000000" pitchFamily="50" charset="-128"/>
              </a:rPr>
              <a:t>Mooley</a:t>
            </a:r>
            <a:r>
              <a:rPr lang="en-US" altLang="ja-JP" sz="2400" dirty="0" smtClean="0">
                <a:latin typeface="游ゴシック" panose="020B0400000000000000" pitchFamily="50" charset="-128"/>
                <a:ea typeface="游ゴシック" panose="020B0400000000000000" pitchFamily="50" charset="-128"/>
              </a:rPr>
              <a:t> et al. 17</a:t>
            </a:r>
          </a:p>
          <a:p>
            <a:r>
              <a:rPr kumimoji="1" lang="en-US" altLang="ja-JP" sz="2400" dirty="0" err="1" smtClean="0">
                <a:latin typeface="游ゴシック" panose="020B0400000000000000" pitchFamily="50" charset="-128"/>
                <a:ea typeface="游ゴシック" panose="020B0400000000000000" pitchFamily="50" charset="-128"/>
              </a:rPr>
              <a:t>Troja</a:t>
            </a:r>
            <a:r>
              <a:rPr kumimoji="1" lang="en-US" altLang="ja-JP" sz="2400" dirty="0" smtClean="0">
                <a:latin typeface="游ゴシック" panose="020B0400000000000000" pitchFamily="50" charset="-128"/>
                <a:ea typeface="游ゴシック" panose="020B0400000000000000" pitchFamily="50" charset="-128"/>
              </a:rPr>
              <a:t> et al. 17</a:t>
            </a:r>
          </a:p>
          <a:p>
            <a:r>
              <a:rPr lang="en-US" altLang="ja-JP" sz="2400" dirty="0" err="1" smtClean="0">
                <a:latin typeface="游ゴシック" panose="020B0400000000000000" pitchFamily="50" charset="-128"/>
                <a:ea typeface="游ゴシック" panose="020B0400000000000000" pitchFamily="50" charset="-128"/>
              </a:rPr>
              <a:t>Hallnan</a:t>
            </a:r>
            <a:r>
              <a:rPr lang="en-US" altLang="ja-JP" sz="2400" dirty="0" smtClean="0">
                <a:latin typeface="游ゴシック" panose="020B0400000000000000" pitchFamily="50" charset="-128"/>
                <a:ea typeface="游ゴシック" panose="020B0400000000000000" pitchFamily="50" charset="-128"/>
              </a:rPr>
              <a:t> et al. 17</a:t>
            </a:r>
            <a:endParaRPr kumimoji="1" lang="ja-JP" altLang="en-US" sz="2400" dirty="0">
              <a:latin typeface="游ゴシック" panose="020B0400000000000000" pitchFamily="50" charset="-128"/>
              <a:ea typeface="游ゴシック" panose="020B0400000000000000" pitchFamily="50" charset="-128"/>
            </a:endParaRPr>
          </a:p>
        </p:txBody>
      </p:sp>
      <p:sp>
        <p:nvSpPr>
          <p:cNvPr id="5" name="テキスト ボックス 4"/>
          <p:cNvSpPr txBox="1"/>
          <p:nvPr/>
        </p:nvSpPr>
        <p:spPr>
          <a:xfrm>
            <a:off x="611560" y="5919379"/>
            <a:ext cx="8667750" cy="954107"/>
          </a:xfrm>
          <a:prstGeom prst="rect">
            <a:avLst/>
          </a:prstGeom>
          <a:noFill/>
        </p:spPr>
        <p:txBody>
          <a:bodyPr wrap="square" rtlCol="0">
            <a:spAutoFit/>
          </a:bodyPr>
          <a:lstStyle/>
          <a:p>
            <a:r>
              <a:rPr kumimoji="1" lang="ja-JP" altLang="en-US" sz="2000" dirty="0" smtClean="0">
                <a:latin typeface="游ゴシック" panose="020B0400000000000000" pitchFamily="50" charset="-128"/>
                <a:ea typeface="游ゴシック" panose="020B0400000000000000" pitchFamily="50" charset="-128"/>
              </a:rPr>
              <a:t>▶</a:t>
            </a:r>
            <a:r>
              <a:rPr kumimoji="1" lang="ja-JP" altLang="en-US" sz="2800" dirty="0" smtClean="0">
                <a:latin typeface="游ゴシック" panose="020B0400000000000000" pitchFamily="50" charset="-128"/>
                <a:ea typeface="游ゴシック" panose="020B0400000000000000" pitchFamily="50" charset="-128"/>
              </a:rPr>
              <a:t> </a:t>
            </a:r>
            <a:r>
              <a:rPr kumimoji="1" lang="en-US" altLang="ja-JP" sz="2800" dirty="0" smtClean="0">
                <a:latin typeface="游ゴシック" panose="020B0400000000000000" pitchFamily="50" charset="-128"/>
                <a:ea typeface="游ゴシック" panose="020B0400000000000000" pitchFamily="50" charset="-128"/>
              </a:rPr>
              <a:t>Dynamical ejecta? Structured Jet? Cocoon emission? </a:t>
            </a:r>
            <a:r>
              <a:rPr kumimoji="1" lang="en-US" altLang="ja-JP" sz="2400" dirty="0" smtClean="0">
                <a:latin typeface="游ゴシック" panose="020B0400000000000000" pitchFamily="50" charset="-128"/>
                <a:ea typeface="游ゴシック" panose="020B0400000000000000" pitchFamily="50" charset="-128"/>
              </a:rPr>
              <a:t>(</a:t>
            </a:r>
            <a:r>
              <a:rPr kumimoji="1" lang="en-US" altLang="ja-JP" sz="2400" dirty="0" err="1" smtClean="0">
                <a:latin typeface="游ゴシック" panose="020B0400000000000000" pitchFamily="50" charset="-128"/>
                <a:ea typeface="游ゴシック" panose="020B0400000000000000" pitchFamily="50" charset="-128"/>
              </a:rPr>
              <a:t>Margutti</a:t>
            </a:r>
            <a:r>
              <a:rPr kumimoji="1" lang="en-US" altLang="ja-JP" sz="2400" dirty="0" smtClean="0">
                <a:latin typeface="游ゴシック" panose="020B0400000000000000" pitchFamily="50" charset="-128"/>
                <a:ea typeface="游ゴシック" panose="020B0400000000000000" pitchFamily="50" charset="-128"/>
              </a:rPr>
              <a:t> et al. 17, </a:t>
            </a:r>
            <a:r>
              <a:rPr kumimoji="1" lang="en-US" altLang="ja-JP" sz="2400" dirty="0" err="1" smtClean="0">
                <a:latin typeface="游ゴシック" panose="020B0400000000000000" pitchFamily="50" charset="-128"/>
                <a:ea typeface="游ゴシック" panose="020B0400000000000000" pitchFamily="50" charset="-128"/>
              </a:rPr>
              <a:t>Gottleb</a:t>
            </a:r>
            <a:r>
              <a:rPr kumimoji="1" lang="en-US" altLang="ja-JP" sz="2400" dirty="0" smtClean="0">
                <a:latin typeface="游ゴシック" panose="020B0400000000000000" pitchFamily="50" charset="-128"/>
                <a:ea typeface="游ゴシック" panose="020B0400000000000000" pitchFamily="50" charset="-128"/>
              </a:rPr>
              <a:t> et al. 17)</a:t>
            </a:r>
            <a:endParaRPr kumimoji="1" lang="en-US" altLang="ja-JP" sz="2400" dirty="0">
              <a:solidFill>
                <a:srgbClr val="0070C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1760386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63688" y="35913"/>
            <a:ext cx="7200800" cy="584775"/>
          </a:xfrm>
          <a:prstGeom prst="rect">
            <a:avLst/>
          </a:prstGeom>
          <a:noFill/>
        </p:spPr>
        <p:txBody>
          <a:bodyPr wrap="square" rtlCol="0">
            <a:spAutoFit/>
          </a:bodyPr>
          <a:lstStyle/>
          <a:p>
            <a:r>
              <a:rPr kumimoji="1" lang="en-US" altLang="ja-JP" sz="3200" dirty="0">
                <a:latin typeface="游ゴシック" panose="020B0400000000000000" pitchFamily="50" charset="-128"/>
                <a:ea typeface="游ゴシック" panose="020B0400000000000000" pitchFamily="50" charset="-128"/>
              </a:rPr>
              <a:t>Role of simulation in GW physics</a:t>
            </a:r>
            <a:endParaRPr kumimoji="1" lang="ja-JP" altLang="en-US" sz="3200" dirty="0">
              <a:latin typeface="游ゴシック" panose="020B0400000000000000" pitchFamily="50" charset="-128"/>
              <a:ea typeface="游ゴシック" panose="020B0400000000000000" pitchFamily="50" charset="-128"/>
            </a:endParaRPr>
          </a:p>
        </p:txBody>
      </p:sp>
      <p:sp>
        <p:nvSpPr>
          <p:cNvPr id="3" name="テキスト ボックス 2"/>
          <p:cNvSpPr txBox="1"/>
          <p:nvPr/>
        </p:nvSpPr>
        <p:spPr>
          <a:xfrm>
            <a:off x="35496" y="544412"/>
            <a:ext cx="9144000" cy="2677656"/>
          </a:xfrm>
          <a:prstGeom prst="rect">
            <a:avLst/>
          </a:prstGeom>
          <a:noFill/>
        </p:spPr>
        <p:txBody>
          <a:bodyPr wrap="square" rtlCol="0">
            <a:spAutoFit/>
          </a:bodyPr>
          <a:lstStyle/>
          <a:p>
            <a:r>
              <a:rPr kumimoji="1" lang="en-US" altLang="ja-JP" sz="2800" u="sng" dirty="0">
                <a:latin typeface="游ゴシック" panose="020B0400000000000000" pitchFamily="50" charset="-128"/>
                <a:ea typeface="游ゴシック" panose="020B0400000000000000" pitchFamily="50" charset="-128"/>
              </a:rPr>
              <a:t>Figuring out a realistic picture of BH-BH, NS-NS, BH-NS mergers</a:t>
            </a:r>
          </a:p>
          <a:p>
            <a:endParaRPr lang="en-US" altLang="ja-JP" sz="2800" dirty="0">
              <a:latin typeface="游ゴシック" panose="020B0400000000000000" pitchFamily="50" charset="-128"/>
              <a:ea typeface="游ゴシック" panose="020B0400000000000000" pitchFamily="50" charset="-128"/>
            </a:endParaRPr>
          </a:p>
          <a:p>
            <a:r>
              <a:rPr lang="en-US" altLang="ja-JP" sz="2800" dirty="0">
                <a:latin typeface="游ゴシック" panose="020B0400000000000000" pitchFamily="50" charset="-128"/>
                <a:ea typeface="游ゴシック" panose="020B0400000000000000" pitchFamily="50" charset="-128"/>
              </a:rPr>
              <a:t>Numerical relativity simulations on super-computer with a code implementing all the fundamental interactions</a:t>
            </a:r>
            <a:endParaRPr lang="ja-JP" altLang="en-US" sz="2800" dirty="0">
              <a:latin typeface="游ゴシック" panose="020B0400000000000000" pitchFamily="50" charset="-128"/>
              <a:ea typeface="游ゴシック" panose="020B0400000000000000" pitchFamily="50" charset="-128"/>
            </a:endParaRPr>
          </a:p>
        </p:txBody>
      </p:sp>
      <p:pic>
        <p:nvPicPr>
          <p:cNvPr id="4" name="Picture 2" descr="http://www.asahi.com/eco/news/images/TKY201111020532.jpg"/>
          <p:cNvPicPr>
            <a:picLocks noChangeAspect="1" noChangeArrowheads="1"/>
          </p:cNvPicPr>
          <p:nvPr/>
        </p:nvPicPr>
        <p:blipFill>
          <a:blip r:embed="rId3" cstate="print"/>
          <a:srcRect/>
          <a:stretch>
            <a:fillRect/>
          </a:stretch>
        </p:blipFill>
        <p:spPr bwMode="auto">
          <a:xfrm>
            <a:off x="3635896" y="2821828"/>
            <a:ext cx="3816424" cy="2839420"/>
          </a:xfrm>
          <a:prstGeom prst="rect">
            <a:avLst/>
          </a:prstGeom>
          <a:noFill/>
        </p:spPr>
      </p:pic>
      <p:sp>
        <p:nvSpPr>
          <p:cNvPr id="5" name="角丸四角形吹き出し 4"/>
          <p:cNvSpPr/>
          <p:nvPr/>
        </p:nvSpPr>
        <p:spPr>
          <a:xfrm>
            <a:off x="0" y="3359292"/>
            <a:ext cx="4536504" cy="1872208"/>
          </a:xfrm>
          <a:prstGeom prst="wedgeRoundRectCallout">
            <a:avLst>
              <a:gd name="adj1" fmla="val 66596"/>
              <a:gd name="adj2" fmla="val -1069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游ゴシック" panose="020B0400000000000000" pitchFamily="50" charset="-128"/>
                <a:ea typeface="游ゴシック" panose="020B0400000000000000" pitchFamily="50" charset="-128"/>
              </a:rPr>
              <a:t>▶ </a:t>
            </a:r>
            <a:r>
              <a:rPr lang="en-US" altLang="ja-JP" sz="2400" dirty="0">
                <a:solidFill>
                  <a:schemeClr val="tx1"/>
                </a:solidFill>
                <a:latin typeface="游ゴシック" panose="020B0400000000000000" pitchFamily="50" charset="-128"/>
                <a:ea typeface="游ゴシック" panose="020B0400000000000000" pitchFamily="50" charset="-128"/>
              </a:rPr>
              <a:t>Einstein eq.</a:t>
            </a:r>
          </a:p>
          <a:p>
            <a:r>
              <a:rPr lang="ja-JP" altLang="en-US" sz="2000" dirty="0">
                <a:solidFill>
                  <a:schemeClr val="tx1"/>
                </a:solidFill>
                <a:latin typeface="游ゴシック" panose="020B0400000000000000" pitchFamily="50" charset="-128"/>
                <a:ea typeface="游ゴシック" panose="020B0400000000000000" pitchFamily="50" charset="-128"/>
              </a:rPr>
              <a:t>▶ </a:t>
            </a:r>
            <a:r>
              <a:rPr lang="en-US" altLang="ja-JP" sz="2400" dirty="0">
                <a:solidFill>
                  <a:schemeClr val="tx1"/>
                </a:solidFill>
                <a:latin typeface="游ゴシック" panose="020B0400000000000000" pitchFamily="50" charset="-128"/>
                <a:ea typeface="游ゴシック" panose="020B0400000000000000" pitchFamily="50" charset="-128"/>
              </a:rPr>
              <a:t>MHD</a:t>
            </a:r>
          </a:p>
          <a:p>
            <a:r>
              <a:rPr lang="ja-JP" altLang="en-US" sz="2000" dirty="0">
                <a:solidFill>
                  <a:schemeClr val="tx1"/>
                </a:solidFill>
                <a:latin typeface="游ゴシック" panose="020B0400000000000000" pitchFamily="50" charset="-128"/>
                <a:ea typeface="游ゴシック" panose="020B0400000000000000" pitchFamily="50" charset="-128"/>
              </a:rPr>
              <a:t>▶ </a:t>
            </a:r>
            <a:r>
              <a:rPr lang="en-US" altLang="ja-JP" sz="2400" dirty="0">
                <a:solidFill>
                  <a:schemeClr val="tx1"/>
                </a:solidFill>
                <a:latin typeface="游ゴシック" panose="020B0400000000000000" pitchFamily="50" charset="-128"/>
                <a:ea typeface="游ゴシック" panose="020B0400000000000000" pitchFamily="50" charset="-128"/>
              </a:rPr>
              <a:t>Neutrino radiation transfer</a:t>
            </a:r>
          </a:p>
          <a:p>
            <a:r>
              <a:rPr lang="ja-JP" altLang="en-US" sz="2000" dirty="0">
                <a:solidFill>
                  <a:schemeClr val="tx1"/>
                </a:solidFill>
                <a:latin typeface="游ゴシック" panose="020B0400000000000000" pitchFamily="50" charset="-128"/>
                <a:ea typeface="游ゴシック" panose="020B0400000000000000" pitchFamily="50" charset="-128"/>
              </a:rPr>
              <a:t>▶ </a:t>
            </a:r>
            <a:r>
              <a:rPr lang="en-US" altLang="ja-JP" sz="2400" dirty="0">
                <a:solidFill>
                  <a:schemeClr val="tx1"/>
                </a:solidFill>
                <a:latin typeface="游ゴシック" panose="020B0400000000000000" pitchFamily="50" charset="-128"/>
                <a:ea typeface="游ゴシック" panose="020B0400000000000000" pitchFamily="50" charset="-128"/>
              </a:rPr>
              <a:t>Nuclear EOS</a:t>
            </a:r>
          </a:p>
        </p:txBody>
      </p:sp>
      <p:sp>
        <p:nvSpPr>
          <p:cNvPr id="12" name="テキスト ボックス 11"/>
          <p:cNvSpPr txBox="1"/>
          <p:nvPr/>
        </p:nvSpPr>
        <p:spPr>
          <a:xfrm>
            <a:off x="35496" y="5766355"/>
            <a:ext cx="9144000" cy="954107"/>
          </a:xfrm>
          <a:prstGeom prst="rect">
            <a:avLst/>
          </a:prstGeom>
          <a:noFill/>
        </p:spPr>
        <p:txBody>
          <a:bodyPr wrap="square" rtlCol="0">
            <a:spAutoFit/>
          </a:bodyPr>
          <a:lstStyle/>
          <a:p>
            <a:r>
              <a:rPr lang="en-US" altLang="ja-JP" sz="2000" dirty="0">
                <a:latin typeface="小塚ゴシック Pro EL"/>
                <a:ea typeface="小塚ゴシック Pro EL"/>
              </a:rPr>
              <a:t>▶</a:t>
            </a:r>
            <a:r>
              <a:rPr lang="en-US" altLang="ja-JP" sz="2800" dirty="0">
                <a:latin typeface="游ゴシック" panose="020B0400000000000000" pitchFamily="50" charset="-128"/>
                <a:ea typeface="游ゴシック" panose="020B0400000000000000" pitchFamily="50" charset="-128"/>
              </a:rPr>
              <a:t>The NR simulations of the BH-BH merger played an essential role for the first detection </a:t>
            </a:r>
            <a:endParaRPr kumimoji="1" lang="en-US" altLang="ja-JP" sz="28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101104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8427</TotalTime>
  <Words>7204</Words>
  <Application>Microsoft Office PowerPoint</Application>
  <PresentationFormat>画面に合わせる (4:3)</PresentationFormat>
  <Paragraphs>394</Paragraphs>
  <Slides>39</Slides>
  <Notes>39</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39</vt:i4>
      </vt:variant>
    </vt:vector>
  </HeadingPairs>
  <TitlesOfParts>
    <vt:vector size="47" baseType="lpstr">
      <vt:lpstr>ＭＳ Ｐゴシック</vt:lpstr>
      <vt:lpstr>ＭＳ 明朝</vt:lpstr>
      <vt:lpstr>小塚ゴシック Pro EL</vt:lpstr>
      <vt:lpstr>游ゴシック</vt:lpstr>
      <vt:lpstr>Arial</vt:lpstr>
      <vt:lpstr>Calibri</vt:lpstr>
      <vt:lpstr>Office テーマ</vt:lpstr>
      <vt:lpstr>ビットマップ イメージ</vt:lpstr>
      <vt:lpstr> Gravitational waves and electromagnetic signals from a binary neutron star merger GW170817</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重力波シミュレーション</dc:title>
  <dc:creator>kenta</dc:creator>
  <cp:lastModifiedBy>木内健太</cp:lastModifiedBy>
  <cp:revision>808</cp:revision>
  <dcterms:created xsi:type="dcterms:W3CDTF">2016-09-13T01:51:26Z</dcterms:created>
  <dcterms:modified xsi:type="dcterms:W3CDTF">2018-02-12T04:19:34Z</dcterms:modified>
</cp:coreProperties>
</file>