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2"/>
  </p:notesMasterIdLst>
  <p:handoutMasterIdLst>
    <p:handoutMasterId r:id="rId23"/>
  </p:handoutMasterIdLst>
  <p:sldIdLst>
    <p:sldId id="654" r:id="rId2"/>
    <p:sldId id="716" r:id="rId3"/>
    <p:sldId id="717" r:id="rId4"/>
    <p:sldId id="715" r:id="rId5"/>
    <p:sldId id="700" r:id="rId6"/>
    <p:sldId id="718" r:id="rId7"/>
    <p:sldId id="719" r:id="rId8"/>
    <p:sldId id="683" r:id="rId9"/>
    <p:sldId id="720" r:id="rId10"/>
    <p:sldId id="721" r:id="rId11"/>
    <p:sldId id="722" r:id="rId12"/>
    <p:sldId id="723" r:id="rId13"/>
    <p:sldId id="724" r:id="rId14"/>
    <p:sldId id="726" r:id="rId15"/>
    <p:sldId id="727" r:id="rId16"/>
    <p:sldId id="728" r:id="rId17"/>
    <p:sldId id="729" r:id="rId18"/>
    <p:sldId id="730" r:id="rId19"/>
    <p:sldId id="731" r:id="rId20"/>
    <p:sldId id="725" r:id="rId2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08D1C"/>
    <a:srgbClr val="00FF00"/>
    <a:srgbClr val="FF7979"/>
    <a:srgbClr val="FF8B8B"/>
    <a:srgbClr val="FF5353"/>
    <a:srgbClr val="FF4B4B"/>
    <a:srgbClr val="FF8181"/>
    <a:srgbClr val="FF5757"/>
    <a:srgbClr val="AC5600"/>
    <a:srgbClr val="8E4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73" autoAdjust="0"/>
    <p:restoredTop sz="93990" autoAdjust="0"/>
  </p:normalViewPr>
  <p:slideViewPr>
    <p:cSldViewPr snapToGrid="0">
      <p:cViewPr varScale="1">
        <p:scale>
          <a:sx n="99" d="100"/>
          <a:sy n="99" d="100"/>
        </p:scale>
        <p:origin x="-91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4FC6C-A5F9-344B-A9CF-99BB43486243}" type="datetimeFigureOut">
              <a:t>29/11/18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61D5E-19EE-6042-9A25-B7A73CF4ECAB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3238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fld id="{D5835057-C873-9E42-B7F8-BFCA70F42B2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3658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835057-C873-9E42-B7F8-BFCA70F42B2C}" type="slidenum">
              <a:rPr lang="fr-FR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788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835057-C873-9E42-B7F8-BFCA70F42B2C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654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835057-C873-9E42-B7F8-BFCA70F42B2C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654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3AC5-8622-4A30-AA43-A709E4052F87}" type="slidenum">
              <a:rPr lang="fr-FR" altLang="fr-FR" smtClean="0"/>
              <a:pPr/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38690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835057-C873-9E42-B7F8-BFCA70F42B2C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824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835057-C873-9E42-B7F8-BFCA70F42B2C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82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835057-C873-9E42-B7F8-BFCA70F42B2C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654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835057-C873-9E42-B7F8-BFCA70F42B2C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118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CDR – 18.12.2012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(short) title of presentation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BDD69B-506E-434D-818C-AE68477B8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44624"/>
            <a:ext cx="8280000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419100" y="873125"/>
            <a:ext cx="82677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7137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44624"/>
            <a:ext cx="8280000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873125"/>
            <a:ext cx="82677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2857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9100" y="6491436"/>
            <a:ext cx="1656184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CDR – 18.12.2012</a:t>
            </a:r>
          </a:p>
        </p:txBody>
      </p:sp>
      <p:sp>
        <p:nvSpPr>
          <p:cNvPr id="2857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90774" y="6491436"/>
            <a:ext cx="5205562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(short) title of presentation</a:t>
            </a:r>
          </a:p>
        </p:txBody>
      </p:sp>
      <p:sp>
        <p:nvSpPr>
          <p:cNvPr id="2857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00392" y="6491436"/>
            <a:ext cx="576064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fld id="{BEBDD69B-506E-434D-818C-AE68477B8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6" name="Connecteur droit 5"/>
          <p:cNvCxnSpPr/>
          <p:nvPr/>
        </p:nvCxnSpPr>
        <p:spPr bwMode="auto">
          <a:xfrm>
            <a:off x="0" y="6453336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Helvetica"/>
          <a:ea typeface="ＭＳ Ｐゴシック" pitchFamily="-65" charset="-128"/>
          <a:cs typeface="Helvetic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18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None/>
        <a:defRPr sz="1800">
          <a:solidFill>
            <a:schemeClr val="tx1"/>
          </a:solidFill>
          <a:latin typeface="Helvetica"/>
          <a:ea typeface="ＭＳ Ｐゴシック" pitchFamily="-108" charset="-128"/>
          <a:cs typeface="Helvetica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None/>
        <a:defRPr sz="1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None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None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gif"/><Relationship Id="rId12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gif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gif"/><Relationship Id="rId10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60" y="0"/>
            <a:ext cx="9152260" cy="3693635"/>
          </a:xfrm>
          <a:prstGeom prst="rect">
            <a:avLst/>
          </a:prstGeom>
        </p:spPr>
      </p:pic>
      <p:sp>
        <p:nvSpPr>
          <p:cNvPr id="27650" name="Rectangle 41"/>
          <p:cNvSpPr>
            <a:spLocks noGrp="1" noChangeArrowheads="1"/>
          </p:cNvSpPr>
          <p:nvPr>
            <p:ph idx="4294967295"/>
          </p:nvPr>
        </p:nvSpPr>
        <p:spPr>
          <a:xfrm>
            <a:off x="239588" y="3924842"/>
            <a:ext cx="8724900" cy="2438179"/>
          </a:xfrm>
        </p:spPr>
        <p:txBody>
          <a:bodyPr anchor="t" anchorCtr="0">
            <a:noAutofit/>
          </a:bodyPr>
          <a:lstStyle/>
          <a:p>
            <a:pPr lvl="0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2200" dirty="0">
                <a:latin typeface="Avenir Light"/>
                <a:ea typeface="ＭＳ Ｐゴシック" charset="0"/>
                <a:cs typeface="Avenir Light"/>
              </a:rPr>
              <a:t>A detection unit designed for the study of the UHECRs from space</a:t>
            </a:r>
            <a:br>
              <a:rPr lang="en-US" sz="2200" dirty="0">
                <a:latin typeface="Avenir Light"/>
                <a:ea typeface="ＭＳ Ｐゴシック" charset="0"/>
                <a:cs typeface="Avenir Light"/>
              </a:rPr>
            </a:br>
            <a:r>
              <a:rPr lang="en-US" sz="800" dirty="0" smtClean="0">
                <a:latin typeface="Avenir Light"/>
                <a:ea typeface="ＭＳ Ｐゴシック" charset="0"/>
                <a:cs typeface="Avenir Light"/>
              </a:rPr>
              <a:t> </a:t>
            </a:r>
          </a:p>
          <a:p>
            <a:pPr lvl="0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dirty="0" smtClean="0">
                <a:latin typeface="Avenir Light"/>
                <a:ea typeface="ＭＳ Ｐゴシック" charset="0"/>
                <a:cs typeface="Avenir Light"/>
              </a:rPr>
              <a:t>Guillaume </a:t>
            </a:r>
            <a:r>
              <a:rPr lang="en-US" dirty="0" err="1" smtClean="0">
                <a:latin typeface="Avenir Light"/>
                <a:ea typeface="ＭＳ Ｐゴシック" charset="0"/>
                <a:cs typeface="Avenir Light"/>
              </a:rPr>
              <a:t>Prévôt</a:t>
            </a:r>
            <a:r>
              <a:rPr lang="en-US" dirty="0" smtClean="0">
                <a:latin typeface="Avenir Light"/>
                <a:ea typeface="ＭＳ Ｐゴシック" charset="0"/>
                <a:cs typeface="Avenir Light"/>
              </a:rPr>
              <a:t> (APC</a:t>
            </a:r>
            <a:r>
              <a:rPr lang="en-US" dirty="0">
                <a:latin typeface="Avenir Light"/>
                <a:ea typeface="ＭＳ Ｐゴシック" charset="0"/>
                <a:cs typeface="Avenir Light"/>
              </a:rPr>
              <a:t>, IN2P3 CNRS)</a:t>
            </a:r>
            <a:endParaRPr lang="en-US" dirty="0" smtClean="0">
              <a:latin typeface="Avenir Light"/>
              <a:ea typeface="ＭＳ Ｐゴシック" charset="0"/>
              <a:cs typeface="Avenir Light"/>
            </a:endParaRPr>
          </a:p>
          <a:p>
            <a:pPr lvl="0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dirty="0" smtClean="0">
                <a:latin typeface="Avenir Light"/>
                <a:ea typeface="ＭＳ Ｐゴシック" charset="0"/>
                <a:cs typeface="Avenir Light"/>
              </a:rPr>
              <a:t>Sylvie </a:t>
            </a:r>
            <a:r>
              <a:rPr lang="en-US" dirty="0" err="1" smtClean="0">
                <a:latin typeface="Avenir Light"/>
                <a:ea typeface="ＭＳ Ｐゴシック" charset="0"/>
                <a:cs typeface="Avenir Light"/>
              </a:rPr>
              <a:t>Blin</a:t>
            </a:r>
            <a:r>
              <a:rPr lang="en-US" dirty="0" smtClean="0">
                <a:latin typeface="Avenir Light"/>
                <a:ea typeface="ＭＳ Ｐゴシック" charset="0"/>
                <a:cs typeface="Avenir Light"/>
              </a:rPr>
              <a:t> (OMEGA</a:t>
            </a:r>
            <a:r>
              <a:rPr lang="en-US" dirty="0">
                <a:latin typeface="Avenir Light"/>
                <a:ea typeface="ＭＳ Ｐゴシック" charset="0"/>
                <a:cs typeface="Avenir Light"/>
              </a:rPr>
              <a:t>, IN2P3 CNRS)</a:t>
            </a:r>
            <a:endParaRPr lang="en-US" dirty="0" smtClean="0">
              <a:latin typeface="Avenir Light"/>
              <a:ea typeface="ＭＳ Ｐゴシック" charset="0"/>
              <a:cs typeface="Avenir Light"/>
            </a:endParaRPr>
          </a:p>
          <a:p>
            <a:pPr lvl="0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dirty="0" smtClean="0">
                <a:latin typeface="Avenir Light"/>
                <a:ea typeface="ＭＳ Ｐゴシック" charset="0"/>
                <a:cs typeface="Avenir Light"/>
              </a:rPr>
              <a:t>Pierre </a:t>
            </a:r>
            <a:r>
              <a:rPr lang="en-US" dirty="0" err="1" smtClean="0">
                <a:latin typeface="Avenir Light"/>
                <a:ea typeface="ＭＳ Ｐゴシック" charset="0"/>
                <a:cs typeface="Avenir Light"/>
              </a:rPr>
              <a:t>Barrillon</a:t>
            </a:r>
            <a:r>
              <a:rPr lang="en-US" dirty="0" smtClean="0">
                <a:latin typeface="Avenir Light"/>
                <a:ea typeface="ＭＳ Ｐゴシック" charset="0"/>
                <a:cs typeface="Avenir Light"/>
              </a:rPr>
              <a:t> (LAL, IN2P3 CNRS)</a:t>
            </a:r>
          </a:p>
          <a:p>
            <a:pPr lvl="0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endParaRPr lang="en-US" sz="800" dirty="0" smtClean="0">
              <a:latin typeface="Avenir Light"/>
              <a:ea typeface="ＭＳ Ｐゴシック" charset="0"/>
              <a:cs typeface="Avenir Light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 smtClean="0">
                <a:latin typeface="Avenir Light"/>
                <a:cs typeface="Avenir Light"/>
              </a:rPr>
              <a:t>Context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 smtClean="0">
                <a:latin typeface="Avenir Light"/>
                <a:ea typeface="ＭＳ Ｐゴシック" charset="0"/>
                <a:cs typeface="Avenir Light"/>
              </a:rPr>
              <a:t>Previous </a:t>
            </a:r>
            <a:r>
              <a:rPr lang="en-GB" dirty="0" smtClean="0">
                <a:latin typeface="Avenir Light"/>
                <a:ea typeface="ＭＳ Ｐゴシック" charset="0"/>
                <a:cs typeface="Avenir Light"/>
              </a:rPr>
              <a:t>pathfinders</a:t>
            </a:r>
            <a:endParaRPr lang="en-GB" dirty="0" smtClean="0">
              <a:latin typeface="Avenir Light"/>
              <a:ea typeface="ＭＳ Ｐゴシック" charset="0"/>
              <a:cs typeface="Avenir Light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 smtClean="0">
                <a:latin typeface="Avenir Light"/>
                <a:ea typeface="ＭＳ Ｐゴシック" charset="0"/>
                <a:cs typeface="Avenir Light"/>
              </a:rPr>
              <a:t>Realization of the first new generation prototype</a:t>
            </a:r>
          </a:p>
          <a:p>
            <a:pPr marL="0" indent="0">
              <a:spcBef>
                <a:spcPts val="0"/>
              </a:spcBef>
              <a:buFontTx/>
              <a:buNone/>
              <a:tabLst>
                <a:tab pos="1439863" algn="l"/>
                <a:tab pos="3233738" algn="l"/>
              </a:tabLst>
              <a:defRPr/>
            </a:pPr>
            <a:endParaRPr lang="en-GB" sz="1600" dirty="0" smtClean="0">
              <a:latin typeface="Avenir Light"/>
              <a:ea typeface="ＭＳ Ｐゴシック" charset="0"/>
              <a:cs typeface="Avenir Light"/>
            </a:endParaRPr>
          </a:p>
          <a:p>
            <a:pPr marL="0" indent="0">
              <a:spcBef>
                <a:spcPts val="0"/>
              </a:spcBef>
              <a:buFontTx/>
              <a:buNone/>
              <a:tabLst>
                <a:tab pos="1439863" algn="l"/>
                <a:tab pos="3233738" algn="l"/>
              </a:tabLst>
              <a:defRPr/>
            </a:pPr>
            <a:endParaRPr lang="en-GB" sz="1050" b="1" dirty="0">
              <a:latin typeface="Avenir Light"/>
              <a:ea typeface="ＭＳ Ｐゴシック" charset="0"/>
              <a:cs typeface="Avenir Light"/>
            </a:endParaRPr>
          </a:p>
        </p:txBody>
      </p:sp>
      <p:sp>
        <p:nvSpPr>
          <p:cNvPr id="3" name="AutoShape 2" descr="data:image/jpeg;base64,/9j/4AAQSkZJRgABAQAAAQABAAD/2wCEAAkGBhAREBUUERIQFBIVGBoWFxUXFBcUFRgXFxgVFhgXFxIXHTIeFxwkGRcVHzEgJCcqLCwsFiAxNTAqNSYrLCkBCQoKDgwOGg8PGjAkHiQsLCwrLy0pLDAsLDIsLSksKSwsLCw1LCwsLCwpLCwsLCwpLCwsLCwsLCwvLCwsLCksLP/AABEIANUA7QMBIgACEQEDEQH/xAAcAAEAAgMBAQEAAAAAAAAAAAAABgcDBAUIAQL/xABLEAACAgEBBQQEBwwJAgcAAAABAgADEQQFBhIhMQcTQVEiYXGRFCMyc4GhsRc0QlJTVGKCkpOz0hUkNUNyo7LR06LBFiUzY5TC4f/EABoBAQADAQEBAAAAAAAAAAAAAAACAwQFAQb/xAAwEQACAgEDAQUHBAMBAAAAAAAAAQIDEQQSITEUQWGh8BMiUYGRweFicbHRIzIzFf/aAAwDAQACEQMRAD8AvGIiAIiIAiIgCIiAIiIAiIgCInL3o1b1aLUWVtwulTsrcjghSQcHlPUsvB43hZOpEhvZdt3UavTWvqLDYy2lQSFGF4Kzj0QPEn3yZSVkHCTizyElOO5CIiQJCIiAIiIAiIgCIiAIiIAiIgCIiAIiIAiIgCIiAIiIAiIgCcbfP+ztV8xZ/pM7M42+f9nar5iz/SZOv/ZfuRn/AKsi/Yv953fPn+HVLBlfdi/3nd8+f4dUsGW6n/rIro/5oRETOXCIiAIiIAiIgCIiAIiIAiIgCIiAIiIAiIgCIiAIiIAiIgCcbfP+ztV8xZ/pMwbxb86LRcrbOKz8knpP9Pgv6xErjePtZu1NdlNdNddVilCWJd+Fhg4xgKceozVTp7JNSS4M9t0Ippvkk3Yv953fPn+HVLBlfdi/3nd8+f4dUiO8O+20tPrtQiamwKlrhVKowC8RKjDL0wRLZ0u26SRXC1V1RbLviU1sztj1iEC6um5fEgGt/eMr/wBMnm7vaNotYQoc1Wn+7swpJ8lb5LezOfVKbNNZDlothqIT6MlMREzF4iIgCIiAIiIAiIgCIiAIiIAiIgCIiAIiIAiIgCVTv32oMS1GhbAHJ7x1J8RUfAfp+7zPQ7WN8DUnwSlsPYM2sDzWs8gnqLc8+r2yoZ09Jpk1vn8jn6m9p7I/M+sxJJJJJ5knmSfMnxnyInVOeXH2Lfed3z5/h1SHdq+zzXtJmxytRLB7QO7P1pn6ZMexb7zu+fP8OqZO13YJu0i3oMvQST822A3uIU+wGcmM9mqee/g6MobtOvApiIidY5xPtyO02zTladWzWUdA5yXr+nq6+rqPDylx03K6hlIZWAIIOQQeYIPiMTy9LJ7Jt72WwaO0ko+TSSfktzYp7CMkeRz5zm6vTLG+HzN+mvedki24iJyToiIiAIiIAiIgCIiAIiIAiIgCIiAIiIAmPUXrWjOxwqgsT5ADJPuEySO9oOpNezNSR1KcP7bKh+pjJQjukl8SMntTZRO19ptqb7Ln+VYxb2A9F+hcD6JpxE+lSwsI4TeeRERPTwuPsW+87vnz/Dqk/srDKVYAqQQQeYIPIgiVv2J6oGnUV+Kur/Qy8P8A9JZU4Gq4tkdnT81oobfvcizQWlkBbTOfQbrwk/3bnwPkfEevMik9QajTpYpR1VkYYKsAQR5EHrILtbsd0ljcVNllGfweVifQG5j9qbKdasYs+plt0jzmBTMk3Z1sqy/aNJQHhqYWu3gFXmMn1nA+k+Um+j7FdODm3UXOPJVWv3k5MnGx9h6fSV93p61RepxzLHzZjzY+2Su1sNrUOTyrSy3JyN+Iicg6QiIgCIiAIiIAiIgCIiAIiIAiIgCIiAJGe0motsvUY8ArfQtiMfqBkmmttPQi+mypuliMh/WBGfrk65bZJ/BkZrdFo8yRMup0zVuyOMOjFWHkykg/WJin0pwRERAJX2a7fGl1y8ZxXcO6Y+AJIKMfY2B7GMvmeW5cXZz2grci6bUti9fRR2PK0eAJ/H+325nM1tDf+SPzN+ltS9x/IsKIico6IiIJgCIiAIiIAiIgCIiAIiIAiIgCIiAIiIAiIgCIiAVD2t7qmu34XWPi7MC3H4NnQN7GGB7R+lK5np7V6RLa2rsUMjgqynoQZRu++4VugcugZ9MT6L9SmfwbPL1N0PqPKdfR6hSWyXXuOZqaGnvj0InEROiYhERAJpu92qazTAJbjUVjpxkiwD1W+P6wPtkx03bNoiPTq1KHy4UcfQQ3/aU1EzT0tU3nBojqLI8ZLg1vbRpVHxVF7n9LhrX35J+qYd19ta3a+o4rcVaKkhmrTIFj9URnPNx0JHIYAyOcgm6e51+vswgK1A+naR6K+ofjN6vfiXxsfZFWlpWmleFFHtJPizHxJPPMw3qqlbYL3v4NVLsteZPj+TdiInONwiIgCIiAIiIAiIgCIiAIiIAiIgCIiAIiIAn5srDAhgCpGCCMgg9QQeon6iAV5vH2QUWkvpH7lj/dtlqj7Pwk+seoSvtqbhbR05PHp7GX8av41fb6PMfSBPQkTZXrLIcPkyz0sJcrg8vW1MpwwKn1gj7Z+UUnoCfZz+yeoWQHqAfbzhawOgA9gxNH/ofp8ynsX6vI88bN3L1+oI7vTW4P4Tr3a/tPjP0Sebu9jiqQ+tsD+PdVkhfY1nU+wAe2WbEos1tkuFwXQ0sI8vkw6TSV1IqVoqIowqqMAD1ATNETEahERAEREAREQBERAEREAREQBERAERPhMA+xK93h7X6KWKaavv2HIuW4a8/okDL+3kPImRxu2fW/ktKP1bPt45qjpLZLODPLU1xeMlyxKZ+7RrfyWk/Zs/5JMuzrfW/aBu75aV7vgxwBh8rjzniY/iieT0tkI7n0PYaiE3tRNInK3j3ko0NPeXE8+SqObu3ko/79BKt2p2xa1ye5SqlPDI7x/pZvR/6Z5Vp528x6Htl0K+GXPEohe1LagIJuU+o1V4PuUGSndztiDME1taoDy71M8I/xockD1gn2Syeitis9f2K46quTx0LOiflHBAIIIPMEcwQehBnL3l3no0NPeXE8+SIObufID7SeQmRRcnhGltJZZ1olMa7tZ2he/DpkSsH5Kqhus955H6FmO3fzblPpWhwv/uaUKv0kKPtmzsVnfj6mbtUPEuuJXG7Ha8lrivWItRbkLVJ7vPhxKeae3JHniWPM1lUq3iSL4WRmsxESGb29plGic1IhuuHygG4UTPMBnwefTkB7pDrO2jWZ5U6UD1iw/Xxj7JbDS2zWUiuWori8NlyRKZ+7RrfyWk/Zs/5IHbRrfyWk/Zs/5JPsVpDtdZc0RExmoREQBERAEREAREQBIR2s7cajRCtCQ17cBI68AGX9/or7GMm8q7tuB/qp8Pjff8VNGlipWxTKNQ2q20Qzcjdf4fqhWSVrUcdjDrwggAD1knHvPhLt0O6WhpULXpqAB4lFZj7XbJPvkA7EnXj1Q5cRWoj2A2Z+sj3y1pfrLJe0254RVpa47N3eaX9C6b8hR+7T/aZtPoqq893XWmevCoXOPPA5zPBmHLNeEUR2n7Xa/aFi5PBTipR4ZABc+0sSP1R5Scdme5VFemTU2or3WjjXiGQiH5PCD4kYOevPHtrDe0/1/VfP2/62l+btfeWm+Yq/hrOpqW4UxjE59CU7ZSZuanR12KUsRHQ9VZQw9xlG9o+6qaHVDugRTaCyDrwkHDLnyGQR/ix4S+JV/bcPR0vtt+yqZtHNqxR7mX6qKdbfwOv2RbYa7RGtjk0PwD/Aw4lH0HiHsAld9ou221O0LefoVE1IPABDhj9L8R93lJb2In0dV7avsslb7YUjU3A9RbYD7eNszbTBLUTfrky2Tbpj66F39ne71em0VTBR3tyLY7/hHiHEFz5AEDHtPjJQygjBwQeRHh7pSeh2RvC1SNU2q7oqpTGpQDgIHDgd5yGMcpn/AKD3l/G1f/yk/wCSZZ0KUm3NfU0Qu2xSUH9Dndpm71ek1vxQC12r3gUdFOSrKB4DIBx4cWPCWR2XbZbUbPUOcvSxqJPUqACmf1WA/Vld6/cjbd5BuqutIGAXvqYgdcAmyTvst3e1WjqvXU1msu6so4kbIC4J9An1S3UOLpSck2vErpUlbnDSZTm0rHa61nzxmxy2fxixz9eZd+5O7ug+BUvXTRYWRSzsquxfA4wWIyMNkY8MTj75dlXwi1r9K6I7nL1vngLHqysASpPiMEZ8pFaOzrbNJPdAr669QEz7mEnZZC+CSlgjCE6ptuOS4f6F035Cj92n+0f0LpvyFH7tP9pT+s3f3gpUuzawheZ4NUXIH+FXyfoEw7vdp+t07jvrGvpz6SvgvjxK2dc+o5H2zP2WTWYST+Zd2iKeJRwXnEx6bULYiuhyrgMp8wwyD7jMkwGwREQBERAEREAREQBIn2lbuNrNEe7HFbUe8QDq2AQyj1lTkeZAksiThNwkpLuIyipJpnnHdneG3Q6lbqxnGVdDyDKcZU+XMA58CB7Jbuh7V9m2KC9j1N4q9bEj6UBBmxvD2caHWMXKtVaeZesheI+bKQVJ9eM+uRp+xJM8tW+PXUCfeHE6E7NPdzPKZijXdVxHlEl+6bsr85/yrf5J1Nib0aTWcfwazvODHF6Lrjizj5QGehkE+4iv5437kfzyT7lbjjZ3e4uNve8PVODHDxfpHPyvqmeyNCi9knn14F0JXOXvJYKa3t+/9V8/b/EaX5u195ab5ir+Gshm1ux9b77bfhTL3ru/D3QOONi2M8fPGZPNm6Puaa6s8XdoqZxjPCoXOPDpJ6m6E4RUX0IUVShKTaNmVh23fJ0v+K37K5Z8jO+u5Q2iKgbjV3ZY8k488XD+kMfJ+uUaeahYpS6F10XKDSIr2I/J1Xtq+y2R3tQ3cfT6xrQD3N54w3gHPy1J885b2H1GWXuVuUNnC0C4297w9U4McPF+kc/K+qd/X7PqvrNdyK6N1Vhkf/h9c0PUqN7nHlMpVDlUoPqVRuJ2mppqhp9UHNa8ksUcRVevCy9SB4EezHKTYdp2yvzn/Kt/knG2h2M6Rzmm66r9E4sUezOG95M0fuIr+eN+5H88lPstj3NtEY9ogsYTJP8AdN2V+c/5Vv8AJO3sfbVGrr7zTvxpkrnhZeY6jDAHxle/cRX88b9yP55Nd0d2hoNP3IsNnps/Fw8PyscsZPlKLY0KP+Ntv14F1crW/fXBh1+/+zqLWqtv4bEOGHd2HB69QuD1mv8AdN2V+c/5Vv8AJOTtzsmTU6m286l1NjcXCKwQOQGM8XPpNH7iVf53Z+6X+aTjDTYWZPPrwIuV+eIr18zu6ztW2YikrY9jeCrW4JPllwAPfKRvsNljMF5uxIUc+bMSFHn1xLUTsTp/C1Vp9iKPtJki3f7OdDo3Fiq1lo6PYQxU+aqAFB9eM+uXV3UUJ7MtlU6rbWt2Edjd7RtTpKK3+UlSK3tCgEe+dCInNby8m5LCwIiJ4eiIiAIiIAiIgCIiAIiIAiIgCIiAIiIAiJi1WqSpGsc8KICzHyAGTyHWAZYmPT3h0VgGAYAgMpVsHzVuYPqMyQBERAEREAREQBERAEREAREQBIBuvoTZwattVYtz3ahXRnJW5Q1irWtZbC8IUMMA9PdP5HNHuNRXeLRZeVVneukuDVW9uQ7IuM/hHqTjMurkkmvXeVTi20yG7v1/+Uam/h1a2/BrPjXuZq3+Uc1rxnhI4QM4E2d1rX1Wp+C6lreKrSNVZix1J4b62rcMDnJrKel16+ckuh3DrqosoGp1jU2VNV3bOhVA/VkATk3Xnz6nlOjpN2aa9UdSpfvDUtJGRwkKVwxGM8WFUdcYHSXyuj73kUxqlx5lfLowmyXtDahnfUitvjbGYomqKBUHFyJXly6z5ZfY2iGPhR07bQRKqjafhHdgMr1F+LKkuGABbl9cnf8A4Qp+CjT8VvALe+zleLi73vsZ4cY4uXTp4+Mw6zcemwOBbqKw+oGqHAyApaBglCUOMnn48x4T1Xx7/jkOmXd8DpbC0q16ZFVbUGM8Frl7FLEsQzEnJBPmZWu5G17jboKLXsJ47LVJZjx02UW4yT14bFcc/V5S0NmaA01Cs23W4z6drBnOSTzYADlnA5dBORptxtPWdMytaH0qPWjZXJV1ZfT9HnjiJGMcz4yqFkVuT7/6ZZKEnta7vwRXdzVrqtdqEsuZq9WLSEW0hk7i4KgHCcpmv0vDImtptN3ezUuWy7vLNYlbE2u3opqWVQATy5cj5+Mm2z9ytLQdOagyvp8gOAgaziUoe9YL6XXPhzn3/wAHUfBl0/HbwLb34OV4uLvDbgnhxjiOOmceMsd0c8dOPLP4IKqWOevP2/JErmf4Q2p727vV2oulHxjcHcegpTu88OCCfCc7Q7XvTUCp3s4LdoCyo8THkl71W158v/TPD05+uTt9yKDqe+7y/h70XmnjHcm4AAWFcZzyB69Z9O5On+K525q1DalWyueN342U+j8gnHLr6I5z1XQxg89lMjei20Ttxm77KPZZpe64+nd1VuH7vPLNi2DOJIOz61m0KlmLHvL+ZJJ5X2Acz6p+6dx9KoTHF3iX/CO9wnes/GzlWfh5qeIjHlj2zLsHdVdGxKX6p0PFip3U1qXfjLKoUYOc+P4Rldk4SjheHlknCMlLL8fPBD97FcajaFy23JZpq9NZVw2MqgtxcQKZ4WBAHUTb3y2e9aK3Fc41OtpPd12MH4e6KlFORwksG5Zx0ne2puNRqL3tss1GLO77ypXC1OKvkB1C5I6+PjN/b+76atEVrLa+7sW1WrKqwZQwHNlP431SSuitvruX3R46m8+vj9iJbzbDrXS6Rl+F1E201cLX2cYS20l1chiC3pEZyccsdJ916Gl9pVo9nBVoKwmXZiMLfz4ic55Dn15SUW7so9FdVl2os7u1bRY7KbGZH41DNw4Izy6DkJrbc3Lp1VhsNuorLoK7RW4VbUBJCuCD5kZGORnkbV0k/WUw631S9YZB9phyNRcLr0s0+j0ttZW1gOIqeLiXOGzjnmdjYVXfbU1DOmqYpcCti2kUV/Eq3C9fHzyf0T1E7e0dwdNdaXazUKjLWj0o4Wp1q+QrDh4iPpmevdBF1L3pqNUveOLHqV1FTEALhl4MkYA8ZJ3RcceH9fk8VUk8+P8AZwd0KGo1hq1LapdUVsJLWGyjVLxAixc/JZRy4RjA+kTZ7QNHaXrtYah9IiP3i0WFLK2OOG8KCO84QDy8J1Nkbl0ae5bFsvcVhxVW7hkqFhy4QYzz6cyeUzbe3Wr1TK5tvqcK1Zapgpat8cSNkEEfWJD2kfaKWfXr1glsezaQfeB3t1OKDrr3OiqbTvU7Ke8LPw224IUA8s5Ez37Wf+lqu8uGUNOkesPjia2mxncID4WMgzjyk22fu1TRaLK+MYpTThcgqErJK+Gc8+uZp3bj6VhZni7yy7v+9wneqwZWCq/DyUcIGPImTV0Oj6YwRdUuviRejYyVPtQq+o/q1ZWrN9jYD6Us2QW5nJJBPSae8e2WSnZ+LijUaWvVMC+Dac0KE6+mSotOOecGT9t26idUeKz+tjFnNfRxX3XocuXo8+eec013F0mGDhrM0JpwXCMUStSoKHh9Fjkknz8ojdHOZeH8Yf3DqljC9cn42NqC209b6RKd3pioySOa2HIHQZ5SObnaCy6i96xqk1JW9E1D2saSxd1XgTiOCuF58PLBxJLRuUiXLamp1isq1Kyh0C2CkBV7wcHPIznmPlHGJ+dDuLVUHTv9W9LixTS1i918aSWIVVBBySQc+Mj7SKTw/h5HuyTayvj5mluBwo1tTfCq70VO9otsNihsEd9U5ySHPXBxy6dJMpxdhbrV6V2cWX22Mq18drBmWtM8KDAHLn7TO1KbZKUsotrTUcMRESosEREAREQBERAEREAREQBERAEREAREQBERAEREA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data:image/jpeg;base64,/9j/4AAQSkZJRgABAQAAAQABAAD/2wCEAAkGBhAREBUUERIQFBIVGBoWFxUXFBcUFRgXFxgVFhgXFxIXHTIeFxwkGRcVHzEgJCcqLCwsFiAxNTAqNSYrLCkBCQoKDgwOGg8PGjAkHiQsLCwrLy0pLDAsLDIsLSksKSwsLCw1LCwsLCwpLCwsLCwpLCwsLCwsLCwvLCwsLCksLP/AABEIANUA7QMBIgACEQEDEQH/xAAcAAEAAgMBAQEAAAAAAAAAAAAABgcDBAUIAQL/xABLEAACAgEBBQQEBwwJAgcAAAABAgADEQQFBhIhMQcTQVEiYXGRFCMyc4GhsRc0QlJTVGKCkpOz0hUkNUNyo7LR06LBFiUzY5TC4f/EABoBAQADAQEBAAAAAAAAAAAAAAACAwQFAQb/xAAwEQACAgEDAQUHBAMBAAAAAAAAAQIDEQQSITEUQWGh8BMiUYGRweFicbHRIzIzFf/aAAwDAQACEQMRAD8AvGIiAIiIAiIgCIiAIiIAiIgCInL3o1b1aLUWVtwulTsrcjghSQcHlPUsvB43hZOpEhvZdt3UavTWvqLDYy2lQSFGF4Kzj0QPEn3yZSVkHCTizyElOO5CIiQJCIiAIiIAiIgCIiAIiIAiIgCIiAIiIAiIgCIiAIiIAiIgCcbfP+ztV8xZ/pM7M42+f9nar5iz/SZOv/ZfuRn/AKsi/Yv953fPn+HVLBlfdi/3nd8+f4dUsGW6n/rIro/5oRETOXCIiAIiIAiIgCIiAIiIAiIgCIiAIiIAiIgCIiAIiIAiIgCcbfP+ztV8xZ/pMwbxb86LRcrbOKz8knpP9Pgv6xErjePtZu1NdlNdNddVilCWJd+Fhg4xgKceozVTp7JNSS4M9t0Ippvkk3Yv953fPn+HVLBlfdi/3nd8+f4dUiO8O+20tPrtQiamwKlrhVKowC8RKjDL0wRLZ0u26SRXC1V1RbLviU1sztj1iEC6um5fEgGt/eMr/wBMnm7vaNotYQoc1Wn+7swpJ8lb5LezOfVKbNNZDlothqIT6MlMREzF4iIgCIiAIiIAiIgCIiAIiIAiIgCIiAIiIAiIgCVTv32oMS1GhbAHJ7x1J8RUfAfp+7zPQ7WN8DUnwSlsPYM2sDzWs8gnqLc8+r2yoZ09Jpk1vn8jn6m9p7I/M+sxJJJJJ5knmSfMnxnyInVOeXH2Lfed3z5/h1SHdq+zzXtJmxytRLB7QO7P1pn6ZMexb7zu+fP8OqZO13YJu0i3oMvQST822A3uIU+wGcmM9mqee/g6MobtOvApiIidY5xPtyO02zTladWzWUdA5yXr+nq6+rqPDylx03K6hlIZWAIIOQQeYIPiMTy9LJ7Jt72WwaO0ko+TSSfktzYp7CMkeRz5zm6vTLG+HzN+mvedki24iJyToiIiAIiIAiIgCIiAIiIAiIgCIiAIiIAmPUXrWjOxwqgsT5ADJPuEySO9oOpNezNSR1KcP7bKh+pjJQjukl8SMntTZRO19ptqb7Ln+VYxb2A9F+hcD6JpxE+lSwsI4TeeRERPTwuPsW+87vnz/Dqk/srDKVYAqQQQeYIPIgiVv2J6oGnUV+Kur/Qy8P8A9JZU4Gq4tkdnT81oobfvcizQWlkBbTOfQbrwk/3bnwPkfEevMik9QajTpYpR1VkYYKsAQR5EHrILtbsd0ljcVNllGfweVifQG5j9qbKdasYs+plt0jzmBTMk3Z1sqy/aNJQHhqYWu3gFXmMn1nA+k+Um+j7FdODm3UXOPJVWv3k5MnGx9h6fSV93p61RepxzLHzZjzY+2Su1sNrUOTyrSy3JyN+Iicg6QiIgCIiAIiIAiIgCIiAIiIAiIgCIiAJGe0motsvUY8ArfQtiMfqBkmmttPQi+mypuliMh/WBGfrk65bZJ/BkZrdFo8yRMup0zVuyOMOjFWHkykg/WJin0pwRERAJX2a7fGl1y8ZxXcO6Y+AJIKMfY2B7GMvmeW5cXZz2grci6bUti9fRR2PK0eAJ/H+325nM1tDf+SPzN+ltS9x/IsKIico6IiIJgCIiAIiIAiIgCIiAIiIAiIgCIiAIiIAiIgCIiAVD2t7qmu34XWPi7MC3H4NnQN7GGB7R+lK5np7V6RLa2rsUMjgqynoQZRu++4VugcugZ9MT6L9SmfwbPL1N0PqPKdfR6hSWyXXuOZqaGnvj0InEROiYhERAJpu92qazTAJbjUVjpxkiwD1W+P6wPtkx03bNoiPTq1KHy4UcfQQ3/aU1EzT0tU3nBojqLI8ZLg1vbRpVHxVF7n9LhrX35J+qYd19ta3a+o4rcVaKkhmrTIFj9URnPNx0JHIYAyOcgm6e51+vswgK1A+naR6K+ofjN6vfiXxsfZFWlpWmleFFHtJPizHxJPPMw3qqlbYL3v4NVLsteZPj+TdiInONwiIgCIiAIiIAiIgCIiAIiIAiIgCIiAIiIAn5srDAhgCpGCCMgg9QQeon6iAV5vH2QUWkvpH7lj/dtlqj7Pwk+seoSvtqbhbR05PHp7GX8av41fb6PMfSBPQkTZXrLIcPkyz0sJcrg8vW1MpwwKn1gj7Z+UUnoCfZz+yeoWQHqAfbzhawOgA9gxNH/ofp8ynsX6vI88bN3L1+oI7vTW4P4Tr3a/tPjP0Sebu9jiqQ+tsD+PdVkhfY1nU+wAe2WbEos1tkuFwXQ0sI8vkw6TSV1IqVoqIowqqMAD1ATNETEahERAEREAREQBERAEREAREQBERAERPhMA+xK93h7X6KWKaavv2HIuW4a8/okDL+3kPImRxu2fW/ktKP1bPt45qjpLZLODPLU1xeMlyxKZ+7RrfyWk/Zs/5JMuzrfW/aBu75aV7vgxwBh8rjzniY/iieT0tkI7n0PYaiE3tRNInK3j3ko0NPeXE8+SqObu3ko/79BKt2p2xa1ye5SqlPDI7x/pZvR/6Z5Vp528x6Htl0K+GXPEohe1LagIJuU+o1V4PuUGSndztiDME1taoDy71M8I/xockD1gn2Syeitis9f2K46quTx0LOiflHBAIIIPMEcwQehBnL3l3no0NPeXE8+SIObufID7SeQmRRcnhGltJZZ1olMa7tZ2he/DpkSsH5Kqhus955H6FmO3fzblPpWhwv/uaUKv0kKPtmzsVnfj6mbtUPEuuJXG7Ha8lrivWItRbkLVJ7vPhxKeae3JHniWPM1lUq3iSL4WRmsxESGb29plGic1IhuuHygG4UTPMBnwefTkB7pDrO2jWZ5U6UD1iw/Xxj7JbDS2zWUiuWori8NlyRKZ+7RrfyWk/Zs/5IHbRrfyWk/Zs/5JPsVpDtdZc0RExmoREQBERAEREAREQBIR2s7cajRCtCQ17cBI68AGX9/or7GMm8q7tuB/qp8Pjff8VNGlipWxTKNQ2q20Qzcjdf4fqhWSVrUcdjDrwggAD1knHvPhLt0O6WhpULXpqAB4lFZj7XbJPvkA7EnXj1Q5cRWoj2A2Z+sj3y1pfrLJe0254RVpa47N3eaX9C6b8hR+7T/aZtPoqq893XWmevCoXOPPA5zPBmHLNeEUR2n7Xa/aFi5PBTipR4ZABc+0sSP1R5Scdme5VFemTU2or3WjjXiGQiH5PCD4kYOevPHtrDe0/1/VfP2/62l+btfeWm+Yq/hrOpqW4UxjE59CU7ZSZuanR12KUsRHQ9VZQw9xlG9o+6qaHVDugRTaCyDrwkHDLnyGQR/ix4S+JV/bcPR0vtt+yqZtHNqxR7mX6qKdbfwOv2RbYa7RGtjk0PwD/Aw4lH0HiHsAld9ou221O0LefoVE1IPABDhj9L8R93lJb2In0dV7avsslb7YUjU3A9RbYD7eNszbTBLUTfrky2Tbpj66F39ne71em0VTBR3tyLY7/hHiHEFz5AEDHtPjJQygjBwQeRHh7pSeh2RvC1SNU2q7oqpTGpQDgIHDgd5yGMcpn/AKD3l/G1f/yk/wCSZZ0KUm3NfU0Qu2xSUH9Dndpm71ek1vxQC12r3gUdFOSrKB4DIBx4cWPCWR2XbZbUbPUOcvSxqJPUqACmf1WA/Vld6/cjbd5BuqutIGAXvqYgdcAmyTvst3e1WjqvXU1msu6so4kbIC4J9An1S3UOLpSck2vErpUlbnDSZTm0rHa61nzxmxy2fxixz9eZd+5O7ug+BUvXTRYWRSzsquxfA4wWIyMNkY8MTj75dlXwi1r9K6I7nL1vngLHqysASpPiMEZ8pFaOzrbNJPdAr669QEz7mEnZZC+CSlgjCE6ptuOS4f6F035Cj92n+0f0LpvyFH7tP9pT+s3f3gpUuzawheZ4NUXIH+FXyfoEw7vdp+t07jvrGvpz6SvgvjxK2dc+o5H2zP2WTWYST+Zd2iKeJRwXnEx6bULYiuhyrgMp8wwyD7jMkwGwREQBERAEREAREQBIn2lbuNrNEe7HFbUe8QDq2AQyj1lTkeZAksiThNwkpLuIyipJpnnHdneG3Q6lbqxnGVdDyDKcZU+XMA58CB7Jbuh7V9m2KC9j1N4q9bEj6UBBmxvD2caHWMXKtVaeZesheI+bKQVJ9eM+uRp+xJM8tW+PXUCfeHE6E7NPdzPKZijXdVxHlEl+6bsr85/yrf5J1Nib0aTWcfwazvODHF6Lrjizj5QGehkE+4iv5437kfzyT7lbjjZ3e4uNve8PVODHDxfpHPyvqmeyNCi9knn14F0JXOXvJYKa3t+/9V8/b/EaX5u195ab5ir+Gshm1ux9b77bfhTL3ru/D3QOONi2M8fPGZPNm6Puaa6s8XdoqZxjPCoXOPDpJ6m6E4RUX0IUVShKTaNmVh23fJ0v+K37K5Z8jO+u5Q2iKgbjV3ZY8k488XD+kMfJ+uUaeahYpS6F10XKDSIr2I/J1Xtq+y2R3tQ3cfT6xrQD3N54w3gHPy1J885b2H1GWXuVuUNnC0C4297w9U4McPF+kc/K+qd/X7PqvrNdyK6N1Vhkf/h9c0PUqN7nHlMpVDlUoPqVRuJ2mppqhp9UHNa8ksUcRVevCy9SB4EezHKTYdp2yvzn/Kt/knG2h2M6Rzmm66r9E4sUezOG95M0fuIr+eN+5H88lPstj3NtEY9ogsYTJP8AdN2V+c/5Vv8AJO3sfbVGrr7zTvxpkrnhZeY6jDAHxle/cRX88b9yP55Nd0d2hoNP3IsNnps/Fw8PyscsZPlKLY0KP+Ntv14F1crW/fXBh1+/+zqLWqtv4bEOGHd2HB69QuD1mv8AdN2V+c/5Vv8AJOTtzsmTU6m286l1NjcXCKwQOQGM8XPpNH7iVf53Z+6X+aTjDTYWZPPrwIuV+eIr18zu6ztW2YikrY9jeCrW4JPllwAPfKRvsNljMF5uxIUc+bMSFHn1xLUTsTp/C1Vp9iKPtJki3f7OdDo3Fiq1lo6PYQxU+aqAFB9eM+uXV3UUJ7MtlU6rbWt2Edjd7RtTpKK3+UlSK3tCgEe+dCInNby8m5LCwIiJ4eiIiAIiIAiIgCIiAIiIAiIgCIiAIiIAiJi1WqSpGsc8KICzHyAGTyHWAZYmPT3h0VgGAYAgMpVsHzVuYPqMyQBERAEREAREQBERAEREAREQBIBuvoTZwattVYtz3ahXRnJW5Q1irWtZbC8IUMMA9PdP5HNHuNRXeLRZeVVneukuDVW9uQ7IuM/hHqTjMurkkmvXeVTi20yG7v1/+Uam/h1a2/BrPjXuZq3+Uc1rxnhI4QM4E2d1rX1Wp+C6lreKrSNVZix1J4b62rcMDnJrKel16+ckuh3DrqosoGp1jU2VNV3bOhVA/VkATk3Xnz6nlOjpN2aa9UdSpfvDUtJGRwkKVwxGM8WFUdcYHSXyuj73kUxqlx5lfLowmyXtDahnfUitvjbGYomqKBUHFyJXly6z5ZfY2iGPhR07bQRKqjafhHdgMr1F+LKkuGABbl9cnf8A4Qp+CjT8VvALe+zleLi73vsZ4cY4uXTp4+Mw6zcemwOBbqKw+oGqHAyApaBglCUOMnn48x4T1Xx7/jkOmXd8DpbC0q16ZFVbUGM8Frl7FLEsQzEnJBPmZWu5G17jboKLXsJ47LVJZjx02UW4yT14bFcc/V5S0NmaA01Cs23W4z6drBnOSTzYADlnA5dBORptxtPWdMytaH0qPWjZXJV1ZfT9HnjiJGMcz4yqFkVuT7/6ZZKEnta7vwRXdzVrqtdqEsuZq9WLSEW0hk7i4KgHCcpmv0vDImtptN3ezUuWy7vLNYlbE2u3opqWVQATy5cj5+Mm2z9ytLQdOagyvp8gOAgaziUoe9YL6XXPhzn3/wAHUfBl0/HbwLb34OV4uLvDbgnhxjiOOmceMsd0c8dOPLP4IKqWOevP2/JErmf4Q2p727vV2oulHxjcHcegpTu88OCCfCc7Q7XvTUCp3s4LdoCyo8THkl71W158v/TPD05+uTt9yKDqe+7y/h70XmnjHcm4AAWFcZzyB69Z9O5On+K525q1DalWyueN342U+j8gnHLr6I5z1XQxg89lMjei20Ttxm77KPZZpe64+nd1VuH7vPLNi2DOJIOz61m0KlmLHvL+ZJJ5X2Acz6p+6dx9KoTHF3iX/CO9wnes/GzlWfh5qeIjHlj2zLsHdVdGxKX6p0PFip3U1qXfjLKoUYOc+P4Rldk4SjheHlknCMlLL8fPBD97FcajaFy23JZpq9NZVw2MqgtxcQKZ4WBAHUTb3y2e9aK3Fc41OtpPd12MH4e6KlFORwksG5Zx0ne2puNRqL3tss1GLO77ypXC1OKvkB1C5I6+PjN/b+76atEVrLa+7sW1WrKqwZQwHNlP431SSuitvruX3R46m8+vj9iJbzbDrXS6Rl+F1E201cLX2cYS20l1chiC3pEZyccsdJ916Gl9pVo9nBVoKwmXZiMLfz4ic55Dn15SUW7so9FdVl2os7u1bRY7KbGZH41DNw4Izy6DkJrbc3Lp1VhsNuorLoK7RW4VbUBJCuCD5kZGORnkbV0k/WUw631S9YZB9phyNRcLr0s0+j0ttZW1gOIqeLiXOGzjnmdjYVXfbU1DOmqYpcCti2kUV/Eq3C9fHzyf0T1E7e0dwdNdaXazUKjLWj0o4Wp1q+QrDh4iPpmevdBF1L3pqNUveOLHqV1FTEALhl4MkYA8ZJ3RcceH9fk8VUk8+P8AZwd0KGo1hq1LapdUVsJLWGyjVLxAixc/JZRy4RjA+kTZ7QNHaXrtYah9IiP3i0WFLK2OOG8KCO84QDy8J1Nkbl0ae5bFsvcVhxVW7hkqFhy4QYzz6cyeUzbe3Wr1TK5tvqcK1Zapgpat8cSNkEEfWJD2kfaKWfXr1glsezaQfeB3t1OKDrr3OiqbTvU7Ke8LPw224IUA8s5Ez37Wf+lqu8uGUNOkesPjia2mxncID4WMgzjyk22fu1TRaLK+MYpTThcgqErJK+Gc8+uZp3bj6VhZni7yy7v+9wneqwZWCq/DyUcIGPImTV0Oj6YwRdUuviRejYyVPtQq+o/q1ZWrN9jYD6Us2QW5nJJBPSae8e2WSnZ+LijUaWvVMC+Dac0KE6+mSotOOecGT9t26idUeKz+tjFnNfRxX3XocuXo8+eec013F0mGDhrM0JpwXCMUStSoKHh9Fjkknz8ojdHOZeH8Yf3DqljC9cn42NqC209b6RKd3pioySOa2HIHQZ5SObnaCy6i96xqk1JW9E1D2saSxd1XgTiOCuF58PLBxJLRuUiXLamp1isq1Kyh0C2CkBV7wcHPIznmPlHGJ+dDuLVUHTv9W9LixTS1i918aSWIVVBBySQc+Mj7SKTw/h5HuyTayvj5mluBwo1tTfCq70VO9otsNihsEd9U5ySHPXBxy6dJMpxdhbrV6V2cWX22Mq18drBmWtM8KDAHLn7TO1KbZKUsotrTUcMRESosEREAREQBERAEREAREQBERAEREAREQBERAEREAREQBERAEREAREQD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data:image/jpeg;base64,/9j/4AAQSkZJRgABAQAAAQABAAD/2wCEAAkGBhAREBUUERIQFBIVGBoWFxUXFBcUFRgXFxgVFhgXFxIXHTIeFxwkGRcVHzEgJCcqLCwsFiAxNTAqNSYrLCkBCQoKDgwOGg8PGjAkHiQsLCwrLy0pLDAsLDIsLSksKSwsLCw1LCwsLCwpLCwsLCwpLCwsLCwsLCwvLCwsLCksLP/AABEIANUA7QMBIgACEQEDEQH/xAAcAAEAAgMBAQEAAAAAAAAAAAAABgcDBAUIAQL/xABLEAACAgEBBQQEBwwJAgcAAAABAgADEQQFBhIhMQcTQVEiYXGRFCMyc4GhsRc0QlJTVGKCkpOz0hUkNUNyo7LR06LBFiUzY5TC4f/EABoBAQADAQEBAAAAAAAAAAAAAAACAwQFAQb/xAAwEQACAgEDAQUHBAMBAAAAAAAAAQIDEQQSITEUQWGh8BMiUYGRweFicbHRIzIzFf/aAAwDAQACEQMRAD8AvGIiAIiIAiIgCIiAIiIAiIgCInL3o1b1aLUWVtwulTsrcjghSQcHlPUsvB43hZOpEhvZdt3UavTWvqLDYy2lQSFGF4Kzj0QPEn3yZSVkHCTizyElOO5CIiQJCIiAIiIAiIgCIiAIiIAiIgCIiAIiIAiIgCIiAIiIAiIgCcbfP+ztV8xZ/pM7M42+f9nar5iz/SZOv/ZfuRn/AKsi/Yv953fPn+HVLBlfdi/3nd8+f4dUsGW6n/rIro/5oRETOXCIiAIiIAiIgCIiAIiIAiIgCIiAIiIAiIgCIiAIiIAiIgCcbfP+ztV8xZ/pMwbxb86LRcrbOKz8knpP9Pgv6xErjePtZu1NdlNdNddVilCWJd+Fhg4xgKceozVTp7JNSS4M9t0Ippvkk3Yv953fPn+HVLBlfdi/3nd8+f4dUiO8O+20tPrtQiamwKlrhVKowC8RKjDL0wRLZ0u26SRXC1V1RbLviU1sztj1iEC6um5fEgGt/eMr/wBMnm7vaNotYQoc1Wn+7swpJ8lb5LezOfVKbNNZDlothqIT6MlMREzF4iIgCIiAIiIAiIgCIiAIiIAiIgCIiAIiIAiIgCVTv32oMS1GhbAHJ7x1J8RUfAfp+7zPQ7WN8DUnwSlsPYM2sDzWs8gnqLc8+r2yoZ09Jpk1vn8jn6m9p7I/M+sxJJJJJ5knmSfMnxnyInVOeXH2Lfed3z5/h1SHdq+zzXtJmxytRLB7QO7P1pn6ZMexb7zu+fP8OqZO13YJu0i3oMvQST822A3uIU+wGcmM9mqee/g6MobtOvApiIidY5xPtyO02zTladWzWUdA5yXr+nq6+rqPDylx03K6hlIZWAIIOQQeYIPiMTy9LJ7Jt72WwaO0ko+TSSfktzYp7CMkeRz5zm6vTLG+HzN+mvedki24iJyToiIiAIiIAiIgCIiAIiIAiIgCIiAIiIAmPUXrWjOxwqgsT5ADJPuEySO9oOpNezNSR1KcP7bKh+pjJQjukl8SMntTZRO19ptqb7Ln+VYxb2A9F+hcD6JpxE+lSwsI4TeeRERPTwuPsW+87vnz/Dqk/srDKVYAqQQQeYIPIgiVv2J6oGnUV+Kur/Qy8P8A9JZU4Gq4tkdnT81oobfvcizQWlkBbTOfQbrwk/3bnwPkfEevMik9QajTpYpR1VkYYKsAQR5EHrILtbsd0ljcVNllGfweVifQG5j9qbKdasYs+plt0jzmBTMk3Z1sqy/aNJQHhqYWu3gFXmMn1nA+k+Um+j7FdODm3UXOPJVWv3k5MnGx9h6fSV93p61RepxzLHzZjzY+2Su1sNrUOTyrSy3JyN+Iicg6QiIgCIiAIiIAiIgCIiAIiIAiIgCIiAJGe0motsvUY8ArfQtiMfqBkmmttPQi+mypuliMh/WBGfrk65bZJ/BkZrdFo8yRMup0zVuyOMOjFWHkykg/WJin0pwRERAJX2a7fGl1y8ZxXcO6Y+AJIKMfY2B7GMvmeW5cXZz2grci6bUti9fRR2PK0eAJ/H+325nM1tDf+SPzN+ltS9x/IsKIico6IiIJgCIiAIiIAiIgCIiAIiIAiIgCIiAIiIAiIgCIiAVD2t7qmu34XWPi7MC3H4NnQN7GGB7R+lK5np7V6RLa2rsUMjgqynoQZRu++4VugcugZ9MT6L9SmfwbPL1N0PqPKdfR6hSWyXXuOZqaGnvj0InEROiYhERAJpu92qazTAJbjUVjpxkiwD1W+P6wPtkx03bNoiPTq1KHy4UcfQQ3/aU1EzT0tU3nBojqLI8ZLg1vbRpVHxVF7n9LhrX35J+qYd19ta3a+o4rcVaKkhmrTIFj9URnPNx0JHIYAyOcgm6e51+vswgK1A+naR6K+ofjN6vfiXxsfZFWlpWmleFFHtJPizHxJPPMw3qqlbYL3v4NVLsteZPj+TdiInONwiIgCIiAIiIAiIgCIiAIiIAiIgCIiAIiIAn5srDAhgCpGCCMgg9QQeon6iAV5vH2QUWkvpH7lj/dtlqj7Pwk+seoSvtqbhbR05PHp7GX8av41fb6PMfSBPQkTZXrLIcPkyz0sJcrg8vW1MpwwKn1gj7Z+UUnoCfZz+yeoWQHqAfbzhawOgA9gxNH/ofp8ynsX6vI88bN3L1+oI7vTW4P4Tr3a/tPjP0Sebu9jiqQ+tsD+PdVkhfY1nU+wAe2WbEos1tkuFwXQ0sI8vkw6TSV1IqVoqIowqqMAD1ATNETEahERAEREAREQBERAEREAREQBERAERPhMA+xK93h7X6KWKaavv2HIuW4a8/okDL+3kPImRxu2fW/ktKP1bPt45qjpLZLODPLU1xeMlyxKZ+7RrfyWk/Zs/5JMuzrfW/aBu75aV7vgxwBh8rjzniY/iieT0tkI7n0PYaiE3tRNInK3j3ko0NPeXE8+SqObu3ko/79BKt2p2xa1ye5SqlPDI7x/pZvR/6Z5Vp528x6Htl0K+GXPEohe1LagIJuU+o1V4PuUGSndztiDME1taoDy71M8I/xockD1gn2Syeitis9f2K46quTx0LOiflHBAIIIPMEcwQehBnL3l3no0NPeXE8+SIObufID7SeQmRRcnhGltJZZ1olMa7tZ2he/DpkSsH5Kqhus955H6FmO3fzblPpWhwv/uaUKv0kKPtmzsVnfj6mbtUPEuuJXG7Ha8lrivWItRbkLVJ7vPhxKeae3JHniWPM1lUq3iSL4WRmsxESGb29plGic1IhuuHygG4UTPMBnwefTkB7pDrO2jWZ5U6UD1iw/Xxj7JbDS2zWUiuWori8NlyRKZ+7RrfyWk/Zs/5IHbRrfyWk/Zs/5JPsVpDtdZc0RExmoREQBERAEREAREQBIR2s7cajRCtCQ17cBI68AGX9/or7GMm8q7tuB/qp8Pjff8VNGlipWxTKNQ2q20Qzcjdf4fqhWSVrUcdjDrwggAD1knHvPhLt0O6WhpULXpqAB4lFZj7XbJPvkA7EnXj1Q5cRWoj2A2Z+sj3y1pfrLJe0254RVpa47N3eaX9C6b8hR+7T/aZtPoqq893XWmevCoXOPPA5zPBmHLNeEUR2n7Xa/aFi5PBTipR4ZABc+0sSP1R5Scdme5VFemTU2or3WjjXiGQiH5PCD4kYOevPHtrDe0/1/VfP2/62l+btfeWm+Yq/hrOpqW4UxjE59CU7ZSZuanR12KUsRHQ9VZQw9xlG9o+6qaHVDugRTaCyDrwkHDLnyGQR/ix4S+JV/bcPR0vtt+yqZtHNqxR7mX6qKdbfwOv2RbYa7RGtjk0PwD/Aw4lH0HiHsAld9ou221O0LefoVE1IPABDhj9L8R93lJb2In0dV7avsslb7YUjU3A9RbYD7eNszbTBLUTfrky2Tbpj66F39ne71em0VTBR3tyLY7/hHiHEFz5AEDHtPjJQygjBwQeRHh7pSeh2RvC1SNU2q7oqpTGpQDgIHDgd5yGMcpn/AKD3l/G1f/yk/wCSZZ0KUm3NfU0Qu2xSUH9Dndpm71ek1vxQC12r3gUdFOSrKB4DIBx4cWPCWR2XbZbUbPUOcvSxqJPUqACmf1WA/Vld6/cjbd5BuqutIGAXvqYgdcAmyTvst3e1WjqvXU1msu6so4kbIC4J9An1S3UOLpSck2vErpUlbnDSZTm0rHa61nzxmxy2fxixz9eZd+5O7ug+BUvXTRYWRSzsquxfA4wWIyMNkY8MTj75dlXwi1r9K6I7nL1vngLHqysASpPiMEZ8pFaOzrbNJPdAr669QEz7mEnZZC+CSlgjCE6ptuOS4f6F035Cj92n+0f0LpvyFH7tP9pT+s3f3gpUuzawheZ4NUXIH+FXyfoEw7vdp+t07jvrGvpz6SvgvjxK2dc+o5H2zP2WTWYST+Zd2iKeJRwXnEx6bULYiuhyrgMp8wwyD7jMkwGwREQBERAEREAREQBIn2lbuNrNEe7HFbUe8QDq2AQyj1lTkeZAksiThNwkpLuIyipJpnnHdneG3Q6lbqxnGVdDyDKcZU+XMA58CB7Jbuh7V9m2KC9j1N4q9bEj6UBBmxvD2caHWMXKtVaeZesheI+bKQVJ9eM+uRp+xJM8tW+PXUCfeHE6E7NPdzPKZijXdVxHlEl+6bsr85/yrf5J1Nib0aTWcfwazvODHF6Lrjizj5QGehkE+4iv5437kfzyT7lbjjZ3e4uNve8PVODHDxfpHPyvqmeyNCi9knn14F0JXOXvJYKa3t+/9V8/b/EaX5u195ab5ir+Gshm1ux9b77bfhTL3ru/D3QOONi2M8fPGZPNm6Puaa6s8XdoqZxjPCoXOPDpJ6m6E4RUX0IUVShKTaNmVh23fJ0v+K37K5Z8jO+u5Q2iKgbjV3ZY8k488XD+kMfJ+uUaeahYpS6F10XKDSIr2I/J1Xtq+y2R3tQ3cfT6xrQD3N54w3gHPy1J885b2H1GWXuVuUNnC0C4297w9U4McPF+kc/K+qd/X7PqvrNdyK6N1Vhkf/h9c0PUqN7nHlMpVDlUoPqVRuJ2mppqhp9UHNa8ksUcRVevCy9SB4EezHKTYdp2yvzn/Kt/knG2h2M6Rzmm66r9E4sUezOG95M0fuIr+eN+5H88lPstj3NtEY9ogsYTJP8AdN2V+c/5Vv8AJO3sfbVGrr7zTvxpkrnhZeY6jDAHxle/cRX88b9yP55Nd0d2hoNP3IsNnps/Fw8PyscsZPlKLY0KP+Ntv14F1crW/fXBh1+/+zqLWqtv4bEOGHd2HB69QuD1mv8AdN2V+c/5Vv8AJOTtzsmTU6m286l1NjcXCKwQOQGM8XPpNH7iVf53Z+6X+aTjDTYWZPPrwIuV+eIr18zu6ztW2YikrY9jeCrW4JPllwAPfKRvsNljMF5uxIUc+bMSFHn1xLUTsTp/C1Vp9iKPtJki3f7OdDo3Fiq1lo6PYQxU+aqAFB9eM+uXV3UUJ7MtlU6rbWt2Edjd7RtTpKK3+UlSK3tCgEe+dCInNby8m5LCwIiJ4eiIiAIiIAiIgCIiAIiIAiIgCIiAIiIAiJi1WqSpGsc8KICzHyAGTyHWAZYmPT3h0VgGAYAgMpVsHzVuYPqMyQBERAEREAREQBERAEREAREQBIBuvoTZwattVYtz3ahXRnJW5Q1irWtZbC8IUMMA9PdP5HNHuNRXeLRZeVVneukuDVW9uQ7IuM/hHqTjMurkkmvXeVTi20yG7v1/+Uam/h1a2/BrPjXuZq3+Uc1rxnhI4QM4E2d1rX1Wp+C6lreKrSNVZix1J4b62rcMDnJrKel16+ckuh3DrqosoGp1jU2VNV3bOhVA/VkATk3Xnz6nlOjpN2aa9UdSpfvDUtJGRwkKVwxGM8WFUdcYHSXyuj73kUxqlx5lfLowmyXtDahnfUitvjbGYomqKBUHFyJXly6z5ZfY2iGPhR07bQRKqjafhHdgMr1F+LKkuGABbl9cnf8A4Qp+CjT8VvALe+zleLi73vsZ4cY4uXTp4+Mw6zcemwOBbqKw+oGqHAyApaBglCUOMnn48x4T1Xx7/jkOmXd8DpbC0q16ZFVbUGM8Frl7FLEsQzEnJBPmZWu5G17jboKLXsJ47LVJZjx02UW4yT14bFcc/V5S0NmaA01Cs23W4z6drBnOSTzYADlnA5dBORptxtPWdMytaH0qPWjZXJV1ZfT9HnjiJGMcz4yqFkVuT7/6ZZKEnta7vwRXdzVrqtdqEsuZq9WLSEW0hk7i4KgHCcpmv0vDImtptN3ezUuWy7vLNYlbE2u3opqWVQATy5cj5+Mm2z9ytLQdOagyvp8gOAgaziUoe9YL6XXPhzn3/wAHUfBl0/HbwLb34OV4uLvDbgnhxjiOOmceMsd0c8dOPLP4IKqWOevP2/JErmf4Q2p727vV2oulHxjcHcegpTu88OCCfCc7Q7XvTUCp3s4LdoCyo8THkl71W158v/TPD05+uTt9yKDqe+7y/h70XmnjHcm4AAWFcZzyB69Z9O5On+K525q1DalWyueN342U+j8gnHLr6I5z1XQxg89lMjei20Ttxm77KPZZpe64+nd1VuH7vPLNi2DOJIOz61m0KlmLHvL+ZJJ5X2Acz6p+6dx9KoTHF3iX/CO9wnes/GzlWfh5qeIjHlj2zLsHdVdGxKX6p0PFip3U1qXfjLKoUYOc+P4Rldk4SjheHlknCMlLL8fPBD97FcajaFy23JZpq9NZVw2MqgtxcQKZ4WBAHUTb3y2e9aK3Fc41OtpPd12MH4e6KlFORwksG5Zx0ne2puNRqL3tss1GLO77ypXC1OKvkB1C5I6+PjN/b+76atEVrLa+7sW1WrKqwZQwHNlP431SSuitvruX3R46m8+vj9iJbzbDrXS6Rl+F1E201cLX2cYS20l1chiC3pEZyccsdJ916Gl9pVo9nBVoKwmXZiMLfz4ic55Dn15SUW7so9FdVl2os7u1bRY7KbGZH41DNw4Izy6DkJrbc3Lp1VhsNuorLoK7RW4VbUBJCuCD5kZGORnkbV0k/WUw631S9YZB9phyNRcLr0s0+j0ttZW1gOIqeLiXOGzjnmdjYVXfbU1DOmqYpcCti2kUV/Eq3C9fHzyf0T1E7e0dwdNdaXazUKjLWj0o4Wp1q+QrDh4iPpmevdBF1L3pqNUveOLHqV1FTEALhl4MkYA8ZJ3RcceH9fk8VUk8+P8AZwd0KGo1hq1LapdUVsJLWGyjVLxAixc/JZRy4RjA+kTZ7QNHaXrtYah9IiP3i0WFLK2OOG8KCO84QDy8J1Nkbl0ae5bFsvcVhxVW7hkqFhy4QYzz6cyeUzbe3Wr1TK5tvqcK1Zapgpat8cSNkEEfWJD2kfaKWfXr1glsezaQfeB3t1OKDrr3OiqbTvU7Ke8LPw224IUA8s5Ez37Wf+lqu8uGUNOkesPjia2mxncID4WMgzjyk22fu1TRaLK+MYpTThcgqErJK+Gc8+uZp3bj6VhZni7yy7v+9wneqwZWCq/DyUcIGPImTV0Oj6YwRdUuviRejYyVPtQq+o/q1ZWrN9jYD6Us2QW5nJJBPSae8e2WSnZ+LijUaWvVMC+Dac0KE6+mSotOOecGT9t26idUeKz+tjFnNfRxX3XocuXo8+eec013F0mGDhrM0JpwXCMUStSoKHh9Fjkknz8ojdHOZeH8Yf3DqljC9cn42NqC209b6RKd3pioySOa2HIHQZ5SObnaCy6i96xqk1JW9E1D2saSxd1XgTiOCuF58PLBxJLRuUiXLamp1isq1Kyh0C2CkBV7wcHPIznmPlHGJ+dDuLVUHTv9W9LixTS1i918aSWIVVBBySQc+Mj7SKTw/h5HuyTayvj5mluBwo1tTfCq70VO9otsNihsEd9U5ySHPXBxy6dJMpxdhbrV6V2cWX22Mq18drBmWtM8KDAHLn7TO1KbZKUsotrTUcMRESosEREAREQBERAEREAREQBERAEREAREQBERAEREAREQBERAEREAREQD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 descr="eusoballoon au dessus de Timmins 2014_0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" b="42278"/>
          <a:stretch/>
        </p:blipFill>
        <p:spPr>
          <a:xfrm>
            <a:off x="-8260" y="-96217"/>
            <a:ext cx="9152260" cy="3803542"/>
          </a:xfrm>
          <a:prstGeom prst="rect">
            <a:avLst/>
          </a:prstGeom>
        </p:spPr>
      </p:pic>
      <p:sp>
        <p:nvSpPr>
          <p:cNvPr id="14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47401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venir Light"/>
                <a:cs typeface="Avenir Light"/>
              </a:rPr>
              <a:t>EC-dynode </a:t>
            </a:r>
            <a:r>
              <a:rPr lang="fr-FR" dirty="0" smtClean="0">
                <a:latin typeface="Avenir Light"/>
                <a:cs typeface="Avenir Light"/>
              </a:rPr>
              <a:t>dimensions</a:t>
            </a:r>
            <a:endParaRPr lang="fr-FR" dirty="0">
              <a:latin typeface="Avenir Light"/>
              <a:cs typeface="Avenir Light"/>
            </a:endParaRPr>
          </a:p>
        </p:txBody>
      </p:sp>
      <p:pic>
        <p:nvPicPr>
          <p:cNvPr id="8" name="Image 7" descr="dyno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8613"/>
            <a:ext cx="3757488" cy="3452974"/>
          </a:xfrm>
          <a:prstGeom prst="rect">
            <a:avLst/>
          </a:prstGeom>
        </p:spPr>
      </p:pic>
      <p:pic>
        <p:nvPicPr>
          <p:cNvPr id="9" name="Image 8" descr="Capture d’écran 2018-11-26 à 18.36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173" y="899168"/>
            <a:ext cx="4313078" cy="345297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49752" y="4736299"/>
            <a:ext cx="8280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800" dirty="0" smtClean="0">
                <a:latin typeface="Avenir Light"/>
                <a:cs typeface="Avenir Light"/>
              </a:rPr>
              <a:t> 54.5 x 54.5 mm x 1.2 mm thickness</a:t>
            </a:r>
          </a:p>
          <a:p>
            <a:pPr algn="just">
              <a:buFont typeface="Arial" pitchFamily="34" charset="0"/>
              <a:buChar char="•"/>
            </a:pPr>
            <a:r>
              <a:rPr lang="en-US" sz="1800" dirty="0" smtClean="0">
                <a:latin typeface="Avenir Light"/>
                <a:cs typeface="Avenir Light"/>
              </a:rPr>
              <a:t> 8 layers PCB</a:t>
            </a:r>
          </a:p>
          <a:p>
            <a:pPr algn="just">
              <a:buFont typeface="Arial" pitchFamily="34" charset="0"/>
              <a:buChar char="•"/>
            </a:pPr>
            <a:r>
              <a:rPr lang="en-US" sz="1800" dirty="0">
                <a:latin typeface="Avenir Light"/>
                <a:cs typeface="Avenir Light"/>
              </a:rPr>
              <a:t> </a:t>
            </a:r>
            <a:r>
              <a:rPr lang="en-US" sz="1800" dirty="0" smtClean="0">
                <a:latin typeface="Avenir Light"/>
                <a:cs typeface="Avenir Light"/>
              </a:rPr>
              <a:t>3 areas 16.5 x 2.5 mm added to spread the potting</a:t>
            </a:r>
          </a:p>
          <a:p>
            <a:pPr algn="just">
              <a:buFont typeface="Arial" pitchFamily="34" charset="0"/>
              <a:buChar char="•"/>
            </a:pPr>
            <a:r>
              <a:rPr lang="en-US" sz="1800" dirty="0" smtClean="0">
                <a:latin typeface="Avenir Light"/>
                <a:cs typeface="Avenir Light"/>
              </a:rPr>
              <a:t> 4 holes to accommodate the chip pipe tube</a:t>
            </a:r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xmlns="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10</a:t>
            </a:fld>
            <a:endParaRPr lang="en-US" altLang="fr-FR" dirty="0"/>
          </a:p>
        </p:txBody>
      </p:sp>
      <p:sp>
        <p:nvSpPr>
          <p:cNvPr id="14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65820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venir Light"/>
                <a:cs typeface="Avenir Light"/>
              </a:rPr>
              <a:t>EC-dynode – EC-anode(s) </a:t>
            </a:r>
            <a:r>
              <a:rPr lang="fr-FR" dirty="0" err="1" smtClean="0">
                <a:latin typeface="Avenir Light"/>
                <a:cs typeface="Avenir Light"/>
              </a:rPr>
              <a:t>assembly</a:t>
            </a:r>
            <a:r>
              <a:rPr lang="fr-FR" dirty="0" smtClean="0">
                <a:latin typeface="Avenir Light"/>
                <a:cs typeface="Avenir Light"/>
              </a:rPr>
              <a:t> (</a:t>
            </a:r>
            <a:r>
              <a:rPr lang="fr-FR" dirty="0" err="1" smtClean="0">
                <a:latin typeface="Avenir Light"/>
                <a:cs typeface="Avenir Light"/>
              </a:rPr>
              <a:t>bottom</a:t>
            </a:r>
            <a:r>
              <a:rPr lang="fr-FR" dirty="0" smtClean="0">
                <a:latin typeface="Avenir Light"/>
                <a:cs typeface="Avenir Light"/>
              </a:rPr>
              <a:t> layer </a:t>
            </a:r>
            <a:r>
              <a:rPr lang="fr-FR" dirty="0" err="1" smtClean="0">
                <a:latin typeface="Avenir Light"/>
                <a:cs typeface="Avenir Light"/>
              </a:rPr>
              <a:t>view</a:t>
            </a:r>
            <a:r>
              <a:rPr lang="fr-FR" dirty="0" smtClean="0">
                <a:latin typeface="Avenir Light"/>
                <a:cs typeface="Avenir Light"/>
              </a:rPr>
              <a:t>) </a:t>
            </a:r>
            <a:endParaRPr lang="fr-FR" dirty="0">
              <a:latin typeface="Avenir Light"/>
              <a:cs typeface="Avenir Light"/>
            </a:endParaRPr>
          </a:p>
        </p:txBody>
      </p:sp>
      <p:pic>
        <p:nvPicPr>
          <p:cNvPr id="3" name="Image 2" descr="Capture d’écran 2018-11-28 à 15.10.1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0"/>
          <a:stretch/>
        </p:blipFill>
        <p:spPr>
          <a:xfrm>
            <a:off x="1714003" y="1375902"/>
            <a:ext cx="5386311" cy="437906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594181" y="744075"/>
            <a:ext cx="162561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 smtClean="0">
                <a:latin typeface="Avenir Light"/>
                <a:cs typeface="Avenir Light"/>
              </a:rPr>
              <a:t>kapton</a:t>
            </a:r>
            <a:r>
              <a:rPr lang="fr-FR" sz="1800" dirty="0" smtClean="0">
                <a:latin typeface="Avenir Light"/>
                <a:cs typeface="Avenir Light"/>
              </a:rPr>
              <a:t> (anodes to ASIC </a:t>
            </a:r>
            <a:r>
              <a:rPr lang="fr-FR" sz="1800" dirty="0" err="1" smtClean="0">
                <a:latin typeface="Avenir Light"/>
                <a:cs typeface="Avenir Light"/>
              </a:rPr>
              <a:t>board</a:t>
            </a:r>
            <a:r>
              <a:rPr lang="fr-FR" sz="1800" dirty="0" smtClean="0">
                <a:latin typeface="Avenir Light"/>
                <a:cs typeface="Avenir Light"/>
              </a:rPr>
              <a:t>)</a:t>
            </a:r>
            <a:endParaRPr lang="fr-FR" sz="1800" dirty="0">
              <a:latin typeface="Avenir Light"/>
              <a:cs typeface="Avenir Ligh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598499" y="737717"/>
            <a:ext cx="162561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 smtClean="0">
                <a:latin typeface="Avenir Light"/>
                <a:cs typeface="Avenir Light"/>
              </a:rPr>
              <a:t>kapton</a:t>
            </a:r>
            <a:r>
              <a:rPr lang="fr-FR" sz="1800" dirty="0" smtClean="0">
                <a:latin typeface="Avenir Light"/>
                <a:cs typeface="Avenir Light"/>
              </a:rPr>
              <a:t> (anodes to ASIC </a:t>
            </a:r>
            <a:r>
              <a:rPr lang="fr-FR" sz="1800" dirty="0" err="1" smtClean="0">
                <a:latin typeface="Avenir Light"/>
                <a:cs typeface="Avenir Light"/>
              </a:rPr>
              <a:t>board</a:t>
            </a:r>
            <a:r>
              <a:rPr lang="fr-FR" sz="1800" dirty="0" smtClean="0">
                <a:latin typeface="Avenir Light"/>
                <a:cs typeface="Avenir Light"/>
              </a:rPr>
              <a:t>)</a:t>
            </a:r>
            <a:endParaRPr lang="fr-FR" sz="1800" dirty="0">
              <a:latin typeface="Avenir Light"/>
              <a:cs typeface="Avenir Light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653982" y="5526908"/>
            <a:ext cx="162561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 smtClean="0">
                <a:latin typeface="Avenir Light"/>
                <a:cs typeface="Avenir Light"/>
              </a:rPr>
              <a:t>kapton</a:t>
            </a:r>
            <a:r>
              <a:rPr lang="fr-FR" sz="1800" dirty="0" smtClean="0">
                <a:latin typeface="Avenir Light"/>
                <a:cs typeface="Avenir Light"/>
              </a:rPr>
              <a:t> (anodes to ASIC </a:t>
            </a:r>
            <a:r>
              <a:rPr lang="fr-FR" sz="1800" dirty="0" err="1" smtClean="0">
                <a:latin typeface="Avenir Light"/>
                <a:cs typeface="Avenir Light"/>
              </a:rPr>
              <a:t>board</a:t>
            </a:r>
            <a:r>
              <a:rPr lang="fr-FR" sz="1800" dirty="0" smtClean="0">
                <a:latin typeface="Avenir Light"/>
                <a:cs typeface="Avenir Light"/>
              </a:rPr>
              <a:t>)</a:t>
            </a:r>
            <a:endParaRPr lang="fr-FR" sz="1800" dirty="0">
              <a:latin typeface="Avenir Light"/>
              <a:cs typeface="Avenir Ligh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658300" y="5520550"/>
            <a:ext cx="162561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 smtClean="0">
                <a:latin typeface="Avenir Light"/>
                <a:cs typeface="Avenir Light"/>
              </a:rPr>
              <a:t>kapton</a:t>
            </a:r>
            <a:r>
              <a:rPr lang="fr-FR" sz="1800" dirty="0" smtClean="0">
                <a:latin typeface="Avenir Light"/>
                <a:cs typeface="Avenir Light"/>
              </a:rPr>
              <a:t> (anodes to ASIC </a:t>
            </a:r>
            <a:r>
              <a:rPr lang="fr-FR" sz="1800" dirty="0" err="1" smtClean="0">
                <a:latin typeface="Avenir Light"/>
                <a:cs typeface="Avenir Light"/>
              </a:rPr>
              <a:t>board</a:t>
            </a:r>
            <a:r>
              <a:rPr lang="fr-FR" sz="1800" dirty="0" smtClean="0">
                <a:latin typeface="Avenir Light"/>
                <a:cs typeface="Avenir Light"/>
              </a:rPr>
              <a:t>)</a:t>
            </a:r>
            <a:endParaRPr lang="fr-FR" sz="1800" dirty="0">
              <a:latin typeface="Avenir Light"/>
              <a:cs typeface="Avenir Light"/>
            </a:endParaRPr>
          </a:p>
        </p:txBody>
      </p:sp>
      <p:sp>
        <p:nvSpPr>
          <p:cNvPr id="24" name="Espace réservé du numéro de diapositive 3">
            <a:extLst>
              <a:ext uri="{FF2B5EF4-FFF2-40B4-BE49-F238E27FC236}">
                <a16:creationId xmlns:a16="http://schemas.microsoft.com/office/drawing/2014/main" xmlns="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11</a:t>
            </a:fld>
            <a:endParaRPr lang="en-US" altLang="fr-FR" dirty="0"/>
          </a:p>
        </p:txBody>
      </p:sp>
      <p:sp>
        <p:nvSpPr>
          <p:cNvPr id="25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50003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19100" y="44624"/>
            <a:ext cx="8523170" cy="504000"/>
          </a:xfrm>
        </p:spPr>
        <p:txBody>
          <a:bodyPr/>
          <a:lstStyle/>
          <a:p>
            <a:r>
              <a:rPr lang="fr-FR" dirty="0" smtClean="0">
                <a:latin typeface="Avenir Light"/>
                <a:cs typeface="Avenir Light"/>
              </a:rPr>
              <a:t>HVPS </a:t>
            </a:r>
            <a:r>
              <a:rPr lang="fr-FR" dirty="0" err="1" smtClean="0">
                <a:latin typeface="Avenir Light"/>
                <a:cs typeface="Avenir Light"/>
              </a:rPr>
              <a:t>board</a:t>
            </a:r>
            <a:r>
              <a:rPr lang="fr-FR" dirty="0" smtClean="0">
                <a:latin typeface="Avenir Light"/>
                <a:cs typeface="Avenir Light"/>
              </a:rPr>
              <a:t> (</a:t>
            </a:r>
            <a:r>
              <a:rPr lang="fr-FR" dirty="0" err="1" smtClean="0">
                <a:latin typeface="Avenir Light"/>
                <a:cs typeface="Avenir Light"/>
              </a:rPr>
              <a:t>designed</a:t>
            </a:r>
            <a:r>
              <a:rPr lang="fr-FR" dirty="0" smtClean="0">
                <a:latin typeface="Avenir Light"/>
                <a:cs typeface="Avenir Light"/>
              </a:rPr>
              <a:t> by NCBJ </a:t>
            </a:r>
            <a:r>
              <a:rPr lang="fr-FR" dirty="0" err="1" smtClean="0">
                <a:latin typeface="Avenir Light"/>
                <a:cs typeface="Avenir Light"/>
              </a:rPr>
              <a:t>Poland</a:t>
            </a:r>
            <a:r>
              <a:rPr lang="fr-FR" dirty="0" smtClean="0">
                <a:latin typeface="Avenir Light"/>
                <a:cs typeface="Avenir Light"/>
              </a:rPr>
              <a:t>)</a:t>
            </a: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180168" y="844842"/>
            <a:ext cx="8788201" cy="2760714"/>
          </a:xfrm>
        </p:spPr>
        <p:txBody>
          <a:bodyPr>
            <a:noAutofit/>
          </a:bodyPr>
          <a:lstStyle/>
          <a:p>
            <a:pPr algn="just"/>
            <a:r>
              <a:rPr lang="en-AU" dirty="0" smtClean="0">
                <a:latin typeface="Avenir Light"/>
                <a:cs typeface="Avenir Light"/>
              </a:rPr>
              <a:t>Usual resistive dividers: consumption about 10W by </a:t>
            </a:r>
            <a:r>
              <a:rPr lang="en-AU" dirty="0" err="1" smtClean="0">
                <a:latin typeface="Avenir Light"/>
                <a:cs typeface="Avenir Light"/>
              </a:rPr>
              <a:t>EC_Unit</a:t>
            </a:r>
            <a:r>
              <a:rPr lang="en-AU" dirty="0" smtClean="0">
                <a:latin typeface="Avenir Light"/>
                <a:cs typeface="Avenir Light"/>
              </a:rPr>
              <a:t>. </a:t>
            </a:r>
          </a:p>
          <a:p>
            <a:pPr algn="just"/>
            <a:r>
              <a:rPr lang="en-AU" dirty="0" smtClean="0">
                <a:latin typeface="Avenir Light"/>
                <a:cs typeface="Avenir Light"/>
              </a:rPr>
              <a:t>Solution: </a:t>
            </a:r>
            <a:r>
              <a:rPr lang="en-AU" dirty="0" err="1" smtClean="0">
                <a:latin typeface="Avenir Light"/>
                <a:cs typeface="Avenir Light"/>
              </a:rPr>
              <a:t>Cockroft</a:t>
            </a:r>
            <a:r>
              <a:rPr lang="en-AU" dirty="0" smtClean="0">
                <a:latin typeface="Avenir Light"/>
                <a:cs typeface="Avenir Light"/>
              </a:rPr>
              <a:t>-Walton or "voltage multiplier" (the inter-dynode voltages are equal) -&gt; 75 </a:t>
            </a:r>
            <a:r>
              <a:rPr lang="en-AU" dirty="0" err="1" smtClean="0">
                <a:latin typeface="Avenir Light"/>
                <a:cs typeface="Avenir Light"/>
              </a:rPr>
              <a:t>mW</a:t>
            </a:r>
            <a:r>
              <a:rPr lang="en-AU" dirty="0" smtClean="0">
                <a:latin typeface="Avenir Light"/>
                <a:cs typeface="Avenir Light"/>
              </a:rPr>
              <a:t> / EC.</a:t>
            </a:r>
            <a:endParaRPr lang="en-AU" dirty="0" smtClean="0">
              <a:effectLst/>
              <a:latin typeface="Avenir Light"/>
              <a:cs typeface="Avenir Light"/>
            </a:endParaRPr>
          </a:p>
          <a:p>
            <a:pPr algn="just"/>
            <a:r>
              <a:rPr lang="en-AU" dirty="0" smtClean="0">
                <a:latin typeface="Avenir Light"/>
                <a:cs typeface="Avenir Light"/>
              </a:rPr>
              <a:t>The HVPS board also includes two types of protections:</a:t>
            </a:r>
          </a:p>
          <a:p>
            <a:pPr marL="800100" lvl="1" indent="-342900" algn="just">
              <a:buFont typeface="Arial"/>
              <a:buChar char="•"/>
            </a:pPr>
            <a:r>
              <a:rPr lang="en-AU" dirty="0" smtClean="0">
                <a:latin typeface="Avenir Light"/>
                <a:cs typeface="Avenir Light"/>
              </a:rPr>
              <a:t>fast switches to protect the PMT (reduction of cathode potential to reduce/increase collection efficiency), reacting in less than 2μs</a:t>
            </a:r>
          </a:p>
          <a:p>
            <a:pPr marL="800100" lvl="1" indent="-342900" algn="just">
              <a:buFont typeface="Arial"/>
              <a:buChar char="•"/>
            </a:pPr>
            <a:r>
              <a:rPr lang="en-AU" dirty="0" smtClean="0">
                <a:latin typeface="Avenir Light"/>
                <a:cs typeface="Avenir Light"/>
              </a:rPr>
              <a:t>a slow D12 current limit automatic OFF (photon counts &gt; ~100 </a:t>
            </a:r>
            <a:r>
              <a:rPr lang="en-AU" dirty="0" err="1" smtClean="0">
                <a:latin typeface="Avenir Light"/>
                <a:cs typeface="Avenir Light"/>
              </a:rPr>
              <a:t>pe</a:t>
            </a:r>
            <a:r>
              <a:rPr lang="en-AU" dirty="0" smtClean="0">
                <a:latin typeface="Avenir Light"/>
                <a:cs typeface="Avenir Light"/>
              </a:rPr>
              <a:t> / a few pixels / GTU)</a:t>
            </a:r>
          </a:p>
          <a:p>
            <a:pPr algn="just"/>
            <a:r>
              <a:rPr lang="en-AU" dirty="0" smtClean="0">
                <a:latin typeface="Avenir Light"/>
                <a:cs typeface="Avenir Light"/>
              </a:rPr>
              <a:t>The board is surrounded by noise screens. </a:t>
            </a:r>
            <a:endParaRPr lang="en-AU" dirty="0" smtClean="0">
              <a:latin typeface="Avenir Light"/>
              <a:cs typeface="Avenir Light"/>
            </a:endParaRPr>
          </a:p>
        </p:txBody>
      </p:sp>
      <p:pic>
        <p:nvPicPr>
          <p:cNvPr id="10" name="Image 9" descr="cw-scree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9"/>
          <a:stretch/>
        </p:blipFill>
        <p:spPr>
          <a:xfrm>
            <a:off x="5939466" y="4282378"/>
            <a:ext cx="3098708" cy="1579187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 rotWithShape="1">
          <a:blip r:embed="rId3"/>
          <a:srcRect l="29975" t="17150" r="26984" b="13051"/>
          <a:stretch/>
        </p:blipFill>
        <p:spPr bwMode="auto">
          <a:xfrm>
            <a:off x="2539816" y="3823414"/>
            <a:ext cx="3056035" cy="2546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11" descr="Capture d’écran 2018-11-27 à 09.23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89" y="3859536"/>
            <a:ext cx="1825493" cy="2512426"/>
          </a:xfrm>
          <a:prstGeom prst="rect">
            <a:avLst/>
          </a:prstGeom>
        </p:spPr>
      </p:pic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xmlns="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12</a:t>
            </a:fld>
            <a:endParaRPr lang="en-US" altLang="fr-FR" dirty="0"/>
          </a:p>
        </p:txBody>
      </p:sp>
      <p:sp>
        <p:nvSpPr>
          <p:cNvPr id="14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24537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19100" y="44624"/>
            <a:ext cx="8523170" cy="504000"/>
          </a:xfrm>
        </p:spPr>
        <p:txBody>
          <a:bodyPr/>
          <a:lstStyle/>
          <a:p>
            <a:r>
              <a:rPr lang="fr-FR" dirty="0">
                <a:latin typeface="Avenir Light"/>
                <a:cs typeface="Avenir Light"/>
              </a:rPr>
              <a:t>SPACIROC 3 </a:t>
            </a:r>
            <a:r>
              <a:rPr lang="fr-FR" dirty="0" smtClean="0">
                <a:latin typeface="Avenir Light"/>
                <a:cs typeface="Avenir Light"/>
              </a:rPr>
              <a:t>ASIC chip</a:t>
            </a: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180168" y="844841"/>
            <a:ext cx="8788201" cy="4513229"/>
          </a:xfrm>
        </p:spPr>
        <p:txBody>
          <a:bodyPr>
            <a:noAutofit/>
          </a:bodyPr>
          <a:lstStyle/>
          <a:p>
            <a:pPr algn="just"/>
            <a:r>
              <a:rPr lang="en-GB" dirty="0" smtClean="0">
                <a:latin typeface="Avenir Light"/>
                <a:cs typeface="Avenir Light"/>
              </a:rPr>
              <a:t>Developed by OMEGA IN2P3 for the experiment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500" dirty="0" smtClean="0">
                <a:latin typeface="Avenir Light"/>
                <a:cs typeface="Avenir Light"/>
              </a:rPr>
              <a:t>64 channels photon counting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500" dirty="0" smtClean="0">
                <a:latin typeface="Avenir Light"/>
                <a:cs typeface="Avenir Light"/>
              </a:rPr>
              <a:t>Single photon counting 100% trigger efficiency: 1/3 </a:t>
            </a:r>
            <a:r>
              <a:rPr lang="en-GB" sz="1500" dirty="0" err="1" smtClean="0">
                <a:latin typeface="Avenir Light"/>
                <a:cs typeface="Avenir Light"/>
              </a:rPr>
              <a:t>pe</a:t>
            </a:r>
            <a:r>
              <a:rPr lang="en-GB" sz="1500" dirty="0" smtClean="0">
                <a:latin typeface="Avenir Light"/>
                <a:cs typeface="Avenir Light"/>
              </a:rPr>
              <a:t> (~50 </a:t>
            </a:r>
            <a:r>
              <a:rPr lang="en-GB" sz="1500" dirty="0" err="1" smtClean="0">
                <a:latin typeface="Avenir Light"/>
                <a:cs typeface="Avenir Light"/>
              </a:rPr>
              <a:t>fC</a:t>
            </a:r>
            <a:r>
              <a:rPr lang="en-GB" sz="1500" dirty="0" smtClean="0">
                <a:latin typeface="Avenir Light"/>
                <a:cs typeface="Avenir Light"/>
              </a:rPr>
              <a:t> when </a:t>
            </a:r>
            <a:r>
              <a:rPr lang="en-GB" sz="1500" dirty="0" err="1" smtClean="0">
                <a:latin typeface="Avenir Light"/>
                <a:cs typeface="Avenir Light"/>
              </a:rPr>
              <a:t>MaPMT</a:t>
            </a:r>
            <a:r>
              <a:rPr lang="en-GB" sz="1500" dirty="0" smtClean="0">
                <a:latin typeface="Avenir Light"/>
                <a:cs typeface="Avenir Light"/>
              </a:rPr>
              <a:t> gain=106)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500" dirty="0" smtClean="0">
                <a:latin typeface="Avenir Light"/>
                <a:cs typeface="Avenir Light"/>
              </a:rPr>
              <a:t>Internal 8 bits counter (in order to minimize the consumption)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500" dirty="0" smtClean="0">
                <a:latin typeface="Avenir Light"/>
                <a:cs typeface="Avenir Light"/>
              </a:rPr>
              <a:t>Wide linear dynamic: 1 to 130 </a:t>
            </a:r>
            <a:r>
              <a:rPr lang="en-GB" sz="1500" dirty="0" err="1" smtClean="0">
                <a:latin typeface="Avenir Light"/>
                <a:cs typeface="Avenir Light"/>
              </a:rPr>
              <a:t>pe</a:t>
            </a:r>
            <a:endParaRPr lang="en-GB" sz="1500" dirty="0" smtClean="0">
              <a:latin typeface="Avenir Light"/>
              <a:cs typeface="Avenir Light"/>
            </a:endParaRPr>
          </a:p>
          <a:p>
            <a:pPr marL="285750" indent="-285750" algn="just">
              <a:buFont typeface="Arial"/>
              <a:buChar char="•"/>
            </a:pPr>
            <a:r>
              <a:rPr lang="en-GB" sz="1500" dirty="0" smtClean="0">
                <a:latin typeface="Avenir Light"/>
                <a:cs typeface="Avenir Light"/>
              </a:rPr>
              <a:t>MAPMT adjustment trigger by individual threshold for each pixel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500" dirty="0" smtClean="0">
                <a:latin typeface="Avenir Light"/>
                <a:cs typeface="Avenir Light"/>
              </a:rPr>
              <a:t>Double pulse resolution : 5 ns / 200 MHz</a:t>
            </a:r>
          </a:p>
          <a:p>
            <a:pPr algn="just"/>
            <a:r>
              <a:rPr lang="en-GB" sz="1600" dirty="0" smtClean="0">
                <a:latin typeface="Avenir Light"/>
                <a:cs typeface="Avenir Light"/>
              </a:rPr>
              <a:t>Data acquisition &amp; Readout to be done every 1 µs (GTU)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500" dirty="0" smtClean="0">
                <a:latin typeface="Avenir Light"/>
                <a:cs typeface="Avenir Light"/>
              </a:rPr>
              <a:t>Readout Clock : 80 MHz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500" dirty="0" smtClean="0">
                <a:latin typeface="Avenir Light"/>
                <a:cs typeface="Avenir Light"/>
              </a:rPr>
              <a:t>Output: 8 multiplexed data lines (to minimize interconnection with the FPGA)</a:t>
            </a:r>
          </a:p>
          <a:p>
            <a:pPr algn="just"/>
            <a:r>
              <a:rPr lang="en-GB" dirty="0" smtClean="0">
                <a:latin typeface="Avenir Light"/>
                <a:cs typeface="Avenir Light"/>
              </a:rPr>
              <a:t>Radiation Hardness By Design : TMR (Triple Module Redundancy) </a:t>
            </a:r>
          </a:p>
          <a:p>
            <a:pPr algn="just"/>
            <a:r>
              <a:rPr lang="en-GB" dirty="0" smtClean="0">
                <a:latin typeface="Avenir Light"/>
                <a:cs typeface="Avenir Light"/>
              </a:rPr>
              <a:t>Power budget : &lt; 0.8 </a:t>
            </a:r>
            <a:r>
              <a:rPr lang="en-GB" dirty="0" err="1" smtClean="0">
                <a:latin typeface="Avenir Light"/>
                <a:cs typeface="Avenir Light"/>
              </a:rPr>
              <a:t>mW</a:t>
            </a:r>
            <a:r>
              <a:rPr lang="en-GB" dirty="0" smtClean="0">
                <a:latin typeface="Avenir Light"/>
                <a:cs typeface="Avenir Light"/>
              </a:rPr>
              <a:t>/</a:t>
            </a:r>
            <a:r>
              <a:rPr lang="en-GB" dirty="0" err="1" smtClean="0">
                <a:latin typeface="Avenir Light"/>
                <a:cs typeface="Avenir Light"/>
              </a:rPr>
              <a:t>pix</a:t>
            </a:r>
            <a:endParaRPr lang="en-GB" dirty="0" smtClean="0">
              <a:latin typeface="Avenir Light"/>
              <a:cs typeface="Avenir Light"/>
            </a:endParaRPr>
          </a:p>
          <a:p>
            <a:pPr algn="just"/>
            <a:endParaRPr lang="en-GB" sz="1600" dirty="0" smtClean="0">
              <a:latin typeface="Avenir Light"/>
              <a:cs typeface="Avenir Light"/>
            </a:endParaRPr>
          </a:p>
          <a:p>
            <a:pPr algn="just"/>
            <a:endParaRPr lang="en-GB" sz="1600" dirty="0" smtClean="0">
              <a:latin typeface="Avenir Light"/>
              <a:cs typeface="Avenir Light"/>
            </a:endParaRPr>
          </a:p>
          <a:p>
            <a:pPr algn="just"/>
            <a:endParaRPr lang="en-GB" sz="1600" dirty="0">
              <a:latin typeface="Avenir Light"/>
              <a:cs typeface="Avenir Light"/>
            </a:endParaRPr>
          </a:p>
        </p:txBody>
      </p:sp>
      <p:pic>
        <p:nvPicPr>
          <p:cNvPr id="8" name="Image 7" descr="Photon counting SPACIROC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895" y="4416735"/>
            <a:ext cx="5913009" cy="1934695"/>
          </a:xfrm>
          <a:prstGeom prst="rect">
            <a:avLst/>
          </a:prstGeom>
        </p:spPr>
      </p:pic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xmlns="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13</a:t>
            </a:fld>
            <a:endParaRPr lang="en-US" altLang="fr-FR" dirty="0"/>
          </a:p>
        </p:txBody>
      </p:sp>
      <p:sp>
        <p:nvSpPr>
          <p:cNvPr id="14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31563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19100" y="44624"/>
            <a:ext cx="8523170" cy="504000"/>
          </a:xfrm>
        </p:spPr>
        <p:txBody>
          <a:bodyPr/>
          <a:lstStyle/>
          <a:p>
            <a:r>
              <a:rPr lang="fr-FR" dirty="0" err="1">
                <a:latin typeface="Avenir Light"/>
                <a:cs typeface="Avenir Light"/>
              </a:rPr>
              <a:t>Photodetection</a:t>
            </a: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180168" y="844841"/>
            <a:ext cx="5534419" cy="5558384"/>
          </a:xfrm>
        </p:spPr>
        <p:txBody>
          <a:bodyPr>
            <a:noAutofit/>
          </a:bodyPr>
          <a:lstStyle/>
          <a:p>
            <a:pPr algn="just"/>
            <a:r>
              <a:rPr lang="en-AU" dirty="0" smtClean="0">
                <a:latin typeface="Avenir Light"/>
                <a:cs typeface="Avenir Light"/>
              </a:rPr>
              <a:t>How photon counting is working?</a:t>
            </a:r>
          </a:p>
          <a:p>
            <a:pPr algn="just"/>
            <a:endParaRPr lang="en-AU" dirty="0" smtClean="0">
              <a:latin typeface="Avenir Light"/>
              <a:cs typeface="Avenir Light"/>
            </a:endParaRPr>
          </a:p>
          <a:p>
            <a:pPr algn="just"/>
            <a:r>
              <a:rPr lang="en-AU" dirty="0" smtClean="0">
                <a:latin typeface="Avenir Light"/>
                <a:cs typeface="Avenir Light"/>
              </a:rPr>
              <a:t>MAPMT generates an output pulse when a photoelectron (</a:t>
            </a:r>
            <a:r>
              <a:rPr lang="en-AU" dirty="0" err="1" smtClean="0">
                <a:latin typeface="Avenir Light"/>
                <a:cs typeface="Avenir Light"/>
              </a:rPr>
              <a:t>pe</a:t>
            </a:r>
            <a:r>
              <a:rPr lang="en-AU" dirty="0" smtClean="0">
                <a:latin typeface="Avenir Light"/>
                <a:cs typeface="Avenir Light"/>
              </a:rPr>
              <a:t>) is produced.</a:t>
            </a:r>
          </a:p>
          <a:p>
            <a:pPr algn="just"/>
            <a:r>
              <a:rPr lang="en-AU" dirty="0" smtClean="0">
                <a:latin typeface="Avenir Light"/>
                <a:cs typeface="Avenir Light"/>
              </a:rPr>
              <a:t>The SPACIROC ASIC uses a discriminator to separate photoelectron pulses from baseline current</a:t>
            </a:r>
            <a:r>
              <a:rPr lang="en-AU" dirty="0" smtClean="0">
                <a:latin typeface="Avenir Light"/>
                <a:cs typeface="Avenir Light"/>
              </a:rPr>
              <a:t> and a </a:t>
            </a:r>
            <a:r>
              <a:rPr lang="en-AU" dirty="0" smtClean="0">
                <a:latin typeface="Avenir Light"/>
                <a:cs typeface="Avenir Light"/>
              </a:rPr>
              <a:t>counter incremented to measure the number of photoelectrons produced by MAPMT. </a:t>
            </a:r>
          </a:p>
          <a:p>
            <a:pPr algn="just"/>
            <a:endParaRPr lang="en-AU" dirty="0" smtClean="0">
              <a:latin typeface="Avenir Light"/>
              <a:cs typeface="Avenir Light"/>
            </a:endParaRPr>
          </a:p>
          <a:p>
            <a:pPr algn="just"/>
            <a:r>
              <a:rPr lang="en-AU" dirty="0" smtClean="0">
                <a:latin typeface="Avenir Light"/>
                <a:cs typeface="Avenir Light"/>
              </a:rPr>
              <a:t>By changing the threshold, an integration of the </a:t>
            </a:r>
            <a:r>
              <a:rPr lang="en-AU" dirty="0" err="1" smtClean="0">
                <a:latin typeface="Avenir Light"/>
                <a:cs typeface="Avenir Light"/>
              </a:rPr>
              <a:t>spe</a:t>
            </a:r>
            <a:r>
              <a:rPr lang="en-AU" dirty="0" smtClean="0">
                <a:latin typeface="Avenir Light"/>
                <a:cs typeface="Avenir Light"/>
              </a:rPr>
              <a:t> spectrum can be done = S-Curve : basic tool for </a:t>
            </a:r>
            <a:r>
              <a:rPr lang="en-AU" dirty="0" err="1" smtClean="0">
                <a:latin typeface="Avenir Light"/>
                <a:cs typeface="Avenir Light"/>
              </a:rPr>
              <a:t>photodetection</a:t>
            </a:r>
            <a:r>
              <a:rPr lang="en-AU" dirty="0" smtClean="0">
                <a:latin typeface="Avenir Light"/>
                <a:cs typeface="Avenir Light"/>
              </a:rPr>
              <a:t> with EUSO-Balloon</a:t>
            </a:r>
          </a:p>
          <a:p>
            <a:pPr marL="285750" indent="-285750" algn="just">
              <a:buFont typeface="Symbol" charset="0"/>
              <a:buChar char=""/>
            </a:pPr>
            <a:endParaRPr lang="en-AU" dirty="0" smtClean="0">
              <a:latin typeface="Avenir Light"/>
              <a:cs typeface="Avenir Light"/>
            </a:endParaRPr>
          </a:p>
          <a:p>
            <a:pPr algn="just"/>
            <a:r>
              <a:rPr lang="en-AU" dirty="0" smtClean="0">
                <a:latin typeface="Avenir Light"/>
                <a:cs typeface="Avenir Light"/>
              </a:rPr>
              <a:t>The s-curve is used to characterize the detection performance of a pixel/channel (noise, gain, efficiency, determination of threshold)</a:t>
            </a:r>
            <a:endParaRPr lang="en-AU" dirty="0">
              <a:latin typeface="Avenir Light"/>
              <a:cs typeface="Avenir Light"/>
            </a:endParaRPr>
          </a:p>
        </p:txBody>
      </p:sp>
      <p:pic>
        <p:nvPicPr>
          <p:cNvPr id="6" name="Image 5" descr="1p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32" y="4127700"/>
            <a:ext cx="2732222" cy="2128501"/>
          </a:xfrm>
          <a:prstGeom prst="rect">
            <a:avLst/>
          </a:prstGeom>
        </p:spPr>
      </p:pic>
      <p:pic>
        <p:nvPicPr>
          <p:cNvPr id="7" name="Image 6" descr="Scurve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2"/>
          <a:stretch/>
        </p:blipFill>
        <p:spPr>
          <a:xfrm>
            <a:off x="5898034" y="1587577"/>
            <a:ext cx="3138321" cy="1916846"/>
          </a:xfrm>
          <a:prstGeom prst="rect">
            <a:avLst/>
          </a:prstGeom>
        </p:spPr>
      </p:pic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xmlns="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14</a:t>
            </a:fld>
            <a:endParaRPr lang="en-US" altLang="fr-FR" dirty="0"/>
          </a:p>
        </p:txBody>
      </p:sp>
      <p:sp>
        <p:nvSpPr>
          <p:cNvPr id="11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600929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19100" y="44624"/>
            <a:ext cx="8523170" cy="504000"/>
          </a:xfrm>
        </p:spPr>
        <p:txBody>
          <a:bodyPr/>
          <a:lstStyle/>
          <a:p>
            <a:r>
              <a:rPr lang="fr-FR" dirty="0">
                <a:latin typeface="Avenir Light"/>
                <a:cs typeface="Avenir Light"/>
              </a:rPr>
              <a:t>SPACIROC3 BGA serial test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26943" y="764729"/>
            <a:ext cx="5667013" cy="2360901"/>
          </a:xfrm>
        </p:spPr>
        <p:txBody>
          <a:bodyPr>
            <a:noAutofit/>
          </a:bodyPr>
          <a:lstStyle/>
          <a:p>
            <a:pPr algn="just"/>
            <a:r>
              <a:rPr lang="en-AU" b="1" dirty="0" smtClean="0">
                <a:latin typeface="Avenir Light"/>
                <a:cs typeface="Avenir Light"/>
              </a:rPr>
              <a:t>SPACIROC3 BGA: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AU" sz="1500" dirty="0" smtClean="0">
                <a:latin typeface="Avenir Light"/>
                <a:cs typeface="Avenir Light"/>
              </a:rPr>
              <a:t>Packaging: BGA 12 x 12 mm , 353 balls, pitch 0,5</a:t>
            </a:r>
          </a:p>
          <a:p>
            <a:pPr marL="742950" lvl="1" indent="-285750" algn="just">
              <a:buFont typeface="Arial"/>
              <a:buChar char="•"/>
            </a:pPr>
            <a:r>
              <a:rPr lang="en-AU" sz="1500" dirty="0" smtClean="0">
                <a:latin typeface="Avenir Light"/>
                <a:cs typeface="Avenir Light"/>
              </a:rPr>
              <a:t>Socket  Yamaichi Y-red BN0353 MI 0-H-S</a:t>
            </a:r>
          </a:p>
          <a:p>
            <a:pPr marL="0" indent="0" algn="just" defTabSz="915988">
              <a:buNone/>
              <a:tabLst>
                <a:tab pos="180975" algn="l"/>
                <a:tab pos="355600" algn="l"/>
              </a:tabLst>
            </a:pPr>
            <a:r>
              <a:rPr lang="en-AU" sz="800" dirty="0" smtClean="0">
                <a:latin typeface="Avenir Light"/>
                <a:cs typeface="Avenir Light"/>
              </a:rPr>
              <a:t>		 	   </a:t>
            </a:r>
          </a:p>
          <a:p>
            <a:pPr algn="just" defTabSz="915988">
              <a:tabLst>
                <a:tab pos="180975" algn="l"/>
                <a:tab pos="355600" algn="l"/>
              </a:tabLst>
            </a:pPr>
            <a:r>
              <a:rPr lang="en-AU" b="1" dirty="0" smtClean="0">
                <a:latin typeface="Avenir Light"/>
                <a:cs typeface="Avenir Light"/>
              </a:rPr>
              <a:t>SPACIROC3 ASIC automatic test</a:t>
            </a:r>
            <a:r>
              <a:rPr lang="en-AU" dirty="0" smtClean="0">
                <a:latin typeface="Avenir Light"/>
                <a:cs typeface="Avenir Light"/>
              </a:rPr>
              <a:t>:  </a:t>
            </a:r>
          </a:p>
          <a:p>
            <a:pPr marL="742950" lvl="1" indent="-285750" algn="just" defTabSz="915988">
              <a:buFont typeface="Arial"/>
              <a:buChar char="•"/>
              <a:tabLst>
                <a:tab pos="180975" algn="l"/>
                <a:tab pos="355600" algn="l"/>
              </a:tabLst>
            </a:pPr>
            <a:r>
              <a:rPr lang="en-AU" sz="1500" dirty="0" smtClean="0">
                <a:latin typeface="Avenir Light"/>
                <a:cs typeface="Avenir Light"/>
              </a:rPr>
              <a:t>Dedicated test bench: power supply, </a:t>
            </a:r>
            <a:r>
              <a:rPr lang="en-AU" sz="1500" dirty="0" err="1" smtClean="0">
                <a:latin typeface="Avenir Light"/>
                <a:cs typeface="Avenir Light"/>
              </a:rPr>
              <a:t>labview</a:t>
            </a:r>
            <a:r>
              <a:rPr lang="en-AU" sz="1500" dirty="0" smtClean="0">
                <a:latin typeface="Avenir Light"/>
                <a:cs typeface="Avenir Light"/>
              </a:rPr>
              <a:t>, pulse generator, </a:t>
            </a:r>
            <a:r>
              <a:rPr lang="en-AU" sz="1500" dirty="0" err="1" smtClean="0">
                <a:latin typeface="Avenir Light"/>
                <a:cs typeface="Avenir Light"/>
              </a:rPr>
              <a:t>keithley</a:t>
            </a:r>
            <a:endParaRPr lang="en-AU" sz="1500" dirty="0" smtClean="0">
              <a:latin typeface="Avenir Light"/>
              <a:cs typeface="Avenir Light"/>
            </a:endParaRPr>
          </a:p>
          <a:p>
            <a:pPr marL="742950" lvl="1" indent="-285750" algn="just" defTabSz="915988">
              <a:buFont typeface="Arial"/>
              <a:buChar char="•"/>
              <a:tabLst>
                <a:tab pos="180975" algn="l"/>
                <a:tab pos="355600" algn="l"/>
              </a:tabLst>
            </a:pPr>
            <a:r>
              <a:rPr lang="en-AU" sz="1500" dirty="0" smtClean="0">
                <a:latin typeface="Avenir Light"/>
                <a:cs typeface="Avenir Light"/>
              </a:rPr>
              <a:t>130 SPACIROC3 BGA tested: functionality, linearity of DAC, charge injection -&gt; S-Curve</a:t>
            </a:r>
          </a:p>
          <a:p>
            <a:pPr marL="742950" lvl="1" indent="-285750" algn="just" defTabSz="915988">
              <a:buFont typeface="Arial"/>
              <a:buChar char="•"/>
              <a:tabLst>
                <a:tab pos="180975" algn="l"/>
                <a:tab pos="355600" algn="l"/>
              </a:tabLst>
            </a:pPr>
            <a:r>
              <a:rPr lang="en-AU" sz="1500" dirty="0" smtClean="0">
                <a:latin typeface="Avenir Light"/>
                <a:cs typeface="Avenir Light"/>
              </a:rPr>
              <a:t>Good yield = 94%</a:t>
            </a:r>
          </a:p>
          <a:p>
            <a:pPr lvl="1" algn="just" defTabSz="915988">
              <a:tabLst>
                <a:tab pos="180975" algn="l"/>
                <a:tab pos="355600" algn="l"/>
              </a:tabLst>
            </a:pPr>
            <a:endParaRPr lang="en-AU" dirty="0" smtClean="0">
              <a:latin typeface="Avenir Light"/>
              <a:cs typeface="Avenir Light"/>
            </a:endParaRPr>
          </a:p>
          <a:p>
            <a:pPr algn="just" defTabSz="915988">
              <a:tabLst>
                <a:tab pos="180975" algn="l"/>
                <a:tab pos="355600" algn="l"/>
              </a:tabLst>
            </a:pPr>
            <a:endParaRPr lang="en-AU" dirty="0" smtClean="0">
              <a:latin typeface="Avenir Light"/>
              <a:cs typeface="Avenir Light"/>
            </a:endParaRPr>
          </a:p>
          <a:p>
            <a:pPr marL="114300" indent="0" algn="just">
              <a:buNone/>
            </a:pPr>
            <a:endParaRPr lang="en-AU" dirty="0" smtClean="0">
              <a:latin typeface="Avenir Light"/>
              <a:cs typeface="Avenir Light"/>
            </a:endParaRPr>
          </a:p>
          <a:p>
            <a:pPr marL="114300" indent="0" algn="just">
              <a:buNone/>
            </a:pPr>
            <a:endParaRPr lang="en-AU" dirty="0" smtClean="0">
              <a:latin typeface="Avenir Light"/>
              <a:cs typeface="Avenir Light"/>
            </a:endParaRPr>
          </a:p>
          <a:p>
            <a:pPr marL="914400" lvl="2" indent="0" algn="just">
              <a:buNone/>
            </a:pPr>
            <a:endParaRPr lang="en-AU" sz="1800" dirty="0" smtClean="0">
              <a:latin typeface="Avenir Light"/>
              <a:cs typeface="Avenir Light"/>
            </a:endParaRPr>
          </a:p>
          <a:p>
            <a:pPr algn="just"/>
            <a:endParaRPr lang="en-AU" dirty="0" smtClean="0">
              <a:latin typeface="Avenir Light"/>
              <a:cs typeface="Avenir Light"/>
            </a:endParaRPr>
          </a:p>
          <a:p>
            <a:pPr algn="just"/>
            <a:endParaRPr lang="en-AU" dirty="0" smtClean="0">
              <a:latin typeface="Avenir Light"/>
              <a:cs typeface="Avenir Light"/>
            </a:endParaRPr>
          </a:p>
          <a:p>
            <a:pPr lvl="2" algn="just"/>
            <a:endParaRPr lang="en-AU" sz="1800" dirty="0" smtClean="0">
              <a:latin typeface="Avenir Light"/>
              <a:cs typeface="Avenir Light"/>
            </a:endParaRPr>
          </a:p>
          <a:p>
            <a:pPr algn="just"/>
            <a:endParaRPr lang="en-AU" dirty="0">
              <a:latin typeface="Avenir Light"/>
              <a:cs typeface="Avenir Ligh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739020" y="84268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previous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999437" y="201163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new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32150" r="2401" b="31100"/>
          <a:stretch/>
        </p:blipFill>
        <p:spPr>
          <a:xfrm>
            <a:off x="6034584" y="842684"/>
            <a:ext cx="2664516" cy="1554301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="" xmlns:a16="http://schemas.microsoft.com/office/drawing/2014/main" id="{B794B257-A4E3-3E41-938F-4AA205CB3BCF}"/>
              </a:ext>
            </a:extLst>
          </p:cNvPr>
          <p:cNvSpPr txBox="1">
            <a:spLocks/>
          </p:cNvSpPr>
          <p:nvPr/>
        </p:nvSpPr>
        <p:spPr bwMode="auto">
          <a:xfrm>
            <a:off x="5640902" y="2411719"/>
            <a:ext cx="3234190" cy="3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lvl="1" defTabSz="915988">
              <a:tabLst>
                <a:tab pos="180975" algn="l"/>
                <a:tab pos="355600" algn="l"/>
              </a:tabLst>
            </a:pPr>
            <a:r>
              <a:rPr lang="fr-FR" sz="1400" kern="0" dirty="0">
                <a:latin typeface="Avenir Light"/>
                <a:cs typeface="Avenir Light"/>
              </a:rPr>
              <a:t>BGA </a:t>
            </a:r>
            <a:r>
              <a:rPr lang="fr-FR" sz="1400" kern="0" dirty="0" err="1">
                <a:latin typeface="Avenir Light"/>
                <a:cs typeface="Avenir Light"/>
              </a:rPr>
              <a:t>packaged</a:t>
            </a:r>
            <a:r>
              <a:rPr lang="fr-FR" sz="1400" kern="0" dirty="0">
                <a:latin typeface="Avenir Light"/>
                <a:cs typeface="Avenir Light"/>
              </a:rPr>
              <a:t> </a:t>
            </a:r>
            <a:r>
              <a:rPr lang="fr-FR" sz="1400" kern="0" dirty="0" err="1">
                <a:latin typeface="Avenir Light"/>
                <a:cs typeface="Avenir Light"/>
              </a:rPr>
              <a:t>Spaciroc</a:t>
            </a:r>
            <a:r>
              <a:rPr lang="fr-FR" sz="1400" kern="0" dirty="0">
                <a:latin typeface="Avenir Light"/>
                <a:cs typeface="Avenir Light"/>
              </a:rPr>
              <a:t> 3 ASIC</a:t>
            </a:r>
          </a:p>
          <a:p>
            <a:pPr defTabSz="915988">
              <a:tabLst>
                <a:tab pos="180975" algn="l"/>
                <a:tab pos="355600" algn="l"/>
              </a:tabLst>
            </a:pPr>
            <a:endParaRPr lang="fr-FR" kern="0" dirty="0"/>
          </a:p>
          <a:p>
            <a:pPr marL="114300"/>
            <a:endParaRPr lang="fr-FR" kern="0" dirty="0"/>
          </a:p>
          <a:p>
            <a:pPr marL="114300"/>
            <a:endParaRPr lang="fr-FR" kern="0" dirty="0"/>
          </a:p>
          <a:p>
            <a:pPr lvl="2"/>
            <a:endParaRPr lang="fr-FR" kern="0" dirty="0"/>
          </a:p>
          <a:p>
            <a:endParaRPr lang="fr-FR" kern="0" dirty="0"/>
          </a:p>
          <a:p>
            <a:endParaRPr lang="fr-FR" kern="0" dirty="0"/>
          </a:p>
          <a:p>
            <a:pPr lvl="2"/>
            <a:endParaRPr lang="fr-FR" kern="0" dirty="0"/>
          </a:p>
          <a:p>
            <a:endParaRPr lang="fr-FR" kern="0" dirty="0"/>
          </a:p>
        </p:txBody>
      </p:sp>
      <p:pic>
        <p:nvPicPr>
          <p:cNvPr id="14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7" y="3625394"/>
            <a:ext cx="3913948" cy="274440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" r="9302" b="2763"/>
          <a:stretch/>
        </p:blipFill>
        <p:spPr>
          <a:xfrm>
            <a:off x="5830670" y="3004998"/>
            <a:ext cx="3030624" cy="327832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1" t="1051" r="17901" b="17065"/>
          <a:stretch/>
        </p:blipFill>
        <p:spPr>
          <a:xfrm>
            <a:off x="4579118" y="4463992"/>
            <a:ext cx="894611" cy="1431378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="" xmlns:a16="http://schemas.microsoft.com/office/drawing/2014/main" id="{3F657A51-6E72-2D46-8602-67403C1314CB}"/>
              </a:ext>
            </a:extLst>
          </p:cNvPr>
          <p:cNvCxnSpPr>
            <a:cxnSpLocks/>
            <a:stCxn id="19" idx="1"/>
            <a:endCxn id="18" idx="3"/>
          </p:cNvCxnSpPr>
          <p:nvPr/>
        </p:nvCxnSpPr>
        <p:spPr bwMode="auto">
          <a:xfrm flipH="1">
            <a:off x="2691034" y="5174362"/>
            <a:ext cx="1847456" cy="64011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8FFAF57-7667-2A4E-9CBB-641492C3F811}"/>
              </a:ext>
            </a:extLst>
          </p:cNvPr>
          <p:cNvSpPr/>
          <p:nvPr/>
        </p:nvSpPr>
        <p:spPr bwMode="auto">
          <a:xfrm>
            <a:off x="2460026" y="5651124"/>
            <a:ext cx="231008" cy="326699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96BCB88-91E3-6344-A972-DD45BA89CD24}"/>
              </a:ext>
            </a:extLst>
          </p:cNvPr>
          <p:cNvSpPr/>
          <p:nvPr/>
        </p:nvSpPr>
        <p:spPr bwMode="auto">
          <a:xfrm>
            <a:off x="4538490" y="4435769"/>
            <a:ext cx="963462" cy="1477185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8" charset="0"/>
            </a:endParaRPr>
          </a:p>
        </p:txBody>
      </p:sp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xmlns="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15</a:t>
            </a:fld>
            <a:endParaRPr lang="en-US" altLang="fr-FR" dirty="0"/>
          </a:p>
        </p:txBody>
      </p:sp>
      <p:sp>
        <p:nvSpPr>
          <p:cNvPr id="21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836878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19100" y="44624"/>
            <a:ext cx="8523170" cy="504000"/>
          </a:xfrm>
        </p:spPr>
        <p:txBody>
          <a:bodyPr/>
          <a:lstStyle/>
          <a:p>
            <a:r>
              <a:rPr lang="fr-FR" dirty="0" err="1">
                <a:latin typeface="Avenir Light"/>
                <a:cs typeface="Avenir Light"/>
              </a:rPr>
              <a:t>Routing</a:t>
            </a:r>
            <a:r>
              <a:rPr lang="fr-FR" dirty="0">
                <a:latin typeface="Avenir Light"/>
                <a:cs typeface="Avenir Light"/>
              </a:rPr>
              <a:t> and Dimensions of the new ASIC </a:t>
            </a:r>
            <a:r>
              <a:rPr lang="fr-FR" dirty="0" err="1">
                <a:latin typeface="Avenir Light"/>
                <a:cs typeface="Avenir Light"/>
              </a:rPr>
              <a:t>board</a:t>
            </a:r>
            <a:endParaRPr lang="fr-FR" dirty="0">
              <a:latin typeface="Avenir Light"/>
              <a:cs typeface="Avenir Light"/>
            </a:endParaRPr>
          </a:p>
        </p:txBody>
      </p:sp>
      <p:pic>
        <p:nvPicPr>
          <p:cNvPr id="20" name="Image 19" descr="EC_ASIC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93" y="1127520"/>
            <a:ext cx="5916486" cy="2605088"/>
          </a:xfrm>
          <a:prstGeom prst="rect">
            <a:avLst/>
          </a:prstGeom>
        </p:spPr>
      </p:pic>
      <p:pic>
        <p:nvPicPr>
          <p:cNvPr id="21" name="Picture 3" descr="C:\Users\prevot_adm\Desktop\PCB_EC_ASIC_BGA\PCB_EC_ASIC_BGA_3D_iso_full_fle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6"/>
          <a:stretch/>
        </p:blipFill>
        <p:spPr bwMode="auto">
          <a:xfrm>
            <a:off x="6871943" y="769929"/>
            <a:ext cx="2161591" cy="289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58174" y="725592"/>
            <a:ext cx="1933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FF0000"/>
                </a:solidFill>
                <a:latin typeface="Avenir Light"/>
                <a:cs typeface="Avenir Light"/>
              </a:rPr>
              <a:t>EC_anode</a:t>
            </a:r>
            <a:r>
              <a:rPr lang="fr-FR" sz="1400" dirty="0" smtClean="0">
                <a:solidFill>
                  <a:srgbClr val="FF0000"/>
                </a:solidFill>
                <a:latin typeface="Avenir Light"/>
                <a:cs typeface="Avenir Light"/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  <a:latin typeface="Avenir Light"/>
                <a:cs typeface="Avenir Light"/>
              </a:rPr>
              <a:t>boards</a:t>
            </a:r>
            <a:endParaRPr lang="fr-FR" sz="1400" dirty="0">
              <a:solidFill>
                <a:srgbClr val="FF0000"/>
              </a:solidFill>
              <a:latin typeface="Avenir Light"/>
              <a:cs typeface="Avenir Light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747889" y="1070146"/>
            <a:ext cx="254000" cy="8414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747889" y="1045991"/>
            <a:ext cx="127000" cy="20177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527477" y="726473"/>
            <a:ext cx="1933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venir Light"/>
                <a:cs typeface="Avenir Light"/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  <a:latin typeface="Avenir Light"/>
                <a:cs typeface="Avenir Light"/>
              </a:rPr>
              <a:t>Kapton</a:t>
            </a:r>
            <a:r>
              <a:rPr lang="fr-FR" sz="1400" dirty="0" smtClean="0">
                <a:solidFill>
                  <a:srgbClr val="FF0000"/>
                </a:solidFill>
                <a:latin typeface="Avenir Light"/>
                <a:cs typeface="Avenir Light"/>
              </a:rPr>
              <a:t> 1</a:t>
            </a:r>
            <a:endParaRPr lang="fr-FR" sz="1400" dirty="0">
              <a:solidFill>
                <a:srgbClr val="FF0000"/>
              </a:solidFill>
              <a:latin typeface="Avenir Light"/>
              <a:cs typeface="Avenir Light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1780670" y="1070146"/>
            <a:ext cx="0" cy="8414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2645789" y="739703"/>
            <a:ext cx="1933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venir Light"/>
                <a:cs typeface="Avenir Light"/>
              </a:rPr>
              <a:t>BGA ASIC</a:t>
            </a:r>
            <a:endParaRPr lang="fr-FR" sz="1400" dirty="0">
              <a:solidFill>
                <a:srgbClr val="FF0000"/>
              </a:solidFill>
              <a:latin typeface="Avenir Light"/>
              <a:cs typeface="Avenir Light"/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 flipH="1">
            <a:off x="2763059" y="1070146"/>
            <a:ext cx="231611" cy="9967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>
            <a:off x="2634630" y="1047480"/>
            <a:ext cx="360040" cy="20162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3714750" y="738214"/>
            <a:ext cx="1933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venir Light"/>
                <a:cs typeface="Avenir Light"/>
              </a:rPr>
              <a:t>Kapton 2</a:t>
            </a:r>
            <a:endParaRPr lang="fr-FR" sz="1400" dirty="0">
              <a:solidFill>
                <a:srgbClr val="FF0000"/>
              </a:solidFill>
              <a:latin typeface="Avenir Light"/>
              <a:cs typeface="Avenir Light"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4073767" y="1068657"/>
            <a:ext cx="0" cy="12029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925658" y="728582"/>
            <a:ext cx="1933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venir Light"/>
                <a:cs typeface="Avenir Light"/>
              </a:rPr>
              <a:t>SAMTEC 100 pins</a:t>
            </a:r>
            <a:endParaRPr lang="fr-FR" sz="1400" dirty="0">
              <a:solidFill>
                <a:srgbClr val="FF0000"/>
              </a:solidFill>
              <a:latin typeface="Avenir Light"/>
              <a:cs typeface="Avenir Light"/>
            </a:endParaRPr>
          </a:p>
        </p:txBody>
      </p:sp>
      <p:cxnSp>
        <p:nvCxnSpPr>
          <p:cNvPr id="33" name="Connecteur droit avec flèche 32"/>
          <p:cNvCxnSpPr/>
          <p:nvPr/>
        </p:nvCxnSpPr>
        <p:spPr>
          <a:xfrm>
            <a:off x="5586958" y="1045991"/>
            <a:ext cx="1023" cy="5228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>
            <a:off x="642403" y="3599343"/>
            <a:ext cx="5266439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V="1">
            <a:off x="416576" y="1531834"/>
            <a:ext cx="0" cy="1801608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oneTexte 59"/>
          <p:cNvSpPr txBox="1">
            <a:spLocks noChangeArrowheads="1"/>
          </p:cNvSpPr>
          <p:nvPr/>
        </p:nvSpPr>
        <p:spPr bwMode="auto">
          <a:xfrm rot="16200000">
            <a:off x="-642657" y="2266199"/>
            <a:ext cx="166515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Avenir Light"/>
                <a:cs typeface="Avenir Light"/>
              </a:rPr>
              <a:t>50 mm</a:t>
            </a:r>
            <a:endParaRPr lang="en-US" sz="1800" dirty="0">
              <a:latin typeface="Avenir Light"/>
              <a:cs typeface="Avenir Light"/>
            </a:endParaRPr>
          </a:p>
        </p:txBody>
      </p:sp>
      <p:sp>
        <p:nvSpPr>
          <p:cNvPr id="37" name="ZoneTexte 59"/>
          <p:cNvSpPr txBox="1">
            <a:spLocks noChangeArrowheads="1"/>
          </p:cNvSpPr>
          <p:nvPr/>
        </p:nvSpPr>
        <p:spPr bwMode="auto">
          <a:xfrm>
            <a:off x="2361071" y="3558825"/>
            <a:ext cx="1665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Avenir Light"/>
                <a:cs typeface="Avenir Light"/>
              </a:rPr>
              <a:t>155 mm</a:t>
            </a:r>
            <a:endParaRPr lang="en-US" sz="1800" dirty="0">
              <a:latin typeface="Avenir Light"/>
              <a:cs typeface="Avenir Light"/>
            </a:endParaRPr>
          </a:p>
        </p:txBody>
      </p:sp>
      <p:pic>
        <p:nvPicPr>
          <p:cNvPr id="38" name="Picture 2" descr="C:\Users\prevot_adm\Dropbox\• Pro Vrac\photos new EC 2018 proto\IMG_01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4" t="7025" r="6046" b="6996"/>
          <a:stretch/>
        </p:blipFill>
        <p:spPr bwMode="auto">
          <a:xfrm>
            <a:off x="546398" y="3993660"/>
            <a:ext cx="2783536" cy="23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3527778" y="3989344"/>
            <a:ext cx="543982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indent="-9525" algn="just">
              <a:defRPr/>
            </a:pPr>
            <a:r>
              <a:rPr lang="en-US" sz="1600" dirty="0" smtClean="0">
                <a:latin typeface="Avenir Light"/>
                <a:cs typeface="Avenir Light"/>
              </a:rPr>
              <a:t>A complicated board:</a:t>
            </a:r>
            <a:endParaRPr lang="en-US" sz="1600" dirty="0">
              <a:latin typeface="Avenir Light"/>
              <a:cs typeface="Avenir Light"/>
            </a:endParaRPr>
          </a:p>
          <a:p>
            <a:pPr marL="9525" indent="-9525" algn="just">
              <a:defRPr/>
            </a:pPr>
            <a:endParaRPr lang="en-US" sz="800" dirty="0">
              <a:latin typeface="Avenir Light"/>
              <a:cs typeface="Avenir Light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r>
              <a:rPr lang="en-US" sz="1600" dirty="0" smtClean="0">
                <a:latin typeface="Avenir Light"/>
                <a:cs typeface="Avenir Light"/>
              </a:rPr>
              <a:t>A board challenging to route </a:t>
            </a:r>
            <a:r>
              <a:rPr lang="en-US" sz="1600" dirty="0" smtClean="0">
                <a:latin typeface="Avenir Light"/>
                <a:cs typeface="Avenir Light"/>
              </a:rPr>
              <a:t>(inner micro-</a:t>
            </a:r>
            <a:r>
              <a:rPr lang="en-US" sz="1600" dirty="0" err="1" smtClean="0">
                <a:latin typeface="Avenir Light"/>
                <a:cs typeface="Avenir Light"/>
              </a:rPr>
              <a:t>vias</a:t>
            </a:r>
            <a:r>
              <a:rPr lang="en-US" sz="1600" dirty="0" smtClean="0">
                <a:latin typeface="Avenir Light"/>
                <a:cs typeface="Avenir Light"/>
              </a:rPr>
              <a:t>, density)</a:t>
            </a:r>
            <a:endParaRPr lang="en-US" sz="1600" dirty="0" smtClean="0">
              <a:latin typeface="Avenir Light"/>
              <a:cs typeface="Avenir Light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000" dirty="0" smtClean="0">
              <a:latin typeface="Avenir Light"/>
              <a:cs typeface="Avenir Light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r>
              <a:rPr lang="en-US" sz="1600" dirty="0">
                <a:latin typeface="Avenir Light"/>
                <a:cs typeface="Avenir Light"/>
              </a:rPr>
              <a:t>A board complicated to </a:t>
            </a:r>
            <a:r>
              <a:rPr lang="en-US" sz="1600" dirty="0" smtClean="0">
                <a:latin typeface="Avenir Light"/>
                <a:cs typeface="Avenir Light"/>
              </a:rPr>
              <a:t>produce </a:t>
            </a:r>
            <a:r>
              <a:rPr lang="en-US" sz="1600" dirty="0" smtClean="0">
                <a:latin typeface="Avenir Light"/>
                <a:cs typeface="Avenir Light"/>
              </a:rPr>
              <a:t>(PCB/</a:t>
            </a:r>
            <a:r>
              <a:rPr lang="en-US" sz="1600" dirty="0" err="1" smtClean="0">
                <a:latin typeface="Avenir Light"/>
                <a:cs typeface="Avenir Light"/>
              </a:rPr>
              <a:t>kaptons</a:t>
            </a:r>
            <a:r>
              <a:rPr lang="en-US" sz="1600" dirty="0" smtClean="0">
                <a:latin typeface="Avenir Light"/>
                <a:cs typeface="Avenir Light"/>
              </a:rPr>
              <a:t>, </a:t>
            </a:r>
            <a:r>
              <a:rPr lang="en-US" sz="1600" dirty="0" smtClean="0">
                <a:latin typeface="Avenir Light"/>
                <a:cs typeface="Avenir Light"/>
              </a:rPr>
              <a:t>hard </a:t>
            </a:r>
            <a:r>
              <a:rPr lang="en-US" sz="1600" dirty="0" smtClean="0">
                <a:latin typeface="Avenir Light"/>
                <a:cs typeface="Avenir Light"/>
              </a:rPr>
              <a:t>to find a manufacturer, bad yield)</a:t>
            </a:r>
          </a:p>
          <a:p>
            <a:pPr algn="just">
              <a:defRPr/>
            </a:pPr>
            <a:endParaRPr lang="en-US" sz="1000" dirty="0" smtClean="0">
              <a:latin typeface="Avenir Light"/>
              <a:cs typeface="Avenir Light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r>
              <a:rPr lang="en-US" sz="1600" dirty="0" smtClean="0">
                <a:latin typeface="Avenir Light"/>
                <a:cs typeface="Avenir Light"/>
              </a:rPr>
              <a:t>A board uneasy to integrate inside the </a:t>
            </a:r>
            <a:r>
              <a:rPr lang="en-US" sz="1600" dirty="0" err="1" smtClean="0">
                <a:latin typeface="Avenir Light"/>
                <a:cs typeface="Avenir Light"/>
              </a:rPr>
              <a:t>EC_Unit</a:t>
            </a:r>
            <a:endParaRPr lang="en-US" sz="1600" dirty="0">
              <a:latin typeface="Avenir Light"/>
              <a:cs typeface="Avenir Light"/>
            </a:endParaRPr>
          </a:p>
          <a:p>
            <a:pPr algn="just">
              <a:defRPr/>
            </a:pPr>
            <a:endParaRPr lang="en-US" sz="1000" dirty="0">
              <a:latin typeface="Avenir Light"/>
              <a:cs typeface="Avenir Light"/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1780670" y="1070146"/>
            <a:ext cx="344909" cy="19935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space réservé du numéro de diapositive 3">
            <a:extLst>
              <a:ext uri="{FF2B5EF4-FFF2-40B4-BE49-F238E27FC236}">
                <a16:creationId xmlns:a16="http://schemas.microsoft.com/office/drawing/2014/main" xmlns="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16</a:t>
            </a:fld>
            <a:endParaRPr lang="en-US" alt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200912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19100" y="44624"/>
            <a:ext cx="8523170" cy="504000"/>
          </a:xfrm>
        </p:spPr>
        <p:txBody>
          <a:bodyPr/>
          <a:lstStyle/>
          <a:p>
            <a:r>
              <a:rPr lang="fr-FR" dirty="0">
                <a:latin typeface="Avenir Light"/>
                <a:cs typeface="Avenir Light"/>
              </a:rPr>
              <a:t>First prototype of </a:t>
            </a:r>
            <a:r>
              <a:rPr lang="fr-FR" dirty="0" err="1">
                <a:latin typeface="Avenir Light"/>
                <a:cs typeface="Avenir Light"/>
              </a:rPr>
              <a:t>our</a:t>
            </a:r>
            <a:r>
              <a:rPr lang="fr-FR" dirty="0">
                <a:latin typeface="Avenir Light"/>
                <a:cs typeface="Avenir Light"/>
              </a:rPr>
              <a:t> new </a:t>
            </a:r>
            <a:r>
              <a:rPr lang="fr-FR" dirty="0" err="1">
                <a:latin typeface="Avenir Light"/>
                <a:cs typeface="Avenir Light"/>
              </a:rPr>
              <a:t>EC_Unit</a:t>
            </a:r>
            <a:endParaRPr lang="fr-FR" dirty="0">
              <a:latin typeface="Avenir Light"/>
              <a:cs typeface="Avenir Light"/>
            </a:endParaRPr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2" t="41631" r="31809" b="16737"/>
          <a:stretch/>
        </p:blipFill>
        <p:spPr bwMode="auto">
          <a:xfrm>
            <a:off x="0" y="909895"/>
            <a:ext cx="4404317" cy="341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1" descr="ECUnit-4S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 r="23319"/>
          <a:stretch/>
        </p:blipFill>
        <p:spPr>
          <a:xfrm>
            <a:off x="4499992" y="764626"/>
            <a:ext cx="4517008" cy="3556000"/>
          </a:xfrm>
          <a:prstGeom prst="rect">
            <a:avLst/>
          </a:prstGeom>
        </p:spPr>
      </p:pic>
      <p:sp>
        <p:nvSpPr>
          <p:cNvPr id="43" name="Espace réservé du contenu 2"/>
          <p:cNvSpPr>
            <a:spLocks noGrp="1"/>
          </p:cNvSpPr>
          <p:nvPr>
            <p:ph idx="1"/>
          </p:nvPr>
        </p:nvSpPr>
        <p:spPr>
          <a:xfrm>
            <a:off x="338609" y="4426466"/>
            <a:ext cx="8678391" cy="402414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fr-FR" dirty="0" smtClean="0">
                <a:latin typeface="Avenir Light"/>
                <a:cs typeface="Avenir Light"/>
              </a:rPr>
              <a:t>A light (500g) compact (55mm x 55mm x 55mm</a:t>
            </a:r>
            <a:r>
              <a:rPr lang="fr-FR" dirty="0">
                <a:latin typeface="Avenir Light"/>
                <a:cs typeface="Avenir Light"/>
              </a:rPr>
              <a:t>) </a:t>
            </a:r>
            <a:r>
              <a:rPr lang="fr-FR" dirty="0" err="1">
                <a:latin typeface="Avenir Light"/>
                <a:cs typeface="Avenir Light"/>
              </a:rPr>
              <a:t>detection</a:t>
            </a:r>
            <a:r>
              <a:rPr lang="fr-FR" dirty="0">
                <a:latin typeface="Avenir Light"/>
                <a:cs typeface="Avenir Light"/>
              </a:rPr>
              <a:t> </a:t>
            </a:r>
            <a:r>
              <a:rPr lang="fr-FR" dirty="0" smtClean="0">
                <a:latin typeface="Avenir Light"/>
                <a:cs typeface="Avenir Light"/>
              </a:rPr>
              <a:t>unit:</a:t>
            </a:r>
          </a:p>
        </p:txBody>
      </p:sp>
      <p:sp>
        <p:nvSpPr>
          <p:cNvPr id="44" name="Espace réservé du contenu 2"/>
          <p:cNvSpPr txBox="1">
            <a:spLocks/>
          </p:cNvSpPr>
          <p:nvPr/>
        </p:nvSpPr>
        <p:spPr bwMode="auto">
          <a:xfrm>
            <a:off x="368686" y="4886966"/>
            <a:ext cx="3946422" cy="131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742950" lvl="1" indent="-285750">
              <a:buFont typeface="Arial"/>
              <a:buChar char="•"/>
            </a:pPr>
            <a:r>
              <a:rPr lang="fr-FR" dirty="0" smtClean="0">
                <a:latin typeface="Avenir Light"/>
                <a:cs typeface="Avenir Light"/>
              </a:rPr>
              <a:t>256 pixels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 err="1" smtClean="0">
                <a:latin typeface="Avenir Light"/>
                <a:cs typeface="Avenir Light"/>
              </a:rPr>
              <a:t>photocounting</a:t>
            </a:r>
            <a:r>
              <a:rPr lang="fr-FR" dirty="0" smtClean="0">
                <a:latin typeface="Avenir Light"/>
                <a:cs typeface="Avenir Light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 smtClean="0">
                <a:latin typeface="Avenir Light"/>
                <a:cs typeface="Avenir Light"/>
              </a:rPr>
              <a:t>GTU = 1</a:t>
            </a:r>
            <a:r>
              <a:rPr lang="el-GR" dirty="0" smtClean="0">
                <a:latin typeface="Avenir Light"/>
                <a:cs typeface="Avenir Light"/>
              </a:rPr>
              <a:t>μ</a:t>
            </a:r>
            <a:r>
              <a:rPr lang="fr-FR" dirty="0" smtClean="0">
                <a:latin typeface="Avenir Light"/>
                <a:cs typeface="Avenir Light"/>
              </a:rPr>
              <a:t>s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 err="1" smtClean="0">
                <a:latin typeface="Avenir Light"/>
                <a:cs typeface="Avenir Light"/>
              </a:rPr>
              <a:t>linear</a:t>
            </a:r>
            <a:r>
              <a:rPr lang="fr-FR" dirty="0" smtClean="0">
                <a:latin typeface="Avenir Light"/>
                <a:cs typeface="Avenir Light"/>
              </a:rPr>
              <a:t> </a:t>
            </a:r>
            <a:r>
              <a:rPr lang="fr-FR" dirty="0" err="1" smtClean="0">
                <a:latin typeface="Avenir Light"/>
                <a:cs typeface="Avenir Light"/>
              </a:rPr>
              <a:t>from</a:t>
            </a:r>
            <a:r>
              <a:rPr lang="fr-FR" dirty="0" smtClean="0">
                <a:latin typeface="Avenir Light"/>
                <a:cs typeface="Avenir Light"/>
              </a:rPr>
              <a:t> 1/3 </a:t>
            </a:r>
            <a:r>
              <a:rPr lang="fr-FR" dirty="0" err="1" smtClean="0">
                <a:latin typeface="Avenir Light"/>
                <a:cs typeface="Avenir Light"/>
              </a:rPr>
              <a:t>pe</a:t>
            </a:r>
            <a:r>
              <a:rPr lang="fr-FR" dirty="0" smtClean="0">
                <a:latin typeface="Avenir Light"/>
                <a:cs typeface="Avenir Light"/>
              </a:rPr>
              <a:t> to 130 </a:t>
            </a:r>
            <a:r>
              <a:rPr lang="fr-FR" dirty="0" err="1" smtClean="0">
                <a:latin typeface="Avenir Light"/>
                <a:cs typeface="Avenir Light"/>
              </a:rPr>
              <a:t>pe</a:t>
            </a:r>
            <a:endParaRPr lang="fr-FR" dirty="0" smtClean="0">
              <a:latin typeface="Avenir Light"/>
              <a:cs typeface="Avenir Light"/>
            </a:endParaRPr>
          </a:p>
        </p:txBody>
      </p:sp>
      <p:sp>
        <p:nvSpPr>
          <p:cNvPr id="45" name="Espace réservé du contenu 2"/>
          <p:cNvSpPr txBox="1">
            <a:spLocks/>
          </p:cNvSpPr>
          <p:nvPr/>
        </p:nvSpPr>
        <p:spPr bwMode="auto">
          <a:xfrm>
            <a:off x="3966502" y="4886918"/>
            <a:ext cx="4909511" cy="122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742950" lvl="1" indent="-285750">
              <a:buFont typeface="Arial"/>
              <a:buChar char="•"/>
            </a:pPr>
            <a:r>
              <a:rPr lang="fr-FR" dirty="0" err="1" smtClean="0">
                <a:latin typeface="Avenir Light"/>
                <a:cs typeface="Avenir Light"/>
              </a:rPr>
              <a:t>consumption</a:t>
            </a:r>
            <a:r>
              <a:rPr lang="fr-FR" dirty="0" smtClean="0">
                <a:latin typeface="Avenir Light"/>
                <a:cs typeface="Avenir Light"/>
              </a:rPr>
              <a:t> = about 250mW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 err="1" smtClean="0">
                <a:latin typeface="Avenir Light"/>
                <a:cs typeface="Avenir Light"/>
              </a:rPr>
              <a:t>including</a:t>
            </a:r>
            <a:r>
              <a:rPr lang="fr-FR" dirty="0" smtClean="0">
                <a:latin typeface="Avenir Light"/>
                <a:cs typeface="Avenir Light"/>
              </a:rPr>
              <a:t> HVPS &amp; </a:t>
            </a:r>
            <a:r>
              <a:rPr lang="fr-FR" dirty="0" err="1" smtClean="0">
                <a:latin typeface="Avenir Light"/>
                <a:cs typeface="Avenir Light"/>
              </a:rPr>
              <a:t>safety</a:t>
            </a:r>
            <a:r>
              <a:rPr lang="fr-FR" dirty="0" smtClean="0">
                <a:latin typeface="Avenir Light"/>
                <a:cs typeface="Avenir Light"/>
              </a:rPr>
              <a:t> </a:t>
            </a:r>
            <a:r>
              <a:rPr lang="fr-FR" dirty="0" err="1" smtClean="0">
                <a:latin typeface="Avenir Light"/>
                <a:cs typeface="Avenir Light"/>
              </a:rPr>
              <a:t>switches</a:t>
            </a:r>
            <a:endParaRPr lang="fr-FR" dirty="0" smtClean="0">
              <a:latin typeface="Avenir Light"/>
              <a:cs typeface="Avenir Light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 err="1" smtClean="0">
                <a:latin typeface="Avenir Light"/>
                <a:cs typeface="Avenir Light"/>
              </a:rPr>
              <a:t>potted</a:t>
            </a:r>
            <a:r>
              <a:rPr lang="fr-FR" dirty="0" smtClean="0">
                <a:latin typeface="Avenir Light"/>
                <a:cs typeface="Avenir Light"/>
              </a:rPr>
              <a:t> (</a:t>
            </a:r>
            <a:r>
              <a:rPr lang="fr-FR" dirty="0" err="1" smtClean="0">
                <a:latin typeface="Avenir Light"/>
                <a:cs typeface="Avenir Light"/>
              </a:rPr>
              <a:t>arathane</a:t>
            </a:r>
            <a:r>
              <a:rPr lang="fr-FR" dirty="0" smtClean="0">
                <a:latin typeface="Avenir Light"/>
                <a:cs typeface="Avenir Light"/>
              </a:rPr>
              <a:t> </a:t>
            </a:r>
            <a:r>
              <a:rPr lang="fr-FR" dirty="0" err="1" smtClean="0">
                <a:latin typeface="Avenir Light"/>
                <a:cs typeface="Avenir Light"/>
              </a:rPr>
              <a:t>resin</a:t>
            </a:r>
            <a:r>
              <a:rPr lang="fr-FR" dirty="0" smtClean="0">
                <a:latin typeface="Avenir Light"/>
                <a:cs typeface="Avenir Light"/>
              </a:rPr>
              <a:t>)</a:t>
            </a:r>
            <a:endParaRPr lang="fr-FR" dirty="0" smtClean="0">
              <a:latin typeface="Avenir Light"/>
              <a:cs typeface="Avenir Light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 err="1" smtClean="0">
                <a:latin typeface="Avenir Light"/>
                <a:cs typeface="Avenir Light"/>
              </a:rPr>
              <a:t>two</a:t>
            </a:r>
            <a:r>
              <a:rPr lang="fr-FR" dirty="0" smtClean="0">
                <a:latin typeface="Avenir Light"/>
                <a:cs typeface="Avenir Light"/>
              </a:rPr>
              <a:t> 100 pins output </a:t>
            </a:r>
            <a:r>
              <a:rPr lang="fr-FR" dirty="0" err="1" smtClean="0">
                <a:latin typeface="Avenir Light"/>
                <a:cs typeface="Avenir Light"/>
              </a:rPr>
              <a:t>connectors</a:t>
            </a:r>
            <a:r>
              <a:rPr lang="fr-FR" dirty="0" smtClean="0">
                <a:latin typeface="Avenir Light"/>
                <a:cs typeface="Avenir Light"/>
              </a:rPr>
              <a:t> </a:t>
            </a: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46" name="Espace réservé du numéro de diapositive 3">
            <a:extLst>
              <a:ext uri="{FF2B5EF4-FFF2-40B4-BE49-F238E27FC236}">
                <a16:creationId xmlns:a16="http://schemas.microsoft.com/office/drawing/2014/main" xmlns="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17</a:t>
            </a:fld>
            <a:endParaRPr lang="en-US" altLang="fr-FR" dirty="0"/>
          </a:p>
        </p:txBody>
      </p:sp>
      <p:sp>
        <p:nvSpPr>
          <p:cNvPr id="47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41040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19100" y="44624"/>
            <a:ext cx="8523170" cy="504000"/>
          </a:xfrm>
        </p:spPr>
        <p:txBody>
          <a:bodyPr/>
          <a:lstStyle/>
          <a:p>
            <a:r>
              <a:rPr lang="fr-FR" dirty="0" err="1" smtClean="0">
                <a:latin typeface="Avenir Light"/>
                <a:cs typeface="Avenir Light"/>
              </a:rPr>
              <a:t>Absolute</a:t>
            </a:r>
            <a:r>
              <a:rPr lang="fr-FR" dirty="0" smtClean="0">
                <a:latin typeface="Avenir Light"/>
                <a:cs typeface="Avenir Light"/>
              </a:rPr>
              <a:t> calibration</a:t>
            </a: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180169" y="844841"/>
            <a:ext cx="5018518" cy="5558384"/>
          </a:xfrm>
        </p:spPr>
        <p:txBody>
          <a:bodyPr>
            <a:noAutofit/>
          </a:bodyPr>
          <a:lstStyle/>
          <a:p>
            <a:pPr algn="just" defTabSz="327152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dirty="0" smtClean="0">
                <a:latin typeface="Avenir Light"/>
                <a:cs typeface="Avenir Light"/>
              </a:rPr>
              <a:t>We </a:t>
            </a:r>
            <a:r>
              <a:rPr lang="en-US" dirty="0">
                <a:latin typeface="Avenir Light"/>
                <a:cs typeface="Avenir Light"/>
              </a:rPr>
              <a:t>use reference detectors: a NIST photodiode 1 called CONTROL NIST and a NIST photodiode 2 called TEST NIST, calibrated at 1.5%.</a:t>
            </a:r>
          </a:p>
          <a:p>
            <a:pPr algn="just" defTabSz="327152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endParaRPr lang="en-US" sz="800" dirty="0">
              <a:latin typeface="Avenir Light"/>
              <a:cs typeface="Avenir Light"/>
            </a:endParaRPr>
          </a:p>
          <a:p>
            <a:pPr algn="just" defTabSz="327152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dirty="0">
                <a:latin typeface="Avenir Light"/>
                <a:cs typeface="Avenir Light"/>
              </a:rPr>
              <a:t>We measure the (geometrical) ratio of light between NIST 1 and NIST 2 for high light fluxes and then on the CONTROL </a:t>
            </a:r>
            <a:r>
              <a:rPr lang="en-US" dirty="0" smtClean="0">
                <a:latin typeface="Avenir Light"/>
                <a:cs typeface="Avenir Light"/>
              </a:rPr>
              <a:t>NIST.</a:t>
            </a:r>
            <a:endParaRPr lang="en-US" sz="1500" dirty="0">
              <a:latin typeface="Avenir Light"/>
              <a:cs typeface="Avenir Light"/>
            </a:endParaRPr>
          </a:p>
          <a:p>
            <a:pPr lvl="0" algn="just" defTabSz="327152">
              <a:spcBef>
                <a:spcPts val="0"/>
              </a:spcBef>
              <a:buClr>
                <a:srgbClr val="646464"/>
              </a:buClr>
              <a:buSzPct val="100000"/>
              <a:defRPr sz="1800">
                <a:solidFill>
                  <a:srgbClr val="000000"/>
                </a:solidFill>
              </a:defRPr>
            </a:pPr>
            <a:endParaRPr lang="en-US" sz="800" dirty="0">
              <a:latin typeface="Avenir Light"/>
              <a:cs typeface="Avenir Light"/>
            </a:endParaRPr>
          </a:p>
          <a:p>
            <a:pPr lvl="0" algn="just" defTabSz="327152">
              <a:spcBef>
                <a:spcPts val="0"/>
              </a:spcBef>
              <a:buClr>
                <a:srgbClr val="646464"/>
              </a:buClr>
              <a:buSzPct val="100000"/>
              <a:defRPr sz="1800">
                <a:solidFill>
                  <a:srgbClr val="000000"/>
                </a:solidFill>
              </a:defRPr>
            </a:pPr>
            <a:r>
              <a:rPr lang="en-US" dirty="0" smtClean="0">
                <a:latin typeface="Avenir Light"/>
                <a:cs typeface="Avenir Light"/>
              </a:rPr>
              <a:t>Only </a:t>
            </a:r>
            <a:r>
              <a:rPr lang="en-US" dirty="0">
                <a:latin typeface="Avenir Light"/>
                <a:cs typeface="Avenir Light"/>
              </a:rPr>
              <a:t>one pixel is illuminated =&gt; use of a collimator with output hole of 1.5 mm diameter placed at d &lt; 1 mm from the MAPMT surface. </a:t>
            </a:r>
          </a:p>
          <a:p>
            <a:pPr lvl="0" algn="just" defTabSz="327152">
              <a:spcBef>
                <a:spcPts val="0"/>
              </a:spcBef>
              <a:buClr>
                <a:srgbClr val="646464"/>
              </a:buClr>
              <a:buSzPct val="100000"/>
              <a:defRPr sz="1800">
                <a:solidFill>
                  <a:srgbClr val="000000"/>
                </a:solidFill>
              </a:defRPr>
            </a:pPr>
            <a:r>
              <a:rPr lang="en-US" dirty="0">
                <a:latin typeface="Avenir Light"/>
                <a:cs typeface="Avenir Light"/>
              </a:rPr>
              <a:t>We developed an automatic set-up that allows us to scan all the pixels of a PMT. </a:t>
            </a:r>
            <a:endParaRPr lang="en-US" dirty="0" smtClean="0">
              <a:latin typeface="Avenir Light"/>
              <a:cs typeface="Avenir Light"/>
            </a:endParaRPr>
          </a:p>
          <a:p>
            <a:pPr lvl="0" algn="just" defTabSz="327152">
              <a:spcBef>
                <a:spcPts val="0"/>
              </a:spcBef>
              <a:buClr>
                <a:srgbClr val="646464"/>
              </a:buClr>
              <a:buSzPct val="100000"/>
              <a:defRPr sz="1800">
                <a:solidFill>
                  <a:srgbClr val="000000"/>
                </a:solidFill>
              </a:defRPr>
            </a:pPr>
            <a:endParaRPr lang="en-US" sz="800" dirty="0">
              <a:latin typeface="Avenir Light"/>
              <a:cs typeface="Avenir Light"/>
            </a:endParaRPr>
          </a:p>
          <a:p>
            <a:pPr lvl="0" defTabSz="327152">
              <a:spcBef>
                <a:spcPts val="0"/>
              </a:spcBef>
              <a:buClr>
                <a:srgbClr val="646464"/>
              </a:buClr>
              <a:buSzPct val="100000"/>
              <a:defRPr sz="1800">
                <a:solidFill>
                  <a:srgbClr val="000000"/>
                </a:solidFill>
              </a:defRPr>
            </a:pPr>
            <a:r>
              <a:rPr lang="en-US" dirty="0">
                <a:latin typeface="Avenir Light"/>
                <a:cs typeface="Avenir Light"/>
              </a:rPr>
              <a:t>Acquisition of N </a:t>
            </a:r>
            <a:r>
              <a:rPr lang="en-US" dirty="0" smtClean="0">
                <a:latin typeface="Avenir Light"/>
                <a:cs typeface="Avenir Light"/>
              </a:rPr>
              <a:t>x </a:t>
            </a:r>
            <a:r>
              <a:rPr lang="en-US" dirty="0">
                <a:latin typeface="Avenir Light"/>
                <a:cs typeface="Avenir Light"/>
              </a:rPr>
              <a:t>100 </a:t>
            </a:r>
            <a:r>
              <a:rPr lang="en-US" dirty="0" smtClean="0">
                <a:latin typeface="Avenir Light"/>
                <a:cs typeface="Avenir Light"/>
              </a:rPr>
              <a:t>GTUs.</a:t>
            </a:r>
            <a:endParaRPr lang="en-US" dirty="0">
              <a:latin typeface="Avenir Light"/>
              <a:cs typeface="Avenir Light"/>
            </a:endParaRPr>
          </a:p>
          <a:p>
            <a:pPr lvl="0" defTabSz="327152">
              <a:spcBef>
                <a:spcPts val="0"/>
              </a:spcBef>
              <a:buClr>
                <a:srgbClr val="646464"/>
              </a:buClr>
              <a:buSzPct val="100000"/>
              <a:defRPr sz="1800">
                <a:solidFill>
                  <a:srgbClr val="000000"/>
                </a:solidFill>
              </a:defRPr>
            </a:pPr>
            <a:r>
              <a:rPr lang="en-US" dirty="0">
                <a:latin typeface="Avenir Light"/>
                <a:cs typeface="Avenir Light"/>
              </a:rPr>
              <a:t>- 2 </a:t>
            </a:r>
            <a:r>
              <a:rPr lang="en-US" dirty="0" err="1">
                <a:latin typeface="Avenir Light"/>
                <a:cs typeface="Avenir Light"/>
              </a:rPr>
              <a:t>pe</a:t>
            </a:r>
            <a:r>
              <a:rPr lang="en-US" dirty="0">
                <a:latin typeface="Avenir Light"/>
                <a:cs typeface="Avenir Light"/>
              </a:rPr>
              <a:t> pile-up represents ~1% events</a:t>
            </a:r>
          </a:p>
          <a:p>
            <a:pPr lvl="0" defTabSz="327152">
              <a:spcBef>
                <a:spcPts val="0"/>
              </a:spcBef>
              <a:buClr>
                <a:srgbClr val="646464"/>
              </a:buClr>
              <a:buSzPct val="100000"/>
              <a:defRPr sz="1800">
                <a:solidFill>
                  <a:srgbClr val="000000"/>
                </a:solidFill>
              </a:defRPr>
            </a:pPr>
            <a:r>
              <a:rPr lang="en-US" dirty="0">
                <a:latin typeface="Avenir Light"/>
                <a:cs typeface="Avenir Light"/>
              </a:rPr>
              <a:t>- Statistical uncertainty √N counts &lt; 1%</a:t>
            </a:r>
          </a:p>
          <a:p>
            <a:pPr lvl="0" defTabSz="327152">
              <a:spcBef>
                <a:spcPts val="0"/>
              </a:spcBef>
              <a:buClr>
                <a:srgbClr val="646464"/>
              </a:buClr>
              <a:buSzPct val="100000"/>
              <a:defRPr sz="1800">
                <a:solidFill>
                  <a:srgbClr val="000000"/>
                </a:solidFill>
              </a:defRPr>
            </a:pPr>
            <a:r>
              <a:rPr lang="en-US" dirty="0" smtClean="0">
                <a:latin typeface="Avenir Light"/>
                <a:cs typeface="Avenir Light"/>
              </a:rPr>
              <a:t>- Systematic </a:t>
            </a:r>
            <a:r>
              <a:rPr lang="en-US" dirty="0">
                <a:latin typeface="Avenir Light"/>
                <a:cs typeface="Avenir Light"/>
              </a:rPr>
              <a:t>uncertainty: mainly NIST photodiode</a:t>
            </a:r>
          </a:p>
          <a:p>
            <a:pPr marL="286638" lvl="0" indent="-286638" defTabSz="356362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dirty="0">
                <a:latin typeface="Avenir Light"/>
                <a:cs typeface="Avenir Light"/>
              </a:rPr>
              <a:t>- Uncertainty for reference pixels of ~5%</a:t>
            </a:r>
          </a:p>
          <a:p>
            <a:pPr lvl="0" algn="just" defTabSz="327152">
              <a:spcBef>
                <a:spcPts val="0"/>
              </a:spcBef>
              <a:buClr>
                <a:srgbClr val="646464"/>
              </a:buClr>
              <a:buSzPct val="100000"/>
              <a:defRPr sz="1800">
                <a:solidFill>
                  <a:srgbClr val="000000"/>
                </a:solidFill>
              </a:defRPr>
            </a:pPr>
            <a:endParaRPr lang="en-US" dirty="0">
              <a:latin typeface="Avenir Light"/>
              <a:cs typeface="Avenir Light"/>
            </a:endParaRPr>
          </a:p>
          <a:p>
            <a:pPr algn="just" defTabSz="327152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endParaRPr lang="en-US" dirty="0">
              <a:latin typeface="Avenir Light"/>
              <a:cs typeface="Avenir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686" y="727638"/>
            <a:ext cx="3841432" cy="264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686" y="3653963"/>
            <a:ext cx="3695661" cy="265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18</a:t>
            </a:fld>
            <a:endParaRPr lang="en-US" altLang="fr-FR" dirty="0"/>
          </a:p>
        </p:txBody>
      </p:sp>
      <p:sp>
        <p:nvSpPr>
          <p:cNvPr id="13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66723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venir Light"/>
                <a:cs typeface="Avenir Light"/>
              </a:rPr>
              <a:t>Automatic scans calibration: </a:t>
            </a:r>
            <a:r>
              <a:rPr lang="en-US" b="1" dirty="0">
                <a:latin typeface="Avenir Light"/>
                <a:cs typeface="Avenir Light"/>
              </a:rPr>
              <a:t>preliminary </a:t>
            </a:r>
            <a:r>
              <a:rPr lang="en-US" b="1" dirty="0" smtClean="0">
                <a:latin typeface="Avenir Light"/>
                <a:cs typeface="Avenir Light"/>
              </a:rPr>
              <a:t>results</a:t>
            </a:r>
            <a:endParaRPr lang="fr-FR" dirty="0">
              <a:latin typeface="Avenir Light"/>
              <a:cs typeface="Avenir Light"/>
            </a:endParaRPr>
          </a:p>
        </p:txBody>
      </p:sp>
      <p:pic>
        <p:nvPicPr>
          <p:cNvPr id="7" name="Image 6" descr="secondScanEver-Su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5" t="1476" r="15012" b="-1476"/>
          <a:stretch/>
        </p:blipFill>
        <p:spPr>
          <a:xfrm>
            <a:off x="0" y="3456744"/>
            <a:ext cx="2805276" cy="2541344"/>
          </a:xfrm>
          <a:prstGeom prst="rect">
            <a:avLst/>
          </a:prstGeom>
        </p:spPr>
      </p:pic>
      <p:pic>
        <p:nvPicPr>
          <p:cNvPr id="8" name="Image 7" descr="FB5954_pixel_n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98" y="3466195"/>
            <a:ext cx="3293133" cy="24698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1739" y="2156879"/>
            <a:ext cx="22036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err="1" smtClean="0">
                <a:latin typeface="Avenir Light"/>
                <a:cs typeface="Avenir Light"/>
              </a:rPr>
              <a:t>Automatic</a:t>
            </a:r>
            <a:r>
              <a:rPr lang="fr-FR" sz="1600" dirty="0" smtClean="0">
                <a:latin typeface="Avenir Light"/>
                <a:cs typeface="Avenir Light"/>
              </a:rPr>
              <a:t> scan </a:t>
            </a:r>
          </a:p>
          <a:p>
            <a:pPr algn="ctr"/>
            <a:r>
              <a:rPr lang="fr-FR" sz="1600" dirty="0" smtClean="0">
                <a:latin typeface="Avenir Light"/>
                <a:cs typeface="Avenir Light"/>
              </a:rPr>
              <a:t>for 1 PMT</a:t>
            </a:r>
          </a:p>
          <a:p>
            <a:pPr algn="ctr"/>
            <a:r>
              <a:rPr lang="fr-FR" sz="1600" dirty="0" smtClean="0">
                <a:latin typeface="Avenir Light"/>
                <a:cs typeface="Avenir Light"/>
              </a:rPr>
              <a:t>Total </a:t>
            </a:r>
            <a:r>
              <a:rPr lang="fr-FR" sz="1600" dirty="0" err="1" smtClean="0">
                <a:latin typeface="Avenir Light"/>
                <a:cs typeface="Avenir Light"/>
              </a:rPr>
              <a:t>efficiency</a:t>
            </a:r>
            <a:endParaRPr lang="fr-FR" sz="1600" dirty="0" smtClean="0">
              <a:latin typeface="Avenir Light"/>
              <a:cs typeface="Avenir Light"/>
            </a:endParaRPr>
          </a:p>
          <a:p>
            <a:pPr algn="ctr"/>
            <a:r>
              <a:rPr lang="fr-FR" sz="1600" dirty="0" smtClean="0">
                <a:latin typeface="Avenir Light"/>
                <a:cs typeface="Avenir Light"/>
              </a:rPr>
              <a:t>(SUM of the light </a:t>
            </a:r>
            <a:r>
              <a:rPr lang="fr-FR" sz="1600" dirty="0" err="1" smtClean="0">
                <a:latin typeface="Avenir Light"/>
                <a:cs typeface="Avenir Light"/>
              </a:rPr>
              <a:t>seen</a:t>
            </a:r>
            <a:r>
              <a:rPr lang="fr-FR" sz="1600" dirty="0" smtClean="0">
                <a:latin typeface="Avenir Light"/>
                <a:cs typeface="Avenir Light"/>
              </a:rPr>
              <a:t> </a:t>
            </a:r>
          </a:p>
          <a:p>
            <a:pPr algn="ctr"/>
            <a:r>
              <a:rPr lang="fr-FR" sz="1600" dirty="0" smtClean="0">
                <a:latin typeface="Avenir Light"/>
                <a:cs typeface="Avenir Light"/>
              </a:rPr>
              <a:t>for </a:t>
            </a:r>
            <a:r>
              <a:rPr lang="fr-FR" sz="1600" dirty="0" err="1" smtClean="0">
                <a:latin typeface="Avenir Light"/>
                <a:cs typeface="Avenir Light"/>
              </a:rPr>
              <a:t>every</a:t>
            </a:r>
            <a:r>
              <a:rPr lang="fr-FR" sz="1600" dirty="0" smtClean="0">
                <a:latin typeface="Avenir Light"/>
                <a:cs typeface="Avenir Light"/>
              </a:rPr>
              <a:t> position)</a:t>
            </a:r>
            <a:endParaRPr lang="fr-FR" sz="1600" dirty="0">
              <a:latin typeface="Avenir Light"/>
              <a:cs typeface="Avenir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417" y="2125186"/>
            <a:ext cx="22036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err="1" smtClean="0">
                <a:latin typeface="Avenir Light"/>
                <a:cs typeface="Avenir Light"/>
              </a:rPr>
              <a:t>Automatic</a:t>
            </a:r>
            <a:r>
              <a:rPr lang="fr-FR" sz="1600" dirty="0" smtClean="0">
                <a:latin typeface="Avenir Light"/>
                <a:cs typeface="Avenir Light"/>
              </a:rPr>
              <a:t> scan </a:t>
            </a:r>
          </a:p>
          <a:p>
            <a:pPr algn="ctr"/>
            <a:r>
              <a:rPr lang="fr-FR" sz="1600" dirty="0" smtClean="0">
                <a:latin typeface="Avenir Light"/>
                <a:cs typeface="Avenir Light"/>
              </a:rPr>
              <a:t>for 1 pixel</a:t>
            </a:r>
          </a:p>
          <a:p>
            <a:pPr algn="ctr"/>
            <a:r>
              <a:rPr lang="fr-FR" sz="1600" dirty="0">
                <a:latin typeface="Avenir Light"/>
                <a:cs typeface="Avenir Light"/>
              </a:rPr>
              <a:t>Total </a:t>
            </a:r>
            <a:r>
              <a:rPr lang="fr-FR" sz="1600" dirty="0" err="1" smtClean="0">
                <a:latin typeface="Avenir Light"/>
                <a:cs typeface="Avenir Light"/>
              </a:rPr>
              <a:t>efficiency</a:t>
            </a:r>
            <a:endParaRPr lang="fr-FR" sz="1600" dirty="0" smtClean="0">
              <a:latin typeface="Avenir Light"/>
              <a:cs typeface="Avenir Light"/>
            </a:endParaRPr>
          </a:p>
          <a:p>
            <a:pPr algn="ctr"/>
            <a:r>
              <a:rPr lang="fr-FR" sz="1600" dirty="0" smtClean="0">
                <a:latin typeface="Avenir Light"/>
                <a:cs typeface="Avenir Light"/>
              </a:rPr>
              <a:t>(SUM of the light </a:t>
            </a:r>
            <a:r>
              <a:rPr lang="fr-FR" sz="1600" dirty="0" err="1" smtClean="0">
                <a:latin typeface="Avenir Light"/>
                <a:cs typeface="Avenir Light"/>
              </a:rPr>
              <a:t>seen</a:t>
            </a:r>
            <a:r>
              <a:rPr lang="fr-FR" sz="1600" dirty="0" smtClean="0">
                <a:latin typeface="Avenir Light"/>
                <a:cs typeface="Avenir Light"/>
              </a:rPr>
              <a:t> </a:t>
            </a:r>
          </a:p>
          <a:p>
            <a:pPr algn="ctr"/>
            <a:r>
              <a:rPr lang="fr-FR" sz="1600" dirty="0" smtClean="0">
                <a:latin typeface="Avenir Light"/>
                <a:cs typeface="Avenir Light"/>
              </a:rPr>
              <a:t>for </a:t>
            </a:r>
            <a:r>
              <a:rPr lang="fr-FR" sz="1600" dirty="0" err="1" smtClean="0">
                <a:latin typeface="Avenir Light"/>
                <a:cs typeface="Avenir Light"/>
              </a:rPr>
              <a:t>every</a:t>
            </a:r>
            <a:r>
              <a:rPr lang="fr-FR" sz="1600" dirty="0" smtClean="0">
                <a:latin typeface="Avenir Light"/>
                <a:cs typeface="Avenir Light"/>
              </a:rPr>
              <a:t> position)</a:t>
            </a:r>
            <a:endParaRPr lang="fr-FR" sz="1600" dirty="0">
              <a:latin typeface="Avenir Light"/>
              <a:cs typeface="Avenir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134" y="785245"/>
            <a:ext cx="86405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27152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dirty="0">
                <a:latin typeface="Avenir Black"/>
                <a:cs typeface="Avenir Black"/>
              </a:rPr>
              <a:t>We use small steps (about 0.5mm) so we can evaluate the varying sensitivity inside a pixel)</a:t>
            </a:r>
          </a:p>
          <a:p>
            <a:pPr algn="just" defTabSz="327152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dirty="0">
                <a:latin typeface="Avenir Light"/>
                <a:cs typeface="Avenir Light"/>
              </a:rPr>
              <a:t>Spot size = 1.5mm (pixel = 2.9 mm x 2.9 mm)</a:t>
            </a:r>
            <a:endParaRPr lang="fr-FR" dirty="0">
              <a:latin typeface="Avenir Light"/>
              <a:cs typeface="Avenir Light"/>
            </a:endParaRPr>
          </a:p>
        </p:txBody>
      </p:sp>
      <p:pic>
        <p:nvPicPr>
          <p:cNvPr id="14" name="Image 13" descr="Capture d’écran 2018-11-28 à 15.46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83" y="3409191"/>
            <a:ext cx="3135087" cy="2674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66523" y="2145288"/>
            <a:ext cx="15872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err="1" smtClean="0">
                <a:latin typeface="Avenir Light"/>
                <a:cs typeface="Avenir Light"/>
              </a:rPr>
              <a:t>Automatic</a:t>
            </a:r>
            <a:r>
              <a:rPr lang="fr-FR" sz="1600" dirty="0" smtClean="0">
                <a:latin typeface="Avenir Light"/>
                <a:cs typeface="Avenir Light"/>
              </a:rPr>
              <a:t> scan </a:t>
            </a:r>
          </a:p>
          <a:p>
            <a:pPr algn="ctr"/>
            <a:r>
              <a:rPr lang="fr-FR" sz="1600" dirty="0" smtClean="0">
                <a:latin typeface="Avenir Light"/>
                <a:cs typeface="Avenir Light"/>
              </a:rPr>
              <a:t>for 1 pixel</a:t>
            </a:r>
          </a:p>
          <a:p>
            <a:pPr algn="ctr"/>
            <a:r>
              <a:rPr lang="fr-FR" sz="1600" dirty="0" smtClean="0">
                <a:latin typeface="Avenir Light"/>
                <a:cs typeface="Avenir Light"/>
              </a:rPr>
              <a:t>Total </a:t>
            </a:r>
            <a:r>
              <a:rPr lang="fr-FR" sz="1600" dirty="0" err="1" smtClean="0">
                <a:latin typeface="Avenir Light"/>
                <a:cs typeface="Avenir Light"/>
              </a:rPr>
              <a:t>efficiency</a:t>
            </a:r>
            <a:endParaRPr lang="fr-FR" sz="1600" dirty="0">
              <a:latin typeface="Avenir Light"/>
              <a:cs typeface="Avenir Light"/>
            </a:endParaRPr>
          </a:p>
        </p:txBody>
      </p:sp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xmlns="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19</a:t>
            </a:fld>
            <a:endParaRPr lang="en-US" altLang="fr-FR" dirty="0"/>
          </a:p>
        </p:txBody>
      </p:sp>
      <p:sp>
        <p:nvSpPr>
          <p:cNvPr id="17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767635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0" y="-1"/>
            <a:ext cx="9158260" cy="70768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431237" flipH="1">
            <a:off x="4715198" y="-580336"/>
            <a:ext cx="5647776" cy="4298793"/>
          </a:xfrm>
          <a:prstGeom prst="rect">
            <a:avLst/>
          </a:prstGeom>
        </p:spPr>
      </p:pic>
      <p:pic>
        <p:nvPicPr>
          <p:cNvPr id="6" name="Picture 4" descr="PurpleBook_English_ver3_Page_044_Image_0001"/>
          <p:cNvPicPr>
            <a:picLocks noChangeAspect="1" noChangeArrowheads="1"/>
          </p:cNvPicPr>
          <p:nvPr/>
        </p:nvPicPr>
        <p:blipFill rotWithShape="1">
          <a:blip r:embed="rId5" cstate="print"/>
          <a:srcRect l="3174" r="2771"/>
          <a:stretch/>
        </p:blipFill>
        <p:spPr bwMode="auto">
          <a:xfrm>
            <a:off x="5617882" y="4912857"/>
            <a:ext cx="3416777" cy="18950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0984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venir Light"/>
                <a:cs typeface="Avenir Light"/>
              </a:rPr>
              <a:t>Conclusion</a:t>
            </a: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>
                <a:latin typeface="Avenir Light"/>
                <a:cs typeface="Avenir Light"/>
              </a:rPr>
              <a:t>This third generation detection </a:t>
            </a:r>
            <a:r>
              <a:rPr lang="en-CA" dirty="0" smtClean="0">
                <a:latin typeface="Avenir Light"/>
                <a:cs typeface="Avenir Light"/>
              </a:rPr>
              <a:t>unit </a:t>
            </a:r>
            <a:r>
              <a:rPr lang="en-CA" dirty="0" smtClean="0">
                <a:latin typeface="Avenir Light"/>
                <a:cs typeface="Avenir Light"/>
              </a:rPr>
              <a:t>could catch UHECR from space:</a:t>
            </a:r>
          </a:p>
          <a:p>
            <a:endParaRPr lang="en-CA" dirty="0" smtClean="0">
              <a:latin typeface="Avenir Light"/>
              <a:cs typeface="Avenir Light"/>
            </a:endParaRPr>
          </a:p>
          <a:p>
            <a:pPr marL="742950" lvl="1" indent="-285750">
              <a:buFont typeface="Arial"/>
              <a:buChar char="•"/>
            </a:pPr>
            <a:r>
              <a:rPr lang="en-CA" dirty="0" smtClean="0">
                <a:latin typeface="Avenir Light"/>
                <a:cs typeface="Avenir Light"/>
              </a:rPr>
              <a:t>in the frame of K-EUSO (selected mission of ROSCOMOS, phase A)</a:t>
            </a:r>
          </a:p>
          <a:p>
            <a:pPr marL="742950" lvl="1" indent="-285750">
              <a:buFont typeface="Arial"/>
              <a:buChar char="•"/>
            </a:pPr>
            <a:r>
              <a:rPr lang="en-CA" dirty="0" smtClean="0">
                <a:latin typeface="Avenir Light"/>
                <a:cs typeface="Avenir Light"/>
              </a:rPr>
              <a:t>in the frame of POEMMA (selected for the NASA decadal survey) and its pathfinder EUSO-SPB 2 (2021)</a:t>
            </a:r>
          </a:p>
          <a:p>
            <a:pPr lvl="1"/>
            <a:endParaRPr lang="en-CA" dirty="0" smtClean="0">
              <a:latin typeface="Avenir Light"/>
              <a:cs typeface="Avenir Light"/>
            </a:endParaRPr>
          </a:p>
          <a:p>
            <a:r>
              <a:rPr lang="en-CA" dirty="0" smtClean="0">
                <a:latin typeface="Avenir Light"/>
                <a:cs typeface="Avenir Light"/>
              </a:rPr>
              <a:t>Could have other applications?</a:t>
            </a:r>
          </a:p>
          <a:p>
            <a:endParaRPr lang="en-CA" dirty="0" smtClean="0">
              <a:latin typeface="Avenir Light"/>
              <a:cs typeface="Avenir Light"/>
            </a:endParaRPr>
          </a:p>
          <a:p>
            <a:endParaRPr lang="en-CA" dirty="0">
              <a:latin typeface="Avenir Light"/>
              <a:cs typeface="Avenir Light"/>
            </a:endParaRPr>
          </a:p>
          <a:p>
            <a:endParaRPr lang="en-CA" dirty="0" smtClean="0">
              <a:latin typeface="Avenir Light"/>
              <a:cs typeface="Avenir Light"/>
            </a:endParaRPr>
          </a:p>
          <a:p>
            <a:endParaRPr lang="en-CA" dirty="0">
              <a:latin typeface="Avenir Light"/>
              <a:cs typeface="Avenir Light"/>
            </a:endParaRPr>
          </a:p>
          <a:p>
            <a:r>
              <a:rPr lang="en-CA" dirty="0" smtClean="0">
                <a:latin typeface="Avenir Light"/>
                <a:cs typeface="Avenir Light"/>
              </a:rPr>
              <a:t>Contact:</a:t>
            </a:r>
          </a:p>
          <a:p>
            <a:r>
              <a:rPr lang="en-CA" dirty="0" smtClean="0">
                <a:latin typeface="Avenir Light"/>
                <a:cs typeface="Avenir Light"/>
              </a:rPr>
              <a:t>Guillaume </a:t>
            </a:r>
            <a:r>
              <a:rPr lang="en-CA" dirty="0" err="1" smtClean="0">
                <a:latin typeface="Avenir Light"/>
                <a:cs typeface="Avenir Light"/>
              </a:rPr>
              <a:t>Prév</a:t>
            </a:r>
            <a:r>
              <a:rPr lang="en-CA" dirty="0" err="1" smtClean="0">
                <a:latin typeface="Avenir Light"/>
                <a:cs typeface="Avenir Light"/>
              </a:rPr>
              <a:t>ôt</a:t>
            </a:r>
            <a:endParaRPr lang="en-CA" dirty="0" smtClean="0">
              <a:latin typeface="Avenir Light"/>
              <a:cs typeface="Avenir Light"/>
            </a:endParaRPr>
          </a:p>
          <a:p>
            <a:r>
              <a:rPr lang="en-CA" dirty="0" smtClean="0">
                <a:latin typeface="Avenir Light"/>
                <a:cs typeface="Avenir Light"/>
              </a:rPr>
              <a:t>prevot@apc.in2p3.fr</a:t>
            </a:r>
          </a:p>
          <a:p>
            <a:r>
              <a:rPr lang="en-CA" dirty="0" smtClean="0">
                <a:latin typeface="Avenir Light"/>
                <a:cs typeface="Avenir Light"/>
              </a:rPr>
              <a:t>APC IN2P3 CNRS (Paris France)</a:t>
            </a:r>
            <a:endParaRPr lang="en-CA" dirty="0" smtClean="0">
              <a:latin typeface="Avenir Light"/>
              <a:cs typeface="Avenir Light"/>
            </a:endParaRPr>
          </a:p>
          <a:p>
            <a:endParaRPr lang="en-CA" dirty="0">
              <a:latin typeface="Avenir Light"/>
              <a:cs typeface="Avenir Light"/>
            </a:endParaRP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xmlns="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20</a:t>
            </a:fld>
            <a:endParaRPr lang="en-US" altLang="fr-FR" dirty="0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38030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0" y="-1"/>
            <a:ext cx="9158260" cy="70768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431237" flipH="1">
            <a:off x="4715198" y="-580336"/>
            <a:ext cx="5647776" cy="4298793"/>
          </a:xfrm>
          <a:prstGeom prst="rect">
            <a:avLst/>
          </a:prstGeom>
        </p:spPr>
      </p:pic>
      <p:grpSp>
        <p:nvGrpSpPr>
          <p:cNvPr id="2" name="Grouper 1"/>
          <p:cNvGrpSpPr/>
          <p:nvPr/>
        </p:nvGrpSpPr>
        <p:grpSpPr>
          <a:xfrm>
            <a:off x="1507265" y="3218492"/>
            <a:ext cx="5203685" cy="3037927"/>
            <a:chOff x="1507265" y="3218492"/>
            <a:chExt cx="5203685" cy="3037927"/>
          </a:xfrm>
        </p:grpSpPr>
        <p:pic>
          <p:nvPicPr>
            <p:cNvPr id="6" name="Image 5" descr="flux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265" y="3218492"/>
              <a:ext cx="5203685" cy="3037927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3804108" y="4538018"/>
              <a:ext cx="1095202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smtClean="0">
                  <a:latin typeface="Avenir Light"/>
                  <a:cs typeface="Avenir Light"/>
                </a:rPr>
                <a:t>1 part/m</a:t>
              </a:r>
              <a:r>
                <a:rPr lang="fr-FR" sz="800" baseline="30000" dirty="0" smtClean="0">
                  <a:latin typeface="Avenir Light"/>
                  <a:cs typeface="Avenir Light"/>
                </a:rPr>
                <a:t>2</a:t>
              </a:r>
              <a:r>
                <a:rPr lang="fr-FR" sz="800" dirty="0" smtClean="0">
                  <a:latin typeface="Avenir Light"/>
                  <a:cs typeface="Avenir Light"/>
                </a:rPr>
                <a:t>/</a:t>
              </a:r>
              <a:r>
                <a:rPr lang="fr-FR" sz="800" dirty="0" err="1" smtClean="0">
                  <a:latin typeface="Avenir Light"/>
                  <a:cs typeface="Avenir Light"/>
                </a:rPr>
                <a:t>year</a:t>
              </a:r>
              <a:endParaRPr lang="fr-FR" sz="800" dirty="0">
                <a:latin typeface="Avenir Light"/>
                <a:cs typeface="Avenir Light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942855" y="3810774"/>
              <a:ext cx="1030201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smtClean="0">
                  <a:latin typeface="Avenir Light"/>
                  <a:cs typeface="Avenir Light"/>
                </a:rPr>
                <a:t>1 part/m</a:t>
              </a:r>
              <a:r>
                <a:rPr lang="fr-FR" sz="800" baseline="30000" dirty="0" smtClean="0">
                  <a:latin typeface="Avenir Light"/>
                  <a:cs typeface="Avenir Light"/>
                </a:rPr>
                <a:t>2</a:t>
              </a:r>
              <a:r>
                <a:rPr lang="fr-FR" sz="800" dirty="0" smtClean="0">
                  <a:latin typeface="Avenir Light"/>
                  <a:cs typeface="Avenir Light"/>
                </a:rPr>
                <a:t>/s</a:t>
              </a:r>
              <a:endParaRPr lang="fr-FR" sz="800" dirty="0">
                <a:latin typeface="Avenir Light"/>
                <a:cs typeface="Avenir Light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065192" y="5610835"/>
              <a:ext cx="1187493" cy="342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smtClean="0">
                  <a:latin typeface="Avenir Light"/>
                  <a:cs typeface="Avenir Light"/>
                </a:rPr>
                <a:t>1 part/m</a:t>
              </a:r>
              <a:r>
                <a:rPr lang="fr-FR" sz="800" baseline="30000" dirty="0" smtClean="0">
                  <a:latin typeface="Avenir Light"/>
                  <a:cs typeface="Avenir Light"/>
                </a:rPr>
                <a:t>2</a:t>
              </a:r>
              <a:r>
                <a:rPr lang="fr-FR" sz="800" dirty="0" smtClean="0">
                  <a:latin typeface="Avenir Light"/>
                  <a:cs typeface="Avenir Light"/>
                </a:rPr>
                <a:t>/billions </a:t>
              </a:r>
              <a:r>
                <a:rPr lang="fr-FR" sz="800" dirty="0" err="1" smtClean="0">
                  <a:latin typeface="Avenir Light"/>
                  <a:cs typeface="Avenir Light"/>
                </a:rPr>
                <a:t>years</a:t>
              </a:r>
              <a:r>
                <a:rPr lang="fr-FR" sz="800" dirty="0" smtClean="0">
                  <a:latin typeface="Avenir Light"/>
                  <a:cs typeface="Avenir Light"/>
                </a:rPr>
                <a:t> !</a:t>
              </a:r>
              <a:endParaRPr lang="fr-FR" sz="800" dirty="0">
                <a:latin typeface="Avenir Light"/>
                <a:cs typeface="Avenir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894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venir Light"/>
                <a:ea typeface="ＭＳ Ｐゴシック" charset="0"/>
                <a:cs typeface="Avenir Light"/>
              </a:rPr>
              <a:t>JEM-EUSO </a:t>
            </a:r>
            <a:r>
              <a:rPr lang="fr-FR" dirty="0" err="1" smtClean="0">
                <a:latin typeface="Avenir Light"/>
                <a:ea typeface="ＭＳ Ｐゴシック" charset="0"/>
                <a:cs typeface="Avenir Light"/>
              </a:rPr>
              <a:t>space</a:t>
            </a:r>
            <a:r>
              <a:rPr lang="fr-FR" dirty="0" smtClean="0">
                <a:latin typeface="Avenir Light"/>
                <a:ea typeface="ＭＳ Ｐゴシック" charset="0"/>
                <a:cs typeface="Avenir Light"/>
              </a:rPr>
              <a:t> mission </a:t>
            </a:r>
            <a:r>
              <a:rPr lang="fr-FR" dirty="0" err="1" smtClean="0">
                <a:latin typeface="Avenir Light"/>
                <a:ea typeface="ＭＳ Ｐゴシック" charset="0"/>
                <a:cs typeface="Avenir Light"/>
              </a:rPr>
              <a:t>detection</a:t>
            </a:r>
            <a:r>
              <a:rPr lang="fr-FR" dirty="0" smtClean="0">
                <a:latin typeface="Avenir Light"/>
                <a:ea typeface="ＭＳ Ｐゴシック" charset="0"/>
                <a:cs typeface="Avenir Light"/>
              </a:rPr>
              <a:t> </a:t>
            </a:r>
            <a:r>
              <a:rPr lang="fr-FR" dirty="0" err="1">
                <a:latin typeface="Avenir Light"/>
                <a:ea typeface="ＭＳ Ｐゴシック" charset="0"/>
                <a:cs typeface="Avenir Light"/>
              </a:rPr>
              <a:t>principle</a:t>
            </a: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3862" y="788526"/>
            <a:ext cx="8612633" cy="727130"/>
          </a:xfrm>
        </p:spPr>
        <p:txBody>
          <a:bodyPr/>
          <a:lstStyle/>
          <a:p>
            <a:r>
              <a:rPr lang="en-AU" b="1" dirty="0" smtClean="0">
                <a:solidFill>
                  <a:srgbClr val="000000"/>
                </a:solidFill>
                <a:latin typeface="Avenir Black"/>
                <a:cs typeface="Avenir Black"/>
              </a:rPr>
              <a:t>Ability to detect UHECR from above (fast signal: 50-150 </a:t>
            </a:r>
            <a:r>
              <a:rPr lang="en-AU" b="1" dirty="0" err="1" smtClean="0">
                <a:solidFill>
                  <a:srgbClr val="000000"/>
                </a:solidFill>
                <a:latin typeface="Avenir Black"/>
                <a:cs typeface="Avenir Black"/>
              </a:rPr>
              <a:t>μs</a:t>
            </a:r>
            <a:r>
              <a:rPr lang="en-AU" b="1" dirty="0" smtClean="0">
                <a:solidFill>
                  <a:srgbClr val="000000"/>
                </a:solidFill>
                <a:latin typeface="Avenir Black"/>
                <a:cs typeface="Avenir Black"/>
              </a:rPr>
              <a:t>), through the UV fluorescence light and the Cherenkov</a:t>
            </a:r>
            <a:endParaRPr lang="en-AU" dirty="0" smtClean="0">
              <a:latin typeface="Avenir Black"/>
              <a:cs typeface="Avenir Black"/>
            </a:endParaRPr>
          </a:p>
          <a:p>
            <a:endParaRPr lang="en-AU" dirty="0">
              <a:latin typeface="Avenir Black"/>
              <a:cs typeface="Avenir Black"/>
            </a:endParaRPr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xmlns="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4</a:t>
            </a:fld>
            <a:endParaRPr lang="en-US" altLang="fr-FR" dirty="0"/>
          </a:p>
        </p:txBody>
      </p:sp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80431" y="1538681"/>
            <a:ext cx="312859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endParaRPr lang="en-AU" sz="1800" baseline="30000" dirty="0" smtClean="0">
              <a:solidFill>
                <a:schemeClr val="tx1">
                  <a:lumMod val="85000"/>
                  <a:lumOff val="15000"/>
                </a:schemeClr>
              </a:solidFill>
              <a:latin typeface="Avenir Light"/>
              <a:cs typeface="Avenir Light"/>
            </a:endParaRPr>
          </a:p>
          <a:p>
            <a:pPr algn="just"/>
            <a:endParaRPr lang="en-AU" sz="1800" baseline="30000" dirty="0" smtClean="0">
              <a:solidFill>
                <a:schemeClr val="tx1">
                  <a:lumMod val="85000"/>
                  <a:lumOff val="15000"/>
                </a:schemeClr>
              </a:solidFill>
              <a:latin typeface="Avenir Light"/>
              <a:cs typeface="Avenir Light"/>
            </a:endParaRPr>
          </a:p>
          <a:p>
            <a:pPr algn="just"/>
            <a:r>
              <a:rPr lang="en-AU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Photoncouting</a:t>
            </a:r>
            <a:endParaRPr lang="en-AU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Avenir Light"/>
              <a:cs typeface="Avenir Light"/>
            </a:endParaRPr>
          </a:p>
          <a:p>
            <a:pPr marL="285750" indent="-285750" algn="just">
              <a:buFont typeface="Arial"/>
              <a:buChar char="•"/>
            </a:pPr>
            <a:r>
              <a:rPr lang="en-A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MAPMT + ASIC ( + FPGA)</a:t>
            </a:r>
          </a:p>
          <a:p>
            <a:pPr marL="285750" indent="-285750" algn="just">
              <a:buFont typeface="Arial"/>
              <a:buChar char="•"/>
            </a:pPr>
            <a:r>
              <a:rPr lang="en-A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Wide dynamic &gt; 100 </a:t>
            </a:r>
            <a:r>
              <a:rPr lang="en-AU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pe</a:t>
            </a:r>
            <a:endParaRPr lang="en-AU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Avenir Light"/>
              <a:cs typeface="Avenir Light"/>
            </a:endParaRPr>
          </a:p>
          <a:p>
            <a:pPr marL="285750" indent="-285750" algn="just">
              <a:buFont typeface="Arial"/>
              <a:buChar char="•"/>
            </a:pPr>
            <a:r>
              <a:rPr lang="en-A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Time resolution &lt; 10 ns</a:t>
            </a:r>
          </a:p>
          <a:p>
            <a:pPr marL="285750" indent="-285750" algn="just">
              <a:buFont typeface="Arial"/>
              <a:buChar char="•"/>
            </a:pPr>
            <a:r>
              <a:rPr lang="en-A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GTU = 1 </a:t>
            </a:r>
            <a:r>
              <a:rPr lang="en-AU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μs</a:t>
            </a:r>
            <a:r>
              <a:rPr lang="en-A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 </a:t>
            </a:r>
          </a:p>
          <a:p>
            <a:pPr algn="just"/>
            <a:r>
              <a:rPr lang="en-A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(i.e. time for an event to cross one pixel on ground)</a:t>
            </a:r>
          </a:p>
          <a:p>
            <a:pPr algn="just"/>
            <a:endParaRPr lang="en-AU" sz="1800" dirty="0">
              <a:solidFill>
                <a:srgbClr val="262626"/>
              </a:solidFill>
              <a:latin typeface="Avenir Light"/>
              <a:cs typeface="Avenir Light"/>
            </a:endParaRPr>
          </a:p>
        </p:txBody>
      </p:sp>
      <p:grpSp>
        <p:nvGrpSpPr>
          <p:cNvPr id="9" name="Group 1034"/>
          <p:cNvGrpSpPr>
            <a:grpSpLocks/>
          </p:cNvGrpSpPr>
          <p:nvPr/>
        </p:nvGrpSpPr>
        <p:grpSpPr bwMode="auto">
          <a:xfrm>
            <a:off x="3331919" y="2007220"/>
            <a:ext cx="3651118" cy="4255956"/>
            <a:chOff x="1780" y="572"/>
            <a:chExt cx="2597" cy="3220"/>
          </a:xfrm>
        </p:grpSpPr>
        <p:pic>
          <p:nvPicPr>
            <p:cNvPr id="10" name="Picture 1035" descr="euso_approach_high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" y="572"/>
              <a:ext cx="2597" cy="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sp>
          <p:nvSpPr>
            <p:cNvPr id="11" name="AutoShape 1036"/>
            <p:cNvSpPr>
              <a:spLocks noChangeArrowheads="1"/>
            </p:cNvSpPr>
            <p:nvPr/>
          </p:nvSpPr>
          <p:spPr bwMode="auto">
            <a:xfrm rot="-5035116">
              <a:off x="2680" y="2587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rgbClr val="FF66FF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1" hangingPunct="1"/>
              <a:endParaRPr kumimoji="1" lang="fr-FR" sz="1800">
                <a:solidFill>
                  <a:srgbClr val="FF66FF"/>
                </a:solidFill>
                <a:latin typeface="Garamond" charset="0"/>
                <a:cs typeface="ＭＳ Ｐゴシック" charset="0"/>
              </a:endParaRPr>
            </a:p>
          </p:txBody>
        </p:sp>
        <p:sp>
          <p:nvSpPr>
            <p:cNvPr id="12" name="Line 1037"/>
            <p:cNvSpPr>
              <a:spLocks noChangeShapeType="1"/>
            </p:cNvSpPr>
            <p:nvPr/>
          </p:nvSpPr>
          <p:spPr bwMode="auto">
            <a:xfrm flipH="1" flipV="1">
              <a:off x="3334" y="2432"/>
              <a:ext cx="192" cy="7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Image 12" descr="Capture d’écran 2015-11-19 à 11.05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1" y="4005572"/>
            <a:ext cx="3102562" cy="2329183"/>
          </a:xfrm>
          <a:prstGeom prst="rect">
            <a:avLst/>
          </a:prstGeom>
        </p:spPr>
      </p:pic>
      <p:pic>
        <p:nvPicPr>
          <p:cNvPr id="15" name="Image 14" descr="Capture d’écran 2016-12-13 à 10.47.05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106" y="4822896"/>
            <a:ext cx="1569262" cy="1512831"/>
          </a:xfrm>
          <a:prstGeom prst="rect">
            <a:avLst/>
          </a:prstGeom>
          <a:noFill/>
          <a:extLst/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111" y="3330864"/>
            <a:ext cx="1688145" cy="1361770"/>
          </a:xfrm>
          <a:prstGeom prst="rect">
            <a:avLst/>
          </a:prstGeom>
        </p:spPr>
      </p:pic>
      <p:sp>
        <p:nvSpPr>
          <p:cNvPr id="17" name="Text Box 1029"/>
          <p:cNvSpPr txBox="1">
            <a:spLocks noChangeArrowheads="1"/>
          </p:cNvSpPr>
          <p:nvPr/>
        </p:nvSpPr>
        <p:spPr bwMode="auto">
          <a:xfrm>
            <a:off x="7128119" y="1916003"/>
            <a:ext cx="193583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Previous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 EUSO UV </a:t>
            </a:r>
          </a:p>
          <a:p>
            <a:pPr algn="ctr"/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camera prototype (2012-2017)</a:t>
            </a:r>
          </a:p>
          <a:p>
            <a:pPr algn="ctr"/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2304 pixels</a:t>
            </a:r>
          </a:p>
          <a:p>
            <a:pPr algn="ctr"/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(20 x 20 x 20 cm):</a:t>
            </a:r>
            <a:endParaRPr lang="fr-FR" sz="1600" dirty="0">
              <a:solidFill>
                <a:srgbClr val="262626"/>
              </a:solidFill>
              <a:latin typeface="Avenir Light"/>
              <a:cs typeface="Avenir Light"/>
            </a:endParaRPr>
          </a:p>
        </p:txBody>
      </p:sp>
      <p:sp>
        <p:nvSpPr>
          <p:cNvPr id="18" name="Text Box 1029"/>
          <p:cNvSpPr txBox="1">
            <a:spLocks noChangeArrowheads="1"/>
          </p:cNvSpPr>
          <p:nvPr/>
        </p:nvSpPr>
        <p:spPr bwMode="auto">
          <a:xfrm>
            <a:off x="3455505" y="1595500"/>
            <a:ext cx="3386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Detection</a:t>
            </a:r>
            <a:r>
              <a:rPr lang="fr-F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 area : 200 </a:t>
            </a:r>
            <a:r>
              <a:rPr lang="fr-F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000 </a:t>
            </a:r>
            <a:r>
              <a:rPr lang="fr-F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km</a:t>
            </a:r>
            <a:r>
              <a:rPr lang="fr-FR" sz="18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2</a:t>
            </a:r>
            <a:endParaRPr lang="fr-FR" sz="1800" dirty="0">
              <a:solidFill>
                <a:srgbClr val="262626"/>
              </a:solidFill>
              <a:latin typeface="Avenir Light"/>
              <a:cs typeface="Avenir Light"/>
            </a:endParaRPr>
          </a:p>
        </p:txBody>
      </p:sp>
      <p:sp>
        <p:nvSpPr>
          <p:cNvPr id="20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31262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Light"/>
                <a:cs typeface="Avenir Light"/>
              </a:rPr>
              <a:t>History: previous pathfinders</a:t>
            </a: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8699100" y="6524680"/>
            <a:ext cx="444974" cy="212452"/>
          </a:xfrm>
        </p:spPr>
        <p:txBody>
          <a:bodyPr/>
          <a:lstStyle/>
          <a:p>
            <a:fld id="{C3094916-FA1B-42AB-86CF-EE42854646F1}" type="slidenum">
              <a:rPr lang="en-US" altLang="fr-FR" smtClean="0"/>
              <a:pPr/>
              <a:t>5</a:t>
            </a:fld>
            <a:endParaRPr lang="en-US" altLang="fr-FR" dirty="0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3218763" y="756842"/>
            <a:ext cx="2793397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GB" sz="1800" b="1" dirty="0">
                <a:latin typeface="Avenir Black"/>
                <a:cs typeface="Avenir Black"/>
              </a:rPr>
              <a:t>EUSO-TA </a:t>
            </a:r>
          </a:p>
          <a:p>
            <a:pPr marL="0" indent="0" algn="ctr" eaLnBrk="1" hangingPunct="1">
              <a:defRPr/>
            </a:pPr>
            <a:r>
              <a:rPr lang="en-GB" sz="1800" b="1" dirty="0" smtClean="0">
                <a:latin typeface="Avenir Black"/>
                <a:cs typeface="Avenir Black"/>
              </a:rPr>
              <a:t>On-ground pathfinder (Utah</a:t>
            </a:r>
            <a:r>
              <a:rPr lang="en-GB" sz="1800" b="1" dirty="0">
                <a:latin typeface="Avenir Black"/>
                <a:cs typeface="Avenir Black"/>
              </a:rPr>
              <a:t> </a:t>
            </a:r>
            <a:r>
              <a:rPr lang="en-GB" sz="1800" b="1" dirty="0" smtClean="0">
                <a:latin typeface="Avenir Black"/>
                <a:cs typeface="Avenir Black"/>
              </a:rPr>
              <a:t>2015-2017)</a:t>
            </a:r>
            <a:endParaRPr lang="en-GB" sz="1800" dirty="0">
              <a:latin typeface="Avenir Black"/>
              <a:cs typeface="Avenir Black"/>
            </a:endParaRPr>
          </a:p>
          <a:p>
            <a:pPr algn="ctr" eaLnBrk="1" hangingPunct="1">
              <a:defRPr/>
            </a:pPr>
            <a:endParaRPr lang="en-GB" sz="1800" dirty="0">
              <a:latin typeface="Avenir Black"/>
              <a:cs typeface="Avenir Black"/>
            </a:endParaRPr>
          </a:p>
        </p:txBody>
      </p:sp>
      <p:grpSp>
        <p:nvGrpSpPr>
          <p:cNvPr id="29" name="Grouper 1"/>
          <p:cNvGrpSpPr>
            <a:grpSpLocks/>
          </p:cNvGrpSpPr>
          <p:nvPr/>
        </p:nvGrpSpPr>
        <p:grpSpPr bwMode="auto">
          <a:xfrm>
            <a:off x="3204271" y="1737221"/>
            <a:ext cx="2843211" cy="1655761"/>
            <a:chOff x="0" y="332656"/>
            <a:chExt cx="9073008" cy="6177558"/>
          </a:xfrm>
        </p:grpSpPr>
        <p:pic>
          <p:nvPicPr>
            <p:cNvPr id="30" name="Picture 2" descr="Map showing the location of the Telescope Array in Southern Utah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60" r="18655"/>
            <a:stretch>
              <a:fillRect/>
            </a:stretch>
          </p:blipFill>
          <p:spPr bwMode="auto">
            <a:xfrm>
              <a:off x="0" y="332656"/>
              <a:ext cx="9073008" cy="6177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図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388"/>
            <a:stretch>
              <a:fillRect/>
            </a:stretch>
          </p:blipFill>
          <p:spPr bwMode="auto">
            <a:xfrm>
              <a:off x="6876256" y="3140968"/>
              <a:ext cx="2077644" cy="2150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Freccia in giù 7"/>
            <p:cNvSpPr/>
            <p:nvPr/>
          </p:nvSpPr>
          <p:spPr>
            <a:xfrm rot="4775683">
              <a:off x="4861762" y="3040537"/>
              <a:ext cx="1000964" cy="3024335"/>
            </a:xfrm>
            <a:prstGeom prst="downArrow">
              <a:avLst>
                <a:gd name="adj1" fmla="val 33429"/>
                <a:gd name="adj2" fmla="val 403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2730498" y="3464618"/>
            <a:ext cx="3929733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GB" sz="1800" b="1" dirty="0">
                <a:latin typeface="Avenir Black"/>
                <a:cs typeface="Avenir Black"/>
              </a:rPr>
              <a:t>Mini-EUSO </a:t>
            </a:r>
            <a:r>
              <a:rPr lang="en-GB" sz="1800" b="1" dirty="0" smtClean="0">
                <a:latin typeface="Avenir Black"/>
                <a:cs typeface="Avenir Black"/>
              </a:rPr>
              <a:t>(ASI+ROSCOMOS)</a:t>
            </a:r>
            <a:endParaRPr lang="en-GB" sz="1800" b="1" dirty="0">
              <a:latin typeface="Avenir Black"/>
              <a:cs typeface="Avenir Black"/>
            </a:endParaRPr>
          </a:p>
          <a:p>
            <a:pPr marL="0" indent="0" algn="ctr" eaLnBrk="1" hangingPunct="1">
              <a:defRPr/>
            </a:pPr>
            <a:r>
              <a:rPr lang="en-GB" sz="1800" b="1" dirty="0" smtClean="0">
                <a:latin typeface="Avenir Black"/>
                <a:cs typeface="Avenir Black"/>
              </a:rPr>
              <a:t>A pathfinder on-board the ISS 2019-2021</a:t>
            </a:r>
            <a:endParaRPr lang="en-GB" sz="1800" dirty="0">
              <a:latin typeface="Avenir Black"/>
              <a:cs typeface="Avenir Black"/>
            </a:endParaRPr>
          </a:p>
          <a:p>
            <a:pPr algn="ctr" eaLnBrk="1" hangingPunct="1">
              <a:defRPr/>
            </a:pPr>
            <a:endParaRPr lang="en-GB" sz="1800" dirty="0">
              <a:latin typeface="Avenir Black"/>
              <a:cs typeface="Avenir Black"/>
            </a:endParaRPr>
          </a:p>
        </p:txBody>
      </p:sp>
      <p:pic>
        <p:nvPicPr>
          <p:cNvPr id="34" name="Image 5" descr="EUSOBalloon_Gondol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4" b="-2563"/>
          <a:stretch>
            <a:fillRect/>
          </a:stretch>
        </p:blipFill>
        <p:spPr bwMode="auto">
          <a:xfrm>
            <a:off x="106388" y="1738713"/>
            <a:ext cx="2665412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0" y="754949"/>
            <a:ext cx="3096344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GB" sz="1800" b="1" dirty="0">
                <a:latin typeface="Avenir Black"/>
                <a:cs typeface="Avenir Black"/>
              </a:rPr>
              <a:t>EUSO-</a:t>
            </a:r>
            <a:r>
              <a:rPr lang="en-GB" sz="1800" b="1" dirty="0" smtClean="0">
                <a:latin typeface="Avenir Black"/>
                <a:cs typeface="Avenir Black"/>
              </a:rPr>
              <a:t>Balloon (CNES)</a:t>
            </a:r>
            <a:endParaRPr lang="en-GB" sz="1800" b="1" dirty="0">
              <a:latin typeface="Avenir Black"/>
              <a:cs typeface="Avenir Black"/>
            </a:endParaRPr>
          </a:p>
          <a:p>
            <a:pPr marL="0" indent="0" algn="ctr" eaLnBrk="1" hangingPunct="1">
              <a:defRPr/>
            </a:pPr>
            <a:r>
              <a:rPr lang="en-GB" sz="1800" b="1" dirty="0">
                <a:latin typeface="Avenir Black"/>
                <a:cs typeface="Avenir Black"/>
              </a:rPr>
              <a:t>A balloon-borne </a:t>
            </a:r>
            <a:r>
              <a:rPr lang="en-GB" sz="1800" b="1" dirty="0" smtClean="0">
                <a:latin typeface="Avenir Black"/>
                <a:cs typeface="Avenir Black"/>
              </a:rPr>
              <a:t>telescope (Canada 2012-2014)</a:t>
            </a:r>
            <a:endParaRPr lang="en-GB" sz="1800" dirty="0">
              <a:latin typeface="Avenir Black"/>
              <a:cs typeface="Avenir Black"/>
            </a:endParaRPr>
          </a:p>
          <a:p>
            <a:pPr algn="ctr" eaLnBrk="1" hangingPunct="1">
              <a:defRPr/>
            </a:pPr>
            <a:endParaRPr lang="en-GB" sz="1800" dirty="0">
              <a:latin typeface="Avenir Black"/>
              <a:cs typeface="Avenir Black"/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93" y="4393964"/>
            <a:ext cx="2805887" cy="1957154"/>
          </a:xfrm>
          <a:prstGeom prst="rect">
            <a:avLst/>
          </a:prstGeom>
        </p:spPr>
      </p:pic>
      <p:pic>
        <p:nvPicPr>
          <p:cNvPr id="37" name="Picture 2" descr="20170323_090741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1302" r="8691" b="15237"/>
          <a:stretch/>
        </p:blipFill>
        <p:spPr>
          <a:xfrm>
            <a:off x="6660232" y="1952600"/>
            <a:ext cx="2319640" cy="4396767"/>
          </a:xfrm>
          <a:prstGeom prst="rect">
            <a:avLst/>
          </a:prstGeom>
        </p:spPr>
      </p:pic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6623719" y="751643"/>
            <a:ext cx="2520281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GB" sz="1800" b="1" dirty="0">
                <a:latin typeface="Avenir Black"/>
                <a:cs typeface="Avenir Black"/>
              </a:rPr>
              <a:t>EUSO-SPB </a:t>
            </a:r>
            <a:r>
              <a:rPr lang="en-GB" sz="1800" b="1" dirty="0" smtClean="0">
                <a:latin typeface="Avenir Black"/>
                <a:cs typeface="Avenir Black"/>
              </a:rPr>
              <a:t>(NASA)</a:t>
            </a:r>
            <a:endParaRPr lang="en-GB" sz="1800" b="1" dirty="0">
              <a:latin typeface="Avenir Black"/>
              <a:cs typeface="Avenir Black"/>
            </a:endParaRPr>
          </a:p>
          <a:p>
            <a:pPr marL="0" indent="0" algn="ctr" eaLnBrk="1" hangingPunct="1">
              <a:defRPr/>
            </a:pPr>
            <a:r>
              <a:rPr lang="en-GB" sz="1800" b="1" dirty="0">
                <a:latin typeface="Avenir Black"/>
                <a:cs typeface="Avenir Black"/>
              </a:rPr>
              <a:t>A balloon-borne </a:t>
            </a:r>
            <a:r>
              <a:rPr lang="en-GB" sz="1800" b="1" dirty="0" smtClean="0">
                <a:latin typeface="Avenir Black"/>
                <a:cs typeface="Avenir Black"/>
              </a:rPr>
              <a:t>telescope </a:t>
            </a:r>
          </a:p>
          <a:p>
            <a:pPr marL="0" indent="0" algn="ctr" eaLnBrk="1" hangingPunct="1">
              <a:defRPr/>
            </a:pPr>
            <a:r>
              <a:rPr lang="en-GB" sz="1800" b="1" dirty="0" smtClean="0">
                <a:latin typeface="Avenir Black"/>
                <a:cs typeface="Avenir Black"/>
              </a:rPr>
              <a:t>(NZ 2015-2017)</a:t>
            </a:r>
            <a:endParaRPr lang="en-GB" sz="1800" dirty="0">
              <a:latin typeface="Avenir Black"/>
              <a:cs typeface="Avenir Black"/>
            </a:endParaRPr>
          </a:p>
          <a:p>
            <a:pPr algn="ctr" eaLnBrk="1" hangingPunct="1">
              <a:defRPr/>
            </a:pPr>
            <a:endParaRPr lang="en-GB" sz="1800" dirty="0">
              <a:latin typeface="Avenir Black"/>
              <a:cs typeface="Avenir Black"/>
            </a:endParaRP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77624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Light"/>
                <a:cs typeface="Avenir Light"/>
              </a:rPr>
              <a:t>Previous pathfinders main results</a:t>
            </a: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8699100" y="5992135"/>
            <a:ext cx="444974" cy="212452"/>
          </a:xfrm>
        </p:spPr>
        <p:txBody>
          <a:bodyPr/>
          <a:lstStyle/>
          <a:p>
            <a:fld id="{C3094916-FA1B-42AB-86CF-EE42854646F1}" type="slidenum">
              <a:rPr lang="en-US" altLang="fr-FR" smtClean="0"/>
              <a:pPr/>
              <a:t>6</a:t>
            </a:fld>
            <a:endParaRPr lang="en-US" altLang="fr-FR" dirty="0"/>
          </a:p>
        </p:txBody>
      </p:sp>
      <p:sp>
        <p:nvSpPr>
          <p:cNvPr id="86" name="Text Box 18"/>
          <p:cNvSpPr txBox="1">
            <a:spLocks noChangeArrowheads="1"/>
          </p:cNvSpPr>
          <p:nvPr/>
        </p:nvSpPr>
        <p:spPr bwMode="auto">
          <a:xfrm>
            <a:off x="3136830" y="825211"/>
            <a:ext cx="27933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GB" sz="1800" b="1" dirty="0">
                <a:latin typeface="Avenir Black"/>
                <a:cs typeface="Avenir Black"/>
              </a:rPr>
              <a:t>EUSO-TA </a:t>
            </a:r>
            <a:r>
              <a:rPr lang="en-GB" sz="1800" b="1" dirty="0" smtClean="0">
                <a:latin typeface="Avenir Black"/>
                <a:cs typeface="Avenir Black"/>
              </a:rPr>
              <a:t>2015</a:t>
            </a:r>
            <a:endParaRPr lang="en-GB" sz="1800" dirty="0">
              <a:latin typeface="Avenir Black"/>
              <a:cs typeface="Avenir Black"/>
            </a:endParaRPr>
          </a:p>
        </p:txBody>
      </p:sp>
      <p:sp>
        <p:nvSpPr>
          <p:cNvPr id="92" name="Text Box 18"/>
          <p:cNvSpPr txBox="1">
            <a:spLocks noChangeArrowheads="1"/>
          </p:cNvSpPr>
          <p:nvPr/>
        </p:nvSpPr>
        <p:spPr bwMode="auto">
          <a:xfrm>
            <a:off x="0" y="801642"/>
            <a:ext cx="30963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GB" sz="1800" b="1" dirty="0">
                <a:latin typeface="Avenir Black"/>
                <a:cs typeface="Avenir Black"/>
              </a:rPr>
              <a:t>EUSO-</a:t>
            </a:r>
            <a:r>
              <a:rPr lang="en-GB" sz="1800" b="1" dirty="0" smtClean="0">
                <a:latin typeface="Avenir Black"/>
                <a:cs typeface="Avenir Black"/>
              </a:rPr>
              <a:t>Balloon 2014</a:t>
            </a:r>
            <a:endParaRPr lang="en-GB" sz="1800" dirty="0">
              <a:latin typeface="Avenir Black"/>
              <a:cs typeface="Avenir Black"/>
            </a:endParaRPr>
          </a:p>
          <a:p>
            <a:pPr algn="ctr" eaLnBrk="1" hangingPunct="1">
              <a:defRPr/>
            </a:pPr>
            <a:endParaRPr lang="en-GB" sz="1800" dirty="0"/>
          </a:p>
        </p:txBody>
      </p:sp>
      <p:sp>
        <p:nvSpPr>
          <p:cNvPr id="94" name="Text Box 18"/>
          <p:cNvSpPr txBox="1">
            <a:spLocks noChangeArrowheads="1"/>
          </p:cNvSpPr>
          <p:nvPr/>
        </p:nvSpPr>
        <p:spPr bwMode="auto">
          <a:xfrm>
            <a:off x="6414694" y="834102"/>
            <a:ext cx="25202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GB" sz="1800" b="1" dirty="0" smtClean="0">
                <a:latin typeface="Avenir Black"/>
                <a:cs typeface="Avenir Black"/>
              </a:rPr>
              <a:t>EUSO-SPB 2017</a:t>
            </a:r>
            <a:endParaRPr lang="en-GB" sz="1800" dirty="0">
              <a:latin typeface="Avenir Black"/>
              <a:cs typeface="Avenir Black"/>
            </a:endParaRPr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5" t="49036" r="4774" b="3255"/>
          <a:stretch/>
        </p:blipFill>
        <p:spPr>
          <a:xfrm>
            <a:off x="3398401" y="1365438"/>
            <a:ext cx="2397082" cy="1761122"/>
          </a:xfrm>
          <a:prstGeom prst="rect">
            <a:avLst/>
          </a:prstGeom>
        </p:spPr>
      </p:pic>
      <p:pic>
        <p:nvPicPr>
          <p:cNvPr id="9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4" t="29947" r="17425" b="20886"/>
          <a:stretch/>
        </p:blipFill>
        <p:spPr bwMode="auto">
          <a:xfrm>
            <a:off x="3466680" y="4924122"/>
            <a:ext cx="2503130" cy="1438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7" name="Espace réservé du contenu 6" descr="allpackets-BALLOON-CPU_TRIGGER_20140825-052344--BIGDAC_conv084-gray-enlarged-anime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92" b="17492"/>
          <a:stretch>
            <a:fillRect/>
          </a:stretch>
        </p:blipFill>
        <p:spPr>
          <a:xfrm>
            <a:off x="178760" y="1379217"/>
            <a:ext cx="2609239" cy="1696406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5" y="2518035"/>
            <a:ext cx="1160710" cy="955489"/>
          </a:xfrm>
          <a:prstGeom prst="rect">
            <a:avLst/>
          </a:prstGeom>
        </p:spPr>
      </p:pic>
      <p:pic>
        <p:nvPicPr>
          <p:cNvPr id="99" name="Image 98"/>
          <p:cNvPicPr/>
          <p:nvPr/>
        </p:nvPicPr>
        <p:blipFill rotWithShape="1">
          <a:blip r:embed="rId7"/>
          <a:srcRect l="23342" t="35374" r="30228" b="26304"/>
          <a:stretch/>
        </p:blipFill>
        <p:spPr bwMode="auto">
          <a:xfrm>
            <a:off x="319791" y="3659088"/>
            <a:ext cx="2602465" cy="1329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0" name="Image 99" descr="Capture d’écran 2018-11-27 à 16.28.2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1" y="5110205"/>
            <a:ext cx="2820503" cy="1246505"/>
          </a:xfrm>
          <a:prstGeom prst="rect">
            <a:avLst/>
          </a:prstGeom>
        </p:spPr>
      </p:pic>
      <p:pic>
        <p:nvPicPr>
          <p:cNvPr id="101" name="image90.gif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99503" y="3175287"/>
            <a:ext cx="1412152" cy="1543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87.gif" descr="D:\Dropbox\ALRW\pnp\JEM-EUSO\Meetings\2017_Chicago\SPB\turin_search_chicago_presentation\cr_event2.gif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285413" y="4822476"/>
            <a:ext cx="2830561" cy="1554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age81.gif" descr="C:\Users\lawrence\Google Drive\EUSO_SPB1\gifs\clouds_spb_flight1.gif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90260" y="1338261"/>
            <a:ext cx="1568500" cy="1530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2" descr="C:\Users\marco\Downloads\TASundaypresentatio\stars_animation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7987" y="3195166"/>
            <a:ext cx="1743862" cy="1580473"/>
          </a:xfrm>
          <a:prstGeom prst="rect">
            <a:avLst/>
          </a:prstGeom>
          <a:noFill/>
        </p:spPr>
      </p:pic>
      <p:sp>
        <p:nvSpPr>
          <p:cNvPr id="105" name="Espace réservé du numéro de diapositive 3">
            <a:extLst>
              <a:ext uri="{FF2B5EF4-FFF2-40B4-BE49-F238E27FC236}">
                <a16:creationId xmlns:a16="http://schemas.microsoft.com/office/drawing/2014/main" xmlns="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6</a:t>
            </a:fld>
            <a:endParaRPr lang="en-US" altLang="fr-FR" dirty="0"/>
          </a:p>
        </p:txBody>
      </p:sp>
      <p:sp>
        <p:nvSpPr>
          <p:cNvPr id="106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33121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0" y="-1"/>
            <a:ext cx="9158260" cy="70768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431237" flipH="1">
            <a:off x="4715198" y="-580336"/>
            <a:ext cx="5647776" cy="4298793"/>
          </a:xfrm>
          <a:prstGeom prst="rect">
            <a:avLst/>
          </a:prstGeom>
        </p:spPr>
      </p:pic>
      <p:pic>
        <p:nvPicPr>
          <p:cNvPr id="7" name="Image 6" descr="Capture d’écran 2018-11-26 à 16.33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70" y="4271968"/>
            <a:ext cx="2979955" cy="2586032"/>
          </a:xfrm>
          <a:prstGeom prst="rect">
            <a:avLst/>
          </a:prstGeom>
        </p:spPr>
      </p:pic>
      <p:pic>
        <p:nvPicPr>
          <p:cNvPr id="8" name="Image 7" descr="Capture d’écran 2018-11-26 à 18.19.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03" y="4300190"/>
            <a:ext cx="1637860" cy="138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3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venir Light"/>
                <a:cs typeface="Avenir Light"/>
              </a:rPr>
              <a:t>New design: </a:t>
            </a:r>
            <a:r>
              <a:rPr lang="fr-FR" dirty="0" err="1">
                <a:latin typeface="Avenir Light"/>
                <a:cs typeface="Avenir Light"/>
              </a:rPr>
              <a:t>need</a:t>
            </a:r>
            <a:r>
              <a:rPr lang="fr-FR" dirty="0">
                <a:latin typeface="Avenir Light"/>
                <a:cs typeface="Avenir Light"/>
              </a:rPr>
              <a:t> a more compact </a:t>
            </a:r>
            <a:r>
              <a:rPr lang="fr-FR" dirty="0" err="1">
                <a:latin typeface="Avenir Light"/>
                <a:cs typeface="Avenir Light"/>
              </a:rPr>
              <a:t>detection</a:t>
            </a:r>
            <a:r>
              <a:rPr lang="fr-FR" dirty="0">
                <a:latin typeface="Avenir Light"/>
                <a:cs typeface="Avenir Light"/>
              </a:rPr>
              <a:t> unit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423862" y="788526"/>
            <a:ext cx="8612633" cy="1191384"/>
          </a:xfrm>
        </p:spPr>
        <p:txBody>
          <a:bodyPr/>
          <a:lstStyle/>
          <a:p>
            <a:pPr algn="just"/>
            <a:r>
              <a:rPr lang="en-AU" b="1" dirty="0" smtClean="0">
                <a:solidFill>
                  <a:srgbClr val="000000"/>
                </a:solidFill>
                <a:latin typeface="Avenir Black"/>
                <a:cs typeface="Avenir Black"/>
              </a:rPr>
              <a:t>To minimize the dead zones on the new focal surface, it is mandatory to integrate the ASIC boards inside the unit.  </a:t>
            </a:r>
          </a:p>
          <a:p>
            <a:pPr algn="just"/>
            <a:r>
              <a:rPr lang="en-AU" dirty="0" smtClean="0">
                <a:solidFill>
                  <a:srgbClr val="000000"/>
                </a:solidFill>
                <a:latin typeface="Avenir Light"/>
                <a:cs typeface="Avenir Light"/>
              </a:rPr>
              <a:t>Previous height: 200mm -&gt; new one: </a:t>
            </a:r>
            <a:r>
              <a:rPr lang="en-AU" dirty="0" smtClean="0">
                <a:solidFill>
                  <a:srgbClr val="000000"/>
                </a:solidFill>
                <a:latin typeface="Avenir Light"/>
                <a:cs typeface="Avenir Light"/>
              </a:rPr>
              <a:t>height = 55mm </a:t>
            </a:r>
            <a:r>
              <a:rPr lang="en-AU" dirty="0" smtClean="0">
                <a:solidFill>
                  <a:srgbClr val="000000"/>
                </a:solidFill>
                <a:latin typeface="Avenir Light"/>
                <a:cs typeface="Avenir Light"/>
              </a:rPr>
              <a:t>(flat camera)</a:t>
            </a:r>
            <a:endParaRPr lang="en-AU" dirty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pic>
        <p:nvPicPr>
          <p:cNvPr id="9" name="Image 8" descr="Macintosh HD:Users:guillaumeprevot:Downloads:Module 4PMT Euso:Module-4PMT-08-10-18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3" t="3153" r="8944" b="3368"/>
          <a:stretch/>
        </p:blipFill>
        <p:spPr bwMode="auto">
          <a:xfrm>
            <a:off x="5163784" y="1878632"/>
            <a:ext cx="2681993" cy="44716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8051802" y="5762926"/>
            <a:ext cx="92851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latin typeface="Avenir Light"/>
                <a:cs typeface="Avenir Light"/>
              </a:rPr>
              <a:t>64 pixels </a:t>
            </a:r>
            <a:r>
              <a:rPr lang="fr-FR" sz="1400" dirty="0" err="1" smtClean="0">
                <a:latin typeface="Avenir Light"/>
                <a:cs typeface="Avenir Light"/>
              </a:rPr>
              <a:t>MAPMTs</a:t>
            </a:r>
            <a:endParaRPr lang="fr-FR" sz="1400" dirty="0">
              <a:latin typeface="Avenir Light"/>
              <a:cs typeface="Avenir Light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7535335" y="6022410"/>
            <a:ext cx="53622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426104" y="5437450"/>
            <a:ext cx="1323074" cy="3104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latin typeface="Avenir Light"/>
                <a:cs typeface="Avenir Light"/>
              </a:rPr>
              <a:t>d</a:t>
            </a:r>
            <a:r>
              <a:rPr lang="fr-FR" sz="1400" dirty="0" smtClean="0">
                <a:latin typeface="Avenir Light"/>
                <a:cs typeface="Avenir Light"/>
              </a:rPr>
              <a:t>ynode PCB</a:t>
            </a:r>
            <a:endParaRPr lang="fr-FR" sz="1400" dirty="0">
              <a:latin typeface="Avenir Light"/>
              <a:cs typeface="Avenir Light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4714698" y="5580815"/>
            <a:ext cx="50199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3624529" y="5199313"/>
            <a:ext cx="1263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latin typeface="Avenir Light"/>
                <a:cs typeface="Avenir Light"/>
              </a:rPr>
              <a:t>a</a:t>
            </a:r>
            <a:r>
              <a:rPr lang="fr-FR" sz="1400" dirty="0" smtClean="0">
                <a:latin typeface="Avenir Light"/>
                <a:cs typeface="Avenir Light"/>
              </a:rPr>
              <a:t>node PCB</a:t>
            </a:r>
            <a:endParaRPr lang="fr-FR" sz="1400" dirty="0">
              <a:latin typeface="Avenir Light"/>
              <a:cs typeface="Avenir Light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4814186" y="5422773"/>
            <a:ext cx="50199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7700269" y="4633637"/>
            <a:ext cx="131233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 smtClean="0">
                <a:latin typeface="Avenir Light"/>
                <a:cs typeface="Avenir Light"/>
              </a:rPr>
              <a:t>kapton</a:t>
            </a:r>
            <a:r>
              <a:rPr lang="fr-FR" sz="1400" dirty="0" smtClean="0">
                <a:latin typeface="Avenir Light"/>
                <a:cs typeface="Avenir Light"/>
              </a:rPr>
              <a:t> (anodes to ASIC </a:t>
            </a:r>
            <a:r>
              <a:rPr lang="fr-FR" sz="1400" dirty="0" err="1" smtClean="0">
                <a:latin typeface="Avenir Light"/>
                <a:cs typeface="Avenir Light"/>
              </a:rPr>
              <a:t>board</a:t>
            </a:r>
            <a:r>
              <a:rPr lang="fr-FR" sz="1400" dirty="0" smtClean="0">
                <a:latin typeface="Avenir Light"/>
                <a:cs typeface="Avenir Light"/>
              </a:rPr>
              <a:t>)</a:t>
            </a:r>
            <a:endParaRPr lang="fr-FR" sz="1400" dirty="0">
              <a:latin typeface="Avenir Light"/>
              <a:cs typeface="Avenir Light"/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H="1">
            <a:off x="7691018" y="4815649"/>
            <a:ext cx="603070" cy="51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645607" y="4002869"/>
            <a:ext cx="14454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latin typeface="Avenir Light"/>
                <a:cs typeface="Avenir Light"/>
              </a:rPr>
              <a:t>ASIC </a:t>
            </a:r>
            <a:r>
              <a:rPr lang="fr-FR" sz="1400" dirty="0" err="1" smtClean="0">
                <a:latin typeface="Avenir Light"/>
                <a:cs typeface="Avenir Light"/>
              </a:rPr>
              <a:t>board</a:t>
            </a:r>
            <a:endParaRPr lang="fr-FR" sz="1400" dirty="0">
              <a:latin typeface="Avenir Light"/>
              <a:cs typeface="Avenir Light"/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 flipH="1">
            <a:off x="7506944" y="4207078"/>
            <a:ext cx="469666" cy="34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2888363" y="4794232"/>
            <a:ext cx="198570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latin typeface="Avenir Light"/>
                <a:cs typeface="Avenir Light"/>
              </a:rPr>
              <a:t>HVPS </a:t>
            </a:r>
            <a:r>
              <a:rPr lang="fr-FR" sz="1400" dirty="0" err="1" smtClean="0">
                <a:latin typeface="Avenir Light"/>
                <a:cs typeface="Avenir Light"/>
              </a:rPr>
              <a:t>board</a:t>
            </a:r>
            <a:endParaRPr lang="fr-FR" sz="1400" dirty="0">
              <a:latin typeface="Avenir Light"/>
              <a:cs typeface="Avenir Light"/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4839587" y="4996622"/>
            <a:ext cx="50199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7866039" y="2230283"/>
            <a:ext cx="160866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venir Light"/>
                <a:cs typeface="Avenir Light"/>
              </a:rPr>
              <a:t>100 pins </a:t>
            </a:r>
            <a:r>
              <a:rPr lang="fr-FR" sz="1400" dirty="0" err="1" smtClean="0">
                <a:latin typeface="Avenir Light"/>
                <a:cs typeface="Avenir Light"/>
              </a:rPr>
              <a:t>connector</a:t>
            </a:r>
            <a:r>
              <a:rPr lang="fr-FR" sz="1400" dirty="0">
                <a:latin typeface="Avenir Light"/>
                <a:cs typeface="Avenir Light"/>
              </a:rPr>
              <a:t> </a:t>
            </a:r>
            <a:r>
              <a:rPr lang="fr-FR" sz="1400" dirty="0" smtClean="0">
                <a:latin typeface="Avenir Light"/>
                <a:cs typeface="Avenir Light"/>
              </a:rPr>
              <a:t>(to FPGA </a:t>
            </a:r>
            <a:r>
              <a:rPr lang="fr-FR" sz="1400" dirty="0" err="1" smtClean="0">
                <a:latin typeface="Avenir Light"/>
                <a:cs typeface="Avenir Light"/>
              </a:rPr>
              <a:t>board</a:t>
            </a:r>
            <a:r>
              <a:rPr lang="fr-FR" sz="1400" dirty="0" smtClean="0">
                <a:latin typeface="Avenir Light"/>
                <a:cs typeface="Avenir Light"/>
              </a:rPr>
              <a:t>) </a:t>
            </a:r>
            <a:endParaRPr lang="fr-FR" sz="1400" dirty="0">
              <a:latin typeface="Avenir Light"/>
              <a:cs typeface="Avenir Light"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flipH="1">
            <a:off x="7540986" y="2421054"/>
            <a:ext cx="356255" cy="36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7130008" y="3157435"/>
            <a:ext cx="203714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 smtClean="0">
                <a:latin typeface="Avenir Light"/>
                <a:cs typeface="Avenir Light"/>
              </a:rPr>
              <a:t>kapton</a:t>
            </a:r>
            <a:r>
              <a:rPr lang="fr-FR" sz="1400" dirty="0" smtClean="0">
                <a:latin typeface="Avenir Light"/>
                <a:cs typeface="Avenir Light"/>
              </a:rPr>
              <a:t> (output </a:t>
            </a:r>
            <a:r>
              <a:rPr lang="fr-FR" sz="1400" dirty="0" err="1" smtClean="0">
                <a:latin typeface="Avenir Light"/>
                <a:cs typeface="Avenir Light"/>
              </a:rPr>
              <a:t>signals</a:t>
            </a:r>
            <a:r>
              <a:rPr lang="fr-FR" sz="1400" dirty="0" smtClean="0">
                <a:latin typeface="Avenir Light"/>
                <a:cs typeface="Avenir Light"/>
              </a:rPr>
              <a:t>)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 flipH="1">
            <a:off x="6966821" y="3347141"/>
            <a:ext cx="242553" cy="57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Image 66">
            <a:extLst>
              <a:ext uri="{FF2B5EF4-FFF2-40B4-BE49-F238E27FC236}">
                <a16:creationId xmlns="" xmlns:a16="http://schemas.microsoft.com/office/drawing/2014/main" id="{E88B9A1D-9CA4-854B-83B5-7937AC891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44" y="2331212"/>
            <a:ext cx="3071415" cy="3215849"/>
          </a:xfrm>
          <a:prstGeom prst="rect">
            <a:avLst/>
          </a:prstGeom>
        </p:spPr>
      </p:pic>
      <p:cxnSp>
        <p:nvCxnSpPr>
          <p:cNvPr id="68" name="Connecteur droit avec flèche 67">
            <a:extLst>
              <a:ext uri="{FF2B5EF4-FFF2-40B4-BE49-F238E27FC236}">
                <a16:creationId xmlns="" xmlns:a16="http://schemas.microsoft.com/office/drawing/2014/main" id="{6D89DAE4-CD2E-E14F-AFED-BAD41FD57F68}"/>
              </a:ext>
            </a:extLst>
          </p:cNvPr>
          <p:cNvCxnSpPr>
            <a:cxnSpLocks/>
          </p:cNvCxnSpPr>
          <p:nvPr/>
        </p:nvCxnSpPr>
        <p:spPr>
          <a:xfrm>
            <a:off x="3421077" y="2331212"/>
            <a:ext cx="12883" cy="2411127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4833E978-3271-0647-B163-45256E239113}"/>
              </a:ext>
            </a:extLst>
          </p:cNvPr>
          <p:cNvSpPr/>
          <p:nvPr/>
        </p:nvSpPr>
        <p:spPr>
          <a:xfrm rot="16200000">
            <a:off x="2808145" y="3323522"/>
            <a:ext cx="9891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defRPr/>
            </a:pPr>
            <a:r>
              <a:rPr lang="en-US" sz="1600" dirty="0" smtClean="0">
                <a:latin typeface="Avenir Black"/>
                <a:cs typeface="Avenir Black"/>
              </a:rPr>
              <a:t> 55 mm</a:t>
            </a:r>
            <a:endParaRPr lang="en-US" sz="1600" dirty="0">
              <a:latin typeface="Avenir Black"/>
              <a:cs typeface="Avenir Black"/>
            </a:endParaRPr>
          </a:p>
        </p:txBody>
      </p:sp>
      <p:cxnSp>
        <p:nvCxnSpPr>
          <p:cNvPr id="70" name="Connecteur droit 69">
            <a:extLst>
              <a:ext uri="{FF2B5EF4-FFF2-40B4-BE49-F238E27FC236}">
                <a16:creationId xmlns="" xmlns:a16="http://schemas.microsoft.com/office/drawing/2014/main" id="{D185E6E1-917B-BF4E-9EAD-CEE043A04171}"/>
              </a:ext>
            </a:extLst>
          </p:cNvPr>
          <p:cNvCxnSpPr>
            <a:cxnSpLocks/>
          </p:cNvCxnSpPr>
          <p:nvPr/>
        </p:nvCxnSpPr>
        <p:spPr>
          <a:xfrm>
            <a:off x="255744" y="4741746"/>
            <a:ext cx="3236503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="" xmlns:a16="http://schemas.microsoft.com/office/drawing/2014/main" id="{CFB6A152-4EC4-E34D-8B78-463CF30F52BB}"/>
              </a:ext>
            </a:extLst>
          </p:cNvPr>
          <p:cNvCxnSpPr>
            <a:cxnSpLocks/>
          </p:cNvCxnSpPr>
          <p:nvPr/>
        </p:nvCxnSpPr>
        <p:spPr>
          <a:xfrm>
            <a:off x="228215" y="2318801"/>
            <a:ext cx="3236503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space réservé du numéro de diapositive 3">
            <a:extLst>
              <a:ext uri="{FF2B5EF4-FFF2-40B4-BE49-F238E27FC236}">
                <a16:creationId xmlns:a16="http://schemas.microsoft.com/office/drawing/2014/main" xmlns="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8</a:t>
            </a:fld>
            <a:endParaRPr lang="en-US" altLang="fr-FR" dirty="0"/>
          </a:p>
        </p:txBody>
      </p:sp>
      <p:sp>
        <p:nvSpPr>
          <p:cNvPr id="79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18434" y="6016182"/>
            <a:ext cx="193720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venir Black"/>
                <a:cs typeface="Avenir Black"/>
              </a:rPr>
              <a:t>t</a:t>
            </a:r>
            <a:r>
              <a:rPr lang="fr-FR" sz="1400" dirty="0" smtClean="0">
                <a:solidFill>
                  <a:srgbClr val="FF0000"/>
                </a:solidFill>
                <a:latin typeface="Avenir Black"/>
                <a:cs typeface="Avenir Black"/>
              </a:rPr>
              <a:t>o FPGA </a:t>
            </a:r>
            <a:r>
              <a:rPr lang="fr-FR" sz="1400" dirty="0" err="1" smtClean="0">
                <a:solidFill>
                  <a:srgbClr val="FF0000"/>
                </a:solidFill>
                <a:latin typeface="Avenir Black"/>
                <a:cs typeface="Avenir Black"/>
              </a:rPr>
              <a:t>board</a:t>
            </a:r>
            <a:endParaRPr lang="fr-FR" sz="1400" dirty="0">
              <a:solidFill>
                <a:srgbClr val="FF0000"/>
              </a:solidFill>
              <a:latin typeface="Avenir Black"/>
              <a:cs typeface="Avenir Black"/>
            </a:endParaRPr>
          </a:p>
        </p:txBody>
      </p:sp>
      <p:sp>
        <p:nvSpPr>
          <p:cNvPr id="3" name="Flèche vers le bas 2"/>
          <p:cNvSpPr/>
          <p:nvPr/>
        </p:nvSpPr>
        <p:spPr bwMode="auto">
          <a:xfrm>
            <a:off x="1565161" y="5297833"/>
            <a:ext cx="384875" cy="679867"/>
          </a:xfrm>
          <a:prstGeom prst="downArrow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8" charset="0"/>
            </a:endParaRPr>
          </a:p>
        </p:txBody>
      </p:sp>
      <p:cxnSp>
        <p:nvCxnSpPr>
          <p:cNvPr id="35" name="Connecteur droit 34">
            <a:extLst>
              <a:ext uri="{FF2B5EF4-FFF2-40B4-BE49-F238E27FC236}">
                <a16:creationId xmlns="" xmlns:a16="http://schemas.microsoft.com/office/drawing/2014/main" id="{8BCA1684-3140-E34C-96D1-30C6073F648F}"/>
              </a:ext>
            </a:extLst>
          </p:cNvPr>
          <p:cNvCxnSpPr>
            <a:cxnSpLocks/>
          </p:cNvCxnSpPr>
          <p:nvPr/>
        </p:nvCxnSpPr>
        <p:spPr>
          <a:xfrm>
            <a:off x="667331" y="1828839"/>
            <a:ext cx="0" cy="157310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="" xmlns:a16="http://schemas.microsoft.com/office/drawing/2014/main" id="{6D271E18-BEA5-3642-95AD-2BF759AE2046}"/>
              </a:ext>
            </a:extLst>
          </p:cNvPr>
          <p:cNvCxnSpPr>
            <a:cxnSpLocks/>
          </p:cNvCxnSpPr>
          <p:nvPr/>
        </p:nvCxnSpPr>
        <p:spPr>
          <a:xfrm>
            <a:off x="2675986" y="1838431"/>
            <a:ext cx="0" cy="157310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="" xmlns:a16="http://schemas.microsoft.com/office/drawing/2014/main" id="{DF26B59D-049D-F043-A05B-BF3B611ACF0F}"/>
              </a:ext>
            </a:extLst>
          </p:cNvPr>
          <p:cNvCxnSpPr>
            <a:cxnSpLocks/>
          </p:cNvCxnSpPr>
          <p:nvPr/>
        </p:nvCxnSpPr>
        <p:spPr>
          <a:xfrm flipH="1" flipV="1">
            <a:off x="661214" y="2029348"/>
            <a:ext cx="2007256" cy="10254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A3974BC9-72BE-0549-A4D7-CAE65EA2C773}"/>
              </a:ext>
            </a:extLst>
          </p:cNvPr>
          <p:cNvSpPr/>
          <p:nvPr/>
        </p:nvSpPr>
        <p:spPr>
          <a:xfrm>
            <a:off x="1278761" y="1729106"/>
            <a:ext cx="9669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defRPr/>
            </a:pPr>
            <a:r>
              <a:rPr lang="en-US" sz="1600" dirty="0" smtClean="0">
                <a:latin typeface="Avenir Black"/>
                <a:cs typeface="Avenir Black"/>
              </a:rPr>
              <a:t>55 </a:t>
            </a:r>
            <a:r>
              <a:rPr lang="en-US" sz="1600" dirty="0">
                <a:latin typeface="Avenir Black"/>
                <a:cs typeface="Avenir Black"/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207346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venir Light"/>
                <a:cs typeface="Avenir Light"/>
              </a:rPr>
              <a:t>Hamamatsu 64 pixels MAPMT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t="18722" r="17932" b="9859"/>
          <a:stretch/>
        </p:blipFill>
        <p:spPr bwMode="auto">
          <a:xfrm>
            <a:off x="147217" y="1362929"/>
            <a:ext cx="6870331" cy="409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r 7"/>
          <p:cNvGrpSpPr/>
          <p:nvPr/>
        </p:nvGrpSpPr>
        <p:grpSpPr>
          <a:xfrm>
            <a:off x="4299171" y="3968946"/>
            <a:ext cx="4113970" cy="2381359"/>
            <a:chOff x="605621" y="2713695"/>
            <a:chExt cx="7972425" cy="3999098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151" y="6198443"/>
              <a:ext cx="7191375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21" y="2713695"/>
              <a:ext cx="7972425" cy="360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Connecteur droit 10"/>
            <p:cNvCxnSpPr/>
            <p:nvPr/>
          </p:nvCxnSpPr>
          <p:spPr>
            <a:xfrm flipV="1">
              <a:off x="1239224" y="6095670"/>
              <a:ext cx="148421" cy="163856"/>
            </a:xfrm>
            <a:prstGeom prst="line">
              <a:avLst/>
            </a:prstGeom>
            <a:ln w="317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flipV="1">
              <a:off x="1268729" y="6138830"/>
              <a:ext cx="148421" cy="163856"/>
            </a:xfrm>
            <a:prstGeom prst="line">
              <a:avLst/>
            </a:prstGeom>
            <a:ln w="317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8014496" y="6070559"/>
              <a:ext cx="148421" cy="163856"/>
            </a:xfrm>
            <a:prstGeom prst="line">
              <a:avLst/>
            </a:prstGeom>
            <a:ln w="317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V="1">
              <a:off x="8044001" y="6113719"/>
              <a:ext cx="148421" cy="163856"/>
            </a:xfrm>
            <a:prstGeom prst="line">
              <a:avLst/>
            </a:prstGeom>
            <a:ln w="317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ZoneTexte 59"/>
          <p:cNvSpPr txBox="1">
            <a:spLocks noChangeArrowheads="1"/>
          </p:cNvSpPr>
          <p:nvPr/>
        </p:nvSpPr>
        <p:spPr bwMode="auto">
          <a:xfrm>
            <a:off x="225808" y="706836"/>
            <a:ext cx="5263899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venir Light"/>
                <a:cs typeface="Avenir Light"/>
              </a:rPr>
              <a:t>R11265-103 (typical QE= 30% @ 400nm) </a:t>
            </a:r>
            <a:r>
              <a:rPr lang="en-US" sz="2000" dirty="0">
                <a:latin typeface="Avenir Light"/>
                <a:cs typeface="Avenir Light"/>
              </a:rPr>
              <a:t>(</a:t>
            </a:r>
            <a:r>
              <a:rPr lang="en-US" sz="2000" dirty="0" smtClean="0">
                <a:latin typeface="Avenir Light"/>
                <a:cs typeface="Avenir Light"/>
              </a:rPr>
              <a:t>F) </a:t>
            </a:r>
          </a:p>
          <a:p>
            <a:r>
              <a:rPr lang="en-US" sz="2000" dirty="0" smtClean="0">
                <a:latin typeface="Avenir Light"/>
                <a:cs typeface="Avenir Light"/>
              </a:rPr>
              <a:t>R11265-203  (typical QE= 40% @ 400nm) </a:t>
            </a:r>
            <a:r>
              <a:rPr lang="en-US" sz="2000" dirty="0">
                <a:latin typeface="Avenir Light"/>
                <a:cs typeface="Avenir Light"/>
              </a:rPr>
              <a:t>(</a:t>
            </a:r>
            <a:r>
              <a:rPr lang="en-US" sz="2000" dirty="0" smtClean="0">
                <a:latin typeface="Avenir Light"/>
                <a:cs typeface="Avenir Light"/>
              </a:rPr>
              <a:t>G)</a:t>
            </a:r>
            <a:endParaRPr lang="en-US" sz="2000" dirty="0">
              <a:latin typeface="Avenir Light"/>
              <a:cs typeface="Avenir Light"/>
            </a:endParaRPr>
          </a:p>
        </p:txBody>
      </p:sp>
      <p:sp>
        <p:nvSpPr>
          <p:cNvPr id="17" name="Espace réservé du numéro de diapositive 3">
            <a:extLst>
              <a:ext uri="{FF2B5EF4-FFF2-40B4-BE49-F238E27FC236}">
                <a16:creationId xmlns:a16="http://schemas.microsoft.com/office/drawing/2014/main" xmlns="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9</a:t>
            </a:fld>
            <a:endParaRPr lang="en-US" altLang="fr-FR" dirty="0"/>
          </a:p>
        </p:txBody>
      </p:sp>
      <p:sp>
        <p:nvSpPr>
          <p:cNvPr id="18" name="Rectangle 41">
            <a:extLst>
              <a:ext uri="{FF2B5EF4-FFF2-40B4-BE49-F238E27FC236}">
                <a16:creationId xmlns:a16="http://schemas.microsoft.com/office/drawing/2014/main" xmlns="" id="{B5A65EBE-7F03-FD44-ADFE-376E4513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944"/>
            <a:ext cx="9144000" cy="3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1050" b="1" kern="0" dirty="0">
                <a:latin typeface="Avenir Black"/>
                <a:ea typeface="ＭＳ Ｐゴシック" charset="0"/>
                <a:cs typeface="Avenir Black"/>
              </a:rPr>
              <a:t>5th International Workshop on New Photon-</a:t>
            </a:r>
            <a:r>
              <a:rPr lang="en-US" sz="1050" b="1" kern="0" dirty="0" smtClean="0">
                <a:latin typeface="Avenir Black"/>
                <a:ea typeface="ＭＳ Ｐゴシック" charset="0"/>
                <a:cs typeface="Avenir Black"/>
              </a:rPr>
              <a:t>Detectors Tokyo 2018</a:t>
            </a:r>
            <a:endParaRPr lang="en-US" sz="1050" b="1" kern="0" dirty="0">
              <a:latin typeface="Avenir Black"/>
              <a:ea typeface="ＭＳ Ｐゴシック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23850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USO-BALLOON template CDR 2012">
  <a:themeElements>
    <a:clrScheme name="C_SVT_Univers&amp;Terre_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_SVT_Univers&amp;Terre_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8" charset="0"/>
          </a:defRPr>
        </a:defPPr>
      </a:lstStyle>
    </a:lnDef>
  </a:objectDefaults>
  <a:extraClrSchemeLst>
    <a:extraClrScheme>
      <a:clrScheme name="C_SVT_Univers&amp;Terre_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_SVT_Univers&amp;Terre_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_SVT_Univers&amp;Terre_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_SVT_Univers&amp;Terre_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_SVT_Univers&amp;Terre_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_SVT_Univers&amp;Terre_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_SVT_Univers&amp;Terre_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_SVT_Univers&amp;Terre_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_SVT_Univers&amp;Terre_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_SVT_Univers&amp;Terre_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_SVT_Univers&amp;Terre_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_SVT_Univers&amp;Terre_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23179</TotalTime>
  <Words>1403</Words>
  <Application>Microsoft Macintosh PowerPoint</Application>
  <PresentationFormat>Présentation à l'écran (4:3)</PresentationFormat>
  <Paragraphs>233</Paragraphs>
  <Slides>20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EUSO-BALLOON template CDR 2012</vt:lpstr>
      <vt:lpstr>Présentation PowerPoint</vt:lpstr>
      <vt:lpstr>Présentation PowerPoint</vt:lpstr>
      <vt:lpstr>Présentation PowerPoint</vt:lpstr>
      <vt:lpstr>JEM-EUSO space mission detection principle</vt:lpstr>
      <vt:lpstr>History: previous pathfinders</vt:lpstr>
      <vt:lpstr>Previous pathfinders main results</vt:lpstr>
      <vt:lpstr>Présentation PowerPoint</vt:lpstr>
      <vt:lpstr>New design: need a more compact detection unit</vt:lpstr>
      <vt:lpstr>Hamamatsu 64 pixels MAPMT</vt:lpstr>
      <vt:lpstr>EC-dynode dimensions</vt:lpstr>
      <vt:lpstr>EC-dynode – EC-anode(s) assembly (bottom layer view) </vt:lpstr>
      <vt:lpstr>HVPS board (designed by NCBJ Poland)</vt:lpstr>
      <vt:lpstr>SPACIROC 3 ASIC chip</vt:lpstr>
      <vt:lpstr>Photodetection</vt:lpstr>
      <vt:lpstr>SPACIROC3 BGA serial test</vt:lpstr>
      <vt:lpstr>Routing and Dimensions of the new ASIC board</vt:lpstr>
      <vt:lpstr>First prototype of our new EC_Unit</vt:lpstr>
      <vt:lpstr>Absolute calibration</vt:lpstr>
      <vt:lpstr>Automatic scans calibration: preliminary results</vt:lpstr>
      <vt:lpstr>Conclusion</vt:lpstr>
    </vt:vector>
  </TitlesOfParts>
  <Company>CNES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NOSYCA</dc:title>
  <dc:creator>CNES</dc:creator>
  <cp:lastModifiedBy>Guillaume Prévôt</cp:lastModifiedBy>
  <cp:revision>1597</cp:revision>
  <cp:lastPrinted>2017-12-05T02:34:16Z</cp:lastPrinted>
  <dcterms:created xsi:type="dcterms:W3CDTF">2008-07-09T12:40:18Z</dcterms:created>
  <dcterms:modified xsi:type="dcterms:W3CDTF">2018-11-29T01:02:02Z</dcterms:modified>
</cp:coreProperties>
</file>