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5"/>
  </p:notesMasterIdLst>
  <p:sldIdLst>
    <p:sldId id="256" r:id="rId2"/>
    <p:sldId id="274" r:id="rId3"/>
    <p:sldId id="262" r:id="rId4"/>
    <p:sldId id="264" r:id="rId5"/>
    <p:sldId id="267" r:id="rId6"/>
    <p:sldId id="279" r:id="rId7"/>
    <p:sldId id="263" r:id="rId8"/>
    <p:sldId id="280" r:id="rId9"/>
    <p:sldId id="281" r:id="rId10"/>
    <p:sldId id="278" r:id="rId11"/>
    <p:sldId id="282" r:id="rId12"/>
    <p:sldId id="272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. Fulton" initials="DF" lastIdx="1" clrIdx="0">
    <p:extLst>
      <p:ext uri="{19B8F6BF-5375-455C-9EA6-DF929625EA0E}">
        <p15:presenceInfo xmlns:p15="http://schemas.microsoft.com/office/powerpoint/2012/main" userId="26f95f055208a3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485" autoAdjust="0"/>
  </p:normalViewPr>
  <p:slideViewPr>
    <p:cSldViewPr snapToGrid="0">
      <p:cViewPr varScale="1">
        <p:scale>
          <a:sx n="64" d="100"/>
          <a:sy n="64" d="100"/>
        </p:scale>
        <p:origin x="20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D6DB-9BAF-41C2-BD3F-5671B4206C4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0D2E1-FE46-4866-8FDB-0B7B0480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D2E1-FE46-4866-8FDB-0B7B048075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2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D2E1-FE46-4866-8FDB-0B7B048075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5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D2E1-FE46-4866-8FDB-0B7B048075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47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D2E1-FE46-4866-8FDB-0B7B048075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6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D2E1-FE46-4866-8FDB-0B7B048075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7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D2E1-FE46-4866-8FDB-0B7B048075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85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D2E1-FE46-4866-8FDB-0B7B048075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54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0D2E1-FE46-4866-8FDB-0B7B048075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7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C973-78DA-4FD5-9F58-722307CCA3D1}" type="datetime1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6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3378-7D5B-4BFE-BE33-5FE384B1BB20}" type="datetime1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838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3378-7D5B-4BFE-BE33-5FE384B1BB20}" type="datetime1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4965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3378-7D5B-4BFE-BE33-5FE384B1BB20}" type="datetime1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711245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3378-7D5B-4BFE-BE33-5FE384B1BB20}" type="datetime1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162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3378-7D5B-4BFE-BE33-5FE384B1BB20}" type="datetime1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5395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3378-7D5B-4BFE-BE33-5FE384B1BB20}" type="datetime1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2927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0B8C-2446-4D8F-9502-37D883501267}" type="datetime1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87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9F41-7444-4B2A-A0B9-F47F87C5E4F2}" type="datetime1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5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6CC3-3B55-4DC4-A3C7-E1638F46C369}" type="datetime1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4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D9DC-268D-4229-8723-97913F92A667}" type="datetime1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8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BA50-C416-40C7-B3BB-34A425518E28}" type="datetime1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EE85-62DF-4773-A555-87463B1138C9}" type="datetime1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7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4150F-3E35-4457-98F1-D354C9F50113}" type="datetime1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6219-08BD-4E31-A0DB-149E69575260}" type="datetime1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3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3110-03CE-447B-BE1C-4795D0AE4A72}" type="datetime1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068-9355-4AB8-B127-E8670C5F0EA6}" type="datetime1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1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C3378-7D5B-4BFE-BE33-5FE384B1BB20}" type="datetime1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5C80-A276-44B4-A8BC-0D63B4B6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20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75728"/>
            <a:ext cx="9144000" cy="253435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Fast Charged Particle Detector with High Dynamic Range at Horizon-10T Cosmic Rays Detector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3135" y="3710550"/>
            <a:ext cx="4597729" cy="1143000"/>
          </a:xfrm>
        </p:spPr>
        <p:txBody>
          <a:bodyPr/>
          <a:lstStyle/>
          <a:p>
            <a:pPr algn="ctr"/>
            <a:r>
              <a:rPr lang="en-US" dirty="0" smtClean="0"/>
              <a:t>By: </a:t>
            </a:r>
            <a:r>
              <a:rPr lang="en-US" dirty="0" err="1" smtClean="0"/>
              <a:t>Ayan</a:t>
            </a:r>
            <a:r>
              <a:rPr lang="en-US" dirty="0" smtClean="0"/>
              <a:t> </a:t>
            </a:r>
            <a:r>
              <a:rPr lang="en-US" dirty="0" err="1" smtClean="0"/>
              <a:t>Batyrkhanov</a:t>
            </a:r>
            <a:endParaRPr lang="en-US" dirty="0" smtClean="0"/>
          </a:p>
          <a:p>
            <a:pPr algn="ctr"/>
            <a:r>
              <a:rPr lang="en-US" dirty="0" smtClean="0"/>
              <a:t>For Horizon-T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57" y="3518638"/>
            <a:ext cx="1429845" cy="1591496"/>
          </a:xfrm>
          <a:prstGeom prst="rect">
            <a:avLst/>
          </a:prstGeom>
        </p:spPr>
      </p:pic>
      <p:pic>
        <p:nvPicPr>
          <p:cNvPr id="6" name="Рисунок 1" descr="C:\Users\Shtab\Desktop\TMP\НУ-2014\Dover_Zhukov_20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7"/>
          <a:stretch/>
        </p:blipFill>
        <p:spPr bwMode="auto">
          <a:xfrm>
            <a:off x="288758" y="3541212"/>
            <a:ext cx="1984375" cy="1591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10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26" y="5267845"/>
            <a:ext cx="2466623" cy="971515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3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99"/>
            <a:ext cx="9144000" cy="1326321"/>
          </a:xfrm>
        </p:spPr>
        <p:txBody>
          <a:bodyPr/>
          <a:lstStyle/>
          <a:p>
            <a:r>
              <a:rPr lang="en-US" dirty="0" smtClean="0"/>
              <a:t>Signal Width measurements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599" y="1370347"/>
            <a:ext cx="3217334" cy="24498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Linearity of the width vs. number of photons detected</a:t>
            </a:r>
          </a:p>
          <a:p>
            <a:pPr marL="0" indent="0">
              <a:buNone/>
            </a:pPr>
            <a:r>
              <a:rPr lang="en-US" dirty="0" smtClean="0"/>
              <a:t>Linearity holds for 1 MIP and up to 3000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2" y="1037237"/>
            <a:ext cx="5332095" cy="290639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280078"/>
            <a:ext cx="4007556" cy="211892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22666" y="4613242"/>
            <a:ext cx="2982137" cy="1452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PMT response vs. voltage </a:t>
            </a:r>
            <a:r>
              <a:rPr lang="en-US" dirty="0" smtClean="0"/>
              <a:t>applied linearity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79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26321"/>
          </a:xfrm>
        </p:spPr>
        <p:txBody>
          <a:bodyPr/>
          <a:lstStyle/>
          <a:p>
            <a:r>
              <a:rPr lang="en-US" dirty="0" smtClean="0"/>
              <a:t>Time response </a:t>
            </a:r>
            <a:r>
              <a:rPr lang="en-US" dirty="0" err="1" smtClean="0"/>
              <a:t>measuremetns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466" y="959556"/>
            <a:ext cx="3770241" cy="2918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~ 2.2 ns rise time response (10-50% of the pulse area) of the </a:t>
            </a:r>
            <a:r>
              <a:rPr lang="en-US" dirty="0" err="1" smtClean="0"/>
              <a:t>PMT+glass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~ 1.7 ns pulse width is limited by PMT, ADC characteristics and geometry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9" y="1043004"/>
            <a:ext cx="5099027" cy="377735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33" y="3878368"/>
            <a:ext cx="3634775" cy="287739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64445" y="5005715"/>
            <a:ext cx="4019776" cy="1482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~ 5.1 ns total time response (10-90% of pulse area) of the </a:t>
            </a:r>
            <a:r>
              <a:rPr lang="en-US" dirty="0" err="1" smtClean="0"/>
              <a:t>PMT+glass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572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7307"/>
            <a:ext cx="9144000" cy="870473"/>
          </a:xfrm>
        </p:spPr>
        <p:txBody>
          <a:bodyPr>
            <a:normAutofit/>
          </a:bodyPr>
          <a:lstStyle/>
          <a:p>
            <a:r>
              <a:rPr lang="en-US" dirty="0" smtClean="0"/>
              <a:t>Conclusion and 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7" y="1733093"/>
            <a:ext cx="7511472" cy="48102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HT data, ‘unusual’ events have been identified</a:t>
            </a:r>
            <a:endParaRPr lang="en-US" sz="2000" dirty="0" smtClean="0"/>
          </a:p>
          <a:p>
            <a:r>
              <a:rPr lang="en-US" sz="2400" dirty="0" smtClean="0"/>
              <a:t>To study it better time resolution is required</a:t>
            </a:r>
          </a:p>
          <a:p>
            <a:r>
              <a:rPr lang="en-US" sz="2400" dirty="0" smtClean="0"/>
              <a:t>Rise time of the PMT should match ADC rate</a:t>
            </a:r>
          </a:p>
          <a:p>
            <a:r>
              <a:rPr lang="en-US" sz="2400" dirty="0" smtClean="0"/>
              <a:t>Fast time response</a:t>
            </a:r>
          </a:p>
          <a:p>
            <a:r>
              <a:rPr lang="en-US" sz="2400" dirty="0" smtClean="0"/>
              <a:t>Far periphery detectors upgrade to larger areas is planned up to 12 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 smtClean="0"/>
              <a:t>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7361" y="6360821"/>
            <a:ext cx="1977390" cy="365125"/>
          </a:xfrm>
        </p:spPr>
        <p:txBody>
          <a:bodyPr/>
          <a:lstStyle/>
          <a:p>
            <a:fld id="{BA285C80-A276-44B4-A8BC-0D63B4B68DA1}" type="slidenum">
              <a:rPr lang="en-US" sz="2000" smtClean="0"/>
              <a:t>12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843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79450"/>
            <a:ext cx="7511473" cy="131248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8" y="1600201"/>
            <a:ext cx="7511472" cy="4943184"/>
          </a:xfrm>
        </p:spPr>
        <p:txBody>
          <a:bodyPr>
            <a:normAutofit fontScale="47500" lnSpcReduction="20000"/>
          </a:bodyPr>
          <a:lstStyle/>
          <a:p>
            <a:pPr algn="just" defTabSz="923271"/>
            <a:r>
              <a:rPr lang="it-IT" altLang="en-US" dirty="0">
                <a:latin typeface="Arial" pitchFamily="34" charset="0"/>
                <a:cs typeface="Arial" pitchFamily="34" charset="0"/>
              </a:rPr>
              <a:t>[1] RU Beisembaev, EA Beisembaeva, OD Dalkarov, VA Ryabov, AV Stepanov, NG Vildanov, MI Vildanova, VV Zhukov, KA Baigarin, D Beznosko, TX Sadykov, NS Suleymenov, "The 'Horizon-T' Experiment: Extensive Air Showers Detection," arXiv:1605.05179 [physics.ins-det], May 17 2016.</a:t>
            </a:r>
          </a:p>
          <a:p>
            <a:pPr algn="just" defTabSz="923271"/>
            <a:r>
              <a:rPr lang="it-IT" altLang="en-US" dirty="0">
                <a:latin typeface="Arial" pitchFamily="34" charset="0"/>
                <a:cs typeface="Arial" pitchFamily="34" charset="0"/>
              </a:rPr>
              <a:t>[2] Rashid  Beisembaev, Dmitriy  Beznosko, Kanat  Baigarin, Elena  Beisembaeva, Oleg  Dalkarov, Vladimi  Ryabov, Turlan  Sadykov, Sergei  Shaulov, Aleksei  Stepanov, Marina  Vildanova, Nikolay  Vildanov, Valeriy  Zhukov. "Horizon-T experiment status." EPJ Web Conf. 145 11004 (2017). DOI: 10.1051/epjconf/201614511004</a:t>
            </a:r>
          </a:p>
          <a:p>
            <a:pPr algn="just" defTabSz="923271"/>
            <a:r>
              <a:rPr lang="it-IT" altLang="en-US" dirty="0">
                <a:latin typeface="Arial" pitchFamily="34" charset="0"/>
                <a:cs typeface="Arial" pitchFamily="34" charset="0"/>
              </a:rPr>
              <a:t>[3] Rashid  Beisembaev, Dmitriy  Beznosko, Kanat  Baigarin, Elena  Beisembaeva, Oleg  Dalkarov, Vladimir  Ryabov, Turlan  Sadykov, Sergei  Shaulov, Aleksei  Stepanov, Marina  Vildanova, Nikolay  Vildanov, Valeriy  Zhukov. " Extensive Air Showers with unusual structure." EPJ Web Conf. 145 14001 (2017). DOI: 10.1051/epjconf/201614514001 ISVHECRI</a:t>
            </a:r>
          </a:p>
          <a:p>
            <a:pPr algn="just" defTabSz="923271"/>
            <a:r>
              <a:rPr lang="it-IT" altLang="en-US" dirty="0">
                <a:latin typeface="Arial" pitchFamily="34" charset="0"/>
                <a:cs typeface="Arial" pitchFamily="34" charset="0"/>
              </a:rPr>
              <a:t>[4] R U Beisembaev, D Beznosko, K A Baigarin, A Batyrkhanov, E A Beisembaeva, T. Beremkulov, O D Dalkarov, A Iakovlev, V A Ryabov, N S Suleimenov, T Kh Sadykov, Z Tagay, T Uakhitov, M I Vildanova and V V Zhukov. "Horizon-T experiment and detection of Extensive air showers with unusual structure", accepted to Journal of Physics: Conference series, 2018</a:t>
            </a:r>
          </a:p>
          <a:p>
            <a:pPr algn="just" defTabSz="923271"/>
            <a:r>
              <a:rPr lang="it-IT" altLang="en-US" dirty="0">
                <a:latin typeface="Arial" pitchFamily="34" charset="0"/>
                <a:cs typeface="Arial" pitchFamily="34" charset="0"/>
              </a:rPr>
              <a:t>[5]. D. Heck, J. Knapp, J.N. Capdevielle, G. Schatz, T. Thouw. CORSIKA: A Monte Carlo Code to Simulate Extensive Air Showers, Forschungszentrum Karlsruhe Report FZKA (6019).</a:t>
            </a:r>
          </a:p>
          <a:p>
            <a:pPr algn="just" defTabSz="923271"/>
            <a:r>
              <a:rPr lang="it-IT" altLang="en-US" dirty="0" smtClean="0">
                <a:latin typeface="Arial" pitchFamily="34" charset="0"/>
                <a:cs typeface="Arial" pitchFamily="34" charset="0"/>
              </a:rPr>
              <a:t>[6]. </a:t>
            </a:r>
            <a:r>
              <a:rPr lang="it-IT" altLang="en-US" dirty="0">
                <a:latin typeface="Arial" pitchFamily="34" charset="0"/>
                <a:cs typeface="Arial" pitchFamily="34" charset="0"/>
              </a:rPr>
              <a:t>HAMAMATSU PHOTONICS K.K., Electron Tube Division, 314-5, Shimokanzo, Iwata City, Shizuoka Pref., 438-0193, Japan, </a:t>
            </a:r>
            <a:r>
              <a:rPr lang="ru-RU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http://www.hamamatsu.com</a:t>
            </a:r>
            <a:endParaRPr lang="en-US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defTabSz="923271"/>
            <a:r>
              <a:rPr lang="it-IT" altLang="en-US" dirty="0" smtClean="0">
                <a:latin typeface="Arial" pitchFamily="34" charset="0"/>
                <a:cs typeface="Arial" pitchFamily="34" charset="0"/>
              </a:rPr>
              <a:t>[7] </a:t>
            </a:r>
            <a:r>
              <a:rPr lang="it-IT" altLang="en-US" dirty="0">
                <a:latin typeface="Arial" pitchFamily="34" charset="0"/>
                <a:cs typeface="Arial" pitchFamily="34" charset="0"/>
              </a:rPr>
              <a:t>R.U. Beisembaev, D. Beznosko, E.A. Beisembaeva, A. Duspayev, A. Iakovlev, T.X. Sadykov, T. Uakhitov, M.I. Vildanova, M. Yessenov and V.V. Zhukov, "Fast and simple glass-based charged particles detector with large linear detection range," Journal of Instrumentation, vol. 12, no. T07008, 2017. </a:t>
            </a:r>
          </a:p>
          <a:p>
            <a:pPr algn="just" defTabSz="92327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[8]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D. Beznosko, T.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Beremkulov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, A.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Iakovlev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, S.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Jakupov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, D.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Turganov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, A.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Tussipzhan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, T.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Uakhitov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, M.I.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Vildanova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, A.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Yeltokov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, V.V.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Zhukov."Horizon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-T Experiment Upgrade and Calibration of New Detection Points", arXiv:1803.08309 [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physics.ins-det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], Mar 22, 2018. </a:t>
            </a:r>
          </a:p>
          <a:p>
            <a:pPr algn="just" defTabSz="923271"/>
            <a:r>
              <a:rPr lang="en-US" dirty="0" smtClean="0"/>
              <a:t>[</a:t>
            </a:r>
            <a:r>
              <a:rPr lang="en-US" dirty="0"/>
              <a:t>9</a:t>
            </a:r>
            <a:r>
              <a:rPr lang="en-US" dirty="0" smtClean="0"/>
              <a:t>].</a:t>
            </a:r>
            <a:r>
              <a:rPr lang="en-US" dirty="0"/>
              <a:t>CAEN S.p.A. Via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Vetraia</a:t>
            </a:r>
            <a:r>
              <a:rPr lang="en-US" dirty="0"/>
              <a:t>, 11, 55049 Viareggio Lucca, Italy. </a:t>
            </a:r>
            <a:r>
              <a:rPr lang="en-US" u="sng" dirty="0">
                <a:solidFill>
                  <a:srgbClr val="0070C0"/>
                </a:solidFill>
              </a:rPr>
              <a:t>http://caen.it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9939" y="6360822"/>
            <a:ext cx="1977390" cy="365125"/>
          </a:xfrm>
        </p:spPr>
        <p:txBody>
          <a:bodyPr/>
          <a:lstStyle/>
          <a:p>
            <a:fld id="{BA285C80-A276-44B4-A8BC-0D63B4B68DA1}" type="slidenum">
              <a:rPr lang="en-US" sz="2000" smtClean="0"/>
              <a:t>13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53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34008"/>
            <a:ext cx="8075240" cy="1066800"/>
          </a:xfrm>
        </p:spPr>
        <p:txBody>
          <a:bodyPr/>
          <a:lstStyle/>
          <a:p>
            <a:r>
              <a:rPr lang="en-US" dirty="0"/>
              <a:t>Horizon-T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7" y="1700808"/>
            <a:ext cx="8022671" cy="4401252"/>
          </a:xfrm>
        </p:spPr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ru-RU" dirty="0"/>
              <a:t>.</a:t>
            </a:r>
            <a:r>
              <a:rPr lang="en-US" dirty="0"/>
              <a:t> U</a:t>
            </a:r>
            <a:r>
              <a:rPr lang="ru-RU" dirty="0"/>
              <a:t>. </a:t>
            </a:r>
            <a:r>
              <a:rPr lang="en-US" dirty="0" err="1"/>
              <a:t>Beisembaev</a:t>
            </a:r>
            <a:r>
              <a:rPr lang="ru-RU" dirty="0"/>
              <a:t>, </a:t>
            </a:r>
            <a:r>
              <a:rPr lang="en-US" dirty="0"/>
              <a:t>E</a:t>
            </a:r>
            <a:r>
              <a:rPr lang="ru-RU" dirty="0"/>
              <a:t>.</a:t>
            </a:r>
            <a:r>
              <a:rPr lang="en-US" dirty="0"/>
              <a:t> A</a:t>
            </a:r>
            <a:r>
              <a:rPr lang="ru-RU" dirty="0"/>
              <a:t>. </a:t>
            </a:r>
            <a:r>
              <a:rPr lang="en-US" dirty="0" err="1"/>
              <a:t>Beisembaeva</a:t>
            </a:r>
            <a:r>
              <a:rPr lang="ru-RU" dirty="0"/>
              <a:t>, </a:t>
            </a:r>
            <a:r>
              <a:rPr lang="en-US" dirty="0"/>
              <a:t>O</a:t>
            </a:r>
            <a:r>
              <a:rPr lang="ru-RU" dirty="0"/>
              <a:t>.</a:t>
            </a:r>
            <a:r>
              <a:rPr lang="en-US" dirty="0"/>
              <a:t> D</a:t>
            </a:r>
            <a:r>
              <a:rPr lang="ru-RU" dirty="0"/>
              <a:t>. </a:t>
            </a:r>
            <a:r>
              <a:rPr lang="en-US" dirty="0" err="1"/>
              <a:t>Dalkarov</a:t>
            </a:r>
            <a:r>
              <a:rPr lang="ru-RU" dirty="0"/>
              <a:t>, </a:t>
            </a:r>
            <a:r>
              <a:rPr lang="en-US" dirty="0"/>
              <a:t>V</a:t>
            </a:r>
            <a:r>
              <a:rPr lang="ru-RU" dirty="0"/>
              <a:t>.</a:t>
            </a:r>
            <a:r>
              <a:rPr lang="en-US" dirty="0"/>
              <a:t> A</a:t>
            </a:r>
            <a:r>
              <a:rPr lang="ru-RU" dirty="0"/>
              <a:t>. </a:t>
            </a:r>
            <a:r>
              <a:rPr lang="en-US" dirty="0" err="1"/>
              <a:t>Ryabov</a:t>
            </a:r>
            <a:r>
              <a:rPr lang="ru-RU" dirty="0"/>
              <a:t>, </a:t>
            </a:r>
            <a:r>
              <a:rPr lang="en-US" dirty="0"/>
              <a:t>S</a:t>
            </a:r>
            <a:r>
              <a:rPr lang="ru-RU" dirty="0"/>
              <a:t>.</a:t>
            </a:r>
            <a:r>
              <a:rPr lang="en-US" dirty="0"/>
              <a:t> B</a:t>
            </a:r>
            <a:r>
              <a:rPr lang="ru-RU" dirty="0"/>
              <a:t>. </a:t>
            </a:r>
            <a:r>
              <a:rPr lang="en-US" dirty="0" err="1" smtClean="0"/>
              <a:t>Shaulov</a:t>
            </a:r>
            <a:r>
              <a:rPr lang="ru-RU" dirty="0" smtClean="0"/>
              <a:t>, </a:t>
            </a:r>
            <a:r>
              <a:rPr lang="en-US" dirty="0"/>
              <a:t>M</a:t>
            </a:r>
            <a:r>
              <a:rPr lang="ru-RU" dirty="0"/>
              <a:t>.</a:t>
            </a:r>
            <a:r>
              <a:rPr lang="en-US" dirty="0"/>
              <a:t> I</a:t>
            </a:r>
            <a:r>
              <a:rPr lang="ru-RU" dirty="0"/>
              <a:t>. </a:t>
            </a:r>
            <a:r>
              <a:rPr lang="en-US" dirty="0" err="1"/>
              <a:t>Vildanova</a:t>
            </a:r>
            <a:r>
              <a:rPr lang="ru-RU" dirty="0"/>
              <a:t>, </a:t>
            </a:r>
            <a:r>
              <a:rPr lang="en-US" dirty="0"/>
              <a:t>V</a:t>
            </a:r>
            <a:r>
              <a:rPr lang="ru-RU" dirty="0"/>
              <a:t>.</a:t>
            </a:r>
            <a:r>
              <a:rPr lang="en-US" dirty="0"/>
              <a:t> V</a:t>
            </a:r>
            <a:r>
              <a:rPr lang="ru-RU" dirty="0"/>
              <a:t>. </a:t>
            </a:r>
            <a:r>
              <a:rPr lang="en-US" dirty="0"/>
              <a:t>Zhukov</a:t>
            </a:r>
          </a:p>
          <a:p>
            <a:pPr lvl="1"/>
            <a:r>
              <a:rPr lang="en-US" dirty="0"/>
              <a:t>P. N. Lebedev Physical Institute of the Russian Academy of Sciences, Moscow, Russia</a:t>
            </a:r>
          </a:p>
          <a:p>
            <a:r>
              <a:rPr lang="en-US" dirty="0" smtClean="0"/>
              <a:t>K</a:t>
            </a:r>
            <a:r>
              <a:rPr lang="en-US" dirty="0"/>
              <a:t>. A. </a:t>
            </a:r>
            <a:r>
              <a:rPr lang="en-US" dirty="0" err="1" smtClean="0"/>
              <a:t>Baigarin</a:t>
            </a:r>
            <a:r>
              <a:rPr lang="en-US" dirty="0" smtClean="0"/>
              <a:t>, A. </a:t>
            </a:r>
            <a:r>
              <a:rPr lang="en-US" dirty="0" err="1" smtClean="0"/>
              <a:t>Batyrkhanov</a:t>
            </a:r>
            <a:r>
              <a:rPr lang="en-US" dirty="0" smtClean="0"/>
              <a:t>, A. </a:t>
            </a:r>
            <a:r>
              <a:rPr lang="en-US" dirty="0" err="1" smtClean="0"/>
              <a:t>Iakovlev</a:t>
            </a:r>
            <a:r>
              <a:rPr lang="en-US" dirty="0" smtClean="0"/>
              <a:t>, T. </a:t>
            </a:r>
            <a:r>
              <a:rPr lang="en-US" dirty="0" err="1" smtClean="0"/>
              <a:t>Uakhitov</a:t>
            </a:r>
            <a:r>
              <a:rPr lang="en-US" dirty="0" smtClean="0"/>
              <a:t>, A. </a:t>
            </a:r>
            <a:r>
              <a:rPr lang="en-US" dirty="0" err="1" smtClean="0"/>
              <a:t>Yeltokov</a:t>
            </a:r>
            <a:endParaRPr lang="en-US" dirty="0"/>
          </a:p>
          <a:p>
            <a:pPr lvl="1"/>
            <a:r>
              <a:rPr lang="en-US" dirty="0"/>
              <a:t>Nazarbayev University, Astana, Kazakhstan</a:t>
            </a:r>
          </a:p>
          <a:p>
            <a:r>
              <a:rPr lang="en-US" dirty="0"/>
              <a:t>T. X. </a:t>
            </a:r>
            <a:r>
              <a:rPr lang="en-US" dirty="0" err="1"/>
              <a:t>Sadykov</a:t>
            </a:r>
            <a:endParaRPr lang="en-US" dirty="0"/>
          </a:p>
          <a:p>
            <a:pPr lvl="1"/>
            <a:r>
              <a:rPr lang="en-US" dirty="0"/>
              <a:t>LLP “Institute of Physics and Technology”, Almaty, </a:t>
            </a:r>
            <a:r>
              <a:rPr lang="en-US" dirty="0" smtClean="0"/>
              <a:t>Kazakhstan</a:t>
            </a:r>
          </a:p>
          <a:p>
            <a:r>
              <a:rPr lang="en-US" dirty="0"/>
              <a:t>D. </a:t>
            </a:r>
            <a:r>
              <a:rPr lang="en-US" dirty="0" smtClean="0"/>
              <a:t>Beznosko</a:t>
            </a:r>
          </a:p>
          <a:p>
            <a:pPr lvl="1"/>
            <a:r>
              <a:rPr lang="en-US" dirty="0" smtClean="0"/>
              <a:t>Bard College, New Orleans, LA, USA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" y="189952"/>
            <a:ext cx="8015109" cy="9977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Horizon-10T </a:t>
            </a:r>
            <a:r>
              <a:rPr lang="en-US" dirty="0"/>
              <a:t>(HT)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Detector System </a:t>
            </a:r>
            <a:r>
              <a:rPr lang="en-US" sz="2800" dirty="0" smtClean="0"/>
              <a:t>[1,</a:t>
            </a:r>
            <a:r>
              <a:rPr lang="en-US" sz="2500" dirty="0" smtClean="0"/>
              <a:t>2,3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82086" y="1205350"/>
            <a:ext cx="4075289" cy="5349979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EAS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E&gt;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10</a:t>
            </a:r>
            <a:r>
              <a:rPr lang="en-US" sz="2000" baseline="30000" dirty="0" smtClean="0">
                <a:latin typeface="+mj-lt"/>
                <a:cs typeface="Times New Roman" panose="02020603050405020304" pitchFamily="18" charset="0"/>
              </a:rPr>
              <a:t>16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eV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; Zenith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angles (0</a:t>
            </a:r>
            <a:r>
              <a:rPr lang="en-US" sz="2000" baseline="30000" dirty="0">
                <a:latin typeface="+mj-lt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- 85</a:t>
            </a:r>
            <a:r>
              <a:rPr lang="en-US" sz="2000" baseline="30000" dirty="0">
                <a:latin typeface="+mj-lt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).</a:t>
            </a:r>
          </a:p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At Tien Shan high-altitude Science Station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~3340 meters above the sea level</a:t>
            </a:r>
          </a:p>
          <a:p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10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charged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particle detection points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[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]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separated by the distance up to 1.3 kilometer</a:t>
            </a:r>
          </a:p>
          <a:p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Optical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detector subsystem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 to view the Vavilov-Cherenkov light from the EAS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19838" y="6303094"/>
            <a:ext cx="413483" cy="365125"/>
          </a:xfrm>
        </p:spPr>
        <p:txBody>
          <a:bodyPr/>
          <a:lstStyle/>
          <a:p>
            <a:fld id="{BA285C80-A276-44B4-A8BC-0D63B4B68DA1}" type="slidenum">
              <a:rPr lang="en-US" sz="2000" smtClean="0"/>
              <a:t>3</a:t>
            </a:fld>
            <a:endParaRPr lang="en-US" sz="2000" dirty="0"/>
          </a:p>
        </p:txBody>
      </p:sp>
      <p:pic>
        <p:nvPicPr>
          <p:cNvPr id="12" name="Picture 8" descr="Set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87" y="2465587"/>
            <a:ext cx="4593043" cy="268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05799"/>
              </p:ext>
            </p:extLst>
          </p:nvPr>
        </p:nvGraphicFramePr>
        <p:xfrm>
          <a:off x="129283" y="5458290"/>
          <a:ext cx="4960675" cy="1014242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413236"/>
                <a:gridCol w="415079"/>
                <a:gridCol w="413236"/>
                <a:gridCol w="413236"/>
                <a:gridCol w="413236"/>
                <a:gridCol w="413236"/>
                <a:gridCol w="413236"/>
                <a:gridCol w="413236"/>
                <a:gridCol w="413236"/>
                <a:gridCol w="413236"/>
                <a:gridCol w="413236"/>
                <a:gridCol w="413236"/>
              </a:tblGrid>
              <a:tr h="50712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>
                          <a:effectLst/>
                        </a:rPr>
                        <a:t>Station name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>
                          <a:effectLst/>
                        </a:rPr>
                        <a:t>Center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 err="1">
                          <a:effectLst/>
                        </a:rPr>
                        <a:t>Yastrebov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>
                          <a:effectLst/>
                        </a:rPr>
                        <a:t>Stone Flower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>
                          <a:effectLst/>
                        </a:rPr>
                        <a:t>Left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 err="1">
                          <a:effectLst/>
                        </a:rPr>
                        <a:t>Kurashkin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>
                          <a:effectLst/>
                        </a:rPr>
                        <a:t>Right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>
                          <a:effectLst/>
                        </a:rPr>
                        <a:t>Bottom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>
                          <a:effectLst/>
                        </a:rPr>
                        <a:t>Upper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>
                          <a:effectLst/>
                        </a:rPr>
                        <a:t>Cher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 smtClean="0">
                          <a:effectLst/>
                        </a:rPr>
                        <a:t>600m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 smtClean="0">
                          <a:effectLst/>
                        </a:rPr>
                        <a:t>Bunker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0712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>
                          <a:effectLst/>
                        </a:rPr>
                        <a:t>Station </a:t>
                      </a:r>
                      <a:r>
                        <a:rPr lang="en-US" sz="900" dirty="0" smtClean="0">
                          <a:effectLst/>
                        </a:rPr>
                        <a:t>#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15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5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5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>
                          <a:effectLst/>
                        </a:rPr>
                        <a:t>3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5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>
                          <a:effectLst/>
                        </a:rPr>
                        <a:t>4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5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>
                          <a:effectLst/>
                        </a:rPr>
                        <a:t>5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5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>
                          <a:effectLst/>
                        </a:rPr>
                        <a:t>6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215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>
                          <a:effectLst/>
                        </a:rPr>
                        <a:t>7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>
                          <a:effectLst/>
                        </a:rPr>
                        <a:t>8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900" dirty="0">
                          <a:effectLst/>
                        </a:rPr>
                        <a:t>VCD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9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10</a:t>
                      </a:r>
                      <a:endParaRPr lang="en-US" sz="9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0841" y="1142148"/>
            <a:ext cx="4849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An innovative detector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pulse shape -&gt; disk width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ns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resolution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747"/>
            <a:ext cx="9144000" cy="792088"/>
          </a:xfrm>
        </p:spPr>
        <p:txBody>
          <a:bodyPr>
            <a:normAutofit/>
          </a:bodyPr>
          <a:lstStyle/>
          <a:p>
            <a:r>
              <a:rPr lang="en-US" dirty="0" smtClean="0"/>
              <a:t>Temporal structure of </a:t>
            </a:r>
            <a:r>
              <a:rPr lang="en-US" dirty="0" err="1" smtClean="0"/>
              <a:t>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297" y="1482327"/>
            <a:ext cx="3634748" cy="5087806"/>
          </a:xfrm>
        </p:spPr>
        <p:txBody>
          <a:bodyPr>
            <a:normAutofit/>
          </a:bodyPr>
          <a:lstStyle/>
          <a:p>
            <a:r>
              <a:rPr lang="en-US" dirty="0"/>
              <a:t>Can reconstruct using particle </a:t>
            </a:r>
            <a:r>
              <a:rPr lang="en-US" dirty="0" smtClean="0"/>
              <a:t>density distribution</a:t>
            </a:r>
            <a:endParaRPr lang="en-US" dirty="0"/>
          </a:p>
          <a:p>
            <a:r>
              <a:rPr lang="en-US" dirty="0"/>
              <a:t>Need to calibrate detection points to obtain equivalent MIP number</a:t>
            </a:r>
          </a:p>
          <a:p>
            <a:r>
              <a:rPr lang="en-US" dirty="0"/>
              <a:t>If know time and width, additional methods can be used (CORSIKA</a:t>
            </a:r>
            <a:r>
              <a:rPr lang="en-US" dirty="0" smtClean="0"/>
              <a:t>) [5]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946671" y="6367090"/>
            <a:ext cx="1977390" cy="365125"/>
          </a:xfrm>
        </p:spPr>
        <p:txBody>
          <a:bodyPr/>
          <a:lstStyle/>
          <a:p>
            <a:fld id="{BA285C80-A276-44B4-A8BC-0D63B4B68DA1}" type="slidenum">
              <a:rPr lang="en-US" sz="2000" smtClean="0"/>
              <a:t>4</a:t>
            </a:fld>
            <a:endParaRPr lang="en-US" sz="2000"/>
          </a:p>
        </p:txBody>
      </p:sp>
      <p:sp>
        <p:nvSpPr>
          <p:cNvPr id="10" name="Rounded Rectangle 9"/>
          <p:cNvSpPr/>
          <p:nvPr/>
        </p:nvSpPr>
        <p:spPr>
          <a:xfrm>
            <a:off x="1080022" y="6478050"/>
            <a:ext cx="403244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Observation level with detectors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1971" y="2783669"/>
            <a:ext cx="4885421" cy="3626647"/>
            <a:chOff x="191971" y="2636912"/>
            <a:chExt cx="4885421" cy="36266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71" y="2636912"/>
              <a:ext cx="4885421" cy="34485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Isosceles Triangle 10"/>
            <p:cNvSpPr/>
            <p:nvPr/>
          </p:nvSpPr>
          <p:spPr>
            <a:xfrm>
              <a:off x="4824438" y="6119543"/>
              <a:ext cx="216024" cy="144016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36406" y="6119543"/>
              <a:ext cx="216024" cy="144016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4248374" y="6119543"/>
              <a:ext cx="216024" cy="144016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3960342" y="6119543"/>
              <a:ext cx="216024" cy="144016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672310" y="6119543"/>
              <a:ext cx="216024" cy="144016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384278" y="6119543"/>
              <a:ext cx="216024" cy="144016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3096246" y="6119543"/>
              <a:ext cx="216024" cy="144016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2808214" y="6119543"/>
              <a:ext cx="216024" cy="144016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520182" y="6119543"/>
              <a:ext cx="216024" cy="144016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31299" y="1045672"/>
            <a:ext cx="3831602" cy="1569917"/>
            <a:chOff x="604381" y="746126"/>
            <a:chExt cx="3831602" cy="1569917"/>
          </a:xfrm>
        </p:grpSpPr>
        <p:sp>
          <p:nvSpPr>
            <p:cNvPr id="20" name="Rectangle 19"/>
            <p:cNvSpPr/>
            <p:nvPr/>
          </p:nvSpPr>
          <p:spPr>
            <a:xfrm>
              <a:off x="604381" y="746126"/>
              <a:ext cx="3831602" cy="1569917"/>
            </a:xfrm>
            <a:prstGeom prst="rect">
              <a:avLst/>
            </a:prstGeom>
            <a:solidFill>
              <a:schemeClr val="l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1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98" y="1115056"/>
              <a:ext cx="1842278" cy="982966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23" name="Picture 22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457" y="1112990"/>
              <a:ext cx="1842277" cy="983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 rot="16200000">
              <a:off x="1944992" y="1298513"/>
              <a:ext cx="7232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Time, ns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52935" y="2040678"/>
              <a:ext cx="17027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Distance from core,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99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9" y="60994"/>
            <a:ext cx="8556551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Data examples </a:t>
            </a:r>
            <a:br>
              <a:rPr lang="en-US" dirty="0" smtClean="0"/>
            </a:br>
            <a:r>
              <a:rPr lang="en-US" dirty="0" smtClean="0"/>
              <a:t>for Standard 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13" y="1175707"/>
            <a:ext cx="3919559" cy="2088232"/>
          </a:xfrm>
        </p:spPr>
        <p:txBody>
          <a:bodyPr>
            <a:noAutofit/>
          </a:bodyPr>
          <a:lstStyle/>
          <a:p>
            <a:r>
              <a:rPr lang="en-US" sz="2400" dirty="0" smtClean="0"/>
              <a:t>Standard EAS signal (bottom) and unusual event (right) from each HT detector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9" y="3655953"/>
            <a:ext cx="4911277" cy="282472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86451" y="3699054"/>
            <a:ext cx="3581172" cy="28042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Corresponds to </a:t>
            </a:r>
            <a:r>
              <a:rPr lang="en-US" sz="2400" dirty="0" smtClean="0"/>
              <a:t>simulation</a:t>
            </a:r>
          </a:p>
          <a:p>
            <a:r>
              <a:rPr lang="en-US" sz="2400" dirty="0" smtClean="0"/>
              <a:t>Estimated </a:t>
            </a:r>
            <a:r>
              <a:rPr lang="en-US" sz="2400" dirty="0"/>
              <a:t>Energy: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~</a:t>
            </a:r>
            <a:r>
              <a:rPr lang="en-US" sz="2400" dirty="0">
                <a:solidFill>
                  <a:schemeClr val="tx1"/>
                </a:solidFill>
              </a:rPr>
              <a:t>2·10</a:t>
            </a:r>
            <a:r>
              <a:rPr lang="en-US" sz="2400" baseline="30000" dirty="0">
                <a:solidFill>
                  <a:schemeClr val="tx1"/>
                </a:solidFill>
              </a:rPr>
              <a:t>16</a:t>
            </a:r>
            <a:r>
              <a:rPr lang="en-US" sz="2400" dirty="0">
                <a:solidFill>
                  <a:schemeClr val="tx1"/>
                </a:solidFill>
              </a:rPr>
              <a:t> eV (left)  high zenith angle</a:t>
            </a:r>
          </a:p>
        </p:txBody>
      </p:sp>
      <p:sp>
        <p:nvSpPr>
          <p:cNvPr id="9" name="Slide Number Placeholder 7"/>
          <p:cNvSpPr txBox="1">
            <a:spLocks/>
          </p:cNvSpPr>
          <p:nvPr/>
        </p:nvSpPr>
        <p:spPr>
          <a:xfrm>
            <a:off x="7012516" y="6436430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5" r="7833"/>
          <a:stretch/>
        </p:blipFill>
        <p:spPr>
          <a:xfrm>
            <a:off x="4549422" y="1127794"/>
            <a:ext cx="4402421" cy="25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222" y="104312"/>
            <a:ext cx="9215222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EAS characteristics from temporal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60" y="1231485"/>
            <a:ext cx="4330824" cy="5456867"/>
          </a:xfrm>
        </p:spPr>
        <p:txBody>
          <a:bodyPr>
            <a:normAutofit/>
          </a:bodyPr>
          <a:lstStyle/>
          <a:p>
            <a:r>
              <a:rPr lang="en-US" dirty="0" smtClean="0"/>
              <a:t>Disk arrival time ~r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(used for arrival direction determination)</a:t>
            </a:r>
            <a:endParaRPr lang="en-US" baseline="30000" dirty="0" smtClean="0"/>
          </a:p>
          <a:p>
            <a:endParaRPr lang="en-US" baseline="30000" dirty="0" smtClean="0"/>
          </a:p>
          <a:p>
            <a:r>
              <a:rPr lang="en-US" dirty="0"/>
              <a:t>Disk passage time (e.g. width) is growing with </a:t>
            </a:r>
            <a:r>
              <a:rPr lang="en-US" dirty="0" smtClean="0"/>
              <a:t>~r </a:t>
            </a:r>
          </a:p>
          <a:p>
            <a:endParaRPr lang="ru-RU" dirty="0"/>
          </a:p>
          <a:p>
            <a:r>
              <a:rPr lang="en-US" sz="2400" i="1" dirty="0">
                <a:latin typeface="Calibri" pitchFamily="34" charset="0"/>
              </a:rPr>
              <a:t>Can use </a:t>
            </a:r>
            <a:r>
              <a:rPr lang="en-US" sz="2400" i="1" dirty="0" smtClean="0">
                <a:latin typeface="Calibri" pitchFamily="34" charset="0"/>
              </a:rPr>
              <a:t>particle </a:t>
            </a:r>
            <a:r>
              <a:rPr lang="en-US" sz="2400" i="1" dirty="0">
                <a:latin typeface="Calibri" pitchFamily="34" charset="0"/>
              </a:rPr>
              <a:t>density and </a:t>
            </a:r>
            <a:r>
              <a:rPr lang="en-US" sz="2400" i="1" u="sng" dirty="0">
                <a:latin typeface="Calibri" pitchFamily="34" charset="0"/>
              </a:rPr>
              <a:t>pulse </a:t>
            </a:r>
            <a:r>
              <a:rPr lang="en-US" sz="2400" i="1" u="sng" dirty="0" smtClean="0">
                <a:latin typeface="Calibri" pitchFamily="34" charset="0"/>
              </a:rPr>
              <a:t>width</a:t>
            </a:r>
            <a:r>
              <a:rPr lang="en-US" sz="2400" i="1" dirty="0" smtClean="0">
                <a:latin typeface="Calibri" pitchFamily="34" charset="0"/>
              </a:rPr>
              <a:t> additional information from </a:t>
            </a:r>
            <a:r>
              <a:rPr lang="en-US" sz="2400" i="1" dirty="0">
                <a:latin typeface="Calibri" pitchFamily="34" charset="0"/>
              </a:rPr>
              <a:t>each detection point </a:t>
            </a:r>
          </a:p>
          <a:p>
            <a:pPr lvl="1"/>
            <a:r>
              <a:rPr lang="en-US" i="1" u="sng" dirty="0">
                <a:latin typeface="Calibri" pitchFamily="34" charset="0"/>
              </a:rPr>
              <a:t>Need </a:t>
            </a:r>
            <a:r>
              <a:rPr lang="en-US" i="1" u="sng" dirty="0" smtClean="0">
                <a:latin typeface="Calibri" pitchFamily="34" charset="0"/>
              </a:rPr>
              <a:t>high time resolution</a:t>
            </a:r>
            <a:endParaRPr lang="en-US" sz="2400" i="1" u="sng" dirty="0">
              <a:latin typeface="Calibri" pitchFamily="34" charset="0"/>
            </a:endParaRPr>
          </a:p>
          <a:p>
            <a:endParaRPr lang="en-US" baseline="30000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2516" y="6436430"/>
            <a:ext cx="1977390" cy="365125"/>
          </a:xfrm>
        </p:spPr>
        <p:txBody>
          <a:bodyPr/>
          <a:lstStyle/>
          <a:p>
            <a:fld id="{BA285C80-A276-44B4-A8BC-0D63B4B68DA1}" type="slidenum">
              <a:rPr lang="en-US" sz="2000" smtClean="0"/>
              <a:t>6</a:t>
            </a:fld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95" y="1231485"/>
            <a:ext cx="3609975" cy="2600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96" y="3963849"/>
            <a:ext cx="36099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5657" y="30167"/>
            <a:ext cx="6179079" cy="1066800"/>
          </a:xfrm>
        </p:spPr>
        <p:txBody>
          <a:bodyPr>
            <a:normAutofit/>
          </a:bodyPr>
          <a:lstStyle/>
          <a:p>
            <a:r>
              <a:rPr lang="en-US" dirty="0"/>
              <a:t>Horizon-T (HT)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Detector </a:t>
            </a:r>
            <a:r>
              <a:rPr lang="en-US" dirty="0"/>
              <a:t>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1468"/>
            <a:ext cx="6197595" cy="5102578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1 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polysterene</a:t>
            </a:r>
            <a:r>
              <a:rPr lang="en-US" sz="1800" dirty="0">
                <a:cs typeface="Times New Roman" panose="02020603050405020304" pitchFamily="18" charset="0"/>
              </a:rPr>
              <a:t>-based </a:t>
            </a:r>
            <a:r>
              <a:rPr lang="en-US" sz="1800" dirty="0" smtClean="0">
                <a:cs typeface="Times New Roman" panose="02020603050405020304" pitchFamily="18" charset="0"/>
              </a:rPr>
              <a:t>scintillators &amp; scintillating glass </a:t>
            </a:r>
            <a:r>
              <a:rPr lang="en-US" sz="1800" dirty="0">
                <a:cs typeface="Times New Roman" panose="02020603050405020304" pitchFamily="18" charset="0"/>
              </a:rPr>
              <a:t>with PMT 1 m </a:t>
            </a:r>
            <a:r>
              <a:rPr lang="en-US" sz="1800" dirty="0" smtClean="0">
                <a:cs typeface="Times New Roman" panose="02020603050405020304" pitchFamily="18" charset="0"/>
              </a:rPr>
              <a:t>above</a:t>
            </a:r>
          </a:p>
          <a:p>
            <a:r>
              <a:rPr lang="en-US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R7723 Hamamatsu [6] PMT (52 mm diameter)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2kV max voltage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1.7 ns pulse rise time</a:t>
            </a:r>
          </a:p>
          <a:p>
            <a:pPr lvl="1"/>
            <a:r>
              <a:rPr lang="en-US" sz="1600" dirty="0" smtClean="0">
                <a:cs typeface="Times New Roman" panose="02020603050405020304" pitchFamily="18" charset="0"/>
              </a:rPr>
              <a:t>1.1 ns time spread</a:t>
            </a:r>
            <a:endParaRPr lang="en-US" sz="1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500 MHz digitization CAEN [9] DT5730 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ADC </a:t>
            </a:r>
            <a:endParaRPr lang="en-US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Cherenkov-Vavilov light detector </a:t>
            </a:r>
          </a:p>
          <a:p>
            <a:r>
              <a:rPr lang="en-US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All channels MIP/cable/linear range calibrated</a:t>
            </a:r>
          </a:p>
          <a:p>
            <a:r>
              <a:rPr lang="en-US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Two physics runs: 2016-2017 and 2017-2018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61145" y="6395245"/>
            <a:ext cx="1977390" cy="365125"/>
          </a:xfrm>
        </p:spPr>
        <p:txBody>
          <a:bodyPr/>
          <a:lstStyle/>
          <a:p>
            <a:fld id="{BA285C80-A276-44B4-A8BC-0D63B4B68DA1}" type="slidenum">
              <a:rPr lang="en-US" sz="2000" smtClean="0"/>
              <a:t>7</a:t>
            </a:fld>
            <a:endParaRPr lang="en-US" sz="2000" dirty="0"/>
          </a:p>
        </p:txBody>
      </p:sp>
      <p:pic>
        <p:nvPicPr>
          <p:cNvPr id="5" name="Picture 4" descr="C:\Users\www\Downloads\DSC07804.JPG"/>
          <p:cNvPicPr>
            <a:picLocks noChangeAspect="1" noChangeArrowheads="1"/>
          </p:cNvPicPr>
          <p:nvPr/>
        </p:nvPicPr>
        <p:blipFill>
          <a:blip r:embed="rId3" cstate="print"/>
          <a:srcRect l="5050" t="35463" r="6857" b="10497"/>
          <a:stretch>
            <a:fillRect/>
          </a:stretch>
        </p:blipFill>
        <p:spPr bwMode="auto">
          <a:xfrm>
            <a:off x="171689" y="5537082"/>
            <a:ext cx="2553026" cy="1040725"/>
          </a:xfrm>
          <a:prstGeom prst="rect">
            <a:avLst/>
          </a:prstGeom>
          <a:noFill/>
        </p:spPr>
      </p:pic>
      <p:pic>
        <p:nvPicPr>
          <p:cNvPr id="6" name="Picture 5" descr="C:\Users\www\Desktop\NU\Internship\Summer 2015\Moscow conference\5743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7847" y="5656474"/>
            <a:ext cx="2374676" cy="921333"/>
          </a:xfrm>
          <a:prstGeom prst="rect">
            <a:avLst/>
          </a:prstGeom>
          <a:noFill/>
        </p:spPr>
      </p:pic>
      <p:pic>
        <p:nvPicPr>
          <p:cNvPr id="7" name="Picture 6" descr="Оптический детектор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595" y="3645764"/>
            <a:ext cx="2379300" cy="3212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7" r="4856" b="5226"/>
          <a:stretch/>
        </p:blipFill>
        <p:spPr>
          <a:xfrm rot="5400000">
            <a:off x="5650209" y="621450"/>
            <a:ext cx="3474069" cy="237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256"/>
            <a:ext cx="9144000" cy="1326321"/>
          </a:xfrm>
        </p:spPr>
        <p:txBody>
          <a:bodyPr/>
          <a:lstStyle/>
          <a:p>
            <a:r>
              <a:rPr lang="en-US" dirty="0" smtClean="0"/>
              <a:t>Detector design and simulation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33462"/>
            <a:ext cx="4222044" cy="2610455"/>
          </a:xfrm>
        </p:spPr>
        <p:txBody>
          <a:bodyPr>
            <a:noAutofit/>
          </a:bodyPr>
          <a:lstStyle/>
          <a:p>
            <a:r>
              <a:rPr lang="en-US" dirty="0" smtClean="0"/>
              <a:t>Various designs were checked</a:t>
            </a:r>
          </a:p>
          <a:p>
            <a:pPr lvl="1"/>
            <a:r>
              <a:rPr lang="en-US" sz="2000" dirty="0" smtClean="0"/>
              <a:t>Different PMT positions</a:t>
            </a:r>
          </a:p>
          <a:p>
            <a:pPr lvl="1"/>
            <a:r>
              <a:rPr lang="en-US" sz="2000" dirty="0" smtClean="0"/>
              <a:t>Different scintillator shapes</a:t>
            </a:r>
          </a:p>
          <a:p>
            <a:r>
              <a:rPr lang="en-US" dirty="0" smtClean="0"/>
              <a:t>PMT from the top gives better uniformity as well as circular scintillators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308" y="6430975"/>
            <a:ext cx="565159" cy="365125"/>
          </a:xfrm>
        </p:spPr>
        <p:txBody>
          <a:bodyPr/>
          <a:lstStyle/>
          <a:p>
            <a:fld id="{BA285C80-A276-44B4-A8BC-0D63B4B68DA1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2" y="3869347"/>
            <a:ext cx="4684889" cy="26356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07954" y="1233462"/>
            <a:ext cx="4736047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Calibration tests are for single MIP detection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Bottom of the scintillator is painted in order to increase reflectivity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4" r="19671" b="3178"/>
          <a:stretch/>
        </p:blipFill>
        <p:spPr>
          <a:xfrm rot="5400000">
            <a:off x="5165008" y="2763070"/>
            <a:ext cx="3679496" cy="38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917"/>
            <a:ext cx="9143999" cy="1326321"/>
          </a:xfrm>
        </p:spPr>
        <p:txBody>
          <a:bodyPr/>
          <a:lstStyle/>
          <a:p>
            <a:r>
              <a:rPr lang="en-US" dirty="0"/>
              <a:t>Detector design and simulation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993" y="2942730"/>
            <a:ext cx="3389943" cy="3740294"/>
          </a:xfrm>
        </p:spPr>
        <p:txBody>
          <a:bodyPr/>
          <a:lstStyle/>
          <a:p>
            <a:r>
              <a:rPr lang="en-US" dirty="0" smtClean="0"/>
              <a:t>Uniformity increases / saturates depending on position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Detected photon number decreases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C80-A276-44B4-A8BC-0D63B4B68DA1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10" y="2735481"/>
            <a:ext cx="3505777" cy="205100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11" y="4873616"/>
            <a:ext cx="3533643" cy="177553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8534" y="1240010"/>
            <a:ext cx="9025466" cy="12886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PMT ‘above’ results in statistically significantly higher light yield:</a:t>
            </a:r>
          </a:p>
          <a:p>
            <a:pPr lvl="1"/>
            <a:r>
              <a:rPr lang="en-US" sz="2000" dirty="0" smtClean="0"/>
              <a:t>3.65 ± 0.04 detected photon per MIP for ‘above’</a:t>
            </a:r>
          </a:p>
          <a:p>
            <a:pPr lvl="1"/>
            <a:r>
              <a:rPr lang="en-US" sz="2000" dirty="0" smtClean="0"/>
              <a:t>3.19 ± 0.03 for ‘below’</a:t>
            </a:r>
          </a:p>
        </p:txBody>
      </p:sp>
    </p:spTree>
    <p:extLst>
      <p:ext uri="{BB962C8B-B14F-4D97-AF65-F5344CB8AC3E}">
        <p14:creationId xmlns:p14="http://schemas.microsoft.com/office/powerpoint/2010/main" val="1867893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2257</TotalTime>
  <Words>1133</Words>
  <Application>Microsoft Office PowerPoint</Application>
  <PresentationFormat>On-screen Show (4:3)</PresentationFormat>
  <Paragraphs>134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Bookman Old Style</vt:lpstr>
      <vt:lpstr>Calibri</vt:lpstr>
      <vt:lpstr>Georgia</vt:lpstr>
      <vt:lpstr>Rockwell</vt:lpstr>
      <vt:lpstr>Times New Roman</vt:lpstr>
      <vt:lpstr>Damask</vt:lpstr>
      <vt:lpstr>Fast Charged Particle Detector with High Dynamic Range at Horizon-10T Cosmic Rays Detector System</vt:lpstr>
      <vt:lpstr>Horizon-T Group</vt:lpstr>
      <vt:lpstr>Horizon-10T (HT)  Detector System [1,2,3]</vt:lpstr>
      <vt:lpstr>Temporal structure of eas</vt:lpstr>
      <vt:lpstr>Data examples  for Standard EAS</vt:lpstr>
      <vt:lpstr>EAS characteristics from temporal structure</vt:lpstr>
      <vt:lpstr>Horizon-T (HT)  Detector System</vt:lpstr>
      <vt:lpstr>Detector design and simulation</vt:lpstr>
      <vt:lpstr>Detector design and simulation</vt:lpstr>
      <vt:lpstr>Signal Width measurements</vt:lpstr>
      <vt:lpstr>Time response measuremetns</vt:lpstr>
      <vt:lpstr>Conclusion and Future plans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Extensive Air Showers with Unusual Spatial and Temporal Structure</dc:title>
  <dc:creator>D. Fulton</dc:creator>
  <cp:lastModifiedBy>Аян Батырханов</cp:lastModifiedBy>
  <cp:revision>126</cp:revision>
  <dcterms:created xsi:type="dcterms:W3CDTF">2018-05-13T11:18:52Z</dcterms:created>
  <dcterms:modified xsi:type="dcterms:W3CDTF">2018-11-29T01:31:11Z</dcterms:modified>
</cp:coreProperties>
</file>