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97" r:id="rId4"/>
    <p:sldId id="300" r:id="rId5"/>
    <p:sldId id="301" r:id="rId6"/>
    <p:sldId id="302" r:id="rId7"/>
    <p:sldId id="304" r:id="rId8"/>
    <p:sldId id="305" r:id="rId9"/>
    <p:sldId id="306" r:id="rId10"/>
    <p:sldId id="307" r:id="rId11"/>
    <p:sldId id="308" r:id="rId12"/>
    <p:sldId id="310" r:id="rId13"/>
    <p:sldId id="309" r:id="rId14"/>
    <p:sldId id="311" r:id="rId15"/>
    <p:sldId id="312" r:id="rId16"/>
    <p:sldId id="313" r:id="rId17"/>
    <p:sldId id="314" r:id="rId18"/>
    <p:sldId id="316" r:id="rId19"/>
    <p:sldId id="318" r:id="rId20"/>
    <p:sldId id="319" r:id="rId21"/>
    <p:sldId id="299" r:id="rId22"/>
    <p:sldId id="315" r:id="rId23"/>
    <p:sldId id="317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1CF6205F-4B8A-4AA7-9E55-3D5089793845}">
          <p14:sldIdLst>
            <p14:sldId id="256"/>
            <p14:sldId id="276"/>
            <p14:sldId id="297"/>
            <p14:sldId id="300"/>
            <p14:sldId id="301"/>
            <p14:sldId id="302"/>
            <p14:sldId id="304"/>
            <p14:sldId id="305"/>
            <p14:sldId id="306"/>
            <p14:sldId id="307"/>
            <p14:sldId id="308"/>
            <p14:sldId id="310"/>
            <p14:sldId id="309"/>
            <p14:sldId id="311"/>
            <p14:sldId id="312"/>
            <p14:sldId id="313"/>
            <p14:sldId id="314"/>
            <p14:sldId id="316"/>
            <p14:sldId id="318"/>
            <p14:sldId id="319"/>
            <p14:sldId id="299"/>
          </p14:sldIdLst>
        </p14:section>
        <p14:section name="Appendix" id="{B5BA7703-A4F5-4176-90F0-C3E1B4EB2668}">
          <p14:sldIdLst>
            <p14:sldId id="315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91570" autoAdjust="0"/>
  </p:normalViewPr>
  <p:slideViewPr>
    <p:cSldViewPr snapToGrid="0">
      <p:cViewPr varScale="1">
        <p:scale>
          <a:sx n="81" d="100"/>
          <a:sy n="81" d="100"/>
        </p:scale>
        <p:origin x="10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5D7A-3174-423F-B848-16C42F6EEA84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E39C-2E1E-4652-8354-DFD272FD3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27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E39C-2E1E-4652-8354-DFD272FD33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18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19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9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2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083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9" y="931774"/>
            <a:ext cx="11743361" cy="578970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444963" y="6356350"/>
            <a:ext cx="858749" cy="365125"/>
          </a:xfrm>
        </p:spPr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424862" y="6348427"/>
            <a:ext cx="542817" cy="365125"/>
          </a:xfrm>
        </p:spPr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64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42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71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79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2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0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64EF-35BC-41BC-9B3D-A791953CF3B7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2CFB-A573-4DCC-B2DB-CAFB2D02E6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.gif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video" Target="../media/media4.gif"/><Relationship Id="rId5" Type="http://schemas.microsoft.com/office/2007/relationships/media" Target="../media/media4.gif"/><Relationship Id="rId10" Type="http://schemas.openxmlformats.org/officeDocument/2006/relationships/image" Target="../media/image31.png"/><Relationship Id="rId4" Type="http://schemas.openxmlformats.org/officeDocument/2006/relationships/video" Target="../media/media3.gif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6.gif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5.gif"/><Relationship Id="rId1" Type="http://schemas.microsoft.com/office/2007/relationships/media" Target="../media/media5.gif"/><Relationship Id="rId6" Type="http://schemas.openxmlformats.org/officeDocument/2006/relationships/video" Target="../media/media7.gif"/><Relationship Id="rId5" Type="http://schemas.microsoft.com/office/2007/relationships/media" Target="../media/media7.gif"/><Relationship Id="rId10" Type="http://schemas.openxmlformats.org/officeDocument/2006/relationships/image" Target="../media/image37.png"/><Relationship Id="rId4" Type="http://schemas.openxmlformats.org/officeDocument/2006/relationships/video" Target="../media/media6.gif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2509" y="1354105"/>
            <a:ext cx="11174681" cy="2155858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First demonstration of portable Compton camera </a:t>
            </a:r>
            <a:br>
              <a:rPr kumimoji="1" lang="en-US" altLang="ja-JP" sz="3600" b="1" dirty="0" smtClean="0"/>
            </a:br>
            <a:r>
              <a:rPr kumimoji="1" lang="en-US" altLang="ja-JP" sz="3600" b="1" dirty="0" smtClean="0"/>
              <a:t>to visualize 223-Ra concentration for radionuclide therapy</a:t>
            </a:r>
            <a:br>
              <a:rPr kumimoji="1" lang="en-US" altLang="ja-JP" sz="3600" b="1" dirty="0" smtClean="0"/>
            </a:b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12520" y="3602037"/>
            <a:ext cx="10794670" cy="2525631"/>
          </a:xfrm>
        </p:spPr>
        <p:txBody>
          <a:bodyPr>
            <a:normAutofit/>
          </a:bodyPr>
          <a:lstStyle/>
          <a:p>
            <a:r>
              <a:rPr kumimoji="1" lang="en-US" altLang="ja-JP" u="sng" dirty="0" smtClean="0"/>
              <a:t>Kazuya Fujieda (Waseda University)</a:t>
            </a:r>
          </a:p>
          <a:p>
            <a:endParaRPr lang="en-US" altLang="ja-JP" u="sng" dirty="0"/>
          </a:p>
          <a:p>
            <a:r>
              <a:rPr lang="en-US" altLang="ja-JP" dirty="0" smtClean="0"/>
              <a:t>J. </a:t>
            </a:r>
            <a:r>
              <a:rPr lang="en-US" altLang="ja-JP" dirty="0" err="1" smtClean="0"/>
              <a:t>Kataoka</a:t>
            </a:r>
            <a:r>
              <a:rPr lang="en-US" altLang="ja-JP" dirty="0" smtClean="0"/>
              <a:t>, S. Mochizuki, L. </a:t>
            </a:r>
            <a:r>
              <a:rPr lang="en-US" altLang="ja-JP" dirty="0" err="1" smtClean="0"/>
              <a:t>Tagawa</a:t>
            </a:r>
            <a:r>
              <a:rPr lang="en-US" altLang="ja-JP" dirty="0" smtClean="0"/>
              <a:t>, S. Sato, R. Tanaka (Waseda University),</a:t>
            </a:r>
          </a:p>
          <a:p>
            <a:r>
              <a:rPr kumimoji="1" lang="en-US" altLang="ja-JP" dirty="0" smtClean="0"/>
              <a:t>K. Matsunaga, T. </a:t>
            </a:r>
            <a:r>
              <a:rPr kumimoji="1" lang="en-US" altLang="ja-JP" dirty="0" err="1" smtClean="0"/>
              <a:t>Kamiya</a:t>
            </a:r>
            <a:r>
              <a:rPr kumimoji="1" lang="en-US" altLang="ja-JP" dirty="0" smtClean="0"/>
              <a:t>, T. </a:t>
            </a:r>
            <a:r>
              <a:rPr kumimoji="1" lang="en-US" altLang="ja-JP" dirty="0" err="1" smtClean="0"/>
              <a:t>Watabe</a:t>
            </a:r>
            <a:r>
              <a:rPr kumimoji="1" lang="en-US" altLang="ja-JP" dirty="0" smtClean="0"/>
              <a:t>, E. </a:t>
            </a:r>
            <a:r>
              <a:rPr kumimoji="1" lang="en-US" altLang="ja-JP" dirty="0" err="1" smtClean="0"/>
              <a:t>Shimosegawa</a:t>
            </a:r>
            <a:r>
              <a:rPr kumimoji="1" lang="en-US" altLang="ja-JP" dirty="0" smtClean="0"/>
              <a:t>, J. </a:t>
            </a:r>
            <a:r>
              <a:rPr kumimoji="1" lang="en-US" altLang="ja-JP" dirty="0" err="1" smtClean="0"/>
              <a:t>Hatazawa</a:t>
            </a:r>
            <a:r>
              <a:rPr kumimoji="1" lang="en-US" altLang="ja-JP" dirty="0" smtClean="0"/>
              <a:t>(Osaka University),</a:t>
            </a:r>
          </a:p>
          <a:p>
            <a:r>
              <a:rPr kumimoji="1" lang="en-US" altLang="ja-JP" dirty="0" smtClean="0"/>
              <a:t> S. </a:t>
            </a:r>
            <a:r>
              <a:rPr kumimoji="1" lang="en-US" altLang="ja-JP" dirty="0" err="1" smtClean="0"/>
              <a:t>Ohsuka</a:t>
            </a:r>
            <a:r>
              <a:rPr lang="en-US" altLang="ja-JP" dirty="0"/>
              <a:t> </a:t>
            </a:r>
            <a:r>
              <a:rPr lang="en-US" altLang="ja-JP" dirty="0" smtClean="0"/>
              <a:t>(Hamamatsu Photonics K. K.)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" y="20915"/>
            <a:ext cx="1999785" cy="133319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114300" y="1176731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</a:rPr>
              <a:t>R</a:t>
            </a:r>
            <a:r>
              <a:rPr lang="en-US" altLang="ja-JP" sz="2800" dirty="0" smtClean="0">
                <a:solidFill>
                  <a:schemeClr val="bg1"/>
                </a:solidFill>
              </a:rPr>
              <a:t>econstruct the 3D image of a complex phantom with DOI-CC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Experiment setup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NEMA IEC body phantom (consisted of six spheres)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Three of them were filled with 223-Ra (9 </a:t>
            </a:r>
            <a:r>
              <a:rPr lang="en-US" altLang="ja-JP" dirty="0" err="1" smtClean="0"/>
              <a:t>kBq</a:t>
            </a:r>
            <a:r>
              <a:rPr lang="en-US" altLang="ja-JP" dirty="0" smtClean="0"/>
              <a:t>/ml)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Rotate DOI-CC around the phantom for 3D imaging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        (at 8 positions)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The time for each measurement: </a:t>
            </a:r>
            <a:r>
              <a:rPr lang="en-US" altLang="ja-JP" u="sng" dirty="0" smtClean="0"/>
              <a:t>30 min</a:t>
            </a:r>
          </a:p>
          <a:p>
            <a:pPr marL="0" indent="0">
              <a:buNone/>
            </a:pP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9539836" y="883705"/>
            <a:ext cx="2427843" cy="2433122"/>
            <a:chOff x="1693462" y="1235039"/>
            <a:chExt cx="3249178" cy="3256244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6" t="18107" r="10635" b="17861"/>
            <a:stretch/>
          </p:blipFill>
          <p:spPr>
            <a:xfrm>
              <a:off x="1693462" y="1235039"/>
              <a:ext cx="3249178" cy="325624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51" name="円/楕円 50"/>
            <p:cNvSpPr/>
            <p:nvPr/>
          </p:nvSpPr>
          <p:spPr>
            <a:xfrm rot="2250213">
              <a:off x="2521495" y="2425039"/>
              <a:ext cx="450570" cy="4505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 rot="2250213">
              <a:off x="2352810" y="2850269"/>
              <a:ext cx="247487" cy="2474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 rot="2250213">
              <a:off x="2492122" y="3327749"/>
              <a:ext cx="247487" cy="2474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 rot="2250213">
              <a:off x="3063448" y="3435401"/>
              <a:ext cx="247487" cy="2474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 rot="2250213">
              <a:off x="3319983" y="3025207"/>
              <a:ext cx="300095" cy="3000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 rot="2250213">
              <a:off x="3168002" y="2553000"/>
              <a:ext cx="300095" cy="3000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92" name="表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5425"/>
              </p:ext>
            </p:extLst>
          </p:nvPr>
        </p:nvGraphicFramePr>
        <p:xfrm>
          <a:off x="422631" y="2290326"/>
          <a:ext cx="80326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4549"/>
                <a:gridCol w="1809210"/>
                <a:gridCol w="3348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The</a:t>
                      </a:r>
                      <a:r>
                        <a:rPr kumimoji="1" lang="en-US" altLang="ja-JP" baseline="0" dirty="0" smtClean="0"/>
                        <a:t> diameters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of the spheres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The </a:t>
                      </a:r>
                      <a:r>
                        <a:rPr lang="en-US" altLang="ja-JP" dirty="0" smtClean="0"/>
                        <a:t>radioactivity of </a:t>
                      </a:r>
                      <a:r>
                        <a:rPr kumimoji="1" lang="en-US" altLang="ja-JP" dirty="0" smtClean="0"/>
                        <a:t>223-Ra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The</a:t>
                      </a:r>
                      <a:r>
                        <a:rPr kumimoji="1" lang="en-US" altLang="ja-JP" baseline="0" dirty="0" smtClean="0"/>
                        <a:t> distance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from the center of the phantom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r>
                        <a:rPr kumimoji="1" lang="en-US" altLang="ja-JP" baseline="0" dirty="0" smtClean="0"/>
                        <a:t> mm </a:t>
                      </a:r>
                      <a:r>
                        <a:rPr kumimoji="1" lang="ja-JP" altLang="en-US" baseline="0" dirty="0" smtClean="0"/>
                        <a:t>（</a:t>
                      </a:r>
                      <a:r>
                        <a:rPr kumimoji="1" lang="en-US" altLang="ja-JP" baseline="0" dirty="0" smtClean="0"/>
                        <a:t>a small sphere</a:t>
                      </a:r>
                      <a:r>
                        <a:rPr kumimoji="1" lang="ja-JP" altLang="en-US" baseline="0" dirty="0" smtClean="0"/>
                        <a:t>）</a:t>
                      </a:r>
                      <a:endParaRPr kumimoji="1" lang="en-US" altLang="ja-JP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10.8 </a:t>
                      </a:r>
                      <a:r>
                        <a:rPr kumimoji="1" lang="en-US" altLang="ja-JP" dirty="0" err="1" smtClean="0"/>
                        <a:t>kBq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 mm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 mm 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a middle</a:t>
                      </a:r>
                      <a:r>
                        <a:rPr kumimoji="1" lang="en-US" altLang="ja-JP" baseline="0" dirty="0" smtClean="0"/>
                        <a:t> sphere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50.4 </a:t>
                      </a:r>
                      <a:r>
                        <a:rPr kumimoji="1" lang="en-US" altLang="ja-JP" dirty="0" err="1" smtClean="0"/>
                        <a:t>kBq</a:t>
                      </a:r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55 mm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 mm 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a large</a:t>
                      </a:r>
                      <a:r>
                        <a:rPr kumimoji="1" lang="en-US" altLang="ja-JP" baseline="0" dirty="0" smtClean="0"/>
                        <a:t> sphere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238.5 </a:t>
                      </a:r>
                      <a:r>
                        <a:rPr kumimoji="1" lang="en-US" altLang="ja-JP" dirty="0" err="1" smtClean="0"/>
                        <a:t>kBq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60 mm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NEM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2240" y="3399494"/>
            <a:ext cx="3315439" cy="27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Reconstruct the 3D image at each energy bands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Energy spectrum (only coincidence events)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- </a:t>
            </a:r>
            <a:r>
              <a:rPr lang="en-US" altLang="ja-JP" u="sng" dirty="0" smtClean="0"/>
              <a:t>Set the four energy bands:</a:t>
            </a:r>
            <a:endParaRPr lang="en-US" altLang="ja-JP" u="sng" dirty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endParaRPr lang="en-US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650229" y="1224478"/>
            <a:ext cx="6317450" cy="3394889"/>
            <a:chOff x="5553298" y="1355936"/>
            <a:chExt cx="6317450" cy="3394889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5553298" y="1355936"/>
              <a:ext cx="6317450" cy="3394889"/>
              <a:chOff x="937144" y="1986003"/>
              <a:chExt cx="6317450" cy="3394889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920959" y="1986003"/>
                <a:ext cx="3697011" cy="3394889"/>
                <a:chOff x="2920959" y="1986003"/>
                <a:chExt cx="3959061" cy="3635524"/>
              </a:xfrm>
            </p:grpSpPr>
            <p:pic>
              <p:nvPicPr>
                <p:cNvPr id="31" name="図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01" t="9162" r="4989" b="1414"/>
                <a:stretch/>
              </p:blipFill>
              <p:spPr>
                <a:xfrm>
                  <a:off x="2920959" y="1986003"/>
                  <a:ext cx="3959061" cy="3635524"/>
                </a:xfrm>
                <a:prstGeom prst="rect">
                  <a:avLst/>
                </a:prstGeom>
                <a:ln w="19050">
                  <a:solidFill>
                    <a:srgbClr val="C00000"/>
                  </a:solidFill>
                </a:ln>
              </p:spPr>
            </p:pic>
            <p:sp>
              <p:nvSpPr>
                <p:cNvPr id="32" name="正方形/長方形 31"/>
                <p:cNvSpPr/>
                <p:nvPr/>
              </p:nvSpPr>
              <p:spPr>
                <a:xfrm>
                  <a:off x="4343400" y="1986003"/>
                  <a:ext cx="228600" cy="3283227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937144" y="2125203"/>
                <a:ext cx="1990725" cy="400111"/>
                <a:chOff x="5463540" y="2600295"/>
                <a:chExt cx="1771650" cy="400111"/>
              </a:xfrm>
              <a:solidFill>
                <a:srgbClr val="FFC000"/>
              </a:solidFill>
            </p:grpSpPr>
            <p:sp>
              <p:nvSpPr>
                <p:cNvPr id="29" name="角丸四角形吹き出し 28"/>
                <p:cNvSpPr/>
                <p:nvPr/>
              </p:nvSpPr>
              <p:spPr>
                <a:xfrm>
                  <a:off x="5463540" y="2600295"/>
                  <a:ext cx="1771650" cy="400111"/>
                </a:xfrm>
                <a:prstGeom prst="wedgeRoundRectCallout">
                  <a:avLst>
                    <a:gd name="adj1" fmla="val 105758"/>
                    <a:gd name="adj2" fmla="val 173912"/>
                    <a:gd name="adj3" fmla="val 1666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5463540" y="2600296"/>
                  <a:ext cx="17716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269 &amp; 271 </a:t>
                  </a:r>
                  <a:r>
                    <a:rPr lang="en-US" altLang="ja-JP" sz="2000" dirty="0" err="1" smtClean="0"/>
                    <a:t>keV</a:t>
                  </a:r>
                  <a:r>
                    <a:rPr lang="en-US" altLang="ja-JP" sz="2000" dirty="0" smtClean="0"/>
                    <a:t> </a:t>
                  </a:r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5021297" y="2085616"/>
                <a:ext cx="1596674" cy="400111"/>
                <a:chOff x="5463540" y="2600295"/>
                <a:chExt cx="1596674" cy="400111"/>
              </a:xfrm>
              <a:solidFill>
                <a:srgbClr val="C00000"/>
              </a:solidFill>
            </p:grpSpPr>
            <p:sp>
              <p:nvSpPr>
                <p:cNvPr id="27" name="角丸四角形吹き出し 26"/>
                <p:cNvSpPr/>
                <p:nvPr/>
              </p:nvSpPr>
              <p:spPr>
                <a:xfrm>
                  <a:off x="5463540" y="2600295"/>
                  <a:ext cx="1596674" cy="400111"/>
                </a:xfrm>
                <a:prstGeom prst="wedgeRoundRectCallout">
                  <a:avLst>
                    <a:gd name="adj1" fmla="val -92634"/>
                    <a:gd name="adj2" fmla="val 10856"/>
                    <a:gd name="adj3" fmla="val 1666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5463540" y="2600296"/>
                  <a:ext cx="15966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olidFill>
                        <a:schemeClr val="bg1"/>
                      </a:solidFill>
                    </a:rPr>
                    <a:t>324-351 </a:t>
                  </a:r>
                  <a:r>
                    <a:rPr lang="en-US" altLang="ja-JP" sz="2000" dirty="0" err="1" smtClean="0">
                      <a:solidFill>
                        <a:schemeClr val="bg1"/>
                      </a:solidFill>
                    </a:rPr>
                    <a:t>keV</a:t>
                  </a:r>
                  <a:r>
                    <a:rPr lang="en-US" altLang="ja-JP" sz="2000" dirty="0" smtClean="0">
                      <a:solidFill>
                        <a:schemeClr val="bg1"/>
                      </a:solidFill>
                    </a:rPr>
                    <a:t> </a:t>
                  </a:r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グループ化 20"/>
              <p:cNvGrpSpPr/>
              <p:nvPr/>
            </p:nvGrpSpPr>
            <p:grpSpPr>
              <a:xfrm>
                <a:off x="5276485" y="2688316"/>
                <a:ext cx="1978109" cy="400111"/>
                <a:chOff x="5463540" y="2600295"/>
                <a:chExt cx="1771650" cy="400111"/>
              </a:xfrm>
              <a:solidFill>
                <a:srgbClr val="92D050"/>
              </a:solidFill>
            </p:grpSpPr>
            <p:sp>
              <p:nvSpPr>
                <p:cNvPr id="25" name="角丸四角形吹き出し 24"/>
                <p:cNvSpPr/>
                <p:nvPr/>
              </p:nvSpPr>
              <p:spPr>
                <a:xfrm>
                  <a:off x="5463540" y="2600295"/>
                  <a:ext cx="1771650" cy="400111"/>
                </a:xfrm>
                <a:prstGeom prst="wedgeRoundRectCallout">
                  <a:avLst>
                    <a:gd name="adj1" fmla="val -80911"/>
                    <a:gd name="adj2" fmla="val 45359"/>
                    <a:gd name="adj3" fmla="val 1666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5463540" y="2600296"/>
                  <a:ext cx="17716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401 &amp; 404 </a:t>
                  </a:r>
                  <a:r>
                    <a:rPr lang="en-US" altLang="ja-JP" sz="2000" dirty="0" err="1" smtClean="0"/>
                    <a:t>keV</a:t>
                  </a:r>
                  <a:r>
                    <a:rPr lang="en-US" altLang="ja-JP" sz="2000" dirty="0" smtClean="0"/>
                    <a:t> </a:t>
                  </a:r>
                </a:p>
              </p:txBody>
            </p:sp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5896751" y="3273568"/>
                <a:ext cx="1284454" cy="400111"/>
                <a:chOff x="5463540" y="2600295"/>
                <a:chExt cx="1771650" cy="400111"/>
              </a:xfrm>
              <a:solidFill>
                <a:srgbClr val="FFFF00"/>
              </a:solidFill>
            </p:grpSpPr>
            <p:sp>
              <p:nvSpPr>
                <p:cNvPr id="23" name="角丸四角形吹き出し 22"/>
                <p:cNvSpPr/>
                <p:nvPr/>
              </p:nvSpPr>
              <p:spPr>
                <a:xfrm>
                  <a:off x="5463540" y="2600295"/>
                  <a:ext cx="1771650" cy="400111"/>
                </a:xfrm>
                <a:prstGeom prst="wedgeRoundRectCallout">
                  <a:avLst>
                    <a:gd name="adj1" fmla="val -52598"/>
                    <a:gd name="adj2" fmla="val 268182"/>
                    <a:gd name="adj3" fmla="val 1666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463540" y="2600296"/>
                  <a:ext cx="17716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/>
                    <a:t>832 </a:t>
                  </a:r>
                  <a:r>
                    <a:rPr lang="en-US" altLang="ja-JP" sz="2000" dirty="0" err="1" smtClean="0"/>
                    <a:t>keV</a:t>
                  </a:r>
                  <a:r>
                    <a:rPr lang="en-US" altLang="ja-JP" sz="2000" dirty="0" smtClean="0"/>
                    <a:t> </a:t>
                  </a:r>
                </a:p>
              </p:txBody>
            </p:sp>
          </p:grpSp>
        </p:grpSp>
        <p:sp>
          <p:nvSpPr>
            <p:cNvPr id="41" name="正方形/長方形 40"/>
            <p:cNvSpPr/>
            <p:nvPr/>
          </p:nvSpPr>
          <p:spPr>
            <a:xfrm>
              <a:off x="8631781" y="1355936"/>
              <a:ext cx="213469" cy="3065911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9093418" y="1355936"/>
              <a:ext cx="162598" cy="3065911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0177153" y="3408218"/>
              <a:ext cx="335751" cy="101362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58636"/>
              </p:ext>
            </p:extLst>
          </p:nvPr>
        </p:nvGraphicFramePr>
        <p:xfrm>
          <a:off x="646746" y="3981631"/>
          <a:ext cx="642406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0240"/>
                <a:gridCol w="26838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The energy</a:t>
                      </a:r>
                      <a:r>
                        <a:rPr kumimoji="1" lang="en-US" altLang="ja-JP" baseline="0" dirty="0" smtClean="0"/>
                        <a:t> of gamma ray targeted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The energy bands</a:t>
                      </a:r>
                      <a:r>
                        <a:rPr kumimoji="1" lang="en-US" altLang="ja-JP" baseline="0" dirty="0" smtClean="0"/>
                        <a:t> set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269 &amp; 271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248–308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324-351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318-378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401 &amp; 404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380-429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832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742-842 </a:t>
                      </a:r>
                      <a:r>
                        <a:rPr kumimoji="1" lang="en-US" altLang="ja-JP" dirty="0" err="1" smtClean="0"/>
                        <a:t>keV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2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The spheres are reconstructed at the correct position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3D reconstructed images (324-351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, 12590 events)</a:t>
            </a:r>
            <a:endParaRPr lang="en-US" altLang="ja-JP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9372" y="5425230"/>
            <a:ext cx="2862771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Simple back projection (SBP)</a:t>
            </a:r>
            <a:endParaRPr kumimoji="1" lang="en-US" altLang="ja-JP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33143" y="5425230"/>
            <a:ext cx="2159822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MLEM (20 iterations)</a:t>
            </a:r>
            <a:endParaRPr kumimoji="1" lang="en-US" altLang="ja-JP" dirty="0" smtClean="0"/>
          </a:p>
        </p:txBody>
      </p:sp>
      <p:pic>
        <p:nvPicPr>
          <p:cNvPr id="3" name="3DBP_351keV_r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9738" r="2644" b="4589"/>
          <a:stretch/>
        </p:blipFill>
        <p:spPr>
          <a:xfrm>
            <a:off x="288389" y="2154784"/>
            <a:ext cx="3824739" cy="31918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3DMLEM_351keV_ro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t="9738" r="4341" b="5028"/>
          <a:stretch/>
        </p:blipFill>
        <p:spPr>
          <a:xfrm>
            <a:off x="4243746" y="2145951"/>
            <a:ext cx="3798252" cy="320951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3DMLEM_08_351keV_rot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t="8642" r="2618" b="5027"/>
          <a:stretch/>
        </p:blipFill>
        <p:spPr>
          <a:xfrm>
            <a:off x="8109376" y="2157700"/>
            <a:ext cx="3789700" cy="318601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3" name="テキスト ボックス 52"/>
          <p:cNvSpPr txBox="1"/>
          <p:nvPr/>
        </p:nvSpPr>
        <p:spPr>
          <a:xfrm>
            <a:off x="8384965" y="5425230"/>
            <a:ext cx="331840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MLEM (20 iterations, normalized)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8486053" y="1224478"/>
            <a:ext cx="2895918" cy="729132"/>
            <a:chOff x="8052384" y="1355936"/>
            <a:chExt cx="2895918" cy="729132"/>
          </a:xfrm>
        </p:grpSpPr>
        <p:sp>
          <p:nvSpPr>
            <p:cNvPr id="68" name="角丸四角形吹き出し 67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16228"/>
                <a:gd name="adj2" fmla="val 149166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Normalized to enhance low-intensity spheres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The spheres are reconstructed at the correct position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3D reconstructed images (324-351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, 12590 events)</a:t>
            </a:r>
            <a:endParaRPr lang="en-US" altLang="ja-JP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33143" y="5425230"/>
            <a:ext cx="2159822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MLEM (20 iterations)</a:t>
            </a:r>
            <a:endParaRPr kumimoji="1" lang="en-US" altLang="ja-JP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384965" y="5425230"/>
            <a:ext cx="331840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MLEM (20 iterations, normalized)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73028" y="2154784"/>
            <a:ext cx="3843912" cy="3197050"/>
            <a:chOff x="224318" y="2498191"/>
            <a:chExt cx="3843912" cy="3197050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224318" y="2498191"/>
              <a:ext cx="3843912" cy="3197050"/>
              <a:chOff x="146113" y="2489812"/>
              <a:chExt cx="3843912" cy="3197050"/>
            </a:xfrm>
          </p:grpSpPr>
          <p:pic>
            <p:nvPicPr>
              <p:cNvPr id="47" name="図 4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27" b="4053"/>
              <a:stretch/>
            </p:blipFill>
            <p:spPr>
              <a:xfrm>
                <a:off x="161503" y="2489812"/>
                <a:ext cx="3828522" cy="319705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</p:pic>
          <p:sp>
            <p:nvSpPr>
              <p:cNvPr id="48" name="テキスト ボックス 47"/>
              <p:cNvSpPr txBox="1"/>
              <p:nvPr/>
            </p:nvSpPr>
            <p:spPr>
              <a:xfrm rot="20654200">
                <a:off x="2510684" y="5398632"/>
                <a:ext cx="527388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 smtClean="0"/>
                  <a:t>X [mm]</a:t>
                </a:r>
                <a:endParaRPr kumimoji="1" lang="ja-JP" altLang="en-US" sz="1400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 rot="2318462">
                <a:off x="617433" y="5185876"/>
                <a:ext cx="522579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400" dirty="0" smtClean="0"/>
                  <a:t>Y</a:t>
                </a:r>
                <a:r>
                  <a:rPr kumimoji="1" lang="en-US" altLang="ja-JP" sz="1400" dirty="0" smtClean="0"/>
                  <a:t> [mm]</a:t>
                </a:r>
                <a:endParaRPr kumimoji="1" lang="ja-JP" altLang="en-US" sz="14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 rot="16200000">
                <a:off x="-5050" y="3754395"/>
                <a:ext cx="517770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400" dirty="0"/>
                  <a:t>Z</a:t>
                </a:r>
                <a:r>
                  <a:rPr kumimoji="1" lang="en-US" altLang="ja-JP" sz="1400" dirty="0" smtClean="0"/>
                  <a:t> [mm]</a:t>
                </a:r>
                <a:endParaRPr kumimoji="1" lang="ja-JP" altLang="en-US" sz="1400" dirty="0"/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1587928" y="3581299"/>
              <a:ext cx="1136962" cy="916022"/>
              <a:chOff x="9444590" y="2256717"/>
              <a:chExt cx="1136962" cy="916022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10072917" y="2570528"/>
                <a:ext cx="508635" cy="49135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9444590" y="2782459"/>
                <a:ext cx="404009" cy="39028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9720001" y="2256717"/>
                <a:ext cx="330602" cy="31936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4225954" y="2166188"/>
            <a:ext cx="3781480" cy="3194892"/>
            <a:chOff x="4177244" y="2509595"/>
            <a:chExt cx="3781480" cy="3194892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4177244" y="2509595"/>
              <a:ext cx="3781480" cy="3194892"/>
              <a:chOff x="4024671" y="2489812"/>
              <a:chExt cx="3781480" cy="3194892"/>
            </a:xfrm>
          </p:grpSpPr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b="2314"/>
              <a:stretch/>
            </p:blipFill>
            <p:spPr>
              <a:xfrm>
                <a:off x="4040060" y="2489812"/>
                <a:ext cx="3766091" cy="3194892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</p:pic>
          <p:sp>
            <p:nvSpPr>
              <p:cNvPr id="40" name="テキスト ボックス 39"/>
              <p:cNvSpPr txBox="1"/>
              <p:nvPr/>
            </p:nvSpPr>
            <p:spPr>
              <a:xfrm rot="20654200">
                <a:off x="6389242" y="5398632"/>
                <a:ext cx="5273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 smtClean="0"/>
                  <a:t>X [mm]</a:t>
                </a:r>
                <a:endParaRPr kumimoji="1" lang="ja-JP" altLang="en-US" sz="1400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 rot="2318462">
                <a:off x="4495991" y="5185876"/>
                <a:ext cx="5225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400" dirty="0" smtClean="0"/>
                  <a:t>Y</a:t>
                </a:r>
                <a:r>
                  <a:rPr kumimoji="1" lang="en-US" altLang="ja-JP" sz="1400" dirty="0" smtClean="0"/>
                  <a:t> [mm]</a:t>
                </a:r>
                <a:endParaRPr kumimoji="1" lang="ja-JP" altLang="en-US" sz="1400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 rot="16200000">
                <a:off x="3873508" y="3754395"/>
                <a:ext cx="5177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400" dirty="0"/>
                  <a:t>Z</a:t>
                </a:r>
                <a:r>
                  <a:rPr kumimoji="1" lang="en-US" altLang="ja-JP" sz="1400" dirty="0" smtClean="0"/>
                  <a:t> [mm]</a:t>
                </a:r>
                <a:endParaRPr kumimoji="1" lang="ja-JP" altLang="en-US" sz="1400" dirty="0"/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5540854" y="3581299"/>
              <a:ext cx="1136962" cy="916022"/>
              <a:chOff x="9444590" y="2256717"/>
              <a:chExt cx="1136962" cy="916022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10072917" y="2570528"/>
                <a:ext cx="508635" cy="49135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9444590" y="2782459"/>
                <a:ext cx="404009" cy="39028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9720001" y="2256717"/>
                <a:ext cx="330602" cy="31936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8085705" y="2159984"/>
            <a:ext cx="3811773" cy="3191850"/>
            <a:chOff x="8036995" y="2503391"/>
            <a:chExt cx="3811773" cy="3191850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8036995" y="2503391"/>
              <a:ext cx="3811773" cy="3191850"/>
              <a:chOff x="8002300" y="2489812"/>
              <a:chExt cx="3811773" cy="3191850"/>
            </a:xfrm>
          </p:grpSpPr>
          <p:pic>
            <p:nvPicPr>
              <p:cNvPr id="34" name="図 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35" b="3845"/>
              <a:stretch/>
            </p:blipFill>
            <p:spPr>
              <a:xfrm>
                <a:off x="8017689" y="2489812"/>
                <a:ext cx="3796384" cy="319185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</p:pic>
          <p:sp>
            <p:nvSpPr>
              <p:cNvPr id="35" name="テキスト ボックス 34"/>
              <p:cNvSpPr txBox="1"/>
              <p:nvPr/>
            </p:nvSpPr>
            <p:spPr>
              <a:xfrm rot="20654200">
                <a:off x="10366871" y="5398633"/>
                <a:ext cx="527388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400" dirty="0" smtClean="0"/>
                  <a:t>X [mm]</a:t>
                </a:r>
                <a:endParaRPr kumimoji="1" lang="ja-JP" altLang="en-US" sz="14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 rot="2318462">
                <a:off x="8473620" y="5185877"/>
                <a:ext cx="522579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400" dirty="0" smtClean="0"/>
                  <a:t>Y</a:t>
                </a:r>
                <a:r>
                  <a:rPr kumimoji="1" lang="en-US" altLang="ja-JP" sz="1400" dirty="0" smtClean="0"/>
                  <a:t> [mm]</a:t>
                </a:r>
                <a:endParaRPr kumimoji="1" lang="ja-JP" altLang="en-US" sz="1400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 rot="16200000">
                <a:off x="7851137" y="3754396"/>
                <a:ext cx="517770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400" dirty="0"/>
                  <a:t>Z</a:t>
                </a:r>
                <a:r>
                  <a:rPr kumimoji="1" lang="en-US" altLang="ja-JP" sz="1400" dirty="0" smtClean="0"/>
                  <a:t> [mm]</a:t>
                </a:r>
                <a:endParaRPr kumimoji="1" lang="ja-JP" altLang="en-US" sz="1400" dirty="0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9444590" y="3581299"/>
              <a:ext cx="1136962" cy="916022"/>
              <a:chOff x="9444590" y="2256717"/>
              <a:chExt cx="1136962" cy="916022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10072917" y="2570528"/>
                <a:ext cx="508635" cy="49135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9444590" y="2782459"/>
                <a:ext cx="404009" cy="39028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9720001" y="2256717"/>
                <a:ext cx="330602" cy="31936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8486053" y="1224478"/>
            <a:ext cx="2895918" cy="729132"/>
            <a:chOff x="8052384" y="1355936"/>
            <a:chExt cx="2895918" cy="729132"/>
          </a:xfrm>
        </p:grpSpPr>
        <p:sp>
          <p:nvSpPr>
            <p:cNvPr id="68" name="角丸四角形吹き出し 67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16228"/>
                <a:gd name="adj2" fmla="val 149166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Normalized to enhance low-intensity spheres</a:t>
              </a:r>
              <a:endParaRPr kumimoji="1" lang="ja-JP" altLang="en-US" sz="2000" dirty="0"/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769372" y="5425230"/>
            <a:ext cx="2862771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Simple back projection (SBP)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701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The best result is the image of 324-351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keV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3D reconstructed images of the other energy bands (20 MLEM iterations)</a:t>
            </a:r>
            <a:endParaRPr lang="en-US" altLang="ja-JP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87936" y="5554952"/>
            <a:ext cx="158178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269 &amp; 271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(12321 events)</a:t>
            </a:r>
            <a:endParaRPr kumimoji="1" lang="en-US" altLang="ja-JP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36238" y="5545361"/>
            <a:ext cx="154619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401 &amp; 404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(5046 events)</a:t>
            </a:r>
            <a:endParaRPr kumimoji="1" lang="en-US" altLang="ja-JP" dirty="0" smtClean="0"/>
          </a:p>
        </p:txBody>
      </p:sp>
      <p:pic>
        <p:nvPicPr>
          <p:cNvPr id="14" name="3DMLEM_269keV_r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892" t="9738" b="5466"/>
          <a:stretch/>
        </p:blipFill>
        <p:spPr>
          <a:xfrm>
            <a:off x="216290" y="2370181"/>
            <a:ext cx="3925072" cy="318477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5" name="3DMLEM_401keV_380-429_ro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1099" t="9738" r="2558" b="5466"/>
          <a:stretch/>
        </p:blipFill>
        <p:spPr>
          <a:xfrm>
            <a:off x="4193796" y="2370181"/>
            <a:ext cx="3804403" cy="317546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6" name="3DMLEM_832keV_rot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1307" t="9738" b="5466"/>
          <a:stretch/>
        </p:blipFill>
        <p:spPr>
          <a:xfrm>
            <a:off x="8050633" y="2370181"/>
            <a:ext cx="3910700" cy="318647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3" name="テキスト ボックス 52"/>
          <p:cNvSpPr txBox="1"/>
          <p:nvPr/>
        </p:nvSpPr>
        <p:spPr>
          <a:xfrm>
            <a:off x="9332112" y="5568809"/>
            <a:ext cx="134774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832 </a:t>
            </a:r>
            <a:r>
              <a:rPr lang="en-US" altLang="ja-JP" dirty="0" err="1" smtClean="0"/>
              <a:t>keV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(525 events)</a:t>
            </a:r>
          </a:p>
        </p:txBody>
      </p:sp>
    </p:spTree>
    <p:extLst>
      <p:ext uri="{BB962C8B-B14F-4D97-AF65-F5344CB8AC3E}">
        <p14:creationId xmlns:p14="http://schemas.microsoft.com/office/powerpoint/2010/main" val="10669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</a:rPr>
              <a:t>The best result </a:t>
            </a:r>
            <a:r>
              <a:rPr lang="en-US" altLang="ja-JP" sz="2800" dirty="0" smtClean="0">
                <a:solidFill>
                  <a:schemeClr val="bg1"/>
                </a:solidFill>
              </a:rPr>
              <a:t>was </a:t>
            </a:r>
            <a:r>
              <a:rPr lang="en-US" altLang="ja-JP" sz="2800" dirty="0">
                <a:solidFill>
                  <a:schemeClr val="bg1"/>
                </a:solidFill>
              </a:rPr>
              <a:t>the image of 324-351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keV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3D reconstructed images of the other energy bands (20 MLEM iterations)</a:t>
            </a:r>
            <a:endParaRPr lang="en-US" altLang="ja-JP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10415" y="5556083"/>
            <a:ext cx="158178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269 &amp; 271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(12321 events)</a:t>
            </a:r>
            <a:endParaRPr kumimoji="1" lang="en-US" altLang="ja-JP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06386" y="5540824"/>
            <a:ext cx="154619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401 &amp; 404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(5046 events)</a:t>
            </a:r>
            <a:endParaRPr kumimoji="1" lang="en-US" altLang="ja-JP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281104" y="5567658"/>
            <a:ext cx="134774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832 </a:t>
            </a:r>
            <a:r>
              <a:rPr lang="en-US" altLang="ja-JP" dirty="0" err="1" smtClean="0"/>
              <a:t>keV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(525 events)</a:t>
            </a:r>
          </a:p>
        </p:txBody>
      </p:sp>
      <p:grpSp>
        <p:nvGrpSpPr>
          <p:cNvPr id="94" name="グループ化 93"/>
          <p:cNvGrpSpPr/>
          <p:nvPr/>
        </p:nvGrpSpPr>
        <p:grpSpPr>
          <a:xfrm>
            <a:off x="4157362" y="2360715"/>
            <a:ext cx="3824589" cy="3194237"/>
            <a:chOff x="7977959" y="2507208"/>
            <a:chExt cx="3824589" cy="3194237"/>
          </a:xfrm>
        </p:grpSpPr>
        <p:pic>
          <p:nvPicPr>
            <p:cNvPr id="95" name="図 9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" t="9155" r="1053" b="3423"/>
            <a:stretch/>
          </p:blipFill>
          <p:spPr>
            <a:xfrm>
              <a:off x="7997613" y="2507208"/>
              <a:ext cx="3804935" cy="3194237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grpSp>
          <p:nvGrpSpPr>
            <p:cNvPr id="96" name="グループ化 95"/>
            <p:cNvGrpSpPr/>
            <p:nvPr/>
          </p:nvGrpSpPr>
          <p:grpSpPr>
            <a:xfrm>
              <a:off x="9481826" y="3540511"/>
              <a:ext cx="1136962" cy="916022"/>
              <a:chOff x="9444590" y="2256717"/>
              <a:chExt cx="1136962" cy="916022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10072917" y="2570528"/>
                <a:ext cx="508635" cy="49135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9444590" y="2782459"/>
                <a:ext cx="404009" cy="39028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9720001" y="2256717"/>
                <a:ext cx="330602" cy="31936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テキスト ボックス 96"/>
            <p:cNvSpPr txBox="1"/>
            <p:nvPr/>
          </p:nvSpPr>
          <p:spPr>
            <a:xfrm rot="20654200">
              <a:off x="10342530" y="5364046"/>
              <a:ext cx="52738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 smtClean="0"/>
                <a:t>X [mm]</a:t>
              </a:r>
              <a:endParaRPr kumimoji="1" lang="ja-JP" altLang="en-US" sz="1400" dirty="0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 rot="2318462">
              <a:off x="8449279" y="5151290"/>
              <a:ext cx="52257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 smtClean="0"/>
                <a:t>Y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 rot="16200000">
              <a:off x="7826796" y="3719809"/>
              <a:ext cx="51777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/>
                <a:t>Z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224318" y="2365402"/>
            <a:ext cx="3913248" cy="3194237"/>
            <a:chOff x="3018395" y="2473821"/>
            <a:chExt cx="3913248" cy="3194237"/>
          </a:xfrm>
        </p:grpSpPr>
        <p:pic>
          <p:nvPicPr>
            <p:cNvPr id="104" name="図 10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9538" r="-1176" b="3951"/>
            <a:stretch/>
          </p:blipFill>
          <p:spPr>
            <a:xfrm>
              <a:off x="3044228" y="2473821"/>
              <a:ext cx="3887415" cy="3194237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grpSp>
          <p:nvGrpSpPr>
            <p:cNvPr id="105" name="グループ化 104"/>
            <p:cNvGrpSpPr/>
            <p:nvPr/>
          </p:nvGrpSpPr>
          <p:grpSpPr>
            <a:xfrm>
              <a:off x="4453574" y="3540511"/>
              <a:ext cx="1136962" cy="916022"/>
              <a:chOff x="9444590" y="2256717"/>
              <a:chExt cx="1136962" cy="916022"/>
            </a:xfrm>
          </p:grpSpPr>
          <p:sp>
            <p:nvSpPr>
              <p:cNvPr id="109" name="円/楕円 108"/>
              <p:cNvSpPr/>
              <p:nvPr/>
            </p:nvSpPr>
            <p:spPr>
              <a:xfrm>
                <a:off x="10072917" y="2570528"/>
                <a:ext cx="508635" cy="49135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9444590" y="2782459"/>
                <a:ext cx="404009" cy="39028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9720001" y="2256717"/>
                <a:ext cx="330602" cy="31936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テキスト ボックス 105"/>
            <p:cNvSpPr txBox="1"/>
            <p:nvPr/>
          </p:nvSpPr>
          <p:spPr>
            <a:xfrm rot="20654200">
              <a:off x="5382966" y="5343883"/>
              <a:ext cx="527388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 smtClean="0"/>
                <a:t>X [mm]</a:t>
              </a:r>
              <a:endParaRPr kumimoji="1" lang="ja-JP" altLang="en-US" sz="14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 rot="2318462">
              <a:off x="3489715" y="5131127"/>
              <a:ext cx="522579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 smtClean="0"/>
                <a:t>Y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 rot="16200000">
              <a:off x="2867232" y="3699646"/>
              <a:ext cx="517770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/>
                <a:t>Z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</p:grpSp>
      <p:grpSp>
        <p:nvGrpSpPr>
          <p:cNvPr id="112" name="グループ化 111"/>
          <p:cNvGrpSpPr/>
          <p:nvPr/>
        </p:nvGrpSpPr>
        <p:grpSpPr>
          <a:xfrm>
            <a:off x="8052508" y="2360715"/>
            <a:ext cx="3804935" cy="3184932"/>
            <a:chOff x="8075600" y="2515657"/>
            <a:chExt cx="3804935" cy="3184932"/>
          </a:xfrm>
        </p:grpSpPr>
        <p:pic>
          <p:nvPicPr>
            <p:cNvPr id="113" name="図 1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3" b="2649"/>
            <a:stretch/>
          </p:blipFill>
          <p:spPr>
            <a:xfrm>
              <a:off x="8075600" y="2515657"/>
              <a:ext cx="3804935" cy="3184932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sp>
          <p:nvSpPr>
            <p:cNvPr id="114" name="円/楕円 113"/>
            <p:cNvSpPr/>
            <p:nvPr/>
          </p:nvSpPr>
          <p:spPr>
            <a:xfrm>
              <a:off x="10125468" y="3839851"/>
              <a:ext cx="508635" cy="49135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9497141" y="4051782"/>
              <a:ext cx="404009" cy="39028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9772552" y="3526040"/>
              <a:ext cx="330602" cy="31936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 rot="20654200">
              <a:off x="10459967" y="5343617"/>
              <a:ext cx="52738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 smtClean="0"/>
                <a:t>X [mm]</a:t>
              </a:r>
              <a:endParaRPr kumimoji="1" lang="ja-JP" altLang="en-US" sz="1400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 rot="2318462">
              <a:off x="8559294" y="5186550"/>
              <a:ext cx="52257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 smtClean="0"/>
                <a:t>Y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 rot="16200000">
              <a:off x="7936811" y="3755069"/>
              <a:ext cx="51777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/>
                <a:t>Z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4415274" y="1388658"/>
            <a:ext cx="2895918" cy="729132"/>
            <a:chOff x="8052384" y="1355936"/>
            <a:chExt cx="2895918" cy="729132"/>
          </a:xfrm>
        </p:grpSpPr>
        <p:sp>
          <p:nvSpPr>
            <p:cNvPr id="124" name="角丸四角形吹き出し 123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16228"/>
                <a:gd name="adj2" fmla="val 149166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Less number of events than 324-351 </a:t>
              </a:r>
              <a:r>
                <a:rPr kumimoji="1" lang="en-US" altLang="ja-JP" sz="2000" dirty="0" err="1" smtClean="0"/>
                <a:t>keV</a:t>
              </a:r>
              <a:endParaRPr kumimoji="1" lang="ja-JP" altLang="en-US" sz="2000" dirty="0"/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413542" y="1388658"/>
            <a:ext cx="2895918" cy="729132"/>
            <a:chOff x="8052384" y="1355936"/>
            <a:chExt cx="2895918" cy="729132"/>
          </a:xfrm>
        </p:grpSpPr>
        <p:sp>
          <p:nvSpPr>
            <p:cNvPr id="127" name="角丸四角形吹き出し 126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16228"/>
                <a:gd name="adj2" fmla="val 149166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Including fake events</a:t>
              </a:r>
            </a:p>
            <a:p>
              <a:pPr algn="ctr"/>
              <a:r>
                <a:rPr lang="en-US" altLang="ja-JP" sz="2000" dirty="0" smtClean="0"/>
                <a:t>(chance coincidence, etc.)</a:t>
              </a:r>
              <a:endParaRPr kumimoji="1" lang="ja-JP" altLang="en-US" sz="2000" dirty="0"/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8466802" y="1388658"/>
            <a:ext cx="2895918" cy="729132"/>
            <a:chOff x="8052384" y="1355936"/>
            <a:chExt cx="2895918" cy="729132"/>
          </a:xfrm>
        </p:grpSpPr>
        <p:sp>
          <p:nvSpPr>
            <p:cNvPr id="130" name="角丸四角形吹き出し 129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16228"/>
                <a:gd name="adj2" fmla="val 149166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Less number of events than 324-351 </a:t>
              </a:r>
              <a:r>
                <a:rPr kumimoji="1" lang="en-US" altLang="ja-JP" sz="2000" dirty="0" err="1" smtClean="0"/>
                <a:t>keV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5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Confirm the relative intensity of the spheres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7" y="780837"/>
            <a:ext cx="8633369" cy="535942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Analyze the SBP reconstructed image of 324-351 </a:t>
            </a:r>
            <a:r>
              <a:rPr lang="en-US" altLang="ja-JP" dirty="0" err="1" smtClean="0"/>
              <a:t>keV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- Obtain </a:t>
            </a:r>
            <a:r>
              <a:rPr lang="en-US" altLang="ja-JP" u="sng" dirty="0" smtClean="0">
                <a:solidFill>
                  <a:srgbClr val="FF0000"/>
                </a:solidFill>
              </a:rPr>
              <a:t>an azimuth profile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of a thin slice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(every 15 mm in the radial direction of the phantom)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If there are </a:t>
            </a:r>
            <a:r>
              <a:rPr lang="en-US" altLang="ja-JP" u="sng" dirty="0" smtClean="0"/>
              <a:t>three spheres</a:t>
            </a:r>
            <a:r>
              <a:rPr lang="en-US" altLang="ja-JP" dirty="0" smtClean="0"/>
              <a:t> in the slice,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     there are </a:t>
            </a:r>
            <a:r>
              <a:rPr lang="en-US" altLang="ja-JP" u="sng" dirty="0" smtClean="0"/>
              <a:t>three peaks</a:t>
            </a:r>
            <a:r>
              <a:rPr lang="en-US" altLang="ja-JP" dirty="0" smtClean="0"/>
              <a:t> in the profile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Fit with three Gaussian functions and a constant offset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</a:t>
            </a:r>
            <a:r>
              <a:rPr lang="en-US" altLang="ja-JP" u="sng" dirty="0" smtClean="0"/>
              <a:t>(The integral value of each Gaussian function)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= </a:t>
            </a:r>
            <a:r>
              <a:rPr lang="en-US" altLang="ja-JP" u="sng" dirty="0" smtClean="0"/>
              <a:t>(The relative radioactivity of each sphere)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8955511" y="3517445"/>
            <a:ext cx="3148859" cy="2667449"/>
            <a:chOff x="6756676" y="1622534"/>
            <a:chExt cx="3765122" cy="3189496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6793395" y="1622534"/>
              <a:ext cx="3728403" cy="3096112"/>
              <a:chOff x="6793395" y="1622534"/>
              <a:chExt cx="3728403" cy="3096112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6793395" y="1622534"/>
                <a:ext cx="3728403" cy="3096112"/>
                <a:chOff x="6793395" y="1622534"/>
                <a:chExt cx="3728403" cy="3096112"/>
              </a:xfrm>
            </p:grpSpPr>
            <p:grpSp>
              <p:nvGrpSpPr>
                <p:cNvPr id="54" name="グループ化 53"/>
                <p:cNvGrpSpPr/>
                <p:nvPr/>
              </p:nvGrpSpPr>
              <p:grpSpPr>
                <a:xfrm>
                  <a:off x="6793395" y="1622534"/>
                  <a:ext cx="3728403" cy="3096112"/>
                  <a:chOff x="7645450" y="3456002"/>
                  <a:chExt cx="3728403" cy="3096112"/>
                </a:xfrm>
              </p:grpSpPr>
              <p:grpSp>
                <p:nvGrpSpPr>
                  <p:cNvPr id="61" name="グループ化 60"/>
                  <p:cNvGrpSpPr/>
                  <p:nvPr/>
                </p:nvGrpSpPr>
                <p:grpSpPr>
                  <a:xfrm>
                    <a:off x="7645450" y="3481209"/>
                    <a:ext cx="3250775" cy="3070905"/>
                    <a:chOff x="7188250" y="3481209"/>
                    <a:chExt cx="3250775" cy="3070905"/>
                  </a:xfrm>
                </p:grpSpPr>
                <p:grpSp>
                  <p:nvGrpSpPr>
                    <p:cNvPr id="76" name="グループ化 75"/>
                    <p:cNvGrpSpPr/>
                    <p:nvPr/>
                  </p:nvGrpSpPr>
                  <p:grpSpPr>
                    <a:xfrm>
                      <a:off x="7638935" y="3921288"/>
                      <a:ext cx="2311480" cy="2232932"/>
                      <a:chOff x="6313055" y="390926"/>
                      <a:chExt cx="2311480" cy="2232932"/>
                    </a:xfrm>
                  </p:grpSpPr>
                  <p:sp>
                    <p:nvSpPr>
                      <p:cNvPr id="85" name="円/楕円 84"/>
                      <p:cNvSpPr/>
                      <p:nvPr/>
                    </p:nvSpPr>
                    <p:spPr>
                      <a:xfrm>
                        <a:off x="6313055" y="390926"/>
                        <a:ext cx="2311480" cy="22329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6" name="円/楕円 85"/>
                      <p:cNvSpPr/>
                      <p:nvPr/>
                    </p:nvSpPr>
                    <p:spPr>
                      <a:xfrm rot="2250213">
                        <a:off x="7371640" y="635661"/>
                        <a:ext cx="194310" cy="19431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7" name="円/楕円 86"/>
                      <p:cNvSpPr/>
                      <p:nvPr/>
                    </p:nvSpPr>
                    <p:spPr>
                      <a:xfrm rot="2250213">
                        <a:off x="6736605" y="1784405"/>
                        <a:ext cx="259080" cy="25908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8" name="円/楕円 87"/>
                      <p:cNvSpPr/>
                      <p:nvPr/>
                    </p:nvSpPr>
                    <p:spPr>
                      <a:xfrm rot="2250213">
                        <a:off x="7909492" y="1755831"/>
                        <a:ext cx="316230" cy="31623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" name="円/楕円 88"/>
                      <p:cNvSpPr/>
                      <p:nvPr/>
                    </p:nvSpPr>
                    <p:spPr>
                      <a:xfrm rot="2250213">
                        <a:off x="7989501" y="1024265"/>
                        <a:ext cx="156210" cy="15621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0" name="円/楕円 89"/>
                      <p:cNvSpPr/>
                      <p:nvPr/>
                    </p:nvSpPr>
                    <p:spPr>
                      <a:xfrm rot="2250213">
                        <a:off x="6762758" y="989478"/>
                        <a:ext cx="207645" cy="207645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1" name="円/楕円 90"/>
                      <p:cNvSpPr/>
                      <p:nvPr/>
                    </p:nvSpPr>
                    <p:spPr>
                      <a:xfrm rot="2250213">
                        <a:off x="7329550" y="2127000"/>
                        <a:ext cx="271463" cy="271463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" name="円/楕円 91"/>
                      <p:cNvSpPr/>
                      <p:nvPr/>
                    </p:nvSpPr>
                    <p:spPr>
                      <a:xfrm rot="2250213">
                        <a:off x="7242391" y="1276667"/>
                        <a:ext cx="456310" cy="45631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77" name="正方形/長方形 76"/>
                    <p:cNvSpPr/>
                    <p:nvPr/>
                  </p:nvSpPr>
                  <p:spPr>
                    <a:xfrm>
                      <a:off x="8631355" y="3481209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" name="正方形/長方形 77"/>
                    <p:cNvSpPr/>
                    <p:nvPr/>
                  </p:nvSpPr>
                  <p:spPr>
                    <a:xfrm rot="2548636">
                      <a:off x="9660369" y="3919511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" name="正方形/長方形 78"/>
                    <p:cNvSpPr/>
                    <p:nvPr/>
                  </p:nvSpPr>
                  <p:spPr>
                    <a:xfrm>
                      <a:off x="10088905" y="4871399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" name="正方形/長方形 79"/>
                    <p:cNvSpPr/>
                    <p:nvPr/>
                  </p:nvSpPr>
                  <p:spPr>
                    <a:xfrm rot="2548636">
                      <a:off x="7571044" y="3951027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1" name="正方形/長方形 80"/>
                    <p:cNvSpPr/>
                    <p:nvPr/>
                  </p:nvSpPr>
                  <p:spPr>
                    <a:xfrm rot="2548636">
                      <a:off x="7632111" y="5860997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" name="正方形/長方形 81"/>
                    <p:cNvSpPr/>
                    <p:nvPr/>
                  </p:nvSpPr>
                  <p:spPr>
                    <a:xfrm rot="2548636">
                      <a:off x="9751556" y="5771346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" name="正方形/長方形 82"/>
                    <p:cNvSpPr/>
                    <p:nvPr/>
                  </p:nvSpPr>
                  <p:spPr>
                    <a:xfrm>
                      <a:off x="7188250" y="4871399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" name="正方形/長方形 83"/>
                    <p:cNvSpPr/>
                    <p:nvPr/>
                  </p:nvSpPr>
                  <p:spPr>
                    <a:xfrm>
                      <a:off x="8631355" y="6224545"/>
                      <a:ext cx="350120" cy="32756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2" name="グループ化 61"/>
                  <p:cNvGrpSpPr/>
                  <p:nvPr/>
                </p:nvGrpSpPr>
                <p:grpSpPr>
                  <a:xfrm>
                    <a:off x="10532536" y="3987924"/>
                    <a:ext cx="841317" cy="669657"/>
                    <a:chOff x="10694218" y="3773246"/>
                    <a:chExt cx="841317" cy="669657"/>
                  </a:xfrm>
                </p:grpSpPr>
                <p:cxnSp>
                  <p:nvCxnSpPr>
                    <p:cNvPr id="68" name="直線矢印コネクタ 67"/>
                    <p:cNvCxnSpPr>
                      <a:stCxn id="73" idx="1"/>
                    </p:cNvCxnSpPr>
                    <p:nvPr/>
                  </p:nvCxnSpPr>
                  <p:spPr>
                    <a:xfrm flipV="1">
                      <a:off x="11045772" y="3844280"/>
                      <a:ext cx="2792" cy="32765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線矢印コネクタ 68"/>
                    <p:cNvCxnSpPr>
                      <a:stCxn id="73" idx="7"/>
                    </p:cNvCxnSpPr>
                    <p:nvPr/>
                  </p:nvCxnSpPr>
                  <p:spPr>
                    <a:xfrm>
                      <a:off x="11192603" y="4295576"/>
                      <a:ext cx="329753" cy="964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テキスト ボックス 69"/>
                    <p:cNvSpPr txBox="1"/>
                    <p:nvPr/>
                  </p:nvSpPr>
                  <p:spPr>
                    <a:xfrm>
                      <a:off x="11036289" y="3773246"/>
                      <a:ext cx="2872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71" name="テキスト ボックス 70"/>
                    <p:cNvSpPr txBox="1"/>
                    <p:nvPr/>
                  </p:nvSpPr>
                  <p:spPr>
                    <a:xfrm>
                      <a:off x="10694218" y="4131697"/>
                      <a:ext cx="287294" cy="306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dirty="0"/>
                        <a:t>Y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72" name="テキスト ボックス 71"/>
                    <p:cNvSpPr txBox="1"/>
                    <p:nvPr/>
                  </p:nvSpPr>
                  <p:spPr>
                    <a:xfrm>
                      <a:off x="11248241" y="3973272"/>
                      <a:ext cx="287294" cy="306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dirty="0" smtClean="0"/>
                        <a:t>X</a:t>
                      </a:r>
                    </a:p>
                  </p:txBody>
                </p:sp>
                <p:sp>
                  <p:nvSpPr>
                    <p:cNvPr id="73" name="円/楕円 72"/>
                    <p:cNvSpPr/>
                    <p:nvPr/>
                  </p:nvSpPr>
                  <p:spPr>
                    <a:xfrm rot="2405953">
                      <a:off x="10921636" y="4171440"/>
                      <a:ext cx="271463" cy="27146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74" name="直線コネクタ 73"/>
                    <p:cNvCxnSpPr>
                      <a:stCxn id="73" idx="2"/>
                      <a:endCxn id="73" idx="6"/>
                    </p:cNvCxnSpPr>
                    <p:nvPr/>
                  </p:nvCxnSpPr>
                  <p:spPr>
                    <a:xfrm>
                      <a:off x="10953542" y="4219745"/>
                      <a:ext cx="207650" cy="17485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線コネクタ 74"/>
                    <p:cNvCxnSpPr>
                      <a:stCxn id="73" idx="4"/>
                      <a:endCxn id="73" idx="0"/>
                    </p:cNvCxnSpPr>
                    <p:nvPr/>
                  </p:nvCxnSpPr>
                  <p:spPr>
                    <a:xfrm flipV="1">
                      <a:off x="10969941" y="4203347"/>
                      <a:ext cx="174853" cy="20765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9022421" y="3456002"/>
                    <a:ext cx="513401" cy="4048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sz="1600" dirty="0" smtClean="0"/>
                      <a:t>CC</a:t>
                    </a:r>
                    <a:endParaRPr kumimoji="1" lang="ja-JP" altLang="en-US" sz="2800" dirty="0"/>
                  </a:p>
                </p:txBody>
              </p:sp>
              <p:sp>
                <p:nvSpPr>
                  <p:cNvPr id="64" name="テキスト ボックス 63"/>
                  <p:cNvSpPr txBox="1"/>
                  <p:nvPr/>
                </p:nvSpPr>
                <p:spPr>
                  <a:xfrm>
                    <a:off x="7880213" y="4847638"/>
                    <a:ext cx="623875" cy="6992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sz="1600" dirty="0" smtClean="0"/>
                      <a:t>223</a:t>
                    </a:r>
                  </a:p>
                  <a:p>
                    <a:pPr algn="ctr"/>
                    <a:r>
                      <a:rPr lang="en-US" altLang="ja-JP" sz="1600" dirty="0" smtClean="0"/>
                      <a:t>Ra</a:t>
                    </a:r>
                    <a:endParaRPr kumimoji="1" lang="ja-JP" altLang="en-US" sz="2800" dirty="0"/>
                  </a:p>
                </p:txBody>
              </p:sp>
              <p:cxnSp>
                <p:nvCxnSpPr>
                  <p:cNvPr id="65" name="直線コネクタ 64"/>
                  <p:cNvCxnSpPr>
                    <a:stCxn id="86" idx="4"/>
                    <a:endCxn id="64" idx="3"/>
                  </p:cNvCxnSpPr>
                  <p:nvPr/>
                </p:nvCxnSpPr>
                <p:spPr>
                  <a:xfrm flipH="1">
                    <a:off x="8504088" y="4340252"/>
                    <a:ext cx="688637" cy="8569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>
                    <a:endCxn id="64" idx="3"/>
                  </p:cNvCxnSpPr>
                  <p:nvPr/>
                </p:nvCxnSpPr>
                <p:spPr>
                  <a:xfrm flipH="1" flipV="1">
                    <a:off x="8504088" y="5197249"/>
                    <a:ext cx="48795" cy="20237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/>
                  <p:cNvCxnSpPr>
                    <a:endCxn id="64" idx="3"/>
                  </p:cNvCxnSpPr>
                  <p:nvPr/>
                </p:nvCxnSpPr>
                <p:spPr>
                  <a:xfrm flipH="1" flipV="1">
                    <a:off x="8504088" y="5197249"/>
                    <a:ext cx="1354314" cy="233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円弧 54"/>
                <p:cNvSpPr/>
                <p:nvPr/>
              </p:nvSpPr>
              <p:spPr>
                <a:xfrm rot="2281675">
                  <a:off x="8380541" y="2973295"/>
                  <a:ext cx="388081" cy="414056"/>
                </a:xfrm>
                <a:prstGeom prst="arc">
                  <a:avLst>
                    <a:gd name="adj1" fmla="val 16453245"/>
                    <a:gd name="adj2" fmla="val 19191549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テキスト ボックス 56"/>
                    <p:cNvSpPr txBox="1"/>
                    <p:nvPr/>
                  </p:nvSpPr>
                  <p:spPr>
                    <a:xfrm>
                      <a:off x="8804978" y="2900369"/>
                      <a:ext cx="157587" cy="23038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ja-JP" altLang="en-US" dirty="0"/>
                    </a:p>
                  </p:txBody>
                </p:sp>
              </mc:Choice>
              <mc:Fallback xmlns="">
                <p:sp>
                  <p:nvSpPr>
                    <p:cNvPr id="56" name="テキスト ボックス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04978" y="2900369"/>
                      <a:ext cx="157587" cy="23038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42308" r="-42308" b="-26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テキスト ボックス 57"/>
                    <p:cNvSpPr txBox="1"/>
                    <p:nvPr/>
                  </p:nvSpPr>
                  <p:spPr>
                    <a:xfrm>
                      <a:off x="8545616" y="2660764"/>
                      <a:ext cx="16696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ja-JP" altLang="en-US" dirty="0"/>
                    </a:p>
                  </p:txBody>
                </p:sp>
              </mc:Choice>
              <mc:Fallback xmlns="">
                <p:sp>
                  <p:nvSpPr>
                    <p:cNvPr id="59" name="テキスト ボックス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45616" y="2660764"/>
                      <a:ext cx="166969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2222" r="-185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9" name="直線矢印コネクタ 58"/>
                <p:cNvCxnSpPr>
                  <a:endCxn id="50" idx="7"/>
                </p:cNvCxnSpPr>
                <p:nvPr/>
              </p:nvCxnSpPr>
              <p:spPr>
                <a:xfrm flipV="1">
                  <a:off x="8414505" y="2678449"/>
                  <a:ext cx="517763" cy="5232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/>
                <p:cNvCxnSpPr>
                  <a:stCxn id="55" idx="0"/>
                </p:cNvCxnSpPr>
                <p:nvPr/>
              </p:nvCxnSpPr>
              <p:spPr>
                <a:xfrm flipH="1" flipV="1">
                  <a:off x="8631118" y="2965589"/>
                  <a:ext cx="82606" cy="615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線矢印コネクタ 48"/>
              <p:cNvCxnSpPr>
                <a:endCxn id="50" idx="6"/>
              </p:cNvCxnSpPr>
              <p:nvPr/>
            </p:nvCxnSpPr>
            <p:spPr>
              <a:xfrm flipV="1">
                <a:off x="8414505" y="3180323"/>
                <a:ext cx="732959" cy="213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円/楕円 49"/>
              <p:cNvSpPr/>
              <p:nvPr/>
            </p:nvSpPr>
            <p:spPr>
              <a:xfrm>
                <a:off x="7678016" y="2470566"/>
                <a:ext cx="1469448" cy="14195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正方形/長方形 46"/>
            <p:cNvSpPr/>
            <p:nvPr/>
          </p:nvSpPr>
          <p:spPr>
            <a:xfrm>
              <a:off x="6756676" y="1625794"/>
              <a:ext cx="3765122" cy="318623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8895439" y="790288"/>
            <a:ext cx="3208931" cy="2668925"/>
            <a:chOff x="146113" y="2489812"/>
            <a:chExt cx="3843912" cy="3197050"/>
          </a:xfrm>
        </p:grpSpPr>
        <p:pic>
          <p:nvPicPr>
            <p:cNvPr id="120" name="図 1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7" b="4053"/>
            <a:stretch/>
          </p:blipFill>
          <p:spPr>
            <a:xfrm>
              <a:off x="161503" y="2489812"/>
              <a:ext cx="3828522" cy="3197050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sp>
          <p:nvSpPr>
            <p:cNvPr id="121" name="テキスト ボックス 120"/>
            <p:cNvSpPr txBox="1"/>
            <p:nvPr/>
          </p:nvSpPr>
          <p:spPr>
            <a:xfrm rot="20654200">
              <a:off x="2510684" y="5398632"/>
              <a:ext cx="527388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 smtClean="0"/>
                <a:t>X [mm]</a:t>
              </a:r>
              <a:endParaRPr kumimoji="1" lang="ja-JP" altLang="en-US" sz="1400" dirty="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 rot="2318462">
              <a:off x="617433" y="5185876"/>
              <a:ext cx="522579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 smtClean="0"/>
                <a:t>Y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 rot="16200000">
              <a:off x="-5050" y="3754395"/>
              <a:ext cx="517770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/>
                <a:t>Z</a:t>
              </a:r>
              <a:r>
                <a:rPr kumimoji="1" lang="en-US" altLang="ja-JP" sz="1400" dirty="0" smtClean="0"/>
                <a:t> [mm]</a:t>
              </a:r>
              <a:endParaRPr kumimoji="1" lang="ja-JP" altLang="en-US" sz="1400" dirty="0"/>
            </a:p>
          </p:txBody>
        </p:sp>
      </p:grpSp>
      <p:sp>
        <p:nvSpPr>
          <p:cNvPr id="133" name="下矢印 132"/>
          <p:cNvSpPr/>
          <p:nvPr/>
        </p:nvSpPr>
        <p:spPr>
          <a:xfrm>
            <a:off x="4348299" y="3399649"/>
            <a:ext cx="506775" cy="451263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Fit with three Gaussian function and constant offset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94" name="コンテンツ プレースホルダー 2"/>
          <p:cNvSpPr txBox="1">
            <a:spLocks/>
          </p:cNvSpPr>
          <p:nvPr/>
        </p:nvSpPr>
        <p:spPr>
          <a:xfrm>
            <a:off x="224318" y="780837"/>
            <a:ext cx="11880052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The azimuth profiles of the 324-351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SBP image </a:t>
            </a:r>
            <a:endParaRPr lang="en-US" altLang="ja-JP" dirty="0"/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29" y="2301919"/>
            <a:ext cx="3536529" cy="335899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2302631"/>
            <a:ext cx="3557627" cy="337903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50" y="2302631"/>
            <a:ext cx="3535779" cy="335828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1310762" y="5770926"/>
                <a:ext cx="2559162" cy="36933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dirty="0" smtClean="0"/>
                  <a:t>=15-30 mm (no sphere)</a:t>
                </a:r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62" y="5770926"/>
                <a:ext cx="255916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7937" r="-1418" b="-2222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/>
              <p:cNvSpPr txBox="1"/>
              <p:nvPr/>
            </p:nvSpPr>
            <p:spPr>
              <a:xfrm>
                <a:off x="4834851" y="5770926"/>
                <a:ext cx="2522294" cy="36933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dirty="0" smtClean="0"/>
                  <a:t>=45-60 mm (3 spheres)</a:t>
                </a:r>
              </a:p>
            </p:txBody>
          </p:sp>
        </mc:Choice>
        <mc:Fallback xmlns="">
          <p:sp>
            <p:nvSpPr>
              <p:cNvPr id="99" name="テキスト ボックス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51" y="5770926"/>
                <a:ext cx="252229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7937" r="-1439" b="-2222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8276938" y="5770926"/>
                <a:ext cx="2793201" cy="36933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dirty="0" smtClean="0"/>
                  <a:t>=120-135 mm </a:t>
                </a:r>
                <a:r>
                  <a:rPr lang="en-US" altLang="ja-JP" dirty="0"/>
                  <a:t>(</a:t>
                </a:r>
                <a:r>
                  <a:rPr lang="en-US" altLang="ja-JP" dirty="0" smtClean="0"/>
                  <a:t>no sphere</a:t>
                </a:r>
                <a:r>
                  <a:rPr lang="en-US" altLang="ja-JP" dirty="0"/>
                  <a:t>)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938" y="5770926"/>
                <a:ext cx="279320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7937" r="-1085" b="-2222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グループ化 100"/>
          <p:cNvGrpSpPr/>
          <p:nvPr/>
        </p:nvGrpSpPr>
        <p:grpSpPr>
          <a:xfrm>
            <a:off x="4369157" y="1355936"/>
            <a:ext cx="3508140" cy="729132"/>
            <a:chOff x="8052384" y="1355936"/>
            <a:chExt cx="2895918" cy="729132"/>
          </a:xfrm>
        </p:grpSpPr>
        <p:sp>
          <p:nvSpPr>
            <p:cNvPr id="102" name="角丸四角形吹き出し 101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4042"/>
                <a:gd name="adj2" fmla="val 181740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Three peaks: Large (red),  </a:t>
              </a:r>
            </a:p>
            <a:p>
              <a:r>
                <a:rPr lang="en-US" altLang="ja-JP" sz="2000" dirty="0"/>
                <a:t> </a:t>
              </a:r>
              <a:r>
                <a:rPr lang="en-US" altLang="ja-JP" sz="2000" dirty="0" smtClean="0"/>
                <a:t>      </a:t>
              </a:r>
              <a:r>
                <a:rPr kumimoji="1" lang="en-US" altLang="ja-JP" sz="2000" dirty="0" smtClean="0"/>
                <a:t>Middle (gree</a:t>
              </a:r>
              <a:r>
                <a:rPr lang="en-US" altLang="ja-JP" sz="2000" dirty="0" smtClean="0"/>
                <a:t>n), Small (blue)</a:t>
              </a:r>
              <a:r>
                <a:rPr kumimoji="1" lang="en-US" altLang="ja-JP" sz="2000" dirty="0" smtClean="0"/>
                <a:t> </a:t>
              </a:r>
              <a:endParaRPr kumimoji="1" lang="ja-JP" altLang="en-US" sz="2000" dirty="0"/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1712246" y="1523084"/>
            <a:ext cx="1756193" cy="403020"/>
            <a:chOff x="8052384" y="1355936"/>
            <a:chExt cx="2895918" cy="1631827"/>
          </a:xfrm>
        </p:grpSpPr>
        <p:sp>
          <p:nvSpPr>
            <p:cNvPr id="108" name="角丸四角形吹き出し 107"/>
            <p:cNvSpPr/>
            <p:nvPr/>
          </p:nvSpPr>
          <p:spPr>
            <a:xfrm>
              <a:off x="8052384" y="1355936"/>
              <a:ext cx="2895918" cy="1548333"/>
            </a:xfrm>
            <a:prstGeom prst="wedgeRoundRectCallout">
              <a:avLst>
                <a:gd name="adj1" fmla="val -6564"/>
                <a:gd name="adj2" fmla="val 367040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8052384" y="1367719"/>
              <a:ext cx="2895918" cy="162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Only one peak</a:t>
              </a: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8433817" y="1482342"/>
            <a:ext cx="2636322" cy="476319"/>
            <a:chOff x="8052384" y="1355936"/>
            <a:chExt cx="2895918" cy="729132"/>
          </a:xfrm>
        </p:grpSpPr>
        <p:sp>
          <p:nvSpPr>
            <p:cNvPr id="111" name="角丸四角形吹き出し 110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6673"/>
                <a:gd name="adj2" fmla="val 298918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8052384" y="1367717"/>
              <a:ext cx="2895918" cy="61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More tha</a:t>
              </a:r>
              <a:r>
                <a:rPr lang="en-US" altLang="ja-JP" sz="2000" dirty="0" smtClean="0"/>
                <a:t>n three peaks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0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(NEMA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Reconstruct the relative intensity of 223-Ra successfully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94" name="コンテンツ プレースホルダー 2"/>
          <p:cNvSpPr txBox="1">
            <a:spLocks/>
          </p:cNvSpPr>
          <p:nvPr/>
        </p:nvSpPr>
        <p:spPr>
          <a:xfrm>
            <a:off x="224318" y="780837"/>
            <a:ext cx="11967682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The relative intensity of the spheres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Compare with the integral value of the spheres</a:t>
            </a:r>
            <a:r>
              <a:rPr lang="en-US" altLang="ja-JP" dirty="0"/>
              <a:t> </a:t>
            </a:r>
            <a:r>
              <a:rPr lang="en-US" altLang="ja-JP" dirty="0" smtClean="0"/>
              <a:t>where the spheres exist 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20046"/>
              </p:ext>
            </p:extLst>
          </p:nvPr>
        </p:nvGraphicFramePr>
        <p:xfrm>
          <a:off x="593766" y="2179221"/>
          <a:ext cx="11091552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1526"/>
                <a:gridCol w="2255788"/>
                <a:gridCol w="4534240"/>
                <a:gridCol w="22799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The</a:t>
                      </a:r>
                      <a:r>
                        <a:rPr kumimoji="1" lang="en-US" altLang="ja-JP" sz="2000" baseline="0" dirty="0" smtClean="0"/>
                        <a:t> diameter of the spheres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The</a:t>
                      </a:r>
                      <a:r>
                        <a:rPr kumimoji="1" lang="en-US" altLang="ja-JP" sz="2000" baseline="0" dirty="0" smtClean="0"/>
                        <a:t> integral value</a:t>
                      </a:r>
                      <a:endParaRPr kumimoji="1" lang="en-US" altLang="ja-JP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The </a:t>
                      </a:r>
                      <a:r>
                        <a:rPr kumimoji="1" lang="en-US" altLang="ja-JP" sz="2000" baseline="0" dirty="0" smtClean="0"/>
                        <a:t>normalized integral value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(the value of the large sphere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/>
                        <a:t> equal to t</a:t>
                      </a:r>
                      <a:r>
                        <a:rPr kumimoji="1" lang="en-US" altLang="ja-JP" sz="2000" dirty="0" smtClean="0"/>
                        <a:t>he </a:t>
                      </a:r>
                      <a:r>
                        <a:rPr lang="en-US" altLang="ja-JP" sz="2000" dirty="0" smtClean="0"/>
                        <a:t>radioactivity of </a:t>
                      </a:r>
                      <a:r>
                        <a:rPr kumimoji="1" lang="en-US" altLang="ja-JP" sz="2000" dirty="0" smtClean="0"/>
                        <a:t>223-Ra</a:t>
                      </a:r>
                      <a:r>
                        <a:rPr kumimoji="1" lang="en-US" altLang="ja-JP" sz="2000" baseline="0" dirty="0" smtClean="0"/>
                        <a:t>)</a:t>
                      </a:r>
                      <a:endParaRPr kumimoji="1" lang="en-US" altLang="ja-JP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The </a:t>
                      </a:r>
                      <a:r>
                        <a:rPr lang="en-US" altLang="ja-JP" sz="2000" dirty="0" smtClean="0"/>
                        <a:t>radioactivity of </a:t>
                      </a:r>
                      <a:r>
                        <a:rPr kumimoji="1" lang="en-US" altLang="ja-JP" sz="2000" dirty="0" smtClean="0"/>
                        <a:t>223-Ra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13</a:t>
                      </a:r>
                      <a:r>
                        <a:rPr kumimoji="1" lang="en-US" altLang="ja-JP" sz="2000" baseline="0" dirty="0" smtClean="0"/>
                        <a:t> mm (small)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101.2 +/- 24.5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13.0 +/- 3.1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10.8 </a:t>
                      </a:r>
                      <a:r>
                        <a:rPr kumimoji="1" lang="en-US" altLang="ja-JP" sz="2000" dirty="0" err="1" smtClean="0"/>
                        <a:t>kBq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22 mm</a:t>
                      </a:r>
                      <a:r>
                        <a:rPr kumimoji="1" lang="en-US" altLang="ja-JP" sz="2000" baseline="0" dirty="0" smtClean="0"/>
                        <a:t> (middle)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381.3 +/- 65.0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48.9 +/-</a:t>
                      </a:r>
                      <a:r>
                        <a:rPr kumimoji="1" lang="en-US" altLang="ja-JP" sz="2000" baseline="0" dirty="0" smtClean="0"/>
                        <a:t> 8.3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50.4 </a:t>
                      </a:r>
                      <a:r>
                        <a:rPr kumimoji="1" lang="en-US" altLang="ja-JP" sz="2000" dirty="0" err="1" smtClean="0"/>
                        <a:t>kBq</a:t>
                      </a:r>
                      <a:r>
                        <a:rPr kumimoji="1" lang="en-US" altLang="ja-JP" sz="2000" dirty="0" smtClean="0"/>
                        <a:t> 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37 mm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baseline="0" dirty="0" smtClean="0"/>
                        <a:t>(large)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1858.4 +/- 142.4</a:t>
                      </a:r>
                      <a:endParaRPr kumimoji="1" lang="ja-JP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238.5 +/- 18.3</a:t>
                      </a:r>
                      <a:endParaRPr kumimoji="1" lang="ja-JP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238.5 </a:t>
                      </a:r>
                      <a:r>
                        <a:rPr kumimoji="1" lang="en-US" altLang="ja-JP" sz="2000" dirty="0" err="1" smtClean="0"/>
                        <a:t>kBq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7742712" y="5144209"/>
            <a:ext cx="3792185" cy="729132"/>
            <a:chOff x="8052384" y="1355936"/>
            <a:chExt cx="2895918" cy="729132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-42193"/>
                <a:gd name="adj2" fmla="val -227062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Almost consistent with the actual 223-Ra intensity of each sphere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63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The imaging of 223-Ra with DOI-CC was succeeded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94" name="コンテンツ プレースホルダー 2"/>
          <p:cNvSpPr txBox="1">
            <a:spLocks/>
          </p:cNvSpPr>
          <p:nvPr/>
        </p:nvSpPr>
        <p:spPr>
          <a:xfrm>
            <a:off x="224318" y="780837"/>
            <a:ext cx="11967682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A small bottle filled with 223-Ra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- </a:t>
            </a:r>
            <a:r>
              <a:rPr lang="en-US" altLang="ja-JP" dirty="0"/>
              <a:t>Reconstruct </a:t>
            </a:r>
            <a:r>
              <a:rPr lang="en-US" altLang="ja-JP" u="sng" dirty="0">
                <a:solidFill>
                  <a:srgbClr val="FF0000"/>
                </a:solidFill>
              </a:rPr>
              <a:t>the </a:t>
            </a:r>
            <a:r>
              <a:rPr lang="en-US" altLang="ja-JP" u="sng" dirty="0" smtClean="0">
                <a:solidFill>
                  <a:srgbClr val="FF0000"/>
                </a:solidFill>
              </a:rPr>
              <a:t>correct </a:t>
            </a:r>
            <a:r>
              <a:rPr lang="en-US" altLang="ja-JP" u="sng" dirty="0">
                <a:solidFill>
                  <a:srgbClr val="FF0000"/>
                </a:solidFill>
              </a:rPr>
              <a:t>position</a:t>
            </a:r>
            <a:r>
              <a:rPr lang="en-US" altLang="ja-JP" dirty="0"/>
              <a:t> of 223-Ra with </a:t>
            </a:r>
            <a:r>
              <a:rPr lang="en-US" altLang="ja-JP"/>
              <a:t>DOI-CC </a:t>
            </a:r>
            <a:r>
              <a:rPr lang="en-US" altLang="ja-JP" smtClean="0"/>
              <a:t>successfully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 A complex phantom of 223-Ra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Obtain </a:t>
            </a:r>
            <a:r>
              <a:rPr lang="en-US" altLang="ja-JP" u="sng" dirty="0" smtClean="0">
                <a:solidFill>
                  <a:srgbClr val="FF0000"/>
                </a:solidFill>
              </a:rPr>
              <a:t>3D reconstructed images</a:t>
            </a:r>
            <a:endParaRPr lang="en-US" altLang="ja-JP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en-US" altLang="ja-JP" dirty="0" smtClean="0"/>
              <a:t>- Reconstruct </a:t>
            </a:r>
            <a:r>
              <a:rPr lang="en-US" altLang="ja-JP" u="sng" dirty="0">
                <a:solidFill>
                  <a:srgbClr val="FF0000"/>
                </a:solidFill>
              </a:rPr>
              <a:t>the </a:t>
            </a:r>
            <a:r>
              <a:rPr lang="en-US" altLang="ja-JP" u="sng" dirty="0" smtClean="0">
                <a:solidFill>
                  <a:srgbClr val="FF0000"/>
                </a:solidFill>
              </a:rPr>
              <a:t>correct </a:t>
            </a:r>
            <a:r>
              <a:rPr lang="en-US" altLang="ja-JP" u="sng" dirty="0">
                <a:solidFill>
                  <a:srgbClr val="FF0000"/>
                </a:solidFill>
              </a:rPr>
              <a:t>positon and relative </a:t>
            </a:r>
            <a:r>
              <a:rPr lang="en-US" altLang="ja-JP" u="sng" dirty="0" smtClean="0">
                <a:solidFill>
                  <a:srgbClr val="FF0000"/>
                </a:solidFill>
              </a:rPr>
              <a:t>intensity</a:t>
            </a:r>
            <a:r>
              <a:rPr lang="en-US" altLang="ja-JP" dirty="0" smtClean="0"/>
              <a:t> successfully</a:t>
            </a:r>
          </a:p>
        </p:txBody>
      </p:sp>
    </p:spTree>
    <p:extLst>
      <p:ext uri="{BB962C8B-B14F-4D97-AF65-F5344CB8AC3E}">
        <p14:creationId xmlns:p14="http://schemas.microsoft.com/office/powerpoint/2010/main" val="36989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743361" cy="5951433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cs typeface="Narkisim" panose="020E0502050101010101" pitchFamily="34" charset="-79"/>
              </a:rPr>
              <a:t> Introduction</a:t>
            </a:r>
          </a:p>
          <a:p>
            <a:pPr marL="0" indent="0">
              <a:buNone/>
            </a:pPr>
            <a:r>
              <a:rPr lang="en-US" altLang="ja-JP" sz="3200" dirty="0" smtClean="0">
                <a:cs typeface="Narkisim" panose="020E0502050101010101" pitchFamily="34" charset="-79"/>
              </a:rPr>
              <a:t>          - Radionuclide therapy</a:t>
            </a:r>
          </a:p>
          <a:p>
            <a:r>
              <a:rPr lang="en-US" altLang="ja-JP" sz="3200" dirty="0">
                <a:cs typeface="Narkisim" panose="020E0502050101010101" pitchFamily="34" charset="-79"/>
              </a:rPr>
              <a:t> </a:t>
            </a:r>
            <a:r>
              <a:rPr lang="en-US" altLang="ja-JP" sz="3200" dirty="0" smtClean="0">
                <a:cs typeface="Narkisim" panose="020E0502050101010101" pitchFamily="34" charset="-79"/>
              </a:rPr>
              <a:t>Experimental Methods</a:t>
            </a:r>
          </a:p>
          <a:p>
            <a:pPr marL="0" indent="0">
              <a:buNone/>
            </a:pPr>
            <a:r>
              <a:rPr lang="en-US" altLang="ja-JP" sz="3200" dirty="0" smtClean="0">
                <a:cs typeface="Narkisim" panose="020E0502050101010101" pitchFamily="34" charset="-79"/>
              </a:rPr>
              <a:t>          - Compton camera</a:t>
            </a:r>
          </a:p>
          <a:p>
            <a:r>
              <a:rPr lang="en-US" altLang="ja-JP" sz="3200" dirty="0">
                <a:cs typeface="Narkisim" panose="020E0502050101010101" pitchFamily="34" charset="-79"/>
              </a:rPr>
              <a:t> </a:t>
            </a:r>
            <a:r>
              <a:rPr lang="en-US" altLang="ja-JP" sz="3200" dirty="0" smtClean="0">
                <a:cs typeface="Narkisim" panose="020E0502050101010101" pitchFamily="34" charset="-79"/>
              </a:rPr>
              <a:t>Compton Camera Images of 223-Ra</a:t>
            </a:r>
          </a:p>
          <a:p>
            <a:pPr marL="0" indent="0">
              <a:buNone/>
            </a:pPr>
            <a:r>
              <a:rPr lang="en-US" altLang="ja-JP" sz="3200" dirty="0" smtClean="0">
                <a:cs typeface="Narkisim" panose="020E0502050101010101" pitchFamily="34" charset="-79"/>
              </a:rPr>
              <a:t>	- A small bottle</a:t>
            </a:r>
          </a:p>
          <a:p>
            <a:pPr marL="0" indent="0">
              <a:buNone/>
            </a:pPr>
            <a:r>
              <a:rPr lang="en-US" altLang="ja-JP" sz="3200" dirty="0" smtClean="0">
                <a:cs typeface="Narkisim" panose="020E0502050101010101" pitchFamily="34" charset="-79"/>
              </a:rPr>
              <a:t>	- NEMA IEC body phantom</a:t>
            </a:r>
          </a:p>
          <a:p>
            <a:r>
              <a:rPr lang="en-US" altLang="ja-JP" sz="3200" dirty="0">
                <a:cs typeface="Narkisim" panose="020E0502050101010101" pitchFamily="34" charset="-79"/>
              </a:rPr>
              <a:t> </a:t>
            </a:r>
            <a:r>
              <a:rPr lang="en-US" altLang="ja-JP" sz="3200" dirty="0" smtClean="0">
                <a:cs typeface="Narkisim" panose="020E0502050101010101" pitchFamily="34" charset="-79"/>
              </a:rPr>
              <a:t>Conclusion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1824804" y="15431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9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24318" y="780837"/>
            <a:ext cx="11967682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Image </a:t>
            </a:r>
            <a:r>
              <a:rPr lang="en-US" altLang="ja-JP" dirty="0"/>
              <a:t>the body of a </a:t>
            </a:r>
            <a:r>
              <a:rPr lang="en-US" altLang="ja-JP" dirty="0" smtClean="0"/>
              <a:t>patient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Optimize the detector configuration to i</a:t>
            </a:r>
            <a:r>
              <a:rPr lang="en-US" altLang="ja-JP" sz="2800" dirty="0" smtClean="0">
                <a:solidFill>
                  <a:schemeClr val="bg1"/>
                </a:solidFill>
              </a:rPr>
              <a:t>mprove the angular resolution 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85319" y="177179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94" name="コンテンツ プレースホルダー 2"/>
          <p:cNvSpPr txBox="1">
            <a:spLocks/>
          </p:cNvSpPr>
          <p:nvPr/>
        </p:nvSpPr>
        <p:spPr>
          <a:xfrm>
            <a:off x="224318" y="780837"/>
            <a:ext cx="11967682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095999" y="1294410"/>
            <a:ext cx="0" cy="48458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1420424" y="2088942"/>
            <a:ext cx="3479470" cy="1890002"/>
            <a:chOff x="1420424" y="2017695"/>
            <a:chExt cx="3479470" cy="189000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54" t="33925" r="13110" b="23946"/>
            <a:stretch/>
          </p:blipFill>
          <p:spPr>
            <a:xfrm>
              <a:off x="1420424" y="2017695"/>
              <a:ext cx="3479470" cy="1579417"/>
            </a:xfrm>
            <a:prstGeom prst="rect">
              <a:avLst/>
            </a:prstGeom>
          </p:spPr>
        </p:pic>
        <p:sp>
          <p:nvSpPr>
            <p:cNvPr id="11" name="直方体 10"/>
            <p:cNvSpPr/>
            <p:nvPr/>
          </p:nvSpPr>
          <p:spPr>
            <a:xfrm>
              <a:off x="2774211" y="3135801"/>
              <a:ext cx="771896" cy="771896"/>
            </a:xfrm>
            <a:prstGeom prst="cub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711861" y="3405133"/>
              <a:ext cx="896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DOI-CC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014029" y="1294410"/>
            <a:ext cx="42922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The experimental setup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1886" y="4281442"/>
            <a:ext cx="3491345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/>
              <a:t>10-min measurement</a:t>
            </a:r>
          </a:p>
          <a:p>
            <a:pPr algn="r"/>
            <a:r>
              <a:rPr lang="en-US" altLang="ja-JP" sz="2000" dirty="0" smtClean="0"/>
              <a:t>with DOI-CC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Compare with</a:t>
            </a:r>
          </a:p>
          <a:p>
            <a:pPr algn="r"/>
            <a:r>
              <a:rPr lang="en-US" altLang="ja-JP" sz="2000" dirty="0"/>
              <a:t> </a:t>
            </a:r>
            <a:r>
              <a:rPr lang="en-US" altLang="ja-JP" sz="2000" dirty="0" smtClean="0"/>
              <a:t>      the image of SPECT</a:t>
            </a:r>
          </a:p>
          <a:p>
            <a:pPr algn="r"/>
            <a:r>
              <a:rPr lang="en-US" altLang="ja-JP" sz="2000" dirty="0" smtClean="0"/>
              <a:t>(30-min measurement)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7DD9B3A-20D1-044B-B2AD-5EF22608D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" t="13852" r="2501" b="14991"/>
          <a:stretch/>
        </p:blipFill>
        <p:spPr>
          <a:xfrm rot="16200000" flipV="1">
            <a:off x="3897974" y="4143959"/>
            <a:ext cx="2294548" cy="169805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6997870" y="1294336"/>
            <a:ext cx="42922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The reconstructed image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6129623" y="1995320"/>
            <a:ext cx="6019021" cy="2146356"/>
            <a:chOff x="6129623" y="1995320"/>
            <a:chExt cx="6019021" cy="214635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2" t="9109" r="14911" b="4991"/>
            <a:stretch/>
          </p:blipFill>
          <p:spPr>
            <a:xfrm>
              <a:off x="6185773" y="2051883"/>
              <a:ext cx="5918597" cy="2033230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sp>
          <p:nvSpPr>
            <p:cNvPr id="23" name="円/楕円 22"/>
            <p:cNvSpPr/>
            <p:nvPr/>
          </p:nvSpPr>
          <p:spPr>
            <a:xfrm>
              <a:off x="9094542" y="2331055"/>
              <a:ext cx="1471811" cy="139671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541691" y="2105628"/>
              <a:ext cx="690619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f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eet</a:t>
              </a:r>
            </a:p>
            <a:p>
              <a:pPr algn="ctr"/>
              <a:r>
                <a:rPr lang="en-US" altLang="ja-JP" b="1" dirty="0" smtClean="0">
                  <a:solidFill>
                    <a:schemeClr val="bg1"/>
                  </a:solidFill>
                </a:rPr>
                <a:t>side 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1314625" y="2088942"/>
              <a:ext cx="74967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h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ead</a:t>
              </a:r>
            </a:p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side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1553920" y="3864677"/>
              <a:ext cx="5947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[mm]</a:t>
              </a:r>
              <a:endParaRPr kumimoji="1" lang="ja-JP" altLang="en-US" sz="12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16200000">
              <a:off x="6000213" y="2124730"/>
              <a:ext cx="535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[mm]</a:t>
              </a:r>
              <a:endParaRPr kumimoji="1" lang="ja-JP" altLang="en-US" sz="1200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466912" y="4463529"/>
            <a:ext cx="5500767" cy="1298312"/>
            <a:chOff x="1779287" y="5115085"/>
            <a:chExt cx="3743994" cy="686177"/>
          </a:xfrm>
        </p:grpSpPr>
        <p:sp>
          <p:nvSpPr>
            <p:cNvPr id="29" name="角丸四角形吹き出し 28"/>
            <p:cNvSpPr/>
            <p:nvPr/>
          </p:nvSpPr>
          <p:spPr>
            <a:xfrm>
              <a:off x="1779287" y="5115085"/>
              <a:ext cx="3743994" cy="686177"/>
            </a:xfrm>
            <a:prstGeom prst="wedgeRoundRectCallout">
              <a:avLst>
                <a:gd name="adj1" fmla="val 14800"/>
                <a:gd name="adj2" fmla="val -117973"/>
                <a:gd name="adj3" fmla="val 1666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779287" y="5154930"/>
              <a:ext cx="3743992" cy="63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The accumulation consistent with SPECT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Shorter time for</a:t>
              </a:r>
              <a:r>
                <a:rPr lang="ja-JP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measurement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Wider FOV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 rot="19816402">
            <a:off x="6510972" y="2781205"/>
            <a:ext cx="24698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FF00"/>
                </a:solidFill>
              </a:rPr>
              <a:t>Preliminary 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7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 (Analyze NEMA IEC body phantom)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The mean value is similar to the true value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602193" y="177179"/>
            <a:ext cx="5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A1</a:t>
            </a:r>
            <a:endParaRPr kumimoji="1" lang="ja-JP" altLang="en-US" dirty="0"/>
          </a:p>
        </p:txBody>
      </p:sp>
      <p:sp>
        <p:nvSpPr>
          <p:cNvPr id="94" name="コンテンツ プレースホルダー 2"/>
          <p:cNvSpPr txBox="1">
            <a:spLocks/>
          </p:cNvSpPr>
          <p:nvPr/>
        </p:nvSpPr>
        <p:spPr>
          <a:xfrm>
            <a:off x="224318" y="780837"/>
            <a:ext cx="11967682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The mean value of Gaussian functions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(= the angle of the center of the spheres)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70" y="1359417"/>
            <a:ext cx="5071949" cy="48173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grpSp>
        <p:nvGrpSpPr>
          <p:cNvPr id="23" name="グループ化 22"/>
          <p:cNvGrpSpPr/>
          <p:nvPr/>
        </p:nvGrpSpPr>
        <p:grpSpPr>
          <a:xfrm>
            <a:off x="1452870" y="4520442"/>
            <a:ext cx="3931948" cy="729132"/>
            <a:chOff x="8052384" y="1355936"/>
            <a:chExt cx="2895918" cy="729132"/>
          </a:xfrm>
        </p:grpSpPr>
        <p:sp>
          <p:nvSpPr>
            <p:cNvPr id="24" name="角丸四角形吹き出し 23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117245"/>
                <a:gd name="adj2" fmla="val -111424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052384" y="1367716"/>
              <a:ext cx="289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The area where three spheres exist is denoted by solid lines</a:t>
              </a:r>
              <a:endParaRPr kumimoji="1" lang="ja-JP" altLang="en-US" sz="20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401556" y="5610642"/>
            <a:ext cx="3931948" cy="433001"/>
            <a:chOff x="8052384" y="1355936"/>
            <a:chExt cx="2895918" cy="729132"/>
          </a:xfrm>
        </p:grpSpPr>
        <p:sp>
          <p:nvSpPr>
            <p:cNvPr id="27" name="角丸四角形吹き出し 26"/>
            <p:cNvSpPr/>
            <p:nvPr/>
          </p:nvSpPr>
          <p:spPr>
            <a:xfrm>
              <a:off x="8052384" y="1355936"/>
              <a:ext cx="2895918" cy="729132"/>
            </a:xfrm>
            <a:prstGeom prst="wedgeRoundRectCallout">
              <a:avLst>
                <a:gd name="adj1" fmla="val 92178"/>
                <a:gd name="adj2" fmla="val -190995"/>
                <a:gd name="adj3" fmla="val 16667"/>
              </a:avLst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052384" y="1367717"/>
              <a:ext cx="2895918" cy="67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Affected by the largest sphere</a:t>
              </a:r>
              <a:endParaRPr kumimoji="1" lang="ja-JP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84049"/>
                  </p:ext>
                </p:extLst>
              </p:nvPr>
            </p:nvGraphicFramePr>
            <p:xfrm>
              <a:off x="411772" y="2015484"/>
              <a:ext cx="6014143" cy="1752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98303"/>
                    <a:gridCol w="33158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The</a:t>
                          </a:r>
                          <a:r>
                            <a:rPr kumimoji="1" lang="en-US" altLang="ja-JP" baseline="0" dirty="0" smtClean="0"/>
                            <a:t> diameters</a:t>
                          </a:r>
                        </a:p>
                        <a:p>
                          <a:pPr algn="ctr"/>
                          <a:r>
                            <a:rPr kumimoji="1" lang="en-US" altLang="ja-JP" baseline="0" dirty="0" smtClean="0"/>
                            <a:t>of the spheres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The angle</a:t>
                          </a:r>
                        </a:p>
                        <a:p>
                          <a:pPr algn="ctr"/>
                          <a:r>
                            <a:rPr kumimoji="1" lang="en-US" altLang="ja-JP" baseline="0" dirty="0" smtClean="0"/>
                            <a:t> of the center of the spheres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13</a:t>
                          </a:r>
                          <a:r>
                            <a:rPr kumimoji="1" lang="en-US" altLang="ja-JP" baseline="0" dirty="0" smtClean="0"/>
                            <a:t> mm </a:t>
                          </a:r>
                          <a:r>
                            <a:rPr kumimoji="1" lang="ja-JP" altLang="en-US" baseline="0" dirty="0" smtClean="0"/>
                            <a:t>（</a:t>
                          </a:r>
                          <a:r>
                            <a:rPr kumimoji="1" lang="en-US" altLang="ja-JP" baseline="0" dirty="0" smtClean="0"/>
                            <a:t>A small sphere</a:t>
                          </a:r>
                          <a:r>
                            <a:rPr kumimoji="1" lang="ja-JP" altLang="en-US" baseline="0" dirty="0" smtClean="0"/>
                            <a:t>）</a:t>
                          </a:r>
                          <a:endParaRPr kumimoji="1" lang="en-US" altLang="ja-JP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22 mm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A middle</a:t>
                          </a:r>
                          <a:r>
                            <a:rPr kumimoji="1" lang="en-US" altLang="ja-JP" baseline="0" dirty="0" smtClean="0"/>
                            <a:t> sphere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37 mm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A large</a:t>
                          </a:r>
                          <a:r>
                            <a:rPr kumimoji="1" lang="en-US" altLang="ja-JP" baseline="0" dirty="0" smtClean="0"/>
                            <a:t> sphere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84049"/>
                  </p:ext>
                </p:extLst>
              </p:nvPr>
            </p:nvGraphicFramePr>
            <p:xfrm>
              <a:off x="411772" y="2015484"/>
              <a:ext cx="6014143" cy="17526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98303"/>
                    <a:gridCol w="331584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The</a:t>
                          </a:r>
                          <a:r>
                            <a:rPr kumimoji="1" lang="en-US" altLang="ja-JP" baseline="0" dirty="0" smtClean="0"/>
                            <a:t> diameters</a:t>
                          </a:r>
                        </a:p>
                        <a:p>
                          <a:pPr algn="ctr"/>
                          <a:r>
                            <a:rPr kumimoji="1" lang="en-US" altLang="ja-JP" baseline="0" dirty="0" smtClean="0"/>
                            <a:t>of the spheres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The angle</a:t>
                          </a:r>
                        </a:p>
                        <a:p>
                          <a:pPr algn="ctr"/>
                          <a:r>
                            <a:rPr kumimoji="1" lang="en-US" altLang="ja-JP" baseline="0" dirty="0" smtClean="0"/>
                            <a:t> of the center of the spheres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13</a:t>
                          </a:r>
                          <a:r>
                            <a:rPr kumimoji="1" lang="en-US" altLang="ja-JP" baseline="0" dirty="0" smtClean="0"/>
                            <a:t> mm </a:t>
                          </a:r>
                          <a:r>
                            <a:rPr kumimoji="1" lang="ja-JP" altLang="en-US" baseline="0" dirty="0" smtClean="0"/>
                            <a:t>（</a:t>
                          </a:r>
                          <a:r>
                            <a:rPr kumimoji="1" lang="en-US" altLang="ja-JP" baseline="0" dirty="0" smtClean="0"/>
                            <a:t>A small sphere</a:t>
                          </a:r>
                          <a:r>
                            <a:rPr kumimoji="1" lang="ja-JP" altLang="en-US" baseline="0" dirty="0" smtClean="0"/>
                            <a:t>）</a:t>
                          </a:r>
                          <a:endParaRPr kumimoji="1" lang="en-US" altLang="ja-JP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468" t="-181967" r="-734" b="-2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22 mm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A middle</a:t>
                          </a:r>
                          <a:r>
                            <a:rPr kumimoji="1" lang="en-US" altLang="ja-JP" baseline="0" dirty="0" smtClean="0"/>
                            <a:t> sphere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468" t="-281967" r="-734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37 mm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A large</a:t>
                          </a:r>
                          <a:r>
                            <a:rPr kumimoji="1" lang="en-US" altLang="ja-JP" baseline="0" dirty="0" smtClean="0"/>
                            <a:t> sphere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468" t="-381967" r="-734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10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743361" cy="5359421"/>
          </a:xfrm>
        </p:spPr>
        <p:txBody>
          <a:bodyPr/>
          <a:lstStyle/>
          <a:p>
            <a:r>
              <a:rPr lang="en-US" altLang="ja-JP" dirty="0" smtClean="0"/>
              <a:t>Radiation therapies</a:t>
            </a:r>
            <a:r>
              <a:rPr lang="ja-JP" altLang="en-US" dirty="0"/>
              <a:t>　</a:t>
            </a:r>
            <a:endParaRPr lang="en-US" altLang="ja-JP" dirty="0" smtClean="0">
              <a:cs typeface="Narkisim" panose="020E0502050101010101" pitchFamily="34" charset="-79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5812239"/>
            <a:ext cx="11743361" cy="9541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RNT with alpha-emitting nuclides can minimize damage to normal cells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u="sng" dirty="0" smtClean="0">
                <a:solidFill>
                  <a:schemeClr val="bg1"/>
                </a:solidFill>
              </a:rPr>
              <a:t>Hard to determine whether the implant has been properly delivered</a:t>
            </a:r>
            <a:endParaRPr kumimoji="1" lang="en-US" altLang="ja-JP" sz="2800" u="sng" dirty="0" smtClean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21046" y="1458804"/>
            <a:ext cx="42922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External radiation therapies</a:t>
            </a: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6095999" y="1270660"/>
            <a:ext cx="0" cy="44651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778693" y="1458804"/>
            <a:ext cx="429057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Radionuclide therapy (RNT)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08828" y="2157961"/>
            <a:ext cx="3376337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Irradiating beams from the outside of the body</a:t>
            </a:r>
          </a:p>
          <a:p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>
                <a:solidFill>
                  <a:srgbClr val="FF0000"/>
                </a:solidFill>
              </a:rPr>
              <a:t>Damage to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     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  not only cancer cells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      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but also normal cells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36385" y="2138782"/>
            <a:ext cx="3520460" cy="34778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Placing the radioactive implant in or near the tumor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>
                <a:solidFill>
                  <a:srgbClr val="FF0000"/>
                </a:solidFill>
              </a:rPr>
              <a:t>Selectively damage cancer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Beta particles</a:t>
            </a:r>
          </a:p>
          <a:p>
            <a:r>
              <a:rPr lang="en-US" altLang="ja-JP" sz="2000" dirty="0" smtClean="0"/>
              <a:t>     - more than a few mm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>
                <a:solidFill>
                  <a:srgbClr val="FF0000"/>
                </a:solidFill>
              </a:rPr>
              <a:t>Alpha particles</a:t>
            </a:r>
          </a:p>
          <a:p>
            <a:r>
              <a:rPr lang="en-US" altLang="ja-JP" sz="2000" dirty="0" smtClean="0"/>
              <a:t>     - large linear energy transfer</a:t>
            </a:r>
          </a:p>
          <a:p>
            <a:r>
              <a:rPr lang="en-US" altLang="ja-JP" sz="2000" dirty="0" smtClean="0"/>
              <a:t>     - </a:t>
            </a:r>
            <a:r>
              <a:rPr lang="en-US" altLang="ja-JP" sz="2000" dirty="0"/>
              <a:t>shorter range (~</a:t>
            </a:r>
            <a:r>
              <a:rPr lang="en-US" altLang="ja-JP" sz="2000" dirty="0">
                <a:latin typeface="Symbol" panose="05050102010706020507" pitchFamily="18" charset="2"/>
              </a:rPr>
              <a:t>10 m</a:t>
            </a:r>
            <a:r>
              <a:rPr lang="en-US" altLang="ja-JP" sz="2000" dirty="0"/>
              <a:t>m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608755" y="2058481"/>
            <a:ext cx="1615635" cy="3723105"/>
            <a:chOff x="643304" y="2331291"/>
            <a:chExt cx="1436652" cy="331065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43304" y="2331291"/>
              <a:ext cx="1282830" cy="3310653"/>
              <a:chOff x="594353" y="2398718"/>
              <a:chExt cx="1282830" cy="3310653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71" r="14605"/>
              <a:stretch/>
            </p:blipFill>
            <p:spPr>
              <a:xfrm>
                <a:off x="942760" y="2398718"/>
                <a:ext cx="934421" cy="3310653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6" name="フローチャート: 抜出し 5"/>
              <p:cNvSpPr/>
              <p:nvPr/>
            </p:nvSpPr>
            <p:spPr>
              <a:xfrm rot="16200000">
                <a:off x="1026631" y="3046578"/>
                <a:ext cx="418275" cy="1282829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1304653" y="3599905"/>
                <a:ext cx="183981" cy="183981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594353" y="3478855"/>
                <a:ext cx="348407" cy="418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847219" y="2398718"/>
              <a:ext cx="1232737" cy="317080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663687" y="2084892"/>
            <a:ext cx="1386316" cy="3723105"/>
            <a:chOff x="6663687" y="2084892"/>
            <a:chExt cx="1386316" cy="3723105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6663687" y="2084892"/>
              <a:ext cx="1386316" cy="3723105"/>
              <a:chOff x="847219" y="2331291"/>
              <a:chExt cx="1232737" cy="3310653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991711" y="2331291"/>
                <a:ext cx="934421" cy="3310653"/>
                <a:chOff x="942760" y="2398718"/>
                <a:chExt cx="934421" cy="3310653"/>
              </a:xfrm>
            </p:grpSpPr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71" r="14605"/>
                <a:stretch/>
              </p:blipFill>
              <p:spPr>
                <a:xfrm>
                  <a:off x="942760" y="2398718"/>
                  <a:ext cx="934421" cy="3310653"/>
                </a:xfrm>
                <a:prstGeom prst="rect">
                  <a:avLst/>
                </a:prstGeom>
                <a:ln w="19050">
                  <a:noFill/>
                </a:ln>
              </p:spPr>
            </p:pic>
            <p:sp>
              <p:nvSpPr>
                <p:cNvPr id="29" name="円/楕円 28"/>
                <p:cNvSpPr/>
                <p:nvPr/>
              </p:nvSpPr>
              <p:spPr>
                <a:xfrm>
                  <a:off x="1304653" y="3599905"/>
                  <a:ext cx="183981" cy="18398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" name="正方形/長方形 25"/>
              <p:cNvSpPr/>
              <p:nvPr/>
            </p:nvSpPr>
            <p:spPr>
              <a:xfrm>
                <a:off x="847219" y="2398718"/>
                <a:ext cx="1232737" cy="317080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円/楕円 30"/>
            <p:cNvSpPr/>
            <p:nvPr/>
          </p:nvSpPr>
          <p:spPr>
            <a:xfrm>
              <a:off x="7132547" y="3586778"/>
              <a:ext cx="206902" cy="2069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爆発 1 19"/>
            <p:cNvSpPr/>
            <p:nvPr/>
          </p:nvSpPr>
          <p:spPr>
            <a:xfrm>
              <a:off x="7157264" y="3466604"/>
              <a:ext cx="194209" cy="20667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1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223-Ra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743361" cy="5359421"/>
          </a:xfrm>
        </p:spPr>
        <p:txBody>
          <a:bodyPr/>
          <a:lstStyle/>
          <a:p>
            <a:r>
              <a:rPr lang="en-US" altLang="ja-JP" dirty="0" smtClean="0"/>
              <a:t> The characteristic of 223-Ra</a:t>
            </a:r>
            <a:endParaRPr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Determine the position of 223-Ra by gamma rays emitted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969" y="777903"/>
            <a:ext cx="6255277" cy="5356424"/>
          </a:xfrm>
          <a:prstGeom prst="rect">
            <a:avLst/>
          </a:prstGeom>
          <a:ln w="19050">
            <a:solidFill>
              <a:srgbClr val="A53010"/>
            </a:solidFill>
          </a:ln>
        </p:spPr>
      </p:pic>
      <p:grpSp>
        <p:nvGrpSpPr>
          <p:cNvPr id="5" name="グループ化 4"/>
          <p:cNvGrpSpPr/>
          <p:nvPr/>
        </p:nvGrpSpPr>
        <p:grpSpPr>
          <a:xfrm>
            <a:off x="371018" y="1269911"/>
            <a:ext cx="5326252" cy="3785652"/>
            <a:chOff x="517718" y="1341163"/>
            <a:chExt cx="5326252" cy="3785652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17718" y="1341163"/>
              <a:ext cx="5326252" cy="3785652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A53010"/>
              </a:solidFill>
            </a:ln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ja-JP" sz="2400" kern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An alpha-emitting nuclide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ja-JP" sz="2400" kern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Used for treating bone metastasis cancer</a:t>
              </a:r>
              <a:endPara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kumimoji="0" lang="en-US" altLang="ja-JP" sz="2400" kern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Also </a:t>
              </a:r>
              <a:r>
                <a:rPr kumimoji="0" lang="en-US" altLang="ja-JP" sz="2400" u="sng" kern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emit gamma rays</a:t>
              </a:r>
              <a:r>
                <a:rPr kumimoji="0" lang="en-US" altLang="ja-JP" sz="2400" kern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 during its </a:t>
              </a:r>
              <a:r>
                <a:rPr kumimoji="0" lang="en-US" altLang="ja-JP" sz="2400" kern="0" dirty="0">
                  <a:solidFill>
                    <a:prstClr val="black"/>
                  </a:solidFill>
                  <a:ea typeface="メイリオ" panose="020B0604030504040204" pitchFamily="50" charset="-128"/>
                </a:rPr>
                <a:t>collapse </a:t>
              </a:r>
              <a:r>
                <a:rPr kumimoji="0" lang="en-US" altLang="ja-JP" sz="2400" kern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process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endParaRPr kumimoji="0" lang="en-US" altLang="ja-JP" sz="2400" kern="0" dirty="0" smtClean="0">
                <a:solidFill>
                  <a:prstClr val="black"/>
                </a:solidFill>
                <a:ea typeface="メイリオ" panose="020B0604030504040204" pitchFamily="50" charset="-128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</a:rPr>
                <a:t>Detect with a</a:t>
              </a:r>
              <a:r>
                <a:rPr kumimoji="0" lang="en-US" altLang="ja-JP" sz="2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</a:rPr>
                <a:t> gamma-ray visualization module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endParaRPr kumimoji="0" lang="en-US" altLang="ja-JP" sz="2400" kern="0" baseline="0" dirty="0">
                <a:solidFill>
                  <a:prstClr val="black"/>
                </a:solidFill>
                <a:ea typeface="メイリオ" panose="020B0604030504040204" pitchFamily="50" charset="-128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kumimoji="0" lang="en-US" altLang="ja-JP" sz="2400" kern="0" noProof="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D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</a:rPr>
                <a:t>etermine the position</a:t>
              </a:r>
              <a:r>
                <a:rPr kumimoji="0" lang="en-US" altLang="ja-JP" sz="2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</a:rPr>
                <a:t> of 223-Ra</a:t>
              </a:r>
              <a:endPara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</a:endParaRPr>
            </a:p>
          </p:txBody>
        </p:sp>
        <p:sp>
          <p:nvSpPr>
            <p:cNvPr id="28" name="下矢印 27"/>
            <p:cNvSpPr/>
            <p:nvPr/>
          </p:nvSpPr>
          <p:spPr>
            <a:xfrm>
              <a:off x="2927456" y="3194462"/>
              <a:ext cx="506775" cy="451263"/>
            </a:xfrm>
            <a:prstGeom prst="downArrow">
              <a:avLst/>
            </a:prstGeom>
            <a:solidFill>
              <a:srgbClr val="A53010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9" name="下矢印 28"/>
            <p:cNvSpPr/>
            <p:nvPr/>
          </p:nvSpPr>
          <p:spPr>
            <a:xfrm>
              <a:off x="2927456" y="4308763"/>
              <a:ext cx="506775" cy="451263"/>
            </a:xfrm>
            <a:prstGeom prst="downArrow">
              <a:avLst/>
            </a:prstGeom>
            <a:solidFill>
              <a:srgbClr val="A53010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8107008" y="1269911"/>
            <a:ext cx="3860671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The main energy of gamma rays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emitted from 223-Ra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- </a:t>
            </a:r>
            <a:r>
              <a:rPr lang="en-US" altLang="ja-JP" sz="2400" u="sng" dirty="0" smtClean="0"/>
              <a:t>154 </a:t>
            </a:r>
            <a:r>
              <a:rPr lang="en-US" altLang="ja-JP" sz="2400" u="sng" dirty="0" err="1" smtClean="0"/>
              <a:t>keV</a:t>
            </a:r>
            <a:r>
              <a:rPr lang="en-US" altLang="ja-JP" sz="2400" u="sng" dirty="0" smtClean="0"/>
              <a:t>, 271 </a:t>
            </a:r>
            <a:r>
              <a:rPr lang="en-US" altLang="ja-JP" sz="2400" u="sng" dirty="0" err="1" smtClean="0"/>
              <a:t>keV</a:t>
            </a:r>
            <a:r>
              <a:rPr lang="en-US" altLang="ja-JP" sz="2400" u="sng" dirty="0" smtClean="0"/>
              <a:t>, 270 </a:t>
            </a:r>
            <a:r>
              <a:rPr lang="en-US" altLang="ja-JP" sz="2400" u="sng" dirty="0" err="1" smtClean="0"/>
              <a:t>keV</a:t>
            </a:r>
            <a:r>
              <a:rPr lang="en-US" altLang="ja-JP" sz="2400" u="sng" dirty="0" smtClean="0"/>
              <a:t>,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u="sng" dirty="0" smtClean="0"/>
              <a:t>351 </a:t>
            </a:r>
            <a:r>
              <a:rPr lang="en-US" altLang="ja-JP" sz="2400" u="sng" dirty="0" err="1" smtClean="0"/>
              <a:t>keV</a:t>
            </a:r>
            <a:r>
              <a:rPr lang="en-US" altLang="ja-JP" sz="2400" u="sng" dirty="0" smtClean="0"/>
              <a:t>, 402 </a:t>
            </a:r>
            <a:r>
              <a:rPr lang="en-US" altLang="ja-JP" sz="2400" u="sng" dirty="0" err="1" smtClean="0"/>
              <a:t>keV</a:t>
            </a:r>
            <a:endParaRPr kumimoji="1" lang="en-US" altLang="ja-JP" sz="2400" u="sng" dirty="0"/>
          </a:p>
        </p:txBody>
      </p:sp>
    </p:spTree>
    <p:extLst>
      <p:ext uri="{BB962C8B-B14F-4D97-AF65-F5344CB8AC3E}">
        <p14:creationId xmlns:p14="http://schemas.microsoft.com/office/powerpoint/2010/main" val="42557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 vs. A Compton camera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743361" cy="5359421"/>
          </a:xfrm>
        </p:spPr>
        <p:txBody>
          <a:bodyPr/>
          <a:lstStyle/>
          <a:p>
            <a:r>
              <a:rPr lang="en-US" altLang="ja-JP" dirty="0" smtClean="0"/>
              <a:t> </a:t>
            </a:r>
            <a:r>
              <a:rPr kumimoji="0" lang="en-US" altLang="ja-JP" kern="0" dirty="0" smtClean="0">
                <a:solidFill>
                  <a:prstClr val="black"/>
                </a:solidFill>
                <a:ea typeface="メイリオ" panose="020B0604030504040204" pitchFamily="50" charset="-128"/>
              </a:rPr>
              <a:t>Gamma-ray </a:t>
            </a:r>
            <a:r>
              <a:rPr kumimoji="0" lang="en-US" altLang="ja-JP" kern="0" dirty="0">
                <a:solidFill>
                  <a:prstClr val="black"/>
                </a:solidFill>
                <a:ea typeface="メイリオ" panose="020B0604030504040204" pitchFamily="50" charset="-128"/>
              </a:rPr>
              <a:t>visualization </a:t>
            </a:r>
            <a:r>
              <a:rPr kumimoji="0" lang="en-US" altLang="ja-JP" kern="0" dirty="0" smtClean="0">
                <a:solidFill>
                  <a:prstClr val="black"/>
                </a:solidFill>
                <a:ea typeface="メイリオ" panose="020B0604030504040204" pitchFamily="50" charset="-128"/>
              </a:rPr>
              <a:t>modules in RNT</a:t>
            </a:r>
            <a:endParaRPr kumimoji="0" lang="en-US" altLang="ja-JP" kern="0" dirty="0">
              <a:solidFill>
                <a:prstClr val="black"/>
              </a:solidFill>
              <a:ea typeface="メイリオ" panose="020B0604030504040204" pitchFamily="50" charset="-128"/>
            </a:endParaRPr>
          </a:p>
          <a:p>
            <a:endParaRPr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Reduce burdens to patients by using a Compton camera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8" y="2375002"/>
            <a:ext cx="2885504" cy="314782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979136" y="1277118"/>
            <a:ext cx="429226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Single photon emission tomography (SPECT)</a:t>
            </a:r>
          </a:p>
        </p:txBody>
      </p:sp>
      <p:cxnSp>
        <p:nvCxnSpPr>
          <p:cNvPr id="16" name="直線コネクタ 15"/>
          <p:cNvCxnSpPr>
            <a:stCxn id="3" idx="2"/>
          </p:cNvCxnSpPr>
          <p:nvPr/>
        </p:nvCxnSpPr>
        <p:spPr>
          <a:xfrm flipV="1">
            <a:off x="6095999" y="1270660"/>
            <a:ext cx="0" cy="48695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220656" y="2375002"/>
            <a:ext cx="2764508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Identify </a:t>
            </a:r>
            <a:r>
              <a:rPr lang="en-US" altLang="ja-JP" sz="2000" dirty="0"/>
              <a:t>the direction of </a:t>
            </a:r>
            <a:r>
              <a:rPr lang="en-US" altLang="ja-JP" sz="2000" dirty="0" smtClean="0"/>
              <a:t>arrival of gamma rays  by passive collimators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/>
              <a:t>Burdens to patients</a:t>
            </a:r>
          </a:p>
          <a:p>
            <a:r>
              <a:rPr lang="en-US" altLang="ja-JP" sz="2000" dirty="0" smtClean="0"/>
              <a:t>       - The relatively long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exposure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- Planar geometry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20603" y="1270660"/>
            <a:ext cx="429226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A Compton </a:t>
            </a:r>
            <a:r>
              <a:rPr lang="en-US" altLang="ja-JP" sz="2800" dirty="0"/>
              <a:t>c</a:t>
            </a:r>
            <a:r>
              <a:rPr lang="en-US" altLang="ja-JP" sz="2800" dirty="0" smtClean="0"/>
              <a:t>amera</a:t>
            </a:r>
          </a:p>
          <a:p>
            <a:pPr algn="ctr"/>
            <a:r>
              <a:rPr lang="en-US" altLang="ja-JP" sz="2800" dirty="0" smtClean="0"/>
              <a:t>(A new method)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0"/>
          <a:stretch/>
        </p:blipFill>
        <p:spPr>
          <a:xfrm>
            <a:off x="6206835" y="2375002"/>
            <a:ext cx="2806536" cy="314782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9124205" y="2352830"/>
            <a:ext cx="2947883" cy="31700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Identify the direction of arrival of gamma rays with Compton-scattering kinematics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/>
              <a:t>Advantages to patients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- Wider field of view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- Less burdens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in imaging</a:t>
            </a:r>
            <a:endParaRPr lang="en-US" altLang="ja-JP" sz="2000" dirty="0"/>
          </a:p>
          <a:p>
            <a:r>
              <a:rPr lang="en-US" altLang="ja-JP" sz="2000" dirty="0" smtClean="0"/>
              <a:t>    - easiness of 3D imaging</a:t>
            </a:r>
          </a:p>
        </p:txBody>
      </p:sp>
    </p:spTree>
    <p:extLst>
      <p:ext uri="{BB962C8B-B14F-4D97-AF65-F5344CB8AC3E}">
        <p14:creationId xmlns:p14="http://schemas.microsoft.com/office/powerpoint/2010/main" val="29796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743361" cy="5359421"/>
          </a:xfrm>
        </p:spPr>
        <p:txBody>
          <a:bodyPr/>
          <a:lstStyle/>
          <a:p>
            <a:r>
              <a:rPr lang="en-US" altLang="ja-JP" dirty="0" smtClean="0"/>
              <a:t> The principle of a Compton camera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Compton camera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A Compton camera visualizes the arrival direction of gamma rays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133726" y="1367748"/>
                <a:ext cx="7691077" cy="417556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Visualize the arrival direction of gamma rays (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ja-JP" sz="2000" dirty="0" smtClean="0"/>
                  <a:t>) by utilizing Compton-scattering kinematics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ja-JP" sz="2000" dirty="0" smtClean="0"/>
                  <a:t> is calculated from …</a:t>
                </a:r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- The reaction position: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𝑠𝑐𝑎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𝑠𝑐𝑎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𝑠𝑐𝑎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dirty="0" smtClean="0"/>
                  <a:t>,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𝑏𝑠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- The energy deposition: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𝑠𝑐𝑎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- The formula of Compton scattering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𝑎𝑏𝑠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𝑠𝑐𝑎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ja-JP" sz="2000" dirty="0"/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𝑎𝑏𝑠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sz="2000" dirty="0" smtClean="0"/>
              </a:p>
              <a:p>
                <a:endParaRPr lang="en-US" altLang="ja-JP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Specify the position of source by overlapping </a:t>
                </a:r>
                <a:r>
                  <a:rPr lang="en-US" altLang="ja-JP" sz="2000" u="sng" dirty="0" smtClean="0"/>
                  <a:t>a Compton cone</a:t>
                </a:r>
              </a:p>
              <a:p>
                <a:pPr algn="r"/>
                <a:r>
                  <a:rPr lang="en-US" altLang="ja-JP" sz="2000" dirty="0" smtClean="0"/>
                  <a:t>(whose vertical angle is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ja-JP" sz="2000" dirty="0" smtClean="0"/>
                  <a:t>)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26" y="1367748"/>
                <a:ext cx="7691077" cy="4175567"/>
              </a:xfrm>
              <a:prstGeom prst="rect">
                <a:avLst/>
              </a:prstGeom>
              <a:blipFill rotWithShape="0">
                <a:blip r:embed="rId2"/>
                <a:stretch>
                  <a:fillRect l="-632" t="-581" r="-711" b="-1308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グループ化 63"/>
          <p:cNvGrpSpPr/>
          <p:nvPr/>
        </p:nvGrpSpPr>
        <p:grpSpPr>
          <a:xfrm>
            <a:off x="224317" y="1367748"/>
            <a:ext cx="3575788" cy="4772509"/>
            <a:chOff x="224317" y="1367748"/>
            <a:chExt cx="3575788" cy="4772509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224317" y="1367748"/>
              <a:ext cx="3575788" cy="4772509"/>
              <a:chOff x="6272883" y="528810"/>
              <a:chExt cx="2798227" cy="3734718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6272883" y="528810"/>
                <a:ext cx="2798227" cy="3734718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grpSp>
            <p:nvGrpSpPr>
              <p:cNvPr id="40" name="グループ化 39"/>
              <p:cNvGrpSpPr/>
              <p:nvPr/>
            </p:nvGrpSpPr>
            <p:grpSpPr>
              <a:xfrm>
                <a:off x="6290001" y="784665"/>
                <a:ext cx="2700778" cy="3384571"/>
                <a:chOff x="7541488" y="1344056"/>
                <a:chExt cx="3237929" cy="3703550"/>
              </a:xfrm>
            </p:grpSpPr>
            <p:grpSp>
              <p:nvGrpSpPr>
                <p:cNvPr id="41" name="グループ化 40"/>
                <p:cNvGrpSpPr/>
                <p:nvPr/>
              </p:nvGrpSpPr>
              <p:grpSpPr>
                <a:xfrm>
                  <a:off x="7541488" y="1344056"/>
                  <a:ext cx="2373693" cy="3703550"/>
                  <a:chOff x="7221999" y="296948"/>
                  <a:chExt cx="2373693" cy="3703550"/>
                </a:xfrm>
              </p:grpSpPr>
              <p:sp>
                <p:nvSpPr>
                  <p:cNvPr id="45" name="直方体 44"/>
                  <p:cNvSpPr/>
                  <p:nvPr/>
                </p:nvSpPr>
                <p:spPr>
                  <a:xfrm>
                    <a:off x="7954178" y="2049137"/>
                    <a:ext cx="1641514" cy="649996"/>
                  </a:xfrm>
                  <a:prstGeom prst="cube">
                    <a:avLst/>
                  </a:prstGeom>
                  <a:solidFill>
                    <a:srgbClr val="FFC000"/>
                  </a:solidFill>
                  <a:ln w="15875" cap="rnd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46" name="直方体 45"/>
                  <p:cNvSpPr/>
                  <p:nvPr/>
                </p:nvSpPr>
                <p:spPr>
                  <a:xfrm>
                    <a:off x="7943163" y="2755593"/>
                    <a:ext cx="1641514" cy="1244905"/>
                  </a:xfrm>
                  <a:prstGeom prst="cube">
                    <a:avLst/>
                  </a:prstGeom>
                  <a:solidFill>
                    <a:srgbClr val="FFC000"/>
                  </a:solidFill>
                  <a:ln w="15875" cap="rnd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47" name="直線コネクタ 46"/>
                  <p:cNvCxnSpPr/>
                  <p:nvPr/>
                </p:nvCxnSpPr>
                <p:spPr>
                  <a:xfrm>
                    <a:off x="8433412" y="2390660"/>
                    <a:ext cx="280931" cy="956428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直線コネクタ 47"/>
                  <p:cNvCxnSpPr/>
                  <p:nvPr/>
                </p:nvCxnSpPr>
                <p:spPr>
                  <a:xfrm>
                    <a:off x="7943163" y="729870"/>
                    <a:ext cx="490250" cy="1669054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ysClr val="windowText" lastClr="000000"/>
                    </a:solidFill>
                    <a:prstDash val="sysDash"/>
                  </a:ln>
                  <a:effectLst/>
                </p:spPr>
              </p:cxnSp>
              <p:sp>
                <p:nvSpPr>
                  <p:cNvPr id="49" name="爆発 1 48"/>
                  <p:cNvSpPr/>
                  <p:nvPr/>
                </p:nvSpPr>
                <p:spPr>
                  <a:xfrm>
                    <a:off x="8565615" y="3241570"/>
                    <a:ext cx="297455" cy="308473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 w="19050" cap="rnd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50" name="直線コネクタ 49"/>
                  <p:cNvCxnSpPr>
                    <a:stCxn id="54" idx="6"/>
                  </p:cNvCxnSpPr>
                  <p:nvPr/>
                </p:nvCxnSpPr>
                <p:spPr>
                  <a:xfrm flipH="1">
                    <a:off x="8422396" y="558406"/>
                    <a:ext cx="244304" cy="1774964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51" name="爆発 1 50"/>
                  <p:cNvSpPr/>
                  <p:nvPr/>
                </p:nvSpPr>
                <p:spPr>
                  <a:xfrm>
                    <a:off x="8279177" y="2223200"/>
                    <a:ext cx="297455" cy="308473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 w="19050" cap="rnd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52" name="円弧 51"/>
                  <p:cNvSpPr/>
                  <p:nvPr/>
                </p:nvSpPr>
                <p:spPr>
                  <a:xfrm rot="19654468">
                    <a:off x="8199305" y="1809022"/>
                    <a:ext cx="435165" cy="423768"/>
                  </a:xfrm>
                  <a:prstGeom prst="arc">
                    <a:avLst>
                      <a:gd name="adj1" fmla="val 15693917"/>
                      <a:gd name="adj2" fmla="val 19252974"/>
                    </a:avLst>
                  </a:prstGeom>
                  <a:noFill/>
                  <a:ln w="19050" cap="rnd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53" name="ドーナツ 52"/>
                  <p:cNvSpPr/>
                  <p:nvPr/>
                </p:nvSpPr>
                <p:spPr>
                  <a:xfrm>
                    <a:off x="7998468" y="296948"/>
                    <a:ext cx="1586209" cy="319489"/>
                  </a:xfrm>
                  <a:prstGeom prst="donut">
                    <a:avLst/>
                  </a:prstGeom>
                  <a:solidFill>
                    <a:srgbClr val="A53010"/>
                  </a:solidFill>
                  <a:ln w="15875" cap="rnd" cmpd="sng" algn="ctr">
                    <a:solidFill>
                      <a:srgbClr val="A5301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54" name="ドーナツ 53"/>
                  <p:cNvSpPr/>
                  <p:nvPr/>
                </p:nvSpPr>
                <p:spPr>
                  <a:xfrm rot="20752377">
                    <a:off x="7221999" y="577674"/>
                    <a:ext cx="1466882" cy="319489"/>
                  </a:xfrm>
                  <a:prstGeom prst="donut">
                    <a:avLst/>
                  </a:prstGeom>
                  <a:solidFill>
                    <a:srgbClr val="A53010"/>
                  </a:solidFill>
                  <a:ln w="15875" cap="rnd" cmpd="sng" algn="ctr">
                    <a:solidFill>
                      <a:srgbClr val="A5301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55" name="ドーナツ 54"/>
                  <p:cNvSpPr/>
                  <p:nvPr/>
                </p:nvSpPr>
                <p:spPr>
                  <a:xfrm rot="657985">
                    <a:off x="8345326" y="589467"/>
                    <a:ext cx="1235132" cy="319489"/>
                  </a:xfrm>
                  <a:prstGeom prst="donut">
                    <a:avLst/>
                  </a:prstGeom>
                  <a:solidFill>
                    <a:srgbClr val="A53010"/>
                  </a:solidFill>
                  <a:ln w="15875" cap="rnd" cmpd="sng" algn="ctr">
                    <a:solidFill>
                      <a:srgbClr val="A5301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56" name="星 5 55"/>
                  <p:cNvSpPr/>
                  <p:nvPr/>
                </p:nvSpPr>
                <p:spPr>
                  <a:xfrm>
                    <a:off x="8510994" y="452560"/>
                    <a:ext cx="251887" cy="220337"/>
                  </a:xfrm>
                  <a:prstGeom prst="star5">
                    <a:avLst/>
                  </a:prstGeom>
                  <a:solidFill>
                    <a:srgbClr val="FFFF00"/>
                  </a:solidFill>
                  <a:ln w="15875" cap="rnd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テキスト ボックス 41"/>
                    <p:cNvSpPr txBox="1"/>
                    <p:nvPr/>
                  </p:nvSpPr>
                  <p:spPr>
                    <a:xfrm>
                      <a:off x="8575652" y="2534354"/>
                      <a:ext cx="266517" cy="336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ja-JP" alt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kumimoji="0" lang="ja-JP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テキスト ボックス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5652" y="2534354"/>
                      <a:ext cx="266517" cy="336783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8511" r="-63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テキスト ボックス 43"/>
                    <p:cNvSpPr txBox="1"/>
                    <p:nvPr/>
                  </p:nvSpPr>
                  <p:spPr>
                    <a:xfrm>
                      <a:off x="10009411" y="2910367"/>
                      <a:ext cx="770006" cy="88596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lv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kumimoji="0" lang="en-US" altLang="ja-JP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b="0" i="1" kern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𝑠𝑐𝑎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b="0" i="1" kern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b="0" i="1" kern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𝑠𝑐𝑎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altLang="ja-JP" i="1" kern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b="0" i="1" kern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𝑠𝑐𝑎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𝑠𝑐𝑎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oMath>
                        </m:oMathPara>
                      </a14:m>
                      <a:endParaRPr kumimoji="0" lang="ja-JP" alt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メイリオ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テキスト ボックス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09411" y="2910367"/>
                      <a:ext cx="770006" cy="88596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2874092" y="4790324"/>
                  <a:ext cx="836126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altLang="ja-JP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altLang="ja-JP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ja-JP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kumimoji="0" lang="en-US" altLang="ja-JP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𝑏𝑠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kumimoji="0" lang="ja-JP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4092" y="4790324"/>
                  <a:ext cx="836126" cy="10346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743361" cy="5359421"/>
          </a:xfrm>
        </p:spPr>
        <p:txBody>
          <a:bodyPr/>
          <a:lstStyle/>
          <a:p>
            <a:r>
              <a:rPr lang="en-US" altLang="ja-JP" dirty="0" smtClean="0"/>
              <a:t> DOI-CC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Compton camera (DOI-CC)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Imaging 223-Ra with a portable Compton camera (DOI-CC)</a:t>
            </a:r>
            <a:endParaRPr kumimoji="1" lang="en-US" altLang="ja-JP" sz="2800" dirty="0" smtClean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268694" y="1224478"/>
                <a:ext cx="7698985" cy="2246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A portable Compton camera (16 cm × 15 cm × 15 cm, 2.5 kg)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Developed </a:t>
                </a:r>
                <a:r>
                  <a:rPr lang="en-US" altLang="ja-JP" sz="2000" dirty="0"/>
                  <a:t>for an environmental survey in </a:t>
                </a:r>
                <a:r>
                  <a:rPr lang="en-US" altLang="ja-JP" sz="2000" dirty="0" smtClean="0"/>
                  <a:t>Fukushima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 Compton camera that can obtain the depth of interaction (DOI-CC)</a:t>
                </a:r>
                <a:endParaRPr lang="en-US" altLang="ja-JP" sz="2000" dirty="0"/>
              </a:p>
              <a:p>
                <a:endParaRPr lang="en-US" altLang="ja-JP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u="sng" dirty="0" smtClean="0"/>
                  <a:t>Resolutions of DOI-CC at 662keV</a:t>
                </a:r>
              </a:p>
              <a:p>
                <a:r>
                  <a:rPr lang="en-US" altLang="ja-JP" sz="2000" dirty="0" smtClean="0"/>
                  <a:t> - The angular resolution: </a:t>
                </a:r>
                <a:r>
                  <a:rPr lang="en-US" altLang="ja-JP" sz="2000" u="sng" dirty="0" smtClean="0">
                    <a:solidFill>
                      <a:srgbClr val="FF0000"/>
                    </a:solidFill>
                  </a:rPr>
                  <a:t>~8</a:t>
                </a:r>
                <a14:m>
                  <m:oMath xmlns:m="http://schemas.openxmlformats.org/officeDocument/2006/math">
                    <m:r>
                      <a:rPr lang="en-US" altLang="ja-JP" sz="200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ja-JP" sz="2000" dirty="0" smtClean="0"/>
                  <a:t>  (FWHM at the center of FOV)</a:t>
                </a:r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- The energy resolution:  </a:t>
                </a:r>
                <a:r>
                  <a:rPr lang="en-US" altLang="ja-JP" sz="2000" u="sng" dirty="0" smtClean="0">
                    <a:solidFill>
                      <a:srgbClr val="FF0000"/>
                    </a:solidFill>
                  </a:rPr>
                  <a:t>7.8 %</a:t>
                </a:r>
                <a:r>
                  <a:rPr lang="en-US" altLang="ja-JP" sz="2000" dirty="0" smtClean="0"/>
                  <a:t> (FWHM)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94" y="1224478"/>
                <a:ext cx="7698985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632" t="-2156" b="-350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/>
          <p:cNvSpPr txBox="1"/>
          <p:nvPr/>
        </p:nvSpPr>
        <p:spPr>
          <a:xfrm>
            <a:off x="224318" y="4002650"/>
            <a:ext cx="11880052" cy="215443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u="sng" dirty="0" smtClean="0"/>
              <a:t>Constitution of DOI-CC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- Scintillator: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Ce:GAGG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arrays (Ce-doped Gd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Al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Ga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12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 smtClean="0"/>
              <a:t>  - Photon detector: 8×8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MPPC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arrays</a:t>
            </a:r>
            <a:endParaRPr lang="en-US" altLang="ja-JP" sz="2000" u="sng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                                             (Multi-pixel photon counter)</a:t>
            </a:r>
          </a:p>
          <a:p>
            <a:r>
              <a:rPr lang="en-US" altLang="ja-JP" sz="2000" dirty="0"/>
              <a:t>  </a:t>
            </a:r>
            <a:r>
              <a:rPr lang="en-US" altLang="ja-JP" sz="2000" dirty="0" smtClean="0"/>
              <a:t>- Two couples of Ce:GAGG and MPPC @ scatterer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- </a:t>
            </a:r>
            <a:r>
              <a:rPr lang="en-US" altLang="ja-JP" sz="2000" dirty="0"/>
              <a:t>O</a:t>
            </a:r>
            <a:r>
              <a:rPr lang="en-US" altLang="ja-JP" sz="2000" dirty="0" smtClean="0"/>
              <a:t>ne </a:t>
            </a:r>
            <a:r>
              <a:rPr lang="en-US" altLang="ja-JP" sz="2000" dirty="0" err="1" smtClean="0"/>
              <a:t>Ce:GAGG</a:t>
            </a:r>
            <a:r>
              <a:rPr lang="en-US" altLang="ja-JP" sz="2000" dirty="0" smtClean="0"/>
              <a:t> sandwiched with two MPPC @ absorber</a:t>
            </a:r>
          </a:p>
          <a:p>
            <a:endParaRPr lang="en-US" altLang="ja-JP" sz="1400" dirty="0" smtClean="0"/>
          </a:p>
        </p:txBody>
      </p:sp>
      <p:sp>
        <p:nvSpPr>
          <p:cNvPr id="61" name="正方形/長方形 60"/>
          <p:cNvSpPr/>
          <p:nvPr/>
        </p:nvSpPr>
        <p:spPr>
          <a:xfrm>
            <a:off x="7784151" y="3471247"/>
            <a:ext cx="4183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u="sng" dirty="0" err="1" smtClean="0"/>
              <a:t>Kishimoto</a:t>
            </a:r>
            <a:r>
              <a:rPr lang="en-US" altLang="ja-JP" sz="1400" u="sng" dirty="0" smtClean="0"/>
              <a:t> </a:t>
            </a:r>
            <a:r>
              <a:rPr lang="en-US" altLang="ja-JP" sz="1400" u="sng" dirty="0"/>
              <a:t>et al</a:t>
            </a:r>
            <a:r>
              <a:rPr lang="en-US" altLang="ja-JP" sz="1400" u="sng" dirty="0" smtClean="0"/>
              <a:t>., IEEE </a:t>
            </a:r>
            <a:r>
              <a:rPr lang="en-US" altLang="ja-JP" sz="1400" u="sng" dirty="0"/>
              <a:t>Trans. </a:t>
            </a:r>
            <a:r>
              <a:rPr lang="en-US" altLang="ja-JP" sz="1400" u="sng" dirty="0" err="1"/>
              <a:t>Nucl</a:t>
            </a:r>
            <a:r>
              <a:rPr lang="en-US" altLang="ja-JP" sz="1400" u="sng" dirty="0"/>
              <a:t>. </a:t>
            </a:r>
            <a:r>
              <a:rPr lang="en-US" altLang="ja-JP" sz="1400" u="sng" dirty="0" err="1"/>
              <a:t>Sci</a:t>
            </a:r>
            <a:r>
              <a:rPr lang="en-US" altLang="ja-JP" sz="1400" u="sng" dirty="0" smtClean="0"/>
              <a:t>, </a:t>
            </a:r>
            <a:r>
              <a:rPr lang="en-US" altLang="ja-JP" sz="1400" u="sng" dirty="0"/>
              <a:t>59, (2013), 38-43.</a:t>
            </a:r>
            <a:endParaRPr lang="ja-JP" altLang="en-US" sz="1400" u="sng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04791"/>
              </p:ext>
            </p:extLst>
          </p:nvPr>
        </p:nvGraphicFramePr>
        <p:xfrm>
          <a:off x="6335923" y="4345737"/>
          <a:ext cx="5700101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556"/>
                <a:gridCol w="2244680"/>
                <a:gridCol w="2232865"/>
              </a:tblGrid>
              <a:tr h="264420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Scatterer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Absorber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Crystal size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2.0 ×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800" baseline="0" dirty="0" smtClean="0"/>
                        <a:t>2.0 × 4.0 mm</a:t>
                      </a:r>
                      <a:r>
                        <a:rPr kumimoji="1" lang="en-US" altLang="ja-JP" sz="1800" baseline="30000" dirty="0" smtClean="0"/>
                        <a:t>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2.0 ×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800" baseline="0" dirty="0" smtClean="0"/>
                        <a:t>2.0 × 2.0 mm</a:t>
                      </a:r>
                      <a:r>
                        <a:rPr kumimoji="1" lang="en-US" altLang="ja-JP" sz="1800" baseline="30000" dirty="0" smtClean="0"/>
                        <a:t>3</a:t>
                      </a:r>
                      <a:endParaRPr kumimoji="1" lang="ja-JP" alt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Array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11 × 11 arrays</a:t>
                      </a:r>
                    </a:p>
                    <a:p>
                      <a:pPr algn="ctr"/>
                      <a:r>
                        <a:rPr kumimoji="1" lang="en-US" altLang="ja-JP" sz="1800" dirty="0" smtClean="0"/>
                        <a:t> 2 × 2 set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11 × 11 arrays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 2 × 2 set</a:t>
                      </a:r>
                      <a:endParaRPr kumimoji="1" lang="ja-JP" alt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Layer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6335923" y="4002650"/>
            <a:ext cx="570010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u="sng" dirty="0" smtClean="0"/>
              <a:t>Configuration of DOI-CC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55973" y="1222024"/>
            <a:ext cx="4044376" cy="2339439"/>
            <a:chOff x="155973" y="1341912"/>
            <a:chExt cx="4044376" cy="233943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93851" y="1447824"/>
              <a:ext cx="3764479" cy="2149434"/>
              <a:chOff x="293851" y="1447824"/>
              <a:chExt cx="3764479" cy="2149434"/>
            </a:xfrm>
          </p:grpSpPr>
          <p:pic>
            <p:nvPicPr>
              <p:cNvPr id="35" name="図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65" t="55647" r="5088" b="3892"/>
              <a:stretch/>
            </p:blipFill>
            <p:spPr>
              <a:xfrm>
                <a:off x="293851" y="1447824"/>
                <a:ext cx="3764479" cy="2149434"/>
              </a:xfrm>
              <a:prstGeom prst="rect">
                <a:avLst/>
              </a:prstGeom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293851" y="3111335"/>
                <a:ext cx="293202" cy="48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155973" y="1341912"/>
              <a:ext cx="4044376" cy="233943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9" y="780837"/>
            <a:ext cx="5867724" cy="5359421"/>
          </a:xfrm>
        </p:spPr>
        <p:txBody>
          <a:bodyPr/>
          <a:lstStyle/>
          <a:p>
            <a:r>
              <a:rPr lang="en-US" altLang="ja-JP" dirty="0" smtClean="0"/>
              <a:t> Experimental setup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(a small bottle filled with 223-Ra)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solidFill>
                  <a:schemeClr val="bg1"/>
                </a:solidFill>
              </a:rPr>
              <a:t>Confirm whether DOI-CC can reconstruct the true position of 223-Ra</a:t>
            </a:r>
            <a:endParaRPr kumimoji="1" lang="en-US" altLang="ja-JP" sz="2800" dirty="0" smtClean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65807" y="1458286"/>
            <a:ext cx="5603867" cy="3155604"/>
            <a:chOff x="543938" y="900195"/>
            <a:chExt cx="8589602" cy="4836907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09" t="7969" r="1421" b="54809"/>
            <a:stretch/>
          </p:blipFill>
          <p:spPr>
            <a:xfrm rot="10800000">
              <a:off x="543938" y="3115005"/>
              <a:ext cx="3140838" cy="2543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フローチャート: 磁気ディスク 17"/>
            <p:cNvSpPr/>
            <p:nvPr/>
          </p:nvSpPr>
          <p:spPr>
            <a:xfrm>
              <a:off x="6426764" y="3561819"/>
              <a:ext cx="448189" cy="699421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左右矢印 18"/>
            <p:cNvSpPr/>
            <p:nvPr/>
          </p:nvSpPr>
          <p:spPr>
            <a:xfrm>
              <a:off x="3219708" y="3879694"/>
              <a:ext cx="3239936" cy="205736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0" name="フローチャート: 磁気ディスク 19"/>
            <p:cNvSpPr/>
            <p:nvPr/>
          </p:nvSpPr>
          <p:spPr>
            <a:xfrm>
              <a:off x="5374054" y="1405455"/>
              <a:ext cx="403424" cy="629562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左右矢印 22"/>
            <p:cNvSpPr/>
            <p:nvPr/>
          </p:nvSpPr>
          <p:spPr>
            <a:xfrm rot="18784199">
              <a:off x="2737195" y="2780008"/>
              <a:ext cx="3239936" cy="205736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448109" y="4180295"/>
              <a:ext cx="1162691" cy="155680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10cm</a:t>
              </a:r>
            </a:p>
            <a:p>
              <a:pPr algn="ctr"/>
              <a:r>
                <a:rPr kumimoji="1" lang="en-US" altLang="ja-JP" sz="2000" dirty="0" smtClean="0"/>
                <a:t>or</a:t>
              </a:r>
            </a:p>
            <a:p>
              <a:pPr algn="ctr"/>
              <a:r>
                <a:rPr kumimoji="1" lang="en-US" altLang="ja-JP" sz="2000" dirty="0" smtClean="0"/>
                <a:t>15cm</a:t>
              </a:r>
            </a:p>
          </p:txBody>
        </p:sp>
        <p:sp>
          <p:nvSpPr>
            <p:cNvPr id="25" name="円弧 24"/>
            <p:cNvSpPr/>
            <p:nvPr/>
          </p:nvSpPr>
          <p:spPr>
            <a:xfrm rot="1027864">
              <a:off x="3474548" y="3442989"/>
              <a:ext cx="733374" cy="850731"/>
            </a:xfrm>
            <a:prstGeom prst="arc">
              <a:avLst>
                <a:gd name="adj1" fmla="val 15693917"/>
                <a:gd name="adj2" fmla="val 21111186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236610" y="3229605"/>
                  <a:ext cx="692897" cy="471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kumimoji="0" lang="en-US" altLang="ja-JP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610" y="3229605"/>
                  <a:ext cx="692897" cy="4717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162" r="-12162"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グループ化 4"/>
            <p:cNvGrpSpPr/>
            <p:nvPr/>
          </p:nvGrpSpPr>
          <p:grpSpPr>
            <a:xfrm>
              <a:off x="5967148" y="900195"/>
              <a:ext cx="3166392" cy="1640072"/>
              <a:chOff x="6150054" y="782789"/>
              <a:chExt cx="3166392" cy="1640072"/>
            </a:xfrm>
          </p:grpSpPr>
          <p:sp>
            <p:nvSpPr>
              <p:cNvPr id="28" name="角丸四角形吹き出し 27"/>
              <p:cNvSpPr/>
              <p:nvPr/>
            </p:nvSpPr>
            <p:spPr>
              <a:xfrm>
                <a:off x="6150054" y="782789"/>
                <a:ext cx="3166392" cy="1640072"/>
              </a:xfrm>
              <a:prstGeom prst="wedgeRoundRectCallout">
                <a:avLst>
                  <a:gd name="adj1" fmla="val -26334"/>
                  <a:gd name="adj2" fmla="val 122272"/>
                  <a:gd name="adj3" fmla="val 16667"/>
                </a:avLst>
              </a:prstGeom>
              <a:noFill/>
              <a:ln w="19050" cap="rnd" cmpd="sng" algn="ctr">
                <a:solidFill>
                  <a:srgbClr val="A5301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6150054" y="824420"/>
                <a:ext cx="3166392" cy="155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A small bottle filled with 223-Ra (0.56 </a:t>
                </a:r>
                <a:r>
                  <a:rPr kumimoji="1" lang="en-US" altLang="ja-JP" sz="2000" dirty="0" err="1" smtClean="0"/>
                  <a:t>MBq</a:t>
                </a:r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1144922" y="2023581"/>
              <a:ext cx="1686991" cy="613288"/>
              <a:chOff x="2082072" y="1556947"/>
              <a:chExt cx="1686991" cy="613288"/>
            </a:xfrm>
          </p:grpSpPr>
          <p:sp>
            <p:nvSpPr>
              <p:cNvPr id="30" name="角丸四角形吹き出し 29"/>
              <p:cNvSpPr/>
              <p:nvPr/>
            </p:nvSpPr>
            <p:spPr>
              <a:xfrm>
                <a:off x="2082072" y="1568385"/>
                <a:ext cx="1686991" cy="590413"/>
              </a:xfrm>
              <a:prstGeom prst="wedgeRoundRectCallout">
                <a:avLst>
                  <a:gd name="adj1" fmla="val -2557"/>
                  <a:gd name="adj2" fmla="val 293101"/>
                  <a:gd name="adj3" fmla="val 16667"/>
                </a:avLst>
              </a:prstGeom>
              <a:noFill/>
              <a:ln w="19050" cap="rnd" cmpd="sng" algn="ctr">
                <a:solidFill>
                  <a:srgbClr val="A5301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082075" y="1556947"/>
                <a:ext cx="1686988" cy="61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DOI-CC</a:t>
                </a:r>
                <a:endParaRPr kumimoji="1" lang="ja-JP" altLang="en-US" sz="1600" dirty="0"/>
              </a:p>
            </p:txBody>
          </p:sp>
        </p:grpSp>
      </p:grpSp>
      <p:sp>
        <p:nvSpPr>
          <p:cNvPr id="36" name="テキスト ボックス 35"/>
          <p:cNvSpPr txBox="1"/>
          <p:nvPr/>
        </p:nvSpPr>
        <p:spPr>
          <a:xfrm>
            <a:off x="339011" y="4852148"/>
            <a:ext cx="563834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Set the bottle at 4 positions: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10 cm 0 deg. / 10 cm 45 deg. /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15 cm 0 deg. / 15 cm 45 deg.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The time for each measurement: </a:t>
            </a:r>
            <a:r>
              <a:rPr lang="en-US" altLang="ja-JP" sz="2000" u="sng" dirty="0" smtClean="0"/>
              <a:t>20 min</a:t>
            </a:r>
          </a:p>
        </p:txBody>
      </p:sp>
      <p:cxnSp>
        <p:nvCxnSpPr>
          <p:cNvPr id="37" name="直線コネクタ 36"/>
          <p:cNvCxnSpPr/>
          <p:nvPr/>
        </p:nvCxnSpPr>
        <p:spPr>
          <a:xfrm flipH="1" flipV="1">
            <a:off x="6092043" y="832270"/>
            <a:ext cx="3956" cy="53079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6095999" y="1270660"/>
            <a:ext cx="0" cy="48695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6233532" y="816166"/>
            <a:ext cx="5867724" cy="535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Energy spectrum (all events)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6314967" y="1276289"/>
            <a:ext cx="5522431" cy="3783918"/>
            <a:chOff x="3860827" y="1607009"/>
            <a:chExt cx="4053374" cy="2777334"/>
          </a:xfrm>
        </p:grpSpPr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627" r="43339" b="-1"/>
            <a:stretch/>
          </p:blipFill>
          <p:spPr>
            <a:xfrm>
              <a:off x="3860827" y="1607009"/>
              <a:ext cx="4053374" cy="2777334"/>
            </a:xfrm>
            <a:prstGeom prst="rect">
              <a:avLst/>
            </a:prstGeom>
            <a:ln w="28575">
              <a:solidFill>
                <a:srgbClr val="A53010"/>
              </a:solidFill>
            </a:ln>
          </p:spPr>
        </p:pic>
        <p:grpSp>
          <p:nvGrpSpPr>
            <p:cNvPr id="43" name="グループ化 42"/>
            <p:cNvGrpSpPr/>
            <p:nvPr/>
          </p:nvGrpSpPr>
          <p:grpSpPr>
            <a:xfrm>
              <a:off x="6102593" y="3602796"/>
              <a:ext cx="1302996" cy="339780"/>
              <a:chOff x="7796682" y="2691491"/>
              <a:chExt cx="2527095" cy="353909"/>
            </a:xfrm>
          </p:grpSpPr>
          <p:sp>
            <p:nvSpPr>
              <p:cNvPr id="53" name="角丸四角形吹き出し 52"/>
              <p:cNvSpPr/>
              <p:nvPr/>
            </p:nvSpPr>
            <p:spPr>
              <a:xfrm>
                <a:off x="7796682" y="2691491"/>
                <a:ext cx="2527095" cy="353909"/>
              </a:xfrm>
              <a:prstGeom prst="wedgeRoundRectCallout">
                <a:avLst>
                  <a:gd name="adj1" fmla="val -71372"/>
                  <a:gd name="adj2" fmla="val 41218"/>
                  <a:gd name="adj3" fmla="val 16667"/>
                </a:avLst>
              </a:prstGeom>
              <a:solidFill>
                <a:schemeClr val="bg1"/>
              </a:solidFill>
              <a:ln w="19050" cap="rnd" cmpd="sng" algn="ctr">
                <a:solidFill>
                  <a:srgbClr val="A5301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7796683" y="2712165"/>
                <a:ext cx="2527092" cy="282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324-351 </a:t>
                </a:r>
                <a:r>
                  <a:rPr kumimoji="0" lang="en-US" altLang="ja-JP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keV</a:t>
                </a:r>
                <a:endPara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5636572" y="3083200"/>
              <a:ext cx="1409461" cy="339781"/>
              <a:chOff x="7796681" y="2691490"/>
              <a:chExt cx="4507432" cy="353910"/>
            </a:xfrm>
          </p:grpSpPr>
          <p:sp>
            <p:nvSpPr>
              <p:cNvPr id="51" name="角丸四角形吹き出し 50"/>
              <p:cNvSpPr/>
              <p:nvPr/>
            </p:nvSpPr>
            <p:spPr>
              <a:xfrm>
                <a:off x="7796683" y="2691490"/>
                <a:ext cx="4507430" cy="353910"/>
              </a:xfrm>
              <a:prstGeom prst="wedgeRoundRectCallout">
                <a:avLst>
                  <a:gd name="adj1" fmla="val -55197"/>
                  <a:gd name="adj2" fmla="val 158043"/>
                  <a:gd name="adj3" fmla="val 16667"/>
                </a:avLst>
              </a:prstGeom>
              <a:solidFill>
                <a:schemeClr val="bg1"/>
              </a:solidFill>
              <a:ln w="19050" cap="rnd" cmpd="sng" algn="ctr">
                <a:solidFill>
                  <a:srgbClr val="A5301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7796681" y="2732840"/>
                <a:ext cx="4507432" cy="282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269</a:t>
                </a:r>
                <a:r>
                  <a:rPr kumimoji="0" lang="en-US" altLang="ja-JP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 &amp; </a:t>
                </a:r>
                <a:r>
                  <a:rPr kumimoji="0" lang="en-US" altLang="ja-JP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271 </a:t>
                </a:r>
                <a:r>
                  <a:rPr kumimoji="0" lang="en-US" altLang="ja-JP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keV</a:t>
                </a:r>
                <a:endPara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5532663" y="1747682"/>
              <a:ext cx="878528" cy="339781"/>
              <a:chOff x="5532663" y="1863559"/>
              <a:chExt cx="878528" cy="339781"/>
            </a:xfrm>
          </p:grpSpPr>
          <p:sp>
            <p:nvSpPr>
              <p:cNvPr id="49" name="角丸四角形吹き出し 48"/>
              <p:cNvSpPr/>
              <p:nvPr/>
            </p:nvSpPr>
            <p:spPr>
              <a:xfrm>
                <a:off x="5532663" y="1863559"/>
                <a:ext cx="878528" cy="339781"/>
              </a:xfrm>
              <a:prstGeom prst="wedgeRoundRectCallout">
                <a:avLst>
                  <a:gd name="adj1" fmla="val -109171"/>
                  <a:gd name="adj2" fmla="val 2078"/>
                  <a:gd name="adj3" fmla="val 16667"/>
                </a:avLst>
              </a:prstGeom>
              <a:solidFill>
                <a:schemeClr val="bg1"/>
              </a:solidFill>
              <a:ln w="19050" cap="rnd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5579422" y="1883408"/>
                <a:ext cx="785010" cy="27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  <a:latin typeface="Century Gothic" panose="020B0502020202020204"/>
                    <a:ea typeface="メイリオ" panose="020B0604030504040204" pitchFamily="50" charset="-128"/>
                  </a:rPr>
                  <a:t>84</a:t>
                </a:r>
                <a:r>
                  <a:rPr kumimoji="0" lang="en-US" altLang="ja-JP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 </a:t>
                </a:r>
                <a:r>
                  <a:rPr kumimoji="0" lang="en-US" altLang="ja-JP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keV</a:t>
                </a:r>
                <a:endPara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5368755" y="2483621"/>
              <a:ext cx="1075648" cy="339781"/>
              <a:chOff x="5532663" y="1863559"/>
              <a:chExt cx="878528" cy="339781"/>
            </a:xfrm>
          </p:grpSpPr>
          <p:sp>
            <p:nvSpPr>
              <p:cNvPr id="47" name="角丸四角形吹き出し 46"/>
              <p:cNvSpPr/>
              <p:nvPr/>
            </p:nvSpPr>
            <p:spPr>
              <a:xfrm>
                <a:off x="5532663" y="1863559"/>
                <a:ext cx="878528" cy="339781"/>
              </a:xfrm>
              <a:prstGeom prst="wedgeRoundRectCallout">
                <a:avLst>
                  <a:gd name="adj1" fmla="val -68957"/>
                  <a:gd name="adj2" fmla="val 243669"/>
                  <a:gd name="adj3" fmla="val 16667"/>
                </a:avLst>
              </a:prstGeom>
              <a:solidFill>
                <a:schemeClr val="bg1"/>
              </a:solidFill>
              <a:ln w="19050" cap="rnd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579422" y="1883408"/>
                <a:ext cx="804642" cy="27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  <a:latin typeface="Century Gothic" panose="020B0502020202020204"/>
                    <a:ea typeface="メイリオ" panose="020B0604030504040204" pitchFamily="50" charset="-128"/>
                  </a:rPr>
                  <a:t>154</a:t>
                </a:r>
                <a:r>
                  <a:rPr kumimoji="0" lang="en-US" altLang="ja-JP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 </a:t>
                </a:r>
                <a:r>
                  <a:rPr kumimoji="0" lang="en-US" altLang="ja-JP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メイリオ" panose="020B0604030504040204" pitchFamily="50" charset="-128"/>
                  </a:rPr>
                  <a:t>keV</a:t>
                </a:r>
                <a:endPara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55" name="テキスト ボックス 54"/>
          <p:cNvSpPr txBox="1"/>
          <p:nvPr/>
        </p:nvSpPr>
        <p:spPr>
          <a:xfrm>
            <a:off x="6282987" y="5185991"/>
            <a:ext cx="563834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Set two energy bands for image reconstruction:</a:t>
            </a:r>
          </a:p>
          <a:p>
            <a:pPr algn="r"/>
            <a:r>
              <a:rPr lang="en-US" altLang="ja-JP" sz="2000" u="sng" dirty="0" smtClean="0"/>
              <a:t>260-310 </a:t>
            </a:r>
            <a:r>
              <a:rPr lang="en-US" altLang="ja-JP" sz="2000" u="sng" dirty="0" err="1" smtClean="0"/>
              <a:t>keV</a:t>
            </a:r>
            <a:r>
              <a:rPr lang="en-US" altLang="ja-JP" sz="2000" dirty="0" smtClean="0"/>
              <a:t> (target 269 &amp; 271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)</a:t>
            </a:r>
          </a:p>
          <a:p>
            <a:pPr algn="r"/>
            <a:r>
              <a:rPr lang="en-US" altLang="ja-JP" sz="2000" u="sng" dirty="0" smtClean="0"/>
              <a:t>288-388 </a:t>
            </a:r>
            <a:r>
              <a:rPr lang="en-US" altLang="ja-JP" sz="2000" u="sng" dirty="0" err="1" smtClean="0"/>
              <a:t>keV</a:t>
            </a:r>
            <a:r>
              <a:rPr lang="en-US" altLang="ja-JP" sz="2000" dirty="0" smtClean="0"/>
              <a:t>    (target 324-351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040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Imaging (a small bottle filled with 223-Ra)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318" y="6243126"/>
            <a:ext cx="117433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</a:rPr>
              <a:t>R</a:t>
            </a:r>
            <a:r>
              <a:rPr lang="en-US" altLang="ja-JP" sz="2800" dirty="0" smtClean="0">
                <a:solidFill>
                  <a:schemeClr val="bg1"/>
                </a:solidFill>
              </a:rPr>
              <a:t>econstruct the true position of 223-Ra with DOI-CC successfully</a:t>
            </a:r>
            <a:endParaRPr kumimoji="1" lang="en-US" altLang="ja-JP" sz="2800" dirty="0" smtClean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14300" y="677968"/>
            <a:ext cx="11990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824804" y="1771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8</a:t>
            </a:r>
            <a:endParaRPr kumimoji="1" lang="ja-JP" altLang="en-US" dirty="0"/>
          </a:p>
        </p:txBody>
      </p: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318" y="780837"/>
            <a:ext cx="11880052" cy="5359421"/>
          </a:xfrm>
        </p:spPr>
        <p:txBody>
          <a:bodyPr/>
          <a:lstStyle/>
          <a:p>
            <a:r>
              <a:rPr lang="en-US" altLang="ja-JP" dirty="0" smtClean="0"/>
              <a:t> Reconstructed images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- MLEM (maximum likelihood expectation maximization) reconstruction images</a:t>
            </a:r>
            <a:endParaRPr lang="en-US" altLang="ja-JP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98527" y="1761977"/>
            <a:ext cx="11563533" cy="4303409"/>
            <a:chOff x="398527" y="1761977"/>
            <a:chExt cx="11563533" cy="4303409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1666560" y="2180295"/>
              <a:ext cx="10295500" cy="1899758"/>
              <a:chOff x="1914651" y="1979011"/>
              <a:chExt cx="9387251" cy="1732165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1914651" y="1979011"/>
                <a:ext cx="2257272" cy="1692956"/>
                <a:chOff x="417406" y="2816585"/>
                <a:chExt cx="2336965" cy="1752726"/>
              </a:xfrm>
            </p:grpSpPr>
            <p:pic>
              <p:nvPicPr>
                <p:cNvPr id="72" name="図 7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406" y="2816587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73" name="正方形/長方形 72"/>
                <p:cNvSpPr/>
                <p:nvPr/>
              </p:nvSpPr>
              <p:spPr>
                <a:xfrm>
                  <a:off x="731401" y="2816585"/>
                  <a:ext cx="1708974" cy="1752723"/>
                </a:xfrm>
                <a:prstGeom prst="rect">
                  <a:avLst/>
                </a:prstGeom>
                <a:blipFill dpi="0" rotWithShape="1">
                  <a:blip r:embed="rId3">
                    <a:alphaModFix amt="39000"/>
                  </a:blip>
                  <a:srcRect/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59" name="円柱 58"/>
              <p:cNvSpPr/>
              <p:nvPr/>
            </p:nvSpPr>
            <p:spPr>
              <a:xfrm>
                <a:off x="2980013" y="2903082"/>
                <a:ext cx="104369" cy="195534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60" name="グループ化 59"/>
              <p:cNvGrpSpPr/>
              <p:nvPr/>
            </p:nvGrpSpPr>
            <p:grpSpPr>
              <a:xfrm>
                <a:off x="6654281" y="1997140"/>
                <a:ext cx="2257272" cy="1711085"/>
                <a:chOff x="3187135" y="2816585"/>
                <a:chExt cx="2336965" cy="1771495"/>
              </a:xfrm>
            </p:grpSpPr>
            <p:pic>
              <p:nvPicPr>
                <p:cNvPr id="70" name="図 6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7135" y="2816587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71" name="正方形/長方形 70"/>
                <p:cNvSpPr/>
                <p:nvPr/>
              </p:nvSpPr>
              <p:spPr>
                <a:xfrm>
                  <a:off x="3515138" y="2816585"/>
                  <a:ext cx="1758750" cy="1771495"/>
                </a:xfrm>
                <a:prstGeom prst="rect">
                  <a:avLst/>
                </a:prstGeom>
                <a:blipFill>
                  <a:blip r:embed="rId5">
                    <a:alphaModFix amt="39000"/>
                  </a:blip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61" name="円柱 60"/>
              <p:cNvSpPr/>
              <p:nvPr/>
            </p:nvSpPr>
            <p:spPr>
              <a:xfrm>
                <a:off x="7743940" y="2873763"/>
                <a:ext cx="77953" cy="195534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62" name="グループ化 61"/>
              <p:cNvGrpSpPr/>
              <p:nvPr/>
            </p:nvGrpSpPr>
            <p:grpSpPr>
              <a:xfrm>
                <a:off x="4277422" y="1981962"/>
                <a:ext cx="2257271" cy="1729214"/>
                <a:chOff x="1762452" y="4893883"/>
                <a:chExt cx="2336965" cy="1790264"/>
              </a:xfrm>
            </p:grpSpPr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2452" y="4893883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69" name="正方形/長方形 68"/>
                <p:cNvSpPr/>
                <p:nvPr/>
              </p:nvSpPr>
              <p:spPr>
                <a:xfrm flipH="1">
                  <a:off x="2051559" y="4912652"/>
                  <a:ext cx="1758750" cy="1771495"/>
                </a:xfrm>
                <a:prstGeom prst="rect">
                  <a:avLst/>
                </a:prstGeom>
                <a:blipFill>
                  <a:blip r:embed="rId7">
                    <a:alphaModFix amt="39000"/>
                  </a:blip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63" name="円柱 62"/>
              <p:cNvSpPr/>
              <p:nvPr/>
            </p:nvSpPr>
            <p:spPr>
              <a:xfrm>
                <a:off x="4994248" y="2895006"/>
                <a:ext cx="119177" cy="261511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>
                <a:off x="9044630" y="2000091"/>
                <a:ext cx="2257272" cy="1711085"/>
                <a:chOff x="4532181" y="4893882"/>
                <a:chExt cx="2336965" cy="1771495"/>
              </a:xfrm>
            </p:grpSpPr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2181" y="4893883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67" name="正方形/長方形 66"/>
                <p:cNvSpPr/>
                <p:nvPr/>
              </p:nvSpPr>
              <p:spPr>
                <a:xfrm flipH="1">
                  <a:off x="4825664" y="4893882"/>
                  <a:ext cx="1758750" cy="1771495"/>
                </a:xfrm>
                <a:prstGeom prst="rect">
                  <a:avLst/>
                </a:prstGeom>
                <a:blipFill>
                  <a:blip r:embed="rId9">
                    <a:alphaModFix amt="39000"/>
                  </a:blip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65" name="円柱 64"/>
              <p:cNvSpPr/>
              <p:nvPr/>
            </p:nvSpPr>
            <p:spPr>
              <a:xfrm>
                <a:off x="9797225" y="2867712"/>
                <a:ext cx="53629" cy="195534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74" name="グループ化 73"/>
            <p:cNvGrpSpPr/>
            <p:nvPr/>
          </p:nvGrpSpPr>
          <p:grpSpPr>
            <a:xfrm>
              <a:off x="1662802" y="4159084"/>
              <a:ext cx="10299258" cy="1906302"/>
              <a:chOff x="1911223" y="3781319"/>
              <a:chExt cx="9390679" cy="1738132"/>
            </a:xfrm>
          </p:grpSpPr>
          <p:grpSp>
            <p:nvGrpSpPr>
              <p:cNvPr id="75" name="グループ化 74"/>
              <p:cNvGrpSpPr/>
              <p:nvPr/>
            </p:nvGrpSpPr>
            <p:grpSpPr>
              <a:xfrm>
                <a:off x="1911223" y="3781319"/>
                <a:ext cx="2257272" cy="1692956"/>
                <a:chOff x="417406" y="2816585"/>
                <a:chExt cx="2336965" cy="1752726"/>
              </a:xfrm>
            </p:grpSpPr>
            <p:pic>
              <p:nvPicPr>
                <p:cNvPr id="89" name="図 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406" y="2816587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90" name="正方形/長方形 89"/>
                <p:cNvSpPr/>
                <p:nvPr/>
              </p:nvSpPr>
              <p:spPr>
                <a:xfrm>
                  <a:off x="731401" y="2816585"/>
                  <a:ext cx="1708974" cy="1752723"/>
                </a:xfrm>
                <a:prstGeom prst="rect">
                  <a:avLst/>
                </a:prstGeom>
                <a:blipFill dpi="0" rotWithShape="1">
                  <a:blip r:embed="rId10">
                    <a:alphaModFix amt="39000"/>
                  </a:blip>
                  <a:srcRect/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76" name="円柱 75"/>
              <p:cNvSpPr/>
              <p:nvPr/>
            </p:nvSpPr>
            <p:spPr>
              <a:xfrm>
                <a:off x="2980012" y="4715199"/>
                <a:ext cx="104370" cy="195534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77" name="グループ化 76"/>
              <p:cNvGrpSpPr/>
              <p:nvPr/>
            </p:nvGrpSpPr>
            <p:grpSpPr>
              <a:xfrm>
                <a:off x="6665505" y="3808366"/>
                <a:ext cx="2257272" cy="1711085"/>
                <a:chOff x="3187135" y="2816585"/>
                <a:chExt cx="2336965" cy="1771495"/>
              </a:xfrm>
            </p:grpSpPr>
            <p:pic>
              <p:nvPicPr>
                <p:cNvPr id="87" name="図 8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7135" y="2816587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88" name="正方形/長方形 87"/>
                <p:cNvSpPr/>
                <p:nvPr/>
              </p:nvSpPr>
              <p:spPr>
                <a:xfrm>
                  <a:off x="3515138" y="2816585"/>
                  <a:ext cx="1758750" cy="1771495"/>
                </a:xfrm>
                <a:prstGeom prst="rect">
                  <a:avLst/>
                </a:prstGeom>
                <a:blipFill>
                  <a:blip r:embed="rId11">
                    <a:alphaModFix amt="39000"/>
                  </a:blip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78" name="円柱 77"/>
              <p:cNvSpPr/>
              <p:nvPr/>
            </p:nvSpPr>
            <p:spPr>
              <a:xfrm>
                <a:off x="7736894" y="4682037"/>
                <a:ext cx="84999" cy="195534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79" name="グループ化 78"/>
              <p:cNvGrpSpPr/>
              <p:nvPr/>
            </p:nvGrpSpPr>
            <p:grpSpPr>
              <a:xfrm>
                <a:off x="4283912" y="3790237"/>
                <a:ext cx="2257271" cy="1729214"/>
                <a:chOff x="1762452" y="4893883"/>
                <a:chExt cx="2336965" cy="1790264"/>
              </a:xfrm>
            </p:grpSpPr>
            <p:pic>
              <p:nvPicPr>
                <p:cNvPr id="85" name="図 8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2452" y="4893883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86" name="正方形/長方形 85"/>
                <p:cNvSpPr/>
                <p:nvPr/>
              </p:nvSpPr>
              <p:spPr>
                <a:xfrm flipH="1">
                  <a:off x="2051559" y="4912652"/>
                  <a:ext cx="1758750" cy="1771495"/>
                </a:xfrm>
                <a:prstGeom prst="rect">
                  <a:avLst/>
                </a:prstGeom>
                <a:blipFill>
                  <a:blip r:embed="rId12">
                    <a:alphaModFix amt="39000"/>
                  </a:blip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80" name="円柱 79"/>
              <p:cNvSpPr/>
              <p:nvPr/>
            </p:nvSpPr>
            <p:spPr>
              <a:xfrm>
                <a:off x="4994248" y="4714592"/>
                <a:ext cx="119178" cy="257625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81" name="グループ化 80"/>
              <p:cNvGrpSpPr/>
              <p:nvPr/>
            </p:nvGrpSpPr>
            <p:grpSpPr>
              <a:xfrm>
                <a:off x="9044630" y="3799609"/>
                <a:ext cx="2257272" cy="1711085"/>
                <a:chOff x="4532181" y="4893882"/>
                <a:chExt cx="2336965" cy="1771495"/>
              </a:xfrm>
            </p:grpSpPr>
            <p:pic>
              <p:nvPicPr>
                <p:cNvPr id="83" name="図 8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2181" y="4893883"/>
                  <a:ext cx="2336965" cy="1752724"/>
                </a:xfrm>
                <a:prstGeom prst="rect">
                  <a:avLst/>
                </a:prstGeom>
              </p:spPr>
            </p:pic>
            <p:sp>
              <p:nvSpPr>
                <p:cNvPr id="84" name="正方形/長方形 83"/>
                <p:cNvSpPr/>
                <p:nvPr/>
              </p:nvSpPr>
              <p:spPr>
                <a:xfrm flipH="1">
                  <a:off x="4825664" y="4893882"/>
                  <a:ext cx="1758750" cy="1771495"/>
                </a:xfrm>
                <a:prstGeom prst="rect">
                  <a:avLst/>
                </a:prstGeom>
                <a:blipFill>
                  <a:blip r:embed="rId13">
                    <a:alphaModFix amt="39000"/>
                  </a:blip>
                  <a:stretch>
                    <a:fillRect l="-156927" t="-13946" r="-22763" b="-12699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  <p:sp>
            <p:nvSpPr>
              <p:cNvPr id="82" name="円柱 81"/>
              <p:cNvSpPr/>
              <p:nvPr/>
            </p:nvSpPr>
            <p:spPr>
              <a:xfrm>
                <a:off x="9797225" y="4672639"/>
                <a:ext cx="53629" cy="195534"/>
              </a:xfrm>
              <a:prstGeom prst="can">
                <a:avLst/>
              </a:prstGeom>
              <a:noFill/>
              <a:ln w="190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93" name="テキスト ボックス 92"/>
            <p:cNvSpPr txBox="1"/>
            <p:nvPr/>
          </p:nvSpPr>
          <p:spPr>
            <a:xfrm>
              <a:off x="506445" y="2950798"/>
              <a:ext cx="1031052" cy="646331"/>
            </a:xfrm>
            <a:prstGeom prst="rect">
              <a:avLst/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324-351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keV</a:t>
              </a:r>
              <a:endPara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398527" y="4789070"/>
              <a:ext cx="1257075" cy="646331"/>
            </a:xfrm>
            <a:prstGeom prst="rect">
              <a:avLst/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269</a:t>
              </a:r>
              <a:r>
                <a:rPr kumimoji="0" lang="en-US" altLang="ja-JP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 &amp; </a:t>
              </a: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271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keV</a:t>
              </a:r>
              <a:endPara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059940" y="1765798"/>
              <a:ext cx="1688907" cy="369332"/>
            </a:xfrm>
            <a:prstGeom prst="rect">
              <a:avLst/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10 cm 0 deg.</a:t>
              </a:r>
              <a:endPara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4629644" y="1763046"/>
              <a:ext cx="1754007" cy="369332"/>
            </a:xfrm>
            <a:prstGeom prst="rect">
              <a:avLst/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10 cm 45 deg.</a:t>
              </a:r>
              <a:endPara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7309719" y="1761977"/>
              <a:ext cx="1688907" cy="369332"/>
            </a:xfrm>
            <a:prstGeom prst="rect">
              <a:avLst/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15 cm 0 deg.</a:t>
              </a:r>
              <a:endPara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9837653" y="1767833"/>
              <a:ext cx="1780658" cy="369332"/>
            </a:xfrm>
            <a:prstGeom prst="rect">
              <a:avLst/>
            </a:prstGeom>
            <a:noFill/>
            <a:ln w="19050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メイリオ" panose="020B0604030504040204" pitchFamily="50" charset="-128"/>
                  <a:cs typeface="+mn-cs"/>
                </a:rPr>
                <a:t>15 cm 45 deg.</a:t>
              </a:r>
              <a:endPara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0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29881</TotalTime>
  <Words>1781</Words>
  <Application>Microsoft Office PowerPoint</Application>
  <PresentationFormat>ワイド画面</PresentationFormat>
  <Paragraphs>372</Paragraphs>
  <Slides>23</Slides>
  <Notes>1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ＭＳ Ｐゴシック</vt:lpstr>
      <vt:lpstr>メイリオ</vt:lpstr>
      <vt:lpstr>Arial</vt:lpstr>
      <vt:lpstr>Calibri</vt:lpstr>
      <vt:lpstr>Calibri Light</vt:lpstr>
      <vt:lpstr>Cambria Math</vt:lpstr>
      <vt:lpstr>Century Gothic</vt:lpstr>
      <vt:lpstr>Narkisim</vt:lpstr>
      <vt:lpstr>Symbol</vt:lpstr>
      <vt:lpstr>Wingdings</vt:lpstr>
      <vt:lpstr>Office テーマ</vt:lpstr>
      <vt:lpstr>First demonstration of portable Compton camera  to visualize 223-Ra concentration for radionuclide therapy </vt:lpstr>
      <vt:lpstr>Outline</vt:lpstr>
      <vt:lpstr>Introduction</vt:lpstr>
      <vt:lpstr>223-Ra</vt:lpstr>
      <vt:lpstr>SPECT vs. A Compton camera</vt:lpstr>
      <vt:lpstr>A Compton camera</vt:lpstr>
      <vt:lpstr>A Compton camera (DOI-CC)</vt:lpstr>
      <vt:lpstr>Imaging (a small bottle filled with 223-Ra)</vt:lpstr>
      <vt:lpstr>Imaging (a small bottle filled with 223-Ra)</vt:lpstr>
      <vt:lpstr>Imaging (NEMA IEC body phantom)</vt:lpstr>
      <vt:lpstr>Imaging (NEMA IEC body phantom)</vt:lpstr>
      <vt:lpstr>Imaging (NEMA IEC body phantom)</vt:lpstr>
      <vt:lpstr>Imaging (NEMA IEC body phantom)</vt:lpstr>
      <vt:lpstr>Imaging (NEMA IEC body phantom)</vt:lpstr>
      <vt:lpstr>Imaging (NEMA IEC body phantom)</vt:lpstr>
      <vt:lpstr>Analysis (NEMA IEC body phantom)</vt:lpstr>
      <vt:lpstr>Analysis (NEMA IEC body phantom)</vt:lpstr>
      <vt:lpstr>Analysis (NEMA IEC body phantom)</vt:lpstr>
      <vt:lpstr>Conclusion</vt:lpstr>
      <vt:lpstr>Future Work</vt:lpstr>
      <vt:lpstr>PowerPoint プレゼンテーション</vt:lpstr>
      <vt:lpstr>Appendix (Analyze NEMA IEC body phantom)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進捗報告会</dc:title>
  <dc:creator>K-Fujieda</dc:creator>
  <cp:lastModifiedBy>K-Fujieda</cp:lastModifiedBy>
  <cp:revision>1365</cp:revision>
  <dcterms:created xsi:type="dcterms:W3CDTF">2017-06-14T03:23:16Z</dcterms:created>
  <dcterms:modified xsi:type="dcterms:W3CDTF">2018-11-28T05:05:00Z</dcterms:modified>
</cp:coreProperties>
</file>