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69" r:id="rId3"/>
    <p:sldId id="381" r:id="rId4"/>
    <p:sldId id="380" r:id="rId5"/>
    <p:sldId id="339" r:id="rId6"/>
    <p:sldId id="341" r:id="rId7"/>
    <p:sldId id="394" r:id="rId8"/>
    <p:sldId id="396" r:id="rId9"/>
    <p:sldId id="265" r:id="rId10"/>
    <p:sldId id="338" r:id="rId11"/>
    <p:sldId id="389" r:id="rId12"/>
    <p:sldId id="372" r:id="rId13"/>
    <p:sldId id="382" r:id="rId14"/>
    <p:sldId id="370" r:id="rId15"/>
    <p:sldId id="330" r:id="rId16"/>
    <p:sldId id="388" r:id="rId17"/>
    <p:sldId id="371" r:id="rId18"/>
    <p:sldId id="387" r:id="rId19"/>
    <p:sldId id="392" r:id="rId20"/>
    <p:sldId id="365" r:id="rId21"/>
    <p:sldId id="368" r:id="rId22"/>
    <p:sldId id="397" r:id="rId23"/>
    <p:sldId id="398" r:id="rId24"/>
    <p:sldId id="399" r:id="rId25"/>
    <p:sldId id="340" r:id="rId26"/>
    <p:sldId id="400" r:id="rId27"/>
    <p:sldId id="401" r:id="rId28"/>
    <p:sldId id="354" r:id="rId29"/>
    <p:sldId id="403" r:id="rId30"/>
    <p:sldId id="402" r:id="rId31"/>
    <p:sldId id="390" r:id="rId32"/>
    <p:sldId id="267" r:id="rId33"/>
    <p:sldId id="266" r:id="rId34"/>
    <p:sldId id="391" r:id="rId35"/>
    <p:sldId id="366" r:id="rId36"/>
    <p:sldId id="333" r:id="rId3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DE0"/>
    <a:srgbClr val="E2F4F4"/>
    <a:srgbClr val="E1F3F5"/>
    <a:srgbClr val="E6E6E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136" autoAdjust="0"/>
  </p:normalViewPr>
  <p:slideViewPr>
    <p:cSldViewPr snapToGrid="0" showGuides="1">
      <p:cViewPr varScale="1">
        <p:scale>
          <a:sx n="57" d="100"/>
          <a:sy n="57" d="100"/>
        </p:scale>
        <p:origin x="10" y="398"/>
      </p:cViewPr>
      <p:guideLst>
        <p:guide orient="horz" pos="527"/>
        <p:guide pos="3863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kuya\Documents\&#30740;&#31350;\X&#32218;CT\ct_study\&#29289;&#36074;&#21029;&#12398;&#32218;&#28187;&#24369;&#20418;&#25968;&#12392;CT&#2051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75012556093617"/>
          <c:y val="4.6581783651616131E-2"/>
          <c:w val="0.79133552055993006"/>
          <c:h val="0.74350320793234181"/>
        </c:manualLayout>
      </c:layout>
      <c:scatterChart>
        <c:scatterStyle val="lineMarker"/>
        <c:varyColors val="0"/>
        <c:ser>
          <c:idx val="0"/>
          <c:order val="0"/>
          <c:tx>
            <c:v>Gd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Sheet1!$Q$10:$Q$21</c:f>
              <c:numCache>
                <c:formatCode>General</c:formatCode>
                <c:ptCount val="12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50.24</c:v>
                </c:pt>
                <c:pt idx="7">
                  <c:v>50.24</c:v>
                </c:pt>
                <c:pt idx="8">
                  <c:v>60</c:v>
                </c:pt>
                <c:pt idx="9">
                  <c:v>80</c:v>
                </c:pt>
                <c:pt idx="10">
                  <c:v>100</c:v>
                </c:pt>
                <c:pt idx="11">
                  <c:v>150</c:v>
                </c:pt>
              </c:numCache>
            </c:numRef>
          </c:xVal>
          <c:yVal>
            <c:numRef>
              <c:f>Sheet1!$S$10:$S$21</c:f>
              <c:numCache>
                <c:formatCode>General</c:formatCode>
                <c:ptCount val="12"/>
                <c:pt idx="0">
                  <c:v>2125.1</c:v>
                </c:pt>
                <c:pt idx="1">
                  <c:v>734.7</c:v>
                </c:pt>
                <c:pt idx="2">
                  <c:v>339.7</c:v>
                </c:pt>
                <c:pt idx="3">
                  <c:v>110.60000000000001</c:v>
                </c:pt>
                <c:pt idx="4">
                  <c:v>54.667999999999999</c:v>
                </c:pt>
                <c:pt idx="5">
                  <c:v>30.494</c:v>
                </c:pt>
                <c:pt idx="6">
                  <c:v>30.099</c:v>
                </c:pt>
                <c:pt idx="7">
                  <c:v>146.94000000000003</c:v>
                </c:pt>
                <c:pt idx="8">
                  <c:v>92.429999999999993</c:v>
                </c:pt>
                <c:pt idx="9">
                  <c:v>44.003000000000007</c:v>
                </c:pt>
                <c:pt idx="10">
                  <c:v>24.490000000000002</c:v>
                </c:pt>
                <c:pt idx="11">
                  <c:v>8.6900000000000013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19-4356-95FB-124E1298CAE3}"/>
            </c:ext>
          </c:extLst>
        </c:ser>
        <c:ser>
          <c:idx val="1"/>
          <c:order val="1"/>
          <c:tx>
            <c:v>Iodine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Sheet1!$V$10:$V$20</c:f>
              <c:numCache>
                <c:formatCode>0.00E+00</c:formatCode>
                <c:ptCount val="11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30</c:v>
                </c:pt>
                <c:pt idx="4">
                  <c:v>33.200000000000003</c:v>
                </c:pt>
                <c:pt idx="5">
                  <c:v>33.200000000000003</c:v>
                </c:pt>
                <c:pt idx="6">
                  <c:v>40</c:v>
                </c:pt>
                <c:pt idx="7">
                  <c:v>50</c:v>
                </c:pt>
                <c:pt idx="8">
                  <c:v>60</c:v>
                </c:pt>
                <c:pt idx="9">
                  <c:v>80</c:v>
                </c:pt>
                <c:pt idx="10">
                  <c:v>100</c:v>
                </c:pt>
              </c:numCache>
            </c:numRef>
          </c:xVal>
          <c:yVal>
            <c:numRef>
              <c:f>Sheet1!$X$10:$X$20</c:f>
              <c:numCache>
                <c:formatCode>0.00E+00</c:formatCode>
                <c:ptCount val="11"/>
                <c:pt idx="0">
                  <c:v>801.61799999999994</c:v>
                </c:pt>
                <c:pt idx="1">
                  <c:v>271.69229999999999</c:v>
                </c:pt>
                <c:pt idx="2">
                  <c:v>125.36989999999999</c:v>
                </c:pt>
                <c:pt idx="3">
                  <c:v>42.205729999999996</c:v>
                </c:pt>
                <c:pt idx="4">
                  <c:v>32.306289999999997</c:v>
                </c:pt>
                <c:pt idx="5">
                  <c:v>176.64189999999999</c:v>
                </c:pt>
                <c:pt idx="6">
                  <c:v>108.953</c:v>
                </c:pt>
                <c:pt idx="7">
                  <c:v>60.7376</c:v>
                </c:pt>
                <c:pt idx="8">
                  <c:v>37.354610000000001</c:v>
                </c:pt>
                <c:pt idx="9">
                  <c:v>17.304299999999998</c:v>
                </c:pt>
                <c:pt idx="10">
                  <c:v>9.5740599999999993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619-4356-95FB-124E1298CA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0313104"/>
        <c:axId val="510314064"/>
      </c:scatterChart>
      <c:valAx>
        <c:axId val="510313104"/>
        <c:scaling>
          <c:orientation val="minMax"/>
          <c:max val="10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10314064"/>
        <c:crosses val="autoZero"/>
        <c:crossBetween val="midCat"/>
        <c:majorUnit val="10"/>
      </c:valAx>
      <c:valAx>
        <c:axId val="510314064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103131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289434894026562"/>
          <c:y val="6.9532488927261299E-2"/>
          <c:w val="0.326112937098059"/>
          <c:h val="0.343915236208394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AAA89-A22B-4583-A7A1-F94DEAAF5B7B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454DB-6DD2-4C7A-BFC0-DAFD94350B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91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454DB-6DD2-4C7A-BFC0-DAFD94350B2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3930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454DB-6DD2-4C7A-BFC0-DAFD94350B2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6418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16ch </a:t>
            </a:r>
            <a:r>
              <a:rPr kumimoji="1" lang="ja-JP" altLang="en-US" dirty="0"/>
              <a:t>撮影を</a:t>
            </a:r>
            <a:r>
              <a:rPr kumimoji="1" lang="en-US" altLang="ja-JP" dirty="0"/>
              <a:t>3</a:t>
            </a:r>
            <a:r>
              <a:rPr kumimoji="1" lang="ja-JP" altLang="en-US" dirty="0"/>
              <a:t>度繰り返し、スライス画像を取得の説明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454DB-6DD2-4C7A-BFC0-DAFD94350B2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382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454DB-6DD2-4C7A-BFC0-DAFD94350B2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41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454DB-6DD2-4C7A-BFC0-DAFD94350B2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3616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454DB-6DD2-4C7A-BFC0-DAFD94350B2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6141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この図見せられても、伝わらない気が</a:t>
            </a:r>
            <a:r>
              <a:rPr kumimoji="1" lang="ja-JP" altLang="en-US" dirty="0" err="1"/>
              <a:t>。。。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454DB-6DD2-4C7A-BFC0-DAFD94350B23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7003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F23AB-1F5C-4DF3-A2B6-665D0DEFB373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9936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BCF851-C695-40F7-8A29-E563BD857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7D6C004-7C22-4FF1-A200-69A272249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E12A01-63DA-4016-89E7-98CCF0ED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E01A8C-D426-4ADB-A72D-A6D0053B4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D3A4F5-F03A-49EB-BD78-DC95BCB8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177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00CE7D-CAAF-45FD-B0E4-5F1CFC88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80144F-A25D-462D-A724-5FB1739AD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2B5812-78E7-499D-9826-D15E2D024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6F9890-64C6-4E5C-813B-DE82E64E1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54AF4A-D64B-47BF-B0F2-62BE1E9BE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41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F16D6A3-35F8-492F-949A-4CB02C0ED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43E36C7-1F47-4800-9738-320546C31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0171DB-7F56-4858-BBAF-71329429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3F02107-6F18-4CEC-A76D-AB843F730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2C58DB-A017-4A66-87FA-B77C10C1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365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E5C06-57DF-44DE-9212-B1A3FFE9C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27" y="139266"/>
            <a:ext cx="11517746" cy="632692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B45D53-A6A5-4127-BD08-4338AA171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2D1010-3767-4A45-BC83-CA8E1C63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A46FCF-7A39-4A72-8931-53B4F184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1FCACE4-7C6B-4845-B99F-9B3776EE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414863D-9DD9-433F-B634-03969E02C15C}"/>
              </a:ext>
            </a:extLst>
          </p:cNvPr>
          <p:cNvCxnSpPr/>
          <p:nvPr userDrawn="1"/>
        </p:nvCxnSpPr>
        <p:spPr>
          <a:xfrm>
            <a:off x="0" y="771958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27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642DB4-CBC1-4C03-9576-90BD10FCD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FC7A7A-73AC-42C7-B53F-EAF4D73F6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DC33B1-0837-423E-9BE5-277078FE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AF7356-12DF-44BC-957E-A7466D11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43BF41-617F-459C-BA2F-FFDC9CD70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387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CC1630-ABA0-427D-BFB6-1E439DA4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8037EA-9E88-42AC-8969-6D0A929E2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83EBA41-4ADB-4D03-8857-9AE7D8D36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FFD0A04-41C8-4F05-863F-87933BE40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279B5A5-8E9B-4217-B2C9-347E848A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2498A1C-075C-4367-AB1A-C0709490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885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750F26-5EB4-4AAE-88F5-F682F2E02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320251-DEF6-4E6E-9778-6CDBD882A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63AEE3D-372A-4CD4-B579-78FBDFB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904275C-25C5-447B-BA3D-DAF23E9C5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2627CE3-BDA8-468B-9244-13DD374AE7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3DC9B36-58A8-43FE-9E5E-BC673242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ED15027-D1E3-448A-AC28-CF79488F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454F04D-A86C-45EC-9E7B-6C5F10E4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7D3148-D63B-4EE8-B137-69A5DA0D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817A383-4B9A-4B33-A3E9-E9862CD0C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1D6FEA7-B640-46ED-9DB7-B144F519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5214E5-EDFB-4EAA-8C14-A17043CF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266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F2A1220-462C-4DEB-AC3E-1CEB5D483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3780723-B401-4320-806A-E26365EE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1FFBF1-D61D-4D9F-92FA-85BE451E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499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526605-3480-4530-854C-0FB2DB92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AEEF54-1A1F-4055-A210-0D6CE9A1F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5EDD398-068F-4832-9350-0A6AC494E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0D8904-F656-41D4-855A-CE427CF23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1EC788-9D2F-4F67-9344-2CE5D8B3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2B1B4DF-BD9C-42A4-AB23-4AA2CDFF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6853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7EB0CD-0350-4C9F-8926-74A46909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B121303-DF7C-438C-99F1-F29FC6213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D034B5A-0FAA-471F-9C87-09CFF8688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F2270DF-A553-4E16-B329-DF5B43339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8A833C4-B5BB-435C-890D-516AFFD25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A952167-30A3-48D9-AE9A-AD46CFEC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57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2480316-CD32-4887-AEAA-AC9C9418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9440100-E154-487B-AC5D-0415693BD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75DFA9-67DC-4030-B7C5-F2E6EA643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C4A4A-3392-4B40-A0E2-7BE97634EEE0}" type="datetimeFigureOut">
              <a:rPr kumimoji="1" lang="ja-JP" altLang="en-US" smtClean="0"/>
              <a:t>2018/11/27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538108-5E22-4160-9670-0A558FDE1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EF7C18-E6D7-40A7-8F7F-C8D229189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AEB3-2421-49B9-8EFF-B05E8BA5E0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82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3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5" Type="http://schemas.openxmlformats.org/officeDocument/2006/relationships/image" Target="../media/image14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microsoft.com/office/2007/relationships/hdphoto" Target="../media/hdphoto4.wdp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22.png"/><Relationship Id="rId21" Type="http://schemas.openxmlformats.org/officeDocument/2006/relationships/image" Target="../media/image52.png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8.png"/><Relationship Id="rId24" Type="http://schemas.openxmlformats.org/officeDocument/2006/relationships/image" Target="../media/image55.png"/><Relationship Id="rId5" Type="http://schemas.openxmlformats.org/officeDocument/2006/relationships/image" Target="../media/image24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10" Type="http://schemas.openxmlformats.org/officeDocument/2006/relationships/image" Target="../media/image33.png"/><Relationship Id="rId19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Relationship Id="rId14" Type="http://schemas.openxmlformats.org/officeDocument/2006/relationships/image" Target="../media/image41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7.png"/><Relationship Id="rId18" Type="http://schemas.openxmlformats.org/officeDocument/2006/relationships/image" Target="../media/image50.png"/><Relationship Id="rId26" Type="http://schemas.openxmlformats.org/officeDocument/2006/relationships/image" Target="../media/image55.png"/><Relationship Id="rId3" Type="http://schemas.openxmlformats.org/officeDocument/2006/relationships/image" Target="../media/image62.png"/><Relationship Id="rId21" Type="http://schemas.openxmlformats.org/officeDocument/2006/relationships/image" Target="../media/image72.png"/><Relationship Id="rId34" Type="http://schemas.openxmlformats.org/officeDocument/2006/relationships/image" Target="../media/image59.png"/><Relationship Id="rId7" Type="http://schemas.openxmlformats.org/officeDocument/2006/relationships/image" Target="../media/image64.png"/><Relationship Id="rId12" Type="http://schemas.openxmlformats.org/officeDocument/2006/relationships/image" Target="../media/image61.png"/><Relationship Id="rId17" Type="http://schemas.openxmlformats.org/officeDocument/2006/relationships/image" Target="../media/image71.png"/><Relationship Id="rId25" Type="http://schemas.openxmlformats.org/officeDocument/2006/relationships/image" Target="../media/image53.png"/><Relationship Id="rId3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png"/><Relationship Id="rId20" Type="http://schemas.openxmlformats.org/officeDocument/2006/relationships/image" Target="../media/image51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66.png"/><Relationship Id="rId24" Type="http://schemas.openxmlformats.org/officeDocument/2006/relationships/image" Target="../media/image75.png"/><Relationship Id="rId32" Type="http://schemas.openxmlformats.org/officeDocument/2006/relationships/image" Target="../media/image79.png"/><Relationship Id="rId5" Type="http://schemas.openxmlformats.org/officeDocument/2006/relationships/image" Target="../media/image63.png"/><Relationship Id="rId15" Type="http://schemas.openxmlformats.org/officeDocument/2006/relationships/image" Target="../media/image69.png"/><Relationship Id="rId23" Type="http://schemas.openxmlformats.org/officeDocument/2006/relationships/image" Target="../media/image74.png"/><Relationship Id="rId28" Type="http://schemas.openxmlformats.org/officeDocument/2006/relationships/image" Target="../media/image56.png"/><Relationship Id="rId36" Type="http://schemas.openxmlformats.org/officeDocument/2006/relationships/image" Target="../media/image60.png"/><Relationship Id="rId10" Type="http://schemas.microsoft.com/office/2007/relationships/hdphoto" Target="../media/hdphoto10.wdp"/><Relationship Id="rId19" Type="http://schemas.openxmlformats.org/officeDocument/2006/relationships/image" Target="../media/image52.png"/><Relationship Id="rId31" Type="http://schemas.openxmlformats.org/officeDocument/2006/relationships/image" Target="../media/image78.png"/><Relationship Id="rId4" Type="http://schemas.microsoft.com/office/2007/relationships/hdphoto" Target="../media/hdphoto7.wdp"/><Relationship Id="rId9" Type="http://schemas.openxmlformats.org/officeDocument/2006/relationships/image" Target="../media/image65.png"/><Relationship Id="rId14" Type="http://schemas.openxmlformats.org/officeDocument/2006/relationships/image" Target="../media/image68.png"/><Relationship Id="rId22" Type="http://schemas.openxmlformats.org/officeDocument/2006/relationships/image" Target="../media/image73.png"/><Relationship Id="rId27" Type="http://schemas.openxmlformats.org/officeDocument/2006/relationships/image" Target="../media/image54.png"/><Relationship Id="rId30" Type="http://schemas.openxmlformats.org/officeDocument/2006/relationships/image" Target="../media/image77.png"/><Relationship Id="rId35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1.png"/><Relationship Id="rId3" Type="http://schemas.microsoft.com/office/2007/relationships/media" Target="../media/media3.mp4"/><Relationship Id="rId7" Type="http://schemas.openxmlformats.org/officeDocument/2006/relationships/image" Target="../media/image80.png"/><Relationship Id="rId12" Type="http://schemas.openxmlformats.org/officeDocument/2006/relationships/image" Target="../media/image66.png"/><Relationship Id="rId17" Type="http://schemas.openxmlformats.org/officeDocument/2006/relationships/image" Target="../media/image84.png"/><Relationship Id="rId2" Type="http://schemas.openxmlformats.org/officeDocument/2006/relationships/video" Target="../media/media2.avi"/><Relationship Id="rId16" Type="http://schemas.openxmlformats.org/officeDocument/2006/relationships/image" Target="../media/image83.png"/><Relationship Id="rId1" Type="http://schemas.microsoft.com/office/2007/relationships/media" Target="../media/media2.avi"/><Relationship Id="rId6" Type="http://schemas.openxmlformats.org/officeDocument/2006/relationships/image" Target="../media/image67.png"/><Relationship Id="rId11" Type="http://schemas.microsoft.com/office/2007/relationships/hdphoto" Target="../media/hdphoto10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12.wdp"/><Relationship Id="rId10" Type="http://schemas.openxmlformats.org/officeDocument/2006/relationships/image" Target="../media/image65.png"/><Relationship Id="rId4" Type="http://schemas.openxmlformats.org/officeDocument/2006/relationships/video" Target="../media/media3.mp4"/><Relationship Id="rId9" Type="http://schemas.microsoft.com/office/2007/relationships/hdphoto" Target="../media/hdphoto11.wdp"/><Relationship Id="rId1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5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1.png"/><Relationship Id="rId18" Type="http://schemas.openxmlformats.org/officeDocument/2006/relationships/image" Target="../media/image106.png"/><Relationship Id="rId26" Type="http://schemas.openxmlformats.org/officeDocument/2006/relationships/image" Target="../media/image112.png"/><Relationship Id="rId3" Type="http://schemas.openxmlformats.org/officeDocument/2006/relationships/image" Target="../media/image92.png"/><Relationship Id="rId21" Type="http://schemas.openxmlformats.org/officeDocument/2006/relationships/image" Target="../media/image109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89.pn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10" Type="http://schemas.openxmlformats.org/officeDocument/2006/relationships/image" Target="../media/image99.png"/><Relationship Id="rId19" Type="http://schemas.openxmlformats.org/officeDocument/2006/relationships/image" Target="../media/image107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12" Type="http://schemas.openxmlformats.org/officeDocument/2006/relationships/image" Target="../media/image112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00.png"/><Relationship Id="rId5" Type="http://schemas.openxmlformats.org/officeDocument/2006/relationships/image" Target="../media/image93.png"/><Relationship Id="rId10" Type="http://schemas.openxmlformats.org/officeDocument/2006/relationships/image" Target="../media/image99.png"/><Relationship Id="rId4" Type="http://schemas.openxmlformats.org/officeDocument/2006/relationships/image" Target="../media/image92.png"/><Relationship Id="rId9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16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5.png"/><Relationship Id="rId5" Type="http://schemas.openxmlformats.org/officeDocument/2006/relationships/image" Target="../media/image118.png"/><Relationship Id="rId10" Type="http://schemas.openxmlformats.org/officeDocument/2006/relationships/image" Target="../media/image124.png"/><Relationship Id="rId4" Type="http://schemas.openxmlformats.org/officeDocument/2006/relationships/image" Target="../media/image117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2.png"/><Relationship Id="rId4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6.png"/><Relationship Id="rId10" Type="http://schemas.openxmlformats.org/officeDocument/2006/relationships/image" Target="../media/image142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9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0.png"/><Relationship Id="rId7" Type="http://schemas.openxmlformats.org/officeDocument/2006/relationships/image" Target="../media/image15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microsoft.com/office/2007/relationships/hdphoto" Target="../media/hdphoto13.wdp"/><Relationship Id="rId4" Type="http://schemas.openxmlformats.org/officeDocument/2006/relationships/image" Target="../media/image1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16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microsoft.com/office/2007/relationships/hdphoto" Target="../media/hdphoto4.wdp"/><Relationship Id="rId7" Type="http://schemas.openxmlformats.org/officeDocument/2006/relationships/image" Target="../media/image1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4.png"/><Relationship Id="rId9" Type="http://schemas.openxmlformats.org/officeDocument/2006/relationships/image" Target="../media/image1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3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4.png"/><Relationship Id="rId10" Type="http://schemas.openxmlformats.org/officeDocument/2006/relationships/image" Target="../media/image177.png"/><Relationship Id="rId4" Type="http://schemas.microsoft.com/office/2007/relationships/hdphoto" Target="../media/hdphoto4.wdp"/><Relationship Id="rId9" Type="http://schemas.openxmlformats.org/officeDocument/2006/relationships/image" Target="../media/image1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12" Type="http://schemas.openxmlformats.org/officeDocument/2006/relationships/image" Target="../media/image179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00.png"/><Relationship Id="rId5" Type="http://schemas.openxmlformats.org/officeDocument/2006/relationships/image" Target="../media/image93.png"/><Relationship Id="rId10" Type="http://schemas.openxmlformats.org/officeDocument/2006/relationships/image" Target="../media/image99.png"/><Relationship Id="rId4" Type="http://schemas.openxmlformats.org/officeDocument/2006/relationships/image" Target="../media/image92.png"/><Relationship Id="rId9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7.png"/><Relationship Id="rId7" Type="http://schemas.openxmlformats.org/officeDocument/2006/relationships/image" Target="../media/image94.png"/><Relationship Id="rId12" Type="http://schemas.openxmlformats.org/officeDocument/2006/relationships/image" Target="../media/image100.png"/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0" Type="http://schemas.openxmlformats.org/officeDocument/2006/relationships/image" Target="../media/image98.png"/><Relationship Id="rId4" Type="http://schemas.openxmlformats.org/officeDocument/2006/relationships/image" Target="../media/image90.png"/><Relationship Id="rId9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87D97E-E8BF-402B-8A0E-8D5F4DBE6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1122363"/>
            <a:ext cx="11536218" cy="2387600"/>
          </a:xfrm>
        </p:spPr>
        <p:txBody>
          <a:bodyPr>
            <a:noAutofit/>
          </a:bodyPr>
          <a:lstStyle/>
          <a:p>
            <a:r>
              <a:rPr kumimoji="1" lang="en-US" altLang="ja-JP" sz="4800" b="1" dirty="0"/>
              <a:t>Evaluation of a novel photon-counting CT system using 16-ch MPPC array </a:t>
            </a:r>
            <a:br>
              <a:rPr kumimoji="1" lang="en-US" altLang="ja-JP" sz="4800" b="1" dirty="0"/>
            </a:br>
            <a:r>
              <a:rPr kumimoji="1" lang="en-US" altLang="ja-JP" sz="4800" b="1" dirty="0"/>
              <a:t>for multicolor 3D imaging</a:t>
            </a:r>
            <a:endParaRPr kumimoji="1" lang="ja-JP" altLang="en-US" sz="4800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E11D76B-AAC0-4A19-9A18-369E6E247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709" y="3602037"/>
            <a:ext cx="11065164" cy="2543929"/>
          </a:xfrm>
        </p:spPr>
        <p:txBody>
          <a:bodyPr>
            <a:normAutofit/>
          </a:bodyPr>
          <a:lstStyle/>
          <a:p>
            <a:endParaRPr kumimoji="1" lang="en-US" altLang="ja-JP" dirty="0"/>
          </a:p>
          <a:p>
            <a:r>
              <a:rPr lang="en-US" altLang="ja-JP" b="1" dirty="0">
                <a:solidFill>
                  <a:srgbClr val="0070C0"/>
                </a:solidFill>
              </a:rPr>
              <a:t>Takuya </a:t>
            </a:r>
            <a:r>
              <a:rPr lang="en-US" altLang="ja-JP" b="1" dirty="0" err="1">
                <a:solidFill>
                  <a:srgbClr val="0070C0"/>
                </a:solidFill>
              </a:rPr>
              <a:t>Maruhashi</a:t>
            </a:r>
            <a:r>
              <a:rPr lang="en-US" altLang="ja-JP" b="1" dirty="0">
                <a:solidFill>
                  <a:srgbClr val="0070C0"/>
                </a:solidFill>
              </a:rPr>
              <a:t> (</a:t>
            </a:r>
            <a:r>
              <a:rPr lang="en-US" altLang="ja-JP" b="1" dirty="0" err="1">
                <a:solidFill>
                  <a:srgbClr val="0070C0"/>
                </a:solidFill>
              </a:rPr>
              <a:t>Waseda</a:t>
            </a:r>
            <a:r>
              <a:rPr lang="en-US" altLang="ja-JP" b="1" dirty="0">
                <a:solidFill>
                  <a:srgbClr val="0070C0"/>
                </a:solidFill>
              </a:rPr>
              <a:t> Univ.)</a:t>
            </a:r>
          </a:p>
          <a:p>
            <a:endParaRPr kumimoji="1" lang="en-US" altLang="ja-JP" dirty="0"/>
          </a:p>
          <a:p>
            <a:r>
              <a:rPr kumimoji="1" lang="en-US" altLang="ja-JP" sz="2000" dirty="0"/>
              <a:t>M. </a:t>
            </a:r>
            <a:r>
              <a:rPr kumimoji="1" lang="en-US" altLang="ja-JP" sz="2000" dirty="0" err="1"/>
              <a:t>Arimoto</a:t>
            </a:r>
            <a:r>
              <a:rPr kumimoji="1" lang="en-US" altLang="ja-JP" sz="2000" dirty="0"/>
              <a:t> (Kanazawa Univ.), J. Kataoka, H. </a:t>
            </a:r>
            <a:r>
              <a:rPr kumimoji="1" lang="en-US" altLang="ja-JP" sz="2000" dirty="0" err="1"/>
              <a:t>Kiji</a:t>
            </a:r>
            <a:r>
              <a:rPr kumimoji="1" lang="en-US" altLang="ja-JP" sz="2000" dirty="0"/>
              <a:t> (</a:t>
            </a:r>
            <a:r>
              <a:rPr lang="en-US" altLang="ja-JP" sz="2000" dirty="0" err="1"/>
              <a:t>W</a:t>
            </a:r>
            <a:r>
              <a:rPr kumimoji="1" lang="en-US" altLang="ja-JP" sz="2000" dirty="0" err="1"/>
              <a:t>aseda</a:t>
            </a:r>
            <a:r>
              <a:rPr kumimoji="1" lang="en-US" altLang="ja-JP" sz="2000" dirty="0"/>
              <a:t> Univ.), </a:t>
            </a:r>
          </a:p>
          <a:p>
            <a:r>
              <a:rPr kumimoji="1" lang="en-US" altLang="ja-JP" sz="2000" dirty="0"/>
              <a:t>S. </a:t>
            </a:r>
            <a:r>
              <a:rPr kumimoji="1" lang="en-US" altLang="ja-JP" sz="2000" dirty="0" err="1"/>
              <a:t>Terazawa</a:t>
            </a:r>
            <a:r>
              <a:rPr kumimoji="1" lang="en-US" altLang="ja-JP" sz="2000" dirty="0"/>
              <a:t>, H. Nitta, </a:t>
            </a:r>
            <a:r>
              <a:rPr lang="en-US" altLang="ja-JP" sz="2000" dirty="0"/>
              <a:t>S. Shiota (Hitachi Metal Ltd.), H. Ikeda (ISAS)</a:t>
            </a:r>
            <a:endParaRPr kumimoji="1"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AEEE0D-52F3-4716-A3DF-A1B255AEA1E3}"/>
              </a:ext>
            </a:extLst>
          </p:cNvPr>
          <p:cNvSpPr txBox="1"/>
          <p:nvPr/>
        </p:nvSpPr>
        <p:spPr>
          <a:xfrm>
            <a:off x="6132514" y="5976430"/>
            <a:ext cx="594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i="1" dirty="0" err="1">
                <a:solidFill>
                  <a:srgbClr val="FF0000"/>
                </a:solidFill>
              </a:rPr>
              <a:t>Maruhashi</a:t>
            </a:r>
            <a:r>
              <a:rPr kumimoji="1" lang="en-US" altLang="ja-JP" sz="2800" b="1" i="1" dirty="0">
                <a:solidFill>
                  <a:srgbClr val="FF0000"/>
                </a:solidFill>
              </a:rPr>
              <a:t> et al NIM-A, in press</a:t>
            </a:r>
            <a:endParaRPr kumimoji="1" lang="ja-JP" alt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175023-B58B-4806-AA21-CC52EDC62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27" y="139266"/>
            <a:ext cx="11517746" cy="632692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Energy resolved image of a lighter phantom</a:t>
            </a:r>
            <a:endParaRPr kumimoji="1" lang="ja-JP" altLang="en-US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33A6E7-AF18-4AA8-80D9-A2BFC61F1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8562"/>
          <a:stretch/>
        </p:blipFill>
        <p:spPr>
          <a:xfrm flipH="1">
            <a:off x="1343198" y="2464567"/>
            <a:ext cx="1291328" cy="2824250"/>
          </a:xfrm>
          <a:prstGeom prst="rect">
            <a:avLst/>
          </a:prstGeom>
        </p:spPr>
      </p:pic>
      <p:sp>
        <p:nvSpPr>
          <p:cNvPr id="5" name="フリーフォーム 71">
            <a:extLst>
              <a:ext uri="{FF2B5EF4-FFF2-40B4-BE49-F238E27FC236}">
                <a16:creationId xmlns:a16="http://schemas.microsoft.com/office/drawing/2014/main" id="{D070E0DA-7C40-4C19-96F9-520DE86A4506}"/>
              </a:ext>
            </a:extLst>
          </p:cNvPr>
          <p:cNvSpPr/>
          <p:nvPr/>
        </p:nvSpPr>
        <p:spPr>
          <a:xfrm>
            <a:off x="104303" y="2641045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6" name="フリーフォーム 71">
            <a:extLst>
              <a:ext uri="{FF2B5EF4-FFF2-40B4-BE49-F238E27FC236}">
                <a16:creationId xmlns:a16="http://schemas.microsoft.com/office/drawing/2014/main" id="{691E691F-0D73-4E7A-8A4C-D31F85C157C9}"/>
              </a:ext>
            </a:extLst>
          </p:cNvPr>
          <p:cNvSpPr/>
          <p:nvPr/>
        </p:nvSpPr>
        <p:spPr>
          <a:xfrm>
            <a:off x="115760" y="3109610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7" name="フリーフォーム 71">
            <a:extLst>
              <a:ext uri="{FF2B5EF4-FFF2-40B4-BE49-F238E27FC236}">
                <a16:creationId xmlns:a16="http://schemas.microsoft.com/office/drawing/2014/main" id="{C41D446A-A8D9-410E-AEC8-4F6E30908788}"/>
              </a:ext>
            </a:extLst>
          </p:cNvPr>
          <p:cNvSpPr/>
          <p:nvPr/>
        </p:nvSpPr>
        <p:spPr>
          <a:xfrm>
            <a:off x="104303" y="3578175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8" name="フリーフォーム 71">
            <a:extLst>
              <a:ext uri="{FF2B5EF4-FFF2-40B4-BE49-F238E27FC236}">
                <a16:creationId xmlns:a16="http://schemas.microsoft.com/office/drawing/2014/main" id="{D4D89A9A-2ABC-4DF4-836A-5E4E0C1514DF}"/>
              </a:ext>
            </a:extLst>
          </p:cNvPr>
          <p:cNvSpPr/>
          <p:nvPr/>
        </p:nvSpPr>
        <p:spPr>
          <a:xfrm>
            <a:off x="104303" y="4046740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2A6AC76-AC18-45C3-962D-C3CE66AB37CF}"/>
              </a:ext>
            </a:extLst>
          </p:cNvPr>
          <p:cNvSpPr txBox="1"/>
          <p:nvPr/>
        </p:nvSpPr>
        <p:spPr>
          <a:xfrm>
            <a:off x="145310" y="2088036"/>
            <a:ext cx="96991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endParaRPr lang="ja-JP" altLang="en-US" sz="24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65CC103-3B1B-4EAB-9B15-BCC58329D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561" y="2452900"/>
            <a:ext cx="184328" cy="987246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C36CBEA-5E41-4A49-A8FB-6B36FA7B3DC8}"/>
              </a:ext>
            </a:extLst>
          </p:cNvPr>
          <p:cNvCxnSpPr>
            <a:cxnSpLocks/>
          </p:cNvCxnSpPr>
          <p:nvPr/>
        </p:nvCxnSpPr>
        <p:spPr>
          <a:xfrm>
            <a:off x="1274678" y="2454288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1790065-0204-4C93-AC55-38F662635210}"/>
              </a:ext>
            </a:extLst>
          </p:cNvPr>
          <p:cNvCxnSpPr>
            <a:cxnSpLocks/>
          </p:cNvCxnSpPr>
          <p:nvPr/>
        </p:nvCxnSpPr>
        <p:spPr>
          <a:xfrm>
            <a:off x="1283259" y="3411085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89D0D9E-3251-46D5-8D2D-47AAA0C752A8}"/>
              </a:ext>
            </a:extLst>
          </p:cNvPr>
          <p:cNvCxnSpPr>
            <a:cxnSpLocks/>
          </p:cNvCxnSpPr>
          <p:nvPr/>
        </p:nvCxnSpPr>
        <p:spPr>
          <a:xfrm>
            <a:off x="2718447" y="2481106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923B1E3-FEDF-452E-8EB4-CC8ED8F7166C}"/>
              </a:ext>
            </a:extLst>
          </p:cNvPr>
          <p:cNvCxnSpPr>
            <a:cxnSpLocks/>
          </p:cNvCxnSpPr>
          <p:nvPr/>
        </p:nvCxnSpPr>
        <p:spPr>
          <a:xfrm>
            <a:off x="1283259" y="4300898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C142710-7E0A-4ED5-BFE4-62E8FA01740D}"/>
              </a:ext>
            </a:extLst>
          </p:cNvPr>
          <p:cNvCxnSpPr>
            <a:cxnSpLocks/>
          </p:cNvCxnSpPr>
          <p:nvPr/>
        </p:nvCxnSpPr>
        <p:spPr>
          <a:xfrm>
            <a:off x="1283259" y="5210794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右中かっこ 15">
            <a:extLst>
              <a:ext uri="{FF2B5EF4-FFF2-40B4-BE49-F238E27FC236}">
                <a16:creationId xmlns:a16="http://schemas.microsoft.com/office/drawing/2014/main" id="{D4BCF86B-8505-4EE5-8D2A-73BF03B3F293}"/>
              </a:ext>
            </a:extLst>
          </p:cNvPr>
          <p:cNvSpPr/>
          <p:nvPr/>
        </p:nvSpPr>
        <p:spPr>
          <a:xfrm>
            <a:off x="3143112" y="2514314"/>
            <a:ext cx="194488" cy="2750481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1A39708-6718-46F9-BB23-B6594C833E92}"/>
              </a:ext>
            </a:extLst>
          </p:cNvPr>
          <p:cNvCxnSpPr>
            <a:cxnSpLocks/>
          </p:cNvCxnSpPr>
          <p:nvPr/>
        </p:nvCxnSpPr>
        <p:spPr>
          <a:xfrm>
            <a:off x="2730043" y="3391002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2E310AA-20EA-4021-9B96-75EDCF334260}"/>
              </a:ext>
            </a:extLst>
          </p:cNvPr>
          <p:cNvCxnSpPr>
            <a:cxnSpLocks/>
          </p:cNvCxnSpPr>
          <p:nvPr/>
        </p:nvCxnSpPr>
        <p:spPr>
          <a:xfrm>
            <a:off x="2730043" y="4300898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フリーフォーム 71">
            <a:extLst>
              <a:ext uri="{FF2B5EF4-FFF2-40B4-BE49-F238E27FC236}">
                <a16:creationId xmlns:a16="http://schemas.microsoft.com/office/drawing/2014/main" id="{694A9C3A-097A-4D78-8685-8B71BA888C6E}"/>
              </a:ext>
            </a:extLst>
          </p:cNvPr>
          <p:cNvSpPr/>
          <p:nvPr/>
        </p:nvSpPr>
        <p:spPr>
          <a:xfrm>
            <a:off x="104303" y="4515305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20" name="フリーフォーム 71">
            <a:extLst>
              <a:ext uri="{FF2B5EF4-FFF2-40B4-BE49-F238E27FC236}">
                <a16:creationId xmlns:a16="http://schemas.microsoft.com/office/drawing/2014/main" id="{9980B14F-2761-41A4-880B-A7D0EA0436A4}"/>
              </a:ext>
            </a:extLst>
          </p:cNvPr>
          <p:cNvSpPr/>
          <p:nvPr/>
        </p:nvSpPr>
        <p:spPr>
          <a:xfrm>
            <a:off x="104303" y="4983870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D2226E-06D8-4EEC-8855-F07D9473952B}"/>
              </a:ext>
            </a:extLst>
          </p:cNvPr>
          <p:cNvSpPr txBox="1"/>
          <p:nvPr/>
        </p:nvSpPr>
        <p:spPr>
          <a:xfrm>
            <a:off x="5103333" y="1003156"/>
            <a:ext cx="761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(</a:t>
            </a:r>
            <a:r>
              <a:rPr kumimoji="1" lang="en-US" altLang="ja-JP" sz="2400" dirty="0"/>
              <a:t> Tube voltage : 150 kV  ,</a:t>
            </a:r>
            <a:r>
              <a:rPr lang="en-US" altLang="ja-JP" sz="2400" dirty="0"/>
              <a:t> Tube current : 0.1 mA</a:t>
            </a:r>
            <a:r>
              <a:rPr kumimoji="1" lang="en-US" altLang="ja-JP" sz="2400" dirty="0"/>
              <a:t> )</a:t>
            </a:r>
            <a:endParaRPr kumimoji="1" lang="ja-JP" altLang="en-US" sz="2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6EA44E2-3302-4254-AF0E-6A69E43B80E8}"/>
              </a:ext>
            </a:extLst>
          </p:cNvPr>
          <p:cNvSpPr txBox="1"/>
          <p:nvPr/>
        </p:nvSpPr>
        <p:spPr>
          <a:xfrm>
            <a:off x="104303" y="1002465"/>
            <a:ext cx="499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b="1" dirty="0"/>
              <a:t>E</a:t>
            </a:r>
            <a:r>
              <a:rPr kumimoji="1" lang="en-US" altLang="ja-JP" sz="2400" b="1" dirty="0"/>
              <a:t>th 0,1,2,3 : 20, 30, 60, 90 keV</a:t>
            </a:r>
            <a:endParaRPr kumimoji="1" lang="ja-JP" altLang="en-US" sz="2400" b="1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272EE29F-98E2-4F8F-9169-241A359E1F6E}"/>
              </a:ext>
            </a:extLst>
          </p:cNvPr>
          <p:cNvSpPr txBox="1"/>
          <p:nvPr/>
        </p:nvSpPr>
        <p:spPr>
          <a:xfrm>
            <a:off x="4073802" y="1479259"/>
            <a:ext cx="71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i="1" u="sng" dirty="0">
                <a:solidFill>
                  <a:srgbClr val="FFC000"/>
                </a:solidFill>
              </a:rPr>
              <a:t>Slice </a:t>
            </a:r>
            <a:r>
              <a:rPr kumimoji="1" lang="en-US" altLang="ja-JP" sz="3200" b="1" i="1" u="sng" dirty="0">
                <a:solidFill>
                  <a:srgbClr val="FFC000"/>
                </a:solidFill>
              </a:rPr>
              <a:t>energy resolved CT images</a:t>
            </a:r>
            <a:endParaRPr kumimoji="1" lang="ja-JP" altLang="en-US" sz="3200" b="1" i="1" u="sng" dirty="0">
              <a:solidFill>
                <a:srgbClr val="FFC000"/>
              </a:solidFill>
            </a:endParaRPr>
          </a:p>
        </p:txBody>
      </p:sp>
      <p:pic>
        <p:nvPicPr>
          <p:cNvPr id="75" name="図 74">
            <a:extLst>
              <a:ext uri="{FF2B5EF4-FFF2-40B4-BE49-F238E27FC236}">
                <a16:creationId xmlns:a16="http://schemas.microsoft.com/office/drawing/2014/main" id="{54A5C368-45DC-45BC-96F1-F0626C24CA7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14257" y="415523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F5B16181-528C-4BE3-A464-CEB556453951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32195" y="402239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CFE6A39D-CCC6-4FAD-8FFB-52C1F4DB67F0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49219" y="388955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11E8CAFE-3C7B-4472-A0F5-88D374A4EB30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49219" y="3757017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2" lon="3840000" rev="16200000"/>
            </a:camera>
            <a:lightRig rig="threePt" dir="t"/>
          </a:scene3d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19C2E004-1C27-4E28-AA1B-99E17EF96787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30449" y="2668819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6C2DCB95-0322-4E04-BA95-C69DB49F8318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21937" y="252015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B89CF5E1-9B6C-461E-BC2C-8D4AD236AB23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21937" y="238731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EA3866B0-384E-4FFB-BA09-11BE0BA673B6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221937" y="228063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3" name="図 82">
            <a:extLst>
              <a:ext uri="{FF2B5EF4-FFF2-40B4-BE49-F238E27FC236}">
                <a16:creationId xmlns:a16="http://schemas.microsoft.com/office/drawing/2014/main" id="{964AAE4B-22D5-4658-9112-EB9AE2FEC631}"/>
              </a:ext>
            </a:extLst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71760" y="417447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4" name="図 83">
            <a:extLst>
              <a:ext uri="{FF2B5EF4-FFF2-40B4-BE49-F238E27FC236}">
                <a16:creationId xmlns:a16="http://schemas.microsoft.com/office/drawing/2014/main" id="{3A73BC05-6F5A-475B-9A05-8612DD069640}"/>
              </a:ext>
            </a:extLst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80272" y="404642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id="{6781CCFC-1028-4804-A240-B8D53379BCAF}"/>
              </a:ext>
            </a:extLst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80272" y="393035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029D43B4-0D6D-42E1-9D27-1F68EB59C93F}"/>
              </a:ext>
            </a:extLst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62131" y="377729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F58DC4BD-1ACF-4EAE-8F01-83FA853D8EAE}"/>
              </a:ext>
            </a:extLst>
          </p:cNvPr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60218" y="273447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7B388EA7-A813-46B2-9AA9-787C31231BE7}"/>
              </a:ext>
            </a:extLst>
          </p:cNvPr>
          <p:cNvPicPr preferRelativeResize="0"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61502" y="257800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F5603EC7-6858-4D9D-B368-F00056B7EA64}"/>
              </a:ext>
            </a:extLst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61502" y="242152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92C552D8-7209-495C-AF48-5E659DEAA39B}"/>
              </a:ext>
            </a:extLst>
          </p:cNvPr>
          <p:cNvPicPr preferRelativeResize="0"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72311" y="228063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1" name="図 90">
            <a:extLst>
              <a:ext uri="{FF2B5EF4-FFF2-40B4-BE49-F238E27FC236}">
                <a16:creationId xmlns:a16="http://schemas.microsoft.com/office/drawing/2014/main" id="{E2522BA9-E916-43A2-B2D4-657A8E4D2CFF}"/>
              </a:ext>
            </a:extLst>
          </p:cNvPr>
          <p:cNvPicPr preferRelativeResize="0"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59672" y="4172389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DAC853FD-6AE3-4E76-81A4-E46C776E8FCB}"/>
              </a:ext>
            </a:extLst>
          </p:cNvPr>
          <p:cNvPicPr preferRelativeResize="0"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59672" y="403655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DBE2D762-9B35-4DDC-859C-4010D8483822}"/>
              </a:ext>
            </a:extLst>
          </p:cNvPr>
          <p:cNvPicPr preferRelativeResize="0"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48927" y="389671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4" name="図 93">
            <a:extLst>
              <a:ext uri="{FF2B5EF4-FFF2-40B4-BE49-F238E27FC236}">
                <a16:creationId xmlns:a16="http://schemas.microsoft.com/office/drawing/2014/main" id="{B691AF43-81E1-4F7D-BF7D-9B21CCBD4FB1}"/>
              </a:ext>
            </a:extLst>
          </p:cNvPr>
          <p:cNvPicPr preferRelativeResize="0">
            <a:picLocks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28146" y="375193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EA6F61F0-A4EE-427D-B85C-6B3AE4E36FD1}"/>
              </a:ext>
            </a:extLst>
          </p:cNvPr>
          <p:cNvPicPr preferRelativeResize="0"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16437" y="2705393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34B1288E-9F1B-4447-AF27-6ED9F43919C5}"/>
              </a:ext>
            </a:extLst>
          </p:cNvPr>
          <p:cNvPicPr preferRelativeResize="0">
            <a:picLocks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03799" y="257800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31A7FC56-7CB2-4A7E-8173-CD6F7C579C0E}"/>
              </a:ext>
            </a:extLst>
          </p:cNvPr>
          <p:cNvPicPr preferRelativeResize="0">
            <a:picLocks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17721" y="242971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id="{5E2A36BA-5EFC-4F0A-8936-4569628420AF}"/>
              </a:ext>
            </a:extLst>
          </p:cNvPr>
          <p:cNvPicPr preferRelativeResize="0">
            <a:picLocks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16437" y="225963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830B285A-B9E2-4090-9079-00945B6FEFF2}"/>
              </a:ext>
            </a:extLst>
          </p:cNvPr>
          <p:cNvPicPr preferRelativeResize="0">
            <a:picLocks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25379" y="418537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206C750B-678C-4036-A917-31461E71723C}"/>
              </a:ext>
            </a:extLst>
          </p:cNvPr>
          <p:cNvPicPr preferRelativeResize="0">
            <a:picLocks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14633" y="4036704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FE7491A1-4A2B-45AB-A6B2-A67458AA1B3C}"/>
              </a:ext>
            </a:extLst>
          </p:cNvPr>
          <p:cNvPicPr preferRelativeResize="0">
            <a:picLocks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02316" y="3899949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02ABF380-B550-4D0C-9DF9-2CB52549357F}"/>
              </a:ext>
            </a:extLst>
          </p:cNvPr>
          <p:cNvPicPr preferRelativeResize="0">
            <a:picLocks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92484" y="375317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0A7C974C-04FB-4961-891B-6598C58A74AE}"/>
              </a:ext>
            </a:extLst>
          </p:cNvPr>
          <p:cNvPicPr preferRelativeResize="0">
            <a:picLocks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83630" y="2690184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446D83A2-6489-491E-B6F1-10F9068737F8}"/>
              </a:ext>
            </a:extLst>
          </p:cNvPr>
          <p:cNvPicPr preferRelativeResize="0">
            <a:picLocks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3157" y="254189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B99D23EE-ECA7-48D7-B580-FAFFC1E1B158}"/>
              </a:ext>
            </a:extLst>
          </p:cNvPr>
          <p:cNvPicPr preferRelativeResize="0">
            <a:picLocks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83630" y="239360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7E1F5045-54A7-452B-B668-530557838571}"/>
              </a:ext>
            </a:extLst>
          </p:cNvPr>
          <p:cNvPicPr preferRelativeResize="0">
            <a:picLocks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94648" y="225963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90A2CD48-B053-4AB3-AE95-6EBFC03FB4EF}"/>
              </a:ext>
            </a:extLst>
          </p:cNvPr>
          <p:cNvSpPr txBox="1"/>
          <p:nvPr/>
        </p:nvSpPr>
        <p:spPr>
          <a:xfrm rot="16200000" flipV="1">
            <a:off x="4266690" y="3779144"/>
            <a:ext cx="41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…</a:t>
            </a:r>
            <a:endParaRPr kumimoji="1" lang="ja-JP" altLang="en-US" dirty="0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27EA64D5-9986-4FB0-9F02-39012EBD2ADD}"/>
              </a:ext>
            </a:extLst>
          </p:cNvPr>
          <p:cNvSpPr txBox="1"/>
          <p:nvPr/>
        </p:nvSpPr>
        <p:spPr>
          <a:xfrm rot="16200000" flipV="1">
            <a:off x="6442497" y="3757437"/>
            <a:ext cx="41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…</a:t>
            </a:r>
            <a:endParaRPr kumimoji="1" lang="ja-JP" altLang="en-US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DC7E1737-79FE-48D7-A18C-7D64C0670221}"/>
              </a:ext>
            </a:extLst>
          </p:cNvPr>
          <p:cNvSpPr txBox="1"/>
          <p:nvPr/>
        </p:nvSpPr>
        <p:spPr>
          <a:xfrm rot="16200000" flipV="1">
            <a:off x="8571639" y="3816201"/>
            <a:ext cx="41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…</a:t>
            </a:r>
            <a:endParaRPr kumimoji="1" lang="ja-JP" altLang="en-US" dirty="0"/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CC74945E-B5F6-4D92-9784-CBA27201315B}"/>
              </a:ext>
            </a:extLst>
          </p:cNvPr>
          <p:cNvSpPr txBox="1"/>
          <p:nvPr/>
        </p:nvSpPr>
        <p:spPr>
          <a:xfrm rot="16200000" flipV="1">
            <a:off x="10741870" y="3735829"/>
            <a:ext cx="41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…</a:t>
            </a:r>
            <a:endParaRPr kumimoji="1" lang="ja-JP" altLang="en-US" dirty="0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E5434703-BE64-4E4F-90FE-B1938676DB98}"/>
              </a:ext>
            </a:extLst>
          </p:cNvPr>
          <p:cNvSpPr/>
          <p:nvPr/>
        </p:nvSpPr>
        <p:spPr>
          <a:xfrm>
            <a:off x="3424924" y="2317554"/>
            <a:ext cx="2108793" cy="311576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0E89C56-9C90-4F23-AD4F-663B105114ED}"/>
              </a:ext>
            </a:extLst>
          </p:cNvPr>
          <p:cNvSpPr txBox="1"/>
          <p:nvPr/>
        </p:nvSpPr>
        <p:spPr>
          <a:xfrm>
            <a:off x="3554220" y="2123888"/>
            <a:ext cx="1867879" cy="461665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2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0 - 30 keV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0AA12DB5-AC79-4540-98D0-10843D566177}"/>
              </a:ext>
            </a:extLst>
          </p:cNvPr>
          <p:cNvSpPr/>
          <p:nvPr/>
        </p:nvSpPr>
        <p:spPr>
          <a:xfrm>
            <a:off x="5582041" y="2311831"/>
            <a:ext cx="2071548" cy="3115768"/>
          </a:xfrm>
          <a:prstGeom prst="rect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311631F-7DF9-4400-9625-94E738B112EF}"/>
              </a:ext>
            </a:extLst>
          </p:cNvPr>
          <p:cNvSpPr txBox="1"/>
          <p:nvPr/>
        </p:nvSpPr>
        <p:spPr>
          <a:xfrm>
            <a:off x="5705697" y="2128963"/>
            <a:ext cx="1841133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30 - 60 keV</a:t>
            </a:r>
            <a:endParaRPr kumimoji="1" lang="ja-JP" altLang="en-US" sz="2400" b="1" dirty="0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ED4B0AFE-E28C-40A8-8CD5-50B12CADA052}"/>
              </a:ext>
            </a:extLst>
          </p:cNvPr>
          <p:cNvSpPr/>
          <p:nvPr/>
        </p:nvSpPr>
        <p:spPr>
          <a:xfrm>
            <a:off x="7744444" y="2326352"/>
            <a:ext cx="2071548" cy="3115768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DE7CF05-CD16-44C0-B5E1-4311D10B7DF0}"/>
              </a:ext>
            </a:extLst>
          </p:cNvPr>
          <p:cNvSpPr txBox="1"/>
          <p:nvPr/>
        </p:nvSpPr>
        <p:spPr>
          <a:xfrm>
            <a:off x="7861320" y="2128072"/>
            <a:ext cx="1932812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60 - 90 keV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0D305EAE-0905-43AB-8D3D-964751A5050F}"/>
              </a:ext>
            </a:extLst>
          </p:cNvPr>
          <p:cNvSpPr/>
          <p:nvPr/>
        </p:nvSpPr>
        <p:spPr>
          <a:xfrm>
            <a:off x="9893764" y="2318868"/>
            <a:ext cx="2164422" cy="3115768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29E7012-0E1B-4DFD-93A9-6EAD00951A9C}"/>
              </a:ext>
            </a:extLst>
          </p:cNvPr>
          <p:cNvSpPr txBox="1"/>
          <p:nvPr/>
        </p:nvSpPr>
        <p:spPr>
          <a:xfrm>
            <a:off x="9978617" y="2105661"/>
            <a:ext cx="207154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90 - 150 keV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B659E5-70B6-4643-97E0-8E9A69BB78A2}"/>
              </a:ext>
            </a:extLst>
          </p:cNvPr>
          <p:cNvSpPr txBox="1"/>
          <p:nvPr/>
        </p:nvSpPr>
        <p:spPr>
          <a:xfrm>
            <a:off x="9213" y="5710860"/>
            <a:ext cx="974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Using 4 energies resolved image,</a:t>
            </a:r>
          </a:p>
          <a:p>
            <a:r>
              <a:rPr lang="en-US" altLang="ja-JP" sz="2800" b="1" dirty="0"/>
              <a:t>     we try to emphasize each lighter material </a:t>
            </a:r>
            <a:endParaRPr kumimoji="1" lang="ja-JP" altLang="en-US" sz="2800" b="1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97B4369A-8359-4546-93C5-951ABA13D7CA}"/>
              </a:ext>
            </a:extLst>
          </p:cNvPr>
          <p:cNvSpPr txBox="1"/>
          <p:nvPr/>
        </p:nvSpPr>
        <p:spPr>
          <a:xfrm>
            <a:off x="7721601" y="6138857"/>
            <a:ext cx="451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</a:rPr>
              <a:t>Plastic </a:t>
            </a:r>
            <a:r>
              <a:rPr kumimoji="1" lang="en-US" altLang="ja-JP" sz="2400" b="1" dirty="0"/>
              <a:t> ,  </a:t>
            </a:r>
            <a:r>
              <a:rPr kumimoji="1" lang="en-US" altLang="ja-JP" sz="2400" b="1" dirty="0">
                <a:solidFill>
                  <a:schemeClr val="accent6"/>
                </a:solidFill>
              </a:rPr>
              <a:t>Aluminum  ,  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Iron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71" name="四角形: 角を丸くする 70">
            <a:extLst>
              <a:ext uri="{FF2B5EF4-FFF2-40B4-BE49-F238E27FC236}">
                <a16:creationId xmlns:a16="http://schemas.microsoft.com/office/drawing/2014/main" id="{2DE7E8FC-75F9-4FC4-AD16-89BDB52A2A1C}"/>
              </a:ext>
            </a:extLst>
          </p:cNvPr>
          <p:cNvSpPr/>
          <p:nvPr/>
        </p:nvSpPr>
        <p:spPr>
          <a:xfrm>
            <a:off x="7870973" y="5881138"/>
            <a:ext cx="4179192" cy="813553"/>
          </a:xfrm>
          <a:prstGeom prst="roundRect">
            <a:avLst>
              <a:gd name="adj" fmla="val 8847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57004878-90A7-4C73-81B6-4D17B3F8FAC5}"/>
              </a:ext>
            </a:extLst>
          </p:cNvPr>
          <p:cNvSpPr txBox="1"/>
          <p:nvPr/>
        </p:nvSpPr>
        <p:spPr>
          <a:xfrm>
            <a:off x="8328097" y="5696163"/>
            <a:ext cx="32649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u="sng" dirty="0"/>
              <a:t>Main parts of lighter</a:t>
            </a:r>
            <a:endParaRPr kumimoji="1" lang="ja-JP" altLang="en-US" sz="2400" b="1" u="sng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98A32024-8527-421C-B025-613ADCCB4685}"/>
              </a:ext>
            </a:extLst>
          </p:cNvPr>
          <p:cNvSpPr txBox="1"/>
          <p:nvPr/>
        </p:nvSpPr>
        <p:spPr>
          <a:xfrm>
            <a:off x="11164851" y="102720"/>
            <a:ext cx="62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8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040126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175023-B58B-4806-AA21-CC52EDC62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27" y="139266"/>
            <a:ext cx="11517746" cy="632692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Reconstructing </a:t>
            </a:r>
            <a:r>
              <a:rPr lang="en-US" altLang="ja-JP" b="1"/>
              <a:t>multicolor image</a:t>
            </a:r>
            <a:endParaRPr kumimoji="1" lang="ja-JP" altLang="en-US" b="1" dirty="0"/>
          </a:p>
        </p:txBody>
      </p:sp>
      <p:pic>
        <p:nvPicPr>
          <p:cNvPr id="79" name="図 78">
            <a:extLst>
              <a:ext uri="{FF2B5EF4-FFF2-40B4-BE49-F238E27FC236}">
                <a16:creationId xmlns:a16="http://schemas.microsoft.com/office/drawing/2014/main" id="{19C2E004-1C27-4E28-AA1B-99E17EF9678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97257" y="179548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6C2DCB95-0322-4E04-BA95-C69DB49F831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88745" y="164681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B89CF5E1-9B6C-461E-BC2C-8D4AD236AB2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88745" y="151397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EA3866B0-384E-4FFB-BA09-11BE0BA673B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88745" y="1407293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F58DC4BD-1ACF-4EAE-8F01-83FA853D8EAE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47" y="184722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7B388EA7-A813-46B2-9AA9-787C31231BE7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96231" y="169075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F5603EC7-6858-4D9D-B368-F00056B7EA64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96231" y="153427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92C552D8-7209-495C-AF48-5E659DEAA39B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07040" y="139338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EA6F61F0-A4EE-427D-B85C-6B3AE4E36FD1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81" y="1826459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34B1288E-9F1B-4447-AF27-6ED9F43919C5}"/>
              </a:ext>
            </a:extLst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90543" y="169906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31A7FC56-7CB2-4A7E-8173-CD6F7C579C0E}"/>
              </a:ext>
            </a:extLst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04465" y="155078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id="{5E2A36BA-5EFC-4F0A-8936-4569628420AF}"/>
              </a:ext>
            </a:extLst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03181" y="138070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0A7C974C-04FB-4961-891B-6598C58A74AE}"/>
              </a:ext>
            </a:extLst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7" y="1839833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446D83A2-6489-491E-B6F1-10F9068737F8}"/>
              </a:ext>
            </a:extLst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0514" y="1691544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B99D23EE-ECA7-48D7-B580-FAFFC1E1B158}"/>
              </a:ext>
            </a:extLst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0987" y="154325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7E1F5045-54A7-452B-B668-530557838571}"/>
              </a:ext>
            </a:extLst>
          </p:cNvPr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2005" y="140928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16200000"/>
            </a:camera>
            <a:lightRig rig="threePt" dir="t"/>
          </a:scene3d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91A2F10C-934E-4808-B885-B9AEA1934542}"/>
              </a:ext>
            </a:extLst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724" y="4253218"/>
            <a:ext cx="1800000" cy="180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97363A00-83D0-4B93-BCB2-D45B1CC066B5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42633" y="4037045"/>
            <a:ext cx="1800000" cy="180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7C7D9F77-522B-46AA-8BA7-06E8F7FCD6F5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38" y="3850046"/>
            <a:ext cx="1800000" cy="180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A8D166B0-2016-4D01-B181-4BAAF150CF5F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5186" y="4254337"/>
            <a:ext cx="1800000" cy="180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DACA64A5-8316-4B77-A71A-970DB20C5B22}"/>
              </a:ext>
            </a:extLst>
          </p:cNvPr>
          <p:cNvPicPr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778950" y="4053480"/>
            <a:ext cx="1800000" cy="180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BFEBFB2B-49FE-4497-BEAA-8539E4D552F5}"/>
              </a:ext>
            </a:extLst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792960" y="3843495"/>
            <a:ext cx="1800000" cy="180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B0130B2A-593C-4003-A824-6B94BA29A6F9}"/>
              </a:ext>
            </a:extLst>
          </p:cNvPr>
          <p:cNvPicPr>
            <a:picLocks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781509" y="3642637"/>
            <a:ext cx="1800000" cy="180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39E7B4F0-8A76-4580-804D-29AA5B11419E}"/>
              </a:ext>
            </a:extLst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3403" y="4208633"/>
            <a:ext cx="1800000" cy="180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945C0328-678E-432D-888C-B38D1A17F0BD}"/>
              </a:ext>
            </a:extLst>
          </p:cNvPr>
          <p:cNvPicPr>
            <a:picLocks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284101" y="4001613"/>
            <a:ext cx="1800000" cy="180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E4E2CC5A-8016-4A9E-B394-429E960B0C0E}"/>
              </a:ext>
            </a:extLst>
          </p:cNvPr>
          <p:cNvPicPr>
            <a:picLocks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258118" y="3813927"/>
            <a:ext cx="1800000" cy="180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61ABC922-0C79-4DFC-9787-D972E2815E38}"/>
              </a:ext>
            </a:extLst>
          </p:cNvPr>
          <p:cNvPicPr>
            <a:picLocks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275046" y="3613142"/>
            <a:ext cx="1800000" cy="180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7F41791A-D9D7-4C56-9C72-B33963A9AF8F}"/>
              </a:ext>
            </a:extLst>
          </p:cNvPr>
          <p:cNvSpPr txBox="1"/>
          <p:nvPr/>
        </p:nvSpPr>
        <p:spPr>
          <a:xfrm>
            <a:off x="6494" y="1297576"/>
            <a:ext cx="195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i="1" u="sng" dirty="0"/>
              <a:t>2</a:t>
            </a:r>
            <a:r>
              <a:rPr kumimoji="1" lang="en-US" altLang="ja-JP" sz="2400" b="1" i="1" u="sng" dirty="0"/>
              <a:t>0-30 keV</a:t>
            </a:r>
            <a:endParaRPr kumimoji="1" lang="ja-JP" altLang="en-US" sz="2400" b="1" i="1" u="sng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45FBC64C-AA87-467E-9223-D723AB624B3E}"/>
              </a:ext>
            </a:extLst>
          </p:cNvPr>
          <p:cNvSpPr txBox="1"/>
          <p:nvPr/>
        </p:nvSpPr>
        <p:spPr>
          <a:xfrm>
            <a:off x="1975914" y="1290567"/>
            <a:ext cx="184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i="1" u="sng" dirty="0"/>
              <a:t>30-</a:t>
            </a:r>
            <a:r>
              <a:rPr lang="en-US" altLang="ja-JP" sz="2400" b="1" i="1" u="sng" dirty="0"/>
              <a:t>6</a:t>
            </a:r>
            <a:r>
              <a:rPr kumimoji="1" lang="en-US" altLang="ja-JP" sz="2400" b="1" i="1" u="sng" dirty="0"/>
              <a:t>0 keV</a:t>
            </a:r>
            <a:endParaRPr kumimoji="1" lang="ja-JP" altLang="en-US" sz="2400" b="1" i="1" u="sng" dirty="0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3F5F120B-83C3-4157-82DD-931492B49DC8}"/>
              </a:ext>
            </a:extLst>
          </p:cNvPr>
          <p:cNvSpPr txBox="1"/>
          <p:nvPr/>
        </p:nvSpPr>
        <p:spPr>
          <a:xfrm>
            <a:off x="3669678" y="1291294"/>
            <a:ext cx="2090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i="1" u="sng" dirty="0"/>
              <a:t>6</a:t>
            </a:r>
            <a:r>
              <a:rPr kumimoji="1" lang="en-US" altLang="ja-JP" sz="2400" b="1" i="1" u="sng" dirty="0"/>
              <a:t>0-90 keV</a:t>
            </a:r>
            <a:endParaRPr kumimoji="1" lang="ja-JP" altLang="en-US" sz="2400" b="1" i="1" u="sng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EDB13994-47E3-452C-B712-B1FB578FBB40}"/>
              </a:ext>
            </a:extLst>
          </p:cNvPr>
          <p:cNvSpPr txBox="1"/>
          <p:nvPr/>
        </p:nvSpPr>
        <p:spPr>
          <a:xfrm>
            <a:off x="5544924" y="1290567"/>
            <a:ext cx="200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i="1" u="sng" dirty="0"/>
              <a:t>90-150 keV</a:t>
            </a:r>
            <a:endParaRPr kumimoji="1" lang="ja-JP" altLang="en-US" sz="2400" b="1" i="1" u="sng" dirty="0"/>
          </a:p>
        </p:txBody>
      </p:sp>
      <p:sp>
        <p:nvSpPr>
          <p:cNvPr id="11" name="右大かっこ 10">
            <a:extLst>
              <a:ext uri="{FF2B5EF4-FFF2-40B4-BE49-F238E27FC236}">
                <a16:creationId xmlns:a16="http://schemas.microsoft.com/office/drawing/2014/main" id="{DF2D820E-0228-4D13-84DF-09040266935E}"/>
              </a:ext>
            </a:extLst>
          </p:cNvPr>
          <p:cNvSpPr/>
          <p:nvPr/>
        </p:nvSpPr>
        <p:spPr>
          <a:xfrm rot="5400000">
            <a:off x="1794323" y="1423577"/>
            <a:ext cx="151695" cy="3546106"/>
          </a:xfrm>
          <a:prstGeom prst="rightBracket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3473DB4-54F4-46F0-BEC4-9A01DDC42C85}"/>
              </a:ext>
            </a:extLst>
          </p:cNvPr>
          <p:cNvSpPr txBox="1"/>
          <p:nvPr/>
        </p:nvSpPr>
        <p:spPr>
          <a:xfrm>
            <a:off x="-195816" y="3354669"/>
            <a:ext cx="216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</a:rPr>
              <a:t>Energy subtraction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3" name="右大かっこ 132">
            <a:extLst>
              <a:ext uri="{FF2B5EF4-FFF2-40B4-BE49-F238E27FC236}">
                <a16:creationId xmlns:a16="http://schemas.microsoft.com/office/drawing/2014/main" id="{D3263E82-4898-44FE-8BCE-F71ED7AC1DA1}"/>
              </a:ext>
            </a:extLst>
          </p:cNvPr>
          <p:cNvSpPr/>
          <p:nvPr/>
        </p:nvSpPr>
        <p:spPr>
          <a:xfrm rot="5400000">
            <a:off x="5485394" y="1302956"/>
            <a:ext cx="238066" cy="3731821"/>
          </a:xfrm>
          <a:prstGeom prst="rightBracket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F9227AFC-4F18-4AEF-B750-CBCE3BBFCE96}"/>
              </a:ext>
            </a:extLst>
          </p:cNvPr>
          <p:cNvSpPr txBox="1"/>
          <p:nvPr/>
        </p:nvSpPr>
        <p:spPr>
          <a:xfrm>
            <a:off x="2259347" y="3325459"/>
            <a:ext cx="216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accent6"/>
                </a:solidFill>
              </a:rPr>
              <a:t>Energy subtraction</a:t>
            </a:r>
            <a:endParaRPr kumimoji="1" lang="ja-JP" altLang="en-US" sz="2400" b="1" dirty="0">
              <a:solidFill>
                <a:schemeClr val="accent6"/>
              </a:solidFill>
            </a:endParaRPr>
          </a:p>
        </p:txBody>
      </p:sp>
      <p:cxnSp>
        <p:nvCxnSpPr>
          <p:cNvPr id="135" name="直線矢印コネクタ 134">
            <a:extLst>
              <a:ext uri="{FF2B5EF4-FFF2-40B4-BE49-F238E27FC236}">
                <a16:creationId xmlns:a16="http://schemas.microsoft.com/office/drawing/2014/main" id="{7D4122AF-0BCC-4CE8-8821-249CFD925F44}"/>
              </a:ext>
            </a:extLst>
          </p:cNvPr>
          <p:cNvCxnSpPr>
            <a:cxnSpLocks/>
          </p:cNvCxnSpPr>
          <p:nvPr/>
        </p:nvCxnSpPr>
        <p:spPr>
          <a:xfrm flipH="1">
            <a:off x="4290131" y="3277365"/>
            <a:ext cx="484578" cy="90771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右大かっこ 135">
            <a:extLst>
              <a:ext uri="{FF2B5EF4-FFF2-40B4-BE49-F238E27FC236}">
                <a16:creationId xmlns:a16="http://schemas.microsoft.com/office/drawing/2014/main" id="{A06ABE7A-E50B-4C8E-8F82-BC31B3F7BE00}"/>
              </a:ext>
            </a:extLst>
          </p:cNvPr>
          <p:cNvSpPr/>
          <p:nvPr/>
        </p:nvSpPr>
        <p:spPr>
          <a:xfrm rot="5400000">
            <a:off x="6502095" y="2027377"/>
            <a:ext cx="161113" cy="1815906"/>
          </a:xfrm>
          <a:prstGeom prst="rightBracket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99F3C6BD-0837-48CF-A1AB-2C7C01FE5642}"/>
              </a:ext>
            </a:extLst>
          </p:cNvPr>
          <p:cNvCxnSpPr>
            <a:cxnSpLocks/>
          </p:cNvCxnSpPr>
          <p:nvPr/>
        </p:nvCxnSpPr>
        <p:spPr>
          <a:xfrm flipH="1">
            <a:off x="6568265" y="3015887"/>
            <a:ext cx="279911" cy="11979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52038382-D008-4F5B-B85F-50B33416B99A}"/>
              </a:ext>
            </a:extLst>
          </p:cNvPr>
          <p:cNvSpPr txBox="1"/>
          <p:nvPr/>
        </p:nvSpPr>
        <p:spPr>
          <a:xfrm>
            <a:off x="4674531" y="3345988"/>
            <a:ext cx="216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70C0"/>
                </a:solidFill>
              </a:rPr>
              <a:t>Energy </a:t>
            </a:r>
          </a:p>
          <a:p>
            <a:pPr algn="ctr"/>
            <a:r>
              <a:rPr kumimoji="1" lang="en-US" altLang="ja-JP" sz="2400" b="1" dirty="0">
                <a:solidFill>
                  <a:srgbClr val="0070C0"/>
                </a:solidFill>
              </a:rPr>
              <a:t>resolved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6CEC3DEB-1E48-4981-89A0-3992B13DC323}"/>
              </a:ext>
            </a:extLst>
          </p:cNvPr>
          <p:cNvSpPr txBox="1"/>
          <p:nvPr/>
        </p:nvSpPr>
        <p:spPr>
          <a:xfrm rot="5400000" flipH="1" flipV="1">
            <a:off x="553337" y="2660403"/>
            <a:ext cx="85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…</a:t>
            </a:r>
            <a:endParaRPr kumimoji="1" lang="ja-JP" altLang="en-US" sz="2000" b="1" dirty="0"/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2CA2768B-46D3-46B8-858F-1A0523652FD8}"/>
              </a:ext>
            </a:extLst>
          </p:cNvPr>
          <p:cNvSpPr txBox="1"/>
          <p:nvPr/>
        </p:nvSpPr>
        <p:spPr>
          <a:xfrm rot="5400000" flipH="1" flipV="1">
            <a:off x="2451636" y="2656765"/>
            <a:ext cx="85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…</a:t>
            </a:r>
            <a:endParaRPr kumimoji="1" lang="ja-JP" altLang="en-US" sz="2000" b="1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2E7B9164-8821-4403-A526-6EB24801EB70}"/>
              </a:ext>
            </a:extLst>
          </p:cNvPr>
          <p:cNvSpPr txBox="1"/>
          <p:nvPr/>
        </p:nvSpPr>
        <p:spPr>
          <a:xfrm rot="5400000" flipH="1" flipV="1">
            <a:off x="4267202" y="2648161"/>
            <a:ext cx="85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…</a:t>
            </a:r>
            <a:endParaRPr kumimoji="1" lang="ja-JP" altLang="en-US" sz="2000" b="1" dirty="0"/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E141FBC8-6B50-4CED-A1D1-8931E010D3B1}"/>
              </a:ext>
            </a:extLst>
          </p:cNvPr>
          <p:cNvSpPr txBox="1"/>
          <p:nvPr/>
        </p:nvSpPr>
        <p:spPr>
          <a:xfrm rot="5400000" flipH="1" flipV="1">
            <a:off x="6126891" y="2627972"/>
            <a:ext cx="85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…</a:t>
            </a:r>
            <a:endParaRPr kumimoji="1" lang="ja-JP" altLang="en-US" sz="20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51EE16A8-4775-4779-A795-6CDFF24C59C8}"/>
              </a:ext>
            </a:extLst>
          </p:cNvPr>
          <p:cNvSpPr txBox="1"/>
          <p:nvPr/>
        </p:nvSpPr>
        <p:spPr>
          <a:xfrm rot="5400000" flipH="1" flipV="1">
            <a:off x="796834" y="5352317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5471BE42-67EB-4065-8229-2BF7B048FF9A}"/>
              </a:ext>
            </a:extLst>
          </p:cNvPr>
          <p:cNvSpPr txBox="1"/>
          <p:nvPr/>
        </p:nvSpPr>
        <p:spPr>
          <a:xfrm rot="5400000" flipH="1" flipV="1">
            <a:off x="3169804" y="5377993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45ED0548-105F-4B4D-8D9F-FDF0FE652788}"/>
              </a:ext>
            </a:extLst>
          </p:cNvPr>
          <p:cNvSpPr txBox="1"/>
          <p:nvPr/>
        </p:nvSpPr>
        <p:spPr>
          <a:xfrm rot="5400000" flipH="1" flipV="1">
            <a:off x="5690511" y="5339218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187A21A-383A-45A0-9570-5C86F342EFEE}"/>
              </a:ext>
            </a:extLst>
          </p:cNvPr>
          <p:cNvSpPr txBox="1"/>
          <p:nvPr/>
        </p:nvSpPr>
        <p:spPr>
          <a:xfrm>
            <a:off x="-427292" y="5810551"/>
            <a:ext cx="3026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i="1" dirty="0">
                <a:solidFill>
                  <a:srgbClr val="FF0000"/>
                </a:solidFill>
              </a:rPr>
              <a:t>Low energy </a:t>
            </a:r>
          </a:p>
          <a:p>
            <a:pPr algn="ctr"/>
            <a:r>
              <a:rPr kumimoji="1" lang="en-US" altLang="ja-JP" sz="2800" b="1" i="1" dirty="0">
                <a:solidFill>
                  <a:srgbClr val="FF0000"/>
                </a:solidFill>
              </a:rPr>
              <a:t>plastic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0AEAE3F-D377-46DE-8523-E02B753E390A}"/>
              </a:ext>
            </a:extLst>
          </p:cNvPr>
          <p:cNvSpPr txBox="1"/>
          <p:nvPr/>
        </p:nvSpPr>
        <p:spPr>
          <a:xfrm>
            <a:off x="2095119" y="5846963"/>
            <a:ext cx="3150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i="1" dirty="0">
                <a:solidFill>
                  <a:schemeClr val="accent6"/>
                </a:solidFill>
              </a:rPr>
              <a:t>Medium</a:t>
            </a:r>
            <a:r>
              <a:rPr kumimoji="1" lang="en-US" altLang="ja-JP" sz="2800" b="1" i="1" dirty="0">
                <a:solidFill>
                  <a:schemeClr val="accent6"/>
                </a:solidFill>
              </a:rPr>
              <a:t> energy </a:t>
            </a:r>
          </a:p>
          <a:p>
            <a:pPr algn="ctr"/>
            <a:r>
              <a:rPr kumimoji="1" lang="en-US" altLang="ja-JP" sz="2800" b="1" i="1" dirty="0">
                <a:solidFill>
                  <a:schemeClr val="accent6"/>
                </a:solidFill>
              </a:rPr>
              <a:t>aluminum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749B718-E13F-4D4C-956F-2159724B24B5}"/>
              </a:ext>
            </a:extLst>
          </p:cNvPr>
          <p:cNvSpPr txBox="1"/>
          <p:nvPr/>
        </p:nvSpPr>
        <p:spPr>
          <a:xfrm>
            <a:off x="4901314" y="5856881"/>
            <a:ext cx="256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i="1" dirty="0">
                <a:solidFill>
                  <a:srgbClr val="0070C0"/>
                </a:solidFill>
              </a:rPr>
              <a:t>High</a:t>
            </a:r>
            <a:r>
              <a:rPr kumimoji="1" lang="en-US" altLang="ja-JP" sz="2800" b="1" i="1" dirty="0">
                <a:solidFill>
                  <a:srgbClr val="0070C0"/>
                </a:solidFill>
              </a:rPr>
              <a:t> energy </a:t>
            </a:r>
          </a:p>
          <a:p>
            <a:pPr algn="ctr"/>
            <a:r>
              <a:rPr kumimoji="1" lang="en-US" altLang="ja-JP" sz="2800" b="1" i="1" dirty="0">
                <a:solidFill>
                  <a:srgbClr val="0070C0"/>
                </a:solidFill>
              </a:rPr>
              <a:t>iron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08B9CF42-0C56-4D5C-88D0-2F7D63CBAF50}"/>
              </a:ext>
            </a:extLst>
          </p:cNvPr>
          <p:cNvSpPr txBox="1"/>
          <p:nvPr/>
        </p:nvSpPr>
        <p:spPr>
          <a:xfrm>
            <a:off x="11164851" y="102720"/>
            <a:ext cx="62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9</a:t>
            </a:r>
            <a:endParaRPr kumimoji="1" lang="ja-JP" altLang="en-US" sz="4000" dirty="0"/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FBF42B55-793C-4C06-8925-B81EEC97997C}"/>
              </a:ext>
            </a:extLst>
          </p:cNvPr>
          <p:cNvPicPr>
            <a:picLocks/>
          </p:cNvPicPr>
          <p:nvPr/>
        </p:nvPicPr>
        <p:blipFill>
          <a:blip r:embed="rId30"/>
          <a:stretch>
            <a:fillRect/>
          </a:stretch>
        </p:blipFill>
        <p:spPr>
          <a:xfrm flipH="1">
            <a:off x="423167" y="3663047"/>
            <a:ext cx="1800000" cy="1800000"/>
          </a:xfrm>
          <a:prstGeom prst="rect">
            <a:avLst/>
          </a:prstGeom>
          <a:ln w="381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3392922" lon="19061595" rev="19339780"/>
            </a:camera>
            <a:lightRig rig="threePt" dir="t"/>
          </a:scene3d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9D86BDB3-C28D-43F7-A09A-38F763B8F64C}"/>
              </a:ext>
            </a:extLst>
          </p:cNvPr>
          <p:cNvCxnSpPr>
            <a:cxnSpLocks/>
          </p:cNvCxnSpPr>
          <p:nvPr/>
        </p:nvCxnSpPr>
        <p:spPr>
          <a:xfrm flipH="1">
            <a:off x="1738261" y="3250970"/>
            <a:ext cx="520293" cy="9627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42D6BAE-DB4C-40BA-B35D-66D59E6FBDE5}"/>
              </a:ext>
            </a:extLst>
          </p:cNvPr>
          <p:cNvSpPr txBox="1"/>
          <p:nvPr/>
        </p:nvSpPr>
        <p:spPr>
          <a:xfrm>
            <a:off x="7793395" y="3562316"/>
            <a:ext cx="4837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Subtracting energy resolved image</a:t>
            </a:r>
          </a:p>
          <a:p>
            <a:r>
              <a:rPr lang="en-US" altLang="ja-JP" sz="2000" dirty="0"/>
              <a:t>b</a:t>
            </a:r>
            <a:r>
              <a:rPr kumimoji="1" lang="en-US" altLang="ja-JP" sz="2000" dirty="0"/>
              <a:t>etween 2 energy windows,</a:t>
            </a:r>
          </a:p>
          <a:p>
            <a:r>
              <a:rPr lang="en-US" altLang="ja-JP" sz="2000" dirty="0">
                <a:solidFill>
                  <a:srgbClr val="FF0000"/>
                </a:solidFill>
              </a:rPr>
              <a:t>w</a:t>
            </a:r>
            <a:r>
              <a:rPr kumimoji="1" lang="en-US" altLang="ja-JP" sz="2000" dirty="0">
                <a:solidFill>
                  <a:srgbClr val="FF0000"/>
                </a:solidFill>
              </a:rPr>
              <a:t>e reconstructed</a:t>
            </a:r>
            <a:r>
              <a:rPr lang="en-US" altLang="ja-JP" sz="2000" dirty="0">
                <a:solidFill>
                  <a:srgbClr val="FF0000"/>
                </a:solidFill>
              </a:rPr>
              <a:t> specific material</a:t>
            </a:r>
            <a:endParaRPr kumimoji="1"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8B062B1E-3A8B-4243-B7FE-1C78D6F680FB}"/>
              </a:ext>
            </a:extLst>
          </p:cNvPr>
          <p:cNvSpPr txBox="1"/>
          <p:nvPr/>
        </p:nvSpPr>
        <p:spPr>
          <a:xfrm>
            <a:off x="251224" y="822518"/>
            <a:ext cx="715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i="1" u="sng" dirty="0">
                <a:solidFill>
                  <a:srgbClr val="FFC000"/>
                </a:solidFill>
              </a:rPr>
              <a:t>Slice </a:t>
            </a:r>
            <a:r>
              <a:rPr kumimoji="1" lang="en-US" altLang="ja-JP" sz="3200" b="1" i="1" u="sng" dirty="0">
                <a:solidFill>
                  <a:srgbClr val="FFC000"/>
                </a:solidFill>
              </a:rPr>
              <a:t>energy resolved CT images</a:t>
            </a:r>
            <a:endParaRPr kumimoji="1" lang="ja-JP" altLang="en-US" sz="3200" b="1" i="1" u="sng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35D8C45-AEF0-48EE-817C-2D3FE322D78F}"/>
              </a:ext>
            </a:extLst>
          </p:cNvPr>
          <p:cNvSpPr txBox="1"/>
          <p:nvPr/>
        </p:nvSpPr>
        <p:spPr>
          <a:xfrm>
            <a:off x="7575383" y="5053090"/>
            <a:ext cx="5223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C000"/>
                </a:solidFill>
              </a:rPr>
              <a:t>Using different energy </a:t>
            </a:r>
            <a:r>
              <a:rPr lang="en-US" altLang="ja-JP" sz="2000" b="1" dirty="0">
                <a:solidFill>
                  <a:srgbClr val="FFC000"/>
                </a:solidFill>
              </a:rPr>
              <a:t>d</a:t>
            </a:r>
            <a:r>
              <a:rPr kumimoji="1" lang="en-US" altLang="ja-JP" sz="2000" b="1" dirty="0">
                <a:solidFill>
                  <a:srgbClr val="FFC000"/>
                </a:solidFill>
              </a:rPr>
              <a:t>ependence </a:t>
            </a:r>
          </a:p>
          <a:p>
            <a:r>
              <a:rPr lang="en-US" altLang="ja-JP" sz="2000" b="1" dirty="0">
                <a:solidFill>
                  <a:srgbClr val="FFC000"/>
                </a:solidFill>
              </a:rPr>
              <a:t>of CT values, our PC-CT system decomposed the lighter materials</a:t>
            </a:r>
            <a:r>
              <a:rPr lang="en-US" altLang="ja-JP" sz="2000" dirty="0">
                <a:solidFill>
                  <a:srgbClr val="FFC000"/>
                </a:solidFill>
              </a:rPr>
              <a:t>. </a:t>
            </a:r>
            <a:endParaRPr kumimoji="1" lang="ja-JP" altLang="en-US" sz="2400" dirty="0">
              <a:solidFill>
                <a:srgbClr val="FFC000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493E0A8F-51CA-4ECC-879B-A8EB79DA16B6}"/>
              </a:ext>
            </a:extLst>
          </p:cNvPr>
          <p:cNvSpPr txBox="1"/>
          <p:nvPr/>
        </p:nvSpPr>
        <p:spPr>
          <a:xfrm>
            <a:off x="7636467" y="2422864"/>
            <a:ext cx="4449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CT values change considerably</a:t>
            </a:r>
          </a:p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in 2 energy windows </a:t>
            </a:r>
            <a:endParaRPr kumimoji="1" lang="en-US" altLang="ja-JP" sz="2000" b="1" dirty="0">
              <a:solidFill>
                <a:srgbClr val="FF0000"/>
              </a:solidFill>
            </a:endParaRPr>
          </a:p>
        </p:txBody>
      </p:sp>
      <p:sp>
        <p:nvSpPr>
          <p:cNvPr id="65" name="矢印: 右 24">
            <a:extLst>
              <a:ext uri="{FF2B5EF4-FFF2-40B4-BE49-F238E27FC236}">
                <a16:creationId xmlns:a16="http://schemas.microsoft.com/office/drawing/2014/main" id="{1FA0AB9B-CFE3-4DF3-86A4-AD370AAC86EC}"/>
              </a:ext>
            </a:extLst>
          </p:cNvPr>
          <p:cNvSpPr/>
          <p:nvPr/>
        </p:nvSpPr>
        <p:spPr>
          <a:xfrm rot="5400000">
            <a:off x="9620854" y="3035922"/>
            <a:ext cx="370382" cy="70790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14CE02F-85D9-499C-9921-CB14D9F4B83C}"/>
              </a:ext>
            </a:extLst>
          </p:cNvPr>
          <p:cNvSpPr/>
          <p:nvPr/>
        </p:nvSpPr>
        <p:spPr>
          <a:xfrm>
            <a:off x="7640721" y="2262019"/>
            <a:ext cx="4449927" cy="23251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BC28BCE-6136-4F16-BDB8-690EFEA8D324}"/>
              </a:ext>
            </a:extLst>
          </p:cNvPr>
          <p:cNvSpPr txBox="1"/>
          <p:nvPr/>
        </p:nvSpPr>
        <p:spPr>
          <a:xfrm>
            <a:off x="7867990" y="1888594"/>
            <a:ext cx="39868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u="sng" dirty="0">
                <a:solidFill>
                  <a:srgbClr val="FFC000"/>
                </a:solidFill>
              </a:rPr>
              <a:t>Energy subtraction</a:t>
            </a:r>
            <a:endParaRPr kumimoji="1" lang="ja-JP" altLang="en-US" sz="3200" b="1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46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BDA57C-C081-4A05-B5C3-ED275E87C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3D color lighter imaging</a:t>
            </a:r>
            <a:endParaRPr kumimoji="1" lang="ja-JP" altLang="en-US" b="1" dirty="0"/>
          </a:p>
        </p:txBody>
      </p:sp>
      <p:pic>
        <p:nvPicPr>
          <p:cNvPr id="90" name="図 89">
            <a:extLst>
              <a:ext uri="{FF2B5EF4-FFF2-40B4-BE49-F238E27FC236}">
                <a16:creationId xmlns:a16="http://schemas.microsoft.com/office/drawing/2014/main" id="{549D2447-A886-4C2B-83B2-DE9B94039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4" y="4442243"/>
            <a:ext cx="1944061" cy="19440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91" name="図 90">
            <a:extLst>
              <a:ext uri="{FF2B5EF4-FFF2-40B4-BE49-F238E27FC236}">
                <a16:creationId xmlns:a16="http://schemas.microsoft.com/office/drawing/2014/main" id="{EC20606D-1321-4267-AED7-131D097729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7" y="4409039"/>
            <a:ext cx="1944061" cy="19440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99511F96-146F-4D03-B8FE-7292A47593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94" y="4422674"/>
            <a:ext cx="1944061" cy="19440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EDE48A29-6FD1-44FD-BB5A-DF26DEA3C7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91215" y="3438769"/>
            <a:ext cx="1521103" cy="1485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25C44E0C-7F30-41AC-ADA1-A6D2655EAD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529096" y="3426587"/>
            <a:ext cx="1529238" cy="1505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A1BDFE22-BA6E-4F2D-85FF-FB58A48405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919046" y="3451488"/>
            <a:ext cx="1521103" cy="1505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B8812B18-C39E-44FD-9AEC-4B563AD948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6199" y="1228209"/>
            <a:ext cx="4312927" cy="2174261"/>
          </a:xfrm>
          <a:prstGeom prst="rect">
            <a:avLst/>
          </a:prstGeom>
        </p:spPr>
      </p:pic>
      <p:sp>
        <p:nvSpPr>
          <p:cNvPr id="130" name="四角形: 角を丸くする 129">
            <a:extLst>
              <a:ext uri="{FF2B5EF4-FFF2-40B4-BE49-F238E27FC236}">
                <a16:creationId xmlns:a16="http://schemas.microsoft.com/office/drawing/2014/main" id="{7601E73E-466C-49E8-9228-81CD26BBF627}"/>
              </a:ext>
            </a:extLst>
          </p:cNvPr>
          <p:cNvSpPr/>
          <p:nvPr/>
        </p:nvSpPr>
        <p:spPr>
          <a:xfrm>
            <a:off x="6686752" y="1082184"/>
            <a:ext cx="5306877" cy="4002938"/>
          </a:xfrm>
          <a:prstGeom prst="roundRect">
            <a:avLst>
              <a:gd name="adj" fmla="val 8847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矢印: 右 134">
            <a:extLst>
              <a:ext uri="{FF2B5EF4-FFF2-40B4-BE49-F238E27FC236}">
                <a16:creationId xmlns:a16="http://schemas.microsoft.com/office/drawing/2014/main" id="{3A618F8F-AAD8-419F-B8D0-8C03468333B0}"/>
              </a:ext>
            </a:extLst>
          </p:cNvPr>
          <p:cNvSpPr/>
          <p:nvPr/>
        </p:nvSpPr>
        <p:spPr>
          <a:xfrm rot="5400000">
            <a:off x="879035" y="4001154"/>
            <a:ext cx="356756" cy="500447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9CCF6773-4023-428F-9DBF-CFA002D6C60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10400" y="2957423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8F6F78FC-62D6-45DE-9907-CC21CDEF166D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10010" y="2799059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6AEA7059-2BD0-49B7-B54A-D6AF679424ED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02275" y="264069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8A07C1D5-4F25-41FC-B136-C3D3D0DE1AB4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97389" y="247979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7C9EF1AE-3988-4FBC-89CE-875EDFC3C375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04176" y="157098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873CEB3B-47C4-49E5-BE74-4DC784CA9825}"/>
              </a:ext>
            </a:extLst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98289" y="1415669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9463B5F0-8564-4CD5-B8F1-D98D992DB905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94426" y="126628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3AB29396-375A-4392-B7E6-3592168DB4FE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11760" y="294767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457867F7-5F1A-47DC-BB55-4CFBBBA74120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05401" y="280421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E97FF9A5-553A-4870-A24C-50AAF89A29CF}"/>
              </a:ext>
            </a:extLst>
          </p:cNvPr>
          <p:cNvPicPr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09118" y="264412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6023747E-8154-409E-9535-2BBEBA506C97}"/>
              </a:ext>
            </a:extLst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11760" y="246634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21925691-9FA2-43CF-8D38-0E80BACA84E3}"/>
              </a:ext>
            </a:extLst>
          </p:cNvPr>
          <p:cNvPicPr>
            <a:picLocks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05005" y="154465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0BE6E14A-4E52-49DB-899D-6831E21F30AF}"/>
              </a:ext>
            </a:extLst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05665" y="138573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B37B676C-6BA4-4C9F-9F82-78A42BA3B06E}"/>
              </a:ext>
            </a:extLst>
          </p:cNvPr>
          <p:cNvPicPr>
            <a:picLocks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04344" y="122680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9C695B1E-8F91-4B65-99FC-FE232E61C169}"/>
              </a:ext>
            </a:extLst>
          </p:cNvPr>
          <p:cNvPicPr>
            <a:picLocks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574805" y="108218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56199" lon="3812040" rev="21558587"/>
            </a:camera>
            <a:lightRig rig="threePt" dir="t"/>
          </a:scene3d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0EED7AEC-850F-4C2A-AAB4-8547B0D8E838}"/>
              </a:ext>
            </a:extLst>
          </p:cNvPr>
          <p:cNvPicPr>
            <a:picLocks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778282" y="2933528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882A8B08-E6C1-4B4D-BA69-7307856F0248}"/>
              </a:ext>
            </a:extLst>
          </p:cNvPr>
          <p:cNvPicPr>
            <a:picLocks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778282" y="2785249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B7A0A5E7-25A8-4E2F-9AD3-696B609CD308}"/>
              </a:ext>
            </a:extLst>
          </p:cNvPr>
          <p:cNvPicPr>
            <a:picLocks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778282" y="263697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C5AFFAEF-605A-46C1-BCAD-4FD9A651C400}"/>
              </a:ext>
            </a:extLst>
          </p:cNvPr>
          <p:cNvPicPr>
            <a:picLocks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778282" y="248869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9CD32C37-418B-44D8-8A0F-5601334C864C}"/>
              </a:ext>
            </a:extLst>
          </p:cNvPr>
          <p:cNvPicPr>
            <a:picLocks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756308" y="151013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932FEDF9-156E-4BE3-BA37-13EA73D66B1C}"/>
              </a:ext>
            </a:extLst>
          </p:cNvPr>
          <p:cNvPicPr>
            <a:picLocks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756308" y="1365659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9194F0DE-3B68-4C38-BEEF-04F4903419ED}"/>
              </a:ext>
            </a:extLst>
          </p:cNvPr>
          <p:cNvPicPr>
            <a:picLocks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756308" y="122118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DEE32182-BAA9-4C1B-B760-CE52B7250E33}"/>
              </a:ext>
            </a:extLst>
          </p:cNvPr>
          <p:cNvPicPr>
            <a:picLocks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756308" y="108902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380000" lon="3840000" rev="0"/>
            </a:camera>
            <a:lightRig rig="threePt" dir="t"/>
          </a:scene3d>
        </p:spPr>
      </p:pic>
      <p:sp>
        <p:nvSpPr>
          <p:cNvPr id="75" name="矢印: 右 74">
            <a:extLst>
              <a:ext uri="{FF2B5EF4-FFF2-40B4-BE49-F238E27FC236}">
                <a16:creationId xmlns:a16="http://schemas.microsoft.com/office/drawing/2014/main" id="{F902997D-041D-4886-9DD3-C75FBAA78967}"/>
              </a:ext>
            </a:extLst>
          </p:cNvPr>
          <p:cNvSpPr/>
          <p:nvPr/>
        </p:nvSpPr>
        <p:spPr>
          <a:xfrm rot="5400000">
            <a:off x="3105876" y="3993827"/>
            <a:ext cx="356756" cy="500447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矢印: 右 75">
            <a:extLst>
              <a:ext uri="{FF2B5EF4-FFF2-40B4-BE49-F238E27FC236}">
                <a16:creationId xmlns:a16="http://schemas.microsoft.com/office/drawing/2014/main" id="{0E663B69-5150-4FC6-921E-A38345FCD59E}"/>
              </a:ext>
            </a:extLst>
          </p:cNvPr>
          <p:cNvSpPr/>
          <p:nvPr/>
        </p:nvSpPr>
        <p:spPr>
          <a:xfrm rot="5400000">
            <a:off x="5297930" y="3977277"/>
            <a:ext cx="356756" cy="500447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B3AA8123-A282-4FE7-ACFB-7305117BBAB4}"/>
              </a:ext>
            </a:extLst>
          </p:cNvPr>
          <p:cNvCxnSpPr>
            <a:cxnSpLocks/>
          </p:cNvCxnSpPr>
          <p:nvPr/>
        </p:nvCxnSpPr>
        <p:spPr>
          <a:xfrm flipH="1">
            <a:off x="8200503" y="3116334"/>
            <a:ext cx="283787" cy="468257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28E28C53-A26D-4890-80F7-91F3ADE38F68}"/>
              </a:ext>
            </a:extLst>
          </p:cNvPr>
          <p:cNvCxnSpPr>
            <a:cxnSpLocks/>
          </p:cNvCxnSpPr>
          <p:nvPr/>
        </p:nvCxnSpPr>
        <p:spPr>
          <a:xfrm>
            <a:off x="10291531" y="3111410"/>
            <a:ext cx="583326" cy="65870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101B40EC-B5C8-4A1F-ADE9-589FDE8F42CD}"/>
              </a:ext>
            </a:extLst>
          </p:cNvPr>
          <p:cNvCxnSpPr>
            <a:cxnSpLocks/>
          </p:cNvCxnSpPr>
          <p:nvPr/>
        </p:nvCxnSpPr>
        <p:spPr>
          <a:xfrm flipH="1">
            <a:off x="9342903" y="3206239"/>
            <a:ext cx="14293" cy="48912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9AF53FC4-9A59-4D3E-9839-BC81CF37E9CD}"/>
              </a:ext>
            </a:extLst>
          </p:cNvPr>
          <p:cNvSpPr txBox="1"/>
          <p:nvPr/>
        </p:nvSpPr>
        <p:spPr>
          <a:xfrm>
            <a:off x="2125997" y="5805783"/>
            <a:ext cx="2306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B050"/>
                </a:solidFill>
              </a:rPr>
              <a:t> </a:t>
            </a:r>
            <a:r>
              <a:rPr lang="en-US" altLang="ja-JP" sz="2800" dirty="0">
                <a:solidFill>
                  <a:srgbClr val="FFFF00"/>
                </a:solidFill>
              </a:rPr>
              <a:t>Aluminum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6F58425-FAA9-4DD5-A16A-E5EBAA9D6C61}"/>
              </a:ext>
            </a:extLst>
          </p:cNvPr>
          <p:cNvSpPr txBox="1"/>
          <p:nvPr/>
        </p:nvSpPr>
        <p:spPr>
          <a:xfrm>
            <a:off x="4765037" y="5795117"/>
            <a:ext cx="14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FF00"/>
                </a:solidFill>
              </a:rPr>
              <a:t>Iron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78287992-AE55-4F42-9519-2AA5E3EA53A0}"/>
              </a:ext>
            </a:extLst>
          </p:cNvPr>
          <p:cNvSpPr txBox="1"/>
          <p:nvPr/>
        </p:nvSpPr>
        <p:spPr>
          <a:xfrm>
            <a:off x="164919" y="5853691"/>
            <a:ext cx="182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FF00"/>
                </a:solidFill>
              </a:rPr>
              <a:t>Plastic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044CFAD2-E2E3-4B72-8BA2-7C656B0B0611}"/>
              </a:ext>
            </a:extLst>
          </p:cNvPr>
          <p:cNvSpPr txBox="1"/>
          <p:nvPr/>
        </p:nvSpPr>
        <p:spPr>
          <a:xfrm rot="5400000" flipH="1" flipV="1">
            <a:off x="638349" y="2316510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CCF96DB2-A3B6-4097-98B1-E96B688BDF93}"/>
              </a:ext>
            </a:extLst>
          </p:cNvPr>
          <p:cNvSpPr txBox="1"/>
          <p:nvPr/>
        </p:nvSpPr>
        <p:spPr>
          <a:xfrm rot="5400000" flipH="1" flipV="1">
            <a:off x="2902610" y="2301491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96FB4958-592F-4B4B-BDC2-F5BABCD0D1C8}"/>
              </a:ext>
            </a:extLst>
          </p:cNvPr>
          <p:cNvSpPr txBox="1"/>
          <p:nvPr/>
        </p:nvSpPr>
        <p:spPr>
          <a:xfrm rot="5400000" flipH="1" flipV="1">
            <a:off x="5069132" y="2321388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FF1581-E606-403E-9FF1-4E8B65DDDC16}"/>
              </a:ext>
            </a:extLst>
          </p:cNvPr>
          <p:cNvSpPr txBox="1"/>
          <p:nvPr/>
        </p:nvSpPr>
        <p:spPr>
          <a:xfrm>
            <a:off x="11354098" y="3045197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keV</a:t>
            </a:r>
            <a:endParaRPr kumimoji="1" lang="ja-JP" altLang="en-US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EFC022B3-5C8B-49D1-AB5F-724487E22443}"/>
              </a:ext>
            </a:extLst>
          </p:cNvPr>
          <p:cNvSpPr txBox="1"/>
          <p:nvPr/>
        </p:nvSpPr>
        <p:spPr>
          <a:xfrm rot="16200000">
            <a:off x="6255514" y="1964303"/>
            <a:ext cx="150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Intensity</a:t>
            </a:r>
            <a:endParaRPr kumimoji="1" lang="ja-JP" altLang="en-US" dirty="0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D4BB5A3D-0CF3-4E7C-87F0-696368AD6252}"/>
              </a:ext>
            </a:extLst>
          </p:cNvPr>
          <p:cNvSpPr txBox="1"/>
          <p:nvPr/>
        </p:nvSpPr>
        <p:spPr>
          <a:xfrm>
            <a:off x="10874857" y="102720"/>
            <a:ext cx="918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10</a:t>
            </a:r>
            <a:endParaRPr kumimoji="1" lang="ja-JP" altLang="en-US" sz="4000" dirty="0"/>
          </a:p>
        </p:txBody>
      </p:sp>
      <p:pic>
        <p:nvPicPr>
          <p:cNvPr id="78" name="図 77">
            <a:extLst>
              <a:ext uri="{FF2B5EF4-FFF2-40B4-BE49-F238E27FC236}">
                <a16:creationId xmlns:a16="http://schemas.microsoft.com/office/drawing/2014/main" id="{D1DB4363-936A-40BF-BB28-E067FDBC3A53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94426" y="1108495"/>
            <a:ext cx="1440000" cy="1440000"/>
          </a:xfrm>
          <a:prstGeom prst="rect">
            <a:avLst/>
          </a:prstGeom>
          <a:ln w="381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3136424" lon="18944343" rev="19313288"/>
            </a:camera>
            <a:lightRig rig="threePt" dir="t"/>
          </a:scene3d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9606D4-CC26-467C-8A16-ECB1059CB151}"/>
              </a:ext>
            </a:extLst>
          </p:cNvPr>
          <p:cNvSpPr txBox="1"/>
          <p:nvPr/>
        </p:nvSpPr>
        <p:spPr>
          <a:xfrm>
            <a:off x="6391300" y="5412028"/>
            <a:ext cx="59174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Using multi slice images of lighter material,</a:t>
            </a:r>
          </a:p>
          <a:p>
            <a:pPr algn="ctr"/>
            <a:r>
              <a:rPr lang="en-US" altLang="ja-JP" sz="2000" b="1" dirty="0"/>
              <a:t>our PC-CT system reconstructed</a:t>
            </a:r>
          </a:p>
          <a:p>
            <a:pPr algn="ctr"/>
            <a:r>
              <a:rPr kumimoji="1" lang="en-US" altLang="ja-JP" sz="2000" b="1" dirty="0"/>
              <a:t>3D color image of</a:t>
            </a:r>
          </a:p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plastic</a:t>
            </a:r>
            <a:r>
              <a:rPr lang="en-US" altLang="ja-JP" sz="2000" b="1" dirty="0"/>
              <a:t>,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92D050"/>
                </a:solidFill>
              </a:rPr>
              <a:t>aluminum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/>
              <a:t>and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</a:rPr>
              <a:t>iron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/>
              <a:t>parts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 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52C28EDF-F8E3-489C-9788-E775A1C43144}"/>
              </a:ext>
            </a:extLst>
          </p:cNvPr>
          <p:cNvSpPr/>
          <p:nvPr/>
        </p:nvSpPr>
        <p:spPr>
          <a:xfrm>
            <a:off x="130969" y="1183904"/>
            <a:ext cx="1927928" cy="520239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7AEB36B3-9923-4BEA-90BD-F3CBC1963657}"/>
              </a:ext>
            </a:extLst>
          </p:cNvPr>
          <p:cNvSpPr/>
          <p:nvPr/>
        </p:nvSpPr>
        <p:spPr>
          <a:xfrm>
            <a:off x="2193259" y="1195536"/>
            <a:ext cx="2142854" cy="5202399"/>
          </a:xfrm>
          <a:prstGeom prst="rect">
            <a:avLst/>
          </a:prstGeom>
          <a:noFill/>
          <a:ln w="571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95DA471B-56A2-4DC4-BB7D-D7367E645816}"/>
              </a:ext>
            </a:extLst>
          </p:cNvPr>
          <p:cNvSpPr txBox="1"/>
          <p:nvPr/>
        </p:nvSpPr>
        <p:spPr>
          <a:xfrm>
            <a:off x="292880" y="954982"/>
            <a:ext cx="15727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i="1" dirty="0">
                <a:solidFill>
                  <a:srgbClr val="FF0000"/>
                </a:solidFill>
              </a:rPr>
              <a:t>Plastic</a:t>
            </a:r>
            <a:endParaRPr lang="ja-JP" altLang="en-US" sz="2800" b="1" i="1" dirty="0">
              <a:solidFill>
                <a:srgbClr val="FF0000"/>
              </a:solidFill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934F0622-48F5-4EEA-A084-8D3E86A75D79}"/>
              </a:ext>
            </a:extLst>
          </p:cNvPr>
          <p:cNvSpPr txBox="1"/>
          <p:nvPr/>
        </p:nvSpPr>
        <p:spPr>
          <a:xfrm>
            <a:off x="2203970" y="990961"/>
            <a:ext cx="21003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B050"/>
                </a:solidFill>
              </a:rPr>
              <a:t> </a:t>
            </a:r>
            <a:r>
              <a:rPr lang="en-US" altLang="ja-JP" sz="2800" b="1" i="1" dirty="0">
                <a:solidFill>
                  <a:srgbClr val="00B050"/>
                </a:solidFill>
              </a:rPr>
              <a:t>Aluminum</a:t>
            </a:r>
            <a:endParaRPr lang="ja-JP" altLang="en-US" sz="2400" b="1" i="1" dirty="0">
              <a:solidFill>
                <a:srgbClr val="00B050"/>
              </a:solidFill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7F773394-D254-4E92-9CAA-A5B25B5C4938}"/>
              </a:ext>
            </a:extLst>
          </p:cNvPr>
          <p:cNvSpPr/>
          <p:nvPr/>
        </p:nvSpPr>
        <p:spPr>
          <a:xfrm>
            <a:off x="4462026" y="1183903"/>
            <a:ext cx="2100320" cy="5202399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3A562EDC-1D70-40BB-BEE2-14608D0148F4}"/>
              </a:ext>
            </a:extLst>
          </p:cNvPr>
          <p:cNvSpPr txBox="1"/>
          <p:nvPr/>
        </p:nvSpPr>
        <p:spPr>
          <a:xfrm>
            <a:off x="4734334" y="927220"/>
            <a:ext cx="1440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i="1" dirty="0">
                <a:solidFill>
                  <a:schemeClr val="accent5"/>
                </a:solidFill>
              </a:rPr>
              <a:t>Iron</a:t>
            </a:r>
            <a:endParaRPr lang="ja-JP" altLang="en-US" sz="2800" b="1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22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図 65">
            <a:extLst>
              <a:ext uri="{FF2B5EF4-FFF2-40B4-BE49-F238E27FC236}">
                <a16:creationId xmlns:a16="http://schemas.microsoft.com/office/drawing/2014/main" id="{40CD9A6A-3A73-4097-90DE-1F719919E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626" y="3423387"/>
            <a:ext cx="3489715" cy="157073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A75C938-178D-4FB1-B045-39E16833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Overlay</a:t>
            </a:r>
            <a:r>
              <a:rPr kumimoji="1" lang="en-US" altLang="ja-JP" b="1" dirty="0"/>
              <a:t> 3D lighter imaging</a:t>
            </a:r>
            <a:endParaRPr kumimoji="1" lang="ja-JP" altLang="en-US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B0FB581-77C9-4D61-9CB4-9A5948F3D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26655" y="875218"/>
            <a:ext cx="1712756" cy="1733797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D73BBEA-A585-4C13-8673-A3DF86982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26655" y="789990"/>
            <a:ext cx="1712756" cy="1733797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3212F35-8510-44F6-9218-A1EC9AE079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26655" y="699665"/>
            <a:ext cx="1712756" cy="1733797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124F061-E254-4453-83BE-F6725F8AB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26655" y="605382"/>
            <a:ext cx="1712756" cy="1733797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F2BE1CE-F076-45D2-9AFF-16A0B486BF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40947" y="2026860"/>
            <a:ext cx="1619553" cy="1733338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94D78C9-543D-4BE1-8FB1-017DCF584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40947" y="1937464"/>
            <a:ext cx="1619553" cy="1733338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8CE8BF2-F77E-4198-AD52-295A14171B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40947" y="1843944"/>
            <a:ext cx="1619553" cy="1733338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BCF3ADE-42B7-40F9-AF31-AC183ED889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40947" y="1750424"/>
            <a:ext cx="1619553" cy="1733338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34EB164-30FD-4A0F-899F-999D037E98CE}"/>
              </a:ext>
            </a:extLst>
          </p:cNvPr>
          <p:cNvCxnSpPr>
            <a:cxnSpLocks/>
          </p:cNvCxnSpPr>
          <p:nvPr/>
        </p:nvCxnSpPr>
        <p:spPr>
          <a:xfrm flipH="1">
            <a:off x="5896841" y="2044179"/>
            <a:ext cx="0" cy="32868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B39D6A-4FCF-4C35-8F50-6F54E0EEB6BE}"/>
              </a:ext>
            </a:extLst>
          </p:cNvPr>
          <p:cNvSpPr txBox="1"/>
          <p:nvPr/>
        </p:nvSpPr>
        <p:spPr>
          <a:xfrm>
            <a:off x="-291154" y="1304219"/>
            <a:ext cx="275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i="1" dirty="0">
                <a:solidFill>
                  <a:srgbClr val="FFC000"/>
                </a:solidFill>
              </a:rPr>
              <a:t>Overlay</a:t>
            </a:r>
            <a:r>
              <a:rPr lang="ja-JP" altLang="en-US" sz="2800" b="1" i="1" dirty="0">
                <a:solidFill>
                  <a:srgbClr val="FFC000"/>
                </a:solidFill>
              </a:rPr>
              <a:t> </a:t>
            </a:r>
            <a:r>
              <a:rPr lang="en-US" altLang="ja-JP" sz="2800" b="1" i="1" dirty="0">
                <a:solidFill>
                  <a:srgbClr val="FFC000"/>
                </a:solidFill>
              </a:rPr>
              <a:t>slice</a:t>
            </a:r>
          </a:p>
          <a:p>
            <a:pPr algn="ctr"/>
            <a:r>
              <a:rPr lang="ja-JP" altLang="en-US" sz="2800" b="1" i="1" dirty="0">
                <a:solidFill>
                  <a:srgbClr val="FFC000"/>
                </a:solidFill>
              </a:rPr>
              <a:t> </a:t>
            </a:r>
            <a:r>
              <a:rPr lang="en-US" altLang="ja-JP" sz="2800" b="1" i="1" dirty="0">
                <a:solidFill>
                  <a:srgbClr val="FFC000"/>
                </a:solidFill>
              </a:rPr>
              <a:t>CT images</a:t>
            </a:r>
            <a:endParaRPr kumimoji="1" lang="ja-JP" altLang="en-US" sz="2800" b="1" i="1" dirty="0">
              <a:solidFill>
                <a:srgbClr val="FFC000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99954E1-8CA1-483C-A2F7-B7BEEB471E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13609" y="4988397"/>
            <a:ext cx="1647956" cy="1609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F988D84-1448-4FC8-8F51-8128C90D16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826585" y="4977657"/>
            <a:ext cx="1656768" cy="1630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6B0EBC9-D5AB-461E-ABA2-A7AA4EC317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60918" y="4977657"/>
            <a:ext cx="1647956" cy="1630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8280D855-8D34-49D8-9857-80BF7A492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391458" y="1038967"/>
            <a:ext cx="2139518" cy="2165802"/>
          </a:xfrm>
          <a:prstGeom prst="rect">
            <a:avLst/>
          </a:prstGeom>
          <a:ln w="38100"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A551B31B-44BF-433C-96DA-3FD91F23B7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636" y="1373467"/>
            <a:ext cx="2972472" cy="270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1EA2F174-F7A9-4350-80A7-18FEF8124AAD}"/>
              </a:ext>
            </a:extLst>
          </p:cNvPr>
          <p:cNvCxnSpPr>
            <a:cxnSpLocks/>
          </p:cNvCxnSpPr>
          <p:nvPr/>
        </p:nvCxnSpPr>
        <p:spPr>
          <a:xfrm>
            <a:off x="4049589" y="1002676"/>
            <a:ext cx="1456822" cy="16123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313E2A7A-3CA3-4A10-A784-D7C90ECF8BAB}"/>
              </a:ext>
            </a:extLst>
          </p:cNvPr>
          <p:cNvCxnSpPr>
            <a:cxnSpLocks/>
          </p:cNvCxnSpPr>
          <p:nvPr/>
        </p:nvCxnSpPr>
        <p:spPr>
          <a:xfrm flipV="1">
            <a:off x="4587081" y="1709422"/>
            <a:ext cx="1794199" cy="15124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">
            <a:hlinkClick r:id="" action="ppaction://media"/>
            <a:extLst>
              <a:ext uri="{FF2B5EF4-FFF2-40B4-BE49-F238E27FC236}">
                <a16:creationId xmlns:a16="http://schemas.microsoft.com/office/drawing/2014/main" id="{EDB10040-6644-464C-81CA-C192FD99D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76501" y="4760279"/>
            <a:ext cx="1873826" cy="18692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5" name="Stack">
            <a:hlinkClick r:id="" action="ppaction://media"/>
            <a:extLst>
              <a:ext uri="{FF2B5EF4-FFF2-40B4-BE49-F238E27FC236}">
                <a16:creationId xmlns:a16="http://schemas.microsoft.com/office/drawing/2014/main" id="{6D685FEE-030A-4226-B7A0-45C235D1AB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95129" y="4753424"/>
            <a:ext cx="1169285" cy="18701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A8761C83-ED36-434B-960F-EA65B0E60D1E}"/>
              </a:ext>
            </a:extLst>
          </p:cNvPr>
          <p:cNvCxnSpPr>
            <a:cxnSpLocks/>
          </p:cNvCxnSpPr>
          <p:nvPr/>
        </p:nvCxnSpPr>
        <p:spPr>
          <a:xfrm flipH="1">
            <a:off x="9078274" y="3601988"/>
            <a:ext cx="224748" cy="25434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E36CC4EE-6DF5-4D4C-8040-286ED883D787}"/>
              </a:ext>
            </a:extLst>
          </p:cNvPr>
          <p:cNvCxnSpPr>
            <a:cxnSpLocks/>
          </p:cNvCxnSpPr>
          <p:nvPr/>
        </p:nvCxnSpPr>
        <p:spPr>
          <a:xfrm flipV="1">
            <a:off x="9304395" y="3261435"/>
            <a:ext cx="2523" cy="340553"/>
          </a:xfrm>
          <a:prstGeom prst="straightConnector1">
            <a:avLst/>
          </a:prstGeom>
          <a:ln w="28575">
            <a:solidFill>
              <a:srgbClr val="E6E6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11194B23-354F-4EA6-8630-AC9F4B344E4C}"/>
              </a:ext>
            </a:extLst>
          </p:cNvPr>
          <p:cNvCxnSpPr>
            <a:cxnSpLocks/>
          </p:cNvCxnSpPr>
          <p:nvPr/>
        </p:nvCxnSpPr>
        <p:spPr>
          <a:xfrm>
            <a:off x="9303022" y="3611243"/>
            <a:ext cx="31226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6374637-579B-46EF-BDA4-1B927D5C3B99}"/>
              </a:ext>
            </a:extLst>
          </p:cNvPr>
          <p:cNvSpPr txBox="1"/>
          <p:nvPr/>
        </p:nvSpPr>
        <p:spPr>
          <a:xfrm>
            <a:off x="8957571" y="3375322"/>
            <a:ext cx="229843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x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5500E19-D7CA-4A9E-ACBD-E254A2F3286C}"/>
              </a:ext>
            </a:extLst>
          </p:cNvPr>
          <p:cNvSpPr txBox="1"/>
          <p:nvPr/>
        </p:nvSpPr>
        <p:spPr>
          <a:xfrm>
            <a:off x="9383124" y="3577075"/>
            <a:ext cx="229843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y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EF5DC42-0305-4F6D-AB5C-3C791738C44C}"/>
              </a:ext>
            </a:extLst>
          </p:cNvPr>
          <p:cNvSpPr txBox="1"/>
          <p:nvPr/>
        </p:nvSpPr>
        <p:spPr>
          <a:xfrm>
            <a:off x="9286236" y="3135451"/>
            <a:ext cx="229843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z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EA139D4-51FB-413E-9F00-EE54CA3D4608}"/>
              </a:ext>
            </a:extLst>
          </p:cNvPr>
          <p:cNvSpPr txBox="1"/>
          <p:nvPr/>
        </p:nvSpPr>
        <p:spPr>
          <a:xfrm>
            <a:off x="8381585" y="4780934"/>
            <a:ext cx="114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XY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8D08DA1B-9B53-46F1-9263-84D2E8EA3A77}"/>
              </a:ext>
            </a:extLst>
          </p:cNvPr>
          <p:cNvSpPr txBox="1"/>
          <p:nvPr/>
        </p:nvSpPr>
        <p:spPr>
          <a:xfrm>
            <a:off x="10542943" y="4767494"/>
            <a:ext cx="114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YZ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2ACFAA0-7866-46BC-9605-AED0951AFE41}"/>
              </a:ext>
            </a:extLst>
          </p:cNvPr>
          <p:cNvSpPr txBox="1"/>
          <p:nvPr/>
        </p:nvSpPr>
        <p:spPr>
          <a:xfrm>
            <a:off x="609556" y="4010601"/>
            <a:ext cx="2306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B050"/>
                </a:solidFill>
              </a:rPr>
              <a:t> </a:t>
            </a:r>
            <a:r>
              <a:rPr lang="en-US" altLang="ja-JP" sz="2800" dirty="0">
                <a:solidFill>
                  <a:srgbClr val="00B050"/>
                </a:solidFill>
              </a:rPr>
              <a:t>Aluminum</a:t>
            </a:r>
            <a:endParaRPr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CF4FB4C6-E339-4E65-80EC-F238E3038A22}"/>
              </a:ext>
            </a:extLst>
          </p:cNvPr>
          <p:cNvSpPr txBox="1"/>
          <p:nvPr/>
        </p:nvSpPr>
        <p:spPr>
          <a:xfrm>
            <a:off x="1040812" y="4423236"/>
            <a:ext cx="14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70C0"/>
                </a:solidFill>
              </a:rPr>
              <a:t>Iron</a:t>
            </a:r>
            <a:endParaRPr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443DB7E-BB72-422B-9C39-E20B6BED7D61}"/>
              </a:ext>
            </a:extLst>
          </p:cNvPr>
          <p:cNvSpPr txBox="1"/>
          <p:nvPr/>
        </p:nvSpPr>
        <p:spPr>
          <a:xfrm>
            <a:off x="898600" y="3625660"/>
            <a:ext cx="182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Plastic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29BE783-7080-4325-8D5C-BFD06450D8A5}"/>
              </a:ext>
            </a:extLst>
          </p:cNvPr>
          <p:cNvSpPr txBox="1"/>
          <p:nvPr/>
        </p:nvSpPr>
        <p:spPr>
          <a:xfrm>
            <a:off x="11116198" y="101669"/>
            <a:ext cx="89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11</a:t>
            </a:r>
            <a:endParaRPr kumimoji="1" lang="ja-JP" altLang="en-US" sz="4000" dirty="0"/>
          </a:p>
        </p:txBody>
      </p:sp>
      <p:sp>
        <p:nvSpPr>
          <p:cNvPr id="65" name="フリーフォーム: 図形 7">
            <a:extLst>
              <a:ext uri="{FF2B5EF4-FFF2-40B4-BE49-F238E27FC236}">
                <a16:creationId xmlns:a16="http://schemas.microsoft.com/office/drawing/2014/main" id="{EA4BA306-F436-4618-B253-61624A6C1380}"/>
              </a:ext>
            </a:extLst>
          </p:cNvPr>
          <p:cNvSpPr/>
          <p:nvPr/>
        </p:nvSpPr>
        <p:spPr>
          <a:xfrm>
            <a:off x="9367567" y="1883059"/>
            <a:ext cx="2166157" cy="312303"/>
          </a:xfrm>
          <a:custGeom>
            <a:avLst/>
            <a:gdLst>
              <a:gd name="connsiteX0" fmla="*/ 545827 w 1924460"/>
              <a:gd name="connsiteY0" fmla="*/ 0 h 312303"/>
              <a:gd name="connsiteX1" fmla="*/ 256032 w 1924460"/>
              <a:gd name="connsiteY1" fmla="*/ 0 h 312303"/>
              <a:gd name="connsiteX2" fmla="*/ 0 w 1924460"/>
              <a:gd name="connsiteY2" fmla="*/ 312303 h 312303"/>
              <a:gd name="connsiteX3" fmla="*/ 1674055 w 1924460"/>
              <a:gd name="connsiteY3" fmla="*/ 306676 h 312303"/>
              <a:gd name="connsiteX4" fmla="*/ 1924460 w 1924460"/>
              <a:gd name="connsiteY4" fmla="*/ 0 h 312303"/>
              <a:gd name="connsiteX5" fmla="*/ 1398329 w 1924460"/>
              <a:gd name="connsiteY5" fmla="*/ 0 h 31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4460" h="312303">
                <a:moveTo>
                  <a:pt x="545827" y="0"/>
                </a:moveTo>
                <a:lnTo>
                  <a:pt x="256032" y="0"/>
                </a:lnTo>
                <a:lnTo>
                  <a:pt x="0" y="312303"/>
                </a:lnTo>
                <a:lnTo>
                  <a:pt x="1674055" y="306676"/>
                </a:lnTo>
                <a:lnTo>
                  <a:pt x="1924460" y="0"/>
                </a:lnTo>
                <a:lnTo>
                  <a:pt x="1398329" y="0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7" name="フリーフォーム: 図形 6">
            <a:extLst>
              <a:ext uri="{FF2B5EF4-FFF2-40B4-BE49-F238E27FC236}">
                <a16:creationId xmlns:a16="http://schemas.microsoft.com/office/drawing/2014/main" id="{11322802-1819-475A-A1E7-F206520FA12C}"/>
              </a:ext>
            </a:extLst>
          </p:cNvPr>
          <p:cNvSpPr/>
          <p:nvPr/>
        </p:nvSpPr>
        <p:spPr>
          <a:xfrm>
            <a:off x="9689174" y="1573318"/>
            <a:ext cx="325311" cy="2456085"/>
          </a:xfrm>
          <a:custGeom>
            <a:avLst/>
            <a:gdLst>
              <a:gd name="connsiteX0" fmla="*/ 278414 w 278414"/>
              <a:gd name="connsiteY0" fmla="*/ 120100 h 2369251"/>
              <a:gd name="connsiteX1" fmla="*/ 270226 w 278414"/>
              <a:gd name="connsiteY1" fmla="*/ 0 h 2369251"/>
              <a:gd name="connsiteX2" fmla="*/ 2729 w 278414"/>
              <a:gd name="connsiteY2" fmla="*/ 270226 h 2369251"/>
              <a:gd name="connsiteX3" fmla="*/ 0 w 278414"/>
              <a:gd name="connsiteY3" fmla="*/ 2369251 h 2369251"/>
              <a:gd name="connsiteX4" fmla="*/ 272955 w 278414"/>
              <a:gd name="connsiteY4" fmla="*/ 2104485 h 2369251"/>
              <a:gd name="connsiteX5" fmla="*/ 275685 w 278414"/>
              <a:gd name="connsiteY5" fmla="*/ 2044435 h 236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414" h="2369251">
                <a:moveTo>
                  <a:pt x="278414" y="120100"/>
                </a:moveTo>
                <a:lnTo>
                  <a:pt x="270226" y="0"/>
                </a:lnTo>
                <a:lnTo>
                  <a:pt x="2729" y="270226"/>
                </a:lnTo>
                <a:cubicBezTo>
                  <a:pt x="1819" y="969901"/>
                  <a:pt x="910" y="1669576"/>
                  <a:pt x="0" y="2369251"/>
                </a:cubicBezTo>
                <a:lnTo>
                  <a:pt x="272955" y="2104485"/>
                </a:lnTo>
                <a:lnTo>
                  <a:pt x="275685" y="2044435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79165774-AF47-4289-8C10-2E80E96ADC04}"/>
              </a:ext>
            </a:extLst>
          </p:cNvPr>
          <p:cNvCxnSpPr>
            <a:cxnSpLocks/>
            <a:endCxn id="67" idx="5"/>
          </p:cNvCxnSpPr>
          <p:nvPr/>
        </p:nvCxnSpPr>
        <p:spPr>
          <a:xfrm flipH="1">
            <a:off x="10011296" y="1653507"/>
            <a:ext cx="3190" cy="203917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1148E976-4DA4-40B1-B792-D65A9A493F58}"/>
              </a:ext>
            </a:extLst>
          </p:cNvPr>
          <p:cNvSpPr/>
          <p:nvPr/>
        </p:nvSpPr>
        <p:spPr>
          <a:xfrm>
            <a:off x="2534536" y="2726106"/>
            <a:ext cx="1843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 image</a:t>
            </a:r>
            <a:endParaRPr lang="ja-JP" alt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1089D4DC-4867-4BDE-AC0B-F08BDA7854D6}"/>
              </a:ext>
            </a:extLst>
          </p:cNvPr>
          <p:cNvSpPr/>
          <p:nvPr/>
        </p:nvSpPr>
        <p:spPr>
          <a:xfrm>
            <a:off x="727250" y="3335889"/>
            <a:ext cx="5855439" cy="3397827"/>
          </a:xfrm>
          <a:prstGeom prst="roundRect">
            <a:avLst>
              <a:gd name="adj" fmla="val 10197"/>
            </a:avLst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折線 22">
            <a:extLst>
              <a:ext uri="{FF2B5EF4-FFF2-40B4-BE49-F238E27FC236}">
                <a16:creationId xmlns:a16="http://schemas.microsoft.com/office/drawing/2014/main" id="{B0F6F8D7-CB7A-4D13-A942-A689D1EA0AD2}"/>
              </a:ext>
            </a:extLst>
          </p:cNvPr>
          <p:cNvSpPr/>
          <p:nvPr/>
        </p:nvSpPr>
        <p:spPr>
          <a:xfrm>
            <a:off x="1141648" y="2348113"/>
            <a:ext cx="1383498" cy="1299355"/>
          </a:xfrm>
          <a:prstGeom prst="bent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50E423EA-02E4-4C02-805D-1D1C36A4D084}"/>
              </a:ext>
            </a:extLst>
          </p:cNvPr>
          <p:cNvCxnSpPr>
            <a:cxnSpLocks/>
          </p:cNvCxnSpPr>
          <p:nvPr/>
        </p:nvCxnSpPr>
        <p:spPr>
          <a:xfrm flipH="1">
            <a:off x="2101295" y="4741602"/>
            <a:ext cx="1693000" cy="412359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6A887399-F962-49DE-B09F-08BB2BD1DAEA}"/>
              </a:ext>
            </a:extLst>
          </p:cNvPr>
          <p:cNvCxnSpPr>
            <a:cxnSpLocks/>
          </p:cNvCxnSpPr>
          <p:nvPr/>
        </p:nvCxnSpPr>
        <p:spPr>
          <a:xfrm>
            <a:off x="5290176" y="4830417"/>
            <a:ext cx="14266" cy="45710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49E96F9D-4F26-4FA1-91E5-48D7A8854085}"/>
              </a:ext>
            </a:extLst>
          </p:cNvPr>
          <p:cNvCxnSpPr>
            <a:cxnSpLocks/>
          </p:cNvCxnSpPr>
          <p:nvPr/>
        </p:nvCxnSpPr>
        <p:spPr>
          <a:xfrm flipH="1">
            <a:off x="3704486" y="4754334"/>
            <a:ext cx="776324" cy="486445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E441B527-FB5E-4CB8-BCE1-9CC543EAFB24}"/>
              </a:ext>
            </a:extLst>
          </p:cNvPr>
          <p:cNvSpPr txBox="1"/>
          <p:nvPr/>
        </p:nvSpPr>
        <p:spPr>
          <a:xfrm>
            <a:off x="8072667" y="4153058"/>
            <a:ext cx="4585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u="sng" dirty="0"/>
              <a:t>Projection of 3D image</a:t>
            </a:r>
            <a:endParaRPr kumimoji="1" lang="ja-JP" altLang="en-US" sz="2800" u="sng" dirty="0"/>
          </a:p>
        </p:txBody>
      </p:sp>
      <p:sp>
        <p:nvSpPr>
          <p:cNvPr id="79" name="四角形: 角を丸くする 78">
            <a:extLst>
              <a:ext uri="{FF2B5EF4-FFF2-40B4-BE49-F238E27FC236}">
                <a16:creationId xmlns:a16="http://schemas.microsoft.com/office/drawing/2014/main" id="{0ABE3111-C011-4F29-8519-D4C47D699AA2}"/>
              </a:ext>
            </a:extLst>
          </p:cNvPr>
          <p:cNvSpPr/>
          <p:nvPr/>
        </p:nvSpPr>
        <p:spPr>
          <a:xfrm>
            <a:off x="8046663" y="1026303"/>
            <a:ext cx="3984643" cy="5730028"/>
          </a:xfrm>
          <a:prstGeom prst="roundRect">
            <a:avLst>
              <a:gd name="adj" fmla="val 10197"/>
            </a:avLst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A9D4F89-E6E7-4903-B6E4-6CED97C26D50}"/>
              </a:ext>
            </a:extLst>
          </p:cNvPr>
          <p:cNvSpPr/>
          <p:nvPr/>
        </p:nvSpPr>
        <p:spPr>
          <a:xfrm>
            <a:off x="8613059" y="842554"/>
            <a:ext cx="280249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28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ja-JP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ja-JP" alt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image</a:t>
            </a:r>
            <a:endParaRPr lang="ja-JP" altLang="en-US" sz="28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C365D1C-2A8B-435C-875E-B60F3953768D}"/>
              </a:ext>
            </a:extLst>
          </p:cNvPr>
          <p:cNvSpPr/>
          <p:nvPr/>
        </p:nvSpPr>
        <p:spPr>
          <a:xfrm>
            <a:off x="7743463" y="2815751"/>
            <a:ext cx="586396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A576589-4C8B-412A-99FC-CF23885D5810}"/>
              </a:ext>
            </a:extLst>
          </p:cNvPr>
          <p:cNvSpPr txBox="1"/>
          <p:nvPr/>
        </p:nvSpPr>
        <p:spPr>
          <a:xfrm>
            <a:off x="6654538" y="2814594"/>
            <a:ext cx="2249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Reconstruct</a:t>
            </a:r>
          </a:p>
          <a:p>
            <a:pPr algn="ctr"/>
            <a:r>
              <a:rPr lang="en-US" altLang="ja-JP" sz="2800" dirty="0"/>
              <a:t>3D image</a:t>
            </a:r>
            <a:endParaRPr kumimoji="1" lang="ja-JP" altLang="en-US" sz="2800" dirty="0"/>
          </a:p>
        </p:txBody>
      </p:sp>
      <p:sp>
        <p:nvSpPr>
          <p:cNvPr id="12" name="矢印: 右 24">
            <a:extLst>
              <a:ext uri="{FF2B5EF4-FFF2-40B4-BE49-F238E27FC236}">
                <a16:creationId xmlns:a16="http://schemas.microsoft.com/office/drawing/2014/main" id="{372075A6-D5A4-4317-9B28-0AC7E2470A7F}"/>
              </a:ext>
            </a:extLst>
          </p:cNvPr>
          <p:cNvSpPr/>
          <p:nvPr/>
        </p:nvSpPr>
        <p:spPr>
          <a:xfrm>
            <a:off x="7113706" y="1790661"/>
            <a:ext cx="1627084" cy="1079773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5335ACD4-6185-4EEB-B0D2-987586930323}"/>
              </a:ext>
            </a:extLst>
          </p:cNvPr>
          <p:cNvCxnSpPr/>
          <p:nvPr/>
        </p:nvCxnSpPr>
        <p:spPr>
          <a:xfrm flipH="1">
            <a:off x="7751363" y="2380456"/>
            <a:ext cx="115747" cy="49757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11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00065 0.19722 " pathEditMode="relative" rAng="0" ptsTypes="AA">
                                      <p:cBhvr>
                                        <p:cTn id="8" dur="9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7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09362 -3.33333E-6 " pathEditMode="relative" rAng="0" ptsTypes="AA">
                                      <p:cBhvr>
                                        <p:cTn id="16" dur="9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4.81481E-6 L 0.09258 -4.81481E-6 " pathEditMode="relative" rAng="0" ptsTypes="AA">
                                      <p:cBhvr>
                                        <p:cTn id="24" dur="9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65" grpId="0" animBg="1"/>
      <p:bldP spid="65" grpId="1" animBg="1"/>
      <p:bldP spid="67" grpId="0" animBg="1"/>
      <p:bldP spid="6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BDFCE85-ED28-48BB-A0E0-5477E4184812}"/>
              </a:ext>
            </a:extLst>
          </p:cNvPr>
          <p:cNvSpPr/>
          <p:nvPr/>
        </p:nvSpPr>
        <p:spPr>
          <a:xfrm>
            <a:off x="175491" y="1431636"/>
            <a:ext cx="7145361" cy="1117600"/>
          </a:xfrm>
          <a:prstGeom prst="roundRect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185863C-2F05-4021-B127-BA9AB3F0DAF0}"/>
              </a:ext>
            </a:extLst>
          </p:cNvPr>
          <p:cNvSpPr/>
          <p:nvPr/>
        </p:nvSpPr>
        <p:spPr>
          <a:xfrm>
            <a:off x="109990" y="6164795"/>
            <a:ext cx="11952333" cy="5776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270ABA5-D0A4-4449-B030-952B0E0E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K-edge imaging of contrast agent</a:t>
            </a:r>
            <a:endParaRPr kumimoji="1" lang="ja-JP" altLang="en-US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13158C-DB57-4E06-94E1-B1C3FDA26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831" y="1089181"/>
            <a:ext cx="4027493" cy="318570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248697-062B-48C2-A410-B94E646B3419}"/>
              </a:ext>
            </a:extLst>
          </p:cNvPr>
          <p:cNvSpPr txBox="1"/>
          <p:nvPr/>
        </p:nvSpPr>
        <p:spPr>
          <a:xfrm>
            <a:off x="8763847" y="4230390"/>
            <a:ext cx="2607043" cy="38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Photon energy [</a:t>
            </a:r>
            <a:r>
              <a:rPr lang="en-US" altLang="ja-JP" dirty="0" err="1"/>
              <a:t>keV</a:t>
            </a:r>
            <a:r>
              <a:rPr lang="en-US" altLang="ja-JP" dirty="0"/>
              <a:t>]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BC6A218-D666-4FFA-BADF-4590B972033C}"/>
                  </a:ext>
                </a:extLst>
              </p:cNvPr>
              <p:cNvSpPr txBox="1"/>
              <p:nvPr/>
            </p:nvSpPr>
            <p:spPr>
              <a:xfrm rot="16200000">
                <a:off x="6441273" y="2291645"/>
                <a:ext cx="26023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/>
                  <a:t>Linear attenuation coefficient </a:t>
                </a:r>
                <a14:m>
                  <m:oMath xmlns:m="http://schemas.openxmlformats.org/officeDocument/2006/math">
                    <m:r>
                      <a:rPr lang="en-US" altLang="ja-JP" sz="160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ja-JP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altLang="ja-JP" sz="160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BC6A218-D666-4FFA-BADF-4590B9720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441273" y="2291645"/>
                <a:ext cx="2602341" cy="584775"/>
              </a:xfrm>
              <a:prstGeom prst="rect">
                <a:avLst/>
              </a:prstGeom>
              <a:blipFill>
                <a:blip r:embed="rId3"/>
                <a:stretch>
                  <a:fillRect l="-3125" r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75AB2E-44BE-4DA0-B843-97E7F2D71213}"/>
              </a:ext>
            </a:extLst>
          </p:cNvPr>
          <p:cNvSpPr txBox="1"/>
          <p:nvPr/>
        </p:nvSpPr>
        <p:spPr>
          <a:xfrm>
            <a:off x="-143587" y="1627846"/>
            <a:ext cx="774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Using the K-absorption edge of a contrast agents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ja-JP" sz="2400" b="1" dirty="0">
                <a:solidFill>
                  <a:srgbClr val="FF0000"/>
                </a:solidFill>
              </a:rPr>
              <a:t>Greatly improve the blood tissue contrast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BB188E-6208-4C93-A20C-D57E8D1EABAF}"/>
              </a:ext>
            </a:extLst>
          </p:cNvPr>
          <p:cNvSpPr txBox="1"/>
          <p:nvPr/>
        </p:nvSpPr>
        <p:spPr>
          <a:xfrm>
            <a:off x="72119" y="2961272"/>
            <a:ext cx="746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u="sng" dirty="0"/>
              <a:t>PC-CT has great advantages in K-edge imaging </a:t>
            </a:r>
            <a:endParaRPr kumimoji="1" lang="ja-JP" altLang="en-US" sz="2400" b="1" u="sng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05177ED-44B5-4445-A54C-30FEBB456215}"/>
              </a:ext>
            </a:extLst>
          </p:cNvPr>
          <p:cNvSpPr txBox="1"/>
          <p:nvPr/>
        </p:nvSpPr>
        <p:spPr>
          <a:xfrm>
            <a:off x="283670" y="4451842"/>
            <a:ext cx="813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en-US" altLang="ja-JP" sz="2400" b="1" i="1" dirty="0">
                <a:solidFill>
                  <a:srgbClr val="FF0000"/>
                </a:solidFill>
              </a:rPr>
              <a:t>Simultaneous imaging of multiple contrast agents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4154B40-9539-412F-A10C-15D6A3154448}"/>
              </a:ext>
            </a:extLst>
          </p:cNvPr>
          <p:cNvSpPr txBox="1"/>
          <p:nvPr/>
        </p:nvSpPr>
        <p:spPr>
          <a:xfrm>
            <a:off x="283670" y="3515140"/>
            <a:ext cx="7037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/>
              <a:t> </a:t>
            </a:r>
            <a:r>
              <a:rPr lang="en-US" altLang="ja-JP" sz="2400" b="1" i="1" dirty="0">
                <a:solidFill>
                  <a:srgbClr val="FF0000"/>
                </a:solidFill>
              </a:rPr>
              <a:t>Absolute quantification of contrast agent</a:t>
            </a:r>
            <a:endParaRPr kumimoji="1" lang="ja-JP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8C1897A-38B0-477F-BCF2-49AFC650183A}"/>
              </a:ext>
            </a:extLst>
          </p:cNvPr>
          <p:cNvSpPr txBox="1"/>
          <p:nvPr/>
        </p:nvSpPr>
        <p:spPr>
          <a:xfrm>
            <a:off x="1001505" y="4861573"/>
            <a:ext cx="3261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- Iodine, </a:t>
            </a:r>
            <a:r>
              <a:rPr lang="en-US" altLang="ja-JP" sz="2000" dirty="0" err="1"/>
              <a:t>Gd</a:t>
            </a:r>
            <a:r>
              <a:rPr lang="en-US" altLang="ja-JP" sz="2000" dirty="0"/>
              <a:t>, AuNP …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D1AF80D-50A9-41D4-9107-27DAE6EAE6D6}"/>
              </a:ext>
            </a:extLst>
          </p:cNvPr>
          <p:cNvSpPr txBox="1"/>
          <p:nvPr/>
        </p:nvSpPr>
        <p:spPr>
          <a:xfrm>
            <a:off x="1001505" y="3965785"/>
            <a:ext cx="5923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- Concentration (mg/ml) of contrast agent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505D241-B6A5-4F25-9F90-1FE1DAC1BAC1}"/>
              </a:ext>
            </a:extLst>
          </p:cNvPr>
          <p:cNvSpPr txBox="1"/>
          <p:nvPr/>
        </p:nvSpPr>
        <p:spPr>
          <a:xfrm>
            <a:off x="-3266" y="6235487"/>
            <a:ext cx="1217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In this study, we evaluated our PC-CT system’s performance of K-edge imaging </a:t>
            </a:r>
            <a:endParaRPr lang="ja-JP" altLang="en-US" sz="24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FE26A52-9631-42A6-AA2F-0DD6B381ECA1}"/>
              </a:ext>
            </a:extLst>
          </p:cNvPr>
          <p:cNvSpPr txBox="1"/>
          <p:nvPr/>
        </p:nvSpPr>
        <p:spPr>
          <a:xfrm>
            <a:off x="11116198" y="101669"/>
            <a:ext cx="89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12</a:t>
            </a:r>
            <a:endParaRPr kumimoji="1" lang="ja-JP" altLang="en-US" sz="4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42C841-6184-4EB4-9C0A-41C0F70CC766}"/>
              </a:ext>
            </a:extLst>
          </p:cNvPr>
          <p:cNvSpPr txBox="1"/>
          <p:nvPr/>
        </p:nvSpPr>
        <p:spPr>
          <a:xfrm>
            <a:off x="541084" y="1048976"/>
            <a:ext cx="3048000" cy="52322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K-edge imaging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4FC2B1A-7345-42AC-8DEF-2B6798B67D4E}"/>
              </a:ext>
            </a:extLst>
          </p:cNvPr>
          <p:cNvSpPr txBox="1"/>
          <p:nvPr/>
        </p:nvSpPr>
        <p:spPr>
          <a:xfrm>
            <a:off x="958820" y="5408431"/>
            <a:ext cx="10347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PC-CT system achieves more detailed tissue diagnosis</a:t>
            </a:r>
          </a:p>
        </p:txBody>
      </p:sp>
      <p:sp>
        <p:nvSpPr>
          <p:cNvPr id="18" name="矢印: 右 24">
            <a:extLst>
              <a:ext uri="{FF2B5EF4-FFF2-40B4-BE49-F238E27FC236}">
                <a16:creationId xmlns:a16="http://schemas.microsoft.com/office/drawing/2014/main" id="{2445ED67-A32D-4F94-828F-46750F552116}"/>
              </a:ext>
            </a:extLst>
          </p:cNvPr>
          <p:cNvSpPr/>
          <p:nvPr/>
        </p:nvSpPr>
        <p:spPr>
          <a:xfrm>
            <a:off x="82667" y="5261683"/>
            <a:ext cx="875871" cy="71650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8793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2868BED3-D761-4194-9809-8B92ADDFA180}"/>
              </a:ext>
            </a:extLst>
          </p:cNvPr>
          <p:cNvSpPr/>
          <p:nvPr/>
        </p:nvSpPr>
        <p:spPr>
          <a:xfrm>
            <a:off x="8356920" y="1323907"/>
            <a:ext cx="3593060" cy="9751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B3DBB03-E116-4B5B-A02A-DD4960A2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K-edge imaging of iodine contrast agent </a:t>
            </a:r>
            <a:endParaRPr kumimoji="1" lang="ja-JP" altLang="en-US" b="1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8CA36EB4-5D68-4284-BB8D-ACC9E1DDF8B4}"/>
              </a:ext>
            </a:extLst>
          </p:cNvPr>
          <p:cNvSpPr>
            <a:spLocks/>
          </p:cNvSpPr>
          <p:nvPr/>
        </p:nvSpPr>
        <p:spPr>
          <a:xfrm>
            <a:off x="144013" y="3151113"/>
            <a:ext cx="3671286" cy="3584600"/>
          </a:xfrm>
          <a:prstGeom prst="ellipse">
            <a:avLst/>
          </a:prstGeom>
          <a:solidFill>
            <a:srgbClr val="DEECEA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0CF2C62D-3B7B-4D6F-A64C-94BDAB215EFD}"/>
              </a:ext>
            </a:extLst>
          </p:cNvPr>
          <p:cNvSpPr/>
          <p:nvPr/>
        </p:nvSpPr>
        <p:spPr>
          <a:xfrm>
            <a:off x="1438705" y="5442591"/>
            <a:ext cx="1080000" cy="1080000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0DC9104A-5DF9-40A4-BDAB-730618ADFFBA}"/>
              </a:ext>
            </a:extLst>
          </p:cNvPr>
          <p:cNvSpPr/>
          <p:nvPr/>
        </p:nvSpPr>
        <p:spPr>
          <a:xfrm>
            <a:off x="403871" y="4403174"/>
            <a:ext cx="1080000" cy="1080000"/>
          </a:xfrm>
          <a:prstGeom prst="ellipse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87F56143-FC94-4A6A-B195-A233A539BBC2}"/>
              </a:ext>
            </a:extLst>
          </p:cNvPr>
          <p:cNvSpPr/>
          <p:nvPr/>
        </p:nvSpPr>
        <p:spPr>
          <a:xfrm>
            <a:off x="1455215" y="3363757"/>
            <a:ext cx="1080000" cy="1080000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75F806D-197C-43EA-BD68-0A3C259AA765}"/>
              </a:ext>
            </a:extLst>
          </p:cNvPr>
          <p:cNvSpPr/>
          <p:nvPr/>
        </p:nvSpPr>
        <p:spPr>
          <a:xfrm>
            <a:off x="2506559" y="4397972"/>
            <a:ext cx="1080000" cy="1080000"/>
          </a:xfrm>
          <a:prstGeom prst="ellipse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77B84D9-40C5-44E5-A37B-E9D090C153ED}"/>
              </a:ext>
            </a:extLst>
          </p:cNvPr>
          <p:cNvSpPr txBox="1"/>
          <p:nvPr/>
        </p:nvSpPr>
        <p:spPr>
          <a:xfrm>
            <a:off x="314780" y="5501155"/>
            <a:ext cx="1194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Water </a:t>
            </a:r>
            <a:endParaRPr kumimoji="1" lang="ja-JP" altLang="en-US" sz="2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1537D19-007F-4BDF-8DD9-254F09BC11B9}"/>
              </a:ext>
            </a:extLst>
          </p:cNvPr>
          <p:cNvSpPr txBox="1"/>
          <p:nvPr/>
        </p:nvSpPr>
        <p:spPr>
          <a:xfrm>
            <a:off x="2403076" y="3834563"/>
            <a:ext cx="1307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Iodine</a:t>
            </a:r>
            <a:endParaRPr kumimoji="1" lang="ja-JP" altLang="en-US" sz="2800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3C6111-6CD9-4D3C-9C13-16E59D8C6889}"/>
              </a:ext>
            </a:extLst>
          </p:cNvPr>
          <p:cNvCxnSpPr>
            <a:cxnSpLocks/>
          </p:cNvCxnSpPr>
          <p:nvPr/>
        </p:nvCxnSpPr>
        <p:spPr>
          <a:xfrm flipH="1">
            <a:off x="3013890" y="4277710"/>
            <a:ext cx="36222" cy="346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33365C-ACDE-4625-B44D-BE2F7ED03797}"/>
              </a:ext>
            </a:extLst>
          </p:cNvPr>
          <p:cNvSpPr txBox="1"/>
          <p:nvPr/>
        </p:nvSpPr>
        <p:spPr>
          <a:xfrm>
            <a:off x="2179655" y="4760809"/>
            <a:ext cx="175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FF00"/>
                </a:solidFill>
              </a:rPr>
              <a:t>15 </a:t>
            </a:r>
            <a:r>
              <a:rPr kumimoji="1" lang="en-US" altLang="ja-JP" dirty="0">
                <a:solidFill>
                  <a:srgbClr val="FFFF00"/>
                </a:solidFill>
              </a:rPr>
              <a:t>mg/ml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FD7DDC0-5595-456A-95F1-DC6154F61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t="12660" r="16247" b="11518"/>
          <a:stretch/>
        </p:blipFill>
        <p:spPr>
          <a:xfrm>
            <a:off x="4219730" y="3135702"/>
            <a:ext cx="2306138" cy="233548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D6BCC91-DDFD-4F2B-BED6-1686C292A2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12994" r="16608" b="11185"/>
          <a:stretch/>
        </p:blipFill>
        <p:spPr>
          <a:xfrm>
            <a:off x="6562734" y="3135700"/>
            <a:ext cx="2314597" cy="2335484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19CAE6B-881D-4821-BE1F-2216D4611694}"/>
              </a:ext>
            </a:extLst>
          </p:cNvPr>
          <p:cNvSpPr txBox="1"/>
          <p:nvPr/>
        </p:nvSpPr>
        <p:spPr>
          <a:xfrm>
            <a:off x="4595559" y="4990239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FF00"/>
                </a:solidFill>
              </a:rPr>
              <a:t>35-45keV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3DA68B4-3725-4DEA-B80F-6F75232A8919}"/>
              </a:ext>
            </a:extLst>
          </p:cNvPr>
          <p:cNvSpPr txBox="1"/>
          <p:nvPr/>
        </p:nvSpPr>
        <p:spPr>
          <a:xfrm>
            <a:off x="6986429" y="5029729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4</a:t>
            </a:r>
            <a:r>
              <a:rPr kumimoji="1" lang="en-US" altLang="ja-JP" sz="2400" dirty="0">
                <a:solidFill>
                  <a:srgbClr val="FFFF00"/>
                </a:solidFill>
              </a:rPr>
              <a:t>5-55keV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1FB5F708-836B-4E8E-A607-794AB1413795}"/>
              </a:ext>
            </a:extLst>
          </p:cNvPr>
          <p:cNvSpPr/>
          <p:nvPr/>
        </p:nvSpPr>
        <p:spPr>
          <a:xfrm>
            <a:off x="4068018" y="2995826"/>
            <a:ext cx="4897259" cy="2614381"/>
          </a:xfrm>
          <a:prstGeom prst="roundRect">
            <a:avLst>
              <a:gd name="adj" fmla="val 8205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AC8B1440-B729-4780-BB04-B612AD3D3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16815" r="20579" b="19845"/>
          <a:stretch/>
        </p:blipFill>
        <p:spPr>
          <a:xfrm>
            <a:off x="9072225" y="2829535"/>
            <a:ext cx="2996639" cy="2900905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D0CDDAD-2C1D-4EA2-8995-6ACFDFDE0C7F}"/>
              </a:ext>
            </a:extLst>
          </p:cNvPr>
          <p:cNvSpPr txBox="1"/>
          <p:nvPr/>
        </p:nvSpPr>
        <p:spPr>
          <a:xfrm>
            <a:off x="4237631" y="3194452"/>
            <a:ext cx="75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FF00"/>
                </a:solidFill>
              </a:rPr>
              <a:t>(a)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AA462A3-AB73-4409-8407-87285A01A195}"/>
              </a:ext>
            </a:extLst>
          </p:cNvPr>
          <p:cNvSpPr txBox="1"/>
          <p:nvPr/>
        </p:nvSpPr>
        <p:spPr>
          <a:xfrm>
            <a:off x="6600661" y="3194452"/>
            <a:ext cx="75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FF00"/>
                </a:solidFill>
              </a:rPr>
              <a:t>(b)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98B225-BF19-4159-8F61-F3E2071A8F00}"/>
              </a:ext>
            </a:extLst>
          </p:cNvPr>
          <p:cNvSpPr txBox="1"/>
          <p:nvPr/>
        </p:nvSpPr>
        <p:spPr>
          <a:xfrm>
            <a:off x="9150042" y="2816987"/>
            <a:ext cx="2799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(</a:t>
            </a:r>
            <a:r>
              <a:rPr kumimoji="1" lang="en-US" altLang="ja-JP" sz="2800" dirty="0">
                <a:solidFill>
                  <a:srgbClr val="FFFF00"/>
                </a:solidFill>
              </a:rPr>
              <a:t>c) = (</a:t>
            </a:r>
            <a:r>
              <a:rPr lang="en-US" altLang="ja-JP" sz="2800" dirty="0">
                <a:solidFill>
                  <a:srgbClr val="FFFF00"/>
                </a:solidFill>
              </a:rPr>
              <a:t>a</a:t>
            </a:r>
            <a:r>
              <a:rPr kumimoji="1" lang="en-US" altLang="ja-JP" sz="2800" dirty="0">
                <a:solidFill>
                  <a:srgbClr val="FFFF00"/>
                </a:solidFill>
              </a:rPr>
              <a:t>) – (b)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97005CAC-E846-49B7-8289-549917770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351" y="797650"/>
            <a:ext cx="3392110" cy="2111988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872C655-8FF3-4D69-BAFD-BA1A0967F136}"/>
              </a:ext>
            </a:extLst>
          </p:cNvPr>
          <p:cNvSpPr txBox="1"/>
          <p:nvPr/>
        </p:nvSpPr>
        <p:spPr>
          <a:xfrm>
            <a:off x="8033757" y="2588411"/>
            <a:ext cx="980858" cy="38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keV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3CED2818-C208-4CBB-BF2B-B1DF147780AD}"/>
                  </a:ext>
                </a:extLst>
              </p:cNvPr>
              <p:cNvSpPr txBox="1"/>
              <p:nvPr/>
            </p:nvSpPr>
            <p:spPr>
              <a:xfrm rot="16200000">
                <a:off x="3674034" y="1539753"/>
                <a:ext cx="21119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/>
                  <a:t>Linear attenuation coefficient </a:t>
                </a:r>
                <a14:m>
                  <m:oMath xmlns:m="http://schemas.openxmlformats.org/officeDocument/2006/math">
                    <m:r>
                      <a:rPr lang="en-US" altLang="ja-JP" sz="160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ja-JP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altLang="ja-JP" sz="160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3CED2818-C208-4CBB-BF2B-B1DF14778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674034" y="1539753"/>
                <a:ext cx="2111990" cy="584775"/>
              </a:xfrm>
              <a:prstGeom prst="rect">
                <a:avLst/>
              </a:prstGeom>
              <a:blipFill>
                <a:blip r:embed="rId6"/>
                <a:stretch>
                  <a:fillRect l="-3125" r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65821B2-C1F8-4E4E-8B20-BF70AD74A281}"/>
              </a:ext>
            </a:extLst>
          </p:cNvPr>
          <p:cNvSpPr/>
          <p:nvPr/>
        </p:nvSpPr>
        <p:spPr>
          <a:xfrm>
            <a:off x="6651381" y="870428"/>
            <a:ext cx="578465" cy="1845672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C604AB67-8172-4E96-8A30-4E4CF247446B}"/>
              </a:ext>
            </a:extLst>
          </p:cNvPr>
          <p:cNvSpPr/>
          <p:nvPr/>
        </p:nvSpPr>
        <p:spPr>
          <a:xfrm>
            <a:off x="7247305" y="870427"/>
            <a:ext cx="609501" cy="1845672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B6C6DD4-7A49-4057-97A8-132BCA62CF63}"/>
              </a:ext>
            </a:extLst>
          </p:cNvPr>
          <p:cNvSpPr txBox="1"/>
          <p:nvPr/>
        </p:nvSpPr>
        <p:spPr>
          <a:xfrm>
            <a:off x="162302" y="1301889"/>
            <a:ext cx="2976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- Tube voltage : 120 kV</a:t>
            </a:r>
          </a:p>
          <a:p>
            <a:r>
              <a:rPr lang="en-US" altLang="ja-JP" sz="2000" dirty="0"/>
              <a:t>- Tube current : 0.1 mA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1F9BC81-6F1F-4FFD-817A-C8B7521935EC}"/>
              </a:ext>
            </a:extLst>
          </p:cNvPr>
          <p:cNvSpPr txBox="1"/>
          <p:nvPr/>
        </p:nvSpPr>
        <p:spPr>
          <a:xfrm>
            <a:off x="162302" y="962323"/>
            <a:ext cx="419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- E</a:t>
            </a:r>
            <a:r>
              <a:rPr kumimoji="1" lang="en-US" altLang="ja-JP" sz="2000" dirty="0"/>
              <a:t>th 0,1,2,3 : </a:t>
            </a:r>
            <a:r>
              <a:rPr lang="en-US" altLang="ja-JP" sz="2000" dirty="0">
                <a:solidFill>
                  <a:srgbClr val="FF0000"/>
                </a:solidFill>
              </a:rPr>
              <a:t>35</a:t>
            </a:r>
            <a:r>
              <a:rPr kumimoji="1" lang="en-US" altLang="ja-JP" sz="2000" dirty="0"/>
              <a:t>, </a:t>
            </a:r>
            <a:r>
              <a:rPr kumimoji="1" lang="en-US" altLang="ja-JP" sz="2000" dirty="0">
                <a:solidFill>
                  <a:srgbClr val="FF0000"/>
                </a:solidFill>
              </a:rPr>
              <a:t>45</a:t>
            </a:r>
            <a:r>
              <a:rPr kumimoji="1" lang="en-US" altLang="ja-JP" sz="2000" dirty="0"/>
              <a:t>, 55, </a:t>
            </a:r>
            <a:r>
              <a:rPr lang="en-US" altLang="ja-JP" sz="2000" dirty="0"/>
              <a:t>7</a:t>
            </a:r>
            <a:r>
              <a:rPr kumimoji="1" lang="en-US" altLang="ja-JP" sz="2000" dirty="0"/>
              <a:t>0 keV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0603B93-A484-4420-81A9-A32BA3911D56}"/>
              </a:ext>
            </a:extLst>
          </p:cNvPr>
          <p:cNvSpPr txBox="1"/>
          <p:nvPr/>
        </p:nvSpPr>
        <p:spPr>
          <a:xfrm>
            <a:off x="8793628" y="5251156"/>
            <a:ext cx="354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Energy subtraction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48A51F-8E59-4136-94B8-FD8A7A6F587B}"/>
              </a:ext>
            </a:extLst>
          </p:cNvPr>
          <p:cNvSpPr txBox="1"/>
          <p:nvPr/>
        </p:nvSpPr>
        <p:spPr>
          <a:xfrm>
            <a:off x="8356920" y="1342733"/>
            <a:ext cx="3526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 </a:t>
            </a:r>
            <a:r>
              <a:rPr kumimoji="1" lang="en-US" altLang="ja-JP" sz="2800" b="1" dirty="0"/>
              <a:t>K-absorption edge</a:t>
            </a:r>
          </a:p>
          <a:p>
            <a:pPr algn="ctr"/>
            <a:r>
              <a:rPr kumimoji="1" lang="en-US" altLang="ja-JP" sz="2800" b="1" dirty="0">
                <a:solidFill>
                  <a:srgbClr val="FF0000"/>
                </a:solidFill>
              </a:rPr>
              <a:t>Iodine : 33.2 keV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8DE35229-0DBB-463F-9994-5775330F7A51}"/>
              </a:ext>
            </a:extLst>
          </p:cNvPr>
          <p:cNvSpPr/>
          <p:nvPr/>
        </p:nvSpPr>
        <p:spPr>
          <a:xfrm>
            <a:off x="8664960" y="3831476"/>
            <a:ext cx="665464" cy="8454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A02D934-8BD6-4458-85D1-10FAB394D0F7}"/>
              </a:ext>
            </a:extLst>
          </p:cNvPr>
          <p:cNvSpPr txBox="1"/>
          <p:nvPr/>
        </p:nvSpPr>
        <p:spPr>
          <a:xfrm>
            <a:off x="4355843" y="5904716"/>
            <a:ext cx="9700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b="1" dirty="0">
                <a:solidFill>
                  <a:srgbClr val="FF0000"/>
                </a:solidFill>
              </a:rPr>
              <a:t>Using the K-absorption edge of iodine, 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    our PC-CT system improved the iodine contrast </a:t>
            </a:r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FC25BFA-62BE-41F5-9499-F06098DE8EE1}"/>
              </a:ext>
            </a:extLst>
          </p:cNvPr>
          <p:cNvCxnSpPr>
            <a:cxnSpLocks/>
          </p:cNvCxnSpPr>
          <p:nvPr/>
        </p:nvCxnSpPr>
        <p:spPr>
          <a:xfrm flipH="1">
            <a:off x="5832998" y="2272459"/>
            <a:ext cx="1193753" cy="10024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46A88ADC-4C27-4571-AFC5-BA763C013B76}"/>
              </a:ext>
            </a:extLst>
          </p:cNvPr>
          <p:cNvCxnSpPr>
            <a:cxnSpLocks/>
          </p:cNvCxnSpPr>
          <p:nvPr/>
        </p:nvCxnSpPr>
        <p:spPr>
          <a:xfrm>
            <a:off x="7565591" y="2336563"/>
            <a:ext cx="282457" cy="110314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3F37438-006C-446D-B7AE-71E5AB37B8BE}"/>
              </a:ext>
            </a:extLst>
          </p:cNvPr>
          <p:cNvSpPr txBox="1"/>
          <p:nvPr/>
        </p:nvSpPr>
        <p:spPr>
          <a:xfrm>
            <a:off x="257249" y="2301011"/>
            <a:ext cx="343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u="sng" dirty="0"/>
              <a:t>Iodine concentration</a:t>
            </a:r>
          </a:p>
          <a:p>
            <a:pPr algn="ctr"/>
            <a:r>
              <a:rPr lang="en-US" altLang="ja-JP" sz="2400" b="1" dirty="0"/>
              <a:t>5, 10, 15, 20 mg/ml</a:t>
            </a:r>
            <a:endParaRPr kumimoji="1" lang="en-US" altLang="ja-JP" sz="24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7C5B609-5443-497B-934C-C947B37F422E}"/>
              </a:ext>
            </a:extLst>
          </p:cNvPr>
          <p:cNvSpPr txBox="1"/>
          <p:nvPr/>
        </p:nvSpPr>
        <p:spPr>
          <a:xfrm>
            <a:off x="11116198" y="101669"/>
            <a:ext cx="89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13</a:t>
            </a:r>
            <a:endParaRPr kumimoji="1" lang="ja-JP" altLang="en-US" sz="40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16684AE-A287-43C6-ADEA-9234D82DA35C}"/>
              </a:ext>
            </a:extLst>
          </p:cNvPr>
          <p:cNvSpPr txBox="1"/>
          <p:nvPr/>
        </p:nvSpPr>
        <p:spPr>
          <a:xfrm>
            <a:off x="1101397" y="5800226"/>
            <a:ext cx="175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FF00"/>
                </a:solidFill>
              </a:rPr>
              <a:t>20 </a:t>
            </a:r>
            <a:r>
              <a:rPr kumimoji="1" lang="en-US" altLang="ja-JP" dirty="0">
                <a:solidFill>
                  <a:srgbClr val="FFFF00"/>
                </a:solidFill>
              </a:rPr>
              <a:t>mg/ml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A86CD4D-0AD9-4442-8A82-1C84C2F7D2E2}"/>
              </a:ext>
            </a:extLst>
          </p:cNvPr>
          <p:cNvSpPr txBox="1"/>
          <p:nvPr/>
        </p:nvSpPr>
        <p:spPr>
          <a:xfrm>
            <a:off x="56067" y="4772401"/>
            <a:ext cx="175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FF00"/>
                </a:solidFill>
              </a:rPr>
              <a:t>5 </a:t>
            </a:r>
            <a:r>
              <a:rPr kumimoji="1" lang="en-US" altLang="ja-JP" dirty="0">
                <a:solidFill>
                  <a:srgbClr val="FFFF00"/>
                </a:solidFill>
              </a:rPr>
              <a:t>mg/ml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F7DDD30-BC58-4BAF-BC9E-0A82CA60F6ED}"/>
              </a:ext>
            </a:extLst>
          </p:cNvPr>
          <p:cNvSpPr txBox="1"/>
          <p:nvPr/>
        </p:nvSpPr>
        <p:spPr>
          <a:xfrm>
            <a:off x="1121974" y="3727938"/>
            <a:ext cx="175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FF00"/>
                </a:solidFill>
              </a:rPr>
              <a:t>10 </a:t>
            </a:r>
            <a:r>
              <a:rPr kumimoji="1" lang="en-US" altLang="ja-JP" dirty="0">
                <a:solidFill>
                  <a:srgbClr val="FFFF00"/>
                </a:solidFill>
              </a:rPr>
              <a:t>mg/ml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416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E7B7C1-E2BF-4FC4-AF9D-C131FFBD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Reconstruction</a:t>
            </a:r>
            <a:r>
              <a:rPr kumimoji="1" lang="en-US" altLang="ja-JP" b="1" dirty="0"/>
              <a:t> of </a:t>
            </a:r>
            <a:r>
              <a:rPr lang="en-US" altLang="ja-JP" b="1" dirty="0"/>
              <a:t>16-ch</a:t>
            </a:r>
            <a:r>
              <a:rPr kumimoji="1" lang="en-US" altLang="ja-JP" b="1" dirty="0"/>
              <a:t> density image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E488039-DF3F-4089-A3F5-45D5717E12B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943" y="289151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02B113-2668-4F66-A53A-A40D5964CD6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57" y="270654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2C637A1-4447-49C0-B739-2760E205074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513" y="2521569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20F139-26FC-495A-A313-49E2102FBF3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662" y="133972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79C853-2D56-4836-A628-8C534197A92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68" y="115475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DDB812-9511-4E76-ADE5-D0998F27428D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24" y="989084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918BF00-6867-493A-9776-20EB069F86F6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21679" r="29928" b="24663"/>
          <a:stretch/>
        </p:blipFill>
        <p:spPr>
          <a:xfrm>
            <a:off x="6863592" y="1246909"/>
            <a:ext cx="2509776" cy="2607287"/>
          </a:xfrm>
          <a:prstGeom prst="rect">
            <a:avLst/>
          </a:prstGeom>
          <a:ln w="57150">
            <a:solidFill>
              <a:srgbClr val="00B05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499EB6D-3C42-43F2-BBF5-1EA57F570436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24" y="81208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476A981-DA35-4599-8DB1-C73123BD4002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513" y="234456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8F5BB75-45D2-490F-A7A7-73EB626EADDB}"/>
              </a:ext>
            </a:extLst>
          </p:cNvPr>
          <p:cNvCxnSpPr>
            <a:cxnSpLocks/>
          </p:cNvCxnSpPr>
          <p:nvPr/>
        </p:nvCxnSpPr>
        <p:spPr>
          <a:xfrm>
            <a:off x="10767990" y="2357226"/>
            <a:ext cx="0" cy="32868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791029C1-A698-4508-A338-F85CFD31A88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06" y="216756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189607D-89F6-417B-BDB8-1BB86BFF1481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195" y="65978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CD0A2156-52E6-41D8-B792-371C0BAE0A0B}"/>
              </a:ext>
            </a:extLst>
          </p:cNvPr>
          <p:cNvCxnSpPr>
            <a:cxnSpLocks/>
          </p:cNvCxnSpPr>
          <p:nvPr/>
        </p:nvCxnSpPr>
        <p:spPr>
          <a:xfrm flipH="1" flipV="1">
            <a:off x="9355550" y="1201813"/>
            <a:ext cx="1136725" cy="145044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5665E72-1BCA-4119-97C6-3EBEE7109030}"/>
              </a:ext>
            </a:extLst>
          </p:cNvPr>
          <p:cNvCxnSpPr>
            <a:cxnSpLocks/>
          </p:cNvCxnSpPr>
          <p:nvPr/>
        </p:nvCxnSpPr>
        <p:spPr>
          <a:xfrm flipH="1">
            <a:off x="9401016" y="3144909"/>
            <a:ext cx="1715182" cy="67079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楕円 18">
            <a:extLst>
              <a:ext uri="{FF2B5EF4-FFF2-40B4-BE49-F238E27FC236}">
                <a16:creationId xmlns:a16="http://schemas.microsoft.com/office/drawing/2014/main" id="{C8EB984B-B17A-43DF-9C69-2FD1F94D17C4}"/>
              </a:ext>
            </a:extLst>
          </p:cNvPr>
          <p:cNvSpPr/>
          <p:nvPr/>
        </p:nvSpPr>
        <p:spPr>
          <a:xfrm>
            <a:off x="7346500" y="1800975"/>
            <a:ext cx="1539083" cy="1566117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B6C1C72-D6A8-4BFD-972E-C9F71D2DD419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7571893" y="2612914"/>
            <a:ext cx="527960" cy="5248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3C97323-509B-4F9D-8DF4-01742C8DA36D}"/>
              </a:ext>
            </a:extLst>
          </p:cNvPr>
          <p:cNvCxnSpPr>
            <a:cxnSpLocks/>
          </p:cNvCxnSpPr>
          <p:nvPr/>
        </p:nvCxnSpPr>
        <p:spPr>
          <a:xfrm>
            <a:off x="8115676" y="2610183"/>
            <a:ext cx="268069" cy="6816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B4D17EF-8A82-4C9B-B711-3DAECCCA3F65}"/>
              </a:ext>
            </a:extLst>
          </p:cNvPr>
          <p:cNvSpPr txBox="1"/>
          <p:nvPr/>
        </p:nvSpPr>
        <p:spPr>
          <a:xfrm>
            <a:off x="7676698" y="2899774"/>
            <a:ext cx="71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θ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3" name="部分円 22">
            <a:extLst>
              <a:ext uri="{FF2B5EF4-FFF2-40B4-BE49-F238E27FC236}">
                <a16:creationId xmlns:a16="http://schemas.microsoft.com/office/drawing/2014/main" id="{97E6C29E-D8DF-4BAE-A07D-9B6A7D79ECD8}"/>
              </a:ext>
            </a:extLst>
          </p:cNvPr>
          <p:cNvSpPr/>
          <p:nvPr/>
        </p:nvSpPr>
        <p:spPr>
          <a:xfrm>
            <a:off x="7806188" y="2315719"/>
            <a:ext cx="620123" cy="587097"/>
          </a:xfrm>
          <a:prstGeom prst="pie">
            <a:avLst>
              <a:gd name="adj1" fmla="val 3994045"/>
              <a:gd name="adj2" fmla="val 810832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二等辺三角形 23">
            <a:extLst>
              <a:ext uri="{FF2B5EF4-FFF2-40B4-BE49-F238E27FC236}">
                <a16:creationId xmlns:a16="http://schemas.microsoft.com/office/drawing/2014/main" id="{79333ED6-F754-4615-922A-6BE67658FCCC}"/>
              </a:ext>
            </a:extLst>
          </p:cNvPr>
          <p:cNvSpPr/>
          <p:nvPr/>
        </p:nvSpPr>
        <p:spPr>
          <a:xfrm rot="3720000">
            <a:off x="8146256" y="2803383"/>
            <a:ext cx="146443" cy="12555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DDC101AF-02C0-409A-971E-03C5076EE0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0" r="13492"/>
          <a:stretch/>
        </p:blipFill>
        <p:spPr>
          <a:xfrm>
            <a:off x="6373214" y="4215773"/>
            <a:ext cx="5476240" cy="25260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70E3803-1809-4FA8-9727-134FEDE518D5}"/>
                  </a:ext>
                </a:extLst>
              </p:cNvPr>
              <p:cNvSpPr txBox="1"/>
              <p:nvPr/>
            </p:nvSpPr>
            <p:spPr>
              <a:xfrm>
                <a:off x="501741" y="4827983"/>
                <a:ext cx="4892471" cy="1127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1" lang="ja-JP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sSup>
                            <m:sSup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ja-JP" altLang="en-US" sz="2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𝑚𝑒𝑎𝑠𝑢𝑟𝑒𝑑</m:t>
                                      </m:r>
                                    </m:e>
                                    <m:sub>
                                      <m: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</m:sub>
                                <m:sup/>
                              </m:sSub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 − </m:t>
                              </m:r>
                              <m:r>
                                <a:rPr kumimoji="1" lang="ja-JP" alt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  <m:sSubSup>
                                <m:sSubSup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ja-JP" altLang="en-US" sz="2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</m:sub>
                                <m:sup/>
                              </m:sSub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70E3803-1809-4FA8-9727-134FEDE51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41" y="4827983"/>
                <a:ext cx="4892471" cy="112710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7599FC-47BA-4B76-89AB-82221433D24E}"/>
              </a:ext>
            </a:extLst>
          </p:cNvPr>
          <p:cNvSpPr txBox="1"/>
          <p:nvPr/>
        </p:nvSpPr>
        <p:spPr>
          <a:xfrm rot="5400000" flipH="1" flipV="1">
            <a:off x="10359556" y="2088269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A307C40E-829D-46DD-A682-DEF7A6A96412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85" y="159144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FB963702-357C-408B-A9DF-BF40D5554493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41" y="139906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DF691FBD-14A3-4BFA-B067-C3BED6597B35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52" y="124670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13CF4BD-84BE-4F48-9C64-659B6FE8E275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30" y="1076893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D28BA86A-76D6-483B-BB83-4647FF783B7A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19" y="92453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A3E397C3-D6A3-4D85-BFAE-C9BE2C8465F7}"/>
              </a:ext>
            </a:extLst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85" y="3148534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5BBA3CA9-0249-44D5-8388-32C0E7CEF077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19" y="301634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0B464AA4-D759-4483-967F-4517E58A3ADB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75" y="2817547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D98669CF-6887-4FB2-8E31-87E29B4CDF8C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52" y="264773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F4087DB4-565F-4E77-9D1A-7836E37EE9B3}"/>
              </a:ext>
            </a:extLst>
          </p:cNvPr>
          <p:cNvPicPr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52" y="2459174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7504950C-212B-4EDC-B613-B3A5511BFEF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0" t="22451" r="27347" b="25117"/>
          <a:stretch/>
        </p:blipFill>
        <p:spPr>
          <a:xfrm>
            <a:off x="669095" y="1658159"/>
            <a:ext cx="2317701" cy="2317433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D4A77A0-0B73-42FC-B08E-4C2B668A72E3}"/>
              </a:ext>
            </a:extLst>
          </p:cNvPr>
          <p:cNvCxnSpPr>
            <a:cxnSpLocks/>
          </p:cNvCxnSpPr>
          <p:nvPr/>
        </p:nvCxnSpPr>
        <p:spPr>
          <a:xfrm flipH="1" flipV="1">
            <a:off x="3045830" y="1695281"/>
            <a:ext cx="1195921" cy="1278971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B290CE72-71A6-40A6-9D39-B968C8AA714E}"/>
              </a:ext>
            </a:extLst>
          </p:cNvPr>
          <p:cNvCxnSpPr>
            <a:cxnSpLocks/>
          </p:cNvCxnSpPr>
          <p:nvPr/>
        </p:nvCxnSpPr>
        <p:spPr>
          <a:xfrm flipH="1">
            <a:off x="3000623" y="3459681"/>
            <a:ext cx="1933855" cy="55638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29FD89C-AD29-4508-B876-B4FA704B5CA2}"/>
              </a:ext>
            </a:extLst>
          </p:cNvPr>
          <p:cNvSpPr txBox="1"/>
          <p:nvPr/>
        </p:nvSpPr>
        <p:spPr>
          <a:xfrm>
            <a:off x="25594" y="1084977"/>
            <a:ext cx="477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Energy subtraction image</a:t>
            </a:r>
            <a:endParaRPr kumimoji="1" lang="ja-JP" altLang="en-US" sz="24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C538569-8620-42E9-8DCE-D91012266063}"/>
              </a:ext>
            </a:extLst>
          </p:cNvPr>
          <p:cNvSpPr txBox="1"/>
          <p:nvPr/>
        </p:nvSpPr>
        <p:spPr>
          <a:xfrm rot="5400000" flipH="1" flipV="1">
            <a:off x="4164196" y="2343088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0A76E427-CF71-4BE8-92DE-116614C6FAAA}"/>
              </a:ext>
            </a:extLst>
          </p:cNvPr>
          <p:cNvSpPr/>
          <p:nvPr/>
        </p:nvSpPr>
        <p:spPr>
          <a:xfrm>
            <a:off x="6134629" y="1007379"/>
            <a:ext cx="5824920" cy="5786582"/>
          </a:xfrm>
          <a:prstGeom prst="roundRect">
            <a:avLst>
              <a:gd name="adj" fmla="val 5411"/>
            </a:avLst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矢印: 右 24">
            <a:extLst>
              <a:ext uri="{FF2B5EF4-FFF2-40B4-BE49-F238E27FC236}">
                <a16:creationId xmlns:a16="http://schemas.microsoft.com/office/drawing/2014/main" id="{A350AB7F-7226-4858-9F4E-9B5AAB12C97D}"/>
              </a:ext>
            </a:extLst>
          </p:cNvPr>
          <p:cNvSpPr/>
          <p:nvPr/>
        </p:nvSpPr>
        <p:spPr>
          <a:xfrm>
            <a:off x="5741986" y="2004094"/>
            <a:ext cx="954899" cy="681817"/>
          </a:xfrm>
          <a:prstGeom prst="rightArrow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5C7F1B8-2EC1-43A3-B815-CBB82C525944}"/>
              </a:ext>
            </a:extLst>
          </p:cNvPr>
          <p:cNvSpPr txBox="1"/>
          <p:nvPr/>
        </p:nvSpPr>
        <p:spPr>
          <a:xfrm>
            <a:off x="11116198" y="101669"/>
            <a:ext cx="89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14</a:t>
            </a:r>
            <a:endParaRPr kumimoji="1" lang="ja-JP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FEBE3B9D-D0B4-4BBD-822D-8ABF7FEFC8E2}"/>
                  </a:ext>
                </a:extLst>
              </p:cNvPr>
              <p:cNvSpPr txBox="1"/>
              <p:nvPr/>
            </p:nvSpPr>
            <p:spPr>
              <a:xfrm>
                <a:off x="232452" y="5936698"/>
                <a:ext cx="51551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ja-JP" sz="2400" dirty="0"/>
                  <a:t>E</a:t>
                </a:r>
                <a:r>
                  <a:rPr kumimoji="1" lang="en-US" altLang="ja-JP" sz="2400" dirty="0"/>
                  <a:t>stimate density (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kumimoji="1" lang="en-US" altLang="ja-JP" sz="2400" dirty="0"/>
                  <a:t> ) of material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FEBE3B9D-D0B4-4BBD-822D-8ABF7FEFC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52" y="5936698"/>
                <a:ext cx="5155132" cy="461665"/>
              </a:xfrm>
              <a:prstGeom prst="rect">
                <a:avLst/>
              </a:prstGeom>
              <a:blipFill>
                <a:blip r:embed="rId25"/>
                <a:stretch>
                  <a:fillRect l="-1537" t="-10526" r="-1537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5AE8A455-4513-4E96-9A60-5F5E611FACBD}"/>
              </a:ext>
            </a:extLst>
          </p:cNvPr>
          <p:cNvSpPr/>
          <p:nvPr/>
        </p:nvSpPr>
        <p:spPr>
          <a:xfrm>
            <a:off x="155529" y="4562988"/>
            <a:ext cx="5476240" cy="1821378"/>
          </a:xfrm>
          <a:prstGeom prst="roundRect">
            <a:avLst>
              <a:gd name="adj" fmla="val 8205"/>
            </a:avLst>
          </a:prstGeom>
          <a:noFill/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906092-717C-4153-B398-554472E4120A}"/>
              </a:ext>
            </a:extLst>
          </p:cNvPr>
          <p:cNvSpPr txBox="1"/>
          <p:nvPr/>
        </p:nvSpPr>
        <p:spPr>
          <a:xfrm>
            <a:off x="772473" y="4309897"/>
            <a:ext cx="4088779" cy="52322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least-squares method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17F3E2-D22D-4424-9497-A9B24E5D8C55}"/>
              </a:ext>
            </a:extLst>
          </p:cNvPr>
          <p:cNvSpPr txBox="1"/>
          <p:nvPr/>
        </p:nvSpPr>
        <p:spPr>
          <a:xfrm>
            <a:off x="6993039" y="3957501"/>
            <a:ext cx="4852899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P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rojection of the density</a:t>
            </a:r>
            <a:r>
              <a:rPr lang="ja-JP" altLang="en-US" sz="2400" b="1" dirty="0">
                <a:solidFill>
                  <a:schemeClr val="bg1"/>
                </a:solidFill>
              </a:rPr>
              <a:t> </a:t>
            </a:r>
            <a:r>
              <a:rPr lang="en-US" altLang="ja-JP" sz="2400" b="1" dirty="0">
                <a:solidFill>
                  <a:schemeClr val="bg1"/>
                </a:solidFill>
              </a:rPr>
              <a:t>image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54A45AA6-DD2A-4B59-8353-1F79F5D847B6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5631769" y="2364532"/>
            <a:ext cx="526774" cy="3109145"/>
          </a:xfrm>
          <a:prstGeom prst="line">
            <a:avLst/>
          </a:prstGeom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ABC7DD8-4495-4901-BD55-71B0BDB2B96C}"/>
                  </a:ext>
                </a:extLst>
              </p:cNvPr>
              <p:cNvSpPr txBox="1"/>
              <p:nvPr/>
            </p:nvSpPr>
            <p:spPr>
              <a:xfrm>
                <a:off x="7185541" y="3059823"/>
                <a:ext cx="6538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chemeClr val="bg1"/>
                    </a:solidFill>
                  </a:rPr>
                  <a:t>0</a:t>
                </a:r>
                <a14:m>
                  <m:oMath xmlns:m="http://schemas.openxmlformats.org/officeDocument/2006/math">
                    <m:r>
                      <a:rPr kumimoji="1" lang="en-US" altLang="ja-JP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kumimoji="1" lang="ja-JP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ABC7DD8-4495-4901-BD55-71B0BDB2B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541" y="3059823"/>
                <a:ext cx="653846" cy="461665"/>
              </a:xfrm>
              <a:prstGeom prst="rect">
                <a:avLst/>
              </a:prstGeom>
              <a:blipFill>
                <a:blip r:embed="rId26"/>
                <a:stretch>
                  <a:fillRect l="-14953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DCBFE51D-F4EF-4CB3-B205-D76DE8828AD5}"/>
                  </a:ext>
                </a:extLst>
              </p:cNvPr>
              <p:cNvSpPr txBox="1"/>
              <p:nvPr/>
            </p:nvSpPr>
            <p:spPr>
              <a:xfrm>
                <a:off x="8587655" y="1626841"/>
                <a:ext cx="840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chemeClr val="bg1"/>
                    </a:solidFill>
                  </a:rPr>
                  <a:t>180</a:t>
                </a:r>
                <a14:m>
                  <m:oMath xmlns:m="http://schemas.openxmlformats.org/officeDocument/2006/math">
                    <m:r>
                      <a:rPr kumimoji="1" lang="en-US" altLang="ja-JP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kumimoji="1" lang="ja-JP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DCBFE51D-F4EF-4CB3-B205-D76DE8828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655" y="1626841"/>
                <a:ext cx="840817" cy="461665"/>
              </a:xfrm>
              <a:prstGeom prst="rect">
                <a:avLst/>
              </a:prstGeom>
              <a:blipFill>
                <a:blip r:embed="rId27"/>
                <a:stretch>
                  <a:fillRect l="-11594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1BF3DA07-8FEB-4AE6-8A12-50DE71603331}"/>
              </a:ext>
            </a:extLst>
          </p:cNvPr>
          <p:cNvCxnSpPr>
            <a:cxnSpLocks/>
          </p:cNvCxnSpPr>
          <p:nvPr/>
        </p:nvCxnSpPr>
        <p:spPr>
          <a:xfrm flipH="1">
            <a:off x="8081345" y="2004291"/>
            <a:ext cx="628546" cy="622857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014C4C07-6A3B-4EAD-B51D-C96F0249A111}"/>
              </a:ext>
            </a:extLst>
          </p:cNvPr>
          <p:cNvSpPr txBox="1"/>
          <p:nvPr/>
        </p:nvSpPr>
        <p:spPr>
          <a:xfrm>
            <a:off x="7750059" y="3523060"/>
            <a:ext cx="125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20 mg/ml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D031DBA8-2397-401F-8BE9-0B9F68EDA1D7}"/>
              </a:ext>
            </a:extLst>
          </p:cNvPr>
          <p:cNvSpPr txBox="1"/>
          <p:nvPr/>
        </p:nvSpPr>
        <p:spPr>
          <a:xfrm>
            <a:off x="8207627" y="2641999"/>
            <a:ext cx="125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15</a:t>
            </a:r>
            <a:r>
              <a:rPr kumimoji="1" lang="en-US" altLang="ja-JP" b="1" dirty="0">
                <a:solidFill>
                  <a:srgbClr val="FFFF00"/>
                </a:solidFill>
              </a:rPr>
              <a:t> mg/ml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45A0FD90-B2CC-421A-8D21-E792195C391E}"/>
              </a:ext>
            </a:extLst>
          </p:cNvPr>
          <p:cNvSpPr txBox="1"/>
          <p:nvPr/>
        </p:nvSpPr>
        <p:spPr>
          <a:xfrm>
            <a:off x="7295283" y="1409976"/>
            <a:ext cx="125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10</a:t>
            </a:r>
            <a:r>
              <a:rPr kumimoji="1" lang="en-US" altLang="ja-JP" b="1" dirty="0">
                <a:solidFill>
                  <a:srgbClr val="FFFF00"/>
                </a:solidFill>
              </a:rPr>
              <a:t> mg/ml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99B11EC9-89F8-4FB8-A90C-3CF56AE4E4C9}"/>
              </a:ext>
            </a:extLst>
          </p:cNvPr>
          <p:cNvSpPr txBox="1"/>
          <p:nvPr/>
        </p:nvSpPr>
        <p:spPr>
          <a:xfrm>
            <a:off x="6827493" y="2598956"/>
            <a:ext cx="114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5 mg/ml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F5447386-2FA4-468A-BE00-C6FBBE5DC267}"/>
              </a:ext>
            </a:extLst>
          </p:cNvPr>
          <p:cNvSpPr/>
          <p:nvPr/>
        </p:nvSpPr>
        <p:spPr>
          <a:xfrm>
            <a:off x="6863592" y="841667"/>
            <a:ext cx="2602026" cy="347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C2D9822-3D59-4C1F-9254-292741B36856}"/>
              </a:ext>
            </a:extLst>
          </p:cNvPr>
          <p:cNvSpPr txBox="1"/>
          <p:nvPr/>
        </p:nvSpPr>
        <p:spPr>
          <a:xfrm>
            <a:off x="6955346" y="895204"/>
            <a:ext cx="234865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i="1" dirty="0">
                <a:solidFill>
                  <a:srgbClr val="FF0000"/>
                </a:solidFill>
              </a:rPr>
              <a:t>Density image</a:t>
            </a:r>
            <a:endParaRPr kumimoji="1" lang="ja-JP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D5685158-062E-4485-8D00-B6B573C7008E}"/>
              </a:ext>
            </a:extLst>
          </p:cNvPr>
          <p:cNvSpPr/>
          <p:nvPr/>
        </p:nvSpPr>
        <p:spPr>
          <a:xfrm>
            <a:off x="8915757" y="6521684"/>
            <a:ext cx="914400" cy="164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4D447401-A8A0-476F-916A-8FE030F17C11}"/>
              </a:ext>
            </a:extLst>
          </p:cNvPr>
          <p:cNvSpPr txBox="1"/>
          <p:nvPr/>
        </p:nvSpPr>
        <p:spPr>
          <a:xfrm>
            <a:off x="8643235" y="6406365"/>
            <a:ext cx="115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Degree</a:t>
            </a:r>
            <a:endParaRPr kumimoji="1" lang="ja-JP" altLang="en-US" b="1" dirty="0"/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B5095875-5D0F-4A60-A98B-BE03A640DCB6}"/>
              </a:ext>
            </a:extLst>
          </p:cNvPr>
          <p:cNvSpPr txBox="1"/>
          <p:nvPr/>
        </p:nvSpPr>
        <p:spPr>
          <a:xfrm rot="16200000">
            <a:off x="5470728" y="5137248"/>
            <a:ext cx="2168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Density [mg/ml]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50640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 animBg="1"/>
      <p:bldP spid="24" grpId="0" animBg="1"/>
      <p:bldP spid="52" grpId="0"/>
      <p:bldP spid="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D3AF50-A34F-40F1-B24C-42EA36844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Measured density vs Real density </a:t>
            </a:r>
            <a:endParaRPr kumimoji="1" lang="ja-JP" altLang="en-US" b="1" dirty="0"/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094E7A96-5944-4F81-BD96-522531E804C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21679" r="29928" b="24663"/>
          <a:stretch/>
        </p:blipFill>
        <p:spPr>
          <a:xfrm>
            <a:off x="3080665" y="2605626"/>
            <a:ext cx="2855747" cy="2980852"/>
          </a:xfrm>
          <a:prstGeom prst="rect">
            <a:avLst/>
          </a:prstGeom>
          <a:ln w="57150">
            <a:solidFill>
              <a:schemeClr val="accent6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5352E64A-7688-4B43-97ED-CB86568C2768}"/>
              </a:ext>
            </a:extLst>
          </p:cNvPr>
          <p:cNvSpPr txBox="1"/>
          <p:nvPr/>
        </p:nvSpPr>
        <p:spPr>
          <a:xfrm>
            <a:off x="776938" y="1965316"/>
            <a:ext cx="5021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i="1" u="sng" dirty="0">
                <a:solidFill>
                  <a:srgbClr val="FF0000"/>
                </a:solidFill>
              </a:rPr>
              <a:t>Iodine density image</a:t>
            </a:r>
            <a:endParaRPr kumimoji="1" lang="ja-JP" altLang="en-US" sz="2800" b="1" i="1" u="sng" dirty="0">
              <a:solidFill>
                <a:srgbClr val="FF000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E2B67CF-2B5C-4166-B575-F1587C00A712}"/>
              </a:ext>
            </a:extLst>
          </p:cNvPr>
          <p:cNvSpPr/>
          <p:nvPr/>
        </p:nvSpPr>
        <p:spPr>
          <a:xfrm>
            <a:off x="4340704" y="4770994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44C7F73-DD0F-4E0B-AEA5-07C931B07911}"/>
              </a:ext>
            </a:extLst>
          </p:cNvPr>
          <p:cNvSpPr/>
          <p:nvPr/>
        </p:nvSpPr>
        <p:spPr>
          <a:xfrm>
            <a:off x="5129712" y="3854817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3F51229-65BE-4240-A440-4BD1A8DD50E3}"/>
              </a:ext>
            </a:extLst>
          </p:cNvPr>
          <p:cNvSpPr/>
          <p:nvPr/>
        </p:nvSpPr>
        <p:spPr>
          <a:xfrm>
            <a:off x="4310184" y="3034000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C93D7E5-EDF3-4AD2-AF29-5C7273E3E2FC}"/>
              </a:ext>
            </a:extLst>
          </p:cNvPr>
          <p:cNvSpPr/>
          <p:nvPr/>
        </p:nvSpPr>
        <p:spPr>
          <a:xfrm>
            <a:off x="3510131" y="3877948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59BB16-B393-4905-9E02-C593731BC58B}"/>
              </a:ext>
            </a:extLst>
          </p:cNvPr>
          <p:cNvSpPr txBox="1"/>
          <p:nvPr/>
        </p:nvSpPr>
        <p:spPr>
          <a:xfrm>
            <a:off x="-540716" y="942915"/>
            <a:ext cx="7648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To measure the density value and error,</a:t>
            </a:r>
            <a:endParaRPr kumimoji="1" lang="en-US" altLang="ja-JP" sz="2400" b="1" dirty="0"/>
          </a:p>
          <a:p>
            <a:pPr algn="ctr"/>
            <a:r>
              <a:rPr kumimoji="1" lang="en-US" altLang="ja-JP" sz="2400" b="1" dirty="0"/>
              <a:t>we defined region of interest (ROI)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DC8529-FF63-4A38-B9E6-05B3A5E63D56}"/>
              </a:ext>
            </a:extLst>
          </p:cNvPr>
          <p:cNvSpPr txBox="1"/>
          <p:nvPr/>
        </p:nvSpPr>
        <p:spPr>
          <a:xfrm>
            <a:off x="3135153" y="4334937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</a:rPr>
              <a:t>5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B6FE35E-E7E4-4B2F-99B6-F253EE8A5685}"/>
              </a:ext>
            </a:extLst>
          </p:cNvPr>
          <p:cNvSpPr txBox="1"/>
          <p:nvPr/>
        </p:nvSpPr>
        <p:spPr>
          <a:xfrm>
            <a:off x="3906836" y="3490989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10</a:t>
            </a:r>
            <a:r>
              <a:rPr kumimoji="1" lang="en-US" altLang="ja-JP" sz="2000" dirty="0">
                <a:solidFill>
                  <a:srgbClr val="FFFF00"/>
                </a:solidFill>
              </a:rPr>
              <a:t>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2FED4A5-9F84-4081-8849-2F4428A256CB}"/>
              </a:ext>
            </a:extLst>
          </p:cNvPr>
          <p:cNvSpPr txBox="1"/>
          <p:nvPr/>
        </p:nvSpPr>
        <p:spPr>
          <a:xfrm>
            <a:off x="4679424" y="4334937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</a:rPr>
              <a:t>15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3FE91E-2D6C-4ABC-B541-410F61394132}"/>
              </a:ext>
            </a:extLst>
          </p:cNvPr>
          <p:cNvSpPr txBox="1"/>
          <p:nvPr/>
        </p:nvSpPr>
        <p:spPr>
          <a:xfrm>
            <a:off x="3906836" y="5264260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20</a:t>
            </a:r>
            <a:r>
              <a:rPr kumimoji="1" lang="en-US" altLang="ja-JP" sz="2000" dirty="0">
                <a:solidFill>
                  <a:srgbClr val="FFFF00"/>
                </a:solidFill>
              </a:rPr>
              <a:t>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6685F13D-47AD-4906-AC98-F9F2FB73C65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2" y="4760518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9390F960-1257-404E-9FA8-E176C6343A8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76" y="4575547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24AA2B85-A320-4E2E-B5C2-235BADEDF37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2" y="439057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D31C5BF4-9071-40D1-A51C-9BB9FA8700E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1" y="3208728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81A51F46-D887-4F35-A507-668AE9083B2F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1" y="302352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0BC5FCD8-E7EC-4252-84B3-471A65BFA186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3" y="2858091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29CEE099-4A6F-4AF6-818B-A05CAFCE87E0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3" y="2681087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8C29FA93-6332-44C3-B84F-C4B35A137508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2" y="421357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49F78250-81AB-4FA5-8262-3776CF11A275}"/>
              </a:ext>
            </a:extLst>
          </p:cNvPr>
          <p:cNvCxnSpPr>
            <a:cxnSpLocks/>
          </p:cNvCxnSpPr>
          <p:nvPr/>
        </p:nvCxnSpPr>
        <p:spPr>
          <a:xfrm>
            <a:off x="1343809" y="4226233"/>
            <a:ext cx="0" cy="32868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図 41">
            <a:extLst>
              <a:ext uri="{FF2B5EF4-FFF2-40B4-BE49-F238E27FC236}">
                <a16:creationId xmlns:a16="http://schemas.microsoft.com/office/drawing/2014/main" id="{F5814D35-728D-4B69-8276-B6FF320383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4036568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EEA6087-1FD6-45AB-9EE2-8CFAD8ACF10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5" y="2519788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AA570CEB-F7B7-4B30-9695-385EB3805E8D}"/>
              </a:ext>
            </a:extLst>
          </p:cNvPr>
          <p:cNvCxnSpPr>
            <a:cxnSpLocks/>
          </p:cNvCxnSpPr>
          <p:nvPr/>
        </p:nvCxnSpPr>
        <p:spPr>
          <a:xfrm flipH="1" flipV="1">
            <a:off x="1677398" y="4996613"/>
            <a:ext cx="1328423" cy="57826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D7E5E60-29D5-485A-8B02-739D457E5F3A}"/>
              </a:ext>
            </a:extLst>
          </p:cNvPr>
          <p:cNvSpPr txBox="1"/>
          <p:nvPr/>
        </p:nvSpPr>
        <p:spPr>
          <a:xfrm rot="5400000" flipH="1" flipV="1">
            <a:off x="972955" y="3956941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41168F89-7D50-465F-84B3-6D05B14F0B53}"/>
              </a:ext>
            </a:extLst>
          </p:cNvPr>
          <p:cNvCxnSpPr>
            <a:cxnSpLocks/>
          </p:cNvCxnSpPr>
          <p:nvPr/>
        </p:nvCxnSpPr>
        <p:spPr>
          <a:xfrm flipH="1">
            <a:off x="1008022" y="2653970"/>
            <a:ext cx="2002474" cy="185448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D483C33-B0EF-4B00-A83E-A12CEF002E78}"/>
              </a:ext>
            </a:extLst>
          </p:cNvPr>
          <p:cNvSpPr txBox="1"/>
          <p:nvPr/>
        </p:nvSpPr>
        <p:spPr>
          <a:xfrm>
            <a:off x="-297471" y="6383229"/>
            <a:ext cx="1278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ja-JP" sz="2400" b="1" dirty="0">
                <a:solidFill>
                  <a:srgbClr val="FF0000"/>
                </a:solidFill>
              </a:rPr>
              <a:t> Our PC-CT accurately reconstructed iodine phantom (5, 10, 15, 20 mg/ml) 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3EC099C-0BF9-426D-AAC3-B1526C050CDB}"/>
              </a:ext>
            </a:extLst>
          </p:cNvPr>
          <p:cNvSpPr txBox="1"/>
          <p:nvPr/>
        </p:nvSpPr>
        <p:spPr>
          <a:xfrm>
            <a:off x="11116198" y="101669"/>
            <a:ext cx="89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15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A27861-5D71-4246-B7D5-D784A2B7FF44}"/>
              </a:ext>
            </a:extLst>
          </p:cNvPr>
          <p:cNvSpPr txBox="1"/>
          <p:nvPr/>
        </p:nvSpPr>
        <p:spPr>
          <a:xfrm>
            <a:off x="1144110" y="5773651"/>
            <a:ext cx="444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</a:rPr>
              <a:t>ROI in each iodine phantom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78A781D-5B21-4EB7-AE01-FD6AEB815E82}"/>
              </a:ext>
            </a:extLst>
          </p:cNvPr>
          <p:cNvSpPr txBox="1"/>
          <p:nvPr/>
        </p:nvSpPr>
        <p:spPr>
          <a:xfrm rot="16200000">
            <a:off x="4755487" y="3078038"/>
            <a:ext cx="44113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Measured density [mg/ml]</a:t>
            </a:r>
            <a:endParaRPr kumimoji="1" lang="ja-JP" altLang="en-US" sz="24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A670696-4896-4D50-900E-B3241DA7F6F8}"/>
              </a:ext>
            </a:extLst>
          </p:cNvPr>
          <p:cNvSpPr txBox="1"/>
          <p:nvPr/>
        </p:nvSpPr>
        <p:spPr>
          <a:xfrm>
            <a:off x="8010913" y="5750597"/>
            <a:ext cx="36094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Real</a:t>
            </a:r>
            <a:r>
              <a:rPr kumimoji="1" lang="en-US" altLang="ja-JP" sz="2400" b="1" dirty="0"/>
              <a:t> density [mg/ml]</a:t>
            </a:r>
            <a:endParaRPr kumimoji="1" lang="ja-JP" altLang="en-US" sz="2400" b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AB0EAA6-5E42-494B-9F32-411B0733EC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t="2719" r="78073" b="77437"/>
          <a:stretch/>
        </p:blipFill>
        <p:spPr>
          <a:xfrm>
            <a:off x="7181880" y="1046119"/>
            <a:ext cx="4747547" cy="4677002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5CF4D96D-B86B-4CC6-9631-922DB5298AE3}"/>
              </a:ext>
            </a:extLst>
          </p:cNvPr>
          <p:cNvCxnSpPr>
            <a:cxnSpLocks/>
          </p:cNvCxnSpPr>
          <p:nvPr/>
        </p:nvCxnSpPr>
        <p:spPr>
          <a:xfrm flipV="1">
            <a:off x="8093001" y="1852760"/>
            <a:ext cx="3203072" cy="3044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42DF78B-6A24-4DC8-A44B-25D9281442C6}"/>
              </a:ext>
            </a:extLst>
          </p:cNvPr>
          <p:cNvSpPr txBox="1"/>
          <p:nvPr/>
        </p:nvSpPr>
        <p:spPr>
          <a:xfrm>
            <a:off x="7960078" y="2313238"/>
            <a:ext cx="2220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Ideal line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9A1E5647-8024-48C0-BC8E-B6DE06B48573}"/>
              </a:ext>
            </a:extLst>
          </p:cNvPr>
          <p:cNvSpPr/>
          <p:nvPr/>
        </p:nvSpPr>
        <p:spPr>
          <a:xfrm>
            <a:off x="6553430" y="942915"/>
            <a:ext cx="5460307" cy="5252082"/>
          </a:xfrm>
          <a:prstGeom prst="wedgeRectCallout">
            <a:avLst>
              <a:gd name="adj1" fmla="val -64482"/>
              <a:gd name="adj2" fmla="val -958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3D9BC40-877F-4CAD-9316-8555406FFEC2}"/>
              </a:ext>
            </a:extLst>
          </p:cNvPr>
          <p:cNvCxnSpPr>
            <a:cxnSpLocks/>
          </p:cNvCxnSpPr>
          <p:nvPr/>
        </p:nvCxnSpPr>
        <p:spPr>
          <a:xfrm flipV="1">
            <a:off x="3313138" y="5075879"/>
            <a:ext cx="927080" cy="69656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3558628-3D3F-4CD7-B245-CCA818787A7D}"/>
              </a:ext>
            </a:extLst>
          </p:cNvPr>
          <p:cNvCxnSpPr>
            <a:stCxn id="24" idx="0"/>
            <a:endCxn id="24" idx="1"/>
          </p:cNvCxnSpPr>
          <p:nvPr/>
        </p:nvCxnSpPr>
        <p:spPr>
          <a:xfrm flipH="1">
            <a:off x="4310184" y="3034000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81B02AE-B0F9-47F1-AFF2-4674E66399DD}"/>
              </a:ext>
            </a:extLst>
          </p:cNvPr>
          <p:cNvCxnSpPr/>
          <p:nvPr/>
        </p:nvCxnSpPr>
        <p:spPr>
          <a:xfrm flipH="1">
            <a:off x="4519972" y="3250929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C13FA47E-5009-4567-B790-0933E076476C}"/>
              </a:ext>
            </a:extLst>
          </p:cNvPr>
          <p:cNvCxnSpPr>
            <a:cxnSpLocks/>
          </p:cNvCxnSpPr>
          <p:nvPr/>
        </p:nvCxnSpPr>
        <p:spPr>
          <a:xfrm flipH="1">
            <a:off x="4321620" y="3079528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18084096-AAB5-4B95-9E94-1C8740B4721A}"/>
              </a:ext>
            </a:extLst>
          </p:cNvPr>
          <p:cNvCxnSpPr/>
          <p:nvPr/>
        </p:nvCxnSpPr>
        <p:spPr>
          <a:xfrm flipH="1">
            <a:off x="3492977" y="3880245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66CEB88B-CDD9-4315-AA64-EBCFFA8E51E7}"/>
              </a:ext>
            </a:extLst>
          </p:cNvPr>
          <p:cNvCxnSpPr/>
          <p:nvPr/>
        </p:nvCxnSpPr>
        <p:spPr>
          <a:xfrm flipH="1">
            <a:off x="3702765" y="4097174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5741A51B-7086-4A37-BB2D-063D37718E7D}"/>
              </a:ext>
            </a:extLst>
          </p:cNvPr>
          <p:cNvCxnSpPr>
            <a:cxnSpLocks/>
          </p:cNvCxnSpPr>
          <p:nvPr/>
        </p:nvCxnSpPr>
        <p:spPr>
          <a:xfrm flipH="1">
            <a:off x="3504413" y="3925773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487BE2A1-18F9-485A-A241-B67B624FD65D}"/>
              </a:ext>
            </a:extLst>
          </p:cNvPr>
          <p:cNvCxnSpPr/>
          <p:nvPr/>
        </p:nvCxnSpPr>
        <p:spPr>
          <a:xfrm flipH="1">
            <a:off x="5112558" y="3841986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93A38442-3437-4624-9204-0B4F9F03FA20}"/>
              </a:ext>
            </a:extLst>
          </p:cNvPr>
          <p:cNvCxnSpPr/>
          <p:nvPr/>
        </p:nvCxnSpPr>
        <p:spPr>
          <a:xfrm flipH="1">
            <a:off x="5322346" y="4058915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F272480A-2264-4FB0-A3A3-B2F6E993D525}"/>
              </a:ext>
            </a:extLst>
          </p:cNvPr>
          <p:cNvCxnSpPr>
            <a:cxnSpLocks/>
          </p:cNvCxnSpPr>
          <p:nvPr/>
        </p:nvCxnSpPr>
        <p:spPr>
          <a:xfrm flipH="1">
            <a:off x="5123994" y="3887514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C240059B-6913-45A3-9ECB-CBB79676AC32}"/>
              </a:ext>
            </a:extLst>
          </p:cNvPr>
          <p:cNvCxnSpPr/>
          <p:nvPr/>
        </p:nvCxnSpPr>
        <p:spPr>
          <a:xfrm flipH="1">
            <a:off x="4353946" y="4756338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0953FBF2-4B05-43B8-BE22-E94524ABB200}"/>
              </a:ext>
            </a:extLst>
          </p:cNvPr>
          <p:cNvCxnSpPr/>
          <p:nvPr/>
        </p:nvCxnSpPr>
        <p:spPr>
          <a:xfrm flipH="1">
            <a:off x="4563734" y="4973267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7E65812F-4FD8-4F51-B38D-04C95459F5B4}"/>
              </a:ext>
            </a:extLst>
          </p:cNvPr>
          <p:cNvCxnSpPr>
            <a:cxnSpLocks/>
          </p:cNvCxnSpPr>
          <p:nvPr/>
        </p:nvCxnSpPr>
        <p:spPr>
          <a:xfrm flipH="1">
            <a:off x="4365382" y="4801866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2284BA4-1D08-4094-85F4-BAED8BBF0DA6}"/>
              </a:ext>
            </a:extLst>
          </p:cNvPr>
          <p:cNvSpPr txBox="1"/>
          <p:nvPr/>
        </p:nvSpPr>
        <p:spPr>
          <a:xfrm>
            <a:off x="7472315" y="1169547"/>
            <a:ext cx="4444443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Plot : measured density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6CFB46D3-EA61-4DBE-9198-BCF76902C84C}"/>
              </a:ext>
            </a:extLst>
          </p:cNvPr>
          <p:cNvCxnSpPr>
            <a:cxnSpLocks/>
          </p:cNvCxnSpPr>
          <p:nvPr/>
        </p:nvCxnSpPr>
        <p:spPr>
          <a:xfrm>
            <a:off x="9260399" y="2796604"/>
            <a:ext cx="434138" cy="3293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42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DBFFAFE-79C7-4435-B8B8-5ED37A7D7562}"/>
              </a:ext>
            </a:extLst>
          </p:cNvPr>
          <p:cNvSpPr/>
          <p:nvPr/>
        </p:nvSpPr>
        <p:spPr>
          <a:xfrm>
            <a:off x="112986" y="1167576"/>
            <a:ext cx="7516250" cy="9270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2" name="図 81">
            <a:extLst>
              <a:ext uri="{FF2B5EF4-FFF2-40B4-BE49-F238E27FC236}">
                <a16:creationId xmlns:a16="http://schemas.microsoft.com/office/drawing/2014/main" id="{522A942B-91BB-4D18-B759-BB2623B1B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2" r="14119" b="10266"/>
          <a:stretch/>
        </p:blipFill>
        <p:spPr>
          <a:xfrm>
            <a:off x="3583016" y="3668663"/>
            <a:ext cx="1881508" cy="213290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ABC3FD7-3488-4FC5-A8C2-61027AFA3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Simultaneous imaging of iodine </a:t>
            </a:r>
            <a:r>
              <a:rPr lang="en-US" altLang="ja-JP" b="1" dirty="0"/>
              <a:t>&amp;</a:t>
            </a:r>
            <a:r>
              <a:rPr kumimoji="1" lang="en-US" altLang="ja-JP" b="1" dirty="0"/>
              <a:t> gadolinium </a:t>
            </a:r>
            <a:endParaRPr kumimoji="1" lang="ja-JP" altLang="en-US" b="1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835658DA-10D8-4279-B919-6CF6A036ADC5}"/>
              </a:ext>
            </a:extLst>
          </p:cNvPr>
          <p:cNvSpPr/>
          <p:nvPr/>
        </p:nvSpPr>
        <p:spPr>
          <a:xfrm>
            <a:off x="215833" y="3248622"/>
            <a:ext cx="2889619" cy="2665829"/>
          </a:xfrm>
          <a:prstGeom prst="ellipse">
            <a:avLst/>
          </a:prstGeom>
          <a:solidFill>
            <a:srgbClr val="D8F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892A2FF9-E912-4538-8F6C-A30BE63A6C82}"/>
              </a:ext>
            </a:extLst>
          </p:cNvPr>
          <p:cNvSpPr/>
          <p:nvPr/>
        </p:nvSpPr>
        <p:spPr>
          <a:xfrm>
            <a:off x="313906" y="4003863"/>
            <a:ext cx="1239000" cy="1190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EC129F9-44B9-42A2-A787-2D1B99437C1E}"/>
              </a:ext>
            </a:extLst>
          </p:cNvPr>
          <p:cNvSpPr txBox="1"/>
          <p:nvPr/>
        </p:nvSpPr>
        <p:spPr>
          <a:xfrm>
            <a:off x="1157149" y="3428954"/>
            <a:ext cx="173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water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6F85FB-213F-4A8F-8AD9-50FD0786EC44}"/>
              </a:ext>
            </a:extLst>
          </p:cNvPr>
          <p:cNvSpPr txBox="1"/>
          <p:nvPr/>
        </p:nvSpPr>
        <p:spPr>
          <a:xfrm>
            <a:off x="225998" y="4230653"/>
            <a:ext cx="134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Iodine 10mg/ml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677A87A-5DFA-4471-A392-5A269B1592CE}"/>
              </a:ext>
            </a:extLst>
          </p:cNvPr>
          <p:cNvSpPr txBox="1"/>
          <p:nvPr/>
        </p:nvSpPr>
        <p:spPr>
          <a:xfrm>
            <a:off x="207382" y="2341165"/>
            <a:ext cx="4994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/>
              <a:t>Eth 0</a:t>
            </a:r>
            <a:r>
              <a:rPr kumimoji="1" lang="en-US" altLang="ja-JP" sz="2000" dirty="0"/>
              <a:t>,1,2,3 : 35, 45, 55, 70keV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6C99A68-D849-4DAA-8965-EAA8625CDB72}"/>
              </a:ext>
            </a:extLst>
          </p:cNvPr>
          <p:cNvSpPr txBox="1"/>
          <p:nvPr/>
        </p:nvSpPr>
        <p:spPr>
          <a:xfrm>
            <a:off x="207382" y="2691421"/>
            <a:ext cx="778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000" dirty="0"/>
              <a:t>K-absorption edge :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Iodine 33.2 keV</a:t>
            </a:r>
            <a:r>
              <a:rPr lang="ja-JP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/>
              <a:t>,</a:t>
            </a:r>
            <a:r>
              <a:rPr lang="ja-JP" altLang="en-US" sz="2400" b="1" dirty="0"/>
              <a:t> </a:t>
            </a:r>
            <a:r>
              <a:rPr kumimoji="1" lang="en-US" altLang="ja-JP" sz="2400" b="1" dirty="0"/>
              <a:t> </a:t>
            </a:r>
            <a:r>
              <a:rPr lang="en-US" altLang="ja-JP" sz="2400" b="1" dirty="0" err="1">
                <a:solidFill>
                  <a:srgbClr val="0070C0"/>
                </a:solidFill>
              </a:rPr>
              <a:t>Gd</a:t>
            </a:r>
            <a:r>
              <a:rPr lang="en-US" altLang="ja-JP" sz="2400" b="1" dirty="0">
                <a:solidFill>
                  <a:srgbClr val="0070C0"/>
                </a:solidFill>
              </a:rPr>
              <a:t> 50.2 keV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pic>
        <p:nvPicPr>
          <p:cNvPr id="79" name="図 78">
            <a:extLst>
              <a:ext uri="{FF2B5EF4-FFF2-40B4-BE49-F238E27FC236}">
                <a16:creationId xmlns:a16="http://schemas.microsoft.com/office/drawing/2014/main" id="{0DD7C5E4-0B95-40C0-8B7E-2A2EC1073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r="13764" b="10304"/>
          <a:stretch/>
        </p:blipFill>
        <p:spPr>
          <a:xfrm>
            <a:off x="9757968" y="3668662"/>
            <a:ext cx="1843450" cy="2131990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12D66CED-C838-4B3B-811C-A6D175C19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2" r="14934" b="10304"/>
          <a:stretch/>
        </p:blipFill>
        <p:spPr>
          <a:xfrm>
            <a:off x="7707344" y="3669579"/>
            <a:ext cx="1843449" cy="2131990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218F946B-FBA8-4065-8618-9C3EA0B641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r="15412" b="10266"/>
          <a:stretch/>
        </p:blipFill>
        <p:spPr>
          <a:xfrm>
            <a:off x="5652539" y="3668662"/>
            <a:ext cx="1843448" cy="2132907"/>
          </a:xfrm>
          <a:prstGeom prst="rect">
            <a:avLst/>
          </a:prstGeom>
        </p:spPr>
      </p:pic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82CD78F4-B787-4FD1-BEA7-7C2C26F65545}"/>
              </a:ext>
            </a:extLst>
          </p:cNvPr>
          <p:cNvSpPr txBox="1"/>
          <p:nvPr/>
        </p:nvSpPr>
        <p:spPr>
          <a:xfrm>
            <a:off x="9821407" y="3958708"/>
            <a:ext cx="186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70-120keV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C9AC4808-8661-49AE-9A2C-9C7B450A98E9}"/>
              </a:ext>
            </a:extLst>
          </p:cNvPr>
          <p:cNvSpPr txBox="1"/>
          <p:nvPr/>
        </p:nvSpPr>
        <p:spPr>
          <a:xfrm>
            <a:off x="7927297" y="3946373"/>
            <a:ext cx="174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55-70keV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EF2D4B5A-2E11-41C6-8F5E-7F5C9EACED9F}"/>
              </a:ext>
            </a:extLst>
          </p:cNvPr>
          <p:cNvSpPr txBox="1"/>
          <p:nvPr/>
        </p:nvSpPr>
        <p:spPr>
          <a:xfrm>
            <a:off x="5828780" y="3958709"/>
            <a:ext cx="17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45-55keV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28F7C224-D82A-4F19-92B4-143C0CAD2B5A}"/>
              </a:ext>
            </a:extLst>
          </p:cNvPr>
          <p:cNvSpPr txBox="1"/>
          <p:nvPr/>
        </p:nvSpPr>
        <p:spPr>
          <a:xfrm>
            <a:off x="3752108" y="3946373"/>
            <a:ext cx="163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35-45keV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graphicFrame>
        <p:nvGraphicFramePr>
          <p:cNvPr id="95" name="グラフ 94">
            <a:extLst>
              <a:ext uri="{FF2B5EF4-FFF2-40B4-BE49-F238E27FC236}">
                <a16:creationId xmlns:a16="http://schemas.microsoft.com/office/drawing/2014/main" id="{B4ABE32F-630E-43C3-8A7A-391F5D87F3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7203857"/>
              </p:ext>
            </p:extLst>
          </p:nvPr>
        </p:nvGraphicFramePr>
        <p:xfrm>
          <a:off x="8275056" y="798816"/>
          <a:ext cx="3941684" cy="2923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3BF28B-09EE-4316-9E0B-C6E0DD0EA756}"/>
              </a:ext>
            </a:extLst>
          </p:cNvPr>
          <p:cNvSpPr txBox="1"/>
          <p:nvPr/>
        </p:nvSpPr>
        <p:spPr>
          <a:xfrm>
            <a:off x="1295473" y="6066418"/>
            <a:ext cx="967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i="1" u="sng" dirty="0">
                <a:solidFill>
                  <a:srgbClr val="0070C0"/>
                </a:solidFill>
              </a:rPr>
              <a:t>D</a:t>
            </a:r>
            <a:r>
              <a:rPr kumimoji="1" lang="en-US" altLang="ja-JP" sz="2400" b="1" i="1" u="sng" dirty="0">
                <a:solidFill>
                  <a:srgbClr val="0070C0"/>
                </a:solidFill>
              </a:rPr>
              <a:t>ifference of K-absorption edge </a:t>
            </a:r>
            <a:r>
              <a:rPr kumimoji="1" lang="en-US" altLang="ja-JP" sz="2400" b="1" u="sng" dirty="0"/>
              <a:t>&amp; </a:t>
            </a:r>
            <a:r>
              <a:rPr kumimoji="1" lang="en-US" altLang="ja-JP" sz="2400" b="1" i="1" u="sng" dirty="0">
                <a:solidFill>
                  <a:srgbClr val="FF0000"/>
                </a:solidFill>
              </a:rPr>
              <a:t>Energy resolved CT image</a:t>
            </a:r>
          </a:p>
          <a:p>
            <a:pPr algn="ctr"/>
            <a:r>
              <a:rPr lang="en-US" altLang="ja-JP" sz="2400" b="1" dirty="0"/>
              <a:t>W</a:t>
            </a:r>
            <a:r>
              <a:rPr kumimoji="1" lang="en-US" altLang="ja-JP" sz="2400" b="1" dirty="0"/>
              <a:t>e tr</a:t>
            </a:r>
            <a:r>
              <a:rPr lang="en-US" altLang="ja-JP" sz="2400" b="1" dirty="0"/>
              <a:t>ied simultaneous imaging of multiple contrast agents</a:t>
            </a:r>
            <a:endParaRPr kumimoji="1" lang="ja-JP" altLang="en-US" sz="24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E164970-0DA8-40A9-98DC-3CC59399CD78}"/>
              </a:ext>
            </a:extLst>
          </p:cNvPr>
          <p:cNvSpPr txBox="1"/>
          <p:nvPr/>
        </p:nvSpPr>
        <p:spPr>
          <a:xfrm>
            <a:off x="-108780" y="1235329"/>
            <a:ext cx="788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ja-JP" sz="2000" b="1" dirty="0"/>
              <a:t>M</a:t>
            </a:r>
            <a:r>
              <a:rPr kumimoji="1" lang="en-US" altLang="ja-JP" sz="2000" b="1" dirty="0"/>
              <a:t>ultiple contrast agents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with different pharmacokinetic</a:t>
            </a:r>
          </a:p>
          <a:p>
            <a:pPr algn="ctr"/>
            <a:r>
              <a:rPr kumimoji="1" lang="en-US" altLang="ja-JP" sz="2000" b="1" dirty="0"/>
              <a:t> </a:t>
            </a:r>
            <a:r>
              <a:rPr kumimoji="1" lang="en-US" altLang="ja-JP" sz="2400" b="1" dirty="0"/>
              <a:t>probe </a:t>
            </a:r>
            <a:r>
              <a:rPr kumimoji="1" lang="en-US" altLang="ja-JP" sz="2400" b="1" i="1" dirty="0">
                <a:solidFill>
                  <a:srgbClr val="FF0000"/>
                </a:solidFill>
              </a:rPr>
              <a:t>different diseases </a:t>
            </a:r>
            <a:r>
              <a:rPr kumimoji="1" lang="en-US" altLang="ja-JP" sz="2400" b="1" dirty="0"/>
              <a:t>in</a:t>
            </a:r>
            <a:r>
              <a:rPr lang="en-US" altLang="ja-JP" sz="2400" b="1" dirty="0"/>
              <a:t> one CT scan</a:t>
            </a:r>
            <a:endParaRPr kumimoji="1" lang="ja-JP" altLang="en-US" sz="2000" b="1" dirty="0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7899769-B57A-4960-A916-2A00411342F0}"/>
              </a:ext>
            </a:extLst>
          </p:cNvPr>
          <p:cNvSpPr/>
          <p:nvPr/>
        </p:nvSpPr>
        <p:spPr>
          <a:xfrm>
            <a:off x="1743369" y="3990710"/>
            <a:ext cx="1239000" cy="119073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8B4126-D163-4B4D-9A80-F89FE5FD217B}"/>
              </a:ext>
            </a:extLst>
          </p:cNvPr>
          <p:cNvSpPr txBox="1"/>
          <p:nvPr/>
        </p:nvSpPr>
        <p:spPr>
          <a:xfrm>
            <a:off x="1486660" y="4209743"/>
            <a:ext cx="173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>
                <a:solidFill>
                  <a:schemeClr val="bg1"/>
                </a:solidFill>
              </a:rPr>
              <a:t>Gd</a:t>
            </a:r>
            <a:endParaRPr lang="en-US" altLang="ja-JP" sz="2000" dirty="0">
              <a:solidFill>
                <a:schemeClr val="bg1"/>
              </a:solidFill>
            </a:endParaRPr>
          </a:p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 10mg/ml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2AE3AC8-5DC7-4F44-9AB4-58A8F68DAFBB}"/>
              </a:ext>
            </a:extLst>
          </p:cNvPr>
          <p:cNvSpPr txBox="1"/>
          <p:nvPr/>
        </p:nvSpPr>
        <p:spPr>
          <a:xfrm>
            <a:off x="11290734" y="3381264"/>
            <a:ext cx="980858" cy="38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keV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06B4925-065C-4774-BB72-6752023705B0}"/>
                  </a:ext>
                </a:extLst>
              </p:cNvPr>
              <p:cNvSpPr txBox="1"/>
              <p:nvPr/>
            </p:nvSpPr>
            <p:spPr>
              <a:xfrm rot="16200000">
                <a:off x="7069027" y="1859273"/>
                <a:ext cx="21119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/>
                  <a:t>Linear attenuation coefficient </a:t>
                </a:r>
                <a14:m>
                  <m:oMath xmlns:m="http://schemas.openxmlformats.org/officeDocument/2006/math">
                    <m:r>
                      <a:rPr lang="en-US" altLang="ja-JP" sz="160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ja-JP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altLang="ja-JP" sz="160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06B4925-065C-4774-BB72-675202370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69027" y="1859273"/>
                <a:ext cx="2111990" cy="584775"/>
              </a:xfrm>
              <a:prstGeom prst="rect">
                <a:avLst/>
              </a:prstGeom>
              <a:blipFill>
                <a:blip r:embed="rId7"/>
                <a:stretch>
                  <a:fillRect l="-3125" r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21BBA3ED-6E61-4A56-A10E-BC0BDD0B0620}"/>
              </a:ext>
            </a:extLst>
          </p:cNvPr>
          <p:cNvSpPr/>
          <p:nvPr/>
        </p:nvSpPr>
        <p:spPr>
          <a:xfrm>
            <a:off x="3446163" y="3758914"/>
            <a:ext cx="8240992" cy="212482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18D0AA-9722-4340-9303-F6BFD4CAAB75}"/>
              </a:ext>
            </a:extLst>
          </p:cNvPr>
          <p:cNvSpPr txBox="1"/>
          <p:nvPr/>
        </p:nvSpPr>
        <p:spPr>
          <a:xfrm>
            <a:off x="5282124" y="3440858"/>
            <a:ext cx="44206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i="1" u="sng" dirty="0">
                <a:solidFill>
                  <a:srgbClr val="FF0000"/>
                </a:solidFill>
              </a:rPr>
              <a:t>Energy resolved CT images</a:t>
            </a:r>
            <a:endParaRPr kumimoji="1" lang="ja-JP" altLang="en-US" sz="2400" b="1" i="1" u="sng" dirty="0">
              <a:solidFill>
                <a:srgbClr val="FF0000"/>
              </a:solidFill>
            </a:endParaRPr>
          </a:p>
        </p:txBody>
      </p:sp>
      <p:sp>
        <p:nvSpPr>
          <p:cNvPr id="33" name="矢印: 右 24">
            <a:extLst>
              <a:ext uri="{FF2B5EF4-FFF2-40B4-BE49-F238E27FC236}">
                <a16:creationId xmlns:a16="http://schemas.microsoft.com/office/drawing/2014/main" id="{491448B6-2907-4464-A1E2-64853F89640A}"/>
              </a:ext>
            </a:extLst>
          </p:cNvPr>
          <p:cNvSpPr/>
          <p:nvPr/>
        </p:nvSpPr>
        <p:spPr>
          <a:xfrm>
            <a:off x="722175" y="6161954"/>
            <a:ext cx="732465" cy="608177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4218D0E-44DE-44F1-B711-336C0A507BA3}"/>
              </a:ext>
            </a:extLst>
          </p:cNvPr>
          <p:cNvSpPr txBox="1"/>
          <p:nvPr/>
        </p:nvSpPr>
        <p:spPr>
          <a:xfrm>
            <a:off x="11116198" y="101669"/>
            <a:ext cx="89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16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439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7EFA9AB9-AC4B-4D8F-9F44-AE8308BEB98E}"/>
              </a:ext>
            </a:extLst>
          </p:cNvPr>
          <p:cNvCxnSpPr>
            <a:cxnSpLocks/>
          </p:cNvCxnSpPr>
          <p:nvPr/>
        </p:nvCxnSpPr>
        <p:spPr>
          <a:xfrm flipV="1">
            <a:off x="6744652" y="1429779"/>
            <a:ext cx="724624" cy="1829341"/>
          </a:xfrm>
          <a:prstGeom prst="line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59A5EE-7A57-43F8-8546-25F1C8F4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Result of simultaneous imaging </a:t>
            </a:r>
            <a:endParaRPr kumimoji="1" lang="ja-JP" altLang="en-US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565A4E-73F9-4AE0-AC6D-40C05776E4F5}"/>
              </a:ext>
            </a:extLst>
          </p:cNvPr>
          <p:cNvSpPr txBox="1"/>
          <p:nvPr/>
        </p:nvSpPr>
        <p:spPr>
          <a:xfrm>
            <a:off x="11116198" y="101669"/>
            <a:ext cx="89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17</a:t>
            </a:r>
            <a:endParaRPr kumimoji="1" lang="ja-JP" altLang="en-US" sz="40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E92B92-7C4D-4479-B033-A4F7B6CC5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2" r="14119" b="10266"/>
          <a:stretch/>
        </p:blipFill>
        <p:spPr>
          <a:xfrm>
            <a:off x="139258" y="1201157"/>
            <a:ext cx="1614417" cy="183012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2CF9E8D-F5B6-439F-B8F9-E670DF095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r="13764" b="10304"/>
          <a:stretch/>
        </p:blipFill>
        <p:spPr>
          <a:xfrm>
            <a:off x="5227137" y="1210949"/>
            <a:ext cx="1581761" cy="182934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EC8FBCB-A7A5-415E-B4CB-9CF0D31EB2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2" r="14934" b="10304"/>
          <a:stretch/>
        </p:blipFill>
        <p:spPr>
          <a:xfrm>
            <a:off x="3569925" y="1201157"/>
            <a:ext cx="1581760" cy="182934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ECC8AAF-4930-4626-8A6F-6F4322216F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r="15412" b="10266"/>
          <a:stretch/>
        </p:blipFill>
        <p:spPr>
          <a:xfrm>
            <a:off x="1873664" y="1201157"/>
            <a:ext cx="1581759" cy="183012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95767BD-3E67-41DD-B450-01D7792CAE6E}"/>
              </a:ext>
            </a:extLst>
          </p:cNvPr>
          <p:cNvSpPr txBox="1"/>
          <p:nvPr/>
        </p:nvSpPr>
        <p:spPr>
          <a:xfrm>
            <a:off x="5144694" y="1416788"/>
            <a:ext cx="186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70-120keV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249B081-F9A6-4637-9358-D7EBA2EE886B}"/>
              </a:ext>
            </a:extLst>
          </p:cNvPr>
          <p:cNvSpPr txBox="1"/>
          <p:nvPr/>
        </p:nvSpPr>
        <p:spPr>
          <a:xfrm>
            <a:off x="3593249" y="1395637"/>
            <a:ext cx="1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55-70keV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88405C-E808-498D-87DF-0E8536953766}"/>
              </a:ext>
            </a:extLst>
          </p:cNvPr>
          <p:cNvSpPr txBox="1"/>
          <p:nvPr/>
        </p:nvSpPr>
        <p:spPr>
          <a:xfrm>
            <a:off x="1910181" y="1398717"/>
            <a:ext cx="17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45-55keV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76F3EEA-E16B-438D-A372-6078B5D4948C}"/>
              </a:ext>
            </a:extLst>
          </p:cNvPr>
          <p:cNvSpPr txBox="1"/>
          <p:nvPr/>
        </p:nvSpPr>
        <p:spPr>
          <a:xfrm>
            <a:off x="200371" y="1395637"/>
            <a:ext cx="163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35-45keV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555BBAF-51FC-45A7-A711-345D6E6B9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23" y="3709283"/>
            <a:ext cx="2228405" cy="222117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0D40998-7CF1-4D23-A43C-CB426026F1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7"/>
          <a:stretch/>
        </p:blipFill>
        <p:spPr>
          <a:xfrm>
            <a:off x="3627693" y="3752167"/>
            <a:ext cx="2308669" cy="220006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459C2F4-8D1D-4A0B-84EE-F8557FE248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r="1306"/>
          <a:stretch/>
        </p:blipFill>
        <p:spPr>
          <a:xfrm>
            <a:off x="6799135" y="3380409"/>
            <a:ext cx="2653400" cy="2620241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D15BDD-526C-4F8C-B334-F8F5ABA11493}"/>
              </a:ext>
            </a:extLst>
          </p:cNvPr>
          <p:cNvSpPr txBox="1"/>
          <p:nvPr/>
        </p:nvSpPr>
        <p:spPr>
          <a:xfrm>
            <a:off x="356242" y="5211337"/>
            <a:ext cx="2903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Iodine</a:t>
            </a:r>
            <a:r>
              <a:rPr lang="ja-JP" altLang="en-US" sz="2400" b="1" dirty="0">
                <a:solidFill>
                  <a:srgbClr val="FFFF00"/>
                </a:solidFill>
              </a:rPr>
              <a:t> </a:t>
            </a:r>
            <a:endParaRPr lang="en-US" altLang="ja-JP" sz="2400" b="1" dirty="0">
              <a:solidFill>
                <a:srgbClr val="FFFF00"/>
              </a:solidFill>
            </a:endParaRP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density image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FAD68DC-7E84-4D7C-B0F6-F787E3AEA7B6}"/>
              </a:ext>
            </a:extLst>
          </p:cNvPr>
          <p:cNvSpPr txBox="1"/>
          <p:nvPr/>
        </p:nvSpPr>
        <p:spPr>
          <a:xfrm>
            <a:off x="3301873" y="5221700"/>
            <a:ext cx="2903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Gadolinium</a:t>
            </a:r>
            <a:r>
              <a:rPr lang="ja-JP" altLang="en-US" sz="2400" b="1" dirty="0">
                <a:solidFill>
                  <a:srgbClr val="FFFF00"/>
                </a:solidFill>
              </a:rPr>
              <a:t> </a:t>
            </a:r>
            <a:endParaRPr lang="en-US" altLang="ja-JP" sz="2400" b="1" dirty="0">
              <a:solidFill>
                <a:srgbClr val="FFFF00"/>
              </a:solidFill>
            </a:endParaRP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density image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59FE01E-1F35-4D65-85B1-1712EEC5BF27}"/>
              </a:ext>
            </a:extLst>
          </p:cNvPr>
          <p:cNvSpPr txBox="1"/>
          <p:nvPr/>
        </p:nvSpPr>
        <p:spPr>
          <a:xfrm>
            <a:off x="606591" y="4009373"/>
            <a:ext cx="2903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 </a:t>
            </a:r>
            <a:r>
              <a:rPr lang="en-US" altLang="ja-JP" sz="2400" b="1" dirty="0">
                <a:solidFill>
                  <a:srgbClr val="FFFF00"/>
                </a:solidFill>
              </a:rPr>
              <a:t>12 ± 1 mg/ml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C13043B-E6B5-4698-9225-07C0AA98A7E7}"/>
              </a:ext>
            </a:extLst>
          </p:cNvPr>
          <p:cNvSpPr txBox="1"/>
          <p:nvPr/>
        </p:nvSpPr>
        <p:spPr>
          <a:xfrm>
            <a:off x="3595677" y="4064640"/>
            <a:ext cx="2302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FF00"/>
                </a:solidFill>
              </a:rPr>
              <a:t>10 ± 1 mg/ml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20" name="矢印: 右 24">
            <a:extLst>
              <a:ext uri="{FF2B5EF4-FFF2-40B4-BE49-F238E27FC236}">
                <a16:creationId xmlns:a16="http://schemas.microsoft.com/office/drawing/2014/main" id="{70637818-3E3E-4317-959F-68D83884F9E3}"/>
              </a:ext>
            </a:extLst>
          </p:cNvPr>
          <p:cNvSpPr/>
          <p:nvPr/>
        </p:nvSpPr>
        <p:spPr>
          <a:xfrm>
            <a:off x="6064038" y="4441004"/>
            <a:ext cx="657380" cy="608177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69C0BFE-DBC2-460F-B52C-5EAE2703D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08" y="3024238"/>
            <a:ext cx="1985970" cy="1875297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7F8CCB5-7BB4-485D-BB78-72252830E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08" y="2862572"/>
            <a:ext cx="1985970" cy="1875297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7B8E5CB-0B41-43CD-A88B-343BED54CE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942" y="2687747"/>
            <a:ext cx="1985970" cy="1875297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3A2F125-EE99-4551-8514-B3D15EA459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44" y="2534992"/>
            <a:ext cx="1985970" cy="1875297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5A3AB60-8C7F-4938-921D-65862D9C5F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28" y="4639799"/>
            <a:ext cx="1985970" cy="1875297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0D9F374-931C-4DC7-8901-C92794961C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969" y="4475217"/>
            <a:ext cx="1985970" cy="1875297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2B2EF12-E897-4BA0-8EA3-9190D37ECE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53" y="4303050"/>
            <a:ext cx="1985970" cy="1875297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7450C83-E0F7-4E2B-B543-0A63D9221B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08" y="4147629"/>
            <a:ext cx="1985970" cy="1875297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861F2DE-AF8C-430E-83B9-EFE12F46E475}"/>
              </a:ext>
            </a:extLst>
          </p:cNvPr>
          <p:cNvSpPr txBox="1"/>
          <p:nvPr/>
        </p:nvSpPr>
        <p:spPr>
          <a:xfrm rot="5400000" flipH="1" flipV="1">
            <a:off x="10320554" y="4115925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1746691-EB43-41DE-BB58-7ABB35E5177D}"/>
              </a:ext>
            </a:extLst>
          </p:cNvPr>
          <p:cNvSpPr/>
          <p:nvPr/>
        </p:nvSpPr>
        <p:spPr>
          <a:xfrm>
            <a:off x="1180229" y="4576919"/>
            <a:ext cx="408141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6C33E25C-883C-43AB-B78C-06138F47A754}"/>
              </a:ext>
            </a:extLst>
          </p:cNvPr>
          <p:cNvCxnSpPr>
            <a:cxnSpLocks/>
            <a:stCxn id="32" idx="0"/>
            <a:endCxn id="32" idx="1"/>
          </p:cNvCxnSpPr>
          <p:nvPr/>
        </p:nvCxnSpPr>
        <p:spPr>
          <a:xfrm flipH="1">
            <a:off x="1180229" y="4576919"/>
            <a:ext cx="204071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35218963-E889-4CD8-8565-E8F83D243464}"/>
              </a:ext>
            </a:extLst>
          </p:cNvPr>
          <p:cNvCxnSpPr/>
          <p:nvPr/>
        </p:nvCxnSpPr>
        <p:spPr>
          <a:xfrm flipH="1">
            <a:off x="1390017" y="4793848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4F25FEC3-6042-4A28-925B-08C16997E420}"/>
              </a:ext>
            </a:extLst>
          </p:cNvPr>
          <p:cNvCxnSpPr>
            <a:cxnSpLocks/>
          </p:cNvCxnSpPr>
          <p:nvPr/>
        </p:nvCxnSpPr>
        <p:spPr>
          <a:xfrm flipH="1">
            <a:off x="1191665" y="4622447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FFBB5386-59B6-45C3-9AF0-615C7EEAF3ED}"/>
              </a:ext>
            </a:extLst>
          </p:cNvPr>
          <p:cNvSpPr/>
          <p:nvPr/>
        </p:nvSpPr>
        <p:spPr>
          <a:xfrm>
            <a:off x="5187826" y="4586584"/>
            <a:ext cx="408141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088A090-118B-499D-A8D7-2CB91BF13D98}"/>
              </a:ext>
            </a:extLst>
          </p:cNvPr>
          <p:cNvCxnSpPr>
            <a:cxnSpLocks/>
            <a:stCxn id="41" idx="0"/>
            <a:endCxn id="41" idx="1"/>
          </p:cNvCxnSpPr>
          <p:nvPr/>
        </p:nvCxnSpPr>
        <p:spPr>
          <a:xfrm flipH="1">
            <a:off x="5187826" y="4586584"/>
            <a:ext cx="204071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BD5C4BC8-521C-47C8-857E-71BBCBB7E884}"/>
              </a:ext>
            </a:extLst>
          </p:cNvPr>
          <p:cNvCxnSpPr/>
          <p:nvPr/>
        </p:nvCxnSpPr>
        <p:spPr>
          <a:xfrm flipH="1">
            <a:off x="5397614" y="4803513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D39F9B72-F8BF-4BB4-94D2-DBC997547790}"/>
              </a:ext>
            </a:extLst>
          </p:cNvPr>
          <p:cNvCxnSpPr>
            <a:cxnSpLocks/>
          </p:cNvCxnSpPr>
          <p:nvPr/>
        </p:nvCxnSpPr>
        <p:spPr>
          <a:xfrm flipH="1">
            <a:off x="5199262" y="4632112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4DAF069-3292-425E-AA7B-F4B38055EA63}"/>
              </a:ext>
            </a:extLst>
          </p:cNvPr>
          <p:cNvSpPr txBox="1"/>
          <p:nvPr/>
        </p:nvSpPr>
        <p:spPr>
          <a:xfrm>
            <a:off x="840433" y="828145"/>
            <a:ext cx="5339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i="1" u="sng" dirty="0">
                <a:solidFill>
                  <a:srgbClr val="00B050"/>
                </a:solidFill>
              </a:rPr>
              <a:t>4 Energy resolved CT images</a:t>
            </a:r>
            <a:endParaRPr kumimoji="1" lang="ja-JP" altLang="en-US" sz="2800" b="1" i="1" u="sng" dirty="0">
              <a:solidFill>
                <a:srgbClr val="00B05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647214BA-B494-49D5-8708-0AC8EC4597B6}"/>
              </a:ext>
            </a:extLst>
          </p:cNvPr>
          <p:cNvSpPr txBox="1"/>
          <p:nvPr/>
        </p:nvSpPr>
        <p:spPr>
          <a:xfrm>
            <a:off x="195681" y="6024073"/>
            <a:ext cx="11690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Our PC-CT system accurately identified the iodine and gadolinium phantom</a:t>
            </a:r>
            <a:endParaRPr lang="en-US" altLang="ja-JP" sz="2400" b="1" dirty="0"/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ja-JP" sz="2400" b="1" dirty="0">
                <a:solidFill>
                  <a:srgbClr val="FF0000"/>
                </a:solidFill>
              </a:rPr>
              <a:t>Enable to probe different pharmacokinetic</a:t>
            </a:r>
            <a:r>
              <a:rPr lang="ja-JP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of</a:t>
            </a:r>
            <a:r>
              <a:rPr lang="ja-JP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contrast</a:t>
            </a:r>
            <a:r>
              <a:rPr lang="ja-JP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agents</a:t>
            </a:r>
            <a:endParaRPr kumimoji="1" lang="en-US" altLang="ja-JP" sz="2400" b="1" dirty="0">
              <a:solidFill>
                <a:srgbClr val="FF0000"/>
              </a:solidFill>
            </a:endParaRP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C3C3A6A7-3653-481E-8D8C-8D4495CDE707}"/>
              </a:ext>
            </a:extLst>
          </p:cNvPr>
          <p:cNvCxnSpPr>
            <a:cxnSpLocks/>
          </p:cNvCxnSpPr>
          <p:nvPr/>
        </p:nvCxnSpPr>
        <p:spPr>
          <a:xfrm flipH="1">
            <a:off x="7078488" y="3156993"/>
            <a:ext cx="3376896" cy="180398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AD52C44D-92FB-4436-B20C-ED0C2BC8588F}"/>
              </a:ext>
            </a:extLst>
          </p:cNvPr>
          <p:cNvCxnSpPr>
            <a:cxnSpLocks/>
          </p:cNvCxnSpPr>
          <p:nvPr/>
        </p:nvCxnSpPr>
        <p:spPr>
          <a:xfrm flipH="1">
            <a:off x="9427718" y="3741801"/>
            <a:ext cx="2055557" cy="2218597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99856117-B9FF-4EAB-AB54-6E5CA122A4F5}"/>
              </a:ext>
            </a:extLst>
          </p:cNvPr>
          <p:cNvCxnSpPr>
            <a:cxnSpLocks/>
          </p:cNvCxnSpPr>
          <p:nvPr/>
        </p:nvCxnSpPr>
        <p:spPr>
          <a:xfrm flipV="1">
            <a:off x="6744652" y="2515428"/>
            <a:ext cx="3295459" cy="720850"/>
          </a:xfrm>
          <a:prstGeom prst="line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E7E9076F-338E-419B-B5CA-A2058C16048B}"/>
              </a:ext>
            </a:extLst>
          </p:cNvPr>
          <p:cNvSpPr txBox="1"/>
          <p:nvPr/>
        </p:nvSpPr>
        <p:spPr>
          <a:xfrm>
            <a:off x="6922660" y="5140462"/>
            <a:ext cx="2292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Overlay</a:t>
            </a:r>
            <a:r>
              <a:rPr kumimoji="1" lang="en-US" altLang="ja-JP" sz="2400" b="1" dirty="0">
                <a:solidFill>
                  <a:srgbClr val="FFFF00"/>
                </a:solidFill>
              </a:rPr>
              <a:t> density image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71" name="四角形: 角を丸くする 70">
            <a:extLst>
              <a:ext uri="{FF2B5EF4-FFF2-40B4-BE49-F238E27FC236}">
                <a16:creationId xmlns:a16="http://schemas.microsoft.com/office/drawing/2014/main" id="{37893EDF-E34F-4D7B-B605-FFCFE628C225}"/>
              </a:ext>
            </a:extLst>
          </p:cNvPr>
          <p:cNvSpPr/>
          <p:nvPr/>
        </p:nvSpPr>
        <p:spPr>
          <a:xfrm>
            <a:off x="7438921" y="1290393"/>
            <a:ext cx="4552708" cy="13045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2962993-70B9-4940-8449-43ECA918EF05}"/>
              </a:ext>
            </a:extLst>
          </p:cNvPr>
          <p:cNvSpPr txBox="1"/>
          <p:nvPr/>
        </p:nvSpPr>
        <p:spPr>
          <a:xfrm>
            <a:off x="7469276" y="1362093"/>
            <a:ext cx="4880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ja-JP" sz="2400" b="1" dirty="0"/>
              <a:t>Energy subtraction</a:t>
            </a:r>
          </a:p>
          <a:p>
            <a:r>
              <a:rPr lang="en-US" altLang="ja-JP" sz="2400" b="1" dirty="0"/>
              <a:t>     at K-absorption edge</a:t>
            </a:r>
          </a:p>
          <a:p>
            <a:r>
              <a:rPr lang="en-US" altLang="ja-JP" sz="2400" b="1" dirty="0"/>
              <a:t>     of  </a:t>
            </a:r>
            <a:r>
              <a:rPr lang="en-US" altLang="ja-JP" sz="2400" b="1" i="1" dirty="0">
                <a:solidFill>
                  <a:srgbClr val="FF0000"/>
                </a:solidFill>
              </a:rPr>
              <a:t>iodine</a:t>
            </a:r>
            <a:r>
              <a:rPr lang="en-US" altLang="ja-JP" sz="2400" b="1" dirty="0"/>
              <a:t> and </a:t>
            </a:r>
            <a:r>
              <a:rPr lang="en-US" altLang="ja-JP" sz="2400" b="1" i="1" dirty="0">
                <a:solidFill>
                  <a:schemeClr val="accent1"/>
                </a:solidFill>
              </a:rPr>
              <a:t>gadolinium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8A1B9D-63EF-4763-8F79-6708772153EC}"/>
              </a:ext>
            </a:extLst>
          </p:cNvPr>
          <p:cNvSpPr txBox="1"/>
          <p:nvPr/>
        </p:nvSpPr>
        <p:spPr>
          <a:xfrm>
            <a:off x="6869368" y="3705524"/>
            <a:ext cx="113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FF00"/>
                </a:solidFill>
              </a:rPr>
              <a:t>Iodine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AAB7232-65FD-4FBC-8B16-1D3ACB074D85}"/>
              </a:ext>
            </a:extLst>
          </p:cNvPr>
          <p:cNvSpPr txBox="1"/>
          <p:nvPr/>
        </p:nvSpPr>
        <p:spPr>
          <a:xfrm>
            <a:off x="8446133" y="3723008"/>
            <a:ext cx="113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>
                <a:solidFill>
                  <a:srgbClr val="FFFF00"/>
                </a:solidFill>
              </a:rPr>
              <a:t>Gd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D5CDC9F-460B-418F-826F-B9701E2B42BC}"/>
              </a:ext>
            </a:extLst>
          </p:cNvPr>
          <p:cNvSpPr/>
          <p:nvPr/>
        </p:nvSpPr>
        <p:spPr>
          <a:xfrm>
            <a:off x="139257" y="1381504"/>
            <a:ext cx="3345544" cy="16489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7940B569-CAA2-4D9F-9781-0488F71AB62B}"/>
              </a:ext>
            </a:extLst>
          </p:cNvPr>
          <p:cNvSpPr/>
          <p:nvPr/>
        </p:nvSpPr>
        <p:spPr>
          <a:xfrm>
            <a:off x="3560253" y="1388046"/>
            <a:ext cx="3279000" cy="165224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E9E77B3E-09E5-46C9-B51D-539908C6865A}"/>
              </a:ext>
            </a:extLst>
          </p:cNvPr>
          <p:cNvSpPr/>
          <p:nvPr/>
        </p:nvSpPr>
        <p:spPr>
          <a:xfrm>
            <a:off x="1392885" y="2922830"/>
            <a:ext cx="881092" cy="1197764"/>
          </a:xfrm>
          <a:prstGeom prst="downArrow">
            <a:avLst>
              <a:gd name="adj1" fmla="val 50000"/>
              <a:gd name="adj2" fmla="val 395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矢印: 下 63">
            <a:extLst>
              <a:ext uri="{FF2B5EF4-FFF2-40B4-BE49-F238E27FC236}">
                <a16:creationId xmlns:a16="http://schemas.microsoft.com/office/drawing/2014/main" id="{541A83D5-7324-4C8B-84DE-42206B6A958B}"/>
              </a:ext>
            </a:extLst>
          </p:cNvPr>
          <p:cNvSpPr/>
          <p:nvPr/>
        </p:nvSpPr>
        <p:spPr>
          <a:xfrm>
            <a:off x="4640355" y="2974370"/>
            <a:ext cx="881092" cy="1197764"/>
          </a:xfrm>
          <a:prstGeom prst="downArrow">
            <a:avLst>
              <a:gd name="adj1" fmla="val 50000"/>
              <a:gd name="adj2" fmla="val 3951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70E2A31-B083-4548-A4F1-0F6E7EE0B3E5}"/>
              </a:ext>
            </a:extLst>
          </p:cNvPr>
          <p:cNvSpPr txBox="1"/>
          <p:nvPr/>
        </p:nvSpPr>
        <p:spPr>
          <a:xfrm>
            <a:off x="30314" y="3127829"/>
            <a:ext cx="6679972" cy="461665"/>
          </a:xfrm>
          <a:prstGeom prst="rect">
            <a:avLst/>
          </a:prstGeom>
          <a:solidFill>
            <a:schemeClr val="bg1"/>
          </a:solidFill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B050"/>
                </a:solidFill>
              </a:rPr>
              <a:t>Energy subtraction + least-squares method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2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B87F88-49DD-424C-8312-55F58EC5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Outline </a:t>
            </a:r>
            <a:endParaRPr kumimoji="1" lang="ja-JP" altLang="en-US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C3AEF5-443D-4F64-A4C3-BA70A9232F7F}"/>
              </a:ext>
            </a:extLst>
          </p:cNvPr>
          <p:cNvSpPr txBox="1"/>
          <p:nvPr/>
        </p:nvSpPr>
        <p:spPr>
          <a:xfrm>
            <a:off x="235527" y="1302327"/>
            <a:ext cx="98921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ja-JP" sz="2800" dirty="0"/>
              <a:t>Introduction</a:t>
            </a:r>
          </a:p>
          <a:p>
            <a:endParaRPr lang="en-US" altLang="ja-JP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ja-JP" sz="2800" dirty="0"/>
              <a:t>Approach</a:t>
            </a:r>
          </a:p>
          <a:p>
            <a:pPr>
              <a:lnSpc>
                <a:spcPct val="150000"/>
              </a:lnSpc>
            </a:pPr>
            <a:endParaRPr lang="en-US" altLang="ja-JP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ja-JP" sz="2800" dirty="0"/>
              <a:t>3D multicolor imaging</a:t>
            </a:r>
          </a:p>
          <a:p>
            <a:pPr>
              <a:lnSpc>
                <a:spcPct val="150000"/>
              </a:lnSpc>
            </a:pPr>
            <a:endParaRPr lang="en-US" altLang="ja-JP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ja-JP" sz="2800" dirty="0"/>
              <a:t>K-edge imaging of a contrast agent</a:t>
            </a:r>
          </a:p>
          <a:p>
            <a:pPr>
              <a:lnSpc>
                <a:spcPct val="150000"/>
              </a:lnSpc>
            </a:pPr>
            <a:endParaRPr lang="en-US" altLang="ja-JP" sz="2800" dirty="0"/>
          </a:p>
          <a:p>
            <a:pPr marL="514350" indent="-514350">
              <a:buFont typeface="Wingdings" panose="05000000000000000000" pitchFamily="2" charset="2"/>
              <a:buChar char="ü"/>
            </a:pPr>
            <a:r>
              <a:rPr kumimoji="1" lang="en-US" altLang="ja-JP" sz="2800" dirty="0"/>
              <a:t>Summary &amp; Future work</a:t>
            </a:r>
            <a:endParaRPr kumimoji="1" lang="ja-JP" altLang="en-US" sz="2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6834F1-3057-4BFF-A17E-B7EF14E962C4}"/>
              </a:ext>
            </a:extLst>
          </p:cNvPr>
          <p:cNvSpPr txBox="1"/>
          <p:nvPr/>
        </p:nvSpPr>
        <p:spPr>
          <a:xfrm>
            <a:off x="1034473" y="2702679"/>
            <a:ext cx="909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- PC-CT system using MPPC (Multi pixel photon counter)</a:t>
            </a:r>
            <a:endParaRPr kumimoji="1"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FCE087-82C4-4823-94E0-4BEFCB352B29}"/>
              </a:ext>
            </a:extLst>
          </p:cNvPr>
          <p:cNvSpPr txBox="1"/>
          <p:nvPr/>
        </p:nvSpPr>
        <p:spPr>
          <a:xfrm>
            <a:off x="1034473" y="3755212"/>
            <a:ext cx="909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- Identification of a lighter materials using a X-ray spectral information</a:t>
            </a:r>
            <a:endParaRPr kumimoji="1"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64F62C4-E6D5-41D2-BFBE-965E09686AF8}"/>
              </a:ext>
            </a:extLst>
          </p:cNvPr>
          <p:cNvSpPr txBox="1"/>
          <p:nvPr/>
        </p:nvSpPr>
        <p:spPr>
          <a:xfrm>
            <a:off x="1034473" y="4837093"/>
            <a:ext cx="909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- Reconstruction of a Iodine and gadolinium contrast agents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12756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EACB90-37A1-479C-A056-755AEBB5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Summary</a:t>
            </a:r>
            <a:r>
              <a:rPr lang="ja-JP" altLang="en-US" b="1" dirty="0"/>
              <a:t> </a:t>
            </a:r>
            <a:r>
              <a:rPr lang="en-US" altLang="ja-JP" b="1" dirty="0"/>
              <a:t>&amp;</a:t>
            </a:r>
            <a:r>
              <a:rPr lang="ja-JP" altLang="en-US" b="1" dirty="0"/>
              <a:t> </a:t>
            </a:r>
            <a:r>
              <a:rPr lang="en-US" altLang="ja-JP" b="1" dirty="0"/>
              <a:t>Future</a:t>
            </a:r>
            <a:r>
              <a:rPr lang="ja-JP" altLang="en-US" b="1" dirty="0"/>
              <a:t> </a:t>
            </a:r>
            <a:r>
              <a:rPr lang="en-US" altLang="ja-JP" b="1" dirty="0"/>
              <a:t>work</a:t>
            </a:r>
            <a:r>
              <a:rPr kumimoji="1" lang="en-US" altLang="ja-JP" b="1" dirty="0"/>
              <a:t> </a:t>
            </a:r>
            <a:endParaRPr kumimoji="1" lang="ja-JP" altLang="en-US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7B3B1D-3ACB-42AB-AC1E-7C035481A47F}"/>
              </a:ext>
            </a:extLst>
          </p:cNvPr>
          <p:cNvSpPr txBox="1"/>
          <p:nvPr/>
        </p:nvSpPr>
        <p:spPr>
          <a:xfrm>
            <a:off x="457200" y="1188720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solidFill>
                  <a:srgbClr val="0070C0"/>
                </a:solidFill>
              </a:rPr>
              <a:t>Summary</a:t>
            </a:r>
            <a:r>
              <a:rPr kumimoji="1" lang="en-US" altLang="ja-JP" b="1" u="sng" dirty="0">
                <a:solidFill>
                  <a:srgbClr val="0070C0"/>
                </a:solidFill>
              </a:rPr>
              <a:t> </a:t>
            </a:r>
            <a:endParaRPr kumimoji="1" lang="ja-JP" altLang="en-US" b="1" u="sng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F6E097-C734-4A20-9646-1035606D6DFE}"/>
              </a:ext>
            </a:extLst>
          </p:cNvPr>
          <p:cNvSpPr txBox="1"/>
          <p:nvPr/>
        </p:nvSpPr>
        <p:spPr>
          <a:xfrm>
            <a:off x="471399" y="4728095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solidFill>
                  <a:srgbClr val="FF0000"/>
                </a:solidFill>
              </a:rPr>
              <a:t>Future work </a:t>
            </a:r>
            <a:endParaRPr kumimoji="1" lang="ja-JP" alt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A13A02-3AB8-4C59-AA52-1DA82C1F38FD}"/>
              </a:ext>
            </a:extLst>
          </p:cNvPr>
          <p:cNvSpPr txBox="1"/>
          <p:nvPr/>
        </p:nvSpPr>
        <p:spPr>
          <a:xfrm>
            <a:off x="181494" y="1797672"/>
            <a:ext cx="11829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US" altLang="ja-JP" sz="2400" dirty="0"/>
              <a:t>Our PC-CT system reconstructed 3D multicolor CT image of the lighter phantom </a:t>
            </a:r>
          </a:p>
          <a:p>
            <a:r>
              <a:rPr kumimoji="1" lang="en-US" altLang="ja-JP" sz="2400" dirty="0"/>
              <a:t>     - U</a:t>
            </a:r>
            <a:r>
              <a:rPr lang="en-US" altLang="ja-JP" sz="2400" dirty="0"/>
              <a:t>sing the X-ray spectral information, we </a:t>
            </a:r>
            <a:r>
              <a:rPr kumimoji="1" lang="en-US" altLang="ja-JP" sz="2400" dirty="0"/>
              <a:t>accomplished accurate material   </a:t>
            </a:r>
          </a:p>
          <a:p>
            <a:r>
              <a:rPr lang="en-US" altLang="ja-JP" sz="2400" dirty="0"/>
              <a:t>        </a:t>
            </a:r>
            <a:r>
              <a:rPr kumimoji="1" lang="en-US" altLang="ja-JP" sz="2400" dirty="0"/>
              <a:t>identification  </a:t>
            </a:r>
          </a:p>
          <a:p>
            <a:r>
              <a:rPr lang="en-US" altLang="ja-JP" sz="2400" dirty="0"/>
              <a:t>                        </a:t>
            </a:r>
            <a:endParaRPr kumimoji="1"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9413059-149B-4181-9537-A92CCBD6C343}"/>
              </a:ext>
            </a:extLst>
          </p:cNvPr>
          <p:cNvSpPr txBox="1"/>
          <p:nvPr/>
        </p:nvSpPr>
        <p:spPr>
          <a:xfrm>
            <a:off x="181494" y="3083733"/>
            <a:ext cx="1215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US" altLang="ja-JP" sz="2400" dirty="0"/>
              <a:t>Our PC-CT system enables K-edge imaging of contrast agent</a:t>
            </a:r>
          </a:p>
          <a:p>
            <a:r>
              <a:rPr kumimoji="1" lang="en-US" altLang="ja-JP" sz="2400" dirty="0"/>
              <a:t>     - </a:t>
            </a:r>
            <a:r>
              <a:rPr lang="en-US" altLang="ja-JP" sz="2400" dirty="0"/>
              <a:t>Our system </a:t>
            </a:r>
            <a:r>
              <a:rPr kumimoji="1" lang="en-US" altLang="ja-JP" sz="2400" dirty="0"/>
              <a:t>accurately reconstructed the concentration of Iodine and</a:t>
            </a:r>
          </a:p>
          <a:p>
            <a:r>
              <a:rPr lang="en-US" altLang="ja-JP" sz="2400" dirty="0"/>
              <a:t>        </a:t>
            </a:r>
            <a:r>
              <a:rPr kumimoji="1" lang="en-US" altLang="ja-JP" sz="2400" dirty="0"/>
              <a:t>gadolinium phantom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6FF6FC-CACE-4D69-B251-BB10331E9B70}"/>
              </a:ext>
            </a:extLst>
          </p:cNvPr>
          <p:cNvSpPr txBox="1"/>
          <p:nvPr/>
        </p:nvSpPr>
        <p:spPr>
          <a:xfrm>
            <a:off x="195694" y="5329458"/>
            <a:ext cx="11397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/>
              <a:t>To more practical CT imaging, the number of channel : 16-ch  </a:t>
            </a:r>
            <a:r>
              <a:rPr lang="ja-JP" altLang="en-US" sz="2400" dirty="0"/>
              <a:t>→  </a:t>
            </a:r>
            <a:r>
              <a:rPr lang="en-US" altLang="ja-JP" sz="2400" dirty="0"/>
              <a:t>64-ch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D676B20-DFEC-4681-AA2A-8926BA3F9242}"/>
              </a:ext>
            </a:extLst>
          </p:cNvPr>
          <p:cNvSpPr txBox="1"/>
          <p:nvPr/>
        </p:nvSpPr>
        <p:spPr>
          <a:xfrm>
            <a:off x="181494" y="5869266"/>
            <a:ext cx="11397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US" altLang="ja-JP" sz="2400" dirty="0"/>
              <a:t>CT scan using a medical phantom or living mouse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9FA564-7C93-43D4-9F15-1CCEC0F08C85}"/>
              </a:ext>
            </a:extLst>
          </p:cNvPr>
          <p:cNvSpPr txBox="1"/>
          <p:nvPr/>
        </p:nvSpPr>
        <p:spPr>
          <a:xfrm>
            <a:off x="11116198" y="101669"/>
            <a:ext cx="89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18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98226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FE8A47-3A4D-4084-AECF-6173A96AE67C}"/>
              </a:ext>
            </a:extLst>
          </p:cNvPr>
          <p:cNvSpPr txBox="1"/>
          <p:nvPr/>
        </p:nvSpPr>
        <p:spPr>
          <a:xfrm>
            <a:off x="3470817" y="2828835"/>
            <a:ext cx="5250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dirty="0"/>
              <a:t>appendix</a:t>
            </a:r>
            <a:endParaRPr kumimoji="1" lang="ja-JP" altLang="en-US" sz="7200" dirty="0"/>
          </a:p>
        </p:txBody>
      </p:sp>
    </p:spTree>
    <p:extLst>
      <p:ext uri="{BB962C8B-B14F-4D97-AF65-F5344CB8AC3E}">
        <p14:creationId xmlns:p14="http://schemas.microsoft.com/office/powerpoint/2010/main" val="3931014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05A2B-050E-4374-B802-A9A1D9FFE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PD, APD vs MPPC</a:t>
            </a:r>
            <a:endParaRPr kumimoji="1" lang="ja-JP" altLang="en-US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746501-F831-49CF-9AA5-8F326B2CE3AF}"/>
              </a:ext>
            </a:extLst>
          </p:cNvPr>
          <p:cNvSpPr txBox="1"/>
          <p:nvPr/>
        </p:nvSpPr>
        <p:spPr>
          <a:xfrm>
            <a:off x="913616" y="901337"/>
            <a:ext cx="850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Comparison of CT images (PD, APD and MPPC)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右矢印 3">
            <a:extLst>
              <a:ext uri="{FF2B5EF4-FFF2-40B4-BE49-F238E27FC236}">
                <a16:creationId xmlns:a16="http://schemas.microsoft.com/office/drawing/2014/main" id="{A2BA08FE-CABC-41E8-B032-E14E7F56F675}"/>
              </a:ext>
            </a:extLst>
          </p:cNvPr>
          <p:cNvSpPr/>
          <p:nvPr/>
        </p:nvSpPr>
        <p:spPr>
          <a:xfrm>
            <a:off x="1152960" y="1521738"/>
            <a:ext cx="595032" cy="30928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B946031-2D67-479D-A548-B5CB89529A78}"/>
              </a:ext>
            </a:extLst>
          </p:cNvPr>
          <p:cNvSpPr txBox="1"/>
          <p:nvPr/>
        </p:nvSpPr>
        <p:spPr>
          <a:xfrm>
            <a:off x="1875399" y="1472227"/>
            <a:ext cx="7187877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Check improvement of S/N by internal amplification</a:t>
            </a:r>
            <a:endParaRPr lang="ja-JP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角丸四角形 10">
            <a:extLst>
              <a:ext uri="{FF2B5EF4-FFF2-40B4-BE49-F238E27FC236}">
                <a16:creationId xmlns:a16="http://schemas.microsoft.com/office/drawing/2014/main" id="{1D4F60B2-3FC2-45D4-99F2-DA87A22A11CD}"/>
              </a:ext>
            </a:extLst>
          </p:cNvPr>
          <p:cNvSpPr/>
          <p:nvPr/>
        </p:nvSpPr>
        <p:spPr>
          <a:xfrm>
            <a:off x="1152960" y="2157692"/>
            <a:ext cx="4943040" cy="4632511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38BBA86-B527-4FF7-9C14-5E79158273D7}"/>
              </a:ext>
            </a:extLst>
          </p:cNvPr>
          <p:cNvSpPr txBox="1"/>
          <p:nvPr/>
        </p:nvSpPr>
        <p:spPr>
          <a:xfrm>
            <a:off x="2593162" y="2250456"/>
            <a:ext cx="2351285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PD,APD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18B9F14-1F60-4B50-80A9-CB8A9F6902FB}"/>
              </a:ext>
            </a:extLst>
          </p:cNvPr>
          <p:cNvSpPr txBox="1"/>
          <p:nvPr/>
        </p:nvSpPr>
        <p:spPr>
          <a:xfrm>
            <a:off x="3207524" y="2856137"/>
            <a:ext cx="26006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  <a:p>
            <a:r>
              <a:rPr lang="ja-JP" altLang="en-US" dirty="0"/>
              <a:t>　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1mm×1mm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A07620D-B3F2-4B01-9F00-181481D7820B}"/>
              </a:ext>
            </a:extLst>
          </p:cNvPr>
          <p:cNvSpPr txBox="1"/>
          <p:nvPr/>
        </p:nvSpPr>
        <p:spPr>
          <a:xfrm>
            <a:off x="3150303" y="3737155"/>
            <a:ext cx="2945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readout</a:t>
            </a:r>
            <a:r>
              <a:rPr lang="ja-JP" altLang="en-US" dirty="0"/>
              <a:t>　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9465E9-16B3-4440-B156-639CB4BD8050}"/>
              </a:ext>
            </a:extLst>
          </p:cNvPr>
          <p:cNvSpPr txBox="1"/>
          <p:nvPr/>
        </p:nvSpPr>
        <p:spPr>
          <a:xfrm>
            <a:off x="3176740" y="4274766"/>
            <a:ext cx="2786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</a:p>
          <a:p>
            <a:r>
              <a:rPr lang="ja-JP" altLang="en-US" sz="2000" dirty="0"/>
              <a:t>　　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    : </a:t>
            </a:r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b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APD  : </a:t>
            </a:r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2C414E2-5CD2-4EC4-B73C-27433190B853}"/>
                  </a:ext>
                </a:extLst>
              </p:cNvPr>
              <p:cNvSpPr txBox="1"/>
              <p:nvPr/>
            </p:nvSpPr>
            <p:spPr>
              <a:xfrm>
                <a:off x="1408304" y="5327628"/>
                <a:ext cx="45049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Scintillator</a:t>
                </a:r>
                <a:r>
                  <a:rPr lang="ja-JP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ja-JP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ja-JP" alt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　</a:t>
                </a:r>
                <a14:m>
                  <m:oMath xmlns:m="http://schemas.openxmlformats.org/officeDocument/2006/math">
                    <m:r>
                      <a:rPr lang="en-US" altLang="ja-JP" sz="2000" b="1">
                        <a:latin typeface="Cambria Math" panose="02040503050406030204" pitchFamily="18" charset="0"/>
                      </a:rPr>
                      <m:t>𝐆𝐎𝐒</m:t>
                    </m:r>
                  </m:oMath>
                </a14:m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ja-JP" sz="16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×1×1</m:t>
                    </m:r>
                    <m:sSup>
                      <m:sSupPr>
                        <m:ctrlPr>
                          <a:rPr lang="en-US" altLang="ja-JP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US" altLang="ja-JP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2C414E2-5CD2-4EC4-B73C-27433190B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304" y="5327628"/>
                <a:ext cx="4504994" cy="400110"/>
              </a:xfrm>
              <a:prstGeom prst="rect">
                <a:avLst/>
              </a:prstGeom>
              <a:blipFill>
                <a:blip r:embed="rId2"/>
                <a:stretch>
                  <a:fillRect l="-1353" t="-10606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7658B515-7EC5-4D4E-B078-7A3BB387A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002306"/>
              </p:ext>
            </p:extLst>
          </p:nvPr>
        </p:nvGraphicFramePr>
        <p:xfrm>
          <a:off x="1398416" y="5727738"/>
          <a:ext cx="4564618" cy="9753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578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5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2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Light</a:t>
                      </a:r>
                      <a:r>
                        <a:rPr kumimoji="1" lang="en-US" altLang="ja-JP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yield</a:t>
                      </a:r>
                      <a:endParaRPr kumimoji="1" lang="en-US" altLang="ja-JP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1" lang="en-US" altLang="ja-JP" sz="1600" b="0" dirty="0"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en-US" altLang="ja-JP" sz="1600" b="0" dirty="0" err="1">
                          <a:latin typeface="+mn-lt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kumimoji="1" lang="en-US" altLang="ja-JP" sz="1600" b="0" dirty="0">
                          <a:latin typeface="+mn-lt"/>
                          <a:cs typeface="Times New Roman" panose="02020603050405020304" pitchFamily="18" charset="0"/>
                        </a:rPr>
                        <a:t>/MeV)</a:t>
                      </a:r>
                      <a:endParaRPr kumimoji="1" lang="ja-JP" altLang="en-US" sz="16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>
                          <a:latin typeface="+mn-lt"/>
                          <a:cs typeface="Times New Roman" panose="02020603050405020304" pitchFamily="18" charset="0"/>
                        </a:rPr>
                        <a:t>Decay</a:t>
                      </a:r>
                      <a:r>
                        <a:rPr kumimoji="1" lang="en-US" altLang="ja-JP" sz="1800" b="0" baseline="0" dirty="0">
                          <a:latin typeface="+mn-lt"/>
                          <a:cs typeface="Times New Roman" panose="02020603050405020304" pitchFamily="18" charset="0"/>
                        </a:rPr>
                        <a:t> time</a:t>
                      </a:r>
                    </a:p>
                    <a:p>
                      <a:pPr algn="ctr"/>
                      <a:r>
                        <a:rPr kumimoji="1" lang="en-US" altLang="ja-JP" sz="1800" b="0" dirty="0">
                          <a:latin typeface="+mn-lt"/>
                          <a:cs typeface="Times New Roman" panose="02020603050405020304" pitchFamily="18" charset="0"/>
                        </a:rPr>
                        <a:t>(ns)</a:t>
                      </a:r>
                      <a:endParaRPr kumimoji="1" lang="ja-JP" altLang="en-US" sz="18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2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50,000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3,000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EACE6ED-EED8-4F61-83CB-50AC8133270C}"/>
                  </a:ext>
                </a:extLst>
              </p:cNvPr>
              <p:cNvSpPr txBox="1"/>
              <p:nvPr/>
            </p:nvSpPr>
            <p:spPr>
              <a:xfrm>
                <a:off x="6646548" y="5353561"/>
                <a:ext cx="48327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Scintillator</a:t>
                </a:r>
                <a:r>
                  <a:rPr lang="en-US" altLang="ja-JP" sz="2000" dirty="0">
                    <a:cs typeface="Arial" panose="020B0604020202020204" pitchFamily="34" charset="0"/>
                  </a:rPr>
                  <a:t> </a:t>
                </a:r>
                <a:r>
                  <a:rPr lang="en-US" altLang="ja-JP" sz="2000" dirty="0"/>
                  <a:t>:</a:t>
                </a:r>
                <a:r>
                  <a:rPr lang="ja-JP" altLang="en-US" sz="2000" dirty="0"/>
                  <a:t>  </a:t>
                </a:r>
                <a14:m>
                  <m:oMath xmlns:m="http://schemas.openxmlformats.org/officeDocument/2006/math">
                    <m:r>
                      <a:rPr lang="en-US" altLang="ja-JP" sz="2000" b="1">
                        <a:latin typeface="Cambria Math" panose="02040503050406030204" pitchFamily="18" charset="0"/>
                      </a:rPr>
                      <m:t>𝐂𝐞</m:t>
                    </m:r>
                    <m:r>
                      <a:rPr lang="en-US" altLang="ja-JP" sz="2000" b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ja-JP" sz="2000" b="1">
                        <a:latin typeface="Cambria Math" panose="02040503050406030204" pitchFamily="18" charset="0"/>
                      </a:rPr>
                      <m:t>𝐘𝐀𝐏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1600" dirty="0"/>
                  <a:t>(</a:t>
                </a:r>
                <a14:m>
                  <m:oMath xmlns:m="http://schemas.openxmlformats.org/officeDocument/2006/math">
                    <m:r>
                      <a:rPr lang="en-US" altLang="ja-JP" sz="16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×1×1</m:t>
                    </m:r>
                    <m:sSup>
                      <m:sSupPr>
                        <m:ctrlPr>
                          <a:rPr lang="en-US" altLang="ja-JP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US" altLang="ja-JP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1600" dirty="0"/>
                  <a:t>)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EACE6ED-EED8-4F61-83CB-50AC8133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548" y="5353561"/>
                <a:ext cx="4832776" cy="400110"/>
              </a:xfrm>
              <a:prstGeom prst="rect">
                <a:avLst/>
              </a:prstGeom>
              <a:blipFill>
                <a:blip r:embed="rId3"/>
                <a:stretch>
                  <a:fillRect l="-1261" t="-9091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9FE22480-98E0-44B4-947F-96FECC3A2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04" y="2954330"/>
            <a:ext cx="1354006" cy="1860799"/>
          </a:xfrm>
          <a:prstGeom prst="rect">
            <a:avLst/>
          </a:prstGeom>
        </p:spPr>
      </p:pic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41D8DEF8-47FE-4DF6-B4F7-D6F3E2FBA586}"/>
              </a:ext>
            </a:extLst>
          </p:cNvPr>
          <p:cNvSpPr/>
          <p:nvPr/>
        </p:nvSpPr>
        <p:spPr>
          <a:xfrm>
            <a:off x="6306548" y="2146105"/>
            <a:ext cx="4995999" cy="463251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2378AB0-A4CD-469E-B1CB-8E26C071B398}"/>
              </a:ext>
            </a:extLst>
          </p:cNvPr>
          <p:cNvSpPr txBox="1"/>
          <p:nvPr/>
        </p:nvSpPr>
        <p:spPr>
          <a:xfrm>
            <a:off x="7588032" y="2238869"/>
            <a:ext cx="2376476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MPPC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2AA2967-0AFF-402C-9D07-B63E7AC03DA7}"/>
              </a:ext>
            </a:extLst>
          </p:cNvPr>
          <p:cNvSpPr txBox="1"/>
          <p:nvPr/>
        </p:nvSpPr>
        <p:spPr>
          <a:xfrm>
            <a:off x="8324770" y="2828051"/>
            <a:ext cx="26285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  <a:p>
            <a:r>
              <a:rPr lang="ja-JP" altLang="en-US" dirty="0"/>
              <a:t>　　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1mm×1mm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B64F8AE-9169-48E9-8FE5-8832321E8806}"/>
              </a:ext>
            </a:extLst>
          </p:cNvPr>
          <p:cNvSpPr txBox="1"/>
          <p:nvPr/>
        </p:nvSpPr>
        <p:spPr>
          <a:xfrm>
            <a:off x="8324769" y="4835665"/>
            <a:ext cx="243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readout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698ED03-E4A4-4FE5-A086-962B4751C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715" y="2986681"/>
            <a:ext cx="1413101" cy="19649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29C95AFD-ED62-4242-85ED-3A9BA9AD616D}"/>
                  </a:ext>
                </a:extLst>
              </p:cNvPr>
              <p:cNvSpPr txBox="1"/>
              <p:nvPr/>
            </p:nvSpPr>
            <p:spPr>
              <a:xfrm>
                <a:off x="8289931" y="4097404"/>
                <a:ext cx="280492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ja-JP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 readout</a:t>
                </a:r>
              </a:p>
              <a:p>
                <a:r>
                  <a:rPr lang="en-US" altLang="ja-JP" dirty="0"/>
                  <a:t>      (</a:t>
                </a:r>
                <a:r>
                  <a:rPr lang="en-US" altLang="ja-JP" dirty="0">
                    <a:cs typeface="Arial" panose="020B0604020202020204" pitchFamily="34" charset="0"/>
                  </a:rPr>
                  <a:t>Scintillator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ja-JP" dirty="0"/>
                  <a:t>: </a:t>
                </a:r>
                <a14:m>
                  <m:oMath xmlns:m="http://schemas.openxmlformats.org/officeDocument/2006/math">
                    <m:r>
                      <a:rPr lang="en-US" altLang="ja-JP" b="1">
                        <a:latin typeface="Cambria Math" panose="02040503050406030204" pitchFamily="18" charset="0"/>
                      </a:rPr>
                      <m:t>𝐆𝐎𝐒</m:t>
                    </m:r>
                  </m:oMath>
                </a14:m>
                <a:r>
                  <a:rPr lang="en-US" altLang="ja-JP" dirty="0"/>
                  <a:t>)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29C95AFD-ED62-4242-85ED-3A9BA9AD6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9931" y="4097404"/>
                <a:ext cx="2804928" cy="677108"/>
              </a:xfrm>
              <a:prstGeom prst="rect">
                <a:avLst/>
              </a:prstGeom>
              <a:blipFill>
                <a:blip r:embed="rId6"/>
                <a:stretch>
                  <a:fillRect l="-1957" t="-3604" b="-144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51058293-90C1-4FAC-A9CD-A4F2B810FCCE}"/>
                  </a:ext>
                </a:extLst>
              </p:cNvPr>
              <p:cNvSpPr txBox="1"/>
              <p:nvPr/>
            </p:nvSpPr>
            <p:spPr>
              <a:xfrm>
                <a:off x="8280482" y="3566126"/>
                <a:ext cx="30167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Gain</a:t>
                </a:r>
                <a:r>
                  <a:rPr lang="en-US" altLang="ja-JP" sz="2000" dirty="0"/>
                  <a:t> :  </a:t>
                </a:r>
                <a14:m>
                  <m:oMath xmlns:m="http://schemas.openxmlformats.org/officeDocument/2006/math">
                    <m:r>
                      <a:rPr lang="en-US" altLang="ja-JP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ja-JP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51058293-90C1-4FAC-A9CD-A4F2B810F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482" y="3566126"/>
                <a:ext cx="3016708" cy="400110"/>
              </a:xfrm>
              <a:prstGeom prst="rect">
                <a:avLst/>
              </a:prstGeom>
              <a:blipFill>
                <a:blip r:embed="rId7"/>
                <a:stretch>
                  <a:fillRect l="-1818" t="-10606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52EB0FB-2838-4092-92DF-8AE6AC659E5A}"/>
              </a:ext>
            </a:extLst>
          </p:cNvPr>
          <p:cNvSpPr txBox="1"/>
          <p:nvPr/>
        </p:nvSpPr>
        <p:spPr>
          <a:xfrm>
            <a:off x="1869156" y="4528382"/>
            <a:ext cx="1312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S8664-11</a:t>
            </a:r>
            <a:endParaRPr lang="ja-JP" altLang="en-US" sz="16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48BD892-A6FE-404C-87F2-904747889AE3}"/>
              </a:ext>
            </a:extLst>
          </p:cNvPr>
          <p:cNvSpPr txBox="1"/>
          <p:nvPr/>
        </p:nvSpPr>
        <p:spPr>
          <a:xfrm>
            <a:off x="6646589" y="4661432"/>
            <a:ext cx="1555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S12571-050C</a:t>
            </a:r>
            <a:endParaRPr lang="ja-JP" altLang="en-US" sz="1600" dirty="0"/>
          </a:p>
        </p:txBody>
      </p:sp>
      <p:graphicFrame>
        <p:nvGraphicFramePr>
          <p:cNvPr id="26" name="表 25">
            <a:extLst>
              <a:ext uri="{FF2B5EF4-FFF2-40B4-BE49-F238E27FC236}">
                <a16:creationId xmlns:a16="http://schemas.microsoft.com/office/drawing/2014/main" id="{1BDA46FE-4278-497B-9FE6-50DAAD875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06995"/>
              </p:ext>
            </p:extLst>
          </p:nvPr>
        </p:nvGraphicFramePr>
        <p:xfrm>
          <a:off x="6507721" y="5727738"/>
          <a:ext cx="4476760" cy="975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529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7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2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kern="1200" dirty="0">
                          <a:effectLst/>
                        </a:rPr>
                        <a:t>Light</a:t>
                      </a:r>
                      <a:r>
                        <a:rPr kumimoji="1" lang="en-US" altLang="ja-JP" sz="1800" b="0" kern="1200" baseline="0" dirty="0">
                          <a:effectLst/>
                        </a:rPr>
                        <a:t> yield</a:t>
                      </a:r>
                    </a:p>
                    <a:p>
                      <a:pPr algn="ctr"/>
                      <a:r>
                        <a:rPr kumimoji="1" lang="en-US" altLang="ja-JP" sz="1600" b="0" dirty="0"/>
                        <a:t>(</a:t>
                      </a:r>
                      <a:r>
                        <a:rPr kumimoji="1" lang="en-US" altLang="ja-JP" sz="1600" b="0" dirty="0" err="1"/>
                        <a:t>ph</a:t>
                      </a:r>
                      <a:r>
                        <a:rPr kumimoji="1" lang="en-US" altLang="ja-JP" sz="1600" b="0" dirty="0"/>
                        <a:t>/MeV)</a:t>
                      </a:r>
                      <a:endParaRPr kumimoji="1" lang="ja-JP" altLang="en-US" sz="16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>
                          <a:latin typeface="+mn-lt"/>
                          <a:cs typeface="Times New Roman" panose="02020603050405020304" pitchFamily="18" charset="0"/>
                        </a:rPr>
                        <a:t>Decay</a:t>
                      </a:r>
                      <a:r>
                        <a:rPr kumimoji="1" lang="en-US" altLang="ja-JP" sz="1800" b="0" baseline="0" dirty="0">
                          <a:latin typeface="+mn-lt"/>
                          <a:cs typeface="Times New Roman" panose="02020603050405020304" pitchFamily="18" charset="0"/>
                        </a:rPr>
                        <a:t> time</a:t>
                      </a:r>
                    </a:p>
                    <a:p>
                      <a:pPr algn="ctr"/>
                      <a:r>
                        <a:rPr kumimoji="1" lang="en-US" altLang="ja-JP" sz="1800" b="0" dirty="0">
                          <a:latin typeface="+mn-lt"/>
                          <a:cs typeface="Times New Roman" panose="02020603050405020304" pitchFamily="18" charset="0"/>
                        </a:rPr>
                        <a:t>(ns)</a:t>
                      </a:r>
                      <a:endParaRPr kumimoji="1" lang="ja-JP" altLang="en-US" sz="18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2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10,000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25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458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A2D327-EDDB-4B48-A164-4A5C90814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Comparison the CT images</a:t>
            </a:r>
            <a:endParaRPr kumimoji="1" lang="ja-JP" altLang="en-US" b="1" dirty="0"/>
          </a:p>
        </p:txBody>
      </p:sp>
      <p:sp>
        <p:nvSpPr>
          <p:cNvPr id="4" name="角丸四角形 6">
            <a:extLst>
              <a:ext uri="{FF2B5EF4-FFF2-40B4-BE49-F238E27FC236}">
                <a16:creationId xmlns:a16="http://schemas.microsoft.com/office/drawing/2014/main" id="{A9170F1B-0834-4D02-BB4B-45EB1C906F66}"/>
              </a:ext>
            </a:extLst>
          </p:cNvPr>
          <p:cNvSpPr/>
          <p:nvPr/>
        </p:nvSpPr>
        <p:spPr>
          <a:xfrm>
            <a:off x="89406" y="886593"/>
            <a:ext cx="3158335" cy="5794067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ED2C33-BEFE-4AAB-A2BD-E9B91D7EC83A}"/>
              </a:ext>
            </a:extLst>
          </p:cNvPr>
          <p:cNvSpPr txBox="1"/>
          <p:nvPr/>
        </p:nvSpPr>
        <p:spPr>
          <a:xfrm>
            <a:off x="648607" y="886593"/>
            <a:ext cx="2477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X-ray :</a:t>
            </a:r>
            <a:r>
              <a:rPr lang="ja-JP" altLang="en-US" sz="2400" dirty="0"/>
              <a:t> </a:t>
            </a:r>
            <a:r>
              <a:rPr lang="en-US" altLang="ja-JP" sz="2400" dirty="0"/>
              <a:t>120kV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F40AA0C-EDA5-45E5-9C39-28EAF1C89CDA}"/>
              </a:ext>
            </a:extLst>
          </p:cNvPr>
          <p:cNvGrpSpPr/>
          <p:nvPr/>
        </p:nvGrpSpPr>
        <p:grpSpPr>
          <a:xfrm>
            <a:off x="260943" y="1673316"/>
            <a:ext cx="2871077" cy="2791745"/>
            <a:chOff x="2421042" y="3238115"/>
            <a:chExt cx="3496382" cy="330329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1174296C-9998-4ACB-83DD-A4D4BDD18F1F}"/>
                </a:ext>
              </a:extLst>
            </p:cNvPr>
            <p:cNvGrpSpPr/>
            <p:nvPr/>
          </p:nvGrpSpPr>
          <p:grpSpPr>
            <a:xfrm>
              <a:off x="2421042" y="3238115"/>
              <a:ext cx="2829351" cy="3286223"/>
              <a:chOff x="2421042" y="3238115"/>
              <a:chExt cx="2829351" cy="3286223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F5A62A03-F566-4B5A-873D-429EDA81A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28993" y="3238115"/>
                <a:ext cx="2121400" cy="287415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テキスト ボックス 10">
                    <a:extLst>
                      <a:ext uri="{FF2B5EF4-FFF2-40B4-BE49-F238E27FC236}">
                        <a16:creationId xmlns:a16="http://schemas.microsoft.com/office/drawing/2014/main" id="{39123849-40B4-4387-9F2D-789EA72534F6}"/>
                      </a:ext>
                    </a:extLst>
                  </p:cNvPr>
                  <p:cNvSpPr txBox="1"/>
                  <p:nvPr/>
                </p:nvSpPr>
                <p:spPr>
                  <a:xfrm>
                    <a:off x="2421042" y="5759575"/>
                    <a:ext cx="1678870" cy="764763"/>
                  </a:xfrm>
                  <a:prstGeom prst="rect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sz="2000" dirty="0"/>
                      <a:t>Alcohol</a:t>
                    </a:r>
                  </a:p>
                  <a:p>
                    <a:pPr algn="ctr"/>
                    <a:r>
                      <a:rPr lang="en-US" altLang="ja-JP" sz="1600" dirty="0"/>
                      <a:t>(</a:t>
                    </a:r>
                    <a14:m>
                      <m:oMath xmlns:m="http://schemas.openxmlformats.org/officeDocument/2006/math"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0.78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a14:m>
                    <a:r>
                      <a:rPr lang="en-US" altLang="ja-JP" sz="1600" dirty="0"/>
                      <a:t>)</a:t>
                    </a:r>
                  </a:p>
                </p:txBody>
              </p:sp>
            </mc:Choice>
            <mc:Fallback xmlns="">
              <p:sp>
                <p:nvSpPr>
                  <p:cNvPr id="11" name="テキスト ボックス 10">
                    <a:extLst>
                      <a:ext uri="{FF2B5EF4-FFF2-40B4-BE49-F238E27FC236}">
                        <a16:creationId xmlns:a16="http://schemas.microsoft.com/office/drawing/2014/main" id="{39123849-40B4-4387-9F2D-789EA72534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1042" y="5759575"/>
                    <a:ext cx="1678870" cy="7647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3704" b="-10185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B7E63BC7-5464-4936-92B8-6AE9C73015A6}"/>
                  </a:ext>
                </a:extLst>
              </p:cNvPr>
              <p:cNvCxnSpPr/>
              <p:nvPr/>
            </p:nvCxnSpPr>
            <p:spPr>
              <a:xfrm flipV="1">
                <a:off x="3051581" y="5201468"/>
                <a:ext cx="720770" cy="418210"/>
              </a:xfrm>
              <a:prstGeom prst="line">
                <a:avLst/>
              </a:prstGeom>
              <a:ln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6AAFB19D-C021-469F-B07B-6FEF80167953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4480302" y="5263692"/>
              <a:ext cx="675809" cy="512957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A674DAED-2477-4327-A30D-022C167FCF1E}"/>
                    </a:ext>
                  </a:extLst>
                </p:cNvPr>
                <p:cNvSpPr txBox="1"/>
                <p:nvPr/>
              </p:nvSpPr>
              <p:spPr>
                <a:xfrm>
                  <a:off x="4394797" y="5776649"/>
                  <a:ext cx="1522627" cy="764763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000" dirty="0"/>
                    <a:t>Water</a:t>
                  </a:r>
                </a:p>
                <a:p>
                  <a:pPr algn="ctr"/>
                  <a:r>
                    <a:rPr lang="en-US" altLang="ja-JP" sz="1600" dirty="0"/>
                    <a:t>(</a:t>
                  </a:r>
                  <a14:m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1.0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altLang="ja-JP" sz="1600" dirty="0"/>
                    <a:t>)</a:t>
                  </a:r>
                </a:p>
              </p:txBody>
            </p:sp>
          </mc:Choice>
          <mc:Fallback xmlns="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A674DAED-2477-4327-A30D-022C167FCF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4797" y="5776649"/>
                  <a:ext cx="1522627" cy="764763"/>
                </a:xfrm>
                <a:prstGeom prst="rect">
                  <a:avLst/>
                </a:prstGeom>
                <a:blipFill>
                  <a:blip r:embed="rId4"/>
                  <a:stretch>
                    <a:fillRect l="-483" t="-3704" b="-1018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93217B8-23C6-4478-A727-8F62C18B8FE0}"/>
              </a:ext>
            </a:extLst>
          </p:cNvPr>
          <p:cNvGrpSpPr/>
          <p:nvPr/>
        </p:nvGrpSpPr>
        <p:grpSpPr>
          <a:xfrm>
            <a:off x="712551" y="4656692"/>
            <a:ext cx="1871732" cy="1750740"/>
            <a:chOff x="5727406" y="1708299"/>
            <a:chExt cx="1906772" cy="1956390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F6D3E8B2-5F69-45E6-B89B-DB0ECA1BC768}"/>
                </a:ext>
              </a:extLst>
            </p:cNvPr>
            <p:cNvGrpSpPr/>
            <p:nvPr/>
          </p:nvGrpSpPr>
          <p:grpSpPr>
            <a:xfrm>
              <a:off x="5727406" y="1708299"/>
              <a:ext cx="1906772" cy="1956390"/>
              <a:chOff x="5727406" y="1708299"/>
              <a:chExt cx="1906772" cy="1956390"/>
            </a:xfrm>
          </p:grpSpPr>
          <p:sp>
            <p:nvSpPr>
              <p:cNvPr id="16" name="フローチャート: 結合子 15">
                <a:extLst>
                  <a:ext uri="{FF2B5EF4-FFF2-40B4-BE49-F238E27FC236}">
                    <a16:creationId xmlns:a16="http://schemas.microsoft.com/office/drawing/2014/main" id="{4A9A3B00-F622-46EC-9759-B14B2A03081A}"/>
                  </a:ext>
                </a:extLst>
              </p:cNvPr>
              <p:cNvSpPr/>
              <p:nvPr/>
            </p:nvSpPr>
            <p:spPr>
              <a:xfrm>
                <a:off x="5727406" y="1708299"/>
                <a:ext cx="1906772" cy="1956390"/>
              </a:xfrm>
              <a:prstGeom prst="flowChartConnec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" name="フローチャート: 結合子 16">
                <a:extLst>
                  <a:ext uri="{FF2B5EF4-FFF2-40B4-BE49-F238E27FC236}">
                    <a16:creationId xmlns:a16="http://schemas.microsoft.com/office/drawing/2014/main" id="{75C2B7C3-EC5C-4295-B766-49D32E1D2C54}"/>
                  </a:ext>
                </a:extLst>
              </p:cNvPr>
              <p:cNvSpPr/>
              <p:nvPr/>
            </p:nvSpPr>
            <p:spPr>
              <a:xfrm>
                <a:off x="5784112" y="1772093"/>
                <a:ext cx="1786269" cy="1835888"/>
              </a:xfrm>
              <a:prstGeom prst="flowChartConnec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15" name="フローチャート: 結合子 14">
              <a:extLst>
                <a:ext uri="{FF2B5EF4-FFF2-40B4-BE49-F238E27FC236}">
                  <a16:creationId xmlns:a16="http://schemas.microsoft.com/office/drawing/2014/main" id="{1B9DD9AA-0CAD-4FEF-822D-0F8F3E1C2A39}"/>
                </a:ext>
              </a:extLst>
            </p:cNvPr>
            <p:cNvSpPr/>
            <p:nvPr/>
          </p:nvSpPr>
          <p:spPr>
            <a:xfrm>
              <a:off x="5888947" y="2316670"/>
              <a:ext cx="734480" cy="767496"/>
            </a:xfrm>
            <a:prstGeom prst="flowChartConnector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4025ED1-531D-4483-B83A-C4DE21BE18AC}"/>
              </a:ext>
            </a:extLst>
          </p:cNvPr>
          <p:cNvCxnSpPr>
            <a:cxnSpLocks/>
          </p:cNvCxnSpPr>
          <p:nvPr/>
        </p:nvCxnSpPr>
        <p:spPr>
          <a:xfrm flipV="1">
            <a:off x="2062542" y="4522149"/>
            <a:ext cx="507707" cy="94261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7F3A838-1155-41CC-B1CF-28F55557412D}"/>
              </a:ext>
            </a:extLst>
          </p:cNvPr>
          <p:cNvCxnSpPr>
            <a:cxnSpLocks/>
          </p:cNvCxnSpPr>
          <p:nvPr/>
        </p:nvCxnSpPr>
        <p:spPr>
          <a:xfrm flipH="1" flipV="1">
            <a:off x="752203" y="4482797"/>
            <a:ext cx="469721" cy="94261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33EA251-9D86-4B9B-B7F8-D07BA9117DA7}"/>
              </a:ext>
            </a:extLst>
          </p:cNvPr>
          <p:cNvSpPr txBox="1"/>
          <p:nvPr/>
        </p:nvSpPr>
        <p:spPr>
          <a:xfrm>
            <a:off x="1127654" y="1329544"/>
            <a:ext cx="1788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Phantom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BA01BE6-1ED8-4E28-883D-4332574D6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56" y="3388963"/>
            <a:ext cx="2763841" cy="265254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03308B8-DB53-462B-AD51-85EB26EA3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14" y="836613"/>
            <a:ext cx="2767593" cy="265614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A2E5728-D798-47BC-A25F-E1D853DC6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671" y="3404432"/>
            <a:ext cx="2767594" cy="265614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A4F9D0CB-A6AF-4E2D-B873-1B20FB91C5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92" y="863326"/>
            <a:ext cx="2774630" cy="26629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1097CBF-10F5-46D0-B608-6299A9A8FA9A}"/>
              </a:ext>
            </a:extLst>
          </p:cNvPr>
          <p:cNvSpPr txBox="1"/>
          <p:nvPr/>
        </p:nvSpPr>
        <p:spPr>
          <a:xfrm>
            <a:off x="4072011" y="952982"/>
            <a:ext cx="110768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PD</a:t>
            </a:r>
            <a:endParaRPr lang="ja-JP" altLang="en-US" sz="2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969073B-DBF5-4DE3-8BDF-B937A1975753}"/>
              </a:ext>
            </a:extLst>
          </p:cNvPr>
          <p:cNvSpPr txBox="1"/>
          <p:nvPr/>
        </p:nvSpPr>
        <p:spPr>
          <a:xfrm>
            <a:off x="6548801" y="952982"/>
            <a:ext cx="110768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APD</a:t>
            </a:r>
            <a:endParaRPr lang="ja-JP" altLang="en-US" sz="20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5A7533A-BC78-4EBE-9CA6-238481D3B56B}"/>
              </a:ext>
            </a:extLst>
          </p:cNvPr>
          <p:cNvSpPr txBox="1"/>
          <p:nvPr/>
        </p:nvSpPr>
        <p:spPr>
          <a:xfrm>
            <a:off x="3573348" y="3404432"/>
            <a:ext cx="2105015" cy="6771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MPPC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</a:rPr>
              <a:t>(Current readout)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FCBFCBA-A18C-44C5-B844-A888C97819F6}"/>
              </a:ext>
            </a:extLst>
          </p:cNvPr>
          <p:cNvSpPr txBox="1"/>
          <p:nvPr/>
        </p:nvSpPr>
        <p:spPr>
          <a:xfrm>
            <a:off x="6092107" y="3411647"/>
            <a:ext cx="2021076" cy="6771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MPPC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</a:rPr>
              <a:t>(Pulse readout)</a:t>
            </a:r>
            <a:endParaRPr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BA46BF1-3818-4167-A230-A0C434ABB2DF}"/>
              </a:ext>
            </a:extLst>
          </p:cNvPr>
          <p:cNvGrpSpPr/>
          <p:nvPr/>
        </p:nvGrpSpPr>
        <p:grpSpPr>
          <a:xfrm>
            <a:off x="3682670" y="2771360"/>
            <a:ext cx="4350821" cy="3018835"/>
            <a:chOff x="3818708" y="3035148"/>
            <a:chExt cx="4139545" cy="3018835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11937D55-3FA0-4F85-B8F4-6F87582B11DB}"/>
                </a:ext>
              </a:extLst>
            </p:cNvPr>
            <p:cNvSpPr txBox="1"/>
            <p:nvPr/>
          </p:nvSpPr>
          <p:spPr>
            <a:xfrm>
              <a:off x="3818708" y="3035148"/>
              <a:ext cx="1771288" cy="43088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dirty="0">
                  <a:solidFill>
                    <a:srgbClr val="FF0000"/>
                  </a:solidFill>
                </a:rPr>
                <a:t>CNR = 1.42</a:t>
              </a:r>
              <a:endParaRPr lang="ja-JP" altLang="en-US" sz="2200" dirty="0">
                <a:solidFill>
                  <a:srgbClr val="FF0000"/>
                </a:solidFill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D1A9CE6-E236-4F9E-8B28-4D9EA3911EB3}"/>
                </a:ext>
              </a:extLst>
            </p:cNvPr>
            <p:cNvSpPr txBox="1"/>
            <p:nvPr/>
          </p:nvSpPr>
          <p:spPr>
            <a:xfrm>
              <a:off x="6178695" y="3042468"/>
              <a:ext cx="1771288" cy="43088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dirty="0">
                  <a:solidFill>
                    <a:srgbClr val="FF0000"/>
                  </a:solidFill>
                </a:rPr>
                <a:t>CNR = 4.41</a:t>
              </a:r>
              <a:endParaRPr lang="ja-JP" altLang="en-US" sz="2200" dirty="0">
                <a:solidFill>
                  <a:srgbClr val="FF0000"/>
                </a:solidFill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4F9470AE-8A8D-4B31-B3DA-84A0C25E13A9}"/>
                </a:ext>
              </a:extLst>
            </p:cNvPr>
            <p:cNvSpPr txBox="1"/>
            <p:nvPr/>
          </p:nvSpPr>
          <p:spPr>
            <a:xfrm>
              <a:off x="6186965" y="5623096"/>
              <a:ext cx="1771288" cy="43088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dirty="0">
                  <a:solidFill>
                    <a:srgbClr val="FF0000"/>
                  </a:solidFill>
                </a:rPr>
                <a:t>CNR = 17.9</a:t>
              </a:r>
              <a:endParaRPr lang="ja-JP" altLang="en-US" sz="2200" dirty="0">
                <a:solidFill>
                  <a:srgbClr val="FF0000"/>
                </a:solidFill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82E732D6-8EA4-4628-B773-787A1C9387A0}"/>
                </a:ext>
              </a:extLst>
            </p:cNvPr>
            <p:cNvSpPr txBox="1"/>
            <p:nvPr/>
          </p:nvSpPr>
          <p:spPr>
            <a:xfrm>
              <a:off x="3856921" y="5591492"/>
              <a:ext cx="1771288" cy="43088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dirty="0">
                  <a:solidFill>
                    <a:srgbClr val="FF0000"/>
                  </a:solidFill>
                </a:rPr>
                <a:t>CNR = 5.32</a:t>
              </a:r>
              <a:endParaRPr lang="ja-JP" altLang="en-US" sz="2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F2B9450-83C3-4FDE-980C-E052D1CA759D}"/>
              </a:ext>
            </a:extLst>
          </p:cNvPr>
          <p:cNvSpPr txBox="1"/>
          <p:nvPr/>
        </p:nvSpPr>
        <p:spPr>
          <a:xfrm>
            <a:off x="8347626" y="1790240"/>
            <a:ext cx="391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Contrast-to-noise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6">
                <a:extLst>
                  <a:ext uri="{FF2B5EF4-FFF2-40B4-BE49-F238E27FC236}">
                    <a16:creationId xmlns:a16="http://schemas.microsoft.com/office/drawing/2014/main" id="{F8FFE8BE-E4D5-4061-B02D-8D1B1F9E996C}"/>
                  </a:ext>
                </a:extLst>
              </p:cNvPr>
              <p:cNvSpPr txBox="1"/>
              <p:nvPr/>
            </p:nvSpPr>
            <p:spPr>
              <a:xfrm>
                <a:off x="8400422" y="2429256"/>
                <a:ext cx="3530635" cy="69243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𝐶𝑁𝑅</m:t>
                      </m:r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𝑎𝑙𝑐𝑜h𝑜𝑙</m:t>
                              </m:r>
                            </m:sub>
                          </m:sSub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𝑤𝑎𝑡𝑒𝑟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𝑤𝑎𝑡𝑒𝑟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6" name="テキスト ボックス 6">
                <a:extLst>
                  <a:ext uri="{FF2B5EF4-FFF2-40B4-BE49-F238E27FC236}">
                    <a16:creationId xmlns:a16="http://schemas.microsoft.com/office/drawing/2014/main" id="{F8FFE8BE-E4D5-4061-B02D-8D1B1F9E9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422" y="2429256"/>
                <a:ext cx="3530635" cy="6924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8657784D-351B-472D-96BD-A0BAE80B8DBC}"/>
                  </a:ext>
                </a:extLst>
              </p:cNvPr>
              <p:cNvSpPr txBox="1"/>
              <p:nvPr/>
            </p:nvSpPr>
            <p:spPr>
              <a:xfrm>
                <a:off x="9090575" y="3237486"/>
                <a:ext cx="2344614" cy="652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𝑤𝑎𝑡𝑒𝑟</m:t>
                        </m:r>
                      </m:sub>
                    </m:sSub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ja-JP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kumimoji="1" lang="ja-JP" altLang="en-US" sz="2400" dirty="0">
                    <a:solidFill>
                      <a:srgbClr val="FF0000"/>
                    </a:solidFill>
                  </a:rPr>
                  <a:t>　  </a:t>
                </a: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8657784D-351B-472D-96BD-A0BAE80B8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575" y="3237486"/>
                <a:ext cx="2344614" cy="6524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0ED60EC6-A416-415C-B846-F1D58888835E}"/>
                  </a:ext>
                </a:extLst>
              </p:cNvPr>
              <p:cNvSpPr txBox="1"/>
              <p:nvPr/>
            </p:nvSpPr>
            <p:spPr>
              <a:xfrm>
                <a:off x="8596573" y="4084550"/>
                <a:ext cx="32780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ja-JP" sz="2400" dirty="0"/>
                  <a:t> : photon statistic</a:t>
                </a:r>
              </a:p>
              <a:p>
                <a:r>
                  <a:rPr lang="en-US" altLang="ja-JP" sz="2400" dirty="0"/>
                  <a:t>      ~ radiation dose</a:t>
                </a:r>
                <a:r>
                  <a:rPr kumimoji="1" lang="en-US" altLang="ja-JP" sz="24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0ED60EC6-A416-415C-B846-F1D588888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573" y="4084550"/>
                <a:ext cx="3278032" cy="830997"/>
              </a:xfrm>
              <a:prstGeom prst="rect">
                <a:avLst/>
              </a:prstGeom>
              <a:blipFill>
                <a:blip r:embed="rId11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EC3E691-19D5-463D-B522-E30CB374A06D}"/>
              </a:ext>
            </a:extLst>
          </p:cNvPr>
          <p:cNvSpPr txBox="1"/>
          <p:nvPr/>
        </p:nvSpPr>
        <p:spPr>
          <a:xfrm>
            <a:off x="3562416" y="5941186"/>
            <a:ext cx="8266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</a:rPr>
              <a:t>Comparing the CNR, we estimated 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</a:rPr>
              <a:t>MPPC device enable to reduce </a:t>
            </a:r>
            <a:r>
              <a:rPr lang="en-US" altLang="ja-JP" sz="2400" b="1" dirty="0">
                <a:solidFill>
                  <a:srgbClr val="FF0000"/>
                </a:solidFill>
              </a:rPr>
              <a:t>radiation dose ~ 1/100 </a:t>
            </a:r>
            <a:endParaRPr kumimoji="1" lang="en-US" altLang="ja-JP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49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F0CFAC-80F2-4FBF-89C6-EF0E6C74A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X-ray computed tomography</a:t>
            </a:r>
            <a:endParaRPr kumimoji="1" lang="ja-JP" altLang="en-US" dirty="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5AB630B-6288-499D-9C67-6CD0E8197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31" y="4295167"/>
            <a:ext cx="4023360" cy="2481072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B127E3A-EAA4-40C2-B234-483285DD2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790" y="4316591"/>
            <a:ext cx="2592228" cy="19220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4C9988F0-2503-483F-9D1C-934B4C8C4BC3}"/>
                  </a:ext>
                </a:extLst>
              </p:cNvPr>
              <p:cNvSpPr txBox="1"/>
              <p:nvPr/>
            </p:nvSpPr>
            <p:spPr>
              <a:xfrm>
                <a:off x="9327761" y="5240010"/>
                <a:ext cx="1867461" cy="72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fName>
                        <m:e>
                          <m:f>
                            <m:f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4C9988F0-2503-483F-9D1C-934B4C8C4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761" y="5240010"/>
                <a:ext cx="1867461" cy="720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235FFDC-D14E-4989-98A1-4D4B3DAD3788}"/>
              </a:ext>
            </a:extLst>
          </p:cNvPr>
          <p:cNvSpPr txBox="1"/>
          <p:nvPr/>
        </p:nvSpPr>
        <p:spPr>
          <a:xfrm>
            <a:off x="6751986" y="6278750"/>
            <a:ext cx="3223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Projection data</a:t>
            </a:r>
            <a:endParaRPr kumimoji="1" lang="ja-JP" altLang="en-US" sz="2400" b="1" dirty="0"/>
          </a:p>
        </p:txBody>
      </p:sp>
      <p:sp>
        <p:nvSpPr>
          <p:cNvPr id="37" name="直方体 36">
            <a:extLst>
              <a:ext uri="{FF2B5EF4-FFF2-40B4-BE49-F238E27FC236}">
                <a16:creationId xmlns:a16="http://schemas.microsoft.com/office/drawing/2014/main" id="{DBBA05D8-E8DF-4953-A798-ABD5C4B1EC32}"/>
              </a:ext>
            </a:extLst>
          </p:cNvPr>
          <p:cNvSpPr/>
          <p:nvPr/>
        </p:nvSpPr>
        <p:spPr>
          <a:xfrm>
            <a:off x="3577537" y="2205033"/>
            <a:ext cx="1924244" cy="1927868"/>
          </a:xfrm>
          <a:prstGeom prst="cube">
            <a:avLst>
              <a:gd name="adj" fmla="val 81738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8" name="直方体 37">
            <a:extLst>
              <a:ext uri="{FF2B5EF4-FFF2-40B4-BE49-F238E27FC236}">
                <a16:creationId xmlns:a16="http://schemas.microsoft.com/office/drawing/2014/main" id="{0377EAEB-8176-4465-8435-4302B587FF93}"/>
              </a:ext>
            </a:extLst>
          </p:cNvPr>
          <p:cNvSpPr/>
          <p:nvPr/>
        </p:nvSpPr>
        <p:spPr>
          <a:xfrm>
            <a:off x="3822082" y="2868314"/>
            <a:ext cx="1010426" cy="518669"/>
          </a:xfrm>
          <a:prstGeom prst="cube">
            <a:avLst>
              <a:gd name="adj" fmla="val 526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直方体 38">
            <a:extLst>
              <a:ext uri="{FF2B5EF4-FFF2-40B4-BE49-F238E27FC236}">
                <a16:creationId xmlns:a16="http://schemas.microsoft.com/office/drawing/2014/main" id="{CDE96B44-E635-46F4-8E2C-29D0A8AE6859}"/>
              </a:ext>
            </a:extLst>
          </p:cNvPr>
          <p:cNvSpPr>
            <a:spLocks/>
          </p:cNvSpPr>
          <p:nvPr/>
        </p:nvSpPr>
        <p:spPr>
          <a:xfrm>
            <a:off x="7155083" y="2024455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直方体 39">
            <a:extLst>
              <a:ext uri="{FF2B5EF4-FFF2-40B4-BE49-F238E27FC236}">
                <a16:creationId xmlns:a16="http://schemas.microsoft.com/office/drawing/2014/main" id="{A627E5B2-DB5D-413A-865A-A83E8848BED0}"/>
              </a:ext>
            </a:extLst>
          </p:cNvPr>
          <p:cNvSpPr/>
          <p:nvPr/>
        </p:nvSpPr>
        <p:spPr>
          <a:xfrm>
            <a:off x="7395898" y="2051497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1" name="直方体 40">
            <a:extLst>
              <a:ext uri="{FF2B5EF4-FFF2-40B4-BE49-F238E27FC236}">
                <a16:creationId xmlns:a16="http://schemas.microsoft.com/office/drawing/2014/main" id="{E17FF35E-6A78-4DEF-A6CA-2EAD4859A001}"/>
              </a:ext>
            </a:extLst>
          </p:cNvPr>
          <p:cNvSpPr>
            <a:spLocks/>
          </p:cNvSpPr>
          <p:nvPr/>
        </p:nvSpPr>
        <p:spPr>
          <a:xfrm>
            <a:off x="7155083" y="1799903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2" name="直方体 41">
            <a:extLst>
              <a:ext uri="{FF2B5EF4-FFF2-40B4-BE49-F238E27FC236}">
                <a16:creationId xmlns:a16="http://schemas.microsoft.com/office/drawing/2014/main" id="{DEF364CE-170A-4598-A4A2-22C9E098BDD5}"/>
              </a:ext>
            </a:extLst>
          </p:cNvPr>
          <p:cNvSpPr/>
          <p:nvPr/>
        </p:nvSpPr>
        <p:spPr>
          <a:xfrm>
            <a:off x="7395898" y="1824528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3" name="直方体 42">
            <a:extLst>
              <a:ext uri="{FF2B5EF4-FFF2-40B4-BE49-F238E27FC236}">
                <a16:creationId xmlns:a16="http://schemas.microsoft.com/office/drawing/2014/main" id="{52DF566D-E35D-4AB1-AD8A-05BF0D6B8F76}"/>
              </a:ext>
            </a:extLst>
          </p:cNvPr>
          <p:cNvSpPr/>
          <p:nvPr/>
        </p:nvSpPr>
        <p:spPr>
          <a:xfrm>
            <a:off x="6308357" y="1131017"/>
            <a:ext cx="714636" cy="2252423"/>
          </a:xfrm>
          <a:prstGeom prst="cube">
            <a:avLst>
              <a:gd name="adj" fmla="val 39435"/>
            </a:avLst>
          </a:prstGeom>
          <a:solidFill>
            <a:schemeClr val="accent2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直方体 43">
            <a:extLst>
              <a:ext uri="{FF2B5EF4-FFF2-40B4-BE49-F238E27FC236}">
                <a16:creationId xmlns:a16="http://schemas.microsoft.com/office/drawing/2014/main" id="{5ED902D3-CBCA-4B35-B20A-2F94B3D4B11B}"/>
              </a:ext>
            </a:extLst>
          </p:cNvPr>
          <p:cNvSpPr/>
          <p:nvPr/>
        </p:nvSpPr>
        <p:spPr>
          <a:xfrm>
            <a:off x="5845866" y="1647003"/>
            <a:ext cx="714636" cy="2193861"/>
          </a:xfrm>
          <a:prstGeom prst="cube">
            <a:avLst>
              <a:gd name="adj" fmla="val 39435"/>
            </a:avLst>
          </a:prstGeom>
          <a:solidFill>
            <a:schemeClr val="accent2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5" name="円柱 44">
            <a:extLst>
              <a:ext uri="{FF2B5EF4-FFF2-40B4-BE49-F238E27FC236}">
                <a16:creationId xmlns:a16="http://schemas.microsoft.com/office/drawing/2014/main" id="{234FFC58-555E-4AE1-8DDD-B307FE9A3BA6}"/>
              </a:ext>
            </a:extLst>
          </p:cNvPr>
          <p:cNvSpPr/>
          <p:nvPr/>
        </p:nvSpPr>
        <p:spPr>
          <a:xfrm>
            <a:off x="3506249" y="2691974"/>
            <a:ext cx="1676269" cy="398966"/>
          </a:xfrm>
          <a:prstGeom prst="can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6" name="円柱 45">
            <a:extLst>
              <a:ext uri="{FF2B5EF4-FFF2-40B4-BE49-F238E27FC236}">
                <a16:creationId xmlns:a16="http://schemas.microsoft.com/office/drawing/2014/main" id="{97C72915-19A2-409E-921C-A49A23FCFFF7}"/>
              </a:ext>
            </a:extLst>
          </p:cNvPr>
          <p:cNvSpPr/>
          <p:nvPr/>
        </p:nvSpPr>
        <p:spPr>
          <a:xfrm>
            <a:off x="3725696" y="1372462"/>
            <a:ext cx="1189481" cy="1458794"/>
          </a:xfrm>
          <a:prstGeom prst="can">
            <a:avLst>
              <a:gd name="adj" fmla="val 19652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B3426D2-0BFC-4EA2-878A-31D9789FA8AB}"/>
              </a:ext>
            </a:extLst>
          </p:cNvPr>
          <p:cNvSpPr txBox="1"/>
          <p:nvPr/>
        </p:nvSpPr>
        <p:spPr>
          <a:xfrm>
            <a:off x="6215510" y="3498131"/>
            <a:ext cx="253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Scintillator</a:t>
            </a:r>
          </a:p>
          <a:p>
            <a:pPr algn="ctr"/>
            <a:r>
              <a:rPr lang="en-US" altLang="ja-JP" sz="2400" b="1" dirty="0"/>
              <a:t>MPPC</a:t>
            </a:r>
            <a:r>
              <a:rPr lang="ja-JP" altLang="en-US" sz="2400" b="1" dirty="0"/>
              <a:t>   </a:t>
            </a:r>
          </a:p>
        </p:txBody>
      </p:sp>
      <p:sp>
        <p:nvSpPr>
          <p:cNvPr id="48" name="直方体 47">
            <a:extLst>
              <a:ext uri="{FF2B5EF4-FFF2-40B4-BE49-F238E27FC236}">
                <a16:creationId xmlns:a16="http://schemas.microsoft.com/office/drawing/2014/main" id="{0A3ADEF0-D134-4F7F-84B5-3A8CEFCCF6D0}"/>
              </a:ext>
            </a:extLst>
          </p:cNvPr>
          <p:cNvSpPr/>
          <p:nvPr/>
        </p:nvSpPr>
        <p:spPr>
          <a:xfrm>
            <a:off x="514708" y="1253198"/>
            <a:ext cx="910862" cy="2148657"/>
          </a:xfrm>
          <a:prstGeom prst="cube">
            <a:avLst>
              <a:gd name="adj" fmla="val 77371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643E4F1-EE47-4196-BB34-31B21C9ADFF6}"/>
              </a:ext>
            </a:extLst>
          </p:cNvPr>
          <p:cNvSpPr txBox="1"/>
          <p:nvPr/>
        </p:nvSpPr>
        <p:spPr>
          <a:xfrm>
            <a:off x="3337208" y="969552"/>
            <a:ext cx="186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Phantom</a:t>
            </a:r>
            <a:endParaRPr lang="ja-JP" alt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86C1211-CAA8-4E38-9519-3CE631E4AB51}"/>
              </a:ext>
            </a:extLst>
          </p:cNvPr>
          <p:cNvSpPr txBox="1"/>
          <p:nvPr/>
        </p:nvSpPr>
        <p:spPr>
          <a:xfrm>
            <a:off x="4769625" y="3835572"/>
            <a:ext cx="201462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Cu Collimator</a:t>
            </a:r>
            <a:endParaRPr lang="ja-JP" altLang="en-US" sz="20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D849B62-9EDF-4AAC-B027-0D1B6A6A8AF3}"/>
              </a:ext>
            </a:extLst>
          </p:cNvPr>
          <p:cNvSpPr txBox="1"/>
          <p:nvPr/>
        </p:nvSpPr>
        <p:spPr>
          <a:xfrm>
            <a:off x="0" y="3677547"/>
            <a:ext cx="2189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ln w="0"/>
              </a:rPr>
              <a:t>X-ray generator</a:t>
            </a:r>
          </a:p>
        </p:txBody>
      </p:sp>
      <p:sp>
        <p:nvSpPr>
          <p:cNvPr id="52" name="円柱 51">
            <a:extLst>
              <a:ext uri="{FF2B5EF4-FFF2-40B4-BE49-F238E27FC236}">
                <a16:creationId xmlns:a16="http://schemas.microsoft.com/office/drawing/2014/main" id="{24E1A912-93A3-45C2-B2AC-301021C05D0D}"/>
              </a:ext>
            </a:extLst>
          </p:cNvPr>
          <p:cNvSpPr/>
          <p:nvPr/>
        </p:nvSpPr>
        <p:spPr>
          <a:xfrm rot="5400000">
            <a:off x="872558" y="2194984"/>
            <a:ext cx="441067" cy="341745"/>
          </a:xfrm>
          <a:prstGeom prst="can">
            <a:avLst>
              <a:gd name="adj" fmla="val 7037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直方体 52">
            <a:extLst>
              <a:ext uri="{FF2B5EF4-FFF2-40B4-BE49-F238E27FC236}">
                <a16:creationId xmlns:a16="http://schemas.microsoft.com/office/drawing/2014/main" id="{46385290-0BB0-4693-8148-088441F9D346}"/>
              </a:ext>
            </a:extLst>
          </p:cNvPr>
          <p:cNvSpPr/>
          <p:nvPr/>
        </p:nvSpPr>
        <p:spPr>
          <a:xfrm>
            <a:off x="1283082" y="1883723"/>
            <a:ext cx="360147" cy="841592"/>
          </a:xfrm>
          <a:prstGeom prst="cube">
            <a:avLst>
              <a:gd name="adj" fmla="val 83304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2D1C843-E351-4D91-B1DD-F4855A7089B4}"/>
              </a:ext>
            </a:extLst>
          </p:cNvPr>
          <p:cNvSpPr txBox="1"/>
          <p:nvPr/>
        </p:nvSpPr>
        <p:spPr>
          <a:xfrm>
            <a:off x="832808" y="3146823"/>
            <a:ext cx="2189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ln w="0"/>
              </a:rPr>
              <a:t>Al filter (1mm)</a:t>
            </a:r>
          </a:p>
        </p:txBody>
      </p: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6EB7F946-449B-4F69-A055-9EA85C55B228}"/>
              </a:ext>
            </a:extLst>
          </p:cNvPr>
          <p:cNvCxnSpPr>
            <a:cxnSpLocks/>
          </p:cNvCxnSpPr>
          <p:nvPr/>
        </p:nvCxnSpPr>
        <p:spPr>
          <a:xfrm>
            <a:off x="1463155" y="2439998"/>
            <a:ext cx="319314" cy="7395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F8FC67B1-4325-4831-9D25-DA4E66DABE26}"/>
              </a:ext>
            </a:extLst>
          </p:cNvPr>
          <p:cNvCxnSpPr>
            <a:cxnSpLocks/>
          </p:cNvCxnSpPr>
          <p:nvPr/>
        </p:nvCxnSpPr>
        <p:spPr>
          <a:xfrm>
            <a:off x="823636" y="3045725"/>
            <a:ext cx="118663" cy="6709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矢印: 右カーブ 56">
            <a:extLst>
              <a:ext uri="{FF2B5EF4-FFF2-40B4-BE49-F238E27FC236}">
                <a16:creationId xmlns:a16="http://schemas.microsoft.com/office/drawing/2014/main" id="{713F669F-EACF-4862-83E1-CD92CF87EBC6}"/>
              </a:ext>
            </a:extLst>
          </p:cNvPr>
          <p:cNvSpPr/>
          <p:nvPr/>
        </p:nvSpPr>
        <p:spPr>
          <a:xfrm>
            <a:off x="3089196" y="2309851"/>
            <a:ext cx="520612" cy="1083227"/>
          </a:xfrm>
          <a:prstGeom prst="curvedRightArrow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" name="矢印: 右 57">
            <a:extLst>
              <a:ext uri="{FF2B5EF4-FFF2-40B4-BE49-F238E27FC236}">
                <a16:creationId xmlns:a16="http://schemas.microsoft.com/office/drawing/2014/main" id="{12B79559-7DF1-4F96-91F1-91474FB20639}"/>
              </a:ext>
            </a:extLst>
          </p:cNvPr>
          <p:cNvSpPr/>
          <p:nvPr/>
        </p:nvSpPr>
        <p:spPr>
          <a:xfrm rot="-2700000">
            <a:off x="4083671" y="3300696"/>
            <a:ext cx="1826491" cy="37974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72203DDF-F3DF-4F34-86CB-3CD147E5B041}"/>
              </a:ext>
            </a:extLst>
          </p:cNvPr>
          <p:cNvCxnSpPr>
            <a:cxnSpLocks/>
            <a:stCxn id="68" idx="3"/>
          </p:cNvCxnSpPr>
          <p:nvPr/>
        </p:nvCxnSpPr>
        <p:spPr>
          <a:xfrm flipH="1">
            <a:off x="7461932" y="3189771"/>
            <a:ext cx="50210" cy="5624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" name="図 60">
            <a:extLst>
              <a:ext uri="{FF2B5EF4-FFF2-40B4-BE49-F238E27FC236}">
                <a16:creationId xmlns:a16="http://schemas.microsoft.com/office/drawing/2014/main" id="{F50564D9-631C-4960-A5BA-E6273B991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234" y="1489883"/>
            <a:ext cx="1926849" cy="1844959"/>
          </a:xfrm>
          <a:prstGeom prst="rect">
            <a:avLst/>
          </a:prstGeom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033633D-DF16-4A2F-B6D0-9B97BCB9E46B}"/>
              </a:ext>
            </a:extLst>
          </p:cNvPr>
          <p:cNvSpPr txBox="1"/>
          <p:nvPr/>
        </p:nvSpPr>
        <p:spPr>
          <a:xfrm>
            <a:off x="10139132" y="2068004"/>
            <a:ext cx="118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rgbClr val="FFFF00"/>
                </a:solidFill>
              </a:rPr>
              <a:t>LSI</a:t>
            </a:r>
            <a:endParaRPr kumimoji="1" lang="ja-JP" altLang="en-US" sz="3600" b="1" dirty="0">
              <a:solidFill>
                <a:srgbClr val="FFFF00"/>
              </a:solidFill>
            </a:endParaRPr>
          </a:p>
        </p:txBody>
      </p:sp>
      <p:sp>
        <p:nvSpPr>
          <p:cNvPr id="63" name="直方体 62">
            <a:extLst>
              <a:ext uri="{FF2B5EF4-FFF2-40B4-BE49-F238E27FC236}">
                <a16:creationId xmlns:a16="http://schemas.microsoft.com/office/drawing/2014/main" id="{5F07EDA0-4B51-4096-828D-7C0977D19E72}"/>
              </a:ext>
            </a:extLst>
          </p:cNvPr>
          <p:cNvSpPr>
            <a:spLocks/>
          </p:cNvSpPr>
          <p:nvPr/>
        </p:nvSpPr>
        <p:spPr>
          <a:xfrm>
            <a:off x="7155083" y="1575351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4" name="直方体 63">
            <a:extLst>
              <a:ext uri="{FF2B5EF4-FFF2-40B4-BE49-F238E27FC236}">
                <a16:creationId xmlns:a16="http://schemas.microsoft.com/office/drawing/2014/main" id="{4E263396-0B53-4080-BB0D-7B20713C395C}"/>
              </a:ext>
            </a:extLst>
          </p:cNvPr>
          <p:cNvSpPr/>
          <p:nvPr/>
        </p:nvSpPr>
        <p:spPr>
          <a:xfrm>
            <a:off x="7395898" y="1597558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5" name="直方体 64">
            <a:extLst>
              <a:ext uri="{FF2B5EF4-FFF2-40B4-BE49-F238E27FC236}">
                <a16:creationId xmlns:a16="http://schemas.microsoft.com/office/drawing/2014/main" id="{B38FC53C-E961-4B2C-9A19-EB78DFA31B03}"/>
              </a:ext>
            </a:extLst>
          </p:cNvPr>
          <p:cNvSpPr>
            <a:spLocks/>
          </p:cNvSpPr>
          <p:nvPr/>
        </p:nvSpPr>
        <p:spPr>
          <a:xfrm>
            <a:off x="7155083" y="1350799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6" name="直方体 65">
            <a:extLst>
              <a:ext uri="{FF2B5EF4-FFF2-40B4-BE49-F238E27FC236}">
                <a16:creationId xmlns:a16="http://schemas.microsoft.com/office/drawing/2014/main" id="{8AFB0FD1-85B1-4C12-9C30-477C38D9D3C6}"/>
              </a:ext>
            </a:extLst>
          </p:cNvPr>
          <p:cNvSpPr/>
          <p:nvPr/>
        </p:nvSpPr>
        <p:spPr>
          <a:xfrm>
            <a:off x="7395898" y="1370588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7" name="直方体 66">
            <a:extLst>
              <a:ext uri="{FF2B5EF4-FFF2-40B4-BE49-F238E27FC236}">
                <a16:creationId xmlns:a16="http://schemas.microsoft.com/office/drawing/2014/main" id="{A1D8FE66-7883-41E5-8D53-B104595F531D}"/>
              </a:ext>
            </a:extLst>
          </p:cNvPr>
          <p:cNvSpPr>
            <a:spLocks/>
          </p:cNvSpPr>
          <p:nvPr/>
        </p:nvSpPr>
        <p:spPr>
          <a:xfrm>
            <a:off x="7155083" y="2916408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8" name="直方体 67">
            <a:extLst>
              <a:ext uri="{FF2B5EF4-FFF2-40B4-BE49-F238E27FC236}">
                <a16:creationId xmlns:a16="http://schemas.microsoft.com/office/drawing/2014/main" id="{90A2267E-0F08-4509-AF73-9EAFAA35870C}"/>
              </a:ext>
            </a:extLst>
          </p:cNvPr>
          <p:cNvSpPr/>
          <p:nvPr/>
        </p:nvSpPr>
        <p:spPr>
          <a:xfrm>
            <a:off x="7395898" y="2943450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9" name="直方体 68">
            <a:extLst>
              <a:ext uri="{FF2B5EF4-FFF2-40B4-BE49-F238E27FC236}">
                <a16:creationId xmlns:a16="http://schemas.microsoft.com/office/drawing/2014/main" id="{16DAB36E-5CCB-477F-B57B-48AA210F44E2}"/>
              </a:ext>
            </a:extLst>
          </p:cNvPr>
          <p:cNvSpPr>
            <a:spLocks/>
          </p:cNvSpPr>
          <p:nvPr/>
        </p:nvSpPr>
        <p:spPr>
          <a:xfrm>
            <a:off x="7155083" y="2699214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0" name="直方体 69">
            <a:extLst>
              <a:ext uri="{FF2B5EF4-FFF2-40B4-BE49-F238E27FC236}">
                <a16:creationId xmlns:a16="http://schemas.microsoft.com/office/drawing/2014/main" id="{57DC42D3-0C23-4C8B-AFD4-825A1DB06167}"/>
              </a:ext>
            </a:extLst>
          </p:cNvPr>
          <p:cNvSpPr/>
          <p:nvPr/>
        </p:nvSpPr>
        <p:spPr>
          <a:xfrm>
            <a:off x="7401810" y="2719003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1" name="フリーフォーム 38">
            <a:extLst>
              <a:ext uri="{FF2B5EF4-FFF2-40B4-BE49-F238E27FC236}">
                <a16:creationId xmlns:a16="http://schemas.microsoft.com/office/drawing/2014/main" id="{95050AC7-38C7-4031-87AC-DF16FE21C0AA}"/>
              </a:ext>
            </a:extLst>
          </p:cNvPr>
          <p:cNvSpPr/>
          <p:nvPr/>
        </p:nvSpPr>
        <p:spPr>
          <a:xfrm flipH="1">
            <a:off x="7814204" y="1234783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2" name="フリーフォーム 38">
            <a:extLst>
              <a:ext uri="{FF2B5EF4-FFF2-40B4-BE49-F238E27FC236}">
                <a16:creationId xmlns:a16="http://schemas.microsoft.com/office/drawing/2014/main" id="{11844FD5-E6C8-45E2-897A-0702CACFA3EE}"/>
              </a:ext>
            </a:extLst>
          </p:cNvPr>
          <p:cNvSpPr/>
          <p:nvPr/>
        </p:nvSpPr>
        <p:spPr>
          <a:xfrm flipH="1">
            <a:off x="7814204" y="1522546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3" name="フリーフォーム 38">
            <a:extLst>
              <a:ext uri="{FF2B5EF4-FFF2-40B4-BE49-F238E27FC236}">
                <a16:creationId xmlns:a16="http://schemas.microsoft.com/office/drawing/2014/main" id="{3607699A-41D0-433D-8FA4-19E7DA87BB9E}"/>
              </a:ext>
            </a:extLst>
          </p:cNvPr>
          <p:cNvSpPr/>
          <p:nvPr/>
        </p:nvSpPr>
        <p:spPr>
          <a:xfrm flipH="1">
            <a:off x="7814204" y="1766968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4" name="フリーフォーム 38">
            <a:extLst>
              <a:ext uri="{FF2B5EF4-FFF2-40B4-BE49-F238E27FC236}">
                <a16:creationId xmlns:a16="http://schemas.microsoft.com/office/drawing/2014/main" id="{C2BD501E-0BFC-43FB-B856-42E6A6041651}"/>
              </a:ext>
            </a:extLst>
          </p:cNvPr>
          <p:cNvSpPr/>
          <p:nvPr/>
        </p:nvSpPr>
        <p:spPr>
          <a:xfrm flipH="1">
            <a:off x="7814204" y="2008132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5" name="フリーフォーム 38">
            <a:extLst>
              <a:ext uri="{FF2B5EF4-FFF2-40B4-BE49-F238E27FC236}">
                <a16:creationId xmlns:a16="http://schemas.microsoft.com/office/drawing/2014/main" id="{AB1B5566-5277-4E45-9A50-497A8494C072}"/>
              </a:ext>
            </a:extLst>
          </p:cNvPr>
          <p:cNvSpPr/>
          <p:nvPr/>
        </p:nvSpPr>
        <p:spPr>
          <a:xfrm flipH="1">
            <a:off x="7823703" y="2635099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6" name="フリーフォーム 38">
            <a:extLst>
              <a:ext uri="{FF2B5EF4-FFF2-40B4-BE49-F238E27FC236}">
                <a16:creationId xmlns:a16="http://schemas.microsoft.com/office/drawing/2014/main" id="{70547B77-F903-4776-8434-5A430B2527DB}"/>
              </a:ext>
            </a:extLst>
          </p:cNvPr>
          <p:cNvSpPr/>
          <p:nvPr/>
        </p:nvSpPr>
        <p:spPr>
          <a:xfrm flipH="1">
            <a:off x="7823703" y="2942627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77" name="コネクタ: カギ線 76">
            <a:extLst>
              <a:ext uri="{FF2B5EF4-FFF2-40B4-BE49-F238E27FC236}">
                <a16:creationId xmlns:a16="http://schemas.microsoft.com/office/drawing/2014/main" id="{39ADC6DA-D11A-43B2-88D6-6CFF4FA2448F}"/>
              </a:ext>
            </a:extLst>
          </p:cNvPr>
          <p:cNvCxnSpPr>
            <a:cxnSpLocks/>
          </p:cNvCxnSpPr>
          <p:nvPr/>
        </p:nvCxnSpPr>
        <p:spPr>
          <a:xfrm>
            <a:off x="9195715" y="1409449"/>
            <a:ext cx="664158" cy="490587"/>
          </a:xfrm>
          <a:prstGeom prst="bentConnector3">
            <a:avLst>
              <a:gd name="adj1" fmla="val 778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0E0CE7B7-3822-4B0A-8A65-6AC0D0783C89}"/>
              </a:ext>
            </a:extLst>
          </p:cNvPr>
          <p:cNvCxnSpPr>
            <a:cxnSpLocks/>
          </p:cNvCxnSpPr>
          <p:nvPr/>
        </p:nvCxnSpPr>
        <p:spPr>
          <a:xfrm>
            <a:off x="9179968" y="1735625"/>
            <a:ext cx="679905" cy="385911"/>
          </a:xfrm>
          <a:prstGeom prst="bentConnector3">
            <a:avLst>
              <a:gd name="adj1" fmla="val 635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3D970431-2986-47D4-A9B4-050792FECEAA}"/>
              </a:ext>
            </a:extLst>
          </p:cNvPr>
          <p:cNvCxnSpPr>
            <a:cxnSpLocks/>
          </p:cNvCxnSpPr>
          <p:nvPr/>
        </p:nvCxnSpPr>
        <p:spPr>
          <a:xfrm>
            <a:off x="9185336" y="2040846"/>
            <a:ext cx="674537" cy="20126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コネクタ: カギ線 79">
            <a:extLst>
              <a:ext uri="{FF2B5EF4-FFF2-40B4-BE49-F238E27FC236}">
                <a16:creationId xmlns:a16="http://schemas.microsoft.com/office/drawing/2014/main" id="{4C5ACB4B-0BFB-4727-84F8-977363EEC1AB}"/>
              </a:ext>
            </a:extLst>
          </p:cNvPr>
          <p:cNvCxnSpPr>
            <a:cxnSpLocks/>
            <a:stCxn id="93" idx="3"/>
          </p:cNvCxnSpPr>
          <p:nvPr/>
        </p:nvCxnSpPr>
        <p:spPr>
          <a:xfrm flipV="1">
            <a:off x="9220216" y="2973050"/>
            <a:ext cx="598661" cy="17121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コネクタ: カギ線 80">
            <a:extLst>
              <a:ext uri="{FF2B5EF4-FFF2-40B4-BE49-F238E27FC236}">
                <a16:creationId xmlns:a16="http://schemas.microsoft.com/office/drawing/2014/main" id="{8AA6A0EC-667E-4594-B0B9-65B2764DC1A9}"/>
              </a:ext>
            </a:extLst>
          </p:cNvPr>
          <p:cNvCxnSpPr>
            <a:cxnSpLocks/>
            <a:stCxn id="92" idx="3"/>
          </p:cNvCxnSpPr>
          <p:nvPr/>
        </p:nvCxnSpPr>
        <p:spPr>
          <a:xfrm flipV="1">
            <a:off x="9220216" y="2806816"/>
            <a:ext cx="623516" cy="4321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コネクタ: カギ線 81">
            <a:extLst>
              <a:ext uri="{FF2B5EF4-FFF2-40B4-BE49-F238E27FC236}">
                <a16:creationId xmlns:a16="http://schemas.microsoft.com/office/drawing/2014/main" id="{1E2C570D-C347-40A9-828D-FBB2F2F1B2BB}"/>
              </a:ext>
            </a:extLst>
          </p:cNvPr>
          <p:cNvCxnSpPr>
            <a:cxnSpLocks/>
          </p:cNvCxnSpPr>
          <p:nvPr/>
        </p:nvCxnSpPr>
        <p:spPr>
          <a:xfrm>
            <a:off x="9179968" y="2210863"/>
            <a:ext cx="694992" cy="182880"/>
          </a:xfrm>
          <a:prstGeom prst="bentConnector3">
            <a:avLst>
              <a:gd name="adj1" fmla="val 393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020E12A6-7613-41EE-AE74-11E2FC36F8E8}"/>
              </a:ext>
            </a:extLst>
          </p:cNvPr>
          <p:cNvCxnSpPr>
            <a:cxnSpLocks/>
          </p:cNvCxnSpPr>
          <p:nvPr/>
        </p:nvCxnSpPr>
        <p:spPr>
          <a:xfrm flipH="1">
            <a:off x="5790217" y="3541567"/>
            <a:ext cx="277573" cy="4223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楕円 85">
            <a:extLst>
              <a:ext uri="{FF2B5EF4-FFF2-40B4-BE49-F238E27FC236}">
                <a16:creationId xmlns:a16="http://schemas.microsoft.com/office/drawing/2014/main" id="{8F0C4EF2-6DA8-4702-AF61-C3C217EA6C11}"/>
              </a:ext>
            </a:extLst>
          </p:cNvPr>
          <p:cNvSpPr/>
          <p:nvPr/>
        </p:nvSpPr>
        <p:spPr>
          <a:xfrm>
            <a:off x="7695336" y="1008574"/>
            <a:ext cx="1622374" cy="253299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B9C278B2-4101-492E-98BF-486ED54FD226}"/>
              </a:ext>
            </a:extLst>
          </p:cNvPr>
          <p:cNvSpPr txBox="1"/>
          <p:nvPr/>
        </p:nvSpPr>
        <p:spPr>
          <a:xfrm>
            <a:off x="8301880" y="1213926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1</a:t>
            </a:r>
            <a:endParaRPr kumimoji="1" lang="ja-JP" altLang="en-US" sz="2000" b="1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8EC807A2-A65A-419A-B257-98DA25D538A4}"/>
              </a:ext>
            </a:extLst>
          </p:cNvPr>
          <p:cNvSpPr txBox="1"/>
          <p:nvPr/>
        </p:nvSpPr>
        <p:spPr>
          <a:xfrm>
            <a:off x="8301880" y="1496993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2</a:t>
            </a:r>
            <a:endParaRPr kumimoji="1" lang="ja-JP" altLang="en-US" sz="2000" b="1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6046FDB8-AFC6-4DFF-81EB-185BBBEDCFA5}"/>
              </a:ext>
            </a:extLst>
          </p:cNvPr>
          <p:cNvSpPr txBox="1"/>
          <p:nvPr/>
        </p:nvSpPr>
        <p:spPr>
          <a:xfrm>
            <a:off x="8301880" y="1749685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3</a:t>
            </a:r>
            <a:endParaRPr kumimoji="1" lang="ja-JP" altLang="en-US" sz="20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56136867-A733-45EB-9B2B-7DC342B94F1D}"/>
              </a:ext>
            </a:extLst>
          </p:cNvPr>
          <p:cNvSpPr txBox="1"/>
          <p:nvPr/>
        </p:nvSpPr>
        <p:spPr>
          <a:xfrm>
            <a:off x="8301880" y="2023052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4</a:t>
            </a:r>
            <a:endParaRPr kumimoji="1" lang="ja-JP" altLang="en-US" sz="20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0F3E13DB-4864-4FDC-A43F-12890E83EA04}"/>
              </a:ext>
            </a:extLst>
          </p:cNvPr>
          <p:cNvSpPr txBox="1"/>
          <p:nvPr/>
        </p:nvSpPr>
        <p:spPr>
          <a:xfrm rot="5400000" flipH="1">
            <a:off x="8438094" y="2252460"/>
            <a:ext cx="60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~</a:t>
            </a:r>
            <a:endParaRPr lang="ja-JP" altLang="en-US" sz="3200" dirty="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DDCE1F22-B073-49CA-BCD4-3DE4BD12AD14}"/>
              </a:ext>
            </a:extLst>
          </p:cNvPr>
          <p:cNvSpPr txBox="1"/>
          <p:nvPr/>
        </p:nvSpPr>
        <p:spPr>
          <a:xfrm>
            <a:off x="8301880" y="2649979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</a:t>
            </a:r>
            <a:r>
              <a:rPr lang="en-US" altLang="ja-JP" sz="2000" b="1" dirty="0"/>
              <a:t>15</a:t>
            </a:r>
            <a:endParaRPr kumimoji="1" lang="ja-JP" altLang="en-US" sz="2000" b="1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4D94EDBA-D375-4DCC-BF07-EDA4448F299E}"/>
              </a:ext>
            </a:extLst>
          </p:cNvPr>
          <p:cNvSpPr txBox="1"/>
          <p:nvPr/>
        </p:nvSpPr>
        <p:spPr>
          <a:xfrm>
            <a:off x="8301880" y="2944211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</a:t>
            </a:r>
            <a:r>
              <a:rPr lang="en-US" altLang="ja-JP" sz="2000" b="1" dirty="0"/>
              <a:t>16</a:t>
            </a:r>
            <a:endParaRPr kumimoji="1" lang="ja-JP" altLang="en-US" sz="2000" b="1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21C31308-0EEE-4A81-9D9A-473CE759B6CE}"/>
              </a:ext>
            </a:extLst>
          </p:cNvPr>
          <p:cNvSpPr txBox="1"/>
          <p:nvPr/>
        </p:nvSpPr>
        <p:spPr>
          <a:xfrm rot="5400000" flipH="1">
            <a:off x="9050587" y="2258190"/>
            <a:ext cx="60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~</a:t>
            </a:r>
            <a:endParaRPr lang="ja-JP" altLang="en-US" sz="3200" dirty="0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DB98B913-D8B7-410E-8F45-A57B35EFFAD4}"/>
              </a:ext>
            </a:extLst>
          </p:cNvPr>
          <p:cNvSpPr txBox="1"/>
          <p:nvPr/>
        </p:nvSpPr>
        <p:spPr>
          <a:xfrm rot="5400000" flipH="1">
            <a:off x="7767748" y="2192068"/>
            <a:ext cx="60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~</a:t>
            </a:r>
            <a:endParaRPr lang="ja-JP" altLang="en-US" sz="3200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467C6E1D-CE89-4291-8562-2B4B8D4B182C}"/>
              </a:ext>
            </a:extLst>
          </p:cNvPr>
          <p:cNvSpPr txBox="1"/>
          <p:nvPr/>
        </p:nvSpPr>
        <p:spPr>
          <a:xfrm rot="5400000" flipH="1">
            <a:off x="7103017" y="2229877"/>
            <a:ext cx="60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~</a:t>
            </a:r>
            <a:endParaRPr lang="ja-JP" altLang="en-US" sz="3200" dirty="0"/>
          </a:p>
        </p:txBody>
      </p:sp>
      <p:cxnSp>
        <p:nvCxnSpPr>
          <p:cNvPr id="100" name="直線矢印コネクタ 99">
            <a:extLst>
              <a:ext uri="{FF2B5EF4-FFF2-40B4-BE49-F238E27FC236}">
                <a16:creationId xmlns:a16="http://schemas.microsoft.com/office/drawing/2014/main" id="{32DC61D0-0AD5-4AAF-B251-F033EF47C2E7}"/>
              </a:ext>
            </a:extLst>
          </p:cNvPr>
          <p:cNvCxnSpPr/>
          <p:nvPr/>
        </p:nvCxnSpPr>
        <p:spPr>
          <a:xfrm flipH="1">
            <a:off x="8615143" y="3360585"/>
            <a:ext cx="225128" cy="8910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DA37D0DA-DEF8-4404-851B-BD30461197DF}"/>
              </a:ext>
            </a:extLst>
          </p:cNvPr>
          <p:cNvSpPr/>
          <p:nvPr/>
        </p:nvSpPr>
        <p:spPr>
          <a:xfrm>
            <a:off x="5839931" y="4235682"/>
            <a:ext cx="6014941" cy="25767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9B11ABCB-095C-49D5-A5A8-B7D6D973A8A3}"/>
              </a:ext>
            </a:extLst>
          </p:cNvPr>
          <p:cNvSpPr txBox="1"/>
          <p:nvPr/>
        </p:nvSpPr>
        <p:spPr>
          <a:xfrm>
            <a:off x="8617063" y="4514317"/>
            <a:ext cx="3223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Ratio of incident X-ray</a:t>
            </a:r>
          </a:p>
          <a:p>
            <a:pPr algn="ctr"/>
            <a:r>
              <a:rPr kumimoji="1" lang="en-US" altLang="ja-JP" sz="2000" b="1" dirty="0"/>
              <a:t> and transmitted X-ray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75126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5" y="1058099"/>
            <a:ext cx="5887163" cy="445644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448211" y="1070381"/>
            <a:ext cx="2738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Line attenuation </a:t>
            </a:r>
          </a:p>
          <a:p>
            <a:pPr algn="ctr"/>
            <a:r>
              <a:rPr lang="en-US" altLang="ja-JP" sz="2000" dirty="0"/>
              <a:t>c</a:t>
            </a:r>
            <a:r>
              <a:rPr kumimoji="1" lang="en-US" altLang="ja-JP" sz="2000" dirty="0"/>
              <a:t>o</a:t>
            </a:r>
            <a:r>
              <a:rPr lang="en-US" altLang="ja-JP" sz="2000" dirty="0"/>
              <a:t>efficient </a:t>
            </a:r>
            <a:r>
              <a:rPr kumimoji="1" lang="en-US" altLang="ja-JP" sz="2000" dirty="0"/>
              <a:t>(LAC)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8308372" y="1598275"/>
                <a:ext cx="2591746" cy="573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320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000" dirty="0"/>
                  <a:t>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kumimoji="1" lang="en-US" altLang="ja-JP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sz="2000" dirty="0"/>
                  <a:t>/g]</a:t>
                </a:r>
                <a:endParaRPr kumimoji="1" lang="ja-JP" altLang="en-US" sz="3200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372" y="1598275"/>
                <a:ext cx="2591746" cy="573427"/>
              </a:xfrm>
              <a:prstGeom prst="rect">
                <a:avLst/>
              </a:prstGeom>
              <a:blipFill>
                <a:blip r:embed="rId3"/>
                <a:stretch>
                  <a:fillRect b="-138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10360779" y="1586927"/>
                <a:ext cx="187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ja-JP" altLang="en-US" sz="320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kumimoji="1" lang="ja-JP" altLang="en-US" sz="3200" dirty="0"/>
                  <a:t> </a:t>
                </a:r>
                <a:r>
                  <a:rPr kumimoji="1" lang="en-US" altLang="ja-JP" sz="2000" dirty="0"/>
                  <a:t>[g/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en-US" altLang="ja-JP" sz="2000" dirty="0"/>
                  <a:t>]</a:t>
                </a:r>
                <a:endParaRPr kumimoji="1" lang="ja-JP" altLang="en-US" sz="3200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0779" y="1586927"/>
                <a:ext cx="1879600" cy="584775"/>
              </a:xfrm>
              <a:prstGeom prst="rect">
                <a:avLst/>
              </a:prstGeom>
              <a:blipFill>
                <a:blip r:embed="rId4"/>
                <a:stretch>
                  <a:fillRect b="-114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004522" y="1614284"/>
                <a:ext cx="187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ja-JP" altLang="en-US" sz="320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000" dirty="0"/>
                  <a:t>[/cm]</a:t>
                </a:r>
                <a:endParaRPr kumimoji="1" lang="ja-JP" altLang="en-US" sz="3200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522" y="1614284"/>
                <a:ext cx="1879600" cy="584775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6284096" y="3204378"/>
            <a:ext cx="6956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Depending on the density of the materials,</a:t>
            </a:r>
          </a:p>
          <a:p>
            <a:r>
              <a:rPr lang="en-US" altLang="ja-JP" sz="2000" dirty="0"/>
              <a:t>Different materials will have the same CT value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23513" y="4793368"/>
            <a:ext cx="6078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Conventional CT,</a:t>
            </a:r>
          </a:p>
          <a:p>
            <a:r>
              <a:rPr kumimoji="1" lang="en-US" altLang="ja-JP" sz="2400" dirty="0"/>
              <a:t>CT value is </a:t>
            </a:r>
            <a:r>
              <a:rPr lang="en-US" altLang="ja-JP" sz="2400" dirty="0"/>
              <a:t>the only parameter.</a:t>
            </a:r>
          </a:p>
          <a:p>
            <a:r>
              <a:rPr lang="ja-JP" altLang="en-US" sz="2400" dirty="0"/>
              <a:t>                          ↓</a:t>
            </a:r>
            <a:endParaRPr kumimoji="1" lang="en-US" altLang="ja-JP" sz="2400" dirty="0"/>
          </a:p>
          <a:p>
            <a:r>
              <a:rPr lang="en-US" altLang="ja-JP" sz="2400" dirty="0"/>
              <a:t>It is difficult to discriminate materials</a:t>
            </a:r>
            <a:endParaRPr kumimoji="1" lang="en-US" altLang="ja-JP" sz="2400" dirty="0"/>
          </a:p>
        </p:txBody>
      </p:sp>
      <p:sp>
        <p:nvSpPr>
          <p:cNvPr id="14" name="角丸四角形 13"/>
          <p:cNvSpPr/>
          <p:nvPr/>
        </p:nvSpPr>
        <p:spPr>
          <a:xfrm>
            <a:off x="6201794" y="3080163"/>
            <a:ext cx="5821594" cy="90432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6612444" y="4793368"/>
            <a:ext cx="5509705" cy="15872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>
            <a:off x="8656794" y="2339345"/>
            <a:ext cx="838200" cy="4827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下矢印 16"/>
          <p:cNvSpPr/>
          <p:nvPr/>
        </p:nvSpPr>
        <p:spPr>
          <a:xfrm>
            <a:off x="8853352" y="4215698"/>
            <a:ext cx="838200" cy="4827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0277" y="5799901"/>
            <a:ext cx="7380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If the photon energy is constant, 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</a:rPr>
              <a:t>MLAC </a:t>
            </a:r>
            <a:r>
              <a:rPr lang="en-US" altLang="ja-JP" sz="2400" dirty="0">
                <a:solidFill>
                  <a:srgbClr val="FF0000"/>
                </a:solidFill>
              </a:rPr>
              <a:t>becomes a substance-specific value </a:t>
            </a:r>
            <a:r>
              <a:rPr kumimoji="1" lang="en-US" altLang="ja-JP" sz="2400" dirty="0">
                <a:solidFill>
                  <a:srgbClr val="FF0000"/>
                </a:solidFill>
              </a:rPr>
              <a:t>  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/>
          <p:cNvCxnSpPr>
            <a:cxnSpLocks/>
          </p:cNvCxnSpPr>
          <p:nvPr/>
        </p:nvCxnSpPr>
        <p:spPr>
          <a:xfrm flipH="1" flipV="1">
            <a:off x="3086194" y="5263784"/>
            <a:ext cx="143173" cy="5361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1">
            <a:extLst>
              <a:ext uri="{FF2B5EF4-FFF2-40B4-BE49-F238E27FC236}">
                <a16:creationId xmlns:a16="http://schemas.microsoft.com/office/drawing/2014/main" id="{BCBB6287-155D-41F7-AC06-3676BED9B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M</a:t>
            </a:r>
            <a:r>
              <a:rPr kumimoji="1" lang="en-US" altLang="ja-JP" b="1" dirty="0"/>
              <a:t>aterial identification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34FA9FA-D01A-4D71-A2F0-AC4DC53065EC}"/>
                  </a:ext>
                </a:extLst>
              </p:cNvPr>
              <p:cNvSpPr txBox="1"/>
              <p:nvPr/>
            </p:nvSpPr>
            <p:spPr>
              <a:xfrm rot="16200000">
                <a:off x="-2074582" y="3050936"/>
                <a:ext cx="46581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Mass line attenuation coefficient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1" lang="en-US" altLang="ja-JP" dirty="0"/>
                  <a:t>)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34FA9FA-D01A-4D71-A2F0-AC4DC5306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074582" y="3050936"/>
                <a:ext cx="4658197" cy="369332"/>
              </a:xfrm>
              <a:prstGeom prst="rect">
                <a:avLst/>
              </a:prstGeom>
              <a:blipFill>
                <a:blip r:embed="rId6"/>
                <a:stretch>
                  <a:fillRect l="-6557" t="-1440" r="-26230" b="-1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D253E60-BB5A-4FD0-B408-198C97267A4C}"/>
              </a:ext>
            </a:extLst>
          </p:cNvPr>
          <p:cNvSpPr txBox="1"/>
          <p:nvPr/>
        </p:nvSpPr>
        <p:spPr>
          <a:xfrm>
            <a:off x="2288397" y="4942102"/>
            <a:ext cx="25364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Photon energy (keV)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3081085-489D-476A-A55C-2696F155353D}"/>
              </a:ext>
            </a:extLst>
          </p:cNvPr>
          <p:cNvSpPr txBox="1"/>
          <p:nvPr/>
        </p:nvSpPr>
        <p:spPr>
          <a:xfrm>
            <a:off x="1391054" y="4237522"/>
            <a:ext cx="7587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1600" dirty="0">
              <a:solidFill>
                <a:schemeClr val="accent6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160066C-EABE-45A6-A861-F3E96EDCCE63}"/>
              </a:ext>
            </a:extLst>
          </p:cNvPr>
          <p:cNvSpPr txBox="1"/>
          <p:nvPr/>
        </p:nvSpPr>
        <p:spPr>
          <a:xfrm>
            <a:off x="1909018" y="1778267"/>
            <a:ext cx="7587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sz="1600" dirty="0">
              <a:solidFill>
                <a:schemeClr val="accent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97934C-D995-43E3-8642-B1EE55900598}"/>
              </a:ext>
            </a:extLst>
          </p:cNvPr>
          <p:cNvSpPr txBox="1"/>
          <p:nvPr/>
        </p:nvSpPr>
        <p:spPr>
          <a:xfrm>
            <a:off x="2223070" y="3627755"/>
            <a:ext cx="11455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accent6"/>
                </a:solidFill>
              </a:rPr>
              <a:t>water</a:t>
            </a:r>
            <a:endParaRPr kumimoji="1" lang="ja-JP" altLang="en-US" sz="2800" dirty="0">
              <a:solidFill>
                <a:schemeClr val="accent6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753FC2F-5967-45D7-98BF-936922CEA070}"/>
              </a:ext>
            </a:extLst>
          </p:cNvPr>
          <p:cNvSpPr txBox="1"/>
          <p:nvPr/>
        </p:nvSpPr>
        <p:spPr>
          <a:xfrm>
            <a:off x="3350431" y="2276395"/>
            <a:ext cx="13508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accent1"/>
                </a:solidFill>
              </a:rPr>
              <a:t>iodine</a:t>
            </a:r>
            <a:endParaRPr kumimoji="1" lang="ja-JP" altLang="en-US" sz="2800" dirty="0">
              <a:solidFill>
                <a:schemeClr val="accent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FBF67E6-AB12-4C36-B32B-0A14AA94E88B}"/>
              </a:ext>
            </a:extLst>
          </p:cNvPr>
          <p:cNvSpPr txBox="1"/>
          <p:nvPr/>
        </p:nvSpPr>
        <p:spPr>
          <a:xfrm>
            <a:off x="7757262" y="1092427"/>
            <a:ext cx="2858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Mass line attenuation </a:t>
            </a:r>
          </a:p>
          <a:p>
            <a:pPr algn="ctr"/>
            <a:r>
              <a:rPr lang="en-US" altLang="ja-JP" sz="2000" dirty="0"/>
              <a:t>c</a:t>
            </a:r>
            <a:r>
              <a:rPr kumimoji="1" lang="en-US" altLang="ja-JP" sz="2000" dirty="0"/>
              <a:t>o</a:t>
            </a:r>
            <a:r>
              <a:rPr lang="en-US" altLang="ja-JP" sz="2000" dirty="0"/>
              <a:t>efficient </a:t>
            </a:r>
            <a:r>
              <a:rPr kumimoji="1" lang="en-US" altLang="ja-JP" sz="2000" dirty="0"/>
              <a:t>(MLAC)</a:t>
            </a:r>
            <a:endParaRPr kumimoji="1" lang="ja-JP" altLang="en-US" sz="2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D18782-7EAE-494D-BB0F-F40351FDFCAA}"/>
              </a:ext>
            </a:extLst>
          </p:cNvPr>
          <p:cNvSpPr txBox="1"/>
          <p:nvPr/>
        </p:nvSpPr>
        <p:spPr>
          <a:xfrm>
            <a:off x="10445868" y="1210435"/>
            <a:ext cx="1643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Density </a:t>
            </a:r>
            <a:endParaRPr kumimoji="1" lang="ja-JP" altLang="en-US" sz="20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4503F88-A63D-4F6A-9045-8F01BB017DC4}"/>
              </a:ext>
            </a:extLst>
          </p:cNvPr>
          <p:cNvSpPr txBox="1"/>
          <p:nvPr/>
        </p:nvSpPr>
        <p:spPr>
          <a:xfrm>
            <a:off x="7374395" y="1660796"/>
            <a:ext cx="110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/>
              <a:t>=</a:t>
            </a:r>
            <a:endParaRPr kumimoji="1" lang="ja-JP" altLang="en-US" sz="32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DD07805-FE0E-43A0-BF57-8321B090E712}"/>
              </a:ext>
            </a:extLst>
          </p:cNvPr>
          <p:cNvSpPr txBox="1"/>
          <p:nvPr/>
        </p:nvSpPr>
        <p:spPr>
          <a:xfrm>
            <a:off x="9644005" y="1677581"/>
            <a:ext cx="110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/>
              <a:t>×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20342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17181B-3A2D-4104-A5DE-997E198F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Count rate of our system</a:t>
            </a:r>
            <a:endParaRPr kumimoji="1" lang="ja-JP" altLang="en-US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1FA4A1-7404-4A9F-BB6F-82F11BA1B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3518"/>
          <a:stretch/>
        </p:blipFill>
        <p:spPr>
          <a:xfrm>
            <a:off x="6132629" y="1344717"/>
            <a:ext cx="5916165" cy="526873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F313BF5-4190-43DF-A541-FD4FB62FD3CD}"/>
              </a:ext>
            </a:extLst>
          </p:cNvPr>
          <p:cNvSpPr/>
          <p:nvPr/>
        </p:nvSpPr>
        <p:spPr>
          <a:xfrm>
            <a:off x="82058" y="1392001"/>
            <a:ext cx="5636421" cy="997279"/>
          </a:xfrm>
          <a:prstGeom prst="rect">
            <a:avLst/>
          </a:prstGeom>
          <a:noFill/>
          <a:ln w="38100">
            <a:solidFill>
              <a:srgbClr val="4234F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5AE2B55-4834-4D72-A09D-3DE68E4EBAF4}"/>
              </a:ext>
            </a:extLst>
          </p:cNvPr>
          <p:cNvSpPr txBox="1"/>
          <p:nvPr/>
        </p:nvSpPr>
        <p:spPr>
          <a:xfrm>
            <a:off x="207922" y="1119016"/>
            <a:ext cx="2073091" cy="523220"/>
          </a:xfrm>
          <a:prstGeom prst="rect">
            <a:avLst/>
          </a:prstGeom>
          <a:solidFill>
            <a:srgbClr val="4234F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Motivation</a:t>
            </a:r>
            <a:r>
              <a:rPr lang="ja-JP" altLang="en-US" sz="2800" dirty="0">
                <a:solidFill>
                  <a:schemeClr val="bg1"/>
                </a:solidFill>
              </a:rPr>
              <a:t> 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1252E0F-04C6-439F-8FED-3BD41B6A66F3}"/>
                  </a:ext>
                </a:extLst>
              </p:cNvPr>
              <p:cNvSpPr txBox="1"/>
              <p:nvPr/>
            </p:nvSpPr>
            <p:spPr>
              <a:xfrm>
                <a:off x="8050888" y="6248660"/>
                <a:ext cx="248637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nput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rate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1252E0F-04C6-439F-8FED-3BD41B6A6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888" y="6248660"/>
                <a:ext cx="2486379" cy="461665"/>
              </a:xfrm>
              <a:prstGeom prst="rect">
                <a:avLst/>
              </a:prstGeom>
              <a:blipFill>
                <a:blip r:embed="rId3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EE9AD68-8ACC-471E-B7F5-E11B49DD4A8F}"/>
                  </a:ext>
                </a:extLst>
              </p:cNvPr>
              <p:cNvSpPr txBox="1"/>
              <p:nvPr/>
            </p:nvSpPr>
            <p:spPr>
              <a:xfrm rot="16200000">
                <a:off x="4852810" y="3443497"/>
                <a:ext cx="248637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>
                          <a:latin typeface="Cambria Math" panose="02040503050406030204" pitchFamily="18" charset="0"/>
                        </a:rPr>
                        <m:t>O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utput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rate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EE9AD68-8ACC-471E-B7F5-E11B49DD4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852810" y="3443497"/>
                <a:ext cx="2486379" cy="461665"/>
              </a:xfrm>
              <a:prstGeom prst="rect">
                <a:avLst/>
              </a:prstGeom>
              <a:blipFill>
                <a:blip r:embed="rId4"/>
                <a:stretch>
                  <a:fillRect r="-131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8569E0C-8BD1-4BF0-AFC2-CE80704B406F}"/>
              </a:ext>
            </a:extLst>
          </p:cNvPr>
          <p:cNvSpPr txBox="1"/>
          <p:nvPr/>
        </p:nvSpPr>
        <p:spPr>
          <a:xfrm>
            <a:off x="8998782" y="4572694"/>
            <a:ext cx="2859178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Measurement</a:t>
            </a:r>
            <a:r>
              <a:rPr lang="ja-JP" altLang="en-US" sz="2400" dirty="0"/>
              <a:t> </a:t>
            </a:r>
            <a:r>
              <a:rPr lang="en-US" altLang="ja-JP" sz="2400" dirty="0"/>
              <a:t>data</a:t>
            </a:r>
            <a:endParaRPr kumimoji="1" lang="ja-JP" altLang="en-US" sz="2400" dirty="0"/>
          </a:p>
        </p:txBody>
      </p:sp>
      <p:sp>
        <p:nvSpPr>
          <p:cNvPr id="12" name="円/楕円 21">
            <a:extLst>
              <a:ext uri="{FF2B5EF4-FFF2-40B4-BE49-F238E27FC236}">
                <a16:creationId xmlns:a16="http://schemas.microsoft.com/office/drawing/2014/main" id="{95FDF9AF-40BD-4E95-979B-CEC566DED08E}"/>
              </a:ext>
            </a:extLst>
          </p:cNvPr>
          <p:cNvSpPr/>
          <p:nvPr/>
        </p:nvSpPr>
        <p:spPr>
          <a:xfrm rot="3960000">
            <a:off x="10086611" y="3698752"/>
            <a:ext cx="481755" cy="587474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BC6FA9F2-5D8F-4107-B3DD-352E4DF75A49}"/>
              </a:ext>
            </a:extLst>
          </p:cNvPr>
          <p:cNvCxnSpPr>
            <a:cxnSpLocks/>
          </p:cNvCxnSpPr>
          <p:nvPr/>
        </p:nvCxnSpPr>
        <p:spPr>
          <a:xfrm>
            <a:off x="10432975" y="4178443"/>
            <a:ext cx="104292" cy="4145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62A3F63-9604-46EB-A7AE-47718B811313}"/>
                  </a:ext>
                </a:extLst>
              </p:cNvPr>
              <p:cNvSpPr txBox="1"/>
              <p:nvPr/>
            </p:nvSpPr>
            <p:spPr>
              <a:xfrm>
                <a:off x="-471976" y="1681394"/>
                <a:ext cx="70214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/>
                  <a:t>The radiation dose of CT is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8~9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ja-JP" altLang="en-US" sz="2000" dirty="0"/>
              </a:p>
              <a:p>
                <a:pPr algn="ctr"/>
                <a:r>
                  <a:rPr lang="en-US" altLang="ja-JP" sz="2000" dirty="0"/>
                  <a:t>It is necessary to investigate X-ray tolerance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62A3F63-9604-46EB-A7AE-47718B811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1976" y="1681394"/>
                <a:ext cx="7021481" cy="707886"/>
              </a:xfrm>
              <a:prstGeom prst="rect">
                <a:avLst/>
              </a:prstGeom>
              <a:blipFill>
                <a:blip r:embed="rId5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四角形吹き出し 2">
                <a:extLst>
                  <a:ext uri="{FF2B5EF4-FFF2-40B4-BE49-F238E27FC236}">
                    <a16:creationId xmlns:a16="http://schemas.microsoft.com/office/drawing/2014/main" id="{D3D47EDE-910A-4DB4-BAAD-17E820BB4FAA}"/>
                  </a:ext>
                </a:extLst>
              </p:cNvPr>
              <p:cNvSpPr/>
              <p:nvPr/>
            </p:nvSpPr>
            <p:spPr>
              <a:xfrm>
                <a:off x="606334" y="3213714"/>
                <a:ext cx="4474904" cy="1118302"/>
              </a:xfrm>
              <a:prstGeom prst="wedgeRectCallout">
                <a:avLst>
                  <a:gd name="adj1" fmla="val 69624"/>
                  <a:gd name="adj2" fmla="val -32115"/>
                </a:avLst>
              </a:prstGeom>
              <a:noFill/>
              <a:ln w="38100">
                <a:solidFill>
                  <a:srgbClr val="4234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3200" dirty="0">
                    <a:ln w="0"/>
                    <a:solidFill>
                      <a:srgbClr val="FF0000"/>
                    </a:solidFill>
                    <a:effectLst/>
                  </a:rPr>
                  <a:t>Measured output rate  </a:t>
                </a:r>
                <a:r>
                  <a:rPr lang="ja-JP" altLang="en-US" sz="3200" dirty="0">
                    <a:ln w="0"/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3200" dirty="0">
                    <a:ln w="0"/>
                    <a:solidFill>
                      <a:srgbClr val="FF0000"/>
                    </a:solidFill>
                    <a:effectLst/>
                  </a:rPr>
                  <a:t>5MHz/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200" i="1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3200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US" altLang="ja-JP" sz="3200" i="1">
                            <a:ln w="0"/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ja-JP" sz="3200" dirty="0">
                  <a:ln w="0"/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" name="四角形吹き出し 2">
                <a:extLst>
                  <a:ext uri="{FF2B5EF4-FFF2-40B4-BE49-F238E27FC236}">
                    <a16:creationId xmlns:a16="http://schemas.microsoft.com/office/drawing/2014/main" id="{D3D47EDE-910A-4DB4-BAAD-17E820BB4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34" y="3213714"/>
                <a:ext cx="4474904" cy="1118302"/>
              </a:xfrm>
              <a:prstGeom prst="wedgeRectCallout">
                <a:avLst>
                  <a:gd name="adj1" fmla="val 69624"/>
                  <a:gd name="adj2" fmla="val -32115"/>
                </a:avLst>
              </a:prstGeom>
              <a:blipFill>
                <a:blip r:embed="rId6"/>
                <a:stretch>
                  <a:fillRect l="-554" t="-3158" b="-13684"/>
                </a:stretch>
              </a:blipFill>
              <a:ln w="38100">
                <a:solidFill>
                  <a:srgbClr val="4234FC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角丸四角形 24">
            <a:extLst>
              <a:ext uri="{FF2B5EF4-FFF2-40B4-BE49-F238E27FC236}">
                <a16:creationId xmlns:a16="http://schemas.microsoft.com/office/drawing/2014/main" id="{4D97F7A3-4E3C-4AAD-A679-23DD74143329}"/>
              </a:ext>
            </a:extLst>
          </p:cNvPr>
          <p:cNvSpPr/>
          <p:nvPr/>
        </p:nvSpPr>
        <p:spPr>
          <a:xfrm>
            <a:off x="5860312" y="943115"/>
            <a:ext cx="6276941" cy="5828185"/>
          </a:xfrm>
          <a:prstGeom prst="roundRect">
            <a:avLst>
              <a:gd name="adj" fmla="val 4692"/>
            </a:avLst>
          </a:prstGeom>
          <a:noFill/>
          <a:ln w="38100">
            <a:solidFill>
              <a:srgbClr val="4234F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AA7FCA3-7BA0-49A6-821F-E0B68CC66541}"/>
              </a:ext>
            </a:extLst>
          </p:cNvPr>
          <p:cNvSpPr txBox="1"/>
          <p:nvPr/>
        </p:nvSpPr>
        <p:spPr>
          <a:xfrm>
            <a:off x="6132513" y="832638"/>
            <a:ext cx="5977429" cy="461665"/>
          </a:xfrm>
          <a:prstGeom prst="rect">
            <a:avLst/>
          </a:prstGeom>
          <a:solidFill>
            <a:srgbClr val="4234F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X-ray count rate</a:t>
            </a:r>
            <a:r>
              <a:rPr lang="ja-JP" altLang="en-US" sz="2400" dirty="0">
                <a:solidFill>
                  <a:schemeClr val="bg1"/>
                </a:solidFill>
              </a:rPr>
              <a:t> </a:t>
            </a:r>
            <a:r>
              <a:rPr lang="en-US" altLang="ja-JP" sz="2400" dirty="0">
                <a:solidFill>
                  <a:schemeClr val="bg1"/>
                </a:solidFill>
              </a:rPr>
              <a:t>(Tube voltage : 150kV) 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角丸四角形 32">
            <a:extLst>
              <a:ext uri="{FF2B5EF4-FFF2-40B4-BE49-F238E27FC236}">
                <a16:creationId xmlns:a16="http://schemas.microsoft.com/office/drawing/2014/main" id="{B7FDEBD1-D6E7-4E10-92DE-E685786E9B59}"/>
              </a:ext>
            </a:extLst>
          </p:cNvPr>
          <p:cNvSpPr/>
          <p:nvPr/>
        </p:nvSpPr>
        <p:spPr>
          <a:xfrm>
            <a:off x="87732" y="4742866"/>
            <a:ext cx="5620209" cy="1200329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4234F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B74E928-F51C-4B14-9C6B-76496ABA8D49}"/>
                  </a:ext>
                </a:extLst>
              </p:cNvPr>
              <p:cNvSpPr txBox="1"/>
              <p:nvPr/>
            </p:nvSpPr>
            <p:spPr>
              <a:xfrm>
                <a:off x="296072" y="4840564"/>
                <a:ext cx="63415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chemeClr val="tx1"/>
                    </a:solidFill>
                  </a:rPr>
                  <a:t>Counted </a:t>
                </a:r>
                <a:r>
                  <a:rPr lang="en-US" altLang="ja-JP" sz="2000" dirty="0"/>
                  <a:t>~1/100 of conventional </a:t>
                </a:r>
                <a:r>
                  <a:rPr kumimoji="1" lang="en-US" altLang="ja-JP" sz="2000" dirty="0">
                    <a:solidFill>
                      <a:schemeClr val="tx1"/>
                    </a:solidFill>
                  </a:rPr>
                  <a:t>CT rate  </a:t>
                </a:r>
                <a:r>
                  <a:rPr lang="ja-JP" altLang="en-US" sz="2000" dirty="0"/>
                  <a:t>    </a:t>
                </a:r>
                <a:endParaRPr lang="en-US" altLang="ja-JP" sz="2000" dirty="0"/>
              </a:p>
              <a:p>
                <a:r>
                  <a:rPr lang="en-US" altLang="ja-JP" sz="2000" dirty="0"/>
                  <a:t>          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We attempted  CT imaging</a:t>
                </a:r>
              </a:p>
              <a:p>
                <a:r>
                  <a:rPr lang="en-US" altLang="ja-JP" sz="2000" dirty="0"/>
                  <a:t> under low dose rate (several MHz/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ln w="0"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000">
                            <a:ln w="0"/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US" altLang="ja-JP" sz="2000" i="1">
                            <a:ln w="0"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sz="20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B74E928-F51C-4B14-9C6B-76496ABA8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72" y="4840564"/>
                <a:ext cx="6341583" cy="1015663"/>
              </a:xfrm>
              <a:prstGeom prst="rect">
                <a:avLst/>
              </a:prstGeom>
              <a:blipFill>
                <a:blip r:embed="rId7"/>
                <a:stretch>
                  <a:fillRect l="-1058" t="-2994" b="-101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矢印: 下 20">
            <a:extLst>
              <a:ext uri="{FF2B5EF4-FFF2-40B4-BE49-F238E27FC236}">
                <a16:creationId xmlns:a16="http://schemas.microsoft.com/office/drawing/2014/main" id="{E9C6FD0B-2B82-4189-A6C6-7AB1F9A95975}"/>
              </a:ext>
            </a:extLst>
          </p:cNvPr>
          <p:cNvSpPr/>
          <p:nvPr/>
        </p:nvSpPr>
        <p:spPr>
          <a:xfrm>
            <a:off x="2705201" y="4268989"/>
            <a:ext cx="819411" cy="550189"/>
          </a:xfrm>
          <a:prstGeom prst="downArrow">
            <a:avLst/>
          </a:prstGeom>
          <a:solidFill>
            <a:srgbClr val="64BB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C072A35F-32AE-495B-8597-B4BBEF593FF4}"/>
              </a:ext>
            </a:extLst>
          </p:cNvPr>
          <p:cNvSpPr/>
          <p:nvPr/>
        </p:nvSpPr>
        <p:spPr>
          <a:xfrm>
            <a:off x="175637" y="2070797"/>
            <a:ext cx="208340" cy="181842"/>
          </a:xfrm>
          <a:prstGeom prst="rightArrow">
            <a:avLst/>
          </a:prstGeom>
          <a:solidFill>
            <a:srgbClr val="4234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B1CE59C0-614C-4FF2-B7E8-32F0E559915F}"/>
              </a:ext>
            </a:extLst>
          </p:cNvPr>
          <p:cNvSpPr/>
          <p:nvPr/>
        </p:nvSpPr>
        <p:spPr>
          <a:xfrm>
            <a:off x="1379407" y="3897912"/>
            <a:ext cx="350195" cy="204069"/>
          </a:xfrm>
          <a:prstGeom prst="rightArrow">
            <a:avLst/>
          </a:prstGeom>
          <a:solidFill>
            <a:srgbClr val="4234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E08448D-74F8-4BE7-8CEC-752510ED44CE}"/>
              </a:ext>
            </a:extLst>
          </p:cNvPr>
          <p:cNvSpPr/>
          <p:nvPr/>
        </p:nvSpPr>
        <p:spPr>
          <a:xfrm>
            <a:off x="713135" y="5245120"/>
            <a:ext cx="350195" cy="204069"/>
          </a:xfrm>
          <a:prstGeom prst="rightArrow">
            <a:avLst/>
          </a:prstGeom>
          <a:solidFill>
            <a:srgbClr val="4234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045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0CD715-B4A7-4880-9D73-386072FD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Energy resolution of our PC-CT system</a:t>
            </a:r>
            <a:endParaRPr kumimoji="1" lang="ja-JP" altLang="en-US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1E338D-4BF5-4827-88A6-F59CF6EF3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62" y="1312600"/>
            <a:ext cx="6310838" cy="5443799"/>
          </a:xfrm>
          <a:prstGeom prst="rect">
            <a:avLst/>
          </a:prstGeom>
        </p:spPr>
      </p:pic>
      <p:sp>
        <p:nvSpPr>
          <p:cNvPr id="5" name="角丸四角形 1">
            <a:extLst>
              <a:ext uri="{FF2B5EF4-FFF2-40B4-BE49-F238E27FC236}">
                <a16:creationId xmlns:a16="http://schemas.microsoft.com/office/drawing/2014/main" id="{204D3397-D2F5-42DA-B553-4CF226F9AD06}"/>
              </a:ext>
            </a:extLst>
          </p:cNvPr>
          <p:cNvSpPr/>
          <p:nvPr/>
        </p:nvSpPr>
        <p:spPr>
          <a:xfrm>
            <a:off x="5679564" y="1143000"/>
            <a:ext cx="6372736" cy="5613399"/>
          </a:xfrm>
          <a:prstGeom prst="roundRect">
            <a:avLst>
              <a:gd name="adj" fmla="val 4692"/>
            </a:avLst>
          </a:prstGeom>
          <a:noFill/>
          <a:ln w="38100">
            <a:solidFill>
              <a:srgbClr val="4234F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2EF5A8D-BA00-4C98-95E3-50EB70D992C8}"/>
                  </a:ext>
                </a:extLst>
              </p:cNvPr>
              <p:cNvSpPr txBox="1"/>
              <p:nvPr/>
            </p:nvSpPr>
            <p:spPr>
              <a:xfrm>
                <a:off x="6675281" y="836613"/>
                <a:ext cx="4185571" cy="543482"/>
              </a:xfrm>
              <a:prstGeom prst="rect">
                <a:avLst/>
              </a:prstGeom>
              <a:solidFill>
                <a:srgbClr val="4234FC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241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Am</m:t>
                        </m:r>
                      </m:e>
                    </m:sPre>
                    <m:r>
                      <a:rPr lang="en-US" altLang="ja-JP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400" dirty="0">
                    <a:solidFill>
                      <a:schemeClr val="bg1"/>
                    </a:solidFill>
                  </a:rPr>
                  <a:t>spectrum</a:t>
                </a:r>
                <a:r>
                  <a:rPr kumimoji="1" lang="ja-JP" altLang="en-US" sz="2400" dirty="0">
                    <a:solidFill>
                      <a:schemeClr val="bg1"/>
                    </a:solidFill>
                  </a:rPr>
                  <a:t>　</a:t>
                </a:r>
                <a:r>
                  <a:rPr kumimoji="1" lang="en-US" altLang="ja-JP" sz="2400" dirty="0">
                    <a:solidFill>
                      <a:schemeClr val="bg1"/>
                    </a:solidFill>
                  </a:rPr>
                  <a:t>( 16ch</a:t>
                </a:r>
                <a:r>
                  <a:rPr lang="ja-JP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2400" dirty="0">
                    <a:solidFill>
                      <a:schemeClr val="bg1"/>
                    </a:solidFill>
                  </a:rPr>
                  <a:t>)</a:t>
                </a:r>
                <a:endParaRPr kumimoji="1" lang="ja-JP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A2EF5A8D-BA00-4C98-95E3-50EB70D99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281" y="836613"/>
                <a:ext cx="4185571" cy="543482"/>
              </a:xfrm>
              <a:prstGeom prst="rect">
                <a:avLst/>
              </a:prstGeom>
              <a:blipFill>
                <a:blip r:embed="rId3"/>
                <a:stretch>
                  <a:fillRect b="-180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1A60E9-6F54-4143-B49A-E4D47A273751}"/>
              </a:ext>
            </a:extLst>
          </p:cNvPr>
          <p:cNvSpPr/>
          <p:nvPr/>
        </p:nvSpPr>
        <p:spPr>
          <a:xfrm>
            <a:off x="168142" y="1193317"/>
            <a:ext cx="5231114" cy="885735"/>
          </a:xfrm>
          <a:prstGeom prst="rect">
            <a:avLst/>
          </a:prstGeom>
          <a:noFill/>
          <a:ln w="38100">
            <a:solidFill>
              <a:srgbClr val="4234F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CA248F-BF9E-4D82-99CE-3FED4805518E}"/>
              </a:ext>
            </a:extLst>
          </p:cNvPr>
          <p:cNvSpPr txBox="1"/>
          <p:nvPr/>
        </p:nvSpPr>
        <p:spPr>
          <a:xfrm>
            <a:off x="437720" y="796780"/>
            <a:ext cx="2111032" cy="523220"/>
          </a:xfrm>
          <a:prstGeom prst="rect">
            <a:avLst/>
          </a:prstGeom>
          <a:solidFill>
            <a:srgbClr val="4234F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</a:rPr>
              <a:t>Motivation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D23D4C-5B83-4124-8DC5-F271A029FA7E}"/>
              </a:ext>
            </a:extLst>
          </p:cNvPr>
          <p:cNvSpPr txBox="1"/>
          <p:nvPr/>
        </p:nvSpPr>
        <p:spPr>
          <a:xfrm>
            <a:off x="302545" y="1256281"/>
            <a:ext cx="6310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Each energy window width </a:t>
            </a:r>
          </a:p>
          <a:p>
            <a:r>
              <a:rPr lang="en-US" altLang="ja-JP" sz="2400" dirty="0"/>
              <a:t>is determined by energy resolution</a:t>
            </a:r>
            <a:endParaRPr lang="en-US" altLang="ja-JP" sz="2800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6C9085-75AB-4719-A0A8-61589BB459C1}"/>
              </a:ext>
            </a:extLst>
          </p:cNvPr>
          <p:cNvSpPr/>
          <p:nvPr/>
        </p:nvSpPr>
        <p:spPr>
          <a:xfrm>
            <a:off x="164695" y="2726814"/>
            <a:ext cx="4562948" cy="635108"/>
          </a:xfrm>
          <a:prstGeom prst="rect">
            <a:avLst/>
          </a:prstGeom>
          <a:noFill/>
          <a:ln w="38100">
            <a:solidFill>
              <a:srgbClr val="4234F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965630-82F9-41F2-83E0-4382A2985677}"/>
              </a:ext>
            </a:extLst>
          </p:cNvPr>
          <p:cNvSpPr txBox="1"/>
          <p:nvPr/>
        </p:nvSpPr>
        <p:spPr>
          <a:xfrm>
            <a:off x="226434" y="2261983"/>
            <a:ext cx="4072419" cy="523220"/>
          </a:xfrm>
          <a:prstGeom prst="rect">
            <a:avLst/>
          </a:prstGeom>
          <a:solidFill>
            <a:srgbClr val="4234F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Measurement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C056DA3-14ED-4D40-BA32-E973421AC063}"/>
                  </a:ext>
                </a:extLst>
              </p:cNvPr>
              <p:cNvSpPr txBox="1"/>
              <p:nvPr/>
            </p:nvSpPr>
            <p:spPr>
              <a:xfrm>
                <a:off x="26666" y="2835741"/>
                <a:ext cx="5000598" cy="47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/>
                  <a:t>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241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Am</m:t>
                        </m:r>
                      </m:e>
                    </m:sPre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ja-JP" altLang="en-US" sz="240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ja-JP" sz="2400" dirty="0"/>
                  <a:t>-ray spectrum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at 16ch</a:t>
                </a:r>
                <a:r>
                  <a:rPr lang="ja-JP" altLang="en-US" sz="2000" dirty="0"/>
                  <a:t>　　</a:t>
                </a:r>
                <a:endParaRPr lang="en-US" altLang="ja-JP" sz="20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C056DA3-14ED-4D40-BA32-E973421AC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6" y="2835741"/>
                <a:ext cx="5000598" cy="475643"/>
              </a:xfrm>
              <a:prstGeom prst="rect">
                <a:avLst/>
              </a:prstGeom>
              <a:blipFill>
                <a:blip r:embed="rId4"/>
                <a:stretch>
                  <a:fillRect t="-7692" b="-282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2C624AC-5B42-425D-95C2-BCB65E26E488}"/>
              </a:ext>
            </a:extLst>
          </p:cNvPr>
          <p:cNvSpPr txBox="1"/>
          <p:nvPr/>
        </p:nvSpPr>
        <p:spPr>
          <a:xfrm>
            <a:off x="211034" y="5769108"/>
            <a:ext cx="546853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4234F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 </a:t>
            </a:r>
            <a:r>
              <a:rPr kumimoji="1" lang="en-US" altLang="ja-JP" sz="2400" dirty="0"/>
              <a:t>Each energy window </a:t>
            </a:r>
            <a:r>
              <a:rPr lang="en-US" altLang="ja-JP" sz="2400" dirty="0"/>
              <a:t>width</a:t>
            </a:r>
            <a:r>
              <a:rPr kumimoji="1" lang="en-US" altLang="ja-JP" sz="2400" dirty="0"/>
              <a:t> is</a:t>
            </a:r>
            <a:r>
              <a:rPr lang="en-US" altLang="ja-JP" sz="2400" dirty="0"/>
              <a:t> 20keV</a:t>
            </a:r>
          </a:p>
          <a:p>
            <a:pPr algn="ctr"/>
            <a:r>
              <a:rPr lang="ja-JP" altLang="en-US" sz="2400" dirty="0"/>
              <a:t> </a:t>
            </a:r>
            <a:r>
              <a:rPr lang="en-US" altLang="ja-JP" sz="2400" dirty="0"/>
              <a:t>Energy discrimination is</a:t>
            </a:r>
            <a:r>
              <a:rPr lang="ja-JP" altLang="en-US" sz="2400" dirty="0"/>
              <a:t> </a:t>
            </a:r>
            <a:r>
              <a:rPr lang="en-US" altLang="ja-JP" sz="2400" dirty="0"/>
              <a:t>possible</a:t>
            </a:r>
          </a:p>
        </p:txBody>
      </p:sp>
      <p:sp>
        <p:nvSpPr>
          <p:cNvPr id="14" name="角丸四角形吹き出し 20">
            <a:extLst>
              <a:ext uri="{FF2B5EF4-FFF2-40B4-BE49-F238E27FC236}">
                <a16:creationId xmlns:a16="http://schemas.microsoft.com/office/drawing/2014/main" id="{81434077-0A12-4A88-AB79-5B3DD02D0AEB}"/>
              </a:ext>
            </a:extLst>
          </p:cNvPr>
          <p:cNvSpPr/>
          <p:nvPr/>
        </p:nvSpPr>
        <p:spPr>
          <a:xfrm>
            <a:off x="481507" y="4115862"/>
            <a:ext cx="4637440" cy="1173488"/>
          </a:xfrm>
          <a:prstGeom prst="wedgeRoundRectCallout">
            <a:avLst>
              <a:gd name="adj1" fmla="val 67970"/>
              <a:gd name="adj2" fmla="val -1844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0" dirty="0">
                <a:solidFill>
                  <a:schemeClr val="tx1"/>
                </a:solidFill>
              </a:rPr>
              <a:t>Energy resolution </a:t>
            </a:r>
          </a:p>
          <a:p>
            <a:pPr algn="ctr"/>
            <a:r>
              <a:rPr lang="en-US" altLang="ja-JP" sz="4000" dirty="0">
                <a:solidFill>
                  <a:schemeClr val="tx1"/>
                </a:solidFill>
              </a:rPr>
              <a:t> 31%(FWHM)</a:t>
            </a:r>
          </a:p>
        </p:txBody>
      </p:sp>
      <p:sp>
        <p:nvSpPr>
          <p:cNvPr id="15" name="角丸四角形吹き出し 16">
            <a:extLst>
              <a:ext uri="{FF2B5EF4-FFF2-40B4-BE49-F238E27FC236}">
                <a16:creationId xmlns:a16="http://schemas.microsoft.com/office/drawing/2014/main" id="{9183842E-266C-4242-8B3D-B8F73FA42EA7}"/>
              </a:ext>
            </a:extLst>
          </p:cNvPr>
          <p:cNvSpPr/>
          <p:nvPr/>
        </p:nvSpPr>
        <p:spPr>
          <a:xfrm>
            <a:off x="1006764" y="3522663"/>
            <a:ext cx="4392492" cy="477686"/>
          </a:xfrm>
          <a:prstGeom prst="wedgeRoundRectCallout">
            <a:avLst>
              <a:gd name="adj1" fmla="val 75201"/>
              <a:gd name="adj2" fmla="val -52882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Photoelectric peak @ 60keV</a:t>
            </a:r>
            <a:endParaRPr kumimoji="1" lang="ja-JP" altLang="en-US" sz="2400" dirty="0"/>
          </a:p>
        </p:txBody>
      </p:sp>
      <p:sp>
        <p:nvSpPr>
          <p:cNvPr id="16" name="円/楕円 2">
            <a:extLst>
              <a:ext uri="{FF2B5EF4-FFF2-40B4-BE49-F238E27FC236}">
                <a16:creationId xmlns:a16="http://schemas.microsoft.com/office/drawing/2014/main" id="{51368772-E49A-4552-9BEC-6F07CBA71676}"/>
              </a:ext>
            </a:extLst>
          </p:cNvPr>
          <p:cNvSpPr/>
          <p:nvPr/>
        </p:nvSpPr>
        <p:spPr>
          <a:xfrm>
            <a:off x="6358249" y="3271413"/>
            <a:ext cx="538191" cy="51685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下矢印 22">
            <a:extLst>
              <a:ext uri="{FF2B5EF4-FFF2-40B4-BE49-F238E27FC236}">
                <a16:creationId xmlns:a16="http://schemas.microsoft.com/office/drawing/2014/main" id="{8ADA7ADC-5D36-47C4-AD62-9F6B4C7F1296}"/>
              </a:ext>
            </a:extLst>
          </p:cNvPr>
          <p:cNvSpPr/>
          <p:nvPr/>
        </p:nvSpPr>
        <p:spPr>
          <a:xfrm>
            <a:off x="2105931" y="5290758"/>
            <a:ext cx="1143000" cy="503414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699AD2C0-098D-4A84-9E9E-94E19B73B7A0}"/>
              </a:ext>
            </a:extLst>
          </p:cNvPr>
          <p:cNvSpPr/>
          <p:nvPr/>
        </p:nvSpPr>
        <p:spPr>
          <a:xfrm>
            <a:off x="262622" y="6318474"/>
            <a:ext cx="350195" cy="204069"/>
          </a:xfrm>
          <a:prstGeom prst="rightArrow">
            <a:avLst/>
          </a:prstGeom>
          <a:solidFill>
            <a:srgbClr val="4234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928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81031D0-ECD5-405A-A1DD-626BAD0B5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7" t="18105" r="15408" b="10431"/>
          <a:stretch/>
        </p:blipFill>
        <p:spPr>
          <a:xfrm>
            <a:off x="7582559" y="1994187"/>
            <a:ext cx="4243218" cy="3881124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9C5CEB1D-4E64-4A5A-B77C-5CA8B5340869}"/>
              </a:ext>
            </a:extLst>
          </p:cNvPr>
          <p:cNvSpPr/>
          <p:nvPr/>
        </p:nvSpPr>
        <p:spPr>
          <a:xfrm>
            <a:off x="2622019" y="3438015"/>
            <a:ext cx="2377306" cy="239276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423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A9328D0-D4A9-4C9C-AA39-8449437606BD}"/>
              </a:ext>
            </a:extLst>
          </p:cNvPr>
          <p:cNvSpPr/>
          <p:nvPr/>
        </p:nvSpPr>
        <p:spPr>
          <a:xfrm>
            <a:off x="2697618" y="4233233"/>
            <a:ext cx="849811" cy="7937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5592D06-F5B1-49DE-BA74-A40B72194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233" y="4808896"/>
            <a:ext cx="849811" cy="16662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4E9E8B4-B67A-49DA-89AA-D75E6E682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115" y="4574570"/>
            <a:ext cx="849811" cy="16662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F38C932-7AA1-4574-96A8-ACA0A6752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115" y="4312510"/>
            <a:ext cx="849811" cy="166620"/>
          </a:xfrm>
          <a:prstGeom prst="rect">
            <a:avLst/>
          </a:prstGeom>
        </p:spPr>
      </p:pic>
      <p:sp>
        <p:nvSpPr>
          <p:cNvPr id="24" name="吹き出し: 円形 23">
            <a:extLst>
              <a:ext uri="{FF2B5EF4-FFF2-40B4-BE49-F238E27FC236}">
                <a16:creationId xmlns:a16="http://schemas.microsoft.com/office/drawing/2014/main" id="{E6E04A3C-479E-412E-9F24-C6D527D5537C}"/>
              </a:ext>
            </a:extLst>
          </p:cNvPr>
          <p:cNvSpPr/>
          <p:nvPr/>
        </p:nvSpPr>
        <p:spPr>
          <a:xfrm>
            <a:off x="4816186" y="2821151"/>
            <a:ext cx="2516051" cy="1505818"/>
          </a:xfrm>
          <a:prstGeom prst="wedgeEllipseCallout">
            <a:avLst>
              <a:gd name="adj1" fmla="val -39309"/>
              <a:gd name="adj2" fmla="val 530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吹き出し: 円形 24">
            <a:extLst>
              <a:ext uri="{FF2B5EF4-FFF2-40B4-BE49-F238E27FC236}">
                <a16:creationId xmlns:a16="http://schemas.microsoft.com/office/drawing/2014/main" id="{8668BB33-B53B-49CB-AD37-DBF8C6C9FDF4}"/>
              </a:ext>
            </a:extLst>
          </p:cNvPr>
          <p:cNvSpPr/>
          <p:nvPr/>
        </p:nvSpPr>
        <p:spPr>
          <a:xfrm>
            <a:off x="2622019" y="1983016"/>
            <a:ext cx="2537882" cy="1482244"/>
          </a:xfrm>
          <a:prstGeom prst="wedgeEllipseCallout">
            <a:avLst>
              <a:gd name="adj1" fmla="val -3349"/>
              <a:gd name="adj2" fmla="val 1053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吹き出し: 円形 25">
            <a:extLst>
              <a:ext uri="{FF2B5EF4-FFF2-40B4-BE49-F238E27FC236}">
                <a16:creationId xmlns:a16="http://schemas.microsoft.com/office/drawing/2014/main" id="{8AE06D83-CCED-408C-86B8-051A977496B9}"/>
              </a:ext>
            </a:extLst>
          </p:cNvPr>
          <p:cNvSpPr/>
          <p:nvPr/>
        </p:nvSpPr>
        <p:spPr>
          <a:xfrm>
            <a:off x="283797" y="2723051"/>
            <a:ext cx="2537882" cy="1386039"/>
          </a:xfrm>
          <a:prstGeom prst="wedgeEllipseCallout">
            <a:avLst>
              <a:gd name="adj1" fmla="val 21560"/>
              <a:gd name="adj2" fmla="val 744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E6631BD-FF51-446F-B207-1AA77F51CD92}"/>
              </a:ext>
            </a:extLst>
          </p:cNvPr>
          <p:cNvSpPr txBox="1"/>
          <p:nvPr/>
        </p:nvSpPr>
        <p:spPr>
          <a:xfrm>
            <a:off x="8548966" y="1991017"/>
            <a:ext cx="2428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rgbClr val="FFFF00"/>
                </a:solidFill>
              </a:rPr>
              <a:t>CT image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684B413F-DD5A-49DC-B1F3-0208A7EE4477}"/>
              </a:ext>
            </a:extLst>
          </p:cNvPr>
          <p:cNvSpPr/>
          <p:nvPr/>
        </p:nvSpPr>
        <p:spPr>
          <a:xfrm>
            <a:off x="4096003" y="4233233"/>
            <a:ext cx="849811" cy="79378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8C79E74-21F4-4E44-B943-A51A5474A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71" y="4804510"/>
            <a:ext cx="849811" cy="16662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CD670443-BBD2-4B95-88A1-87AE63B96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53" y="4570184"/>
            <a:ext cx="849811" cy="16662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B8595F89-B167-45BC-9F6C-540640F31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53" y="4308124"/>
            <a:ext cx="849811" cy="16662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EDF97FE-86A8-45C1-A0AF-BAFE0584B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606" y="4823354"/>
            <a:ext cx="849811" cy="16662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7CA29090-A2A5-418C-B6A9-728BDF3EC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88" y="4589028"/>
            <a:ext cx="849811" cy="16662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29671AFF-02F5-40BE-9D13-A1D40A210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88" y="4326968"/>
            <a:ext cx="849811" cy="16662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F755C72D-99DB-4AF3-84D3-2733F6A086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19" t="49811" r="3638" b="17571"/>
          <a:stretch/>
        </p:blipFill>
        <p:spPr>
          <a:xfrm>
            <a:off x="5452193" y="3044185"/>
            <a:ext cx="1486839" cy="1019552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79AFAF62-2970-477B-9DEB-FF99E07181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74" t="49103" r="37696" b="15873"/>
          <a:stretch/>
        </p:blipFill>
        <p:spPr>
          <a:xfrm>
            <a:off x="3105890" y="2165487"/>
            <a:ext cx="1570141" cy="1104236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97896A2F-86E0-4BDB-9783-1467A15CFA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5" t="51079" r="71336" b="15227"/>
          <a:stretch/>
        </p:blipFill>
        <p:spPr>
          <a:xfrm>
            <a:off x="818751" y="2949589"/>
            <a:ext cx="1497227" cy="100704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A67D5B-887B-41FC-81B0-F7931DE201C0}"/>
              </a:ext>
            </a:extLst>
          </p:cNvPr>
          <p:cNvSpPr txBox="1"/>
          <p:nvPr/>
        </p:nvSpPr>
        <p:spPr>
          <a:xfrm>
            <a:off x="2747006" y="5143808"/>
            <a:ext cx="1992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/>
              <a:t>Al</a:t>
            </a:r>
            <a:endParaRPr kumimoji="1" lang="ja-JP" altLang="en-US" sz="3200" dirty="0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28456504-55BE-4E73-B404-67999D74E3C7}"/>
              </a:ext>
            </a:extLst>
          </p:cNvPr>
          <p:cNvSpPr/>
          <p:nvPr/>
        </p:nvSpPr>
        <p:spPr>
          <a:xfrm>
            <a:off x="3212012" y="4799381"/>
            <a:ext cx="1186774" cy="408562"/>
          </a:xfrm>
          <a:custGeom>
            <a:avLst/>
            <a:gdLst>
              <a:gd name="connsiteX0" fmla="*/ 0 w 1186774"/>
              <a:gd name="connsiteY0" fmla="*/ 48639 h 408562"/>
              <a:gd name="connsiteX1" fmla="*/ 554476 w 1186774"/>
              <a:gd name="connsiteY1" fmla="*/ 408562 h 408562"/>
              <a:gd name="connsiteX2" fmla="*/ 1186774 w 1186774"/>
              <a:gd name="connsiteY2" fmla="*/ 0 h 40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6774" h="408562">
                <a:moveTo>
                  <a:pt x="0" y="48639"/>
                </a:moveTo>
                <a:lnTo>
                  <a:pt x="554476" y="408562"/>
                </a:lnTo>
                <a:lnTo>
                  <a:pt x="1186774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1E3143-FA92-439F-89DF-EA8CBE4F46ED}"/>
              </a:ext>
            </a:extLst>
          </p:cNvPr>
          <p:cNvSpPr txBox="1"/>
          <p:nvPr/>
        </p:nvSpPr>
        <p:spPr>
          <a:xfrm>
            <a:off x="233697" y="2493032"/>
            <a:ext cx="251210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X-ray spectrum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B27FAB-24B8-4A57-ACDD-14B130CBB8D1}"/>
              </a:ext>
            </a:extLst>
          </p:cNvPr>
          <p:cNvSpPr txBox="1"/>
          <p:nvPr/>
        </p:nvSpPr>
        <p:spPr>
          <a:xfrm>
            <a:off x="294078" y="5150307"/>
            <a:ext cx="2486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FF0000"/>
                </a:solidFill>
              </a:rPr>
              <a:t>Incident </a:t>
            </a:r>
          </a:p>
          <a:p>
            <a:pPr algn="ctr"/>
            <a:r>
              <a:rPr kumimoji="1" lang="en-US" altLang="ja-JP" sz="2800" dirty="0">
                <a:solidFill>
                  <a:srgbClr val="FF0000"/>
                </a:solidFill>
              </a:rPr>
              <a:t>X-ray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9A445CD-CFD6-4D8A-8C0A-C72C4CCB7B62}"/>
              </a:ext>
            </a:extLst>
          </p:cNvPr>
          <p:cNvSpPr txBox="1"/>
          <p:nvPr/>
        </p:nvSpPr>
        <p:spPr>
          <a:xfrm>
            <a:off x="4155626" y="1177527"/>
            <a:ext cx="3301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u="sng" dirty="0"/>
              <a:t>Radiation quality</a:t>
            </a:r>
          </a:p>
          <a:p>
            <a:pPr algn="ctr"/>
            <a:r>
              <a:rPr kumimoji="1" lang="ja-JP" altLang="en-US" sz="2800" dirty="0"/>
              <a:t>①</a:t>
            </a:r>
            <a:r>
              <a:rPr kumimoji="1" lang="en-US" altLang="ja-JP" sz="2800" dirty="0"/>
              <a:t> &lt; </a:t>
            </a:r>
            <a:r>
              <a:rPr kumimoji="1" lang="ja-JP" altLang="en-US" sz="2800" dirty="0"/>
              <a:t>② </a:t>
            </a:r>
            <a:r>
              <a:rPr kumimoji="1" lang="en-US" altLang="ja-JP" sz="2800" dirty="0"/>
              <a:t>&lt; </a:t>
            </a:r>
            <a:r>
              <a:rPr lang="ja-JP" altLang="en-US" sz="2800" dirty="0"/>
              <a:t>③</a:t>
            </a:r>
            <a:endParaRPr kumimoji="1" lang="ja-JP" altLang="en-US" sz="2800" dirty="0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F9FAB189-87FE-40A4-9578-427EF94E0EC2}"/>
              </a:ext>
            </a:extLst>
          </p:cNvPr>
          <p:cNvSpPr/>
          <p:nvPr/>
        </p:nvSpPr>
        <p:spPr>
          <a:xfrm>
            <a:off x="9107557" y="3289478"/>
            <a:ext cx="1877438" cy="726076"/>
          </a:xfrm>
          <a:custGeom>
            <a:avLst/>
            <a:gdLst>
              <a:gd name="connsiteX0" fmla="*/ 0 w 2033081"/>
              <a:gd name="connsiteY0" fmla="*/ 651753 h 1060314"/>
              <a:gd name="connsiteX1" fmla="*/ 2033081 w 2033081"/>
              <a:gd name="connsiteY1" fmla="*/ 0 h 1060314"/>
              <a:gd name="connsiteX2" fmla="*/ 1770434 w 2033081"/>
              <a:gd name="connsiteY2" fmla="*/ 933855 h 1060314"/>
              <a:gd name="connsiteX3" fmla="*/ 1760707 w 2033081"/>
              <a:gd name="connsiteY3" fmla="*/ 1060314 h 1060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3081" h="1060314">
                <a:moveTo>
                  <a:pt x="0" y="651753"/>
                </a:moveTo>
                <a:lnTo>
                  <a:pt x="2033081" y="0"/>
                </a:lnTo>
                <a:lnTo>
                  <a:pt x="1770434" y="933855"/>
                </a:lnTo>
                <a:cubicBezTo>
                  <a:pt x="1760438" y="1053818"/>
                  <a:pt x="1760707" y="1011541"/>
                  <a:pt x="1760707" y="1060314"/>
                </a:cubicBezTo>
              </a:path>
            </a:pathLst>
          </a:cu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1049B9-19BD-47F8-83DD-BB23E31D6BD7}"/>
              </a:ext>
            </a:extLst>
          </p:cNvPr>
          <p:cNvSpPr txBox="1"/>
          <p:nvPr/>
        </p:nvSpPr>
        <p:spPr>
          <a:xfrm>
            <a:off x="10158548" y="2741782"/>
            <a:ext cx="1992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chemeClr val="accent2"/>
                </a:solidFill>
              </a:rPr>
              <a:t>Al</a:t>
            </a:r>
            <a:endParaRPr kumimoji="1" lang="ja-JP" altLang="en-US" sz="3200" dirty="0">
              <a:solidFill>
                <a:schemeClr val="accent2"/>
              </a:solidFill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A34ECCD1-9351-403A-92DC-678E5FF97283}"/>
              </a:ext>
            </a:extLst>
          </p:cNvPr>
          <p:cNvSpPr/>
          <p:nvPr/>
        </p:nvSpPr>
        <p:spPr>
          <a:xfrm>
            <a:off x="634893" y="4015554"/>
            <a:ext cx="6093000" cy="1201043"/>
          </a:xfrm>
          <a:prstGeom prst="rightArrow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11D7FD6-D691-41C6-ADA2-70101696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27" y="139266"/>
            <a:ext cx="11517746" cy="632692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Beam hardening artifact</a:t>
            </a:r>
            <a:r>
              <a:rPr lang="en-US" altLang="ja-JP" b="1" dirty="0">
                <a:solidFill>
                  <a:schemeClr val="bg1"/>
                </a:solidFill>
              </a:rPr>
              <a:t> </a:t>
            </a:r>
            <a:endParaRPr kumimoji="1" lang="ja-JP" altLang="en-US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D13A878-D604-4751-96A6-48EBE580C0BF}"/>
              </a:ext>
            </a:extLst>
          </p:cNvPr>
          <p:cNvSpPr txBox="1"/>
          <p:nvPr/>
        </p:nvSpPr>
        <p:spPr>
          <a:xfrm>
            <a:off x="4779344" y="5158266"/>
            <a:ext cx="2772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transmitted</a:t>
            </a:r>
            <a:r>
              <a:rPr kumimoji="1" lang="en-US" altLang="ja-JP" sz="28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kumimoji="1" lang="en-US" altLang="ja-JP" sz="2800" dirty="0">
                <a:solidFill>
                  <a:srgbClr val="FF0000"/>
                </a:solidFill>
              </a:rPr>
              <a:t>X-ray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709A33B-1DF6-4A1A-B415-5053124CC37A}"/>
              </a:ext>
            </a:extLst>
          </p:cNvPr>
          <p:cNvCxnSpPr/>
          <p:nvPr/>
        </p:nvCxnSpPr>
        <p:spPr>
          <a:xfrm flipV="1">
            <a:off x="1760471" y="4845889"/>
            <a:ext cx="532703" cy="4214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BD90EDE0-16C5-42D2-A2F6-2001B07BAAC4}"/>
              </a:ext>
            </a:extLst>
          </p:cNvPr>
          <p:cNvCxnSpPr>
            <a:cxnSpLocks/>
          </p:cNvCxnSpPr>
          <p:nvPr/>
        </p:nvCxnSpPr>
        <p:spPr>
          <a:xfrm flipH="1" flipV="1">
            <a:off x="5245743" y="4849583"/>
            <a:ext cx="491463" cy="4540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0A7DAE5-B41A-4864-9D01-9638258CE120}"/>
              </a:ext>
            </a:extLst>
          </p:cNvPr>
          <p:cNvSpPr txBox="1"/>
          <p:nvPr/>
        </p:nvSpPr>
        <p:spPr>
          <a:xfrm>
            <a:off x="634893" y="4313111"/>
            <a:ext cx="149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>
                <a:solidFill>
                  <a:srgbClr val="FF0000"/>
                </a:solidFill>
              </a:rPr>
              <a:t>X-ray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18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96DFB7-DB09-49B2-9429-93BD8ED51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Beam hardening artifact</a:t>
            </a:r>
            <a:r>
              <a:rPr lang="en-US" altLang="ja-JP" b="1" dirty="0">
                <a:solidFill>
                  <a:schemeClr val="bg1"/>
                </a:solidFill>
              </a:rPr>
              <a:t> 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397D6B-CBFE-4593-9903-F4ED2732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553" y="931073"/>
            <a:ext cx="3055380" cy="2939738"/>
          </a:xfrm>
          <a:prstGeom prst="rect">
            <a:avLst/>
          </a:prstGeom>
        </p:spPr>
      </p:pic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9E4AEED8-0960-447D-AD83-0E8FD753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528" y="6356350"/>
            <a:ext cx="2743200" cy="365125"/>
          </a:xfrm>
        </p:spPr>
        <p:txBody>
          <a:bodyPr/>
          <a:lstStyle/>
          <a:p>
            <a:fld id="{F4BFF3AE-3C27-4B85-95D1-5D9DB9D8EED1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  <p:pic>
        <p:nvPicPr>
          <p:cNvPr id="6" name="図 5" descr="スクリーンショット 2017-02-06 0.44.37.png">
            <a:extLst>
              <a:ext uri="{FF2B5EF4-FFF2-40B4-BE49-F238E27FC236}">
                <a16:creationId xmlns:a16="http://schemas.microsoft.com/office/drawing/2014/main" id="{1E13E4E4-05AA-48D7-BBA5-CBE8DF00C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65" y="1192656"/>
            <a:ext cx="5270467" cy="2486679"/>
          </a:xfrm>
          <a:prstGeom prst="rect">
            <a:avLst/>
          </a:prstGeom>
        </p:spPr>
      </p:pic>
      <p:sp>
        <p:nvSpPr>
          <p:cNvPr id="7" name="角丸四角形 25">
            <a:extLst>
              <a:ext uri="{FF2B5EF4-FFF2-40B4-BE49-F238E27FC236}">
                <a16:creationId xmlns:a16="http://schemas.microsoft.com/office/drawing/2014/main" id="{35CD2329-BCAD-40AB-BDCD-499245D065B3}"/>
              </a:ext>
            </a:extLst>
          </p:cNvPr>
          <p:cNvSpPr/>
          <p:nvPr/>
        </p:nvSpPr>
        <p:spPr>
          <a:xfrm>
            <a:off x="1299087" y="1018178"/>
            <a:ext cx="5344551" cy="2605633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C35FAE3-0DFA-454E-A73F-DC2F262831FD}"/>
              </a:ext>
            </a:extLst>
          </p:cNvPr>
          <p:cNvSpPr txBox="1"/>
          <p:nvPr/>
        </p:nvSpPr>
        <p:spPr>
          <a:xfrm>
            <a:off x="6803522" y="3586319"/>
            <a:ext cx="3605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All energy : 30-150keV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2254A09-E1FC-4F97-A183-F69296C89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647" y="3713538"/>
            <a:ext cx="9248434" cy="328602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9AC574D-40FA-4302-8895-28FB7E21814B}"/>
              </a:ext>
            </a:extLst>
          </p:cNvPr>
          <p:cNvSpPr txBox="1"/>
          <p:nvPr/>
        </p:nvSpPr>
        <p:spPr>
          <a:xfrm>
            <a:off x="1843127" y="1021912"/>
            <a:ext cx="1752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Phantom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71C4DED-7980-41FF-B2A5-D15732D75813}"/>
              </a:ext>
            </a:extLst>
          </p:cNvPr>
          <p:cNvSpPr txBox="1"/>
          <p:nvPr/>
        </p:nvSpPr>
        <p:spPr>
          <a:xfrm>
            <a:off x="7782812" y="815455"/>
            <a:ext cx="184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X-ray :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150kV</a:t>
            </a:r>
          </a:p>
        </p:txBody>
      </p:sp>
    </p:spTree>
    <p:extLst>
      <p:ext uri="{BB962C8B-B14F-4D97-AF65-F5344CB8AC3E}">
        <p14:creationId xmlns:p14="http://schemas.microsoft.com/office/powerpoint/2010/main" val="260546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正方形/長方形 163">
            <a:extLst>
              <a:ext uri="{FF2B5EF4-FFF2-40B4-BE49-F238E27FC236}">
                <a16:creationId xmlns:a16="http://schemas.microsoft.com/office/drawing/2014/main" id="{62B8D9D0-0907-40F0-9588-CEB8B3A6AFF1}"/>
              </a:ext>
            </a:extLst>
          </p:cNvPr>
          <p:cNvSpPr/>
          <p:nvPr/>
        </p:nvSpPr>
        <p:spPr>
          <a:xfrm>
            <a:off x="4773602" y="4740961"/>
            <a:ext cx="7326958" cy="2014319"/>
          </a:xfrm>
          <a:prstGeom prst="rect">
            <a:avLst/>
          </a:prstGeom>
          <a:solidFill>
            <a:srgbClr val="E2F4F4"/>
          </a:soli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DDF7A0B-CE34-443C-A581-F1DE1436C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Introduction</a:t>
            </a:r>
            <a:endParaRPr kumimoji="1" lang="ja-JP" altLang="en-US" b="1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AA56D46-5BF6-4EBD-A973-D461F899D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206" y="1223602"/>
            <a:ext cx="2169542" cy="5110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ja-JP" b="1" dirty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rgbClr val="FF0000"/>
                </a:solidFill>
              </a:rPr>
              <a:t>CT image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CC8EB0F-A59C-42EA-9690-7044C1715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38" r="1367"/>
          <a:stretch/>
        </p:blipFill>
        <p:spPr>
          <a:xfrm>
            <a:off x="9288963" y="1682441"/>
            <a:ext cx="2510028" cy="260478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7A29CCB-AAE6-4B96-A8B3-8E7DF973454D}"/>
              </a:ext>
            </a:extLst>
          </p:cNvPr>
          <p:cNvSpPr txBox="1"/>
          <p:nvPr/>
        </p:nvSpPr>
        <p:spPr>
          <a:xfrm>
            <a:off x="6985159" y="2831409"/>
            <a:ext cx="251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ln w="0"/>
                <a:solidFill>
                  <a:srgbClr val="4234FC"/>
                </a:solidFill>
              </a:rPr>
              <a:t>Image reconstruction</a:t>
            </a:r>
            <a:endParaRPr lang="ja-JP" altLang="en-US" sz="2000" b="1" dirty="0">
              <a:ln w="0"/>
              <a:solidFill>
                <a:srgbClr val="4234FC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38D4B5-192B-4126-BE46-5549E96E8098}"/>
              </a:ext>
            </a:extLst>
          </p:cNvPr>
          <p:cNvSpPr txBox="1"/>
          <p:nvPr/>
        </p:nvSpPr>
        <p:spPr>
          <a:xfrm>
            <a:off x="5647345" y="1085343"/>
            <a:ext cx="268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X-ray generator</a:t>
            </a:r>
            <a:endParaRPr kumimoji="1" lang="ja-JP" altLang="en-US" sz="24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6897FD-024B-4F35-98A0-4F1B827FC12F}"/>
              </a:ext>
            </a:extLst>
          </p:cNvPr>
          <p:cNvSpPr txBox="1"/>
          <p:nvPr/>
        </p:nvSpPr>
        <p:spPr>
          <a:xfrm>
            <a:off x="4794585" y="3653188"/>
            <a:ext cx="1776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Detector</a:t>
            </a:r>
            <a:endParaRPr kumimoji="1" lang="ja-JP" altLang="en-US" sz="24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5F8FE33-9695-46D1-9A4F-B0CDF95D4E36}"/>
              </a:ext>
            </a:extLst>
          </p:cNvPr>
          <p:cNvSpPr txBox="1"/>
          <p:nvPr/>
        </p:nvSpPr>
        <p:spPr>
          <a:xfrm>
            <a:off x="3530262" y="2293482"/>
            <a:ext cx="1885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kumimoji="1"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hantom</a:t>
            </a:r>
            <a:endParaRPr kumimoji="1" lang="ja-JP" alt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8EBAD01-459A-4ECF-82AE-DAD4692837D3}"/>
              </a:ext>
            </a:extLst>
          </p:cNvPr>
          <p:cNvCxnSpPr/>
          <p:nvPr/>
        </p:nvCxnSpPr>
        <p:spPr>
          <a:xfrm>
            <a:off x="3055796" y="519505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4BD91949-1C11-4967-93AA-7C356B293870}"/>
              </a:ext>
            </a:extLst>
          </p:cNvPr>
          <p:cNvCxnSpPr/>
          <p:nvPr/>
        </p:nvCxnSpPr>
        <p:spPr>
          <a:xfrm>
            <a:off x="3410020" y="519505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9467C1FE-B6ED-4E3B-8E8C-6310252E5A43}"/>
              </a:ext>
            </a:extLst>
          </p:cNvPr>
          <p:cNvCxnSpPr/>
          <p:nvPr/>
        </p:nvCxnSpPr>
        <p:spPr>
          <a:xfrm>
            <a:off x="3767757" y="519505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0E0E343-6D33-418D-BB1C-20BC57BE42AC}"/>
              </a:ext>
            </a:extLst>
          </p:cNvPr>
          <p:cNvCxnSpPr/>
          <p:nvPr/>
        </p:nvCxnSpPr>
        <p:spPr>
          <a:xfrm>
            <a:off x="4137203" y="519505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34D0D72-8CCB-450E-9AD0-4E720884BFAF}"/>
              </a:ext>
            </a:extLst>
          </p:cNvPr>
          <p:cNvSpPr txBox="1"/>
          <p:nvPr/>
        </p:nvSpPr>
        <p:spPr>
          <a:xfrm>
            <a:off x="3275992" y="4805211"/>
            <a:ext cx="820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endParaRPr lang="ja-JP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36E901B-45AE-41A4-A62F-00B5C4522C2F}"/>
              </a:ext>
            </a:extLst>
          </p:cNvPr>
          <p:cNvSpPr/>
          <p:nvPr/>
        </p:nvSpPr>
        <p:spPr>
          <a:xfrm>
            <a:off x="2638323" y="5724300"/>
            <a:ext cx="1913299" cy="414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50CC823-22D1-462D-A1EC-E63625241696}"/>
              </a:ext>
            </a:extLst>
          </p:cNvPr>
          <p:cNvSpPr/>
          <p:nvPr/>
        </p:nvSpPr>
        <p:spPr>
          <a:xfrm>
            <a:off x="2638323" y="6138739"/>
            <a:ext cx="1900479" cy="414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爆発 1 33">
            <a:extLst>
              <a:ext uri="{FF2B5EF4-FFF2-40B4-BE49-F238E27FC236}">
                <a16:creationId xmlns:a16="http://schemas.microsoft.com/office/drawing/2014/main" id="{6036AF02-F416-4446-ACA3-6730C93473D3}"/>
              </a:ext>
            </a:extLst>
          </p:cNvPr>
          <p:cNvSpPr/>
          <p:nvPr/>
        </p:nvSpPr>
        <p:spPr>
          <a:xfrm>
            <a:off x="2867791" y="5824472"/>
            <a:ext cx="314560" cy="243944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爆発 1 34">
            <a:extLst>
              <a:ext uri="{FF2B5EF4-FFF2-40B4-BE49-F238E27FC236}">
                <a16:creationId xmlns:a16="http://schemas.microsoft.com/office/drawing/2014/main" id="{AC0DAE46-E1D1-4924-806A-1A2E8CB43719}"/>
              </a:ext>
            </a:extLst>
          </p:cNvPr>
          <p:cNvSpPr/>
          <p:nvPr/>
        </p:nvSpPr>
        <p:spPr>
          <a:xfrm>
            <a:off x="4018642" y="5837739"/>
            <a:ext cx="314560" cy="243944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爆発 1 35">
            <a:extLst>
              <a:ext uri="{FF2B5EF4-FFF2-40B4-BE49-F238E27FC236}">
                <a16:creationId xmlns:a16="http://schemas.microsoft.com/office/drawing/2014/main" id="{57932BA2-BC74-425A-8A89-456B4AA4ABCB}"/>
              </a:ext>
            </a:extLst>
          </p:cNvPr>
          <p:cNvSpPr/>
          <p:nvPr/>
        </p:nvSpPr>
        <p:spPr>
          <a:xfrm>
            <a:off x="3639551" y="5837739"/>
            <a:ext cx="314560" cy="243944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爆発 1 36">
            <a:extLst>
              <a:ext uri="{FF2B5EF4-FFF2-40B4-BE49-F238E27FC236}">
                <a16:creationId xmlns:a16="http://schemas.microsoft.com/office/drawing/2014/main" id="{B036904C-F7E7-40B2-AFB7-2819AF997B38}"/>
              </a:ext>
            </a:extLst>
          </p:cNvPr>
          <p:cNvSpPr/>
          <p:nvPr/>
        </p:nvSpPr>
        <p:spPr>
          <a:xfrm>
            <a:off x="3253671" y="5817868"/>
            <a:ext cx="314560" cy="243944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66EEF943-4681-45CE-B7DD-85FDB22E3109}"/>
              </a:ext>
            </a:extLst>
          </p:cNvPr>
          <p:cNvCxnSpPr/>
          <p:nvPr/>
        </p:nvCxnSpPr>
        <p:spPr>
          <a:xfrm flipH="1">
            <a:off x="2754579" y="6077643"/>
            <a:ext cx="178941" cy="221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ED9AF977-B6AE-4A63-9535-15B7EB7A7307}"/>
              </a:ext>
            </a:extLst>
          </p:cNvPr>
          <p:cNvCxnSpPr/>
          <p:nvPr/>
        </p:nvCxnSpPr>
        <p:spPr>
          <a:xfrm>
            <a:off x="2999731" y="6085003"/>
            <a:ext cx="10214" cy="221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6221153-14BD-4627-A246-012417390100}"/>
              </a:ext>
            </a:extLst>
          </p:cNvPr>
          <p:cNvCxnSpPr/>
          <p:nvPr/>
        </p:nvCxnSpPr>
        <p:spPr>
          <a:xfrm flipH="1">
            <a:off x="3284249" y="6061814"/>
            <a:ext cx="100151" cy="260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B8CA7CFF-754D-4717-A779-47ACFBC34A67}"/>
              </a:ext>
            </a:extLst>
          </p:cNvPr>
          <p:cNvCxnSpPr/>
          <p:nvPr/>
        </p:nvCxnSpPr>
        <p:spPr>
          <a:xfrm flipH="1">
            <a:off x="3651582" y="6084338"/>
            <a:ext cx="66391" cy="222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CCC7021-9B8D-4E52-8424-34DF3C12C7D2}"/>
              </a:ext>
            </a:extLst>
          </p:cNvPr>
          <p:cNvCxnSpPr/>
          <p:nvPr/>
        </p:nvCxnSpPr>
        <p:spPr>
          <a:xfrm flipH="1">
            <a:off x="4045508" y="6077643"/>
            <a:ext cx="51912" cy="228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CD0EC315-78BB-4AE5-81A7-B9D9BE403F53}"/>
              </a:ext>
            </a:extLst>
          </p:cNvPr>
          <p:cNvCxnSpPr/>
          <p:nvPr/>
        </p:nvCxnSpPr>
        <p:spPr>
          <a:xfrm>
            <a:off x="3429273" y="6061491"/>
            <a:ext cx="9393" cy="244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E16AE3ED-3B20-4ADA-8E40-8323F13BB58C}"/>
              </a:ext>
            </a:extLst>
          </p:cNvPr>
          <p:cNvCxnSpPr/>
          <p:nvPr/>
        </p:nvCxnSpPr>
        <p:spPr>
          <a:xfrm>
            <a:off x="3777273" y="6100275"/>
            <a:ext cx="10214" cy="221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0D0861B1-7D6F-45B9-B556-BFA695B5F192}"/>
              </a:ext>
            </a:extLst>
          </p:cNvPr>
          <p:cNvCxnSpPr/>
          <p:nvPr/>
        </p:nvCxnSpPr>
        <p:spPr>
          <a:xfrm>
            <a:off x="4169866" y="6077643"/>
            <a:ext cx="10214" cy="221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0853A11E-993C-47A3-B7F3-6573DB95238C}"/>
              </a:ext>
            </a:extLst>
          </p:cNvPr>
          <p:cNvCxnSpPr/>
          <p:nvPr/>
        </p:nvCxnSpPr>
        <p:spPr>
          <a:xfrm>
            <a:off x="4269885" y="6052010"/>
            <a:ext cx="85535" cy="238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3E721586-3072-4535-B4BC-52BFB110D4FB}"/>
              </a:ext>
            </a:extLst>
          </p:cNvPr>
          <p:cNvCxnSpPr/>
          <p:nvPr/>
        </p:nvCxnSpPr>
        <p:spPr>
          <a:xfrm>
            <a:off x="3125772" y="6057040"/>
            <a:ext cx="55811" cy="25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4687FD32-E678-4500-824D-92C439EBCC92}"/>
              </a:ext>
            </a:extLst>
          </p:cNvPr>
          <p:cNvCxnSpPr/>
          <p:nvPr/>
        </p:nvCxnSpPr>
        <p:spPr>
          <a:xfrm>
            <a:off x="3509456" y="6065275"/>
            <a:ext cx="55811" cy="25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B9D2CBE4-5D3A-48C5-8249-983C601A6A7E}"/>
              </a:ext>
            </a:extLst>
          </p:cNvPr>
          <p:cNvCxnSpPr/>
          <p:nvPr/>
        </p:nvCxnSpPr>
        <p:spPr>
          <a:xfrm>
            <a:off x="3870935" y="6078976"/>
            <a:ext cx="55811" cy="25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09450E1-C4AE-4E24-9CBE-C80DD5ED7F70}"/>
              </a:ext>
            </a:extLst>
          </p:cNvPr>
          <p:cNvSpPr txBox="1"/>
          <p:nvPr/>
        </p:nvSpPr>
        <p:spPr>
          <a:xfrm>
            <a:off x="302621" y="5815865"/>
            <a:ext cx="2559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GOS scintillator</a:t>
            </a:r>
            <a:endParaRPr lang="ja-JP" altLang="en-US" sz="20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A4E8B27-E358-412C-8BE6-10654E5CEA64}"/>
              </a:ext>
            </a:extLst>
          </p:cNvPr>
          <p:cNvSpPr txBox="1"/>
          <p:nvPr/>
        </p:nvSpPr>
        <p:spPr>
          <a:xfrm>
            <a:off x="197242" y="6135846"/>
            <a:ext cx="2468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photodiode (PD)</a:t>
            </a:r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4CDE542-445B-4BB9-BD67-130968CB8B2F}"/>
              </a:ext>
            </a:extLst>
          </p:cNvPr>
          <p:cNvCxnSpPr>
            <a:cxnSpLocks/>
          </p:cNvCxnSpPr>
          <p:nvPr/>
        </p:nvCxnSpPr>
        <p:spPr>
          <a:xfrm flipV="1">
            <a:off x="2398545" y="5967523"/>
            <a:ext cx="298103" cy="1711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508C2DC-52BD-40A2-8393-6EBFA8EC2CDF}"/>
              </a:ext>
            </a:extLst>
          </p:cNvPr>
          <p:cNvCxnSpPr>
            <a:cxnSpLocks/>
          </p:cNvCxnSpPr>
          <p:nvPr/>
        </p:nvCxnSpPr>
        <p:spPr>
          <a:xfrm flipV="1">
            <a:off x="2438205" y="6375324"/>
            <a:ext cx="419038" cy="2375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6200D55-B576-4D8E-BEF1-C67C9C769FEF}"/>
              </a:ext>
            </a:extLst>
          </p:cNvPr>
          <p:cNvSpPr txBox="1"/>
          <p:nvPr/>
        </p:nvSpPr>
        <p:spPr>
          <a:xfrm>
            <a:off x="205314" y="4805528"/>
            <a:ext cx="245482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Conventional  </a:t>
            </a:r>
          </a:p>
          <a:p>
            <a:pPr algn="ctr"/>
            <a:r>
              <a:rPr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CT detector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CC7580F-714F-4EB2-A0A8-7E013FDCBACB}"/>
              </a:ext>
            </a:extLst>
          </p:cNvPr>
          <p:cNvSpPr txBox="1"/>
          <p:nvPr/>
        </p:nvSpPr>
        <p:spPr>
          <a:xfrm>
            <a:off x="4773602" y="5032232"/>
            <a:ext cx="7403966" cy="181588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b="1" u="wavyHeavy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</a:rPr>
              <a:t>High radiation dose (~10mSv/CT scan)</a:t>
            </a:r>
            <a:endParaRPr lang="en-US" altLang="ja-JP" sz="2800" b="1" u="wavyHeavy" dirty="0">
              <a:ln w="0"/>
              <a:solidFill>
                <a:srgbClr val="FF0000"/>
              </a:solidFill>
              <a:uFill>
                <a:solidFill>
                  <a:schemeClr val="tx1"/>
                </a:solidFill>
              </a:uFill>
            </a:endParaRPr>
          </a:p>
          <a:p>
            <a:r>
              <a:rPr lang="en-US" altLang="ja-JP" sz="2400" b="1" dirty="0">
                <a:ln w="0"/>
              </a:rPr>
              <a:t>           - A</a:t>
            </a:r>
            <a:r>
              <a:rPr kumimoji="1" lang="en-US" altLang="ja-JP" sz="2400" b="1" dirty="0">
                <a:ln w="0"/>
              </a:rPr>
              <a:t>ll X-ray signal piles up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3200" b="1" u="wavyHeavy" dirty="0">
                <a:ln w="0"/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</a:rPr>
              <a:t>Beam hardening artifact </a:t>
            </a:r>
          </a:p>
          <a:p>
            <a:r>
              <a:rPr lang="en-US" altLang="ja-JP" sz="2800" b="1" dirty="0">
                <a:ln w="0"/>
                <a:solidFill>
                  <a:srgbClr val="FF0000"/>
                </a:solidFill>
              </a:rPr>
              <a:t>         </a:t>
            </a:r>
            <a:r>
              <a:rPr lang="en-US" altLang="ja-JP" sz="2800" b="1" dirty="0">
                <a:ln w="0"/>
              </a:rPr>
              <a:t>- </a:t>
            </a:r>
            <a:r>
              <a:rPr lang="en-US" altLang="ja-JP" sz="2400" b="1" dirty="0">
                <a:ln w="0"/>
              </a:rPr>
              <a:t>Miss identification of material</a:t>
            </a:r>
            <a:endParaRPr kumimoji="1" lang="en-US" altLang="ja-JP" sz="2400" b="1" dirty="0">
              <a:ln w="0"/>
            </a:endParaRPr>
          </a:p>
        </p:txBody>
      </p:sp>
      <p:pic>
        <p:nvPicPr>
          <p:cNvPr id="45" name="Picture 2" descr="Discovery CT750 HDシリーズ">
            <a:extLst>
              <a:ext uri="{FF2B5EF4-FFF2-40B4-BE49-F238E27FC236}">
                <a16:creationId xmlns:a16="http://schemas.microsoft.com/office/drawing/2014/main" id="{55EEE309-0755-49BC-97D9-B031C3CEA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272" y="1854939"/>
            <a:ext cx="3563943" cy="1905111"/>
          </a:xfrm>
          <a:prstGeom prst="rect">
            <a:avLst/>
          </a:prstGeom>
          <a:noFill/>
        </p:spPr>
      </p:pic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21BBE345-77F7-441E-9B43-8E25FC82A444}"/>
              </a:ext>
            </a:extLst>
          </p:cNvPr>
          <p:cNvSpPr/>
          <p:nvPr/>
        </p:nvSpPr>
        <p:spPr>
          <a:xfrm>
            <a:off x="171069" y="1099668"/>
            <a:ext cx="11834118" cy="3291104"/>
          </a:xfrm>
          <a:prstGeom prst="roundRect">
            <a:avLst>
              <a:gd name="adj" fmla="val 9875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012AAF-1A05-40C2-BC20-A81C4C4915AF}"/>
              </a:ext>
            </a:extLst>
          </p:cNvPr>
          <p:cNvSpPr txBox="1"/>
          <p:nvPr/>
        </p:nvSpPr>
        <p:spPr>
          <a:xfrm>
            <a:off x="576565" y="881656"/>
            <a:ext cx="40396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i="1" u="sng" dirty="0">
                <a:solidFill>
                  <a:srgbClr val="0070C0"/>
                </a:solidFill>
              </a:rPr>
              <a:t>X-ray CT</a:t>
            </a:r>
            <a:r>
              <a:rPr lang="ja-JP" altLang="en-US" sz="3600" b="1" i="1" u="sng" dirty="0">
                <a:solidFill>
                  <a:srgbClr val="0070C0"/>
                </a:solidFill>
              </a:rPr>
              <a:t> </a:t>
            </a:r>
            <a:r>
              <a:rPr lang="en-US" altLang="ja-JP" sz="3600" b="1" i="1" u="sng" dirty="0">
                <a:solidFill>
                  <a:srgbClr val="0070C0"/>
                </a:solidFill>
              </a:rPr>
              <a:t>imaging</a:t>
            </a:r>
            <a:endParaRPr kumimoji="1" lang="ja-JP" altLang="en-US" sz="3600" b="1" i="1" u="sng" dirty="0">
              <a:solidFill>
                <a:srgbClr val="0070C0"/>
              </a:solidFill>
            </a:endParaRPr>
          </a:p>
        </p:txBody>
      </p:sp>
      <p:sp>
        <p:nvSpPr>
          <p:cNvPr id="41" name="四角形吹き出し 1">
            <a:extLst>
              <a:ext uri="{FF2B5EF4-FFF2-40B4-BE49-F238E27FC236}">
                <a16:creationId xmlns:a16="http://schemas.microsoft.com/office/drawing/2014/main" id="{E341C648-7F48-401F-9880-BB4380DBCF23}"/>
              </a:ext>
            </a:extLst>
          </p:cNvPr>
          <p:cNvSpPr/>
          <p:nvPr/>
        </p:nvSpPr>
        <p:spPr>
          <a:xfrm>
            <a:off x="213370" y="4807024"/>
            <a:ext cx="4454364" cy="1818914"/>
          </a:xfrm>
          <a:prstGeom prst="wedgeRectCallout">
            <a:avLst>
              <a:gd name="adj1" fmla="val 45413"/>
              <a:gd name="adj2" fmla="val -100599"/>
            </a:avLst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EEBC3C6-3ED5-49B7-837C-5ADE93C49131}"/>
              </a:ext>
            </a:extLst>
          </p:cNvPr>
          <p:cNvSpPr txBox="1"/>
          <p:nvPr/>
        </p:nvSpPr>
        <p:spPr>
          <a:xfrm>
            <a:off x="11164851" y="102720"/>
            <a:ext cx="62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1</a:t>
            </a:r>
            <a:endParaRPr kumimoji="1" lang="ja-JP" altLang="en-US" sz="4000" dirty="0"/>
          </a:p>
        </p:txBody>
      </p:sp>
      <p:sp>
        <p:nvSpPr>
          <p:cNvPr id="49" name="矢印: 右 24">
            <a:extLst>
              <a:ext uri="{FF2B5EF4-FFF2-40B4-BE49-F238E27FC236}">
                <a16:creationId xmlns:a16="http://schemas.microsoft.com/office/drawing/2014/main" id="{8C6839BC-B4D8-4D3A-84F5-BA54AA5EC985}"/>
              </a:ext>
            </a:extLst>
          </p:cNvPr>
          <p:cNvSpPr/>
          <p:nvPr/>
        </p:nvSpPr>
        <p:spPr>
          <a:xfrm>
            <a:off x="7636793" y="2293482"/>
            <a:ext cx="1392534" cy="63190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20809860-CC41-45BD-9644-CC4E624C5D45}"/>
              </a:ext>
            </a:extLst>
          </p:cNvPr>
          <p:cNvSpPr/>
          <p:nvPr/>
        </p:nvSpPr>
        <p:spPr>
          <a:xfrm>
            <a:off x="5287700" y="2558607"/>
            <a:ext cx="851266" cy="534008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351CA9E6-20D8-4B18-AB0E-780C8CD88CBD}"/>
              </a:ext>
            </a:extLst>
          </p:cNvPr>
          <p:cNvSpPr/>
          <p:nvPr/>
        </p:nvSpPr>
        <p:spPr>
          <a:xfrm>
            <a:off x="5333167" y="1754588"/>
            <a:ext cx="751572" cy="15240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D3E2BB3B-1170-4788-953F-7760FFA851FD}"/>
              </a:ext>
            </a:extLst>
          </p:cNvPr>
          <p:cNvSpPr/>
          <p:nvPr/>
        </p:nvSpPr>
        <p:spPr>
          <a:xfrm>
            <a:off x="5603556" y="1895734"/>
            <a:ext cx="183536" cy="15240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71">
            <a:extLst>
              <a:ext uri="{FF2B5EF4-FFF2-40B4-BE49-F238E27FC236}">
                <a16:creationId xmlns:a16="http://schemas.microsoft.com/office/drawing/2014/main" id="{AB67F8A6-3176-408F-9F84-6262C0DD02FA}"/>
              </a:ext>
            </a:extLst>
          </p:cNvPr>
          <p:cNvSpPr/>
          <p:nvPr/>
        </p:nvSpPr>
        <p:spPr>
          <a:xfrm rot="3900000">
            <a:off x="5369546" y="2634643"/>
            <a:ext cx="1460038" cy="14844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9050">
            <a:solidFill>
              <a:srgbClr val="FF0000">
                <a:alpha val="60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56" name="フリーフォーム 71">
            <a:extLst>
              <a:ext uri="{FF2B5EF4-FFF2-40B4-BE49-F238E27FC236}">
                <a16:creationId xmlns:a16="http://schemas.microsoft.com/office/drawing/2014/main" id="{863EAD2C-5876-4654-BC7D-D79EAAA91A3F}"/>
              </a:ext>
            </a:extLst>
          </p:cNvPr>
          <p:cNvSpPr/>
          <p:nvPr/>
        </p:nvSpPr>
        <p:spPr>
          <a:xfrm rot="6900000">
            <a:off x="4557681" y="2648899"/>
            <a:ext cx="1460038" cy="14844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9050">
            <a:solidFill>
              <a:srgbClr val="FF0000">
                <a:alpha val="60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57" name="フリーフォーム 71">
            <a:extLst>
              <a:ext uri="{FF2B5EF4-FFF2-40B4-BE49-F238E27FC236}">
                <a16:creationId xmlns:a16="http://schemas.microsoft.com/office/drawing/2014/main" id="{15F70F47-6115-4DE7-BA80-D617C7EE2C92}"/>
              </a:ext>
            </a:extLst>
          </p:cNvPr>
          <p:cNvSpPr/>
          <p:nvPr/>
        </p:nvSpPr>
        <p:spPr>
          <a:xfrm rot="5400000">
            <a:off x="4965303" y="2760671"/>
            <a:ext cx="1460038" cy="14844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9050">
            <a:solidFill>
              <a:srgbClr val="FF0000">
                <a:alpha val="60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A4347AC-8F47-46D2-9E70-DB44C74DD833}"/>
              </a:ext>
            </a:extLst>
          </p:cNvPr>
          <p:cNvSpPr txBox="1"/>
          <p:nvPr/>
        </p:nvSpPr>
        <p:spPr>
          <a:xfrm>
            <a:off x="6279351" y="2899987"/>
            <a:ext cx="1009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X-ray</a:t>
            </a:r>
            <a:endParaRPr kumimoji="1" lang="ja-JP" altLang="en-US" sz="2000" b="1" dirty="0"/>
          </a:p>
        </p:txBody>
      </p:sp>
      <p:sp>
        <p:nvSpPr>
          <p:cNvPr id="61" name="矢印: 環状 60">
            <a:extLst>
              <a:ext uri="{FF2B5EF4-FFF2-40B4-BE49-F238E27FC236}">
                <a16:creationId xmlns:a16="http://schemas.microsoft.com/office/drawing/2014/main" id="{26AF6D27-826F-493D-9CE2-C25B0EB99207}"/>
              </a:ext>
            </a:extLst>
          </p:cNvPr>
          <p:cNvSpPr/>
          <p:nvPr/>
        </p:nvSpPr>
        <p:spPr>
          <a:xfrm flipH="1" flipV="1">
            <a:off x="3969628" y="1805831"/>
            <a:ext cx="3442266" cy="2568659"/>
          </a:xfrm>
          <a:prstGeom prst="circularArrow">
            <a:avLst>
              <a:gd name="adj1" fmla="val 3027"/>
              <a:gd name="adj2" fmla="val 410659"/>
              <a:gd name="adj3" fmla="val 20442025"/>
              <a:gd name="adj4" fmla="val 11784255"/>
              <a:gd name="adj5" fmla="val 789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2" name="矢印: 環状 61">
            <a:extLst>
              <a:ext uri="{FF2B5EF4-FFF2-40B4-BE49-F238E27FC236}">
                <a16:creationId xmlns:a16="http://schemas.microsoft.com/office/drawing/2014/main" id="{4CBF213D-9E11-463A-82FC-F18FE76FD8D2}"/>
              </a:ext>
            </a:extLst>
          </p:cNvPr>
          <p:cNvSpPr/>
          <p:nvPr/>
        </p:nvSpPr>
        <p:spPr>
          <a:xfrm>
            <a:off x="3954702" y="1366807"/>
            <a:ext cx="3442266" cy="2568659"/>
          </a:xfrm>
          <a:prstGeom prst="circularArrow">
            <a:avLst>
              <a:gd name="adj1" fmla="val 3027"/>
              <a:gd name="adj2" fmla="val 410659"/>
              <a:gd name="adj3" fmla="val 20442025"/>
              <a:gd name="adj4" fmla="val 11784255"/>
              <a:gd name="adj5" fmla="val 789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167B523-840D-44F2-85F7-BE8118FCE85F}"/>
              </a:ext>
            </a:extLst>
          </p:cNvPr>
          <p:cNvCxnSpPr/>
          <p:nvPr/>
        </p:nvCxnSpPr>
        <p:spPr>
          <a:xfrm flipH="1">
            <a:off x="5717214" y="1527626"/>
            <a:ext cx="1004481" cy="29905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81BB0585-194C-42E4-B50D-98B83441B6C8}"/>
              </a:ext>
            </a:extLst>
          </p:cNvPr>
          <p:cNvCxnSpPr>
            <a:cxnSpLocks/>
          </p:cNvCxnSpPr>
          <p:nvPr/>
        </p:nvCxnSpPr>
        <p:spPr>
          <a:xfrm flipH="1" flipV="1">
            <a:off x="4648379" y="2688681"/>
            <a:ext cx="964833" cy="15806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アーチ 116">
            <a:extLst>
              <a:ext uri="{FF2B5EF4-FFF2-40B4-BE49-F238E27FC236}">
                <a16:creationId xmlns:a16="http://schemas.microsoft.com/office/drawing/2014/main" id="{C988461E-E4FA-45A5-B180-E4359537C72E}"/>
              </a:ext>
            </a:extLst>
          </p:cNvPr>
          <p:cNvSpPr/>
          <p:nvPr/>
        </p:nvSpPr>
        <p:spPr>
          <a:xfrm flipV="1">
            <a:off x="4402282" y="1839648"/>
            <a:ext cx="2659477" cy="1935695"/>
          </a:xfrm>
          <a:prstGeom prst="blockArc">
            <a:avLst>
              <a:gd name="adj1" fmla="val 12748802"/>
              <a:gd name="adj2" fmla="val 19543372"/>
              <a:gd name="adj3" fmla="val 74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8" name="フリーフォーム: 図形 117">
            <a:extLst>
              <a:ext uri="{FF2B5EF4-FFF2-40B4-BE49-F238E27FC236}">
                <a16:creationId xmlns:a16="http://schemas.microsoft.com/office/drawing/2014/main" id="{356B8C27-5ABC-4309-B828-EFD93417CF5C}"/>
              </a:ext>
            </a:extLst>
          </p:cNvPr>
          <p:cNvSpPr/>
          <p:nvPr/>
        </p:nvSpPr>
        <p:spPr>
          <a:xfrm>
            <a:off x="4842554" y="3445900"/>
            <a:ext cx="122729" cy="78567"/>
          </a:xfrm>
          <a:custGeom>
            <a:avLst/>
            <a:gdLst>
              <a:gd name="connsiteX0" fmla="*/ 0 w 71120"/>
              <a:gd name="connsiteY0" fmla="*/ 91440 h 91440"/>
              <a:gd name="connsiteX1" fmla="*/ 71120 w 71120"/>
              <a:gd name="connsiteY1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120" h="91440">
                <a:moveTo>
                  <a:pt x="0" y="91440"/>
                </a:moveTo>
                <a:lnTo>
                  <a:pt x="71120" y="0"/>
                </a:ln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6A6D326A-4070-441B-BCB6-88FA6543B62A}"/>
              </a:ext>
            </a:extLst>
          </p:cNvPr>
          <p:cNvCxnSpPr>
            <a:cxnSpLocks/>
          </p:cNvCxnSpPr>
          <p:nvPr/>
        </p:nvCxnSpPr>
        <p:spPr>
          <a:xfrm flipV="1">
            <a:off x="4963255" y="3507979"/>
            <a:ext cx="113792" cy="7779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766719FA-3BC2-48C8-8122-2961F2755421}"/>
              </a:ext>
            </a:extLst>
          </p:cNvPr>
          <p:cNvCxnSpPr>
            <a:cxnSpLocks/>
          </p:cNvCxnSpPr>
          <p:nvPr/>
        </p:nvCxnSpPr>
        <p:spPr>
          <a:xfrm flipV="1">
            <a:off x="5094105" y="3554519"/>
            <a:ext cx="103643" cy="956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EFEB3E99-BD2F-4312-96CD-E9FE1FD78035}"/>
              </a:ext>
            </a:extLst>
          </p:cNvPr>
          <p:cNvCxnSpPr>
            <a:cxnSpLocks/>
          </p:cNvCxnSpPr>
          <p:nvPr/>
        </p:nvCxnSpPr>
        <p:spPr>
          <a:xfrm flipV="1">
            <a:off x="5199518" y="3575064"/>
            <a:ext cx="94928" cy="1358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ACBBDF52-C380-4F73-BBC3-90B97D5F8565}"/>
              </a:ext>
            </a:extLst>
          </p:cNvPr>
          <p:cNvCxnSpPr>
            <a:cxnSpLocks/>
          </p:cNvCxnSpPr>
          <p:nvPr/>
        </p:nvCxnSpPr>
        <p:spPr>
          <a:xfrm flipV="1">
            <a:off x="5340011" y="3611447"/>
            <a:ext cx="62505" cy="11983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>
            <a:extLst>
              <a:ext uri="{FF2B5EF4-FFF2-40B4-BE49-F238E27FC236}">
                <a16:creationId xmlns:a16="http://schemas.microsoft.com/office/drawing/2014/main" id="{6EFE3DDE-A4C7-454E-BE23-4AA48262F0CE}"/>
              </a:ext>
            </a:extLst>
          </p:cNvPr>
          <p:cNvCxnSpPr>
            <a:cxnSpLocks/>
          </p:cNvCxnSpPr>
          <p:nvPr/>
        </p:nvCxnSpPr>
        <p:spPr>
          <a:xfrm flipV="1">
            <a:off x="5481988" y="3629248"/>
            <a:ext cx="43061" cy="13482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>
            <a:extLst>
              <a:ext uri="{FF2B5EF4-FFF2-40B4-BE49-F238E27FC236}">
                <a16:creationId xmlns:a16="http://schemas.microsoft.com/office/drawing/2014/main" id="{8355D43F-7C46-4050-B9DB-C8F70F168126}"/>
              </a:ext>
            </a:extLst>
          </p:cNvPr>
          <p:cNvCxnSpPr>
            <a:cxnSpLocks/>
          </p:cNvCxnSpPr>
          <p:nvPr/>
        </p:nvCxnSpPr>
        <p:spPr>
          <a:xfrm>
            <a:off x="5884252" y="3634819"/>
            <a:ext cx="11159" cy="1363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>
            <a:extLst>
              <a:ext uri="{FF2B5EF4-FFF2-40B4-BE49-F238E27FC236}">
                <a16:creationId xmlns:a16="http://schemas.microsoft.com/office/drawing/2014/main" id="{F7F3DB00-1A16-420D-BA50-0C7C5D0BEA4C}"/>
              </a:ext>
            </a:extLst>
          </p:cNvPr>
          <p:cNvCxnSpPr>
            <a:cxnSpLocks/>
          </p:cNvCxnSpPr>
          <p:nvPr/>
        </p:nvCxnSpPr>
        <p:spPr>
          <a:xfrm>
            <a:off x="6020595" y="3618470"/>
            <a:ext cx="30868" cy="14172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6EB6F27F-7D59-4C78-8316-B6339DC8C464}"/>
              </a:ext>
            </a:extLst>
          </p:cNvPr>
          <p:cNvCxnSpPr>
            <a:cxnSpLocks/>
          </p:cNvCxnSpPr>
          <p:nvPr/>
        </p:nvCxnSpPr>
        <p:spPr>
          <a:xfrm>
            <a:off x="6145780" y="3571231"/>
            <a:ext cx="51429" cy="13966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>
            <a:extLst>
              <a:ext uri="{FF2B5EF4-FFF2-40B4-BE49-F238E27FC236}">
                <a16:creationId xmlns:a16="http://schemas.microsoft.com/office/drawing/2014/main" id="{8E708F17-AF02-40CA-A968-2809C5AF7B38}"/>
              </a:ext>
            </a:extLst>
          </p:cNvPr>
          <p:cNvCxnSpPr>
            <a:cxnSpLocks/>
          </p:cNvCxnSpPr>
          <p:nvPr/>
        </p:nvCxnSpPr>
        <p:spPr>
          <a:xfrm flipH="1" flipV="1">
            <a:off x="6260588" y="3533160"/>
            <a:ext cx="94928" cy="1358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>
            <a:extLst>
              <a:ext uri="{FF2B5EF4-FFF2-40B4-BE49-F238E27FC236}">
                <a16:creationId xmlns:a16="http://schemas.microsoft.com/office/drawing/2014/main" id="{253327AD-766B-4411-BEF4-5C4E3619E2B3}"/>
              </a:ext>
            </a:extLst>
          </p:cNvPr>
          <p:cNvCxnSpPr>
            <a:cxnSpLocks/>
          </p:cNvCxnSpPr>
          <p:nvPr/>
        </p:nvCxnSpPr>
        <p:spPr>
          <a:xfrm flipH="1" flipV="1">
            <a:off x="6377862" y="3513094"/>
            <a:ext cx="103643" cy="956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フリーフォーム: 図形 129">
            <a:extLst>
              <a:ext uri="{FF2B5EF4-FFF2-40B4-BE49-F238E27FC236}">
                <a16:creationId xmlns:a16="http://schemas.microsoft.com/office/drawing/2014/main" id="{16B514F9-D665-4852-9E2B-D81AF6862324}"/>
              </a:ext>
            </a:extLst>
          </p:cNvPr>
          <p:cNvSpPr/>
          <p:nvPr/>
        </p:nvSpPr>
        <p:spPr>
          <a:xfrm flipH="1">
            <a:off x="6468443" y="3467878"/>
            <a:ext cx="122729" cy="78567"/>
          </a:xfrm>
          <a:custGeom>
            <a:avLst/>
            <a:gdLst>
              <a:gd name="connsiteX0" fmla="*/ 0 w 71120"/>
              <a:gd name="connsiteY0" fmla="*/ 91440 h 91440"/>
              <a:gd name="connsiteX1" fmla="*/ 71120 w 71120"/>
              <a:gd name="connsiteY1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120" h="91440">
                <a:moveTo>
                  <a:pt x="0" y="91440"/>
                </a:moveTo>
                <a:lnTo>
                  <a:pt x="71120" y="0"/>
                </a:ln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2" name="直線コネクタ 151">
            <a:extLst>
              <a:ext uri="{FF2B5EF4-FFF2-40B4-BE49-F238E27FC236}">
                <a16:creationId xmlns:a16="http://schemas.microsoft.com/office/drawing/2014/main" id="{8E4BDD7B-FBBA-4930-BFF6-9F606947CD91}"/>
              </a:ext>
            </a:extLst>
          </p:cNvPr>
          <p:cNvCxnSpPr>
            <a:cxnSpLocks/>
          </p:cNvCxnSpPr>
          <p:nvPr/>
        </p:nvCxnSpPr>
        <p:spPr>
          <a:xfrm flipH="1">
            <a:off x="5618699" y="3629248"/>
            <a:ext cx="23406" cy="14912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id="{24EB275A-AFD5-4124-81D7-700EECE392E1}"/>
              </a:ext>
            </a:extLst>
          </p:cNvPr>
          <p:cNvCxnSpPr>
            <a:cxnSpLocks/>
          </p:cNvCxnSpPr>
          <p:nvPr/>
        </p:nvCxnSpPr>
        <p:spPr>
          <a:xfrm>
            <a:off x="5769543" y="3659962"/>
            <a:ext cx="0" cy="11841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6DEC8237-FBFF-4BC4-83AA-09936B5684E5}"/>
              </a:ext>
            </a:extLst>
          </p:cNvPr>
          <p:cNvSpPr txBox="1"/>
          <p:nvPr/>
        </p:nvSpPr>
        <p:spPr>
          <a:xfrm>
            <a:off x="5732020" y="4482046"/>
            <a:ext cx="547233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FF0000"/>
                </a:solidFill>
              </a:rPr>
              <a:t>Problems of conventional CT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87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DE4DA5-92D6-45CC-B92E-96CA24B38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Line attenuation coefficient </a:t>
            </a:r>
            <a:endParaRPr kumimoji="1" lang="ja-JP" altLang="en-US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1C78873-A26C-401C-A9C2-667CBEE24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45" y="834430"/>
            <a:ext cx="9266658" cy="588315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8EF85A6-F223-4254-8545-442EF328881A}"/>
              </a:ext>
            </a:extLst>
          </p:cNvPr>
          <p:cNvSpPr/>
          <p:nvPr/>
        </p:nvSpPr>
        <p:spPr>
          <a:xfrm>
            <a:off x="7682630" y="1318099"/>
            <a:ext cx="2689806" cy="11520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447F15-574C-4C2C-8DC9-3D37493E01F6}"/>
              </a:ext>
            </a:extLst>
          </p:cNvPr>
          <p:cNvSpPr txBox="1"/>
          <p:nvPr/>
        </p:nvSpPr>
        <p:spPr>
          <a:xfrm>
            <a:off x="8817743" y="1318099"/>
            <a:ext cx="1328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water</a:t>
            </a:r>
            <a:endParaRPr kumimoji="1" lang="ja-JP" altLang="en-US" sz="3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05AFC4-5F65-49D1-B187-8EB98864541E}"/>
              </a:ext>
            </a:extLst>
          </p:cNvPr>
          <p:cNvSpPr txBox="1"/>
          <p:nvPr/>
        </p:nvSpPr>
        <p:spPr>
          <a:xfrm>
            <a:off x="8727376" y="1854116"/>
            <a:ext cx="1724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alcohol</a:t>
            </a:r>
            <a:endParaRPr kumimoji="1" lang="ja-JP" altLang="en-US" sz="3200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D5D8787-F883-4282-894C-4F74E7759336}"/>
              </a:ext>
            </a:extLst>
          </p:cNvPr>
          <p:cNvCxnSpPr/>
          <p:nvPr/>
        </p:nvCxnSpPr>
        <p:spPr>
          <a:xfrm>
            <a:off x="8031339" y="1646172"/>
            <a:ext cx="49970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C08DDBE-BFD2-426A-AEA5-D9BC04C49060}"/>
              </a:ext>
            </a:extLst>
          </p:cNvPr>
          <p:cNvCxnSpPr/>
          <p:nvPr/>
        </p:nvCxnSpPr>
        <p:spPr>
          <a:xfrm>
            <a:off x="8031339" y="2137249"/>
            <a:ext cx="49970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D8C3CA0-B9BF-4973-BAAA-FF888E8691CD}"/>
              </a:ext>
            </a:extLst>
          </p:cNvPr>
          <p:cNvSpPr txBox="1"/>
          <p:nvPr/>
        </p:nvSpPr>
        <p:spPr>
          <a:xfrm>
            <a:off x="1760707" y="5731182"/>
            <a:ext cx="128405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/>
              <a:t>High</a:t>
            </a:r>
            <a:endParaRPr kumimoji="1" lang="ja-JP" altLang="en-US" sz="3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6D85248-C2BF-4F80-B083-A45CB8C54054}"/>
              </a:ext>
            </a:extLst>
          </p:cNvPr>
          <p:cNvSpPr txBox="1"/>
          <p:nvPr/>
        </p:nvSpPr>
        <p:spPr>
          <a:xfrm>
            <a:off x="9684278" y="5731182"/>
            <a:ext cx="10888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Low</a:t>
            </a:r>
            <a:endParaRPr kumimoji="1" lang="ja-JP" altLang="en-US" sz="3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0F53448-D8B2-4355-B709-CAC1B6F92EB8}"/>
              </a:ext>
            </a:extLst>
          </p:cNvPr>
          <p:cNvSpPr txBox="1"/>
          <p:nvPr/>
        </p:nvSpPr>
        <p:spPr>
          <a:xfrm>
            <a:off x="2706255" y="6166383"/>
            <a:ext cx="68553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/>
              <a:t>Contrast ratio of water and alcohol</a:t>
            </a:r>
            <a:endParaRPr kumimoji="1" lang="ja-JP" altLang="en-US" sz="3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6F32BC8-B209-408A-B870-D00BCFEE25CA}"/>
              </a:ext>
            </a:extLst>
          </p:cNvPr>
          <p:cNvSpPr txBox="1"/>
          <p:nvPr/>
        </p:nvSpPr>
        <p:spPr>
          <a:xfrm rot="16200000">
            <a:off x="-678018" y="3104334"/>
            <a:ext cx="49971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Line attenuation coefficient [/cm]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38168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E78B14-D471-43B3-AA75-86C8AC50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Measured CT value vs Theoretical CT value 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9E87F6-F96F-467F-BC3E-5D5EF1514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819" y="2671527"/>
            <a:ext cx="3903993" cy="318079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8978F3D-57E9-445E-935D-4C4B3554B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14" y="2673156"/>
            <a:ext cx="3935248" cy="321059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2146903-24D2-4CA8-A351-2195088F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05" y="2654209"/>
            <a:ext cx="3996361" cy="323534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137767F-A39B-4415-8401-1ABDD8FDD369}"/>
              </a:ext>
            </a:extLst>
          </p:cNvPr>
          <p:cNvSpPr/>
          <p:nvPr/>
        </p:nvSpPr>
        <p:spPr>
          <a:xfrm>
            <a:off x="922192" y="2963716"/>
            <a:ext cx="947852" cy="260826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DDCDF3F-6EE8-434A-A977-1A3D87B25AD0}"/>
              </a:ext>
            </a:extLst>
          </p:cNvPr>
          <p:cNvSpPr/>
          <p:nvPr/>
        </p:nvSpPr>
        <p:spPr>
          <a:xfrm>
            <a:off x="5871778" y="2987440"/>
            <a:ext cx="705168" cy="2568625"/>
          </a:xfrm>
          <a:prstGeom prst="rect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85D02C4-5BB6-45A1-9D69-96EDCF770C2B}"/>
              </a:ext>
            </a:extLst>
          </p:cNvPr>
          <p:cNvSpPr/>
          <p:nvPr/>
        </p:nvSpPr>
        <p:spPr>
          <a:xfrm>
            <a:off x="10487891" y="2986786"/>
            <a:ext cx="1366982" cy="2557337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0B79F13-8BED-4942-9F1F-14013E9F366B}"/>
              </a:ext>
            </a:extLst>
          </p:cNvPr>
          <p:cNvSpPr txBox="1"/>
          <p:nvPr/>
        </p:nvSpPr>
        <p:spPr>
          <a:xfrm>
            <a:off x="1284423" y="2950535"/>
            <a:ext cx="198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i="1" dirty="0">
                <a:solidFill>
                  <a:srgbClr val="C00000"/>
                </a:solidFill>
              </a:rPr>
              <a:t>Plastic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70126C0-A69E-4DB4-9C63-75320168EBBF}"/>
              </a:ext>
            </a:extLst>
          </p:cNvPr>
          <p:cNvSpPr txBox="1"/>
          <p:nvPr/>
        </p:nvSpPr>
        <p:spPr>
          <a:xfrm>
            <a:off x="9667066" y="3003708"/>
            <a:ext cx="1409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i="1" dirty="0">
                <a:solidFill>
                  <a:srgbClr val="002060"/>
                </a:solidFill>
              </a:rPr>
              <a:t>Iron</a:t>
            </a:r>
            <a:r>
              <a:rPr lang="en-US" altLang="ja-JP" sz="3600" b="1" i="1" dirty="0">
                <a:solidFill>
                  <a:srgbClr val="0070C0"/>
                </a:solidFill>
              </a:rPr>
              <a:t> </a:t>
            </a:r>
            <a:endParaRPr kumimoji="1" lang="ja-JP" alt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669FD36-7A45-4B1F-99AE-BB32FFFCCF93}"/>
              </a:ext>
            </a:extLst>
          </p:cNvPr>
          <p:cNvSpPr txBox="1"/>
          <p:nvPr/>
        </p:nvSpPr>
        <p:spPr>
          <a:xfrm>
            <a:off x="4975243" y="3003708"/>
            <a:ext cx="269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i="1" dirty="0">
                <a:solidFill>
                  <a:schemeClr val="accent6">
                    <a:lumMod val="75000"/>
                  </a:schemeClr>
                </a:solidFill>
              </a:rPr>
              <a:t>Aluminum</a:t>
            </a:r>
            <a:endParaRPr kumimoji="1" lang="ja-JP" altLang="en-US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F22DB17-05DE-4319-A908-9982A7FE540F}"/>
              </a:ext>
            </a:extLst>
          </p:cNvPr>
          <p:cNvSpPr txBox="1"/>
          <p:nvPr/>
        </p:nvSpPr>
        <p:spPr>
          <a:xfrm rot="16200000">
            <a:off x="-882291" y="4119973"/>
            <a:ext cx="24212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CT value [HU]</a:t>
            </a:r>
            <a:endParaRPr kumimoji="1" lang="ja-JP" altLang="en-US" sz="2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D3FC504-8E1D-4745-8D9A-4DCE22A4ED24}"/>
              </a:ext>
            </a:extLst>
          </p:cNvPr>
          <p:cNvSpPr txBox="1"/>
          <p:nvPr/>
        </p:nvSpPr>
        <p:spPr>
          <a:xfrm rot="16200000">
            <a:off x="7092223" y="4012655"/>
            <a:ext cx="24364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CT value [HU]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2143BE1-7CC8-4810-9553-51DDC45733F8}"/>
              </a:ext>
            </a:extLst>
          </p:cNvPr>
          <p:cNvSpPr txBox="1"/>
          <p:nvPr/>
        </p:nvSpPr>
        <p:spPr>
          <a:xfrm>
            <a:off x="781722" y="5665550"/>
            <a:ext cx="30936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Photon energy</a:t>
            </a:r>
            <a:r>
              <a:rPr kumimoji="1" lang="en-US" altLang="ja-JP" sz="2400" dirty="0"/>
              <a:t> [keV]</a:t>
            </a:r>
            <a:endParaRPr kumimoji="1" lang="ja-JP" altLang="en-US" sz="2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315374F-7F4A-43B7-B142-BC9210D4429E}"/>
              </a:ext>
            </a:extLst>
          </p:cNvPr>
          <p:cNvSpPr txBox="1"/>
          <p:nvPr/>
        </p:nvSpPr>
        <p:spPr>
          <a:xfrm>
            <a:off x="8780048" y="5636158"/>
            <a:ext cx="31301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Photon energy</a:t>
            </a:r>
            <a:r>
              <a:rPr kumimoji="1" lang="en-US" altLang="ja-JP" sz="2400" dirty="0"/>
              <a:t> [keV]</a:t>
            </a:r>
            <a:endParaRPr kumimoji="1"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D82FE48-7AC6-431C-88C2-BF27C36AB466}"/>
              </a:ext>
            </a:extLst>
          </p:cNvPr>
          <p:cNvSpPr txBox="1"/>
          <p:nvPr/>
        </p:nvSpPr>
        <p:spPr>
          <a:xfrm>
            <a:off x="4844658" y="5667657"/>
            <a:ext cx="31002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Photon energy</a:t>
            </a:r>
            <a:r>
              <a:rPr kumimoji="1" lang="en-US" altLang="ja-JP" sz="2400" dirty="0"/>
              <a:t> [keV]</a:t>
            </a:r>
            <a:endParaRPr kumimoji="1" lang="ja-JP" altLang="en-US" sz="2400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6CEFD56-B28A-4D25-8348-72244E175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2956" y="879691"/>
            <a:ext cx="3655392" cy="1983009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47CD6B4-2802-4C0B-B215-419B25CB7E97}"/>
              </a:ext>
            </a:extLst>
          </p:cNvPr>
          <p:cNvSpPr txBox="1"/>
          <p:nvPr/>
        </p:nvSpPr>
        <p:spPr>
          <a:xfrm>
            <a:off x="11564967" y="2598176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keV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EB73B7-367B-46F6-91F1-32CA4D156731}"/>
              </a:ext>
            </a:extLst>
          </p:cNvPr>
          <p:cNvSpPr txBox="1"/>
          <p:nvPr/>
        </p:nvSpPr>
        <p:spPr>
          <a:xfrm rot="16200000">
            <a:off x="6902307" y="1457588"/>
            <a:ext cx="150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Intensity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EDEE008-BB4F-46D9-95C9-4B4D90062F10}"/>
              </a:ext>
            </a:extLst>
          </p:cNvPr>
          <p:cNvSpPr txBox="1"/>
          <p:nvPr/>
        </p:nvSpPr>
        <p:spPr>
          <a:xfrm>
            <a:off x="-362454" y="896044"/>
            <a:ext cx="7679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We measured 4 CT values of each material </a:t>
            </a:r>
          </a:p>
          <a:p>
            <a:pPr algn="ctr"/>
            <a:r>
              <a:rPr lang="en-US" altLang="ja-JP" sz="2400" b="1" dirty="0"/>
              <a:t> from 4 energy resolved images           </a:t>
            </a:r>
            <a:endParaRPr kumimoji="1" lang="ja-JP" altLang="en-US" sz="2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915D272-1522-403F-A52D-5EDFE362BA9C}"/>
              </a:ext>
            </a:extLst>
          </p:cNvPr>
          <p:cNvSpPr txBox="1"/>
          <p:nvPr/>
        </p:nvSpPr>
        <p:spPr>
          <a:xfrm>
            <a:off x="151291" y="6291110"/>
            <a:ext cx="12146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ja-JP" sz="2400" b="1" dirty="0">
                <a:solidFill>
                  <a:srgbClr val="FF0000"/>
                </a:solidFill>
              </a:rPr>
              <a:t>Choosing a proper energy window, our PC-CT can identify lighter materials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B0A5F3F-AA4C-4F3A-906D-356C8B942B14}"/>
              </a:ext>
            </a:extLst>
          </p:cNvPr>
          <p:cNvSpPr txBox="1"/>
          <p:nvPr/>
        </p:nvSpPr>
        <p:spPr>
          <a:xfrm rot="16200000">
            <a:off x="3350138" y="4470715"/>
            <a:ext cx="1977676" cy="366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BA3F9A6-69ED-4D2F-BFC9-C9599C4238DE}"/>
              </a:ext>
            </a:extLst>
          </p:cNvPr>
          <p:cNvSpPr txBox="1"/>
          <p:nvPr/>
        </p:nvSpPr>
        <p:spPr>
          <a:xfrm rot="16200000">
            <a:off x="3066361" y="4024061"/>
            <a:ext cx="25108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CT value [HU]</a:t>
            </a:r>
            <a:endParaRPr kumimoji="1" lang="ja-JP" altLang="en-US" sz="2400" dirty="0"/>
          </a:p>
        </p:txBody>
      </p:sp>
      <p:sp>
        <p:nvSpPr>
          <p:cNvPr id="27" name="吹き出し: 円形 26">
            <a:extLst>
              <a:ext uri="{FF2B5EF4-FFF2-40B4-BE49-F238E27FC236}">
                <a16:creationId xmlns:a16="http://schemas.microsoft.com/office/drawing/2014/main" id="{397E4B74-0353-4380-B95A-3471945F5D22}"/>
              </a:ext>
            </a:extLst>
          </p:cNvPr>
          <p:cNvSpPr/>
          <p:nvPr/>
        </p:nvSpPr>
        <p:spPr>
          <a:xfrm>
            <a:off x="1533891" y="1740222"/>
            <a:ext cx="5043055" cy="1312549"/>
          </a:xfrm>
          <a:prstGeom prst="wedgeEllipseCallout">
            <a:avLst>
              <a:gd name="adj1" fmla="val 7372"/>
              <a:gd name="adj2" fmla="val 69981"/>
            </a:avLst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8FA9F3F-E151-494D-B429-13C1AFCB4671}"/>
              </a:ext>
            </a:extLst>
          </p:cNvPr>
          <p:cNvSpPr txBox="1"/>
          <p:nvPr/>
        </p:nvSpPr>
        <p:spPr>
          <a:xfrm>
            <a:off x="2002634" y="2029564"/>
            <a:ext cx="409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Plot : Measured CT value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1B1431A-BBDC-4705-9220-93DBA884715A}"/>
              </a:ext>
            </a:extLst>
          </p:cNvPr>
          <p:cNvSpPr txBox="1"/>
          <p:nvPr/>
        </p:nvSpPr>
        <p:spPr>
          <a:xfrm>
            <a:off x="2002633" y="2395890"/>
            <a:ext cx="43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Line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: Theoretical CT value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82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906D3F-C41B-46AB-B23D-59D7A0CA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Color imaging of lighter phantom</a:t>
            </a:r>
            <a:endParaRPr kumimoji="1" lang="ja-JP" altLang="en-US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2599D5F-8A0A-4DF5-87AA-18B2EE1E7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8562"/>
          <a:stretch/>
        </p:blipFill>
        <p:spPr>
          <a:xfrm>
            <a:off x="495556" y="1832195"/>
            <a:ext cx="1291328" cy="282425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EE5B322-F408-4CE8-BE64-53900C53C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919" y="1820528"/>
            <a:ext cx="184328" cy="987246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67188FC0-B601-4D66-B558-BFB1E76652AA}"/>
              </a:ext>
            </a:extLst>
          </p:cNvPr>
          <p:cNvCxnSpPr>
            <a:cxnSpLocks/>
          </p:cNvCxnSpPr>
          <p:nvPr/>
        </p:nvCxnSpPr>
        <p:spPr>
          <a:xfrm>
            <a:off x="427036" y="1821916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7ADFC44-D086-4F73-B981-7A30E4B5B848}"/>
              </a:ext>
            </a:extLst>
          </p:cNvPr>
          <p:cNvCxnSpPr>
            <a:cxnSpLocks/>
          </p:cNvCxnSpPr>
          <p:nvPr/>
        </p:nvCxnSpPr>
        <p:spPr>
          <a:xfrm>
            <a:off x="435617" y="2778713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D7D8E6C-E69B-4F1A-9E7F-734B14EA90CB}"/>
              </a:ext>
            </a:extLst>
          </p:cNvPr>
          <p:cNvCxnSpPr>
            <a:cxnSpLocks/>
          </p:cNvCxnSpPr>
          <p:nvPr/>
        </p:nvCxnSpPr>
        <p:spPr>
          <a:xfrm>
            <a:off x="1870805" y="1848734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C6F3FC2-DED3-49DB-90A3-7C45B1503C46}"/>
              </a:ext>
            </a:extLst>
          </p:cNvPr>
          <p:cNvCxnSpPr>
            <a:cxnSpLocks/>
          </p:cNvCxnSpPr>
          <p:nvPr/>
        </p:nvCxnSpPr>
        <p:spPr>
          <a:xfrm>
            <a:off x="435617" y="3668526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868E0F1-E970-468E-B104-3A8F906E505B}"/>
              </a:ext>
            </a:extLst>
          </p:cNvPr>
          <p:cNvCxnSpPr>
            <a:cxnSpLocks/>
          </p:cNvCxnSpPr>
          <p:nvPr/>
        </p:nvCxnSpPr>
        <p:spPr>
          <a:xfrm>
            <a:off x="435617" y="4578422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E96F0604-BA89-4208-8C99-093388B18B01}"/>
              </a:ext>
            </a:extLst>
          </p:cNvPr>
          <p:cNvSpPr/>
          <p:nvPr/>
        </p:nvSpPr>
        <p:spPr>
          <a:xfrm>
            <a:off x="2298872" y="1827941"/>
            <a:ext cx="194488" cy="2750481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9639B36-CFA2-449C-A0C0-A76E3AD6F4DA}"/>
              </a:ext>
            </a:extLst>
          </p:cNvPr>
          <p:cNvCxnSpPr>
            <a:cxnSpLocks/>
          </p:cNvCxnSpPr>
          <p:nvPr/>
        </p:nvCxnSpPr>
        <p:spPr>
          <a:xfrm>
            <a:off x="1882401" y="2758630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4AB7089-1798-4709-B73A-7BF4CC8CD5E2}"/>
              </a:ext>
            </a:extLst>
          </p:cNvPr>
          <p:cNvCxnSpPr>
            <a:cxnSpLocks/>
          </p:cNvCxnSpPr>
          <p:nvPr/>
        </p:nvCxnSpPr>
        <p:spPr>
          <a:xfrm>
            <a:off x="1882401" y="3668526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図 16">
            <a:extLst>
              <a:ext uri="{FF2B5EF4-FFF2-40B4-BE49-F238E27FC236}">
                <a16:creationId xmlns:a16="http://schemas.microsoft.com/office/drawing/2014/main" id="{037326D7-0BBF-46FC-BC47-6C2E313228F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55" y="3875929"/>
            <a:ext cx="2520000" cy="2520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4F503D3-3FCA-4169-AAEA-E4258439356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55" y="1382667"/>
            <a:ext cx="2520000" cy="252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2959E75-525D-413B-8529-9F9782499BED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31" y="1355929"/>
            <a:ext cx="2520000" cy="2520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240EA78-4CA2-47BA-BEC8-8A7C2CB9FA76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47" y="1355929"/>
            <a:ext cx="2520000" cy="2520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8C03EBD-DF71-4855-930B-EC493EBDEDDB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31" y="3875929"/>
            <a:ext cx="2520000" cy="25200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90A6106D-C337-4039-B105-172A0D885196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76" y="3875929"/>
            <a:ext cx="2520000" cy="252000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861FE44-593D-4FA8-9D61-F6322FC7ECD5}"/>
              </a:ext>
            </a:extLst>
          </p:cNvPr>
          <p:cNvSpPr txBox="1"/>
          <p:nvPr/>
        </p:nvSpPr>
        <p:spPr>
          <a:xfrm>
            <a:off x="3616744" y="3187082"/>
            <a:ext cx="195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FF00"/>
                </a:solidFill>
              </a:rPr>
              <a:t>20-30 keV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71D4614-50CD-4C11-A81A-0752B19C7D34}"/>
              </a:ext>
            </a:extLst>
          </p:cNvPr>
          <p:cNvSpPr txBox="1"/>
          <p:nvPr/>
        </p:nvSpPr>
        <p:spPr>
          <a:xfrm>
            <a:off x="6227218" y="3183920"/>
            <a:ext cx="2028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3</a:t>
            </a:r>
            <a:r>
              <a:rPr kumimoji="1" lang="en-US" altLang="ja-JP" sz="2400" dirty="0">
                <a:solidFill>
                  <a:srgbClr val="FFFF00"/>
                </a:solidFill>
              </a:rPr>
              <a:t>0-60 keV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917A45A-475C-4070-A17A-9A04FB88023A}"/>
              </a:ext>
            </a:extLst>
          </p:cNvPr>
          <p:cNvSpPr txBox="1"/>
          <p:nvPr/>
        </p:nvSpPr>
        <p:spPr>
          <a:xfrm>
            <a:off x="3652537" y="5661417"/>
            <a:ext cx="188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FF00"/>
                </a:solidFill>
              </a:rPr>
              <a:t>60-90 keV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8332AAB-E8D4-485D-8703-F0AC1E8B2B5F}"/>
              </a:ext>
            </a:extLst>
          </p:cNvPr>
          <p:cNvSpPr txBox="1"/>
          <p:nvPr/>
        </p:nvSpPr>
        <p:spPr>
          <a:xfrm>
            <a:off x="6201424" y="5661416"/>
            <a:ext cx="204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9</a:t>
            </a:r>
            <a:r>
              <a:rPr kumimoji="1" lang="en-US" altLang="ja-JP" sz="2400" dirty="0">
                <a:solidFill>
                  <a:srgbClr val="FFFF00"/>
                </a:solidFill>
              </a:rPr>
              <a:t>0-150 keV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D9BC90EE-52B9-41E5-BCA2-38C203688682}"/>
              </a:ext>
            </a:extLst>
          </p:cNvPr>
          <p:cNvSpPr/>
          <p:nvPr/>
        </p:nvSpPr>
        <p:spPr>
          <a:xfrm>
            <a:off x="8612748" y="2392443"/>
            <a:ext cx="655187" cy="500447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96D46CB0-BCB3-41B2-B8C2-FD6E0E60A6F9}"/>
              </a:ext>
            </a:extLst>
          </p:cNvPr>
          <p:cNvSpPr/>
          <p:nvPr/>
        </p:nvSpPr>
        <p:spPr>
          <a:xfrm>
            <a:off x="8612747" y="4885705"/>
            <a:ext cx="655187" cy="500447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A48DDB02-4C4C-4E3E-A4BA-05978AF5B973}"/>
              </a:ext>
            </a:extLst>
          </p:cNvPr>
          <p:cNvCxnSpPr/>
          <p:nvPr/>
        </p:nvCxnSpPr>
        <p:spPr>
          <a:xfrm>
            <a:off x="427036" y="4308225"/>
            <a:ext cx="153663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14038E15-D0D9-464D-B792-1098CEA3F4BE}"/>
              </a:ext>
            </a:extLst>
          </p:cNvPr>
          <p:cNvCxnSpPr>
            <a:cxnSpLocks/>
          </p:cNvCxnSpPr>
          <p:nvPr/>
        </p:nvCxnSpPr>
        <p:spPr>
          <a:xfrm flipV="1">
            <a:off x="1965558" y="1749919"/>
            <a:ext cx="1497873" cy="253385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B6F84179-03B0-4895-90FE-8D39AA97A2BC}"/>
              </a:ext>
            </a:extLst>
          </p:cNvPr>
          <p:cNvCxnSpPr>
            <a:cxnSpLocks/>
          </p:cNvCxnSpPr>
          <p:nvPr/>
        </p:nvCxnSpPr>
        <p:spPr>
          <a:xfrm>
            <a:off x="435617" y="4316769"/>
            <a:ext cx="3130085" cy="183806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71F69C9-1A06-49CF-84B1-3B2B7C436F41}"/>
              </a:ext>
            </a:extLst>
          </p:cNvPr>
          <p:cNvSpPr txBox="1"/>
          <p:nvPr/>
        </p:nvSpPr>
        <p:spPr>
          <a:xfrm>
            <a:off x="3546156" y="1615196"/>
            <a:ext cx="69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(A)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AC273AF-9026-4CB7-B0EF-B1FB7BF25460}"/>
              </a:ext>
            </a:extLst>
          </p:cNvPr>
          <p:cNvSpPr txBox="1"/>
          <p:nvPr/>
        </p:nvSpPr>
        <p:spPr>
          <a:xfrm>
            <a:off x="6176293" y="1598601"/>
            <a:ext cx="69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(B)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FE6878A-29BF-4C5B-A4F9-F03D929A7DAE}"/>
              </a:ext>
            </a:extLst>
          </p:cNvPr>
          <p:cNvSpPr txBox="1"/>
          <p:nvPr/>
        </p:nvSpPr>
        <p:spPr>
          <a:xfrm>
            <a:off x="3552428" y="4173709"/>
            <a:ext cx="69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(C)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B9FB3BF-F0AF-4A85-9987-59710892050B}"/>
              </a:ext>
            </a:extLst>
          </p:cNvPr>
          <p:cNvSpPr txBox="1"/>
          <p:nvPr/>
        </p:nvSpPr>
        <p:spPr>
          <a:xfrm>
            <a:off x="6178404" y="4170584"/>
            <a:ext cx="69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(D)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5044A4B-0C2A-464E-BA0F-ECFF774D037B}"/>
              </a:ext>
            </a:extLst>
          </p:cNvPr>
          <p:cNvSpPr txBox="1"/>
          <p:nvPr/>
        </p:nvSpPr>
        <p:spPr>
          <a:xfrm>
            <a:off x="9208809" y="3221035"/>
            <a:ext cx="263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(E) = (B)/(A) 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3171FA56-42A8-428C-8526-B007CEB2C661}"/>
              </a:ext>
            </a:extLst>
          </p:cNvPr>
          <p:cNvSpPr txBox="1"/>
          <p:nvPr/>
        </p:nvSpPr>
        <p:spPr>
          <a:xfrm>
            <a:off x="9208810" y="5718330"/>
            <a:ext cx="263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(F) = (D)/(B) 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E4668EB-6658-47B0-92AF-458648F3387C}"/>
              </a:ext>
            </a:extLst>
          </p:cNvPr>
          <p:cNvSpPr txBox="1"/>
          <p:nvPr/>
        </p:nvSpPr>
        <p:spPr>
          <a:xfrm>
            <a:off x="81280" y="894264"/>
            <a:ext cx="1211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To emphasize </a:t>
            </a:r>
            <a:r>
              <a:rPr lang="en-US" altLang="ja-JP" sz="2400" dirty="0">
                <a:solidFill>
                  <a:srgbClr val="FF0000"/>
                </a:solidFill>
              </a:rPr>
              <a:t>plastic </a:t>
            </a:r>
            <a:r>
              <a:rPr kumimoji="1" lang="en-US" altLang="ja-JP" sz="2400" dirty="0"/>
              <a:t>parts, we compared 4 energy resolved images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19445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54EA1D-7102-4A04-96A9-CDC9B914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Color imaging of lighter phantom</a:t>
            </a:r>
            <a:endParaRPr kumimoji="1" lang="ja-JP" altLang="en-US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84B0081-3EBC-4410-AE06-ECBE4CEF3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8562"/>
          <a:stretch/>
        </p:blipFill>
        <p:spPr>
          <a:xfrm>
            <a:off x="511942" y="1877499"/>
            <a:ext cx="1291328" cy="282425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812CC5E-6D23-4C55-8C51-E8C78AA11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305" y="1865832"/>
            <a:ext cx="184328" cy="987246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6A7B7ACD-A2E9-4532-9F28-1F6ADE4F0014}"/>
              </a:ext>
            </a:extLst>
          </p:cNvPr>
          <p:cNvCxnSpPr>
            <a:cxnSpLocks/>
          </p:cNvCxnSpPr>
          <p:nvPr/>
        </p:nvCxnSpPr>
        <p:spPr>
          <a:xfrm>
            <a:off x="443422" y="1867220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462FBF7C-32E4-4746-ABAC-776AF9DCA952}"/>
              </a:ext>
            </a:extLst>
          </p:cNvPr>
          <p:cNvCxnSpPr>
            <a:cxnSpLocks/>
          </p:cNvCxnSpPr>
          <p:nvPr/>
        </p:nvCxnSpPr>
        <p:spPr>
          <a:xfrm>
            <a:off x="452003" y="2824017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79065F9-496C-4962-B98F-660E4153185D}"/>
              </a:ext>
            </a:extLst>
          </p:cNvPr>
          <p:cNvCxnSpPr>
            <a:cxnSpLocks/>
          </p:cNvCxnSpPr>
          <p:nvPr/>
        </p:nvCxnSpPr>
        <p:spPr>
          <a:xfrm>
            <a:off x="1887191" y="1894038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94FCC54-9185-438D-9403-CB1440ACBC1C}"/>
              </a:ext>
            </a:extLst>
          </p:cNvPr>
          <p:cNvCxnSpPr>
            <a:cxnSpLocks/>
          </p:cNvCxnSpPr>
          <p:nvPr/>
        </p:nvCxnSpPr>
        <p:spPr>
          <a:xfrm>
            <a:off x="452003" y="3713830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885F513-AFD1-4413-969D-AFB783AE0784}"/>
              </a:ext>
            </a:extLst>
          </p:cNvPr>
          <p:cNvCxnSpPr>
            <a:cxnSpLocks/>
          </p:cNvCxnSpPr>
          <p:nvPr/>
        </p:nvCxnSpPr>
        <p:spPr>
          <a:xfrm>
            <a:off x="452003" y="4623726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C5969E90-1668-491E-977E-4F35219D7C7A}"/>
              </a:ext>
            </a:extLst>
          </p:cNvPr>
          <p:cNvSpPr/>
          <p:nvPr/>
        </p:nvSpPr>
        <p:spPr>
          <a:xfrm>
            <a:off x="2315258" y="1873245"/>
            <a:ext cx="194488" cy="2750481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ACBF0FD-F97C-4DAE-9541-D6796D8812A7}"/>
              </a:ext>
            </a:extLst>
          </p:cNvPr>
          <p:cNvCxnSpPr>
            <a:cxnSpLocks/>
          </p:cNvCxnSpPr>
          <p:nvPr/>
        </p:nvCxnSpPr>
        <p:spPr>
          <a:xfrm>
            <a:off x="1898787" y="2803934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5C077158-F1E8-4FD2-A523-EAD3090C822F}"/>
              </a:ext>
            </a:extLst>
          </p:cNvPr>
          <p:cNvCxnSpPr>
            <a:cxnSpLocks/>
          </p:cNvCxnSpPr>
          <p:nvPr/>
        </p:nvCxnSpPr>
        <p:spPr>
          <a:xfrm>
            <a:off x="1898787" y="3713830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05989FB7-67C0-4107-99DB-14E99E43421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402" y="3908583"/>
            <a:ext cx="2520000" cy="2520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024DB66-B05E-48D2-889C-64665EF6EC4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402" y="1340209"/>
            <a:ext cx="2520000" cy="2520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614796B-3576-4CA8-AF00-FFFFD74F71A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465" y="1340209"/>
            <a:ext cx="2520000" cy="252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E0CEC9C-B4D2-4B7A-A932-BBD747558FE6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28" y="1340209"/>
            <a:ext cx="2520000" cy="2520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912EF41-9998-4610-8A55-01C2D6379D12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465" y="3908583"/>
            <a:ext cx="2520000" cy="2520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170551CC-D390-49E8-A016-B7AA3CBDFA62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04" y="3908583"/>
            <a:ext cx="2520000" cy="2520000"/>
          </a:xfrm>
          <a:prstGeom prst="rect">
            <a:avLst/>
          </a:prstGeom>
        </p:spPr>
      </p:pic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F7A78369-36D6-4637-8B89-FB2BF21288DE}"/>
              </a:ext>
            </a:extLst>
          </p:cNvPr>
          <p:cNvCxnSpPr/>
          <p:nvPr/>
        </p:nvCxnSpPr>
        <p:spPr>
          <a:xfrm>
            <a:off x="443422" y="2335636"/>
            <a:ext cx="153663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368362E-D68E-48B1-9AA9-CF6AC3A22B92}"/>
              </a:ext>
            </a:extLst>
          </p:cNvPr>
          <p:cNvSpPr txBox="1"/>
          <p:nvPr/>
        </p:nvSpPr>
        <p:spPr>
          <a:xfrm>
            <a:off x="3595209" y="3195183"/>
            <a:ext cx="198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FF00"/>
                </a:solidFill>
              </a:rPr>
              <a:t>20-30 keV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D58FFE1-CC12-4405-9376-8373476D29F4}"/>
              </a:ext>
            </a:extLst>
          </p:cNvPr>
          <p:cNvSpPr txBox="1"/>
          <p:nvPr/>
        </p:nvSpPr>
        <p:spPr>
          <a:xfrm>
            <a:off x="6218250" y="3195183"/>
            <a:ext cx="193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3</a:t>
            </a:r>
            <a:r>
              <a:rPr kumimoji="1" lang="en-US" altLang="ja-JP" sz="2400" dirty="0">
                <a:solidFill>
                  <a:srgbClr val="FFFF00"/>
                </a:solidFill>
              </a:rPr>
              <a:t>0-60 keV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B94FE83-9F62-4D69-8801-406A0B454260}"/>
              </a:ext>
            </a:extLst>
          </p:cNvPr>
          <p:cNvSpPr txBox="1"/>
          <p:nvPr/>
        </p:nvSpPr>
        <p:spPr>
          <a:xfrm>
            <a:off x="3637253" y="5733060"/>
            <a:ext cx="190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FF00"/>
                </a:solidFill>
              </a:rPr>
              <a:t>60-90 keV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606434D-1C94-4EFC-AB2E-1B0CF7B0FCD2}"/>
              </a:ext>
            </a:extLst>
          </p:cNvPr>
          <p:cNvSpPr txBox="1"/>
          <p:nvPr/>
        </p:nvSpPr>
        <p:spPr>
          <a:xfrm>
            <a:off x="6165489" y="5733061"/>
            <a:ext cx="197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9</a:t>
            </a:r>
            <a:r>
              <a:rPr kumimoji="1" lang="en-US" altLang="ja-JP" sz="2400" dirty="0">
                <a:solidFill>
                  <a:srgbClr val="FFFF00"/>
                </a:solidFill>
              </a:rPr>
              <a:t>0-150 keV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2932E4C4-B4B4-441C-A8C8-A5D971BEFA6B}"/>
              </a:ext>
            </a:extLst>
          </p:cNvPr>
          <p:cNvSpPr/>
          <p:nvPr/>
        </p:nvSpPr>
        <p:spPr>
          <a:xfrm>
            <a:off x="8507991" y="2349985"/>
            <a:ext cx="655187" cy="500447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6E77FBAC-3DD1-4C9B-8439-33CD7DA50738}"/>
              </a:ext>
            </a:extLst>
          </p:cNvPr>
          <p:cNvSpPr/>
          <p:nvPr/>
        </p:nvSpPr>
        <p:spPr>
          <a:xfrm>
            <a:off x="8551214" y="4898089"/>
            <a:ext cx="655187" cy="500447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5AD23058-2B78-4C59-9646-8610D438E2C2}"/>
              </a:ext>
            </a:extLst>
          </p:cNvPr>
          <p:cNvCxnSpPr>
            <a:cxnSpLocks/>
          </p:cNvCxnSpPr>
          <p:nvPr/>
        </p:nvCxnSpPr>
        <p:spPr>
          <a:xfrm flipV="1">
            <a:off x="2000311" y="1618919"/>
            <a:ext cx="1430555" cy="74053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C72094A3-7D4E-4605-95EC-E456C84952C5}"/>
              </a:ext>
            </a:extLst>
          </p:cNvPr>
          <p:cNvCxnSpPr>
            <a:cxnSpLocks/>
          </p:cNvCxnSpPr>
          <p:nvPr/>
        </p:nvCxnSpPr>
        <p:spPr>
          <a:xfrm>
            <a:off x="501001" y="2379491"/>
            <a:ext cx="3231753" cy="381523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397C89E-1F93-401D-B805-561B23970808}"/>
              </a:ext>
            </a:extLst>
          </p:cNvPr>
          <p:cNvSpPr txBox="1"/>
          <p:nvPr/>
        </p:nvSpPr>
        <p:spPr>
          <a:xfrm>
            <a:off x="3535352" y="1635514"/>
            <a:ext cx="69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(A)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782C436-276A-41CF-8E3F-31EDFA908B7C}"/>
              </a:ext>
            </a:extLst>
          </p:cNvPr>
          <p:cNvSpPr txBox="1"/>
          <p:nvPr/>
        </p:nvSpPr>
        <p:spPr>
          <a:xfrm>
            <a:off x="6165489" y="1618919"/>
            <a:ext cx="69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(B)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7EC9395-1882-4505-ABC7-3DFB029F0AF0}"/>
              </a:ext>
            </a:extLst>
          </p:cNvPr>
          <p:cNvSpPr txBox="1"/>
          <p:nvPr/>
        </p:nvSpPr>
        <p:spPr>
          <a:xfrm>
            <a:off x="3543755" y="4240890"/>
            <a:ext cx="69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(C)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FA6A04C7-B8A5-4381-9B31-3B6E79DF1894}"/>
              </a:ext>
            </a:extLst>
          </p:cNvPr>
          <p:cNvSpPr txBox="1"/>
          <p:nvPr/>
        </p:nvSpPr>
        <p:spPr>
          <a:xfrm>
            <a:off x="6173892" y="4224295"/>
            <a:ext cx="69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(D)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AB32B16E-3104-42A2-BB8A-93850F62E7D6}"/>
              </a:ext>
            </a:extLst>
          </p:cNvPr>
          <p:cNvSpPr txBox="1"/>
          <p:nvPr/>
        </p:nvSpPr>
        <p:spPr>
          <a:xfrm>
            <a:off x="9092057" y="3228681"/>
            <a:ext cx="263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(E) = (B)/(A) 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2519941F-5432-49C4-AD82-CF9DDC2635C1}"/>
              </a:ext>
            </a:extLst>
          </p:cNvPr>
          <p:cNvSpPr txBox="1"/>
          <p:nvPr/>
        </p:nvSpPr>
        <p:spPr>
          <a:xfrm>
            <a:off x="9092057" y="5748681"/>
            <a:ext cx="263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(F) = (D)/(B) 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062CED8-EF4B-480C-8AD1-30C01052B905}"/>
              </a:ext>
            </a:extLst>
          </p:cNvPr>
          <p:cNvSpPr txBox="1"/>
          <p:nvPr/>
        </p:nvSpPr>
        <p:spPr>
          <a:xfrm>
            <a:off x="81280" y="894264"/>
            <a:ext cx="1211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To emphasize </a:t>
            </a:r>
            <a:r>
              <a:rPr kumimoji="1" lang="en-US" altLang="ja-JP" sz="2400" dirty="0">
                <a:solidFill>
                  <a:srgbClr val="00B050"/>
                </a:solidFill>
              </a:rPr>
              <a:t>aluminum</a:t>
            </a:r>
            <a:r>
              <a:rPr kumimoji="1" lang="en-US" altLang="ja-JP" sz="2400" dirty="0"/>
              <a:t> parts, we compared 4 energy resolved images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88716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B4D198-2C37-4ADE-A8B1-7B3A43FB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Variation of iodine density value between 16ch</a:t>
            </a:r>
            <a:endParaRPr kumimoji="1" lang="ja-JP" altLang="en-US" b="1" dirty="0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25245B59-749D-466B-B5A1-096019F950C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21679" r="29928" b="24663"/>
          <a:stretch/>
        </p:blipFill>
        <p:spPr>
          <a:xfrm>
            <a:off x="2782030" y="1938574"/>
            <a:ext cx="2855747" cy="2980852"/>
          </a:xfrm>
          <a:prstGeom prst="rect">
            <a:avLst/>
          </a:prstGeom>
          <a:ln w="57150">
            <a:solidFill>
              <a:schemeClr val="accent6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BC47207-0B6E-413A-BF0D-DB1E37410A62}"/>
              </a:ext>
            </a:extLst>
          </p:cNvPr>
          <p:cNvSpPr txBox="1"/>
          <p:nvPr/>
        </p:nvSpPr>
        <p:spPr>
          <a:xfrm>
            <a:off x="478303" y="1298264"/>
            <a:ext cx="5021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i="1" u="sng" dirty="0">
                <a:solidFill>
                  <a:srgbClr val="FF0000"/>
                </a:solidFill>
              </a:rPr>
              <a:t>Iodine density image</a:t>
            </a:r>
            <a:endParaRPr kumimoji="1" lang="ja-JP" altLang="en-US" sz="2800" b="1" i="1" u="sng" dirty="0">
              <a:solidFill>
                <a:srgbClr val="FF0000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DB0A241-A76B-4D0C-8BCA-A6EC7150257C}"/>
              </a:ext>
            </a:extLst>
          </p:cNvPr>
          <p:cNvSpPr/>
          <p:nvPr/>
        </p:nvSpPr>
        <p:spPr>
          <a:xfrm>
            <a:off x="4042069" y="4103942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3979E92F-AE80-4324-A7D9-F5663ADB1A97}"/>
              </a:ext>
            </a:extLst>
          </p:cNvPr>
          <p:cNvSpPr/>
          <p:nvPr/>
        </p:nvSpPr>
        <p:spPr>
          <a:xfrm>
            <a:off x="4831077" y="3187765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2CE58FC-B860-47D6-9D5D-2E5B0E90F048}"/>
              </a:ext>
            </a:extLst>
          </p:cNvPr>
          <p:cNvSpPr/>
          <p:nvPr/>
        </p:nvSpPr>
        <p:spPr>
          <a:xfrm>
            <a:off x="4011549" y="2366948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EE03973-E712-45CE-8518-A32DAF36EA4E}"/>
              </a:ext>
            </a:extLst>
          </p:cNvPr>
          <p:cNvSpPr/>
          <p:nvPr/>
        </p:nvSpPr>
        <p:spPr>
          <a:xfrm>
            <a:off x="3211496" y="3210896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E713901-03DA-4A0D-B07B-FB05B4DC0945}"/>
              </a:ext>
            </a:extLst>
          </p:cNvPr>
          <p:cNvSpPr txBox="1"/>
          <p:nvPr/>
        </p:nvSpPr>
        <p:spPr>
          <a:xfrm>
            <a:off x="2836518" y="3667885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</a:rPr>
              <a:t>5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71C36B0-87FB-413A-83E8-476535204D7E}"/>
              </a:ext>
            </a:extLst>
          </p:cNvPr>
          <p:cNvSpPr txBox="1"/>
          <p:nvPr/>
        </p:nvSpPr>
        <p:spPr>
          <a:xfrm>
            <a:off x="3608201" y="2823937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10</a:t>
            </a:r>
            <a:r>
              <a:rPr kumimoji="1" lang="en-US" altLang="ja-JP" sz="2000" dirty="0">
                <a:solidFill>
                  <a:srgbClr val="FFFF00"/>
                </a:solidFill>
              </a:rPr>
              <a:t>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8720336-CC13-4387-BDEF-AFDAA50C1C83}"/>
              </a:ext>
            </a:extLst>
          </p:cNvPr>
          <p:cNvSpPr txBox="1"/>
          <p:nvPr/>
        </p:nvSpPr>
        <p:spPr>
          <a:xfrm>
            <a:off x="4380789" y="3667885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</a:rPr>
              <a:t>15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E19379F-432F-4090-8FA2-7519E6C499B6}"/>
              </a:ext>
            </a:extLst>
          </p:cNvPr>
          <p:cNvSpPr txBox="1"/>
          <p:nvPr/>
        </p:nvSpPr>
        <p:spPr>
          <a:xfrm>
            <a:off x="3608201" y="4597208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20</a:t>
            </a:r>
            <a:r>
              <a:rPr kumimoji="1" lang="en-US" altLang="ja-JP" sz="2000" dirty="0">
                <a:solidFill>
                  <a:srgbClr val="FFFF00"/>
                </a:solidFill>
              </a:rPr>
              <a:t>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7D6A9E87-33A0-4E76-B4E4-E06B9B5E0B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7" y="409346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238AA228-9007-4B99-81FD-1915753A1D4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1" y="390849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B0DB9E23-EF50-46AD-8EF2-59AA4E0BFCF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7" y="3723524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FA3D0C0A-A8A0-4118-BBFE-FFF7FBE8E03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6" y="254167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098D7E2C-393B-4E73-8481-517313FFB58E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6" y="2356473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0DF6E6CB-13B1-434E-9DB6-483097300BC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8" y="2191039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7844E8EB-0095-4BFF-9380-F37EB1042E1D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8" y="201403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D1BE24-A264-41BA-BBAF-B896DD165736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7" y="3546520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D690E7D5-8436-42C0-B03C-6F451517D38A}"/>
              </a:ext>
            </a:extLst>
          </p:cNvPr>
          <p:cNvCxnSpPr>
            <a:cxnSpLocks/>
          </p:cNvCxnSpPr>
          <p:nvPr/>
        </p:nvCxnSpPr>
        <p:spPr>
          <a:xfrm>
            <a:off x="1045174" y="3559181"/>
            <a:ext cx="0" cy="32868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図 54">
            <a:extLst>
              <a:ext uri="{FF2B5EF4-FFF2-40B4-BE49-F238E27FC236}">
                <a16:creationId xmlns:a16="http://schemas.microsoft.com/office/drawing/2014/main" id="{73396970-B01E-446E-ABC8-DF41AEE1C4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90" y="336951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E8C21497-4C54-4C76-9BC6-0B644BA956D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0" y="1852736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65C4592-876F-4880-95A1-57056DF86D78}"/>
              </a:ext>
            </a:extLst>
          </p:cNvPr>
          <p:cNvCxnSpPr>
            <a:cxnSpLocks/>
          </p:cNvCxnSpPr>
          <p:nvPr/>
        </p:nvCxnSpPr>
        <p:spPr>
          <a:xfrm flipH="1" flipV="1">
            <a:off x="1378763" y="4329561"/>
            <a:ext cx="1328423" cy="57826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BBB18F16-B9F7-43DE-972E-EA1CE0D458B5}"/>
              </a:ext>
            </a:extLst>
          </p:cNvPr>
          <p:cNvSpPr txBox="1"/>
          <p:nvPr/>
        </p:nvSpPr>
        <p:spPr>
          <a:xfrm rot="5400000" flipH="1" flipV="1">
            <a:off x="674320" y="3289889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5C20AD86-54F4-42EF-858C-8E4F34FA6CC9}"/>
              </a:ext>
            </a:extLst>
          </p:cNvPr>
          <p:cNvCxnSpPr>
            <a:cxnSpLocks/>
          </p:cNvCxnSpPr>
          <p:nvPr/>
        </p:nvCxnSpPr>
        <p:spPr>
          <a:xfrm flipH="1">
            <a:off x="709387" y="1986918"/>
            <a:ext cx="2002474" cy="185448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90B9D05-F38E-4B34-B96A-18AC17EA2627}"/>
              </a:ext>
            </a:extLst>
          </p:cNvPr>
          <p:cNvSpPr txBox="1"/>
          <p:nvPr/>
        </p:nvSpPr>
        <p:spPr>
          <a:xfrm>
            <a:off x="845475" y="5106599"/>
            <a:ext cx="444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</a:rPr>
              <a:t>ROI in each iodine phantom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86371132-0D9D-4EA7-8127-EE4C89168649}"/>
              </a:ext>
            </a:extLst>
          </p:cNvPr>
          <p:cNvCxnSpPr>
            <a:cxnSpLocks/>
          </p:cNvCxnSpPr>
          <p:nvPr/>
        </p:nvCxnSpPr>
        <p:spPr>
          <a:xfrm flipV="1">
            <a:off x="3014503" y="4408827"/>
            <a:ext cx="927080" cy="69656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17BA9B00-7EDF-4145-8903-3BE03246FB27}"/>
              </a:ext>
            </a:extLst>
          </p:cNvPr>
          <p:cNvCxnSpPr>
            <a:stCxn id="40" idx="0"/>
            <a:endCxn id="40" idx="1"/>
          </p:cNvCxnSpPr>
          <p:nvPr/>
        </p:nvCxnSpPr>
        <p:spPr>
          <a:xfrm flipH="1">
            <a:off x="4011549" y="2366948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587D7C97-BA9D-4AEE-B0C4-6FF4C44E54DE}"/>
              </a:ext>
            </a:extLst>
          </p:cNvPr>
          <p:cNvCxnSpPr/>
          <p:nvPr/>
        </p:nvCxnSpPr>
        <p:spPr>
          <a:xfrm flipH="1">
            <a:off x="4221337" y="2583877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FDC77D16-A3B9-4E88-8BA0-DAE19585E0E1}"/>
              </a:ext>
            </a:extLst>
          </p:cNvPr>
          <p:cNvCxnSpPr>
            <a:cxnSpLocks/>
          </p:cNvCxnSpPr>
          <p:nvPr/>
        </p:nvCxnSpPr>
        <p:spPr>
          <a:xfrm flipH="1">
            <a:off x="4022985" y="2412476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8336DA2F-3967-43C5-B25E-90F2160EA499}"/>
              </a:ext>
            </a:extLst>
          </p:cNvPr>
          <p:cNvCxnSpPr/>
          <p:nvPr/>
        </p:nvCxnSpPr>
        <p:spPr>
          <a:xfrm flipH="1">
            <a:off x="3194342" y="3213193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D712EDEC-52BF-49A5-97B8-368314F8FA40}"/>
              </a:ext>
            </a:extLst>
          </p:cNvPr>
          <p:cNvCxnSpPr/>
          <p:nvPr/>
        </p:nvCxnSpPr>
        <p:spPr>
          <a:xfrm flipH="1">
            <a:off x="3404130" y="3430122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C8109CCE-0BDD-4614-B952-DC2146CCE87A}"/>
              </a:ext>
            </a:extLst>
          </p:cNvPr>
          <p:cNvCxnSpPr>
            <a:cxnSpLocks/>
          </p:cNvCxnSpPr>
          <p:nvPr/>
        </p:nvCxnSpPr>
        <p:spPr>
          <a:xfrm flipH="1">
            <a:off x="3205778" y="3258721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72350A5A-14A2-40DD-8CDC-4E27B5E1FB23}"/>
              </a:ext>
            </a:extLst>
          </p:cNvPr>
          <p:cNvCxnSpPr/>
          <p:nvPr/>
        </p:nvCxnSpPr>
        <p:spPr>
          <a:xfrm flipH="1">
            <a:off x="4813923" y="3174934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039CA457-2856-47A4-8487-B3130B405433}"/>
              </a:ext>
            </a:extLst>
          </p:cNvPr>
          <p:cNvCxnSpPr/>
          <p:nvPr/>
        </p:nvCxnSpPr>
        <p:spPr>
          <a:xfrm flipH="1">
            <a:off x="5023711" y="3391863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7F67264F-834A-4025-A47C-98E59E10F32E}"/>
              </a:ext>
            </a:extLst>
          </p:cNvPr>
          <p:cNvCxnSpPr>
            <a:cxnSpLocks/>
          </p:cNvCxnSpPr>
          <p:nvPr/>
        </p:nvCxnSpPr>
        <p:spPr>
          <a:xfrm flipH="1">
            <a:off x="4825359" y="3220462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98712084-5F20-4B06-9691-A739072C97FB}"/>
              </a:ext>
            </a:extLst>
          </p:cNvPr>
          <p:cNvCxnSpPr/>
          <p:nvPr/>
        </p:nvCxnSpPr>
        <p:spPr>
          <a:xfrm flipH="1">
            <a:off x="4055311" y="4089286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389F88D9-2544-40CD-A219-03CBF9C12317}"/>
              </a:ext>
            </a:extLst>
          </p:cNvPr>
          <p:cNvCxnSpPr/>
          <p:nvPr/>
        </p:nvCxnSpPr>
        <p:spPr>
          <a:xfrm flipH="1">
            <a:off x="4265099" y="4306215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782980F5-B69A-40A4-879A-AE436D54613F}"/>
              </a:ext>
            </a:extLst>
          </p:cNvPr>
          <p:cNvCxnSpPr>
            <a:cxnSpLocks/>
          </p:cNvCxnSpPr>
          <p:nvPr/>
        </p:nvCxnSpPr>
        <p:spPr>
          <a:xfrm flipH="1">
            <a:off x="4066747" y="4134814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図 73">
            <a:extLst>
              <a:ext uri="{FF2B5EF4-FFF2-40B4-BE49-F238E27FC236}">
                <a16:creationId xmlns:a16="http://schemas.microsoft.com/office/drawing/2014/main" id="{43A15045-FDDF-44F1-9E1D-78BAD10826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83" y="982999"/>
            <a:ext cx="6553721" cy="5716806"/>
          </a:xfrm>
          <a:prstGeom prst="rect">
            <a:avLst/>
          </a:prstGeom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11F08F8B-E01A-4070-A74D-910C1ABB50C6}"/>
              </a:ext>
            </a:extLst>
          </p:cNvPr>
          <p:cNvSpPr txBox="1"/>
          <p:nvPr/>
        </p:nvSpPr>
        <p:spPr>
          <a:xfrm>
            <a:off x="5821661" y="928272"/>
            <a:ext cx="67215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i="1" u="sng" dirty="0"/>
              <a:t>Histogram of density value between 16-ch </a:t>
            </a:r>
            <a:endParaRPr kumimoji="1" lang="ja-JP" altLang="en-US" sz="2400" i="1" u="sng" dirty="0"/>
          </a:p>
        </p:txBody>
      </p:sp>
    </p:spTree>
    <p:extLst>
      <p:ext uri="{BB962C8B-B14F-4D97-AF65-F5344CB8AC3E}">
        <p14:creationId xmlns:p14="http://schemas.microsoft.com/office/powerpoint/2010/main" val="1519986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0D65D5-BE28-4DBC-A936-B77C169E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Variation of iodine density value between 16ch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606B238-D986-4621-817B-10B212CFA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81" y="894257"/>
            <a:ext cx="6046903" cy="59637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E0BD997-BCB3-4C1F-969B-3F35D32C60E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21679" r="29928" b="24663"/>
          <a:stretch/>
        </p:blipFill>
        <p:spPr>
          <a:xfrm>
            <a:off x="2699219" y="2158493"/>
            <a:ext cx="2855747" cy="2980852"/>
          </a:xfrm>
          <a:prstGeom prst="rect">
            <a:avLst/>
          </a:prstGeom>
          <a:ln w="57150">
            <a:solidFill>
              <a:schemeClr val="accent6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35143FF-79B7-41C4-B5A6-41E1421157DA}"/>
              </a:ext>
            </a:extLst>
          </p:cNvPr>
          <p:cNvSpPr txBox="1"/>
          <p:nvPr/>
        </p:nvSpPr>
        <p:spPr>
          <a:xfrm>
            <a:off x="395492" y="1518183"/>
            <a:ext cx="5021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i="1" u="sng" dirty="0">
                <a:solidFill>
                  <a:srgbClr val="FF0000"/>
                </a:solidFill>
              </a:rPr>
              <a:t>Iodine density image</a:t>
            </a:r>
            <a:endParaRPr kumimoji="1" lang="ja-JP" altLang="en-US" sz="2800" b="1" i="1" u="sng" dirty="0">
              <a:solidFill>
                <a:srgbClr val="FF000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DC2520E-3823-4A7E-9818-9C91BA750710}"/>
              </a:ext>
            </a:extLst>
          </p:cNvPr>
          <p:cNvSpPr/>
          <p:nvPr/>
        </p:nvSpPr>
        <p:spPr>
          <a:xfrm>
            <a:off x="3959258" y="4323861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4B8F1FA-1B8F-4A6C-8021-C2412657D61B}"/>
              </a:ext>
            </a:extLst>
          </p:cNvPr>
          <p:cNvSpPr/>
          <p:nvPr/>
        </p:nvSpPr>
        <p:spPr>
          <a:xfrm>
            <a:off x="4748266" y="3407684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D0AFA3-E6EA-4EC2-AFEE-3E263A92A940}"/>
              </a:ext>
            </a:extLst>
          </p:cNvPr>
          <p:cNvSpPr/>
          <p:nvPr/>
        </p:nvSpPr>
        <p:spPr>
          <a:xfrm>
            <a:off x="3928738" y="2586867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D282F4C-A9DF-4694-8230-6FA75E48DFEE}"/>
              </a:ext>
            </a:extLst>
          </p:cNvPr>
          <p:cNvSpPr/>
          <p:nvPr/>
        </p:nvSpPr>
        <p:spPr>
          <a:xfrm>
            <a:off x="3128685" y="3430815"/>
            <a:ext cx="396705" cy="4362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3C8493-3B4C-4C0E-9EF3-E772F4137723}"/>
              </a:ext>
            </a:extLst>
          </p:cNvPr>
          <p:cNvSpPr txBox="1"/>
          <p:nvPr/>
        </p:nvSpPr>
        <p:spPr>
          <a:xfrm>
            <a:off x="2753707" y="3887804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</a:rPr>
              <a:t>5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37FE401-FA26-4C35-9BF9-07A95D97E2A8}"/>
              </a:ext>
            </a:extLst>
          </p:cNvPr>
          <p:cNvSpPr txBox="1"/>
          <p:nvPr/>
        </p:nvSpPr>
        <p:spPr>
          <a:xfrm>
            <a:off x="3525390" y="3043856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10</a:t>
            </a:r>
            <a:r>
              <a:rPr kumimoji="1" lang="en-US" altLang="ja-JP" sz="2000" dirty="0">
                <a:solidFill>
                  <a:srgbClr val="FFFF00"/>
                </a:solidFill>
              </a:rPr>
              <a:t>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A540921-C2F1-46E0-A7EF-4DDAD10E4B86}"/>
              </a:ext>
            </a:extLst>
          </p:cNvPr>
          <p:cNvSpPr txBox="1"/>
          <p:nvPr/>
        </p:nvSpPr>
        <p:spPr>
          <a:xfrm>
            <a:off x="4297978" y="3887804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</a:rPr>
              <a:t>15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B9E747F-C50C-4338-9464-30A870C9CC21}"/>
              </a:ext>
            </a:extLst>
          </p:cNvPr>
          <p:cNvSpPr txBox="1"/>
          <p:nvPr/>
        </p:nvSpPr>
        <p:spPr>
          <a:xfrm>
            <a:off x="3525390" y="4817127"/>
            <a:ext cx="144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20</a:t>
            </a:r>
            <a:r>
              <a:rPr kumimoji="1" lang="en-US" altLang="ja-JP" sz="2000" dirty="0">
                <a:solidFill>
                  <a:srgbClr val="FFFF00"/>
                </a:solidFill>
              </a:rPr>
              <a:t> mg/ml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EAAED74-9F43-4191-AFBB-F1BF1E67A22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6" y="431338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A3DD497-61E3-4BDD-B10A-DA48100948A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0" y="4128414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E80F485-A061-4D5A-ADFC-35CD2123F5B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6" y="3943443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A9163DB-423E-433D-9B34-0BC43ADF317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5" y="276159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76FEEBA-E206-4F88-8B03-A08A52C75DD5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5" y="2576392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6936744-04CA-4022-B12B-72EF999BBFC9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7" y="2410958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8C70DDF-35AA-4FCD-B991-381EC4D41D94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7" y="2233954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088A52A-2CD9-4410-BAB2-F5C54FD8A22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6" y="3766439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FFD57643-FDB2-4A67-B723-3B271907B136}"/>
              </a:ext>
            </a:extLst>
          </p:cNvPr>
          <p:cNvCxnSpPr>
            <a:cxnSpLocks/>
          </p:cNvCxnSpPr>
          <p:nvPr/>
        </p:nvCxnSpPr>
        <p:spPr>
          <a:xfrm>
            <a:off x="962363" y="3779100"/>
            <a:ext cx="0" cy="32868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>
            <a:extLst>
              <a:ext uri="{FF2B5EF4-FFF2-40B4-BE49-F238E27FC236}">
                <a16:creationId xmlns:a16="http://schemas.microsoft.com/office/drawing/2014/main" id="{A8B3D97B-0BB1-44AB-8C14-312BAFC00A1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9" y="358943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333CCD7-E237-40DE-926D-4E45FC00EFFB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39" y="2072655"/>
            <a:ext cx="1440000" cy="144000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D4438550-B010-4729-928F-4B31FA2B93BA}"/>
              </a:ext>
            </a:extLst>
          </p:cNvPr>
          <p:cNvCxnSpPr>
            <a:cxnSpLocks/>
          </p:cNvCxnSpPr>
          <p:nvPr/>
        </p:nvCxnSpPr>
        <p:spPr>
          <a:xfrm flipH="1" flipV="1">
            <a:off x="1295952" y="4549480"/>
            <a:ext cx="1328423" cy="57826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565E4B0-4171-4643-9648-E3D163C8DC92}"/>
              </a:ext>
            </a:extLst>
          </p:cNvPr>
          <p:cNvSpPr txBox="1"/>
          <p:nvPr/>
        </p:nvSpPr>
        <p:spPr>
          <a:xfrm rot="5400000" flipH="1" flipV="1">
            <a:off x="591509" y="3509808"/>
            <a:ext cx="8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…</a:t>
            </a:r>
            <a:endParaRPr kumimoji="1" lang="ja-JP" altLang="en-US" sz="28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3347B44D-B577-4F25-8FF1-6B25B62CF7A8}"/>
              </a:ext>
            </a:extLst>
          </p:cNvPr>
          <p:cNvCxnSpPr>
            <a:cxnSpLocks/>
          </p:cNvCxnSpPr>
          <p:nvPr/>
        </p:nvCxnSpPr>
        <p:spPr>
          <a:xfrm flipH="1">
            <a:off x="626576" y="2206837"/>
            <a:ext cx="2002474" cy="185448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C249DF5-3A72-4F14-BA6C-C0A606CAD6E0}"/>
              </a:ext>
            </a:extLst>
          </p:cNvPr>
          <p:cNvSpPr txBox="1"/>
          <p:nvPr/>
        </p:nvSpPr>
        <p:spPr>
          <a:xfrm>
            <a:off x="762664" y="5326518"/>
            <a:ext cx="444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</a:rPr>
              <a:t>ROI in each iodine phantom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6539A7F7-318B-4AF8-AE38-07211AE61449}"/>
              </a:ext>
            </a:extLst>
          </p:cNvPr>
          <p:cNvCxnSpPr>
            <a:cxnSpLocks/>
          </p:cNvCxnSpPr>
          <p:nvPr/>
        </p:nvCxnSpPr>
        <p:spPr>
          <a:xfrm flipV="1">
            <a:off x="2931692" y="4628746"/>
            <a:ext cx="927080" cy="69656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56FA5CF-013E-4DC3-A930-41021EA5CB5E}"/>
              </a:ext>
            </a:extLst>
          </p:cNvPr>
          <p:cNvCxnSpPr>
            <a:stCxn id="10" idx="0"/>
            <a:endCxn id="10" idx="1"/>
          </p:cNvCxnSpPr>
          <p:nvPr/>
        </p:nvCxnSpPr>
        <p:spPr>
          <a:xfrm flipH="1">
            <a:off x="3928738" y="2586867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2388F88-D5CF-4C0F-A8C3-4C619D9BE59A}"/>
              </a:ext>
            </a:extLst>
          </p:cNvPr>
          <p:cNvCxnSpPr/>
          <p:nvPr/>
        </p:nvCxnSpPr>
        <p:spPr>
          <a:xfrm flipH="1">
            <a:off x="4138526" y="2803796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45784FDC-18FC-48D2-A92C-6B104047AA2B}"/>
              </a:ext>
            </a:extLst>
          </p:cNvPr>
          <p:cNvCxnSpPr>
            <a:cxnSpLocks/>
          </p:cNvCxnSpPr>
          <p:nvPr/>
        </p:nvCxnSpPr>
        <p:spPr>
          <a:xfrm flipH="1">
            <a:off x="3940174" y="2632395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B0664478-3704-479D-B05B-463545C87B5A}"/>
              </a:ext>
            </a:extLst>
          </p:cNvPr>
          <p:cNvCxnSpPr/>
          <p:nvPr/>
        </p:nvCxnSpPr>
        <p:spPr>
          <a:xfrm flipH="1">
            <a:off x="3111531" y="3433112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037FAA02-52B5-4D64-AC86-2E9234BAF390}"/>
              </a:ext>
            </a:extLst>
          </p:cNvPr>
          <p:cNvCxnSpPr/>
          <p:nvPr/>
        </p:nvCxnSpPr>
        <p:spPr>
          <a:xfrm flipH="1">
            <a:off x="3321319" y="3650041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41DDE879-EBC9-472E-9942-F9DF0486BFB1}"/>
              </a:ext>
            </a:extLst>
          </p:cNvPr>
          <p:cNvCxnSpPr>
            <a:cxnSpLocks/>
          </p:cNvCxnSpPr>
          <p:nvPr/>
        </p:nvCxnSpPr>
        <p:spPr>
          <a:xfrm flipH="1">
            <a:off x="3122967" y="3478640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09521D1A-308E-4A74-B23D-CCD8E8E65924}"/>
              </a:ext>
            </a:extLst>
          </p:cNvPr>
          <p:cNvCxnSpPr/>
          <p:nvPr/>
        </p:nvCxnSpPr>
        <p:spPr>
          <a:xfrm flipH="1">
            <a:off x="4731112" y="3394853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9F1D2488-2FF7-49C2-BA0D-02C8C2BC2D0A}"/>
              </a:ext>
            </a:extLst>
          </p:cNvPr>
          <p:cNvCxnSpPr/>
          <p:nvPr/>
        </p:nvCxnSpPr>
        <p:spPr>
          <a:xfrm flipH="1">
            <a:off x="4940900" y="3611782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0B9E566B-B0CD-455C-88F0-742AF658B7F7}"/>
              </a:ext>
            </a:extLst>
          </p:cNvPr>
          <p:cNvCxnSpPr>
            <a:cxnSpLocks/>
          </p:cNvCxnSpPr>
          <p:nvPr/>
        </p:nvCxnSpPr>
        <p:spPr>
          <a:xfrm flipH="1">
            <a:off x="4742548" y="3440381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37B8734D-F104-47B2-BD31-AB9DEFE3A6D0}"/>
              </a:ext>
            </a:extLst>
          </p:cNvPr>
          <p:cNvCxnSpPr/>
          <p:nvPr/>
        </p:nvCxnSpPr>
        <p:spPr>
          <a:xfrm flipH="1">
            <a:off x="3972500" y="4309205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C4B6BB9E-8F1D-4818-95E9-0890681071F4}"/>
              </a:ext>
            </a:extLst>
          </p:cNvPr>
          <p:cNvCxnSpPr/>
          <p:nvPr/>
        </p:nvCxnSpPr>
        <p:spPr>
          <a:xfrm flipH="1">
            <a:off x="4182288" y="4526134"/>
            <a:ext cx="198353" cy="2181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556F62DF-1F23-4632-8C00-56321E94AA60}"/>
              </a:ext>
            </a:extLst>
          </p:cNvPr>
          <p:cNvCxnSpPr>
            <a:cxnSpLocks/>
          </p:cNvCxnSpPr>
          <p:nvPr/>
        </p:nvCxnSpPr>
        <p:spPr>
          <a:xfrm flipH="1">
            <a:off x="3983936" y="4354733"/>
            <a:ext cx="341507" cy="37551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266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1697D680-2414-4344-BE42-19BBAE90188E}"/>
              </a:ext>
            </a:extLst>
          </p:cNvPr>
          <p:cNvSpPr/>
          <p:nvPr/>
        </p:nvSpPr>
        <p:spPr>
          <a:xfrm>
            <a:off x="132133" y="5586200"/>
            <a:ext cx="5913152" cy="9260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462E2C4-BE51-4AB2-B507-9F72E54A8513}"/>
              </a:ext>
            </a:extLst>
          </p:cNvPr>
          <p:cNvSpPr/>
          <p:nvPr/>
        </p:nvSpPr>
        <p:spPr>
          <a:xfrm>
            <a:off x="127908" y="916819"/>
            <a:ext cx="5547364" cy="6493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3" name="図 72">
            <a:extLst>
              <a:ext uri="{FF2B5EF4-FFF2-40B4-BE49-F238E27FC236}">
                <a16:creationId xmlns:a16="http://schemas.microsoft.com/office/drawing/2014/main" id="{F7643A5B-7C0C-4DE6-AB94-64EC95A94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98"/>
          <a:stretch/>
        </p:blipFill>
        <p:spPr>
          <a:xfrm>
            <a:off x="6236875" y="3913942"/>
            <a:ext cx="5825909" cy="2964322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935B9569-CB1B-4B48-B9CB-2424DD05CDF0}"/>
              </a:ext>
            </a:extLst>
          </p:cNvPr>
          <p:cNvSpPr>
            <a:spLocks/>
          </p:cNvSpPr>
          <p:nvPr/>
        </p:nvSpPr>
        <p:spPr>
          <a:xfrm>
            <a:off x="2542766" y="2240225"/>
            <a:ext cx="3210753" cy="3182126"/>
          </a:xfrm>
          <a:prstGeom prst="ellipse">
            <a:avLst/>
          </a:prstGeom>
          <a:solidFill>
            <a:srgbClr val="DEECEA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AB5F9BB5-683A-4ACC-BCF6-699335A3158E}"/>
              </a:ext>
            </a:extLst>
          </p:cNvPr>
          <p:cNvSpPr/>
          <p:nvPr/>
        </p:nvSpPr>
        <p:spPr>
          <a:xfrm>
            <a:off x="4288410" y="2748888"/>
            <a:ext cx="1004442" cy="1010520"/>
          </a:xfrm>
          <a:prstGeom prst="ellipse">
            <a:avLst/>
          </a:prstGeom>
          <a:solidFill>
            <a:srgbClr val="0070C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339CE77A-485B-43E3-B40B-BDCFDF333A9D}"/>
              </a:ext>
            </a:extLst>
          </p:cNvPr>
          <p:cNvSpPr/>
          <p:nvPr/>
        </p:nvSpPr>
        <p:spPr>
          <a:xfrm>
            <a:off x="4286305" y="3968791"/>
            <a:ext cx="1004442" cy="1010520"/>
          </a:xfrm>
          <a:prstGeom prst="ellipse">
            <a:avLst/>
          </a:prstGeom>
          <a:solidFill>
            <a:srgbClr val="0070C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4253FA29-1159-44EC-84E5-08A35D3768C3}"/>
              </a:ext>
            </a:extLst>
          </p:cNvPr>
          <p:cNvSpPr/>
          <p:nvPr/>
        </p:nvSpPr>
        <p:spPr>
          <a:xfrm>
            <a:off x="3039424" y="3968791"/>
            <a:ext cx="1004442" cy="1010520"/>
          </a:xfrm>
          <a:prstGeom prst="ellipse">
            <a:avLst/>
          </a:prstGeom>
          <a:solidFill>
            <a:srgbClr val="0070C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3C92E8BF-5338-45CC-A982-6F546DF8C2A3}"/>
              </a:ext>
            </a:extLst>
          </p:cNvPr>
          <p:cNvSpPr/>
          <p:nvPr/>
        </p:nvSpPr>
        <p:spPr>
          <a:xfrm>
            <a:off x="3048673" y="2756053"/>
            <a:ext cx="1004442" cy="1010520"/>
          </a:xfrm>
          <a:prstGeom prst="ellipse">
            <a:avLst/>
          </a:prstGeom>
          <a:solidFill>
            <a:srgbClr val="0070C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A0C902-1725-419D-8E18-D6FED3FEA9EF}"/>
              </a:ext>
            </a:extLst>
          </p:cNvPr>
          <p:cNvSpPr txBox="1"/>
          <p:nvPr/>
        </p:nvSpPr>
        <p:spPr>
          <a:xfrm>
            <a:off x="3704529" y="2357200"/>
            <a:ext cx="924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Water 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318B49A-BF27-4DCF-924A-88B2AFEFA1CB}"/>
              </a:ext>
            </a:extLst>
          </p:cNvPr>
          <p:cNvSpPr txBox="1"/>
          <p:nvPr/>
        </p:nvSpPr>
        <p:spPr>
          <a:xfrm>
            <a:off x="3692925" y="3721216"/>
            <a:ext cx="924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/>
              <a:t>Gd</a:t>
            </a:r>
            <a:endParaRPr kumimoji="1" lang="ja-JP" altLang="en-US" sz="2000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CB5DAF4B-74EA-4223-9E21-7544FDD50DD7}"/>
              </a:ext>
            </a:extLst>
          </p:cNvPr>
          <p:cNvCxnSpPr>
            <a:cxnSpLocks/>
          </p:cNvCxnSpPr>
          <p:nvPr/>
        </p:nvCxnSpPr>
        <p:spPr>
          <a:xfrm flipH="1">
            <a:off x="3727435" y="3997735"/>
            <a:ext cx="276079" cy="291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B5B3823-7124-46B7-BA29-8F807F191D02}"/>
              </a:ext>
            </a:extLst>
          </p:cNvPr>
          <p:cNvSpPr txBox="1"/>
          <p:nvPr/>
        </p:nvSpPr>
        <p:spPr>
          <a:xfrm>
            <a:off x="4293967" y="4308105"/>
            <a:ext cx="100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FF00"/>
                </a:solidFill>
              </a:rPr>
              <a:t>5mg/ml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66A251-DCF3-4345-9329-B4B42CB599FE}"/>
              </a:ext>
            </a:extLst>
          </p:cNvPr>
          <p:cNvSpPr txBox="1"/>
          <p:nvPr/>
        </p:nvSpPr>
        <p:spPr>
          <a:xfrm>
            <a:off x="2841313" y="4308105"/>
            <a:ext cx="136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</a:rPr>
              <a:t>10</a:t>
            </a:r>
            <a:r>
              <a:rPr kumimoji="1" lang="en-US" altLang="ja-JP" dirty="0">
                <a:solidFill>
                  <a:srgbClr val="FFFF00"/>
                </a:solidFill>
              </a:rPr>
              <a:t>mg/ml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D4DEDFA-D87C-4A1D-AE99-DB97355F1642}"/>
              </a:ext>
            </a:extLst>
          </p:cNvPr>
          <p:cNvSpPr txBox="1"/>
          <p:nvPr/>
        </p:nvSpPr>
        <p:spPr>
          <a:xfrm>
            <a:off x="2948234" y="3089499"/>
            <a:ext cx="120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</a:rPr>
              <a:t>15</a:t>
            </a:r>
            <a:r>
              <a:rPr kumimoji="1" lang="en-US" altLang="ja-JP" dirty="0">
                <a:solidFill>
                  <a:srgbClr val="FFFF00"/>
                </a:solidFill>
              </a:rPr>
              <a:t>mg/ml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62A958A-7EDD-451C-91EF-6833FDAFDC49}"/>
              </a:ext>
            </a:extLst>
          </p:cNvPr>
          <p:cNvSpPr txBox="1"/>
          <p:nvPr/>
        </p:nvSpPr>
        <p:spPr>
          <a:xfrm>
            <a:off x="4099199" y="3077458"/>
            <a:ext cx="139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</a:rPr>
              <a:t>20</a:t>
            </a:r>
            <a:r>
              <a:rPr kumimoji="1" lang="en-US" altLang="ja-JP" dirty="0">
                <a:solidFill>
                  <a:srgbClr val="FFFF00"/>
                </a:solidFill>
              </a:rPr>
              <a:t>mg/ml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96E1A7D4-42F3-4AE1-A06F-B9006474308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7" y="1062866"/>
            <a:ext cx="1440000" cy="1440000"/>
          </a:xfrm>
          <a:prstGeom prst="rect">
            <a:avLst/>
          </a:prstGeom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826B62A-2D28-4FBD-9280-1BB5376276E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939" y="1339430"/>
            <a:ext cx="1440000" cy="1440000"/>
          </a:xfrm>
          <a:prstGeom prst="rect">
            <a:avLst/>
          </a:prstGeom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06E634D8-342B-4E21-8F74-9EC5E2FE9C2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7" y="1488447"/>
            <a:ext cx="1440000" cy="1440000"/>
          </a:xfrm>
          <a:prstGeom prst="rect">
            <a:avLst/>
          </a:prstGeom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467BBF9-1F6E-474E-8D11-80EA41C59530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7" y="2424027"/>
            <a:ext cx="1440000" cy="1440000"/>
          </a:xfrm>
          <a:prstGeom prst="rect">
            <a:avLst/>
          </a:prstGeom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8B9C4B8F-9E5D-4EB0-9652-CE62F464CFC5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7" y="2739061"/>
            <a:ext cx="1440000" cy="1440000"/>
          </a:xfrm>
          <a:prstGeom prst="rect">
            <a:avLst/>
          </a:prstGeom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18E9F421-A7EE-47E1-AD18-411B47506F7B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7" y="2871198"/>
            <a:ext cx="1440000" cy="1440000"/>
          </a:xfrm>
          <a:prstGeom prst="rect">
            <a:avLst/>
          </a:prstGeom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791D57D-3A89-41F5-9A6A-5DCEBF55CE05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7" y="1196921"/>
            <a:ext cx="1440000" cy="1440000"/>
          </a:xfrm>
          <a:prstGeom prst="rect">
            <a:avLst/>
          </a:prstGeom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59166D7D-B88D-4548-A78C-EE7047BE421D}"/>
              </a:ext>
            </a:extLst>
          </p:cNvPr>
          <p:cNvCxnSpPr>
            <a:cxnSpLocks/>
          </p:cNvCxnSpPr>
          <p:nvPr/>
        </p:nvCxnSpPr>
        <p:spPr>
          <a:xfrm>
            <a:off x="7931510" y="2472578"/>
            <a:ext cx="0" cy="32868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>
            <a:extLst>
              <a:ext uri="{FF2B5EF4-FFF2-40B4-BE49-F238E27FC236}">
                <a16:creationId xmlns:a16="http://schemas.microsoft.com/office/drawing/2014/main" id="{9D101134-3100-4036-91A0-A26995E9182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7" y="2585737"/>
            <a:ext cx="1440000" cy="1440000"/>
          </a:xfrm>
          <a:prstGeom prst="rect">
            <a:avLst/>
          </a:prstGeom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37951F5F-0EA4-4ADE-9401-61E55EC440E0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7" y="2285961"/>
            <a:ext cx="1440000" cy="1440000"/>
          </a:xfrm>
          <a:prstGeom prst="rect">
            <a:avLst/>
          </a:prstGeom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9A7B2CD4-C5AD-4997-BBA6-4F977875C874}"/>
              </a:ext>
            </a:extLst>
          </p:cNvPr>
          <p:cNvCxnSpPr>
            <a:cxnSpLocks/>
          </p:cNvCxnSpPr>
          <p:nvPr/>
        </p:nvCxnSpPr>
        <p:spPr>
          <a:xfrm flipV="1">
            <a:off x="7515275" y="1419798"/>
            <a:ext cx="1546471" cy="1395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D0880858-DA21-475B-8B73-FD5525DFA5D6}"/>
              </a:ext>
            </a:extLst>
          </p:cNvPr>
          <p:cNvCxnSpPr>
            <a:cxnSpLocks/>
          </p:cNvCxnSpPr>
          <p:nvPr/>
        </p:nvCxnSpPr>
        <p:spPr>
          <a:xfrm>
            <a:off x="8461836" y="3192637"/>
            <a:ext cx="680880" cy="65115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図 49">
            <a:extLst>
              <a:ext uri="{FF2B5EF4-FFF2-40B4-BE49-F238E27FC236}">
                <a16:creationId xmlns:a16="http://schemas.microsoft.com/office/drawing/2014/main" id="{5FED8652-FF9E-4C72-B9A3-C65CBF0088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9" t="26735" r="30212" b="27521"/>
          <a:stretch/>
        </p:blipFill>
        <p:spPr>
          <a:xfrm>
            <a:off x="9114144" y="1386547"/>
            <a:ext cx="2329200" cy="2396586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58" name="楕円 57">
            <a:extLst>
              <a:ext uri="{FF2B5EF4-FFF2-40B4-BE49-F238E27FC236}">
                <a16:creationId xmlns:a16="http://schemas.microsoft.com/office/drawing/2014/main" id="{22BA9A22-CA28-4902-8660-147B9515BEB8}"/>
              </a:ext>
            </a:extLst>
          </p:cNvPr>
          <p:cNvSpPr/>
          <p:nvPr/>
        </p:nvSpPr>
        <p:spPr>
          <a:xfrm>
            <a:off x="9513612" y="1866615"/>
            <a:ext cx="1440000" cy="14400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10C73890-1963-45BF-B5FA-94A3D62956B5}"/>
              </a:ext>
            </a:extLst>
          </p:cNvPr>
          <p:cNvCxnSpPr>
            <a:cxnSpLocks/>
          </p:cNvCxnSpPr>
          <p:nvPr/>
        </p:nvCxnSpPr>
        <p:spPr>
          <a:xfrm flipH="1">
            <a:off x="10282701" y="1960575"/>
            <a:ext cx="319450" cy="60457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35CD941A-E0AF-4C0A-A233-13644BCC5195}"/>
              </a:ext>
            </a:extLst>
          </p:cNvPr>
          <p:cNvCxnSpPr>
            <a:cxnSpLocks/>
            <a:endCxn id="58" idx="6"/>
          </p:cNvCxnSpPr>
          <p:nvPr/>
        </p:nvCxnSpPr>
        <p:spPr>
          <a:xfrm>
            <a:off x="10277200" y="2565147"/>
            <a:ext cx="676412" cy="2146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部分円 60">
            <a:extLst>
              <a:ext uri="{FF2B5EF4-FFF2-40B4-BE49-F238E27FC236}">
                <a16:creationId xmlns:a16="http://schemas.microsoft.com/office/drawing/2014/main" id="{562EF50C-EE77-4717-9EB8-B5E181935540}"/>
              </a:ext>
            </a:extLst>
          </p:cNvPr>
          <p:cNvSpPr/>
          <p:nvPr/>
        </p:nvSpPr>
        <p:spPr>
          <a:xfrm>
            <a:off x="10000045" y="2240225"/>
            <a:ext cx="584155" cy="630292"/>
          </a:xfrm>
          <a:prstGeom prst="pie">
            <a:avLst>
              <a:gd name="adj1" fmla="val 17848528"/>
              <a:gd name="adj2" fmla="val 209054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A3E7145-A032-47D2-B5DD-2D1A149E1C30}"/>
              </a:ext>
            </a:extLst>
          </p:cNvPr>
          <p:cNvSpPr txBox="1"/>
          <p:nvPr/>
        </p:nvSpPr>
        <p:spPr>
          <a:xfrm>
            <a:off x="10347776" y="2093706"/>
            <a:ext cx="70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FF00"/>
                </a:solidFill>
              </a:rPr>
              <a:t>θ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64" name="二等辺三角形 63">
            <a:extLst>
              <a:ext uri="{FF2B5EF4-FFF2-40B4-BE49-F238E27FC236}">
                <a16:creationId xmlns:a16="http://schemas.microsoft.com/office/drawing/2014/main" id="{F0033C73-0DDA-46AA-960A-A441AEF757F1}"/>
              </a:ext>
            </a:extLst>
          </p:cNvPr>
          <p:cNvSpPr/>
          <p:nvPr/>
        </p:nvSpPr>
        <p:spPr>
          <a:xfrm rot="3720000">
            <a:off x="10425638" y="2245789"/>
            <a:ext cx="146443" cy="1255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61F6A8AB-BAA1-4B50-BFE8-1E2DF3B7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Gadolinium K-edge imaging</a:t>
            </a:r>
            <a:endParaRPr kumimoji="1" lang="ja-JP" altLang="en-US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6C02D23-6D45-4389-8DBF-C0227BF3F1AC}"/>
              </a:ext>
            </a:extLst>
          </p:cNvPr>
          <p:cNvSpPr txBox="1"/>
          <p:nvPr/>
        </p:nvSpPr>
        <p:spPr>
          <a:xfrm>
            <a:off x="-150492" y="1022194"/>
            <a:ext cx="597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err="1"/>
              <a:t>Gd</a:t>
            </a:r>
            <a:r>
              <a:rPr kumimoji="1" lang="en-US" altLang="ja-JP" sz="2800" dirty="0"/>
              <a:t> K-absorption edge</a:t>
            </a:r>
            <a:r>
              <a:rPr lang="ja-JP" altLang="en-US" sz="2800" dirty="0"/>
              <a:t> </a:t>
            </a:r>
            <a:r>
              <a:rPr lang="en-US" altLang="ja-JP" sz="2800" dirty="0"/>
              <a:t>:</a:t>
            </a:r>
            <a:r>
              <a:rPr kumimoji="1" lang="en-US" altLang="ja-JP" sz="2800" dirty="0">
                <a:solidFill>
                  <a:srgbClr val="0070C0"/>
                </a:solidFill>
              </a:rPr>
              <a:t> 50.2 keV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2A94C92-8DD4-4C4D-9B63-DDD2FC81D4D7}"/>
              </a:ext>
            </a:extLst>
          </p:cNvPr>
          <p:cNvSpPr txBox="1"/>
          <p:nvPr/>
        </p:nvSpPr>
        <p:spPr>
          <a:xfrm>
            <a:off x="0" y="1651918"/>
            <a:ext cx="4626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E</a:t>
            </a:r>
            <a:r>
              <a:rPr kumimoji="1" lang="en-US" altLang="ja-JP" sz="2400" dirty="0"/>
              <a:t>th 0,1,2,3 : </a:t>
            </a:r>
            <a:r>
              <a:rPr lang="en-US" altLang="ja-JP" sz="2400" dirty="0"/>
              <a:t>35</a:t>
            </a:r>
            <a:r>
              <a:rPr kumimoji="1" lang="en-US" altLang="ja-JP" sz="2400" dirty="0"/>
              <a:t>, 45, </a:t>
            </a:r>
            <a:r>
              <a:rPr kumimoji="1" lang="en-US" altLang="ja-JP" sz="2400" dirty="0">
                <a:solidFill>
                  <a:srgbClr val="0070C0"/>
                </a:solidFill>
              </a:rPr>
              <a:t>55, </a:t>
            </a:r>
            <a:r>
              <a:rPr lang="en-US" altLang="ja-JP" sz="2400" dirty="0">
                <a:solidFill>
                  <a:srgbClr val="0070C0"/>
                </a:solidFill>
              </a:rPr>
              <a:t>7</a:t>
            </a:r>
            <a:r>
              <a:rPr kumimoji="1" lang="en-US" altLang="ja-JP" sz="2400" dirty="0">
                <a:solidFill>
                  <a:srgbClr val="0070C0"/>
                </a:solidFill>
              </a:rPr>
              <a:t>0 </a:t>
            </a:r>
            <a:r>
              <a:rPr kumimoji="1" lang="en-US" altLang="ja-JP" sz="2400" dirty="0"/>
              <a:t>keV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5F2927E-83B6-42A4-A051-0DCB7BEE6571}"/>
              </a:ext>
            </a:extLst>
          </p:cNvPr>
          <p:cNvSpPr txBox="1"/>
          <p:nvPr/>
        </p:nvSpPr>
        <p:spPr>
          <a:xfrm>
            <a:off x="-237159" y="4563812"/>
            <a:ext cx="343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 err="1"/>
              <a:t>Gd</a:t>
            </a:r>
            <a:r>
              <a:rPr kumimoji="1" lang="en-US" altLang="ja-JP" sz="2400" u="sng" dirty="0"/>
              <a:t> concentration</a:t>
            </a:r>
          </a:p>
          <a:p>
            <a:pPr algn="ctr"/>
            <a:r>
              <a:rPr lang="en-US" altLang="ja-JP" sz="2400" dirty="0"/>
              <a:t>5, 10, 15, 20 mg/ml</a:t>
            </a:r>
            <a:endParaRPr kumimoji="1" lang="en-US" altLang="ja-JP" sz="24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2E2E67A-7D8B-491B-8EE5-F93E646CF783}"/>
              </a:ext>
            </a:extLst>
          </p:cNvPr>
          <p:cNvSpPr txBox="1"/>
          <p:nvPr/>
        </p:nvSpPr>
        <p:spPr>
          <a:xfrm>
            <a:off x="6893128" y="3871973"/>
            <a:ext cx="49660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u="sng" dirty="0"/>
              <a:t>P</a:t>
            </a:r>
            <a:r>
              <a:rPr kumimoji="1" lang="en-US" altLang="ja-JP" sz="2400" b="1" u="sng" dirty="0"/>
              <a:t>rojection of the density image</a:t>
            </a:r>
            <a:r>
              <a:rPr kumimoji="1" lang="en-US" altLang="ja-JP" sz="2400" u="sng" dirty="0"/>
              <a:t> </a:t>
            </a:r>
            <a:endParaRPr kumimoji="1" lang="ja-JP" altLang="en-US" sz="2400" u="sng" dirty="0"/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1DFF56E7-2DAB-4AD8-8310-BF72B3AB3AC7}"/>
              </a:ext>
            </a:extLst>
          </p:cNvPr>
          <p:cNvSpPr/>
          <p:nvPr/>
        </p:nvSpPr>
        <p:spPr>
          <a:xfrm>
            <a:off x="6208392" y="1095162"/>
            <a:ext cx="5853432" cy="5762838"/>
          </a:xfrm>
          <a:prstGeom prst="roundRect">
            <a:avLst>
              <a:gd name="adj" fmla="val 5411"/>
            </a:avLst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3FD5C71-4F00-4FF9-A927-C0BFFB8438D3}"/>
              </a:ext>
            </a:extLst>
          </p:cNvPr>
          <p:cNvSpPr txBox="1"/>
          <p:nvPr/>
        </p:nvSpPr>
        <p:spPr>
          <a:xfrm>
            <a:off x="6879561" y="812317"/>
            <a:ext cx="42989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16-ch </a:t>
            </a:r>
            <a:r>
              <a:rPr lang="en-US" altLang="ja-JP" sz="2800" dirty="0" err="1"/>
              <a:t>G</a:t>
            </a:r>
            <a:r>
              <a:rPr kumimoji="1" lang="en-US" altLang="ja-JP" sz="2800" dirty="0" err="1"/>
              <a:t>d</a:t>
            </a:r>
            <a:r>
              <a:rPr kumimoji="1" lang="en-US" altLang="ja-JP" sz="2800" dirty="0"/>
              <a:t> density image</a:t>
            </a:r>
            <a:endParaRPr kumimoji="1" lang="ja-JP" altLang="en-US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F11D79-13CD-4388-9D11-63C775194997}"/>
              </a:ext>
            </a:extLst>
          </p:cNvPr>
          <p:cNvSpPr txBox="1"/>
          <p:nvPr/>
        </p:nvSpPr>
        <p:spPr>
          <a:xfrm>
            <a:off x="130176" y="5666946"/>
            <a:ext cx="6023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Using the</a:t>
            </a:r>
            <a:r>
              <a:rPr lang="en-US" altLang="ja-JP" sz="2400" b="1" dirty="0">
                <a:solidFill>
                  <a:schemeClr val="bg1"/>
                </a:solidFill>
              </a:rPr>
              <a:t> K-absorption edge,</a:t>
            </a:r>
          </a:p>
          <a:p>
            <a:r>
              <a:rPr lang="en-US" altLang="ja-JP" sz="2400" b="1" dirty="0">
                <a:solidFill>
                  <a:schemeClr val="bg1"/>
                </a:solidFill>
              </a:rPr>
              <a:t>o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ur </a:t>
            </a:r>
            <a:r>
              <a:rPr kumimoji="1" lang="en-US" altLang="ja-JP" sz="2400" b="1">
                <a:solidFill>
                  <a:schemeClr val="bg1"/>
                </a:solidFill>
              </a:rPr>
              <a:t>PC-CT e</a:t>
            </a:r>
            <a:r>
              <a:rPr lang="en-US" altLang="ja-JP" sz="2400" b="1">
                <a:solidFill>
                  <a:schemeClr val="bg1"/>
                </a:solidFill>
              </a:rPr>
              <a:t>nable </a:t>
            </a:r>
            <a:r>
              <a:rPr lang="en-US" altLang="ja-JP" sz="2400" b="1" dirty="0" err="1">
                <a:solidFill>
                  <a:schemeClr val="bg1"/>
                </a:solidFill>
              </a:rPr>
              <a:t>Gd</a:t>
            </a:r>
            <a:r>
              <a:rPr lang="en-US" altLang="ja-JP" sz="2400" b="1" dirty="0">
                <a:solidFill>
                  <a:schemeClr val="bg1"/>
                </a:solidFill>
              </a:rPr>
              <a:t> K-edge imaging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2A448BE-90E2-4546-8221-86EF027D3142}"/>
              </a:ext>
            </a:extLst>
          </p:cNvPr>
          <p:cNvSpPr txBox="1"/>
          <p:nvPr/>
        </p:nvSpPr>
        <p:spPr>
          <a:xfrm>
            <a:off x="11116198" y="101669"/>
            <a:ext cx="897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16</a:t>
            </a:r>
            <a:endParaRPr kumimoji="1" lang="ja-JP" altLang="en-US" sz="4000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711D5A60-2F87-460E-A8BA-CB0D064ED315}"/>
              </a:ext>
            </a:extLst>
          </p:cNvPr>
          <p:cNvSpPr/>
          <p:nvPr/>
        </p:nvSpPr>
        <p:spPr>
          <a:xfrm>
            <a:off x="7074224" y="4344844"/>
            <a:ext cx="789177" cy="2102240"/>
          </a:xfrm>
          <a:prstGeom prst="rect">
            <a:avLst/>
          </a:prstGeom>
          <a:solidFill>
            <a:srgbClr val="0070C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C76BBCE-697E-4432-88DE-7E3CB1CDE65C}"/>
              </a:ext>
            </a:extLst>
          </p:cNvPr>
          <p:cNvSpPr txBox="1"/>
          <p:nvPr/>
        </p:nvSpPr>
        <p:spPr>
          <a:xfrm>
            <a:off x="7295427" y="5901481"/>
            <a:ext cx="373937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1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675A74F-5263-4013-A657-399DA3CCAFFB}"/>
              </a:ext>
            </a:extLst>
          </p:cNvPr>
          <p:cNvSpPr txBox="1"/>
          <p:nvPr/>
        </p:nvSpPr>
        <p:spPr>
          <a:xfrm>
            <a:off x="9204775" y="1492820"/>
            <a:ext cx="373937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2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4C6DDF5-E11F-462A-A3AE-B9054DCDFA7D}"/>
              </a:ext>
            </a:extLst>
          </p:cNvPr>
          <p:cNvSpPr txBox="1"/>
          <p:nvPr/>
        </p:nvSpPr>
        <p:spPr>
          <a:xfrm>
            <a:off x="9272284" y="3184678"/>
            <a:ext cx="373937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3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D5C2E511-BD66-4607-8772-A9C87CF012E0}"/>
              </a:ext>
            </a:extLst>
          </p:cNvPr>
          <p:cNvSpPr txBox="1"/>
          <p:nvPr/>
        </p:nvSpPr>
        <p:spPr>
          <a:xfrm>
            <a:off x="10893113" y="3196872"/>
            <a:ext cx="373937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4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B37C1C90-A2E5-46F3-A8D8-16A32E200041}"/>
              </a:ext>
            </a:extLst>
          </p:cNvPr>
          <p:cNvSpPr txBox="1"/>
          <p:nvPr/>
        </p:nvSpPr>
        <p:spPr>
          <a:xfrm>
            <a:off x="10960713" y="1465705"/>
            <a:ext cx="373937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1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39B90B3D-949A-4900-833F-3B93349BB04D}"/>
              </a:ext>
            </a:extLst>
          </p:cNvPr>
          <p:cNvSpPr/>
          <p:nvPr/>
        </p:nvSpPr>
        <p:spPr>
          <a:xfrm>
            <a:off x="8239869" y="4866853"/>
            <a:ext cx="789177" cy="1580231"/>
          </a:xfrm>
          <a:prstGeom prst="rect">
            <a:avLst/>
          </a:prstGeom>
          <a:solidFill>
            <a:srgbClr val="0070C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F31B9698-A7AE-468B-9699-5C1ED3BE3388}"/>
              </a:ext>
            </a:extLst>
          </p:cNvPr>
          <p:cNvSpPr/>
          <p:nvPr/>
        </p:nvSpPr>
        <p:spPr>
          <a:xfrm>
            <a:off x="9379237" y="5325426"/>
            <a:ext cx="789177" cy="1122780"/>
          </a:xfrm>
          <a:prstGeom prst="rect">
            <a:avLst/>
          </a:prstGeom>
          <a:solidFill>
            <a:srgbClr val="0070C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5AA77C3F-E16A-4054-AA7E-063DBEAC92BE}"/>
              </a:ext>
            </a:extLst>
          </p:cNvPr>
          <p:cNvSpPr/>
          <p:nvPr/>
        </p:nvSpPr>
        <p:spPr>
          <a:xfrm>
            <a:off x="10584200" y="5829749"/>
            <a:ext cx="789177" cy="626957"/>
          </a:xfrm>
          <a:prstGeom prst="rect">
            <a:avLst/>
          </a:prstGeom>
          <a:solidFill>
            <a:srgbClr val="0070C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C22B1833-4743-4239-9260-5B269CCC3964}"/>
              </a:ext>
            </a:extLst>
          </p:cNvPr>
          <p:cNvSpPr txBox="1"/>
          <p:nvPr/>
        </p:nvSpPr>
        <p:spPr>
          <a:xfrm>
            <a:off x="8450895" y="5901481"/>
            <a:ext cx="373937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2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D19B18F0-5C67-4A00-BD81-41B669CBF5E1}"/>
              </a:ext>
            </a:extLst>
          </p:cNvPr>
          <p:cNvSpPr txBox="1"/>
          <p:nvPr/>
        </p:nvSpPr>
        <p:spPr>
          <a:xfrm>
            <a:off x="9586856" y="5901481"/>
            <a:ext cx="373937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3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6109E119-12B9-44FE-AFAF-8F17D87A9299}"/>
              </a:ext>
            </a:extLst>
          </p:cNvPr>
          <p:cNvSpPr txBox="1"/>
          <p:nvPr/>
        </p:nvSpPr>
        <p:spPr>
          <a:xfrm>
            <a:off x="10778838" y="5913138"/>
            <a:ext cx="373937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4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E4B0F269-0AC9-455C-95A0-2131F7D7D46E}"/>
              </a:ext>
            </a:extLst>
          </p:cNvPr>
          <p:cNvSpPr txBox="1"/>
          <p:nvPr/>
        </p:nvSpPr>
        <p:spPr>
          <a:xfrm>
            <a:off x="8094925" y="4213718"/>
            <a:ext cx="125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</a:rPr>
              <a:t>20 mg/ml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4BC2D858-E060-4AA2-A0DC-2DA977C53897}"/>
              </a:ext>
            </a:extLst>
          </p:cNvPr>
          <p:cNvCxnSpPr>
            <a:cxnSpLocks/>
          </p:cNvCxnSpPr>
          <p:nvPr/>
        </p:nvCxnSpPr>
        <p:spPr>
          <a:xfrm flipH="1">
            <a:off x="7201837" y="4344463"/>
            <a:ext cx="29724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717B97B0-9FBE-4616-BF7E-A3EF0A48763E}"/>
              </a:ext>
            </a:extLst>
          </p:cNvPr>
          <p:cNvSpPr txBox="1"/>
          <p:nvPr/>
        </p:nvSpPr>
        <p:spPr>
          <a:xfrm>
            <a:off x="9089785" y="4439339"/>
            <a:ext cx="125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15</a:t>
            </a:r>
            <a:r>
              <a:rPr kumimoji="1" lang="en-US" altLang="ja-JP" b="1" dirty="0">
                <a:solidFill>
                  <a:srgbClr val="0070C0"/>
                </a:solidFill>
              </a:rPr>
              <a:t> mg/ml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7D6B19DA-CD9E-40BD-A479-1BEAC289467B}"/>
              </a:ext>
            </a:extLst>
          </p:cNvPr>
          <p:cNvSpPr txBox="1"/>
          <p:nvPr/>
        </p:nvSpPr>
        <p:spPr>
          <a:xfrm>
            <a:off x="10038058" y="4775996"/>
            <a:ext cx="125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10</a:t>
            </a:r>
            <a:r>
              <a:rPr kumimoji="1" lang="en-US" altLang="ja-JP" b="1" dirty="0">
                <a:solidFill>
                  <a:srgbClr val="0070C0"/>
                </a:solidFill>
              </a:rPr>
              <a:t> mg/ml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972D7F69-E4D4-43BE-BD51-ABBD59AB1F3D}"/>
              </a:ext>
            </a:extLst>
          </p:cNvPr>
          <p:cNvSpPr txBox="1"/>
          <p:nvPr/>
        </p:nvSpPr>
        <p:spPr>
          <a:xfrm>
            <a:off x="10888381" y="5243789"/>
            <a:ext cx="114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</a:rPr>
              <a:t>5 mg/ml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87704B2C-7C02-4868-8AD3-DA3E0B136FCD}"/>
              </a:ext>
            </a:extLst>
          </p:cNvPr>
          <p:cNvCxnSpPr>
            <a:cxnSpLocks/>
          </p:cNvCxnSpPr>
          <p:nvPr/>
        </p:nvCxnSpPr>
        <p:spPr>
          <a:xfrm flipH="1">
            <a:off x="8965521" y="4738255"/>
            <a:ext cx="306763" cy="1285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AA862C08-09DF-441C-9369-6EA4EA3A173C}"/>
              </a:ext>
            </a:extLst>
          </p:cNvPr>
          <p:cNvCxnSpPr>
            <a:cxnSpLocks/>
          </p:cNvCxnSpPr>
          <p:nvPr/>
        </p:nvCxnSpPr>
        <p:spPr>
          <a:xfrm flipH="1">
            <a:off x="10112273" y="5099525"/>
            <a:ext cx="330153" cy="19466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DADF46F7-449F-451D-9861-BE44D308BB9F}"/>
              </a:ext>
            </a:extLst>
          </p:cNvPr>
          <p:cNvCxnSpPr>
            <a:cxnSpLocks/>
          </p:cNvCxnSpPr>
          <p:nvPr/>
        </p:nvCxnSpPr>
        <p:spPr>
          <a:xfrm flipH="1">
            <a:off x="11353773" y="5570815"/>
            <a:ext cx="211194" cy="30846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A5B9C76-3CA5-462E-A79C-45F21CEF0B48}"/>
              </a:ext>
            </a:extLst>
          </p:cNvPr>
          <p:cNvSpPr txBox="1"/>
          <p:nvPr/>
        </p:nvSpPr>
        <p:spPr>
          <a:xfrm>
            <a:off x="509553" y="2323230"/>
            <a:ext cx="22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u="sng" dirty="0" err="1"/>
              <a:t>Gd</a:t>
            </a:r>
            <a:r>
              <a:rPr lang="en-US" altLang="ja-JP" sz="2800" u="sng" dirty="0"/>
              <a:t> phantom</a:t>
            </a:r>
            <a:endParaRPr kumimoji="1" lang="ja-JP" altLang="en-US" sz="2800" u="sng" dirty="0"/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7BE133E3-2D35-4C89-9F5B-8F2D37629A1D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37" y="916819"/>
            <a:ext cx="1440000" cy="1440000"/>
          </a:xfrm>
          <a:prstGeom prst="rect">
            <a:avLst/>
          </a:prstGeom>
          <a:scene3d>
            <a:camera prst="orthographicFront">
              <a:rot lat="18078000" lon="3210000" rev="186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66905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54BCA3-5FE6-43A2-921F-604DD811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Photon counting CT (PC-CT)</a:t>
            </a:r>
            <a:endParaRPr kumimoji="1" lang="ja-JP" altLang="en-US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65408F-923A-46F2-9528-08465821D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81" y="1323532"/>
            <a:ext cx="3531247" cy="219749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23767DB-33CC-478F-A7DD-51BD06796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90" y="4094619"/>
            <a:ext cx="4504463" cy="2630686"/>
          </a:xfrm>
          <a:prstGeom prst="rect">
            <a:avLst/>
          </a:prstGeom>
        </p:spPr>
      </p:pic>
      <p:sp>
        <p:nvSpPr>
          <p:cNvPr id="9" name="フリーフォーム 68">
            <a:extLst>
              <a:ext uri="{FF2B5EF4-FFF2-40B4-BE49-F238E27FC236}">
                <a16:creationId xmlns:a16="http://schemas.microsoft.com/office/drawing/2014/main" id="{9F090390-F525-4EBD-BBE4-682AAFDF8953}"/>
              </a:ext>
            </a:extLst>
          </p:cNvPr>
          <p:cNvSpPr/>
          <p:nvPr/>
        </p:nvSpPr>
        <p:spPr>
          <a:xfrm>
            <a:off x="5508349" y="1943790"/>
            <a:ext cx="3006401" cy="1454095"/>
          </a:xfrm>
          <a:custGeom>
            <a:avLst/>
            <a:gdLst>
              <a:gd name="connsiteX0" fmla="*/ 0 w 5214257"/>
              <a:gd name="connsiteY0" fmla="*/ 3995057 h 3995057"/>
              <a:gd name="connsiteX1" fmla="*/ 936172 w 5214257"/>
              <a:gd name="connsiteY1" fmla="*/ 3842657 h 3995057"/>
              <a:gd name="connsiteX2" fmla="*/ 1153886 w 5214257"/>
              <a:gd name="connsiteY2" fmla="*/ 3167743 h 3995057"/>
              <a:gd name="connsiteX3" fmla="*/ 1774372 w 5214257"/>
              <a:gd name="connsiteY3" fmla="*/ 3069772 h 3995057"/>
              <a:gd name="connsiteX4" fmla="*/ 2013857 w 5214257"/>
              <a:gd name="connsiteY4" fmla="*/ 2144486 h 3995057"/>
              <a:gd name="connsiteX5" fmla="*/ 2612572 w 5214257"/>
              <a:gd name="connsiteY5" fmla="*/ 2100943 h 3995057"/>
              <a:gd name="connsiteX6" fmla="*/ 2721429 w 5214257"/>
              <a:gd name="connsiteY6" fmla="*/ 1785257 h 3995057"/>
              <a:gd name="connsiteX7" fmla="*/ 3124200 w 5214257"/>
              <a:gd name="connsiteY7" fmla="*/ 1763486 h 3995057"/>
              <a:gd name="connsiteX8" fmla="*/ 3298372 w 5214257"/>
              <a:gd name="connsiteY8" fmla="*/ 1121229 h 3995057"/>
              <a:gd name="connsiteX9" fmla="*/ 3842657 w 5214257"/>
              <a:gd name="connsiteY9" fmla="*/ 1110343 h 3995057"/>
              <a:gd name="connsiteX10" fmla="*/ 4082143 w 5214257"/>
              <a:gd name="connsiteY10" fmla="*/ 587829 h 3995057"/>
              <a:gd name="connsiteX11" fmla="*/ 4386943 w 5214257"/>
              <a:gd name="connsiteY11" fmla="*/ 566057 h 3995057"/>
              <a:gd name="connsiteX12" fmla="*/ 4615543 w 5214257"/>
              <a:gd name="connsiteY12" fmla="*/ 32657 h 3995057"/>
              <a:gd name="connsiteX13" fmla="*/ 5214257 w 5214257"/>
              <a:gd name="connsiteY13" fmla="*/ 0 h 399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14257" h="3995057">
                <a:moveTo>
                  <a:pt x="0" y="3995057"/>
                </a:moveTo>
                <a:lnTo>
                  <a:pt x="936172" y="3842657"/>
                </a:lnTo>
                <a:lnTo>
                  <a:pt x="1153886" y="3167743"/>
                </a:lnTo>
                <a:lnTo>
                  <a:pt x="1774372" y="3069772"/>
                </a:lnTo>
                <a:lnTo>
                  <a:pt x="2013857" y="2144486"/>
                </a:lnTo>
                <a:lnTo>
                  <a:pt x="2612572" y="2100943"/>
                </a:lnTo>
                <a:lnTo>
                  <a:pt x="2721429" y="1785257"/>
                </a:lnTo>
                <a:lnTo>
                  <a:pt x="3124200" y="1763486"/>
                </a:lnTo>
                <a:lnTo>
                  <a:pt x="3298372" y="1121229"/>
                </a:lnTo>
                <a:lnTo>
                  <a:pt x="3842657" y="1110343"/>
                </a:lnTo>
                <a:lnTo>
                  <a:pt x="4082143" y="587829"/>
                </a:lnTo>
                <a:lnTo>
                  <a:pt x="4386943" y="566057"/>
                </a:lnTo>
                <a:lnTo>
                  <a:pt x="4615543" y="32657"/>
                </a:lnTo>
                <a:lnTo>
                  <a:pt x="5214257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6B818AC-3C57-4FFA-9ED4-B7953DEB9F31}"/>
              </a:ext>
            </a:extLst>
          </p:cNvPr>
          <p:cNvCxnSpPr>
            <a:cxnSpLocks/>
          </p:cNvCxnSpPr>
          <p:nvPr/>
        </p:nvCxnSpPr>
        <p:spPr>
          <a:xfrm>
            <a:off x="6789475" y="6248887"/>
            <a:ext cx="39318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89C60FD-0A07-4054-8ED3-B07E00CD9A78}"/>
              </a:ext>
            </a:extLst>
          </p:cNvPr>
          <p:cNvSpPr txBox="1"/>
          <p:nvPr/>
        </p:nvSpPr>
        <p:spPr>
          <a:xfrm>
            <a:off x="10609538" y="6087546"/>
            <a:ext cx="877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Eth0 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A63765F-B035-400F-83C5-0AC498BA611A}"/>
              </a:ext>
            </a:extLst>
          </p:cNvPr>
          <p:cNvSpPr txBox="1"/>
          <p:nvPr/>
        </p:nvSpPr>
        <p:spPr>
          <a:xfrm>
            <a:off x="10624131" y="5298613"/>
            <a:ext cx="877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Eth2 </a:t>
            </a:r>
            <a:endParaRPr kumimoji="1" lang="ja-JP" altLang="en-US" sz="2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7E1EDF-5F91-407F-BA65-91B41834D661}"/>
              </a:ext>
            </a:extLst>
          </p:cNvPr>
          <p:cNvSpPr txBox="1"/>
          <p:nvPr/>
        </p:nvSpPr>
        <p:spPr>
          <a:xfrm>
            <a:off x="10613823" y="4928080"/>
            <a:ext cx="877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Eth3 </a:t>
            </a:r>
            <a:endParaRPr kumimoji="1" lang="ja-JP" altLang="en-US" sz="2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DC0FC8-A3CB-4AC7-8AD2-4B865787E95A}"/>
              </a:ext>
            </a:extLst>
          </p:cNvPr>
          <p:cNvSpPr txBox="1"/>
          <p:nvPr/>
        </p:nvSpPr>
        <p:spPr>
          <a:xfrm>
            <a:off x="10621293" y="5690074"/>
            <a:ext cx="877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Eth1 </a:t>
            </a:r>
            <a:endParaRPr kumimoji="1" lang="ja-JP" altLang="en-US" sz="20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95B8D58-B34D-4A84-A445-CD1ACB2D2B90}"/>
              </a:ext>
            </a:extLst>
          </p:cNvPr>
          <p:cNvSpPr txBox="1"/>
          <p:nvPr/>
        </p:nvSpPr>
        <p:spPr>
          <a:xfrm>
            <a:off x="2338542" y="4605537"/>
            <a:ext cx="4335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>
                <a:solidFill>
                  <a:srgbClr val="FF0000"/>
                </a:solidFill>
              </a:rPr>
              <a:t>Multiple energy thresholds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lang="en-US" altLang="ja-JP" sz="2400" dirty="0"/>
              <a:t>   </a:t>
            </a:r>
            <a:r>
              <a:rPr lang="ja-JP" altLang="en-US" sz="2400" dirty="0"/>
              <a:t>⇒ </a:t>
            </a:r>
            <a:r>
              <a:rPr lang="en-US" altLang="ja-JP" sz="2400" dirty="0"/>
              <a:t>Enable to detect</a:t>
            </a:r>
          </a:p>
          <a:p>
            <a:r>
              <a:rPr lang="en-US" altLang="ja-JP" sz="2400" dirty="0"/>
              <a:t>        individual X-ray pulses</a:t>
            </a:r>
            <a:endParaRPr kumimoji="1" lang="en-US" altLang="ja-JP" sz="2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F14319F-42C7-4DFB-806C-AD7B7ED6A74E}"/>
              </a:ext>
            </a:extLst>
          </p:cNvPr>
          <p:cNvSpPr txBox="1"/>
          <p:nvPr/>
        </p:nvSpPr>
        <p:spPr>
          <a:xfrm>
            <a:off x="49601" y="1221949"/>
            <a:ext cx="4655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>
                <a:solidFill>
                  <a:srgbClr val="FF0000"/>
                </a:solidFill>
              </a:rPr>
              <a:t>Integrate X-ray signals 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    with a certain time</a:t>
            </a:r>
          </a:p>
          <a:p>
            <a:r>
              <a:rPr lang="ja-JP" altLang="en-US" sz="2400" dirty="0"/>
              <a:t>⇒ </a:t>
            </a:r>
            <a:r>
              <a:rPr lang="en-US" altLang="ja-JP" sz="2400" dirty="0"/>
              <a:t>Readout current (DC) signal </a:t>
            </a:r>
            <a:endParaRPr lang="en-US" altLang="ja-JP" sz="20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B1B172F-739C-4587-BEA8-61FE4D2971DB}"/>
              </a:ext>
            </a:extLst>
          </p:cNvPr>
          <p:cNvSpPr txBox="1"/>
          <p:nvPr/>
        </p:nvSpPr>
        <p:spPr>
          <a:xfrm>
            <a:off x="6192804" y="1135095"/>
            <a:ext cx="303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Readout DC signal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C87B419-C913-41A9-8181-729D934DF03D}"/>
              </a:ext>
            </a:extLst>
          </p:cNvPr>
          <p:cNvSpPr txBox="1"/>
          <p:nvPr/>
        </p:nvSpPr>
        <p:spPr>
          <a:xfrm>
            <a:off x="6889133" y="4192094"/>
            <a:ext cx="4504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chemeClr val="accent6"/>
                </a:solidFill>
              </a:rPr>
              <a:t>Count</a:t>
            </a:r>
            <a:r>
              <a:rPr kumimoji="1" lang="en-US" altLang="ja-JP" sz="2800" b="1" dirty="0">
                <a:solidFill>
                  <a:schemeClr val="accent6"/>
                </a:solidFill>
              </a:rPr>
              <a:t> each pulse signal</a:t>
            </a:r>
            <a:endParaRPr kumimoji="1" lang="ja-JP" altLang="en-US" sz="2800" b="1" dirty="0">
              <a:solidFill>
                <a:schemeClr val="accent6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9A4AA985-975C-435F-8FA5-5B2E89AC02EF}"/>
              </a:ext>
            </a:extLst>
          </p:cNvPr>
          <p:cNvSpPr/>
          <p:nvPr/>
        </p:nvSpPr>
        <p:spPr>
          <a:xfrm>
            <a:off x="7490222" y="4865217"/>
            <a:ext cx="345174" cy="24782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17591CF8-15B1-4D54-A481-B4C16F8BBB5F}"/>
              </a:ext>
            </a:extLst>
          </p:cNvPr>
          <p:cNvSpPr/>
          <p:nvPr/>
        </p:nvSpPr>
        <p:spPr>
          <a:xfrm>
            <a:off x="7999790" y="5142008"/>
            <a:ext cx="345174" cy="24782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769F16EA-5B68-499A-8B62-1CDF8ED058C2}"/>
              </a:ext>
            </a:extLst>
          </p:cNvPr>
          <p:cNvSpPr/>
          <p:nvPr/>
        </p:nvSpPr>
        <p:spPr>
          <a:xfrm>
            <a:off x="9151229" y="5529368"/>
            <a:ext cx="345174" cy="24782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22CF5583-AF02-4202-9050-9312C5FD827D}"/>
              </a:ext>
            </a:extLst>
          </p:cNvPr>
          <p:cNvSpPr/>
          <p:nvPr/>
        </p:nvSpPr>
        <p:spPr>
          <a:xfrm>
            <a:off x="9789821" y="5111554"/>
            <a:ext cx="345174" cy="24782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A0FD1793-64B5-468E-848C-79FE04EBE4F1}"/>
              </a:ext>
            </a:extLst>
          </p:cNvPr>
          <p:cNvCxnSpPr>
            <a:cxnSpLocks/>
          </p:cNvCxnSpPr>
          <p:nvPr/>
        </p:nvCxnSpPr>
        <p:spPr>
          <a:xfrm>
            <a:off x="8251895" y="1524762"/>
            <a:ext cx="0" cy="3905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773F32D6-9EE2-4046-A47A-2CDDA8D6B5F6}"/>
              </a:ext>
            </a:extLst>
          </p:cNvPr>
          <p:cNvCxnSpPr>
            <a:cxnSpLocks/>
          </p:cNvCxnSpPr>
          <p:nvPr/>
        </p:nvCxnSpPr>
        <p:spPr>
          <a:xfrm flipH="1">
            <a:off x="7688380" y="4715314"/>
            <a:ext cx="1103555" cy="27949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EAD9DEF6-DDD7-477A-BF97-D4FE07FF12F8}"/>
              </a:ext>
            </a:extLst>
          </p:cNvPr>
          <p:cNvCxnSpPr>
            <a:cxnSpLocks/>
          </p:cNvCxnSpPr>
          <p:nvPr/>
        </p:nvCxnSpPr>
        <p:spPr>
          <a:xfrm flipH="1">
            <a:off x="8177193" y="4694525"/>
            <a:ext cx="646308" cy="55943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8E377EC0-FD0E-4CDA-943F-77E5CA915DF8}"/>
              </a:ext>
            </a:extLst>
          </p:cNvPr>
          <p:cNvCxnSpPr>
            <a:cxnSpLocks/>
          </p:cNvCxnSpPr>
          <p:nvPr/>
        </p:nvCxnSpPr>
        <p:spPr>
          <a:xfrm>
            <a:off x="8812985" y="4709992"/>
            <a:ext cx="506193" cy="94201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91008BEC-0EA7-471B-A564-A168F9FD62E0}"/>
              </a:ext>
            </a:extLst>
          </p:cNvPr>
          <p:cNvCxnSpPr>
            <a:cxnSpLocks/>
          </p:cNvCxnSpPr>
          <p:nvPr/>
        </p:nvCxnSpPr>
        <p:spPr>
          <a:xfrm>
            <a:off x="8808114" y="4699793"/>
            <a:ext cx="1096589" cy="53341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B90711B-0105-44BF-8BF2-75ECCE39A6EE}"/>
              </a:ext>
            </a:extLst>
          </p:cNvPr>
          <p:cNvSpPr txBox="1"/>
          <p:nvPr/>
        </p:nvSpPr>
        <p:spPr>
          <a:xfrm>
            <a:off x="-355924" y="2656864"/>
            <a:ext cx="5687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</a:rPr>
              <a:t>Conventional CT cannot acquire</a:t>
            </a:r>
            <a:r>
              <a:rPr lang="ja-JP" altLang="en-US" sz="2400" b="1" dirty="0">
                <a:solidFill>
                  <a:srgbClr val="FF0000"/>
                </a:solidFill>
              </a:rPr>
              <a:t> 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algn="ctr"/>
            <a:r>
              <a:rPr lang="en-US" altLang="ja-JP" sz="2400" b="1" dirty="0">
                <a:solidFill>
                  <a:srgbClr val="FF0000"/>
                </a:solidFill>
              </a:rPr>
              <a:t>the energy information </a:t>
            </a:r>
          </a:p>
          <a:p>
            <a:pPr algn="ctr"/>
            <a:r>
              <a:rPr lang="en-US" altLang="ja-JP" sz="2400" b="1" dirty="0">
                <a:solidFill>
                  <a:srgbClr val="FF0000"/>
                </a:solidFill>
              </a:rPr>
              <a:t>of individual X-ray pulses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A283584-7B0D-40F8-B8A2-DFDB3B1213DF}"/>
              </a:ext>
            </a:extLst>
          </p:cNvPr>
          <p:cNvSpPr txBox="1"/>
          <p:nvPr/>
        </p:nvSpPr>
        <p:spPr>
          <a:xfrm>
            <a:off x="2335704" y="5713672"/>
            <a:ext cx="3814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>
                <a:solidFill>
                  <a:srgbClr val="FF0000"/>
                </a:solidFill>
              </a:rPr>
              <a:t>Cut dark noise </a:t>
            </a:r>
          </a:p>
          <a:p>
            <a:r>
              <a:rPr lang="ja-JP" altLang="en-US" sz="2400" dirty="0"/>
              <a:t>   ⇒</a:t>
            </a:r>
            <a:r>
              <a:rPr lang="en-US" altLang="ja-JP" sz="2400" dirty="0"/>
              <a:t> Achieve low dose</a:t>
            </a:r>
            <a:endParaRPr lang="ja-JP" altLang="en-US" sz="2400" dirty="0"/>
          </a:p>
          <a:p>
            <a:endParaRPr kumimoji="1" lang="ja-JP" altLang="en-US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665B092-77CC-4524-B5CB-CB21B8BB994E}"/>
              </a:ext>
            </a:extLst>
          </p:cNvPr>
          <p:cNvSpPr txBox="1"/>
          <p:nvPr/>
        </p:nvSpPr>
        <p:spPr>
          <a:xfrm>
            <a:off x="11164851" y="102720"/>
            <a:ext cx="62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/>
              <a:t>2</a:t>
            </a:r>
            <a:endParaRPr kumimoji="1" lang="ja-JP" altLang="en-US" sz="4000" dirty="0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66570F5B-9F9A-4C6E-8AE1-AF2D2BA0759E}"/>
              </a:ext>
            </a:extLst>
          </p:cNvPr>
          <p:cNvSpPr/>
          <p:nvPr/>
        </p:nvSpPr>
        <p:spPr>
          <a:xfrm>
            <a:off x="2328234" y="4095970"/>
            <a:ext cx="9163044" cy="2642996"/>
          </a:xfrm>
          <a:prstGeom prst="roundRect">
            <a:avLst>
              <a:gd name="adj" fmla="val 7672"/>
            </a:avLst>
          </a:prstGeom>
          <a:noFill/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AF8BCCE-E01E-43B5-8993-79B88974CC89}"/>
              </a:ext>
            </a:extLst>
          </p:cNvPr>
          <p:cNvSpPr txBox="1"/>
          <p:nvPr/>
        </p:nvSpPr>
        <p:spPr>
          <a:xfrm>
            <a:off x="2541271" y="3969286"/>
            <a:ext cx="3982481" cy="52322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Photon counting CT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B6751CC3-88C4-4323-A188-D3E49483A118}"/>
              </a:ext>
            </a:extLst>
          </p:cNvPr>
          <p:cNvSpPr txBox="1"/>
          <p:nvPr/>
        </p:nvSpPr>
        <p:spPr>
          <a:xfrm>
            <a:off x="8278637" y="3414983"/>
            <a:ext cx="79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Time </a:t>
            </a:r>
            <a:endParaRPr kumimoji="1" lang="ja-JP" altLang="en-US" sz="2000" dirty="0"/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6F8201E1-BA9B-41B2-B4F3-F931A251F8FC}"/>
              </a:ext>
            </a:extLst>
          </p:cNvPr>
          <p:cNvSpPr txBox="1"/>
          <p:nvPr/>
        </p:nvSpPr>
        <p:spPr>
          <a:xfrm rot="16200000">
            <a:off x="4686919" y="2214237"/>
            <a:ext cx="1128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Charge </a:t>
            </a:r>
            <a:endParaRPr kumimoji="1" lang="ja-JP" altLang="en-US" sz="2000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38ACDF8F-3C09-4CE4-A2FC-F981649C1CFD}"/>
              </a:ext>
            </a:extLst>
          </p:cNvPr>
          <p:cNvSpPr txBox="1"/>
          <p:nvPr/>
        </p:nvSpPr>
        <p:spPr>
          <a:xfrm>
            <a:off x="5661831" y="1556530"/>
            <a:ext cx="217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2060"/>
                </a:solidFill>
              </a:rPr>
              <a:t>X-ray signals</a:t>
            </a:r>
            <a:endParaRPr kumimoji="1" lang="ja-JP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841FAF57-CDEB-4308-AD20-5E93282310D1}"/>
              </a:ext>
            </a:extLst>
          </p:cNvPr>
          <p:cNvCxnSpPr>
            <a:cxnSpLocks/>
          </p:cNvCxnSpPr>
          <p:nvPr/>
        </p:nvCxnSpPr>
        <p:spPr>
          <a:xfrm flipH="1">
            <a:off x="6574157" y="1987978"/>
            <a:ext cx="134063" cy="3640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622E6FA-0207-4997-B39A-77453B0E2FF8}"/>
              </a:ext>
            </a:extLst>
          </p:cNvPr>
          <p:cNvSpPr txBox="1"/>
          <p:nvPr/>
        </p:nvSpPr>
        <p:spPr>
          <a:xfrm>
            <a:off x="-35270" y="814487"/>
            <a:ext cx="463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i="1" u="sng" dirty="0"/>
              <a:t>Conventional CT system</a:t>
            </a:r>
            <a:endParaRPr kumimoji="1" lang="ja-JP" altLang="en-US" sz="2400" b="1" i="1" u="sng" dirty="0"/>
          </a:p>
        </p:txBody>
      </p:sp>
      <p:sp>
        <p:nvSpPr>
          <p:cNvPr id="7" name="矢印: 折線 6">
            <a:extLst>
              <a:ext uri="{FF2B5EF4-FFF2-40B4-BE49-F238E27FC236}">
                <a16:creationId xmlns:a16="http://schemas.microsoft.com/office/drawing/2014/main" id="{63DDF45F-0CC7-4D15-85F0-C984EFFC49EF}"/>
              </a:ext>
            </a:extLst>
          </p:cNvPr>
          <p:cNvSpPr/>
          <p:nvPr/>
        </p:nvSpPr>
        <p:spPr>
          <a:xfrm flipV="1">
            <a:off x="791661" y="4116638"/>
            <a:ext cx="1316589" cy="1382030"/>
          </a:xfrm>
          <a:prstGeom prst="ben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90FB8EC-8C60-42D9-9675-D18CA9238135}"/>
              </a:ext>
            </a:extLst>
          </p:cNvPr>
          <p:cNvSpPr txBox="1"/>
          <p:nvPr/>
        </p:nvSpPr>
        <p:spPr>
          <a:xfrm>
            <a:off x="8962004" y="1838265"/>
            <a:ext cx="1885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kumimoji="1"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hantom</a:t>
            </a:r>
            <a:endParaRPr kumimoji="1" lang="ja-JP" alt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4B6827F6-D204-4676-B21F-8256C92F5330}"/>
              </a:ext>
            </a:extLst>
          </p:cNvPr>
          <p:cNvSpPr/>
          <p:nvPr/>
        </p:nvSpPr>
        <p:spPr>
          <a:xfrm>
            <a:off x="5008149" y="1105785"/>
            <a:ext cx="4113141" cy="2677118"/>
          </a:xfrm>
          <a:prstGeom prst="wedgeRectCallout">
            <a:avLst>
              <a:gd name="adj1" fmla="val 70247"/>
              <a:gd name="adj2" fmla="val 26039"/>
            </a:avLst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1B953FF8-442E-437C-B3AA-654047950391}"/>
              </a:ext>
            </a:extLst>
          </p:cNvPr>
          <p:cNvSpPr txBox="1"/>
          <p:nvPr/>
        </p:nvSpPr>
        <p:spPr>
          <a:xfrm>
            <a:off x="9338327" y="972376"/>
            <a:ext cx="268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X-ray generator</a:t>
            </a:r>
            <a:endParaRPr kumimoji="1" lang="ja-JP" altLang="en-US" sz="2400" b="1" dirty="0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37288306-79E8-4090-8BA1-4B53558F8381}"/>
              </a:ext>
            </a:extLst>
          </p:cNvPr>
          <p:cNvSpPr txBox="1"/>
          <p:nvPr/>
        </p:nvSpPr>
        <p:spPr>
          <a:xfrm>
            <a:off x="9824693" y="3418525"/>
            <a:ext cx="1776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Detector</a:t>
            </a:r>
            <a:endParaRPr kumimoji="1" lang="ja-JP" altLang="en-US" sz="2400" b="1" dirty="0"/>
          </a:p>
        </p:txBody>
      </p:sp>
      <p:sp>
        <p:nvSpPr>
          <p:cNvPr id="85" name="楕円 84">
            <a:extLst>
              <a:ext uri="{FF2B5EF4-FFF2-40B4-BE49-F238E27FC236}">
                <a16:creationId xmlns:a16="http://schemas.microsoft.com/office/drawing/2014/main" id="{8643929E-BB51-4911-9D4B-5831CB09BAAE}"/>
              </a:ext>
            </a:extLst>
          </p:cNvPr>
          <p:cNvSpPr/>
          <p:nvPr/>
        </p:nvSpPr>
        <p:spPr>
          <a:xfrm>
            <a:off x="10306536" y="2263683"/>
            <a:ext cx="851266" cy="534008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CD90BAC5-8B6E-4AD3-A228-04099729A17B}"/>
              </a:ext>
            </a:extLst>
          </p:cNvPr>
          <p:cNvSpPr/>
          <p:nvPr/>
        </p:nvSpPr>
        <p:spPr>
          <a:xfrm>
            <a:off x="10352003" y="1459664"/>
            <a:ext cx="751572" cy="15240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725AC269-5306-488D-B644-C953C1BA1912}"/>
              </a:ext>
            </a:extLst>
          </p:cNvPr>
          <p:cNvSpPr/>
          <p:nvPr/>
        </p:nvSpPr>
        <p:spPr>
          <a:xfrm>
            <a:off x="10622392" y="1600810"/>
            <a:ext cx="183536" cy="15240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アーチ 87">
            <a:extLst>
              <a:ext uri="{FF2B5EF4-FFF2-40B4-BE49-F238E27FC236}">
                <a16:creationId xmlns:a16="http://schemas.microsoft.com/office/drawing/2014/main" id="{CC65CDEC-F7E2-4387-8072-F7A6D3904F7F}"/>
              </a:ext>
            </a:extLst>
          </p:cNvPr>
          <p:cNvSpPr/>
          <p:nvPr/>
        </p:nvSpPr>
        <p:spPr>
          <a:xfrm flipV="1">
            <a:off x="9384421" y="1508250"/>
            <a:ext cx="2659477" cy="1935695"/>
          </a:xfrm>
          <a:prstGeom prst="blockArc">
            <a:avLst>
              <a:gd name="adj1" fmla="val 12748802"/>
              <a:gd name="adj2" fmla="val 19543372"/>
              <a:gd name="adj3" fmla="val 74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9" name="フリーフォーム 71">
            <a:extLst>
              <a:ext uri="{FF2B5EF4-FFF2-40B4-BE49-F238E27FC236}">
                <a16:creationId xmlns:a16="http://schemas.microsoft.com/office/drawing/2014/main" id="{93143746-E526-48D2-A443-466953E48D4D}"/>
              </a:ext>
            </a:extLst>
          </p:cNvPr>
          <p:cNvSpPr/>
          <p:nvPr/>
        </p:nvSpPr>
        <p:spPr>
          <a:xfrm rot="3900000">
            <a:off x="10388382" y="2339719"/>
            <a:ext cx="1460038" cy="14844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9050">
            <a:solidFill>
              <a:srgbClr val="FF0000">
                <a:alpha val="60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90" name="フリーフォーム 71">
            <a:extLst>
              <a:ext uri="{FF2B5EF4-FFF2-40B4-BE49-F238E27FC236}">
                <a16:creationId xmlns:a16="http://schemas.microsoft.com/office/drawing/2014/main" id="{811712EF-3971-4853-B63C-F81079BDEEB7}"/>
              </a:ext>
            </a:extLst>
          </p:cNvPr>
          <p:cNvSpPr/>
          <p:nvPr/>
        </p:nvSpPr>
        <p:spPr>
          <a:xfrm rot="6900000">
            <a:off x="9576517" y="2353975"/>
            <a:ext cx="1460038" cy="14844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9050">
            <a:solidFill>
              <a:srgbClr val="FF0000">
                <a:alpha val="60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91" name="フリーフォーム 71">
            <a:extLst>
              <a:ext uri="{FF2B5EF4-FFF2-40B4-BE49-F238E27FC236}">
                <a16:creationId xmlns:a16="http://schemas.microsoft.com/office/drawing/2014/main" id="{4BB2BB91-B54A-4E64-B5F0-B96F3AB4DF89}"/>
              </a:ext>
            </a:extLst>
          </p:cNvPr>
          <p:cNvSpPr/>
          <p:nvPr/>
        </p:nvSpPr>
        <p:spPr>
          <a:xfrm rot="5400000">
            <a:off x="9984139" y="2465747"/>
            <a:ext cx="1460038" cy="14844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9050">
            <a:solidFill>
              <a:srgbClr val="FF0000">
                <a:alpha val="60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CC9E181A-59C8-44E6-B327-8EE0DD7F83A6}"/>
              </a:ext>
            </a:extLst>
          </p:cNvPr>
          <p:cNvSpPr txBox="1"/>
          <p:nvPr/>
        </p:nvSpPr>
        <p:spPr>
          <a:xfrm>
            <a:off x="11298187" y="2605063"/>
            <a:ext cx="1009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X-ray</a:t>
            </a:r>
            <a:endParaRPr kumimoji="1" lang="ja-JP" altLang="en-US" sz="2000" b="1" dirty="0"/>
          </a:p>
        </p:txBody>
      </p: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8508CB2A-DF08-464C-AF36-F582A4B9BF0E}"/>
              </a:ext>
            </a:extLst>
          </p:cNvPr>
          <p:cNvCxnSpPr>
            <a:cxnSpLocks/>
            <a:endCxn id="62" idx="2"/>
          </p:cNvCxnSpPr>
          <p:nvPr/>
        </p:nvCxnSpPr>
        <p:spPr>
          <a:xfrm flipH="1" flipV="1">
            <a:off x="9904703" y="2299930"/>
            <a:ext cx="727346" cy="25189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78F5A61A-21E4-4391-BE40-77FCDDE828F2}"/>
              </a:ext>
            </a:extLst>
          </p:cNvPr>
          <p:cNvSpPr/>
          <p:nvPr/>
        </p:nvSpPr>
        <p:spPr>
          <a:xfrm>
            <a:off x="9824693" y="3114502"/>
            <a:ext cx="122729" cy="78567"/>
          </a:xfrm>
          <a:custGeom>
            <a:avLst/>
            <a:gdLst>
              <a:gd name="connsiteX0" fmla="*/ 0 w 71120"/>
              <a:gd name="connsiteY0" fmla="*/ 91440 h 91440"/>
              <a:gd name="connsiteX1" fmla="*/ 71120 w 71120"/>
              <a:gd name="connsiteY1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120" h="91440">
                <a:moveTo>
                  <a:pt x="0" y="91440"/>
                </a:moveTo>
                <a:lnTo>
                  <a:pt x="71120" y="0"/>
                </a:ln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FFD4C55F-9987-4FA4-806B-33E67D42753E}"/>
              </a:ext>
            </a:extLst>
          </p:cNvPr>
          <p:cNvCxnSpPr>
            <a:cxnSpLocks/>
          </p:cNvCxnSpPr>
          <p:nvPr/>
        </p:nvCxnSpPr>
        <p:spPr>
          <a:xfrm flipV="1">
            <a:off x="9945394" y="3176581"/>
            <a:ext cx="113792" cy="7779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092F67A6-3EB9-4D36-8940-6D2F31E83BA5}"/>
              </a:ext>
            </a:extLst>
          </p:cNvPr>
          <p:cNvCxnSpPr>
            <a:cxnSpLocks/>
          </p:cNvCxnSpPr>
          <p:nvPr/>
        </p:nvCxnSpPr>
        <p:spPr>
          <a:xfrm flipV="1">
            <a:off x="10076244" y="3223121"/>
            <a:ext cx="103643" cy="956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556F15F8-503D-4DB6-BAD8-D14D7F35C98B}"/>
              </a:ext>
            </a:extLst>
          </p:cNvPr>
          <p:cNvCxnSpPr>
            <a:cxnSpLocks/>
          </p:cNvCxnSpPr>
          <p:nvPr/>
        </p:nvCxnSpPr>
        <p:spPr>
          <a:xfrm flipV="1">
            <a:off x="10211608" y="3243666"/>
            <a:ext cx="94928" cy="1358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AE40727E-0CCA-45E2-9CF8-0330850801A8}"/>
              </a:ext>
            </a:extLst>
          </p:cNvPr>
          <p:cNvCxnSpPr>
            <a:cxnSpLocks/>
          </p:cNvCxnSpPr>
          <p:nvPr/>
        </p:nvCxnSpPr>
        <p:spPr>
          <a:xfrm flipV="1">
            <a:off x="10352003" y="3252513"/>
            <a:ext cx="72939" cy="14712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0CA59B1D-41EC-4754-B959-DB03B4881F15}"/>
              </a:ext>
            </a:extLst>
          </p:cNvPr>
          <p:cNvCxnSpPr>
            <a:cxnSpLocks/>
          </p:cNvCxnSpPr>
          <p:nvPr/>
        </p:nvCxnSpPr>
        <p:spPr>
          <a:xfrm flipV="1">
            <a:off x="10503801" y="3287072"/>
            <a:ext cx="43061" cy="13482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F79BE5A1-C48E-49D7-8DF0-4124F568CB9F}"/>
              </a:ext>
            </a:extLst>
          </p:cNvPr>
          <p:cNvCxnSpPr>
            <a:cxnSpLocks/>
          </p:cNvCxnSpPr>
          <p:nvPr/>
        </p:nvCxnSpPr>
        <p:spPr>
          <a:xfrm flipV="1">
            <a:off x="10649311" y="3308693"/>
            <a:ext cx="0" cy="13525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5EBED93A-3104-4D91-B7E9-10594B50BF0A}"/>
              </a:ext>
            </a:extLst>
          </p:cNvPr>
          <p:cNvCxnSpPr>
            <a:cxnSpLocks/>
          </p:cNvCxnSpPr>
          <p:nvPr/>
        </p:nvCxnSpPr>
        <p:spPr>
          <a:xfrm>
            <a:off x="10763780" y="3279795"/>
            <a:ext cx="34598" cy="14330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7279CE6B-0EB9-48F9-8082-254F3E5EAF61}"/>
              </a:ext>
            </a:extLst>
          </p:cNvPr>
          <p:cNvCxnSpPr>
            <a:cxnSpLocks/>
          </p:cNvCxnSpPr>
          <p:nvPr/>
        </p:nvCxnSpPr>
        <p:spPr>
          <a:xfrm>
            <a:off x="10892848" y="3269987"/>
            <a:ext cx="42893" cy="14861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A13C66FC-3A1A-41F2-B30A-658455C6F425}"/>
              </a:ext>
            </a:extLst>
          </p:cNvPr>
          <p:cNvCxnSpPr>
            <a:cxnSpLocks/>
          </p:cNvCxnSpPr>
          <p:nvPr/>
        </p:nvCxnSpPr>
        <p:spPr>
          <a:xfrm>
            <a:off x="11036601" y="3259968"/>
            <a:ext cx="51429" cy="13966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D8B9CA15-ED20-4970-A958-B2184697F9D9}"/>
              </a:ext>
            </a:extLst>
          </p:cNvPr>
          <p:cNvCxnSpPr>
            <a:cxnSpLocks/>
          </p:cNvCxnSpPr>
          <p:nvPr/>
        </p:nvCxnSpPr>
        <p:spPr>
          <a:xfrm flipH="1" flipV="1">
            <a:off x="11165377" y="3211879"/>
            <a:ext cx="94928" cy="1358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77233E08-D0B8-46B5-9D01-ED6711B81174}"/>
              </a:ext>
            </a:extLst>
          </p:cNvPr>
          <p:cNvCxnSpPr>
            <a:cxnSpLocks/>
          </p:cNvCxnSpPr>
          <p:nvPr/>
        </p:nvCxnSpPr>
        <p:spPr>
          <a:xfrm flipH="1" flipV="1">
            <a:off x="11307495" y="3192561"/>
            <a:ext cx="103643" cy="956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フリーフォーム: 図形 138">
            <a:extLst>
              <a:ext uri="{FF2B5EF4-FFF2-40B4-BE49-F238E27FC236}">
                <a16:creationId xmlns:a16="http://schemas.microsoft.com/office/drawing/2014/main" id="{0F82409D-187F-4A8D-9451-F172CC5EF4D5}"/>
              </a:ext>
            </a:extLst>
          </p:cNvPr>
          <p:cNvSpPr/>
          <p:nvPr/>
        </p:nvSpPr>
        <p:spPr>
          <a:xfrm flipH="1">
            <a:off x="11450582" y="3136480"/>
            <a:ext cx="122729" cy="78567"/>
          </a:xfrm>
          <a:custGeom>
            <a:avLst/>
            <a:gdLst>
              <a:gd name="connsiteX0" fmla="*/ 0 w 71120"/>
              <a:gd name="connsiteY0" fmla="*/ 91440 h 91440"/>
              <a:gd name="connsiteX1" fmla="*/ 71120 w 71120"/>
              <a:gd name="connsiteY1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120" h="91440">
                <a:moveTo>
                  <a:pt x="0" y="91440"/>
                </a:moveTo>
                <a:lnTo>
                  <a:pt x="71120" y="0"/>
                </a:ln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矢印: 右 131">
            <a:extLst>
              <a:ext uri="{FF2B5EF4-FFF2-40B4-BE49-F238E27FC236}">
                <a16:creationId xmlns:a16="http://schemas.microsoft.com/office/drawing/2014/main" id="{7EED6793-048E-4B39-80C3-AE5B3AC60E13}"/>
              </a:ext>
            </a:extLst>
          </p:cNvPr>
          <p:cNvSpPr/>
          <p:nvPr/>
        </p:nvSpPr>
        <p:spPr>
          <a:xfrm rot="5400000">
            <a:off x="2127236" y="2214545"/>
            <a:ext cx="307492" cy="657723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8" name="直線コネクタ 157">
            <a:extLst>
              <a:ext uri="{FF2B5EF4-FFF2-40B4-BE49-F238E27FC236}">
                <a16:creationId xmlns:a16="http://schemas.microsoft.com/office/drawing/2014/main" id="{F0D687F5-819F-4D75-9E50-A65165D1B6AA}"/>
              </a:ext>
            </a:extLst>
          </p:cNvPr>
          <p:cNvCxnSpPr>
            <a:cxnSpLocks/>
          </p:cNvCxnSpPr>
          <p:nvPr/>
        </p:nvCxnSpPr>
        <p:spPr>
          <a:xfrm>
            <a:off x="6789475" y="5869776"/>
            <a:ext cx="39318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>
            <a:extLst>
              <a:ext uri="{FF2B5EF4-FFF2-40B4-BE49-F238E27FC236}">
                <a16:creationId xmlns:a16="http://schemas.microsoft.com/office/drawing/2014/main" id="{8C559D32-FC63-4D97-9423-849E32875830}"/>
              </a:ext>
            </a:extLst>
          </p:cNvPr>
          <p:cNvCxnSpPr>
            <a:cxnSpLocks/>
          </p:cNvCxnSpPr>
          <p:nvPr/>
        </p:nvCxnSpPr>
        <p:spPr>
          <a:xfrm>
            <a:off x="6789475" y="5111554"/>
            <a:ext cx="39318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id="{693DC946-B5F4-4B3D-A56F-8D707B61B6B1}"/>
              </a:ext>
            </a:extLst>
          </p:cNvPr>
          <p:cNvCxnSpPr>
            <a:cxnSpLocks/>
          </p:cNvCxnSpPr>
          <p:nvPr/>
        </p:nvCxnSpPr>
        <p:spPr>
          <a:xfrm>
            <a:off x="6789475" y="5490665"/>
            <a:ext cx="39318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A95BAA0E-31C2-4A21-9134-D33E48F7597D}"/>
              </a:ext>
            </a:extLst>
          </p:cNvPr>
          <p:cNvCxnSpPr>
            <a:cxnSpLocks/>
          </p:cNvCxnSpPr>
          <p:nvPr/>
        </p:nvCxnSpPr>
        <p:spPr>
          <a:xfrm flipH="1">
            <a:off x="6192804" y="1981216"/>
            <a:ext cx="170554" cy="2824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F2DFA3EA-BADA-43E4-B27D-3D319D6C6304}"/>
              </a:ext>
            </a:extLst>
          </p:cNvPr>
          <p:cNvCxnSpPr>
            <a:cxnSpLocks/>
          </p:cNvCxnSpPr>
          <p:nvPr/>
        </p:nvCxnSpPr>
        <p:spPr>
          <a:xfrm flipH="1">
            <a:off x="7011422" y="2035664"/>
            <a:ext cx="176825" cy="2942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09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/>
      <p:bldP spid="18" grpId="0"/>
      <p:bldP spid="19" grpId="0"/>
      <p:bldP spid="20" grpId="0"/>
      <p:bldP spid="32" grpId="0"/>
      <p:bldP spid="21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C5A7DB-8DA1-4163-8C63-09AC0015E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Energy</a:t>
            </a:r>
            <a:r>
              <a:rPr kumimoji="1" lang="ja-JP" altLang="en-US" b="1" dirty="0"/>
              <a:t> </a:t>
            </a:r>
            <a:r>
              <a:rPr kumimoji="1" lang="en-US" altLang="ja-JP" b="1" dirty="0"/>
              <a:t>resolved CT</a:t>
            </a:r>
            <a:r>
              <a:rPr kumimoji="1" lang="ja-JP" altLang="en-US" b="1" dirty="0"/>
              <a:t> </a:t>
            </a:r>
            <a:r>
              <a:rPr kumimoji="1" lang="en-US" altLang="ja-JP" b="1" dirty="0"/>
              <a:t>image 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A70EAD-3FB9-476E-9419-CCA8E701D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739" y="1311624"/>
            <a:ext cx="5316314" cy="327058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A17A6E-6F4B-432A-947B-61EDE6587F75}"/>
              </a:ext>
            </a:extLst>
          </p:cNvPr>
          <p:cNvSpPr txBox="1"/>
          <p:nvPr/>
        </p:nvSpPr>
        <p:spPr>
          <a:xfrm>
            <a:off x="-630363" y="2558505"/>
            <a:ext cx="7686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ln w="0"/>
                <a:solidFill>
                  <a:srgbClr val="FF0000"/>
                </a:solidFill>
              </a:rPr>
              <a:t>PC-CT system</a:t>
            </a:r>
            <a:r>
              <a:rPr lang="ja-JP" altLang="en-US" sz="2400" b="1" dirty="0">
                <a:ln w="0"/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ln w="0"/>
                <a:solidFill>
                  <a:srgbClr val="FF0000"/>
                </a:solidFill>
              </a:rPr>
              <a:t>can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reconstruct CT images </a:t>
            </a:r>
          </a:p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different energy bands</a:t>
            </a:r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CT scan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756A61D-0D6A-471D-993C-54C5BE625CE7}"/>
              </a:ext>
            </a:extLst>
          </p:cNvPr>
          <p:cNvSpPr txBox="1"/>
          <p:nvPr/>
        </p:nvSpPr>
        <p:spPr>
          <a:xfrm>
            <a:off x="637251" y="4370511"/>
            <a:ext cx="6867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- Improve a contrast of soft tissue</a:t>
            </a:r>
          </a:p>
          <a:p>
            <a:r>
              <a:rPr lang="en-US" altLang="ja-JP" sz="2400" dirty="0"/>
              <a:t>- Reduce a beam hardening of X-ray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37F769-BFD3-49F6-8EE6-044AAD0D79C2}"/>
              </a:ext>
            </a:extLst>
          </p:cNvPr>
          <p:cNvSpPr txBox="1"/>
          <p:nvPr/>
        </p:nvSpPr>
        <p:spPr>
          <a:xfrm>
            <a:off x="33732" y="938571"/>
            <a:ext cx="6186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ja-JP" sz="2800" b="1" dirty="0"/>
              <a:t>Multiple energy thresholds </a:t>
            </a:r>
          </a:p>
          <a:p>
            <a:r>
              <a:rPr lang="en-US" altLang="ja-JP" sz="2400" dirty="0"/>
              <a:t> - </a:t>
            </a:r>
            <a:r>
              <a:rPr lang="en-US" altLang="ja-JP" sz="2400" b="1" dirty="0">
                <a:solidFill>
                  <a:srgbClr val="FF0000"/>
                </a:solidFill>
              </a:rPr>
              <a:t>Energy discrimination of X-ray signals</a:t>
            </a:r>
          </a:p>
        </p:txBody>
      </p:sp>
      <p:sp>
        <p:nvSpPr>
          <p:cNvPr id="9" name="矢印: 右 24">
            <a:extLst>
              <a:ext uri="{FF2B5EF4-FFF2-40B4-BE49-F238E27FC236}">
                <a16:creationId xmlns:a16="http://schemas.microsoft.com/office/drawing/2014/main" id="{17A9D410-45F2-4D04-953F-E3F76CAE53B6}"/>
              </a:ext>
            </a:extLst>
          </p:cNvPr>
          <p:cNvSpPr/>
          <p:nvPr/>
        </p:nvSpPr>
        <p:spPr>
          <a:xfrm rot="5400000">
            <a:off x="2895340" y="1969844"/>
            <a:ext cx="446518" cy="71650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0835CC-E37A-4638-9D2E-15D7358193DA}"/>
              </a:ext>
            </a:extLst>
          </p:cNvPr>
          <p:cNvSpPr txBox="1"/>
          <p:nvPr/>
        </p:nvSpPr>
        <p:spPr>
          <a:xfrm>
            <a:off x="85222" y="3912486"/>
            <a:ext cx="526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ja-JP" sz="2800" b="1" u="wavyHeavy" dirty="0">
                <a:uFill>
                  <a:solidFill>
                    <a:srgbClr val="FF0000"/>
                  </a:solidFill>
                </a:uFill>
              </a:rPr>
              <a:t>Energy resolved CT image</a:t>
            </a:r>
            <a:endParaRPr kumimoji="1" lang="ja-JP" altLang="en-US" sz="2800" b="1" u="wavyHeavy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FD1F17-22D0-4588-A8B6-D257F7919233}"/>
              </a:ext>
            </a:extLst>
          </p:cNvPr>
          <p:cNvSpPr txBox="1"/>
          <p:nvPr/>
        </p:nvSpPr>
        <p:spPr>
          <a:xfrm>
            <a:off x="6693512" y="4732189"/>
            <a:ext cx="1885714" cy="46166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20 – 40 keV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1AB4D49-1D13-4DED-A476-F5B7038031C2}"/>
              </a:ext>
            </a:extLst>
          </p:cNvPr>
          <p:cNvSpPr txBox="1"/>
          <p:nvPr/>
        </p:nvSpPr>
        <p:spPr>
          <a:xfrm>
            <a:off x="9835435" y="4732189"/>
            <a:ext cx="2078182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9</a:t>
            </a:r>
            <a:r>
              <a:rPr kumimoji="1" lang="en-US" altLang="ja-JP" sz="2400" dirty="0"/>
              <a:t>0 – 120 keV</a:t>
            </a:r>
            <a:endParaRPr kumimoji="1"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B83010-63DB-4DC2-A141-932F123D295C}"/>
              </a:ext>
            </a:extLst>
          </p:cNvPr>
          <p:cNvSpPr txBox="1"/>
          <p:nvPr/>
        </p:nvSpPr>
        <p:spPr>
          <a:xfrm>
            <a:off x="9404519" y="5349131"/>
            <a:ext cx="1885714" cy="461665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60 – 90 keV</a:t>
            </a:r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23BC05-8CE9-4104-A860-0ECA16DC1DD4}"/>
              </a:ext>
            </a:extLst>
          </p:cNvPr>
          <p:cNvSpPr txBox="1"/>
          <p:nvPr/>
        </p:nvSpPr>
        <p:spPr>
          <a:xfrm>
            <a:off x="7404358" y="5352119"/>
            <a:ext cx="1885714" cy="461665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4</a:t>
            </a:r>
            <a:r>
              <a:rPr kumimoji="1" lang="en-US" altLang="ja-JP" sz="2400" dirty="0"/>
              <a:t>0 – 60 keV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4F8FD8-E20E-4A25-A7DF-BB593B017BE6}"/>
              </a:ext>
            </a:extLst>
          </p:cNvPr>
          <p:cNvSpPr txBox="1"/>
          <p:nvPr/>
        </p:nvSpPr>
        <p:spPr>
          <a:xfrm>
            <a:off x="207792" y="5607255"/>
            <a:ext cx="588820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FF0000"/>
                </a:solidFill>
              </a:rPr>
              <a:t>PC-CT enables more accurate</a:t>
            </a:r>
          </a:p>
          <a:p>
            <a:pPr algn="ctr"/>
            <a:r>
              <a:rPr kumimoji="1" lang="en-US" altLang="ja-JP" sz="2800" b="1" dirty="0">
                <a:solidFill>
                  <a:srgbClr val="FF0000"/>
                </a:solidFill>
              </a:rPr>
              <a:t>diagnosis than conventional CT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3C1D2503-0D30-4C3B-815B-B089BDBEC110}"/>
              </a:ext>
            </a:extLst>
          </p:cNvPr>
          <p:cNvCxnSpPr>
            <a:endCxn id="6" idx="0"/>
          </p:cNvCxnSpPr>
          <p:nvPr/>
        </p:nvCxnSpPr>
        <p:spPr>
          <a:xfrm flipH="1">
            <a:off x="7636369" y="4576912"/>
            <a:ext cx="290688" cy="15527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37B9642D-5B0C-4523-BD70-0DECF8183191}"/>
              </a:ext>
            </a:extLst>
          </p:cNvPr>
          <p:cNvCxnSpPr>
            <a:cxnSpLocks/>
          </p:cNvCxnSpPr>
          <p:nvPr/>
        </p:nvCxnSpPr>
        <p:spPr>
          <a:xfrm flipH="1">
            <a:off x="8769364" y="4548614"/>
            <a:ext cx="94385" cy="800517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0510146-FD49-4F09-B371-61F93D8E32BF}"/>
              </a:ext>
            </a:extLst>
          </p:cNvPr>
          <p:cNvCxnSpPr>
            <a:cxnSpLocks/>
          </p:cNvCxnSpPr>
          <p:nvPr/>
        </p:nvCxnSpPr>
        <p:spPr>
          <a:xfrm flipH="1">
            <a:off x="9485034" y="4561012"/>
            <a:ext cx="86640" cy="788119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D9BB5CDD-AE69-443B-93D9-A78B99D98489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0741243" y="4576912"/>
            <a:ext cx="133283" cy="1552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55EB8A2-5386-4B45-8457-A7E4C3E10858}"/>
              </a:ext>
            </a:extLst>
          </p:cNvPr>
          <p:cNvCxnSpPr>
            <a:cxnSpLocks/>
          </p:cNvCxnSpPr>
          <p:nvPr/>
        </p:nvCxnSpPr>
        <p:spPr>
          <a:xfrm flipV="1">
            <a:off x="7912847" y="1734015"/>
            <a:ext cx="0" cy="1498600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A867AAD-D6C0-48FD-A2E3-65CC5E60A562}"/>
              </a:ext>
            </a:extLst>
          </p:cNvPr>
          <p:cNvCxnSpPr>
            <a:cxnSpLocks/>
          </p:cNvCxnSpPr>
          <p:nvPr/>
        </p:nvCxnSpPr>
        <p:spPr>
          <a:xfrm flipV="1">
            <a:off x="8536301" y="1734014"/>
            <a:ext cx="0" cy="1498601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8FF86FC1-7E4B-4B63-8240-68D9A0E8469B}"/>
              </a:ext>
            </a:extLst>
          </p:cNvPr>
          <p:cNvCxnSpPr>
            <a:cxnSpLocks/>
          </p:cNvCxnSpPr>
          <p:nvPr/>
        </p:nvCxnSpPr>
        <p:spPr>
          <a:xfrm flipV="1">
            <a:off x="10097246" y="1734014"/>
            <a:ext cx="0" cy="1498601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B2E0981-ACE5-4297-9F17-0505CA81901B}"/>
              </a:ext>
            </a:extLst>
          </p:cNvPr>
          <p:cNvSpPr txBox="1"/>
          <p:nvPr/>
        </p:nvSpPr>
        <p:spPr>
          <a:xfrm>
            <a:off x="11164851" y="102720"/>
            <a:ext cx="62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3</a:t>
            </a:r>
            <a:endParaRPr kumimoji="1" lang="ja-JP" altLang="en-US" sz="4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33586-4ED2-48EF-BC11-87F0E4E9A5E3}"/>
              </a:ext>
            </a:extLst>
          </p:cNvPr>
          <p:cNvSpPr txBox="1"/>
          <p:nvPr/>
        </p:nvSpPr>
        <p:spPr>
          <a:xfrm>
            <a:off x="7471940" y="1383980"/>
            <a:ext cx="1011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Eth 1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ED592EC-67A1-4D7B-B359-B49EE25A20FC}"/>
              </a:ext>
            </a:extLst>
          </p:cNvPr>
          <p:cNvSpPr txBox="1"/>
          <p:nvPr/>
        </p:nvSpPr>
        <p:spPr>
          <a:xfrm>
            <a:off x="8164694" y="1383980"/>
            <a:ext cx="1011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Eth 2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4A0CE8A-512B-452F-AE1F-DE0396791F04}"/>
              </a:ext>
            </a:extLst>
          </p:cNvPr>
          <p:cNvSpPr txBox="1"/>
          <p:nvPr/>
        </p:nvSpPr>
        <p:spPr>
          <a:xfrm>
            <a:off x="8905833" y="1383980"/>
            <a:ext cx="10112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Eth 3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6596231-23BC-440A-96D4-1EAAB8847150}"/>
              </a:ext>
            </a:extLst>
          </p:cNvPr>
          <p:cNvSpPr txBox="1"/>
          <p:nvPr/>
        </p:nvSpPr>
        <p:spPr>
          <a:xfrm>
            <a:off x="9660879" y="1383980"/>
            <a:ext cx="1011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Eth 4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E3C6365-9B2B-4B5C-80B2-CD945AC755FF}"/>
              </a:ext>
            </a:extLst>
          </p:cNvPr>
          <p:cNvSpPr txBox="1"/>
          <p:nvPr/>
        </p:nvSpPr>
        <p:spPr>
          <a:xfrm>
            <a:off x="6429895" y="5882341"/>
            <a:ext cx="5576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4 Energy resolved CT images</a:t>
            </a:r>
          </a:p>
          <a:p>
            <a:pPr algn="ctr"/>
            <a:r>
              <a:rPr kumimoji="1" lang="en-US" altLang="ja-JP" sz="2800" b="1" dirty="0"/>
              <a:t>are reconstructed </a:t>
            </a:r>
            <a:endParaRPr kumimoji="1" lang="ja-JP" altLang="en-US" sz="2800" b="1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C36D4CE-7C62-4233-99C6-59E4C5F5C379}"/>
              </a:ext>
            </a:extLst>
          </p:cNvPr>
          <p:cNvSpPr/>
          <p:nvPr/>
        </p:nvSpPr>
        <p:spPr>
          <a:xfrm>
            <a:off x="6413842" y="1073180"/>
            <a:ext cx="5654872" cy="5725922"/>
          </a:xfrm>
          <a:prstGeom prst="rect">
            <a:avLst/>
          </a:prstGeom>
          <a:noFill/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E746167-72E7-487A-90EE-0BD920427048}"/>
              </a:ext>
            </a:extLst>
          </p:cNvPr>
          <p:cNvSpPr txBox="1"/>
          <p:nvPr/>
        </p:nvSpPr>
        <p:spPr>
          <a:xfrm>
            <a:off x="6897024" y="803773"/>
            <a:ext cx="44535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i="1" dirty="0"/>
              <a:t>Ex) 4 energy thresholds</a:t>
            </a:r>
            <a:endParaRPr kumimoji="1" lang="ja-JP" altLang="en-US" sz="2800" b="1" i="1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42993A0-27C1-48CD-B1B0-992D2DA1E748}"/>
              </a:ext>
            </a:extLst>
          </p:cNvPr>
          <p:cNvCxnSpPr>
            <a:cxnSpLocks/>
          </p:cNvCxnSpPr>
          <p:nvPr/>
        </p:nvCxnSpPr>
        <p:spPr>
          <a:xfrm flipV="1">
            <a:off x="9168992" y="1734014"/>
            <a:ext cx="0" cy="1498602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矢印: 右 24">
            <a:extLst>
              <a:ext uri="{FF2B5EF4-FFF2-40B4-BE49-F238E27FC236}">
                <a16:creationId xmlns:a16="http://schemas.microsoft.com/office/drawing/2014/main" id="{89F41C9D-2E6C-4627-8508-D62ADDEAB36D}"/>
              </a:ext>
            </a:extLst>
          </p:cNvPr>
          <p:cNvSpPr/>
          <p:nvPr/>
        </p:nvSpPr>
        <p:spPr>
          <a:xfrm rot="5400000">
            <a:off x="2895340" y="3354844"/>
            <a:ext cx="446518" cy="71650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2887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B88C3D00-0AB5-420F-9C2A-4AFB13F3707A}"/>
              </a:ext>
            </a:extLst>
          </p:cNvPr>
          <p:cNvSpPr/>
          <p:nvPr/>
        </p:nvSpPr>
        <p:spPr>
          <a:xfrm>
            <a:off x="112038" y="3980140"/>
            <a:ext cx="11956473" cy="2805954"/>
          </a:xfrm>
          <a:prstGeom prst="roundRect">
            <a:avLst>
              <a:gd name="adj" fmla="val 12322"/>
            </a:avLst>
          </a:prstGeom>
          <a:noFill/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79F2B70-159B-4F59-9D77-258AB9EA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MPPC PC-CT system</a:t>
            </a:r>
            <a:endParaRPr kumimoji="1" lang="ja-JP" altLang="en-US" b="1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9EEDC95-F0A2-4716-B028-DA0DE15AC494}"/>
              </a:ext>
            </a:extLst>
          </p:cNvPr>
          <p:cNvSpPr/>
          <p:nvPr/>
        </p:nvSpPr>
        <p:spPr>
          <a:xfrm>
            <a:off x="589715" y="2633732"/>
            <a:ext cx="2092015" cy="466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095EA0B-8FC3-43B4-BA87-249BD53B7C0A}"/>
              </a:ext>
            </a:extLst>
          </p:cNvPr>
          <p:cNvSpPr/>
          <p:nvPr/>
        </p:nvSpPr>
        <p:spPr>
          <a:xfrm>
            <a:off x="3602480" y="2623390"/>
            <a:ext cx="2274695" cy="46655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114695A-236E-47DC-8E74-069A1A18136C}"/>
              </a:ext>
            </a:extLst>
          </p:cNvPr>
          <p:cNvSpPr txBox="1"/>
          <p:nvPr/>
        </p:nvSpPr>
        <p:spPr>
          <a:xfrm>
            <a:off x="2642326" y="1517455"/>
            <a:ext cx="122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endParaRPr lang="ja-JP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4691F6A-4C0D-45D3-BABE-F39A111E0AF0}"/>
              </a:ext>
            </a:extLst>
          </p:cNvPr>
          <p:cNvSpPr/>
          <p:nvPr/>
        </p:nvSpPr>
        <p:spPr>
          <a:xfrm>
            <a:off x="589716" y="2079895"/>
            <a:ext cx="2092015" cy="5343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爆発 1 95">
            <a:extLst>
              <a:ext uri="{FF2B5EF4-FFF2-40B4-BE49-F238E27FC236}">
                <a16:creationId xmlns:a16="http://schemas.microsoft.com/office/drawing/2014/main" id="{C6B2DBEE-37CA-4B22-8C3D-E4D9D5D5EA43}"/>
              </a:ext>
            </a:extLst>
          </p:cNvPr>
          <p:cNvSpPr/>
          <p:nvPr/>
        </p:nvSpPr>
        <p:spPr>
          <a:xfrm>
            <a:off x="737672" y="2147145"/>
            <a:ext cx="528663" cy="399451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6BF7778-ED2B-46F8-8319-014B7B14D4AD}"/>
              </a:ext>
            </a:extLst>
          </p:cNvPr>
          <p:cNvCxnSpPr>
            <a:cxnSpLocks/>
          </p:cNvCxnSpPr>
          <p:nvPr/>
        </p:nvCxnSpPr>
        <p:spPr>
          <a:xfrm flipH="1">
            <a:off x="726825" y="2455453"/>
            <a:ext cx="210629" cy="548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767D58A-7FC4-48BA-8E75-BC09893EEEF8}"/>
              </a:ext>
            </a:extLst>
          </p:cNvPr>
          <p:cNvCxnSpPr>
            <a:cxnSpLocks/>
          </p:cNvCxnSpPr>
          <p:nvPr/>
        </p:nvCxnSpPr>
        <p:spPr>
          <a:xfrm flipH="1">
            <a:off x="968849" y="2462813"/>
            <a:ext cx="34814" cy="584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5483058-310D-413F-87BB-47E0FD37CD70}"/>
              </a:ext>
            </a:extLst>
          </p:cNvPr>
          <p:cNvCxnSpPr>
            <a:cxnSpLocks/>
          </p:cNvCxnSpPr>
          <p:nvPr/>
        </p:nvCxnSpPr>
        <p:spPr>
          <a:xfrm>
            <a:off x="1049916" y="2425818"/>
            <a:ext cx="134440" cy="578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509D70C-1AAA-4320-9590-BDA2AFB2476D}"/>
              </a:ext>
            </a:extLst>
          </p:cNvPr>
          <p:cNvSpPr txBox="1"/>
          <p:nvPr/>
        </p:nvSpPr>
        <p:spPr>
          <a:xfrm>
            <a:off x="1171731" y="2170661"/>
            <a:ext cx="15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endParaRPr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3842F9B-7E78-4DC4-8C87-92F0C5099E04}"/>
              </a:ext>
            </a:extLst>
          </p:cNvPr>
          <p:cNvSpPr txBox="1"/>
          <p:nvPr/>
        </p:nvSpPr>
        <p:spPr>
          <a:xfrm>
            <a:off x="1010578" y="2700176"/>
            <a:ext cx="1817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Photodiode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B32B51B-F5C1-4A0C-81FB-E379AF3B3D19}"/>
              </a:ext>
            </a:extLst>
          </p:cNvPr>
          <p:cNvSpPr/>
          <p:nvPr/>
        </p:nvSpPr>
        <p:spPr>
          <a:xfrm>
            <a:off x="3602480" y="2070550"/>
            <a:ext cx="2274695" cy="5631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630C32C-6D00-4E33-A9A8-869D79364C33}"/>
              </a:ext>
            </a:extLst>
          </p:cNvPr>
          <p:cNvCxnSpPr>
            <a:cxnSpLocks/>
          </p:cNvCxnSpPr>
          <p:nvPr/>
        </p:nvCxnSpPr>
        <p:spPr>
          <a:xfrm flipH="1">
            <a:off x="3860538" y="2473138"/>
            <a:ext cx="137022" cy="580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8D67312-27C5-4748-AD5D-1DBB7C8A7A58}"/>
              </a:ext>
            </a:extLst>
          </p:cNvPr>
          <p:cNvCxnSpPr>
            <a:cxnSpLocks/>
          </p:cNvCxnSpPr>
          <p:nvPr/>
        </p:nvCxnSpPr>
        <p:spPr>
          <a:xfrm>
            <a:off x="4017176" y="2480576"/>
            <a:ext cx="25355" cy="466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8131465-0919-4F6A-AB8C-461B9329AD74}"/>
              </a:ext>
            </a:extLst>
          </p:cNvPr>
          <p:cNvCxnSpPr>
            <a:cxnSpLocks/>
          </p:cNvCxnSpPr>
          <p:nvPr/>
        </p:nvCxnSpPr>
        <p:spPr>
          <a:xfrm>
            <a:off x="4087140" y="2399963"/>
            <a:ext cx="117588" cy="659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BAB67A0-0077-45A8-AF64-74938EA66584}"/>
              </a:ext>
            </a:extLst>
          </p:cNvPr>
          <p:cNvSpPr txBox="1"/>
          <p:nvPr/>
        </p:nvSpPr>
        <p:spPr>
          <a:xfrm>
            <a:off x="4360283" y="2016071"/>
            <a:ext cx="1544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</a:p>
          <a:p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endParaRPr lang="ja-JP" altLang="en-US" sz="20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1F6D7A7-96BD-42AA-98A1-F36102DE6010}"/>
              </a:ext>
            </a:extLst>
          </p:cNvPr>
          <p:cNvSpPr txBox="1"/>
          <p:nvPr/>
        </p:nvSpPr>
        <p:spPr>
          <a:xfrm>
            <a:off x="4145934" y="2625125"/>
            <a:ext cx="165364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MPPC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4A5D827-27B0-4560-9621-2960C3C3BAEF}"/>
              </a:ext>
            </a:extLst>
          </p:cNvPr>
          <p:cNvSpPr txBox="1"/>
          <p:nvPr/>
        </p:nvSpPr>
        <p:spPr>
          <a:xfrm>
            <a:off x="585252" y="3140131"/>
            <a:ext cx="2133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Conventional CT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D6D7CAC-CBBB-4A44-A874-95129F69570E}"/>
              </a:ext>
            </a:extLst>
          </p:cNvPr>
          <p:cNvSpPr txBox="1"/>
          <p:nvPr/>
        </p:nvSpPr>
        <p:spPr>
          <a:xfrm>
            <a:off x="3451017" y="3123830"/>
            <a:ext cx="2577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counting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BC9653A0-E1BC-49E2-95C8-7BD8A9F3D5AA}"/>
                  </a:ext>
                </a:extLst>
              </p:cNvPr>
              <p:cNvSpPr txBox="1"/>
              <p:nvPr/>
            </p:nvSpPr>
            <p:spPr>
              <a:xfrm>
                <a:off x="6361835" y="2176504"/>
                <a:ext cx="61136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ja-JP" sz="2400" dirty="0"/>
                  <a:t>High avalanche gain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(M~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altLang="ja-JP" sz="2400" dirty="0"/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ja-JP" sz="2400" dirty="0"/>
                  <a:t>Fast time response (~10 </a:t>
                </a:r>
                <a:r>
                  <a:rPr kumimoji="1" lang="en-US" altLang="ja-JP" sz="2400" dirty="0"/>
                  <a:t>ns/pulse</a:t>
                </a:r>
                <a:r>
                  <a:rPr lang="en-US" altLang="ja-JP" sz="2400" dirty="0"/>
                  <a:t>)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BC9653A0-E1BC-49E2-95C8-7BD8A9F3D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835" y="2176504"/>
                <a:ext cx="6113659" cy="830997"/>
              </a:xfrm>
              <a:prstGeom prst="rect">
                <a:avLst/>
              </a:prstGeom>
              <a:blipFill>
                <a:blip r:embed="rId3"/>
                <a:stretch>
                  <a:fillRect l="-1396" t="-5147" b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矢印: 右 24">
            <a:extLst>
              <a:ext uri="{FF2B5EF4-FFF2-40B4-BE49-F238E27FC236}">
                <a16:creationId xmlns:a16="http://schemas.microsoft.com/office/drawing/2014/main" id="{A316AB59-8B1E-4189-9F7B-C90894A5DAC3}"/>
              </a:ext>
            </a:extLst>
          </p:cNvPr>
          <p:cNvSpPr/>
          <p:nvPr/>
        </p:nvSpPr>
        <p:spPr>
          <a:xfrm>
            <a:off x="2865977" y="2313890"/>
            <a:ext cx="571445" cy="53434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爆発 1 95">
            <a:extLst>
              <a:ext uri="{FF2B5EF4-FFF2-40B4-BE49-F238E27FC236}">
                <a16:creationId xmlns:a16="http://schemas.microsoft.com/office/drawing/2014/main" id="{0DC10B44-3FF7-4DD5-BE12-E8880AB6D30A}"/>
              </a:ext>
            </a:extLst>
          </p:cNvPr>
          <p:cNvSpPr/>
          <p:nvPr/>
        </p:nvSpPr>
        <p:spPr>
          <a:xfrm>
            <a:off x="3822809" y="2166780"/>
            <a:ext cx="528663" cy="399451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1331A7D0-96E1-43A4-AD47-EB0D4688CD1E}"/>
              </a:ext>
            </a:extLst>
          </p:cNvPr>
          <p:cNvCxnSpPr/>
          <p:nvPr/>
        </p:nvCxnSpPr>
        <p:spPr>
          <a:xfrm>
            <a:off x="2470946" y="1567862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4496F06B-7DCE-4C16-9384-53CC0B0D9ED1}"/>
              </a:ext>
            </a:extLst>
          </p:cNvPr>
          <p:cNvCxnSpPr/>
          <p:nvPr/>
        </p:nvCxnSpPr>
        <p:spPr>
          <a:xfrm>
            <a:off x="724148" y="156156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14FA8132-00DA-4F33-B604-BBB790FDD573}"/>
              </a:ext>
            </a:extLst>
          </p:cNvPr>
          <p:cNvCxnSpPr/>
          <p:nvPr/>
        </p:nvCxnSpPr>
        <p:spPr>
          <a:xfrm>
            <a:off x="1134564" y="156156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6F666CC-7931-43CF-AE7E-E7F3BDC1FDD6}"/>
              </a:ext>
            </a:extLst>
          </p:cNvPr>
          <p:cNvCxnSpPr/>
          <p:nvPr/>
        </p:nvCxnSpPr>
        <p:spPr>
          <a:xfrm>
            <a:off x="1584969" y="156156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FFD21D44-D763-4316-AE45-0A687BA4163D}"/>
              </a:ext>
            </a:extLst>
          </p:cNvPr>
          <p:cNvCxnSpPr/>
          <p:nvPr/>
        </p:nvCxnSpPr>
        <p:spPr>
          <a:xfrm>
            <a:off x="2035374" y="156156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直方体 39">
            <a:extLst>
              <a:ext uri="{FF2B5EF4-FFF2-40B4-BE49-F238E27FC236}">
                <a16:creationId xmlns:a16="http://schemas.microsoft.com/office/drawing/2014/main" id="{DB312DA4-8625-4D9B-8357-B64A0999131B}"/>
              </a:ext>
            </a:extLst>
          </p:cNvPr>
          <p:cNvSpPr/>
          <p:nvPr/>
        </p:nvSpPr>
        <p:spPr>
          <a:xfrm flipH="1">
            <a:off x="517756" y="4578710"/>
            <a:ext cx="643391" cy="1252191"/>
          </a:xfrm>
          <a:prstGeom prst="cube">
            <a:avLst>
              <a:gd name="adj" fmla="val 65606"/>
            </a:avLst>
          </a:prstGeom>
          <a:solidFill>
            <a:schemeClr val="bg2"/>
          </a:solidFill>
          <a:ln w="38100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右中かっこ 50">
            <a:extLst>
              <a:ext uri="{FF2B5EF4-FFF2-40B4-BE49-F238E27FC236}">
                <a16:creationId xmlns:a16="http://schemas.microsoft.com/office/drawing/2014/main" id="{F40AB6B9-377E-4414-9EA3-54B6343DCE69}"/>
              </a:ext>
            </a:extLst>
          </p:cNvPr>
          <p:cNvSpPr/>
          <p:nvPr/>
        </p:nvSpPr>
        <p:spPr>
          <a:xfrm>
            <a:off x="4863383" y="4412948"/>
            <a:ext cx="163622" cy="155907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A77212E8-435C-4329-9F37-8C95915ED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693" y="4574343"/>
            <a:ext cx="1561198" cy="1494848"/>
          </a:xfrm>
          <a:prstGeom prst="rect">
            <a:avLst/>
          </a:prstGeom>
        </p:spPr>
      </p:pic>
      <p:sp>
        <p:nvSpPr>
          <p:cNvPr id="65" name="フリーフォーム 38">
            <a:extLst>
              <a:ext uri="{FF2B5EF4-FFF2-40B4-BE49-F238E27FC236}">
                <a16:creationId xmlns:a16="http://schemas.microsoft.com/office/drawing/2014/main" id="{A07098B4-5277-49C3-A982-DE5EAAF7BB6C}"/>
              </a:ext>
            </a:extLst>
          </p:cNvPr>
          <p:cNvSpPr/>
          <p:nvPr/>
        </p:nvSpPr>
        <p:spPr>
          <a:xfrm flipH="1">
            <a:off x="4408728" y="5774335"/>
            <a:ext cx="337152" cy="251521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B2C67F6F-D601-4BD0-8800-8E1D4CA58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5402" y="4332478"/>
            <a:ext cx="2608927" cy="1826250"/>
          </a:xfrm>
          <a:prstGeom prst="rect">
            <a:avLst/>
          </a:prstGeom>
        </p:spPr>
      </p:pic>
      <p:sp>
        <p:nvSpPr>
          <p:cNvPr id="68" name="フリーフォーム 71">
            <a:extLst>
              <a:ext uri="{FF2B5EF4-FFF2-40B4-BE49-F238E27FC236}">
                <a16:creationId xmlns:a16="http://schemas.microsoft.com/office/drawing/2014/main" id="{BFAEE3ED-6B20-44AD-B6A5-3FF101F350E1}"/>
              </a:ext>
            </a:extLst>
          </p:cNvPr>
          <p:cNvSpPr/>
          <p:nvPr/>
        </p:nvSpPr>
        <p:spPr>
          <a:xfrm>
            <a:off x="1316315" y="5595797"/>
            <a:ext cx="2330066" cy="107747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9050">
            <a:solidFill>
              <a:srgbClr val="FF0000">
                <a:alpha val="60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69" name="フリーフォーム 71">
            <a:extLst>
              <a:ext uri="{FF2B5EF4-FFF2-40B4-BE49-F238E27FC236}">
                <a16:creationId xmlns:a16="http://schemas.microsoft.com/office/drawing/2014/main" id="{55F651A2-E5DB-42A7-B69F-860BF539C2A5}"/>
              </a:ext>
            </a:extLst>
          </p:cNvPr>
          <p:cNvSpPr/>
          <p:nvPr/>
        </p:nvSpPr>
        <p:spPr>
          <a:xfrm>
            <a:off x="1327977" y="5248223"/>
            <a:ext cx="2330066" cy="107747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9050">
            <a:solidFill>
              <a:srgbClr val="FF0000">
                <a:alpha val="60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70" name="フリーフォーム 71">
            <a:extLst>
              <a:ext uri="{FF2B5EF4-FFF2-40B4-BE49-F238E27FC236}">
                <a16:creationId xmlns:a16="http://schemas.microsoft.com/office/drawing/2014/main" id="{5B2E1DFA-1631-40AC-82D4-E7FE1156ECEF}"/>
              </a:ext>
            </a:extLst>
          </p:cNvPr>
          <p:cNvSpPr/>
          <p:nvPr/>
        </p:nvSpPr>
        <p:spPr>
          <a:xfrm>
            <a:off x="1350355" y="4888399"/>
            <a:ext cx="2330066" cy="107747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9050">
            <a:solidFill>
              <a:srgbClr val="FF0000">
                <a:alpha val="60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71" name="フリーフォーム 71">
            <a:extLst>
              <a:ext uri="{FF2B5EF4-FFF2-40B4-BE49-F238E27FC236}">
                <a16:creationId xmlns:a16="http://schemas.microsoft.com/office/drawing/2014/main" id="{557FABD8-D6F7-4B93-B140-34A9750FAF53}"/>
              </a:ext>
            </a:extLst>
          </p:cNvPr>
          <p:cNvSpPr/>
          <p:nvPr/>
        </p:nvSpPr>
        <p:spPr>
          <a:xfrm>
            <a:off x="1358373" y="4525648"/>
            <a:ext cx="2330066" cy="107747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9050">
            <a:solidFill>
              <a:srgbClr val="FF0000">
                <a:alpha val="60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73" name="フリーフォーム 71">
            <a:extLst>
              <a:ext uri="{FF2B5EF4-FFF2-40B4-BE49-F238E27FC236}">
                <a16:creationId xmlns:a16="http://schemas.microsoft.com/office/drawing/2014/main" id="{D914C1CA-580D-436E-9D7A-990F23E2EA08}"/>
              </a:ext>
            </a:extLst>
          </p:cNvPr>
          <p:cNvSpPr/>
          <p:nvPr/>
        </p:nvSpPr>
        <p:spPr>
          <a:xfrm>
            <a:off x="1316315" y="5915474"/>
            <a:ext cx="2330066" cy="107747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9050">
            <a:solidFill>
              <a:srgbClr val="FF0000">
                <a:alpha val="60000"/>
              </a:srgb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74" name="フリーフォーム 38">
            <a:extLst>
              <a:ext uri="{FF2B5EF4-FFF2-40B4-BE49-F238E27FC236}">
                <a16:creationId xmlns:a16="http://schemas.microsoft.com/office/drawing/2014/main" id="{A22D7D6C-DD25-4202-B9E4-066075E236A5}"/>
              </a:ext>
            </a:extLst>
          </p:cNvPr>
          <p:cNvSpPr/>
          <p:nvPr/>
        </p:nvSpPr>
        <p:spPr>
          <a:xfrm flipH="1">
            <a:off x="4418180" y="5570267"/>
            <a:ext cx="337152" cy="251521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7" name="フリーフォーム 38">
            <a:extLst>
              <a:ext uri="{FF2B5EF4-FFF2-40B4-BE49-F238E27FC236}">
                <a16:creationId xmlns:a16="http://schemas.microsoft.com/office/drawing/2014/main" id="{A05A0324-7321-4740-9D9B-655856ED5C7B}"/>
              </a:ext>
            </a:extLst>
          </p:cNvPr>
          <p:cNvSpPr/>
          <p:nvPr/>
        </p:nvSpPr>
        <p:spPr>
          <a:xfrm flipH="1">
            <a:off x="4418180" y="4515249"/>
            <a:ext cx="337152" cy="251521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8" name="フリーフォーム 38">
            <a:extLst>
              <a:ext uri="{FF2B5EF4-FFF2-40B4-BE49-F238E27FC236}">
                <a16:creationId xmlns:a16="http://schemas.microsoft.com/office/drawing/2014/main" id="{B67A8896-C836-4965-B3C7-4964D42B5AD4}"/>
              </a:ext>
            </a:extLst>
          </p:cNvPr>
          <p:cNvSpPr/>
          <p:nvPr/>
        </p:nvSpPr>
        <p:spPr>
          <a:xfrm flipH="1">
            <a:off x="4418180" y="4303141"/>
            <a:ext cx="337152" cy="251521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9" name="フリーフォーム 38">
            <a:extLst>
              <a:ext uri="{FF2B5EF4-FFF2-40B4-BE49-F238E27FC236}">
                <a16:creationId xmlns:a16="http://schemas.microsoft.com/office/drawing/2014/main" id="{7DF7DD09-6642-4836-B061-598203390A1F}"/>
              </a:ext>
            </a:extLst>
          </p:cNvPr>
          <p:cNvSpPr/>
          <p:nvPr/>
        </p:nvSpPr>
        <p:spPr>
          <a:xfrm flipH="1">
            <a:off x="4418180" y="4971449"/>
            <a:ext cx="337152" cy="235974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0" name="フリーフォーム 38">
            <a:extLst>
              <a:ext uri="{FF2B5EF4-FFF2-40B4-BE49-F238E27FC236}">
                <a16:creationId xmlns:a16="http://schemas.microsoft.com/office/drawing/2014/main" id="{2BDFDCD3-FFFA-4D0E-98BC-A86C36C5E765}"/>
              </a:ext>
            </a:extLst>
          </p:cNvPr>
          <p:cNvSpPr/>
          <p:nvPr/>
        </p:nvSpPr>
        <p:spPr>
          <a:xfrm flipH="1">
            <a:off x="4418180" y="4750006"/>
            <a:ext cx="337152" cy="235974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DD9D3A9D-CD12-4149-B59E-77B7CD807AB6}"/>
              </a:ext>
            </a:extLst>
          </p:cNvPr>
          <p:cNvCxnSpPr/>
          <p:nvPr/>
        </p:nvCxnSpPr>
        <p:spPr>
          <a:xfrm>
            <a:off x="5593695" y="1563332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9549C7A7-A4EA-49BA-8EC6-9AF1E987EB4C}"/>
              </a:ext>
            </a:extLst>
          </p:cNvPr>
          <p:cNvCxnSpPr/>
          <p:nvPr/>
        </p:nvCxnSpPr>
        <p:spPr>
          <a:xfrm>
            <a:off x="3846897" y="155703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C3CC18D-BD13-4A50-8120-2D4CBDDCE394}"/>
              </a:ext>
            </a:extLst>
          </p:cNvPr>
          <p:cNvCxnSpPr/>
          <p:nvPr/>
        </p:nvCxnSpPr>
        <p:spPr>
          <a:xfrm>
            <a:off x="4257313" y="155703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D17ED02E-C5C0-484C-9812-F2300A7CBAC4}"/>
              </a:ext>
            </a:extLst>
          </p:cNvPr>
          <p:cNvCxnSpPr/>
          <p:nvPr/>
        </p:nvCxnSpPr>
        <p:spPr>
          <a:xfrm>
            <a:off x="4707718" y="155703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D24878C0-CC38-450F-B86B-25B24EF33691}"/>
              </a:ext>
            </a:extLst>
          </p:cNvPr>
          <p:cNvCxnSpPr/>
          <p:nvPr/>
        </p:nvCxnSpPr>
        <p:spPr>
          <a:xfrm>
            <a:off x="5158123" y="1557037"/>
            <a:ext cx="6875" cy="4537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0F0D3A-29A0-4E77-9C4F-E7E4D6108EE0}"/>
              </a:ext>
            </a:extLst>
          </p:cNvPr>
          <p:cNvSpPr txBox="1"/>
          <p:nvPr/>
        </p:nvSpPr>
        <p:spPr>
          <a:xfrm>
            <a:off x="451851" y="869300"/>
            <a:ext cx="1115357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n"/>
            </a:pPr>
            <a:r>
              <a:rPr kumimoji="1" lang="en-US" altLang="ja-JP" sz="2400" b="1" dirty="0">
                <a:solidFill>
                  <a:srgbClr val="FF0000"/>
                </a:solidFill>
              </a:rPr>
              <a:t>We proposed a PC-CT system using MPPC</a:t>
            </a:r>
            <a:r>
              <a:rPr lang="ja-JP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(Multipixel photon counter)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　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 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2640358-7A8A-4B0D-832C-6A956406192E}"/>
              </a:ext>
            </a:extLst>
          </p:cNvPr>
          <p:cNvSpPr txBox="1"/>
          <p:nvPr/>
        </p:nvSpPr>
        <p:spPr>
          <a:xfrm>
            <a:off x="585252" y="3708883"/>
            <a:ext cx="7762184" cy="461665"/>
          </a:xfrm>
          <a:prstGeom prst="rect">
            <a:avLst/>
          </a:prstGeom>
          <a:solidFill>
            <a:srgbClr val="0070C0"/>
          </a:solidFill>
          <a:ln w="381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Our PC-CT system using 16-channel MPPC array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4F6B659-A60B-41F9-974F-41AA0DAF7717}"/>
              </a:ext>
            </a:extLst>
          </p:cNvPr>
          <p:cNvSpPr txBox="1"/>
          <p:nvPr/>
        </p:nvSpPr>
        <p:spPr>
          <a:xfrm>
            <a:off x="5346285" y="5050402"/>
            <a:ext cx="99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FF00"/>
                </a:solidFill>
              </a:rPr>
              <a:t>LSI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4C22D05A-BE3B-456E-BBC4-D1D0625702D8}"/>
              </a:ext>
            </a:extLst>
          </p:cNvPr>
          <p:cNvSpPr txBox="1"/>
          <p:nvPr/>
        </p:nvSpPr>
        <p:spPr>
          <a:xfrm>
            <a:off x="88483" y="5859565"/>
            <a:ext cx="1487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X-ray </a:t>
            </a:r>
          </a:p>
          <a:p>
            <a:pPr algn="ctr"/>
            <a:r>
              <a:rPr kumimoji="1" lang="en-US" altLang="ja-JP" sz="2000" dirty="0"/>
              <a:t>generator</a:t>
            </a:r>
            <a:endParaRPr kumimoji="1" lang="ja-JP" altLang="en-US" sz="20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9A9CD10-1771-4CD6-B6FB-72C1BE8DC9CF}"/>
              </a:ext>
            </a:extLst>
          </p:cNvPr>
          <p:cNvSpPr txBox="1"/>
          <p:nvPr/>
        </p:nvSpPr>
        <p:spPr>
          <a:xfrm rot="5400000">
            <a:off x="4341305" y="5258448"/>
            <a:ext cx="41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…</a:t>
            </a:r>
            <a:endParaRPr kumimoji="1" lang="ja-JP" altLang="en-US" dirty="0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31726B19-9B57-405A-84F8-204162F26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31" y="4407516"/>
            <a:ext cx="500145" cy="1709800"/>
          </a:xfrm>
          <a:prstGeom prst="rect">
            <a:avLst/>
          </a:prstGeom>
        </p:spPr>
      </p:pic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023EFBB4-C31F-46D8-B86B-C3F8BE10FE24}"/>
              </a:ext>
            </a:extLst>
          </p:cNvPr>
          <p:cNvSpPr txBox="1"/>
          <p:nvPr/>
        </p:nvSpPr>
        <p:spPr>
          <a:xfrm rot="5400000">
            <a:off x="3883867" y="5310299"/>
            <a:ext cx="41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…</a:t>
            </a:r>
            <a:endParaRPr kumimoji="1" lang="ja-JP" altLang="en-US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048E260-DB04-42F0-A45B-6B7AF39E95FB}"/>
              </a:ext>
            </a:extLst>
          </p:cNvPr>
          <p:cNvSpPr txBox="1"/>
          <p:nvPr/>
        </p:nvSpPr>
        <p:spPr>
          <a:xfrm>
            <a:off x="2596498" y="6329015"/>
            <a:ext cx="352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</a:rPr>
              <a:t>16-ch MPPC &amp; YGAG array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35F1C716-9FA6-4494-9BC7-44387C7111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512" y="3581125"/>
            <a:ext cx="3276427" cy="2999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吹き出し: 四角形 23">
            <a:extLst>
              <a:ext uri="{FF2B5EF4-FFF2-40B4-BE49-F238E27FC236}">
                <a16:creationId xmlns:a16="http://schemas.microsoft.com/office/drawing/2014/main" id="{962B8E7D-442E-4A35-8080-66B4E2E4C6D6}"/>
              </a:ext>
            </a:extLst>
          </p:cNvPr>
          <p:cNvSpPr/>
          <p:nvPr/>
        </p:nvSpPr>
        <p:spPr>
          <a:xfrm>
            <a:off x="6340672" y="4348306"/>
            <a:ext cx="2646414" cy="914110"/>
          </a:xfrm>
          <a:prstGeom prst="wedgeRectCallout">
            <a:avLst>
              <a:gd name="adj1" fmla="val 55295"/>
              <a:gd name="adj2" fmla="val 10028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FD332552-BC66-44CC-B944-BEBD8A79A82F}"/>
                  </a:ext>
                </a:extLst>
              </p:cNvPr>
              <p:cNvSpPr txBox="1"/>
              <p:nvPr/>
            </p:nvSpPr>
            <p:spPr>
              <a:xfrm>
                <a:off x="6090274" y="4416206"/>
                <a:ext cx="30561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400" dirty="0">
                    <a:solidFill>
                      <a:schemeClr val="tx1"/>
                    </a:solidFill>
                  </a:rPr>
                  <a:t>YGAG scintillato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r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ja-JP" alt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~70 ns </a:t>
                </a:r>
                <a:endParaRPr kumimoji="1" lang="ja-JP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FD332552-BC66-44CC-B944-BEBD8A79A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274" y="4416206"/>
                <a:ext cx="3056127" cy="830997"/>
              </a:xfrm>
              <a:prstGeom prst="rect">
                <a:avLst/>
              </a:prstGeom>
              <a:blipFill>
                <a:blip r:embed="rId9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E1909155-0DB8-491A-A770-E3329448F82E}"/>
              </a:ext>
            </a:extLst>
          </p:cNvPr>
          <p:cNvSpPr txBox="1"/>
          <p:nvPr/>
        </p:nvSpPr>
        <p:spPr>
          <a:xfrm>
            <a:off x="11164851" y="102720"/>
            <a:ext cx="62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/>
              <a:t>4</a:t>
            </a:r>
            <a:endParaRPr kumimoji="1" lang="ja-JP" altLang="en-US" sz="4000" dirty="0"/>
          </a:p>
        </p:txBody>
      </p:sp>
      <p:sp>
        <p:nvSpPr>
          <p:cNvPr id="36" name="吹き出し: 円形 35">
            <a:extLst>
              <a:ext uri="{FF2B5EF4-FFF2-40B4-BE49-F238E27FC236}">
                <a16:creationId xmlns:a16="http://schemas.microsoft.com/office/drawing/2014/main" id="{71A8D521-3841-417C-9C83-CA51CD5F827E}"/>
              </a:ext>
            </a:extLst>
          </p:cNvPr>
          <p:cNvSpPr/>
          <p:nvPr/>
        </p:nvSpPr>
        <p:spPr>
          <a:xfrm>
            <a:off x="2259110" y="6233292"/>
            <a:ext cx="4196331" cy="544267"/>
          </a:xfrm>
          <a:prstGeom prst="wedgeEllipseCallout">
            <a:avLst>
              <a:gd name="adj1" fmla="val -6790"/>
              <a:gd name="adj2" fmla="val -1087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F972F58-9812-46FB-B00D-22462CF1BBE1}"/>
              </a:ext>
            </a:extLst>
          </p:cNvPr>
          <p:cNvSpPr txBox="1"/>
          <p:nvPr/>
        </p:nvSpPr>
        <p:spPr>
          <a:xfrm>
            <a:off x="7076001" y="1651812"/>
            <a:ext cx="38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/>
              <a:t>MPPC performance </a:t>
            </a:r>
            <a:endParaRPr kumimoji="1" lang="ja-JP" alt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331069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78304FD1-BF33-48DE-AD7B-1B351300E66A}"/>
              </a:ext>
            </a:extLst>
          </p:cNvPr>
          <p:cNvSpPr/>
          <p:nvPr/>
        </p:nvSpPr>
        <p:spPr>
          <a:xfrm>
            <a:off x="1263964" y="4922792"/>
            <a:ext cx="9561606" cy="1747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1E5EAE3-35C9-40AC-82E8-942165BF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Detailed </a:t>
            </a:r>
            <a:r>
              <a:rPr lang="en-US" altLang="ja-JP" b="1" dirty="0"/>
              <a:t>setup of our</a:t>
            </a:r>
            <a:r>
              <a:rPr kumimoji="1" lang="en-US" altLang="ja-JP" b="1" dirty="0"/>
              <a:t> PC-CT system</a:t>
            </a:r>
            <a:endParaRPr kumimoji="1" lang="ja-JP" altLang="en-US" b="1" dirty="0"/>
          </a:p>
        </p:txBody>
      </p:sp>
      <p:sp>
        <p:nvSpPr>
          <p:cNvPr id="4" name="直方体 3">
            <a:extLst>
              <a:ext uri="{FF2B5EF4-FFF2-40B4-BE49-F238E27FC236}">
                <a16:creationId xmlns:a16="http://schemas.microsoft.com/office/drawing/2014/main" id="{767C5262-17C0-451B-99E5-DA0EA73CB30A}"/>
              </a:ext>
            </a:extLst>
          </p:cNvPr>
          <p:cNvSpPr/>
          <p:nvPr/>
        </p:nvSpPr>
        <p:spPr>
          <a:xfrm>
            <a:off x="3577537" y="2438649"/>
            <a:ext cx="1924244" cy="1927868"/>
          </a:xfrm>
          <a:prstGeom prst="cube">
            <a:avLst>
              <a:gd name="adj" fmla="val 81738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" name="直方体 4">
            <a:extLst>
              <a:ext uri="{FF2B5EF4-FFF2-40B4-BE49-F238E27FC236}">
                <a16:creationId xmlns:a16="http://schemas.microsoft.com/office/drawing/2014/main" id="{F94F3346-728E-4234-BE12-918B0B2DD274}"/>
              </a:ext>
            </a:extLst>
          </p:cNvPr>
          <p:cNvSpPr/>
          <p:nvPr/>
        </p:nvSpPr>
        <p:spPr>
          <a:xfrm>
            <a:off x="3451869" y="3419664"/>
            <a:ext cx="1010426" cy="518669"/>
          </a:xfrm>
          <a:prstGeom prst="cube">
            <a:avLst>
              <a:gd name="adj" fmla="val 526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直方体 12">
            <a:extLst>
              <a:ext uri="{FF2B5EF4-FFF2-40B4-BE49-F238E27FC236}">
                <a16:creationId xmlns:a16="http://schemas.microsoft.com/office/drawing/2014/main" id="{786AACD4-38ED-4017-8B60-3FEE3891BD99}"/>
              </a:ext>
            </a:extLst>
          </p:cNvPr>
          <p:cNvSpPr>
            <a:spLocks/>
          </p:cNvSpPr>
          <p:nvPr/>
        </p:nvSpPr>
        <p:spPr>
          <a:xfrm>
            <a:off x="7155083" y="2258071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直方体 13">
            <a:extLst>
              <a:ext uri="{FF2B5EF4-FFF2-40B4-BE49-F238E27FC236}">
                <a16:creationId xmlns:a16="http://schemas.microsoft.com/office/drawing/2014/main" id="{5BA4C369-9139-4AA5-A218-3BC21E36FCDE}"/>
              </a:ext>
            </a:extLst>
          </p:cNvPr>
          <p:cNvSpPr/>
          <p:nvPr/>
        </p:nvSpPr>
        <p:spPr>
          <a:xfrm>
            <a:off x="7395898" y="2285113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直方体 14">
            <a:extLst>
              <a:ext uri="{FF2B5EF4-FFF2-40B4-BE49-F238E27FC236}">
                <a16:creationId xmlns:a16="http://schemas.microsoft.com/office/drawing/2014/main" id="{DAF04C03-F512-4641-8AE8-8D12F3444991}"/>
              </a:ext>
            </a:extLst>
          </p:cNvPr>
          <p:cNvSpPr>
            <a:spLocks/>
          </p:cNvSpPr>
          <p:nvPr/>
        </p:nvSpPr>
        <p:spPr>
          <a:xfrm>
            <a:off x="7155083" y="2033519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直方体 15">
            <a:extLst>
              <a:ext uri="{FF2B5EF4-FFF2-40B4-BE49-F238E27FC236}">
                <a16:creationId xmlns:a16="http://schemas.microsoft.com/office/drawing/2014/main" id="{FB8FD492-FE29-452D-B536-A4E02FB55F51}"/>
              </a:ext>
            </a:extLst>
          </p:cNvPr>
          <p:cNvSpPr/>
          <p:nvPr/>
        </p:nvSpPr>
        <p:spPr>
          <a:xfrm>
            <a:off x="7395898" y="2058144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直方体 18">
            <a:extLst>
              <a:ext uri="{FF2B5EF4-FFF2-40B4-BE49-F238E27FC236}">
                <a16:creationId xmlns:a16="http://schemas.microsoft.com/office/drawing/2014/main" id="{A5CE287B-F652-40DF-B3D8-1DF9BCE48368}"/>
              </a:ext>
            </a:extLst>
          </p:cNvPr>
          <p:cNvSpPr/>
          <p:nvPr/>
        </p:nvSpPr>
        <p:spPr>
          <a:xfrm>
            <a:off x="6308357" y="1364633"/>
            <a:ext cx="714636" cy="2252423"/>
          </a:xfrm>
          <a:prstGeom prst="cube">
            <a:avLst>
              <a:gd name="adj" fmla="val 39435"/>
            </a:avLst>
          </a:prstGeom>
          <a:solidFill>
            <a:schemeClr val="accent2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直方体 19">
            <a:extLst>
              <a:ext uri="{FF2B5EF4-FFF2-40B4-BE49-F238E27FC236}">
                <a16:creationId xmlns:a16="http://schemas.microsoft.com/office/drawing/2014/main" id="{861E5BE9-5B6F-42D6-91FF-DAA050C1E45B}"/>
              </a:ext>
            </a:extLst>
          </p:cNvPr>
          <p:cNvSpPr/>
          <p:nvPr/>
        </p:nvSpPr>
        <p:spPr>
          <a:xfrm>
            <a:off x="5845866" y="1880619"/>
            <a:ext cx="714636" cy="2193861"/>
          </a:xfrm>
          <a:prstGeom prst="cube">
            <a:avLst>
              <a:gd name="adj" fmla="val 39435"/>
            </a:avLst>
          </a:prstGeom>
          <a:solidFill>
            <a:schemeClr val="accent2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円柱 20">
            <a:extLst>
              <a:ext uri="{FF2B5EF4-FFF2-40B4-BE49-F238E27FC236}">
                <a16:creationId xmlns:a16="http://schemas.microsoft.com/office/drawing/2014/main" id="{B345CAA1-39E7-477F-86A2-E5E2FA7C1D4C}"/>
              </a:ext>
            </a:extLst>
          </p:cNvPr>
          <p:cNvSpPr/>
          <p:nvPr/>
        </p:nvSpPr>
        <p:spPr>
          <a:xfrm>
            <a:off x="3136036" y="3243324"/>
            <a:ext cx="1676269" cy="398966"/>
          </a:xfrm>
          <a:prstGeom prst="can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円柱 21">
            <a:extLst>
              <a:ext uri="{FF2B5EF4-FFF2-40B4-BE49-F238E27FC236}">
                <a16:creationId xmlns:a16="http://schemas.microsoft.com/office/drawing/2014/main" id="{EAD5DF1E-3E08-413F-A109-3DAA4E80134C}"/>
              </a:ext>
            </a:extLst>
          </p:cNvPr>
          <p:cNvSpPr/>
          <p:nvPr/>
        </p:nvSpPr>
        <p:spPr>
          <a:xfrm>
            <a:off x="3355483" y="1923812"/>
            <a:ext cx="1189481" cy="1458794"/>
          </a:xfrm>
          <a:prstGeom prst="can">
            <a:avLst>
              <a:gd name="adj" fmla="val 19652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089C103-C5D7-4AFB-975A-B24D6D5D584F}"/>
              </a:ext>
            </a:extLst>
          </p:cNvPr>
          <p:cNvSpPr txBox="1"/>
          <p:nvPr/>
        </p:nvSpPr>
        <p:spPr>
          <a:xfrm>
            <a:off x="6194008" y="3996435"/>
            <a:ext cx="253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Scintillator</a:t>
            </a:r>
          </a:p>
          <a:p>
            <a:pPr algn="ctr"/>
            <a:r>
              <a:rPr lang="en-US" altLang="ja-JP" sz="2400" b="1" dirty="0"/>
              <a:t>MPPC</a:t>
            </a:r>
            <a:r>
              <a:rPr lang="ja-JP" altLang="en-US" sz="2400" b="1" dirty="0"/>
              <a:t>   </a:t>
            </a:r>
          </a:p>
        </p:txBody>
      </p:sp>
      <p:sp>
        <p:nvSpPr>
          <p:cNvPr id="24" name="直方体 23">
            <a:extLst>
              <a:ext uri="{FF2B5EF4-FFF2-40B4-BE49-F238E27FC236}">
                <a16:creationId xmlns:a16="http://schemas.microsoft.com/office/drawing/2014/main" id="{9CA6862D-826F-440C-B133-8010C8A3ED79}"/>
              </a:ext>
            </a:extLst>
          </p:cNvPr>
          <p:cNvSpPr/>
          <p:nvPr/>
        </p:nvSpPr>
        <p:spPr>
          <a:xfrm>
            <a:off x="514708" y="1486814"/>
            <a:ext cx="910862" cy="2148657"/>
          </a:xfrm>
          <a:prstGeom prst="cube">
            <a:avLst>
              <a:gd name="adj" fmla="val 77371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9014CCD-27D8-4A66-BDB5-9D09A221DD9C}"/>
              </a:ext>
            </a:extLst>
          </p:cNvPr>
          <p:cNvSpPr txBox="1"/>
          <p:nvPr/>
        </p:nvSpPr>
        <p:spPr>
          <a:xfrm>
            <a:off x="1702357" y="2251701"/>
            <a:ext cx="186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Phantom</a:t>
            </a:r>
            <a:endParaRPr lang="ja-JP" alt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FC1CCCF-60F7-49E4-9ED5-EEFB681F7FD9}"/>
              </a:ext>
            </a:extLst>
          </p:cNvPr>
          <p:cNvSpPr txBox="1"/>
          <p:nvPr/>
        </p:nvSpPr>
        <p:spPr>
          <a:xfrm>
            <a:off x="4703001" y="4234880"/>
            <a:ext cx="201462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Cu Collimator</a:t>
            </a:r>
            <a:endParaRPr lang="ja-JP" altLang="en-US" sz="2000" b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5C03E5C-3F71-4FEB-B57F-A8A521422735}"/>
              </a:ext>
            </a:extLst>
          </p:cNvPr>
          <p:cNvSpPr txBox="1"/>
          <p:nvPr/>
        </p:nvSpPr>
        <p:spPr>
          <a:xfrm>
            <a:off x="0" y="3911163"/>
            <a:ext cx="2189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ln w="0"/>
              </a:rPr>
              <a:t>X-ray generator</a:t>
            </a:r>
          </a:p>
        </p:txBody>
      </p:sp>
      <p:sp>
        <p:nvSpPr>
          <p:cNvPr id="28" name="円柱 27">
            <a:extLst>
              <a:ext uri="{FF2B5EF4-FFF2-40B4-BE49-F238E27FC236}">
                <a16:creationId xmlns:a16="http://schemas.microsoft.com/office/drawing/2014/main" id="{C6D00E4C-BD96-4B39-96E3-08D4BDDB70C2}"/>
              </a:ext>
            </a:extLst>
          </p:cNvPr>
          <p:cNvSpPr/>
          <p:nvPr/>
        </p:nvSpPr>
        <p:spPr>
          <a:xfrm rot="5400000">
            <a:off x="872558" y="2428600"/>
            <a:ext cx="441067" cy="341745"/>
          </a:xfrm>
          <a:prstGeom prst="can">
            <a:avLst>
              <a:gd name="adj" fmla="val 7037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方体 28">
            <a:extLst>
              <a:ext uri="{FF2B5EF4-FFF2-40B4-BE49-F238E27FC236}">
                <a16:creationId xmlns:a16="http://schemas.microsoft.com/office/drawing/2014/main" id="{53141B30-EB18-4FFA-84B3-A0A988EFE38D}"/>
              </a:ext>
            </a:extLst>
          </p:cNvPr>
          <p:cNvSpPr/>
          <p:nvPr/>
        </p:nvSpPr>
        <p:spPr>
          <a:xfrm>
            <a:off x="1283082" y="2117339"/>
            <a:ext cx="360147" cy="841592"/>
          </a:xfrm>
          <a:prstGeom prst="cube">
            <a:avLst>
              <a:gd name="adj" fmla="val 83304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47D18E9-FEAF-4EF6-AD82-784722CA4112}"/>
              </a:ext>
            </a:extLst>
          </p:cNvPr>
          <p:cNvSpPr txBox="1"/>
          <p:nvPr/>
        </p:nvSpPr>
        <p:spPr>
          <a:xfrm>
            <a:off x="832808" y="3380439"/>
            <a:ext cx="2189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ln w="0"/>
              </a:rPr>
              <a:t>Al filter (1mm)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B95C7C5-1DDC-4735-9D12-AED1F5162930}"/>
              </a:ext>
            </a:extLst>
          </p:cNvPr>
          <p:cNvCxnSpPr>
            <a:cxnSpLocks/>
          </p:cNvCxnSpPr>
          <p:nvPr/>
        </p:nvCxnSpPr>
        <p:spPr>
          <a:xfrm>
            <a:off x="1463155" y="2673614"/>
            <a:ext cx="319314" cy="7395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D854FA9-0252-4D1D-889F-A25ED78CBEBD}"/>
              </a:ext>
            </a:extLst>
          </p:cNvPr>
          <p:cNvCxnSpPr>
            <a:cxnSpLocks/>
          </p:cNvCxnSpPr>
          <p:nvPr/>
        </p:nvCxnSpPr>
        <p:spPr>
          <a:xfrm>
            <a:off x="823636" y="3279341"/>
            <a:ext cx="118663" cy="6709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矢印: 右カーブ 32">
            <a:extLst>
              <a:ext uri="{FF2B5EF4-FFF2-40B4-BE49-F238E27FC236}">
                <a16:creationId xmlns:a16="http://schemas.microsoft.com/office/drawing/2014/main" id="{0B773B60-2D6C-4D0C-98EA-C4E622FF8B60}"/>
              </a:ext>
            </a:extLst>
          </p:cNvPr>
          <p:cNvSpPr/>
          <p:nvPr/>
        </p:nvSpPr>
        <p:spPr>
          <a:xfrm>
            <a:off x="3383916" y="1998106"/>
            <a:ext cx="520612" cy="1083227"/>
          </a:xfrm>
          <a:prstGeom prst="curvedRightArrow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36965615-54E6-4E9E-A074-FF01E921C9E8}"/>
              </a:ext>
            </a:extLst>
          </p:cNvPr>
          <p:cNvSpPr/>
          <p:nvPr/>
        </p:nvSpPr>
        <p:spPr>
          <a:xfrm rot="-2700000">
            <a:off x="4083671" y="3534312"/>
            <a:ext cx="1826491" cy="37974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B3236492-DC84-46FB-9097-A1CB426812B5}"/>
              </a:ext>
            </a:extLst>
          </p:cNvPr>
          <p:cNvCxnSpPr>
            <a:cxnSpLocks/>
          </p:cNvCxnSpPr>
          <p:nvPr/>
        </p:nvCxnSpPr>
        <p:spPr>
          <a:xfrm flipV="1">
            <a:off x="2940109" y="2216434"/>
            <a:ext cx="830748" cy="565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B7327914-D268-4BE6-A060-719B2BDEED91}"/>
              </a:ext>
            </a:extLst>
          </p:cNvPr>
          <p:cNvCxnSpPr>
            <a:cxnSpLocks/>
            <a:stCxn id="56" idx="3"/>
          </p:cNvCxnSpPr>
          <p:nvPr/>
        </p:nvCxnSpPr>
        <p:spPr>
          <a:xfrm flipH="1">
            <a:off x="7461932" y="3423387"/>
            <a:ext cx="50210" cy="5624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図 39">
            <a:extLst>
              <a:ext uri="{FF2B5EF4-FFF2-40B4-BE49-F238E27FC236}">
                <a16:creationId xmlns:a16="http://schemas.microsoft.com/office/drawing/2014/main" id="{9E7C6E5B-DB0E-4CDE-8E0C-1440D2E5B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234" y="1723499"/>
            <a:ext cx="1926849" cy="1844959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572DD1A-E9F9-4021-BA63-0A1A22E62BEA}"/>
              </a:ext>
            </a:extLst>
          </p:cNvPr>
          <p:cNvSpPr txBox="1"/>
          <p:nvPr/>
        </p:nvSpPr>
        <p:spPr>
          <a:xfrm>
            <a:off x="10139132" y="2301620"/>
            <a:ext cx="118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rgbClr val="FFFF00"/>
                </a:solidFill>
              </a:rPr>
              <a:t>LSI</a:t>
            </a:r>
            <a:endParaRPr kumimoji="1" lang="ja-JP" altLang="en-US" sz="3600" b="1" dirty="0">
              <a:solidFill>
                <a:srgbClr val="FFFF00"/>
              </a:solidFill>
            </a:endParaRPr>
          </a:p>
        </p:txBody>
      </p:sp>
      <p:sp>
        <p:nvSpPr>
          <p:cNvPr id="51" name="直方体 50">
            <a:extLst>
              <a:ext uri="{FF2B5EF4-FFF2-40B4-BE49-F238E27FC236}">
                <a16:creationId xmlns:a16="http://schemas.microsoft.com/office/drawing/2014/main" id="{6A583A40-6E87-4A98-AB21-1221859A2731}"/>
              </a:ext>
            </a:extLst>
          </p:cNvPr>
          <p:cNvSpPr>
            <a:spLocks/>
          </p:cNvSpPr>
          <p:nvPr/>
        </p:nvSpPr>
        <p:spPr>
          <a:xfrm>
            <a:off x="7155083" y="1808967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2" name="直方体 51">
            <a:extLst>
              <a:ext uri="{FF2B5EF4-FFF2-40B4-BE49-F238E27FC236}">
                <a16:creationId xmlns:a16="http://schemas.microsoft.com/office/drawing/2014/main" id="{E0E56CEF-63C9-45B4-B0DA-E18B6D37668B}"/>
              </a:ext>
            </a:extLst>
          </p:cNvPr>
          <p:cNvSpPr/>
          <p:nvPr/>
        </p:nvSpPr>
        <p:spPr>
          <a:xfrm>
            <a:off x="7395898" y="1831174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3" name="直方体 52">
            <a:extLst>
              <a:ext uri="{FF2B5EF4-FFF2-40B4-BE49-F238E27FC236}">
                <a16:creationId xmlns:a16="http://schemas.microsoft.com/office/drawing/2014/main" id="{27C4CBB1-04A3-448E-8657-B8AED87DDA42}"/>
              </a:ext>
            </a:extLst>
          </p:cNvPr>
          <p:cNvSpPr>
            <a:spLocks/>
          </p:cNvSpPr>
          <p:nvPr/>
        </p:nvSpPr>
        <p:spPr>
          <a:xfrm>
            <a:off x="7155083" y="1584415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4" name="直方体 53">
            <a:extLst>
              <a:ext uri="{FF2B5EF4-FFF2-40B4-BE49-F238E27FC236}">
                <a16:creationId xmlns:a16="http://schemas.microsoft.com/office/drawing/2014/main" id="{7F2F9763-8206-4117-B0C7-6F4A95322E8A}"/>
              </a:ext>
            </a:extLst>
          </p:cNvPr>
          <p:cNvSpPr/>
          <p:nvPr/>
        </p:nvSpPr>
        <p:spPr>
          <a:xfrm>
            <a:off x="7395898" y="1604204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5" name="直方体 54">
            <a:extLst>
              <a:ext uri="{FF2B5EF4-FFF2-40B4-BE49-F238E27FC236}">
                <a16:creationId xmlns:a16="http://schemas.microsoft.com/office/drawing/2014/main" id="{3728FD0E-803E-482E-89E6-F6F39E76AD7D}"/>
              </a:ext>
            </a:extLst>
          </p:cNvPr>
          <p:cNvSpPr>
            <a:spLocks/>
          </p:cNvSpPr>
          <p:nvPr/>
        </p:nvSpPr>
        <p:spPr>
          <a:xfrm>
            <a:off x="7155083" y="3150024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直方体 55">
            <a:extLst>
              <a:ext uri="{FF2B5EF4-FFF2-40B4-BE49-F238E27FC236}">
                <a16:creationId xmlns:a16="http://schemas.microsoft.com/office/drawing/2014/main" id="{6F7CB921-9D59-4594-8DA6-462FF72F26CE}"/>
              </a:ext>
            </a:extLst>
          </p:cNvPr>
          <p:cNvSpPr/>
          <p:nvPr/>
        </p:nvSpPr>
        <p:spPr>
          <a:xfrm>
            <a:off x="7395898" y="3177066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7" name="直方体 56">
            <a:extLst>
              <a:ext uri="{FF2B5EF4-FFF2-40B4-BE49-F238E27FC236}">
                <a16:creationId xmlns:a16="http://schemas.microsoft.com/office/drawing/2014/main" id="{8A3D3152-4C58-457A-ADC6-0082DBC01520}"/>
              </a:ext>
            </a:extLst>
          </p:cNvPr>
          <p:cNvSpPr>
            <a:spLocks/>
          </p:cNvSpPr>
          <p:nvPr/>
        </p:nvSpPr>
        <p:spPr>
          <a:xfrm>
            <a:off x="7155083" y="2932830"/>
            <a:ext cx="306849" cy="285901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8" name="直方体 57">
            <a:extLst>
              <a:ext uri="{FF2B5EF4-FFF2-40B4-BE49-F238E27FC236}">
                <a16:creationId xmlns:a16="http://schemas.microsoft.com/office/drawing/2014/main" id="{1D693AE3-08B7-4B01-91C7-E72BE725B838}"/>
              </a:ext>
            </a:extLst>
          </p:cNvPr>
          <p:cNvSpPr/>
          <p:nvPr/>
        </p:nvSpPr>
        <p:spPr>
          <a:xfrm>
            <a:off x="7401810" y="2952619"/>
            <a:ext cx="294069" cy="24632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0" name="フリーフォーム 38">
            <a:extLst>
              <a:ext uri="{FF2B5EF4-FFF2-40B4-BE49-F238E27FC236}">
                <a16:creationId xmlns:a16="http://schemas.microsoft.com/office/drawing/2014/main" id="{2F1628F8-6083-43D6-958E-0B8C85DA1F36}"/>
              </a:ext>
            </a:extLst>
          </p:cNvPr>
          <p:cNvSpPr/>
          <p:nvPr/>
        </p:nvSpPr>
        <p:spPr>
          <a:xfrm flipH="1">
            <a:off x="7814204" y="1468399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1" name="フリーフォーム 38">
            <a:extLst>
              <a:ext uri="{FF2B5EF4-FFF2-40B4-BE49-F238E27FC236}">
                <a16:creationId xmlns:a16="http://schemas.microsoft.com/office/drawing/2014/main" id="{76DCC89C-521D-4605-98DF-B8EA5EED3236}"/>
              </a:ext>
            </a:extLst>
          </p:cNvPr>
          <p:cNvSpPr/>
          <p:nvPr/>
        </p:nvSpPr>
        <p:spPr>
          <a:xfrm flipH="1">
            <a:off x="7814204" y="1756162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2" name="フリーフォーム 38">
            <a:extLst>
              <a:ext uri="{FF2B5EF4-FFF2-40B4-BE49-F238E27FC236}">
                <a16:creationId xmlns:a16="http://schemas.microsoft.com/office/drawing/2014/main" id="{AFB23B80-B454-4097-B9E9-CC00650A7E07}"/>
              </a:ext>
            </a:extLst>
          </p:cNvPr>
          <p:cNvSpPr/>
          <p:nvPr/>
        </p:nvSpPr>
        <p:spPr>
          <a:xfrm flipH="1">
            <a:off x="7814204" y="2000584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3" name="フリーフォーム 38">
            <a:extLst>
              <a:ext uri="{FF2B5EF4-FFF2-40B4-BE49-F238E27FC236}">
                <a16:creationId xmlns:a16="http://schemas.microsoft.com/office/drawing/2014/main" id="{94D01BD6-B54E-418F-849F-9ACABC183428}"/>
              </a:ext>
            </a:extLst>
          </p:cNvPr>
          <p:cNvSpPr/>
          <p:nvPr/>
        </p:nvSpPr>
        <p:spPr>
          <a:xfrm flipH="1">
            <a:off x="7814204" y="2241748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4" name="フリーフォーム 38">
            <a:extLst>
              <a:ext uri="{FF2B5EF4-FFF2-40B4-BE49-F238E27FC236}">
                <a16:creationId xmlns:a16="http://schemas.microsoft.com/office/drawing/2014/main" id="{0A8C3ED0-E6A9-4322-B096-D881CF872A1B}"/>
              </a:ext>
            </a:extLst>
          </p:cNvPr>
          <p:cNvSpPr/>
          <p:nvPr/>
        </p:nvSpPr>
        <p:spPr>
          <a:xfrm flipH="1">
            <a:off x="7823703" y="2868715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5" name="フリーフォーム 38">
            <a:extLst>
              <a:ext uri="{FF2B5EF4-FFF2-40B4-BE49-F238E27FC236}">
                <a16:creationId xmlns:a16="http://schemas.microsoft.com/office/drawing/2014/main" id="{C2FE26FF-B323-4A83-9932-9CA7458832DC}"/>
              </a:ext>
            </a:extLst>
          </p:cNvPr>
          <p:cNvSpPr/>
          <p:nvPr/>
        </p:nvSpPr>
        <p:spPr>
          <a:xfrm flipH="1">
            <a:off x="7823703" y="3176243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69" name="コネクタ: カギ線 68">
            <a:extLst>
              <a:ext uri="{FF2B5EF4-FFF2-40B4-BE49-F238E27FC236}">
                <a16:creationId xmlns:a16="http://schemas.microsoft.com/office/drawing/2014/main" id="{43D5BB71-101B-4E7E-BCE8-7DE570AD1FEA}"/>
              </a:ext>
            </a:extLst>
          </p:cNvPr>
          <p:cNvCxnSpPr>
            <a:cxnSpLocks/>
          </p:cNvCxnSpPr>
          <p:nvPr/>
        </p:nvCxnSpPr>
        <p:spPr>
          <a:xfrm>
            <a:off x="9195715" y="1643065"/>
            <a:ext cx="664158" cy="490587"/>
          </a:xfrm>
          <a:prstGeom prst="bentConnector3">
            <a:avLst>
              <a:gd name="adj1" fmla="val 778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コネクタ: カギ線 73">
            <a:extLst>
              <a:ext uri="{FF2B5EF4-FFF2-40B4-BE49-F238E27FC236}">
                <a16:creationId xmlns:a16="http://schemas.microsoft.com/office/drawing/2014/main" id="{B4A1BB45-8A4C-4C80-9C20-C3C375992BB1}"/>
              </a:ext>
            </a:extLst>
          </p:cNvPr>
          <p:cNvCxnSpPr>
            <a:cxnSpLocks/>
          </p:cNvCxnSpPr>
          <p:nvPr/>
        </p:nvCxnSpPr>
        <p:spPr>
          <a:xfrm>
            <a:off x="9179968" y="1969241"/>
            <a:ext cx="679905" cy="385911"/>
          </a:xfrm>
          <a:prstGeom prst="bentConnector3">
            <a:avLst>
              <a:gd name="adj1" fmla="val 635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4840B99C-20C8-4ECC-B5DF-DE3FF2ABD076}"/>
              </a:ext>
            </a:extLst>
          </p:cNvPr>
          <p:cNvCxnSpPr>
            <a:cxnSpLocks/>
          </p:cNvCxnSpPr>
          <p:nvPr/>
        </p:nvCxnSpPr>
        <p:spPr>
          <a:xfrm>
            <a:off x="9185336" y="2274462"/>
            <a:ext cx="674537" cy="20126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コネクタ: カギ線 81">
            <a:extLst>
              <a:ext uri="{FF2B5EF4-FFF2-40B4-BE49-F238E27FC236}">
                <a16:creationId xmlns:a16="http://schemas.microsoft.com/office/drawing/2014/main" id="{7802DF0B-4C76-43EE-8A2F-3DC75CB4D22F}"/>
              </a:ext>
            </a:extLst>
          </p:cNvPr>
          <p:cNvCxnSpPr>
            <a:cxnSpLocks/>
            <a:stCxn id="102" idx="3"/>
          </p:cNvCxnSpPr>
          <p:nvPr/>
        </p:nvCxnSpPr>
        <p:spPr>
          <a:xfrm flipV="1">
            <a:off x="9220216" y="3206666"/>
            <a:ext cx="598661" cy="17121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コネクタ: カギ線 87">
            <a:extLst>
              <a:ext uri="{FF2B5EF4-FFF2-40B4-BE49-F238E27FC236}">
                <a16:creationId xmlns:a16="http://schemas.microsoft.com/office/drawing/2014/main" id="{5426EB5D-0DE2-4BA4-8853-635419909E9D}"/>
              </a:ext>
            </a:extLst>
          </p:cNvPr>
          <p:cNvCxnSpPr>
            <a:cxnSpLocks/>
            <a:stCxn id="101" idx="3"/>
          </p:cNvCxnSpPr>
          <p:nvPr/>
        </p:nvCxnSpPr>
        <p:spPr>
          <a:xfrm flipV="1">
            <a:off x="9220216" y="3040432"/>
            <a:ext cx="623516" cy="4321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コネクタ: カギ線 89">
            <a:extLst>
              <a:ext uri="{FF2B5EF4-FFF2-40B4-BE49-F238E27FC236}">
                <a16:creationId xmlns:a16="http://schemas.microsoft.com/office/drawing/2014/main" id="{9265E469-3CAC-4277-9734-479EF094FA1E}"/>
              </a:ext>
            </a:extLst>
          </p:cNvPr>
          <p:cNvCxnSpPr>
            <a:cxnSpLocks/>
          </p:cNvCxnSpPr>
          <p:nvPr/>
        </p:nvCxnSpPr>
        <p:spPr>
          <a:xfrm>
            <a:off x="9179968" y="2444479"/>
            <a:ext cx="694992" cy="182880"/>
          </a:xfrm>
          <a:prstGeom prst="bentConnector3">
            <a:avLst>
              <a:gd name="adj1" fmla="val 393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8FEE8C84-3EF6-485A-9A57-3C81272E79D2}"/>
              </a:ext>
            </a:extLst>
          </p:cNvPr>
          <p:cNvCxnSpPr>
            <a:cxnSpLocks/>
          </p:cNvCxnSpPr>
          <p:nvPr/>
        </p:nvCxnSpPr>
        <p:spPr>
          <a:xfrm flipH="1">
            <a:off x="5790217" y="3775183"/>
            <a:ext cx="277573" cy="4223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B142C854-966E-4386-A059-B0207357AA56}"/>
              </a:ext>
            </a:extLst>
          </p:cNvPr>
          <p:cNvCxnSpPr>
            <a:cxnSpLocks/>
          </p:cNvCxnSpPr>
          <p:nvPr/>
        </p:nvCxnSpPr>
        <p:spPr>
          <a:xfrm>
            <a:off x="8660962" y="3603600"/>
            <a:ext cx="405065" cy="7856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0C357755-CC66-4880-92A9-E2C752E754A2}"/>
              </a:ext>
            </a:extLst>
          </p:cNvPr>
          <p:cNvSpPr txBox="1"/>
          <p:nvPr/>
        </p:nvSpPr>
        <p:spPr>
          <a:xfrm>
            <a:off x="8153627" y="4310761"/>
            <a:ext cx="2731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16-ch signals 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29949289-E5D3-4050-B438-75BA447F5360}"/>
              </a:ext>
            </a:extLst>
          </p:cNvPr>
          <p:cNvSpPr txBox="1"/>
          <p:nvPr/>
        </p:nvSpPr>
        <p:spPr>
          <a:xfrm>
            <a:off x="1411028" y="6122563"/>
            <a:ext cx="9911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Our PC-CT system reconstruct 16 slice CT image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AB021A5-D09F-4E3B-93F6-1F44D29482B8}"/>
              </a:ext>
            </a:extLst>
          </p:cNvPr>
          <p:cNvSpPr txBox="1"/>
          <p:nvPr/>
        </p:nvSpPr>
        <p:spPr>
          <a:xfrm>
            <a:off x="11164851" y="102720"/>
            <a:ext cx="62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/>
              <a:t>5</a:t>
            </a:r>
            <a:endParaRPr kumimoji="1" lang="ja-JP" altLang="en-US" sz="4000" dirty="0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5A2AF18F-A372-4D6D-97BB-F022BD02A2A4}"/>
              </a:ext>
            </a:extLst>
          </p:cNvPr>
          <p:cNvSpPr/>
          <p:nvPr/>
        </p:nvSpPr>
        <p:spPr>
          <a:xfrm>
            <a:off x="7695336" y="1242190"/>
            <a:ext cx="1622374" cy="253299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C80A2625-BB1B-4A7B-AB38-2443846E6339}"/>
              </a:ext>
            </a:extLst>
          </p:cNvPr>
          <p:cNvSpPr txBox="1"/>
          <p:nvPr/>
        </p:nvSpPr>
        <p:spPr>
          <a:xfrm>
            <a:off x="8301880" y="1447542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1</a:t>
            </a:r>
            <a:endParaRPr kumimoji="1" lang="ja-JP" altLang="en-US" sz="2000" b="1" dirty="0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736896A7-9689-43C0-9114-5C75C4492CD3}"/>
              </a:ext>
            </a:extLst>
          </p:cNvPr>
          <p:cNvSpPr txBox="1"/>
          <p:nvPr/>
        </p:nvSpPr>
        <p:spPr>
          <a:xfrm>
            <a:off x="8301880" y="1730609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2</a:t>
            </a:r>
            <a:endParaRPr kumimoji="1" lang="ja-JP" altLang="en-US" sz="2000" b="1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1BC7324F-E086-46E6-AD25-4E355093CF22}"/>
              </a:ext>
            </a:extLst>
          </p:cNvPr>
          <p:cNvSpPr txBox="1"/>
          <p:nvPr/>
        </p:nvSpPr>
        <p:spPr>
          <a:xfrm>
            <a:off x="8301880" y="1983301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3</a:t>
            </a:r>
            <a:endParaRPr kumimoji="1" lang="ja-JP" altLang="en-US" sz="2000" b="1" dirty="0"/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61CF3606-1AE2-412A-AF6E-EBC92D8CF080}"/>
              </a:ext>
            </a:extLst>
          </p:cNvPr>
          <p:cNvSpPr txBox="1"/>
          <p:nvPr/>
        </p:nvSpPr>
        <p:spPr>
          <a:xfrm>
            <a:off x="8301880" y="2256668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4</a:t>
            </a:r>
            <a:endParaRPr kumimoji="1" lang="ja-JP" altLang="en-US" sz="2000" b="1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A4647E60-992F-48BB-8B90-BFEC410AB8B5}"/>
              </a:ext>
            </a:extLst>
          </p:cNvPr>
          <p:cNvSpPr txBox="1"/>
          <p:nvPr/>
        </p:nvSpPr>
        <p:spPr>
          <a:xfrm rot="5400000" flipH="1">
            <a:off x="8438094" y="2486076"/>
            <a:ext cx="60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~</a:t>
            </a:r>
            <a:endParaRPr lang="ja-JP" altLang="en-US" sz="3200" dirty="0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FC5C389F-C3DA-4D00-B27E-F419601CB127}"/>
              </a:ext>
            </a:extLst>
          </p:cNvPr>
          <p:cNvSpPr txBox="1"/>
          <p:nvPr/>
        </p:nvSpPr>
        <p:spPr>
          <a:xfrm>
            <a:off x="8301880" y="2883595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</a:t>
            </a:r>
            <a:r>
              <a:rPr lang="en-US" altLang="ja-JP" sz="2000" b="1" dirty="0"/>
              <a:t>15</a:t>
            </a:r>
            <a:endParaRPr kumimoji="1" lang="ja-JP" altLang="en-US" sz="2000" b="1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68FCD32E-AD01-4DAD-9900-2D587F0D5DB5}"/>
              </a:ext>
            </a:extLst>
          </p:cNvPr>
          <p:cNvSpPr txBox="1"/>
          <p:nvPr/>
        </p:nvSpPr>
        <p:spPr>
          <a:xfrm>
            <a:off x="8301880" y="3177827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</a:t>
            </a:r>
            <a:r>
              <a:rPr lang="en-US" altLang="ja-JP" sz="2000" b="1" dirty="0"/>
              <a:t>16</a:t>
            </a:r>
            <a:endParaRPr kumimoji="1" lang="ja-JP" altLang="en-US" sz="2000" b="1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73D53F1-65FA-4FA6-B9DF-A45FFACB0F1B}"/>
              </a:ext>
            </a:extLst>
          </p:cNvPr>
          <p:cNvSpPr txBox="1"/>
          <p:nvPr/>
        </p:nvSpPr>
        <p:spPr>
          <a:xfrm rot="5400000" flipH="1">
            <a:off x="9050587" y="2491806"/>
            <a:ext cx="60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~</a:t>
            </a:r>
            <a:endParaRPr lang="ja-JP" altLang="en-US" sz="3200" dirty="0"/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BE4CBCE2-3E27-4B83-8B0C-765BCF7B4733}"/>
              </a:ext>
            </a:extLst>
          </p:cNvPr>
          <p:cNvSpPr txBox="1"/>
          <p:nvPr/>
        </p:nvSpPr>
        <p:spPr>
          <a:xfrm rot="5400000" flipH="1">
            <a:off x="7767748" y="2425684"/>
            <a:ext cx="60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~</a:t>
            </a:r>
            <a:endParaRPr lang="ja-JP" altLang="en-US" sz="3200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3A5770AA-CD9A-4867-A58F-AC42097FADFF}"/>
              </a:ext>
            </a:extLst>
          </p:cNvPr>
          <p:cNvSpPr txBox="1"/>
          <p:nvPr/>
        </p:nvSpPr>
        <p:spPr>
          <a:xfrm rot="5400000" flipH="1">
            <a:off x="7103017" y="2463493"/>
            <a:ext cx="60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~</a:t>
            </a:r>
            <a:endParaRPr lang="ja-JP" altLang="en-US" sz="3200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133E1ED5-AA67-4D4F-A1EB-E32A1C0CB1F1}"/>
              </a:ext>
            </a:extLst>
          </p:cNvPr>
          <p:cNvSpPr txBox="1"/>
          <p:nvPr/>
        </p:nvSpPr>
        <p:spPr>
          <a:xfrm>
            <a:off x="1410467" y="5048241"/>
            <a:ext cx="11544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The projection data in each direction is acquired </a:t>
            </a:r>
          </a:p>
          <a:p>
            <a:r>
              <a:rPr lang="en-US" altLang="ja-JP" sz="2800" b="1" dirty="0"/>
              <a:t>     by repeating the linear and rotation move  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05ACF125-05CE-4D97-8B8B-9661FDCB54D9}"/>
              </a:ext>
            </a:extLst>
          </p:cNvPr>
          <p:cNvSpPr txBox="1"/>
          <p:nvPr/>
        </p:nvSpPr>
        <p:spPr>
          <a:xfrm>
            <a:off x="9064394" y="3584390"/>
            <a:ext cx="3127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err="1"/>
              <a:t>Arimoto</a:t>
            </a:r>
            <a:r>
              <a:rPr kumimoji="1" lang="en-US" altLang="ja-JP" sz="2000" b="1" dirty="0"/>
              <a:t> et al NIM-A,</a:t>
            </a:r>
          </a:p>
          <a:p>
            <a:pPr algn="ctr"/>
            <a:r>
              <a:rPr kumimoji="1" lang="en-US" altLang="ja-JP" sz="2000" b="1" dirty="0"/>
              <a:t>in press</a:t>
            </a:r>
            <a:endParaRPr kumimoji="1" lang="ja-JP" altLang="en-US" sz="2000" b="1" dirty="0"/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8D83224D-BE3D-40C9-A02F-299CE96FCB75}"/>
              </a:ext>
            </a:extLst>
          </p:cNvPr>
          <p:cNvSpPr/>
          <p:nvPr/>
        </p:nvSpPr>
        <p:spPr>
          <a:xfrm>
            <a:off x="9220216" y="3568458"/>
            <a:ext cx="2879420" cy="744944"/>
          </a:xfrm>
          <a:prstGeom prst="wedgeRoundRectCallout">
            <a:avLst>
              <a:gd name="adj1" fmla="val 7716"/>
              <a:gd name="adj2" fmla="val -99923"/>
              <a:gd name="adj3" fmla="val 16667"/>
            </a:avLst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5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614 -0.11922 " pathEditMode="relative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614 -0.11922 " pathEditMode="relative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06615 -0.119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59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614 -0.11922 " pathEditMode="relative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614 -0.11922 " pathEditMode="relative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  <p:bldP spid="25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>
            <a:extLst>
              <a:ext uri="{FF2B5EF4-FFF2-40B4-BE49-F238E27FC236}">
                <a16:creationId xmlns:a16="http://schemas.microsoft.com/office/drawing/2014/main" id="{3E1C7753-A390-42D3-A6F1-5BCAD0974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38" y="1423179"/>
            <a:ext cx="6603850" cy="4825772"/>
          </a:xfrm>
          <a:prstGeom prst="rect">
            <a:avLst/>
          </a:prstGeom>
        </p:spPr>
      </p:pic>
      <p:sp>
        <p:nvSpPr>
          <p:cNvPr id="73" name="四角形: 角を丸くする 72">
            <a:extLst>
              <a:ext uri="{FF2B5EF4-FFF2-40B4-BE49-F238E27FC236}">
                <a16:creationId xmlns:a16="http://schemas.microsoft.com/office/drawing/2014/main" id="{073ABB7A-AE25-413F-8AB1-9B1FC66D837D}"/>
              </a:ext>
            </a:extLst>
          </p:cNvPr>
          <p:cNvSpPr/>
          <p:nvPr/>
        </p:nvSpPr>
        <p:spPr>
          <a:xfrm>
            <a:off x="135412" y="3928670"/>
            <a:ext cx="5319778" cy="2193214"/>
          </a:xfrm>
          <a:prstGeom prst="roundRect">
            <a:avLst>
              <a:gd name="adj" fmla="val 10214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0BB5EED-56AF-43D1-A639-782ED997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Schematic view of the signal processing in LSI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A08DB9-828A-49F9-BB00-75E1EFDF9A29}"/>
              </a:ext>
            </a:extLst>
          </p:cNvPr>
          <p:cNvSpPr txBox="1"/>
          <p:nvPr/>
        </p:nvSpPr>
        <p:spPr>
          <a:xfrm rot="10800000" flipH="1">
            <a:off x="4593084" y="4912772"/>
            <a:ext cx="918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…</a:t>
            </a:r>
            <a:endParaRPr lang="ja-JP" altLang="en-US" sz="3200" dirty="0"/>
          </a:p>
        </p:txBody>
      </p:sp>
      <p:sp>
        <p:nvSpPr>
          <p:cNvPr id="17" name="フリーフォーム 38">
            <a:extLst>
              <a:ext uri="{FF2B5EF4-FFF2-40B4-BE49-F238E27FC236}">
                <a16:creationId xmlns:a16="http://schemas.microsoft.com/office/drawing/2014/main" id="{8E6A648C-B80D-4DB4-B9B8-F42E1E7D7E70}"/>
              </a:ext>
            </a:extLst>
          </p:cNvPr>
          <p:cNvSpPr/>
          <p:nvPr/>
        </p:nvSpPr>
        <p:spPr>
          <a:xfrm flipH="1">
            <a:off x="2822729" y="4420191"/>
            <a:ext cx="1285364" cy="1638618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62ED532F-BDB6-4EC3-8C2B-628E5462B2DD}"/>
              </a:ext>
            </a:extLst>
          </p:cNvPr>
          <p:cNvCxnSpPr>
            <a:cxnSpLocks/>
          </p:cNvCxnSpPr>
          <p:nvPr/>
        </p:nvCxnSpPr>
        <p:spPr>
          <a:xfrm>
            <a:off x="2736922" y="5779908"/>
            <a:ext cx="12886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1565A2F-3943-40E0-97EF-DCFE06F8AFC9}"/>
              </a:ext>
            </a:extLst>
          </p:cNvPr>
          <p:cNvSpPr txBox="1"/>
          <p:nvPr/>
        </p:nvSpPr>
        <p:spPr>
          <a:xfrm>
            <a:off x="3950395" y="5618614"/>
            <a:ext cx="8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Eth0 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5F3E44F-2C01-413C-9A63-08B234D50AA6}"/>
              </a:ext>
            </a:extLst>
          </p:cNvPr>
          <p:cNvSpPr txBox="1"/>
          <p:nvPr/>
        </p:nvSpPr>
        <p:spPr>
          <a:xfrm>
            <a:off x="3950392" y="4867049"/>
            <a:ext cx="8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Eth2 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DE5B0F6-1DE1-4E32-B009-83A3BE8A8DCA}"/>
              </a:ext>
            </a:extLst>
          </p:cNvPr>
          <p:cNvSpPr txBox="1"/>
          <p:nvPr/>
        </p:nvSpPr>
        <p:spPr>
          <a:xfrm>
            <a:off x="3950392" y="4520164"/>
            <a:ext cx="8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Eth3 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AE3E9D9-77D8-409A-93CC-0764FB76F640}"/>
              </a:ext>
            </a:extLst>
          </p:cNvPr>
          <p:cNvSpPr txBox="1"/>
          <p:nvPr/>
        </p:nvSpPr>
        <p:spPr>
          <a:xfrm>
            <a:off x="3950394" y="5249282"/>
            <a:ext cx="8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Eth1 </a:t>
            </a:r>
            <a:endParaRPr kumimoji="1" lang="ja-JP" altLang="en-US" dirty="0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E98637C-9A71-442C-A15D-CCF20BE34888}"/>
              </a:ext>
            </a:extLst>
          </p:cNvPr>
          <p:cNvCxnSpPr>
            <a:cxnSpLocks/>
          </p:cNvCxnSpPr>
          <p:nvPr/>
        </p:nvCxnSpPr>
        <p:spPr>
          <a:xfrm>
            <a:off x="2736922" y="5421230"/>
            <a:ext cx="12886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6129D1A0-82BA-4814-A033-D107558877D1}"/>
              </a:ext>
            </a:extLst>
          </p:cNvPr>
          <p:cNvCxnSpPr>
            <a:cxnSpLocks/>
          </p:cNvCxnSpPr>
          <p:nvPr/>
        </p:nvCxnSpPr>
        <p:spPr>
          <a:xfrm>
            <a:off x="2736922" y="5062551"/>
            <a:ext cx="12886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86F9484-A7DB-409D-9648-6A1EFDC92232}"/>
              </a:ext>
            </a:extLst>
          </p:cNvPr>
          <p:cNvCxnSpPr>
            <a:cxnSpLocks/>
          </p:cNvCxnSpPr>
          <p:nvPr/>
        </p:nvCxnSpPr>
        <p:spPr>
          <a:xfrm>
            <a:off x="2736922" y="4703872"/>
            <a:ext cx="12886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32DCAEB-7682-4F00-B56D-225586DAD615}"/>
              </a:ext>
            </a:extLst>
          </p:cNvPr>
          <p:cNvSpPr txBox="1"/>
          <p:nvPr/>
        </p:nvSpPr>
        <p:spPr>
          <a:xfrm>
            <a:off x="2403550" y="4245887"/>
            <a:ext cx="91833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2</a:t>
            </a:r>
            <a:endParaRPr kumimoji="1" lang="ja-JP" altLang="en-US" sz="2000" b="1" dirty="0"/>
          </a:p>
        </p:txBody>
      </p:sp>
      <p:sp>
        <p:nvSpPr>
          <p:cNvPr id="27" name="フリーフォーム 38">
            <a:extLst>
              <a:ext uri="{FF2B5EF4-FFF2-40B4-BE49-F238E27FC236}">
                <a16:creationId xmlns:a16="http://schemas.microsoft.com/office/drawing/2014/main" id="{416A3C04-927D-4EFD-ADC7-347968651ABA}"/>
              </a:ext>
            </a:extLst>
          </p:cNvPr>
          <p:cNvSpPr/>
          <p:nvPr/>
        </p:nvSpPr>
        <p:spPr>
          <a:xfrm flipH="1">
            <a:off x="610500" y="5500353"/>
            <a:ext cx="1285364" cy="565639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223FB22-EEE6-4B2E-A797-1FF4CB4A06E5}"/>
              </a:ext>
            </a:extLst>
          </p:cNvPr>
          <p:cNvCxnSpPr>
            <a:cxnSpLocks/>
          </p:cNvCxnSpPr>
          <p:nvPr/>
        </p:nvCxnSpPr>
        <p:spPr>
          <a:xfrm>
            <a:off x="575463" y="5773866"/>
            <a:ext cx="12886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943C233-C38B-4FEC-9397-B819217055C5}"/>
              </a:ext>
            </a:extLst>
          </p:cNvPr>
          <p:cNvSpPr txBox="1"/>
          <p:nvPr/>
        </p:nvSpPr>
        <p:spPr>
          <a:xfrm>
            <a:off x="1788936" y="5612572"/>
            <a:ext cx="8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Eth0 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5845CF1-B125-4825-A4A2-95115BC90DC6}"/>
              </a:ext>
            </a:extLst>
          </p:cNvPr>
          <p:cNvSpPr txBox="1"/>
          <p:nvPr/>
        </p:nvSpPr>
        <p:spPr>
          <a:xfrm>
            <a:off x="1788933" y="4861007"/>
            <a:ext cx="8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Eth2 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1EF5E37-FE1C-456B-9751-67CE0FCDF89A}"/>
              </a:ext>
            </a:extLst>
          </p:cNvPr>
          <p:cNvSpPr txBox="1"/>
          <p:nvPr/>
        </p:nvSpPr>
        <p:spPr>
          <a:xfrm>
            <a:off x="1788933" y="4514122"/>
            <a:ext cx="8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Eth3 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FF1F6F9-20B3-41D3-8483-5760284CE350}"/>
              </a:ext>
            </a:extLst>
          </p:cNvPr>
          <p:cNvSpPr txBox="1"/>
          <p:nvPr/>
        </p:nvSpPr>
        <p:spPr>
          <a:xfrm>
            <a:off x="1788935" y="5243240"/>
            <a:ext cx="8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Eth1 </a:t>
            </a:r>
            <a:endParaRPr kumimoji="1" lang="ja-JP" altLang="en-US" dirty="0"/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B2175491-58FD-4425-80C4-94ECCEBD2EEA}"/>
              </a:ext>
            </a:extLst>
          </p:cNvPr>
          <p:cNvCxnSpPr>
            <a:cxnSpLocks/>
          </p:cNvCxnSpPr>
          <p:nvPr/>
        </p:nvCxnSpPr>
        <p:spPr>
          <a:xfrm>
            <a:off x="575463" y="5415188"/>
            <a:ext cx="12886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86B1B6F1-4BC5-4AAB-A5E9-6C27130846BB}"/>
              </a:ext>
            </a:extLst>
          </p:cNvPr>
          <p:cNvCxnSpPr>
            <a:cxnSpLocks/>
          </p:cNvCxnSpPr>
          <p:nvPr/>
        </p:nvCxnSpPr>
        <p:spPr>
          <a:xfrm>
            <a:off x="575463" y="5056509"/>
            <a:ext cx="12886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69FDE10-13B1-4876-9710-D272D11A60D1}"/>
              </a:ext>
            </a:extLst>
          </p:cNvPr>
          <p:cNvCxnSpPr>
            <a:cxnSpLocks/>
          </p:cNvCxnSpPr>
          <p:nvPr/>
        </p:nvCxnSpPr>
        <p:spPr>
          <a:xfrm>
            <a:off x="575463" y="4697830"/>
            <a:ext cx="12886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EB3C5F7-7184-499E-81AE-23880C06BE01}"/>
              </a:ext>
            </a:extLst>
          </p:cNvPr>
          <p:cNvSpPr txBox="1"/>
          <p:nvPr/>
        </p:nvSpPr>
        <p:spPr>
          <a:xfrm>
            <a:off x="289316" y="4245107"/>
            <a:ext cx="91833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1</a:t>
            </a:r>
            <a:endParaRPr kumimoji="1" lang="ja-JP" altLang="en-US" sz="20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AEFA32D-A7DC-4755-8F2A-E174B19F9D77}"/>
              </a:ext>
            </a:extLst>
          </p:cNvPr>
          <p:cNvSpPr txBox="1"/>
          <p:nvPr/>
        </p:nvSpPr>
        <p:spPr>
          <a:xfrm>
            <a:off x="462356" y="6325119"/>
            <a:ext cx="1126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800" b="1" dirty="0">
                <a:solidFill>
                  <a:srgbClr val="FF0000"/>
                </a:solidFill>
              </a:rPr>
              <a:t>Newly developed LSI set 4 energy thresholds at each channel </a:t>
            </a:r>
          </a:p>
        </p:txBody>
      </p:sp>
      <p:sp>
        <p:nvSpPr>
          <p:cNvPr id="44" name="フリーフォーム 38">
            <a:extLst>
              <a:ext uri="{FF2B5EF4-FFF2-40B4-BE49-F238E27FC236}">
                <a16:creationId xmlns:a16="http://schemas.microsoft.com/office/drawing/2014/main" id="{2C2C034C-E309-4DD9-AD39-55FA299ED572}"/>
              </a:ext>
            </a:extLst>
          </p:cNvPr>
          <p:cNvSpPr/>
          <p:nvPr/>
        </p:nvSpPr>
        <p:spPr>
          <a:xfrm flipH="1">
            <a:off x="1111973" y="1478529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5" name="フリーフォーム 38">
            <a:extLst>
              <a:ext uri="{FF2B5EF4-FFF2-40B4-BE49-F238E27FC236}">
                <a16:creationId xmlns:a16="http://schemas.microsoft.com/office/drawing/2014/main" id="{3562F882-82FE-47BD-A0F4-062392D94626}"/>
              </a:ext>
            </a:extLst>
          </p:cNvPr>
          <p:cNvSpPr/>
          <p:nvPr/>
        </p:nvSpPr>
        <p:spPr>
          <a:xfrm flipH="1">
            <a:off x="1111973" y="1766292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6" name="フリーフォーム 38">
            <a:extLst>
              <a:ext uri="{FF2B5EF4-FFF2-40B4-BE49-F238E27FC236}">
                <a16:creationId xmlns:a16="http://schemas.microsoft.com/office/drawing/2014/main" id="{2334DC04-091F-4E83-B057-98FF4C3BB4F0}"/>
              </a:ext>
            </a:extLst>
          </p:cNvPr>
          <p:cNvSpPr/>
          <p:nvPr/>
        </p:nvSpPr>
        <p:spPr>
          <a:xfrm flipH="1">
            <a:off x="1111973" y="2010714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7" name="フリーフォーム 38">
            <a:extLst>
              <a:ext uri="{FF2B5EF4-FFF2-40B4-BE49-F238E27FC236}">
                <a16:creationId xmlns:a16="http://schemas.microsoft.com/office/drawing/2014/main" id="{7A281094-394D-4760-875E-786F95291D61}"/>
              </a:ext>
            </a:extLst>
          </p:cNvPr>
          <p:cNvSpPr/>
          <p:nvPr/>
        </p:nvSpPr>
        <p:spPr>
          <a:xfrm flipH="1">
            <a:off x="1111973" y="2251878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8" name="フリーフォーム 38">
            <a:extLst>
              <a:ext uri="{FF2B5EF4-FFF2-40B4-BE49-F238E27FC236}">
                <a16:creationId xmlns:a16="http://schemas.microsoft.com/office/drawing/2014/main" id="{65DB2882-898A-4492-82C5-BD34D7FFC476}"/>
              </a:ext>
            </a:extLst>
          </p:cNvPr>
          <p:cNvSpPr/>
          <p:nvPr/>
        </p:nvSpPr>
        <p:spPr>
          <a:xfrm flipH="1">
            <a:off x="1118925" y="2786046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9" name="フリーフォーム 38">
            <a:extLst>
              <a:ext uri="{FF2B5EF4-FFF2-40B4-BE49-F238E27FC236}">
                <a16:creationId xmlns:a16="http://schemas.microsoft.com/office/drawing/2014/main" id="{6F088BCD-A48F-4BDE-9F99-DD5E38349AB5}"/>
              </a:ext>
            </a:extLst>
          </p:cNvPr>
          <p:cNvSpPr/>
          <p:nvPr/>
        </p:nvSpPr>
        <p:spPr>
          <a:xfrm flipH="1">
            <a:off x="1118925" y="3093574"/>
            <a:ext cx="525020" cy="301982"/>
          </a:xfrm>
          <a:custGeom>
            <a:avLst/>
            <a:gdLst>
              <a:gd name="connsiteX0" fmla="*/ 0 w 846776"/>
              <a:gd name="connsiteY0" fmla="*/ 446849 h 457669"/>
              <a:gd name="connsiteX1" fmla="*/ 376345 w 846776"/>
              <a:gd name="connsiteY1" fmla="*/ 399816 h 457669"/>
              <a:gd name="connsiteX2" fmla="*/ 470431 w 846776"/>
              <a:gd name="connsiteY2" fmla="*/ 36 h 457669"/>
              <a:gd name="connsiteX3" fmla="*/ 540995 w 846776"/>
              <a:gd name="connsiteY3" fmla="*/ 376300 h 457669"/>
              <a:gd name="connsiteX4" fmla="*/ 846776 w 846776"/>
              <a:gd name="connsiteY4" fmla="*/ 423333 h 4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776" h="457669">
                <a:moveTo>
                  <a:pt x="0" y="446849"/>
                </a:moveTo>
                <a:cubicBezTo>
                  <a:pt x="148970" y="460567"/>
                  <a:pt x="297940" y="474285"/>
                  <a:pt x="376345" y="399816"/>
                </a:cubicBezTo>
                <a:cubicBezTo>
                  <a:pt x="454750" y="325347"/>
                  <a:pt x="442989" y="3955"/>
                  <a:pt x="470431" y="36"/>
                </a:cubicBezTo>
                <a:cubicBezTo>
                  <a:pt x="497873" y="-3883"/>
                  <a:pt x="478271" y="305750"/>
                  <a:pt x="540995" y="376300"/>
                </a:cubicBezTo>
                <a:cubicBezTo>
                  <a:pt x="603719" y="446850"/>
                  <a:pt x="846776" y="423333"/>
                  <a:pt x="846776" y="423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50" name="コネクタ: カギ線 49">
            <a:extLst>
              <a:ext uri="{FF2B5EF4-FFF2-40B4-BE49-F238E27FC236}">
                <a16:creationId xmlns:a16="http://schemas.microsoft.com/office/drawing/2014/main" id="{C6006BB5-E0EE-4B71-85DB-9B3A6173E43D}"/>
              </a:ext>
            </a:extLst>
          </p:cNvPr>
          <p:cNvCxnSpPr>
            <a:cxnSpLocks/>
          </p:cNvCxnSpPr>
          <p:nvPr/>
        </p:nvCxnSpPr>
        <p:spPr>
          <a:xfrm>
            <a:off x="2493484" y="1653195"/>
            <a:ext cx="664158" cy="490587"/>
          </a:xfrm>
          <a:prstGeom prst="bentConnector3">
            <a:avLst>
              <a:gd name="adj1" fmla="val 778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コネクタ: カギ線 50">
            <a:extLst>
              <a:ext uri="{FF2B5EF4-FFF2-40B4-BE49-F238E27FC236}">
                <a16:creationId xmlns:a16="http://schemas.microsoft.com/office/drawing/2014/main" id="{4E1D4363-EF2D-4577-8767-C757BA6908AC}"/>
              </a:ext>
            </a:extLst>
          </p:cNvPr>
          <p:cNvCxnSpPr>
            <a:cxnSpLocks/>
          </p:cNvCxnSpPr>
          <p:nvPr/>
        </p:nvCxnSpPr>
        <p:spPr>
          <a:xfrm>
            <a:off x="2477737" y="1979371"/>
            <a:ext cx="679905" cy="385911"/>
          </a:xfrm>
          <a:prstGeom prst="bentConnector3">
            <a:avLst>
              <a:gd name="adj1" fmla="val 635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コネクタ: カギ線 51">
            <a:extLst>
              <a:ext uri="{FF2B5EF4-FFF2-40B4-BE49-F238E27FC236}">
                <a16:creationId xmlns:a16="http://schemas.microsoft.com/office/drawing/2014/main" id="{E6EE0897-549F-456B-A1C6-8E7C0D2EAAA6}"/>
              </a:ext>
            </a:extLst>
          </p:cNvPr>
          <p:cNvCxnSpPr>
            <a:cxnSpLocks/>
          </p:cNvCxnSpPr>
          <p:nvPr/>
        </p:nvCxnSpPr>
        <p:spPr>
          <a:xfrm>
            <a:off x="2483105" y="2284592"/>
            <a:ext cx="674537" cy="20126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C4ED03A0-861B-4FF1-9C42-153D2F1E6A6B}"/>
              </a:ext>
            </a:extLst>
          </p:cNvPr>
          <p:cNvCxnSpPr>
            <a:cxnSpLocks/>
            <a:stCxn id="63" idx="3"/>
          </p:cNvCxnSpPr>
          <p:nvPr/>
        </p:nvCxnSpPr>
        <p:spPr>
          <a:xfrm flipV="1">
            <a:off x="2515438" y="3123997"/>
            <a:ext cx="598661" cy="17121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コネクタ: カギ線 53">
            <a:extLst>
              <a:ext uri="{FF2B5EF4-FFF2-40B4-BE49-F238E27FC236}">
                <a16:creationId xmlns:a16="http://schemas.microsoft.com/office/drawing/2014/main" id="{C3E40C71-F35A-4825-9372-8B5BB970CA51}"/>
              </a:ext>
            </a:extLst>
          </p:cNvPr>
          <p:cNvCxnSpPr>
            <a:cxnSpLocks/>
            <a:stCxn id="62" idx="3"/>
          </p:cNvCxnSpPr>
          <p:nvPr/>
        </p:nvCxnSpPr>
        <p:spPr>
          <a:xfrm flipV="1">
            <a:off x="2515438" y="2957763"/>
            <a:ext cx="623516" cy="4321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コネクタ: カギ線 54">
            <a:extLst>
              <a:ext uri="{FF2B5EF4-FFF2-40B4-BE49-F238E27FC236}">
                <a16:creationId xmlns:a16="http://schemas.microsoft.com/office/drawing/2014/main" id="{FA6401E7-6B96-4C93-99CE-C2AF58E3CDCF}"/>
              </a:ext>
            </a:extLst>
          </p:cNvPr>
          <p:cNvCxnSpPr>
            <a:cxnSpLocks/>
          </p:cNvCxnSpPr>
          <p:nvPr/>
        </p:nvCxnSpPr>
        <p:spPr>
          <a:xfrm>
            <a:off x="2477737" y="2454609"/>
            <a:ext cx="694992" cy="182880"/>
          </a:xfrm>
          <a:prstGeom prst="bentConnector3">
            <a:avLst>
              <a:gd name="adj1" fmla="val 393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F3E0C86-2177-4E67-8AB7-65A6EB2558EA}"/>
              </a:ext>
            </a:extLst>
          </p:cNvPr>
          <p:cNvSpPr txBox="1"/>
          <p:nvPr/>
        </p:nvSpPr>
        <p:spPr>
          <a:xfrm>
            <a:off x="1599649" y="1457672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1</a:t>
            </a:r>
            <a:endParaRPr kumimoji="1" lang="ja-JP" altLang="en-US" sz="20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DFA20F5-21AD-48E9-9D0A-68F13CACFA52}"/>
              </a:ext>
            </a:extLst>
          </p:cNvPr>
          <p:cNvSpPr txBox="1"/>
          <p:nvPr/>
        </p:nvSpPr>
        <p:spPr>
          <a:xfrm>
            <a:off x="1599649" y="1740739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2</a:t>
            </a:r>
            <a:endParaRPr kumimoji="1" lang="ja-JP" altLang="en-US" sz="2000" b="1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B587C63-9DE8-4681-AB89-1E1E4EA40CFD}"/>
              </a:ext>
            </a:extLst>
          </p:cNvPr>
          <p:cNvSpPr txBox="1"/>
          <p:nvPr/>
        </p:nvSpPr>
        <p:spPr>
          <a:xfrm>
            <a:off x="1599649" y="1993431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3</a:t>
            </a:r>
            <a:endParaRPr kumimoji="1" lang="ja-JP" altLang="en-US" sz="2000" b="1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5CCAE18-F6E4-44A1-AA90-E005EDA15135}"/>
              </a:ext>
            </a:extLst>
          </p:cNvPr>
          <p:cNvSpPr txBox="1"/>
          <p:nvPr/>
        </p:nvSpPr>
        <p:spPr>
          <a:xfrm>
            <a:off x="1599649" y="2266798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4</a:t>
            </a:r>
            <a:endParaRPr kumimoji="1" lang="ja-JP" altLang="en-US" sz="20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2BB70DF-1C4A-4138-B61A-059BF1177045}"/>
              </a:ext>
            </a:extLst>
          </p:cNvPr>
          <p:cNvSpPr txBox="1"/>
          <p:nvPr/>
        </p:nvSpPr>
        <p:spPr>
          <a:xfrm rot="5400000" flipH="1">
            <a:off x="1733316" y="2403407"/>
            <a:ext cx="60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~</a:t>
            </a:r>
            <a:endParaRPr lang="ja-JP" altLang="en-US" sz="3200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5C917AA-4C2A-46CE-B8D8-CBC9995BBBD4}"/>
              </a:ext>
            </a:extLst>
          </p:cNvPr>
          <p:cNvSpPr txBox="1"/>
          <p:nvPr/>
        </p:nvSpPr>
        <p:spPr>
          <a:xfrm>
            <a:off x="1597102" y="2800926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</a:t>
            </a:r>
            <a:r>
              <a:rPr lang="en-US" altLang="ja-JP" sz="2000" b="1" dirty="0"/>
              <a:t>15</a:t>
            </a:r>
            <a:endParaRPr kumimoji="1" lang="ja-JP" altLang="en-US" sz="2000" b="1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0B4FA8E5-B0BA-4083-A587-36F70A182BF5}"/>
              </a:ext>
            </a:extLst>
          </p:cNvPr>
          <p:cNvSpPr txBox="1"/>
          <p:nvPr/>
        </p:nvSpPr>
        <p:spPr>
          <a:xfrm>
            <a:off x="1597102" y="3095158"/>
            <a:ext cx="91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Ch </a:t>
            </a:r>
            <a:r>
              <a:rPr lang="en-US" altLang="ja-JP" sz="2000" b="1" dirty="0"/>
              <a:t>16</a:t>
            </a:r>
            <a:endParaRPr kumimoji="1" lang="ja-JP" altLang="en-US" sz="2000" b="1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2DC0B3D-3E3D-4F43-A0D7-F091FCCF784F}"/>
              </a:ext>
            </a:extLst>
          </p:cNvPr>
          <p:cNvSpPr txBox="1"/>
          <p:nvPr/>
        </p:nvSpPr>
        <p:spPr>
          <a:xfrm rot="5400000" flipH="1">
            <a:off x="2345809" y="2409137"/>
            <a:ext cx="60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~</a:t>
            </a:r>
            <a:endParaRPr lang="ja-JP" altLang="en-US" sz="3200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AF7EE5DF-3C84-46E1-B79D-65C7C35739B6}"/>
              </a:ext>
            </a:extLst>
          </p:cNvPr>
          <p:cNvSpPr txBox="1"/>
          <p:nvPr/>
        </p:nvSpPr>
        <p:spPr>
          <a:xfrm rot="5400000" flipH="1">
            <a:off x="1063669" y="2379982"/>
            <a:ext cx="60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~</a:t>
            </a:r>
            <a:endParaRPr lang="ja-JP" altLang="en-US" sz="3200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066AB60-DC69-40D6-AE66-B35336350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768" y="1449767"/>
            <a:ext cx="2204549" cy="2110857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254BEA6-CAA1-41CF-837E-E51D57DEE945}"/>
              </a:ext>
            </a:extLst>
          </p:cNvPr>
          <p:cNvSpPr txBox="1"/>
          <p:nvPr/>
        </p:nvSpPr>
        <p:spPr>
          <a:xfrm>
            <a:off x="3372182" y="2154595"/>
            <a:ext cx="118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rgbClr val="FFFF00"/>
                </a:solidFill>
              </a:rPr>
              <a:t>LSI</a:t>
            </a:r>
            <a:endParaRPr kumimoji="1" lang="ja-JP" altLang="en-US" sz="3600" b="1" dirty="0">
              <a:solidFill>
                <a:srgbClr val="FFFF00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905D2E4-1BF6-4679-9853-955E6B3C41F9}"/>
              </a:ext>
            </a:extLst>
          </p:cNvPr>
          <p:cNvSpPr txBox="1"/>
          <p:nvPr/>
        </p:nvSpPr>
        <p:spPr>
          <a:xfrm>
            <a:off x="11164851" y="102720"/>
            <a:ext cx="62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6</a:t>
            </a:r>
            <a:endParaRPr kumimoji="1" lang="ja-JP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F8A81D1D-04F1-437F-940D-FB9961CAFCAB}"/>
                  </a:ext>
                </a:extLst>
              </p:cNvPr>
              <p:cNvSpPr txBox="1"/>
              <p:nvPr/>
            </p:nvSpPr>
            <p:spPr>
              <a:xfrm>
                <a:off x="10251992" y="1450817"/>
                <a:ext cx="1740624" cy="523220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ja-JP" sz="2800" b="1" dirty="0">
                    <a:solidFill>
                      <a:schemeClr val="bg1"/>
                    </a:solidFill>
                  </a:rPr>
                  <a:t> 16 </a:t>
                </a:r>
                <a:r>
                  <a:rPr lang="en-US" altLang="ja-JP" sz="2800" b="1" dirty="0" err="1">
                    <a:solidFill>
                      <a:schemeClr val="bg1"/>
                    </a:solidFill>
                  </a:rPr>
                  <a:t>ch</a:t>
                </a:r>
                <a:endParaRPr kumimoji="1" lang="ja-JP" alt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F8A81D1D-04F1-437F-940D-FB9961CAF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1992" y="1450817"/>
                <a:ext cx="1740624" cy="523220"/>
              </a:xfrm>
              <a:prstGeom prst="rect">
                <a:avLst/>
              </a:prstGeom>
              <a:blipFill>
                <a:blip r:embed="rId4"/>
                <a:stretch>
                  <a:fillRect t="-12791" r="-2105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F99732-3658-4C37-81DF-AEC019CDFA94}"/>
              </a:ext>
            </a:extLst>
          </p:cNvPr>
          <p:cNvSpPr txBox="1"/>
          <p:nvPr/>
        </p:nvSpPr>
        <p:spPr>
          <a:xfrm>
            <a:off x="5812858" y="905384"/>
            <a:ext cx="691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u="sng" dirty="0"/>
              <a:t>Schematic view of the signal processing</a:t>
            </a:r>
            <a:endParaRPr kumimoji="1" lang="ja-JP" altLang="en-US" sz="2400" b="1" i="1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0B52A9D-4F41-441F-82BD-2782BB8AE063}"/>
              </a:ext>
            </a:extLst>
          </p:cNvPr>
          <p:cNvSpPr txBox="1"/>
          <p:nvPr/>
        </p:nvSpPr>
        <p:spPr>
          <a:xfrm>
            <a:off x="233537" y="3694559"/>
            <a:ext cx="5123528" cy="461665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Energy discrimination in 16-ch 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74" name="矢印: 右 24">
            <a:extLst>
              <a:ext uri="{FF2B5EF4-FFF2-40B4-BE49-F238E27FC236}">
                <a16:creationId xmlns:a16="http://schemas.microsoft.com/office/drawing/2014/main" id="{8329D231-B439-4776-8B07-CB7102719CC8}"/>
              </a:ext>
            </a:extLst>
          </p:cNvPr>
          <p:cNvSpPr/>
          <p:nvPr/>
        </p:nvSpPr>
        <p:spPr>
          <a:xfrm>
            <a:off x="4968859" y="2095072"/>
            <a:ext cx="1178626" cy="820246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673107-94D0-49F1-B2A9-6DFB6E469A8F}"/>
              </a:ext>
            </a:extLst>
          </p:cNvPr>
          <p:cNvSpPr txBox="1"/>
          <p:nvPr/>
        </p:nvSpPr>
        <p:spPr>
          <a:xfrm>
            <a:off x="82671" y="913455"/>
            <a:ext cx="423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B0F0"/>
                </a:solidFill>
              </a:rPr>
              <a:t>The signals of MPPC array</a:t>
            </a:r>
            <a:endParaRPr kumimoji="1" lang="ja-JP" altLang="en-US" sz="2400" b="1" dirty="0">
              <a:solidFill>
                <a:srgbClr val="00B0F0"/>
              </a:solidFill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9FF3D196-1659-421C-B8D4-8BA5FF547D22}"/>
              </a:ext>
            </a:extLst>
          </p:cNvPr>
          <p:cNvCxnSpPr>
            <a:cxnSpLocks/>
          </p:cNvCxnSpPr>
          <p:nvPr/>
        </p:nvCxnSpPr>
        <p:spPr>
          <a:xfrm flipH="1">
            <a:off x="1482936" y="1293848"/>
            <a:ext cx="340293" cy="29560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908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175023-B58B-4806-AA21-CC52EDC62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27" y="139266"/>
            <a:ext cx="11517746" cy="632692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Color imaging of a lighter phantom</a:t>
            </a:r>
            <a:endParaRPr kumimoji="1" lang="ja-JP" altLang="en-US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33A6E7-AF18-4AA8-80D9-A2BFC61F12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8562"/>
          <a:stretch/>
        </p:blipFill>
        <p:spPr>
          <a:xfrm flipH="1">
            <a:off x="2311359" y="2386344"/>
            <a:ext cx="1291328" cy="2824250"/>
          </a:xfrm>
          <a:prstGeom prst="rect">
            <a:avLst/>
          </a:prstGeom>
        </p:spPr>
      </p:pic>
      <p:sp>
        <p:nvSpPr>
          <p:cNvPr id="5" name="フリーフォーム 71">
            <a:extLst>
              <a:ext uri="{FF2B5EF4-FFF2-40B4-BE49-F238E27FC236}">
                <a16:creationId xmlns:a16="http://schemas.microsoft.com/office/drawing/2014/main" id="{D070E0DA-7C40-4C19-96F9-520DE86A4506}"/>
              </a:ext>
            </a:extLst>
          </p:cNvPr>
          <p:cNvSpPr/>
          <p:nvPr/>
        </p:nvSpPr>
        <p:spPr>
          <a:xfrm>
            <a:off x="1072464" y="2562822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6" name="フリーフォーム 71">
            <a:extLst>
              <a:ext uri="{FF2B5EF4-FFF2-40B4-BE49-F238E27FC236}">
                <a16:creationId xmlns:a16="http://schemas.microsoft.com/office/drawing/2014/main" id="{691E691F-0D73-4E7A-8A4C-D31F85C157C9}"/>
              </a:ext>
            </a:extLst>
          </p:cNvPr>
          <p:cNvSpPr/>
          <p:nvPr/>
        </p:nvSpPr>
        <p:spPr>
          <a:xfrm>
            <a:off x="1083921" y="3031387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7" name="フリーフォーム 71">
            <a:extLst>
              <a:ext uri="{FF2B5EF4-FFF2-40B4-BE49-F238E27FC236}">
                <a16:creationId xmlns:a16="http://schemas.microsoft.com/office/drawing/2014/main" id="{C41D446A-A8D9-410E-AEC8-4F6E30908788}"/>
              </a:ext>
            </a:extLst>
          </p:cNvPr>
          <p:cNvSpPr/>
          <p:nvPr/>
        </p:nvSpPr>
        <p:spPr>
          <a:xfrm>
            <a:off x="1072464" y="3499952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8" name="フリーフォーム 71">
            <a:extLst>
              <a:ext uri="{FF2B5EF4-FFF2-40B4-BE49-F238E27FC236}">
                <a16:creationId xmlns:a16="http://schemas.microsoft.com/office/drawing/2014/main" id="{D4D89A9A-2ABC-4DF4-836A-5E4E0C1514DF}"/>
              </a:ext>
            </a:extLst>
          </p:cNvPr>
          <p:cNvSpPr/>
          <p:nvPr/>
        </p:nvSpPr>
        <p:spPr>
          <a:xfrm>
            <a:off x="1072464" y="3968517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2A6AC76-AC18-45C3-962D-C3CE66AB37CF}"/>
              </a:ext>
            </a:extLst>
          </p:cNvPr>
          <p:cNvSpPr txBox="1"/>
          <p:nvPr/>
        </p:nvSpPr>
        <p:spPr>
          <a:xfrm>
            <a:off x="114002" y="3409875"/>
            <a:ext cx="96991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endParaRPr lang="ja-JP" altLang="en-US" sz="24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65CC103-3B1B-4EAB-9B15-BCC58329D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2" y="2374677"/>
            <a:ext cx="184328" cy="987246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C36CBEA-5E41-4A49-A8FB-6B36FA7B3DC8}"/>
              </a:ext>
            </a:extLst>
          </p:cNvPr>
          <p:cNvCxnSpPr>
            <a:cxnSpLocks/>
          </p:cNvCxnSpPr>
          <p:nvPr/>
        </p:nvCxnSpPr>
        <p:spPr>
          <a:xfrm>
            <a:off x="2242839" y="2376065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1790065-0204-4C93-AC55-38F662635210}"/>
              </a:ext>
            </a:extLst>
          </p:cNvPr>
          <p:cNvCxnSpPr>
            <a:cxnSpLocks/>
          </p:cNvCxnSpPr>
          <p:nvPr/>
        </p:nvCxnSpPr>
        <p:spPr>
          <a:xfrm>
            <a:off x="2251420" y="3332862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89D0D9E-3251-46D5-8D2D-47AAA0C752A8}"/>
              </a:ext>
            </a:extLst>
          </p:cNvPr>
          <p:cNvCxnSpPr>
            <a:cxnSpLocks/>
          </p:cNvCxnSpPr>
          <p:nvPr/>
        </p:nvCxnSpPr>
        <p:spPr>
          <a:xfrm>
            <a:off x="3686608" y="2402883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923B1E3-FEDF-452E-8EB4-CC8ED8F7166C}"/>
              </a:ext>
            </a:extLst>
          </p:cNvPr>
          <p:cNvCxnSpPr>
            <a:cxnSpLocks/>
          </p:cNvCxnSpPr>
          <p:nvPr/>
        </p:nvCxnSpPr>
        <p:spPr>
          <a:xfrm>
            <a:off x="2251420" y="4222675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C142710-7E0A-4ED5-BFE4-62E8FA01740D}"/>
              </a:ext>
            </a:extLst>
          </p:cNvPr>
          <p:cNvCxnSpPr>
            <a:cxnSpLocks/>
          </p:cNvCxnSpPr>
          <p:nvPr/>
        </p:nvCxnSpPr>
        <p:spPr>
          <a:xfrm>
            <a:off x="2080942" y="5082966"/>
            <a:ext cx="15280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1A39708-6718-46F9-BB23-B6594C833E92}"/>
              </a:ext>
            </a:extLst>
          </p:cNvPr>
          <p:cNvCxnSpPr>
            <a:cxnSpLocks/>
          </p:cNvCxnSpPr>
          <p:nvPr/>
        </p:nvCxnSpPr>
        <p:spPr>
          <a:xfrm>
            <a:off x="3698204" y="3312779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2E310AA-20EA-4021-9B96-75EDCF334260}"/>
              </a:ext>
            </a:extLst>
          </p:cNvPr>
          <p:cNvCxnSpPr>
            <a:cxnSpLocks/>
          </p:cNvCxnSpPr>
          <p:nvPr/>
        </p:nvCxnSpPr>
        <p:spPr>
          <a:xfrm>
            <a:off x="3698204" y="4222675"/>
            <a:ext cx="0" cy="909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フリーフォーム 71">
            <a:extLst>
              <a:ext uri="{FF2B5EF4-FFF2-40B4-BE49-F238E27FC236}">
                <a16:creationId xmlns:a16="http://schemas.microsoft.com/office/drawing/2014/main" id="{694A9C3A-097A-4D78-8685-8B71BA888C6E}"/>
              </a:ext>
            </a:extLst>
          </p:cNvPr>
          <p:cNvSpPr/>
          <p:nvPr/>
        </p:nvSpPr>
        <p:spPr>
          <a:xfrm>
            <a:off x="1072464" y="4437082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20" name="フリーフォーム 71">
            <a:extLst>
              <a:ext uri="{FF2B5EF4-FFF2-40B4-BE49-F238E27FC236}">
                <a16:creationId xmlns:a16="http://schemas.microsoft.com/office/drawing/2014/main" id="{9980B14F-2761-41A4-880B-A7D0EA0436A4}"/>
              </a:ext>
            </a:extLst>
          </p:cNvPr>
          <p:cNvSpPr/>
          <p:nvPr/>
        </p:nvSpPr>
        <p:spPr>
          <a:xfrm>
            <a:off x="1072464" y="4905647"/>
            <a:ext cx="1029020" cy="237531"/>
          </a:xfrm>
          <a:custGeom>
            <a:avLst/>
            <a:gdLst>
              <a:gd name="connsiteX0" fmla="*/ 0 w 12738100"/>
              <a:gd name="connsiteY0" fmla="*/ 248233 h 949455"/>
              <a:gd name="connsiteX1" fmla="*/ 1003300 w 12738100"/>
              <a:gd name="connsiteY1" fmla="*/ 946733 h 949455"/>
              <a:gd name="connsiteX2" fmla="*/ 1955800 w 12738100"/>
              <a:gd name="connsiteY2" fmla="*/ 19633 h 949455"/>
              <a:gd name="connsiteX3" fmla="*/ 2933700 w 12738100"/>
              <a:gd name="connsiteY3" fmla="*/ 921333 h 949455"/>
              <a:gd name="connsiteX4" fmla="*/ 3911600 w 12738100"/>
              <a:gd name="connsiteY4" fmla="*/ 6933 h 949455"/>
              <a:gd name="connsiteX5" fmla="*/ 4902200 w 12738100"/>
              <a:gd name="connsiteY5" fmla="*/ 934033 h 949455"/>
              <a:gd name="connsiteX6" fmla="*/ 5880100 w 12738100"/>
              <a:gd name="connsiteY6" fmla="*/ 19633 h 949455"/>
              <a:gd name="connsiteX7" fmla="*/ 6845300 w 12738100"/>
              <a:gd name="connsiteY7" fmla="*/ 921333 h 949455"/>
              <a:gd name="connsiteX8" fmla="*/ 7835900 w 12738100"/>
              <a:gd name="connsiteY8" fmla="*/ 6933 h 949455"/>
              <a:gd name="connsiteX9" fmla="*/ 8813800 w 12738100"/>
              <a:gd name="connsiteY9" fmla="*/ 934033 h 949455"/>
              <a:gd name="connsiteX10" fmla="*/ 9791700 w 12738100"/>
              <a:gd name="connsiteY10" fmla="*/ 6933 h 949455"/>
              <a:gd name="connsiteX11" fmla="*/ 10769600 w 12738100"/>
              <a:gd name="connsiteY11" fmla="*/ 921333 h 949455"/>
              <a:gd name="connsiteX12" fmla="*/ 11747500 w 12738100"/>
              <a:gd name="connsiteY12" fmla="*/ 6933 h 949455"/>
              <a:gd name="connsiteX13" fmla="*/ 12738100 w 12738100"/>
              <a:gd name="connsiteY13" fmla="*/ 476833 h 9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38100" h="949455">
                <a:moveTo>
                  <a:pt x="0" y="248233"/>
                </a:moveTo>
                <a:cubicBezTo>
                  <a:pt x="338666" y="616533"/>
                  <a:pt x="677333" y="984833"/>
                  <a:pt x="1003300" y="946733"/>
                </a:cubicBezTo>
                <a:cubicBezTo>
                  <a:pt x="1329267" y="908633"/>
                  <a:pt x="1634067" y="23866"/>
                  <a:pt x="1955800" y="19633"/>
                </a:cubicBezTo>
                <a:cubicBezTo>
                  <a:pt x="2277533" y="15400"/>
                  <a:pt x="2607733" y="923450"/>
                  <a:pt x="2933700" y="921333"/>
                </a:cubicBezTo>
                <a:cubicBezTo>
                  <a:pt x="3259667" y="919216"/>
                  <a:pt x="3583517" y="4816"/>
                  <a:pt x="3911600" y="6933"/>
                </a:cubicBezTo>
                <a:cubicBezTo>
                  <a:pt x="4239683" y="9050"/>
                  <a:pt x="4574117" y="931916"/>
                  <a:pt x="4902200" y="934033"/>
                </a:cubicBezTo>
                <a:cubicBezTo>
                  <a:pt x="5230283" y="936150"/>
                  <a:pt x="5556250" y="21750"/>
                  <a:pt x="5880100" y="19633"/>
                </a:cubicBezTo>
                <a:cubicBezTo>
                  <a:pt x="6203950" y="17516"/>
                  <a:pt x="6519333" y="923450"/>
                  <a:pt x="6845300" y="921333"/>
                </a:cubicBezTo>
                <a:cubicBezTo>
                  <a:pt x="7171267" y="919216"/>
                  <a:pt x="7507817" y="4816"/>
                  <a:pt x="7835900" y="6933"/>
                </a:cubicBezTo>
                <a:cubicBezTo>
                  <a:pt x="8163983" y="9050"/>
                  <a:pt x="8487833" y="934033"/>
                  <a:pt x="8813800" y="934033"/>
                </a:cubicBezTo>
                <a:cubicBezTo>
                  <a:pt x="9139767" y="934033"/>
                  <a:pt x="9465733" y="9050"/>
                  <a:pt x="9791700" y="6933"/>
                </a:cubicBezTo>
                <a:cubicBezTo>
                  <a:pt x="10117667" y="4816"/>
                  <a:pt x="10443633" y="921333"/>
                  <a:pt x="10769600" y="921333"/>
                </a:cubicBezTo>
                <a:cubicBezTo>
                  <a:pt x="11095567" y="921333"/>
                  <a:pt x="11419417" y="81016"/>
                  <a:pt x="11747500" y="6933"/>
                </a:cubicBezTo>
                <a:cubicBezTo>
                  <a:pt x="12075583" y="-67150"/>
                  <a:pt x="12738100" y="476833"/>
                  <a:pt x="12738100" y="476833"/>
                </a:cubicBezTo>
              </a:path>
            </a:pathLst>
          </a:custGeom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D4453ACF-5C78-4629-AAA7-7F969D7DD8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55601" y="2410176"/>
            <a:ext cx="1736898" cy="1718663"/>
          </a:xfrm>
          <a:prstGeom prst="rect">
            <a:avLst/>
          </a:prstGeom>
          <a:ln w="38100">
            <a:solidFill>
              <a:srgbClr val="FFFFFF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CA946285-D896-4ADB-993C-532C34BB3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55601" y="2289151"/>
            <a:ext cx="1736898" cy="1718663"/>
          </a:xfrm>
          <a:prstGeom prst="rect">
            <a:avLst/>
          </a:prstGeom>
          <a:ln w="38100">
            <a:solidFill>
              <a:srgbClr val="FFFFFF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AFB2E45C-3400-4DEE-A631-29BB671459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55601" y="2168126"/>
            <a:ext cx="1736898" cy="1718663"/>
          </a:xfrm>
          <a:prstGeom prst="rect">
            <a:avLst/>
          </a:prstGeom>
          <a:ln w="38100">
            <a:solidFill>
              <a:srgbClr val="FFFFFF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C77EFF19-0F36-443E-8AA9-DA08A8608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55601" y="2034391"/>
            <a:ext cx="1736898" cy="1718663"/>
          </a:xfrm>
          <a:prstGeom prst="rect">
            <a:avLst/>
          </a:prstGeom>
          <a:ln w="38100">
            <a:solidFill>
              <a:srgbClr val="FFFFFF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3A475CBD-F278-465B-BF1E-4FFEF915C853}"/>
              </a:ext>
            </a:extLst>
          </p:cNvPr>
          <p:cNvCxnSpPr>
            <a:cxnSpLocks/>
          </p:cNvCxnSpPr>
          <p:nvPr/>
        </p:nvCxnSpPr>
        <p:spPr>
          <a:xfrm flipH="1">
            <a:off x="5735115" y="3590782"/>
            <a:ext cx="0" cy="46519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図 107">
            <a:extLst>
              <a:ext uri="{FF2B5EF4-FFF2-40B4-BE49-F238E27FC236}">
                <a16:creationId xmlns:a16="http://schemas.microsoft.com/office/drawing/2014/main" id="{9DE5E621-D403-4BCB-966D-8ED1693AC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70487" y="3777695"/>
            <a:ext cx="1712756" cy="1774715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id="{F5BB2993-960F-4505-9D51-D2265E3704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78737" y="3617750"/>
            <a:ext cx="1712756" cy="1774715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111" name="図 110">
            <a:extLst>
              <a:ext uri="{FF2B5EF4-FFF2-40B4-BE49-F238E27FC236}">
                <a16:creationId xmlns:a16="http://schemas.microsoft.com/office/drawing/2014/main" id="{CC64FDC0-8DFF-4268-A8E1-9FB06C5961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70487" y="3494804"/>
            <a:ext cx="1712756" cy="1774715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1E63A3D2-6812-4D24-8529-6416F4DFEC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70487" y="3368361"/>
            <a:ext cx="1712756" cy="1774715"/>
          </a:xfrm>
          <a:prstGeom prst="rect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18078000" lon="3210000" rev="18600000"/>
            </a:camera>
            <a:lightRig rig="threePt" dir="t"/>
          </a:scene3d>
        </p:spPr>
      </p:pic>
      <p:sp>
        <p:nvSpPr>
          <p:cNvPr id="120" name="矢印: 右 24">
            <a:extLst>
              <a:ext uri="{FF2B5EF4-FFF2-40B4-BE49-F238E27FC236}">
                <a16:creationId xmlns:a16="http://schemas.microsoft.com/office/drawing/2014/main" id="{ADE45F95-3C5C-45D7-9593-80049D0FB5E8}"/>
              </a:ext>
            </a:extLst>
          </p:cNvPr>
          <p:cNvSpPr/>
          <p:nvPr/>
        </p:nvSpPr>
        <p:spPr>
          <a:xfrm>
            <a:off x="7073733" y="3312801"/>
            <a:ext cx="875871" cy="71650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22" name="Movie_voxel1mm_2flame25">
            <a:hlinkClick r:id="" action="ppaction://media"/>
            <a:extLst>
              <a:ext uri="{FF2B5EF4-FFF2-40B4-BE49-F238E27FC236}">
                <a16:creationId xmlns:a16="http://schemas.microsoft.com/office/drawing/2014/main" id="{33D54C5B-9593-4E5D-BC0B-B8DDB7602E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lum bright="20000" contrast="20000"/>
          </a:blip>
          <a:stretch>
            <a:fillRect/>
          </a:stretch>
        </p:blipFill>
        <p:spPr>
          <a:xfrm>
            <a:off x="8238412" y="2351916"/>
            <a:ext cx="2828653" cy="2592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8D04E09E-407F-4933-837D-401DD25817FE}"/>
              </a:ext>
            </a:extLst>
          </p:cNvPr>
          <p:cNvSpPr/>
          <p:nvPr/>
        </p:nvSpPr>
        <p:spPr>
          <a:xfrm>
            <a:off x="8415059" y="4434219"/>
            <a:ext cx="2475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</a:t>
            </a:r>
            <a:endParaRPr lang="ja-JP" alt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89635EB-2E02-452A-A918-0AC844252498}"/>
              </a:ext>
            </a:extLst>
          </p:cNvPr>
          <p:cNvSpPr txBox="1"/>
          <p:nvPr/>
        </p:nvSpPr>
        <p:spPr>
          <a:xfrm>
            <a:off x="337127" y="5866778"/>
            <a:ext cx="511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US" altLang="ja-JP" sz="2400" dirty="0"/>
              <a:t>Monochromatic image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/>
              <a:t>No information about material </a:t>
            </a:r>
            <a:endParaRPr kumimoji="1" lang="en-US" altLang="ja-JP" dirty="0"/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90A3CF03-FF29-4BB8-BAAE-A5CCCED6D957}"/>
              </a:ext>
            </a:extLst>
          </p:cNvPr>
          <p:cNvSpPr/>
          <p:nvPr/>
        </p:nvSpPr>
        <p:spPr>
          <a:xfrm>
            <a:off x="4391756" y="2059084"/>
            <a:ext cx="7070671" cy="3083991"/>
          </a:xfrm>
          <a:prstGeom prst="roundRect">
            <a:avLst>
              <a:gd name="adj" fmla="val 10214"/>
            </a:avLst>
          </a:prstGeom>
          <a:noFill/>
          <a:ln w="3810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7B3C3A1E-19CA-4D6D-BB85-D69EE8900AEF}"/>
              </a:ext>
            </a:extLst>
          </p:cNvPr>
          <p:cNvSpPr txBox="1"/>
          <p:nvPr/>
        </p:nvSpPr>
        <p:spPr>
          <a:xfrm>
            <a:off x="4795348" y="1778917"/>
            <a:ext cx="6161254" cy="461665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energy integrated image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B8E551-1090-4A66-9B56-B67B2790B97B}"/>
              </a:ext>
            </a:extLst>
          </p:cNvPr>
          <p:cNvSpPr txBox="1"/>
          <p:nvPr/>
        </p:nvSpPr>
        <p:spPr>
          <a:xfrm>
            <a:off x="1664597" y="1786268"/>
            <a:ext cx="3084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Lighter phantom</a:t>
            </a:r>
            <a:endParaRPr kumimoji="1" lang="ja-JP" altLang="en-US" sz="2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FB7A9D2-9AA4-47CD-B2F1-BA51A386935A}"/>
              </a:ext>
            </a:extLst>
          </p:cNvPr>
          <p:cNvSpPr txBox="1"/>
          <p:nvPr/>
        </p:nvSpPr>
        <p:spPr>
          <a:xfrm>
            <a:off x="114002" y="986599"/>
            <a:ext cx="1176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ja-JP" sz="2800" b="1" dirty="0"/>
              <a:t>Conventional CT cannot acquire the X-ray spectrum information </a:t>
            </a:r>
            <a:endParaRPr kumimoji="1" lang="ja-JP" altLang="en-US" sz="2800" b="1" dirty="0"/>
          </a:p>
        </p:txBody>
      </p:sp>
      <p:sp>
        <p:nvSpPr>
          <p:cNvPr id="40" name="矢印: 右 24">
            <a:extLst>
              <a:ext uri="{FF2B5EF4-FFF2-40B4-BE49-F238E27FC236}">
                <a16:creationId xmlns:a16="http://schemas.microsoft.com/office/drawing/2014/main" id="{141669A3-0298-4D27-9A49-ADABD5879E13}"/>
              </a:ext>
            </a:extLst>
          </p:cNvPr>
          <p:cNvSpPr/>
          <p:nvPr/>
        </p:nvSpPr>
        <p:spPr>
          <a:xfrm>
            <a:off x="5386819" y="5996987"/>
            <a:ext cx="608573" cy="399937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69A782B9-DD47-4FEA-A732-9389216500EC}"/>
              </a:ext>
            </a:extLst>
          </p:cNvPr>
          <p:cNvSpPr/>
          <p:nvPr/>
        </p:nvSpPr>
        <p:spPr>
          <a:xfrm>
            <a:off x="262937" y="5650888"/>
            <a:ext cx="4927899" cy="1092136"/>
          </a:xfrm>
          <a:prstGeom prst="roundRect">
            <a:avLst>
              <a:gd name="adj" fmla="val 399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17D19CE-01E6-4F71-977C-A79A530A9118}"/>
              </a:ext>
            </a:extLst>
          </p:cNvPr>
          <p:cNvSpPr txBox="1"/>
          <p:nvPr/>
        </p:nvSpPr>
        <p:spPr>
          <a:xfrm>
            <a:off x="1041274" y="5365115"/>
            <a:ext cx="32338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Conventional CT</a:t>
            </a: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8A440033-075C-40A0-8901-3E214EE01D6C}"/>
              </a:ext>
            </a:extLst>
          </p:cNvPr>
          <p:cNvSpPr/>
          <p:nvPr/>
        </p:nvSpPr>
        <p:spPr>
          <a:xfrm>
            <a:off x="6255463" y="5644310"/>
            <a:ext cx="5537461" cy="1074424"/>
          </a:xfrm>
          <a:prstGeom prst="roundRect">
            <a:avLst>
              <a:gd name="adj" fmla="val 3992"/>
            </a:avLst>
          </a:prstGeom>
          <a:noFill/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380AD98-D7FC-451C-832E-CCEE3917AA82}"/>
              </a:ext>
            </a:extLst>
          </p:cNvPr>
          <p:cNvSpPr txBox="1"/>
          <p:nvPr/>
        </p:nvSpPr>
        <p:spPr>
          <a:xfrm>
            <a:off x="7204036" y="5365543"/>
            <a:ext cx="3629348" cy="52322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counting CT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7D4EE94-CEE2-4C29-BA48-43258C5720B1}"/>
              </a:ext>
            </a:extLst>
          </p:cNvPr>
          <p:cNvSpPr txBox="1"/>
          <p:nvPr/>
        </p:nvSpPr>
        <p:spPr>
          <a:xfrm>
            <a:off x="11164851" y="102720"/>
            <a:ext cx="62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7</a:t>
            </a:r>
            <a:endParaRPr kumimoji="1" lang="ja-JP" altLang="en-US" sz="40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284ED07-ACC7-479F-AA5D-59F51A37CA21}"/>
              </a:ext>
            </a:extLst>
          </p:cNvPr>
          <p:cNvSpPr txBox="1"/>
          <p:nvPr/>
        </p:nvSpPr>
        <p:spPr>
          <a:xfrm>
            <a:off x="6329354" y="5866778"/>
            <a:ext cx="603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US" altLang="ja-JP" sz="2400" dirty="0">
                <a:solidFill>
                  <a:srgbClr val="FF0000"/>
                </a:solidFill>
              </a:rPr>
              <a:t>Multicolor image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rgbClr val="FF0000"/>
                </a:solidFill>
              </a:rPr>
              <a:t>Accurate identification of material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6058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5165</TotalTime>
  <Words>2260</Words>
  <Application>Microsoft Office PowerPoint</Application>
  <PresentationFormat>ワイド画面</PresentationFormat>
  <Paragraphs>639</Paragraphs>
  <Slides>36</Slides>
  <Notes>8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43" baseType="lpstr">
      <vt:lpstr>游ゴシック</vt:lpstr>
      <vt:lpstr>游ゴシック Light</vt:lpstr>
      <vt:lpstr>Arial</vt:lpstr>
      <vt:lpstr>Cambria Math</vt:lpstr>
      <vt:lpstr>Times New Roman</vt:lpstr>
      <vt:lpstr>Wingdings</vt:lpstr>
      <vt:lpstr>Office テーマ</vt:lpstr>
      <vt:lpstr>Evaluation of a novel photon-counting CT system using 16-ch MPPC array  for multicolor 3D imaging</vt:lpstr>
      <vt:lpstr>Outline </vt:lpstr>
      <vt:lpstr>Introduction</vt:lpstr>
      <vt:lpstr>Photon counting CT (PC-CT)</vt:lpstr>
      <vt:lpstr>Energy resolved CT image </vt:lpstr>
      <vt:lpstr>MPPC PC-CT system</vt:lpstr>
      <vt:lpstr>Detailed setup of our PC-CT system</vt:lpstr>
      <vt:lpstr>Schematic view of the signal processing in LSI</vt:lpstr>
      <vt:lpstr>Color imaging of a lighter phantom</vt:lpstr>
      <vt:lpstr>Energy resolved image of a lighter phantom</vt:lpstr>
      <vt:lpstr>Reconstructing multicolor image</vt:lpstr>
      <vt:lpstr>3D color lighter imaging</vt:lpstr>
      <vt:lpstr>Overlay 3D lighter imaging</vt:lpstr>
      <vt:lpstr>K-edge imaging of contrast agent</vt:lpstr>
      <vt:lpstr>K-edge imaging of iodine contrast agent </vt:lpstr>
      <vt:lpstr>Reconstruction of 16-ch density image</vt:lpstr>
      <vt:lpstr>Measured density vs Real density </vt:lpstr>
      <vt:lpstr>Simultaneous imaging of iodine &amp; gadolinium </vt:lpstr>
      <vt:lpstr>Result of simultaneous imaging </vt:lpstr>
      <vt:lpstr>Summary &amp; Future work </vt:lpstr>
      <vt:lpstr>PowerPoint プレゼンテーション</vt:lpstr>
      <vt:lpstr>PD, APD vs MPPC</vt:lpstr>
      <vt:lpstr>Comparison the CT images</vt:lpstr>
      <vt:lpstr>X-ray computed tomography</vt:lpstr>
      <vt:lpstr>Material identification</vt:lpstr>
      <vt:lpstr>Count rate of our system</vt:lpstr>
      <vt:lpstr>Energy resolution of our PC-CT system</vt:lpstr>
      <vt:lpstr>Beam hardening artifact </vt:lpstr>
      <vt:lpstr>Beam hardening artifact </vt:lpstr>
      <vt:lpstr>Line attenuation coefficient </vt:lpstr>
      <vt:lpstr>Measured CT value vs Theoretical CT value </vt:lpstr>
      <vt:lpstr>Color imaging of lighter phantom</vt:lpstr>
      <vt:lpstr>Color imaging of lighter phantom</vt:lpstr>
      <vt:lpstr>Variation of iodine density value between 16ch</vt:lpstr>
      <vt:lpstr>Variation of iodine density value between 16ch</vt:lpstr>
      <vt:lpstr>Gadolinium K-edge imaging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丸橋 拓也</dc:creator>
  <cp:lastModifiedBy>丸橋 拓也</cp:lastModifiedBy>
  <cp:revision>1552</cp:revision>
  <dcterms:created xsi:type="dcterms:W3CDTF">2018-10-17T04:40:53Z</dcterms:created>
  <dcterms:modified xsi:type="dcterms:W3CDTF">2018-11-27T08:06:23Z</dcterms:modified>
</cp:coreProperties>
</file>