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5"/>
  </p:notesMasterIdLst>
  <p:handoutMasterIdLst>
    <p:handoutMasterId r:id="rId26"/>
  </p:handoutMasterIdLst>
  <p:sldIdLst>
    <p:sldId id="369" r:id="rId2"/>
    <p:sldId id="367" r:id="rId3"/>
    <p:sldId id="281" r:id="rId4"/>
    <p:sldId id="371" r:id="rId5"/>
    <p:sldId id="399" r:id="rId6"/>
    <p:sldId id="321" r:id="rId7"/>
    <p:sldId id="260" r:id="rId8"/>
    <p:sldId id="380" r:id="rId9"/>
    <p:sldId id="362" r:id="rId10"/>
    <p:sldId id="389" r:id="rId11"/>
    <p:sldId id="307" r:id="rId12"/>
    <p:sldId id="306" r:id="rId13"/>
    <p:sldId id="308" r:id="rId14"/>
    <p:sldId id="262" r:id="rId15"/>
    <p:sldId id="390" r:id="rId16"/>
    <p:sldId id="358" r:id="rId17"/>
    <p:sldId id="359" r:id="rId18"/>
    <p:sldId id="381" r:id="rId19"/>
    <p:sldId id="382" r:id="rId20"/>
    <p:sldId id="383" r:id="rId21"/>
    <p:sldId id="384" r:id="rId22"/>
    <p:sldId id="385" r:id="rId23"/>
    <p:sldId id="368" r:id="rId24"/>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2AD5"/>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70" d="100"/>
          <a:sy n="70" d="100"/>
        </p:scale>
        <p:origin x="-996" y="-144"/>
      </p:cViewPr>
      <p:guideLst>
        <p:guide orient="horz" pos="2160"/>
        <p:guide pos="3120"/>
      </p:guideLst>
    </p:cSldViewPr>
  </p:slideViewPr>
  <p:notesTextViewPr>
    <p:cViewPr>
      <p:scale>
        <a:sx n="100" d="100"/>
        <a:sy n="100" d="100"/>
      </p:scale>
      <p:origin x="0" y="0"/>
    </p:cViewPr>
  </p:notesTextViewPr>
  <p:sorterViewPr>
    <p:cViewPr>
      <p:scale>
        <a:sx n="80" d="100"/>
        <a:sy n="80" d="100"/>
      </p:scale>
      <p:origin x="0" y="243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A84B7EC-C4EC-FE43-A416-AAAA7B539FA9}" type="datetimeFigureOut">
              <a:rPr lang="en-US" smtClean="0"/>
              <a:pPr/>
              <a:t>11/12/2013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CB4D6FB-2E25-3B49-BCD8-5598E4020D58}" type="slidenum">
              <a:rPr lang="en-US" smtClean="0"/>
              <a:pPr/>
              <a:t>‹#›</a:t>
            </a:fld>
            <a:endParaRPr lang="en-US"/>
          </a:p>
        </p:txBody>
      </p:sp>
    </p:spTree>
    <p:extLst>
      <p:ext uri="{BB962C8B-B14F-4D97-AF65-F5344CB8AC3E}">
        <p14:creationId xmlns:p14="http://schemas.microsoft.com/office/powerpoint/2010/main" val="70001927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3624F9-3C55-C943-B9C3-3F439A16B28C}" type="datetimeFigureOut">
              <a:rPr lang="en-US" smtClean="0"/>
              <a:pPr/>
              <a:t>11/12/2013</a:t>
            </a:fld>
            <a:endParaRPr lang="en-US"/>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77810D-2F2A-A840-997A-74E1E01915C5}" type="slidenum">
              <a:rPr lang="en-US" smtClean="0"/>
              <a:pPr/>
              <a:t>‹#›</a:t>
            </a:fld>
            <a:endParaRPr lang="en-US"/>
          </a:p>
        </p:txBody>
      </p:sp>
    </p:spTree>
    <p:extLst>
      <p:ext uri="{BB962C8B-B14F-4D97-AF65-F5344CB8AC3E}">
        <p14:creationId xmlns:p14="http://schemas.microsoft.com/office/powerpoint/2010/main" val="340208254"/>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2"/>
          <p:cNvSpPr>
            <a:spLocks noGrp="1" noRot="1" noChangeAspect="1" noChangeArrowheads="1" noTextEdit="1"/>
          </p:cNvSpPr>
          <p:nvPr>
            <p:ph type="sldImg"/>
          </p:nvPr>
        </p:nvSpPr>
        <p:spPr bwMode="auto">
          <a:xfrm>
            <a:off x="952500" y="685800"/>
            <a:ext cx="4953000" cy="3429000"/>
          </a:xfrm>
          <a:solidFill>
            <a:srgbClr val="FFFFFF"/>
          </a:solidFill>
          <a:ln>
            <a:solidFill>
              <a:srgbClr val="000000"/>
            </a:solidFill>
            <a:miter lim="800000"/>
            <a:headEnd/>
            <a:tailEnd/>
          </a:ln>
        </p:spPr>
      </p:sp>
      <p:sp>
        <p:nvSpPr>
          <p:cNvPr id="10240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GB" smtClean="0">
              <a:latin typeface="Times" pitchFamily="18" charset="0"/>
              <a:ea typeface="ＭＳ Ｐゴシック" pitchFamily="34" charset="-128"/>
            </a:endParaRPr>
          </a:p>
        </p:txBody>
      </p:sp>
      <p:sp>
        <p:nvSpPr>
          <p:cNvPr id="2" name="Footer Placeholder 1"/>
          <p:cNvSpPr>
            <a:spLocks noGrp="1"/>
          </p:cNvSpPr>
          <p:nvPr>
            <p:ph type="ftr" sz="quarter" idx="10"/>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bwMode="auto">
          <a:xfrm>
            <a:off x="954088" y="685800"/>
            <a:ext cx="4949825" cy="3427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latin typeface="Times" pitchFamily="18" charset="0"/>
              <a:ea typeface="ＭＳ Ｐゴシック" pitchFamily="34" charset="-128"/>
            </a:endParaRPr>
          </a:p>
        </p:txBody>
      </p:sp>
      <p:sp>
        <p:nvSpPr>
          <p:cNvPr id="2" name="Footer Placeholder 1"/>
          <p:cNvSpPr>
            <a:spLocks noGrp="1"/>
          </p:cNvSpPr>
          <p:nvPr>
            <p:ph type="ftr" sz="quarter" idx="10"/>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xfrm>
            <a:off x="952500" y="687388"/>
            <a:ext cx="4953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Times" pitchFamily="18" charset="0"/>
              <a:ea typeface="ＭＳ Ｐゴシック" pitchFamily="34" charset="-128"/>
            </a:endParaRPr>
          </a:p>
        </p:txBody>
      </p:sp>
      <p:sp>
        <p:nvSpPr>
          <p:cNvPr id="972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fontAlgn="base" hangingPunct="0">
              <a:spcBef>
                <a:spcPct val="0"/>
              </a:spcBef>
              <a:spcAft>
                <a:spcPct val="0"/>
              </a:spcAft>
              <a:defRPr/>
            </a:pPr>
            <a:fld id="{61F049EF-FB1F-49E0-8D78-879191E7C03A}" type="slidenum">
              <a:rPr lang="en-GB" smtClean="0">
                <a:solidFill>
                  <a:srgbClr val="000000"/>
                </a:solidFill>
                <a:latin typeface="Times" pitchFamily="18" charset="0"/>
              </a:rPr>
              <a:pPr eaLnBrk="0" fontAlgn="base" hangingPunct="0">
                <a:spcBef>
                  <a:spcPct val="0"/>
                </a:spcBef>
                <a:spcAft>
                  <a:spcPct val="0"/>
                </a:spcAft>
                <a:defRPr/>
              </a:pPr>
              <a:t>4</a:t>
            </a:fld>
            <a:endParaRPr lang="en-GB" smtClean="0">
              <a:solidFill>
                <a:srgbClr val="000000"/>
              </a:solidFill>
              <a:latin typeface="Times" pitchFamily="18" charset="0"/>
            </a:endParaRPr>
          </a:p>
        </p:txBody>
      </p:sp>
      <p:sp>
        <p:nvSpPr>
          <p:cNvPr id="2" name="Footer Placeholder 1"/>
          <p:cNvSpPr>
            <a:spLocks noGrp="1"/>
          </p:cNvSpPr>
          <p:nvPr>
            <p:ph type="ftr" sz="quarter" idx="10"/>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4088" y="685800"/>
            <a:ext cx="4951412" cy="342741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6AF4EBF-EE0C-4E9B-88D7-0B7A1D5599AB}" type="slidenum">
              <a:rPr lang="en-US" smtClean="0"/>
              <a:pPr>
                <a:defRPr/>
              </a:pPr>
              <a:t>10</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bwMode="auto">
          <a:xfrm>
            <a:off x="952500" y="685800"/>
            <a:ext cx="4953000" cy="3429000"/>
          </a:xfrm>
          <a:solidFill>
            <a:srgbClr val="FFFFFF"/>
          </a:solidFill>
          <a:ln>
            <a:solidFill>
              <a:srgbClr val="000000"/>
            </a:solidFill>
            <a:miter lim="800000"/>
            <a:headEnd/>
            <a:tailEnd/>
          </a:ln>
        </p:spPr>
      </p:sp>
      <p:sp>
        <p:nvSpPr>
          <p:cNvPr id="32771"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endParaRPr lang="en-GB" smtClean="0">
              <a:latin typeface="Times" charset="0"/>
              <a:ea typeface="MS PGothic" pitchFamily="34" charset="-128"/>
            </a:endParaRPr>
          </a:p>
        </p:txBody>
      </p:sp>
      <p:sp>
        <p:nvSpPr>
          <p:cNvPr id="2" name="Footer Placeholder 1"/>
          <p:cNvSpPr>
            <a:spLocks noGrp="1"/>
          </p:cNvSpPr>
          <p:nvPr>
            <p:ph type="ftr" sz="quarter" idx="10"/>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2531" name="Rectangle 3"/>
          <p:cNvSpPr>
            <a:spLocks noGrp="1" noChangeArrowheads="1"/>
          </p:cNvSpPr>
          <p:nvPr>
            <p:ph type="subTitle" idx="1"/>
          </p:nvPr>
        </p:nvSpPr>
        <p:spPr>
          <a:xfrm>
            <a:off x="1238250" y="1524000"/>
            <a:ext cx="7264400" cy="1524000"/>
          </a:xfrm>
        </p:spPr>
        <p:txBody>
          <a:bodyPr/>
          <a:lstStyle>
            <a:lvl1pPr marL="0" indent="0" algn="ctr">
              <a:lnSpc>
                <a:spcPct val="128000"/>
              </a:lnSpc>
              <a:buFont typeface="Zapf Dingbats" pitchFamily="1" charset="2"/>
              <a:buNone/>
              <a:defRPr sz="2400">
                <a:solidFill>
                  <a:schemeClr val="accent2"/>
                </a:solidFill>
              </a:defRPr>
            </a:lvl1pPr>
          </a:lstStyle>
          <a:p>
            <a:r>
              <a:rPr lang="en-GB"/>
              <a:t>Click to edit Master subtitle style</a:t>
            </a:r>
          </a:p>
        </p:txBody>
      </p:sp>
      <p:sp>
        <p:nvSpPr>
          <p:cNvPr id="4" name="Rectangle 5"/>
          <p:cNvSpPr>
            <a:spLocks noGrp="1" noChangeArrowheads="1"/>
          </p:cNvSpPr>
          <p:nvPr>
            <p:ph type="ftr" sz="quarter" idx="11"/>
          </p:nvPr>
        </p:nvSpPr>
        <p:spPr>
          <a:xfrm>
            <a:off x="3384550" y="6248400"/>
            <a:ext cx="3503138" cy="457200"/>
          </a:xfrm>
        </p:spPr>
        <p:txBody>
          <a:bodyPr/>
          <a:lstStyle>
            <a:lvl1pPr algn="ctr">
              <a:defRPr sz="1400" i="0" smtClean="0">
                <a:solidFill>
                  <a:schemeClr val="tx1"/>
                </a:solidFill>
                <a:latin typeface="Times" charset="0"/>
              </a:defRPr>
            </a:lvl1pPr>
          </a:lstStyle>
          <a:p>
            <a:pPr>
              <a:defRPr/>
            </a:pPr>
            <a:r>
              <a:rPr lang="en-US" dirty="0" smtClean="0"/>
              <a:t>NNN13 </a:t>
            </a:r>
            <a:r>
              <a:rPr lang="en-US" dirty="0" err="1" smtClean="0"/>
              <a:t>Kavli</a:t>
            </a:r>
            <a:r>
              <a:rPr lang="en-US" dirty="0" smtClean="0"/>
              <a:t> IPMU, 11-13 November 2013</a:t>
            </a:r>
            <a:endParaRPr lang="en-GB" dirty="0"/>
          </a:p>
        </p:txBody>
      </p:sp>
    </p:spTree>
    <p:extLst>
      <p:ext uri="{BB962C8B-B14F-4D97-AF65-F5344CB8AC3E}">
        <p14:creationId xmlns:p14="http://schemas.microsoft.com/office/powerpoint/2010/main" val="93448240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1" y="6492875"/>
            <a:ext cx="3431968" cy="365125"/>
          </a:xfrm>
        </p:spPr>
        <p:txBody>
          <a:bodyPr/>
          <a:lstStyle>
            <a:lvl1pPr>
              <a:defRPr/>
            </a:lvl1pPr>
          </a:lstStyle>
          <a:p>
            <a:r>
              <a:rPr lang="en-US" smtClean="0"/>
              <a:t>NNN13 Kavli IPMU, 11-13 November 2013</a:t>
            </a:r>
            <a:endParaRPr lang="en-US" dirty="0"/>
          </a:p>
        </p:txBody>
      </p:sp>
      <p:sp>
        <p:nvSpPr>
          <p:cNvPr id="6" name="Slide Number Placeholder 5"/>
          <p:cNvSpPr>
            <a:spLocks noGrp="1"/>
          </p:cNvSpPr>
          <p:nvPr>
            <p:ph type="sldNum" sz="quarter" idx="12"/>
          </p:nvPr>
        </p:nvSpPr>
        <p:spPr>
          <a:xfrm>
            <a:off x="7594600" y="6492875"/>
            <a:ext cx="2311400" cy="365125"/>
          </a:xfrm>
        </p:spPr>
        <p:txBody>
          <a:bodyPr/>
          <a:lstStyle/>
          <a:p>
            <a:fld id="{32E078FD-697A-2C4E-8882-8A2428AF562E}" type="slidenum">
              <a:rPr lang="en-US" smtClean="0"/>
              <a:pPr/>
              <a:t>‹#›</a:t>
            </a:fld>
            <a:endParaRPr lang="en-US"/>
          </a:p>
        </p:txBody>
      </p:sp>
    </p:spTree>
    <p:extLst>
      <p:ext uri="{BB962C8B-B14F-4D97-AF65-F5344CB8AC3E}">
        <p14:creationId xmlns:p14="http://schemas.microsoft.com/office/powerpoint/2010/main" val="377924349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4" name="Rectangle 5"/>
          <p:cNvSpPr>
            <a:spLocks noGrp="1" noChangeArrowheads="1"/>
          </p:cNvSpPr>
          <p:nvPr>
            <p:ph type="ftr" sz="quarter" idx="3"/>
          </p:nvPr>
        </p:nvSpPr>
        <p:spPr bwMode="auto">
          <a:xfrm>
            <a:off x="0" y="6553200"/>
            <a:ext cx="7616825"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i="1">
                <a:solidFill>
                  <a:schemeClr val="bg2"/>
                </a:solidFill>
                <a:latin typeface="Helvetica" charset="0"/>
              </a:defRPr>
            </a:lvl1pPr>
          </a:lstStyle>
          <a:p>
            <a:pPr>
              <a:defRPr/>
            </a:pPr>
            <a:r>
              <a:rPr lang="en-US" smtClean="0"/>
              <a:t>NNN13 Kavli IPMU, 11-13 November 2013</a:t>
            </a:r>
            <a:endParaRPr lang="ro-RO" dirty="0"/>
          </a:p>
        </p:txBody>
      </p:sp>
      <p:sp>
        <p:nvSpPr>
          <p:cNvPr id="5" name="Rectangle 6"/>
          <p:cNvSpPr>
            <a:spLocks noGrp="1" noChangeArrowheads="1"/>
          </p:cNvSpPr>
          <p:nvPr>
            <p:ph type="sldNum" sz="quarter" idx="4"/>
          </p:nvPr>
        </p:nvSpPr>
        <p:spPr bwMode="auto">
          <a:xfrm>
            <a:off x="7842250" y="6553200"/>
            <a:ext cx="206375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i="1">
                <a:solidFill>
                  <a:schemeClr val="bg2"/>
                </a:solidFill>
                <a:latin typeface="Comic Sans MS" charset="0"/>
              </a:defRPr>
            </a:lvl1pPr>
          </a:lstStyle>
          <a:p>
            <a:pPr>
              <a:defRPr/>
            </a:pPr>
            <a:r>
              <a:rPr lang="en-GB"/>
              <a:t>Slide: </a:t>
            </a:r>
            <a:fld id="{2F15039E-A4C8-410F-9326-7A2676C1D773}" type="slidenum">
              <a:rPr lang="en-GB"/>
              <a:pPr>
                <a:defRPr/>
              </a:pPr>
              <a:t>‹#›</a:t>
            </a:fld>
            <a:endParaRPr lang="en-GB"/>
          </a:p>
        </p:txBody>
      </p:sp>
    </p:spTree>
    <p:extLst>
      <p:ext uri="{BB962C8B-B14F-4D97-AF65-F5344CB8AC3E}">
        <p14:creationId xmlns:p14="http://schemas.microsoft.com/office/powerpoint/2010/main" val="372501159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 y="-42902"/>
            <a:ext cx="9925110" cy="550902"/>
          </a:xfrm>
          <a:prstGeom prst="rect">
            <a:avLst/>
          </a:prstGeom>
          <a:solidFill>
            <a:schemeClr val="accent1">
              <a:lumMod val="75000"/>
            </a:schemeClr>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89544" y="700503"/>
            <a:ext cx="9365315" cy="543862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0" y="6492875"/>
            <a:ext cx="3336965" cy="365125"/>
          </a:xfrm>
          <a:prstGeom prst="rect">
            <a:avLst/>
          </a:prstGeom>
        </p:spPr>
        <p:txBody>
          <a:bodyPr vert="horz" lIns="91440" tIns="45720" rIns="91440" bIns="45720" rtlCol="0" anchor="ctr"/>
          <a:lstStyle>
            <a:lvl1pPr algn="l">
              <a:defRPr sz="1400">
                <a:solidFill>
                  <a:schemeClr val="tx1">
                    <a:tint val="75000"/>
                  </a:schemeClr>
                </a:solidFill>
              </a:defRPr>
            </a:lvl1pPr>
          </a:lstStyle>
          <a:p>
            <a:r>
              <a:rPr lang="en-US" smtClean="0"/>
              <a:t>NNN13 Kavli IPMU, 11-13 November 2013</a:t>
            </a:r>
            <a:endParaRPr lang="en-US" dirty="0"/>
          </a:p>
        </p:txBody>
      </p:sp>
      <p:sp>
        <p:nvSpPr>
          <p:cNvPr id="6" name="Slide Number Placeholder 5"/>
          <p:cNvSpPr>
            <a:spLocks noGrp="1"/>
          </p:cNvSpPr>
          <p:nvPr>
            <p:ph type="sldNum" sz="quarter" idx="4"/>
          </p:nvPr>
        </p:nvSpPr>
        <p:spPr>
          <a:xfrm>
            <a:off x="7594600" y="6492875"/>
            <a:ext cx="2311400" cy="365125"/>
          </a:xfrm>
          <a:prstGeom prst="rect">
            <a:avLst/>
          </a:prstGeom>
        </p:spPr>
        <p:txBody>
          <a:bodyPr vert="horz" lIns="91440" tIns="45720" rIns="91440" bIns="45720" rtlCol="0" anchor="ctr"/>
          <a:lstStyle>
            <a:lvl1pPr algn="r">
              <a:defRPr sz="1400">
                <a:solidFill>
                  <a:schemeClr val="tx1">
                    <a:tint val="75000"/>
                  </a:schemeClr>
                </a:solidFill>
              </a:defRPr>
            </a:lvl1pPr>
          </a:lstStyle>
          <a:p>
            <a:r>
              <a:rPr lang="en-US" dirty="0" smtClean="0"/>
              <a:t>Slide # </a:t>
            </a:r>
            <a:fld id="{32E078FD-697A-2C4E-8882-8A2428AF562E}" type="slidenum">
              <a:rPr lang="en-US" smtClean="0"/>
              <a:pPr/>
              <a:t>‹#›</a:t>
            </a:fld>
            <a:endParaRPr lang="en-US" dirty="0"/>
          </a:p>
        </p:txBody>
      </p:sp>
    </p:spTree>
    <p:extLst>
      <p:ext uri="{BB962C8B-B14F-4D97-AF65-F5344CB8AC3E}">
        <p14:creationId xmlns:p14="http://schemas.microsoft.com/office/powerpoint/2010/main" val="1196530449"/>
      </p:ext>
    </p:extLst>
  </p:cSld>
  <p:clrMap bg1="lt1" tx1="dk1" bg2="lt2" tx2="dk2" accent1="accent1" accent2="accent2" accent3="accent3" accent4="accent4" accent5="accent5" accent6="accent6" hlink="hlink" folHlink="folHlink"/>
  <p:sldLayoutIdLst>
    <p:sldLayoutId id="2147483660" r:id="rId1"/>
    <p:sldLayoutId id="2147483650" r:id="rId2"/>
    <p:sldLayoutId id="2147483661" r:id="rId3"/>
  </p:sldLayoutIdLst>
  <p:timing>
    <p:tnLst>
      <p:par>
        <p:cTn id="1" dur="indefinite" restart="never" nodeType="tmRoot"/>
      </p:par>
    </p:tnLst>
  </p:timing>
  <p:hf hdr="0" dt="0"/>
  <p:txStyles>
    <p:titleStyle>
      <a:lvl1pPr algn="ctr" defTabSz="457200" rtl="0" eaLnBrk="1" latinLnBrk="0" hangingPunct="1">
        <a:spcBef>
          <a:spcPct val="0"/>
        </a:spcBef>
        <a:buNone/>
        <a:defRPr sz="3200" b="0" i="0" kern="1200">
          <a:solidFill>
            <a:schemeClr val="bg1"/>
          </a:solidFill>
          <a:latin typeface="Helvetica"/>
          <a:ea typeface="+mj-ea"/>
          <a:cs typeface="Helvetica"/>
        </a:defRPr>
      </a:lvl1pPr>
    </p:titleStyle>
    <p:bodyStyle>
      <a:lvl1pPr marL="342900" indent="-342900" algn="l" defTabSz="457200" rtl="0" eaLnBrk="1" latinLnBrk="0" hangingPunct="1">
        <a:spcBef>
          <a:spcPct val="20000"/>
        </a:spcBef>
        <a:buClr>
          <a:srgbClr val="FF0000"/>
        </a:buClr>
        <a:buSzPct val="150000"/>
        <a:buFont typeface="Arial"/>
        <a:buChar char="•"/>
        <a:defRPr sz="2400" kern="1200">
          <a:solidFill>
            <a:schemeClr val="tx1"/>
          </a:solidFill>
          <a:latin typeface="Comic Sans MS"/>
          <a:ea typeface="+mn-ea"/>
          <a:cs typeface="+mn-cs"/>
        </a:defRPr>
      </a:lvl1pPr>
      <a:lvl2pPr marL="742950" indent="-285750" algn="l" defTabSz="457200" rtl="0" eaLnBrk="1" latinLnBrk="0" hangingPunct="1">
        <a:spcBef>
          <a:spcPct val="20000"/>
        </a:spcBef>
        <a:buClr>
          <a:srgbClr val="FF0000"/>
        </a:buClr>
        <a:buFont typeface="Wingdings" charset="2"/>
        <a:buChar char="Ø"/>
        <a:defRPr sz="2400" kern="1200">
          <a:solidFill>
            <a:schemeClr val="tx1"/>
          </a:solidFill>
          <a:latin typeface="Comic Sans MS"/>
          <a:ea typeface="+mn-ea"/>
          <a:cs typeface="Comic Sans MS"/>
        </a:defRPr>
      </a:lvl2pPr>
      <a:lvl3pPr marL="1143000" indent="-228600" algn="l" defTabSz="457200" rtl="0" eaLnBrk="1" latinLnBrk="0" hangingPunct="1">
        <a:spcBef>
          <a:spcPct val="20000"/>
        </a:spcBef>
        <a:buClr>
          <a:srgbClr val="FF0000"/>
        </a:buClr>
        <a:buFont typeface="Wingdings" charset="2"/>
        <a:buChar char="ü"/>
        <a:defRPr sz="2400" kern="1200">
          <a:solidFill>
            <a:schemeClr val="tx1"/>
          </a:solidFill>
          <a:latin typeface="Comic Sans MS"/>
          <a:ea typeface="+mn-ea"/>
          <a:cs typeface="Comic Sans M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wmf"/></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7" descr="CERN_GranSass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171" y="593725"/>
            <a:ext cx="6409664" cy="361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7" name="Rectangle 2"/>
          <p:cNvSpPr>
            <a:spLocks noGrp="1" noChangeArrowheads="1"/>
          </p:cNvSpPr>
          <p:nvPr>
            <p:ph type="subTitle" idx="1"/>
          </p:nvPr>
        </p:nvSpPr>
        <p:spPr>
          <a:xfrm>
            <a:off x="0" y="76226"/>
            <a:ext cx="9906000" cy="5610233"/>
          </a:xfrm>
        </p:spPr>
        <p:txBody>
          <a:bodyPr/>
          <a:lstStyle/>
          <a:p>
            <a:pPr eaLnBrk="1" hangingPunct="1">
              <a:lnSpc>
                <a:spcPct val="100000"/>
              </a:lnSpc>
              <a:buFont typeface="Zapf Dingbats"/>
              <a:buNone/>
            </a:pPr>
            <a:r>
              <a:rPr lang="en-US" sz="3000" b="1" i="1" dirty="0" smtClean="0">
                <a:solidFill>
                  <a:srgbClr val="FF0000"/>
                </a:solidFill>
                <a:latin typeface="Comic Sans MS" pitchFamily="66" charset="0"/>
                <a:ea typeface="ＭＳ Ｐゴシック" pitchFamily="34" charset="-128"/>
              </a:rPr>
              <a:t>ICARUS Status and Plans</a:t>
            </a:r>
            <a:endParaRPr lang="en-GB" sz="3000" b="1" i="1" dirty="0" smtClean="0">
              <a:latin typeface="Comic Sans MS" pitchFamily="66" charset="0"/>
              <a:ea typeface="ＭＳ Ｐゴシック" pitchFamily="34" charset="-128"/>
            </a:endParaRPr>
          </a:p>
          <a:p>
            <a:pPr algn="r" eaLnBrk="1" hangingPunct="1">
              <a:lnSpc>
                <a:spcPct val="100000"/>
              </a:lnSpc>
              <a:buFont typeface="Zapf Dingbats"/>
              <a:buNone/>
            </a:pPr>
            <a:endParaRPr lang="en-US" sz="3200" dirty="0" smtClean="0">
              <a:solidFill>
                <a:schemeClr val="tx1"/>
              </a:solidFill>
              <a:latin typeface="Comic Sans MS" pitchFamily="66" charset="0"/>
              <a:ea typeface="ＭＳ Ｐゴシック" pitchFamily="34" charset="-128"/>
            </a:endParaRPr>
          </a:p>
        </p:txBody>
      </p:sp>
      <p:sp>
        <p:nvSpPr>
          <p:cNvPr id="82949" name="Rectangle 7"/>
          <p:cNvSpPr>
            <a:spLocks noChangeArrowheads="1"/>
          </p:cNvSpPr>
          <p:nvPr/>
        </p:nvSpPr>
        <p:spPr bwMode="auto">
          <a:xfrm>
            <a:off x="5840413" y="6267477"/>
            <a:ext cx="176144" cy="252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188" tIns="43595" rIns="87188" bIns="43595">
            <a:spAutoFit/>
          </a:bodyPr>
          <a:lstStyle/>
          <a:p>
            <a:pPr defTabSz="434975" eaLnBrk="0" hangingPunct="0"/>
            <a:endParaRPr lang="en-GB" dirty="0">
              <a:solidFill>
                <a:srgbClr val="000000"/>
              </a:solidFill>
              <a:ea typeface="ＭＳ Ｐゴシック" pitchFamily="34" charset="-128"/>
            </a:endParaRPr>
          </a:p>
        </p:txBody>
      </p:sp>
      <p:sp>
        <p:nvSpPr>
          <p:cNvPr id="82950" name="Rectangle 1"/>
          <p:cNvSpPr>
            <a:spLocks noChangeArrowheads="1"/>
          </p:cNvSpPr>
          <p:nvPr/>
        </p:nvSpPr>
        <p:spPr bwMode="auto">
          <a:xfrm>
            <a:off x="234722" y="5601488"/>
            <a:ext cx="3250639" cy="82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188" tIns="43595" rIns="87188" bIns="43595">
            <a:spAutoFit/>
          </a:bodyPr>
          <a:lstStyle/>
          <a:p>
            <a:pPr algn="just" defTabSz="434975" eaLnBrk="0" hangingPunct="0"/>
            <a:r>
              <a:rPr lang="en-GB" sz="2300" dirty="0" smtClean="0">
                <a:solidFill>
                  <a:srgbClr val="000000"/>
                </a:solidFill>
                <a:latin typeface="Comic Sans MS" pitchFamily="66" charset="0"/>
                <a:ea typeface="ＭＳ Ｐゴシック" pitchFamily="34" charset="-128"/>
              </a:rPr>
              <a:t>NNN13 </a:t>
            </a:r>
            <a:r>
              <a:rPr lang="en-GB" sz="2300" dirty="0" err="1" smtClean="0">
                <a:solidFill>
                  <a:srgbClr val="000000"/>
                </a:solidFill>
                <a:latin typeface="Comic Sans MS" pitchFamily="66" charset="0"/>
                <a:ea typeface="ＭＳ Ｐゴシック" pitchFamily="34" charset="-128"/>
              </a:rPr>
              <a:t>Kavli</a:t>
            </a:r>
            <a:r>
              <a:rPr lang="en-GB" sz="2300" dirty="0" smtClean="0">
                <a:solidFill>
                  <a:srgbClr val="000000"/>
                </a:solidFill>
                <a:latin typeface="Comic Sans MS" pitchFamily="66" charset="0"/>
                <a:ea typeface="ＭＳ Ｐゴシック" pitchFamily="34" charset="-128"/>
              </a:rPr>
              <a:t> IPMU</a:t>
            </a:r>
          </a:p>
          <a:p>
            <a:pPr algn="just" defTabSz="434975" eaLnBrk="0" hangingPunct="0"/>
            <a:r>
              <a:rPr lang="en-GB" sz="2300" dirty="0" smtClean="0">
                <a:solidFill>
                  <a:srgbClr val="000000"/>
                </a:solidFill>
                <a:latin typeface="Comic Sans MS" pitchFamily="66" charset="0"/>
                <a:ea typeface="ＭＳ Ｐゴシック" pitchFamily="34" charset="-128"/>
              </a:rPr>
              <a:t>11-13 November 2013</a:t>
            </a:r>
            <a:endParaRPr lang="en-GB" sz="2300" dirty="0">
              <a:solidFill>
                <a:srgbClr val="000000"/>
              </a:solidFill>
              <a:latin typeface="Comic Sans MS" pitchFamily="66" charset="0"/>
              <a:ea typeface="ＭＳ Ｐゴシック" pitchFamily="34" charset="-128"/>
            </a:endParaRPr>
          </a:p>
        </p:txBody>
      </p:sp>
      <p:pic>
        <p:nvPicPr>
          <p:cNvPr id="82951" name="Picture 16" descr="Run9081Event98_Collection_right_I_zoom.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79850" y="3907902"/>
            <a:ext cx="6026150" cy="2950098"/>
          </a:xfrm>
          <a:prstGeom prst="rect">
            <a:avLst/>
          </a:prstGeom>
          <a:noFill/>
          <a:ln>
            <a:noFill/>
          </a:ln>
          <a:effectLst>
            <a:outerShdw dist="38100" dir="2700000" rotWithShape="0">
              <a:srgbClr val="808080">
                <a:alpha val="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52" name="TextBox 7"/>
          <p:cNvSpPr txBox="1">
            <a:spLocks noChangeArrowheads="1"/>
          </p:cNvSpPr>
          <p:nvPr/>
        </p:nvSpPr>
        <p:spPr bwMode="auto">
          <a:xfrm>
            <a:off x="854737" y="5762652"/>
            <a:ext cx="176144" cy="252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188" tIns="43595" rIns="87188" bIns="43595">
            <a:spAutoFit/>
          </a:bodyPr>
          <a:lstStyle>
            <a:lvl1pPr defTabSz="434975" eaLnBrk="0" hangingPunct="0">
              <a:defRPr>
                <a:solidFill>
                  <a:schemeClr val="tx1"/>
                </a:solidFill>
                <a:latin typeface="Calibri" pitchFamily="34" charset="0"/>
                <a:cs typeface="Arial" pitchFamily="34" charset="0"/>
              </a:defRPr>
            </a:lvl1pPr>
            <a:lvl2pPr marL="742950" indent="-285750" defTabSz="434975" eaLnBrk="0" hangingPunct="0">
              <a:defRPr>
                <a:solidFill>
                  <a:schemeClr val="tx1"/>
                </a:solidFill>
                <a:latin typeface="Calibri" pitchFamily="34" charset="0"/>
                <a:cs typeface="Arial" pitchFamily="34" charset="0"/>
              </a:defRPr>
            </a:lvl2pPr>
            <a:lvl3pPr marL="1143000" indent="-228600" defTabSz="434975" eaLnBrk="0" hangingPunct="0">
              <a:defRPr>
                <a:solidFill>
                  <a:schemeClr val="tx1"/>
                </a:solidFill>
                <a:latin typeface="Calibri" pitchFamily="34" charset="0"/>
                <a:cs typeface="Arial" pitchFamily="34" charset="0"/>
              </a:defRPr>
            </a:lvl3pPr>
            <a:lvl4pPr marL="1600200" indent="-228600" defTabSz="434975" eaLnBrk="0" hangingPunct="0">
              <a:defRPr>
                <a:solidFill>
                  <a:schemeClr val="tx1"/>
                </a:solidFill>
                <a:latin typeface="Calibri" pitchFamily="34" charset="0"/>
                <a:cs typeface="Arial" pitchFamily="34" charset="0"/>
              </a:defRPr>
            </a:lvl4pPr>
            <a:lvl5pPr marL="2057400" indent="-228600" defTabSz="434975" eaLnBrk="0" hangingPunct="0">
              <a:defRPr>
                <a:solidFill>
                  <a:schemeClr val="tx1"/>
                </a:solidFill>
                <a:latin typeface="Calibri" pitchFamily="34" charset="0"/>
                <a:cs typeface="Arial" pitchFamily="34" charset="0"/>
              </a:defRPr>
            </a:lvl5pPr>
            <a:lvl6pPr marL="2514600" indent="-228600" defTabSz="434975"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34975"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34975"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34975"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solidFill>
                <a:srgbClr val="000000"/>
              </a:solidFill>
              <a:ea typeface="ＭＳ Ｐゴシック" pitchFamily="34" charset="-128"/>
            </a:endParaRPr>
          </a:p>
        </p:txBody>
      </p:sp>
      <p:sp>
        <p:nvSpPr>
          <p:cNvPr id="82953" name="TextBox 9"/>
          <p:cNvSpPr txBox="1">
            <a:spLocks noChangeArrowheads="1"/>
          </p:cNvSpPr>
          <p:nvPr/>
        </p:nvSpPr>
        <p:spPr bwMode="auto">
          <a:xfrm>
            <a:off x="6636835" y="593725"/>
            <a:ext cx="3269166" cy="2565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188" tIns="43595" rIns="87188" bIns="43595">
            <a:spAutoFit/>
          </a:bodyPr>
          <a:lstStyle>
            <a:lvl1pPr defTabSz="434975" eaLnBrk="0" hangingPunct="0">
              <a:defRPr>
                <a:solidFill>
                  <a:schemeClr val="tx1"/>
                </a:solidFill>
                <a:latin typeface="Calibri" pitchFamily="34" charset="0"/>
                <a:cs typeface="Arial" pitchFamily="34" charset="0"/>
              </a:defRPr>
            </a:lvl1pPr>
            <a:lvl2pPr marL="742950" indent="-285750" defTabSz="434975" eaLnBrk="0" hangingPunct="0">
              <a:defRPr>
                <a:solidFill>
                  <a:schemeClr val="tx1"/>
                </a:solidFill>
                <a:latin typeface="Calibri" pitchFamily="34" charset="0"/>
                <a:cs typeface="Arial" pitchFamily="34" charset="0"/>
              </a:defRPr>
            </a:lvl2pPr>
            <a:lvl3pPr marL="1143000" indent="-228600" defTabSz="434975" eaLnBrk="0" hangingPunct="0">
              <a:defRPr>
                <a:solidFill>
                  <a:schemeClr val="tx1"/>
                </a:solidFill>
                <a:latin typeface="Calibri" pitchFamily="34" charset="0"/>
                <a:cs typeface="Arial" pitchFamily="34" charset="0"/>
              </a:defRPr>
            </a:lvl3pPr>
            <a:lvl4pPr marL="1600200" indent="-228600" defTabSz="434975" eaLnBrk="0" hangingPunct="0">
              <a:defRPr>
                <a:solidFill>
                  <a:schemeClr val="tx1"/>
                </a:solidFill>
                <a:latin typeface="Calibri" pitchFamily="34" charset="0"/>
                <a:cs typeface="Arial" pitchFamily="34" charset="0"/>
              </a:defRPr>
            </a:lvl4pPr>
            <a:lvl5pPr marL="2057400" indent="-228600" defTabSz="434975" eaLnBrk="0" hangingPunct="0">
              <a:defRPr>
                <a:solidFill>
                  <a:schemeClr val="tx1"/>
                </a:solidFill>
                <a:latin typeface="Calibri" pitchFamily="34" charset="0"/>
                <a:cs typeface="Arial" pitchFamily="34" charset="0"/>
              </a:defRPr>
            </a:lvl5pPr>
            <a:lvl6pPr marL="2514600" indent="-228600" defTabSz="434975"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34975"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34975"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34975"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sz="2300" dirty="0" smtClean="0">
                <a:solidFill>
                  <a:srgbClr val="000000"/>
                </a:solidFill>
                <a:latin typeface="Comic Sans MS" pitchFamily="66" charset="0"/>
                <a:ea typeface="ＭＳ Ｐゴシック" pitchFamily="34" charset="-128"/>
              </a:rPr>
              <a:t>D. Gibin</a:t>
            </a:r>
          </a:p>
          <a:p>
            <a:pPr eaLnBrk="1" hangingPunct="1"/>
            <a:r>
              <a:rPr lang="en-US" sz="2300" dirty="0" err="1" smtClean="0">
                <a:solidFill>
                  <a:srgbClr val="000000"/>
                </a:solidFill>
                <a:latin typeface="Comic Sans MS" pitchFamily="66" charset="0"/>
                <a:ea typeface="ＭＳ Ｐゴシック" pitchFamily="34" charset="-128"/>
              </a:rPr>
              <a:t>Dipartimento</a:t>
            </a:r>
            <a:r>
              <a:rPr lang="en-US" sz="2300" dirty="0" smtClean="0">
                <a:solidFill>
                  <a:srgbClr val="000000"/>
                </a:solidFill>
                <a:latin typeface="Comic Sans MS" pitchFamily="66" charset="0"/>
                <a:ea typeface="ＭＳ Ｐゴシック" pitchFamily="34" charset="-128"/>
              </a:rPr>
              <a:t> di </a:t>
            </a:r>
            <a:r>
              <a:rPr lang="en-US" sz="2300" dirty="0" err="1" smtClean="0">
                <a:solidFill>
                  <a:srgbClr val="000000"/>
                </a:solidFill>
                <a:latin typeface="Comic Sans MS" pitchFamily="66" charset="0"/>
                <a:ea typeface="ＭＳ Ｐゴシック" pitchFamily="34" charset="-128"/>
              </a:rPr>
              <a:t>Fisica</a:t>
            </a:r>
            <a:r>
              <a:rPr lang="en-US" sz="2300" dirty="0" smtClean="0">
                <a:solidFill>
                  <a:srgbClr val="000000"/>
                </a:solidFill>
                <a:latin typeface="Comic Sans MS" pitchFamily="66" charset="0"/>
                <a:ea typeface="ＭＳ Ｐゴシック" pitchFamily="34" charset="-128"/>
              </a:rPr>
              <a:t> e </a:t>
            </a:r>
            <a:r>
              <a:rPr lang="en-US" sz="2300" dirty="0" err="1" smtClean="0">
                <a:solidFill>
                  <a:srgbClr val="000000"/>
                </a:solidFill>
                <a:latin typeface="Comic Sans MS" pitchFamily="66" charset="0"/>
                <a:ea typeface="ＭＳ Ｐゴシック" pitchFamily="34" charset="-128"/>
              </a:rPr>
              <a:t>Astronomia</a:t>
            </a:r>
            <a:r>
              <a:rPr lang="en-US" sz="2300" dirty="0" smtClean="0">
                <a:solidFill>
                  <a:srgbClr val="000000"/>
                </a:solidFill>
                <a:latin typeface="Comic Sans MS" pitchFamily="66" charset="0"/>
                <a:ea typeface="ＭＳ Ｐゴシック" pitchFamily="34" charset="-128"/>
              </a:rPr>
              <a:t> and INFN </a:t>
            </a:r>
            <a:r>
              <a:rPr lang="en-US" sz="2300" dirty="0" err="1" smtClean="0">
                <a:solidFill>
                  <a:srgbClr val="000000"/>
                </a:solidFill>
                <a:latin typeface="Comic Sans MS" pitchFamily="66" charset="0"/>
                <a:ea typeface="ＭＳ Ｐゴシック" pitchFamily="34" charset="-128"/>
              </a:rPr>
              <a:t>Padova</a:t>
            </a:r>
            <a:endParaRPr lang="en-US" sz="2300" dirty="0">
              <a:solidFill>
                <a:srgbClr val="000000"/>
              </a:solidFill>
              <a:latin typeface="Comic Sans MS" pitchFamily="66" charset="0"/>
              <a:ea typeface="ＭＳ Ｐゴシック" pitchFamily="34" charset="-128"/>
            </a:endParaRPr>
          </a:p>
          <a:p>
            <a:pPr eaLnBrk="1" hangingPunct="1"/>
            <a:endParaRPr lang="en-US" sz="2300" dirty="0" smtClean="0">
              <a:solidFill>
                <a:srgbClr val="000000"/>
              </a:solidFill>
              <a:latin typeface="Comic Sans MS" pitchFamily="66" charset="0"/>
              <a:ea typeface="ＭＳ Ｐゴシック" pitchFamily="34" charset="-128"/>
            </a:endParaRPr>
          </a:p>
          <a:p>
            <a:pPr eaLnBrk="1" hangingPunct="1"/>
            <a:r>
              <a:rPr lang="en-US" sz="2300" dirty="0" smtClean="0">
                <a:solidFill>
                  <a:srgbClr val="000000"/>
                </a:solidFill>
                <a:latin typeface="Comic Sans MS" pitchFamily="66" charset="0"/>
                <a:ea typeface="ＭＳ Ｐゴシック" pitchFamily="34" charset="-128"/>
              </a:rPr>
              <a:t>For </a:t>
            </a:r>
            <a:r>
              <a:rPr lang="en-US" sz="2300" dirty="0">
                <a:solidFill>
                  <a:srgbClr val="000000"/>
                </a:solidFill>
                <a:latin typeface="Comic Sans MS" pitchFamily="66" charset="0"/>
                <a:ea typeface="ＭＳ Ｐゴシック" pitchFamily="34" charset="-128"/>
              </a:rPr>
              <a:t>the ICARUS Collaboration</a:t>
            </a:r>
          </a:p>
        </p:txBody>
      </p:sp>
    </p:spTree>
    <p:extLst>
      <p:ext uri="{BB962C8B-B14F-4D97-AF65-F5344CB8AC3E}">
        <p14:creationId xmlns:p14="http://schemas.microsoft.com/office/powerpoint/2010/main" val="6429929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0"/>
          <p:cNvGrpSpPr>
            <a:grpSpLocks/>
          </p:cNvGrpSpPr>
          <p:nvPr/>
        </p:nvGrpSpPr>
        <p:grpSpPr bwMode="auto">
          <a:xfrm>
            <a:off x="3192464" y="3089281"/>
            <a:ext cx="3670300" cy="2790825"/>
            <a:chOff x="5216525" y="3933825"/>
            <a:chExt cx="3660775" cy="2900363"/>
          </a:xfrm>
        </p:grpSpPr>
        <p:pic>
          <p:nvPicPr>
            <p:cNvPr id="10268" name="Obraz 26"/>
            <p:cNvPicPr>
              <a:picLocks noChangeAspect="1"/>
            </p:cNvPicPr>
            <p:nvPr/>
          </p:nvPicPr>
          <p:blipFill>
            <a:blip r:embed="rId4" cstate="print">
              <a:extLst>
                <a:ext uri="{28A0092B-C50C-407E-A947-70E740481C1C}">
                  <a14:useLocalDpi xmlns:a14="http://schemas.microsoft.com/office/drawing/2010/main"/>
                </a:ext>
              </a:extLst>
            </a:blip>
            <a:srcRect b="3542"/>
            <a:stretch>
              <a:fillRect/>
            </a:stretch>
          </p:blipFill>
          <p:spPr bwMode="auto">
            <a:xfrm>
              <a:off x="5216525" y="3933825"/>
              <a:ext cx="3660775" cy="2900363"/>
            </a:xfrm>
            <a:prstGeom prst="rect">
              <a:avLst/>
            </a:prstGeom>
            <a:noFill/>
            <a:ln w="9525">
              <a:noFill/>
              <a:miter lim="800000"/>
              <a:headEnd/>
              <a:tailEnd/>
            </a:ln>
          </p:spPr>
        </p:pic>
        <p:sp>
          <p:nvSpPr>
            <p:cNvPr id="10269" name="pole tekstowe 27"/>
            <p:cNvSpPr txBox="1">
              <a:spLocks noChangeArrowheads="1"/>
            </p:cNvSpPr>
            <p:nvPr/>
          </p:nvSpPr>
          <p:spPr bwMode="auto">
            <a:xfrm>
              <a:off x="5867294" y="4557453"/>
              <a:ext cx="999209" cy="399821"/>
            </a:xfrm>
            <a:prstGeom prst="rect">
              <a:avLst/>
            </a:prstGeom>
            <a:noFill/>
            <a:ln w="9525">
              <a:noFill/>
              <a:miter lim="800000"/>
              <a:headEnd/>
              <a:tailEnd/>
            </a:ln>
          </p:spPr>
          <p:txBody>
            <a:bodyPr wrap="none">
              <a:spAutoFit/>
            </a:bodyPr>
            <a:lstStyle/>
            <a:p>
              <a:pPr defTabSz="914400"/>
              <a:r>
                <a:rPr lang="pl-PL" sz="1900" b="1" i="1">
                  <a:cs typeface="Arial" charset="0"/>
                </a:rPr>
                <a:t>1 m.i.p.</a:t>
              </a:r>
            </a:p>
          </p:txBody>
        </p:sp>
        <p:sp>
          <p:nvSpPr>
            <p:cNvPr id="10270" name="pole tekstowe 28"/>
            <p:cNvSpPr txBox="1">
              <a:spLocks noChangeArrowheads="1"/>
            </p:cNvSpPr>
            <p:nvPr/>
          </p:nvSpPr>
          <p:spPr bwMode="auto">
            <a:xfrm>
              <a:off x="6587732" y="4941858"/>
              <a:ext cx="999209" cy="399821"/>
            </a:xfrm>
            <a:prstGeom prst="rect">
              <a:avLst/>
            </a:prstGeom>
            <a:noFill/>
            <a:ln w="9525">
              <a:noFill/>
              <a:miter lim="800000"/>
              <a:headEnd/>
              <a:tailEnd/>
            </a:ln>
          </p:spPr>
          <p:txBody>
            <a:bodyPr wrap="none">
              <a:spAutoFit/>
            </a:bodyPr>
            <a:lstStyle/>
            <a:p>
              <a:pPr defTabSz="914400"/>
              <a:r>
                <a:rPr lang="pl-PL" sz="1900" b="1" i="1">
                  <a:cs typeface="Arial" charset="0"/>
                </a:rPr>
                <a:t>2 m.i.p.</a:t>
              </a:r>
            </a:p>
          </p:txBody>
        </p:sp>
      </p:grpSp>
      <p:grpSp>
        <p:nvGrpSpPr>
          <p:cNvPr id="3" name="Group 6"/>
          <p:cNvGrpSpPr>
            <a:grpSpLocks/>
          </p:cNvGrpSpPr>
          <p:nvPr/>
        </p:nvGrpSpPr>
        <p:grpSpPr bwMode="auto">
          <a:xfrm>
            <a:off x="111125" y="3449638"/>
            <a:ext cx="3170239" cy="2430462"/>
            <a:chOff x="86" y="2333"/>
            <a:chExt cx="1997" cy="1655"/>
          </a:xfrm>
        </p:grpSpPr>
        <p:pic>
          <p:nvPicPr>
            <p:cNvPr id="10265" name="Obraz 3"/>
            <p:cNvPicPr>
              <a:picLocks noChangeAspect="1"/>
            </p:cNvPicPr>
            <p:nvPr/>
          </p:nvPicPr>
          <p:blipFill>
            <a:blip r:embed="rId5" cstate="print">
              <a:extLst>
                <a:ext uri="{28A0092B-C50C-407E-A947-70E740481C1C}">
                  <a14:useLocalDpi xmlns:a14="http://schemas.microsoft.com/office/drawing/2010/main"/>
                </a:ext>
              </a:extLst>
            </a:blip>
            <a:srcRect t="7167" r="7941"/>
            <a:stretch>
              <a:fillRect/>
            </a:stretch>
          </p:blipFill>
          <p:spPr bwMode="auto">
            <a:xfrm>
              <a:off x="86" y="2333"/>
              <a:ext cx="1997" cy="1655"/>
            </a:xfrm>
            <a:prstGeom prst="rect">
              <a:avLst/>
            </a:prstGeom>
            <a:noFill/>
            <a:ln w="19050">
              <a:solidFill>
                <a:schemeClr val="tx2"/>
              </a:solidFill>
              <a:miter lim="800000"/>
              <a:headEnd/>
              <a:tailEnd/>
            </a:ln>
          </p:spPr>
        </p:pic>
        <p:sp>
          <p:nvSpPr>
            <p:cNvPr id="10266" name="pole tekstowe 29"/>
            <p:cNvSpPr txBox="1">
              <a:spLocks noChangeArrowheads="1"/>
            </p:cNvSpPr>
            <p:nvPr/>
          </p:nvSpPr>
          <p:spPr bwMode="auto">
            <a:xfrm>
              <a:off x="302" y="3186"/>
              <a:ext cx="631" cy="262"/>
            </a:xfrm>
            <a:prstGeom prst="rect">
              <a:avLst/>
            </a:prstGeom>
            <a:noFill/>
            <a:ln w="9525">
              <a:noFill/>
              <a:miter lim="800000"/>
              <a:headEnd/>
              <a:tailEnd/>
            </a:ln>
          </p:spPr>
          <p:txBody>
            <a:bodyPr wrap="none">
              <a:spAutoFit/>
            </a:bodyPr>
            <a:lstStyle/>
            <a:p>
              <a:pPr defTabSz="914400"/>
              <a:r>
                <a:rPr lang="pl-PL" sz="1900" b="1" i="1">
                  <a:cs typeface="Arial" charset="0"/>
                </a:rPr>
                <a:t>1 m.i.p.</a:t>
              </a:r>
            </a:p>
          </p:txBody>
        </p:sp>
        <p:sp>
          <p:nvSpPr>
            <p:cNvPr id="10267" name="pole tekstowe 30"/>
            <p:cNvSpPr txBox="1">
              <a:spLocks noChangeArrowheads="1"/>
            </p:cNvSpPr>
            <p:nvPr/>
          </p:nvSpPr>
          <p:spPr bwMode="auto">
            <a:xfrm>
              <a:off x="1203" y="2926"/>
              <a:ext cx="631" cy="262"/>
            </a:xfrm>
            <a:prstGeom prst="rect">
              <a:avLst/>
            </a:prstGeom>
            <a:noFill/>
            <a:ln w="9525">
              <a:noFill/>
              <a:miter lim="800000"/>
              <a:headEnd/>
              <a:tailEnd/>
            </a:ln>
          </p:spPr>
          <p:txBody>
            <a:bodyPr wrap="none">
              <a:spAutoFit/>
            </a:bodyPr>
            <a:lstStyle/>
            <a:p>
              <a:pPr defTabSz="914400"/>
              <a:r>
                <a:rPr lang="pl-PL" sz="1900" b="1" i="1">
                  <a:cs typeface="Arial" charset="0"/>
                </a:rPr>
                <a:t>2 m.i.p.</a:t>
              </a:r>
            </a:p>
          </p:txBody>
        </p:sp>
      </p:grpSp>
      <p:grpSp>
        <p:nvGrpSpPr>
          <p:cNvPr id="4" name="Grupa 5"/>
          <p:cNvGrpSpPr>
            <a:grpSpLocks/>
          </p:cNvGrpSpPr>
          <p:nvPr/>
        </p:nvGrpSpPr>
        <p:grpSpPr bwMode="auto">
          <a:xfrm>
            <a:off x="454025" y="523533"/>
            <a:ext cx="9125169" cy="2775946"/>
            <a:chOff x="22912" y="445350"/>
            <a:chExt cx="9124078" cy="3006843"/>
          </a:xfrm>
        </p:grpSpPr>
        <p:pic>
          <p:nvPicPr>
            <p:cNvPr id="10256" name="Picture 10"/>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22912" y="445350"/>
              <a:ext cx="8856440" cy="2861692"/>
            </a:xfrm>
            <a:prstGeom prst="rect">
              <a:avLst/>
            </a:prstGeom>
            <a:noFill/>
            <a:ln w="12700">
              <a:solidFill>
                <a:schemeClr val="tx2"/>
              </a:solidFill>
              <a:round/>
              <a:headEnd/>
              <a:tailEnd/>
            </a:ln>
          </p:spPr>
        </p:pic>
        <p:sp>
          <p:nvSpPr>
            <p:cNvPr id="10257" name="Line 12"/>
            <p:cNvSpPr>
              <a:spLocks noChangeShapeType="1"/>
            </p:cNvSpPr>
            <p:nvPr/>
          </p:nvSpPr>
          <p:spPr bwMode="auto">
            <a:xfrm flipH="1" flipV="1">
              <a:off x="3835400" y="1210697"/>
              <a:ext cx="5041900" cy="952500"/>
            </a:xfrm>
            <a:prstGeom prst="line">
              <a:avLst/>
            </a:prstGeom>
            <a:noFill/>
            <a:ln w="19050">
              <a:solidFill>
                <a:srgbClr val="C00000"/>
              </a:solidFill>
              <a:prstDash val="sysDot"/>
              <a:miter lim="800000"/>
              <a:headEnd/>
              <a:tailEnd/>
            </a:ln>
          </p:spPr>
          <p:txBody>
            <a:bodyPr/>
            <a:lstStyle/>
            <a:p>
              <a:endParaRPr lang="en-US"/>
            </a:p>
          </p:txBody>
        </p:sp>
        <p:sp>
          <p:nvSpPr>
            <p:cNvPr id="10258" name="Line 13"/>
            <p:cNvSpPr>
              <a:spLocks noChangeShapeType="1"/>
            </p:cNvSpPr>
            <p:nvPr/>
          </p:nvSpPr>
          <p:spPr bwMode="auto">
            <a:xfrm flipH="1" flipV="1">
              <a:off x="4178300" y="1705997"/>
              <a:ext cx="4203700" cy="393700"/>
            </a:xfrm>
            <a:prstGeom prst="line">
              <a:avLst/>
            </a:prstGeom>
            <a:noFill/>
            <a:ln w="19050">
              <a:solidFill>
                <a:srgbClr val="C00000"/>
              </a:solidFill>
              <a:prstDash val="sysDot"/>
              <a:miter lim="800000"/>
              <a:headEnd/>
              <a:tailEnd/>
            </a:ln>
          </p:spPr>
          <p:txBody>
            <a:bodyPr/>
            <a:lstStyle/>
            <a:p>
              <a:endParaRPr lang="en-US"/>
            </a:p>
          </p:txBody>
        </p:sp>
        <p:sp>
          <p:nvSpPr>
            <p:cNvPr id="10259" name="Freeform 14"/>
            <p:cNvSpPr>
              <a:spLocks noChangeArrowheads="1"/>
            </p:cNvSpPr>
            <p:nvPr/>
          </p:nvSpPr>
          <p:spPr bwMode="auto">
            <a:xfrm>
              <a:off x="4355976" y="1291999"/>
              <a:ext cx="144016" cy="480822"/>
            </a:xfrm>
            <a:custGeom>
              <a:avLst/>
              <a:gdLst>
                <a:gd name="T0" fmla="*/ 2147483647 w 554"/>
                <a:gd name="T1" fmla="*/ 0 h 1110"/>
                <a:gd name="T2" fmla="*/ 2147483647 w 554"/>
                <a:gd name="T3" fmla="*/ 2147483647 h 1110"/>
                <a:gd name="T4" fmla="*/ 2147483647 w 554"/>
                <a:gd name="T5" fmla="*/ 2147483647 h 1110"/>
                <a:gd name="T6" fmla="*/ 0 60000 65536"/>
                <a:gd name="T7" fmla="*/ 0 60000 65536"/>
                <a:gd name="T8" fmla="*/ 0 60000 65536"/>
                <a:gd name="T9" fmla="*/ 0 w 554"/>
                <a:gd name="T10" fmla="*/ 0 h 1110"/>
                <a:gd name="T11" fmla="*/ 554 w 554"/>
                <a:gd name="T12" fmla="*/ 1110 h 1110"/>
              </a:gdLst>
              <a:ahLst/>
              <a:cxnLst>
                <a:cxn ang="T6">
                  <a:pos x="T0" y="T1"/>
                </a:cxn>
                <a:cxn ang="T7">
                  <a:pos x="T2" y="T3"/>
                </a:cxn>
                <a:cxn ang="T8">
                  <a:pos x="T4" y="T5"/>
                </a:cxn>
              </a:cxnLst>
              <a:rect l="T9" t="T10" r="T11" b="T12"/>
              <a:pathLst>
                <a:path w="554" h="1110">
                  <a:moveTo>
                    <a:pt x="553" y="0"/>
                  </a:moveTo>
                  <a:cubicBezTo>
                    <a:pt x="0" y="640"/>
                    <a:pt x="383" y="1067"/>
                    <a:pt x="383" y="1067"/>
                  </a:cubicBezTo>
                  <a:lnTo>
                    <a:pt x="383" y="1109"/>
                  </a:lnTo>
                </a:path>
              </a:pathLst>
            </a:custGeom>
            <a:noFill/>
            <a:ln w="19050">
              <a:solidFill>
                <a:srgbClr val="C00000"/>
              </a:solidFill>
              <a:round/>
              <a:headEnd/>
              <a:tailEnd/>
            </a:ln>
          </p:spPr>
          <p:txBody>
            <a:bodyPr wrap="none" anchor="ctr"/>
            <a:lstStyle/>
            <a:p>
              <a:endParaRPr lang="en-US"/>
            </a:p>
          </p:txBody>
        </p:sp>
        <p:sp>
          <p:nvSpPr>
            <p:cNvPr id="10260" name="Text Box 15"/>
            <p:cNvSpPr txBox="1">
              <a:spLocks noChangeArrowheads="1"/>
            </p:cNvSpPr>
            <p:nvPr/>
          </p:nvSpPr>
          <p:spPr bwMode="auto">
            <a:xfrm>
              <a:off x="4139952" y="1268765"/>
              <a:ext cx="259265" cy="334963"/>
            </a:xfrm>
            <a:prstGeom prst="rect">
              <a:avLst/>
            </a:prstGeom>
            <a:noFill/>
            <a:ln w="9525">
              <a:noFill/>
              <a:miter lim="800000"/>
              <a:headEnd/>
              <a:tailEnd/>
            </a:ln>
          </p:spPr>
          <p:txBody>
            <a:bodyPr lIns="90000" tIns="62640" rIns="90000" bIns="45000"/>
            <a:lstStyle/>
            <a:p>
              <a:pPr defTabSz="9144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b="1" i="1">
                  <a:solidFill>
                    <a:srgbClr val="C00000"/>
                  </a:solidFill>
                  <a:cs typeface="Arial" charset="0"/>
                </a:rPr>
                <a:t>θ</a:t>
              </a:r>
            </a:p>
          </p:txBody>
        </p:sp>
        <p:sp>
          <p:nvSpPr>
            <p:cNvPr id="10261" name="Text Box 16"/>
            <p:cNvSpPr txBox="1">
              <a:spLocks noChangeArrowheads="1"/>
            </p:cNvSpPr>
            <p:nvPr/>
          </p:nvSpPr>
          <p:spPr bwMode="auto">
            <a:xfrm>
              <a:off x="4638276" y="2121505"/>
              <a:ext cx="2598511" cy="443105"/>
            </a:xfrm>
            <a:prstGeom prst="rect">
              <a:avLst/>
            </a:prstGeom>
            <a:solidFill>
              <a:srgbClr val="C0C0C0">
                <a:alpha val="50195"/>
              </a:srgbClr>
            </a:solidFill>
            <a:ln w="18360">
              <a:solidFill>
                <a:srgbClr val="000000"/>
              </a:solidFill>
              <a:round/>
              <a:headEnd/>
              <a:tailEnd/>
            </a:ln>
          </p:spPr>
          <p:txBody>
            <a:bodyPr lIns="90000" tIns="63720" rIns="90000" bIns="49320"/>
            <a:lstStyle/>
            <a:p>
              <a:pPr algn="ctr" defTabSz="9144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dirty="0" err="1">
                  <a:solidFill>
                    <a:srgbClr val="000000"/>
                  </a:solidFill>
                  <a:latin typeface="Arial" charset="0"/>
                  <a:cs typeface="Arial" charset="0"/>
                </a:rPr>
                <a:t>E</a:t>
              </a:r>
              <a:r>
                <a:rPr lang="en-US" sz="2000" baseline="-25000" dirty="0" err="1">
                  <a:solidFill>
                    <a:srgbClr val="000000"/>
                  </a:solidFill>
                  <a:latin typeface="Arial" charset="0"/>
                  <a:cs typeface="Arial" charset="0"/>
                </a:rPr>
                <a:t>k</a:t>
              </a:r>
              <a:r>
                <a:rPr lang="en-US" sz="2000" dirty="0">
                  <a:solidFill>
                    <a:srgbClr val="000000"/>
                  </a:solidFill>
                  <a:latin typeface="Arial" charset="0"/>
                  <a:cs typeface="Arial" charset="0"/>
                </a:rPr>
                <a:t> = 685 ± 25 </a:t>
              </a:r>
              <a:r>
                <a:rPr lang="en-US" sz="2000" dirty="0" err="1">
                  <a:solidFill>
                    <a:srgbClr val="000000"/>
                  </a:solidFill>
                  <a:latin typeface="Arial" charset="0"/>
                  <a:cs typeface="Arial" charset="0"/>
                </a:rPr>
                <a:t>MeV</a:t>
              </a:r>
              <a:endParaRPr lang="en-US" sz="2000" dirty="0">
                <a:solidFill>
                  <a:srgbClr val="000000"/>
                </a:solidFill>
                <a:latin typeface="Arial" charset="0"/>
                <a:cs typeface="Arial" charset="0"/>
              </a:endParaRPr>
            </a:p>
          </p:txBody>
        </p:sp>
        <p:sp>
          <p:nvSpPr>
            <p:cNvPr id="10262" name="Text Box 17"/>
            <p:cNvSpPr txBox="1">
              <a:spLocks noChangeArrowheads="1"/>
            </p:cNvSpPr>
            <p:nvPr/>
          </p:nvSpPr>
          <p:spPr bwMode="auto">
            <a:xfrm>
              <a:off x="3052845" y="548685"/>
              <a:ext cx="2383787" cy="432292"/>
            </a:xfrm>
            <a:prstGeom prst="rect">
              <a:avLst/>
            </a:prstGeom>
            <a:solidFill>
              <a:srgbClr val="C0C0C0">
                <a:alpha val="50195"/>
              </a:srgbClr>
            </a:solidFill>
            <a:ln w="18360">
              <a:solidFill>
                <a:srgbClr val="000000"/>
              </a:solidFill>
              <a:round/>
              <a:headEnd/>
              <a:tailEnd/>
            </a:ln>
          </p:spPr>
          <p:txBody>
            <a:bodyPr wrap="none" lIns="89640" tIns="63360" rIns="89640" bIns="48960"/>
            <a:lstStyle/>
            <a:p>
              <a:pPr algn="ctr" defTabSz="9144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dirty="0" err="1">
                  <a:solidFill>
                    <a:srgbClr val="000000"/>
                  </a:solidFill>
                  <a:latin typeface="Arial" charset="0"/>
                  <a:cs typeface="Arial" charset="0"/>
                </a:rPr>
                <a:t>E</a:t>
              </a:r>
              <a:r>
                <a:rPr lang="en-US" sz="2000" baseline="-25000" dirty="0" err="1">
                  <a:solidFill>
                    <a:srgbClr val="000000"/>
                  </a:solidFill>
                  <a:latin typeface="Arial" charset="0"/>
                  <a:cs typeface="Arial" charset="0"/>
                </a:rPr>
                <a:t>k</a:t>
              </a:r>
              <a:r>
                <a:rPr lang="en-US" sz="2000" dirty="0">
                  <a:solidFill>
                    <a:srgbClr val="000000"/>
                  </a:solidFill>
                  <a:latin typeface="Arial" charset="0"/>
                  <a:cs typeface="Arial" charset="0"/>
                </a:rPr>
                <a:t> = 102 ± 10 MeV</a:t>
              </a:r>
            </a:p>
          </p:txBody>
        </p:sp>
        <p:sp>
          <p:nvSpPr>
            <p:cNvPr id="10263" name="Text Box 18"/>
            <p:cNvSpPr txBox="1">
              <a:spLocks noChangeArrowheads="1"/>
            </p:cNvSpPr>
            <p:nvPr/>
          </p:nvSpPr>
          <p:spPr bwMode="auto">
            <a:xfrm>
              <a:off x="7884859" y="3016440"/>
              <a:ext cx="1262131" cy="435753"/>
            </a:xfrm>
            <a:prstGeom prst="rect">
              <a:avLst/>
            </a:prstGeom>
            <a:noFill/>
            <a:ln w="9525">
              <a:noFill/>
              <a:miter lim="800000"/>
              <a:headEnd/>
              <a:tailEnd/>
            </a:ln>
          </p:spPr>
          <p:txBody>
            <a:bodyPr wrap="none" lIns="90000" tIns="46800" rIns="90000" bIns="46800">
              <a:spAutoFit/>
            </a:bodyPr>
            <a:lstStyle/>
            <a:p>
              <a:pPr defTabSz="9144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i="1">
                  <a:solidFill>
                    <a:srgbClr val="000000"/>
                  </a:solidFill>
                  <a:cs typeface="Arial" charset="0"/>
                </a:rPr>
                <a:t>Collection</a:t>
              </a:r>
              <a:endParaRPr lang="pl-PL" sz="1900" i="1">
                <a:solidFill>
                  <a:srgbClr val="000000"/>
                </a:solidFill>
                <a:cs typeface="Arial" charset="0"/>
              </a:endParaRPr>
            </a:p>
          </p:txBody>
        </p:sp>
        <p:grpSp>
          <p:nvGrpSpPr>
            <p:cNvPr id="5" name="Group 2"/>
            <p:cNvGrpSpPr>
              <a:grpSpLocks/>
            </p:cNvGrpSpPr>
            <p:nvPr/>
          </p:nvGrpSpPr>
          <p:grpSpPr bwMode="auto">
            <a:xfrm>
              <a:off x="6444486" y="718962"/>
              <a:ext cx="2289593" cy="1028197"/>
              <a:chOff x="477" y="3080"/>
              <a:chExt cx="1457" cy="628"/>
            </a:xfrm>
            <a:noFill/>
          </p:grpSpPr>
          <p:sp>
            <p:nvSpPr>
              <p:cNvPr id="15" name="Text Box 3"/>
              <p:cNvSpPr txBox="1">
                <a:spLocks noChangeArrowheads="1"/>
              </p:cNvSpPr>
              <p:nvPr/>
            </p:nvSpPr>
            <p:spPr bwMode="auto">
              <a:xfrm>
                <a:off x="477" y="3284"/>
                <a:ext cx="1457" cy="248"/>
              </a:xfrm>
              <a:prstGeom prst="rect">
                <a:avLst/>
              </a:prstGeom>
              <a:grpFill/>
              <a:ln w="9525">
                <a:noFill/>
                <a:round/>
                <a:headEnd/>
                <a:tailEnd/>
              </a:ln>
              <a:effectLst/>
            </p:spPr>
            <p:txBody>
              <a:bodyPr wrap="none" lIns="97920" tIns="74880" rIns="97920" bIns="57240"/>
              <a:lstStyle/>
              <a:p>
                <a:pPr defTabSz="914400" eaLnBrk="0" fontAlgn="auto" hangingPunct="0">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pl-PL" sz="1900" dirty="0">
                    <a:latin typeface="Tw Cen MT (Tekst podstawowy)" charset="0"/>
                    <a:ea typeface="+mn-ea"/>
                  </a:rPr>
                  <a:t>m</a:t>
                </a:r>
                <a:r>
                  <a:rPr lang="en-US" sz="1900" baseline="-25000" dirty="0">
                    <a:latin typeface="Times New Roman" pitchFamily="18" charset="0"/>
                    <a:ea typeface="+mn-ea"/>
                  </a:rPr>
                  <a:t>π</a:t>
                </a:r>
                <a:r>
                  <a:rPr lang="en-US" sz="1900" baseline="-14000" dirty="0">
                    <a:latin typeface="Times New Roman" pitchFamily="18" charset="0"/>
                    <a:ea typeface="+mn-ea"/>
                  </a:rPr>
                  <a:t>o</a:t>
                </a:r>
                <a:r>
                  <a:rPr lang="en-US" sz="1900" dirty="0">
                    <a:latin typeface="Times New Roman" pitchFamily="18" charset="0"/>
                    <a:ea typeface="+mn-ea"/>
                  </a:rPr>
                  <a:t> = </a:t>
                </a:r>
                <a:r>
                  <a:rPr lang="en-US" sz="1900" dirty="0">
                    <a:latin typeface="Tw Cen MT (Tekst podstawowy)" charset="0"/>
                    <a:ea typeface="+mn-ea"/>
                  </a:rPr>
                  <a:t>127 ± 19 MeV/c²</a:t>
                </a:r>
              </a:p>
            </p:txBody>
          </p:sp>
          <p:sp>
            <p:nvSpPr>
              <p:cNvPr id="16" name="Text Box 4"/>
              <p:cNvSpPr txBox="1">
                <a:spLocks noChangeArrowheads="1"/>
              </p:cNvSpPr>
              <p:nvPr/>
            </p:nvSpPr>
            <p:spPr bwMode="auto">
              <a:xfrm>
                <a:off x="477" y="3460"/>
                <a:ext cx="1077" cy="248"/>
              </a:xfrm>
              <a:prstGeom prst="rect">
                <a:avLst/>
              </a:prstGeom>
              <a:grpFill/>
              <a:ln w="9525">
                <a:noFill/>
                <a:round/>
                <a:headEnd/>
                <a:tailEnd/>
              </a:ln>
              <a:effectLst/>
            </p:spPr>
            <p:txBody>
              <a:bodyPr wrap="none" lIns="97920" tIns="74880" rIns="97920" bIns="57240"/>
              <a:lstStyle/>
              <a:p>
                <a:pPr defTabSz="914400" eaLnBrk="0" fontAlgn="auto" hangingPunct="0">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900" dirty="0">
                    <a:latin typeface="Times New Roman" pitchFamily="18" charset="0"/>
                    <a:ea typeface="+mn-ea"/>
                  </a:rPr>
                  <a:t>θ = </a:t>
                </a:r>
                <a:r>
                  <a:rPr lang="en-US" sz="1900" dirty="0">
                    <a:latin typeface="Tw Cen MT (Tekst podstawowy)" charset="0"/>
                    <a:ea typeface="+mn-ea"/>
                  </a:rPr>
                  <a:t>28.0 ± 2.5º</a:t>
                </a:r>
              </a:p>
            </p:txBody>
          </p:sp>
          <p:sp>
            <p:nvSpPr>
              <p:cNvPr id="17" name="Text Box 5"/>
              <p:cNvSpPr txBox="1">
                <a:spLocks noChangeArrowheads="1"/>
              </p:cNvSpPr>
              <p:nvPr/>
            </p:nvSpPr>
            <p:spPr bwMode="auto">
              <a:xfrm>
                <a:off x="477" y="3080"/>
                <a:ext cx="1457" cy="248"/>
              </a:xfrm>
              <a:prstGeom prst="rect">
                <a:avLst/>
              </a:prstGeom>
              <a:grpFill/>
              <a:ln w="9525">
                <a:noFill/>
                <a:round/>
                <a:headEnd/>
                <a:tailEnd/>
              </a:ln>
              <a:effectLst/>
            </p:spPr>
            <p:txBody>
              <a:bodyPr wrap="none" lIns="97920" tIns="74880" rIns="97920" bIns="57240"/>
              <a:lstStyle/>
              <a:p>
                <a:pPr defTabSz="914400" eaLnBrk="0" fontAlgn="auto" hangingPunct="0">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900" dirty="0" err="1">
                    <a:latin typeface="Tw Cen MT (Tekst podstawowy)" charset="0"/>
                    <a:ea typeface="+mn-ea"/>
                  </a:rPr>
                  <a:t>p</a:t>
                </a:r>
                <a:r>
                  <a:rPr lang="en-US" sz="1900" baseline="-25000" dirty="0" err="1">
                    <a:latin typeface="Times New Roman" pitchFamily="18" charset="0"/>
                    <a:ea typeface="+mn-ea"/>
                  </a:rPr>
                  <a:t>π</a:t>
                </a:r>
                <a:r>
                  <a:rPr lang="en-US" sz="1900" baseline="-14000" dirty="0" err="1">
                    <a:latin typeface="Times New Roman" pitchFamily="18" charset="0"/>
                    <a:ea typeface="+mn-ea"/>
                  </a:rPr>
                  <a:t>o</a:t>
                </a:r>
                <a:r>
                  <a:rPr lang="en-US" sz="1900" dirty="0">
                    <a:latin typeface="Times New Roman" pitchFamily="18" charset="0"/>
                    <a:ea typeface="+mn-ea"/>
                  </a:rPr>
                  <a:t> = </a:t>
                </a:r>
                <a:r>
                  <a:rPr lang="en-US" sz="1900" dirty="0">
                    <a:latin typeface="Tw Cen MT (Tekst podstawowy)" charset="0"/>
                    <a:ea typeface="+mn-ea"/>
                  </a:rPr>
                  <a:t>912 ± 26 </a:t>
                </a:r>
                <a:r>
                  <a:rPr lang="en-US" sz="1900" dirty="0" err="1">
                    <a:latin typeface="Tw Cen MT (Tekst podstawowy)" charset="0"/>
                    <a:ea typeface="+mn-ea"/>
                  </a:rPr>
                  <a:t>MeV</a:t>
                </a:r>
                <a:r>
                  <a:rPr lang="en-US" sz="1900" dirty="0">
                    <a:latin typeface="Tw Cen MT (Tekst podstawowy)" charset="0"/>
                    <a:ea typeface="+mn-ea"/>
                  </a:rPr>
                  <a:t>/c</a:t>
                </a:r>
              </a:p>
            </p:txBody>
          </p:sp>
        </p:grpSp>
      </p:grpSp>
      <p:sp>
        <p:nvSpPr>
          <p:cNvPr id="19" name="Prążkowana strzałka w prawo 25"/>
          <p:cNvSpPr/>
          <p:nvPr/>
        </p:nvSpPr>
        <p:spPr>
          <a:xfrm rot="16200000" flipH="1">
            <a:off x="1440657" y="3128169"/>
            <a:ext cx="431800" cy="506413"/>
          </a:xfrm>
          <a:prstGeom prst="striped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auto" hangingPunct="0">
              <a:spcBef>
                <a:spcPts val="0"/>
              </a:spcBef>
              <a:spcAft>
                <a:spcPts val="0"/>
              </a:spcAft>
              <a:defRPr/>
            </a:pPr>
            <a:endParaRPr lang="pl-PL" sz="1600" i="1"/>
          </a:p>
        </p:txBody>
      </p:sp>
      <p:sp>
        <p:nvSpPr>
          <p:cNvPr id="10246" name="Prostokąt 24"/>
          <p:cNvSpPr>
            <a:spLocks noChangeArrowheads="1"/>
          </p:cNvSpPr>
          <p:nvPr/>
        </p:nvSpPr>
        <p:spPr bwMode="auto">
          <a:xfrm>
            <a:off x="190500" y="2230439"/>
            <a:ext cx="4800600" cy="1015663"/>
          </a:xfrm>
          <a:prstGeom prst="rect">
            <a:avLst/>
          </a:prstGeom>
          <a:solidFill>
            <a:schemeClr val="bg1"/>
          </a:solidFill>
          <a:ln w="28575">
            <a:solidFill>
              <a:schemeClr val="tx2"/>
            </a:solidFill>
            <a:miter lim="800000"/>
            <a:headEnd/>
            <a:tailEnd/>
          </a:ln>
        </p:spPr>
        <p:txBody>
          <a:bodyPr>
            <a:spAutoFit/>
          </a:bodyPr>
          <a:lstStyle/>
          <a:p>
            <a:pPr marL="285750" indent="-285750" defTabSz="914400" eaLnBrk="0" hangingPunct="0">
              <a:buFontTx/>
              <a:buChar char="•"/>
            </a:pPr>
            <a:r>
              <a:rPr lang="pl-PL" sz="2000" i="1" dirty="0">
                <a:solidFill>
                  <a:srgbClr val="C00000"/>
                </a:solidFill>
                <a:latin typeface="Comic Sans MS" pitchFamily="66" charset="0"/>
                <a:cs typeface="Arial" charset="0"/>
              </a:rPr>
              <a:t>MC: single electrons (Compton)</a:t>
            </a:r>
          </a:p>
          <a:p>
            <a:pPr marL="285750" indent="-285750" defTabSz="914400" eaLnBrk="0" hangingPunct="0">
              <a:buFontTx/>
              <a:buChar char="•"/>
            </a:pPr>
            <a:r>
              <a:rPr lang="pl-PL" sz="2000" i="1" dirty="0">
                <a:solidFill>
                  <a:srgbClr val="00B050"/>
                </a:solidFill>
                <a:latin typeface="Comic Sans MS" pitchFamily="66" charset="0"/>
                <a:cs typeface="Arial" charset="0"/>
              </a:rPr>
              <a:t>MC: e</a:t>
            </a:r>
            <a:r>
              <a:rPr lang="pl-PL" sz="2000" i="1" baseline="30000" dirty="0">
                <a:solidFill>
                  <a:srgbClr val="00B050"/>
                </a:solidFill>
                <a:latin typeface="Comic Sans MS" pitchFamily="66" charset="0"/>
                <a:cs typeface="Arial" charset="0"/>
              </a:rPr>
              <a:t>+ </a:t>
            </a:r>
            <a:r>
              <a:rPr lang="pl-PL" sz="2000" i="1" dirty="0">
                <a:solidFill>
                  <a:srgbClr val="00B050"/>
                </a:solidFill>
                <a:latin typeface="Comic Sans MS" pitchFamily="66" charset="0"/>
                <a:cs typeface="Arial" charset="0"/>
              </a:rPr>
              <a:t>e</a:t>
            </a:r>
            <a:r>
              <a:rPr lang="pl-PL" sz="2000" i="1" baseline="30000" dirty="0">
                <a:solidFill>
                  <a:srgbClr val="00B050"/>
                </a:solidFill>
                <a:latin typeface="Comic Sans MS" pitchFamily="66" charset="0"/>
                <a:cs typeface="Arial" charset="0"/>
              </a:rPr>
              <a:t>–</a:t>
            </a:r>
            <a:r>
              <a:rPr lang="pl-PL" sz="2000" i="1" dirty="0">
                <a:solidFill>
                  <a:srgbClr val="00B050"/>
                </a:solidFill>
                <a:latin typeface="Comic Sans MS" pitchFamily="66" charset="0"/>
                <a:cs typeface="Arial" charset="0"/>
              </a:rPr>
              <a:t> pairs (</a:t>
            </a:r>
            <a:r>
              <a:rPr lang="pl-PL" sz="2000" i="1" dirty="0">
                <a:solidFill>
                  <a:srgbClr val="00B050"/>
                </a:solidFill>
                <a:latin typeface="Symbol" pitchFamily="18" charset="2"/>
                <a:cs typeface="Arial" charset="0"/>
              </a:rPr>
              <a:t>g</a:t>
            </a:r>
            <a:r>
              <a:rPr lang="pl-PL" sz="2000" i="1" dirty="0">
                <a:solidFill>
                  <a:srgbClr val="00B050"/>
                </a:solidFill>
                <a:latin typeface="Comic Sans MS" pitchFamily="66" charset="0"/>
                <a:cs typeface="Arial" charset="0"/>
              </a:rPr>
              <a:t> conversions)</a:t>
            </a:r>
          </a:p>
          <a:p>
            <a:pPr marL="285750" indent="-285750" defTabSz="914400" eaLnBrk="0" hangingPunct="0">
              <a:buFontTx/>
              <a:buChar char="•"/>
            </a:pPr>
            <a:r>
              <a:rPr lang="pl-PL" sz="2000" i="1" dirty="0">
                <a:solidFill>
                  <a:srgbClr val="0000FF"/>
                </a:solidFill>
                <a:latin typeface="Comic Sans MS" pitchFamily="66" charset="0"/>
                <a:cs typeface="Arial" charset="0"/>
              </a:rPr>
              <a:t>data: EM cascades (from </a:t>
            </a:r>
            <a:r>
              <a:rPr lang="pl-PL" sz="2000" i="1" dirty="0">
                <a:solidFill>
                  <a:srgbClr val="0000FF"/>
                </a:solidFill>
                <a:latin typeface="Symbol" pitchFamily="18" charset="2"/>
                <a:cs typeface="Arial" charset="0"/>
              </a:rPr>
              <a:t>p</a:t>
            </a:r>
            <a:r>
              <a:rPr lang="pl-PL" sz="2000" i="1" baseline="30000" dirty="0">
                <a:solidFill>
                  <a:srgbClr val="0000FF"/>
                </a:solidFill>
                <a:latin typeface="Comic Sans MS" pitchFamily="66" charset="0"/>
                <a:cs typeface="Arial" charset="0"/>
              </a:rPr>
              <a:t>0</a:t>
            </a:r>
            <a:r>
              <a:rPr lang="pl-PL" sz="2000" i="1" dirty="0">
                <a:solidFill>
                  <a:srgbClr val="0000FF"/>
                </a:solidFill>
                <a:latin typeface="Comic Sans MS" pitchFamily="66" charset="0"/>
                <a:cs typeface="Arial" charset="0"/>
              </a:rPr>
              <a:t> decays)</a:t>
            </a:r>
          </a:p>
        </p:txBody>
      </p:sp>
      <p:sp>
        <p:nvSpPr>
          <p:cNvPr id="27" name="pole tekstowe 6"/>
          <p:cNvSpPr txBox="1"/>
          <p:nvPr/>
        </p:nvSpPr>
        <p:spPr>
          <a:xfrm>
            <a:off x="5621338" y="5203826"/>
            <a:ext cx="659531" cy="400110"/>
          </a:xfrm>
          <a:prstGeom prst="rect">
            <a:avLst/>
          </a:prstGeom>
          <a:noFill/>
        </p:spPr>
        <p:txBody>
          <a:bodyPr wrap="none">
            <a:spAutoFit/>
          </a:bodyPr>
          <a:lstStyle/>
          <a:p>
            <a:pPr defTabSz="914400" eaLnBrk="0" fontAlgn="auto" hangingPunct="0">
              <a:spcBef>
                <a:spcPts val="0"/>
              </a:spcBef>
              <a:spcAft>
                <a:spcPts val="0"/>
              </a:spcAft>
              <a:defRPr/>
            </a:pPr>
            <a:r>
              <a:rPr lang="pl-PL" sz="2000" b="1" i="1" dirty="0">
                <a:solidFill>
                  <a:schemeClr val="bg1">
                    <a:lumMod val="65000"/>
                  </a:schemeClr>
                </a:solidFill>
                <a:latin typeface="+mn-lt"/>
                <a:ea typeface="+mn-ea"/>
              </a:rPr>
              <a:t>MC</a:t>
            </a:r>
          </a:p>
        </p:txBody>
      </p:sp>
      <p:sp>
        <p:nvSpPr>
          <p:cNvPr id="10248" name="pole tekstowe 8"/>
          <p:cNvSpPr txBox="1">
            <a:spLocks noChangeArrowheads="1"/>
          </p:cNvSpPr>
          <p:nvPr/>
        </p:nvSpPr>
        <p:spPr bwMode="auto">
          <a:xfrm>
            <a:off x="6900862" y="476251"/>
            <a:ext cx="2126240" cy="400110"/>
          </a:xfrm>
          <a:prstGeom prst="rect">
            <a:avLst/>
          </a:prstGeom>
          <a:noFill/>
          <a:ln w="9525">
            <a:noFill/>
            <a:miter lim="800000"/>
            <a:headEnd/>
            <a:tailEnd/>
          </a:ln>
        </p:spPr>
        <p:txBody>
          <a:bodyPr wrap="none">
            <a:spAutoFit/>
          </a:bodyPr>
          <a:lstStyle/>
          <a:p>
            <a:pPr defTabSz="914400"/>
            <a:r>
              <a:rPr lang="pl-PL" sz="2000" b="1" i="1" dirty="0">
                <a:latin typeface="Symbol" pitchFamily="18" charset="2"/>
                <a:cs typeface="Arial" charset="0"/>
              </a:rPr>
              <a:t>p</a:t>
            </a:r>
            <a:r>
              <a:rPr lang="pl-PL" sz="2000" b="1" i="1" baseline="30000" dirty="0">
                <a:cs typeface="Arial" charset="0"/>
              </a:rPr>
              <a:t>0</a:t>
            </a:r>
            <a:r>
              <a:rPr lang="pl-PL" sz="2000" b="1" i="1" dirty="0">
                <a:cs typeface="Arial" charset="0"/>
              </a:rPr>
              <a:t> </a:t>
            </a:r>
            <a:r>
              <a:rPr lang="pl-PL" sz="2000" b="1" i="1" dirty="0" err="1">
                <a:cs typeface="Arial" charset="0"/>
              </a:rPr>
              <a:t>reconstruction</a:t>
            </a:r>
            <a:r>
              <a:rPr lang="pl-PL" sz="2000" b="1" i="1" dirty="0">
                <a:cs typeface="Arial" charset="0"/>
              </a:rPr>
              <a:t>:</a:t>
            </a:r>
          </a:p>
        </p:txBody>
      </p:sp>
      <p:sp>
        <p:nvSpPr>
          <p:cNvPr id="10249" name="Title 1"/>
          <p:cNvSpPr>
            <a:spLocks noGrp="1"/>
          </p:cNvSpPr>
          <p:nvPr>
            <p:ph type="title"/>
          </p:nvPr>
        </p:nvSpPr>
        <p:spPr/>
        <p:txBody>
          <a:bodyPr>
            <a:normAutofit fontScale="90000"/>
          </a:bodyPr>
          <a:lstStyle/>
          <a:p>
            <a:pPr>
              <a:tabLst>
                <a:tab pos="4340225" algn="l"/>
              </a:tabLst>
            </a:pPr>
            <a:r>
              <a:rPr lang="en-US" smtClean="0">
                <a:ea typeface="MS PGothic" pitchFamily="34" charset="-128"/>
              </a:rPr>
              <a:t>e/</a:t>
            </a:r>
            <a:r>
              <a:rPr lang="en-US" smtClean="0">
                <a:latin typeface="Symbol" pitchFamily="18" charset="2"/>
                <a:ea typeface="MS PGothic" pitchFamily="34" charset="-128"/>
              </a:rPr>
              <a:t>g </a:t>
            </a:r>
            <a:r>
              <a:rPr lang="en-US" smtClean="0">
                <a:ea typeface="MS PGothic" pitchFamily="34" charset="-128"/>
              </a:rPr>
              <a:t>separation and </a:t>
            </a:r>
            <a:r>
              <a:rPr lang="en-US" smtClean="0">
                <a:latin typeface="Symbol" pitchFamily="18" charset="2"/>
                <a:ea typeface="MS PGothic" pitchFamily="34" charset="-128"/>
              </a:rPr>
              <a:t>p</a:t>
            </a:r>
            <a:r>
              <a:rPr lang="en-US" baseline="30000" smtClean="0">
                <a:ea typeface="MS PGothic" pitchFamily="34" charset="-128"/>
              </a:rPr>
              <a:t>0</a:t>
            </a:r>
            <a:r>
              <a:rPr lang="en-US" smtClean="0">
                <a:ea typeface="MS PGothic" pitchFamily="34" charset="-128"/>
              </a:rPr>
              <a:t> reconstruction in ICARUS</a:t>
            </a:r>
          </a:p>
        </p:txBody>
      </p:sp>
      <p:grpSp>
        <p:nvGrpSpPr>
          <p:cNvPr id="6" name="Group 26"/>
          <p:cNvGrpSpPr>
            <a:grpSpLocks/>
          </p:cNvGrpSpPr>
          <p:nvPr/>
        </p:nvGrpSpPr>
        <p:grpSpPr bwMode="auto">
          <a:xfrm>
            <a:off x="6280150" y="3265210"/>
            <a:ext cx="3794125" cy="2812180"/>
            <a:chOff x="3988" y="2193"/>
            <a:chExt cx="2390" cy="1853"/>
          </a:xfrm>
        </p:grpSpPr>
        <p:pic>
          <p:nvPicPr>
            <p:cNvPr id="10254" name="Picture 45" descr="mass_zoom_fit.png"/>
            <p:cNvPicPr>
              <a:picLocks noChangeAspect="1"/>
            </p:cNvPicPr>
            <p:nvPr/>
          </p:nvPicPr>
          <p:blipFill>
            <a:blip r:embed="rId7" cstate="print">
              <a:extLst>
                <a:ext uri="{28A0092B-C50C-407E-A947-70E740481C1C}">
                  <a14:useLocalDpi xmlns:a14="http://schemas.microsoft.com/office/drawing/2010/main"/>
                </a:ext>
              </a:extLst>
            </a:blip>
            <a:srcRect/>
            <a:stretch>
              <a:fillRect/>
            </a:stretch>
          </p:blipFill>
          <p:spPr bwMode="auto">
            <a:xfrm>
              <a:off x="4213" y="2369"/>
              <a:ext cx="2016" cy="1677"/>
            </a:xfrm>
            <a:prstGeom prst="rect">
              <a:avLst/>
            </a:prstGeom>
            <a:noFill/>
            <a:ln w="9525">
              <a:noFill/>
              <a:miter lim="800000"/>
              <a:headEnd/>
              <a:tailEnd/>
            </a:ln>
          </p:spPr>
        </p:pic>
        <p:sp>
          <p:nvSpPr>
            <p:cNvPr id="10255" name="TextBox 29"/>
            <p:cNvSpPr txBox="1">
              <a:spLocks noChangeArrowheads="1"/>
            </p:cNvSpPr>
            <p:nvPr/>
          </p:nvSpPr>
          <p:spPr bwMode="auto">
            <a:xfrm>
              <a:off x="3988" y="2193"/>
              <a:ext cx="2390" cy="223"/>
            </a:xfrm>
            <a:prstGeom prst="rect">
              <a:avLst/>
            </a:prstGeom>
            <a:solidFill>
              <a:schemeClr val="bg1"/>
            </a:solidFill>
            <a:ln w="9525">
              <a:noFill/>
              <a:miter lim="800000"/>
              <a:headEnd/>
              <a:tailEnd/>
            </a:ln>
          </p:spPr>
          <p:txBody>
            <a:bodyPr wrap="square">
              <a:spAutoFit/>
            </a:bodyPr>
            <a:lstStyle/>
            <a:p>
              <a:pPr algn="ctr" defTabSz="914400" eaLnBrk="0" hangingPunct="0"/>
              <a:r>
                <a:rPr lang="pl-PL" sz="1600" i="1" dirty="0" smtClean="0">
                  <a:solidFill>
                    <a:srgbClr val="FF0000"/>
                  </a:solidFill>
                  <a:latin typeface="Comic Sans MS" pitchFamily="66" charset="0"/>
                  <a:cs typeface="Arial" charset="0"/>
                </a:rPr>
                <a:t>M</a:t>
              </a:r>
              <a:r>
                <a:rPr lang="pl-PL" sz="1600" i="1" dirty="0" smtClean="0">
                  <a:solidFill>
                    <a:srgbClr val="FF0000"/>
                  </a:solidFill>
                  <a:latin typeface="Symbol" pitchFamily="18" charset="2"/>
                  <a:cs typeface="Arial" charset="0"/>
                </a:rPr>
                <a:t>gg</a:t>
              </a:r>
              <a:r>
                <a:rPr lang="en-US" sz="1600" i="1" dirty="0" smtClean="0">
                  <a:solidFill>
                    <a:srgbClr val="FF0000"/>
                  </a:solidFill>
                  <a:latin typeface="Comic Sans MS" pitchFamily="66" charset="0"/>
                  <a:cs typeface="Arial" charset="0"/>
                </a:rPr>
                <a:t>=133.8±4.4(stat</a:t>
              </a:r>
              <a:r>
                <a:rPr lang="en-US" sz="1600" i="1" dirty="0">
                  <a:solidFill>
                    <a:srgbClr val="FF0000"/>
                  </a:solidFill>
                  <a:latin typeface="Comic Sans MS" pitchFamily="66" charset="0"/>
                  <a:cs typeface="Arial" charset="0"/>
                </a:rPr>
                <a:t>)±</a:t>
              </a:r>
              <a:r>
                <a:rPr lang="en-US" sz="1600" i="1" dirty="0" smtClean="0">
                  <a:solidFill>
                    <a:srgbClr val="FF0000"/>
                  </a:solidFill>
                  <a:latin typeface="Comic Sans MS" pitchFamily="66" charset="0"/>
                  <a:cs typeface="Arial" charset="0"/>
                </a:rPr>
                <a:t>4(</a:t>
              </a:r>
              <a:r>
                <a:rPr lang="en-US" sz="1600" i="1" dirty="0" err="1" smtClean="0">
                  <a:solidFill>
                    <a:srgbClr val="FF0000"/>
                  </a:solidFill>
                  <a:latin typeface="Comic Sans MS" pitchFamily="66" charset="0"/>
                  <a:cs typeface="Arial" charset="0"/>
                </a:rPr>
                <a:t>syst</a:t>
              </a:r>
              <a:r>
                <a:rPr lang="en-US" sz="1600" i="1" dirty="0" smtClean="0">
                  <a:solidFill>
                    <a:srgbClr val="FF0000"/>
                  </a:solidFill>
                  <a:latin typeface="Comic Sans MS" pitchFamily="66" charset="0"/>
                  <a:cs typeface="Arial" charset="0"/>
                </a:rPr>
                <a:t>)MeV/c</a:t>
              </a:r>
              <a:r>
                <a:rPr lang="en-US" sz="1600" i="1" baseline="30000" dirty="0" smtClean="0">
                  <a:solidFill>
                    <a:srgbClr val="FF0000"/>
                  </a:solidFill>
                  <a:latin typeface="Comic Sans MS" pitchFamily="66" charset="0"/>
                  <a:cs typeface="Arial" charset="0"/>
                </a:rPr>
                <a:t>2</a:t>
              </a:r>
              <a:endParaRPr lang="en-US" sz="1600" i="1" baseline="30000" dirty="0">
                <a:solidFill>
                  <a:srgbClr val="FF0000"/>
                </a:solidFill>
                <a:latin typeface="Comic Sans MS" pitchFamily="66" charset="0"/>
                <a:cs typeface="Arial" charset="0"/>
              </a:endParaRPr>
            </a:p>
          </p:txBody>
        </p:sp>
      </p:grpSp>
      <p:sp>
        <p:nvSpPr>
          <p:cNvPr id="10251" name="Text Box 29"/>
          <p:cNvSpPr txBox="1">
            <a:spLocks noChangeArrowheads="1"/>
          </p:cNvSpPr>
          <p:nvPr/>
        </p:nvSpPr>
        <p:spPr bwMode="auto">
          <a:xfrm>
            <a:off x="111125" y="5938162"/>
            <a:ext cx="9783764" cy="707886"/>
          </a:xfrm>
          <a:prstGeom prst="rect">
            <a:avLst/>
          </a:prstGeom>
          <a:noFill/>
          <a:ln w="9525">
            <a:noFill/>
            <a:miter lim="800000"/>
            <a:headEnd/>
            <a:tailEnd/>
          </a:ln>
        </p:spPr>
        <p:txBody>
          <a:bodyPr wrap="square">
            <a:spAutoFit/>
          </a:bodyPr>
          <a:lstStyle/>
          <a:p>
            <a:r>
              <a:rPr lang="en-US" sz="2000" i="1" dirty="0">
                <a:solidFill>
                  <a:srgbClr val="FF0000"/>
                </a:solidFill>
                <a:latin typeface="Comic Sans MS" pitchFamily="66" charset="0"/>
                <a:cs typeface="Arial" charset="0"/>
              </a:rPr>
              <a:t>Unique feature of </a:t>
            </a:r>
            <a:r>
              <a:rPr lang="en-US" sz="2000" i="1" dirty="0" err="1">
                <a:solidFill>
                  <a:srgbClr val="FF0000"/>
                </a:solidFill>
                <a:latin typeface="Comic Sans MS" pitchFamily="66" charset="0"/>
                <a:cs typeface="Arial" charset="0"/>
              </a:rPr>
              <a:t>LAr</a:t>
            </a:r>
            <a:r>
              <a:rPr lang="en-US" sz="2000" i="1" dirty="0">
                <a:solidFill>
                  <a:srgbClr val="FF0000"/>
                </a:solidFill>
                <a:latin typeface="Comic Sans MS" pitchFamily="66" charset="0"/>
                <a:cs typeface="Arial" charset="0"/>
              </a:rPr>
              <a:t> to distinguish  e from </a:t>
            </a:r>
            <a:r>
              <a:rPr lang="en-US" sz="2000" i="1" dirty="0">
                <a:solidFill>
                  <a:srgbClr val="FF0000"/>
                </a:solidFill>
                <a:latin typeface="Symbol" pitchFamily="18" charset="2"/>
                <a:cs typeface="Arial" charset="0"/>
              </a:rPr>
              <a:t>g</a:t>
            </a:r>
            <a:r>
              <a:rPr lang="en-US" sz="2000" i="1" dirty="0">
                <a:solidFill>
                  <a:srgbClr val="FF0000"/>
                </a:solidFill>
                <a:latin typeface="Comic Sans MS" pitchFamily="66" charset="0"/>
                <a:cs typeface="Arial" charset="0"/>
              </a:rPr>
              <a:t> and reconstruct </a:t>
            </a:r>
            <a:r>
              <a:rPr lang="en-US" sz="2000" i="1" dirty="0" smtClean="0">
                <a:solidFill>
                  <a:srgbClr val="FF0000"/>
                </a:solidFill>
                <a:latin typeface="Symbol" pitchFamily="18" charset="2"/>
                <a:cs typeface="Arial" charset="0"/>
              </a:rPr>
              <a:t>p</a:t>
            </a:r>
            <a:r>
              <a:rPr lang="en-US" sz="2000" i="1" baseline="30000" dirty="0" smtClean="0">
                <a:solidFill>
                  <a:srgbClr val="FF0000"/>
                </a:solidFill>
                <a:latin typeface="Comic Sans MS" pitchFamily="66" charset="0"/>
                <a:cs typeface="Arial" charset="0"/>
              </a:rPr>
              <a:t>0</a:t>
            </a:r>
          </a:p>
          <a:p>
            <a:r>
              <a:rPr lang="en-US" sz="2000" i="1" dirty="0" smtClean="0">
                <a:solidFill>
                  <a:srgbClr val="FF0000"/>
                </a:solidFill>
                <a:latin typeface="Comic Sans MS" pitchFamily="66" charset="0"/>
                <a:cs typeface="Arial" charset="0"/>
                <a:sym typeface="Wingdings" pitchFamily="2" charset="2"/>
              </a:rPr>
              <a:t> </a:t>
            </a:r>
            <a:r>
              <a:rPr lang="en-US" sz="2000" dirty="0" smtClean="0">
                <a:solidFill>
                  <a:srgbClr val="FF0000"/>
                </a:solidFill>
                <a:latin typeface="Comic Sans MS" pitchFamily="66" charset="0"/>
                <a:cs typeface="Arial" charset="0"/>
                <a:sym typeface="Wingdings" pitchFamily="2" charset="2"/>
              </a:rPr>
              <a:t>Estimated bkg. from </a:t>
            </a:r>
            <a:r>
              <a:rPr lang="en-US" sz="2000" dirty="0" smtClean="0">
                <a:solidFill>
                  <a:srgbClr val="FF0000"/>
                </a:solidFill>
                <a:latin typeface="Symbol" pitchFamily="18" charset="2"/>
                <a:cs typeface="Arial" charset="0"/>
              </a:rPr>
              <a:t>p</a:t>
            </a:r>
            <a:r>
              <a:rPr lang="en-US" sz="2000" baseline="30000" dirty="0" smtClean="0">
                <a:solidFill>
                  <a:srgbClr val="FF0000"/>
                </a:solidFill>
                <a:latin typeface="Comic Sans MS" pitchFamily="66" charset="0"/>
                <a:cs typeface="Arial" charset="0"/>
              </a:rPr>
              <a:t>0 </a:t>
            </a:r>
            <a:r>
              <a:rPr lang="en-US" sz="2000" dirty="0" smtClean="0">
                <a:solidFill>
                  <a:srgbClr val="FF0000"/>
                </a:solidFill>
                <a:latin typeface="Comic Sans MS" pitchFamily="66" charset="0"/>
                <a:cs typeface="Arial" charset="0"/>
              </a:rPr>
              <a:t> in NC and </a:t>
            </a:r>
            <a:r>
              <a:rPr lang="en-US" sz="2000" dirty="0" smtClean="0">
                <a:solidFill>
                  <a:srgbClr val="FF0000"/>
                </a:solidFill>
                <a:sym typeface="Symbol"/>
              </a:rPr>
              <a:t></a:t>
            </a:r>
            <a:r>
              <a:rPr lang="el-GR" sz="2000" baseline="-25000" dirty="0" smtClean="0">
                <a:solidFill>
                  <a:srgbClr val="FF0000"/>
                </a:solidFill>
                <a:latin typeface="Times New Roman"/>
                <a:cs typeface="Times New Roman"/>
                <a:sym typeface="Symbol"/>
              </a:rPr>
              <a:t>μ</a:t>
            </a:r>
            <a:r>
              <a:rPr lang="en-US" sz="2000" baseline="-25000" dirty="0" smtClean="0">
                <a:solidFill>
                  <a:srgbClr val="FF0000"/>
                </a:solidFill>
                <a:latin typeface="Times New Roman"/>
                <a:cs typeface="Times New Roman"/>
                <a:sym typeface="Symbol"/>
              </a:rPr>
              <a:t> </a:t>
            </a:r>
            <a:r>
              <a:rPr lang="en-US" sz="2000" dirty="0" smtClean="0">
                <a:solidFill>
                  <a:srgbClr val="FF0000"/>
                </a:solidFill>
                <a:latin typeface="Comic Sans MS" panose="030F0702030302020204" pitchFamily="66" charset="0"/>
                <a:cs typeface="Times New Roman"/>
                <a:sym typeface="Symbol"/>
              </a:rPr>
              <a:t>CC : negligible  (from MC and scanning)</a:t>
            </a:r>
            <a:endParaRPr lang="en-US" sz="2000" dirty="0">
              <a:solidFill>
                <a:srgbClr val="FF0000"/>
              </a:solidFill>
              <a:latin typeface="Comic Sans MS" panose="030F0702030302020204" pitchFamily="66" charset="0"/>
              <a:cs typeface="Arial" charset="0"/>
            </a:endParaRPr>
          </a:p>
        </p:txBody>
      </p:sp>
      <p:sp>
        <p:nvSpPr>
          <p:cNvPr id="34" name="TextBox 33"/>
          <p:cNvSpPr txBox="1"/>
          <p:nvPr/>
        </p:nvSpPr>
        <p:spPr>
          <a:xfrm>
            <a:off x="4991101" y="2865378"/>
            <a:ext cx="2215220" cy="400110"/>
          </a:xfrm>
          <a:prstGeom prst="rect">
            <a:avLst/>
          </a:prstGeom>
          <a:solidFill>
            <a:schemeClr val="bg1"/>
          </a:solidFill>
          <a:ln>
            <a:solidFill>
              <a:schemeClr val="tx1"/>
            </a:solidFill>
          </a:ln>
        </p:spPr>
        <p:txBody>
          <a:bodyPr wrap="none" rtlCol="0">
            <a:spAutoFit/>
          </a:bodyPr>
          <a:lstStyle/>
          <a:p>
            <a:r>
              <a:rPr lang="en-US" sz="2000" dirty="0" smtClean="0">
                <a:latin typeface="+mn-lt"/>
              </a:rPr>
              <a:t>Sub-</a:t>
            </a:r>
            <a:r>
              <a:rPr lang="en-US" sz="2000" dirty="0" err="1" smtClean="0">
                <a:latin typeface="+mn-lt"/>
              </a:rPr>
              <a:t>GeV</a:t>
            </a:r>
            <a:r>
              <a:rPr lang="en-US" sz="2000" dirty="0" smtClean="0">
                <a:latin typeface="+mn-lt"/>
              </a:rPr>
              <a:t> E range </a:t>
            </a:r>
          </a:p>
        </p:txBody>
      </p:sp>
      <p:sp>
        <p:nvSpPr>
          <p:cNvPr id="35" name="Slide Number Placeholder 4"/>
          <p:cNvSpPr txBox="1">
            <a:spLocks/>
          </p:cNvSpPr>
          <p:nvPr/>
        </p:nvSpPr>
        <p:spPr bwMode="auto">
          <a:xfrm>
            <a:off x="8650288" y="6586538"/>
            <a:ext cx="1244601" cy="271462"/>
          </a:xfrm>
          <a:prstGeom prst="rect">
            <a:avLst/>
          </a:prstGeom>
          <a:noFill/>
          <a:ln w="9525">
            <a:noFill/>
            <a:miter lim="800000"/>
            <a:headEnd/>
            <a:tailEnd/>
          </a:ln>
        </p:spPr>
        <p:txBody>
          <a:bodyPr/>
          <a:lstStyle/>
          <a:p>
            <a:r>
              <a:rPr lang="en-GB" sz="1200" i="1" dirty="0">
                <a:latin typeface="Comic Sans MS" pitchFamily="66" charset="0"/>
              </a:rPr>
              <a:t>Slide#  : </a:t>
            </a:r>
            <a:fld id="{056FC17E-DC73-4887-B4CA-430B1BB5CF06}" type="slidenum">
              <a:rPr lang="en-GB" sz="1200" i="1">
                <a:latin typeface="Comic Sans MS" pitchFamily="66" charset="0"/>
              </a:rPr>
              <a:pPr/>
              <a:t>10</a:t>
            </a:fld>
            <a:endParaRPr lang="en-GB" sz="1200" i="1" dirty="0">
              <a:solidFill>
                <a:schemeClr val="accent1"/>
              </a:solidFill>
              <a:latin typeface="Comic Sans MS" pitchFamily="66" charset="0"/>
            </a:endParaRPr>
          </a:p>
        </p:txBody>
      </p:sp>
      <p:sp>
        <p:nvSpPr>
          <p:cNvPr id="7" name="Footer Placeholder 6"/>
          <p:cNvSpPr>
            <a:spLocks noGrp="1"/>
          </p:cNvSpPr>
          <p:nvPr>
            <p:ph type="ftr" sz="quarter" idx="11"/>
          </p:nvPr>
        </p:nvSpPr>
        <p:spPr/>
        <p:txBody>
          <a:bodyPr/>
          <a:lstStyle/>
          <a:p>
            <a:r>
              <a:rPr lang="en-US" smtClean="0"/>
              <a:t>NNN13 Kavli IPMU, 11-13 November 2013</a:t>
            </a:r>
            <a:endParaRPr lang="en-US" dirty="0"/>
          </a:p>
        </p:txBody>
      </p:sp>
      <p:sp>
        <p:nvSpPr>
          <p:cNvPr id="8" name="Slide Number Placeholder 7"/>
          <p:cNvSpPr>
            <a:spLocks noGrp="1"/>
          </p:cNvSpPr>
          <p:nvPr>
            <p:ph type="sldNum" sz="quarter" idx="12"/>
          </p:nvPr>
        </p:nvSpPr>
        <p:spPr/>
        <p:txBody>
          <a:bodyPr/>
          <a:lstStyle/>
          <a:p>
            <a:fld id="{32E078FD-697A-2C4E-8882-8A2428AF562E}" type="slidenum">
              <a:rPr lang="en-US" smtClean="0"/>
              <a:pPr/>
              <a:t>10</a:t>
            </a:fld>
            <a:endParaRPr lang="en-US"/>
          </a:p>
        </p:txBody>
      </p:sp>
    </p:spTree>
    <p:custDataLst>
      <p:tags r:id="rId1"/>
    </p:custDataLst>
    <p:extLst>
      <p:ext uri="{BB962C8B-B14F-4D97-AF65-F5344CB8AC3E}">
        <p14:creationId xmlns:p14="http://schemas.microsoft.com/office/powerpoint/2010/main" val="1362197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2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animBg="1"/>
      <p:bldP spid="27" grpId="0"/>
      <p:bldP spid="10251" grpId="0"/>
      <p:bldP spid="3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new ICARUS results</a:t>
            </a:r>
            <a:endParaRPr lang="en-US" dirty="0"/>
          </a:p>
        </p:txBody>
      </p:sp>
      <p:sp>
        <p:nvSpPr>
          <p:cNvPr id="3" name="Content Placeholder 2"/>
          <p:cNvSpPr>
            <a:spLocks noGrp="1"/>
          </p:cNvSpPr>
          <p:nvPr>
            <p:ph idx="1"/>
          </p:nvPr>
        </p:nvSpPr>
        <p:spPr>
          <a:xfrm>
            <a:off x="0" y="490358"/>
            <a:ext cx="9906000" cy="6350001"/>
          </a:xfrm>
        </p:spPr>
        <p:txBody>
          <a:bodyPr>
            <a:normAutofit lnSpcReduction="10000"/>
          </a:bodyPr>
          <a:lstStyle/>
          <a:p>
            <a:r>
              <a:rPr lang="en-GB" sz="2200" dirty="0" smtClean="0"/>
              <a:t>Enlarged statistics </a:t>
            </a:r>
            <a:r>
              <a:rPr lang="en-GB" sz="2200" dirty="0" err="1" smtClean="0"/>
              <a:t>wrt</a:t>
            </a:r>
            <a:r>
              <a:rPr lang="en-GB" sz="2200" dirty="0" smtClean="0"/>
              <a:t> first publication: </a:t>
            </a:r>
            <a:r>
              <a:rPr lang="en-US" sz="2200" dirty="0"/>
              <a:t> </a:t>
            </a:r>
            <a:r>
              <a:rPr lang="en-US" sz="2200" dirty="0" smtClean="0">
                <a:cs typeface="Comic Sans MS"/>
              </a:rPr>
              <a:t>1995 </a:t>
            </a:r>
            <a:r>
              <a:rPr lang="en-US" sz="2200" dirty="0" smtClean="0">
                <a:latin typeface="Symbol" charset="2"/>
                <a:cs typeface="Symbol" charset="2"/>
              </a:rPr>
              <a:t>n</a:t>
            </a:r>
            <a:r>
              <a:rPr lang="en-US" sz="2200" dirty="0" smtClean="0">
                <a:cs typeface="Comic Sans MS"/>
              </a:rPr>
              <a:t> interactions (6.0 10</a:t>
            </a:r>
            <a:r>
              <a:rPr lang="en-US" sz="2200" baseline="30000" dirty="0" smtClean="0">
                <a:cs typeface="Comic Sans MS"/>
              </a:rPr>
              <a:t>19</a:t>
            </a:r>
            <a:r>
              <a:rPr lang="en-US" sz="2200" dirty="0" smtClean="0">
                <a:cs typeface="Comic Sans MS"/>
              </a:rPr>
              <a:t> pot over the full recorded sample of 8.6 10</a:t>
            </a:r>
            <a:r>
              <a:rPr lang="en-US" sz="2200" baseline="30000" dirty="0" smtClean="0">
                <a:cs typeface="Comic Sans MS"/>
              </a:rPr>
              <a:t>19</a:t>
            </a:r>
            <a:r>
              <a:rPr lang="en-US" sz="2200" dirty="0" smtClean="0">
                <a:cs typeface="Comic Sans MS"/>
              </a:rPr>
              <a:t> pot), </a:t>
            </a:r>
            <a:r>
              <a:rPr lang="en-US" sz="2200" dirty="0" smtClean="0">
                <a:solidFill>
                  <a:srgbClr val="0070C0"/>
                </a:solidFill>
                <a:cs typeface="Comic Sans MS"/>
              </a:rPr>
              <a:t>EPJ C</a:t>
            </a:r>
            <a:r>
              <a:rPr lang="en-US" sz="2000" dirty="0" smtClean="0">
                <a:solidFill>
                  <a:srgbClr val="0070C0"/>
                </a:solidFill>
              </a:rPr>
              <a:t>73:2599</a:t>
            </a:r>
            <a:endParaRPr lang="en-US" sz="2200" dirty="0" smtClean="0">
              <a:solidFill>
                <a:srgbClr val="0070C0"/>
              </a:solidFill>
              <a:cs typeface="Comic Sans MS"/>
            </a:endParaRPr>
          </a:p>
          <a:p>
            <a:r>
              <a:rPr lang="en-US" sz="2200" dirty="0" smtClean="0"/>
              <a:t>Re-evaluation of the selection efficiency for beam </a:t>
            </a:r>
            <a:r>
              <a:rPr lang="en-US" sz="2200" dirty="0" smtClean="0">
                <a:sym typeface="Symbol"/>
              </a:rPr>
              <a:t></a:t>
            </a:r>
            <a:r>
              <a:rPr lang="en-US" sz="2200" baseline="-25000" dirty="0" smtClean="0">
                <a:sym typeface="Symbol"/>
              </a:rPr>
              <a:t>e</a:t>
            </a:r>
            <a:endParaRPr lang="en-GB" sz="2200" dirty="0" smtClean="0"/>
          </a:p>
          <a:p>
            <a:r>
              <a:rPr lang="en-GB" sz="2200" dirty="0" smtClean="0">
                <a:solidFill>
                  <a:srgbClr val="FF0000"/>
                </a:solidFill>
              </a:rPr>
              <a:t>Four </a:t>
            </a:r>
            <a:r>
              <a:rPr lang="en-GB" sz="2200" dirty="0">
                <a:solidFill>
                  <a:srgbClr val="FF0000"/>
                </a:solidFill>
              </a:rPr>
              <a:t>events </a:t>
            </a:r>
            <a:r>
              <a:rPr lang="en-GB" sz="2200" dirty="0" smtClean="0"/>
              <a:t>found  with </a:t>
            </a:r>
            <a:r>
              <a:rPr lang="en-GB" sz="2200" dirty="0"/>
              <a:t>a clear electron </a:t>
            </a:r>
            <a:r>
              <a:rPr lang="en-GB" sz="2200" dirty="0" smtClean="0"/>
              <a:t>signature</a:t>
            </a:r>
            <a:endParaRPr lang="en-US" sz="2200" dirty="0" smtClean="0">
              <a:cs typeface="Comic Sans MS"/>
            </a:endParaRPr>
          </a:p>
          <a:p>
            <a:r>
              <a:rPr lang="en-US" sz="2200" dirty="0" smtClean="0">
                <a:solidFill>
                  <a:srgbClr val="0000FF"/>
                </a:solidFill>
                <a:latin typeface="Comic Sans MS" pitchFamily="66" charset="0"/>
                <a:cs typeface="Arial" charset="0"/>
              </a:rPr>
              <a:t>In </a:t>
            </a:r>
            <a:r>
              <a:rPr lang="en-US" sz="2200" dirty="0">
                <a:solidFill>
                  <a:srgbClr val="0000FF"/>
                </a:solidFill>
                <a:latin typeface="Comic Sans MS" pitchFamily="66" charset="0"/>
                <a:cs typeface="Arial" charset="0"/>
              </a:rPr>
              <a:t>all </a:t>
            </a:r>
            <a:r>
              <a:rPr lang="en-US" sz="2200" dirty="0" smtClean="0">
                <a:solidFill>
                  <a:srgbClr val="0000FF"/>
                </a:solidFill>
                <a:latin typeface="Comic Sans MS" pitchFamily="66" charset="0"/>
                <a:cs typeface="Arial" charset="0"/>
              </a:rPr>
              <a:t>events the single </a:t>
            </a:r>
            <a:r>
              <a:rPr lang="en-US" sz="2200" dirty="0">
                <a:solidFill>
                  <a:srgbClr val="0000FF"/>
                </a:solidFill>
                <a:latin typeface="Comic Sans MS" pitchFamily="66" charset="0"/>
                <a:cs typeface="Arial" charset="0"/>
              </a:rPr>
              <a:t>electron shower </a:t>
            </a:r>
            <a:r>
              <a:rPr lang="en-US" sz="2200" dirty="0" smtClean="0">
                <a:solidFill>
                  <a:srgbClr val="0000FF"/>
                </a:solidFill>
                <a:latin typeface="Comic Sans MS" pitchFamily="66" charset="0"/>
                <a:cs typeface="Arial" charset="0"/>
              </a:rPr>
              <a:t>is opposite </a:t>
            </a:r>
            <a:r>
              <a:rPr lang="en-US" sz="2200" dirty="0">
                <a:solidFill>
                  <a:srgbClr val="0000FF"/>
                </a:solidFill>
                <a:latin typeface="Comic Sans MS" pitchFamily="66" charset="0"/>
                <a:cs typeface="Arial" charset="0"/>
              </a:rPr>
              <a:t>to </a:t>
            </a:r>
            <a:r>
              <a:rPr lang="en-US" sz="2200" dirty="0" err="1" smtClean="0">
                <a:solidFill>
                  <a:srgbClr val="0000FF"/>
                </a:solidFill>
                <a:latin typeface="Comic Sans MS" pitchFamily="66" charset="0"/>
                <a:cs typeface="Arial" charset="0"/>
              </a:rPr>
              <a:t>hadronic</a:t>
            </a:r>
            <a:r>
              <a:rPr lang="en-US" sz="2200" dirty="0" smtClean="0">
                <a:solidFill>
                  <a:srgbClr val="0000FF"/>
                </a:solidFill>
                <a:latin typeface="Comic Sans MS" pitchFamily="66" charset="0"/>
                <a:cs typeface="Arial" charset="0"/>
              </a:rPr>
              <a:t> </a:t>
            </a:r>
            <a:r>
              <a:rPr lang="en-US" sz="2200" dirty="0">
                <a:solidFill>
                  <a:srgbClr val="0000FF"/>
                </a:solidFill>
                <a:latin typeface="Comic Sans MS" pitchFamily="66" charset="0"/>
                <a:cs typeface="Arial" charset="0"/>
              </a:rPr>
              <a:t>component in the transverse </a:t>
            </a:r>
            <a:r>
              <a:rPr lang="en-US" sz="2200" dirty="0" smtClean="0">
                <a:solidFill>
                  <a:srgbClr val="0000FF"/>
                </a:solidFill>
                <a:latin typeface="Comic Sans MS" pitchFamily="66" charset="0"/>
                <a:cs typeface="Arial" charset="0"/>
              </a:rPr>
              <a:t>plane.</a:t>
            </a:r>
            <a:endParaRPr lang="en-GB" sz="2200" dirty="0" smtClean="0"/>
          </a:p>
          <a:p>
            <a:r>
              <a:rPr lang="en-GB" sz="2200" dirty="0" smtClean="0"/>
              <a:t>The </a:t>
            </a:r>
            <a:r>
              <a:rPr lang="en-GB" sz="2200" dirty="0"/>
              <a:t>evolution of the actual </a:t>
            </a:r>
            <a:r>
              <a:rPr lang="en-GB" sz="2200" dirty="0" err="1"/>
              <a:t>dE</a:t>
            </a:r>
            <a:r>
              <a:rPr lang="en-GB" sz="2200" dirty="0"/>
              <a:t>/dx from a single track to an </a:t>
            </a:r>
            <a:r>
              <a:rPr lang="en-GB" sz="2200" dirty="0" err="1"/>
              <a:t>e.m</a:t>
            </a:r>
            <a:r>
              <a:rPr lang="en-GB" sz="2200" dirty="0"/>
              <a:t>. shower for the electron shower is shown </a:t>
            </a:r>
            <a:r>
              <a:rPr lang="en-GB" sz="2200" dirty="0" smtClean="0"/>
              <a:t>along </a:t>
            </a:r>
            <a:r>
              <a:rPr lang="en-GB" sz="2200" dirty="0"/>
              <a:t>the individual wires. </a:t>
            </a:r>
            <a:endParaRPr lang="en-GB" sz="2200" dirty="0" smtClean="0"/>
          </a:p>
          <a:p>
            <a:endParaRPr lang="en-US" sz="2200" dirty="0" smtClean="0">
              <a:solidFill>
                <a:srgbClr val="FF0000"/>
              </a:solidFill>
              <a:latin typeface="Comic Sans MS" pitchFamily="66" charset="0"/>
            </a:endParaRPr>
          </a:p>
          <a:p>
            <a:endParaRPr lang="en-US" sz="2200" dirty="0">
              <a:solidFill>
                <a:srgbClr val="FF0000"/>
              </a:solidFill>
              <a:latin typeface="Comic Sans MS" pitchFamily="66" charset="0"/>
            </a:endParaRPr>
          </a:p>
          <a:p>
            <a:endParaRPr lang="en-US" sz="2200" dirty="0" smtClean="0">
              <a:solidFill>
                <a:srgbClr val="FF0000"/>
              </a:solidFill>
              <a:latin typeface="Comic Sans MS" pitchFamily="66" charset="0"/>
            </a:endParaRPr>
          </a:p>
          <a:p>
            <a:endParaRPr lang="en-US" sz="2200" dirty="0">
              <a:solidFill>
                <a:srgbClr val="FF0000"/>
              </a:solidFill>
              <a:latin typeface="Comic Sans MS" pitchFamily="66" charset="0"/>
            </a:endParaRPr>
          </a:p>
          <a:p>
            <a:endParaRPr lang="en-US" sz="2200" dirty="0" smtClean="0">
              <a:solidFill>
                <a:srgbClr val="FF0000"/>
              </a:solidFill>
              <a:latin typeface="Comic Sans MS" pitchFamily="66" charset="0"/>
            </a:endParaRPr>
          </a:p>
          <a:p>
            <a:endParaRPr lang="en-US" sz="2200" dirty="0">
              <a:solidFill>
                <a:srgbClr val="FF0000"/>
              </a:solidFill>
              <a:latin typeface="Comic Sans MS" pitchFamily="66" charset="0"/>
            </a:endParaRPr>
          </a:p>
          <a:p>
            <a:endParaRPr lang="en-US" sz="2200" dirty="0" smtClean="0">
              <a:solidFill>
                <a:srgbClr val="FF0000"/>
              </a:solidFill>
              <a:latin typeface="Comic Sans MS" pitchFamily="66" charset="0"/>
            </a:endParaRPr>
          </a:p>
          <a:p>
            <a:r>
              <a:rPr lang="en-US" sz="2200" dirty="0" smtClean="0">
                <a:solidFill>
                  <a:srgbClr val="FF0000"/>
                </a:solidFill>
                <a:latin typeface="Comic Sans MS" pitchFamily="66" charset="0"/>
              </a:rPr>
              <a:t>The </a:t>
            </a:r>
            <a:r>
              <a:rPr lang="en-US" sz="2200" dirty="0">
                <a:solidFill>
                  <a:srgbClr val="FF0000"/>
                </a:solidFill>
                <a:latin typeface="Comic Sans MS" pitchFamily="66" charset="0"/>
              </a:rPr>
              <a:t>expected number of e- events from intrinsic </a:t>
            </a:r>
            <a:r>
              <a:rPr lang="en-US" sz="2200" dirty="0" err="1">
                <a:solidFill>
                  <a:srgbClr val="FF0000"/>
                </a:solidFill>
                <a:latin typeface="Comic Sans MS" pitchFamily="66" charset="0"/>
              </a:rPr>
              <a:t>ν</a:t>
            </a:r>
            <a:r>
              <a:rPr lang="en-US" sz="2200" baseline="-25000" dirty="0" err="1">
                <a:solidFill>
                  <a:srgbClr val="FF0000"/>
                </a:solidFill>
                <a:latin typeface="Comic Sans MS" pitchFamily="66" charset="0"/>
              </a:rPr>
              <a:t>e</a:t>
            </a:r>
            <a:r>
              <a:rPr lang="en-US" sz="2200" baseline="-25000" dirty="0">
                <a:solidFill>
                  <a:srgbClr val="FF0000"/>
                </a:solidFill>
                <a:latin typeface="Comic Sans MS" pitchFamily="66" charset="0"/>
              </a:rPr>
              <a:t> </a:t>
            </a:r>
            <a:r>
              <a:rPr lang="en-US" sz="2200" dirty="0">
                <a:solidFill>
                  <a:srgbClr val="FF0000"/>
                </a:solidFill>
                <a:latin typeface="Comic Sans MS" pitchFamily="66" charset="0"/>
              </a:rPr>
              <a:t>beam,  </a:t>
            </a:r>
            <a:r>
              <a:rPr lang="en-US" sz="2200" dirty="0">
                <a:solidFill>
                  <a:srgbClr val="FF0000"/>
                </a:solidFill>
                <a:latin typeface="Symbol" pitchFamily="18" charset="2"/>
              </a:rPr>
              <a:t>q</a:t>
            </a:r>
            <a:r>
              <a:rPr lang="en-US" sz="2200" baseline="-25000" dirty="0">
                <a:solidFill>
                  <a:srgbClr val="FF0000"/>
                </a:solidFill>
                <a:latin typeface="Comic Sans MS" pitchFamily="66" charset="0"/>
              </a:rPr>
              <a:t>13</a:t>
            </a:r>
            <a:r>
              <a:rPr lang="en-US" sz="2200" dirty="0">
                <a:solidFill>
                  <a:srgbClr val="FF0000"/>
                </a:solidFill>
                <a:latin typeface="Comic Sans MS" pitchFamily="66" charset="0"/>
              </a:rPr>
              <a:t>~9</a:t>
            </a:r>
            <a:r>
              <a:rPr lang="en-US" sz="2200" baseline="30000" dirty="0">
                <a:solidFill>
                  <a:srgbClr val="FF0000"/>
                </a:solidFill>
                <a:latin typeface="Comic Sans MS" pitchFamily="66" charset="0"/>
              </a:rPr>
              <a:t>0 </a:t>
            </a:r>
            <a:r>
              <a:rPr lang="en-US" sz="2200" dirty="0">
                <a:solidFill>
                  <a:srgbClr val="FF0000"/>
                </a:solidFill>
                <a:latin typeface="Comic Sans MS" pitchFamily="66" charset="0"/>
              </a:rPr>
              <a:t> and  </a:t>
            </a:r>
            <a:r>
              <a:rPr lang="en-US" sz="2200" dirty="0">
                <a:solidFill>
                  <a:srgbClr val="FF0000"/>
                </a:solidFill>
                <a:latin typeface="Symbol" pitchFamily="18" charset="2"/>
              </a:rPr>
              <a:t>n</a:t>
            </a:r>
            <a:r>
              <a:rPr lang="en-US" sz="2200" baseline="-25000" dirty="0">
                <a:solidFill>
                  <a:srgbClr val="FF0000"/>
                </a:solidFill>
                <a:latin typeface="Symbol" pitchFamily="18" charset="2"/>
              </a:rPr>
              <a:t>m</a:t>
            </a:r>
            <a:r>
              <a:rPr lang="en-US" sz="2200" dirty="0">
                <a:solidFill>
                  <a:srgbClr val="FF0000"/>
                </a:solidFill>
                <a:latin typeface="Symbol" pitchFamily="18" charset="2"/>
              </a:rPr>
              <a:t>-</a:t>
            </a:r>
            <a:r>
              <a:rPr lang="en-US" sz="2200" dirty="0" err="1">
                <a:solidFill>
                  <a:srgbClr val="FF0000"/>
                </a:solidFill>
                <a:latin typeface="Symbol" pitchFamily="18" charset="2"/>
              </a:rPr>
              <a:t>n</a:t>
            </a:r>
            <a:r>
              <a:rPr lang="en-US" sz="2200" baseline="-25000" dirty="0" err="1">
                <a:solidFill>
                  <a:srgbClr val="FF0000"/>
                </a:solidFill>
                <a:latin typeface="Symbol" pitchFamily="18" charset="2"/>
              </a:rPr>
              <a:t>t</a:t>
            </a:r>
            <a:r>
              <a:rPr lang="en-US" sz="2200" dirty="0">
                <a:solidFill>
                  <a:srgbClr val="FF0000"/>
                </a:solidFill>
                <a:latin typeface="Symbol" pitchFamily="18" charset="2"/>
              </a:rPr>
              <a:t> </a:t>
            </a:r>
            <a:r>
              <a:rPr lang="en-US" sz="2200" dirty="0">
                <a:solidFill>
                  <a:srgbClr val="FF0000"/>
                </a:solidFill>
                <a:latin typeface="Comic Sans MS" pitchFamily="66" charset="0"/>
              </a:rPr>
              <a:t> oscillations is then 6.4±0.9 (syst. only</a:t>
            </a:r>
            <a:r>
              <a:rPr lang="en-US" sz="2200" dirty="0" smtClean="0">
                <a:solidFill>
                  <a:srgbClr val="FF0000"/>
                </a:solidFill>
                <a:latin typeface="Comic Sans MS" pitchFamily="66" charset="0"/>
              </a:rPr>
              <a:t>).</a:t>
            </a:r>
            <a:endParaRPr lang="en-US" sz="2200" dirty="0"/>
          </a:p>
        </p:txBody>
      </p:sp>
      <p:pic>
        <p:nvPicPr>
          <p:cNvPr id="7" name="Picture 6"/>
          <p:cNvPicPr/>
          <p:nvPr/>
        </p:nvPicPr>
        <p:blipFill>
          <a:blip r:embed="rId2" cstate="email">
            <a:extLst>
              <a:ext uri="{28A0092B-C50C-407E-A947-70E740481C1C}">
                <a14:useLocalDpi xmlns:a14="http://schemas.microsoft.com/office/drawing/2010/main"/>
              </a:ext>
            </a:extLst>
          </a:blip>
          <a:stretch>
            <a:fillRect/>
          </a:stretch>
        </p:blipFill>
        <p:spPr>
          <a:xfrm>
            <a:off x="1252305" y="3219828"/>
            <a:ext cx="7523553" cy="2638226"/>
          </a:xfrm>
          <a:prstGeom prst="rect">
            <a:avLst/>
          </a:prstGeom>
        </p:spPr>
      </p:pic>
      <p:sp>
        <p:nvSpPr>
          <p:cNvPr id="4" name="Footer Placeholder 3"/>
          <p:cNvSpPr>
            <a:spLocks noGrp="1"/>
          </p:cNvSpPr>
          <p:nvPr>
            <p:ph type="ftr" sz="quarter" idx="11"/>
          </p:nvPr>
        </p:nvSpPr>
        <p:spPr/>
        <p:txBody>
          <a:bodyPr/>
          <a:lstStyle/>
          <a:p>
            <a:r>
              <a:rPr lang="en-US" smtClean="0"/>
              <a:t>NNN13 Kavli IPMU, 11-13 November 2013</a:t>
            </a:r>
            <a:endParaRPr lang="en-US" dirty="0"/>
          </a:p>
        </p:txBody>
      </p:sp>
      <p:sp>
        <p:nvSpPr>
          <p:cNvPr id="6" name="Slide Number Placeholder 5"/>
          <p:cNvSpPr>
            <a:spLocks noGrp="1"/>
          </p:cNvSpPr>
          <p:nvPr>
            <p:ph type="sldNum" sz="quarter" idx="12"/>
          </p:nvPr>
        </p:nvSpPr>
        <p:spPr/>
        <p:txBody>
          <a:bodyPr/>
          <a:lstStyle/>
          <a:p>
            <a:fld id="{32E078FD-697A-2C4E-8882-8A2428AF562E}" type="slidenum">
              <a:rPr lang="en-US" smtClean="0"/>
              <a:pPr/>
              <a:t>11</a:t>
            </a:fld>
            <a:endParaRPr lang="en-US"/>
          </a:p>
        </p:txBody>
      </p:sp>
    </p:spTree>
    <p:extLst>
      <p:ext uri="{BB962C8B-B14F-4D97-AF65-F5344CB8AC3E}">
        <p14:creationId xmlns:p14="http://schemas.microsoft.com/office/powerpoint/2010/main" val="2169560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Exclusion of the low energy Mini </a:t>
            </a:r>
            <a:r>
              <a:rPr lang="en-US" dirty="0" err="1" smtClean="0"/>
              <a:t>BooNE</a:t>
            </a:r>
            <a:r>
              <a:rPr lang="en-US" dirty="0" smtClean="0"/>
              <a:t> experiment</a:t>
            </a:r>
            <a:endParaRPr lang="en-US" dirty="0"/>
          </a:p>
        </p:txBody>
      </p:sp>
      <p:sp>
        <p:nvSpPr>
          <p:cNvPr id="3" name="Content Placeholder 2"/>
          <p:cNvSpPr>
            <a:spLocks noGrp="1"/>
          </p:cNvSpPr>
          <p:nvPr>
            <p:ph idx="1"/>
          </p:nvPr>
        </p:nvSpPr>
        <p:spPr>
          <a:xfrm>
            <a:off x="189544" y="568444"/>
            <a:ext cx="9365315" cy="1733978"/>
          </a:xfrm>
        </p:spPr>
        <p:txBody>
          <a:bodyPr/>
          <a:lstStyle/>
          <a:p>
            <a:r>
              <a:rPr lang="en-US" dirty="0" smtClean="0"/>
              <a:t>The ICARUS results exclude the existence of the (otherwise questionable) low energy sterile neutrino peak presented by </a:t>
            </a:r>
            <a:r>
              <a:rPr lang="en-US" dirty="0" err="1" smtClean="0"/>
              <a:t>MiniBooNE</a:t>
            </a:r>
            <a:r>
              <a:rPr lang="en-US" dirty="0" smtClean="0"/>
              <a:t> both in the neutrino and antineutrino channels. This is also confirmed by OPERA. </a:t>
            </a:r>
          </a:p>
          <a:p>
            <a:pPr marL="0" indent="0">
              <a:buNone/>
            </a:pPr>
            <a:endParaRPr lang="en-US" dirty="0"/>
          </a:p>
        </p:txBody>
      </p:sp>
      <p:pic>
        <p:nvPicPr>
          <p:cNvPr id="6" name="Picture 5"/>
          <p:cNvPicPr/>
          <p:nvPr/>
        </p:nvPicPr>
        <p:blipFill>
          <a:blip r:embed="rId2" cstate="email">
            <a:extLst>
              <a:ext uri="{28A0092B-C50C-407E-A947-70E740481C1C}">
                <a14:useLocalDpi xmlns:a14="http://schemas.microsoft.com/office/drawing/2010/main"/>
              </a:ext>
            </a:extLst>
          </a:blip>
          <a:stretch>
            <a:fillRect/>
          </a:stretch>
        </p:blipFill>
        <p:spPr>
          <a:xfrm>
            <a:off x="1505740" y="2178071"/>
            <a:ext cx="6088860" cy="4473337"/>
          </a:xfrm>
          <a:prstGeom prst="rect">
            <a:avLst/>
          </a:prstGeom>
        </p:spPr>
      </p:pic>
      <p:sp>
        <p:nvSpPr>
          <p:cNvPr id="4" name="Footer Placeholder 3"/>
          <p:cNvSpPr>
            <a:spLocks noGrp="1"/>
          </p:cNvSpPr>
          <p:nvPr>
            <p:ph type="ftr" sz="quarter" idx="11"/>
          </p:nvPr>
        </p:nvSpPr>
        <p:spPr/>
        <p:txBody>
          <a:bodyPr/>
          <a:lstStyle/>
          <a:p>
            <a:r>
              <a:rPr lang="en-US" smtClean="0"/>
              <a:t>NNN13 Kavli IPMU, 11-13 November 2013</a:t>
            </a:r>
            <a:endParaRPr lang="en-US" dirty="0"/>
          </a:p>
        </p:txBody>
      </p:sp>
      <p:sp>
        <p:nvSpPr>
          <p:cNvPr id="7" name="Slide Number Placeholder 6"/>
          <p:cNvSpPr>
            <a:spLocks noGrp="1"/>
          </p:cNvSpPr>
          <p:nvPr>
            <p:ph type="sldNum" sz="quarter" idx="12"/>
          </p:nvPr>
        </p:nvSpPr>
        <p:spPr/>
        <p:txBody>
          <a:bodyPr/>
          <a:lstStyle/>
          <a:p>
            <a:fld id="{32E078FD-697A-2C4E-8882-8A2428AF562E}" type="slidenum">
              <a:rPr lang="en-US" smtClean="0"/>
              <a:pPr/>
              <a:t>12</a:t>
            </a:fld>
            <a:endParaRPr lang="en-US"/>
          </a:p>
        </p:txBody>
      </p:sp>
    </p:spTree>
    <p:extLst>
      <p:ext uri="{BB962C8B-B14F-4D97-AF65-F5344CB8AC3E}">
        <p14:creationId xmlns:p14="http://schemas.microsoft.com/office/powerpoint/2010/main" val="1009403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ole tekstowe 53"/>
          <p:cNvSpPr txBox="1">
            <a:spLocks noChangeArrowheads="1"/>
          </p:cNvSpPr>
          <p:nvPr/>
        </p:nvSpPr>
        <p:spPr bwMode="auto">
          <a:xfrm>
            <a:off x="610560" y="5512126"/>
            <a:ext cx="8657659"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charset="0"/>
                <a:ea typeface="ＭＳ Ｐゴシック" charset="0"/>
                <a:cs typeface="MS PGothic" charset="0"/>
              </a:defRPr>
            </a:lvl1pPr>
            <a:lvl2pPr marL="742950" indent="-285750" eaLnBrk="0" hangingPunct="0">
              <a:defRPr>
                <a:solidFill>
                  <a:schemeClr val="tx1"/>
                </a:solidFill>
                <a:latin typeface="Calibri" charset="0"/>
                <a:ea typeface="MS PGothic" charset="0"/>
                <a:cs typeface="MS PGothic" charset="0"/>
              </a:defRPr>
            </a:lvl2pPr>
            <a:lvl3pPr marL="1143000" indent="-228600" eaLnBrk="0" hangingPunct="0">
              <a:defRPr>
                <a:solidFill>
                  <a:schemeClr val="tx1"/>
                </a:solidFill>
                <a:latin typeface="Calibri" charset="0"/>
                <a:ea typeface="MS PGothic" charset="0"/>
                <a:cs typeface="MS PGothic" charset="0"/>
              </a:defRPr>
            </a:lvl3pPr>
            <a:lvl4pPr marL="1600200" indent="-228600" eaLnBrk="0" hangingPunct="0">
              <a:defRPr>
                <a:solidFill>
                  <a:schemeClr val="tx1"/>
                </a:solidFill>
                <a:latin typeface="Calibri" charset="0"/>
                <a:ea typeface="MS PGothic" charset="0"/>
                <a:cs typeface="MS PGothic" charset="0"/>
              </a:defRPr>
            </a:lvl4pPr>
            <a:lvl5pPr marL="2057400" indent="-228600" eaLnBrk="0" hangingPunct="0">
              <a:defRPr>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Calibri" charset="0"/>
                <a:ea typeface="MS PGothic" charset="0"/>
                <a:cs typeface="MS PGothic" charset="0"/>
              </a:defRPr>
            </a:lvl9pPr>
          </a:lstStyle>
          <a:p>
            <a:pPr eaLnBrk="1" hangingPunct="1">
              <a:buClr>
                <a:srgbClr val="FF0000"/>
              </a:buClr>
              <a:buSzPct val="150000"/>
              <a:buFont typeface="Comic Sans MS" pitchFamily="66" charset="0"/>
              <a:buChar char="●"/>
            </a:pPr>
            <a:r>
              <a:rPr lang="en-US" sz="2400" b="1" baseline="0" dirty="0" smtClean="0">
                <a:latin typeface="Comic Sans MS"/>
                <a:cs typeface="Comic Sans MS"/>
              </a:rPr>
              <a:t> </a:t>
            </a:r>
            <a:r>
              <a:rPr lang="en-US" sz="2400" i="0" baseline="0" dirty="0" smtClean="0">
                <a:solidFill>
                  <a:srgbClr val="FF0000"/>
                </a:solidFill>
                <a:latin typeface="Comic Sans MS"/>
                <a:cs typeface="Comic Sans MS"/>
              </a:rPr>
              <a:t>the </a:t>
            </a:r>
            <a:r>
              <a:rPr lang="en-US" sz="2400" i="0" baseline="0" dirty="0">
                <a:solidFill>
                  <a:srgbClr val="FF0000"/>
                </a:solidFill>
                <a:latin typeface="Comic Sans MS"/>
                <a:cs typeface="Comic Sans MS"/>
              </a:rPr>
              <a:t>present ICARUS limit</a:t>
            </a:r>
            <a:r>
              <a:rPr lang="pl-PL" sz="2400" i="0" baseline="0" dirty="0">
                <a:solidFill>
                  <a:srgbClr val="FF0000"/>
                </a:solidFill>
                <a:latin typeface="Comic Sans MS"/>
                <a:cs typeface="Comic Sans MS"/>
              </a:rPr>
              <a:t> </a:t>
            </a:r>
          </a:p>
          <a:p>
            <a:pPr eaLnBrk="1" hangingPunct="1">
              <a:buClr>
                <a:srgbClr val="FF0000"/>
              </a:buClr>
              <a:buSzPct val="150000"/>
              <a:buFont typeface="Comic Sans MS" pitchFamily="66" charset="0"/>
              <a:buChar char="●"/>
            </a:pPr>
            <a:r>
              <a:rPr lang="en-US" sz="2400" i="0" baseline="0" dirty="0" smtClean="0">
                <a:solidFill>
                  <a:srgbClr val="FF0000"/>
                </a:solidFill>
                <a:latin typeface="Comic Sans MS"/>
                <a:cs typeface="Comic Sans MS"/>
              </a:rPr>
              <a:t>  </a:t>
            </a:r>
            <a:r>
              <a:rPr lang="en-GB" sz="2400" i="0" baseline="0" dirty="0" smtClean="0">
                <a:solidFill>
                  <a:srgbClr val="FF0000"/>
                </a:solidFill>
                <a:latin typeface="Comic Sans MS"/>
                <a:cs typeface="Comic Sans MS"/>
              </a:rPr>
              <a:t>the </a:t>
            </a:r>
            <a:r>
              <a:rPr lang="en-GB" sz="2400" i="0" baseline="0" dirty="0">
                <a:solidFill>
                  <a:srgbClr val="FF0000"/>
                </a:solidFill>
                <a:latin typeface="Comic Sans MS"/>
                <a:cs typeface="Comic Sans MS"/>
              </a:rPr>
              <a:t>limits of </a:t>
            </a:r>
            <a:r>
              <a:rPr lang="en-US" sz="2400" i="0" baseline="0" dirty="0">
                <a:solidFill>
                  <a:srgbClr val="FF0000"/>
                </a:solidFill>
                <a:latin typeface="Comic Sans MS"/>
                <a:cs typeface="Comic Sans MS"/>
              </a:rPr>
              <a:t>KARMEN </a:t>
            </a:r>
            <a:endParaRPr lang="pl-PL" sz="2400" i="0" baseline="0" dirty="0">
              <a:solidFill>
                <a:srgbClr val="FF0000"/>
              </a:solidFill>
              <a:latin typeface="Comic Sans MS"/>
              <a:cs typeface="Comic Sans MS"/>
            </a:endParaRPr>
          </a:p>
          <a:p>
            <a:pPr eaLnBrk="1" hangingPunct="1">
              <a:buClr>
                <a:srgbClr val="FF0000"/>
              </a:buClr>
              <a:buSzPct val="150000"/>
              <a:buFont typeface="Comic Sans MS" pitchFamily="66" charset="0"/>
              <a:buChar char="●"/>
            </a:pPr>
            <a:r>
              <a:rPr lang="en-US" sz="2400" i="0" baseline="0" dirty="0" smtClean="0">
                <a:solidFill>
                  <a:srgbClr val="FF0000"/>
                </a:solidFill>
                <a:latin typeface="Comic Sans MS"/>
                <a:cs typeface="Comic Sans MS"/>
              </a:rPr>
              <a:t>  the </a:t>
            </a:r>
            <a:r>
              <a:rPr lang="en-US" sz="2400" i="0" baseline="0" dirty="0">
                <a:solidFill>
                  <a:srgbClr val="FF0000"/>
                </a:solidFill>
                <a:latin typeface="Comic Sans MS"/>
                <a:cs typeface="Comic Sans MS"/>
              </a:rPr>
              <a:t>positive signals of LSND and </a:t>
            </a:r>
            <a:r>
              <a:rPr lang="en-GB" sz="2400" i="0" baseline="0" dirty="0" err="1" smtClean="0">
                <a:solidFill>
                  <a:srgbClr val="FF0000"/>
                </a:solidFill>
                <a:latin typeface="Comic Sans MS"/>
                <a:cs typeface="Comic Sans MS"/>
              </a:rPr>
              <a:t>MiniBooNE</a:t>
            </a:r>
            <a:endParaRPr lang="en-US" sz="2400" i="0" baseline="0" dirty="0">
              <a:solidFill>
                <a:srgbClr val="FF0000"/>
              </a:solidFill>
              <a:latin typeface="Comic Sans MS"/>
              <a:cs typeface="Comic Sans MS"/>
            </a:endParaRPr>
          </a:p>
        </p:txBody>
      </p:sp>
      <p:grpSp>
        <p:nvGrpSpPr>
          <p:cNvPr id="8" name="Group 7"/>
          <p:cNvGrpSpPr/>
          <p:nvPr/>
        </p:nvGrpSpPr>
        <p:grpSpPr>
          <a:xfrm>
            <a:off x="171510" y="624874"/>
            <a:ext cx="9734489" cy="3948633"/>
            <a:chOff x="171511" y="577374"/>
            <a:chExt cx="9708626" cy="3948633"/>
          </a:xfrm>
        </p:grpSpPr>
        <p:pic>
          <p:nvPicPr>
            <p:cNvPr id="25" name="Picture 4" descr="alltan2011B.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05245" y="577374"/>
              <a:ext cx="8256992" cy="3948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Prostokąt 13"/>
            <p:cNvSpPr/>
            <p:nvPr/>
          </p:nvSpPr>
          <p:spPr bwMode="auto">
            <a:xfrm>
              <a:off x="189556" y="639434"/>
              <a:ext cx="2038460" cy="108958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baseline="0"/>
            </a:p>
          </p:txBody>
        </p:sp>
        <p:cxnSp>
          <p:nvCxnSpPr>
            <p:cNvPr id="20" name="Straight Arrow Connector 13"/>
            <p:cNvCxnSpPr>
              <a:cxnSpLocks noChangeShapeType="1"/>
            </p:cNvCxnSpPr>
            <p:nvPr/>
          </p:nvCxnSpPr>
          <p:spPr bwMode="auto">
            <a:xfrm>
              <a:off x="2036747" y="936500"/>
              <a:ext cx="785037" cy="326922"/>
            </a:xfrm>
            <a:prstGeom prst="straightConnector1">
              <a:avLst/>
            </a:prstGeom>
            <a:noFill/>
            <a:ln w="38100">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23" name="Straight Arrow Connector 13"/>
            <p:cNvCxnSpPr>
              <a:cxnSpLocks noChangeShapeType="1"/>
            </p:cNvCxnSpPr>
            <p:nvPr/>
          </p:nvCxnSpPr>
          <p:spPr bwMode="auto">
            <a:xfrm>
              <a:off x="1971231" y="1214047"/>
              <a:ext cx="850553" cy="352003"/>
            </a:xfrm>
            <a:prstGeom prst="straightConnector1">
              <a:avLst/>
            </a:prstGeom>
            <a:noFill/>
            <a:ln w="38100">
              <a:solidFill>
                <a:srgbClr val="00B0F0"/>
              </a:solidFill>
              <a:round/>
              <a:headEnd/>
              <a:tailEnd type="arrow" w="med" len="med"/>
            </a:ln>
            <a:extLst>
              <a:ext uri="{909E8E84-426E-40DD-AFC4-6F175D3DCCD1}">
                <a14:hiddenFill xmlns:a14="http://schemas.microsoft.com/office/drawing/2010/main">
                  <a:noFill/>
                </a14:hiddenFill>
              </a:ext>
            </a:extLst>
          </p:spPr>
        </p:cxnSp>
        <p:cxnSp>
          <p:nvCxnSpPr>
            <p:cNvPr id="24" name="Straight Arrow Connector 13"/>
            <p:cNvCxnSpPr>
              <a:cxnSpLocks noChangeShapeType="1"/>
            </p:cNvCxnSpPr>
            <p:nvPr/>
          </p:nvCxnSpPr>
          <p:spPr bwMode="auto">
            <a:xfrm>
              <a:off x="1997438" y="1406195"/>
              <a:ext cx="602745" cy="213497"/>
            </a:xfrm>
            <a:prstGeom prst="straightConnector1">
              <a:avLst/>
            </a:prstGeom>
            <a:noFill/>
            <a:ln w="38100">
              <a:solidFill>
                <a:srgbClr val="FFC000"/>
              </a:solidFill>
              <a:round/>
              <a:headEnd/>
              <a:tailEnd type="arrow" w="med" len="med"/>
            </a:ln>
            <a:extLst>
              <a:ext uri="{909E8E84-426E-40DD-AFC4-6F175D3DCCD1}">
                <a14:hiddenFill xmlns:a14="http://schemas.microsoft.com/office/drawing/2010/main">
                  <a:noFill/>
                </a14:hiddenFill>
              </a:ext>
            </a:extLst>
          </p:spPr>
        </p:cxnSp>
        <p:cxnSp>
          <p:nvCxnSpPr>
            <p:cNvPr id="30" name="Straight Arrow Connector 13"/>
            <p:cNvCxnSpPr>
              <a:cxnSpLocks noChangeShapeType="1"/>
            </p:cNvCxnSpPr>
            <p:nvPr/>
          </p:nvCxnSpPr>
          <p:spPr bwMode="auto">
            <a:xfrm flipV="1">
              <a:off x="1724743" y="1729339"/>
              <a:ext cx="1319922" cy="1126910"/>
            </a:xfrm>
            <a:prstGeom prst="straightConnector1">
              <a:avLst/>
            </a:prstGeom>
            <a:noFill/>
            <a:ln w="38100">
              <a:solidFill>
                <a:srgbClr val="C00000"/>
              </a:solidFill>
              <a:round/>
              <a:headEnd/>
              <a:tailEnd type="arrow" w="med" len="med"/>
            </a:ln>
            <a:extLst>
              <a:ext uri="{909E8E84-426E-40DD-AFC4-6F175D3DCCD1}">
                <a14:hiddenFill xmlns:a14="http://schemas.microsoft.com/office/drawing/2010/main">
                  <a:noFill/>
                </a14:hiddenFill>
              </a:ext>
            </a:extLst>
          </p:spPr>
        </p:cxnSp>
        <p:sp>
          <p:nvSpPr>
            <p:cNvPr id="29" name="TextBox 9"/>
            <p:cNvSpPr txBox="1"/>
            <p:nvPr/>
          </p:nvSpPr>
          <p:spPr bwMode="auto">
            <a:xfrm>
              <a:off x="329964" y="2838802"/>
              <a:ext cx="1283030" cy="584776"/>
            </a:xfrm>
            <a:prstGeom prst="rect">
              <a:avLst/>
            </a:prstGeom>
            <a:noFill/>
          </p:spPr>
          <p:txBody>
            <a:bodyPr wrap="square">
              <a:spAutoFit/>
            </a:bodyPr>
            <a:lstStyle/>
            <a:p>
              <a:pPr algn="ctr" fontAlgn="auto">
                <a:spcBef>
                  <a:spcPts val="0"/>
                </a:spcBef>
                <a:spcAft>
                  <a:spcPts val="0"/>
                </a:spcAft>
                <a:defRPr/>
              </a:pPr>
              <a:r>
                <a:rPr lang="pl-PL" sz="1600" i="0" baseline="0" dirty="0">
                  <a:latin typeface="+mn-lt"/>
                  <a:ea typeface="+mn-ea"/>
                  <a:cs typeface="+mn-cs"/>
                </a:rPr>
                <a:t>limit of KARMEN</a:t>
              </a:r>
            </a:p>
          </p:txBody>
        </p:sp>
        <p:sp>
          <p:nvSpPr>
            <p:cNvPr id="19" name="TextBox 9"/>
            <p:cNvSpPr txBox="1">
              <a:spLocks noChangeArrowheads="1"/>
            </p:cNvSpPr>
            <p:nvPr/>
          </p:nvSpPr>
          <p:spPr bwMode="auto">
            <a:xfrm>
              <a:off x="240869" y="700403"/>
              <a:ext cx="182373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charset="0"/>
                  <a:ea typeface="ＭＳ Ｐゴシック" charset="0"/>
                  <a:cs typeface="MS PGothic" charset="0"/>
                </a:defRPr>
              </a:lvl1pPr>
              <a:lvl2pPr marL="742950" indent="-285750" eaLnBrk="0" hangingPunct="0">
                <a:defRPr>
                  <a:solidFill>
                    <a:schemeClr val="tx1"/>
                  </a:solidFill>
                  <a:latin typeface="Calibri" charset="0"/>
                  <a:ea typeface="MS PGothic" charset="0"/>
                  <a:cs typeface="MS PGothic" charset="0"/>
                </a:defRPr>
              </a:lvl2pPr>
              <a:lvl3pPr marL="1143000" indent="-228600" eaLnBrk="0" hangingPunct="0">
                <a:defRPr>
                  <a:solidFill>
                    <a:schemeClr val="tx1"/>
                  </a:solidFill>
                  <a:latin typeface="Calibri" charset="0"/>
                  <a:ea typeface="MS PGothic" charset="0"/>
                  <a:cs typeface="MS PGothic" charset="0"/>
                </a:defRPr>
              </a:lvl3pPr>
              <a:lvl4pPr marL="1600200" indent="-228600" eaLnBrk="0" hangingPunct="0">
                <a:defRPr>
                  <a:solidFill>
                    <a:schemeClr val="tx1"/>
                  </a:solidFill>
                  <a:latin typeface="Calibri" charset="0"/>
                  <a:ea typeface="MS PGothic" charset="0"/>
                  <a:cs typeface="MS PGothic" charset="0"/>
                </a:defRPr>
              </a:lvl4pPr>
              <a:lvl5pPr marL="2057400" indent="-228600" eaLnBrk="0" hangingPunct="0">
                <a:defRPr>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Calibri" charset="0"/>
                  <a:ea typeface="MS PGothic" charset="0"/>
                  <a:cs typeface="MS PGothic" charset="0"/>
                </a:defRPr>
              </a:lvl9pPr>
            </a:lstStyle>
            <a:p>
              <a:pPr algn="ctr" eaLnBrk="1" hangingPunct="1"/>
              <a:r>
                <a:rPr lang="pl-PL" sz="1600" i="0" baseline="0" dirty="0">
                  <a:solidFill>
                    <a:srgbClr val="FF0000"/>
                  </a:solidFill>
                </a:rPr>
                <a:t>a</a:t>
              </a:r>
              <a:r>
                <a:rPr lang="en-US" sz="1600" i="0" baseline="0" dirty="0" err="1">
                  <a:solidFill>
                    <a:srgbClr val="FF0000"/>
                  </a:solidFill>
                </a:rPr>
                <a:t>llowed</a:t>
              </a:r>
              <a:r>
                <a:rPr lang="en-US" sz="1600" i="0" baseline="0" dirty="0">
                  <a:solidFill>
                    <a:srgbClr val="FF0000"/>
                  </a:solidFill>
                </a:rPr>
                <a:t> </a:t>
              </a:r>
              <a:r>
                <a:rPr lang="en-US" sz="1600" i="0" baseline="0" dirty="0" err="1">
                  <a:solidFill>
                    <a:srgbClr val="FF0000"/>
                  </a:solidFill>
                </a:rPr>
                <a:t>MiniBooNE</a:t>
              </a:r>
              <a:endParaRPr lang="en-US" sz="1600" i="0" baseline="0" dirty="0">
                <a:solidFill>
                  <a:srgbClr val="FF0000"/>
                </a:solidFill>
              </a:endParaRPr>
            </a:p>
          </p:txBody>
        </p:sp>
        <p:sp>
          <p:nvSpPr>
            <p:cNvPr id="22" name="TextBox 9"/>
            <p:cNvSpPr txBox="1">
              <a:spLocks noChangeArrowheads="1"/>
            </p:cNvSpPr>
            <p:nvPr/>
          </p:nvSpPr>
          <p:spPr bwMode="auto">
            <a:xfrm>
              <a:off x="246761" y="1063557"/>
              <a:ext cx="1725953"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charset="0"/>
                  <a:ea typeface="ＭＳ Ｐゴシック" charset="0"/>
                  <a:cs typeface="MS PGothic" charset="0"/>
                </a:defRPr>
              </a:lvl1pPr>
              <a:lvl2pPr marL="742950" indent="-285750" eaLnBrk="0" hangingPunct="0">
                <a:defRPr>
                  <a:solidFill>
                    <a:schemeClr val="tx1"/>
                  </a:solidFill>
                  <a:latin typeface="Calibri" charset="0"/>
                  <a:ea typeface="MS PGothic" charset="0"/>
                  <a:cs typeface="MS PGothic" charset="0"/>
                </a:defRPr>
              </a:lvl2pPr>
              <a:lvl3pPr marL="1143000" indent="-228600" eaLnBrk="0" hangingPunct="0">
                <a:defRPr>
                  <a:solidFill>
                    <a:schemeClr val="tx1"/>
                  </a:solidFill>
                  <a:latin typeface="Calibri" charset="0"/>
                  <a:ea typeface="MS PGothic" charset="0"/>
                  <a:cs typeface="MS PGothic" charset="0"/>
                </a:defRPr>
              </a:lvl3pPr>
              <a:lvl4pPr marL="1600200" indent="-228600" eaLnBrk="0" hangingPunct="0">
                <a:defRPr>
                  <a:solidFill>
                    <a:schemeClr val="tx1"/>
                  </a:solidFill>
                  <a:latin typeface="Calibri" charset="0"/>
                  <a:ea typeface="MS PGothic" charset="0"/>
                  <a:cs typeface="MS PGothic" charset="0"/>
                </a:defRPr>
              </a:lvl4pPr>
              <a:lvl5pPr marL="2057400" indent="-228600" eaLnBrk="0" hangingPunct="0">
                <a:defRPr>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Calibri" charset="0"/>
                  <a:ea typeface="MS PGothic" charset="0"/>
                  <a:cs typeface="MS PGothic" charset="0"/>
                </a:defRPr>
              </a:lvl9pPr>
            </a:lstStyle>
            <a:p>
              <a:pPr algn="ctr" eaLnBrk="1" hangingPunct="1"/>
              <a:r>
                <a:rPr lang="pl-PL" sz="1600" i="0" baseline="0" dirty="0">
                  <a:solidFill>
                    <a:srgbClr val="00B0F0"/>
                  </a:solidFill>
                </a:rPr>
                <a:t>a</a:t>
              </a:r>
              <a:r>
                <a:rPr lang="en-US" sz="1600" i="0" baseline="0" dirty="0" err="1">
                  <a:solidFill>
                    <a:srgbClr val="00B0F0"/>
                  </a:solidFill>
                </a:rPr>
                <a:t>llowed</a:t>
              </a:r>
              <a:r>
                <a:rPr lang="en-US" sz="1600" i="0" baseline="0" dirty="0">
                  <a:solidFill>
                    <a:srgbClr val="00B0F0"/>
                  </a:solidFill>
                </a:rPr>
                <a:t> </a:t>
              </a:r>
              <a:r>
                <a:rPr lang="pl-PL" sz="1600" i="0" baseline="0" dirty="0">
                  <a:solidFill>
                    <a:srgbClr val="00B0F0"/>
                  </a:solidFill>
                </a:rPr>
                <a:t>LSND 90%</a:t>
              </a:r>
            </a:p>
            <a:p>
              <a:pPr algn="ctr" eaLnBrk="1" hangingPunct="1"/>
              <a:r>
                <a:rPr lang="pl-PL" sz="1600" i="0" baseline="0" dirty="0" err="1">
                  <a:solidFill>
                    <a:srgbClr val="FFC000"/>
                  </a:solidFill>
                </a:rPr>
                <a:t>allowed</a:t>
              </a:r>
              <a:r>
                <a:rPr lang="pl-PL" sz="1600" i="0" baseline="0" dirty="0">
                  <a:solidFill>
                    <a:srgbClr val="FFC000"/>
                  </a:solidFill>
                </a:rPr>
                <a:t> LSND 99%</a:t>
              </a:r>
              <a:endParaRPr lang="en-US" sz="1600" i="0" baseline="0" dirty="0">
                <a:solidFill>
                  <a:srgbClr val="FFC000"/>
                </a:solidFill>
              </a:endParaRPr>
            </a:p>
          </p:txBody>
        </p:sp>
        <p:sp>
          <p:nvSpPr>
            <p:cNvPr id="3" name="Rectangle 2"/>
            <p:cNvSpPr/>
            <p:nvPr/>
          </p:nvSpPr>
          <p:spPr>
            <a:xfrm>
              <a:off x="7425569" y="594085"/>
              <a:ext cx="2454568" cy="646331"/>
            </a:xfrm>
            <a:prstGeom prst="rect">
              <a:avLst/>
            </a:prstGeom>
          </p:spPr>
          <p:txBody>
            <a:bodyPr wrap="none">
              <a:spAutoFit/>
            </a:bodyPr>
            <a:lstStyle/>
            <a:p>
              <a:r>
                <a:rPr lang="fr-FR" altLang="ja-JP" sz="1800" i="1" baseline="0" dirty="0" smtClean="0">
                  <a:solidFill>
                    <a:srgbClr val="FF0000"/>
                  </a:solidFill>
                  <a:latin typeface="+mn-lt"/>
                </a:rPr>
                <a:t>First </a:t>
              </a:r>
              <a:r>
                <a:rPr lang="fr-FR" altLang="ja-JP" sz="1800" i="1" baseline="0" dirty="0" err="1" smtClean="0">
                  <a:solidFill>
                    <a:srgbClr val="FF0000"/>
                  </a:solidFill>
                  <a:latin typeface="+mn-lt"/>
                </a:rPr>
                <a:t>results</a:t>
              </a:r>
              <a:r>
                <a:rPr lang="fr-FR" altLang="ja-JP" sz="1800" i="1" baseline="0" dirty="0" smtClean="0">
                  <a:solidFill>
                    <a:srgbClr val="FF0000"/>
                  </a:solidFill>
                  <a:latin typeface="+mn-lt"/>
                </a:rPr>
                <a:t>:</a:t>
              </a:r>
            </a:p>
            <a:p>
              <a:r>
                <a:rPr lang="fr-FR" altLang="ja-JP" sz="1800" i="1" baseline="0" dirty="0" err="1" smtClean="0">
                  <a:solidFill>
                    <a:srgbClr val="FF0000"/>
                  </a:solidFill>
                  <a:latin typeface="+mn-lt"/>
                </a:rPr>
                <a:t>Eur</a:t>
              </a:r>
              <a:r>
                <a:rPr lang="fr-FR" altLang="ja-JP" sz="1800" i="1" baseline="0" dirty="0">
                  <a:solidFill>
                    <a:srgbClr val="FF0000"/>
                  </a:solidFill>
                  <a:latin typeface="+mn-lt"/>
                </a:rPr>
                <a:t>. Phys. J. </a:t>
              </a:r>
              <a:r>
                <a:rPr lang="fr-FR" altLang="ja-JP" sz="1800" i="1" baseline="0" dirty="0" smtClean="0">
                  <a:solidFill>
                    <a:srgbClr val="FF0000"/>
                  </a:solidFill>
                  <a:latin typeface="+mn-lt"/>
                </a:rPr>
                <a:t>C </a:t>
              </a:r>
              <a:r>
                <a:rPr lang="pl-PL" altLang="ja-JP" sz="1800" i="1" baseline="0" dirty="0" smtClean="0">
                  <a:solidFill>
                    <a:srgbClr val="FF0000"/>
                  </a:solidFill>
                  <a:latin typeface="+mn-lt"/>
                </a:rPr>
                <a:t>73 (2013)   </a:t>
              </a:r>
              <a:r>
                <a:rPr lang="en-US" sz="1800" i="1" baseline="0" dirty="0" smtClean="0">
                  <a:solidFill>
                    <a:srgbClr val="FF0000"/>
                  </a:solidFill>
                  <a:latin typeface="+mn-lt"/>
                </a:rPr>
                <a:t> </a:t>
              </a:r>
              <a:endParaRPr lang="en-US" sz="1800" i="1" baseline="0" dirty="0">
                <a:solidFill>
                  <a:srgbClr val="FF0000"/>
                </a:solidFill>
                <a:latin typeface="+mn-lt"/>
              </a:endParaRPr>
            </a:p>
          </p:txBody>
        </p:sp>
        <p:sp>
          <p:nvSpPr>
            <p:cNvPr id="28" name="Prostokąt 44"/>
            <p:cNvSpPr/>
            <p:nvPr/>
          </p:nvSpPr>
          <p:spPr bwMode="auto">
            <a:xfrm>
              <a:off x="171511" y="2856249"/>
              <a:ext cx="1546832" cy="53729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baseline="0"/>
            </a:p>
          </p:txBody>
        </p:sp>
      </p:grpSp>
      <p:grpSp>
        <p:nvGrpSpPr>
          <p:cNvPr id="43" name="Group 42"/>
          <p:cNvGrpSpPr/>
          <p:nvPr/>
        </p:nvGrpSpPr>
        <p:grpSpPr>
          <a:xfrm>
            <a:off x="7038508" y="3048001"/>
            <a:ext cx="2715093" cy="846457"/>
            <a:chOff x="7038507" y="3048000"/>
            <a:chExt cx="2715093" cy="846457"/>
          </a:xfrm>
        </p:grpSpPr>
        <p:sp>
          <p:nvSpPr>
            <p:cNvPr id="40" name="Prostokąt 33"/>
            <p:cNvSpPr/>
            <p:nvPr/>
          </p:nvSpPr>
          <p:spPr bwMode="auto">
            <a:xfrm>
              <a:off x="7973801" y="3229598"/>
              <a:ext cx="1779799" cy="664859"/>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baseline="0"/>
            </a:p>
          </p:txBody>
        </p:sp>
        <p:cxnSp>
          <p:nvCxnSpPr>
            <p:cNvPr id="41" name="Straight Arrow Connector 13"/>
            <p:cNvCxnSpPr/>
            <p:nvPr/>
          </p:nvCxnSpPr>
          <p:spPr bwMode="auto">
            <a:xfrm flipH="1" flipV="1">
              <a:off x="7038507" y="3048000"/>
              <a:ext cx="935293" cy="514777"/>
            </a:xfrm>
            <a:prstGeom prst="straightConnector1">
              <a:avLst/>
            </a:prstGeom>
            <a:solidFill>
              <a:schemeClr val="accent1"/>
            </a:solidFill>
            <a:ln w="38100" cap="flat" cmpd="sng" algn="ctr">
              <a:solidFill>
                <a:schemeClr val="tx1">
                  <a:lumMod val="75000"/>
                  <a:lumOff val="25000"/>
                </a:schemeClr>
              </a:solidFill>
              <a:prstDash val="solid"/>
              <a:round/>
              <a:headEnd type="none" w="med" len="med"/>
              <a:tailEnd type="arrow"/>
            </a:ln>
            <a:effectLst/>
          </p:spPr>
        </p:cxnSp>
        <p:sp>
          <p:nvSpPr>
            <p:cNvPr id="42" name="TextBox 9"/>
            <p:cNvSpPr txBox="1"/>
            <p:nvPr/>
          </p:nvSpPr>
          <p:spPr bwMode="auto">
            <a:xfrm>
              <a:off x="8049173" y="3273233"/>
              <a:ext cx="1629056" cy="584776"/>
            </a:xfrm>
            <a:prstGeom prst="rect">
              <a:avLst/>
            </a:prstGeom>
            <a:noFill/>
          </p:spPr>
          <p:txBody>
            <a:bodyPr>
              <a:spAutoFit/>
            </a:bodyPr>
            <a:lstStyle/>
            <a:p>
              <a:pPr algn="ctr" fontAlgn="auto">
                <a:spcBef>
                  <a:spcPts val="0"/>
                </a:spcBef>
                <a:spcAft>
                  <a:spcPts val="0"/>
                </a:spcAft>
                <a:defRPr/>
              </a:pPr>
              <a:r>
                <a:rPr lang="pl-PL" sz="1600" i="0" baseline="0" dirty="0" err="1">
                  <a:solidFill>
                    <a:schemeClr val="tx1">
                      <a:lumMod val="75000"/>
                      <a:lumOff val="25000"/>
                    </a:schemeClr>
                  </a:solidFill>
                  <a:latin typeface="+mn-lt"/>
                  <a:ea typeface="+mn-ea"/>
                  <a:cs typeface="+mn-cs"/>
                </a:rPr>
                <a:t>present</a:t>
              </a:r>
              <a:r>
                <a:rPr lang="pl-PL" sz="1600" i="0" baseline="0" dirty="0">
                  <a:solidFill>
                    <a:schemeClr val="tx1">
                      <a:lumMod val="75000"/>
                      <a:lumOff val="25000"/>
                    </a:schemeClr>
                  </a:solidFill>
                  <a:latin typeface="+mn-lt"/>
                  <a:ea typeface="+mn-ea"/>
                  <a:cs typeface="+mn-cs"/>
                </a:rPr>
                <a:t> ICARUS </a:t>
              </a:r>
              <a:r>
                <a:rPr lang="pl-PL" sz="1600" i="0" baseline="0" dirty="0" err="1" smtClean="0">
                  <a:solidFill>
                    <a:schemeClr val="tx1">
                      <a:lumMod val="75000"/>
                      <a:lumOff val="25000"/>
                    </a:schemeClr>
                  </a:solidFill>
                  <a:latin typeface="+mn-lt"/>
                  <a:ea typeface="+mn-ea"/>
                  <a:cs typeface="+mn-cs"/>
                </a:rPr>
                <a:t>exclusion</a:t>
              </a:r>
              <a:r>
                <a:rPr lang="pl-PL" sz="1600" i="0" baseline="0" dirty="0" smtClean="0">
                  <a:solidFill>
                    <a:schemeClr val="tx1">
                      <a:lumMod val="75000"/>
                      <a:lumOff val="25000"/>
                    </a:schemeClr>
                  </a:solidFill>
                  <a:latin typeface="+mn-lt"/>
                  <a:ea typeface="+mn-ea"/>
                  <a:cs typeface="+mn-cs"/>
                </a:rPr>
                <a:t> </a:t>
              </a:r>
              <a:r>
                <a:rPr lang="pl-PL" sz="1600" i="0" baseline="0" dirty="0" err="1">
                  <a:solidFill>
                    <a:schemeClr val="tx1">
                      <a:lumMod val="75000"/>
                      <a:lumOff val="25000"/>
                    </a:schemeClr>
                  </a:solidFill>
                  <a:latin typeface="+mn-lt"/>
                  <a:ea typeface="+mn-ea"/>
                  <a:cs typeface="+mn-cs"/>
                </a:rPr>
                <a:t>area</a:t>
              </a:r>
              <a:endParaRPr lang="pl-PL" sz="1600" i="0" baseline="0" dirty="0">
                <a:solidFill>
                  <a:schemeClr val="tx1">
                    <a:lumMod val="75000"/>
                    <a:lumOff val="25000"/>
                  </a:schemeClr>
                </a:solidFill>
                <a:latin typeface="+mn-lt"/>
                <a:ea typeface="+mn-ea"/>
                <a:cs typeface="+mn-cs"/>
              </a:endParaRPr>
            </a:p>
          </p:txBody>
        </p:sp>
      </p:grpSp>
      <p:sp>
        <p:nvSpPr>
          <p:cNvPr id="31" name="Content Placeholder 5"/>
          <p:cNvSpPr txBox="1">
            <a:spLocks/>
          </p:cNvSpPr>
          <p:nvPr/>
        </p:nvSpPr>
        <p:spPr bwMode="auto">
          <a:xfrm>
            <a:off x="171511" y="4510075"/>
            <a:ext cx="9753600"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0"/>
                <a:cs typeface="MS PGothic" charset="0"/>
              </a:defRPr>
            </a:lvl1pPr>
            <a:lvl2pPr marL="742950" indent="-285750" eaLnBrk="0" hangingPunct="0">
              <a:defRPr>
                <a:solidFill>
                  <a:schemeClr val="tx1"/>
                </a:solidFill>
                <a:latin typeface="Calibri" charset="0"/>
                <a:ea typeface="MS PGothic" charset="0"/>
                <a:cs typeface="MS PGothic" charset="0"/>
              </a:defRPr>
            </a:lvl2pPr>
            <a:lvl3pPr marL="1143000" indent="-228600" eaLnBrk="0" hangingPunct="0">
              <a:defRPr>
                <a:solidFill>
                  <a:schemeClr val="tx1"/>
                </a:solidFill>
                <a:latin typeface="Calibri" charset="0"/>
                <a:ea typeface="MS PGothic" charset="0"/>
                <a:cs typeface="MS PGothic" charset="0"/>
              </a:defRPr>
            </a:lvl3pPr>
            <a:lvl4pPr marL="1600200" indent="-228600" eaLnBrk="0" hangingPunct="0">
              <a:defRPr>
                <a:solidFill>
                  <a:schemeClr val="tx1"/>
                </a:solidFill>
                <a:latin typeface="Calibri" charset="0"/>
                <a:ea typeface="MS PGothic" charset="0"/>
                <a:cs typeface="MS PGothic" charset="0"/>
              </a:defRPr>
            </a:lvl4pPr>
            <a:lvl5pPr marL="2057400" indent="-228600" eaLnBrk="0" hangingPunct="0">
              <a:defRPr>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Calibri" charset="0"/>
                <a:ea typeface="MS PGothic" charset="0"/>
                <a:cs typeface="MS PGothic" charset="0"/>
              </a:defRPr>
            </a:lvl9pPr>
          </a:lstStyle>
          <a:p>
            <a:pPr eaLnBrk="1" hangingPunct="1">
              <a:spcBef>
                <a:spcPct val="20000"/>
              </a:spcBef>
              <a:buFont typeface="Arial" charset="0"/>
              <a:buNone/>
            </a:pPr>
            <a:r>
              <a:rPr lang="en-US" sz="2200" i="0" baseline="0" dirty="0">
                <a:latin typeface="Comic Sans MS"/>
                <a:cs typeface="Comic Sans MS"/>
              </a:rPr>
              <a:t>ICARUS result strongly limits the window of</a:t>
            </a:r>
            <a:r>
              <a:rPr lang="en-US" sz="2200" i="0" baseline="0" dirty="0" smtClean="0">
                <a:latin typeface="Comic Sans MS"/>
                <a:cs typeface="Comic Sans MS"/>
              </a:rPr>
              <a:t> parameters for </a:t>
            </a:r>
            <a:r>
              <a:rPr lang="en-US" sz="2200" baseline="0" dirty="0" smtClean="0">
                <a:latin typeface="Comic Sans MS"/>
                <a:cs typeface="Comic Sans MS"/>
              </a:rPr>
              <a:t>a</a:t>
            </a:r>
            <a:r>
              <a:rPr lang="en-US" sz="2200" i="0" baseline="0" dirty="0" smtClean="0">
                <a:latin typeface="Comic Sans MS"/>
                <a:cs typeface="Comic Sans MS"/>
              </a:rPr>
              <a:t> </a:t>
            </a:r>
            <a:r>
              <a:rPr lang="en-US" sz="2200" baseline="0" dirty="0" smtClean="0">
                <a:latin typeface="Comic Sans MS"/>
                <a:cs typeface="Comic Sans MS"/>
              </a:rPr>
              <a:t>possible </a:t>
            </a:r>
            <a:r>
              <a:rPr lang="en-GB" sz="2200" i="0" baseline="0" dirty="0" smtClean="0">
                <a:latin typeface="Comic Sans MS"/>
                <a:cs typeface="Comic Sans MS"/>
              </a:rPr>
              <a:t>LSND </a:t>
            </a:r>
            <a:r>
              <a:rPr lang="en-GB" sz="2200" i="0" baseline="0" dirty="0">
                <a:latin typeface="Comic Sans MS"/>
                <a:cs typeface="Comic Sans MS"/>
              </a:rPr>
              <a:t>anomaly</a:t>
            </a:r>
            <a:r>
              <a:rPr lang="en-GB" sz="2200" i="0" baseline="0" dirty="0" smtClean="0">
                <a:latin typeface="Comic Sans MS"/>
                <a:cs typeface="Comic Sans MS"/>
              </a:rPr>
              <a:t> </a:t>
            </a:r>
            <a:r>
              <a:rPr lang="en-US" sz="2200" i="0" baseline="0" dirty="0" smtClean="0">
                <a:latin typeface="Comic Sans MS"/>
                <a:cs typeface="Comic Sans MS"/>
              </a:rPr>
              <a:t>to </a:t>
            </a:r>
            <a:r>
              <a:rPr lang="en-US" sz="2200" i="0" baseline="0" dirty="0">
                <a:latin typeface="Comic Sans MS"/>
                <a:cs typeface="Comic Sans MS"/>
              </a:rPr>
              <a:t>a</a:t>
            </a:r>
            <a:r>
              <a:rPr lang="en-US" sz="2200" i="0" baseline="0" dirty="0" smtClean="0">
                <a:latin typeface="Comic Sans MS"/>
                <a:cs typeface="Comic Sans MS"/>
              </a:rPr>
              <a:t> very narrow </a:t>
            </a:r>
            <a:r>
              <a:rPr lang="en-US" sz="2200" i="0" baseline="0" dirty="0">
                <a:latin typeface="Comic Sans MS"/>
                <a:cs typeface="Comic Sans MS"/>
              </a:rPr>
              <a:t>region</a:t>
            </a:r>
            <a:r>
              <a:rPr lang="en-US" sz="2200" i="0" baseline="0" dirty="0" smtClean="0">
                <a:latin typeface="Comic Sans MS"/>
                <a:cs typeface="Comic Sans MS"/>
              </a:rPr>
              <a:t> </a:t>
            </a:r>
            <a:r>
              <a:rPr lang="en-US" sz="2200" baseline="0" dirty="0" smtClean="0">
                <a:solidFill>
                  <a:srgbClr val="FF0000"/>
                </a:solidFill>
                <a:latin typeface="Comic Sans MS"/>
                <a:cs typeface="Comic Sans MS"/>
              </a:rPr>
              <a:t>(</a:t>
            </a:r>
            <a:r>
              <a:rPr lang="en-US" sz="2200" baseline="0" dirty="0" smtClean="0">
                <a:solidFill>
                  <a:srgbClr val="FF0000"/>
                </a:solidFill>
                <a:latin typeface="Symbol" charset="2"/>
                <a:cs typeface="Symbol" charset="2"/>
              </a:rPr>
              <a:t>D</a:t>
            </a:r>
            <a:r>
              <a:rPr lang="en-US" sz="2200" baseline="0" dirty="0" smtClean="0">
                <a:solidFill>
                  <a:srgbClr val="FF0000"/>
                </a:solidFill>
                <a:latin typeface="Comic Sans MS"/>
                <a:cs typeface="Comic Sans MS"/>
              </a:rPr>
              <a:t>m</a:t>
            </a:r>
            <a:r>
              <a:rPr lang="en-US" sz="2200" baseline="30000" dirty="0" smtClean="0">
                <a:solidFill>
                  <a:srgbClr val="FF0000"/>
                </a:solidFill>
                <a:latin typeface="Comic Sans MS"/>
                <a:cs typeface="Comic Sans MS"/>
              </a:rPr>
              <a:t>2</a:t>
            </a:r>
            <a:r>
              <a:rPr lang="pl-PL" sz="2200" baseline="0" dirty="0" smtClean="0">
                <a:solidFill>
                  <a:srgbClr val="FF0000"/>
                </a:solidFill>
                <a:latin typeface="Comic Sans MS"/>
                <a:cs typeface="Comic Sans MS"/>
              </a:rPr>
              <a:t> ≈ </a:t>
            </a:r>
            <a:r>
              <a:rPr lang="en-US" sz="2200" baseline="0" dirty="0" smtClean="0">
                <a:solidFill>
                  <a:srgbClr val="FF0000"/>
                </a:solidFill>
                <a:latin typeface="Comic Sans MS"/>
                <a:cs typeface="Comic Sans MS"/>
              </a:rPr>
              <a:t>0.5 eV</a:t>
            </a:r>
            <a:r>
              <a:rPr lang="en-US" sz="2200" baseline="30000" dirty="0" smtClean="0">
                <a:solidFill>
                  <a:srgbClr val="FF0000"/>
                </a:solidFill>
                <a:latin typeface="Comic Sans MS"/>
                <a:cs typeface="Comic Sans MS"/>
              </a:rPr>
              <a:t>2</a:t>
            </a:r>
            <a:r>
              <a:rPr lang="pl-PL" sz="2200" baseline="0" dirty="0" smtClean="0">
                <a:solidFill>
                  <a:srgbClr val="FF0000"/>
                </a:solidFill>
                <a:latin typeface="Comic Sans MS"/>
                <a:cs typeface="Comic Sans MS"/>
              </a:rPr>
              <a:t> </a:t>
            </a:r>
            <a:r>
              <a:rPr lang="en-US" sz="2200" baseline="0" dirty="0" smtClean="0">
                <a:solidFill>
                  <a:srgbClr val="FF0000"/>
                </a:solidFill>
                <a:latin typeface="Comic Sans MS"/>
                <a:cs typeface="Comic Sans MS"/>
              </a:rPr>
              <a:t> and</a:t>
            </a:r>
            <a:r>
              <a:rPr lang="pl-PL" sz="2200" baseline="0" dirty="0" smtClean="0">
                <a:solidFill>
                  <a:srgbClr val="FF0000"/>
                </a:solidFill>
                <a:latin typeface="Comic Sans MS"/>
                <a:cs typeface="Comic Sans MS"/>
              </a:rPr>
              <a:t> </a:t>
            </a:r>
            <a:r>
              <a:rPr lang="en-US" sz="2200" baseline="0" dirty="0" smtClean="0">
                <a:solidFill>
                  <a:srgbClr val="FF0000"/>
                </a:solidFill>
                <a:latin typeface="Comic Sans MS"/>
                <a:cs typeface="Comic Sans MS"/>
              </a:rPr>
              <a:t>sin</a:t>
            </a:r>
            <a:r>
              <a:rPr lang="en-US" sz="2200" baseline="30000" dirty="0" smtClean="0">
                <a:solidFill>
                  <a:srgbClr val="FF0000"/>
                </a:solidFill>
                <a:latin typeface="Comic Sans MS"/>
                <a:cs typeface="Comic Sans MS"/>
              </a:rPr>
              <a:t>2</a:t>
            </a:r>
            <a:r>
              <a:rPr lang="en-US" sz="2200" baseline="0" dirty="0" smtClean="0">
                <a:solidFill>
                  <a:srgbClr val="FF0000"/>
                </a:solidFill>
                <a:latin typeface="Comic Sans MS"/>
                <a:cs typeface="Comic Sans MS"/>
              </a:rPr>
              <a:t>2</a:t>
            </a:r>
            <a:r>
              <a:rPr lang="en-US" sz="2200" baseline="0" dirty="0" smtClean="0">
                <a:solidFill>
                  <a:srgbClr val="FF0000"/>
                </a:solidFill>
                <a:latin typeface="Symbol" charset="2"/>
                <a:cs typeface="Symbol" charset="2"/>
              </a:rPr>
              <a:t>q</a:t>
            </a:r>
            <a:r>
              <a:rPr lang="en-US" sz="2200" baseline="0" dirty="0" smtClean="0">
                <a:solidFill>
                  <a:srgbClr val="FF0000"/>
                </a:solidFill>
                <a:latin typeface="Comic Sans MS"/>
                <a:cs typeface="Comic Sans MS"/>
              </a:rPr>
              <a:t> ≈</a:t>
            </a:r>
            <a:r>
              <a:rPr lang="pl-PL" sz="2200" baseline="0" dirty="0" smtClean="0">
                <a:solidFill>
                  <a:srgbClr val="FF0000"/>
                </a:solidFill>
                <a:latin typeface="Comic Sans MS"/>
                <a:cs typeface="Comic Sans MS"/>
              </a:rPr>
              <a:t> </a:t>
            </a:r>
            <a:r>
              <a:rPr lang="en-US" sz="2200" baseline="0" dirty="0" smtClean="0">
                <a:solidFill>
                  <a:srgbClr val="FF0000"/>
                </a:solidFill>
                <a:latin typeface="Comic Sans MS"/>
                <a:cs typeface="Comic Sans MS"/>
              </a:rPr>
              <a:t>0.005) </a:t>
            </a:r>
            <a:r>
              <a:rPr lang="en-US" sz="2200" i="0" baseline="0" dirty="0" smtClean="0">
                <a:latin typeface="Comic Sans MS"/>
                <a:cs typeface="Comic Sans MS"/>
              </a:rPr>
              <a:t>where </a:t>
            </a:r>
            <a:r>
              <a:rPr lang="en-US" sz="2200" i="0" baseline="0" dirty="0">
                <a:latin typeface="Comic Sans MS"/>
                <a:cs typeface="Comic Sans MS"/>
              </a:rPr>
              <a:t>there is an overall agreement</a:t>
            </a:r>
            <a:r>
              <a:rPr lang="pl-PL" sz="2200" i="0" baseline="0" dirty="0">
                <a:latin typeface="Comic Sans MS"/>
                <a:cs typeface="Comic Sans MS"/>
              </a:rPr>
              <a:t> </a:t>
            </a:r>
            <a:r>
              <a:rPr lang="en-US" sz="2200" i="0" baseline="0" dirty="0">
                <a:latin typeface="Comic Sans MS"/>
                <a:cs typeface="Comic Sans MS"/>
              </a:rPr>
              <a:t>(90% CL</a:t>
            </a:r>
            <a:r>
              <a:rPr lang="en-US" sz="2200" i="0" baseline="0" dirty="0" smtClean="0">
                <a:latin typeface="Comic Sans MS"/>
                <a:cs typeface="Comic Sans MS"/>
              </a:rPr>
              <a:t>) </a:t>
            </a:r>
            <a:r>
              <a:rPr lang="en-US" sz="2200" baseline="0" dirty="0" smtClean="0">
                <a:latin typeface="Comic Sans MS"/>
                <a:cs typeface="Comic Sans MS"/>
              </a:rPr>
              <a:t>of</a:t>
            </a:r>
            <a:endParaRPr lang="en-US" sz="2200" i="0" baseline="0" dirty="0">
              <a:latin typeface="Comic Sans MS"/>
              <a:cs typeface="Comic Sans MS"/>
            </a:endParaRPr>
          </a:p>
        </p:txBody>
      </p:sp>
      <p:sp>
        <p:nvSpPr>
          <p:cNvPr id="2" name="Title 1"/>
          <p:cNvSpPr>
            <a:spLocks noGrp="1"/>
          </p:cNvSpPr>
          <p:nvPr>
            <p:ph type="title"/>
          </p:nvPr>
        </p:nvSpPr>
        <p:spPr>
          <a:xfrm>
            <a:off x="0" y="0"/>
            <a:ext cx="9906000" cy="533400"/>
          </a:xfrm>
        </p:spPr>
        <p:txBody>
          <a:bodyPr>
            <a:noAutofit/>
          </a:bodyPr>
          <a:lstStyle/>
          <a:p>
            <a:r>
              <a:rPr lang="en-US" sz="2800" dirty="0" smtClean="0"/>
              <a:t>LSND-like exclusion from the ICARUS experiment </a:t>
            </a:r>
            <a:endParaRPr lang="en-US" sz="2800" dirty="0"/>
          </a:p>
        </p:txBody>
      </p:sp>
      <p:sp>
        <p:nvSpPr>
          <p:cNvPr id="4" name="Footer Placeholder 3"/>
          <p:cNvSpPr>
            <a:spLocks noGrp="1"/>
          </p:cNvSpPr>
          <p:nvPr>
            <p:ph type="ftr" sz="quarter" idx="11"/>
          </p:nvPr>
        </p:nvSpPr>
        <p:spPr/>
        <p:txBody>
          <a:bodyPr/>
          <a:lstStyle/>
          <a:p>
            <a:r>
              <a:rPr lang="en-US" smtClean="0"/>
              <a:t>NNN13 Kavli IPMU, 11-13 November 2013</a:t>
            </a:r>
            <a:endParaRPr lang="en-US" dirty="0"/>
          </a:p>
        </p:txBody>
      </p:sp>
      <p:sp>
        <p:nvSpPr>
          <p:cNvPr id="6" name="Slide Number Placeholder 5"/>
          <p:cNvSpPr>
            <a:spLocks noGrp="1"/>
          </p:cNvSpPr>
          <p:nvPr>
            <p:ph type="sldNum" sz="quarter" idx="12"/>
          </p:nvPr>
        </p:nvSpPr>
        <p:spPr/>
        <p:txBody>
          <a:bodyPr/>
          <a:lstStyle/>
          <a:p>
            <a:fld id="{32E078FD-697A-2C4E-8882-8A2428AF562E}" type="slidenum">
              <a:rPr lang="en-US" smtClean="0"/>
              <a:pPr/>
              <a:t>13</a:t>
            </a:fld>
            <a:endParaRPr lang="en-US"/>
          </a:p>
        </p:txBody>
      </p:sp>
    </p:spTree>
    <p:extLst>
      <p:ext uri="{BB962C8B-B14F-4D97-AF65-F5344CB8AC3E}">
        <p14:creationId xmlns:p14="http://schemas.microsoft.com/office/powerpoint/2010/main" val="21619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862043" y="302357"/>
            <a:ext cx="3326295" cy="3337661"/>
          </a:xfrm>
          <a:prstGeom prst="rect">
            <a:avLst/>
          </a:prstGeom>
        </p:spPr>
      </p:pic>
      <p:pic>
        <p:nvPicPr>
          <p:cNvPr id="7" name="Picture 6"/>
          <p:cNvPicPr>
            <a:picLocks noChangeAspect="1"/>
          </p:cNvPicPr>
          <p:nvPr/>
        </p:nvPicPr>
        <p:blipFill>
          <a:blip r:embed="rId3"/>
          <a:stretch>
            <a:fillRect/>
          </a:stretch>
        </p:blipFill>
        <p:spPr>
          <a:xfrm>
            <a:off x="4174467" y="419278"/>
            <a:ext cx="3118693" cy="3235980"/>
          </a:xfrm>
          <a:prstGeom prst="rect">
            <a:avLst/>
          </a:prstGeom>
        </p:spPr>
      </p:pic>
      <p:sp>
        <p:nvSpPr>
          <p:cNvPr id="2" name="Title 1"/>
          <p:cNvSpPr>
            <a:spLocks noGrp="1"/>
          </p:cNvSpPr>
          <p:nvPr>
            <p:ph type="title"/>
          </p:nvPr>
        </p:nvSpPr>
        <p:spPr/>
        <p:txBody>
          <a:bodyPr>
            <a:normAutofit fontScale="90000"/>
          </a:bodyPr>
          <a:lstStyle/>
          <a:p>
            <a:r>
              <a:rPr lang="en-US" dirty="0" smtClean="0"/>
              <a:t>A new coherence of the global 3+1 fits</a:t>
            </a:r>
            <a:endParaRPr lang="en-US" dirty="0"/>
          </a:p>
        </p:txBody>
      </p:sp>
      <p:sp>
        <p:nvSpPr>
          <p:cNvPr id="3" name="Content Placeholder 2"/>
          <p:cNvSpPr>
            <a:spLocks noGrp="1"/>
          </p:cNvSpPr>
          <p:nvPr>
            <p:ph idx="1"/>
          </p:nvPr>
        </p:nvSpPr>
        <p:spPr>
          <a:xfrm>
            <a:off x="-66261" y="3496706"/>
            <a:ext cx="9991371" cy="3132693"/>
          </a:xfrm>
        </p:spPr>
        <p:txBody>
          <a:bodyPr>
            <a:noAutofit/>
          </a:bodyPr>
          <a:lstStyle/>
          <a:p>
            <a:pPr marL="225425" indent="-225425"/>
            <a:r>
              <a:rPr lang="en-US" sz="2000" dirty="0" smtClean="0"/>
              <a:t>Global fits of sin</a:t>
            </a:r>
            <a:r>
              <a:rPr lang="en-US" sz="2000" baseline="30000" dirty="0" smtClean="0"/>
              <a:t>2</a:t>
            </a:r>
            <a:r>
              <a:rPr lang="en-US" sz="2000" dirty="0" smtClean="0">
                <a:latin typeface="Symbol" charset="2"/>
                <a:cs typeface="Symbol" charset="2"/>
              </a:rPr>
              <a:t>q</a:t>
            </a:r>
            <a:r>
              <a:rPr lang="en-US" sz="2000" baseline="-25000" dirty="0" smtClean="0">
                <a:latin typeface="Symbol" charset="2"/>
                <a:cs typeface="Symbol" charset="2"/>
              </a:rPr>
              <a:t>m</a:t>
            </a:r>
            <a:r>
              <a:rPr lang="en-US" sz="2000" baseline="-25000" dirty="0" smtClean="0">
                <a:cs typeface="Comic Sans MS"/>
              </a:rPr>
              <a:t>e</a:t>
            </a:r>
            <a:r>
              <a:rPr lang="en-US" sz="2000" dirty="0" smtClean="0">
                <a:cs typeface="Comic Sans MS"/>
              </a:rPr>
              <a:t> (appearance) and of </a:t>
            </a:r>
            <a:r>
              <a:rPr lang="en-US" sz="2000" dirty="0" smtClean="0"/>
              <a:t>sin</a:t>
            </a:r>
            <a:r>
              <a:rPr lang="en-US" sz="2000" baseline="30000" dirty="0" smtClean="0"/>
              <a:t>2</a:t>
            </a:r>
            <a:r>
              <a:rPr lang="en-US" sz="2000" dirty="0" smtClean="0">
                <a:latin typeface="Symbol" charset="2"/>
                <a:cs typeface="Symbol" charset="2"/>
              </a:rPr>
              <a:t>q</a:t>
            </a:r>
            <a:r>
              <a:rPr lang="en-US" sz="2000" baseline="-25000" dirty="0" smtClean="0">
                <a:cs typeface="Comic Sans MS"/>
              </a:rPr>
              <a:t>ee</a:t>
            </a:r>
            <a:r>
              <a:rPr lang="en-US" sz="2000" dirty="0" smtClean="0">
                <a:cs typeface="Comic Sans MS"/>
              </a:rPr>
              <a:t> &amp; </a:t>
            </a:r>
            <a:r>
              <a:rPr lang="en-US" sz="2000" dirty="0" smtClean="0"/>
              <a:t>sin</a:t>
            </a:r>
            <a:r>
              <a:rPr lang="en-US" sz="2000" baseline="30000" dirty="0" smtClean="0"/>
              <a:t>2</a:t>
            </a:r>
            <a:r>
              <a:rPr lang="en-US" sz="2000" dirty="0" smtClean="0">
                <a:latin typeface="Symbol" charset="2"/>
                <a:cs typeface="Symbol" charset="2"/>
              </a:rPr>
              <a:t>q</a:t>
            </a:r>
            <a:r>
              <a:rPr lang="en-US" sz="2000" baseline="-25000" dirty="0" smtClean="0">
                <a:latin typeface="Symbol" charset="2"/>
                <a:cs typeface="Symbol" charset="2"/>
              </a:rPr>
              <a:t>mm</a:t>
            </a:r>
            <a:r>
              <a:rPr lang="en-US" sz="2000" dirty="0" smtClean="0">
                <a:latin typeface="Symbol" charset="2"/>
                <a:cs typeface="Symbol" charset="2"/>
              </a:rPr>
              <a:t> </a:t>
            </a:r>
            <a:r>
              <a:rPr lang="en-US" sz="2000" dirty="0" smtClean="0">
                <a:cs typeface="Symbol" charset="2"/>
              </a:rPr>
              <a:t>(</a:t>
            </a:r>
            <a:r>
              <a:rPr lang="en-US" sz="2000" dirty="0" smtClean="0">
                <a:cs typeface="Comic Sans MS"/>
              </a:rPr>
              <a:t>disappearance) with the corresponding common range values for </a:t>
            </a:r>
            <a:r>
              <a:rPr lang="en-US" sz="2000" dirty="0" smtClean="0">
                <a:latin typeface="Symbol" charset="2"/>
                <a:cs typeface="Symbol" charset="2"/>
              </a:rPr>
              <a:t>D</a:t>
            </a:r>
            <a:r>
              <a:rPr lang="en-US" sz="2000" dirty="0" smtClean="0">
                <a:cs typeface="Comic Sans MS"/>
              </a:rPr>
              <a:t>m</a:t>
            </a:r>
            <a:r>
              <a:rPr lang="en-US" sz="2000" baseline="30000" dirty="0" smtClean="0">
                <a:cs typeface="Comic Sans MS"/>
              </a:rPr>
              <a:t>2</a:t>
            </a:r>
            <a:r>
              <a:rPr lang="en-US" sz="2000" baseline="-25000" dirty="0" smtClean="0">
                <a:cs typeface="Comic Sans MS"/>
              </a:rPr>
              <a:t>41</a:t>
            </a:r>
            <a:r>
              <a:rPr lang="en-US" sz="2000" dirty="0" smtClean="0">
                <a:cs typeface="Comic Sans MS"/>
              </a:rPr>
              <a:t>. ICARUS result is relevant in excluding most of the area:</a:t>
            </a:r>
            <a:r>
              <a:rPr lang="en-US" sz="2000" dirty="0" smtClean="0">
                <a:solidFill>
                  <a:srgbClr val="FF0000"/>
                </a:solidFill>
              </a:rPr>
              <a:t> a well defined common region, 0</a:t>
            </a:r>
            <a:r>
              <a:rPr lang="en-US" sz="2000" b="1" dirty="0" smtClean="0">
                <a:solidFill>
                  <a:srgbClr val="FF0000"/>
                </a:solidFill>
              </a:rPr>
              <a:t>.</a:t>
            </a:r>
            <a:r>
              <a:rPr lang="en-US" sz="2000" dirty="0" smtClean="0">
                <a:solidFill>
                  <a:srgbClr val="FF0000"/>
                </a:solidFill>
              </a:rPr>
              <a:t>82</a:t>
            </a:r>
            <a:r>
              <a:rPr lang="en-US" sz="2000" b="1" dirty="0" smtClean="0">
                <a:solidFill>
                  <a:srgbClr val="FF0000"/>
                </a:solidFill>
              </a:rPr>
              <a:t>&lt;</a:t>
            </a:r>
            <a:r>
              <a:rPr lang="en-US" sz="2000" dirty="0" smtClean="0">
                <a:solidFill>
                  <a:srgbClr val="FF0000"/>
                </a:solidFill>
                <a:latin typeface="Symbol" charset="2"/>
                <a:cs typeface="Symbol" charset="2"/>
              </a:rPr>
              <a:t>D</a:t>
            </a:r>
            <a:r>
              <a:rPr lang="en-US" sz="2000" dirty="0" smtClean="0">
                <a:solidFill>
                  <a:srgbClr val="FF0000"/>
                </a:solidFill>
              </a:rPr>
              <a:t>m</a:t>
            </a:r>
            <a:r>
              <a:rPr lang="en-US" sz="2000" baseline="30000" dirty="0" smtClean="0">
                <a:solidFill>
                  <a:srgbClr val="FF0000"/>
                </a:solidFill>
              </a:rPr>
              <a:t>2</a:t>
            </a:r>
            <a:r>
              <a:rPr lang="en-US" sz="2000" baseline="-25000" dirty="0" smtClean="0">
                <a:solidFill>
                  <a:srgbClr val="FF0000"/>
                </a:solidFill>
              </a:rPr>
              <a:t>41</a:t>
            </a:r>
            <a:r>
              <a:rPr lang="en-US" sz="2000" b="1" dirty="0" smtClean="0">
                <a:solidFill>
                  <a:srgbClr val="FF0000"/>
                </a:solidFill>
              </a:rPr>
              <a:t>&lt;</a:t>
            </a:r>
            <a:r>
              <a:rPr lang="en-US" sz="2000" dirty="0" smtClean="0">
                <a:solidFill>
                  <a:srgbClr val="FF0000"/>
                </a:solidFill>
              </a:rPr>
              <a:t>2</a:t>
            </a:r>
            <a:r>
              <a:rPr lang="en-US" sz="2000" b="1" dirty="0" smtClean="0">
                <a:solidFill>
                  <a:srgbClr val="FF0000"/>
                </a:solidFill>
              </a:rPr>
              <a:t>.</a:t>
            </a:r>
            <a:r>
              <a:rPr lang="en-US" sz="2000" dirty="0" smtClean="0">
                <a:solidFill>
                  <a:srgbClr val="FF0000"/>
                </a:solidFill>
              </a:rPr>
              <a:t>19 eV</a:t>
            </a:r>
            <a:r>
              <a:rPr lang="en-US" sz="2000" baseline="30000" dirty="0" smtClean="0">
                <a:solidFill>
                  <a:srgbClr val="FF0000"/>
                </a:solidFill>
              </a:rPr>
              <a:t>2</a:t>
            </a:r>
            <a:r>
              <a:rPr lang="en-US" sz="2000" dirty="0" smtClean="0">
                <a:solidFill>
                  <a:srgbClr val="FF0000"/>
                </a:solidFill>
              </a:rPr>
              <a:t> within expectations of cosmological results.</a:t>
            </a:r>
          </a:p>
          <a:p>
            <a:pPr>
              <a:lnSpc>
                <a:spcPts val="2780"/>
              </a:lnSpc>
            </a:pPr>
            <a:r>
              <a:rPr lang="en-US" sz="2000" dirty="0" smtClean="0">
                <a:solidFill>
                  <a:srgbClr val="FF0000"/>
                </a:solidFill>
                <a:latin typeface="Symbol" charset="2"/>
                <a:cs typeface="Symbol" charset="2"/>
              </a:rPr>
              <a:t>D</a:t>
            </a:r>
            <a:r>
              <a:rPr lang="en-US" sz="2000" dirty="0" smtClean="0">
                <a:solidFill>
                  <a:srgbClr val="FF0000"/>
                </a:solidFill>
              </a:rPr>
              <a:t>m</a:t>
            </a:r>
            <a:r>
              <a:rPr lang="en-US" sz="2000" baseline="30000" dirty="0" smtClean="0">
                <a:solidFill>
                  <a:srgbClr val="FF0000"/>
                </a:solidFill>
              </a:rPr>
              <a:t>2</a:t>
            </a:r>
            <a:r>
              <a:rPr lang="en-US" sz="2000" baseline="-25000" dirty="0" smtClean="0">
                <a:solidFill>
                  <a:srgbClr val="FF0000"/>
                </a:solidFill>
              </a:rPr>
              <a:t>41 </a:t>
            </a:r>
            <a:r>
              <a:rPr lang="en-US" sz="2000" dirty="0" smtClean="0">
                <a:solidFill>
                  <a:srgbClr val="FF0000"/>
                </a:solidFill>
              </a:rPr>
              <a:t>≈ 6 eV</a:t>
            </a:r>
            <a:r>
              <a:rPr lang="en-US" sz="2000" baseline="30000" dirty="0" smtClean="0">
                <a:solidFill>
                  <a:srgbClr val="FF0000"/>
                </a:solidFill>
              </a:rPr>
              <a:t>2</a:t>
            </a:r>
            <a:r>
              <a:rPr lang="en-US" sz="2000" dirty="0" smtClean="0">
                <a:solidFill>
                  <a:srgbClr val="FF0000"/>
                </a:solidFill>
              </a:rPr>
              <a:t> region </a:t>
            </a:r>
            <a:r>
              <a:rPr lang="en-US" sz="2000" dirty="0" smtClean="0"/>
              <a:t>not allowed mainly because of old BNL-E776 data and cosmological exclusion. The crucial indication in favor of short-baseline is still given by the old LSND result: </a:t>
            </a:r>
            <a:r>
              <a:rPr lang="en-US" sz="2000" dirty="0" err="1" smtClean="0"/>
              <a:t>MiniBooNE</a:t>
            </a:r>
            <a:r>
              <a:rPr lang="en-US" sz="2000" dirty="0" smtClean="0"/>
              <a:t> experiment was inconclusive.</a:t>
            </a:r>
          </a:p>
          <a:p>
            <a:pPr>
              <a:lnSpc>
                <a:spcPts val="2780"/>
              </a:lnSpc>
            </a:pPr>
            <a:r>
              <a:rPr lang="en-US" sz="2000" dirty="0" smtClean="0"/>
              <a:t> ICARUS-NESSIE P347, now WA104 will be able to give a definitive answer to the sterile neutrino hypothesis. </a:t>
            </a:r>
          </a:p>
          <a:p>
            <a:pPr marL="225425" indent="-225425">
              <a:buNone/>
            </a:pPr>
            <a:endParaRPr lang="en-US" sz="2000" dirty="0" smtClean="0">
              <a:solidFill>
                <a:srgbClr val="FF0000"/>
              </a:solidFill>
            </a:endParaRPr>
          </a:p>
          <a:p>
            <a:endParaRPr lang="en-US" sz="2000" dirty="0">
              <a:cs typeface="Comic Sans MS"/>
            </a:endParaRPr>
          </a:p>
        </p:txBody>
      </p:sp>
      <p:sp>
        <p:nvSpPr>
          <p:cNvPr id="8" name="TextBox 7"/>
          <p:cNvSpPr txBox="1"/>
          <p:nvPr/>
        </p:nvSpPr>
        <p:spPr>
          <a:xfrm>
            <a:off x="7268885" y="1337661"/>
            <a:ext cx="2819996" cy="707886"/>
          </a:xfrm>
          <a:prstGeom prst="rect">
            <a:avLst/>
          </a:prstGeom>
          <a:noFill/>
        </p:spPr>
        <p:txBody>
          <a:bodyPr wrap="square" rtlCol="0">
            <a:spAutoFit/>
          </a:bodyPr>
          <a:lstStyle/>
          <a:p>
            <a:r>
              <a:rPr lang="en-US" sz="2000" i="1" dirty="0" err="1" smtClean="0">
                <a:solidFill>
                  <a:srgbClr val="FF0000"/>
                </a:solidFill>
                <a:latin typeface="Comic Sans MS"/>
                <a:cs typeface="Comic Sans MS"/>
              </a:rPr>
              <a:t>Giunti</a:t>
            </a:r>
            <a:r>
              <a:rPr lang="en-US" sz="2000" i="1" dirty="0" smtClean="0">
                <a:solidFill>
                  <a:srgbClr val="FF0000"/>
                </a:solidFill>
                <a:latin typeface="Comic Sans MS"/>
                <a:cs typeface="Comic Sans MS"/>
              </a:rPr>
              <a:t>, </a:t>
            </a:r>
            <a:r>
              <a:rPr lang="en-US" sz="2000" i="1" dirty="0" err="1" smtClean="0">
                <a:solidFill>
                  <a:srgbClr val="FF0000"/>
                </a:solidFill>
                <a:latin typeface="Comic Sans MS"/>
                <a:cs typeface="Comic Sans MS"/>
              </a:rPr>
              <a:t>Laveder</a:t>
            </a:r>
            <a:r>
              <a:rPr lang="en-US" sz="2000" i="1" dirty="0" smtClean="0">
                <a:solidFill>
                  <a:srgbClr val="FF0000"/>
                </a:solidFill>
                <a:latin typeface="Comic Sans MS"/>
                <a:cs typeface="Comic Sans MS"/>
              </a:rPr>
              <a:t> et al., arXiv:1308.5288</a:t>
            </a:r>
            <a:endParaRPr lang="en-US" sz="2000" i="1" dirty="0">
              <a:solidFill>
                <a:srgbClr val="FF0000"/>
              </a:solidFill>
              <a:latin typeface="Comic Sans MS"/>
              <a:cs typeface="Comic Sans MS"/>
            </a:endParaRPr>
          </a:p>
        </p:txBody>
      </p:sp>
      <p:sp>
        <p:nvSpPr>
          <p:cNvPr id="4" name="Footer Placeholder 3"/>
          <p:cNvSpPr>
            <a:spLocks noGrp="1"/>
          </p:cNvSpPr>
          <p:nvPr>
            <p:ph type="ftr" sz="quarter" idx="11"/>
          </p:nvPr>
        </p:nvSpPr>
        <p:spPr/>
        <p:txBody>
          <a:bodyPr/>
          <a:lstStyle/>
          <a:p>
            <a:r>
              <a:rPr lang="en-US" smtClean="0"/>
              <a:t>NNN13 Kavli IPMU, 11-13 November 2013</a:t>
            </a:r>
            <a:endParaRPr lang="en-US" dirty="0"/>
          </a:p>
        </p:txBody>
      </p:sp>
      <p:sp>
        <p:nvSpPr>
          <p:cNvPr id="9" name="Slide Number Placeholder 8"/>
          <p:cNvSpPr>
            <a:spLocks noGrp="1"/>
          </p:cNvSpPr>
          <p:nvPr>
            <p:ph type="sldNum" sz="quarter" idx="12"/>
          </p:nvPr>
        </p:nvSpPr>
        <p:spPr/>
        <p:txBody>
          <a:bodyPr/>
          <a:lstStyle/>
          <a:p>
            <a:fld id="{32E078FD-697A-2C4E-8882-8A2428AF562E}" type="slidenum">
              <a:rPr lang="en-US" smtClean="0"/>
              <a:pPr/>
              <a:t>14</a:t>
            </a:fld>
            <a:endParaRPr lang="en-US"/>
          </a:p>
        </p:txBody>
      </p:sp>
    </p:spTree>
    <p:extLst>
      <p:ext uri="{BB962C8B-B14F-4D97-AF65-F5344CB8AC3E}">
        <p14:creationId xmlns:p14="http://schemas.microsoft.com/office/powerpoint/2010/main" val="2764428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111" y="472718"/>
            <a:ext cx="9906000" cy="6350000"/>
          </a:xfrm>
        </p:spPr>
        <p:txBody>
          <a:bodyPr>
            <a:normAutofit fontScale="92500" lnSpcReduction="10000"/>
          </a:bodyPr>
          <a:lstStyle/>
          <a:p>
            <a:r>
              <a:rPr lang="en-GB" dirty="0"/>
              <a:t>E</a:t>
            </a:r>
            <a:r>
              <a:rPr lang="en-GB" dirty="0" smtClean="0"/>
              <a:t>xcellent benchmark: horizontal </a:t>
            </a:r>
            <a:r>
              <a:rPr lang="en-GB" dirty="0">
                <a:latin typeface="Symbol" charset="2"/>
                <a:cs typeface="Symbol" charset="2"/>
              </a:rPr>
              <a:t>m</a:t>
            </a:r>
            <a:r>
              <a:rPr lang="en-GB" dirty="0"/>
              <a:t> </a:t>
            </a:r>
            <a:r>
              <a:rPr lang="en-GB" dirty="0" smtClean="0"/>
              <a:t>from CNGS stopping </a:t>
            </a:r>
            <a:r>
              <a:rPr lang="en-GB" dirty="0"/>
              <a:t>in the T600 </a:t>
            </a:r>
            <a:endParaRPr lang="en-US" dirty="0" smtClean="0"/>
          </a:p>
          <a:p>
            <a:pPr lvl="1"/>
            <a:r>
              <a:rPr lang="en-GB" dirty="0" smtClean="0"/>
              <a:t>Calorimetric measurement is possible</a:t>
            </a:r>
            <a:endParaRPr lang="en-US" dirty="0" smtClean="0"/>
          </a:p>
          <a:p>
            <a:pPr lvl="1"/>
            <a:r>
              <a:rPr lang="en-GB" dirty="0" smtClean="0"/>
              <a:t>The energy range (0.5-4.0 GeV) is perfectly matched to future short and long baseline experiments</a:t>
            </a:r>
          </a:p>
          <a:p>
            <a:pPr lvl="1"/>
            <a:r>
              <a:rPr lang="en-GB" dirty="0" smtClean="0"/>
              <a:t>Momentum measurement using the first 4 meters of </a:t>
            </a:r>
            <a:r>
              <a:rPr lang="en-GB" dirty="0" smtClean="0">
                <a:latin typeface="Symbol" charset="2"/>
                <a:cs typeface="Symbol" charset="2"/>
              </a:rPr>
              <a:t>m</a:t>
            </a:r>
            <a:r>
              <a:rPr lang="en-GB" dirty="0" smtClean="0"/>
              <a:t> track       (130 stopping </a:t>
            </a:r>
            <a:r>
              <a:rPr lang="en-GB" dirty="0" err="1" smtClean="0">
                <a:latin typeface="Symbol" panose="05050102010706020507" pitchFamily="18" charset="2"/>
              </a:rPr>
              <a:t>m</a:t>
            </a:r>
            <a:r>
              <a:rPr lang="en-GB" dirty="0" err="1" smtClean="0"/>
              <a:t>s</a:t>
            </a:r>
            <a:r>
              <a:rPr lang="en-GB" dirty="0" smtClean="0"/>
              <a:t> from </a:t>
            </a:r>
            <a:r>
              <a:rPr lang="en-GB" dirty="0" err="1" smtClean="0">
                <a:latin typeface="Symbol" panose="05050102010706020507" pitchFamily="18" charset="2"/>
              </a:rPr>
              <a:t>nm</a:t>
            </a:r>
            <a:r>
              <a:rPr lang="en-GB" dirty="0" err="1" smtClean="0"/>
              <a:t>CC</a:t>
            </a:r>
            <a:r>
              <a:rPr lang="en-GB" dirty="0" smtClean="0"/>
              <a:t> in the upstream rock)</a:t>
            </a:r>
          </a:p>
          <a:p>
            <a:pPr lvl="1"/>
            <a:endParaRPr lang="en-GB" dirty="0"/>
          </a:p>
          <a:p>
            <a:pPr lvl="1"/>
            <a:endParaRPr lang="en-GB" dirty="0" smtClean="0"/>
          </a:p>
          <a:p>
            <a:pPr lvl="1">
              <a:buNone/>
            </a:pPr>
            <a:endParaRPr lang="en-GB" dirty="0"/>
          </a:p>
          <a:p>
            <a:pPr lvl="1"/>
            <a:endParaRPr lang="en-GB" dirty="0" smtClean="0"/>
          </a:p>
          <a:p>
            <a:pPr lvl="1"/>
            <a:endParaRPr lang="en-GB" dirty="0"/>
          </a:p>
          <a:p>
            <a:pPr lvl="1"/>
            <a:endParaRPr lang="en-GB" dirty="0" smtClean="0"/>
          </a:p>
          <a:p>
            <a:pPr lvl="1"/>
            <a:endParaRPr lang="en-GB" dirty="0" smtClean="0"/>
          </a:p>
          <a:p>
            <a:endParaRPr lang="en-GB" dirty="0" smtClean="0"/>
          </a:p>
          <a:p>
            <a:pPr marL="0" indent="0">
              <a:buNone/>
            </a:pPr>
            <a:endParaRPr lang="en-GB" dirty="0" smtClean="0"/>
          </a:p>
          <a:p>
            <a:r>
              <a:rPr lang="en-GB" dirty="0" smtClean="0"/>
              <a:t>Good resolution over the full muon momentum range</a:t>
            </a:r>
            <a:endParaRPr lang="en-US" dirty="0" smtClean="0"/>
          </a:p>
          <a:p>
            <a:r>
              <a:rPr lang="en-GB" dirty="0" smtClean="0"/>
              <a:t>Higher statistics and extension to full CNGS sample ongoing</a:t>
            </a:r>
            <a:endParaRPr lang="en-US" dirty="0" smtClean="0"/>
          </a:p>
          <a:p>
            <a:endParaRPr lang="en-US" dirty="0"/>
          </a:p>
        </p:txBody>
      </p:sp>
      <p:sp>
        <p:nvSpPr>
          <p:cNvPr id="2" name="Title 1"/>
          <p:cNvSpPr>
            <a:spLocks noGrp="1"/>
          </p:cNvSpPr>
          <p:nvPr>
            <p:ph type="title"/>
          </p:nvPr>
        </p:nvSpPr>
        <p:spPr/>
        <p:txBody>
          <a:bodyPr>
            <a:normAutofit fontScale="90000"/>
          </a:bodyPr>
          <a:lstStyle/>
          <a:p>
            <a:r>
              <a:rPr lang="en-US" dirty="0" smtClean="0"/>
              <a:t>Muon momentum by multiple scattering</a:t>
            </a:r>
            <a:endParaRPr lang="en-US" dirty="0"/>
          </a:p>
        </p:txBody>
      </p:sp>
      <p:grpSp>
        <p:nvGrpSpPr>
          <p:cNvPr id="12" name="Group 11"/>
          <p:cNvGrpSpPr/>
          <p:nvPr/>
        </p:nvGrpSpPr>
        <p:grpSpPr>
          <a:xfrm>
            <a:off x="705077" y="2652067"/>
            <a:ext cx="4378227" cy="2976285"/>
            <a:chOff x="705077" y="2691428"/>
            <a:chExt cx="4378227" cy="2976285"/>
          </a:xfrm>
        </p:grpSpPr>
        <p:pic>
          <p:nvPicPr>
            <p:cNvPr id="7" name="Picture 6"/>
            <p:cNvPicPr>
              <a:picLocks/>
            </p:cNvPicPr>
            <p:nvPr/>
          </p:nvPicPr>
          <p:blipFill>
            <a:blip r:embed="rId2" cstate="email">
              <a:extLst>
                <a:ext uri="{28A0092B-C50C-407E-A947-70E740481C1C}">
                  <a14:useLocalDpi xmlns:a14="http://schemas.microsoft.com/office/drawing/2010/main"/>
                </a:ext>
              </a:extLst>
            </a:blip>
            <a:stretch>
              <a:fillRect/>
            </a:stretch>
          </p:blipFill>
          <p:spPr>
            <a:xfrm>
              <a:off x="1141688" y="2924513"/>
              <a:ext cx="3556001" cy="2743200"/>
            </a:xfrm>
            <a:prstGeom prst="rect">
              <a:avLst/>
            </a:prstGeom>
          </p:spPr>
        </p:pic>
        <p:sp>
          <p:nvSpPr>
            <p:cNvPr id="8" name="Rectangle 7"/>
            <p:cNvSpPr/>
            <p:nvPr/>
          </p:nvSpPr>
          <p:spPr>
            <a:xfrm>
              <a:off x="705077" y="2691428"/>
              <a:ext cx="4378227" cy="430887"/>
            </a:xfrm>
            <a:prstGeom prst="rect">
              <a:avLst/>
            </a:prstGeom>
          </p:spPr>
          <p:txBody>
            <a:bodyPr wrap="square">
              <a:spAutoFit/>
            </a:bodyPr>
            <a:lstStyle/>
            <a:p>
              <a:pPr algn="ctr" defTabSz="457200" fontAlgn="base">
                <a:spcBef>
                  <a:spcPct val="0"/>
                </a:spcBef>
                <a:spcAft>
                  <a:spcPct val="0"/>
                </a:spcAft>
              </a:pPr>
              <a:r>
                <a:rPr lang="en-US" sz="2200" dirty="0" smtClean="0">
                  <a:solidFill>
                    <a:schemeClr val="accent2"/>
                  </a:solidFill>
                  <a:latin typeface="+mn-lt"/>
                  <a:ea typeface="MS PGothic" pitchFamily="34" charset="-128"/>
                </a:rPr>
                <a:t>MS </a:t>
              </a:r>
              <a:r>
                <a:rPr lang="en-US" sz="2200" dirty="0" err="1">
                  <a:solidFill>
                    <a:schemeClr val="accent2"/>
                  </a:solidFill>
                  <a:latin typeface="+mn-lt"/>
                  <a:ea typeface="MS PGothic" pitchFamily="34" charset="-128"/>
                </a:rPr>
                <a:t>p</a:t>
              </a:r>
              <a:r>
                <a:rPr lang="en-US" sz="2200" baseline="-25000" dirty="0" err="1">
                  <a:solidFill>
                    <a:schemeClr val="accent2"/>
                  </a:solidFill>
                  <a:latin typeface="+mn-lt"/>
                  <a:ea typeface="MS PGothic" pitchFamily="34" charset="-128"/>
                </a:rPr>
                <a:t>MS</a:t>
              </a:r>
              <a:r>
                <a:rPr lang="en-US" sz="2200" baseline="-25000" dirty="0">
                  <a:solidFill>
                    <a:schemeClr val="accent2"/>
                  </a:solidFill>
                  <a:latin typeface="+mn-lt"/>
                  <a:ea typeface="MS PGothic" pitchFamily="34" charset="-128"/>
                </a:rPr>
                <a:t> </a:t>
              </a:r>
              <a:r>
                <a:rPr lang="en-US" sz="2200" dirty="0">
                  <a:solidFill>
                    <a:schemeClr val="accent2"/>
                  </a:solidFill>
                  <a:latin typeface="+mn-lt"/>
                  <a:ea typeface="MS PGothic" pitchFamily="34" charset="-128"/>
                </a:rPr>
                <a:t> </a:t>
              </a:r>
              <a:r>
                <a:rPr lang="en-US" sz="2200" dirty="0" err="1">
                  <a:solidFill>
                    <a:schemeClr val="accent2"/>
                  </a:solidFill>
                  <a:latin typeface="+mn-lt"/>
                  <a:ea typeface="MS PGothic" pitchFamily="34" charset="-128"/>
                </a:rPr>
                <a:t>vs</a:t>
              </a:r>
              <a:r>
                <a:rPr lang="en-US" sz="2200" dirty="0" smtClean="0">
                  <a:solidFill>
                    <a:schemeClr val="accent2"/>
                  </a:solidFill>
                  <a:latin typeface="+mn-lt"/>
                  <a:ea typeface="MS PGothic" pitchFamily="34" charset="-128"/>
                </a:rPr>
                <a:t> </a:t>
              </a:r>
              <a:r>
                <a:rPr lang="en-US" sz="2200" dirty="0" err="1" smtClean="0">
                  <a:solidFill>
                    <a:schemeClr val="accent2"/>
                  </a:solidFill>
                  <a:latin typeface="+mn-lt"/>
                  <a:ea typeface="MS PGothic" pitchFamily="34" charset="-128"/>
                </a:rPr>
                <a:t>calorimetry</a:t>
              </a:r>
              <a:r>
                <a:rPr lang="en-US" sz="2200" dirty="0" smtClean="0">
                  <a:solidFill>
                    <a:schemeClr val="accent2"/>
                  </a:solidFill>
                  <a:latin typeface="+mn-lt"/>
                  <a:ea typeface="MS PGothic" pitchFamily="34" charset="-128"/>
                </a:rPr>
                <a:t>   </a:t>
              </a:r>
              <a:r>
                <a:rPr lang="en-US" sz="2200" dirty="0" err="1">
                  <a:solidFill>
                    <a:schemeClr val="accent2"/>
                  </a:solidFill>
                  <a:latin typeface="+mn-lt"/>
                  <a:ea typeface="MS PGothic" pitchFamily="34" charset="-128"/>
                </a:rPr>
                <a:t>p</a:t>
              </a:r>
              <a:r>
                <a:rPr lang="en-US" sz="2200" baseline="-25000" dirty="0" err="1">
                  <a:solidFill>
                    <a:schemeClr val="accent2"/>
                  </a:solidFill>
                  <a:latin typeface="+mn-lt"/>
                  <a:ea typeface="MS PGothic" pitchFamily="34" charset="-128"/>
                </a:rPr>
                <a:t>cal</a:t>
              </a:r>
              <a:endParaRPr lang="en-US" sz="2200" dirty="0">
                <a:solidFill>
                  <a:schemeClr val="accent2"/>
                </a:solidFill>
                <a:latin typeface="+mn-lt"/>
                <a:ea typeface="MS PGothic" pitchFamily="34" charset="-128"/>
              </a:endParaRPr>
            </a:p>
          </p:txBody>
        </p:sp>
      </p:grpSp>
      <p:grpSp>
        <p:nvGrpSpPr>
          <p:cNvPr id="13" name="Group 12"/>
          <p:cNvGrpSpPr/>
          <p:nvPr/>
        </p:nvGrpSpPr>
        <p:grpSpPr>
          <a:xfrm>
            <a:off x="5354383" y="2651374"/>
            <a:ext cx="3619500" cy="2976978"/>
            <a:chOff x="5487731" y="2673094"/>
            <a:chExt cx="3619500" cy="2976978"/>
          </a:xfrm>
        </p:grpSpPr>
        <p:pic>
          <p:nvPicPr>
            <p:cNvPr id="6" name="Picture 5"/>
            <p:cNvPicPr>
              <a:picLocks/>
            </p:cNvPicPr>
            <p:nvPr/>
          </p:nvPicPr>
          <p:blipFill>
            <a:blip r:embed="rId3" cstate="email">
              <a:extLst>
                <a:ext uri="{28A0092B-C50C-407E-A947-70E740481C1C}">
                  <a14:useLocalDpi xmlns:a14="http://schemas.microsoft.com/office/drawing/2010/main"/>
                </a:ext>
              </a:extLst>
            </a:blip>
            <a:stretch>
              <a:fillRect/>
            </a:stretch>
          </p:blipFill>
          <p:spPr>
            <a:xfrm>
              <a:off x="5487731" y="2906872"/>
              <a:ext cx="3619500" cy="2743200"/>
            </a:xfrm>
            <a:prstGeom prst="rect">
              <a:avLst/>
            </a:prstGeom>
          </p:spPr>
        </p:pic>
        <p:sp>
          <p:nvSpPr>
            <p:cNvPr id="9" name="Rectangle 8"/>
            <p:cNvSpPr/>
            <p:nvPr/>
          </p:nvSpPr>
          <p:spPr>
            <a:xfrm>
              <a:off x="5541892" y="2673094"/>
              <a:ext cx="3498665" cy="430887"/>
            </a:xfrm>
            <a:prstGeom prst="rect">
              <a:avLst/>
            </a:prstGeom>
          </p:spPr>
          <p:txBody>
            <a:bodyPr wrap="none">
              <a:spAutoFit/>
            </a:bodyPr>
            <a:lstStyle/>
            <a:p>
              <a:pPr defTabSz="457200" fontAlgn="base">
                <a:spcBef>
                  <a:spcPct val="0"/>
                </a:spcBef>
                <a:spcAft>
                  <a:spcPct val="0"/>
                </a:spcAft>
              </a:pPr>
              <a:r>
                <a:rPr lang="en-US" sz="2200" dirty="0">
                  <a:solidFill>
                    <a:schemeClr val="accent2"/>
                  </a:solidFill>
                  <a:latin typeface="+mn-lt"/>
                  <a:ea typeface="MS PGothic" pitchFamily="34" charset="-128"/>
                </a:rPr>
                <a:t>Event by event ratio  </a:t>
              </a:r>
              <a:r>
                <a:rPr lang="en-US" sz="2200" dirty="0" err="1">
                  <a:solidFill>
                    <a:schemeClr val="accent2"/>
                  </a:solidFill>
                  <a:latin typeface="+mn-lt"/>
                  <a:ea typeface="MS PGothic" pitchFamily="34" charset="-128"/>
                </a:rPr>
                <a:t>p</a:t>
              </a:r>
              <a:r>
                <a:rPr lang="en-US" sz="2200" baseline="-25000" dirty="0" err="1">
                  <a:solidFill>
                    <a:schemeClr val="accent2"/>
                  </a:solidFill>
                  <a:latin typeface="+mn-lt"/>
                  <a:ea typeface="MS PGothic" pitchFamily="34" charset="-128"/>
                </a:rPr>
                <a:t>MS</a:t>
              </a:r>
              <a:r>
                <a:rPr lang="en-US" sz="2200" baseline="-25000" dirty="0">
                  <a:solidFill>
                    <a:schemeClr val="accent2"/>
                  </a:solidFill>
                  <a:latin typeface="+mn-lt"/>
                  <a:ea typeface="MS PGothic" pitchFamily="34" charset="-128"/>
                </a:rPr>
                <a:t> </a:t>
              </a:r>
              <a:r>
                <a:rPr lang="en-US" sz="2200" dirty="0" smtClean="0">
                  <a:solidFill>
                    <a:schemeClr val="accent2"/>
                  </a:solidFill>
                  <a:latin typeface="+mn-lt"/>
                  <a:ea typeface="MS PGothic" pitchFamily="34" charset="-128"/>
                </a:rPr>
                <a:t>/</a:t>
              </a:r>
              <a:r>
                <a:rPr lang="en-US" sz="2200" dirty="0" err="1" smtClean="0">
                  <a:solidFill>
                    <a:schemeClr val="accent2"/>
                  </a:solidFill>
                  <a:latin typeface="+mn-lt"/>
                  <a:ea typeface="MS PGothic" pitchFamily="34" charset="-128"/>
                </a:rPr>
                <a:t>p</a:t>
              </a:r>
              <a:r>
                <a:rPr lang="en-US" sz="2200" baseline="-25000" dirty="0" err="1" smtClean="0">
                  <a:solidFill>
                    <a:schemeClr val="accent2"/>
                  </a:solidFill>
                  <a:latin typeface="+mn-lt"/>
                  <a:ea typeface="MS PGothic" pitchFamily="34" charset="-128"/>
                </a:rPr>
                <a:t>cal</a:t>
              </a:r>
              <a:endParaRPr lang="en-US" sz="2200" dirty="0">
                <a:solidFill>
                  <a:schemeClr val="accent2"/>
                </a:solidFill>
                <a:latin typeface="+mn-lt"/>
                <a:ea typeface="MS PGothic" pitchFamily="34" charset="-128"/>
              </a:endParaRPr>
            </a:p>
          </p:txBody>
        </p:sp>
      </p:grpSp>
      <p:sp>
        <p:nvSpPr>
          <p:cNvPr id="4" name="Footer Placeholder 3"/>
          <p:cNvSpPr>
            <a:spLocks noGrp="1"/>
          </p:cNvSpPr>
          <p:nvPr>
            <p:ph type="ftr" sz="quarter" idx="11"/>
          </p:nvPr>
        </p:nvSpPr>
        <p:spPr/>
        <p:txBody>
          <a:bodyPr/>
          <a:lstStyle/>
          <a:p>
            <a:r>
              <a:rPr lang="en-US" smtClean="0"/>
              <a:t>NNN13 Kavli IPMU, 11-13 November 2013</a:t>
            </a:r>
            <a:endParaRPr lang="en-US" dirty="0"/>
          </a:p>
        </p:txBody>
      </p:sp>
      <p:sp>
        <p:nvSpPr>
          <p:cNvPr id="10" name="Slide Number Placeholder 9"/>
          <p:cNvSpPr>
            <a:spLocks noGrp="1"/>
          </p:cNvSpPr>
          <p:nvPr>
            <p:ph type="sldNum" sz="quarter" idx="12"/>
          </p:nvPr>
        </p:nvSpPr>
        <p:spPr/>
        <p:txBody>
          <a:bodyPr/>
          <a:lstStyle/>
          <a:p>
            <a:fld id="{32E078FD-697A-2C4E-8882-8A2428AF562E}" type="slidenum">
              <a:rPr lang="en-US" smtClean="0"/>
              <a:pPr/>
              <a:t>15</a:t>
            </a:fld>
            <a:endParaRPr lang="en-US"/>
          </a:p>
        </p:txBody>
      </p:sp>
    </p:spTree>
    <p:extLst>
      <p:ext uri="{BB962C8B-B14F-4D97-AF65-F5344CB8AC3E}">
        <p14:creationId xmlns:p14="http://schemas.microsoft.com/office/powerpoint/2010/main" val="1469313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FF"/>
                </a:solidFill>
                <a:latin typeface="Helvetica" charset="0"/>
                <a:cs typeface="Arial" charset="0"/>
              </a:rPr>
              <a:t>3D reconstruction  (example of stopping µ)</a:t>
            </a:r>
            <a:endParaRPr lang="en-US" dirty="0"/>
          </a:p>
        </p:txBody>
      </p:sp>
      <p:pic>
        <p:nvPicPr>
          <p:cNvPr id="6" name="Picture 5" descr="mu_3d_reco_imag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700" y="630238"/>
            <a:ext cx="5160963" cy="3340100"/>
          </a:xfrm>
          <a:prstGeom prst="rect">
            <a:avLst/>
          </a:prstGeom>
          <a:noFill/>
          <a:ln w="9525">
            <a:noFill/>
            <a:miter lim="800000"/>
            <a:headEnd/>
            <a:tailEnd/>
          </a:ln>
        </p:spPr>
      </p:pic>
      <p:sp>
        <p:nvSpPr>
          <p:cNvPr id="7" name="TextBox 33"/>
          <p:cNvSpPr txBox="1">
            <a:spLocks noChangeArrowheads="1"/>
          </p:cNvSpPr>
          <p:nvPr/>
        </p:nvSpPr>
        <p:spPr bwMode="auto">
          <a:xfrm>
            <a:off x="4329111" y="984181"/>
            <a:ext cx="5540377" cy="707886"/>
          </a:xfrm>
          <a:prstGeom prst="rect">
            <a:avLst/>
          </a:prstGeom>
          <a:noFill/>
          <a:ln w="9525">
            <a:noFill/>
            <a:miter lim="800000"/>
            <a:headEnd/>
            <a:tailEnd/>
          </a:ln>
        </p:spPr>
        <p:txBody>
          <a:bodyPr wrap="square">
            <a:spAutoFit/>
          </a:bodyPr>
          <a:lstStyle/>
          <a:p>
            <a:pPr defTabSz="914400"/>
            <a:r>
              <a:rPr lang="en-US" sz="2000" b="1" dirty="0">
                <a:solidFill>
                  <a:srgbClr val="FF0000"/>
                </a:solidFill>
                <a:latin typeface="Comic Sans MS" pitchFamily="66" charset="0"/>
                <a:cs typeface="Arial" charset="0"/>
              </a:rPr>
              <a:t>NEW</a:t>
            </a:r>
            <a:r>
              <a:rPr lang="en-US" sz="2000" dirty="0">
                <a:solidFill>
                  <a:srgbClr val="000000"/>
                </a:solidFill>
                <a:latin typeface="Comic Sans MS" pitchFamily="66" charset="0"/>
                <a:cs typeface="Arial" charset="0"/>
              </a:rPr>
              <a:t>: Simultaneous  </a:t>
            </a:r>
            <a:r>
              <a:rPr lang="en-US" sz="2000" b="1" dirty="0">
                <a:solidFill>
                  <a:srgbClr val="000000"/>
                </a:solidFill>
                <a:latin typeface="Comic Sans MS" pitchFamily="66" charset="0"/>
                <a:cs typeface="Arial" charset="0"/>
              </a:rPr>
              <a:t>3D</a:t>
            </a:r>
            <a:r>
              <a:rPr lang="en-US" sz="2000" dirty="0">
                <a:solidFill>
                  <a:srgbClr val="000000"/>
                </a:solidFill>
                <a:latin typeface="Comic Sans MS" pitchFamily="66" charset="0"/>
                <a:cs typeface="Arial" charset="0"/>
              </a:rPr>
              <a:t> polygonal  fit </a:t>
            </a:r>
            <a:r>
              <a:rPr lang="en-US" sz="2000" dirty="0">
                <a:solidFill>
                  <a:srgbClr val="000000"/>
                </a:solidFill>
                <a:latin typeface="Comic Sans MS" pitchFamily="66" charset="0"/>
                <a:cs typeface="Arial" charset="0"/>
                <a:sym typeface="Wingdings" pitchFamily="2" charset="2"/>
              </a:rPr>
              <a:t></a:t>
            </a:r>
            <a:r>
              <a:rPr lang="en-US" sz="2000" b="1" dirty="0">
                <a:solidFill>
                  <a:srgbClr val="000000"/>
                </a:solidFill>
                <a:latin typeface="Comic Sans MS" pitchFamily="66" charset="0"/>
                <a:cs typeface="Arial" charset="0"/>
              </a:rPr>
              <a:t>2D </a:t>
            </a:r>
            <a:r>
              <a:rPr lang="en-US" sz="2000" dirty="0">
                <a:solidFill>
                  <a:srgbClr val="000000"/>
                </a:solidFill>
                <a:latin typeface="Comic Sans MS" pitchFamily="66" charset="0"/>
                <a:cs typeface="Arial" charset="0"/>
              </a:rPr>
              <a:t>hit-to-hit associations no longer needed</a:t>
            </a:r>
            <a:endParaRPr lang="en-US" sz="2000" dirty="0">
              <a:latin typeface="Comic Sans MS" pitchFamily="66" charset="0"/>
              <a:cs typeface="Arial" charset="0"/>
            </a:endParaRPr>
          </a:p>
        </p:txBody>
      </p:sp>
      <p:sp>
        <p:nvSpPr>
          <p:cNvPr id="8" name="TextBox 33"/>
          <p:cNvSpPr txBox="1">
            <a:spLocks noChangeArrowheads="1"/>
          </p:cNvSpPr>
          <p:nvPr/>
        </p:nvSpPr>
        <p:spPr bwMode="auto">
          <a:xfrm>
            <a:off x="5619752" y="2403346"/>
            <a:ext cx="3776588" cy="769441"/>
          </a:xfrm>
          <a:prstGeom prst="rect">
            <a:avLst/>
          </a:prstGeom>
          <a:noFill/>
          <a:ln w="9525">
            <a:noFill/>
            <a:miter lim="800000"/>
            <a:headEnd/>
            <a:tailEnd/>
          </a:ln>
        </p:spPr>
        <p:txBody>
          <a:bodyPr wrap="square">
            <a:spAutoFit/>
          </a:bodyPr>
          <a:lstStyle/>
          <a:p>
            <a:pPr algn="ctr" defTabSz="914400"/>
            <a:r>
              <a:rPr lang="en-US" sz="2200" dirty="0" err="1">
                <a:solidFill>
                  <a:schemeClr val="accent2"/>
                </a:solidFill>
                <a:latin typeface="Arial" charset="0"/>
                <a:cs typeface="Arial" charset="0"/>
              </a:rPr>
              <a:t>Adv.High</a:t>
            </a:r>
            <a:r>
              <a:rPr lang="en-US" sz="2200" dirty="0">
                <a:solidFill>
                  <a:schemeClr val="accent2"/>
                </a:solidFill>
                <a:latin typeface="Arial" charset="0"/>
                <a:cs typeface="Arial" charset="0"/>
              </a:rPr>
              <a:t> Energy Phys.</a:t>
            </a:r>
            <a:r>
              <a:rPr lang="en-US" sz="2200" dirty="0" smtClean="0">
                <a:solidFill>
                  <a:schemeClr val="accent2"/>
                </a:solidFill>
                <a:latin typeface="Arial" charset="0"/>
                <a:cs typeface="Arial" charset="0"/>
              </a:rPr>
              <a:t> </a:t>
            </a:r>
          </a:p>
          <a:p>
            <a:pPr algn="ctr" defTabSz="914400"/>
            <a:r>
              <a:rPr lang="en-US" sz="2200" dirty="0" smtClean="0">
                <a:solidFill>
                  <a:schemeClr val="accent2"/>
                </a:solidFill>
                <a:latin typeface="Arial" charset="0"/>
                <a:cs typeface="Arial" charset="0"/>
              </a:rPr>
              <a:t>2013 </a:t>
            </a:r>
            <a:r>
              <a:rPr lang="en-US" sz="2200" dirty="0">
                <a:solidFill>
                  <a:schemeClr val="accent2"/>
                </a:solidFill>
                <a:latin typeface="Arial" charset="0"/>
                <a:cs typeface="Arial" charset="0"/>
              </a:rPr>
              <a:t>(2013</a:t>
            </a:r>
            <a:r>
              <a:rPr lang="en-US" sz="2200" dirty="0" smtClean="0">
                <a:solidFill>
                  <a:schemeClr val="accent2"/>
                </a:solidFill>
                <a:latin typeface="Arial" charset="0"/>
                <a:cs typeface="Arial" charset="0"/>
              </a:rPr>
              <a:t>)260820 </a:t>
            </a:r>
            <a:endParaRPr lang="en-US" sz="2200" dirty="0">
              <a:solidFill>
                <a:schemeClr val="accent2"/>
              </a:solidFill>
              <a:latin typeface="Arial" charset="0"/>
              <a:cs typeface="Arial" charset="0"/>
            </a:endParaRPr>
          </a:p>
        </p:txBody>
      </p:sp>
      <p:grpSp>
        <p:nvGrpSpPr>
          <p:cNvPr id="3" name="Group 18"/>
          <p:cNvGrpSpPr>
            <a:grpSpLocks/>
          </p:cNvGrpSpPr>
          <p:nvPr/>
        </p:nvGrpSpPr>
        <p:grpSpPr bwMode="auto">
          <a:xfrm>
            <a:off x="225427" y="4184650"/>
            <a:ext cx="6024563" cy="2216150"/>
            <a:chOff x="142" y="2636"/>
            <a:chExt cx="3795" cy="1396"/>
          </a:xfrm>
        </p:grpSpPr>
        <p:grpSp>
          <p:nvGrpSpPr>
            <p:cNvPr id="5" name="Group 17"/>
            <p:cNvGrpSpPr>
              <a:grpSpLocks/>
            </p:cNvGrpSpPr>
            <p:nvPr/>
          </p:nvGrpSpPr>
          <p:grpSpPr bwMode="auto">
            <a:xfrm>
              <a:off x="142" y="2636"/>
              <a:ext cx="3795" cy="1396"/>
              <a:chOff x="142" y="2636"/>
              <a:chExt cx="3795" cy="1396"/>
            </a:xfrm>
          </p:grpSpPr>
          <p:pic>
            <p:nvPicPr>
              <p:cNvPr id="12" name="Picture 3"/>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2" y="3353"/>
                <a:ext cx="3783" cy="679"/>
              </a:xfrm>
              <a:prstGeom prst="rect">
                <a:avLst/>
              </a:prstGeom>
              <a:noFill/>
              <a:ln w="9525">
                <a:noFill/>
                <a:miter lim="800000"/>
                <a:headEnd/>
                <a:tailEnd/>
              </a:ln>
            </p:spPr>
          </p:pic>
          <p:pic>
            <p:nvPicPr>
              <p:cNvPr id="13" name="Picture 4"/>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2" y="2636"/>
                <a:ext cx="3795" cy="679"/>
              </a:xfrm>
              <a:prstGeom prst="rect">
                <a:avLst/>
              </a:prstGeom>
              <a:noFill/>
              <a:ln w="9525">
                <a:noFill/>
                <a:miter lim="800000"/>
                <a:headEnd/>
                <a:tailEnd/>
              </a:ln>
            </p:spPr>
          </p:pic>
          <p:sp>
            <p:nvSpPr>
              <p:cNvPr id="14" name="Rectangle 1112"/>
              <p:cNvSpPr>
                <a:spLocks noChangeArrowheads="1"/>
              </p:cNvSpPr>
              <p:nvPr/>
            </p:nvSpPr>
            <p:spPr bwMode="auto">
              <a:xfrm>
                <a:off x="480" y="2976"/>
                <a:ext cx="1384" cy="252"/>
              </a:xfrm>
              <a:prstGeom prst="rect">
                <a:avLst/>
              </a:prstGeom>
              <a:noFill/>
              <a:ln w="9525">
                <a:noFill/>
                <a:miter lim="800000"/>
                <a:headEnd/>
                <a:tailEnd/>
              </a:ln>
            </p:spPr>
            <p:txBody>
              <a:bodyPr wrap="none">
                <a:spAutoFit/>
              </a:bodyPr>
              <a:lstStyle/>
              <a:p>
                <a:pPr defTabSz="914400" eaLnBrk="0" hangingPunct="0"/>
                <a:r>
                  <a:rPr lang="en-US" sz="2000" i="1">
                    <a:solidFill>
                      <a:srgbClr val="FFFFFF"/>
                    </a:solidFill>
                    <a:latin typeface="Comic Sans MS" pitchFamily="66" charset="0"/>
                    <a:cs typeface="Arial" charset="0"/>
                  </a:rPr>
                  <a:t>T300 real event</a:t>
                </a:r>
                <a:endParaRPr lang="en-GB" sz="2000" i="1">
                  <a:solidFill>
                    <a:srgbClr val="FFFFFF"/>
                  </a:solidFill>
                  <a:latin typeface="Comic Sans MS" pitchFamily="66" charset="0"/>
                  <a:cs typeface="Arial" charset="0"/>
                </a:endParaRPr>
              </a:p>
            </p:txBody>
          </p:sp>
          <p:sp>
            <p:nvSpPr>
              <p:cNvPr id="15" name="Text Box 13"/>
              <p:cNvSpPr txBox="1">
                <a:spLocks noChangeArrowheads="1"/>
              </p:cNvSpPr>
              <p:nvPr/>
            </p:nvSpPr>
            <p:spPr bwMode="auto">
              <a:xfrm>
                <a:off x="2446" y="3322"/>
                <a:ext cx="1236" cy="233"/>
              </a:xfrm>
              <a:prstGeom prst="rect">
                <a:avLst/>
              </a:prstGeom>
              <a:noFill/>
              <a:ln w="9525">
                <a:noFill/>
                <a:miter lim="800000"/>
                <a:headEnd/>
                <a:tailEnd/>
              </a:ln>
            </p:spPr>
            <p:txBody>
              <a:bodyPr wrap="none">
                <a:spAutoFit/>
              </a:bodyPr>
              <a:lstStyle/>
              <a:p>
                <a:r>
                  <a:rPr lang="en-US" sz="1800">
                    <a:latin typeface="Comic Sans MS" pitchFamily="66" charset="0"/>
                    <a:cs typeface="Arial" charset="0"/>
                  </a:rPr>
                  <a:t>Induction 2 view</a:t>
                </a:r>
              </a:p>
            </p:txBody>
          </p:sp>
        </p:grpSp>
        <p:sp>
          <p:nvSpPr>
            <p:cNvPr id="11" name="Text Box 12"/>
            <p:cNvSpPr txBox="1">
              <a:spLocks noChangeArrowheads="1"/>
            </p:cNvSpPr>
            <p:nvPr/>
          </p:nvSpPr>
          <p:spPr bwMode="auto">
            <a:xfrm>
              <a:off x="2430" y="2642"/>
              <a:ext cx="1110" cy="233"/>
            </a:xfrm>
            <a:prstGeom prst="rect">
              <a:avLst/>
            </a:prstGeom>
            <a:noFill/>
            <a:ln w="9525">
              <a:noFill/>
              <a:miter lim="800000"/>
              <a:headEnd/>
              <a:tailEnd/>
            </a:ln>
          </p:spPr>
          <p:txBody>
            <a:bodyPr wrap="none">
              <a:spAutoFit/>
            </a:bodyPr>
            <a:lstStyle/>
            <a:p>
              <a:r>
                <a:rPr lang="en-US" sz="1800">
                  <a:latin typeface="Comic Sans MS" pitchFamily="66" charset="0"/>
                  <a:cs typeface="Arial" charset="0"/>
                </a:rPr>
                <a:t>Collection view</a:t>
              </a:r>
            </a:p>
          </p:txBody>
        </p:sp>
      </p:grpSp>
      <p:grpSp>
        <p:nvGrpSpPr>
          <p:cNvPr id="9" name="Group 19"/>
          <p:cNvGrpSpPr>
            <a:grpSpLocks/>
          </p:cNvGrpSpPr>
          <p:nvPr/>
        </p:nvGrpSpPr>
        <p:grpSpPr bwMode="auto">
          <a:xfrm>
            <a:off x="6562724" y="4130676"/>
            <a:ext cx="1924050" cy="2312988"/>
            <a:chOff x="4134" y="2602"/>
            <a:chExt cx="1212" cy="1457"/>
          </a:xfrm>
        </p:grpSpPr>
        <p:pic>
          <p:nvPicPr>
            <p:cNvPr id="17" name="Picture 2"/>
            <p:cNvPicPr>
              <a:picLocks noChangeAspect="1" noChangeArrowheads="1"/>
            </p:cNvPicPr>
            <p:nvPr/>
          </p:nvPicPr>
          <p:blipFill>
            <a:blip r:embed="rId5"/>
            <a:srcRect/>
            <a:stretch>
              <a:fillRect/>
            </a:stretch>
          </p:blipFill>
          <p:spPr bwMode="auto">
            <a:xfrm>
              <a:off x="4141" y="2602"/>
              <a:ext cx="1175" cy="1426"/>
            </a:xfrm>
            <a:prstGeom prst="rect">
              <a:avLst/>
            </a:prstGeom>
            <a:noFill/>
            <a:ln w="9525">
              <a:noFill/>
              <a:miter lim="800000"/>
              <a:headEnd/>
              <a:tailEnd/>
            </a:ln>
          </p:spPr>
        </p:pic>
        <p:sp>
          <p:nvSpPr>
            <p:cNvPr id="18" name="Text Box 14"/>
            <p:cNvSpPr txBox="1">
              <a:spLocks noChangeArrowheads="1"/>
            </p:cNvSpPr>
            <p:nvPr/>
          </p:nvSpPr>
          <p:spPr bwMode="auto">
            <a:xfrm>
              <a:off x="4134" y="3826"/>
              <a:ext cx="1212" cy="233"/>
            </a:xfrm>
            <a:prstGeom prst="rect">
              <a:avLst/>
            </a:prstGeom>
            <a:noFill/>
            <a:ln w="9525">
              <a:noFill/>
              <a:miter lim="800000"/>
              <a:headEnd/>
              <a:tailEnd/>
            </a:ln>
          </p:spPr>
          <p:txBody>
            <a:bodyPr wrap="none">
              <a:spAutoFit/>
            </a:bodyPr>
            <a:lstStyle/>
            <a:p>
              <a:r>
                <a:rPr lang="en-US" sz="1800">
                  <a:latin typeface="Comic Sans MS" pitchFamily="66" charset="0"/>
                  <a:cs typeface="Arial" charset="0"/>
                </a:rPr>
                <a:t>Induction 1 view</a:t>
              </a:r>
            </a:p>
          </p:txBody>
        </p:sp>
      </p:grpSp>
      <p:sp>
        <p:nvSpPr>
          <p:cNvPr id="10" name="Footer Placeholder 9"/>
          <p:cNvSpPr>
            <a:spLocks noGrp="1"/>
          </p:cNvSpPr>
          <p:nvPr>
            <p:ph type="ftr" sz="quarter" idx="11"/>
          </p:nvPr>
        </p:nvSpPr>
        <p:spPr/>
        <p:txBody>
          <a:bodyPr/>
          <a:lstStyle/>
          <a:p>
            <a:r>
              <a:rPr lang="en-US" smtClean="0"/>
              <a:t>NNN13 Kavli IPMU, 11-13 November 2013</a:t>
            </a:r>
            <a:endParaRPr lang="en-US" dirty="0"/>
          </a:p>
        </p:txBody>
      </p:sp>
      <p:sp>
        <p:nvSpPr>
          <p:cNvPr id="16" name="Slide Number Placeholder 15"/>
          <p:cNvSpPr>
            <a:spLocks noGrp="1"/>
          </p:cNvSpPr>
          <p:nvPr>
            <p:ph type="sldNum" sz="quarter" idx="12"/>
          </p:nvPr>
        </p:nvSpPr>
        <p:spPr/>
        <p:txBody>
          <a:bodyPr/>
          <a:lstStyle/>
          <a:p>
            <a:fld id="{32E078FD-697A-2C4E-8882-8A2428AF562E}" type="slidenum">
              <a:rPr lang="en-US" smtClean="0"/>
              <a:pPr/>
              <a:t>16</a:t>
            </a:fld>
            <a:endParaRPr lang="en-US"/>
          </a:p>
        </p:txBody>
      </p:sp>
    </p:spTree>
    <p:extLst>
      <p:ext uri="{BB962C8B-B14F-4D97-AF65-F5344CB8AC3E}">
        <p14:creationId xmlns:p14="http://schemas.microsoft.com/office/powerpoint/2010/main" val="1612203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5260979"/>
            <a:ext cx="9906000" cy="1584325"/>
          </a:xfrm>
          <a:prstGeom prst="rect">
            <a:avLst/>
          </a:prstGeom>
          <a:noFill/>
          <a:ln w="9525">
            <a:noFill/>
            <a:miter lim="800000"/>
            <a:headEnd/>
            <a:tailEnd/>
          </a:ln>
        </p:spPr>
      </p:pic>
      <p:sp>
        <p:nvSpPr>
          <p:cNvPr id="7" name="AutoShape 2"/>
          <p:cNvSpPr txBox="1">
            <a:spLocks noChangeArrowheads="1"/>
          </p:cNvSpPr>
          <p:nvPr/>
        </p:nvSpPr>
        <p:spPr>
          <a:xfrm>
            <a:off x="1" y="-42902"/>
            <a:ext cx="9925110" cy="550902"/>
          </a:xfrm>
          <a:prstGeom prst="rect">
            <a:avLst/>
          </a:prstGeom>
          <a:solidFill>
            <a:schemeClr val="accent1">
              <a:lumMod val="75000"/>
            </a:schemeClr>
          </a:solidFill>
        </p:spPr>
        <p:txBody>
          <a:bodyPr vert="horz" lIns="91440" tIns="45720" rIns="91440" bIns="45720" rtlCol="0" anchor="ctr">
            <a:normAutofit fontScale="97500" lnSpcReduction="1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smtClean="0">
                <a:ln>
                  <a:noFill/>
                </a:ln>
                <a:solidFill>
                  <a:schemeClr val="bg1"/>
                </a:solidFill>
                <a:effectLst/>
                <a:uLnTx/>
                <a:uFillTx/>
                <a:latin typeface="Helvetica"/>
                <a:ea typeface="MS PGothic" pitchFamily="34" charset="-128"/>
                <a:cs typeface="Helvetica"/>
              </a:rPr>
              <a:t>Automation of reconstruction</a:t>
            </a:r>
          </a:p>
        </p:txBody>
      </p:sp>
      <p:sp>
        <p:nvSpPr>
          <p:cNvPr id="8" name="Rectangle 7"/>
          <p:cNvSpPr>
            <a:spLocks noChangeArrowheads="1"/>
          </p:cNvSpPr>
          <p:nvPr/>
        </p:nvSpPr>
        <p:spPr bwMode="auto">
          <a:xfrm>
            <a:off x="376238" y="566740"/>
            <a:ext cx="9301162" cy="3071610"/>
          </a:xfrm>
          <a:prstGeom prst="rect">
            <a:avLst/>
          </a:prstGeom>
          <a:noFill/>
          <a:ln w="9525">
            <a:noFill/>
            <a:miter lim="800000"/>
            <a:headEnd/>
            <a:tailEnd/>
          </a:ln>
        </p:spPr>
        <p:txBody>
          <a:bodyPr>
            <a:spAutoFit/>
          </a:bodyPr>
          <a:lstStyle/>
          <a:p>
            <a:pPr marL="228600" indent="-228600" defTabSz="914400">
              <a:spcAft>
                <a:spcPct val="30000"/>
              </a:spcAft>
              <a:buClr>
                <a:srgbClr val="FF0000"/>
              </a:buClr>
              <a:buSzPct val="150000"/>
              <a:buFont typeface="Symbol" pitchFamily="18" charset="2"/>
              <a:buChar char="·"/>
            </a:pPr>
            <a:r>
              <a:rPr lang="en-US" sz="2200" dirty="0">
                <a:latin typeface="Comic Sans MS" pitchFamily="66" charset="0"/>
              </a:rPr>
              <a:t>CNGS </a:t>
            </a:r>
            <a:r>
              <a:rPr lang="en-US" sz="2200" dirty="0">
                <a:latin typeface="Symbol" pitchFamily="18" charset="2"/>
              </a:rPr>
              <a:t>n</a:t>
            </a:r>
            <a:r>
              <a:rPr lang="en-US" sz="2200" dirty="0">
                <a:latin typeface="Comic Sans MS" pitchFamily="66" charset="0"/>
              </a:rPr>
              <a:t> event primary vertex: automatic reconstruction </a:t>
            </a:r>
          </a:p>
          <a:p>
            <a:pPr lvl="1" defTabSz="914400">
              <a:spcAft>
                <a:spcPct val="30000"/>
              </a:spcAft>
              <a:buClr>
                <a:srgbClr val="FF0000"/>
              </a:buClr>
              <a:buSzPct val="120000"/>
              <a:buFont typeface="Wingdings" pitchFamily="2" charset="2"/>
              <a:buChar char="Ø"/>
            </a:pPr>
            <a:r>
              <a:rPr lang="en-US" sz="2200" dirty="0">
                <a:latin typeface="Comic Sans MS" pitchFamily="66" charset="0"/>
              </a:rPr>
              <a:t>Validation with visually identified CNGS vertices </a:t>
            </a:r>
          </a:p>
          <a:p>
            <a:pPr lvl="1" defTabSz="914400">
              <a:spcAft>
                <a:spcPct val="30000"/>
              </a:spcAft>
              <a:buClr>
                <a:srgbClr val="FF0000"/>
              </a:buClr>
              <a:buSzPct val="120000"/>
              <a:buFont typeface="Wingdings" pitchFamily="2" charset="2"/>
              <a:buChar char="Ø"/>
            </a:pPr>
            <a:r>
              <a:rPr lang="en-US" sz="2200" dirty="0">
                <a:latin typeface="Comic Sans MS" pitchFamily="66" charset="0"/>
              </a:rPr>
              <a:t>algorithm efficiency ~ 97%</a:t>
            </a:r>
          </a:p>
          <a:p>
            <a:pPr marL="228600" indent="-228600" defTabSz="914400">
              <a:spcAft>
                <a:spcPct val="30000"/>
              </a:spcAft>
              <a:buClr>
                <a:srgbClr val="FF0000"/>
              </a:buClr>
              <a:buSzPct val="150000"/>
              <a:buFont typeface="Symbol" pitchFamily="18" charset="2"/>
              <a:buChar char="·"/>
            </a:pPr>
            <a:r>
              <a:rPr lang="en-US" sz="2200" dirty="0">
                <a:latin typeface="Comic Sans MS" pitchFamily="66" charset="0"/>
              </a:rPr>
              <a:t>automatic event segmentation algorithm</a:t>
            </a:r>
          </a:p>
          <a:p>
            <a:pPr lvl="1" defTabSz="914400">
              <a:spcAft>
                <a:spcPct val="30000"/>
              </a:spcAft>
              <a:buClr>
                <a:srgbClr val="FF0000"/>
              </a:buClr>
              <a:buSzPct val="120000"/>
              <a:buFont typeface="Wingdings" pitchFamily="2" charset="2"/>
              <a:buChar char="Ø"/>
            </a:pPr>
            <a:r>
              <a:rPr lang="en-US" sz="2200" dirty="0">
                <a:latin typeface="Comic Sans MS" pitchFamily="66" charset="0"/>
              </a:rPr>
              <a:t>Track identification</a:t>
            </a:r>
          </a:p>
          <a:p>
            <a:pPr lvl="1" defTabSz="914400">
              <a:spcAft>
                <a:spcPct val="30000"/>
              </a:spcAft>
              <a:buClr>
                <a:srgbClr val="FF0000"/>
              </a:buClr>
              <a:buSzPct val="120000"/>
              <a:buFont typeface="Wingdings" pitchFamily="2" charset="2"/>
              <a:buChar char="Ø"/>
            </a:pPr>
            <a:r>
              <a:rPr lang="en-US" sz="2200" dirty="0">
                <a:latin typeface="Comic Sans MS" pitchFamily="66" charset="0"/>
              </a:rPr>
              <a:t>Shower identification</a:t>
            </a:r>
          </a:p>
          <a:p>
            <a:pPr lvl="1" defTabSz="914400">
              <a:spcAft>
                <a:spcPct val="30000"/>
              </a:spcAft>
              <a:buClr>
                <a:srgbClr val="FF0000"/>
              </a:buClr>
              <a:buSzPct val="120000"/>
              <a:buFont typeface="Wingdings" pitchFamily="2" charset="2"/>
              <a:buChar char="Ø"/>
            </a:pPr>
            <a:r>
              <a:rPr lang="en-US" sz="2200" dirty="0">
                <a:latin typeface="Comic Sans MS" pitchFamily="66" charset="0"/>
              </a:rPr>
              <a:t>Ready in 2D, to be extended in 3D</a:t>
            </a:r>
          </a:p>
        </p:txBody>
      </p:sp>
      <p:grpSp>
        <p:nvGrpSpPr>
          <p:cNvPr id="3" name="Group 35"/>
          <p:cNvGrpSpPr>
            <a:grpSpLocks/>
          </p:cNvGrpSpPr>
          <p:nvPr/>
        </p:nvGrpSpPr>
        <p:grpSpPr bwMode="auto">
          <a:xfrm>
            <a:off x="0" y="3671892"/>
            <a:ext cx="9906000" cy="1597025"/>
            <a:chOff x="0" y="2313"/>
            <a:chExt cx="6240" cy="1006"/>
          </a:xfrm>
        </p:grpSpPr>
        <p:pic>
          <p:nvPicPr>
            <p:cNvPr id="10" name="Picture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2313"/>
              <a:ext cx="6240" cy="1006"/>
            </a:xfrm>
            <a:prstGeom prst="rect">
              <a:avLst/>
            </a:prstGeom>
            <a:noFill/>
            <a:ln w="9525">
              <a:noFill/>
              <a:miter lim="800000"/>
              <a:headEnd/>
              <a:tailEnd/>
            </a:ln>
          </p:spPr>
        </p:pic>
        <p:sp>
          <p:nvSpPr>
            <p:cNvPr id="11" name="TextBox 3"/>
            <p:cNvSpPr txBox="1">
              <a:spLocks noChangeArrowheads="1"/>
            </p:cNvSpPr>
            <p:nvPr/>
          </p:nvSpPr>
          <p:spPr bwMode="auto">
            <a:xfrm>
              <a:off x="150" y="2313"/>
              <a:ext cx="4545" cy="233"/>
            </a:xfrm>
            <a:prstGeom prst="rect">
              <a:avLst/>
            </a:prstGeom>
            <a:noFill/>
            <a:ln w="9525">
              <a:noFill/>
              <a:miter lim="800000"/>
              <a:headEnd/>
              <a:tailEnd/>
            </a:ln>
          </p:spPr>
          <p:txBody>
            <a:bodyPr wrap="none">
              <a:spAutoFit/>
            </a:bodyPr>
            <a:lstStyle/>
            <a:p>
              <a:pPr eaLnBrk="0" hangingPunct="0"/>
              <a:r>
                <a:rPr lang="en-GB" sz="1800" b="1">
                  <a:latin typeface="Comic Sans MS" pitchFamily="66" charset="0"/>
                  <a:cs typeface="Arial" charset="0"/>
                </a:rPr>
                <a:t>FIRST STAGE</a:t>
              </a:r>
              <a:r>
                <a:rPr lang="en-GB" sz="1800">
                  <a:latin typeface="Comic Sans MS" pitchFamily="66" charset="0"/>
                  <a:cs typeface="Arial" charset="0"/>
                </a:rPr>
                <a:t>, output from segmentation:  clusters and vertices</a:t>
              </a:r>
            </a:p>
          </p:txBody>
        </p:sp>
        <p:sp>
          <p:nvSpPr>
            <p:cNvPr id="12" name="Freeform 11"/>
            <p:cNvSpPr/>
            <p:nvPr/>
          </p:nvSpPr>
          <p:spPr>
            <a:xfrm>
              <a:off x="4785" y="2742"/>
              <a:ext cx="267" cy="135"/>
            </a:xfrm>
            <a:custGeom>
              <a:avLst/>
              <a:gdLst>
                <a:gd name="connsiteX0" fmla="*/ 38764 w 391700"/>
                <a:gd name="connsiteY0" fmla="*/ 116463 h 381040"/>
                <a:gd name="connsiteX1" fmla="*/ 235318 w 391700"/>
                <a:gd name="connsiteY1" fmla="*/ 347199 h 381040"/>
                <a:gd name="connsiteX2" fmla="*/ 337867 w 391700"/>
                <a:gd name="connsiteY2" fmla="*/ 372837 h 381040"/>
                <a:gd name="connsiteX3" fmla="*/ 372050 w 391700"/>
                <a:gd name="connsiteY3" fmla="*/ 278833 h 381040"/>
                <a:gd name="connsiteX4" fmla="*/ 30219 w 391700"/>
                <a:gd name="connsiteY4" fmla="*/ 5368 h 381040"/>
                <a:gd name="connsiteX5" fmla="*/ 38764 w 391700"/>
                <a:gd name="connsiteY5" fmla="*/ 116463 h 381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1700" h="381040">
                  <a:moveTo>
                    <a:pt x="38764" y="116463"/>
                  </a:moveTo>
                  <a:cubicBezTo>
                    <a:pt x="72947" y="173435"/>
                    <a:pt x="185468" y="304470"/>
                    <a:pt x="235318" y="347199"/>
                  </a:cubicBezTo>
                  <a:cubicBezTo>
                    <a:pt x="285169" y="389928"/>
                    <a:pt x="315078" y="384231"/>
                    <a:pt x="337867" y="372837"/>
                  </a:cubicBezTo>
                  <a:cubicBezTo>
                    <a:pt x="360656" y="361443"/>
                    <a:pt x="423325" y="340078"/>
                    <a:pt x="372050" y="278833"/>
                  </a:cubicBezTo>
                  <a:cubicBezTo>
                    <a:pt x="320775" y="217588"/>
                    <a:pt x="84342" y="32430"/>
                    <a:pt x="30219" y="5368"/>
                  </a:cubicBezTo>
                  <a:cubicBezTo>
                    <a:pt x="-23904" y="-21694"/>
                    <a:pt x="4581" y="59491"/>
                    <a:pt x="38764" y="116463"/>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sz="1600" i="1"/>
            </a:p>
          </p:txBody>
        </p:sp>
        <p:sp>
          <p:nvSpPr>
            <p:cNvPr id="13" name="Freeform 12"/>
            <p:cNvSpPr/>
            <p:nvPr/>
          </p:nvSpPr>
          <p:spPr>
            <a:xfrm>
              <a:off x="4559" y="2737"/>
              <a:ext cx="224" cy="86"/>
            </a:xfrm>
            <a:custGeom>
              <a:avLst/>
              <a:gdLst>
                <a:gd name="connsiteX0" fmla="*/ 267840 w 329201"/>
                <a:gd name="connsiteY0" fmla="*/ 120363 h 240004"/>
                <a:gd name="connsiteX1" fmla="*/ 54195 w 329201"/>
                <a:gd name="connsiteY1" fmla="*/ 722 h 240004"/>
                <a:gd name="connsiteX2" fmla="*/ 11466 w 329201"/>
                <a:gd name="connsiteY2" fmla="*/ 77634 h 240004"/>
                <a:gd name="connsiteX3" fmla="*/ 225111 w 329201"/>
                <a:gd name="connsiteY3" fmla="*/ 222913 h 240004"/>
                <a:gd name="connsiteX4" fmla="*/ 310569 w 329201"/>
                <a:gd name="connsiteY4" fmla="*/ 231459 h 240004"/>
                <a:gd name="connsiteX5" fmla="*/ 327660 w 329201"/>
                <a:gd name="connsiteY5" fmla="*/ 171638 h 240004"/>
                <a:gd name="connsiteX6" fmla="*/ 267840 w 329201"/>
                <a:gd name="connsiteY6" fmla="*/ 120363 h 240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201" h="240004">
                  <a:moveTo>
                    <a:pt x="267840" y="120363"/>
                  </a:moveTo>
                  <a:cubicBezTo>
                    <a:pt x="222263" y="91877"/>
                    <a:pt x="96924" y="7843"/>
                    <a:pt x="54195" y="722"/>
                  </a:cubicBezTo>
                  <a:cubicBezTo>
                    <a:pt x="11466" y="-6400"/>
                    <a:pt x="-17020" y="40602"/>
                    <a:pt x="11466" y="77634"/>
                  </a:cubicBezTo>
                  <a:cubicBezTo>
                    <a:pt x="39952" y="114666"/>
                    <a:pt x="175261" y="197276"/>
                    <a:pt x="225111" y="222913"/>
                  </a:cubicBezTo>
                  <a:cubicBezTo>
                    <a:pt x="274961" y="248550"/>
                    <a:pt x="293478" y="240005"/>
                    <a:pt x="310569" y="231459"/>
                  </a:cubicBezTo>
                  <a:cubicBezTo>
                    <a:pt x="327660" y="222913"/>
                    <a:pt x="331933" y="188730"/>
                    <a:pt x="327660" y="171638"/>
                  </a:cubicBezTo>
                  <a:cubicBezTo>
                    <a:pt x="323387" y="154546"/>
                    <a:pt x="313417" y="148849"/>
                    <a:pt x="267840" y="120363"/>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sz="1600" i="1"/>
            </a:p>
          </p:txBody>
        </p:sp>
        <p:sp>
          <p:nvSpPr>
            <p:cNvPr id="14" name="Freeform 13"/>
            <p:cNvSpPr/>
            <p:nvPr/>
          </p:nvSpPr>
          <p:spPr>
            <a:xfrm>
              <a:off x="4279" y="2698"/>
              <a:ext cx="136" cy="92"/>
            </a:xfrm>
            <a:custGeom>
              <a:avLst/>
              <a:gdLst>
                <a:gd name="connsiteX0" fmla="*/ 180987 w 197607"/>
                <a:gd name="connsiteY0" fmla="*/ 33922 h 256971"/>
                <a:gd name="connsiteX1" fmla="*/ 1525 w 197607"/>
                <a:gd name="connsiteY1" fmla="*/ 8285 h 256971"/>
                <a:gd name="connsiteX2" fmla="*/ 95529 w 197607"/>
                <a:gd name="connsiteY2" fmla="*/ 145017 h 256971"/>
                <a:gd name="connsiteX3" fmla="*/ 112620 w 197607"/>
                <a:gd name="connsiteY3" fmla="*/ 256113 h 256971"/>
                <a:gd name="connsiteX4" fmla="*/ 180987 w 197607"/>
                <a:gd name="connsiteY4" fmla="*/ 187746 h 256971"/>
                <a:gd name="connsiteX5" fmla="*/ 180987 w 197607"/>
                <a:gd name="connsiteY5" fmla="*/ 33922 h 256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607" h="256971">
                  <a:moveTo>
                    <a:pt x="180987" y="33922"/>
                  </a:moveTo>
                  <a:cubicBezTo>
                    <a:pt x="151077" y="4012"/>
                    <a:pt x="15768" y="-10231"/>
                    <a:pt x="1525" y="8285"/>
                  </a:cubicBezTo>
                  <a:cubicBezTo>
                    <a:pt x="-12718" y="26801"/>
                    <a:pt x="77013" y="103712"/>
                    <a:pt x="95529" y="145017"/>
                  </a:cubicBezTo>
                  <a:cubicBezTo>
                    <a:pt x="114045" y="186322"/>
                    <a:pt x="98377" y="248992"/>
                    <a:pt x="112620" y="256113"/>
                  </a:cubicBezTo>
                  <a:cubicBezTo>
                    <a:pt x="126863" y="263234"/>
                    <a:pt x="168168" y="224778"/>
                    <a:pt x="180987" y="187746"/>
                  </a:cubicBezTo>
                  <a:cubicBezTo>
                    <a:pt x="193806" y="150714"/>
                    <a:pt x="210897" y="63832"/>
                    <a:pt x="180987" y="33922"/>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sz="1600" i="1"/>
            </a:p>
          </p:txBody>
        </p:sp>
        <p:sp>
          <p:nvSpPr>
            <p:cNvPr id="15" name="Freeform 14"/>
            <p:cNvSpPr/>
            <p:nvPr/>
          </p:nvSpPr>
          <p:spPr>
            <a:xfrm>
              <a:off x="4584" y="2965"/>
              <a:ext cx="178" cy="82"/>
            </a:xfrm>
            <a:custGeom>
              <a:avLst/>
              <a:gdLst>
                <a:gd name="connsiteX0" fmla="*/ 223004 w 262383"/>
                <a:gd name="connsiteY0" fmla="*/ 171196 h 231147"/>
                <a:gd name="connsiteX1" fmla="*/ 154638 w 262383"/>
                <a:gd name="connsiteY1" fmla="*/ 94283 h 231147"/>
                <a:gd name="connsiteX2" fmla="*/ 60634 w 262383"/>
                <a:gd name="connsiteY2" fmla="*/ 280 h 231147"/>
                <a:gd name="connsiteX3" fmla="*/ 813 w 262383"/>
                <a:gd name="connsiteY3" fmla="*/ 68646 h 231147"/>
                <a:gd name="connsiteX4" fmla="*/ 103363 w 262383"/>
                <a:gd name="connsiteY4" fmla="*/ 162650 h 231147"/>
                <a:gd name="connsiteX5" fmla="*/ 257187 w 262383"/>
                <a:gd name="connsiteY5" fmla="*/ 231016 h 231147"/>
                <a:gd name="connsiteX6" fmla="*/ 223004 w 262383"/>
                <a:gd name="connsiteY6" fmla="*/ 171196 h 23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383" h="231147">
                  <a:moveTo>
                    <a:pt x="223004" y="171196"/>
                  </a:moveTo>
                  <a:cubicBezTo>
                    <a:pt x="205913" y="148407"/>
                    <a:pt x="181700" y="122769"/>
                    <a:pt x="154638" y="94283"/>
                  </a:cubicBezTo>
                  <a:cubicBezTo>
                    <a:pt x="127576" y="65797"/>
                    <a:pt x="86271" y="4553"/>
                    <a:pt x="60634" y="280"/>
                  </a:cubicBezTo>
                  <a:cubicBezTo>
                    <a:pt x="34997" y="-3993"/>
                    <a:pt x="-6309" y="41584"/>
                    <a:pt x="813" y="68646"/>
                  </a:cubicBezTo>
                  <a:cubicBezTo>
                    <a:pt x="7934" y="95708"/>
                    <a:pt x="60634" y="135588"/>
                    <a:pt x="103363" y="162650"/>
                  </a:cubicBezTo>
                  <a:cubicBezTo>
                    <a:pt x="146092" y="189712"/>
                    <a:pt x="238671" y="233865"/>
                    <a:pt x="257187" y="231016"/>
                  </a:cubicBezTo>
                  <a:cubicBezTo>
                    <a:pt x="275703" y="228167"/>
                    <a:pt x="240095" y="193985"/>
                    <a:pt x="223004" y="171196"/>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sz="1600" i="1"/>
            </a:p>
          </p:txBody>
        </p:sp>
        <p:sp>
          <p:nvSpPr>
            <p:cNvPr id="16" name="Freeform 15"/>
            <p:cNvSpPr/>
            <p:nvPr/>
          </p:nvSpPr>
          <p:spPr>
            <a:xfrm>
              <a:off x="4390" y="3041"/>
              <a:ext cx="352" cy="62"/>
            </a:xfrm>
            <a:custGeom>
              <a:avLst/>
              <a:gdLst>
                <a:gd name="connsiteX0" fmla="*/ 284706 w 516258"/>
                <a:gd name="connsiteY0" fmla="*/ 1738 h 174060"/>
                <a:gd name="connsiteX1" fmla="*/ 11241 w 516258"/>
                <a:gd name="connsiteY1" fmla="*/ 44466 h 174060"/>
                <a:gd name="connsiteX2" fmla="*/ 71062 w 516258"/>
                <a:gd name="connsiteY2" fmla="*/ 172653 h 174060"/>
                <a:gd name="connsiteX3" fmla="*/ 241977 w 516258"/>
                <a:gd name="connsiteY3" fmla="*/ 112833 h 174060"/>
                <a:gd name="connsiteX4" fmla="*/ 489805 w 516258"/>
                <a:gd name="connsiteY4" fmla="*/ 112833 h 174060"/>
                <a:gd name="connsiteX5" fmla="*/ 481260 w 516258"/>
                <a:gd name="connsiteY5" fmla="*/ 18829 h 174060"/>
                <a:gd name="connsiteX6" fmla="*/ 284706 w 516258"/>
                <a:gd name="connsiteY6" fmla="*/ 1738 h 17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6258" h="174060">
                  <a:moveTo>
                    <a:pt x="284706" y="1738"/>
                  </a:moveTo>
                  <a:cubicBezTo>
                    <a:pt x="206370" y="6011"/>
                    <a:pt x="46848" y="15980"/>
                    <a:pt x="11241" y="44466"/>
                  </a:cubicBezTo>
                  <a:cubicBezTo>
                    <a:pt x="-24366" y="72952"/>
                    <a:pt x="32606" y="161259"/>
                    <a:pt x="71062" y="172653"/>
                  </a:cubicBezTo>
                  <a:cubicBezTo>
                    <a:pt x="109518" y="184048"/>
                    <a:pt x="172187" y="122803"/>
                    <a:pt x="241977" y="112833"/>
                  </a:cubicBezTo>
                  <a:cubicBezTo>
                    <a:pt x="311767" y="102863"/>
                    <a:pt x="449925" y="128500"/>
                    <a:pt x="489805" y="112833"/>
                  </a:cubicBezTo>
                  <a:cubicBezTo>
                    <a:pt x="529685" y="97166"/>
                    <a:pt x="522565" y="37345"/>
                    <a:pt x="481260" y="18829"/>
                  </a:cubicBezTo>
                  <a:cubicBezTo>
                    <a:pt x="439955" y="313"/>
                    <a:pt x="363042" y="-2535"/>
                    <a:pt x="284706" y="1738"/>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sz="1600" i="1"/>
            </a:p>
          </p:txBody>
        </p:sp>
        <p:sp>
          <p:nvSpPr>
            <p:cNvPr id="17" name="Freeform 16"/>
            <p:cNvSpPr/>
            <p:nvPr/>
          </p:nvSpPr>
          <p:spPr>
            <a:xfrm>
              <a:off x="5077" y="2985"/>
              <a:ext cx="255" cy="56"/>
            </a:xfrm>
            <a:custGeom>
              <a:avLst/>
              <a:gdLst>
                <a:gd name="connsiteX0" fmla="*/ 328384 w 373957"/>
                <a:gd name="connsiteY0" fmla="*/ 30053 h 158240"/>
                <a:gd name="connsiteX1" fmla="*/ 72010 w 373957"/>
                <a:gd name="connsiteY1" fmla="*/ 4415 h 158240"/>
                <a:gd name="connsiteX2" fmla="*/ 3644 w 373957"/>
                <a:gd name="connsiteY2" fmla="*/ 106965 h 158240"/>
                <a:gd name="connsiteX3" fmla="*/ 157468 w 373957"/>
                <a:gd name="connsiteY3" fmla="*/ 158240 h 158240"/>
                <a:gd name="connsiteX4" fmla="*/ 354021 w 373957"/>
                <a:gd name="connsiteY4" fmla="*/ 132602 h 158240"/>
                <a:gd name="connsiteX5" fmla="*/ 328384 w 373957"/>
                <a:gd name="connsiteY5" fmla="*/ 30053 h 15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3957" h="158240">
                  <a:moveTo>
                    <a:pt x="328384" y="30053"/>
                  </a:moveTo>
                  <a:cubicBezTo>
                    <a:pt x="281382" y="8689"/>
                    <a:pt x="126133" y="-8404"/>
                    <a:pt x="72010" y="4415"/>
                  </a:cubicBezTo>
                  <a:cubicBezTo>
                    <a:pt x="17887" y="17234"/>
                    <a:pt x="-10599" y="81328"/>
                    <a:pt x="3644" y="106965"/>
                  </a:cubicBezTo>
                  <a:cubicBezTo>
                    <a:pt x="17887" y="132603"/>
                    <a:pt x="99072" y="153967"/>
                    <a:pt x="157468" y="158240"/>
                  </a:cubicBezTo>
                  <a:cubicBezTo>
                    <a:pt x="215864" y="162513"/>
                    <a:pt x="318413" y="153967"/>
                    <a:pt x="354021" y="132602"/>
                  </a:cubicBezTo>
                  <a:cubicBezTo>
                    <a:pt x="389629" y="111238"/>
                    <a:pt x="375386" y="51417"/>
                    <a:pt x="328384" y="30053"/>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sz="1600" i="1"/>
            </a:p>
          </p:txBody>
        </p:sp>
        <p:sp>
          <p:nvSpPr>
            <p:cNvPr id="18" name="TextBox 18"/>
            <p:cNvSpPr txBox="1">
              <a:spLocks noChangeArrowheads="1"/>
            </p:cNvSpPr>
            <p:nvPr/>
          </p:nvSpPr>
          <p:spPr bwMode="auto">
            <a:xfrm>
              <a:off x="2629" y="2430"/>
              <a:ext cx="3352" cy="233"/>
            </a:xfrm>
            <a:prstGeom prst="rect">
              <a:avLst/>
            </a:prstGeom>
            <a:noFill/>
            <a:ln w="9525">
              <a:noFill/>
              <a:miter lim="800000"/>
              <a:headEnd/>
              <a:tailEnd/>
            </a:ln>
          </p:spPr>
          <p:txBody>
            <a:bodyPr wrap="none">
              <a:spAutoFit/>
            </a:bodyPr>
            <a:lstStyle/>
            <a:p>
              <a:pPr eaLnBrk="0" hangingPunct="0"/>
              <a:r>
                <a:rPr lang="en-GB" sz="1800" dirty="0">
                  <a:solidFill>
                    <a:srgbClr val="0000FF"/>
                  </a:solidFill>
                  <a:latin typeface="Comic Sans MS" pitchFamily="66" charset="0"/>
                  <a:cs typeface="Arial" charset="0"/>
                </a:rPr>
                <a:t>Candidates for shower: high density of vertices</a:t>
              </a:r>
            </a:p>
          </p:txBody>
        </p:sp>
        <p:cxnSp>
          <p:nvCxnSpPr>
            <p:cNvPr id="19" name="Straight Arrow Connector 18"/>
            <p:cNvCxnSpPr>
              <a:endCxn id="14" idx="1"/>
            </p:cNvCxnSpPr>
            <p:nvPr/>
          </p:nvCxnSpPr>
          <p:spPr>
            <a:xfrm>
              <a:off x="3625" y="2546"/>
              <a:ext cx="663" cy="1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13" idx="1"/>
            </p:cNvCxnSpPr>
            <p:nvPr/>
          </p:nvCxnSpPr>
          <p:spPr>
            <a:xfrm>
              <a:off x="4515" y="2546"/>
              <a:ext cx="92" cy="1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endCxn id="12" idx="4"/>
            </p:cNvCxnSpPr>
            <p:nvPr/>
          </p:nvCxnSpPr>
          <p:spPr>
            <a:xfrm flipH="1">
              <a:off x="4815" y="2517"/>
              <a:ext cx="104" cy="2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endCxn id="16" idx="1"/>
            </p:cNvCxnSpPr>
            <p:nvPr/>
          </p:nvCxnSpPr>
          <p:spPr>
            <a:xfrm>
              <a:off x="3408" y="2519"/>
              <a:ext cx="998" cy="5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15" idx="3"/>
            </p:cNvCxnSpPr>
            <p:nvPr/>
          </p:nvCxnSpPr>
          <p:spPr>
            <a:xfrm>
              <a:off x="3605" y="2546"/>
              <a:ext cx="988" cy="4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17" idx="0"/>
            </p:cNvCxnSpPr>
            <p:nvPr/>
          </p:nvCxnSpPr>
          <p:spPr>
            <a:xfrm flipH="1">
              <a:off x="5327" y="2518"/>
              <a:ext cx="255" cy="4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TextBox 31"/>
            <p:cNvSpPr txBox="1">
              <a:spLocks noChangeArrowheads="1"/>
            </p:cNvSpPr>
            <p:nvPr/>
          </p:nvSpPr>
          <p:spPr bwMode="auto">
            <a:xfrm>
              <a:off x="663" y="3037"/>
              <a:ext cx="1785" cy="213"/>
            </a:xfrm>
            <a:prstGeom prst="rect">
              <a:avLst/>
            </a:prstGeom>
            <a:noFill/>
            <a:ln w="9525">
              <a:noFill/>
              <a:miter lim="800000"/>
              <a:headEnd/>
              <a:tailEnd/>
            </a:ln>
          </p:spPr>
          <p:txBody>
            <a:bodyPr wrap="none">
              <a:spAutoFit/>
            </a:bodyPr>
            <a:lstStyle/>
            <a:p>
              <a:pPr eaLnBrk="0" hangingPunct="0"/>
              <a:r>
                <a:rPr lang="en-GB" sz="1600" i="1">
                  <a:cs typeface="Arial" charset="0"/>
                </a:rPr>
                <a:t>Just single hits-&gt;</a:t>
              </a:r>
              <a:r>
                <a:rPr lang="pl-PL" sz="1600" i="1">
                  <a:cs typeface="Arial" charset="0"/>
                </a:rPr>
                <a:t> neutron, </a:t>
              </a:r>
              <a:r>
                <a:rPr lang="en-GB" sz="1600" i="1">
                  <a:cs typeface="Arial" charset="0"/>
                </a:rPr>
                <a:t>noise</a:t>
              </a:r>
            </a:p>
          </p:txBody>
        </p:sp>
        <p:cxnSp>
          <p:nvCxnSpPr>
            <p:cNvPr id="26" name="Straight Arrow Connector 25"/>
            <p:cNvCxnSpPr/>
            <p:nvPr/>
          </p:nvCxnSpPr>
          <p:spPr>
            <a:xfrm flipV="1">
              <a:off x="1973" y="2996"/>
              <a:ext cx="297" cy="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5" name="Group 38"/>
          <p:cNvGrpSpPr>
            <a:grpSpLocks/>
          </p:cNvGrpSpPr>
          <p:nvPr/>
        </p:nvGrpSpPr>
        <p:grpSpPr bwMode="auto">
          <a:xfrm>
            <a:off x="158751" y="5491163"/>
            <a:ext cx="1085850" cy="1212850"/>
            <a:chOff x="100" y="3459"/>
            <a:chExt cx="684" cy="764"/>
          </a:xfrm>
        </p:grpSpPr>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0" y="3459"/>
              <a:ext cx="684" cy="678"/>
            </a:xfrm>
            <a:prstGeom prst="rect">
              <a:avLst/>
            </a:prstGeom>
            <a:ln>
              <a:solidFill>
                <a:schemeClr val="accent1">
                  <a:shade val="50000"/>
                </a:schemeClr>
              </a:solidFill>
            </a:ln>
          </p:spPr>
        </p:pic>
        <p:cxnSp>
          <p:nvCxnSpPr>
            <p:cNvPr id="30" name="Straight Arrow Connector 46"/>
            <p:cNvCxnSpPr>
              <a:cxnSpLocks noChangeShapeType="1"/>
              <a:stCxn id="34" idx="1"/>
              <a:endCxn id="29" idx="2"/>
            </p:cNvCxnSpPr>
            <p:nvPr/>
          </p:nvCxnSpPr>
          <p:spPr bwMode="auto">
            <a:xfrm rot="10800000">
              <a:off x="442" y="4137"/>
              <a:ext cx="320" cy="86"/>
            </a:xfrm>
            <a:prstGeom prst="straightConnector1">
              <a:avLst/>
            </a:prstGeom>
            <a:noFill/>
            <a:ln w="9525">
              <a:solidFill>
                <a:srgbClr val="00CC98"/>
              </a:solidFill>
              <a:round/>
              <a:headEnd/>
              <a:tailEnd type="arrow" w="med" len="med"/>
            </a:ln>
          </p:spPr>
        </p:cxnSp>
        <p:sp>
          <p:nvSpPr>
            <p:cNvPr id="31" name="Multiply 30"/>
            <p:cNvSpPr/>
            <p:nvPr/>
          </p:nvSpPr>
          <p:spPr>
            <a:xfrm>
              <a:off x="320" y="3728"/>
              <a:ext cx="122" cy="7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sz="1600" i="1"/>
            </a:p>
          </p:txBody>
        </p:sp>
        <p:cxnSp>
          <p:nvCxnSpPr>
            <p:cNvPr id="32" name="Straight Arrow Connector 46"/>
            <p:cNvCxnSpPr>
              <a:cxnSpLocks noChangeShapeType="1"/>
              <a:stCxn id="34" idx="1"/>
              <a:endCxn id="31" idx="3"/>
            </p:cNvCxnSpPr>
            <p:nvPr/>
          </p:nvCxnSpPr>
          <p:spPr bwMode="auto">
            <a:xfrm rot="10800000">
              <a:off x="349" y="3781"/>
              <a:ext cx="413" cy="442"/>
            </a:xfrm>
            <a:prstGeom prst="straightConnector1">
              <a:avLst/>
            </a:prstGeom>
            <a:noFill/>
            <a:ln w="9525">
              <a:solidFill>
                <a:srgbClr val="00CC98"/>
              </a:solidFill>
              <a:round/>
              <a:headEnd/>
              <a:tailEnd type="arrow" w="med" len="med"/>
            </a:ln>
          </p:spPr>
        </p:cxnSp>
      </p:grpSp>
      <p:grpSp>
        <p:nvGrpSpPr>
          <p:cNvPr id="9" name="Group 36"/>
          <p:cNvGrpSpPr>
            <a:grpSpLocks/>
          </p:cNvGrpSpPr>
          <p:nvPr/>
        </p:nvGrpSpPr>
        <p:grpSpPr bwMode="auto">
          <a:xfrm>
            <a:off x="276227" y="5270501"/>
            <a:ext cx="9598025" cy="1619250"/>
            <a:chOff x="174" y="3320"/>
            <a:chExt cx="6046" cy="1020"/>
          </a:xfrm>
        </p:grpSpPr>
        <p:sp>
          <p:nvSpPr>
            <p:cNvPr id="34" name="TextBox 35"/>
            <p:cNvSpPr txBox="1">
              <a:spLocks noChangeArrowheads="1"/>
            </p:cNvSpPr>
            <p:nvPr/>
          </p:nvSpPr>
          <p:spPr bwMode="auto">
            <a:xfrm>
              <a:off x="762" y="4107"/>
              <a:ext cx="3465" cy="233"/>
            </a:xfrm>
            <a:prstGeom prst="rect">
              <a:avLst/>
            </a:prstGeom>
            <a:noFill/>
            <a:ln w="9525">
              <a:noFill/>
              <a:miter lim="800000"/>
              <a:headEnd/>
              <a:tailEnd/>
            </a:ln>
          </p:spPr>
          <p:txBody>
            <a:bodyPr wrap="none">
              <a:spAutoFit/>
            </a:bodyPr>
            <a:lstStyle/>
            <a:p>
              <a:pPr eaLnBrk="0" hangingPunct="0"/>
              <a:r>
                <a:rPr lang="en-GB" sz="1800">
                  <a:solidFill>
                    <a:srgbClr val="0000FF"/>
                  </a:solidFill>
                  <a:latin typeface="Comic Sans MS" pitchFamily="66" charset="0"/>
                  <a:cs typeface="Arial" charset="0"/>
                </a:rPr>
                <a:t>Deltas are excluded during the clusters merging .</a:t>
              </a:r>
            </a:p>
          </p:txBody>
        </p:sp>
        <p:cxnSp>
          <p:nvCxnSpPr>
            <p:cNvPr id="35" name="Straight Arrow Connector 34"/>
            <p:cNvCxnSpPr/>
            <p:nvPr/>
          </p:nvCxnSpPr>
          <p:spPr>
            <a:xfrm flipV="1">
              <a:off x="1655" y="3728"/>
              <a:ext cx="227" cy="4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flipV="1">
              <a:off x="1137" y="3670"/>
              <a:ext cx="155" cy="4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3379" y="3904"/>
              <a:ext cx="771" cy="2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8" name="TextBox 49"/>
            <p:cNvSpPr txBox="1">
              <a:spLocks noChangeArrowheads="1"/>
            </p:cNvSpPr>
            <p:nvPr/>
          </p:nvSpPr>
          <p:spPr bwMode="auto">
            <a:xfrm>
              <a:off x="2356" y="3534"/>
              <a:ext cx="1765" cy="213"/>
            </a:xfrm>
            <a:prstGeom prst="rect">
              <a:avLst/>
            </a:prstGeom>
            <a:noFill/>
            <a:ln w="9525">
              <a:noFill/>
              <a:miter lim="800000"/>
              <a:headEnd/>
              <a:tailEnd/>
            </a:ln>
          </p:spPr>
          <p:txBody>
            <a:bodyPr>
              <a:spAutoFit/>
            </a:bodyPr>
            <a:lstStyle/>
            <a:p>
              <a:pPr eaLnBrk="0" hangingPunct="0"/>
              <a:r>
                <a:rPr lang="en-GB" sz="1600">
                  <a:solidFill>
                    <a:srgbClr val="0EA636"/>
                  </a:solidFill>
                  <a:latin typeface="Comic Sans MS" pitchFamily="66" charset="0"/>
                  <a:cs typeface="Arial" charset="0"/>
                </a:rPr>
                <a:t>Selected example in  green </a:t>
              </a:r>
            </a:p>
          </p:txBody>
        </p:sp>
        <p:sp>
          <p:nvSpPr>
            <p:cNvPr id="39" name="TextBox 6"/>
            <p:cNvSpPr txBox="1">
              <a:spLocks noChangeArrowheads="1"/>
            </p:cNvSpPr>
            <p:nvPr/>
          </p:nvSpPr>
          <p:spPr bwMode="auto">
            <a:xfrm>
              <a:off x="174" y="3320"/>
              <a:ext cx="6046" cy="233"/>
            </a:xfrm>
            <a:prstGeom prst="rect">
              <a:avLst/>
            </a:prstGeom>
            <a:noFill/>
            <a:ln w="9525">
              <a:noFill/>
              <a:miter lim="800000"/>
              <a:headEnd/>
              <a:tailEnd/>
            </a:ln>
          </p:spPr>
          <p:txBody>
            <a:bodyPr wrap="none">
              <a:spAutoFit/>
            </a:bodyPr>
            <a:lstStyle/>
            <a:p>
              <a:pPr eaLnBrk="0" hangingPunct="0"/>
              <a:r>
                <a:rPr lang="en-GB" sz="1800" b="1">
                  <a:latin typeface="Comic Sans MS" pitchFamily="66" charset="0"/>
                  <a:cs typeface="Arial" charset="0"/>
                </a:rPr>
                <a:t>SECOND STAGE</a:t>
              </a:r>
              <a:r>
                <a:rPr lang="en-GB" sz="1800">
                  <a:latin typeface="Comic Sans MS" pitchFamily="66" charset="0"/>
                  <a:cs typeface="Arial" charset="0"/>
                </a:rPr>
                <a:t>, Track clusters, after merging clusters from the segmentation stage: </a:t>
              </a:r>
            </a:p>
          </p:txBody>
        </p:sp>
      </p:grpSp>
      <p:sp>
        <p:nvSpPr>
          <p:cNvPr id="27" name="Footer Placeholder 26"/>
          <p:cNvSpPr>
            <a:spLocks noGrp="1"/>
          </p:cNvSpPr>
          <p:nvPr>
            <p:ph type="ftr" sz="quarter" idx="11"/>
          </p:nvPr>
        </p:nvSpPr>
        <p:spPr/>
        <p:txBody>
          <a:bodyPr/>
          <a:lstStyle/>
          <a:p>
            <a:r>
              <a:rPr lang="en-US" smtClean="0"/>
              <a:t>NNN13 Kavli IPMU, 11-13 November 2013</a:t>
            </a:r>
            <a:endParaRPr lang="en-US" dirty="0"/>
          </a:p>
        </p:txBody>
      </p:sp>
      <p:sp>
        <p:nvSpPr>
          <p:cNvPr id="28" name="Slide Number Placeholder 27"/>
          <p:cNvSpPr>
            <a:spLocks noGrp="1"/>
          </p:cNvSpPr>
          <p:nvPr>
            <p:ph type="sldNum" sz="quarter" idx="12"/>
          </p:nvPr>
        </p:nvSpPr>
        <p:spPr/>
        <p:txBody>
          <a:bodyPr/>
          <a:lstStyle/>
          <a:p>
            <a:fld id="{32E078FD-697A-2C4E-8882-8A2428AF562E}" type="slidenum">
              <a:rPr lang="en-US" smtClean="0"/>
              <a:pPr/>
              <a:t>17</a:t>
            </a:fld>
            <a:endParaRPr lang="en-US"/>
          </a:p>
        </p:txBody>
      </p:sp>
    </p:spTree>
    <p:extLst>
      <p:ext uri="{BB962C8B-B14F-4D97-AF65-F5344CB8AC3E}">
        <p14:creationId xmlns:p14="http://schemas.microsoft.com/office/powerpoint/2010/main" val="680223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ea typeface="+mj-ea"/>
                <a:cs typeface="Helvetica"/>
              </a:rPr>
              <a:t>Clarifying the anomalies.</a:t>
            </a:r>
            <a:endParaRPr lang="en-US" dirty="0">
              <a:ea typeface="+mj-ea"/>
              <a:cs typeface="Helvetica"/>
            </a:endParaRPr>
          </a:p>
        </p:txBody>
      </p:sp>
      <p:sp>
        <p:nvSpPr>
          <p:cNvPr id="3" name="Content Placeholder 2"/>
          <p:cNvSpPr>
            <a:spLocks noGrp="1"/>
          </p:cNvSpPr>
          <p:nvPr>
            <p:ph idx="1"/>
          </p:nvPr>
        </p:nvSpPr>
        <p:spPr>
          <a:xfrm>
            <a:off x="0" y="884238"/>
            <a:ext cx="9906000" cy="5608637"/>
          </a:xfrm>
        </p:spPr>
        <p:txBody>
          <a:bodyPr>
            <a:normAutofit/>
          </a:bodyPr>
          <a:lstStyle/>
          <a:p>
            <a:pPr marL="395288" indent="-395288">
              <a:lnSpc>
                <a:spcPts val="2575"/>
              </a:lnSpc>
              <a:spcBef>
                <a:spcPts val="300"/>
              </a:spcBef>
              <a:buSzPct val="200000"/>
              <a:buFontTx/>
              <a:buChar char="●"/>
            </a:pPr>
            <a:r>
              <a:rPr lang="en-US" dirty="0" smtClean="0">
                <a:latin typeface="Comic Sans MS" charset="0"/>
              </a:rPr>
              <a:t>A new experiment, capable to clarify all the </a:t>
            </a:r>
            <a:r>
              <a:rPr lang="en-US" dirty="0" smtClean="0">
                <a:latin typeface="Symbol" panose="05050102010706020507" pitchFamily="18" charset="2"/>
              </a:rPr>
              <a:t>n</a:t>
            </a:r>
            <a:r>
              <a:rPr lang="en-US" dirty="0" smtClean="0">
                <a:latin typeface="Comic Sans MS" charset="0"/>
              </a:rPr>
              <a:t> anomalies at the appropriate &gt; 5 sigma level is therefore highly desirable.</a:t>
            </a:r>
          </a:p>
          <a:p>
            <a:pPr marL="395288" indent="-395288">
              <a:lnSpc>
                <a:spcPts val="2575"/>
              </a:lnSpc>
              <a:spcBef>
                <a:spcPts val="600"/>
              </a:spcBef>
              <a:buSzPct val="200000"/>
              <a:buFontTx/>
              <a:buChar char="●"/>
            </a:pPr>
            <a:r>
              <a:rPr lang="en-US" dirty="0" smtClean="0">
                <a:latin typeface="Comic Sans MS" charset="0"/>
              </a:rPr>
              <a:t>Such an experiment is based on two main, innovative concepts and a low energy </a:t>
            </a:r>
            <a:r>
              <a:rPr lang="en-US" dirty="0" smtClean="0">
                <a:latin typeface="Symbol" charset="2"/>
                <a:ea typeface="Symbol" charset="2"/>
                <a:cs typeface="Symbol" charset="2"/>
              </a:rPr>
              <a:t>n</a:t>
            </a:r>
            <a:r>
              <a:rPr lang="en-US" dirty="0" smtClean="0">
                <a:latin typeface="Comic Sans MS" charset="0"/>
              </a:rPr>
              <a:t> and anti-</a:t>
            </a:r>
            <a:r>
              <a:rPr lang="en-US" dirty="0" smtClean="0">
                <a:latin typeface="Symbol" charset="2"/>
                <a:ea typeface="Symbol" charset="2"/>
                <a:cs typeface="Symbol" charset="2"/>
              </a:rPr>
              <a:t>n</a:t>
            </a:r>
            <a:r>
              <a:rPr lang="en-US" dirty="0" smtClean="0">
                <a:latin typeface="Comic Sans MS" charset="0"/>
              </a:rPr>
              <a:t> beam.</a:t>
            </a:r>
          </a:p>
          <a:p>
            <a:pPr lvl="1">
              <a:lnSpc>
                <a:spcPts val="2575"/>
              </a:lnSpc>
              <a:spcBef>
                <a:spcPts val="600"/>
              </a:spcBef>
            </a:pPr>
            <a:r>
              <a:rPr lang="en-US" dirty="0" smtClean="0">
                <a:latin typeface="Comic Sans MS" charset="0"/>
                <a:cs typeface="Comic Sans MS" charset="0"/>
              </a:rPr>
              <a:t>The first new concept is the comparison for spectral differences of two (or more) identical detectors located at two different distances. In the case of absence of “anomalies”, the two distributions will be a precise copy of each other, without any Monte Carlo comparison.</a:t>
            </a:r>
          </a:p>
          <a:p>
            <a:pPr lvl="1">
              <a:lnSpc>
                <a:spcPts val="2575"/>
              </a:lnSpc>
              <a:spcBef>
                <a:spcPts val="600"/>
              </a:spcBef>
            </a:pPr>
            <a:r>
              <a:rPr lang="en-GB" dirty="0" smtClean="0">
                <a:latin typeface="Comic Sans MS" charset="0"/>
                <a:cs typeface="Comic Sans MS" charset="0"/>
              </a:rPr>
              <a:t>The second new concept is the novel, now fully operational large mass Liquid LAr-TPC detectors developed by the ICARUS collaboration.  The detector is a “bubble chamber like” sampling, homogeneous calorimeter with excellent accuracies and the total energy reconstruction of the event from charge integration. </a:t>
            </a:r>
            <a:endParaRPr lang="en-US" dirty="0" smtClean="0">
              <a:latin typeface="Comic Sans MS" charset="0"/>
              <a:cs typeface="Comic Sans MS" charset="0"/>
            </a:endParaRPr>
          </a:p>
          <a:p>
            <a:pPr>
              <a:lnSpc>
                <a:spcPts val="2575"/>
              </a:lnSpc>
              <a:spcBef>
                <a:spcPts val="300"/>
              </a:spcBef>
            </a:pPr>
            <a:endParaRPr lang="en-US" dirty="0" smtClean="0">
              <a:latin typeface="Comic Sans MS" charset="0"/>
            </a:endParaRPr>
          </a:p>
        </p:txBody>
      </p:sp>
      <p:sp>
        <p:nvSpPr>
          <p:cNvPr id="6" name="Footer Placeholder 5"/>
          <p:cNvSpPr>
            <a:spLocks noGrp="1"/>
          </p:cNvSpPr>
          <p:nvPr>
            <p:ph type="ftr" sz="quarter" idx="11"/>
          </p:nvPr>
        </p:nvSpPr>
        <p:spPr/>
        <p:txBody>
          <a:bodyPr/>
          <a:lstStyle/>
          <a:p>
            <a:r>
              <a:rPr lang="en-US" dirty="0" smtClean="0"/>
              <a:t>NNN13 </a:t>
            </a:r>
            <a:r>
              <a:rPr lang="en-US" dirty="0" err="1" smtClean="0"/>
              <a:t>Kavli</a:t>
            </a:r>
            <a:r>
              <a:rPr lang="en-US" dirty="0" smtClean="0"/>
              <a:t> IPMU, 11-13 November 2013</a:t>
            </a:r>
            <a:endParaRPr lang="en-US" dirty="0"/>
          </a:p>
        </p:txBody>
      </p:sp>
      <p:sp>
        <p:nvSpPr>
          <p:cNvPr id="7" name="Slide Number Placeholder 6"/>
          <p:cNvSpPr>
            <a:spLocks noGrp="1"/>
          </p:cNvSpPr>
          <p:nvPr>
            <p:ph type="sldNum" sz="quarter" idx="12"/>
          </p:nvPr>
        </p:nvSpPr>
        <p:spPr/>
        <p:txBody>
          <a:bodyPr/>
          <a:lstStyle/>
          <a:p>
            <a:fld id="{32E078FD-697A-2C4E-8882-8A2428AF562E}" type="slidenum">
              <a:rPr lang="en-US" smtClean="0"/>
              <a:pPr/>
              <a:t>18</a:t>
            </a:fld>
            <a:endParaRPr lang="en-US"/>
          </a:p>
        </p:txBody>
      </p:sp>
    </p:spTree>
    <p:extLst>
      <p:ext uri="{BB962C8B-B14F-4D97-AF65-F5344CB8AC3E}">
        <p14:creationId xmlns:p14="http://schemas.microsoft.com/office/powerpoint/2010/main" val="3189116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latin typeface="Helvetica" charset="0"/>
                <a:ea typeface="+mj-ea"/>
                <a:cs typeface="Helvetica"/>
              </a:rPr>
              <a:t>Alternative 1: ICARUS at CERN</a:t>
            </a:r>
            <a:endParaRPr lang="en-US" dirty="0">
              <a:ea typeface="+mj-ea"/>
              <a:cs typeface="Helvetica"/>
            </a:endParaRPr>
          </a:p>
        </p:txBody>
      </p:sp>
      <p:pic>
        <p:nvPicPr>
          <p:cNvPr id="6" name="Picture 21" descr="Nordarea.gif"/>
          <p:cNvPicPr>
            <a:picLocks noChangeAspect="1"/>
          </p:cNvPicPr>
          <p:nvPr/>
        </p:nvPicPr>
        <p:blipFill>
          <a:blip r:embed="rId2"/>
          <a:srcRect/>
          <a:stretch>
            <a:fillRect/>
          </a:stretch>
        </p:blipFill>
        <p:spPr bwMode="auto">
          <a:xfrm>
            <a:off x="0" y="1971675"/>
            <a:ext cx="9899650" cy="4076700"/>
          </a:xfrm>
          <a:prstGeom prst="rect">
            <a:avLst/>
          </a:prstGeom>
          <a:noFill/>
          <a:ln w="9525">
            <a:noFill/>
            <a:miter lim="800000"/>
            <a:headEnd/>
            <a:tailEnd/>
          </a:ln>
        </p:spPr>
      </p:pic>
      <p:grpSp>
        <p:nvGrpSpPr>
          <p:cNvPr id="22" name="Group 21"/>
          <p:cNvGrpSpPr>
            <a:grpSpLocks/>
          </p:cNvGrpSpPr>
          <p:nvPr/>
        </p:nvGrpSpPr>
        <p:grpSpPr bwMode="auto">
          <a:xfrm>
            <a:off x="265113" y="3276600"/>
            <a:ext cx="7496175" cy="2867025"/>
            <a:chOff x="264849" y="3657600"/>
            <a:chExt cx="7496572" cy="2867428"/>
          </a:xfrm>
        </p:grpSpPr>
        <p:grpSp>
          <p:nvGrpSpPr>
            <p:cNvPr id="53262" name="Grupa 19"/>
            <p:cNvGrpSpPr>
              <a:grpSpLocks/>
            </p:cNvGrpSpPr>
            <p:nvPr/>
          </p:nvGrpSpPr>
          <p:grpSpPr bwMode="auto">
            <a:xfrm>
              <a:off x="264849" y="5254626"/>
              <a:ext cx="7496572" cy="1270402"/>
              <a:chOff x="107504" y="5254855"/>
              <a:chExt cx="6919362" cy="1270891"/>
            </a:xfrm>
          </p:grpSpPr>
          <p:grpSp>
            <p:nvGrpSpPr>
              <p:cNvPr id="53264" name="Group 13"/>
              <p:cNvGrpSpPr>
                <a:grpSpLocks/>
              </p:cNvGrpSpPr>
              <p:nvPr/>
            </p:nvGrpSpPr>
            <p:grpSpPr bwMode="auto">
              <a:xfrm>
                <a:off x="107504" y="5254855"/>
                <a:ext cx="3579708" cy="1270489"/>
                <a:chOff x="1802549" y="4953000"/>
                <a:chExt cx="3395856" cy="1296000"/>
              </a:xfrm>
            </p:grpSpPr>
            <p:pic>
              <p:nvPicPr>
                <p:cNvPr id="11" name="Picture 8" descr="T150_1_lowres.jpg"/>
                <p:cNvPicPr>
                  <a:picLocks noChangeAspect="1"/>
                </p:cNvPicPr>
                <p:nvPr/>
              </p:nvPicPr>
              <p:blipFill>
                <a:blip r:embed="rId3"/>
                <a:srcRect/>
                <a:stretch>
                  <a:fillRect/>
                </a:stretch>
              </p:blipFill>
              <p:spPr bwMode="auto">
                <a:xfrm>
                  <a:off x="1802549" y="4953228"/>
                  <a:ext cx="1832134" cy="1296183"/>
                </a:xfrm>
                <a:prstGeom prst="rect">
                  <a:avLst/>
                </a:prstGeom>
                <a:noFill/>
                <a:ln w="38100">
                  <a:solidFill>
                    <a:srgbClr val="8B0303"/>
                  </a:solidFill>
                  <a:miter lim="800000"/>
                  <a:headEnd/>
                  <a:tailEnd/>
                </a:ln>
                <a:effectLst>
                  <a:outerShdw blurRad="63500" dist="38100" dir="2700000" algn="tl" rotWithShape="0">
                    <a:srgbClr val="000000">
                      <a:alpha val="42998"/>
                    </a:srgbClr>
                  </a:outerShdw>
                </a:effectLst>
              </p:spPr>
            </p:pic>
            <p:pic>
              <p:nvPicPr>
                <p:cNvPr id="53267" name="Picture 2"/>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657600" y="4953000"/>
                  <a:ext cx="1540805" cy="1295400"/>
                </a:xfrm>
                <a:prstGeom prst="rect">
                  <a:avLst/>
                </a:prstGeom>
                <a:solidFill>
                  <a:srgbClr val="FFFFFF"/>
                </a:solidFill>
                <a:ln w="38100">
                  <a:solidFill>
                    <a:srgbClr val="8B0303"/>
                  </a:solidFill>
                  <a:miter lim="800000"/>
                  <a:headEnd/>
                  <a:tailEnd/>
                </a:ln>
              </p:spPr>
            </p:pic>
          </p:grpSp>
          <p:sp>
            <p:nvSpPr>
              <p:cNvPr id="53265" name="TextBox 28"/>
              <p:cNvSpPr txBox="1">
                <a:spLocks noChangeArrowheads="1"/>
              </p:cNvSpPr>
              <p:nvPr/>
            </p:nvSpPr>
            <p:spPr bwMode="auto">
              <a:xfrm>
                <a:off x="3709904" y="5602060"/>
                <a:ext cx="3316962" cy="923686"/>
              </a:xfrm>
              <a:prstGeom prst="rect">
                <a:avLst/>
              </a:prstGeom>
              <a:solidFill>
                <a:srgbClr val="FFFFFF"/>
              </a:solidFill>
              <a:ln w="38100">
                <a:solidFill>
                  <a:srgbClr val="800000"/>
                </a:solidFill>
                <a:miter lim="800000"/>
                <a:headEnd/>
                <a:tailEnd/>
              </a:ln>
            </p:spPr>
            <p:txBody>
              <a:bodyPr>
                <a:prstTxWarp prst="textNoShape">
                  <a:avLst/>
                </a:prstTxWarp>
                <a:spAutoFit/>
              </a:bodyPr>
              <a:lstStyle/>
              <a:p>
                <a:r>
                  <a:rPr lang="en-US" b="1">
                    <a:solidFill>
                      <a:srgbClr val="C00000"/>
                    </a:solidFill>
                    <a:latin typeface="Calibri" charset="0"/>
                  </a:rPr>
                  <a:t>Near</a:t>
                </a:r>
                <a:r>
                  <a:rPr lang="en-US">
                    <a:solidFill>
                      <a:srgbClr val="C00000"/>
                    </a:solidFill>
                    <a:latin typeface="Calibri" charset="0"/>
                  </a:rPr>
                  <a:t> position</a:t>
                </a:r>
                <a:r>
                  <a:rPr lang="pl-PL">
                    <a:solidFill>
                      <a:srgbClr val="C00000"/>
                    </a:solidFill>
                    <a:latin typeface="Calibri" charset="0"/>
                  </a:rPr>
                  <a:t>:</a:t>
                </a:r>
                <a:r>
                  <a:rPr lang="en-US">
                    <a:solidFill>
                      <a:srgbClr val="C00000"/>
                    </a:solidFill>
                    <a:latin typeface="Calibri" charset="0"/>
                  </a:rPr>
                  <a:t> </a:t>
                </a:r>
                <a:r>
                  <a:rPr lang="en-US" b="1">
                    <a:solidFill>
                      <a:srgbClr val="C00000"/>
                    </a:solidFill>
                    <a:latin typeface="Calibri" charset="0"/>
                  </a:rPr>
                  <a:t>410</a:t>
                </a:r>
                <a:r>
                  <a:rPr lang="pl-PL" b="1">
                    <a:solidFill>
                      <a:srgbClr val="C00000"/>
                    </a:solidFill>
                    <a:latin typeface="Calibri" charset="0"/>
                  </a:rPr>
                  <a:t> </a:t>
                </a:r>
                <a:r>
                  <a:rPr lang="en-US" b="1">
                    <a:solidFill>
                      <a:srgbClr val="C00000"/>
                    </a:solidFill>
                    <a:latin typeface="Calibri" charset="0"/>
                  </a:rPr>
                  <a:t>m</a:t>
                </a:r>
              </a:p>
              <a:p>
                <a:r>
                  <a:rPr lang="en-US" b="1">
                    <a:solidFill>
                      <a:srgbClr val="C00000"/>
                    </a:solidFill>
                    <a:latin typeface="Calibri" charset="0"/>
                  </a:rPr>
                  <a:t>150t LAr-TPC</a:t>
                </a:r>
                <a:r>
                  <a:rPr lang="en-US">
                    <a:solidFill>
                      <a:srgbClr val="C00000"/>
                    </a:solidFill>
                    <a:latin typeface="Calibri" charset="0"/>
                  </a:rPr>
                  <a:t> detector to be build</a:t>
                </a:r>
                <a:endParaRPr lang="pl-PL">
                  <a:solidFill>
                    <a:srgbClr val="C00000"/>
                  </a:solidFill>
                  <a:latin typeface="Calibri" charset="0"/>
                </a:endParaRPr>
              </a:p>
              <a:p>
                <a:r>
                  <a:rPr lang="en-US">
                    <a:solidFill>
                      <a:srgbClr val="C00000"/>
                    </a:solidFill>
                    <a:latin typeface="Calibri" charset="0"/>
                  </a:rPr>
                  <a:t>+ magnetic spectrometer</a:t>
                </a:r>
              </a:p>
            </p:txBody>
          </p:sp>
        </p:grpSp>
        <p:sp>
          <p:nvSpPr>
            <p:cNvPr id="53263" name="Line 19"/>
            <p:cNvSpPr>
              <a:spLocks noChangeShapeType="1"/>
            </p:cNvSpPr>
            <p:nvPr/>
          </p:nvSpPr>
          <p:spPr bwMode="auto">
            <a:xfrm flipV="1">
              <a:off x="3962400" y="3657600"/>
              <a:ext cx="1697434" cy="1558925"/>
            </a:xfrm>
            <a:prstGeom prst="line">
              <a:avLst/>
            </a:prstGeom>
            <a:noFill/>
            <a:ln w="28575">
              <a:solidFill>
                <a:srgbClr val="800000"/>
              </a:solidFill>
              <a:round/>
              <a:headEnd/>
              <a:tailEnd type="triangle" w="lg" len="lg"/>
            </a:ln>
          </p:spPr>
          <p:txBody>
            <a:bodyPr>
              <a:prstTxWarp prst="textNoShape">
                <a:avLst/>
              </a:prstTxWarp>
            </a:bodyPr>
            <a:lstStyle/>
            <a:p>
              <a:endParaRPr lang="en-US"/>
            </a:p>
          </p:txBody>
        </p:sp>
      </p:grpSp>
      <p:grpSp>
        <p:nvGrpSpPr>
          <p:cNvPr id="21" name="Group 20"/>
          <p:cNvGrpSpPr>
            <a:grpSpLocks/>
          </p:cNvGrpSpPr>
          <p:nvPr/>
        </p:nvGrpSpPr>
        <p:grpSpPr bwMode="auto">
          <a:xfrm>
            <a:off x="2895600" y="1371600"/>
            <a:ext cx="6810375" cy="1498600"/>
            <a:chOff x="2895600" y="1752600"/>
            <a:chExt cx="6811094" cy="1498600"/>
          </a:xfrm>
        </p:grpSpPr>
        <p:grpSp>
          <p:nvGrpSpPr>
            <p:cNvPr id="53256" name="Group 26"/>
            <p:cNvGrpSpPr>
              <a:grpSpLocks/>
            </p:cNvGrpSpPr>
            <p:nvPr/>
          </p:nvGrpSpPr>
          <p:grpSpPr bwMode="auto">
            <a:xfrm>
              <a:off x="2895600" y="1752600"/>
              <a:ext cx="6811094" cy="1381125"/>
              <a:chOff x="2024" y="1514"/>
              <a:chExt cx="3656" cy="870"/>
            </a:xfrm>
          </p:grpSpPr>
          <p:grpSp>
            <p:nvGrpSpPr>
              <p:cNvPr id="53258" name="Group 15"/>
              <p:cNvGrpSpPr>
                <a:grpSpLocks/>
              </p:cNvGrpSpPr>
              <p:nvPr/>
            </p:nvGrpSpPr>
            <p:grpSpPr bwMode="auto">
              <a:xfrm>
                <a:off x="3454" y="1514"/>
                <a:ext cx="2226" cy="818"/>
                <a:chOff x="4322826" y="4874260"/>
                <a:chExt cx="3535182" cy="1298574"/>
              </a:xfrm>
            </p:grpSpPr>
            <p:pic>
              <p:nvPicPr>
                <p:cNvPr id="53260" name="Picture 9" descr="T600.jpg"/>
                <p:cNvPicPr>
                  <a:picLocks noChangeAspect="1"/>
                </p:cNvPicPr>
                <p:nvPr/>
              </p:nvPicPr>
              <p:blipFill>
                <a:blip r:embed="rId5"/>
                <a:srcRect/>
                <a:stretch>
                  <a:fillRect/>
                </a:stretch>
              </p:blipFill>
              <p:spPr bwMode="auto">
                <a:xfrm>
                  <a:off x="4322826" y="4874260"/>
                  <a:ext cx="1864056" cy="1295432"/>
                </a:xfrm>
                <a:prstGeom prst="rect">
                  <a:avLst/>
                </a:prstGeom>
                <a:noFill/>
                <a:ln w="38100">
                  <a:solidFill>
                    <a:srgbClr val="000090"/>
                  </a:solidFill>
                  <a:miter lim="800000"/>
                  <a:headEnd/>
                  <a:tailEnd/>
                </a:ln>
              </p:spPr>
            </p:pic>
            <p:pic>
              <p:nvPicPr>
                <p:cNvPr id="53261" name="Picture 3" descr="s2.tiff"/>
                <p:cNvPicPr>
                  <a:picLocks noChangeAspect="1"/>
                </p:cNvPicPr>
                <p:nvPr/>
              </p:nvPicPr>
              <p:blipFill>
                <a:blip r:embed="rId6">
                  <a:clrChange>
                    <a:clrFrom>
                      <a:srgbClr val="FFFFFF"/>
                    </a:clrFrom>
                    <a:clrTo>
                      <a:srgbClr val="FFFFFF">
                        <a:alpha val="0"/>
                      </a:srgbClr>
                    </a:clrTo>
                  </a:clrChange>
                </a:blip>
                <a:srcRect/>
                <a:stretch>
                  <a:fillRect/>
                </a:stretch>
              </p:blipFill>
              <p:spPr bwMode="auto">
                <a:xfrm>
                  <a:off x="6257875" y="4877435"/>
                  <a:ext cx="1600133" cy="1295399"/>
                </a:xfrm>
                <a:prstGeom prst="rect">
                  <a:avLst/>
                </a:prstGeom>
                <a:solidFill>
                  <a:srgbClr val="FFFFFF"/>
                </a:solidFill>
                <a:ln w="38100">
                  <a:solidFill>
                    <a:srgbClr val="000090"/>
                  </a:solidFill>
                  <a:miter lim="800000"/>
                  <a:headEnd/>
                  <a:tailEnd/>
                </a:ln>
              </p:spPr>
            </p:pic>
          </p:grpSp>
          <p:sp>
            <p:nvSpPr>
              <p:cNvPr id="53259" name="TextBox 26"/>
              <p:cNvSpPr txBox="1">
                <a:spLocks noChangeArrowheads="1"/>
              </p:cNvSpPr>
              <p:nvPr/>
            </p:nvSpPr>
            <p:spPr bwMode="auto">
              <a:xfrm>
                <a:off x="2024" y="1802"/>
                <a:ext cx="1425" cy="582"/>
              </a:xfrm>
              <a:prstGeom prst="rect">
                <a:avLst/>
              </a:prstGeom>
              <a:solidFill>
                <a:srgbClr val="FFFFFF"/>
              </a:solidFill>
              <a:ln w="38100">
                <a:solidFill>
                  <a:srgbClr val="000090"/>
                </a:solidFill>
                <a:miter lim="800000"/>
                <a:headEnd/>
                <a:tailEnd/>
              </a:ln>
            </p:spPr>
            <p:txBody>
              <a:bodyPr>
                <a:prstTxWarp prst="textNoShape">
                  <a:avLst/>
                </a:prstTxWarp>
                <a:spAutoFit/>
              </a:bodyPr>
              <a:lstStyle/>
              <a:p>
                <a:r>
                  <a:rPr lang="en-US" b="1">
                    <a:solidFill>
                      <a:srgbClr val="002060"/>
                    </a:solidFill>
                    <a:latin typeface="Calibri" charset="0"/>
                  </a:rPr>
                  <a:t>Far</a:t>
                </a:r>
                <a:r>
                  <a:rPr lang="en-US">
                    <a:solidFill>
                      <a:srgbClr val="002060"/>
                    </a:solidFill>
                    <a:latin typeface="Calibri" charset="0"/>
                  </a:rPr>
                  <a:t> position</a:t>
                </a:r>
                <a:r>
                  <a:rPr lang="pl-PL">
                    <a:solidFill>
                      <a:srgbClr val="002060"/>
                    </a:solidFill>
                    <a:latin typeface="Calibri" charset="0"/>
                  </a:rPr>
                  <a:t>:</a:t>
                </a:r>
                <a:r>
                  <a:rPr lang="en-US">
                    <a:solidFill>
                      <a:srgbClr val="002060"/>
                    </a:solidFill>
                    <a:latin typeface="Calibri" charset="0"/>
                  </a:rPr>
                  <a:t> </a:t>
                </a:r>
                <a:r>
                  <a:rPr lang="en-US" b="1">
                    <a:solidFill>
                      <a:srgbClr val="002060"/>
                    </a:solidFill>
                    <a:latin typeface="Calibri" charset="0"/>
                  </a:rPr>
                  <a:t>1600 m</a:t>
                </a:r>
              </a:p>
              <a:p>
                <a:r>
                  <a:rPr lang="en-US" b="1">
                    <a:solidFill>
                      <a:srgbClr val="002060"/>
                    </a:solidFill>
                    <a:latin typeface="Calibri" charset="0"/>
                  </a:rPr>
                  <a:t>ICARUS-T600</a:t>
                </a:r>
                <a:r>
                  <a:rPr lang="en-US">
                    <a:solidFill>
                      <a:srgbClr val="002060"/>
                    </a:solidFill>
                    <a:latin typeface="Calibri" charset="0"/>
                  </a:rPr>
                  <a:t> detector + magnetic spectrometer</a:t>
                </a:r>
              </a:p>
            </p:txBody>
          </p:sp>
        </p:grpSp>
        <p:sp>
          <p:nvSpPr>
            <p:cNvPr id="53257" name="Line 25"/>
            <p:cNvSpPr>
              <a:spLocks noChangeShapeType="1"/>
            </p:cNvSpPr>
            <p:nvPr/>
          </p:nvSpPr>
          <p:spPr bwMode="auto">
            <a:xfrm>
              <a:off x="8836290" y="3005138"/>
              <a:ext cx="478102" cy="246062"/>
            </a:xfrm>
            <a:prstGeom prst="line">
              <a:avLst/>
            </a:prstGeom>
            <a:noFill/>
            <a:ln w="28575">
              <a:solidFill>
                <a:srgbClr val="000080"/>
              </a:solidFill>
              <a:round/>
              <a:headEnd/>
              <a:tailEnd type="triangle" w="lg" len="lg"/>
            </a:ln>
          </p:spPr>
          <p:txBody>
            <a:bodyPr>
              <a:prstTxWarp prst="textNoShape">
                <a:avLst/>
              </a:prstTxWarp>
            </a:bodyPr>
            <a:lstStyle/>
            <a:p>
              <a:endParaRPr lang="en-US"/>
            </a:p>
          </p:txBody>
        </p:sp>
      </p:grpSp>
      <p:sp>
        <p:nvSpPr>
          <p:cNvPr id="20" name="Prostokąt 20"/>
          <p:cNvSpPr>
            <a:spLocks noChangeArrowheads="1"/>
          </p:cNvSpPr>
          <p:nvPr/>
        </p:nvSpPr>
        <p:spPr bwMode="auto">
          <a:xfrm>
            <a:off x="466725" y="685800"/>
            <a:ext cx="9439275" cy="461963"/>
          </a:xfrm>
          <a:prstGeom prst="rect">
            <a:avLst/>
          </a:prstGeom>
          <a:noFill/>
          <a:ln w="9525">
            <a:noFill/>
            <a:miter lim="800000"/>
            <a:headEnd/>
            <a:tailEnd/>
          </a:ln>
        </p:spPr>
        <p:txBody>
          <a:bodyPr>
            <a:prstTxWarp prst="textNoShape">
              <a:avLst/>
            </a:prstTxWarp>
            <a:spAutoFit/>
          </a:bodyPr>
          <a:lstStyle/>
          <a:p>
            <a:pPr algn="ctr"/>
            <a:r>
              <a:rPr lang="en-GB" sz="2400">
                <a:solidFill>
                  <a:srgbClr val="16175E"/>
                </a:solidFill>
                <a:latin typeface="Calibri" charset="0"/>
              </a:rPr>
              <a:t>New CERN SPS 2 GeV neutrino facility in North Area</a:t>
            </a:r>
            <a:endParaRPr lang="pl-PL" sz="2400">
              <a:solidFill>
                <a:srgbClr val="16175E"/>
              </a:solidFill>
              <a:latin typeface="Calibri" charset="0"/>
            </a:endParaRPr>
          </a:p>
        </p:txBody>
      </p:sp>
      <p:sp>
        <p:nvSpPr>
          <p:cNvPr id="5" name="Footer Placeholder 4"/>
          <p:cNvSpPr>
            <a:spLocks noGrp="1"/>
          </p:cNvSpPr>
          <p:nvPr>
            <p:ph type="ftr" sz="quarter" idx="11"/>
          </p:nvPr>
        </p:nvSpPr>
        <p:spPr/>
        <p:txBody>
          <a:bodyPr/>
          <a:lstStyle/>
          <a:p>
            <a:r>
              <a:rPr lang="en-US" smtClean="0"/>
              <a:t>NNN13 Kavli IPMU, 11-13 November 2013</a:t>
            </a:r>
            <a:endParaRPr lang="en-US" dirty="0"/>
          </a:p>
        </p:txBody>
      </p:sp>
      <p:sp>
        <p:nvSpPr>
          <p:cNvPr id="7" name="Slide Number Placeholder 6"/>
          <p:cNvSpPr>
            <a:spLocks noGrp="1"/>
          </p:cNvSpPr>
          <p:nvPr>
            <p:ph type="sldNum" sz="quarter" idx="12"/>
          </p:nvPr>
        </p:nvSpPr>
        <p:spPr/>
        <p:txBody>
          <a:bodyPr/>
          <a:lstStyle/>
          <a:p>
            <a:fld id="{32E078FD-697A-2C4E-8882-8A2428AF562E}" type="slidenum">
              <a:rPr lang="en-US" smtClean="0"/>
              <a:pPr/>
              <a:t>19</a:t>
            </a:fld>
            <a:endParaRPr lang="en-US"/>
          </a:p>
        </p:txBody>
      </p:sp>
    </p:spTree>
    <p:extLst>
      <p:ext uri="{BB962C8B-B14F-4D97-AF65-F5344CB8AC3E}">
        <p14:creationId xmlns:p14="http://schemas.microsoft.com/office/powerpoint/2010/main" val="3125836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AutoShape 2"/>
          <p:cNvSpPr>
            <a:spLocks noGrp="1" noChangeArrowheads="1"/>
          </p:cNvSpPr>
          <p:nvPr>
            <p:ph type="title" idx="4294967295"/>
          </p:nvPr>
        </p:nvSpPr>
        <p:spPr/>
        <p:txBody>
          <a:bodyPr>
            <a:normAutofit fontScale="90000"/>
          </a:bodyPr>
          <a:lstStyle/>
          <a:p>
            <a:r>
              <a:rPr lang="it-IT" smtClean="0"/>
              <a:t>The ICARUS Collaboration</a:t>
            </a:r>
          </a:p>
        </p:txBody>
      </p:sp>
      <p:sp>
        <p:nvSpPr>
          <p:cNvPr id="83971" name="Rectangle 1"/>
          <p:cNvSpPr>
            <a:spLocks noChangeArrowheads="1"/>
          </p:cNvSpPr>
          <p:nvPr/>
        </p:nvSpPr>
        <p:spPr bwMode="auto">
          <a:xfrm>
            <a:off x="343963" y="782638"/>
            <a:ext cx="9288595" cy="2858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179" tIns="43591" rIns="87179" bIns="43591">
            <a:spAutoFit/>
          </a:bodyPr>
          <a:lstStyle/>
          <a:p>
            <a:pPr algn="ctr" defTabSz="434975"/>
            <a:r>
              <a:rPr lang="en-GB" dirty="0">
                <a:solidFill>
                  <a:srgbClr val="000000"/>
                </a:solidFill>
                <a:latin typeface="Comic Sans MS" pitchFamily="66" charset="0"/>
                <a:ea typeface="ＭＳ Ｐゴシック" pitchFamily="34" charset="-128"/>
              </a:rPr>
              <a:t>M. </a:t>
            </a:r>
            <a:r>
              <a:rPr lang="en-GB" dirty="0" err="1">
                <a:solidFill>
                  <a:srgbClr val="000000"/>
                </a:solidFill>
                <a:latin typeface="Comic Sans MS" pitchFamily="66" charset="0"/>
                <a:ea typeface="ＭＳ Ｐゴシック" pitchFamily="34" charset="-128"/>
              </a:rPr>
              <a:t>Antonello</a:t>
            </a:r>
            <a:r>
              <a:rPr lang="en-GB" baseline="30000" dirty="0" err="1">
                <a:solidFill>
                  <a:srgbClr val="000000"/>
                </a:solidFill>
                <a:latin typeface="Comic Sans MS" pitchFamily="66" charset="0"/>
                <a:ea typeface="ＭＳ Ｐゴシック" pitchFamily="34" charset="-128"/>
              </a:rPr>
              <a:t>a</a:t>
            </a:r>
            <a:r>
              <a:rPr lang="en-GB" dirty="0">
                <a:solidFill>
                  <a:srgbClr val="000000"/>
                </a:solidFill>
                <a:latin typeface="Comic Sans MS" pitchFamily="66" charset="0"/>
                <a:ea typeface="ＭＳ Ｐゴシック" pitchFamily="34" charset="-128"/>
              </a:rPr>
              <a:t>, </a:t>
            </a:r>
            <a:r>
              <a:rPr lang="en-GB" dirty="0" smtClean="0">
                <a:solidFill>
                  <a:srgbClr val="000000"/>
                </a:solidFill>
                <a:latin typeface="Comic Sans MS" pitchFamily="66" charset="0"/>
                <a:ea typeface="ＭＳ Ｐゴシック" pitchFamily="34" charset="-128"/>
              </a:rPr>
              <a:t> </a:t>
            </a:r>
            <a:r>
              <a:rPr lang="en-GB" dirty="0">
                <a:solidFill>
                  <a:srgbClr val="000000"/>
                </a:solidFill>
                <a:latin typeface="Comic Sans MS" pitchFamily="66" charset="0"/>
                <a:ea typeface="ＭＳ Ｐゴシック" pitchFamily="34" charset="-128"/>
              </a:rPr>
              <a:t>B. </a:t>
            </a:r>
            <a:r>
              <a:rPr lang="en-GB" dirty="0" err="1">
                <a:solidFill>
                  <a:srgbClr val="000000"/>
                </a:solidFill>
                <a:latin typeface="Comic Sans MS" pitchFamily="66" charset="0"/>
                <a:ea typeface="ＭＳ Ｐゴシック" pitchFamily="34" charset="-128"/>
              </a:rPr>
              <a:t>Baibussinov</a:t>
            </a:r>
            <a:r>
              <a:rPr lang="en-GB" baseline="30000" dirty="0" err="1">
                <a:solidFill>
                  <a:srgbClr val="000000"/>
                </a:solidFill>
                <a:latin typeface="Comic Sans MS" pitchFamily="66" charset="0"/>
                <a:ea typeface="ＭＳ Ｐゴシック" pitchFamily="34" charset="-128"/>
              </a:rPr>
              <a:t>b</a:t>
            </a:r>
            <a:r>
              <a:rPr lang="en-GB" dirty="0">
                <a:solidFill>
                  <a:srgbClr val="000000"/>
                </a:solidFill>
                <a:latin typeface="Comic Sans MS" pitchFamily="66" charset="0"/>
                <a:ea typeface="ＭＳ Ｐゴシック" pitchFamily="34" charset="-128"/>
              </a:rPr>
              <a:t>, P. </a:t>
            </a:r>
            <a:r>
              <a:rPr lang="en-GB" dirty="0" err="1">
                <a:solidFill>
                  <a:srgbClr val="000000"/>
                </a:solidFill>
                <a:latin typeface="Comic Sans MS" pitchFamily="66" charset="0"/>
                <a:ea typeface="ＭＳ Ｐゴシック" pitchFamily="34" charset="-128"/>
              </a:rPr>
              <a:t>Benetti</a:t>
            </a:r>
            <a:r>
              <a:rPr lang="en-GB" baseline="30000" dirty="0" err="1">
                <a:solidFill>
                  <a:srgbClr val="000000"/>
                </a:solidFill>
                <a:latin typeface="Comic Sans MS" pitchFamily="66" charset="0"/>
                <a:ea typeface="ＭＳ Ｐゴシック" pitchFamily="34" charset="-128"/>
              </a:rPr>
              <a:t>c</a:t>
            </a:r>
            <a:r>
              <a:rPr lang="en-GB" dirty="0">
                <a:solidFill>
                  <a:srgbClr val="000000"/>
                </a:solidFill>
                <a:latin typeface="Comic Sans MS" pitchFamily="66" charset="0"/>
                <a:ea typeface="ＭＳ Ｐゴシック" pitchFamily="34" charset="-128"/>
              </a:rPr>
              <a:t>, </a:t>
            </a:r>
            <a:r>
              <a:rPr lang="en-GB" dirty="0" smtClean="0">
                <a:solidFill>
                  <a:srgbClr val="000000"/>
                </a:solidFill>
                <a:latin typeface="Comic Sans MS" pitchFamily="66" charset="0"/>
                <a:ea typeface="ＭＳ Ｐゴシック" pitchFamily="34" charset="-128"/>
              </a:rPr>
              <a:t>F. </a:t>
            </a:r>
            <a:r>
              <a:rPr lang="en-GB" dirty="0" err="1" smtClean="0">
                <a:solidFill>
                  <a:srgbClr val="000000"/>
                </a:solidFill>
                <a:latin typeface="Comic Sans MS" pitchFamily="66" charset="0"/>
                <a:ea typeface="ＭＳ Ｐゴシック" pitchFamily="34" charset="-128"/>
              </a:rPr>
              <a:t>Boffelli</a:t>
            </a:r>
            <a:r>
              <a:rPr lang="en-GB" sz="2000" baseline="30000" dirty="0" err="1" smtClean="0">
                <a:solidFill>
                  <a:srgbClr val="000000"/>
                </a:solidFill>
                <a:latin typeface="Comic Sans MS" pitchFamily="66" charset="0"/>
                <a:ea typeface="ＭＳ Ｐゴシック" pitchFamily="34" charset="-128"/>
              </a:rPr>
              <a:t>c</a:t>
            </a:r>
            <a:r>
              <a:rPr lang="en-GB" dirty="0" smtClean="0">
                <a:solidFill>
                  <a:srgbClr val="000000"/>
                </a:solidFill>
                <a:latin typeface="Comic Sans MS" pitchFamily="66" charset="0"/>
                <a:ea typeface="ＭＳ Ｐゴシック" pitchFamily="34" charset="-128"/>
              </a:rPr>
              <a:t>, A. </a:t>
            </a:r>
            <a:r>
              <a:rPr lang="en-GB" dirty="0" err="1" smtClean="0">
                <a:solidFill>
                  <a:srgbClr val="000000"/>
                </a:solidFill>
                <a:latin typeface="Comic Sans MS" pitchFamily="66" charset="0"/>
                <a:ea typeface="ＭＳ Ｐゴシック" pitchFamily="34" charset="-128"/>
              </a:rPr>
              <a:t>Bubak</a:t>
            </a:r>
            <a:r>
              <a:rPr lang="en-GB" baseline="30000" dirty="0" err="1" smtClean="0">
                <a:solidFill>
                  <a:srgbClr val="000000"/>
                </a:solidFill>
                <a:latin typeface="Comic Sans MS" pitchFamily="66" charset="0"/>
                <a:ea typeface="ＭＳ Ｐゴシック" pitchFamily="34" charset="-128"/>
              </a:rPr>
              <a:t>k</a:t>
            </a:r>
            <a:r>
              <a:rPr lang="en-GB" dirty="0" smtClean="0">
                <a:solidFill>
                  <a:srgbClr val="000000"/>
                </a:solidFill>
                <a:latin typeface="Comic Sans MS" pitchFamily="66" charset="0"/>
                <a:ea typeface="ＭＳ Ｐゴシック" pitchFamily="34" charset="-128"/>
              </a:rPr>
              <a:t>, E</a:t>
            </a:r>
            <a:r>
              <a:rPr lang="en-GB" dirty="0">
                <a:solidFill>
                  <a:srgbClr val="000000"/>
                </a:solidFill>
                <a:latin typeface="Comic Sans MS" pitchFamily="66" charset="0"/>
                <a:ea typeface="ＭＳ Ｐゴシック" pitchFamily="34" charset="-128"/>
              </a:rPr>
              <a:t>. </a:t>
            </a:r>
            <a:r>
              <a:rPr lang="en-GB" dirty="0" err="1">
                <a:solidFill>
                  <a:srgbClr val="000000"/>
                </a:solidFill>
                <a:latin typeface="Comic Sans MS" pitchFamily="66" charset="0"/>
                <a:ea typeface="ＭＳ Ｐゴシック" pitchFamily="34" charset="-128"/>
              </a:rPr>
              <a:t>Calligarich</a:t>
            </a:r>
            <a:r>
              <a:rPr lang="en-GB" baseline="30000" dirty="0" err="1">
                <a:solidFill>
                  <a:srgbClr val="000000"/>
                </a:solidFill>
                <a:latin typeface="Comic Sans MS" pitchFamily="66" charset="0"/>
                <a:ea typeface="ＭＳ Ｐゴシック" pitchFamily="34" charset="-128"/>
              </a:rPr>
              <a:t>c</a:t>
            </a:r>
            <a:r>
              <a:rPr lang="en-GB" dirty="0">
                <a:solidFill>
                  <a:srgbClr val="000000"/>
                </a:solidFill>
                <a:latin typeface="Comic Sans MS" pitchFamily="66" charset="0"/>
                <a:ea typeface="ＭＳ Ｐゴシック" pitchFamily="34" charset="-128"/>
              </a:rPr>
              <a:t>, N. </a:t>
            </a:r>
            <a:r>
              <a:rPr lang="en-GB" dirty="0" err="1">
                <a:solidFill>
                  <a:srgbClr val="000000"/>
                </a:solidFill>
                <a:latin typeface="Comic Sans MS" pitchFamily="66" charset="0"/>
                <a:ea typeface="ＭＳ Ｐゴシック" pitchFamily="34" charset="-128"/>
              </a:rPr>
              <a:t>Canci</a:t>
            </a:r>
            <a:r>
              <a:rPr lang="en-GB" baseline="30000" dirty="0" err="1">
                <a:solidFill>
                  <a:srgbClr val="000000"/>
                </a:solidFill>
                <a:latin typeface="Comic Sans MS" pitchFamily="66" charset="0"/>
                <a:ea typeface="ＭＳ Ｐゴシック" pitchFamily="34" charset="-128"/>
              </a:rPr>
              <a:t>a</a:t>
            </a:r>
            <a:r>
              <a:rPr lang="en-GB" dirty="0">
                <a:solidFill>
                  <a:srgbClr val="000000"/>
                </a:solidFill>
                <a:latin typeface="Comic Sans MS" pitchFamily="66" charset="0"/>
                <a:ea typeface="ＭＳ Ｐゴシック" pitchFamily="34" charset="-128"/>
              </a:rPr>
              <a:t>, S. </a:t>
            </a:r>
            <a:r>
              <a:rPr lang="en-GB" dirty="0" err="1">
                <a:solidFill>
                  <a:srgbClr val="000000"/>
                </a:solidFill>
                <a:latin typeface="Comic Sans MS" pitchFamily="66" charset="0"/>
                <a:ea typeface="ＭＳ Ｐゴシック" pitchFamily="34" charset="-128"/>
              </a:rPr>
              <a:t>Centro</a:t>
            </a:r>
            <a:r>
              <a:rPr lang="en-GB" baseline="30000" dirty="0" err="1">
                <a:solidFill>
                  <a:srgbClr val="000000"/>
                </a:solidFill>
                <a:latin typeface="Comic Sans MS" pitchFamily="66" charset="0"/>
                <a:ea typeface="ＭＳ Ｐゴシック" pitchFamily="34" charset="-128"/>
              </a:rPr>
              <a:t>b</a:t>
            </a:r>
            <a:r>
              <a:rPr lang="en-GB" dirty="0">
                <a:solidFill>
                  <a:srgbClr val="000000"/>
                </a:solidFill>
                <a:latin typeface="Comic Sans MS" pitchFamily="66" charset="0"/>
                <a:ea typeface="ＭＳ Ｐゴシック" pitchFamily="34" charset="-128"/>
              </a:rPr>
              <a:t>, A. </a:t>
            </a:r>
            <a:r>
              <a:rPr lang="en-GB" dirty="0" err="1">
                <a:solidFill>
                  <a:srgbClr val="000000"/>
                </a:solidFill>
                <a:latin typeface="Comic Sans MS" pitchFamily="66" charset="0"/>
                <a:ea typeface="ＭＳ Ｐゴシック" pitchFamily="34" charset="-128"/>
              </a:rPr>
              <a:t>Cesana</a:t>
            </a:r>
            <a:r>
              <a:rPr lang="en-GB" baseline="30000" dirty="0" err="1">
                <a:solidFill>
                  <a:srgbClr val="000000"/>
                </a:solidFill>
                <a:latin typeface="Comic Sans MS" pitchFamily="66" charset="0"/>
                <a:ea typeface="ＭＳ Ｐゴシック" pitchFamily="34" charset="-128"/>
              </a:rPr>
              <a:t>f</a:t>
            </a:r>
            <a:r>
              <a:rPr lang="en-GB" dirty="0">
                <a:solidFill>
                  <a:srgbClr val="000000"/>
                </a:solidFill>
                <a:latin typeface="Comic Sans MS" pitchFamily="66" charset="0"/>
                <a:ea typeface="ＭＳ Ｐゴシック" pitchFamily="34" charset="-128"/>
              </a:rPr>
              <a:t>, K. </a:t>
            </a:r>
            <a:r>
              <a:rPr lang="en-GB" dirty="0" err="1">
                <a:solidFill>
                  <a:srgbClr val="000000"/>
                </a:solidFill>
                <a:latin typeface="Comic Sans MS" pitchFamily="66" charset="0"/>
                <a:ea typeface="ＭＳ Ｐゴシック" pitchFamily="34" charset="-128"/>
              </a:rPr>
              <a:t>Cieslik</a:t>
            </a:r>
            <a:r>
              <a:rPr lang="en-GB" baseline="30000" dirty="0" err="1">
                <a:solidFill>
                  <a:srgbClr val="000000"/>
                </a:solidFill>
                <a:latin typeface="Comic Sans MS" pitchFamily="66" charset="0"/>
                <a:ea typeface="ＭＳ Ｐゴシック" pitchFamily="34" charset="-128"/>
              </a:rPr>
              <a:t>g</a:t>
            </a:r>
            <a:r>
              <a:rPr lang="en-GB" dirty="0">
                <a:solidFill>
                  <a:srgbClr val="000000"/>
                </a:solidFill>
                <a:latin typeface="Comic Sans MS" pitchFamily="66" charset="0"/>
                <a:ea typeface="ＭＳ Ｐゴシック" pitchFamily="34" charset="-128"/>
              </a:rPr>
              <a:t>, D. B. </a:t>
            </a:r>
            <a:r>
              <a:rPr lang="en-GB" dirty="0" err="1">
                <a:solidFill>
                  <a:srgbClr val="000000"/>
                </a:solidFill>
                <a:latin typeface="Comic Sans MS" pitchFamily="66" charset="0"/>
                <a:ea typeface="ＭＳ Ｐゴシック" pitchFamily="34" charset="-128"/>
              </a:rPr>
              <a:t>Cline</a:t>
            </a:r>
            <a:r>
              <a:rPr lang="en-GB" baseline="30000" dirty="0" err="1">
                <a:solidFill>
                  <a:srgbClr val="000000"/>
                </a:solidFill>
                <a:latin typeface="Comic Sans MS" pitchFamily="66" charset="0"/>
                <a:ea typeface="ＭＳ Ｐゴシック" pitchFamily="34" charset="-128"/>
              </a:rPr>
              <a:t>h</a:t>
            </a:r>
            <a:r>
              <a:rPr lang="en-GB" dirty="0">
                <a:solidFill>
                  <a:srgbClr val="000000"/>
                </a:solidFill>
                <a:latin typeface="Comic Sans MS" pitchFamily="66" charset="0"/>
                <a:ea typeface="ＭＳ Ｐゴシック" pitchFamily="34" charset="-128"/>
              </a:rPr>
              <a:t>, A.G. </a:t>
            </a:r>
            <a:r>
              <a:rPr lang="en-GB" dirty="0" err="1">
                <a:solidFill>
                  <a:srgbClr val="000000"/>
                </a:solidFill>
                <a:latin typeface="Comic Sans MS" pitchFamily="66" charset="0"/>
                <a:ea typeface="ＭＳ Ｐゴシック" pitchFamily="34" charset="-128"/>
              </a:rPr>
              <a:t>Cocco</a:t>
            </a:r>
            <a:r>
              <a:rPr lang="en-GB" baseline="30000" dirty="0" err="1">
                <a:solidFill>
                  <a:srgbClr val="000000"/>
                </a:solidFill>
                <a:latin typeface="Comic Sans MS" pitchFamily="66" charset="0"/>
                <a:ea typeface="ＭＳ Ｐゴシック" pitchFamily="34" charset="-128"/>
              </a:rPr>
              <a:t>d</a:t>
            </a:r>
            <a:r>
              <a:rPr lang="en-GB" dirty="0">
                <a:solidFill>
                  <a:srgbClr val="000000"/>
                </a:solidFill>
                <a:latin typeface="Comic Sans MS" pitchFamily="66" charset="0"/>
                <a:ea typeface="ＭＳ Ｐゴシック" pitchFamily="34" charset="-128"/>
              </a:rPr>
              <a:t>, A. </a:t>
            </a:r>
            <a:r>
              <a:rPr lang="en-GB" dirty="0" err="1">
                <a:solidFill>
                  <a:srgbClr val="000000"/>
                </a:solidFill>
                <a:latin typeface="Comic Sans MS" pitchFamily="66" charset="0"/>
                <a:ea typeface="ＭＳ Ｐゴシック" pitchFamily="34" charset="-128"/>
              </a:rPr>
              <a:t>Dabrowska</a:t>
            </a:r>
            <a:r>
              <a:rPr lang="en-GB" baseline="30000" dirty="0" err="1">
                <a:solidFill>
                  <a:srgbClr val="000000"/>
                </a:solidFill>
                <a:latin typeface="Comic Sans MS" pitchFamily="66" charset="0"/>
                <a:ea typeface="ＭＳ Ｐゴシック" pitchFamily="34" charset="-128"/>
              </a:rPr>
              <a:t>g</a:t>
            </a:r>
            <a:r>
              <a:rPr lang="en-GB" dirty="0">
                <a:solidFill>
                  <a:srgbClr val="000000"/>
                </a:solidFill>
                <a:latin typeface="Comic Sans MS" pitchFamily="66" charset="0"/>
                <a:ea typeface="ＭＳ Ｐゴシック" pitchFamily="34" charset="-128"/>
              </a:rPr>
              <a:t>, D. </a:t>
            </a:r>
            <a:r>
              <a:rPr lang="en-GB" dirty="0" err="1">
                <a:solidFill>
                  <a:srgbClr val="000000"/>
                </a:solidFill>
                <a:latin typeface="Comic Sans MS" pitchFamily="66" charset="0"/>
                <a:ea typeface="ＭＳ Ｐゴシック" pitchFamily="34" charset="-128"/>
              </a:rPr>
              <a:t>Dequal</a:t>
            </a:r>
            <a:r>
              <a:rPr lang="en-GB" baseline="30000" dirty="0" err="1">
                <a:solidFill>
                  <a:srgbClr val="000000"/>
                </a:solidFill>
                <a:latin typeface="Comic Sans MS" pitchFamily="66" charset="0"/>
                <a:ea typeface="ＭＳ Ｐゴシック" pitchFamily="34" charset="-128"/>
              </a:rPr>
              <a:t>b</a:t>
            </a:r>
            <a:r>
              <a:rPr lang="en-GB" dirty="0">
                <a:solidFill>
                  <a:srgbClr val="000000"/>
                </a:solidFill>
                <a:latin typeface="Comic Sans MS" pitchFamily="66" charset="0"/>
                <a:ea typeface="ＭＳ Ｐゴシック" pitchFamily="34" charset="-128"/>
              </a:rPr>
              <a:t>, A. </a:t>
            </a:r>
            <a:r>
              <a:rPr lang="en-GB" dirty="0" err="1">
                <a:solidFill>
                  <a:srgbClr val="000000"/>
                </a:solidFill>
                <a:latin typeface="Comic Sans MS" pitchFamily="66" charset="0"/>
                <a:ea typeface="ＭＳ Ｐゴシック" pitchFamily="34" charset="-128"/>
              </a:rPr>
              <a:t>Dermenev</a:t>
            </a:r>
            <a:r>
              <a:rPr lang="en-GB" baseline="30000" dirty="0" err="1">
                <a:solidFill>
                  <a:srgbClr val="000000"/>
                </a:solidFill>
                <a:latin typeface="Comic Sans MS" pitchFamily="66" charset="0"/>
                <a:ea typeface="ＭＳ Ｐゴシック" pitchFamily="34" charset="-128"/>
              </a:rPr>
              <a:t>i</a:t>
            </a:r>
            <a:r>
              <a:rPr lang="en-GB" dirty="0">
                <a:solidFill>
                  <a:srgbClr val="000000"/>
                </a:solidFill>
                <a:latin typeface="Comic Sans MS" pitchFamily="66" charset="0"/>
                <a:ea typeface="ＭＳ Ｐゴシック" pitchFamily="34" charset="-128"/>
              </a:rPr>
              <a:t>, R. </a:t>
            </a:r>
            <a:r>
              <a:rPr lang="en-GB" dirty="0" err="1">
                <a:solidFill>
                  <a:srgbClr val="000000"/>
                </a:solidFill>
                <a:latin typeface="Comic Sans MS" pitchFamily="66" charset="0"/>
                <a:ea typeface="ＭＳ Ｐゴシック" pitchFamily="34" charset="-128"/>
              </a:rPr>
              <a:t>Dolfini</a:t>
            </a:r>
            <a:r>
              <a:rPr lang="en-GB" baseline="30000" dirty="0" err="1">
                <a:solidFill>
                  <a:srgbClr val="000000"/>
                </a:solidFill>
                <a:latin typeface="Comic Sans MS" pitchFamily="66" charset="0"/>
                <a:ea typeface="ＭＳ Ｐゴシック" pitchFamily="34" charset="-128"/>
              </a:rPr>
              <a:t>c</a:t>
            </a:r>
            <a:r>
              <a:rPr lang="en-GB" dirty="0">
                <a:solidFill>
                  <a:srgbClr val="000000"/>
                </a:solidFill>
                <a:latin typeface="Comic Sans MS" pitchFamily="66" charset="0"/>
                <a:ea typeface="ＭＳ Ｐゴシック" pitchFamily="34" charset="-128"/>
              </a:rPr>
              <a:t>, </a:t>
            </a:r>
            <a:r>
              <a:rPr lang="en-GB" dirty="0" smtClean="0">
                <a:solidFill>
                  <a:srgbClr val="000000"/>
                </a:solidFill>
                <a:latin typeface="Comic Sans MS" pitchFamily="66" charset="0"/>
                <a:ea typeface="ＭＳ Ｐゴシック" pitchFamily="34" charset="-128"/>
              </a:rPr>
              <a:t>A. </a:t>
            </a:r>
            <a:r>
              <a:rPr lang="en-GB" dirty="0" err="1" smtClean="0">
                <a:solidFill>
                  <a:srgbClr val="000000"/>
                </a:solidFill>
                <a:latin typeface="Comic Sans MS" pitchFamily="66" charset="0"/>
                <a:ea typeface="ＭＳ Ｐゴシック" pitchFamily="34" charset="-128"/>
              </a:rPr>
              <a:t>Falcone</a:t>
            </a:r>
            <a:r>
              <a:rPr lang="en-GB" baseline="30000" dirty="0" err="1" smtClean="0">
                <a:solidFill>
                  <a:srgbClr val="000000"/>
                </a:solidFill>
                <a:latin typeface="Comic Sans MS" pitchFamily="66" charset="0"/>
                <a:ea typeface="ＭＳ Ｐゴシック" pitchFamily="34" charset="-128"/>
              </a:rPr>
              <a:t>c</a:t>
            </a:r>
            <a:r>
              <a:rPr lang="en-GB" dirty="0" smtClean="0">
                <a:solidFill>
                  <a:srgbClr val="000000"/>
                </a:solidFill>
                <a:latin typeface="Comic Sans MS" pitchFamily="66" charset="0"/>
                <a:ea typeface="ＭＳ Ｐゴシック" pitchFamily="34" charset="-128"/>
              </a:rPr>
              <a:t>, C</a:t>
            </a:r>
            <a:r>
              <a:rPr lang="en-GB" dirty="0">
                <a:solidFill>
                  <a:srgbClr val="000000"/>
                </a:solidFill>
                <a:latin typeface="Comic Sans MS" pitchFamily="66" charset="0"/>
                <a:ea typeface="ＭＳ Ｐゴシック" pitchFamily="34" charset="-128"/>
              </a:rPr>
              <a:t>. </a:t>
            </a:r>
            <a:r>
              <a:rPr lang="en-GB" dirty="0" err="1">
                <a:solidFill>
                  <a:srgbClr val="000000"/>
                </a:solidFill>
                <a:latin typeface="Comic Sans MS" pitchFamily="66" charset="0"/>
                <a:ea typeface="ＭＳ Ｐゴシック" pitchFamily="34" charset="-128"/>
              </a:rPr>
              <a:t>Farnese</a:t>
            </a:r>
            <a:r>
              <a:rPr lang="en-GB" baseline="30000" dirty="0" err="1">
                <a:solidFill>
                  <a:srgbClr val="000000"/>
                </a:solidFill>
                <a:latin typeface="Comic Sans MS" pitchFamily="66" charset="0"/>
                <a:ea typeface="ＭＳ Ｐゴシック" pitchFamily="34" charset="-128"/>
              </a:rPr>
              <a:t>b</a:t>
            </a:r>
            <a:r>
              <a:rPr lang="en-GB" dirty="0">
                <a:solidFill>
                  <a:srgbClr val="000000"/>
                </a:solidFill>
                <a:latin typeface="Comic Sans MS" pitchFamily="66" charset="0"/>
                <a:ea typeface="ＭＳ Ｐゴシック" pitchFamily="34" charset="-128"/>
              </a:rPr>
              <a:t>, A. </a:t>
            </a:r>
            <a:r>
              <a:rPr lang="en-GB" dirty="0" err="1">
                <a:solidFill>
                  <a:srgbClr val="000000"/>
                </a:solidFill>
                <a:latin typeface="Comic Sans MS" pitchFamily="66" charset="0"/>
                <a:ea typeface="ＭＳ Ｐゴシック" pitchFamily="34" charset="-128"/>
              </a:rPr>
              <a:t>Fava</a:t>
            </a:r>
            <a:r>
              <a:rPr lang="en-GB" baseline="30000" dirty="0" err="1">
                <a:solidFill>
                  <a:srgbClr val="000000"/>
                </a:solidFill>
                <a:latin typeface="Comic Sans MS" pitchFamily="66" charset="0"/>
                <a:ea typeface="ＭＳ Ｐゴシック" pitchFamily="34" charset="-128"/>
              </a:rPr>
              <a:t>b</a:t>
            </a:r>
            <a:r>
              <a:rPr lang="en-GB" dirty="0">
                <a:solidFill>
                  <a:srgbClr val="000000"/>
                </a:solidFill>
                <a:latin typeface="Comic Sans MS" pitchFamily="66" charset="0"/>
                <a:ea typeface="ＭＳ Ｐゴシック" pitchFamily="34" charset="-128"/>
              </a:rPr>
              <a:t>, A. </a:t>
            </a:r>
            <a:r>
              <a:rPr lang="en-GB" dirty="0" err="1">
                <a:solidFill>
                  <a:srgbClr val="000000"/>
                </a:solidFill>
                <a:latin typeface="Comic Sans MS" pitchFamily="66" charset="0"/>
                <a:ea typeface="ＭＳ Ｐゴシック" pitchFamily="34" charset="-128"/>
              </a:rPr>
              <a:t>Ferrari</a:t>
            </a:r>
            <a:r>
              <a:rPr lang="en-GB" baseline="30000" dirty="0" err="1">
                <a:solidFill>
                  <a:srgbClr val="000000"/>
                </a:solidFill>
                <a:latin typeface="Comic Sans MS" pitchFamily="66" charset="0"/>
                <a:ea typeface="ＭＳ Ｐゴシック" pitchFamily="34" charset="-128"/>
              </a:rPr>
              <a:t>j</a:t>
            </a:r>
            <a:r>
              <a:rPr lang="en-GB" dirty="0">
                <a:solidFill>
                  <a:srgbClr val="000000"/>
                </a:solidFill>
                <a:latin typeface="Comic Sans MS" pitchFamily="66" charset="0"/>
                <a:ea typeface="ＭＳ Ｐゴシック" pitchFamily="34" charset="-128"/>
              </a:rPr>
              <a:t>, G. </a:t>
            </a:r>
            <a:r>
              <a:rPr lang="en-GB" dirty="0" err="1">
                <a:solidFill>
                  <a:srgbClr val="000000"/>
                </a:solidFill>
                <a:latin typeface="Comic Sans MS" pitchFamily="66" charset="0"/>
                <a:ea typeface="ＭＳ Ｐゴシック" pitchFamily="34" charset="-128"/>
              </a:rPr>
              <a:t>Fiorillo</a:t>
            </a:r>
            <a:r>
              <a:rPr lang="en-GB" baseline="30000" dirty="0" err="1">
                <a:solidFill>
                  <a:srgbClr val="000000"/>
                </a:solidFill>
                <a:latin typeface="Comic Sans MS" pitchFamily="66" charset="0"/>
                <a:ea typeface="ＭＳ Ｐゴシック" pitchFamily="34" charset="-128"/>
              </a:rPr>
              <a:t>d</a:t>
            </a:r>
            <a:r>
              <a:rPr lang="en-GB" dirty="0">
                <a:solidFill>
                  <a:srgbClr val="000000"/>
                </a:solidFill>
                <a:latin typeface="Comic Sans MS" pitchFamily="66" charset="0"/>
                <a:ea typeface="ＭＳ Ｐゴシック" pitchFamily="34" charset="-128"/>
              </a:rPr>
              <a:t>, D. </a:t>
            </a:r>
            <a:r>
              <a:rPr lang="en-GB" dirty="0" err="1">
                <a:solidFill>
                  <a:srgbClr val="000000"/>
                </a:solidFill>
                <a:latin typeface="Comic Sans MS" pitchFamily="66" charset="0"/>
                <a:ea typeface="ＭＳ Ｐゴシック" pitchFamily="34" charset="-128"/>
              </a:rPr>
              <a:t>Gibin</a:t>
            </a:r>
            <a:r>
              <a:rPr lang="en-GB" baseline="30000" dirty="0" err="1">
                <a:solidFill>
                  <a:srgbClr val="000000"/>
                </a:solidFill>
                <a:latin typeface="Comic Sans MS" pitchFamily="66" charset="0"/>
                <a:ea typeface="ＭＳ Ｐゴシック" pitchFamily="34" charset="-128"/>
              </a:rPr>
              <a:t>b</a:t>
            </a:r>
            <a:r>
              <a:rPr lang="en-GB" dirty="0">
                <a:solidFill>
                  <a:srgbClr val="000000"/>
                </a:solidFill>
                <a:latin typeface="Comic Sans MS" pitchFamily="66" charset="0"/>
                <a:ea typeface="ＭＳ Ｐゴシック" pitchFamily="34" charset="-128"/>
              </a:rPr>
              <a:t>, S. </a:t>
            </a:r>
            <a:r>
              <a:rPr lang="en-GB" dirty="0" err="1">
                <a:solidFill>
                  <a:srgbClr val="000000"/>
                </a:solidFill>
                <a:latin typeface="Comic Sans MS" pitchFamily="66" charset="0"/>
                <a:ea typeface="ＭＳ Ｐゴシック" pitchFamily="34" charset="-128"/>
              </a:rPr>
              <a:t>Gninenko</a:t>
            </a:r>
            <a:r>
              <a:rPr lang="en-GB" baseline="30000" dirty="0" err="1">
                <a:solidFill>
                  <a:srgbClr val="000000"/>
                </a:solidFill>
                <a:latin typeface="Comic Sans MS" pitchFamily="66" charset="0"/>
                <a:ea typeface="ＭＳ Ｐゴシック" pitchFamily="34" charset="-128"/>
              </a:rPr>
              <a:t>i</a:t>
            </a:r>
            <a:r>
              <a:rPr lang="en-GB" dirty="0">
                <a:solidFill>
                  <a:srgbClr val="000000"/>
                </a:solidFill>
                <a:latin typeface="Comic Sans MS" pitchFamily="66" charset="0"/>
                <a:ea typeface="ＭＳ Ｐゴシック" pitchFamily="34" charset="-128"/>
              </a:rPr>
              <a:t>, A. </a:t>
            </a:r>
            <a:r>
              <a:rPr lang="en-GB" dirty="0" err="1">
                <a:solidFill>
                  <a:srgbClr val="000000"/>
                </a:solidFill>
                <a:latin typeface="Comic Sans MS" pitchFamily="66" charset="0"/>
                <a:ea typeface="ＭＳ Ｐゴシック" pitchFamily="34" charset="-128"/>
              </a:rPr>
              <a:t>Guglielmi</a:t>
            </a:r>
            <a:r>
              <a:rPr lang="en-GB" baseline="30000" dirty="0" err="1">
                <a:solidFill>
                  <a:srgbClr val="000000"/>
                </a:solidFill>
                <a:latin typeface="Comic Sans MS" pitchFamily="66" charset="0"/>
                <a:ea typeface="ＭＳ Ｐゴシック" pitchFamily="34" charset="-128"/>
              </a:rPr>
              <a:t>b</a:t>
            </a:r>
            <a:r>
              <a:rPr lang="en-GB" dirty="0">
                <a:solidFill>
                  <a:srgbClr val="000000"/>
                </a:solidFill>
                <a:latin typeface="Comic Sans MS" pitchFamily="66" charset="0"/>
                <a:ea typeface="ＭＳ Ｐゴシック" pitchFamily="34" charset="-128"/>
              </a:rPr>
              <a:t>, M. </a:t>
            </a:r>
            <a:r>
              <a:rPr lang="en-GB" dirty="0" err="1">
                <a:solidFill>
                  <a:srgbClr val="000000"/>
                </a:solidFill>
                <a:latin typeface="Comic Sans MS" pitchFamily="66" charset="0"/>
                <a:ea typeface="ＭＳ Ｐゴシック" pitchFamily="34" charset="-128"/>
              </a:rPr>
              <a:t>Haranczyk</a:t>
            </a:r>
            <a:r>
              <a:rPr lang="en-GB" baseline="30000" dirty="0" err="1">
                <a:solidFill>
                  <a:srgbClr val="000000"/>
                </a:solidFill>
                <a:latin typeface="Comic Sans MS" pitchFamily="66" charset="0"/>
                <a:ea typeface="ＭＳ Ｐゴシック" pitchFamily="34" charset="-128"/>
              </a:rPr>
              <a:t>g</a:t>
            </a:r>
            <a:r>
              <a:rPr lang="en-GB" dirty="0">
                <a:solidFill>
                  <a:srgbClr val="000000"/>
                </a:solidFill>
                <a:latin typeface="Comic Sans MS" pitchFamily="66" charset="0"/>
                <a:ea typeface="ＭＳ Ｐゴシック" pitchFamily="34" charset="-128"/>
              </a:rPr>
              <a:t>, J. </a:t>
            </a:r>
            <a:r>
              <a:rPr lang="en-GB" dirty="0" err="1">
                <a:solidFill>
                  <a:srgbClr val="000000"/>
                </a:solidFill>
                <a:latin typeface="Comic Sans MS" pitchFamily="66" charset="0"/>
                <a:ea typeface="ＭＳ Ｐゴシック" pitchFamily="34" charset="-128"/>
              </a:rPr>
              <a:t>Holeczek</a:t>
            </a:r>
            <a:r>
              <a:rPr lang="en-GB" baseline="30000" dirty="0" err="1">
                <a:solidFill>
                  <a:srgbClr val="000000"/>
                </a:solidFill>
                <a:latin typeface="Comic Sans MS" pitchFamily="66" charset="0"/>
                <a:ea typeface="ＭＳ Ｐゴシック" pitchFamily="34" charset="-128"/>
              </a:rPr>
              <a:t>l</a:t>
            </a:r>
            <a:r>
              <a:rPr lang="en-GB" dirty="0">
                <a:solidFill>
                  <a:srgbClr val="000000"/>
                </a:solidFill>
                <a:latin typeface="Comic Sans MS" pitchFamily="66" charset="0"/>
                <a:ea typeface="ＭＳ Ｐゴシック" pitchFamily="34" charset="-128"/>
              </a:rPr>
              <a:t>, </a:t>
            </a:r>
            <a:r>
              <a:rPr lang="en-GB" dirty="0" smtClean="0">
                <a:solidFill>
                  <a:srgbClr val="000000"/>
                </a:solidFill>
                <a:latin typeface="Comic Sans MS" pitchFamily="66" charset="0"/>
                <a:ea typeface="ＭＳ Ｐゴシック" pitchFamily="34" charset="-128"/>
              </a:rPr>
              <a:t>M. </a:t>
            </a:r>
            <a:r>
              <a:rPr lang="en-GB" dirty="0" err="1" smtClean="0">
                <a:solidFill>
                  <a:srgbClr val="000000"/>
                </a:solidFill>
                <a:latin typeface="Comic Sans MS" pitchFamily="66" charset="0"/>
                <a:ea typeface="ＭＳ Ｐゴシック" pitchFamily="34" charset="-128"/>
              </a:rPr>
              <a:t>Kirsanov</a:t>
            </a:r>
            <a:r>
              <a:rPr lang="en-GB" baseline="30000" dirty="0" err="1" smtClean="0">
                <a:solidFill>
                  <a:srgbClr val="000000"/>
                </a:solidFill>
                <a:latin typeface="Comic Sans MS" pitchFamily="66" charset="0"/>
                <a:ea typeface="ＭＳ Ｐゴシック" pitchFamily="34" charset="-128"/>
              </a:rPr>
              <a:t>i</a:t>
            </a:r>
            <a:r>
              <a:rPr lang="en-GB" dirty="0" smtClean="0">
                <a:solidFill>
                  <a:srgbClr val="000000"/>
                </a:solidFill>
                <a:latin typeface="Comic Sans MS" pitchFamily="66" charset="0"/>
                <a:ea typeface="ＭＳ Ｐゴシック" pitchFamily="34" charset="-128"/>
              </a:rPr>
              <a:t>, </a:t>
            </a:r>
            <a:r>
              <a:rPr lang="en-GB" dirty="0">
                <a:solidFill>
                  <a:srgbClr val="000000"/>
                </a:solidFill>
                <a:latin typeface="Comic Sans MS" pitchFamily="66" charset="0"/>
                <a:ea typeface="ＭＳ Ｐゴシック" pitchFamily="34" charset="-128"/>
              </a:rPr>
              <a:t>J. </a:t>
            </a:r>
            <a:r>
              <a:rPr lang="en-GB" dirty="0" err="1">
                <a:solidFill>
                  <a:srgbClr val="000000"/>
                </a:solidFill>
                <a:latin typeface="Comic Sans MS" pitchFamily="66" charset="0"/>
                <a:ea typeface="ＭＳ Ｐゴシック" pitchFamily="34" charset="-128"/>
              </a:rPr>
              <a:t>Kisiel</a:t>
            </a:r>
            <a:r>
              <a:rPr lang="en-GB" baseline="30000" dirty="0" err="1">
                <a:solidFill>
                  <a:srgbClr val="000000"/>
                </a:solidFill>
                <a:latin typeface="Comic Sans MS" pitchFamily="66" charset="0"/>
                <a:ea typeface="ＭＳ Ｐゴシック" pitchFamily="34" charset="-128"/>
              </a:rPr>
              <a:t>l</a:t>
            </a:r>
            <a:r>
              <a:rPr lang="en-GB" dirty="0">
                <a:solidFill>
                  <a:srgbClr val="000000"/>
                </a:solidFill>
                <a:latin typeface="Comic Sans MS" pitchFamily="66" charset="0"/>
                <a:ea typeface="ＭＳ Ｐゴシック" pitchFamily="34" charset="-128"/>
              </a:rPr>
              <a:t>, I. </a:t>
            </a:r>
            <a:r>
              <a:rPr lang="en-GB" dirty="0" err="1">
                <a:solidFill>
                  <a:srgbClr val="000000"/>
                </a:solidFill>
                <a:latin typeface="Comic Sans MS" pitchFamily="66" charset="0"/>
                <a:ea typeface="ＭＳ Ｐゴシック" pitchFamily="34" charset="-128"/>
              </a:rPr>
              <a:t>Kochanek</a:t>
            </a:r>
            <a:r>
              <a:rPr lang="en-GB" baseline="30000" dirty="0" err="1">
                <a:solidFill>
                  <a:srgbClr val="000000"/>
                </a:solidFill>
                <a:latin typeface="Comic Sans MS" pitchFamily="66" charset="0"/>
                <a:ea typeface="ＭＳ Ｐゴシック" pitchFamily="34" charset="-128"/>
              </a:rPr>
              <a:t>l</a:t>
            </a:r>
            <a:r>
              <a:rPr lang="en-GB" dirty="0">
                <a:solidFill>
                  <a:srgbClr val="000000"/>
                </a:solidFill>
                <a:latin typeface="Comic Sans MS" pitchFamily="66" charset="0"/>
                <a:ea typeface="ＭＳ Ｐゴシック" pitchFamily="34" charset="-128"/>
              </a:rPr>
              <a:t>, J. </a:t>
            </a:r>
            <a:r>
              <a:rPr lang="en-GB" dirty="0" err="1">
                <a:solidFill>
                  <a:srgbClr val="000000"/>
                </a:solidFill>
                <a:latin typeface="Comic Sans MS" pitchFamily="66" charset="0"/>
                <a:ea typeface="ＭＳ Ｐゴシック" pitchFamily="34" charset="-128"/>
              </a:rPr>
              <a:t>Lagoda</a:t>
            </a:r>
            <a:r>
              <a:rPr lang="en-GB" baseline="30000" dirty="0" err="1">
                <a:solidFill>
                  <a:srgbClr val="000000"/>
                </a:solidFill>
                <a:latin typeface="Comic Sans MS" pitchFamily="66" charset="0"/>
                <a:ea typeface="ＭＳ Ｐゴシック" pitchFamily="34" charset="-128"/>
              </a:rPr>
              <a:t>m</a:t>
            </a:r>
            <a:r>
              <a:rPr lang="en-GB" dirty="0">
                <a:solidFill>
                  <a:srgbClr val="000000"/>
                </a:solidFill>
                <a:latin typeface="Comic Sans MS" pitchFamily="66" charset="0"/>
                <a:ea typeface="ＭＳ Ｐゴシック" pitchFamily="34" charset="-128"/>
              </a:rPr>
              <a:t>, S. </a:t>
            </a:r>
            <a:r>
              <a:rPr lang="en-GB" dirty="0" err="1" smtClean="0">
                <a:solidFill>
                  <a:srgbClr val="000000"/>
                </a:solidFill>
                <a:latin typeface="Comic Sans MS" pitchFamily="66" charset="0"/>
                <a:ea typeface="ＭＳ Ｐゴシック" pitchFamily="34" charset="-128"/>
              </a:rPr>
              <a:t>Mania</a:t>
            </a:r>
            <a:r>
              <a:rPr lang="en-GB" baseline="30000" dirty="0" err="1" smtClean="0">
                <a:solidFill>
                  <a:srgbClr val="000000"/>
                </a:solidFill>
                <a:latin typeface="Comic Sans MS" pitchFamily="66" charset="0"/>
                <a:ea typeface="ＭＳ Ｐゴシック" pitchFamily="34" charset="-128"/>
              </a:rPr>
              <a:t>l</a:t>
            </a:r>
            <a:r>
              <a:rPr lang="en-GB" dirty="0" smtClean="0">
                <a:solidFill>
                  <a:srgbClr val="000000"/>
                </a:solidFill>
                <a:latin typeface="Comic Sans MS" pitchFamily="66" charset="0"/>
                <a:ea typeface="ＭＳ Ｐゴシック" pitchFamily="34" charset="-128"/>
              </a:rPr>
              <a:t>, </a:t>
            </a:r>
            <a:r>
              <a:rPr lang="en-GB" dirty="0">
                <a:solidFill>
                  <a:srgbClr val="000000"/>
                </a:solidFill>
                <a:latin typeface="Comic Sans MS" pitchFamily="66" charset="0"/>
                <a:ea typeface="ＭＳ Ｐゴシック" pitchFamily="34" charset="-128"/>
              </a:rPr>
              <a:t>A. </a:t>
            </a:r>
            <a:r>
              <a:rPr lang="en-GB" dirty="0" err="1">
                <a:solidFill>
                  <a:srgbClr val="000000"/>
                </a:solidFill>
                <a:latin typeface="Comic Sans MS" pitchFamily="66" charset="0"/>
                <a:ea typeface="ＭＳ Ｐゴシック" pitchFamily="34" charset="-128"/>
              </a:rPr>
              <a:t>Menegolli</a:t>
            </a:r>
            <a:r>
              <a:rPr lang="en-GB" baseline="30000" dirty="0" err="1">
                <a:solidFill>
                  <a:srgbClr val="000000"/>
                </a:solidFill>
                <a:latin typeface="Comic Sans MS" pitchFamily="66" charset="0"/>
                <a:ea typeface="ＭＳ Ｐゴシック" pitchFamily="34" charset="-128"/>
              </a:rPr>
              <a:t>c</a:t>
            </a:r>
            <a:r>
              <a:rPr lang="en-GB" dirty="0">
                <a:solidFill>
                  <a:srgbClr val="000000"/>
                </a:solidFill>
                <a:latin typeface="Comic Sans MS" pitchFamily="66" charset="0"/>
                <a:ea typeface="ＭＳ Ｐゴシック" pitchFamily="34" charset="-128"/>
              </a:rPr>
              <a:t>, G. </a:t>
            </a:r>
            <a:r>
              <a:rPr lang="en-GB" dirty="0" err="1">
                <a:solidFill>
                  <a:srgbClr val="000000"/>
                </a:solidFill>
                <a:latin typeface="Comic Sans MS" pitchFamily="66" charset="0"/>
                <a:ea typeface="ＭＳ Ｐゴシック" pitchFamily="34" charset="-128"/>
              </a:rPr>
              <a:t>Meng</a:t>
            </a:r>
            <a:r>
              <a:rPr lang="en-GB" baseline="30000" dirty="0" err="1">
                <a:solidFill>
                  <a:srgbClr val="000000"/>
                </a:solidFill>
                <a:latin typeface="Comic Sans MS" pitchFamily="66" charset="0"/>
                <a:ea typeface="ＭＳ Ｐゴシック" pitchFamily="34" charset="-128"/>
              </a:rPr>
              <a:t>b</a:t>
            </a:r>
            <a:r>
              <a:rPr lang="en-GB" dirty="0">
                <a:solidFill>
                  <a:srgbClr val="000000"/>
                </a:solidFill>
                <a:latin typeface="Comic Sans MS" pitchFamily="66" charset="0"/>
                <a:ea typeface="ＭＳ Ｐゴシック" pitchFamily="34" charset="-128"/>
              </a:rPr>
              <a:t>, C. </a:t>
            </a:r>
            <a:r>
              <a:rPr lang="en-GB" dirty="0" err="1">
                <a:solidFill>
                  <a:srgbClr val="000000"/>
                </a:solidFill>
                <a:latin typeface="Comic Sans MS" pitchFamily="66" charset="0"/>
                <a:ea typeface="ＭＳ Ｐゴシック" pitchFamily="34" charset="-128"/>
              </a:rPr>
              <a:t>Montanari</a:t>
            </a:r>
            <a:r>
              <a:rPr lang="en-GB" baseline="30000" dirty="0" err="1">
                <a:solidFill>
                  <a:srgbClr val="000000"/>
                </a:solidFill>
                <a:latin typeface="Comic Sans MS" pitchFamily="66" charset="0"/>
                <a:ea typeface="ＭＳ Ｐゴシック" pitchFamily="34" charset="-128"/>
              </a:rPr>
              <a:t>c</a:t>
            </a:r>
            <a:r>
              <a:rPr lang="en-GB" dirty="0">
                <a:solidFill>
                  <a:srgbClr val="000000"/>
                </a:solidFill>
                <a:latin typeface="Comic Sans MS" pitchFamily="66" charset="0"/>
                <a:ea typeface="ＭＳ Ｐゴシック" pitchFamily="34" charset="-128"/>
              </a:rPr>
              <a:t>, S. </a:t>
            </a:r>
            <a:r>
              <a:rPr lang="en-GB" dirty="0" err="1" smtClean="0">
                <a:solidFill>
                  <a:srgbClr val="000000"/>
                </a:solidFill>
                <a:latin typeface="Comic Sans MS" pitchFamily="66" charset="0"/>
                <a:ea typeface="ＭＳ Ｐゴシック" pitchFamily="34" charset="-128"/>
              </a:rPr>
              <a:t>Otwinowski</a:t>
            </a:r>
            <a:r>
              <a:rPr lang="en-GB" baseline="30000" dirty="0" err="1" smtClean="0">
                <a:solidFill>
                  <a:srgbClr val="000000"/>
                </a:solidFill>
                <a:latin typeface="Comic Sans MS" pitchFamily="66" charset="0"/>
                <a:ea typeface="ＭＳ Ｐゴシック" pitchFamily="34" charset="-128"/>
              </a:rPr>
              <a:t>h</a:t>
            </a:r>
            <a:r>
              <a:rPr lang="en-GB" dirty="0" smtClean="0">
                <a:solidFill>
                  <a:srgbClr val="000000"/>
                </a:solidFill>
                <a:latin typeface="Comic Sans MS" pitchFamily="66" charset="0"/>
                <a:ea typeface="ＭＳ Ｐゴシック" pitchFamily="34" charset="-128"/>
              </a:rPr>
              <a:t>, </a:t>
            </a:r>
            <a:r>
              <a:rPr lang="en-GB" dirty="0">
                <a:solidFill>
                  <a:srgbClr val="000000"/>
                </a:solidFill>
                <a:latin typeface="Comic Sans MS" pitchFamily="66" charset="0"/>
                <a:ea typeface="ＭＳ Ｐゴシック" pitchFamily="34" charset="-128"/>
              </a:rPr>
              <a:t>P. </a:t>
            </a:r>
            <a:r>
              <a:rPr lang="en-GB" dirty="0" err="1">
                <a:solidFill>
                  <a:srgbClr val="000000"/>
                </a:solidFill>
                <a:latin typeface="Comic Sans MS" pitchFamily="66" charset="0"/>
                <a:ea typeface="ＭＳ Ｐゴシック" pitchFamily="34" charset="-128"/>
              </a:rPr>
              <a:t>Picchi</a:t>
            </a:r>
            <a:r>
              <a:rPr lang="en-GB" baseline="30000" dirty="0" err="1">
                <a:solidFill>
                  <a:srgbClr val="000000"/>
                </a:solidFill>
                <a:latin typeface="Comic Sans MS" pitchFamily="66" charset="0"/>
                <a:ea typeface="ＭＳ Ｐゴシック" pitchFamily="34" charset="-128"/>
              </a:rPr>
              <a:t>n</a:t>
            </a:r>
            <a:r>
              <a:rPr lang="en-GB" dirty="0">
                <a:solidFill>
                  <a:srgbClr val="000000"/>
                </a:solidFill>
                <a:latin typeface="Comic Sans MS" pitchFamily="66" charset="0"/>
                <a:ea typeface="ＭＳ Ｐゴシック" pitchFamily="34" charset="-128"/>
              </a:rPr>
              <a:t>, F. </a:t>
            </a:r>
            <a:r>
              <a:rPr lang="en-GB" dirty="0" err="1">
                <a:solidFill>
                  <a:srgbClr val="000000"/>
                </a:solidFill>
                <a:latin typeface="Comic Sans MS" pitchFamily="66" charset="0"/>
                <a:ea typeface="ＭＳ Ｐゴシック" pitchFamily="34" charset="-128"/>
              </a:rPr>
              <a:t>Pietropaolo</a:t>
            </a:r>
            <a:r>
              <a:rPr lang="en-GB" baseline="30000" dirty="0" err="1">
                <a:solidFill>
                  <a:srgbClr val="000000"/>
                </a:solidFill>
                <a:latin typeface="Comic Sans MS" pitchFamily="66" charset="0"/>
                <a:ea typeface="ＭＳ Ｐゴシック" pitchFamily="34" charset="-128"/>
              </a:rPr>
              <a:t>b</a:t>
            </a:r>
            <a:r>
              <a:rPr lang="en-GB" dirty="0">
                <a:solidFill>
                  <a:srgbClr val="000000"/>
                </a:solidFill>
                <a:latin typeface="Comic Sans MS" pitchFamily="66" charset="0"/>
                <a:ea typeface="ＭＳ Ｐゴシック" pitchFamily="34" charset="-128"/>
              </a:rPr>
              <a:t>, P. </a:t>
            </a:r>
            <a:r>
              <a:rPr lang="en-GB" dirty="0" err="1">
                <a:solidFill>
                  <a:srgbClr val="000000"/>
                </a:solidFill>
                <a:latin typeface="Comic Sans MS" pitchFamily="66" charset="0"/>
                <a:ea typeface="ＭＳ Ｐゴシック" pitchFamily="34" charset="-128"/>
              </a:rPr>
              <a:t>Plonski</a:t>
            </a:r>
            <a:r>
              <a:rPr lang="en-GB" baseline="30000" dirty="0" err="1">
                <a:solidFill>
                  <a:srgbClr val="000000"/>
                </a:solidFill>
                <a:latin typeface="Comic Sans MS" pitchFamily="66" charset="0"/>
                <a:ea typeface="ＭＳ Ｐゴシック" pitchFamily="34" charset="-128"/>
              </a:rPr>
              <a:t>o</a:t>
            </a:r>
            <a:r>
              <a:rPr lang="en-GB" dirty="0">
                <a:solidFill>
                  <a:srgbClr val="000000"/>
                </a:solidFill>
                <a:latin typeface="Comic Sans MS" pitchFamily="66" charset="0"/>
                <a:ea typeface="ＭＳ Ｐゴシック" pitchFamily="34" charset="-128"/>
              </a:rPr>
              <a:t>, A. </a:t>
            </a:r>
            <a:r>
              <a:rPr lang="en-GB" dirty="0" err="1">
                <a:solidFill>
                  <a:srgbClr val="000000"/>
                </a:solidFill>
                <a:latin typeface="Comic Sans MS" pitchFamily="66" charset="0"/>
                <a:ea typeface="ＭＳ Ｐゴシック" pitchFamily="34" charset="-128"/>
              </a:rPr>
              <a:t>Rappoldi</a:t>
            </a:r>
            <a:r>
              <a:rPr lang="en-GB" baseline="30000" dirty="0" err="1">
                <a:solidFill>
                  <a:srgbClr val="000000"/>
                </a:solidFill>
                <a:latin typeface="Comic Sans MS" pitchFamily="66" charset="0"/>
                <a:ea typeface="ＭＳ Ｐゴシック" pitchFamily="34" charset="-128"/>
              </a:rPr>
              <a:t>c</a:t>
            </a:r>
            <a:r>
              <a:rPr lang="en-GB" dirty="0">
                <a:solidFill>
                  <a:srgbClr val="000000"/>
                </a:solidFill>
                <a:latin typeface="Comic Sans MS" pitchFamily="66" charset="0"/>
                <a:ea typeface="ＭＳ Ｐゴシック" pitchFamily="34" charset="-128"/>
              </a:rPr>
              <a:t>, G.L. </a:t>
            </a:r>
            <a:r>
              <a:rPr lang="en-GB" dirty="0" err="1">
                <a:solidFill>
                  <a:srgbClr val="000000"/>
                </a:solidFill>
                <a:latin typeface="Comic Sans MS" pitchFamily="66" charset="0"/>
                <a:ea typeface="ＭＳ Ｐゴシック" pitchFamily="34" charset="-128"/>
              </a:rPr>
              <a:t>Raselli</a:t>
            </a:r>
            <a:r>
              <a:rPr lang="en-GB" baseline="30000" dirty="0" err="1">
                <a:solidFill>
                  <a:srgbClr val="000000"/>
                </a:solidFill>
                <a:latin typeface="Comic Sans MS" pitchFamily="66" charset="0"/>
                <a:ea typeface="ＭＳ Ｐゴシック" pitchFamily="34" charset="-128"/>
              </a:rPr>
              <a:t>c</a:t>
            </a:r>
            <a:r>
              <a:rPr lang="en-GB" dirty="0">
                <a:solidFill>
                  <a:srgbClr val="000000"/>
                </a:solidFill>
                <a:latin typeface="Comic Sans MS" pitchFamily="66" charset="0"/>
                <a:ea typeface="ＭＳ Ｐゴシック" pitchFamily="34" charset="-128"/>
              </a:rPr>
              <a:t>, M. </a:t>
            </a:r>
            <a:r>
              <a:rPr lang="en-GB" dirty="0" err="1">
                <a:solidFill>
                  <a:srgbClr val="000000"/>
                </a:solidFill>
                <a:latin typeface="Comic Sans MS" pitchFamily="66" charset="0"/>
                <a:ea typeface="ＭＳ Ｐゴシック" pitchFamily="34" charset="-128"/>
              </a:rPr>
              <a:t>Rossella</a:t>
            </a:r>
            <a:r>
              <a:rPr lang="en-GB" baseline="30000" dirty="0" err="1">
                <a:solidFill>
                  <a:srgbClr val="000000"/>
                </a:solidFill>
                <a:latin typeface="Comic Sans MS" pitchFamily="66" charset="0"/>
                <a:ea typeface="ＭＳ Ｐゴシック" pitchFamily="34" charset="-128"/>
              </a:rPr>
              <a:t>c</a:t>
            </a:r>
            <a:r>
              <a:rPr lang="en-GB" dirty="0">
                <a:solidFill>
                  <a:srgbClr val="000000"/>
                </a:solidFill>
                <a:latin typeface="Comic Sans MS" pitchFamily="66" charset="0"/>
                <a:ea typeface="ＭＳ Ｐゴシック" pitchFamily="34" charset="-128"/>
              </a:rPr>
              <a:t>, C. </a:t>
            </a:r>
            <a:r>
              <a:rPr lang="en-GB" dirty="0" err="1" smtClean="0">
                <a:solidFill>
                  <a:srgbClr val="000000"/>
                </a:solidFill>
                <a:latin typeface="Comic Sans MS" pitchFamily="66" charset="0"/>
                <a:ea typeface="ＭＳ Ｐゴシック" pitchFamily="34" charset="-128"/>
              </a:rPr>
              <a:t>Rubbia</a:t>
            </a:r>
            <a:r>
              <a:rPr lang="en-GB" baseline="30000" dirty="0" err="1" smtClean="0">
                <a:solidFill>
                  <a:srgbClr val="000000"/>
                </a:solidFill>
                <a:latin typeface="Comic Sans MS" pitchFamily="66" charset="0"/>
                <a:ea typeface="ＭＳ Ｐゴシック" pitchFamily="34" charset="-128"/>
              </a:rPr>
              <a:t>a,j,q</a:t>
            </a:r>
            <a:r>
              <a:rPr lang="en-GB" dirty="0" smtClean="0">
                <a:solidFill>
                  <a:srgbClr val="000000"/>
                </a:solidFill>
                <a:latin typeface="Comic Sans MS" pitchFamily="66" charset="0"/>
                <a:ea typeface="ＭＳ Ｐゴシック" pitchFamily="34" charset="-128"/>
              </a:rPr>
              <a:t>, </a:t>
            </a:r>
            <a:r>
              <a:rPr lang="en-GB" dirty="0">
                <a:solidFill>
                  <a:srgbClr val="000000"/>
                </a:solidFill>
                <a:latin typeface="Comic Sans MS" pitchFamily="66" charset="0"/>
                <a:ea typeface="ＭＳ Ｐゴシック" pitchFamily="34" charset="-128"/>
              </a:rPr>
              <a:t>P. </a:t>
            </a:r>
            <a:r>
              <a:rPr lang="en-GB" dirty="0" err="1">
                <a:solidFill>
                  <a:srgbClr val="000000"/>
                </a:solidFill>
                <a:latin typeface="Comic Sans MS" pitchFamily="66" charset="0"/>
                <a:ea typeface="ＭＳ Ｐゴシック" pitchFamily="34" charset="-128"/>
              </a:rPr>
              <a:t>Sala</a:t>
            </a:r>
            <a:r>
              <a:rPr lang="en-GB" baseline="30000" dirty="0" err="1">
                <a:solidFill>
                  <a:srgbClr val="000000"/>
                </a:solidFill>
                <a:latin typeface="Comic Sans MS" pitchFamily="66" charset="0"/>
                <a:ea typeface="ＭＳ Ｐゴシック" pitchFamily="34" charset="-128"/>
              </a:rPr>
              <a:t>f</a:t>
            </a:r>
            <a:r>
              <a:rPr lang="en-GB" dirty="0">
                <a:solidFill>
                  <a:srgbClr val="000000"/>
                </a:solidFill>
                <a:latin typeface="Comic Sans MS" pitchFamily="66" charset="0"/>
                <a:ea typeface="ＭＳ Ｐゴシック" pitchFamily="34" charset="-128"/>
              </a:rPr>
              <a:t>, </a:t>
            </a:r>
            <a:r>
              <a:rPr lang="en-GB" dirty="0" smtClean="0">
                <a:solidFill>
                  <a:srgbClr val="000000"/>
                </a:solidFill>
                <a:latin typeface="Comic Sans MS" pitchFamily="66" charset="0"/>
                <a:ea typeface="ＭＳ Ｐゴシック" pitchFamily="34" charset="-128"/>
              </a:rPr>
              <a:t>A</a:t>
            </a:r>
            <a:r>
              <a:rPr lang="en-GB" dirty="0">
                <a:solidFill>
                  <a:srgbClr val="000000"/>
                </a:solidFill>
                <a:latin typeface="Comic Sans MS" pitchFamily="66" charset="0"/>
                <a:ea typeface="ＭＳ Ｐゴシック" pitchFamily="34" charset="-128"/>
              </a:rPr>
              <a:t>. </a:t>
            </a:r>
            <a:r>
              <a:rPr lang="en-GB" dirty="0" err="1">
                <a:solidFill>
                  <a:srgbClr val="000000"/>
                </a:solidFill>
                <a:latin typeface="Comic Sans MS" pitchFamily="66" charset="0"/>
                <a:ea typeface="ＭＳ Ｐゴシック" pitchFamily="34" charset="-128"/>
              </a:rPr>
              <a:t>Scaramelli</a:t>
            </a:r>
            <a:r>
              <a:rPr lang="en-GB" baseline="30000" dirty="0" err="1">
                <a:solidFill>
                  <a:srgbClr val="000000"/>
                </a:solidFill>
                <a:latin typeface="Comic Sans MS" pitchFamily="66" charset="0"/>
                <a:ea typeface="ＭＳ Ｐゴシック" pitchFamily="34" charset="-128"/>
              </a:rPr>
              <a:t>f</a:t>
            </a:r>
            <a:r>
              <a:rPr lang="en-GB" dirty="0">
                <a:solidFill>
                  <a:srgbClr val="000000"/>
                </a:solidFill>
                <a:latin typeface="Comic Sans MS" pitchFamily="66" charset="0"/>
                <a:ea typeface="ＭＳ Ｐゴシック" pitchFamily="34" charset="-128"/>
              </a:rPr>
              <a:t>, E. </a:t>
            </a:r>
            <a:r>
              <a:rPr lang="en-GB" dirty="0" err="1">
                <a:solidFill>
                  <a:srgbClr val="000000"/>
                </a:solidFill>
                <a:latin typeface="Comic Sans MS" pitchFamily="66" charset="0"/>
                <a:ea typeface="ＭＳ Ｐゴシック" pitchFamily="34" charset="-128"/>
              </a:rPr>
              <a:t>Segreto</a:t>
            </a:r>
            <a:r>
              <a:rPr lang="en-GB" baseline="30000" dirty="0" err="1">
                <a:solidFill>
                  <a:srgbClr val="000000"/>
                </a:solidFill>
                <a:latin typeface="Comic Sans MS" pitchFamily="66" charset="0"/>
                <a:ea typeface="ＭＳ Ｐゴシック" pitchFamily="34" charset="-128"/>
              </a:rPr>
              <a:t>a</a:t>
            </a:r>
            <a:r>
              <a:rPr lang="en-GB" dirty="0">
                <a:solidFill>
                  <a:srgbClr val="000000"/>
                </a:solidFill>
                <a:latin typeface="Comic Sans MS" pitchFamily="66" charset="0"/>
                <a:ea typeface="ＭＳ Ｐゴシック" pitchFamily="34" charset="-128"/>
              </a:rPr>
              <a:t>, F. </a:t>
            </a:r>
            <a:r>
              <a:rPr lang="en-GB" dirty="0" err="1">
                <a:solidFill>
                  <a:srgbClr val="000000"/>
                </a:solidFill>
                <a:latin typeface="Comic Sans MS" pitchFamily="66" charset="0"/>
                <a:ea typeface="ＭＳ Ｐゴシック" pitchFamily="34" charset="-128"/>
              </a:rPr>
              <a:t>Sergiampietri</a:t>
            </a:r>
            <a:r>
              <a:rPr lang="en-GB" baseline="30000" dirty="0" err="1">
                <a:solidFill>
                  <a:srgbClr val="000000"/>
                </a:solidFill>
                <a:latin typeface="Comic Sans MS" pitchFamily="66" charset="0"/>
                <a:ea typeface="ＭＳ Ｐゴシック" pitchFamily="34" charset="-128"/>
              </a:rPr>
              <a:t>p</a:t>
            </a:r>
            <a:r>
              <a:rPr lang="en-GB" dirty="0">
                <a:solidFill>
                  <a:srgbClr val="000000"/>
                </a:solidFill>
                <a:latin typeface="Comic Sans MS" pitchFamily="66" charset="0"/>
                <a:ea typeface="ＭＳ Ｐゴシック" pitchFamily="34" charset="-128"/>
              </a:rPr>
              <a:t>, D. </a:t>
            </a:r>
            <a:r>
              <a:rPr lang="en-GB" dirty="0" err="1">
                <a:solidFill>
                  <a:srgbClr val="000000"/>
                </a:solidFill>
                <a:latin typeface="Comic Sans MS" pitchFamily="66" charset="0"/>
                <a:ea typeface="ＭＳ Ｐゴシック" pitchFamily="34" charset="-128"/>
              </a:rPr>
              <a:t>Stefan</a:t>
            </a:r>
            <a:r>
              <a:rPr lang="en-GB" baseline="30000" dirty="0" err="1">
                <a:solidFill>
                  <a:srgbClr val="000000"/>
                </a:solidFill>
                <a:latin typeface="Comic Sans MS" pitchFamily="66" charset="0"/>
                <a:ea typeface="ＭＳ Ｐゴシック" pitchFamily="34" charset="-128"/>
              </a:rPr>
              <a:t>a</a:t>
            </a:r>
            <a:r>
              <a:rPr lang="en-GB" dirty="0">
                <a:solidFill>
                  <a:srgbClr val="000000"/>
                </a:solidFill>
                <a:latin typeface="Comic Sans MS" pitchFamily="66" charset="0"/>
                <a:ea typeface="ＭＳ Ｐゴシック" pitchFamily="34" charset="-128"/>
              </a:rPr>
              <a:t>, R. </a:t>
            </a:r>
            <a:r>
              <a:rPr lang="en-GB" dirty="0" err="1">
                <a:solidFill>
                  <a:srgbClr val="000000"/>
                </a:solidFill>
                <a:latin typeface="Comic Sans MS" pitchFamily="66" charset="0"/>
                <a:ea typeface="ＭＳ Ｐゴシック" pitchFamily="34" charset="-128"/>
              </a:rPr>
              <a:t>Sulej</a:t>
            </a:r>
            <a:r>
              <a:rPr lang="en-GB" baseline="30000" dirty="0" err="1">
                <a:solidFill>
                  <a:srgbClr val="000000"/>
                </a:solidFill>
                <a:latin typeface="Comic Sans MS" pitchFamily="66" charset="0"/>
                <a:ea typeface="ＭＳ Ｐゴシック" pitchFamily="34" charset="-128"/>
              </a:rPr>
              <a:t>m,a</a:t>
            </a:r>
            <a:r>
              <a:rPr lang="en-GB" dirty="0">
                <a:solidFill>
                  <a:srgbClr val="000000"/>
                </a:solidFill>
                <a:latin typeface="Comic Sans MS" pitchFamily="66" charset="0"/>
                <a:ea typeface="ＭＳ Ｐゴシック" pitchFamily="34" charset="-128"/>
              </a:rPr>
              <a:t>, M. </a:t>
            </a:r>
            <a:r>
              <a:rPr lang="en-GB" dirty="0" err="1">
                <a:solidFill>
                  <a:srgbClr val="000000"/>
                </a:solidFill>
                <a:latin typeface="Comic Sans MS" pitchFamily="66" charset="0"/>
                <a:ea typeface="ＭＳ Ｐゴシック" pitchFamily="34" charset="-128"/>
              </a:rPr>
              <a:t>Szarska</a:t>
            </a:r>
            <a:r>
              <a:rPr lang="en-GB" baseline="30000" dirty="0" err="1">
                <a:solidFill>
                  <a:srgbClr val="000000"/>
                </a:solidFill>
                <a:latin typeface="Comic Sans MS" pitchFamily="66" charset="0"/>
                <a:ea typeface="ＭＳ Ｐゴシック" pitchFamily="34" charset="-128"/>
              </a:rPr>
              <a:t>g</a:t>
            </a:r>
            <a:r>
              <a:rPr lang="en-GB" dirty="0">
                <a:solidFill>
                  <a:srgbClr val="000000"/>
                </a:solidFill>
                <a:latin typeface="Comic Sans MS" pitchFamily="66" charset="0"/>
                <a:ea typeface="ＭＳ Ｐゴシック" pitchFamily="34" charset="-128"/>
              </a:rPr>
              <a:t>, M. </a:t>
            </a:r>
            <a:r>
              <a:rPr lang="en-GB" dirty="0" err="1">
                <a:solidFill>
                  <a:srgbClr val="000000"/>
                </a:solidFill>
                <a:latin typeface="Comic Sans MS" pitchFamily="66" charset="0"/>
                <a:ea typeface="ＭＳ Ｐゴシック" pitchFamily="34" charset="-128"/>
              </a:rPr>
              <a:t>Terrani</a:t>
            </a:r>
            <a:r>
              <a:rPr lang="en-GB" baseline="30000" dirty="0" err="1">
                <a:solidFill>
                  <a:srgbClr val="000000"/>
                </a:solidFill>
                <a:latin typeface="Comic Sans MS" pitchFamily="66" charset="0"/>
                <a:ea typeface="ＭＳ Ｐゴシック" pitchFamily="34" charset="-128"/>
              </a:rPr>
              <a:t>f</a:t>
            </a:r>
            <a:r>
              <a:rPr lang="en-GB" dirty="0">
                <a:solidFill>
                  <a:srgbClr val="000000"/>
                </a:solidFill>
                <a:latin typeface="Comic Sans MS" pitchFamily="66" charset="0"/>
                <a:ea typeface="ＭＳ Ｐゴシック" pitchFamily="34" charset="-128"/>
              </a:rPr>
              <a:t>, </a:t>
            </a:r>
            <a:r>
              <a:rPr lang="en-GB" dirty="0" smtClean="0">
                <a:solidFill>
                  <a:srgbClr val="000000"/>
                </a:solidFill>
                <a:latin typeface="Comic Sans MS" pitchFamily="66" charset="0"/>
                <a:ea typeface="ＭＳ Ｐゴシック" pitchFamily="34" charset="-128"/>
              </a:rPr>
              <a:t>M. </a:t>
            </a:r>
            <a:r>
              <a:rPr lang="en-GB" dirty="0" err="1" smtClean="0">
                <a:solidFill>
                  <a:srgbClr val="000000"/>
                </a:solidFill>
                <a:latin typeface="Comic Sans MS" pitchFamily="66" charset="0"/>
                <a:ea typeface="ＭＳ Ｐゴシック" pitchFamily="34" charset="-128"/>
              </a:rPr>
              <a:t>Torti</a:t>
            </a:r>
            <a:r>
              <a:rPr lang="en-GB" baseline="30000" dirty="0" err="1" smtClean="0">
                <a:solidFill>
                  <a:srgbClr val="000000"/>
                </a:solidFill>
                <a:latin typeface="Comic Sans MS" pitchFamily="66" charset="0"/>
                <a:ea typeface="ＭＳ Ｐゴシック" pitchFamily="34" charset="-128"/>
              </a:rPr>
              <a:t>c</a:t>
            </a:r>
            <a:r>
              <a:rPr lang="en-GB" dirty="0" smtClean="0">
                <a:solidFill>
                  <a:srgbClr val="000000"/>
                </a:solidFill>
                <a:latin typeface="Comic Sans MS" pitchFamily="66" charset="0"/>
                <a:ea typeface="ＭＳ Ｐゴシック" pitchFamily="34" charset="-128"/>
              </a:rPr>
              <a:t>, F</a:t>
            </a:r>
            <a:r>
              <a:rPr lang="en-GB" dirty="0">
                <a:solidFill>
                  <a:srgbClr val="000000"/>
                </a:solidFill>
                <a:latin typeface="Comic Sans MS" pitchFamily="66" charset="0"/>
                <a:ea typeface="ＭＳ Ｐゴシック" pitchFamily="34" charset="-128"/>
              </a:rPr>
              <a:t>. </a:t>
            </a:r>
            <a:r>
              <a:rPr lang="en-GB" dirty="0" err="1">
                <a:solidFill>
                  <a:srgbClr val="000000"/>
                </a:solidFill>
                <a:latin typeface="Comic Sans MS" pitchFamily="66" charset="0"/>
                <a:ea typeface="ＭＳ Ｐゴシック" pitchFamily="34" charset="-128"/>
              </a:rPr>
              <a:t>Varanini</a:t>
            </a:r>
            <a:r>
              <a:rPr lang="en-GB" baseline="30000" dirty="0" err="1">
                <a:solidFill>
                  <a:srgbClr val="000000"/>
                </a:solidFill>
                <a:latin typeface="Comic Sans MS" pitchFamily="66" charset="0"/>
                <a:ea typeface="ＭＳ Ｐゴシック" pitchFamily="34" charset="-128"/>
              </a:rPr>
              <a:t>b</a:t>
            </a:r>
            <a:r>
              <a:rPr lang="en-GB" dirty="0">
                <a:solidFill>
                  <a:srgbClr val="000000"/>
                </a:solidFill>
                <a:latin typeface="Comic Sans MS" pitchFamily="66" charset="0"/>
                <a:ea typeface="ＭＳ Ｐゴシック" pitchFamily="34" charset="-128"/>
              </a:rPr>
              <a:t>, S. </a:t>
            </a:r>
            <a:r>
              <a:rPr lang="en-GB" dirty="0" err="1">
                <a:solidFill>
                  <a:srgbClr val="000000"/>
                </a:solidFill>
                <a:latin typeface="Comic Sans MS" pitchFamily="66" charset="0"/>
                <a:ea typeface="ＭＳ Ｐゴシック" pitchFamily="34" charset="-128"/>
              </a:rPr>
              <a:t>Ventura</a:t>
            </a:r>
            <a:r>
              <a:rPr lang="en-GB" baseline="30000" dirty="0" err="1">
                <a:solidFill>
                  <a:srgbClr val="000000"/>
                </a:solidFill>
                <a:latin typeface="Comic Sans MS" pitchFamily="66" charset="0"/>
                <a:ea typeface="ＭＳ Ｐゴシック" pitchFamily="34" charset="-128"/>
              </a:rPr>
              <a:t>b</a:t>
            </a:r>
            <a:r>
              <a:rPr lang="en-GB" dirty="0">
                <a:solidFill>
                  <a:srgbClr val="000000"/>
                </a:solidFill>
                <a:latin typeface="Comic Sans MS" pitchFamily="66" charset="0"/>
                <a:ea typeface="ＭＳ Ｐゴシック" pitchFamily="34" charset="-128"/>
              </a:rPr>
              <a:t>, C. </a:t>
            </a:r>
            <a:r>
              <a:rPr lang="en-GB" dirty="0" err="1">
                <a:solidFill>
                  <a:srgbClr val="000000"/>
                </a:solidFill>
                <a:latin typeface="Comic Sans MS" pitchFamily="66" charset="0"/>
                <a:ea typeface="ＭＳ Ｐゴシック" pitchFamily="34" charset="-128"/>
              </a:rPr>
              <a:t>Vignoli</a:t>
            </a:r>
            <a:r>
              <a:rPr lang="en-GB" baseline="30000" dirty="0" err="1">
                <a:solidFill>
                  <a:srgbClr val="000000"/>
                </a:solidFill>
                <a:latin typeface="Comic Sans MS" pitchFamily="66" charset="0"/>
                <a:ea typeface="ＭＳ Ｐゴシック" pitchFamily="34" charset="-128"/>
              </a:rPr>
              <a:t>a</a:t>
            </a:r>
            <a:r>
              <a:rPr lang="en-GB" dirty="0">
                <a:solidFill>
                  <a:srgbClr val="000000"/>
                </a:solidFill>
                <a:latin typeface="Comic Sans MS" pitchFamily="66" charset="0"/>
                <a:ea typeface="ＭＳ Ｐゴシック" pitchFamily="34" charset="-128"/>
              </a:rPr>
              <a:t>, H. </a:t>
            </a:r>
            <a:r>
              <a:rPr lang="en-GB" dirty="0" err="1">
                <a:solidFill>
                  <a:srgbClr val="000000"/>
                </a:solidFill>
                <a:latin typeface="Comic Sans MS" pitchFamily="66" charset="0"/>
                <a:ea typeface="ＭＳ Ｐゴシック" pitchFamily="34" charset="-128"/>
              </a:rPr>
              <a:t>Wang</a:t>
            </a:r>
            <a:r>
              <a:rPr lang="en-GB" baseline="30000" dirty="0" err="1">
                <a:solidFill>
                  <a:srgbClr val="000000"/>
                </a:solidFill>
                <a:latin typeface="Comic Sans MS" pitchFamily="66" charset="0"/>
                <a:ea typeface="ＭＳ Ｐゴシック" pitchFamily="34" charset="-128"/>
              </a:rPr>
              <a:t>h</a:t>
            </a:r>
            <a:r>
              <a:rPr lang="en-GB" dirty="0">
                <a:solidFill>
                  <a:srgbClr val="000000"/>
                </a:solidFill>
                <a:latin typeface="Comic Sans MS" pitchFamily="66" charset="0"/>
                <a:ea typeface="ＭＳ Ｐゴシック" pitchFamily="34" charset="-128"/>
              </a:rPr>
              <a:t>, X. </a:t>
            </a:r>
            <a:r>
              <a:rPr lang="en-GB" dirty="0" err="1">
                <a:solidFill>
                  <a:srgbClr val="000000"/>
                </a:solidFill>
                <a:latin typeface="Comic Sans MS" pitchFamily="66" charset="0"/>
                <a:ea typeface="ＭＳ Ｐゴシック" pitchFamily="34" charset="-128"/>
              </a:rPr>
              <a:t>Yang</a:t>
            </a:r>
            <a:r>
              <a:rPr lang="en-GB" baseline="30000" dirty="0" err="1">
                <a:solidFill>
                  <a:srgbClr val="000000"/>
                </a:solidFill>
                <a:latin typeface="Comic Sans MS" pitchFamily="66" charset="0"/>
                <a:ea typeface="ＭＳ Ｐゴシック" pitchFamily="34" charset="-128"/>
              </a:rPr>
              <a:t>h</a:t>
            </a:r>
            <a:r>
              <a:rPr lang="en-GB" dirty="0">
                <a:solidFill>
                  <a:srgbClr val="000000"/>
                </a:solidFill>
                <a:latin typeface="Comic Sans MS" pitchFamily="66" charset="0"/>
                <a:ea typeface="ＭＳ Ｐゴシック" pitchFamily="34" charset="-128"/>
              </a:rPr>
              <a:t>, A. </a:t>
            </a:r>
            <a:r>
              <a:rPr lang="en-GB" dirty="0" err="1">
                <a:solidFill>
                  <a:srgbClr val="000000"/>
                </a:solidFill>
                <a:latin typeface="Comic Sans MS" pitchFamily="66" charset="0"/>
                <a:ea typeface="ＭＳ Ｐゴシック" pitchFamily="34" charset="-128"/>
              </a:rPr>
              <a:t>Zalewska</a:t>
            </a:r>
            <a:r>
              <a:rPr lang="en-GB" baseline="30000" dirty="0" err="1">
                <a:solidFill>
                  <a:srgbClr val="000000"/>
                </a:solidFill>
                <a:latin typeface="Comic Sans MS" pitchFamily="66" charset="0"/>
                <a:ea typeface="ＭＳ Ｐゴシック" pitchFamily="34" charset="-128"/>
              </a:rPr>
              <a:t>g</a:t>
            </a:r>
            <a:r>
              <a:rPr lang="en-GB" dirty="0">
                <a:solidFill>
                  <a:srgbClr val="000000"/>
                </a:solidFill>
                <a:latin typeface="Comic Sans MS" pitchFamily="66" charset="0"/>
                <a:ea typeface="ＭＳ Ｐゴシック" pitchFamily="34" charset="-128"/>
              </a:rPr>
              <a:t>, </a:t>
            </a:r>
            <a:r>
              <a:rPr lang="en-GB" dirty="0" smtClean="0">
                <a:solidFill>
                  <a:srgbClr val="000000"/>
                </a:solidFill>
                <a:latin typeface="Comic Sans MS" pitchFamily="66" charset="0"/>
                <a:ea typeface="ＭＳ Ｐゴシック" pitchFamily="34" charset="-128"/>
              </a:rPr>
              <a:t>A. </a:t>
            </a:r>
            <a:r>
              <a:rPr lang="en-GB" dirty="0" err="1" smtClean="0">
                <a:solidFill>
                  <a:srgbClr val="000000"/>
                </a:solidFill>
                <a:latin typeface="Comic Sans MS" pitchFamily="66" charset="0"/>
                <a:ea typeface="ＭＳ Ｐゴシック" pitchFamily="34" charset="-128"/>
              </a:rPr>
              <a:t>Zani</a:t>
            </a:r>
            <a:r>
              <a:rPr lang="en-GB" baseline="30000" dirty="0" err="1" smtClean="0">
                <a:solidFill>
                  <a:srgbClr val="000000"/>
                </a:solidFill>
                <a:latin typeface="Comic Sans MS" pitchFamily="66" charset="0"/>
                <a:ea typeface="ＭＳ Ｐゴシック" pitchFamily="34" charset="-128"/>
              </a:rPr>
              <a:t>c</a:t>
            </a:r>
            <a:r>
              <a:rPr lang="en-GB" dirty="0" smtClean="0">
                <a:solidFill>
                  <a:srgbClr val="000000"/>
                </a:solidFill>
                <a:latin typeface="Comic Sans MS" pitchFamily="66" charset="0"/>
                <a:ea typeface="ＭＳ Ｐゴシック" pitchFamily="34" charset="-128"/>
              </a:rPr>
              <a:t>, K</a:t>
            </a:r>
            <a:r>
              <a:rPr lang="en-GB" dirty="0">
                <a:solidFill>
                  <a:srgbClr val="000000"/>
                </a:solidFill>
                <a:latin typeface="Comic Sans MS" pitchFamily="66" charset="0"/>
                <a:ea typeface="ＭＳ Ｐゴシック" pitchFamily="34" charset="-128"/>
              </a:rPr>
              <a:t>. </a:t>
            </a:r>
            <a:r>
              <a:rPr lang="en-GB" dirty="0" err="1">
                <a:solidFill>
                  <a:srgbClr val="000000"/>
                </a:solidFill>
                <a:latin typeface="Comic Sans MS" pitchFamily="66" charset="0"/>
                <a:ea typeface="ＭＳ Ｐゴシック" pitchFamily="34" charset="-128"/>
              </a:rPr>
              <a:t>Zaremba</a:t>
            </a:r>
            <a:r>
              <a:rPr lang="en-GB" baseline="30000" dirty="0" err="1">
                <a:solidFill>
                  <a:srgbClr val="000000"/>
                </a:solidFill>
                <a:latin typeface="Comic Sans MS" pitchFamily="66" charset="0"/>
                <a:ea typeface="ＭＳ Ｐゴシック" pitchFamily="34" charset="-128"/>
              </a:rPr>
              <a:t>o</a:t>
            </a:r>
            <a:r>
              <a:rPr lang="en-GB" dirty="0">
                <a:solidFill>
                  <a:srgbClr val="000000"/>
                </a:solidFill>
                <a:latin typeface="Comic Sans MS" pitchFamily="66" charset="0"/>
                <a:ea typeface="ＭＳ Ｐゴシック" pitchFamily="34" charset="-128"/>
              </a:rPr>
              <a:t>.</a:t>
            </a:r>
          </a:p>
        </p:txBody>
      </p:sp>
      <p:sp>
        <p:nvSpPr>
          <p:cNvPr id="83972" name="Rectangle 3"/>
          <p:cNvSpPr>
            <a:spLocks noChangeArrowheads="1"/>
          </p:cNvSpPr>
          <p:nvPr/>
        </p:nvSpPr>
        <p:spPr bwMode="auto">
          <a:xfrm>
            <a:off x="1723236" y="3797308"/>
            <a:ext cx="7068344" cy="2704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179" tIns="43591" rIns="87179" bIns="43591">
            <a:spAutoFit/>
          </a:bodyPr>
          <a:lstStyle/>
          <a:p>
            <a:pPr marL="173038" indent="-173038" defTabSz="434975"/>
            <a:r>
              <a:rPr lang="en-GB" sz="1000" i="1" dirty="0">
                <a:solidFill>
                  <a:srgbClr val="000000"/>
                </a:solidFill>
                <a:latin typeface="Comic Sans MS" pitchFamily="66" charset="0"/>
                <a:ea typeface="ＭＳ Ｐゴシック" pitchFamily="34" charset="-128"/>
              </a:rPr>
              <a:t>a	</a:t>
            </a:r>
            <a:r>
              <a:rPr lang="en-GB" sz="1000" i="1" dirty="0" err="1">
                <a:solidFill>
                  <a:srgbClr val="000000"/>
                </a:solidFill>
                <a:latin typeface="Comic Sans MS" pitchFamily="66" charset="0"/>
                <a:ea typeface="ＭＳ Ｐゴシック" pitchFamily="34" charset="-128"/>
              </a:rPr>
              <a:t>Laboratori</a:t>
            </a:r>
            <a:r>
              <a:rPr lang="en-GB" sz="1000" i="1" dirty="0">
                <a:solidFill>
                  <a:srgbClr val="000000"/>
                </a:solidFill>
                <a:latin typeface="Comic Sans MS" pitchFamily="66" charset="0"/>
                <a:ea typeface="ＭＳ Ｐゴシック" pitchFamily="34" charset="-128"/>
              </a:rPr>
              <a:t> </a:t>
            </a:r>
            <a:r>
              <a:rPr lang="en-GB" sz="1000" i="1" dirty="0" err="1">
                <a:solidFill>
                  <a:srgbClr val="000000"/>
                </a:solidFill>
                <a:latin typeface="Comic Sans MS" pitchFamily="66" charset="0"/>
                <a:ea typeface="ＭＳ Ｐゴシック" pitchFamily="34" charset="-128"/>
              </a:rPr>
              <a:t>Nazionali</a:t>
            </a:r>
            <a:r>
              <a:rPr lang="en-GB" sz="1000" i="1" dirty="0">
                <a:solidFill>
                  <a:srgbClr val="000000"/>
                </a:solidFill>
                <a:latin typeface="Comic Sans MS" pitchFamily="66" charset="0"/>
                <a:ea typeface="ＭＳ Ｐゴシック" pitchFamily="34" charset="-128"/>
              </a:rPr>
              <a:t> del Gran </a:t>
            </a:r>
            <a:r>
              <a:rPr lang="en-GB" sz="1000" i="1" dirty="0" err="1">
                <a:solidFill>
                  <a:srgbClr val="000000"/>
                </a:solidFill>
                <a:latin typeface="Comic Sans MS" pitchFamily="66" charset="0"/>
                <a:ea typeface="ＭＳ Ｐゴシック" pitchFamily="34" charset="-128"/>
              </a:rPr>
              <a:t>Sasso</a:t>
            </a:r>
            <a:r>
              <a:rPr lang="en-GB" sz="1000" i="1" dirty="0">
                <a:solidFill>
                  <a:srgbClr val="000000"/>
                </a:solidFill>
                <a:latin typeface="Comic Sans MS" pitchFamily="66" charset="0"/>
                <a:ea typeface="ＭＳ Ｐゴシック" pitchFamily="34" charset="-128"/>
              </a:rPr>
              <a:t> </a:t>
            </a:r>
            <a:r>
              <a:rPr lang="en-GB" sz="1000" i="1" dirty="0" err="1">
                <a:solidFill>
                  <a:srgbClr val="000000"/>
                </a:solidFill>
                <a:latin typeface="Comic Sans MS" pitchFamily="66" charset="0"/>
                <a:ea typeface="ＭＳ Ｐゴシック" pitchFamily="34" charset="-128"/>
              </a:rPr>
              <a:t>dell'INFN</a:t>
            </a:r>
            <a:r>
              <a:rPr lang="en-GB" sz="1000" i="1" dirty="0">
                <a:solidFill>
                  <a:srgbClr val="000000"/>
                </a:solidFill>
                <a:latin typeface="Comic Sans MS" pitchFamily="66" charset="0"/>
                <a:ea typeface="ＭＳ Ｐゴシック" pitchFamily="34" charset="-128"/>
              </a:rPr>
              <a:t>, </a:t>
            </a:r>
            <a:r>
              <a:rPr lang="en-GB" sz="1000" i="1" dirty="0" err="1">
                <a:solidFill>
                  <a:srgbClr val="000000"/>
                </a:solidFill>
                <a:latin typeface="Comic Sans MS" pitchFamily="66" charset="0"/>
                <a:ea typeface="ＭＳ Ｐゴシック" pitchFamily="34" charset="-128"/>
              </a:rPr>
              <a:t>Assergi</a:t>
            </a:r>
            <a:r>
              <a:rPr lang="en-GB" sz="1000" i="1" dirty="0">
                <a:solidFill>
                  <a:srgbClr val="000000"/>
                </a:solidFill>
                <a:latin typeface="Comic Sans MS" pitchFamily="66" charset="0"/>
                <a:ea typeface="ＭＳ Ｐゴシック" pitchFamily="34" charset="-128"/>
              </a:rPr>
              <a:t> (AQ), Italy</a:t>
            </a:r>
            <a:endParaRPr lang="en-US" sz="1000" i="1" dirty="0">
              <a:solidFill>
                <a:srgbClr val="000000"/>
              </a:solidFill>
              <a:latin typeface="Comic Sans MS" pitchFamily="66" charset="0"/>
              <a:ea typeface="ＭＳ Ｐゴシック" pitchFamily="34" charset="-128"/>
            </a:endParaRPr>
          </a:p>
          <a:p>
            <a:pPr marL="173038" indent="-173038" defTabSz="434975"/>
            <a:r>
              <a:rPr lang="en-GB" sz="1000" i="1" dirty="0">
                <a:solidFill>
                  <a:srgbClr val="000000"/>
                </a:solidFill>
                <a:latin typeface="Comic Sans MS" pitchFamily="66" charset="0"/>
                <a:ea typeface="ＭＳ Ｐゴシック" pitchFamily="34" charset="-128"/>
              </a:rPr>
              <a:t>b	</a:t>
            </a:r>
            <a:r>
              <a:rPr lang="en-GB" sz="1000" i="1" dirty="0" err="1">
                <a:solidFill>
                  <a:srgbClr val="000000"/>
                </a:solidFill>
                <a:latin typeface="Comic Sans MS" pitchFamily="66" charset="0"/>
                <a:ea typeface="ＭＳ Ｐゴシック" pitchFamily="34" charset="-128"/>
              </a:rPr>
              <a:t>Dipartimento</a:t>
            </a:r>
            <a:r>
              <a:rPr lang="en-GB" sz="1000" i="1" dirty="0">
                <a:solidFill>
                  <a:srgbClr val="000000"/>
                </a:solidFill>
                <a:latin typeface="Comic Sans MS" pitchFamily="66" charset="0"/>
                <a:ea typeface="ＭＳ Ｐゴシック" pitchFamily="34" charset="-128"/>
              </a:rPr>
              <a:t> di </a:t>
            </a:r>
            <a:r>
              <a:rPr lang="en-GB" sz="1000" i="1" dirty="0" err="1">
                <a:solidFill>
                  <a:srgbClr val="000000"/>
                </a:solidFill>
                <a:latin typeface="Comic Sans MS" pitchFamily="66" charset="0"/>
                <a:ea typeface="ＭＳ Ｐゴシック" pitchFamily="34" charset="-128"/>
              </a:rPr>
              <a:t>Fisica</a:t>
            </a:r>
            <a:r>
              <a:rPr lang="en-GB" sz="1000" i="1" dirty="0">
                <a:solidFill>
                  <a:srgbClr val="000000"/>
                </a:solidFill>
                <a:latin typeface="Comic Sans MS" pitchFamily="66" charset="0"/>
                <a:ea typeface="ＭＳ Ｐゴシック" pitchFamily="34" charset="-128"/>
              </a:rPr>
              <a:t> </a:t>
            </a:r>
            <a:r>
              <a:rPr lang="en-GB" sz="1000" i="1" dirty="0" smtClean="0">
                <a:solidFill>
                  <a:srgbClr val="000000"/>
                </a:solidFill>
                <a:latin typeface="Comic Sans MS" pitchFamily="66" charset="0"/>
                <a:ea typeface="ＭＳ Ｐゴシック" pitchFamily="34" charset="-128"/>
              </a:rPr>
              <a:t>e </a:t>
            </a:r>
            <a:r>
              <a:rPr lang="en-GB" sz="1000" i="1" dirty="0" err="1" smtClean="0">
                <a:solidFill>
                  <a:srgbClr val="000000"/>
                </a:solidFill>
                <a:latin typeface="Comic Sans MS" pitchFamily="66" charset="0"/>
                <a:ea typeface="ＭＳ Ｐゴシック" pitchFamily="34" charset="-128"/>
              </a:rPr>
              <a:t>Astronomia</a:t>
            </a:r>
            <a:r>
              <a:rPr lang="en-GB" sz="1000" i="1" dirty="0" smtClean="0">
                <a:solidFill>
                  <a:srgbClr val="000000"/>
                </a:solidFill>
                <a:latin typeface="Comic Sans MS" pitchFamily="66" charset="0"/>
                <a:ea typeface="ＭＳ Ｐゴシック" pitchFamily="34" charset="-128"/>
              </a:rPr>
              <a:t>  e </a:t>
            </a:r>
            <a:r>
              <a:rPr lang="en-GB" sz="1000" i="1" dirty="0">
                <a:solidFill>
                  <a:srgbClr val="000000"/>
                </a:solidFill>
                <a:latin typeface="Comic Sans MS" pitchFamily="66" charset="0"/>
                <a:ea typeface="ＭＳ Ｐゴシック" pitchFamily="34" charset="-128"/>
              </a:rPr>
              <a:t>INFN, </a:t>
            </a:r>
            <a:r>
              <a:rPr lang="en-GB" sz="1000" i="1" dirty="0" err="1">
                <a:solidFill>
                  <a:srgbClr val="000000"/>
                </a:solidFill>
                <a:latin typeface="Comic Sans MS" pitchFamily="66" charset="0"/>
                <a:ea typeface="ＭＳ Ｐゴシック" pitchFamily="34" charset="-128"/>
              </a:rPr>
              <a:t>Università</a:t>
            </a:r>
            <a:r>
              <a:rPr lang="en-GB" sz="1000" i="1" dirty="0">
                <a:solidFill>
                  <a:srgbClr val="000000"/>
                </a:solidFill>
                <a:latin typeface="Comic Sans MS" pitchFamily="66" charset="0"/>
                <a:ea typeface="ＭＳ Ｐゴシック" pitchFamily="34" charset="-128"/>
              </a:rPr>
              <a:t> di </a:t>
            </a:r>
            <a:r>
              <a:rPr lang="en-GB" sz="1000" i="1" dirty="0" err="1">
                <a:solidFill>
                  <a:srgbClr val="000000"/>
                </a:solidFill>
                <a:latin typeface="Comic Sans MS" pitchFamily="66" charset="0"/>
                <a:ea typeface="ＭＳ Ｐゴシック" pitchFamily="34" charset="-128"/>
              </a:rPr>
              <a:t>Padova</a:t>
            </a:r>
            <a:r>
              <a:rPr lang="en-GB" sz="1000" i="1" dirty="0">
                <a:solidFill>
                  <a:srgbClr val="000000"/>
                </a:solidFill>
                <a:latin typeface="Comic Sans MS" pitchFamily="66" charset="0"/>
                <a:ea typeface="ＭＳ Ｐゴシック" pitchFamily="34" charset="-128"/>
              </a:rPr>
              <a:t>, Via </a:t>
            </a:r>
            <a:r>
              <a:rPr lang="en-GB" sz="1000" i="1" dirty="0" err="1">
                <a:solidFill>
                  <a:srgbClr val="000000"/>
                </a:solidFill>
                <a:latin typeface="Comic Sans MS" pitchFamily="66" charset="0"/>
                <a:ea typeface="ＭＳ Ｐゴシック" pitchFamily="34" charset="-128"/>
              </a:rPr>
              <a:t>Marzolo</a:t>
            </a:r>
            <a:r>
              <a:rPr lang="en-GB" sz="1000" i="1" dirty="0">
                <a:solidFill>
                  <a:srgbClr val="000000"/>
                </a:solidFill>
                <a:latin typeface="Comic Sans MS" pitchFamily="66" charset="0"/>
                <a:ea typeface="ＭＳ Ｐゴシック" pitchFamily="34" charset="-128"/>
              </a:rPr>
              <a:t> 8, I-35131 </a:t>
            </a:r>
            <a:r>
              <a:rPr lang="en-GB" sz="1000" i="1" dirty="0" err="1">
                <a:solidFill>
                  <a:srgbClr val="000000"/>
                </a:solidFill>
                <a:latin typeface="Comic Sans MS" pitchFamily="66" charset="0"/>
                <a:ea typeface="ＭＳ Ｐゴシック" pitchFamily="34" charset="-128"/>
              </a:rPr>
              <a:t>Padova</a:t>
            </a:r>
            <a:r>
              <a:rPr lang="en-GB" sz="1000" i="1" dirty="0">
                <a:solidFill>
                  <a:srgbClr val="000000"/>
                </a:solidFill>
                <a:latin typeface="Comic Sans MS" pitchFamily="66" charset="0"/>
                <a:ea typeface="ＭＳ Ｐゴシック" pitchFamily="34" charset="-128"/>
              </a:rPr>
              <a:t>, Italy</a:t>
            </a:r>
            <a:endParaRPr lang="en-US" sz="1000" i="1" dirty="0">
              <a:solidFill>
                <a:srgbClr val="000000"/>
              </a:solidFill>
              <a:latin typeface="Comic Sans MS" pitchFamily="66" charset="0"/>
              <a:ea typeface="ＭＳ Ｐゴシック" pitchFamily="34" charset="-128"/>
            </a:endParaRPr>
          </a:p>
          <a:p>
            <a:pPr marL="173038" indent="-173038" defTabSz="434975"/>
            <a:r>
              <a:rPr lang="en-GB" sz="1000" i="1" dirty="0">
                <a:solidFill>
                  <a:srgbClr val="000000"/>
                </a:solidFill>
                <a:latin typeface="Comic Sans MS" pitchFamily="66" charset="0"/>
                <a:ea typeface="ＭＳ Ｐゴシック" pitchFamily="34" charset="-128"/>
              </a:rPr>
              <a:t>c	</a:t>
            </a:r>
            <a:r>
              <a:rPr lang="en-GB" sz="1000" i="1" dirty="0" err="1">
                <a:solidFill>
                  <a:srgbClr val="000000"/>
                </a:solidFill>
                <a:latin typeface="Comic Sans MS" pitchFamily="66" charset="0"/>
                <a:ea typeface="ＭＳ Ｐゴシック" pitchFamily="34" charset="-128"/>
              </a:rPr>
              <a:t>Dipartimento</a:t>
            </a:r>
            <a:r>
              <a:rPr lang="en-GB" sz="1000" i="1" dirty="0">
                <a:solidFill>
                  <a:srgbClr val="000000"/>
                </a:solidFill>
                <a:latin typeface="Comic Sans MS" pitchFamily="66" charset="0"/>
                <a:ea typeface="ＭＳ Ｐゴシック" pitchFamily="34" charset="-128"/>
              </a:rPr>
              <a:t> di </a:t>
            </a:r>
            <a:r>
              <a:rPr lang="en-GB" sz="1000" i="1" dirty="0" err="1">
                <a:solidFill>
                  <a:srgbClr val="000000"/>
                </a:solidFill>
                <a:latin typeface="Comic Sans MS" pitchFamily="66" charset="0"/>
                <a:ea typeface="ＭＳ Ｐゴシック" pitchFamily="34" charset="-128"/>
              </a:rPr>
              <a:t>Fisica</a:t>
            </a:r>
            <a:r>
              <a:rPr lang="en-GB" sz="1000" i="1" dirty="0">
                <a:solidFill>
                  <a:srgbClr val="000000"/>
                </a:solidFill>
                <a:latin typeface="Comic Sans MS" pitchFamily="66" charset="0"/>
                <a:ea typeface="ＭＳ Ｐゴシック" pitchFamily="34" charset="-128"/>
              </a:rPr>
              <a:t> </a:t>
            </a:r>
            <a:r>
              <a:rPr lang="en-GB" sz="1000" i="1" dirty="0" err="1">
                <a:solidFill>
                  <a:srgbClr val="000000"/>
                </a:solidFill>
                <a:latin typeface="Comic Sans MS" pitchFamily="66" charset="0"/>
                <a:ea typeface="ＭＳ Ｐゴシック" pitchFamily="34" charset="-128"/>
              </a:rPr>
              <a:t>Nucleare</a:t>
            </a:r>
            <a:r>
              <a:rPr lang="en-GB" sz="1000" i="1" dirty="0">
                <a:solidFill>
                  <a:srgbClr val="000000"/>
                </a:solidFill>
                <a:latin typeface="Comic Sans MS" pitchFamily="66" charset="0"/>
                <a:ea typeface="ＭＳ Ｐゴシック" pitchFamily="34" charset="-128"/>
              </a:rPr>
              <a:t> e </a:t>
            </a:r>
            <a:r>
              <a:rPr lang="en-GB" sz="1000" i="1" dirty="0" err="1">
                <a:solidFill>
                  <a:srgbClr val="000000"/>
                </a:solidFill>
                <a:latin typeface="Comic Sans MS" pitchFamily="66" charset="0"/>
                <a:ea typeface="ＭＳ Ｐゴシック" pitchFamily="34" charset="-128"/>
              </a:rPr>
              <a:t>Teorica</a:t>
            </a:r>
            <a:r>
              <a:rPr lang="en-GB" sz="1000" i="1" dirty="0">
                <a:solidFill>
                  <a:srgbClr val="000000"/>
                </a:solidFill>
                <a:latin typeface="Comic Sans MS" pitchFamily="66" charset="0"/>
                <a:ea typeface="ＭＳ Ｐゴシック" pitchFamily="34" charset="-128"/>
              </a:rPr>
              <a:t> e INFN, </a:t>
            </a:r>
            <a:r>
              <a:rPr lang="en-GB" sz="1000" i="1" dirty="0" err="1">
                <a:solidFill>
                  <a:srgbClr val="000000"/>
                </a:solidFill>
                <a:latin typeface="Comic Sans MS" pitchFamily="66" charset="0"/>
                <a:ea typeface="ＭＳ Ｐゴシック" pitchFamily="34" charset="-128"/>
              </a:rPr>
              <a:t>Università</a:t>
            </a:r>
            <a:r>
              <a:rPr lang="en-GB" sz="1000" i="1" dirty="0">
                <a:solidFill>
                  <a:srgbClr val="000000"/>
                </a:solidFill>
                <a:latin typeface="Comic Sans MS" pitchFamily="66" charset="0"/>
                <a:ea typeface="ＭＳ Ｐゴシック" pitchFamily="34" charset="-128"/>
              </a:rPr>
              <a:t> di Pavia, Via </a:t>
            </a:r>
            <a:r>
              <a:rPr lang="en-GB" sz="1000" i="1" dirty="0" err="1">
                <a:solidFill>
                  <a:srgbClr val="000000"/>
                </a:solidFill>
                <a:latin typeface="Comic Sans MS" pitchFamily="66" charset="0"/>
                <a:ea typeface="ＭＳ Ｐゴシック" pitchFamily="34" charset="-128"/>
              </a:rPr>
              <a:t>Bassi</a:t>
            </a:r>
            <a:r>
              <a:rPr lang="en-GB" sz="1000" i="1" dirty="0">
                <a:solidFill>
                  <a:srgbClr val="000000"/>
                </a:solidFill>
                <a:latin typeface="Comic Sans MS" pitchFamily="66" charset="0"/>
                <a:ea typeface="ＭＳ Ｐゴシック" pitchFamily="34" charset="-128"/>
              </a:rPr>
              <a:t> 6, I-27100 Pavia, Italy</a:t>
            </a:r>
            <a:endParaRPr lang="en-US" sz="1000" i="1" dirty="0">
              <a:solidFill>
                <a:srgbClr val="000000"/>
              </a:solidFill>
              <a:latin typeface="Comic Sans MS" pitchFamily="66" charset="0"/>
              <a:ea typeface="ＭＳ Ｐゴシック" pitchFamily="34" charset="-128"/>
            </a:endParaRPr>
          </a:p>
          <a:p>
            <a:pPr marL="173038" indent="-173038" defTabSz="434975"/>
            <a:r>
              <a:rPr lang="en-GB" sz="1000" i="1" dirty="0">
                <a:solidFill>
                  <a:srgbClr val="000000"/>
                </a:solidFill>
                <a:latin typeface="Comic Sans MS" pitchFamily="66" charset="0"/>
                <a:ea typeface="ＭＳ Ｐゴシック" pitchFamily="34" charset="-128"/>
              </a:rPr>
              <a:t>d	</a:t>
            </a:r>
            <a:r>
              <a:rPr lang="en-GB" sz="1000" i="1" dirty="0" err="1">
                <a:solidFill>
                  <a:srgbClr val="000000"/>
                </a:solidFill>
                <a:latin typeface="Comic Sans MS" pitchFamily="66" charset="0"/>
                <a:ea typeface="ＭＳ Ｐゴシック" pitchFamily="34" charset="-128"/>
              </a:rPr>
              <a:t>Dipartimento</a:t>
            </a:r>
            <a:r>
              <a:rPr lang="en-GB" sz="1000" i="1" dirty="0">
                <a:solidFill>
                  <a:srgbClr val="000000"/>
                </a:solidFill>
                <a:latin typeface="Comic Sans MS" pitchFamily="66" charset="0"/>
                <a:ea typeface="ＭＳ Ｐゴシック" pitchFamily="34" charset="-128"/>
              </a:rPr>
              <a:t> di </a:t>
            </a:r>
            <a:r>
              <a:rPr lang="en-GB" sz="1000" i="1" dirty="0" err="1">
                <a:solidFill>
                  <a:srgbClr val="000000"/>
                </a:solidFill>
                <a:latin typeface="Comic Sans MS" pitchFamily="66" charset="0"/>
                <a:ea typeface="ＭＳ Ｐゴシック" pitchFamily="34" charset="-128"/>
              </a:rPr>
              <a:t>Scienze</a:t>
            </a:r>
            <a:r>
              <a:rPr lang="en-GB" sz="1000" i="1" dirty="0">
                <a:solidFill>
                  <a:srgbClr val="000000"/>
                </a:solidFill>
                <a:latin typeface="Comic Sans MS" pitchFamily="66" charset="0"/>
                <a:ea typeface="ＭＳ Ｐゴシック" pitchFamily="34" charset="-128"/>
              </a:rPr>
              <a:t> </a:t>
            </a:r>
            <a:r>
              <a:rPr lang="en-GB" sz="1000" i="1" dirty="0" err="1">
                <a:solidFill>
                  <a:srgbClr val="000000"/>
                </a:solidFill>
                <a:latin typeface="Comic Sans MS" pitchFamily="66" charset="0"/>
                <a:ea typeface="ＭＳ Ｐゴシック" pitchFamily="34" charset="-128"/>
              </a:rPr>
              <a:t>Fisiche</a:t>
            </a:r>
            <a:r>
              <a:rPr lang="en-GB" sz="1000" i="1" dirty="0">
                <a:solidFill>
                  <a:srgbClr val="000000"/>
                </a:solidFill>
                <a:latin typeface="Comic Sans MS" pitchFamily="66" charset="0"/>
                <a:ea typeface="ＭＳ Ｐゴシック" pitchFamily="34" charset="-128"/>
              </a:rPr>
              <a:t>, INFN e </a:t>
            </a:r>
            <a:r>
              <a:rPr lang="en-GB" sz="1000" i="1" dirty="0" err="1">
                <a:solidFill>
                  <a:srgbClr val="000000"/>
                </a:solidFill>
                <a:latin typeface="Comic Sans MS" pitchFamily="66" charset="0"/>
                <a:ea typeface="ＭＳ Ｐゴシック" pitchFamily="34" charset="-128"/>
              </a:rPr>
              <a:t>Università</a:t>
            </a:r>
            <a:r>
              <a:rPr lang="en-GB" sz="1000" i="1" dirty="0">
                <a:solidFill>
                  <a:srgbClr val="000000"/>
                </a:solidFill>
                <a:latin typeface="Comic Sans MS" pitchFamily="66" charset="0"/>
                <a:ea typeface="ＭＳ Ｐゴシック" pitchFamily="34" charset="-128"/>
              </a:rPr>
              <a:t> Federico II, Napoli, Italy</a:t>
            </a:r>
            <a:endParaRPr lang="en-US" sz="1000" i="1" dirty="0">
              <a:solidFill>
                <a:srgbClr val="000000"/>
              </a:solidFill>
              <a:latin typeface="Comic Sans MS" pitchFamily="66" charset="0"/>
              <a:ea typeface="ＭＳ Ｐゴシック" pitchFamily="34" charset="-128"/>
            </a:endParaRPr>
          </a:p>
          <a:p>
            <a:pPr marL="173038" indent="-173038" defTabSz="434975"/>
            <a:r>
              <a:rPr lang="en-GB" sz="1000" i="1" dirty="0">
                <a:solidFill>
                  <a:srgbClr val="000000"/>
                </a:solidFill>
                <a:latin typeface="Comic Sans MS" pitchFamily="66" charset="0"/>
                <a:ea typeface="ＭＳ Ｐゴシック" pitchFamily="34" charset="-128"/>
              </a:rPr>
              <a:t>e	</a:t>
            </a:r>
            <a:r>
              <a:rPr lang="en-GB" sz="1000" i="1" dirty="0" err="1">
                <a:solidFill>
                  <a:srgbClr val="000000"/>
                </a:solidFill>
                <a:latin typeface="Comic Sans MS" pitchFamily="66" charset="0"/>
                <a:ea typeface="ＭＳ Ｐゴシック" pitchFamily="34" charset="-128"/>
              </a:rPr>
              <a:t>Dipartimento</a:t>
            </a:r>
            <a:r>
              <a:rPr lang="en-GB" sz="1000" i="1" dirty="0">
                <a:solidFill>
                  <a:srgbClr val="000000"/>
                </a:solidFill>
                <a:latin typeface="Comic Sans MS" pitchFamily="66" charset="0"/>
                <a:ea typeface="ＭＳ Ｐゴシック" pitchFamily="34" charset="-128"/>
              </a:rPr>
              <a:t> di </a:t>
            </a:r>
            <a:r>
              <a:rPr lang="en-GB" sz="1000" i="1" dirty="0" err="1">
                <a:solidFill>
                  <a:srgbClr val="000000"/>
                </a:solidFill>
                <a:latin typeface="Comic Sans MS" pitchFamily="66" charset="0"/>
                <a:ea typeface="ＭＳ Ｐゴシック" pitchFamily="34" charset="-128"/>
              </a:rPr>
              <a:t>Fisica</a:t>
            </a:r>
            <a:r>
              <a:rPr lang="en-GB" sz="1000" i="1" dirty="0">
                <a:solidFill>
                  <a:srgbClr val="000000"/>
                </a:solidFill>
                <a:latin typeface="Comic Sans MS" pitchFamily="66" charset="0"/>
                <a:ea typeface="ＭＳ Ｐゴシック" pitchFamily="34" charset="-128"/>
              </a:rPr>
              <a:t>, </a:t>
            </a:r>
            <a:r>
              <a:rPr lang="en-GB" sz="1000" i="1" dirty="0" err="1">
                <a:solidFill>
                  <a:srgbClr val="000000"/>
                </a:solidFill>
                <a:latin typeface="Comic Sans MS" pitchFamily="66" charset="0"/>
                <a:ea typeface="ＭＳ Ｐゴシック" pitchFamily="34" charset="-128"/>
              </a:rPr>
              <a:t>Università</a:t>
            </a:r>
            <a:r>
              <a:rPr lang="en-GB" sz="1000" i="1" dirty="0">
                <a:solidFill>
                  <a:srgbClr val="000000"/>
                </a:solidFill>
                <a:latin typeface="Comic Sans MS" pitchFamily="66" charset="0"/>
                <a:ea typeface="ＭＳ Ｐゴシック" pitchFamily="34" charset="-128"/>
              </a:rPr>
              <a:t> di L'Aquila, via </a:t>
            </a:r>
            <a:r>
              <a:rPr lang="en-GB" sz="1000" i="1" dirty="0" err="1">
                <a:solidFill>
                  <a:srgbClr val="000000"/>
                </a:solidFill>
                <a:latin typeface="Comic Sans MS" pitchFamily="66" charset="0"/>
                <a:ea typeface="ＭＳ Ｐゴシック" pitchFamily="34" charset="-128"/>
              </a:rPr>
              <a:t>Vetoio</a:t>
            </a:r>
            <a:r>
              <a:rPr lang="en-GB" sz="1000" i="1" dirty="0">
                <a:solidFill>
                  <a:srgbClr val="000000"/>
                </a:solidFill>
                <a:latin typeface="Comic Sans MS" pitchFamily="66" charset="0"/>
                <a:ea typeface="ＭＳ Ｐゴシック" pitchFamily="34" charset="-128"/>
              </a:rPr>
              <a:t> </a:t>
            </a:r>
            <a:r>
              <a:rPr lang="en-GB" sz="1000" i="1" dirty="0" err="1">
                <a:solidFill>
                  <a:srgbClr val="000000"/>
                </a:solidFill>
                <a:latin typeface="Comic Sans MS" pitchFamily="66" charset="0"/>
                <a:ea typeface="ＭＳ Ｐゴシック" pitchFamily="34" charset="-128"/>
              </a:rPr>
              <a:t>Località</a:t>
            </a:r>
            <a:r>
              <a:rPr lang="en-GB" sz="1000" i="1" dirty="0">
                <a:solidFill>
                  <a:srgbClr val="000000"/>
                </a:solidFill>
                <a:latin typeface="Comic Sans MS" pitchFamily="66" charset="0"/>
                <a:ea typeface="ＭＳ Ｐゴシック" pitchFamily="34" charset="-128"/>
              </a:rPr>
              <a:t> </a:t>
            </a:r>
            <a:r>
              <a:rPr lang="en-GB" sz="1000" i="1" dirty="0" err="1">
                <a:solidFill>
                  <a:srgbClr val="000000"/>
                </a:solidFill>
                <a:latin typeface="Comic Sans MS" pitchFamily="66" charset="0"/>
                <a:ea typeface="ＭＳ Ｐゴシック" pitchFamily="34" charset="-128"/>
              </a:rPr>
              <a:t>Coppito</a:t>
            </a:r>
            <a:r>
              <a:rPr lang="en-GB" sz="1000" i="1" dirty="0">
                <a:solidFill>
                  <a:srgbClr val="000000"/>
                </a:solidFill>
                <a:latin typeface="Comic Sans MS" pitchFamily="66" charset="0"/>
                <a:ea typeface="ＭＳ Ｐゴシック" pitchFamily="34" charset="-128"/>
              </a:rPr>
              <a:t>, I-67100 L'Aquila, Italy</a:t>
            </a:r>
            <a:endParaRPr lang="en-US" sz="1000" i="1" dirty="0">
              <a:solidFill>
                <a:srgbClr val="000000"/>
              </a:solidFill>
              <a:latin typeface="Comic Sans MS" pitchFamily="66" charset="0"/>
              <a:ea typeface="ＭＳ Ｐゴシック" pitchFamily="34" charset="-128"/>
            </a:endParaRPr>
          </a:p>
          <a:p>
            <a:pPr marL="173038" indent="-173038" defTabSz="434975"/>
            <a:r>
              <a:rPr lang="en-GB" sz="1000" i="1" dirty="0">
                <a:solidFill>
                  <a:srgbClr val="000000"/>
                </a:solidFill>
                <a:latin typeface="Comic Sans MS" pitchFamily="66" charset="0"/>
                <a:ea typeface="ＭＳ Ｐゴシック" pitchFamily="34" charset="-128"/>
              </a:rPr>
              <a:t>f	INFN, </a:t>
            </a:r>
            <a:r>
              <a:rPr lang="en-GB" sz="1000" i="1" dirty="0" err="1">
                <a:solidFill>
                  <a:srgbClr val="000000"/>
                </a:solidFill>
                <a:latin typeface="Comic Sans MS" pitchFamily="66" charset="0"/>
                <a:ea typeface="ＭＳ Ｐゴシック" pitchFamily="34" charset="-128"/>
              </a:rPr>
              <a:t>Sezione</a:t>
            </a:r>
            <a:r>
              <a:rPr lang="en-GB" sz="1000" i="1" dirty="0">
                <a:solidFill>
                  <a:srgbClr val="000000"/>
                </a:solidFill>
                <a:latin typeface="Comic Sans MS" pitchFamily="66" charset="0"/>
                <a:ea typeface="ＭＳ Ｐゴシック" pitchFamily="34" charset="-128"/>
              </a:rPr>
              <a:t> di Milano e </a:t>
            </a:r>
            <a:r>
              <a:rPr lang="en-GB" sz="1000" i="1" dirty="0" err="1">
                <a:solidFill>
                  <a:srgbClr val="000000"/>
                </a:solidFill>
                <a:latin typeface="Comic Sans MS" pitchFamily="66" charset="0"/>
                <a:ea typeface="ＭＳ Ｐゴシック" pitchFamily="34" charset="-128"/>
              </a:rPr>
              <a:t>Politecnico</a:t>
            </a:r>
            <a:r>
              <a:rPr lang="en-GB" sz="1000" i="1" dirty="0">
                <a:solidFill>
                  <a:srgbClr val="000000"/>
                </a:solidFill>
                <a:latin typeface="Comic Sans MS" pitchFamily="66" charset="0"/>
                <a:ea typeface="ＭＳ Ｐゴシック" pitchFamily="34" charset="-128"/>
              </a:rPr>
              <a:t>, Via </a:t>
            </a:r>
            <a:r>
              <a:rPr lang="en-GB" sz="1000" i="1" dirty="0" err="1">
                <a:solidFill>
                  <a:srgbClr val="000000"/>
                </a:solidFill>
                <a:latin typeface="Comic Sans MS" pitchFamily="66" charset="0"/>
                <a:ea typeface="ＭＳ Ｐゴシック" pitchFamily="34" charset="-128"/>
              </a:rPr>
              <a:t>Celoria</a:t>
            </a:r>
            <a:r>
              <a:rPr lang="en-GB" sz="1000" i="1" dirty="0">
                <a:solidFill>
                  <a:srgbClr val="000000"/>
                </a:solidFill>
                <a:latin typeface="Comic Sans MS" pitchFamily="66" charset="0"/>
                <a:ea typeface="ＭＳ Ｐゴシック" pitchFamily="34" charset="-128"/>
              </a:rPr>
              <a:t> 16, I-20133 Milano, Italy</a:t>
            </a:r>
            <a:endParaRPr lang="en-US" sz="1000" i="1" dirty="0">
              <a:solidFill>
                <a:srgbClr val="000000"/>
              </a:solidFill>
              <a:latin typeface="Comic Sans MS" pitchFamily="66" charset="0"/>
              <a:ea typeface="ＭＳ Ｐゴシック" pitchFamily="34" charset="-128"/>
            </a:endParaRPr>
          </a:p>
          <a:p>
            <a:pPr marL="173038" indent="-173038" defTabSz="434975"/>
            <a:r>
              <a:rPr lang="en-GB" sz="1000" i="1" dirty="0">
                <a:solidFill>
                  <a:srgbClr val="000000"/>
                </a:solidFill>
                <a:latin typeface="Comic Sans MS" pitchFamily="66" charset="0"/>
                <a:ea typeface="ＭＳ Ｐゴシック" pitchFamily="34" charset="-128"/>
              </a:rPr>
              <a:t>g	</a:t>
            </a:r>
            <a:r>
              <a:rPr lang="en-GB" sz="1000" i="1" dirty="0" err="1">
                <a:solidFill>
                  <a:srgbClr val="000000"/>
                </a:solidFill>
                <a:latin typeface="Comic Sans MS" pitchFamily="66" charset="0"/>
                <a:ea typeface="ＭＳ Ｐゴシック" pitchFamily="34" charset="-128"/>
              </a:rPr>
              <a:t>Henryk</a:t>
            </a:r>
            <a:r>
              <a:rPr lang="en-GB" sz="1000" i="1" dirty="0">
                <a:solidFill>
                  <a:srgbClr val="000000"/>
                </a:solidFill>
                <a:latin typeface="Comic Sans MS" pitchFamily="66" charset="0"/>
                <a:ea typeface="ＭＳ Ｐゴシック" pitchFamily="34" charset="-128"/>
              </a:rPr>
              <a:t> </a:t>
            </a:r>
            <a:r>
              <a:rPr lang="en-GB" sz="1000" i="1" dirty="0" err="1">
                <a:solidFill>
                  <a:srgbClr val="000000"/>
                </a:solidFill>
                <a:latin typeface="Comic Sans MS" pitchFamily="66" charset="0"/>
                <a:ea typeface="ＭＳ Ｐゴシック" pitchFamily="34" charset="-128"/>
              </a:rPr>
              <a:t>Niewodniczanski</a:t>
            </a:r>
            <a:r>
              <a:rPr lang="en-GB" sz="1000" i="1" dirty="0">
                <a:solidFill>
                  <a:srgbClr val="000000"/>
                </a:solidFill>
                <a:latin typeface="Comic Sans MS" pitchFamily="66" charset="0"/>
                <a:ea typeface="ＭＳ Ｐゴシック" pitchFamily="34" charset="-128"/>
              </a:rPr>
              <a:t> Institute of Nuclear Physics, Polish Academy of Science, Krakow, Poland</a:t>
            </a:r>
            <a:endParaRPr lang="en-US" sz="1000" i="1" dirty="0">
              <a:solidFill>
                <a:srgbClr val="000000"/>
              </a:solidFill>
              <a:latin typeface="Comic Sans MS" pitchFamily="66" charset="0"/>
              <a:ea typeface="ＭＳ Ｐゴシック" pitchFamily="34" charset="-128"/>
            </a:endParaRPr>
          </a:p>
          <a:p>
            <a:pPr marL="173038" indent="-173038" defTabSz="434975"/>
            <a:r>
              <a:rPr lang="en-GB" sz="1000" i="1" dirty="0">
                <a:solidFill>
                  <a:srgbClr val="000000"/>
                </a:solidFill>
                <a:latin typeface="Comic Sans MS" pitchFamily="66" charset="0"/>
                <a:ea typeface="ＭＳ Ｐゴシック" pitchFamily="34" charset="-128"/>
              </a:rPr>
              <a:t>h	Department of Physics and Astronomy, University of California, Los Angeles, USA</a:t>
            </a:r>
            <a:endParaRPr lang="en-US" sz="1000" i="1" dirty="0">
              <a:solidFill>
                <a:srgbClr val="000000"/>
              </a:solidFill>
              <a:latin typeface="Comic Sans MS" pitchFamily="66" charset="0"/>
              <a:ea typeface="ＭＳ Ｐゴシック" pitchFamily="34" charset="-128"/>
            </a:endParaRPr>
          </a:p>
          <a:p>
            <a:pPr marL="173038" indent="-173038" defTabSz="434975"/>
            <a:r>
              <a:rPr lang="en-GB" sz="1000" i="1" dirty="0" err="1">
                <a:solidFill>
                  <a:srgbClr val="000000"/>
                </a:solidFill>
                <a:latin typeface="Comic Sans MS" pitchFamily="66" charset="0"/>
                <a:ea typeface="ＭＳ Ｐゴシック" pitchFamily="34" charset="-128"/>
              </a:rPr>
              <a:t>i</a:t>
            </a:r>
            <a:r>
              <a:rPr lang="en-GB" sz="1000" i="1" dirty="0">
                <a:solidFill>
                  <a:srgbClr val="000000"/>
                </a:solidFill>
                <a:latin typeface="Comic Sans MS" pitchFamily="66" charset="0"/>
                <a:ea typeface="ＭＳ Ｐゴシック" pitchFamily="34" charset="-128"/>
              </a:rPr>
              <a:t>	INR RAS, </a:t>
            </a:r>
            <a:r>
              <a:rPr lang="en-GB" sz="1000" i="1" dirty="0" err="1">
                <a:solidFill>
                  <a:srgbClr val="000000"/>
                </a:solidFill>
                <a:latin typeface="Comic Sans MS" pitchFamily="66" charset="0"/>
                <a:ea typeface="ＭＳ Ｐゴシック" pitchFamily="34" charset="-128"/>
              </a:rPr>
              <a:t>prospekt</a:t>
            </a:r>
            <a:r>
              <a:rPr lang="en-GB" sz="1000" i="1" dirty="0">
                <a:solidFill>
                  <a:srgbClr val="000000"/>
                </a:solidFill>
                <a:latin typeface="Comic Sans MS" pitchFamily="66" charset="0"/>
                <a:ea typeface="ＭＳ Ｐゴシック" pitchFamily="34" charset="-128"/>
              </a:rPr>
              <a:t> 60-letiya </a:t>
            </a:r>
            <a:r>
              <a:rPr lang="en-GB" sz="1000" i="1" dirty="0" err="1">
                <a:solidFill>
                  <a:srgbClr val="000000"/>
                </a:solidFill>
                <a:latin typeface="Comic Sans MS" pitchFamily="66" charset="0"/>
                <a:ea typeface="ＭＳ Ｐゴシック" pitchFamily="34" charset="-128"/>
              </a:rPr>
              <a:t>Oktyabrya</a:t>
            </a:r>
            <a:r>
              <a:rPr lang="en-GB" sz="1000" i="1" dirty="0">
                <a:solidFill>
                  <a:srgbClr val="000000"/>
                </a:solidFill>
                <a:latin typeface="Comic Sans MS" pitchFamily="66" charset="0"/>
                <a:ea typeface="ＭＳ Ｐゴシック" pitchFamily="34" charset="-128"/>
              </a:rPr>
              <a:t> 7a, Moscow 117312, Russia</a:t>
            </a:r>
            <a:endParaRPr lang="en-US" sz="1000" i="1" dirty="0">
              <a:solidFill>
                <a:srgbClr val="000000"/>
              </a:solidFill>
              <a:latin typeface="Comic Sans MS" pitchFamily="66" charset="0"/>
              <a:ea typeface="ＭＳ Ｐゴシック" pitchFamily="34" charset="-128"/>
            </a:endParaRPr>
          </a:p>
          <a:p>
            <a:pPr marL="173038" indent="-173038" defTabSz="434975"/>
            <a:r>
              <a:rPr lang="en-GB" sz="1000" i="1" dirty="0">
                <a:solidFill>
                  <a:srgbClr val="000000"/>
                </a:solidFill>
                <a:latin typeface="Comic Sans MS" pitchFamily="66" charset="0"/>
                <a:ea typeface="ＭＳ Ｐゴシック" pitchFamily="34" charset="-128"/>
              </a:rPr>
              <a:t>j	CERN, CH-1211 </a:t>
            </a:r>
            <a:r>
              <a:rPr lang="en-GB" sz="1000" i="1" dirty="0" err="1">
                <a:solidFill>
                  <a:srgbClr val="000000"/>
                </a:solidFill>
                <a:latin typeface="Comic Sans MS" pitchFamily="66" charset="0"/>
                <a:ea typeface="ＭＳ Ｐゴシック" pitchFamily="34" charset="-128"/>
              </a:rPr>
              <a:t>Geneve</a:t>
            </a:r>
            <a:r>
              <a:rPr lang="en-GB" sz="1000" i="1" dirty="0">
                <a:solidFill>
                  <a:srgbClr val="000000"/>
                </a:solidFill>
                <a:latin typeface="Comic Sans MS" pitchFamily="66" charset="0"/>
                <a:ea typeface="ＭＳ Ｐゴシック" pitchFamily="34" charset="-128"/>
              </a:rPr>
              <a:t> 23, Switzerland</a:t>
            </a:r>
            <a:endParaRPr lang="en-US" sz="1000" i="1" dirty="0">
              <a:solidFill>
                <a:srgbClr val="000000"/>
              </a:solidFill>
              <a:latin typeface="Comic Sans MS" pitchFamily="66" charset="0"/>
              <a:ea typeface="ＭＳ Ｐゴシック" pitchFamily="34" charset="-128"/>
            </a:endParaRPr>
          </a:p>
          <a:p>
            <a:pPr marL="173038" indent="-173038" defTabSz="434975"/>
            <a:r>
              <a:rPr lang="en-GB" sz="1000" i="1" dirty="0">
                <a:solidFill>
                  <a:srgbClr val="000000"/>
                </a:solidFill>
                <a:latin typeface="Comic Sans MS" pitchFamily="66" charset="0"/>
                <a:ea typeface="ＭＳ Ｐゴシック" pitchFamily="34" charset="-128"/>
              </a:rPr>
              <a:t>k	Institute of Theoretical Physics, Wroclaw University, Wroclaw, Poland</a:t>
            </a:r>
            <a:endParaRPr lang="en-US" sz="1000" i="1" dirty="0">
              <a:solidFill>
                <a:srgbClr val="000000"/>
              </a:solidFill>
              <a:latin typeface="Comic Sans MS" pitchFamily="66" charset="0"/>
              <a:ea typeface="ＭＳ Ｐゴシック" pitchFamily="34" charset="-128"/>
            </a:endParaRPr>
          </a:p>
          <a:p>
            <a:pPr marL="173038" indent="-173038" defTabSz="434975"/>
            <a:r>
              <a:rPr lang="en-GB" sz="1000" i="1" dirty="0">
                <a:solidFill>
                  <a:srgbClr val="000000"/>
                </a:solidFill>
                <a:latin typeface="Comic Sans MS" pitchFamily="66" charset="0"/>
                <a:ea typeface="ＭＳ Ｐゴシック" pitchFamily="34" charset="-128"/>
              </a:rPr>
              <a:t>l	Institute of Physics, University of Silesia, 4 </a:t>
            </a:r>
            <a:r>
              <a:rPr lang="en-GB" sz="1000" i="1" dirty="0" err="1">
                <a:solidFill>
                  <a:srgbClr val="000000"/>
                </a:solidFill>
                <a:latin typeface="Comic Sans MS" pitchFamily="66" charset="0"/>
                <a:ea typeface="ＭＳ Ｐゴシック" pitchFamily="34" charset="-128"/>
              </a:rPr>
              <a:t>Uniwersytecka</a:t>
            </a:r>
            <a:r>
              <a:rPr lang="en-GB" sz="1000" i="1" dirty="0">
                <a:solidFill>
                  <a:srgbClr val="000000"/>
                </a:solidFill>
                <a:latin typeface="Comic Sans MS" pitchFamily="66" charset="0"/>
                <a:ea typeface="ＭＳ Ｐゴシック" pitchFamily="34" charset="-128"/>
              </a:rPr>
              <a:t> </a:t>
            </a:r>
            <a:r>
              <a:rPr lang="en-GB" sz="1000" i="1" dirty="0" err="1">
                <a:solidFill>
                  <a:srgbClr val="000000"/>
                </a:solidFill>
                <a:latin typeface="Comic Sans MS" pitchFamily="66" charset="0"/>
                <a:ea typeface="ＭＳ Ｐゴシック" pitchFamily="34" charset="-128"/>
              </a:rPr>
              <a:t>st.</a:t>
            </a:r>
            <a:r>
              <a:rPr lang="en-GB" sz="1000" i="1" dirty="0">
                <a:solidFill>
                  <a:srgbClr val="000000"/>
                </a:solidFill>
                <a:latin typeface="Comic Sans MS" pitchFamily="66" charset="0"/>
                <a:ea typeface="ＭＳ Ｐゴシック" pitchFamily="34" charset="-128"/>
              </a:rPr>
              <a:t>, 40-007 Katowice, Poland</a:t>
            </a:r>
            <a:endParaRPr lang="en-US" sz="1000" i="1" dirty="0">
              <a:solidFill>
                <a:srgbClr val="000000"/>
              </a:solidFill>
              <a:latin typeface="Comic Sans MS" pitchFamily="66" charset="0"/>
              <a:ea typeface="ＭＳ Ｐゴシック" pitchFamily="34" charset="-128"/>
            </a:endParaRPr>
          </a:p>
          <a:p>
            <a:pPr marL="173038" indent="-173038" defTabSz="434975"/>
            <a:r>
              <a:rPr lang="en-GB" sz="1000" i="1" dirty="0">
                <a:solidFill>
                  <a:srgbClr val="000000"/>
                </a:solidFill>
                <a:latin typeface="Comic Sans MS" pitchFamily="66" charset="0"/>
                <a:ea typeface="ＭＳ Ｐゴシック" pitchFamily="34" charset="-128"/>
              </a:rPr>
              <a:t>m	National Centre for Nuclear Research, A. </a:t>
            </a:r>
            <a:r>
              <a:rPr lang="en-GB" sz="1000" i="1" dirty="0" err="1">
                <a:solidFill>
                  <a:srgbClr val="000000"/>
                </a:solidFill>
                <a:latin typeface="Comic Sans MS" pitchFamily="66" charset="0"/>
                <a:ea typeface="ＭＳ Ｐゴシック" pitchFamily="34" charset="-128"/>
              </a:rPr>
              <a:t>Soltana</a:t>
            </a:r>
            <a:r>
              <a:rPr lang="en-GB" sz="1000" i="1" dirty="0">
                <a:solidFill>
                  <a:srgbClr val="000000"/>
                </a:solidFill>
                <a:latin typeface="Comic Sans MS" pitchFamily="66" charset="0"/>
                <a:ea typeface="ＭＳ Ｐゴシック" pitchFamily="34" charset="-128"/>
              </a:rPr>
              <a:t> 7, 05-400 </a:t>
            </a:r>
            <a:r>
              <a:rPr lang="en-GB" sz="1000" i="1" dirty="0" err="1">
                <a:solidFill>
                  <a:srgbClr val="000000"/>
                </a:solidFill>
                <a:latin typeface="Comic Sans MS" pitchFamily="66" charset="0"/>
                <a:ea typeface="ＭＳ Ｐゴシック" pitchFamily="34" charset="-128"/>
              </a:rPr>
              <a:t>Otwock</a:t>
            </a:r>
            <a:r>
              <a:rPr lang="en-GB" sz="1000" i="1" dirty="0">
                <a:solidFill>
                  <a:srgbClr val="000000"/>
                </a:solidFill>
                <a:latin typeface="Comic Sans MS" pitchFamily="66" charset="0"/>
                <a:ea typeface="ＭＳ Ｐゴシック" pitchFamily="34" charset="-128"/>
              </a:rPr>
              <a:t>/</a:t>
            </a:r>
            <a:r>
              <a:rPr lang="en-GB" sz="1000" i="1" dirty="0" err="1">
                <a:solidFill>
                  <a:srgbClr val="000000"/>
                </a:solidFill>
                <a:latin typeface="Comic Sans MS" pitchFamily="66" charset="0"/>
                <a:ea typeface="ＭＳ Ｐゴシック" pitchFamily="34" charset="-128"/>
              </a:rPr>
              <a:t>Swierk</a:t>
            </a:r>
            <a:r>
              <a:rPr lang="en-GB" sz="1000" i="1" dirty="0">
                <a:solidFill>
                  <a:srgbClr val="000000"/>
                </a:solidFill>
                <a:latin typeface="Comic Sans MS" pitchFamily="66" charset="0"/>
                <a:ea typeface="ＭＳ Ｐゴシック" pitchFamily="34" charset="-128"/>
              </a:rPr>
              <a:t>, Poland</a:t>
            </a:r>
            <a:endParaRPr lang="en-US" sz="1000" i="1" dirty="0">
              <a:solidFill>
                <a:srgbClr val="000000"/>
              </a:solidFill>
              <a:latin typeface="Comic Sans MS" pitchFamily="66" charset="0"/>
              <a:ea typeface="ＭＳ Ｐゴシック" pitchFamily="34" charset="-128"/>
            </a:endParaRPr>
          </a:p>
          <a:p>
            <a:pPr marL="173038" indent="-173038" defTabSz="434975"/>
            <a:r>
              <a:rPr lang="en-GB" sz="1000" i="1" dirty="0">
                <a:solidFill>
                  <a:srgbClr val="000000"/>
                </a:solidFill>
                <a:latin typeface="Comic Sans MS" pitchFamily="66" charset="0"/>
                <a:ea typeface="ＭＳ Ｐゴシック" pitchFamily="34" charset="-128"/>
              </a:rPr>
              <a:t>n	</a:t>
            </a:r>
            <a:r>
              <a:rPr lang="en-GB" sz="1000" i="1" dirty="0" err="1">
                <a:solidFill>
                  <a:srgbClr val="000000"/>
                </a:solidFill>
                <a:latin typeface="Comic Sans MS" pitchFamily="66" charset="0"/>
                <a:ea typeface="ＭＳ Ｐゴシック" pitchFamily="34" charset="-128"/>
              </a:rPr>
              <a:t>Laboratori</a:t>
            </a:r>
            <a:r>
              <a:rPr lang="en-GB" sz="1000" i="1" dirty="0">
                <a:solidFill>
                  <a:srgbClr val="000000"/>
                </a:solidFill>
                <a:latin typeface="Comic Sans MS" pitchFamily="66" charset="0"/>
                <a:ea typeface="ＭＳ Ｐゴシック" pitchFamily="34" charset="-128"/>
              </a:rPr>
              <a:t> </a:t>
            </a:r>
            <a:r>
              <a:rPr lang="en-GB" sz="1000" i="1" dirty="0" err="1">
                <a:solidFill>
                  <a:srgbClr val="000000"/>
                </a:solidFill>
                <a:latin typeface="Comic Sans MS" pitchFamily="66" charset="0"/>
                <a:ea typeface="ＭＳ Ｐゴシック" pitchFamily="34" charset="-128"/>
              </a:rPr>
              <a:t>Nazionali</a:t>
            </a:r>
            <a:r>
              <a:rPr lang="en-GB" sz="1000" i="1" dirty="0">
                <a:solidFill>
                  <a:srgbClr val="000000"/>
                </a:solidFill>
                <a:latin typeface="Comic Sans MS" pitchFamily="66" charset="0"/>
                <a:ea typeface="ＭＳ Ｐゴシック" pitchFamily="34" charset="-128"/>
              </a:rPr>
              <a:t> di </a:t>
            </a:r>
            <a:r>
              <a:rPr lang="en-GB" sz="1000" i="1" dirty="0" err="1">
                <a:solidFill>
                  <a:srgbClr val="000000"/>
                </a:solidFill>
                <a:latin typeface="Comic Sans MS" pitchFamily="66" charset="0"/>
                <a:ea typeface="ＭＳ Ｐゴシック" pitchFamily="34" charset="-128"/>
              </a:rPr>
              <a:t>Frascati</a:t>
            </a:r>
            <a:r>
              <a:rPr lang="en-GB" sz="1000" i="1" dirty="0">
                <a:solidFill>
                  <a:srgbClr val="000000"/>
                </a:solidFill>
                <a:latin typeface="Comic Sans MS" pitchFamily="66" charset="0"/>
                <a:ea typeface="ＭＳ Ｐゴシック" pitchFamily="34" charset="-128"/>
              </a:rPr>
              <a:t> (INFN), Via Fermi 40, I-00044 </a:t>
            </a:r>
            <a:r>
              <a:rPr lang="en-GB" sz="1000" i="1" dirty="0" err="1">
                <a:solidFill>
                  <a:srgbClr val="000000"/>
                </a:solidFill>
                <a:latin typeface="Comic Sans MS" pitchFamily="66" charset="0"/>
                <a:ea typeface="ＭＳ Ｐゴシック" pitchFamily="34" charset="-128"/>
              </a:rPr>
              <a:t>Frascati</a:t>
            </a:r>
            <a:r>
              <a:rPr lang="en-GB" sz="1000" i="1" dirty="0">
                <a:solidFill>
                  <a:srgbClr val="000000"/>
                </a:solidFill>
                <a:latin typeface="Comic Sans MS" pitchFamily="66" charset="0"/>
                <a:ea typeface="ＭＳ Ｐゴシック" pitchFamily="34" charset="-128"/>
              </a:rPr>
              <a:t>, Italy</a:t>
            </a:r>
            <a:endParaRPr lang="en-US" sz="1000" i="1" dirty="0">
              <a:solidFill>
                <a:srgbClr val="000000"/>
              </a:solidFill>
              <a:latin typeface="Comic Sans MS" pitchFamily="66" charset="0"/>
              <a:ea typeface="ＭＳ Ｐゴシック" pitchFamily="34" charset="-128"/>
            </a:endParaRPr>
          </a:p>
          <a:p>
            <a:pPr marL="173038" indent="-173038" defTabSz="434975"/>
            <a:r>
              <a:rPr lang="en-GB" sz="1000" i="1" dirty="0">
                <a:solidFill>
                  <a:srgbClr val="000000"/>
                </a:solidFill>
                <a:latin typeface="Comic Sans MS" pitchFamily="66" charset="0"/>
                <a:ea typeface="ＭＳ Ｐゴシック" pitchFamily="34" charset="-128"/>
              </a:rPr>
              <a:t>o	Institute of </a:t>
            </a:r>
            <a:r>
              <a:rPr lang="en-GB" sz="1000" i="1" dirty="0" err="1">
                <a:solidFill>
                  <a:srgbClr val="000000"/>
                </a:solidFill>
                <a:latin typeface="Comic Sans MS" pitchFamily="66" charset="0"/>
                <a:ea typeface="ＭＳ Ｐゴシック" pitchFamily="34" charset="-128"/>
              </a:rPr>
              <a:t>Radioelectronics</a:t>
            </a:r>
            <a:r>
              <a:rPr lang="en-GB" sz="1000" i="1" dirty="0">
                <a:solidFill>
                  <a:srgbClr val="000000"/>
                </a:solidFill>
                <a:latin typeface="Comic Sans MS" pitchFamily="66" charset="0"/>
                <a:ea typeface="ＭＳ Ｐゴシック" pitchFamily="34" charset="-128"/>
              </a:rPr>
              <a:t>, Warsaw University of Technology, </a:t>
            </a:r>
            <a:r>
              <a:rPr lang="en-GB" sz="1000" i="1" dirty="0" err="1">
                <a:solidFill>
                  <a:srgbClr val="000000"/>
                </a:solidFill>
                <a:latin typeface="Comic Sans MS" pitchFamily="66" charset="0"/>
                <a:ea typeface="ＭＳ Ｐゴシック" pitchFamily="34" charset="-128"/>
              </a:rPr>
              <a:t>Nowowiejska</a:t>
            </a:r>
            <a:r>
              <a:rPr lang="en-GB" sz="1000" i="1" dirty="0">
                <a:solidFill>
                  <a:srgbClr val="000000"/>
                </a:solidFill>
                <a:latin typeface="Comic Sans MS" pitchFamily="66" charset="0"/>
                <a:ea typeface="ＭＳ Ｐゴシック" pitchFamily="34" charset="-128"/>
              </a:rPr>
              <a:t>, 00665 Warsaw, Poland</a:t>
            </a:r>
            <a:endParaRPr lang="en-US" sz="1000" i="1" dirty="0">
              <a:solidFill>
                <a:srgbClr val="000000"/>
              </a:solidFill>
              <a:latin typeface="Comic Sans MS" pitchFamily="66" charset="0"/>
              <a:ea typeface="ＭＳ Ｐゴシック" pitchFamily="34" charset="-128"/>
            </a:endParaRPr>
          </a:p>
          <a:p>
            <a:pPr marL="173038" indent="-173038" defTabSz="434975"/>
            <a:r>
              <a:rPr lang="en-GB" sz="1000" i="1" dirty="0">
                <a:solidFill>
                  <a:srgbClr val="000000"/>
                </a:solidFill>
                <a:latin typeface="Comic Sans MS" pitchFamily="66" charset="0"/>
                <a:ea typeface="ＭＳ Ｐゴシック" pitchFamily="34" charset="-128"/>
              </a:rPr>
              <a:t>p	INFN, </a:t>
            </a:r>
            <a:r>
              <a:rPr lang="en-GB" sz="1000" i="1" dirty="0" err="1">
                <a:solidFill>
                  <a:srgbClr val="000000"/>
                </a:solidFill>
                <a:latin typeface="Comic Sans MS" pitchFamily="66" charset="0"/>
                <a:ea typeface="ＭＳ Ｐゴシック" pitchFamily="34" charset="-128"/>
              </a:rPr>
              <a:t>Sezione</a:t>
            </a:r>
            <a:r>
              <a:rPr lang="en-GB" sz="1000" i="1" dirty="0">
                <a:solidFill>
                  <a:srgbClr val="000000"/>
                </a:solidFill>
                <a:latin typeface="Comic Sans MS" pitchFamily="66" charset="0"/>
                <a:ea typeface="ＭＳ Ｐゴシック" pitchFamily="34" charset="-128"/>
              </a:rPr>
              <a:t> di Pisa. Largo B. </a:t>
            </a:r>
            <a:r>
              <a:rPr lang="en-GB" sz="1000" i="1" dirty="0" err="1">
                <a:solidFill>
                  <a:srgbClr val="000000"/>
                </a:solidFill>
                <a:latin typeface="Comic Sans MS" pitchFamily="66" charset="0"/>
                <a:ea typeface="ＭＳ Ｐゴシック" pitchFamily="34" charset="-128"/>
              </a:rPr>
              <a:t>Pontecorvo</a:t>
            </a:r>
            <a:r>
              <a:rPr lang="en-GB" sz="1000" i="1" dirty="0">
                <a:solidFill>
                  <a:srgbClr val="000000"/>
                </a:solidFill>
                <a:latin typeface="Comic Sans MS" pitchFamily="66" charset="0"/>
                <a:ea typeface="ＭＳ Ｐゴシック" pitchFamily="34" charset="-128"/>
              </a:rPr>
              <a:t>, 3, I-56127 Pisa, </a:t>
            </a:r>
            <a:r>
              <a:rPr lang="en-GB" sz="1000" i="1" dirty="0" smtClean="0">
                <a:solidFill>
                  <a:srgbClr val="000000"/>
                </a:solidFill>
                <a:latin typeface="Comic Sans MS" pitchFamily="66" charset="0"/>
                <a:ea typeface="ＭＳ Ｐゴシック" pitchFamily="34" charset="-128"/>
              </a:rPr>
              <a:t>Italy</a:t>
            </a:r>
          </a:p>
          <a:p>
            <a:pPr marL="173038" indent="-173038" defTabSz="434975"/>
            <a:r>
              <a:rPr lang="en-GB" sz="1000" i="1" dirty="0" smtClean="0">
                <a:solidFill>
                  <a:srgbClr val="000000"/>
                </a:solidFill>
                <a:latin typeface="Comic Sans MS" pitchFamily="66" charset="0"/>
                <a:ea typeface="ＭＳ Ｐゴシック" pitchFamily="34" charset="-128"/>
              </a:rPr>
              <a:t>q   GSSI, Gran </a:t>
            </a:r>
            <a:r>
              <a:rPr lang="en-GB" sz="1000" i="1" dirty="0" err="1" smtClean="0">
                <a:solidFill>
                  <a:srgbClr val="000000"/>
                </a:solidFill>
                <a:latin typeface="Comic Sans MS" pitchFamily="66" charset="0"/>
                <a:ea typeface="ＭＳ Ｐゴシック" pitchFamily="34" charset="-128"/>
              </a:rPr>
              <a:t>Sasso</a:t>
            </a:r>
            <a:r>
              <a:rPr lang="en-GB" sz="1000" i="1" dirty="0" smtClean="0">
                <a:solidFill>
                  <a:srgbClr val="000000"/>
                </a:solidFill>
                <a:latin typeface="Comic Sans MS" pitchFamily="66" charset="0"/>
                <a:ea typeface="ＭＳ Ｐゴシック" pitchFamily="34" charset="-128"/>
              </a:rPr>
              <a:t> Science Institute, L’Aquila, Italy</a:t>
            </a:r>
            <a:endParaRPr lang="en-US" sz="1000" i="1" dirty="0">
              <a:solidFill>
                <a:srgbClr val="000000"/>
              </a:solidFill>
              <a:latin typeface="Comic Sans MS" pitchFamily="66" charset="0"/>
              <a:ea typeface="ＭＳ Ｐゴシック" pitchFamily="34" charset="-128"/>
            </a:endParaRPr>
          </a:p>
        </p:txBody>
      </p:sp>
      <p:sp>
        <p:nvSpPr>
          <p:cNvPr id="5" name="Footer Placeholder 3"/>
          <p:cNvSpPr txBox="1">
            <a:spLocks/>
          </p:cNvSpPr>
          <p:nvPr/>
        </p:nvSpPr>
        <p:spPr>
          <a:xfrm>
            <a:off x="3387990" y="6483359"/>
            <a:ext cx="3138620" cy="473075"/>
          </a:xfrm>
          <a:prstGeom prst="rect">
            <a:avLst/>
          </a:prstGeom>
          <a:noFill/>
          <a:ln>
            <a:noFill/>
          </a:ln>
        </p:spPr>
        <p:txBody>
          <a:bodyPr lIns="0" tIns="0" rIns="0" bIns="0" anchorCtr="0"/>
          <a:lstStyle>
            <a:defPPr>
              <a:defRPr lang="en-US"/>
            </a:defPPr>
            <a:lvl1pPr lvl="0" algn="ctr" defTabSz="914400" rtl="0" fontAlgn="auto" hangingPunct="0">
              <a:spcBef>
                <a:spcPts val="0"/>
              </a:spcBef>
              <a:spcAft>
                <a:spcPts val="0"/>
              </a:spcAft>
              <a:buNone/>
              <a:tabLst/>
              <a:defRPr lang="en-US" sz="1300" kern="1200">
                <a:solidFill>
                  <a:prstClr val="black"/>
                </a:solidFill>
                <a:latin typeface="Times New Roman" pitchFamily="18"/>
                <a:ea typeface="DejaVu Sans" pitchFamily="2"/>
                <a:cs typeface="DejaVu Sans" pitchFamily="2"/>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Times New Roman" pitchFamily="18"/>
            </a:endParaRPr>
          </a:p>
        </p:txBody>
      </p:sp>
    </p:spTree>
    <p:extLst>
      <p:ext uri="{BB962C8B-B14F-4D97-AF65-F5344CB8AC3E}">
        <p14:creationId xmlns:p14="http://schemas.microsoft.com/office/powerpoint/2010/main" val="28098753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ea typeface="+mj-ea"/>
                <a:cs typeface="Helvetica"/>
              </a:rPr>
              <a:t>Alternative 2. </a:t>
            </a:r>
            <a:r>
              <a:rPr lang="en-US" dirty="0" err="1" smtClean="0">
                <a:ea typeface="+mj-ea"/>
                <a:cs typeface="Helvetica"/>
              </a:rPr>
              <a:t>LAr</a:t>
            </a:r>
            <a:r>
              <a:rPr lang="en-US" dirty="0" smtClean="0">
                <a:ea typeface="+mj-ea"/>
                <a:cs typeface="Helvetica"/>
              </a:rPr>
              <a:t>-TPC alternative at </a:t>
            </a:r>
            <a:r>
              <a:rPr lang="en-US" dirty="0" err="1" smtClean="0">
                <a:ea typeface="+mj-ea"/>
                <a:cs typeface="Helvetica"/>
              </a:rPr>
              <a:t>Fermilab</a:t>
            </a:r>
            <a:endParaRPr lang="en-US" dirty="0">
              <a:ea typeface="+mj-ea"/>
              <a:cs typeface="Helvetica"/>
            </a:endParaRPr>
          </a:p>
        </p:txBody>
      </p:sp>
      <p:pic>
        <p:nvPicPr>
          <p:cNvPr id="6" name="Picture 5" descr="fermilab.tiff"/>
          <p:cNvPicPr>
            <a:picLocks noChangeAspect="1"/>
          </p:cNvPicPr>
          <p:nvPr/>
        </p:nvPicPr>
        <p:blipFill>
          <a:blip r:embed="rId2"/>
          <a:srcRect/>
          <a:stretch>
            <a:fillRect/>
          </a:stretch>
        </p:blipFill>
        <p:spPr bwMode="auto">
          <a:xfrm>
            <a:off x="1752600" y="609600"/>
            <a:ext cx="7924800" cy="5886450"/>
          </a:xfrm>
          <a:prstGeom prst="rect">
            <a:avLst/>
          </a:prstGeom>
          <a:noFill/>
          <a:ln w="9525">
            <a:noFill/>
            <a:miter lim="800000"/>
            <a:headEnd/>
            <a:tailEnd/>
          </a:ln>
        </p:spPr>
      </p:pic>
      <p:grpSp>
        <p:nvGrpSpPr>
          <p:cNvPr id="13" name="Group 12"/>
          <p:cNvGrpSpPr>
            <a:grpSpLocks/>
          </p:cNvGrpSpPr>
          <p:nvPr/>
        </p:nvGrpSpPr>
        <p:grpSpPr bwMode="auto">
          <a:xfrm>
            <a:off x="0" y="990600"/>
            <a:ext cx="2971800" cy="923925"/>
            <a:chOff x="0" y="990600"/>
            <a:chExt cx="2971800" cy="923330"/>
          </a:xfrm>
        </p:grpSpPr>
        <p:sp>
          <p:nvSpPr>
            <p:cNvPr id="54285" name="TextBox 7"/>
            <p:cNvSpPr txBox="1">
              <a:spLocks noChangeArrowheads="1"/>
            </p:cNvSpPr>
            <p:nvPr/>
          </p:nvSpPr>
          <p:spPr bwMode="auto">
            <a:xfrm>
              <a:off x="0" y="990600"/>
              <a:ext cx="2608676" cy="923330"/>
            </a:xfrm>
            <a:prstGeom prst="rect">
              <a:avLst/>
            </a:prstGeom>
            <a:noFill/>
            <a:ln w="9525">
              <a:noFill/>
              <a:miter lim="800000"/>
              <a:headEnd/>
              <a:tailEnd/>
            </a:ln>
          </p:spPr>
          <p:txBody>
            <a:bodyPr>
              <a:prstTxWarp prst="textNoShape">
                <a:avLst/>
              </a:prstTxWarp>
              <a:spAutoFit/>
            </a:bodyPr>
            <a:lstStyle/>
            <a:p>
              <a:pPr algn="ctr"/>
              <a:r>
                <a:rPr lang="en-US">
                  <a:solidFill>
                    <a:srgbClr val="FF0000"/>
                  </a:solidFill>
                  <a:latin typeface="Calibri" charset="0"/>
                </a:rPr>
                <a:t>LAr1:1 kton fiducial </a:t>
              </a:r>
            </a:p>
            <a:p>
              <a:pPr algn="ctr"/>
              <a:r>
                <a:rPr lang="en-US">
                  <a:solidFill>
                    <a:srgbClr val="FF0000"/>
                  </a:solidFill>
                  <a:latin typeface="Calibri" charset="0"/>
                </a:rPr>
                <a:t>volume Liquid Argon TPC</a:t>
              </a:r>
            </a:p>
            <a:p>
              <a:pPr algn="ctr"/>
              <a:r>
                <a:rPr lang="en-US">
                  <a:solidFill>
                    <a:srgbClr val="FF0000"/>
                  </a:solidFill>
                  <a:latin typeface="Calibri" charset="0"/>
                </a:rPr>
                <a:t>is Far detector	</a:t>
              </a:r>
            </a:p>
          </p:txBody>
        </p:sp>
        <p:cxnSp>
          <p:nvCxnSpPr>
            <p:cNvPr id="54286" name="Straight Arrow Connector 9"/>
            <p:cNvCxnSpPr>
              <a:cxnSpLocks noChangeShapeType="1"/>
            </p:cNvCxnSpPr>
            <p:nvPr/>
          </p:nvCxnSpPr>
          <p:spPr bwMode="auto">
            <a:xfrm>
              <a:off x="2590800" y="1371600"/>
              <a:ext cx="381000" cy="0"/>
            </a:xfrm>
            <a:prstGeom prst="straightConnector1">
              <a:avLst/>
            </a:prstGeom>
            <a:noFill/>
            <a:ln w="28575">
              <a:solidFill>
                <a:srgbClr val="FF0000"/>
              </a:solidFill>
              <a:round/>
              <a:headEnd/>
              <a:tailEnd type="arrow" w="med" len="med"/>
            </a:ln>
          </p:spPr>
        </p:cxnSp>
      </p:grpSp>
      <p:grpSp>
        <p:nvGrpSpPr>
          <p:cNvPr id="12" name="Group 11"/>
          <p:cNvGrpSpPr>
            <a:grpSpLocks/>
          </p:cNvGrpSpPr>
          <p:nvPr/>
        </p:nvGrpSpPr>
        <p:grpSpPr bwMode="auto">
          <a:xfrm>
            <a:off x="419100" y="3581400"/>
            <a:ext cx="2476500" cy="923925"/>
            <a:chOff x="419375" y="3581400"/>
            <a:chExt cx="2476225" cy="923330"/>
          </a:xfrm>
        </p:grpSpPr>
        <p:sp>
          <p:nvSpPr>
            <p:cNvPr id="54283" name="TextBox 6"/>
            <p:cNvSpPr txBox="1">
              <a:spLocks noChangeArrowheads="1"/>
            </p:cNvSpPr>
            <p:nvPr/>
          </p:nvSpPr>
          <p:spPr bwMode="auto">
            <a:xfrm>
              <a:off x="419375" y="3581400"/>
              <a:ext cx="2052290" cy="923330"/>
            </a:xfrm>
            <a:prstGeom prst="rect">
              <a:avLst/>
            </a:prstGeom>
            <a:noFill/>
            <a:ln w="9525">
              <a:noFill/>
              <a:miter lim="800000"/>
              <a:headEnd/>
              <a:tailEnd/>
            </a:ln>
          </p:spPr>
          <p:txBody>
            <a:bodyPr wrap="none">
              <a:prstTxWarp prst="textNoShape">
                <a:avLst/>
              </a:prstTxWarp>
              <a:spAutoFit/>
            </a:bodyPr>
            <a:lstStyle/>
            <a:p>
              <a:pPr algn="ctr"/>
              <a:r>
                <a:rPr lang="en-US">
                  <a:solidFill>
                    <a:srgbClr val="FF0000"/>
                  </a:solidFill>
                  <a:latin typeface="Calibri" charset="0"/>
                </a:rPr>
                <a:t>MicroBooNE (60 t)</a:t>
              </a:r>
            </a:p>
            <a:p>
              <a:pPr algn="ctr"/>
              <a:r>
                <a:rPr lang="en-US">
                  <a:solidFill>
                    <a:srgbClr val="FF0000"/>
                  </a:solidFill>
                  <a:latin typeface="Calibri" charset="0"/>
                </a:rPr>
                <a:t>is the Near detector</a:t>
              </a:r>
              <a:r>
                <a:rPr lang="en-US">
                  <a:latin typeface="Calibri" charset="0"/>
                </a:rPr>
                <a:t>	</a:t>
              </a:r>
            </a:p>
          </p:txBody>
        </p:sp>
        <p:cxnSp>
          <p:nvCxnSpPr>
            <p:cNvPr id="54284" name="Straight Arrow Connector 10"/>
            <p:cNvCxnSpPr>
              <a:cxnSpLocks noChangeShapeType="1"/>
            </p:cNvCxnSpPr>
            <p:nvPr/>
          </p:nvCxnSpPr>
          <p:spPr bwMode="auto">
            <a:xfrm>
              <a:off x="2514600" y="3886200"/>
              <a:ext cx="381000" cy="0"/>
            </a:xfrm>
            <a:prstGeom prst="straightConnector1">
              <a:avLst/>
            </a:prstGeom>
            <a:noFill/>
            <a:ln w="28575">
              <a:solidFill>
                <a:srgbClr val="FF0000"/>
              </a:solidFill>
              <a:round/>
              <a:headEnd/>
              <a:tailEnd type="arrow" w="med" len="med"/>
            </a:ln>
          </p:spPr>
        </p:cxnSp>
      </p:grpSp>
      <p:grpSp>
        <p:nvGrpSpPr>
          <p:cNvPr id="17" name="Group 16"/>
          <p:cNvGrpSpPr>
            <a:grpSpLocks/>
          </p:cNvGrpSpPr>
          <p:nvPr/>
        </p:nvGrpSpPr>
        <p:grpSpPr bwMode="auto">
          <a:xfrm>
            <a:off x="6477000" y="1219200"/>
            <a:ext cx="1055688" cy="2960688"/>
            <a:chOff x="6477000" y="1219200"/>
            <a:chExt cx="1055955" cy="2960132"/>
          </a:xfrm>
        </p:grpSpPr>
        <p:sp>
          <p:nvSpPr>
            <p:cNvPr id="54280" name="TextBox 13"/>
            <p:cNvSpPr txBox="1">
              <a:spLocks noChangeArrowheads="1"/>
            </p:cNvSpPr>
            <p:nvPr/>
          </p:nvSpPr>
          <p:spPr bwMode="auto">
            <a:xfrm>
              <a:off x="6477000" y="3810000"/>
              <a:ext cx="979755" cy="369332"/>
            </a:xfrm>
            <a:prstGeom prst="rect">
              <a:avLst/>
            </a:prstGeom>
            <a:noFill/>
            <a:ln w="9525">
              <a:noFill/>
              <a:miter lim="800000"/>
              <a:headEnd/>
              <a:tailEnd/>
            </a:ln>
          </p:spPr>
          <p:txBody>
            <a:bodyPr wrap="none">
              <a:prstTxWarp prst="textNoShape">
                <a:avLst/>
              </a:prstTxWarp>
              <a:spAutoFit/>
            </a:bodyPr>
            <a:lstStyle/>
            <a:p>
              <a:r>
                <a:rPr lang="en-US">
                  <a:latin typeface="Calibri" charset="0"/>
                </a:rPr>
                <a:t>LAr -TPC</a:t>
              </a:r>
            </a:p>
          </p:txBody>
        </p:sp>
        <p:sp>
          <p:nvSpPr>
            <p:cNvPr id="54281" name="TextBox 14"/>
            <p:cNvSpPr txBox="1">
              <a:spLocks noChangeArrowheads="1"/>
            </p:cNvSpPr>
            <p:nvPr/>
          </p:nvSpPr>
          <p:spPr bwMode="auto">
            <a:xfrm>
              <a:off x="6553200" y="2895600"/>
              <a:ext cx="979755" cy="369332"/>
            </a:xfrm>
            <a:prstGeom prst="rect">
              <a:avLst/>
            </a:prstGeom>
            <a:noFill/>
            <a:ln w="9525">
              <a:noFill/>
              <a:miter lim="800000"/>
              <a:headEnd/>
              <a:tailEnd/>
            </a:ln>
          </p:spPr>
          <p:txBody>
            <a:bodyPr wrap="none">
              <a:prstTxWarp prst="textNoShape">
                <a:avLst/>
              </a:prstTxWarp>
              <a:spAutoFit/>
            </a:bodyPr>
            <a:lstStyle/>
            <a:p>
              <a:r>
                <a:rPr lang="en-US">
                  <a:latin typeface="Calibri" charset="0"/>
                </a:rPr>
                <a:t>LAr -TPC</a:t>
              </a:r>
            </a:p>
          </p:txBody>
        </p:sp>
        <p:sp>
          <p:nvSpPr>
            <p:cNvPr id="54282" name="TextBox 15"/>
            <p:cNvSpPr txBox="1">
              <a:spLocks noChangeArrowheads="1"/>
            </p:cNvSpPr>
            <p:nvPr/>
          </p:nvSpPr>
          <p:spPr bwMode="auto">
            <a:xfrm>
              <a:off x="6553200" y="1219200"/>
              <a:ext cx="979755" cy="369332"/>
            </a:xfrm>
            <a:prstGeom prst="rect">
              <a:avLst/>
            </a:prstGeom>
            <a:noFill/>
            <a:ln w="9525">
              <a:noFill/>
              <a:miter lim="800000"/>
              <a:headEnd/>
              <a:tailEnd/>
            </a:ln>
          </p:spPr>
          <p:txBody>
            <a:bodyPr wrap="none">
              <a:prstTxWarp prst="textNoShape">
                <a:avLst/>
              </a:prstTxWarp>
              <a:spAutoFit/>
            </a:bodyPr>
            <a:lstStyle/>
            <a:p>
              <a:r>
                <a:rPr lang="en-US">
                  <a:latin typeface="Calibri" charset="0"/>
                </a:rPr>
                <a:t>LAr -TPC</a:t>
              </a:r>
            </a:p>
          </p:txBody>
        </p:sp>
      </p:grpSp>
      <p:sp>
        <p:nvSpPr>
          <p:cNvPr id="5" name="Footer Placeholder 4"/>
          <p:cNvSpPr>
            <a:spLocks noGrp="1"/>
          </p:cNvSpPr>
          <p:nvPr>
            <p:ph type="ftr" sz="quarter" idx="11"/>
          </p:nvPr>
        </p:nvSpPr>
        <p:spPr/>
        <p:txBody>
          <a:bodyPr/>
          <a:lstStyle/>
          <a:p>
            <a:r>
              <a:rPr lang="en-US" smtClean="0"/>
              <a:t>NNN13 Kavli IPMU, 11-13 November 2013</a:t>
            </a:r>
            <a:endParaRPr lang="en-US" dirty="0"/>
          </a:p>
        </p:txBody>
      </p:sp>
      <p:sp>
        <p:nvSpPr>
          <p:cNvPr id="7" name="Slide Number Placeholder 6"/>
          <p:cNvSpPr>
            <a:spLocks noGrp="1"/>
          </p:cNvSpPr>
          <p:nvPr>
            <p:ph type="sldNum" sz="quarter" idx="12"/>
          </p:nvPr>
        </p:nvSpPr>
        <p:spPr/>
        <p:txBody>
          <a:bodyPr/>
          <a:lstStyle/>
          <a:p>
            <a:fld id="{32E078FD-697A-2C4E-8882-8A2428AF562E}" type="slidenum">
              <a:rPr lang="en-US" smtClean="0"/>
              <a:pPr/>
              <a:t>20</a:t>
            </a:fld>
            <a:endParaRPr lang="en-US"/>
          </a:p>
        </p:txBody>
      </p:sp>
    </p:spTree>
    <p:extLst>
      <p:ext uri="{BB962C8B-B14F-4D97-AF65-F5344CB8AC3E}">
        <p14:creationId xmlns:p14="http://schemas.microsoft.com/office/powerpoint/2010/main" val="2711608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ssolv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a:cs typeface="Helvetica"/>
              </a:rPr>
              <a:t>Basic features</a:t>
            </a:r>
            <a:endParaRPr lang="en-US" dirty="0">
              <a:ea typeface="+mj-ea"/>
              <a:cs typeface="Helvetica"/>
            </a:endParaRPr>
          </a:p>
        </p:txBody>
      </p:sp>
      <p:sp>
        <p:nvSpPr>
          <p:cNvPr id="7" name="Content Placeholder 2"/>
          <p:cNvSpPr>
            <a:spLocks noGrp="1"/>
          </p:cNvSpPr>
          <p:nvPr>
            <p:ph idx="4294967295"/>
          </p:nvPr>
        </p:nvSpPr>
        <p:spPr>
          <a:xfrm>
            <a:off x="0" y="646113"/>
            <a:ext cx="9906000" cy="5715000"/>
          </a:xfrm>
        </p:spPr>
        <p:txBody>
          <a:bodyPr>
            <a:noAutofit/>
          </a:bodyPr>
          <a:lstStyle/>
          <a:p>
            <a:pPr marL="395288" indent="-395288">
              <a:lnSpc>
                <a:spcPts val="2775"/>
              </a:lnSpc>
              <a:buSzPct val="200000"/>
              <a:buFont typeface="Comic Sans MS" panose="030F0702030302020204" pitchFamily="66" charset="0"/>
              <a:buChar char="●"/>
            </a:pPr>
            <a:r>
              <a:rPr lang="en-US" sz="2200" dirty="0">
                <a:latin typeface="Comic Sans MS" charset="0"/>
              </a:rPr>
              <a:t>Our proposed experiment, collecting a large amount of data both with neutrino and antineutrino </a:t>
            </a:r>
            <a:r>
              <a:rPr lang="en-US" sz="2200" dirty="0" err="1">
                <a:latin typeface="Comic Sans MS" charset="0"/>
              </a:rPr>
              <a:t>focussing</a:t>
            </a:r>
            <a:r>
              <a:rPr lang="en-US" sz="2200" dirty="0">
                <a:latin typeface="Comic Sans MS" charset="0"/>
              </a:rPr>
              <a:t> and </a:t>
            </a:r>
            <a:r>
              <a:rPr lang="en-US" sz="2200" dirty="0" err="1">
                <a:latin typeface="Comic Sans MS" charset="0"/>
              </a:rPr>
              <a:t>muon</a:t>
            </a:r>
            <a:r>
              <a:rPr lang="en-US" sz="2200" dirty="0">
                <a:latin typeface="Comic Sans MS" charset="0"/>
              </a:rPr>
              <a:t> momentum determination  may be able to give a likely definitive answer to the 4 following queries: </a:t>
            </a:r>
          </a:p>
          <a:p>
            <a:pPr lvl="1">
              <a:lnSpc>
                <a:spcPts val="2775"/>
              </a:lnSpc>
            </a:pPr>
            <a:r>
              <a:rPr lang="en-US" sz="2200" dirty="0">
                <a:latin typeface="Comic Sans MS" charset="0"/>
                <a:cs typeface="Comic Sans MS" charset="0"/>
              </a:rPr>
              <a:t>the LSND/+</a:t>
            </a:r>
            <a:r>
              <a:rPr lang="en-US" sz="2200" dirty="0" err="1">
                <a:latin typeface="Comic Sans MS" charset="0"/>
                <a:cs typeface="Comic Sans MS" charset="0"/>
              </a:rPr>
              <a:t>MiniBooNe</a:t>
            </a:r>
            <a:r>
              <a:rPr lang="en-US" sz="2200" dirty="0">
                <a:latin typeface="Comic Sans MS" charset="0"/>
                <a:cs typeface="Comic Sans MS" charset="0"/>
              </a:rPr>
              <a:t> both antineutrino and neutrino             </a:t>
            </a:r>
            <a:r>
              <a:rPr lang="en-US" sz="2200" dirty="0" smtClean="0">
                <a:latin typeface="Comic Sans MS" charset="0"/>
                <a:cs typeface="Comic Sans MS" charset="0"/>
              </a:rPr>
              <a:t>                  </a:t>
            </a:r>
            <a:r>
              <a:rPr lang="en-US" sz="2200" dirty="0">
                <a:latin typeface="Symbol" charset="2"/>
                <a:cs typeface="Comic Sans MS" charset="0"/>
              </a:rPr>
              <a:t>nm </a:t>
            </a:r>
            <a:r>
              <a:rPr lang="fr-FR" sz="2200" dirty="0">
                <a:latin typeface="Comic Sans MS" charset="0"/>
                <a:cs typeface="Comic Sans MS" charset="0"/>
                <a:sym typeface="Symbol" charset="2"/>
              </a:rPr>
              <a:t></a:t>
            </a:r>
            <a:r>
              <a:rPr lang="en-US" sz="2200" dirty="0">
                <a:latin typeface="Comic Sans MS" charset="0"/>
                <a:cs typeface="Comic Sans MS" charset="0"/>
                <a:sym typeface="Symbol" charset="2"/>
              </a:rPr>
              <a:t> </a:t>
            </a:r>
            <a:r>
              <a:rPr lang="en-US" sz="2200" dirty="0">
                <a:latin typeface="Symbol" charset="2"/>
                <a:cs typeface="Comic Sans MS" charset="0"/>
              </a:rPr>
              <a:t>n</a:t>
            </a:r>
            <a:r>
              <a:rPr lang="en-US" sz="2200" dirty="0">
                <a:latin typeface="Comic Sans MS" charset="0"/>
                <a:cs typeface="Comic Sans MS" charset="0"/>
              </a:rPr>
              <a:t>e</a:t>
            </a:r>
            <a:r>
              <a:rPr lang="en-US" sz="2200" dirty="0">
                <a:latin typeface="Symbol" charset="2"/>
                <a:cs typeface="Comic Sans MS" charset="0"/>
              </a:rPr>
              <a:t> </a:t>
            </a:r>
            <a:r>
              <a:rPr lang="en-US" sz="2200" dirty="0" err="1">
                <a:latin typeface="Comic Sans MS" charset="0"/>
                <a:cs typeface="Comic Sans MS" charset="0"/>
              </a:rPr>
              <a:t>oscillation</a:t>
            </a:r>
            <a:r>
              <a:rPr lang="en-US" sz="2200" dirty="0" err="1">
                <a:latin typeface="Symbol" charset="2"/>
                <a:cs typeface="Comic Sans MS" charset="0"/>
              </a:rPr>
              <a:t></a:t>
            </a:r>
            <a:r>
              <a:rPr lang="en-US" sz="2200" dirty="0" err="1">
                <a:latin typeface="Comic Sans MS" charset="0"/>
                <a:cs typeface="Comic Sans MS" charset="0"/>
              </a:rPr>
              <a:t>anomalies</a:t>
            </a:r>
            <a:r>
              <a:rPr lang="en-US" sz="2200" dirty="0">
                <a:latin typeface="Comic Sans MS" charset="0"/>
                <a:cs typeface="Comic Sans MS" charset="0"/>
              </a:rPr>
              <a:t>; </a:t>
            </a:r>
          </a:p>
          <a:p>
            <a:pPr lvl="1">
              <a:lnSpc>
                <a:spcPts val="2775"/>
              </a:lnSpc>
            </a:pPr>
            <a:r>
              <a:rPr lang="en-US" sz="2200" dirty="0">
                <a:latin typeface="Comic Sans MS" charset="0"/>
                <a:cs typeface="Comic Sans MS" charset="0"/>
              </a:rPr>
              <a:t>The </a:t>
            </a:r>
            <a:r>
              <a:rPr lang="en-US" sz="2200" dirty="0" err="1">
                <a:latin typeface="Comic Sans MS" charset="0"/>
                <a:cs typeface="Comic Sans MS" charset="0"/>
              </a:rPr>
              <a:t>Gallex</a:t>
            </a:r>
            <a:r>
              <a:rPr lang="en-US" sz="2200" dirty="0">
                <a:latin typeface="Comic Sans MS" charset="0"/>
                <a:cs typeface="Comic Sans MS" charset="0"/>
              </a:rPr>
              <a:t> + Reactor oscillatory disappearance of the initial </a:t>
            </a:r>
            <a:r>
              <a:rPr lang="en-GB" sz="2200" dirty="0">
                <a:latin typeface="Symbol" charset="2"/>
                <a:cs typeface="Comic Sans MS" charset="0"/>
              </a:rPr>
              <a:t>n-</a:t>
            </a:r>
            <a:r>
              <a:rPr lang="en-GB" sz="2200" dirty="0">
                <a:latin typeface="Comic Sans MS" charset="0"/>
                <a:cs typeface="Comic Sans MS" charset="0"/>
              </a:rPr>
              <a:t>e </a:t>
            </a:r>
            <a:r>
              <a:rPr lang="en-US" sz="2200" dirty="0">
                <a:latin typeface="Comic Sans MS" charset="0"/>
                <a:cs typeface="Comic Sans MS" charset="0"/>
              </a:rPr>
              <a:t>signal, both for neutrino and antineutrinos  </a:t>
            </a:r>
          </a:p>
          <a:p>
            <a:pPr lvl="1">
              <a:lnSpc>
                <a:spcPts val="2775"/>
              </a:lnSpc>
            </a:pPr>
            <a:r>
              <a:rPr lang="en-US" sz="2200" dirty="0">
                <a:latin typeface="Comic Sans MS" charset="0"/>
                <a:cs typeface="Comic Sans MS" charset="0"/>
              </a:rPr>
              <a:t>an oscillatory disappearance maybe present in the </a:t>
            </a:r>
            <a:r>
              <a:rPr lang="en-GB" sz="2200" dirty="0">
                <a:latin typeface="Symbol" charset="2"/>
                <a:cs typeface="Comic Sans MS" charset="0"/>
              </a:rPr>
              <a:t>n-m</a:t>
            </a:r>
            <a:r>
              <a:rPr lang="en-US" sz="2200" dirty="0">
                <a:latin typeface="Comic Sans MS" charset="0"/>
                <a:cs typeface="Comic Sans MS" charset="0"/>
              </a:rPr>
              <a:t> signal, so far unknown. </a:t>
            </a:r>
          </a:p>
          <a:p>
            <a:pPr lvl="1">
              <a:lnSpc>
                <a:spcPts val="2775"/>
              </a:lnSpc>
            </a:pPr>
            <a:r>
              <a:rPr lang="en-US" sz="2200" dirty="0">
                <a:latin typeface="Comic Sans MS" charset="0"/>
                <a:cs typeface="Comic Sans MS" charset="0"/>
              </a:rPr>
              <a:t>Accurate comparison between neutrino and antineutrino related oscillatory anomalies, maybe due to CPT violation</a:t>
            </a:r>
            <a:r>
              <a:rPr lang="en-US" sz="2200" dirty="0">
                <a:solidFill>
                  <a:srgbClr val="002060"/>
                </a:solidFill>
                <a:latin typeface="Comic Sans MS" charset="0"/>
                <a:cs typeface="Comic Sans MS" charset="0"/>
              </a:rPr>
              <a:t>. </a:t>
            </a:r>
          </a:p>
          <a:p>
            <a:pPr marL="395288" indent="-395288">
              <a:lnSpc>
                <a:spcPts val="2775"/>
              </a:lnSpc>
              <a:buSzPct val="200000"/>
              <a:buFont typeface="Comic Sans MS" panose="030F0702030302020204" pitchFamily="66" charset="0"/>
              <a:buChar char="●"/>
            </a:pPr>
            <a:r>
              <a:rPr lang="en-GB" sz="2200" dirty="0">
                <a:latin typeface="Comic Sans MS" charset="0"/>
              </a:rPr>
              <a:t>In absence of these “anomalies”, the signals of the detectors should be a precise copy of each other for all experimental signatures and without any need of Monte Carlo comparisons. </a:t>
            </a:r>
            <a:endParaRPr lang="en-US" sz="2200" dirty="0">
              <a:latin typeface="Comic Sans MS" charset="0"/>
            </a:endParaRPr>
          </a:p>
        </p:txBody>
      </p:sp>
      <p:sp>
        <p:nvSpPr>
          <p:cNvPr id="3" name="Footer Placeholder 2"/>
          <p:cNvSpPr>
            <a:spLocks noGrp="1"/>
          </p:cNvSpPr>
          <p:nvPr>
            <p:ph type="ftr" sz="quarter" idx="11"/>
          </p:nvPr>
        </p:nvSpPr>
        <p:spPr/>
        <p:txBody>
          <a:bodyPr/>
          <a:lstStyle/>
          <a:p>
            <a:r>
              <a:rPr lang="en-US" smtClean="0"/>
              <a:t>NNN13 Kavli IPMU, 11-13 November 2013</a:t>
            </a:r>
            <a:endParaRPr lang="en-US" dirty="0"/>
          </a:p>
        </p:txBody>
      </p:sp>
      <p:sp>
        <p:nvSpPr>
          <p:cNvPr id="4" name="Slide Number Placeholder 3"/>
          <p:cNvSpPr>
            <a:spLocks noGrp="1"/>
          </p:cNvSpPr>
          <p:nvPr>
            <p:ph type="sldNum" sz="quarter" idx="12"/>
          </p:nvPr>
        </p:nvSpPr>
        <p:spPr/>
        <p:txBody>
          <a:bodyPr/>
          <a:lstStyle/>
          <a:p>
            <a:fld id="{32E078FD-697A-2C4E-8882-8A2428AF562E}" type="slidenum">
              <a:rPr lang="en-US" smtClean="0"/>
              <a:pPr/>
              <a:t>21</a:t>
            </a:fld>
            <a:endParaRPr lang="en-US"/>
          </a:p>
        </p:txBody>
      </p:sp>
    </p:spTree>
    <p:extLst>
      <p:ext uri="{BB962C8B-B14F-4D97-AF65-F5344CB8AC3E}">
        <p14:creationId xmlns:p14="http://schemas.microsoft.com/office/powerpoint/2010/main" val="2316394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dissolv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dissolv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dissolv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dissolv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dissolve">
                                      <p:cBhvr>
                                        <p:cTn id="3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ea typeface="+mj-ea"/>
                <a:cs typeface="Helvetica"/>
              </a:rPr>
              <a:t>Conclusions</a:t>
            </a:r>
            <a:endParaRPr lang="en-US" dirty="0">
              <a:ea typeface="+mj-ea"/>
              <a:cs typeface="Helvetica"/>
            </a:endParaRPr>
          </a:p>
        </p:txBody>
      </p:sp>
      <p:sp>
        <p:nvSpPr>
          <p:cNvPr id="3" name="Content Placeholder 2"/>
          <p:cNvSpPr>
            <a:spLocks noGrp="1"/>
          </p:cNvSpPr>
          <p:nvPr>
            <p:ph idx="1"/>
          </p:nvPr>
        </p:nvSpPr>
        <p:spPr>
          <a:xfrm>
            <a:off x="0" y="762000"/>
            <a:ext cx="9906000" cy="5822950"/>
          </a:xfrm>
        </p:spPr>
        <p:txBody>
          <a:bodyPr/>
          <a:lstStyle/>
          <a:p>
            <a:pPr>
              <a:lnSpc>
                <a:spcPts val="2275"/>
              </a:lnSpc>
            </a:pPr>
            <a:r>
              <a:rPr lang="en-US" sz="2200" dirty="0" smtClean="0">
                <a:latin typeface="Comic Sans MS" charset="0"/>
              </a:rPr>
              <a:t>ICARUS has now successfully completed the CNGS-2 experiment</a:t>
            </a:r>
          </a:p>
          <a:p>
            <a:pPr>
              <a:lnSpc>
                <a:spcPts val="2275"/>
              </a:lnSpc>
            </a:pPr>
            <a:r>
              <a:rPr lang="en-US" sz="2200" dirty="0" smtClean="0">
                <a:latin typeface="Comic Sans MS" charset="0"/>
              </a:rPr>
              <a:t>ICARUS-NESSIE is now an approved experiment WA104.</a:t>
            </a:r>
          </a:p>
          <a:p>
            <a:pPr>
              <a:lnSpc>
                <a:spcPts val="2275"/>
              </a:lnSpc>
            </a:pPr>
            <a:r>
              <a:rPr lang="en-US" sz="2200" dirty="0" smtClean="0">
                <a:latin typeface="Comic Sans MS" charset="0"/>
              </a:rPr>
              <a:t>Both T600 and T150 will become operational with the vigorous  CERN support.</a:t>
            </a:r>
          </a:p>
          <a:p>
            <a:pPr>
              <a:lnSpc>
                <a:spcPts val="2275"/>
              </a:lnSpc>
            </a:pPr>
            <a:r>
              <a:rPr lang="en-US" sz="2200" dirty="0" smtClean="0">
                <a:latin typeface="Comic Sans MS" charset="0"/>
              </a:rPr>
              <a:t>Our vigorously INFN driven </a:t>
            </a:r>
            <a:r>
              <a:rPr lang="en-US" sz="2200" dirty="0" err="1" smtClean="0">
                <a:latin typeface="Comic Sans MS" charset="0"/>
              </a:rPr>
              <a:t>programme</a:t>
            </a:r>
            <a:r>
              <a:rPr lang="en-US" sz="2200" dirty="0" smtClean="0">
                <a:latin typeface="Comic Sans MS" charset="0"/>
              </a:rPr>
              <a:t> will be continued, but in a closer International collaboration and </a:t>
            </a:r>
            <a:r>
              <a:rPr lang="en-US" sz="2200" i="1" dirty="0" smtClean="0">
                <a:solidFill>
                  <a:srgbClr val="FF0000"/>
                </a:solidFill>
                <a:latin typeface="Comic Sans MS" charset="0"/>
              </a:rPr>
              <a:t>as members of the LBNE team</a:t>
            </a:r>
            <a:r>
              <a:rPr lang="en-US" sz="2200" dirty="0" smtClean="0">
                <a:latin typeface="Comic Sans MS" charset="0"/>
              </a:rPr>
              <a:t>. </a:t>
            </a:r>
          </a:p>
          <a:p>
            <a:pPr>
              <a:lnSpc>
                <a:spcPts val="2275"/>
              </a:lnSpc>
            </a:pPr>
            <a:r>
              <a:rPr lang="en-US" sz="2200" dirty="0" smtClean="0">
                <a:latin typeface="Comic Sans MS" charset="0"/>
              </a:rPr>
              <a:t>We are receiving the consensus and an approval of the CTS. </a:t>
            </a:r>
          </a:p>
          <a:p>
            <a:pPr>
              <a:lnSpc>
                <a:spcPts val="2275"/>
              </a:lnSpc>
            </a:pPr>
            <a:r>
              <a:rPr lang="en-US" sz="2200" dirty="0" smtClean="0">
                <a:latin typeface="Comic Sans MS" charset="0"/>
              </a:rPr>
              <a:t>ICARUS is the only operational, physics production scale LAr detector and it shall be so for several years to come. We intend to:</a:t>
            </a:r>
          </a:p>
          <a:p>
            <a:pPr lvl="1">
              <a:lnSpc>
                <a:spcPts val="2275"/>
              </a:lnSpc>
            </a:pPr>
            <a:r>
              <a:rPr lang="en-US" sz="2200" dirty="0" smtClean="0">
                <a:latin typeface="Comic Sans MS" charset="0"/>
                <a:cs typeface="Comic Sans MS" charset="0"/>
              </a:rPr>
              <a:t>contribute to the definitive clarification of the “sterile neutrino” story, either at CERN or at </a:t>
            </a:r>
            <a:r>
              <a:rPr lang="en-US" sz="2200" dirty="0" err="1" smtClean="0">
                <a:latin typeface="Comic Sans MS" charset="0"/>
                <a:cs typeface="Comic Sans MS" charset="0"/>
              </a:rPr>
              <a:t>FermiLab</a:t>
            </a:r>
            <a:r>
              <a:rPr lang="en-US" sz="2200" dirty="0" smtClean="0">
                <a:latin typeface="Comic Sans MS" charset="0"/>
                <a:cs typeface="Comic Sans MS" charset="0"/>
              </a:rPr>
              <a:t>.</a:t>
            </a:r>
          </a:p>
          <a:p>
            <a:pPr lvl="1">
              <a:lnSpc>
                <a:spcPts val="2275"/>
              </a:lnSpc>
            </a:pPr>
            <a:r>
              <a:rPr lang="en-US" sz="2200" dirty="0" smtClean="0">
                <a:latin typeface="Comic Sans MS" charset="0"/>
                <a:cs typeface="Comic Sans MS" charset="0"/>
              </a:rPr>
              <a:t>collaborate with LBNE during the preparation phase and with  a large amount of neutrino events at the appropriate energy</a:t>
            </a:r>
          </a:p>
          <a:p>
            <a:pPr lvl="1">
              <a:lnSpc>
                <a:spcPts val="2275"/>
              </a:lnSpc>
            </a:pPr>
            <a:r>
              <a:rPr lang="en-US" sz="2200" dirty="0" smtClean="0">
                <a:latin typeface="Comic Sans MS" charset="0"/>
                <a:cs typeface="Comic Sans MS" charset="0"/>
              </a:rPr>
              <a:t>our detector as a convenient “near detector” in the LBNE experimental phase. </a:t>
            </a:r>
          </a:p>
          <a:p>
            <a:pPr>
              <a:lnSpc>
                <a:spcPts val="2275"/>
              </a:lnSpc>
            </a:pPr>
            <a:r>
              <a:rPr lang="en-US" sz="2200" i="1" dirty="0" smtClean="0">
                <a:solidFill>
                  <a:srgbClr val="0000FF"/>
                </a:solidFill>
                <a:latin typeface="Comic Sans MS" charset="0"/>
              </a:rPr>
              <a:t>The useful lifetime of the ICARUS detector could then be extended to the two next decades to come ! </a:t>
            </a:r>
            <a:endParaRPr lang="en-US" sz="2200" dirty="0" smtClean="0">
              <a:latin typeface="Comic Sans MS" charset="0"/>
            </a:endParaRPr>
          </a:p>
          <a:p>
            <a:pPr>
              <a:lnSpc>
                <a:spcPts val="2575"/>
              </a:lnSpc>
            </a:pPr>
            <a:endParaRPr lang="en-US" sz="2200" dirty="0" smtClean="0">
              <a:latin typeface="Comic Sans MS" charset="0"/>
            </a:endParaRPr>
          </a:p>
        </p:txBody>
      </p:sp>
      <p:sp>
        <p:nvSpPr>
          <p:cNvPr id="6" name="Footer Placeholder 5"/>
          <p:cNvSpPr>
            <a:spLocks noGrp="1"/>
          </p:cNvSpPr>
          <p:nvPr>
            <p:ph type="ftr" sz="quarter" idx="11"/>
          </p:nvPr>
        </p:nvSpPr>
        <p:spPr/>
        <p:txBody>
          <a:bodyPr/>
          <a:lstStyle/>
          <a:p>
            <a:r>
              <a:rPr lang="en-US" smtClean="0"/>
              <a:t>NNN13 Kavli IPMU, 11-13 November 2013</a:t>
            </a:r>
            <a:endParaRPr lang="en-US" dirty="0"/>
          </a:p>
        </p:txBody>
      </p:sp>
      <p:sp>
        <p:nvSpPr>
          <p:cNvPr id="7" name="Slide Number Placeholder 6"/>
          <p:cNvSpPr>
            <a:spLocks noGrp="1"/>
          </p:cNvSpPr>
          <p:nvPr>
            <p:ph type="sldNum" sz="quarter" idx="12"/>
          </p:nvPr>
        </p:nvSpPr>
        <p:spPr/>
        <p:txBody>
          <a:bodyPr/>
          <a:lstStyle/>
          <a:p>
            <a:fld id="{32E078FD-697A-2C4E-8882-8A2428AF562E}" type="slidenum">
              <a:rPr lang="en-US" smtClean="0"/>
              <a:pPr/>
              <a:t>22</a:t>
            </a:fld>
            <a:endParaRPr lang="en-US"/>
          </a:p>
        </p:txBody>
      </p:sp>
    </p:spTree>
    <p:extLst>
      <p:ext uri="{BB962C8B-B14F-4D97-AF65-F5344CB8AC3E}">
        <p14:creationId xmlns:p14="http://schemas.microsoft.com/office/powerpoint/2010/main" val="781675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5"/>
          <p:cNvSpPr txBox="1">
            <a:spLocks noGrp="1" noChangeArrowheads="1"/>
          </p:cNvSpPr>
          <p:nvPr/>
        </p:nvSpPr>
        <p:spPr bwMode="auto">
          <a:xfrm>
            <a:off x="685800" y="6400800"/>
            <a:ext cx="3136900" cy="228600"/>
          </a:xfrm>
          <a:prstGeom prst="rect">
            <a:avLst/>
          </a:prstGeom>
          <a:noFill/>
          <a:ln w="9525">
            <a:noFill/>
            <a:miter lim="800000"/>
            <a:headEnd/>
            <a:tailEnd/>
          </a:ln>
        </p:spPr>
        <p:txBody>
          <a:bodyPr/>
          <a:lstStyle/>
          <a:p>
            <a:r>
              <a:rPr lang="en-GB" sz="1200">
                <a:solidFill>
                  <a:schemeClr val="accent1"/>
                </a:solidFill>
                <a:latin typeface="Helvetica" charset="0"/>
              </a:rPr>
              <a:t>LNGS_May2011</a:t>
            </a:r>
          </a:p>
        </p:txBody>
      </p:sp>
      <p:sp>
        <p:nvSpPr>
          <p:cNvPr id="23556" name="Rectangle 6"/>
          <p:cNvSpPr txBox="1">
            <a:spLocks noGrp="1" noChangeArrowheads="1"/>
          </p:cNvSpPr>
          <p:nvPr/>
        </p:nvSpPr>
        <p:spPr bwMode="auto">
          <a:xfrm>
            <a:off x="7239000" y="6400800"/>
            <a:ext cx="2063750" cy="228600"/>
          </a:xfrm>
          <a:prstGeom prst="rect">
            <a:avLst/>
          </a:prstGeom>
          <a:noFill/>
          <a:ln w="9525">
            <a:noFill/>
            <a:miter lim="800000"/>
            <a:headEnd/>
            <a:tailEnd/>
          </a:ln>
        </p:spPr>
        <p:txBody>
          <a:bodyPr/>
          <a:lstStyle/>
          <a:p>
            <a:pPr algn="r"/>
            <a:r>
              <a:rPr lang="en-GB" sz="1200">
                <a:solidFill>
                  <a:schemeClr val="accent1"/>
                </a:solidFill>
                <a:latin typeface="Helvetica" charset="0"/>
              </a:rPr>
              <a:t>Slide </a:t>
            </a:r>
            <a:fld id="{5E5B22C6-E4EC-497D-BEC5-ABC6F24F1FBA}" type="slidenum">
              <a:rPr lang="en-GB" sz="1200">
                <a:solidFill>
                  <a:schemeClr val="accent1"/>
                </a:solidFill>
                <a:latin typeface="Helvetica" charset="0"/>
              </a:rPr>
              <a:pPr algn="r"/>
              <a:t>23</a:t>
            </a:fld>
            <a:endParaRPr lang="en-GB" sz="1200">
              <a:solidFill>
                <a:schemeClr val="accent1"/>
              </a:solidFill>
              <a:latin typeface="Helvetica" charset="0"/>
            </a:endParaRPr>
          </a:p>
        </p:txBody>
      </p:sp>
      <p:pic>
        <p:nvPicPr>
          <p:cNvPr id="23557" name="Picture 6" descr="Run9179Event107_Collection_left_I_zoom.jpg"/>
          <p:cNvPicPr>
            <a:picLocks noChangeAspect="1"/>
          </p:cNvPicPr>
          <p:nvPr/>
        </p:nvPicPr>
        <p:blipFill>
          <a:blip r:embed="rId3"/>
          <a:srcRect/>
          <a:stretch>
            <a:fillRect/>
          </a:stretch>
        </p:blipFill>
        <p:spPr bwMode="auto">
          <a:xfrm>
            <a:off x="0" y="4957763"/>
            <a:ext cx="9906000" cy="2276475"/>
          </a:xfrm>
          <a:prstGeom prst="rect">
            <a:avLst/>
          </a:prstGeom>
          <a:noFill/>
          <a:ln w="6350">
            <a:solidFill>
              <a:srgbClr val="FA012E"/>
            </a:solidFill>
            <a:miter lim="800000"/>
            <a:headEnd/>
            <a:tailEnd/>
          </a:ln>
        </p:spPr>
      </p:pic>
      <p:pic>
        <p:nvPicPr>
          <p:cNvPr id="23558" name="Picture 7" descr="Picture2.png"/>
          <p:cNvPicPr>
            <a:picLocks noChangeAspect="1"/>
          </p:cNvPicPr>
          <p:nvPr/>
        </p:nvPicPr>
        <p:blipFill>
          <a:blip r:embed="rId4"/>
          <a:srcRect/>
          <a:stretch>
            <a:fillRect/>
          </a:stretch>
        </p:blipFill>
        <p:spPr bwMode="auto">
          <a:xfrm>
            <a:off x="2133600" y="0"/>
            <a:ext cx="7772400" cy="2849563"/>
          </a:xfrm>
          <a:prstGeom prst="rect">
            <a:avLst/>
          </a:prstGeom>
          <a:noFill/>
          <a:ln w="6350">
            <a:solidFill>
              <a:srgbClr val="FA012E"/>
            </a:solidFill>
            <a:miter lim="800000"/>
            <a:headEnd/>
            <a:tailEnd/>
          </a:ln>
        </p:spPr>
      </p:pic>
      <p:pic>
        <p:nvPicPr>
          <p:cNvPr id="23559" name="Picture 8" descr="Run9839Event1398_Collection_left_II_zoom.jpg"/>
          <p:cNvPicPr>
            <a:picLocks noChangeAspect="1"/>
          </p:cNvPicPr>
          <p:nvPr/>
        </p:nvPicPr>
        <p:blipFill>
          <a:blip r:embed="rId5"/>
          <a:srcRect/>
          <a:stretch>
            <a:fillRect/>
          </a:stretch>
        </p:blipFill>
        <p:spPr bwMode="auto">
          <a:xfrm>
            <a:off x="838200" y="2133600"/>
            <a:ext cx="9067800" cy="2824163"/>
          </a:xfrm>
          <a:prstGeom prst="rect">
            <a:avLst/>
          </a:prstGeom>
          <a:noFill/>
          <a:ln w="6350">
            <a:solidFill>
              <a:srgbClr val="FA012E"/>
            </a:solidFill>
            <a:miter lim="800000"/>
            <a:headEnd/>
            <a:tailEnd/>
          </a:ln>
        </p:spPr>
      </p:pic>
      <p:pic>
        <p:nvPicPr>
          <p:cNvPr id="23560" name="Picture 9" descr="Picture3.png"/>
          <p:cNvPicPr>
            <a:picLocks noChangeAspect="1"/>
          </p:cNvPicPr>
          <p:nvPr/>
        </p:nvPicPr>
        <p:blipFill>
          <a:blip r:embed="rId6"/>
          <a:srcRect/>
          <a:stretch>
            <a:fillRect/>
          </a:stretch>
        </p:blipFill>
        <p:spPr bwMode="auto">
          <a:xfrm>
            <a:off x="0" y="0"/>
            <a:ext cx="4467225" cy="2030413"/>
          </a:xfrm>
          <a:prstGeom prst="rect">
            <a:avLst/>
          </a:prstGeom>
          <a:solidFill>
            <a:srgbClr val="FA012E"/>
          </a:solidFill>
          <a:ln w="38100">
            <a:noFill/>
            <a:miter lim="800000"/>
            <a:headEnd/>
            <a:tailEnd/>
          </a:ln>
        </p:spPr>
      </p:pic>
      <p:pic>
        <p:nvPicPr>
          <p:cNvPr id="23561" name="Picture 10" descr="Picture4.png"/>
          <p:cNvPicPr>
            <a:picLocks noChangeAspect="1"/>
          </p:cNvPicPr>
          <p:nvPr/>
        </p:nvPicPr>
        <p:blipFill>
          <a:blip r:embed="rId7"/>
          <a:srcRect/>
          <a:stretch>
            <a:fillRect/>
          </a:stretch>
        </p:blipFill>
        <p:spPr bwMode="auto">
          <a:xfrm>
            <a:off x="0" y="1524000"/>
            <a:ext cx="2246313" cy="4114800"/>
          </a:xfrm>
          <a:prstGeom prst="rect">
            <a:avLst/>
          </a:prstGeom>
          <a:noFill/>
          <a:ln w="6350">
            <a:solidFill>
              <a:srgbClr val="FA012E"/>
            </a:solidFill>
            <a:miter lim="800000"/>
            <a:headEnd/>
            <a:tailEnd/>
          </a:ln>
        </p:spPr>
      </p:pic>
      <p:sp>
        <p:nvSpPr>
          <p:cNvPr id="23562" name="Rectangle 6"/>
          <p:cNvSpPr txBox="1">
            <a:spLocks noGrp="1" noChangeArrowheads="1"/>
          </p:cNvSpPr>
          <p:nvPr/>
        </p:nvSpPr>
        <p:spPr bwMode="auto">
          <a:xfrm>
            <a:off x="7181850" y="6400800"/>
            <a:ext cx="2063750" cy="228600"/>
          </a:xfrm>
          <a:prstGeom prst="rect">
            <a:avLst/>
          </a:prstGeom>
          <a:noFill/>
          <a:ln w="9525">
            <a:noFill/>
            <a:miter lim="800000"/>
            <a:headEnd/>
            <a:tailEnd/>
          </a:ln>
        </p:spPr>
        <p:txBody>
          <a:bodyPr/>
          <a:lstStyle/>
          <a:p>
            <a:pPr algn="r"/>
            <a:endParaRPr lang="en-GB" sz="1200">
              <a:solidFill>
                <a:schemeClr val="accent1"/>
              </a:solidFill>
              <a:latin typeface="Helvetica" charset="0"/>
            </a:endParaRPr>
          </a:p>
        </p:txBody>
      </p:sp>
      <p:sp>
        <p:nvSpPr>
          <p:cNvPr id="23563" name="Rectangle 2"/>
          <p:cNvSpPr>
            <a:spLocks noChangeArrowheads="1"/>
          </p:cNvSpPr>
          <p:nvPr/>
        </p:nvSpPr>
        <p:spPr bwMode="auto">
          <a:xfrm>
            <a:off x="2438400" y="2438400"/>
            <a:ext cx="4386263" cy="838200"/>
          </a:xfrm>
          <a:prstGeom prst="rect">
            <a:avLst/>
          </a:prstGeom>
          <a:solidFill>
            <a:srgbClr val="F8FF4D"/>
          </a:solidFill>
          <a:ln w="9525">
            <a:noFill/>
            <a:miter lim="800000"/>
            <a:headEnd/>
            <a:tailEnd/>
          </a:ln>
        </p:spPr>
        <p:txBody>
          <a:bodyPr/>
          <a:lstStyle/>
          <a:p>
            <a:pPr marL="342900" indent="-342900" algn="ctr">
              <a:spcBef>
                <a:spcPct val="20000"/>
              </a:spcBef>
              <a:buClr>
                <a:srgbClr val="FF0000"/>
              </a:buClr>
              <a:buFont typeface="Zapf Dingbats" charset="2"/>
              <a:buNone/>
            </a:pPr>
            <a:r>
              <a:rPr lang="en-GB" sz="6000">
                <a:solidFill>
                  <a:srgbClr val="FF0000"/>
                </a:solidFill>
                <a:latin typeface="Marker Felt" charset="0"/>
              </a:rPr>
              <a:t>Thank you !</a:t>
            </a:r>
            <a:endParaRPr lang="en-GB" sz="6000"/>
          </a:p>
        </p:txBody>
      </p:sp>
      <p:sp>
        <p:nvSpPr>
          <p:cNvPr id="2" name="Footer Placeholder 1"/>
          <p:cNvSpPr>
            <a:spLocks noGrp="1"/>
          </p:cNvSpPr>
          <p:nvPr>
            <p:ph type="ftr" sz="quarter" idx="3"/>
          </p:nvPr>
        </p:nvSpPr>
        <p:spPr/>
        <p:txBody>
          <a:bodyPr/>
          <a:lstStyle/>
          <a:p>
            <a:pPr>
              <a:defRPr/>
            </a:pPr>
            <a:r>
              <a:rPr lang="en-US" smtClean="0"/>
              <a:t>NNN13 Kavli IPMU, 11-13 November 2013</a:t>
            </a:r>
            <a:endParaRPr lang="ro-RO" dirty="0"/>
          </a:p>
        </p:txBody>
      </p:sp>
      <p:sp>
        <p:nvSpPr>
          <p:cNvPr id="3" name="Slide Number Placeholder 2"/>
          <p:cNvSpPr>
            <a:spLocks noGrp="1"/>
          </p:cNvSpPr>
          <p:nvPr>
            <p:ph type="sldNum" sz="quarter" idx="4"/>
          </p:nvPr>
        </p:nvSpPr>
        <p:spPr/>
        <p:txBody>
          <a:bodyPr/>
          <a:lstStyle/>
          <a:p>
            <a:pPr>
              <a:defRPr/>
            </a:pPr>
            <a:r>
              <a:rPr lang="en-GB" dirty="0" smtClean="0"/>
              <a:t>Slide: </a:t>
            </a:r>
            <a:fld id="{2F15039E-A4C8-410F-9326-7A2676C1D773}" type="slidenum">
              <a:rPr lang="en-GB" smtClean="0"/>
              <a:pPr>
                <a:defRPr/>
              </a:pPr>
              <a:t>23</a:t>
            </a:fld>
            <a:endParaRPr lang="en-GB" dirty="0"/>
          </a:p>
        </p:txBody>
      </p:sp>
    </p:spTree>
    <p:extLst>
      <p:ext uri="{BB962C8B-B14F-4D97-AF65-F5344CB8AC3E}">
        <p14:creationId xmlns:p14="http://schemas.microsoft.com/office/powerpoint/2010/main" val="15551805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multi-faceted </a:t>
            </a:r>
            <a:r>
              <a:rPr lang="en-US" dirty="0" err="1" smtClean="0"/>
              <a:t>programme</a:t>
            </a:r>
            <a:endParaRPr lang="en-US" dirty="0"/>
          </a:p>
        </p:txBody>
      </p:sp>
      <p:sp>
        <p:nvSpPr>
          <p:cNvPr id="3" name="Content Placeholder 2"/>
          <p:cNvSpPr>
            <a:spLocks noGrp="1"/>
          </p:cNvSpPr>
          <p:nvPr>
            <p:ph idx="1"/>
          </p:nvPr>
        </p:nvSpPr>
        <p:spPr>
          <a:xfrm>
            <a:off x="35794" y="750926"/>
            <a:ext cx="9805627" cy="5769142"/>
          </a:xfrm>
        </p:spPr>
        <p:txBody>
          <a:bodyPr>
            <a:noAutofit/>
          </a:bodyPr>
          <a:lstStyle/>
          <a:p>
            <a:pPr algn="just">
              <a:lnSpc>
                <a:spcPts val="2740"/>
              </a:lnSpc>
            </a:pPr>
            <a:r>
              <a:rPr lang="en-US" dirty="0" smtClean="0"/>
              <a:t>Our future physics oriented </a:t>
            </a:r>
            <a:r>
              <a:rPr lang="en-US" dirty="0" err="1" smtClean="0"/>
              <a:t>programme</a:t>
            </a:r>
            <a:r>
              <a:rPr lang="en-US" dirty="0" smtClean="0"/>
              <a:t> is characterized by:</a:t>
            </a:r>
          </a:p>
          <a:p>
            <a:pPr marL="914400" lvl="1" indent="-457200">
              <a:lnSpc>
                <a:spcPts val="2740"/>
              </a:lnSpc>
              <a:buFont typeface="+mj-lt"/>
              <a:buAutoNum type="arabicParenR"/>
            </a:pPr>
            <a:r>
              <a:rPr lang="en-US" dirty="0" smtClean="0"/>
              <a:t>Continued analysis of ≈3000 </a:t>
            </a:r>
            <a:r>
              <a:rPr lang="en-US" dirty="0" smtClean="0">
                <a:latin typeface="Symbol" charset="2"/>
                <a:cs typeface="Symbol" charset="2"/>
              </a:rPr>
              <a:t>n</a:t>
            </a:r>
            <a:r>
              <a:rPr lang="en-US" dirty="0" smtClean="0"/>
              <a:t> events already collected with CNGS2. A main result has been the major clarification of sterile neutrino search, now concentrated on a small possible window </a:t>
            </a:r>
            <a:r>
              <a:rPr lang="en-US" i="1" dirty="0" smtClean="0"/>
              <a:t>in </a:t>
            </a:r>
            <a:r>
              <a:rPr lang="en-US" i="1" dirty="0" smtClean="0">
                <a:solidFill>
                  <a:srgbClr val="FF0000"/>
                </a:solidFill>
                <a:latin typeface="Symbol" charset="2"/>
                <a:cs typeface="Symbol" charset="2"/>
              </a:rPr>
              <a:t>D</a:t>
            </a:r>
            <a:r>
              <a:rPr lang="en-US" i="1" dirty="0" smtClean="0">
                <a:solidFill>
                  <a:srgbClr val="FF0000"/>
                </a:solidFill>
              </a:rPr>
              <a:t>m</a:t>
            </a:r>
            <a:r>
              <a:rPr lang="en-US" i="1" baseline="30000" dirty="0" smtClean="0">
                <a:solidFill>
                  <a:srgbClr val="FF0000"/>
                </a:solidFill>
              </a:rPr>
              <a:t>2</a:t>
            </a:r>
            <a:r>
              <a:rPr lang="en-US" i="1" baseline="-25000" dirty="0" smtClean="0">
                <a:solidFill>
                  <a:srgbClr val="FF0000"/>
                </a:solidFill>
              </a:rPr>
              <a:t>41,,</a:t>
            </a:r>
            <a:r>
              <a:rPr lang="en-US" i="1" dirty="0" smtClean="0">
                <a:solidFill>
                  <a:srgbClr val="FF0000"/>
                </a:solidFill>
              </a:rPr>
              <a:t>compatible also with cosmological predictions for dark matter. More results are also coming.</a:t>
            </a:r>
            <a:endParaRPr lang="en-US" i="1" dirty="0" smtClean="0"/>
          </a:p>
          <a:p>
            <a:pPr marL="914400" lvl="1" indent="-457200">
              <a:lnSpc>
                <a:spcPts val="2740"/>
              </a:lnSpc>
              <a:buFont typeface="+mj-lt"/>
              <a:buAutoNum type="arabicParenR"/>
            </a:pPr>
            <a:r>
              <a:rPr lang="en-US" dirty="0" smtClean="0"/>
              <a:t>T600 Overhaul +construction of smaller T150 detector “clone” under CERN approved experiment WA104  &amp; recommendations of CTS  </a:t>
            </a:r>
          </a:p>
          <a:p>
            <a:pPr marL="914400" lvl="1" indent="-457200">
              <a:lnSpc>
                <a:spcPts val="2740"/>
              </a:lnSpc>
              <a:buFont typeface="+mj-lt"/>
              <a:buAutoNum type="arabicParenR"/>
            </a:pPr>
            <a:r>
              <a:rPr lang="en-US" dirty="0" smtClean="0"/>
              <a:t>This new dual detector configuration </a:t>
            </a:r>
            <a:r>
              <a:rPr lang="en-US" i="1" dirty="0" smtClean="0">
                <a:solidFill>
                  <a:srgbClr val="FF0000"/>
                </a:solidFill>
              </a:rPr>
              <a:t>will definitively clarify the sterile neutrino questions</a:t>
            </a:r>
            <a:r>
              <a:rPr lang="en-US" i="1" dirty="0" smtClean="0"/>
              <a:t> </a:t>
            </a:r>
            <a:r>
              <a:rPr lang="en-US" dirty="0" smtClean="0"/>
              <a:t>and on the same time  ensure the bulk of </a:t>
            </a:r>
            <a:r>
              <a:rPr lang="en-US" i="1" dirty="0" smtClean="0"/>
              <a:t>the</a:t>
            </a:r>
            <a:r>
              <a:rPr lang="en-US" i="1" dirty="0"/>
              <a:t> </a:t>
            </a:r>
            <a:r>
              <a:rPr lang="en-US" i="1" dirty="0" smtClean="0"/>
              <a:t> </a:t>
            </a:r>
            <a:r>
              <a:rPr lang="en-US" dirty="0" smtClean="0"/>
              <a:t>preparatory phase of the LNBE Coll., accumulating &gt; 10</a:t>
            </a:r>
            <a:r>
              <a:rPr lang="en-US" baseline="30000" dirty="0" smtClean="0"/>
              <a:t>6</a:t>
            </a:r>
            <a:r>
              <a:rPr lang="en-US" dirty="0" smtClean="0"/>
              <a:t> </a:t>
            </a:r>
            <a:r>
              <a:rPr lang="en-US" dirty="0" smtClean="0">
                <a:latin typeface="Symbol" charset="2"/>
                <a:cs typeface="Symbol" charset="2"/>
              </a:rPr>
              <a:t>n</a:t>
            </a:r>
            <a:r>
              <a:rPr lang="en-US" dirty="0" smtClean="0"/>
              <a:t> events in a short </a:t>
            </a:r>
            <a:r>
              <a:rPr lang="en-US" dirty="0" smtClean="0">
                <a:latin typeface="Symbol" charset="2"/>
                <a:cs typeface="Symbol" charset="2"/>
              </a:rPr>
              <a:t>n</a:t>
            </a:r>
            <a:r>
              <a:rPr lang="en-US" dirty="0" smtClean="0"/>
              <a:t> baseline </a:t>
            </a:r>
            <a:r>
              <a:rPr lang="en-US" i="1" dirty="0" smtClean="0">
                <a:solidFill>
                  <a:srgbClr val="FF0000"/>
                </a:solidFill>
              </a:rPr>
              <a:t>for test and analysis purposes as a running premise to LBNE</a:t>
            </a:r>
            <a:r>
              <a:rPr lang="en-US" dirty="0" smtClean="0"/>
              <a:t>. </a:t>
            </a:r>
          </a:p>
          <a:p>
            <a:pPr marL="914400" lvl="1" indent="-457200">
              <a:lnSpc>
                <a:spcPts val="2740"/>
              </a:lnSpc>
              <a:buFont typeface="+mj-lt"/>
              <a:buAutoNum type="arabicParenR"/>
            </a:pPr>
            <a:r>
              <a:rPr lang="en-US" dirty="0" smtClean="0"/>
              <a:t>Possible long term use of T600 </a:t>
            </a:r>
            <a:r>
              <a:rPr lang="en-US" dirty="0" err="1" smtClean="0"/>
              <a:t>as</a:t>
            </a:r>
            <a:r>
              <a:rPr lang="en-US" i="1" dirty="0" err="1" smtClean="0">
                <a:solidFill>
                  <a:srgbClr val="FF0000"/>
                </a:solidFill>
              </a:rPr>
              <a:t>“near</a:t>
            </a:r>
            <a:r>
              <a:rPr lang="en-US" i="1" dirty="0" smtClean="0">
                <a:solidFill>
                  <a:srgbClr val="FF0000"/>
                </a:solidFill>
              </a:rPr>
              <a:t> detector” of LBNE</a:t>
            </a:r>
            <a:r>
              <a:rPr lang="en-US" dirty="0" smtClean="0"/>
              <a:t>.</a:t>
            </a:r>
          </a:p>
        </p:txBody>
      </p:sp>
      <p:sp>
        <p:nvSpPr>
          <p:cNvPr id="4" name="Footer Placeholder 3"/>
          <p:cNvSpPr>
            <a:spLocks noGrp="1"/>
          </p:cNvSpPr>
          <p:nvPr>
            <p:ph type="ftr" sz="quarter" idx="11"/>
          </p:nvPr>
        </p:nvSpPr>
        <p:spPr/>
        <p:txBody>
          <a:bodyPr/>
          <a:lstStyle/>
          <a:p>
            <a:r>
              <a:rPr lang="en-US" smtClean="0"/>
              <a:t>NNN13 Kavli IPMU, 11-13 November 2013</a:t>
            </a:r>
            <a:endParaRPr lang="en-US" dirty="0"/>
          </a:p>
        </p:txBody>
      </p:sp>
      <p:sp>
        <p:nvSpPr>
          <p:cNvPr id="6" name="Slide Number Placeholder 5"/>
          <p:cNvSpPr>
            <a:spLocks noGrp="1"/>
          </p:cNvSpPr>
          <p:nvPr>
            <p:ph type="sldNum" sz="quarter" idx="12"/>
          </p:nvPr>
        </p:nvSpPr>
        <p:spPr/>
        <p:txBody>
          <a:bodyPr/>
          <a:lstStyle/>
          <a:p>
            <a:fld id="{32E078FD-697A-2C4E-8882-8A2428AF562E}" type="slidenum">
              <a:rPr lang="en-US" smtClean="0"/>
              <a:pPr/>
              <a:t>3</a:t>
            </a:fld>
            <a:endParaRPr lang="en-US"/>
          </a:p>
        </p:txBody>
      </p:sp>
    </p:spTree>
    <p:extLst>
      <p:ext uri="{BB962C8B-B14F-4D97-AF65-F5344CB8AC3E}">
        <p14:creationId xmlns:p14="http://schemas.microsoft.com/office/powerpoint/2010/main" val="3481052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build="p" bldLvl="3"/>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0" y="0"/>
            <a:ext cx="9906000" cy="533400"/>
          </a:xfrm>
        </p:spPr>
        <p:txBody>
          <a:bodyPr>
            <a:normAutofit fontScale="90000"/>
          </a:bodyPr>
          <a:lstStyle/>
          <a:p>
            <a:pPr eaLnBrk="0" hangingPunct="0"/>
            <a:r>
              <a:rPr lang="en-US" dirty="0">
                <a:latin typeface="Helvetica" pitchFamily="-84" charset="0"/>
              </a:rPr>
              <a:t>ICARUS @ LNGS: the first LARGE LAr-TPC</a:t>
            </a:r>
          </a:p>
        </p:txBody>
      </p:sp>
      <p:grpSp>
        <p:nvGrpSpPr>
          <p:cNvPr id="22" name="Group 21"/>
          <p:cNvGrpSpPr/>
          <p:nvPr/>
        </p:nvGrpSpPr>
        <p:grpSpPr>
          <a:xfrm>
            <a:off x="9" y="547310"/>
            <a:ext cx="5643847" cy="3189288"/>
            <a:chOff x="4485216" y="581025"/>
            <a:chExt cx="5209705" cy="3189288"/>
          </a:xfrm>
        </p:grpSpPr>
        <p:pic>
          <p:nvPicPr>
            <p:cNvPr id="9" name="Picture 4"/>
            <p:cNvPicPr>
              <a:picLocks noChangeAspect="1" noChangeArrowheads="1"/>
            </p:cNvPicPr>
            <p:nvPr/>
          </p:nvPicPr>
          <p:blipFill>
            <a:blip r:embed="rId3"/>
            <a:srcRect/>
            <a:stretch>
              <a:fillRect/>
            </a:stretch>
          </p:blipFill>
          <p:spPr bwMode="auto">
            <a:xfrm>
              <a:off x="4615920" y="581025"/>
              <a:ext cx="5079001" cy="3189288"/>
            </a:xfrm>
            <a:prstGeom prst="rect">
              <a:avLst/>
            </a:prstGeom>
            <a:noFill/>
            <a:ln w="19050">
              <a:solidFill>
                <a:schemeClr val="tx2">
                  <a:lumMod val="75000"/>
                </a:schemeClr>
              </a:solidFill>
              <a:miter lim="800000"/>
              <a:headEnd/>
              <a:tailEnd/>
            </a:ln>
          </p:spPr>
        </p:pic>
        <p:grpSp>
          <p:nvGrpSpPr>
            <p:cNvPr id="10" name="Grupa 10"/>
            <p:cNvGrpSpPr>
              <a:grpSpLocks/>
            </p:cNvGrpSpPr>
            <p:nvPr/>
          </p:nvGrpSpPr>
          <p:grpSpPr bwMode="auto">
            <a:xfrm>
              <a:off x="4485216" y="746125"/>
              <a:ext cx="3972983" cy="2232025"/>
              <a:chOff x="35496" y="692697"/>
              <a:chExt cx="3341372" cy="2232247"/>
            </a:xfrm>
          </p:grpSpPr>
          <p:sp>
            <p:nvSpPr>
              <p:cNvPr id="11" name="Prostokąt 11"/>
              <p:cNvSpPr/>
              <p:nvPr/>
            </p:nvSpPr>
            <p:spPr>
              <a:xfrm>
                <a:off x="1403792" y="1916782"/>
                <a:ext cx="949235" cy="1008162"/>
              </a:xfrm>
              <a:prstGeom prst="rect">
                <a:avLst/>
              </a:prstGeom>
              <a:solidFill>
                <a:schemeClr val="bg1">
                  <a:alpha val="4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2" name="Prostokąt 12"/>
              <p:cNvSpPr/>
              <p:nvPr/>
            </p:nvSpPr>
            <p:spPr>
              <a:xfrm>
                <a:off x="2397473" y="1916782"/>
                <a:ext cx="950823" cy="1008162"/>
              </a:xfrm>
              <a:prstGeom prst="rect">
                <a:avLst/>
              </a:prstGeom>
              <a:solidFill>
                <a:schemeClr val="bg1">
                  <a:alpha val="4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ostokąt 13"/>
              <p:cNvSpPr/>
              <p:nvPr/>
            </p:nvSpPr>
            <p:spPr>
              <a:xfrm>
                <a:off x="1403792" y="1340461"/>
                <a:ext cx="1944504" cy="504875"/>
              </a:xfrm>
              <a:prstGeom prst="rect">
                <a:avLst/>
              </a:prstGeom>
              <a:solidFill>
                <a:schemeClr val="bg1">
                  <a:alpha val="40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4" name="Prostokąt 14"/>
              <p:cNvSpPr/>
              <p:nvPr/>
            </p:nvSpPr>
            <p:spPr>
              <a:xfrm>
                <a:off x="1764121" y="837174"/>
                <a:ext cx="1107970" cy="431843"/>
              </a:xfrm>
              <a:prstGeom prst="rect">
                <a:avLst/>
              </a:prstGeom>
              <a:solidFill>
                <a:schemeClr val="bg1">
                  <a:alpha val="40000"/>
                </a:schemeClr>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5" name="pole tekstowe 15"/>
              <p:cNvSpPr txBox="1">
                <a:spLocks noChangeArrowheads="1"/>
              </p:cNvSpPr>
              <p:nvPr/>
            </p:nvSpPr>
            <p:spPr bwMode="auto">
              <a:xfrm>
                <a:off x="1813014" y="764704"/>
                <a:ext cx="1031251" cy="338588"/>
              </a:xfrm>
              <a:prstGeom prst="rect">
                <a:avLst/>
              </a:prstGeom>
              <a:noFill/>
              <a:ln w="9525">
                <a:noFill/>
                <a:miter lim="800000"/>
                <a:headEnd/>
                <a:tailEnd/>
              </a:ln>
            </p:spPr>
            <p:txBody>
              <a:bodyPr wrap="square">
                <a:spAutoFit/>
              </a:bodyPr>
              <a:lstStyle/>
              <a:p>
                <a:r>
                  <a:rPr lang="pl-PL" sz="1600" b="1">
                    <a:solidFill>
                      <a:srgbClr val="C00000"/>
                    </a:solidFill>
                  </a:rPr>
                  <a:t>LN</a:t>
                </a:r>
                <a:r>
                  <a:rPr lang="pl-PL" sz="1600" b="1" baseline="-25000">
                    <a:solidFill>
                      <a:srgbClr val="C00000"/>
                    </a:solidFill>
                  </a:rPr>
                  <a:t>2</a:t>
                </a:r>
                <a:r>
                  <a:rPr lang="pl-PL" sz="1600" b="1">
                    <a:solidFill>
                      <a:srgbClr val="C00000"/>
                    </a:solidFill>
                  </a:rPr>
                  <a:t> vessels</a:t>
                </a:r>
              </a:p>
            </p:txBody>
          </p:sp>
          <p:sp>
            <p:nvSpPr>
              <p:cNvPr id="16" name="pole tekstowe 16"/>
              <p:cNvSpPr txBox="1">
                <a:spLocks noChangeArrowheads="1"/>
              </p:cNvSpPr>
              <p:nvPr/>
            </p:nvSpPr>
            <p:spPr bwMode="auto">
              <a:xfrm>
                <a:off x="1547664" y="1268760"/>
                <a:ext cx="1829204" cy="338554"/>
              </a:xfrm>
              <a:prstGeom prst="rect">
                <a:avLst/>
              </a:prstGeom>
              <a:noFill/>
              <a:ln w="9525">
                <a:noFill/>
                <a:miter lim="800000"/>
                <a:headEnd/>
                <a:tailEnd/>
              </a:ln>
            </p:spPr>
            <p:txBody>
              <a:bodyPr wrap="square">
                <a:spAutoFit/>
              </a:bodyPr>
              <a:lstStyle/>
              <a:p>
                <a:r>
                  <a:rPr lang="pl-PL" sz="1600" b="1"/>
                  <a:t>readout electronics</a:t>
                </a:r>
              </a:p>
            </p:txBody>
          </p:sp>
          <p:sp>
            <p:nvSpPr>
              <p:cNvPr id="17" name="pole tekstowe 17"/>
              <p:cNvSpPr txBox="1">
                <a:spLocks noChangeArrowheads="1"/>
              </p:cNvSpPr>
              <p:nvPr/>
            </p:nvSpPr>
            <p:spPr bwMode="auto">
              <a:xfrm>
                <a:off x="1403648" y="1866310"/>
                <a:ext cx="612747" cy="338554"/>
              </a:xfrm>
              <a:prstGeom prst="rect">
                <a:avLst/>
              </a:prstGeom>
              <a:noFill/>
              <a:ln w="9525">
                <a:noFill/>
                <a:miter lim="800000"/>
                <a:headEnd/>
                <a:tailEnd/>
              </a:ln>
            </p:spPr>
            <p:txBody>
              <a:bodyPr wrap="square">
                <a:spAutoFit/>
              </a:bodyPr>
              <a:lstStyle/>
              <a:p>
                <a:r>
                  <a:rPr lang="pl-PL" sz="1600" b="1">
                    <a:solidFill>
                      <a:schemeClr val="bg1"/>
                    </a:solidFill>
                  </a:rPr>
                  <a:t>T300</a:t>
                </a:r>
              </a:p>
            </p:txBody>
          </p:sp>
          <p:sp>
            <p:nvSpPr>
              <p:cNvPr id="18" name="pole tekstowe 18"/>
              <p:cNvSpPr txBox="1">
                <a:spLocks noChangeArrowheads="1"/>
              </p:cNvSpPr>
              <p:nvPr/>
            </p:nvSpPr>
            <p:spPr bwMode="auto">
              <a:xfrm>
                <a:off x="2375077" y="1866310"/>
                <a:ext cx="612747" cy="338554"/>
              </a:xfrm>
              <a:prstGeom prst="rect">
                <a:avLst/>
              </a:prstGeom>
              <a:noFill/>
              <a:ln w="9525">
                <a:noFill/>
                <a:miter lim="800000"/>
                <a:headEnd/>
                <a:tailEnd/>
              </a:ln>
            </p:spPr>
            <p:txBody>
              <a:bodyPr wrap="square">
                <a:spAutoFit/>
              </a:bodyPr>
              <a:lstStyle/>
              <a:p>
                <a:r>
                  <a:rPr lang="pl-PL" sz="1600" b="1">
                    <a:solidFill>
                      <a:schemeClr val="bg1"/>
                    </a:solidFill>
                  </a:rPr>
                  <a:t>T300</a:t>
                </a:r>
              </a:p>
            </p:txBody>
          </p:sp>
          <p:sp>
            <p:nvSpPr>
              <p:cNvPr id="19" name="Dowolny kształt 19"/>
              <p:cNvSpPr/>
              <p:nvPr/>
            </p:nvSpPr>
            <p:spPr>
              <a:xfrm>
                <a:off x="611705" y="692697"/>
                <a:ext cx="1000030" cy="411204"/>
              </a:xfrm>
              <a:custGeom>
                <a:avLst/>
                <a:gdLst>
                  <a:gd name="connsiteX0" fmla="*/ 0 w 1219200"/>
                  <a:gd name="connsiteY0" fmla="*/ 732287 h 732287"/>
                  <a:gd name="connsiteX1" fmla="*/ 977900 w 1219200"/>
                  <a:gd name="connsiteY1" fmla="*/ 21087 h 732287"/>
                  <a:gd name="connsiteX2" fmla="*/ 1219200 w 1219200"/>
                  <a:gd name="connsiteY2" fmla="*/ 173487 h 732287"/>
                  <a:gd name="connsiteX3" fmla="*/ 1219200 w 1219200"/>
                  <a:gd name="connsiteY3" fmla="*/ 173487 h 732287"/>
                </a:gdLst>
                <a:ahLst/>
                <a:cxnLst>
                  <a:cxn ang="0">
                    <a:pos x="connsiteX0" y="connsiteY0"/>
                  </a:cxn>
                  <a:cxn ang="0">
                    <a:pos x="connsiteX1" y="connsiteY1"/>
                  </a:cxn>
                  <a:cxn ang="0">
                    <a:pos x="connsiteX2" y="connsiteY2"/>
                  </a:cxn>
                  <a:cxn ang="0">
                    <a:pos x="connsiteX3" y="connsiteY3"/>
                  </a:cxn>
                </a:cxnLst>
                <a:rect l="l" t="t" r="r" b="b"/>
                <a:pathLst>
                  <a:path w="1219200" h="732287">
                    <a:moveTo>
                      <a:pt x="0" y="732287"/>
                    </a:moveTo>
                    <a:cubicBezTo>
                      <a:pt x="387350" y="423253"/>
                      <a:pt x="774700" y="114220"/>
                      <a:pt x="977900" y="21087"/>
                    </a:cubicBezTo>
                    <a:cubicBezTo>
                      <a:pt x="1181100" y="-72046"/>
                      <a:pt x="1219200" y="173487"/>
                      <a:pt x="1219200" y="173487"/>
                    </a:cubicBezTo>
                    <a:lnTo>
                      <a:pt x="1219200" y="173487"/>
                    </a:lnTo>
                  </a:path>
                </a:pathLst>
              </a:custGeom>
              <a:ln w="19050">
                <a:solidFill>
                  <a:srgbClr val="0000FF"/>
                </a:solidFill>
                <a:tailEnd type="triangle"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pl-PL"/>
              </a:p>
            </p:txBody>
          </p:sp>
          <p:sp>
            <p:nvSpPr>
              <p:cNvPr id="20" name="Prostokąt 20"/>
              <p:cNvSpPr/>
              <p:nvPr/>
            </p:nvSpPr>
            <p:spPr>
              <a:xfrm>
                <a:off x="179945" y="1115014"/>
                <a:ext cx="1107970" cy="504875"/>
              </a:xfrm>
              <a:prstGeom prst="rect">
                <a:avLst/>
              </a:prstGeom>
              <a:solidFill>
                <a:schemeClr val="bg1">
                  <a:alpha val="40000"/>
                </a:schemeClr>
              </a:solidFill>
              <a:ln>
                <a:solidFill>
                  <a:srgbClr val="00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solidFill>
                    <a:schemeClr val="accent5">
                      <a:lumMod val="60000"/>
                      <a:lumOff val="40000"/>
                    </a:schemeClr>
                  </a:solidFill>
                </a:endParaRPr>
              </a:p>
            </p:txBody>
          </p:sp>
          <p:sp>
            <p:nvSpPr>
              <p:cNvPr id="21" name="pole tekstowe 21"/>
              <p:cNvSpPr txBox="1">
                <a:spLocks noChangeArrowheads="1"/>
              </p:cNvSpPr>
              <p:nvPr/>
            </p:nvSpPr>
            <p:spPr bwMode="auto">
              <a:xfrm>
                <a:off x="35496" y="1043444"/>
                <a:ext cx="1349232" cy="584775"/>
              </a:xfrm>
              <a:prstGeom prst="rect">
                <a:avLst/>
              </a:prstGeom>
              <a:noFill/>
              <a:ln w="9525">
                <a:noFill/>
                <a:miter lim="800000"/>
                <a:headEnd/>
                <a:tailEnd/>
              </a:ln>
            </p:spPr>
            <p:txBody>
              <a:bodyPr wrap="square">
                <a:spAutoFit/>
              </a:bodyPr>
              <a:lstStyle/>
              <a:p>
                <a:pPr algn="ctr"/>
                <a:r>
                  <a:rPr lang="pl-PL" sz="1600" b="1">
                    <a:solidFill>
                      <a:srgbClr val="0000FF"/>
                    </a:solidFill>
                  </a:rPr>
                  <a:t>cryogenics</a:t>
                </a:r>
              </a:p>
              <a:p>
                <a:pPr algn="ctr"/>
                <a:r>
                  <a:rPr lang="pl-PL" sz="1600" b="1">
                    <a:solidFill>
                      <a:srgbClr val="0000FF"/>
                    </a:solidFill>
                  </a:rPr>
                  <a:t>(behind)</a:t>
                </a:r>
              </a:p>
            </p:txBody>
          </p:sp>
        </p:grpSp>
      </p:grpSp>
      <p:grpSp>
        <p:nvGrpSpPr>
          <p:cNvPr id="23" name="Grupa 37"/>
          <p:cNvGrpSpPr>
            <a:grpSpLocks/>
          </p:cNvGrpSpPr>
          <p:nvPr/>
        </p:nvGrpSpPr>
        <p:grpSpPr bwMode="auto">
          <a:xfrm>
            <a:off x="6005310" y="519856"/>
            <a:ext cx="3662869" cy="3225800"/>
            <a:chOff x="4873138" y="693093"/>
            <a:chExt cx="3587294" cy="3707184"/>
          </a:xfrm>
        </p:grpSpPr>
        <p:pic>
          <p:nvPicPr>
            <p:cNvPr id="24" name="Obraz 23"/>
            <p:cNvPicPr>
              <a:picLocks noChangeAspect="1"/>
            </p:cNvPicPr>
            <p:nvPr/>
          </p:nvPicPr>
          <p:blipFill>
            <a:blip r:embed="rId4"/>
            <a:stretch>
              <a:fillRect/>
            </a:stretch>
          </p:blipFill>
          <p:spPr>
            <a:xfrm>
              <a:off x="4873138" y="693093"/>
              <a:ext cx="3587294" cy="3707184"/>
            </a:xfrm>
            <a:prstGeom prst="rect">
              <a:avLst/>
            </a:prstGeom>
            <a:ln w="28575">
              <a:solidFill>
                <a:schemeClr val="tx2">
                  <a:lumMod val="50000"/>
                </a:schemeClr>
              </a:solidFill>
            </a:ln>
          </p:spPr>
        </p:pic>
        <p:sp>
          <p:nvSpPr>
            <p:cNvPr id="25" name="pole tekstowe 24"/>
            <p:cNvSpPr txBox="1"/>
            <p:nvPr/>
          </p:nvSpPr>
          <p:spPr>
            <a:xfrm>
              <a:off x="5211574" y="727756"/>
              <a:ext cx="770082" cy="353706"/>
            </a:xfrm>
            <a:prstGeom prst="rect">
              <a:avLst/>
            </a:prstGeom>
            <a:solidFill>
              <a:schemeClr val="accent1">
                <a:lumMod val="60000"/>
                <a:lumOff val="40000"/>
                <a:alpha val="70000"/>
              </a:schemeClr>
            </a:solidFill>
            <a:ln>
              <a:solidFill>
                <a:schemeClr val="bg1"/>
              </a:solidFill>
            </a:ln>
            <a:effectLst/>
          </p:spPr>
          <p:txBody>
            <a:bodyPr wrap="none">
              <a:spAutoFit/>
            </a:bodyPr>
            <a:lstStyle/>
            <a:p>
              <a:pPr algn="ctr" fontAlgn="auto">
                <a:spcBef>
                  <a:spcPts val="0"/>
                </a:spcBef>
                <a:spcAft>
                  <a:spcPts val="0"/>
                </a:spcAft>
                <a:defRPr/>
              </a:pPr>
              <a:r>
                <a:rPr lang="pl-PL" sz="1400" b="1" dirty="0" err="1">
                  <a:latin typeface="+mn-lt"/>
                  <a:ea typeface="+mn-ea"/>
                </a:rPr>
                <a:t>cathode</a:t>
              </a:r>
              <a:endParaRPr lang="pl-PL" sz="1400" b="1" dirty="0">
                <a:latin typeface="+mn-lt"/>
                <a:ea typeface="+mn-ea"/>
              </a:endParaRPr>
            </a:p>
          </p:txBody>
        </p:sp>
        <p:cxnSp>
          <p:nvCxnSpPr>
            <p:cNvPr id="26" name="Łącznik prosty ze strzałką 25"/>
            <p:cNvCxnSpPr>
              <a:stCxn id="25" idx="2"/>
            </p:cNvCxnSpPr>
            <p:nvPr/>
          </p:nvCxnSpPr>
          <p:spPr>
            <a:xfrm>
              <a:off x="5596615" y="1081462"/>
              <a:ext cx="1070171" cy="870457"/>
            </a:xfrm>
            <a:prstGeom prst="straightConnector1">
              <a:avLst/>
            </a:prstGeom>
            <a:ln w="38100">
              <a:solidFill>
                <a:schemeClr val="bg1"/>
              </a:solidFill>
              <a:headEnd type="oval" w="sm" len="sm"/>
              <a:tailEnd type="triangle" w="med" len="lg"/>
            </a:ln>
            <a:effectLst/>
          </p:spPr>
          <p:style>
            <a:lnRef idx="1">
              <a:schemeClr val="accent1"/>
            </a:lnRef>
            <a:fillRef idx="0">
              <a:schemeClr val="accent1"/>
            </a:fillRef>
            <a:effectRef idx="0">
              <a:schemeClr val="accent1"/>
            </a:effectRef>
            <a:fontRef idx="minor">
              <a:schemeClr val="tx1"/>
            </a:fontRef>
          </p:style>
        </p:cxnSp>
        <p:sp>
          <p:nvSpPr>
            <p:cNvPr id="27" name="pole tekstowe 26"/>
            <p:cNvSpPr txBox="1"/>
            <p:nvPr/>
          </p:nvSpPr>
          <p:spPr>
            <a:xfrm>
              <a:off x="5994645" y="4000732"/>
              <a:ext cx="1605220" cy="353706"/>
            </a:xfrm>
            <a:prstGeom prst="rect">
              <a:avLst/>
            </a:prstGeom>
            <a:solidFill>
              <a:schemeClr val="accent1">
                <a:lumMod val="60000"/>
                <a:lumOff val="40000"/>
                <a:alpha val="70000"/>
              </a:schemeClr>
            </a:solidFill>
            <a:ln>
              <a:solidFill>
                <a:schemeClr val="bg1"/>
              </a:solidFill>
            </a:ln>
            <a:effectLst/>
          </p:spPr>
          <p:txBody>
            <a:bodyPr wrap="none">
              <a:spAutoFit/>
            </a:bodyPr>
            <a:lstStyle/>
            <a:p>
              <a:pPr algn="ctr" fontAlgn="auto">
                <a:spcBef>
                  <a:spcPts val="0"/>
                </a:spcBef>
                <a:spcAft>
                  <a:spcPts val="0"/>
                </a:spcAft>
                <a:defRPr/>
              </a:pPr>
              <a:r>
                <a:rPr lang="pl-PL" sz="1400" b="1" dirty="0" err="1">
                  <a:latin typeface="+mn-lt"/>
                  <a:ea typeface="+mn-ea"/>
                </a:rPr>
                <a:t>readout</a:t>
              </a:r>
              <a:r>
                <a:rPr lang="pl-PL" sz="1400" b="1" dirty="0">
                  <a:latin typeface="+mn-lt"/>
                  <a:ea typeface="+mn-ea"/>
                </a:rPr>
                <a:t> </a:t>
              </a:r>
              <a:r>
                <a:rPr lang="pl-PL" sz="1400" b="1" dirty="0" err="1">
                  <a:latin typeface="+mn-lt"/>
                  <a:ea typeface="+mn-ea"/>
                </a:rPr>
                <a:t>wire</a:t>
              </a:r>
              <a:r>
                <a:rPr lang="pl-PL" sz="1400" b="1" dirty="0">
                  <a:latin typeface="+mn-lt"/>
                  <a:ea typeface="+mn-ea"/>
                </a:rPr>
                <a:t> </a:t>
              </a:r>
              <a:r>
                <a:rPr lang="pl-PL" sz="1400" b="1" dirty="0" err="1">
                  <a:latin typeface="+mn-lt"/>
                  <a:ea typeface="+mn-ea"/>
                </a:rPr>
                <a:t>arrays</a:t>
              </a:r>
              <a:endParaRPr lang="pl-PL" sz="1400" b="1" dirty="0">
                <a:latin typeface="+mn-lt"/>
                <a:ea typeface="+mn-ea"/>
              </a:endParaRPr>
            </a:p>
          </p:txBody>
        </p:sp>
        <p:cxnSp>
          <p:nvCxnSpPr>
            <p:cNvPr id="28" name="Łącznik prosty ze strzałką 27"/>
            <p:cNvCxnSpPr/>
            <p:nvPr/>
          </p:nvCxnSpPr>
          <p:spPr>
            <a:xfrm flipH="1" flipV="1">
              <a:off x="5597530" y="3320231"/>
              <a:ext cx="534628" cy="680501"/>
            </a:xfrm>
            <a:prstGeom prst="straightConnector1">
              <a:avLst/>
            </a:prstGeom>
            <a:ln w="38100">
              <a:solidFill>
                <a:schemeClr val="bg1"/>
              </a:solidFill>
              <a:headEnd type="oval" w="sm" len="sm"/>
              <a:tailEnd type="triangle" w="med" len="lg"/>
            </a:ln>
            <a:effectLst/>
          </p:spPr>
          <p:style>
            <a:lnRef idx="1">
              <a:schemeClr val="accent1"/>
            </a:lnRef>
            <a:fillRef idx="0">
              <a:schemeClr val="accent1"/>
            </a:fillRef>
            <a:effectRef idx="0">
              <a:schemeClr val="accent1"/>
            </a:effectRef>
            <a:fontRef idx="minor">
              <a:schemeClr val="tx1"/>
            </a:fontRef>
          </p:style>
        </p:cxnSp>
        <p:cxnSp>
          <p:nvCxnSpPr>
            <p:cNvPr id="29" name="Łącznik prosty ze strzałką 28"/>
            <p:cNvCxnSpPr/>
            <p:nvPr/>
          </p:nvCxnSpPr>
          <p:spPr>
            <a:xfrm flipV="1">
              <a:off x="7380230" y="3320231"/>
              <a:ext cx="405076" cy="680501"/>
            </a:xfrm>
            <a:prstGeom prst="straightConnector1">
              <a:avLst/>
            </a:prstGeom>
            <a:ln w="38100">
              <a:solidFill>
                <a:schemeClr val="bg1"/>
              </a:solidFill>
              <a:headEnd type="oval" w="sm" len="sm"/>
              <a:tailEnd type="triangle" w="med" len="lg"/>
            </a:ln>
            <a:effectLst/>
          </p:spPr>
          <p:style>
            <a:lnRef idx="1">
              <a:schemeClr val="accent1"/>
            </a:lnRef>
            <a:fillRef idx="0">
              <a:schemeClr val="accent1"/>
            </a:fillRef>
            <a:effectRef idx="0">
              <a:schemeClr val="accent1"/>
            </a:effectRef>
            <a:fontRef idx="minor">
              <a:schemeClr val="tx1"/>
            </a:fontRef>
          </p:style>
        </p:cxnSp>
        <p:cxnSp>
          <p:nvCxnSpPr>
            <p:cNvPr id="30" name="Łącznik prosty ze strzałką 29"/>
            <p:cNvCxnSpPr/>
            <p:nvPr/>
          </p:nvCxnSpPr>
          <p:spPr>
            <a:xfrm flipH="1">
              <a:off x="7091932" y="2707232"/>
              <a:ext cx="651405" cy="0"/>
            </a:xfrm>
            <a:prstGeom prst="straightConnector1">
              <a:avLst/>
            </a:prstGeom>
            <a:ln w="19050">
              <a:solidFill>
                <a:schemeClr val="tx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1" name="Łącznik prosty ze strzałką 30"/>
            <p:cNvCxnSpPr/>
            <p:nvPr/>
          </p:nvCxnSpPr>
          <p:spPr>
            <a:xfrm>
              <a:off x="5723433" y="2690812"/>
              <a:ext cx="651405" cy="0"/>
            </a:xfrm>
            <a:prstGeom prst="straightConnector1">
              <a:avLst/>
            </a:prstGeom>
            <a:ln w="19050">
              <a:solidFill>
                <a:schemeClr val="tx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sp>
          <p:nvSpPr>
            <p:cNvPr id="32" name="pole tekstowe 31"/>
            <p:cNvSpPr txBox="1">
              <a:spLocks noChangeArrowheads="1"/>
            </p:cNvSpPr>
            <p:nvPr/>
          </p:nvSpPr>
          <p:spPr bwMode="auto">
            <a:xfrm>
              <a:off x="5900425" y="2375191"/>
              <a:ext cx="290751" cy="424447"/>
            </a:xfrm>
            <a:prstGeom prst="rect">
              <a:avLst/>
            </a:prstGeom>
            <a:noFill/>
            <a:ln>
              <a:noFill/>
            </a:ln>
            <a:effectLst>
              <a:outerShdw blurRad="63500" sx="102000" sy="102000" algn="ctr" rotWithShape="0">
                <a:srgbClr val="000000">
                  <a:alpha val="59999"/>
                </a:srgbClr>
              </a:outerShdw>
            </a:effectLst>
            <a:extLst/>
          </p:spPr>
          <p:txBody>
            <a:bodyPr wrap="none">
              <a:spAutoFit/>
            </a:bodyPr>
            <a:lstStyle/>
            <a:p>
              <a:pPr fontAlgn="auto">
                <a:spcBef>
                  <a:spcPts val="0"/>
                </a:spcBef>
                <a:spcAft>
                  <a:spcPts val="0"/>
                </a:spcAft>
                <a:defRPr/>
              </a:pPr>
              <a:r>
                <a:rPr lang="pl-PL" b="1" dirty="0">
                  <a:solidFill>
                    <a:schemeClr val="tx2">
                      <a:lumMod val="40000"/>
                      <a:lumOff val="60000"/>
                    </a:schemeClr>
                  </a:solidFill>
                  <a:latin typeface="+mn-lt"/>
                  <a:ea typeface="+mn-ea"/>
                </a:rPr>
                <a:t>E</a:t>
              </a:r>
            </a:p>
          </p:txBody>
        </p:sp>
        <p:sp>
          <p:nvSpPr>
            <p:cNvPr id="33" name="pole tekstowe 32"/>
            <p:cNvSpPr txBox="1">
              <a:spLocks noChangeArrowheads="1"/>
            </p:cNvSpPr>
            <p:nvPr/>
          </p:nvSpPr>
          <p:spPr bwMode="auto">
            <a:xfrm>
              <a:off x="7268924" y="2375191"/>
              <a:ext cx="290751" cy="424447"/>
            </a:xfrm>
            <a:prstGeom prst="rect">
              <a:avLst/>
            </a:prstGeom>
            <a:noFill/>
            <a:ln>
              <a:noFill/>
            </a:ln>
            <a:effectLst>
              <a:outerShdw blurRad="63500" sx="102000" sy="102000" algn="ctr" rotWithShape="0">
                <a:srgbClr val="000000">
                  <a:alpha val="59999"/>
                </a:srgbClr>
              </a:outerShdw>
            </a:effectLst>
            <a:extLst/>
          </p:spPr>
          <p:txBody>
            <a:bodyPr wrap="none">
              <a:spAutoFit/>
            </a:bodyPr>
            <a:lstStyle/>
            <a:p>
              <a:pPr fontAlgn="auto">
                <a:spcBef>
                  <a:spcPts val="0"/>
                </a:spcBef>
                <a:spcAft>
                  <a:spcPts val="0"/>
                </a:spcAft>
                <a:defRPr/>
              </a:pPr>
              <a:r>
                <a:rPr lang="pl-PL" b="1" dirty="0">
                  <a:solidFill>
                    <a:schemeClr val="tx2">
                      <a:lumMod val="40000"/>
                      <a:lumOff val="60000"/>
                    </a:schemeClr>
                  </a:solidFill>
                  <a:latin typeface="+mn-lt"/>
                  <a:ea typeface="+mn-ea"/>
                </a:rPr>
                <a:t>E</a:t>
              </a:r>
            </a:p>
          </p:txBody>
        </p:sp>
        <p:cxnSp>
          <p:nvCxnSpPr>
            <p:cNvPr id="34" name="Łącznik prosty ze strzałką 34"/>
            <p:cNvCxnSpPr>
              <a:cxnSpLocks noChangeShapeType="1"/>
            </p:cNvCxnSpPr>
            <p:nvPr/>
          </p:nvCxnSpPr>
          <p:spPr bwMode="auto">
            <a:xfrm>
              <a:off x="6666784" y="1448395"/>
              <a:ext cx="1290040" cy="0"/>
            </a:xfrm>
            <a:prstGeom prst="straightConnector1">
              <a:avLst/>
            </a:prstGeom>
            <a:noFill/>
            <a:ln w="19050">
              <a:solidFill>
                <a:schemeClr val="bg1"/>
              </a:solidFill>
              <a:round/>
              <a:headEnd type="arrow" w="med" len="med"/>
              <a:tailEnd type="arrow" w="med" len="med"/>
            </a:ln>
            <a:effectLst>
              <a:outerShdw blurRad="63500" sx="103000" sy="103000" algn="ctr" rotWithShape="0">
                <a:srgbClr val="000000">
                  <a:alpha val="74998"/>
                </a:srgbClr>
              </a:outerShdw>
            </a:effectLst>
            <a:extLst/>
          </p:spPr>
        </p:cxnSp>
        <p:sp>
          <p:nvSpPr>
            <p:cNvPr id="35" name="Prostokąt 35"/>
            <p:cNvSpPr/>
            <p:nvPr/>
          </p:nvSpPr>
          <p:spPr>
            <a:xfrm>
              <a:off x="7020770" y="1160140"/>
              <a:ext cx="613088" cy="288255"/>
            </a:xfrm>
            <a:prstGeom prst="rect">
              <a:avLst/>
            </a:prstGeom>
            <a:solidFill>
              <a:schemeClr val="bg1">
                <a:alpha val="4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36" name="pole tekstowe 36"/>
            <p:cNvSpPr txBox="1">
              <a:spLocks noChangeArrowheads="1"/>
            </p:cNvSpPr>
            <p:nvPr/>
          </p:nvSpPr>
          <p:spPr bwMode="auto">
            <a:xfrm>
              <a:off x="7020272" y="1134656"/>
              <a:ext cx="549789" cy="353706"/>
            </a:xfrm>
            <a:prstGeom prst="rect">
              <a:avLst/>
            </a:prstGeom>
            <a:noFill/>
            <a:ln w="9525">
              <a:noFill/>
              <a:miter lim="800000"/>
              <a:headEnd/>
              <a:tailEnd/>
            </a:ln>
          </p:spPr>
          <p:txBody>
            <a:bodyPr wrap="none">
              <a:spAutoFit/>
            </a:bodyPr>
            <a:lstStyle/>
            <a:p>
              <a:r>
                <a:rPr lang="pl-PL" sz="1400" b="1"/>
                <a:t>1.5m</a:t>
              </a:r>
            </a:p>
          </p:txBody>
        </p:sp>
      </p:grpSp>
      <p:sp>
        <p:nvSpPr>
          <p:cNvPr id="40" name="Slide Number Placeholder 13"/>
          <p:cNvSpPr txBox="1">
            <a:spLocks/>
          </p:cNvSpPr>
          <p:nvPr/>
        </p:nvSpPr>
        <p:spPr bwMode="auto">
          <a:xfrm>
            <a:off x="7823909" y="6570136"/>
            <a:ext cx="206375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457200" rtl="0" eaLnBrk="0" fontAlgn="auto" latinLnBrk="0" hangingPunct="0">
              <a:lnSpc>
                <a:spcPct val="100000"/>
              </a:lnSpc>
              <a:spcBef>
                <a:spcPts val="0"/>
              </a:spcBef>
              <a:spcAft>
                <a:spcPts val="0"/>
              </a:spcAft>
              <a:buClrTx/>
              <a:buSzTx/>
              <a:buFontTx/>
              <a:buNone/>
              <a:tabLst/>
              <a:defRPr/>
            </a:pPr>
            <a:r>
              <a:rPr kumimoji="0" lang="en-GB" sz="1200" b="0" i="1" u="none" strike="noStrike" kern="1200" cap="none" spc="0" normalizeH="0" baseline="0" noProof="0" dirty="0" smtClean="0">
                <a:ln>
                  <a:noFill/>
                </a:ln>
                <a:solidFill>
                  <a:schemeClr val="bg2"/>
                </a:solidFill>
                <a:effectLst/>
                <a:uLnTx/>
                <a:uFillTx/>
                <a:latin typeface="Comic Sans MS" charset="0"/>
                <a:ea typeface="+mn-ea"/>
                <a:cs typeface="+mn-cs"/>
              </a:rPr>
              <a:t>Slide: </a:t>
            </a:r>
            <a:fld id="{2F15039E-A4C8-410F-9326-7A2676C1D773}" type="slidenum">
              <a:rPr kumimoji="0" lang="en-GB" sz="1200" b="0" i="1" u="none" strike="noStrike" kern="1200" cap="none" spc="0" normalizeH="0" baseline="0" noProof="0" smtClean="0">
                <a:ln>
                  <a:noFill/>
                </a:ln>
                <a:solidFill>
                  <a:schemeClr val="bg2"/>
                </a:solidFill>
                <a:effectLst/>
                <a:uLnTx/>
                <a:uFillTx/>
                <a:latin typeface="Comic Sans MS" charset="0"/>
                <a:ea typeface="+mn-ea"/>
                <a:cs typeface="+mn-cs"/>
              </a:rPr>
              <a:pPr marL="0" marR="0" lvl="0" indent="0" algn="r" defTabSz="457200" rtl="0" eaLnBrk="0" fontAlgn="auto" latinLnBrk="0" hangingPunct="0">
                <a:lnSpc>
                  <a:spcPct val="100000"/>
                </a:lnSpc>
                <a:spcBef>
                  <a:spcPts val="0"/>
                </a:spcBef>
                <a:spcAft>
                  <a:spcPts val="0"/>
                </a:spcAft>
                <a:buClrTx/>
                <a:buSzTx/>
                <a:buFontTx/>
                <a:buNone/>
                <a:tabLst/>
                <a:defRPr/>
              </a:pPr>
              <a:t>4</a:t>
            </a:fld>
            <a:endParaRPr kumimoji="0" lang="en-GB" sz="1200" b="0" i="1" u="none" strike="noStrike" kern="1200" cap="none" spc="0" normalizeH="0" baseline="0" noProof="0" dirty="0">
              <a:ln>
                <a:noFill/>
              </a:ln>
              <a:solidFill>
                <a:schemeClr val="bg2"/>
              </a:solidFill>
              <a:effectLst/>
              <a:uLnTx/>
              <a:uFillTx/>
              <a:latin typeface="Comic Sans MS" charset="0"/>
              <a:ea typeface="+mn-ea"/>
              <a:cs typeface="+mn-cs"/>
            </a:endParaRPr>
          </a:p>
        </p:txBody>
      </p:sp>
      <p:sp>
        <p:nvSpPr>
          <p:cNvPr id="37" name="Rectangle 4"/>
          <p:cNvSpPr>
            <a:spLocks noChangeArrowheads="1"/>
          </p:cNvSpPr>
          <p:nvPr/>
        </p:nvSpPr>
        <p:spPr bwMode="auto">
          <a:xfrm>
            <a:off x="4533245" y="3765796"/>
            <a:ext cx="5716224" cy="1782539"/>
          </a:xfrm>
          <a:prstGeom prst="rect">
            <a:avLst/>
          </a:prstGeom>
          <a:noFill/>
          <a:ln>
            <a:noFill/>
          </a:ln>
          <a:extLst/>
        </p:spPr>
        <p:txBody>
          <a:bodyPr lIns="87178" tIns="43590" rIns="87178" bIns="43590"/>
          <a:lstStyle/>
          <a:p>
            <a:pPr marL="231775" indent="-231775" defTabSz="871538">
              <a:spcBef>
                <a:spcPct val="20000"/>
              </a:spcBef>
              <a:spcAft>
                <a:spcPct val="30000"/>
              </a:spcAft>
              <a:buClr>
                <a:schemeClr val="bg1">
                  <a:lumMod val="65000"/>
                </a:schemeClr>
              </a:buClr>
              <a:buSzPct val="150000"/>
              <a:buFont typeface="Wingdings" panose="05000000000000000000" pitchFamily="2" charset="2"/>
              <a:buChar char="§"/>
            </a:pPr>
            <a:r>
              <a:rPr lang="en-US" sz="1900" dirty="0" smtClean="0">
                <a:solidFill>
                  <a:srgbClr val="000000"/>
                </a:solidFill>
                <a:latin typeface="Comic Sans MS" pitchFamily="66" charset="0"/>
                <a:ea typeface="ＭＳ Ｐゴシック" pitchFamily="34" charset="-128"/>
              </a:rPr>
              <a:t>3 </a:t>
            </a:r>
            <a:r>
              <a:rPr lang="en-US" sz="1900" dirty="0">
                <a:solidFill>
                  <a:srgbClr val="000000"/>
                </a:solidFill>
                <a:latin typeface="Comic Sans MS" pitchFamily="66" charset="0"/>
                <a:ea typeface="ＭＳ Ｐゴシック" pitchFamily="34" charset="-128"/>
              </a:rPr>
              <a:t>readout wire planes/chamber, @ 0,</a:t>
            </a:r>
            <a:r>
              <a:rPr lang="en-US" sz="1900" dirty="0">
                <a:solidFill>
                  <a:schemeClr val="tx2"/>
                </a:solidFill>
                <a:latin typeface="Comic Sans MS" pitchFamily="66" charset="0"/>
                <a:ea typeface="ＭＳ Ｐゴシック" pitchFamily="34" charset="-128"/>
              </a:rPr>
              <a:t>±</a:t>
            </a:r>
            <a:r>
              <a:rPr lang="en-US" sz="1900" dirty="0">
                <a:solidFill>
                  <a:srgbClr val="000000"/>
                </a:solidFill>
                <a:latin typeface="Comic Sans MS" pitchFamily="66" charset="0"/>
                <a:ea typeface="ＭＳ Ｐゴシック" pitchFamily="34" charset="-128"/>
              </a:rPr>
              <a:t>60°      </a:t>
            </a:r>
          </a:p>
          <a:p>
            <a:pPr marL="341313" lvl="1" indent="-163513" defTabSz="871538">
              <a:spcBef>
                <a:spcPct val="20000"/>
              </a:spcBef>
              <a:spcAft>
                <a:spcPct val="30000"/>
              </a:spcAft>
              <a:buClr>
                <a:srgbClr val="C00000"/>
              </a:buClr>
              <a:buSzPct val="120000"/>
              <a:buFont typeface="Wingdings" panose="05000000000000000000" pitchFamily="2" charset="2"/>
              <a:buChar char="§"/>
            </a:pPr>
            <a:r>
              <a:rPr lang="en-US" sz="1900" dirty="0">
                <a:solidFill>
                  <a:srgbClr val="000000"/>
                </a:solidFill>
                <a:latin typeface="Comic Sans MS" pitchFamily="66" charset="0"/>
                <a:ea typeface="ＭＳ Ｐゴシック" pitchFamily="34" charset="-128"/>
                <a:sym typeface="Symbol"/>
              </a:rPr>
              <a:t></a:t>
            </a:r>
            <a:r>
              <a:rPr lang="en-US" sz="1900" dirty="0">
                <a:solidFill>
                  <a:srgbClr val="000000"/>
                </a:solidFill>
                <a:latin typeface="Comic Sans MS" pitchFamily="66" charset="0"/>
                <a:ea typeface="ＭＳ Ｐゴシック" pitchFamily="34" charset="-128"/>
              </a:rPr>
              <a:t>54000 wires, </a:t>
            </a:r>
            <a:r>
              <a:rPr lang="en-US" sz="1900" dirty="0" smtClean="0">
                <a:solidFill>
                  <a:srgbClr val="000000"/>
                </a:solidFill>
                <a:latin typeface="Comic Sans MS" pitchFamily="66" charset="0"/>
                <a:ea typeface="ＭＳ Ｐゴシック" pitchFamily="34" charset="-128"/>
              </a:rPr>
              <a:t>3m	m pitch</a:t>
            </a:r>
            <a:endParaRPr lang="en-US" sz="1900" dirty="0">
              <a:solidFill>
                <a:srgbClr val="130C99"/>
              </a:solidFill>
              <a:latin typeface="Comic Sans MS" pitchFamily="66" charset="0"/>
              <a:ea typeface="ＭＳ Ｐゴシック" pitchFamily="34" charset="-128"/>
            </a:endParaRPr>
          </a:p>
          <a:p>
            <a:pPr marL="231775" indent="-231775" defTabSz="871538">
              <a:spcBef>
                <a:spcPct val="20000"/>
              </a:spcBef>
              <a:spcAft>
                <a:spcPct val="30000"/>
              </a:spcAft>
              <a:buClr>
                <a:schemeClr val="bg1">
                  <a:lumMod val="65000"/>
                </a:schemeClr>
              </a:buClr>
              <a:buSzPct val="150000"/>
              <a:buFont typeface="Wingdings" panose="05000000000000000000" pitchFamily="2" charset="2"/>
              <a:buChar char="§"/>
            </a:pPr>
            <a:r>
              <a:rPr lang="en-US" sz="1900" dirty="0">
                <a:latin typeface="Comic Sans MS" pitchFamily="66" charset="0"/>
                <a:ea typeface="ＭＳ Ｐゴシック" pitchFamily="34" charset="-128"/>
              </a:rPr>
              <a:t>20+54 PMTs , 8</a:t>
            </a:r>
            <a:r>
              <a:rPr lang="ja-JP" altLang="en-US" sz="1900" dirty="0">
                <a:latin typeface="Comic Sans MS" pitchFamily="66" charset="0"/>
                <a:ea typeface="ＭＳ Ｐゴシック" pitchFamily="34" charset="-128"/>
              </a:rPr>
              <a:t>”</a:t>
            </a:r>
            <a:r>
              <a:rPr lang="en-US" altLang="ja-JP" sz="1900" dirty="0">
                <a:latin typeface="Comic Sans MS" pitchFamily="66" charset="0"/>
                <a:ea typeface="ＭＳ Ｐゴシック" pitchFamily="34" charset="-128"/>
              </a:rPr>
              <a:t> Ø, for scintillation light</a:t>
            </a:r>
            <a:r>
              <a:rPr lang="en-US" altLang="ja-JP" sz="1900" dirty="0" smtClean="0">
                <a:latin typeface="Comic Sans MS" pitchFamily="66" charset="0"/>
                <a:ea typeface="ＭＳ Ｐゴシック" pitchFamily="34" charset="-128"/>
              </a:rPr>
              <a:t>:</a:t>
            </a:r>
            <a:endParaRPr lang="en-US" sz="1900" dirty="0">
              <a:latin typeface="Comic Sans MS" pitchFamily="66" charset="0"/>
              <a:ea typeface="ＭＳ Ｐゴシック" pitchFamily="34" charset="-128"/>
            </a:endParaRPr>
          </a:p>
          <a:p>
            <a:pPr marL="341313" lvl="1" indent="-163513" defTabSz="871538">
              <a:spcBef>
                <a:spcPct val="20000"/>
              </a:spcBef>
              <a:spcAft>
                <a:spcPct val="30000"/>
              </a:spcAft>
              <a:buClr>
                <a:srgbClr val="C00000"/>
              </a:buClr>
              <a:buSzPct val="120000"/>
              <a:buFont typeface="Wingdings" panose="05000000000000000000" pitchFamily="2" charset="2"/>
              <a:buChar char="§"/>
            </a:pPr>
            <a:r>
              <a:rPr lang="en-US" sz="1900" dirty="0">
                <a:solidFill>
                  <a:srgbClr val="000000"/>
                </a:solidFill>
                <a:latin typeface="Comic Sans MS" pitchFamily="66" charset="0"/>
                <a:ea typeface="ＭＳ Ｐゴシック" pitchFamily="34" charset="-128"/>
              </a:rPr>
              <a:t>VUV light (128nm) with wave shifter (TPB</a:t>
            </a:r>
            <a:r>
              <a:rPr lang="en-US" sz="1900" dirty="0" smtClean="0">
                <a:solidFill>
                  <a:srgbClr val="000000"/>
                </a:solidFill>
                <a:latin typeface="Comic Sans MS" pitchFamily="66" charset="0"/>
                <a:ea typeface="ＭＳ Ｐゴシック" pitchFamily="34" charset="-128"/>
              </a:rPr>
              <a:t>)</a:t>
            </a:r>
            <a:endParaRPr lang="en-US" sz="1900" dirty="0">
              <a:solidFill>
                <a:srgbClr val="000000"/>
              </a:solidFill>
              <a:latin typeface="Comic Sans MS" pitchFamily="66" charset="0"/>
              <a:ea typeface="ＭＳ Ｐゴシック" pitchFamily="34" charset="-128"/>
            </a:endParaRPr>
          </a:p>
        </p:txBody>
      </p:sp>
      <p:sp>
        <p:nvSpPr>
          <p:cNvPr id="3" name="TextBox 2"/>
          <p:cNvSpPr txBox="1"/>
          <p:nvPr/>
        </p:nvSpPr>
        <p:spPr>
          <a:xfrm>
            <a:off x="-26647" y="3765796"/>
            <a:ext cx="4692631" cy="1782539"/>
          </a:xfrm>
          <a:prstGeom prst="rect">
            <a:avLst/>
          </a:prstGeom>
          <a:noFill/>
        </p:spPr>
        <p:txBody>
          <a:bodyPr wrap="none" rtlCol="0">
            <a:spAutoFit/>
          </a:bodyPr>
          <a:lstStyle/>
          <a:p>
            <a:pPr marL="231775" indent="-231775">
              <a:lnSpc>
                <a:spcPts val="2280"/>
              </a:lnSpc>
              <a:spcBef>
                <a:spcPts val="600"/>
              </a:spcBef>
              <a:buClr>
                <a:schemeClr val="bg1">
                  <a:lumMod val="65000"/>
                </a:schemeClr>
              </a:buClr>
              <a:buSzPct val="150000"/>
              <a:buFont typeface="Wingdings" panose="05000000000000000000" pitchFamily="2" charset="2"/>
              <a:buChar char="§"/>
            </a:pPr>
            <a:r>
              <a:rPr lang="en-US" sz="1900" dirty="0" smtClean="0">
                <a:latin typeface="Comic Sans MS" panose="030F0702030302020204" pitchFamily="66" charset="0"/>
              </a:rPr>
              <a:t>Two identical modules</a:t>
            </a:r>
          </a:p>
          <a:p>
            <a:pPr marL="231775" indent="-231775">
              <a:lnSpc>
                <a:spcPts val="2280"/>
              </a:lnSpc>
            </a:pPr>
            <a:r>
              <a:rPr lang="en-US" sz="1900" dirty="0" smtClean="0">
                <a:latin typeface="Comic Sans MS" panose="030F0702030302020204" pitchFamily="66" charset="0"/>
              </a:rPr>
              <a:t>    (2 chambers per module)</a:t>
            </a:r>
          </a:p>
          <a:p>
            <a:pPr marL="231775" lvl="1" indent="-231775">
              <a:lnSpc>
                <a:spcPct val="150000"/>
              </a:lnSpc>
              <a:spcBef>
                <a:spcPts val="600"/>
              </a:spcBef>
              <a:buClr>
                <a:schemeClr val="bg1">
                  <a:lumMod val="65000"/>
                </a:schemeClr>
              </a:buClr>
              <a:buSzPct val="150000"/>
              <a:buFont typeface="Wingdings" panose="05000000000000000000" pitchFamily="2" charset="2"/>
              <a:buChar char="§"/>
            </a:pPr>
            <a:r>
              <a:rPr lang="en-US" sz="1900" dirty="0" smtClean="0">
                <a:latin typeface="Comic Sans MS" panose="030F0702030302020204" pitchFamily="66" charset="0"/>
              </a:rPr>
              <a:t>Liquid </a:t>
            </a:r>
            <a:r>
              <a:rPr lang="en-US" sz="1900" dirty="0" err="1" smtClean="0">
                <a:latin typeface="Comic Sans MS" panose="030F0702030302020204" pitchFamily="66" charset="0"/>
              </a:rPr>
              <a:t>Ar</a:t>
            </a:r>
            <a:r>
              <a:rPr lang="en-US" sz="1900" dirty="0" smtClean="0">
                <a:latin typeface="Comic Sans MS" panose="030F0702030302020204" pitchFamily="66" charset="0"/>
              </a:rPr>
              <a:t> active mass: </a:t>
            </a:r>
            <a:r>
              <a:rPr lang="en-US" sz="1900" dirty="0">
                <a:latin typeface="Comic Sans MS" pitchFamily="66" charset="0"/>
                <a:ea typeface="ＭＳ Ｐゴシック" pitchFamily="34" charset="-128"/>
              </a:rPr>
              <a:t>≈ 476 </a:t>
            </a:r>
            <a:r>
              <a:rPr lang="en-US" sz="1900" dirty="0" smtClean="0">
                <a:latin typeface="Comic Sans MS" pitchFamily="66" charset="0"/>
                <a:ea typeface="ＭＳ Ｐゴシック" pitchFamily="34" charset="-128"/>
              </a:rPr>
              <a:t>t</a:t>
            </a:r>
          </a:p>
          <a:p>
            <a:pPr marL="341313" lvl="2" indent="-163513">
              <a:buClr>
                <a:srgbClr val="C00000"/>
              </a:buClr>
              <a:buSzPct val="120000"/>
              <a:buFont typeface="Wingdings" panose="05000000000000000000" pitchFamily="2" charset="2"/>
              <a:buChar char="§"/>
            </a:pPr>
            <a:r>
              <a:rPr lang="en-US" sz="1900" dirty="0">
                <a:solidFill>
                  <a:srgbClr val="000000"/>
                </a:solidFill>
                <a:latin typeface="Comic Sans MS" pitchFamily="66" charset="0"/>
                <a:ea typeface="ＭＳ Ｐゴシック" pitchFamily="34" charset="-128"/>
              </a:rPr>
              <a:t>Drift  length</a:t>
            </a:r>
            <a:r>
              <a:rPr lang="en-US" sz="1900" dirty="0">
                <a:solidFill>
                  <a:srgbClr val="BA242D"/>
                </a:solidFill>
                <a:latin typeface="Comic Sans MS" pitchFamily="66" charset="0"/>
                <a:ea typeface="ＭＳ Ｐゴシック" pitchFamily="34" charset="-128"/>
              </a:rPr>
              <a:t> </a:t>
            </a:r>
            <a:r>
              <a:rPr lang="en-US" sz="1900" dirty="0">
                <a:solidFill>
                  <a:srgbClr val="000000"/>
                </a:solidFill>
                <a:latin typeface="Comic Sans MS" pitchFamily="66" charset="0"/>
                <a:ea typeface="ＭＳ Ｐゴシック" pitchFamily="34" charset="-128"/>
              </a:rPr>
              <a:t>= 1.5 m (1 </a:t>
            </a:r>
            <a:r>
              <a:rPr lang="en-US" sz="1900" dirty="0" err="1">
                <a:solidFill>
                  <a:srgbClr val="000000"/>
                </a:solidFill>
                <a:latin typeface="Comic Sans MS" pitchFamily="66" charset="0"/>
                <a:ea typeface="ＭＳ Ｐゴシック" pitchFamily="34" charset="-128"/>
              </a:rPr>
              <a:t>ms</a:t>
            </a:r>
            <a:r>
              <a:rPr lang="en-US" sz="1900" dirty="0" smtClean="0">
                <a:solidFill>
                  <a:srgbClr val="000000"/>
                </a:solidFill>
                <a:latin typeface="Comic Sans MS" pitchFamily="66" charset="0"/>
                <a:ea typeface="ＭＳ Ｐゴシック" pitchFamily="34" charset="-128"/>
              </a:rPr>
              <a:t>)</a:t>
            </a:r>
          </a:p>
          <a:p>
            <a:pPr marL="341313" lvl="2" indent="-163513">
              <a:buClr>
                <a:srgbClr val="C00000"/>
              </a:buClr>
              <a:buSzPct val="120000"/>
              <a:buFont typeface="Wingdings" panose="05000000000000000000" pitchFamily="2" charset="2"/>
              <a:buChar char="§"/>
            </a:pPr>
            <a:r>
              <a:rPr lang="en-US" sz="1900" dirty="0" err="1">
                <a:latin typeface="Comic Sans MS" pitchFamily="66" charset="0"/>
                <a:ea typeface="ＭＳ Ｐゴシック" pitchFamily="34" charset="-128"/>
              </a:rPr>
              <a:t>E</a:t>
            </a:r>
            <a:r>
              <a:rPr lang="en-US" sz="1900" baseline="-25000" dirty="0" err="1">
                <a:latin typeface="Comic Sans MS" pitchFamily="66" charset="0"/>
                <a:ea typeface="ＭＳ Ｐゴシック" pitchFamily="34" charset="-128"/>
              </a:rPr>
              <a:t>drift</a:t>
            </a:r>
            <a:r>
              <a:rPr lang="en-US" sz="1900" dirty="0">
                <a:latin typeface="Comic Sans MS" pitchFamily="66" charset="0"/>
                <a:ea typeface="ＭＳ Ｐゴシック" pitchFamily="34" charset="-128"/>
              </a:rPr>
              <a:t> = 0.5 kV/cm; </a:t>
            </a:r>
            <a:r>
              <a:rPr lang="en-US" sz="1900" dirty="0" err="1">
                <a:latin typeface="Comic Sans MS" pitchFamily="66" charset="0"/>
                <a:ea typeface="ＭＳ Ｐゴシック" pitchFamily="34" charset="-128"/>
              </a:rPr>
              <a:t>v</a:t>
            </a:r>
            <a:r>
              <a:rPr lang="en-US" sz="1900" baseline="-25000" dirty="0" err="1">
                <a:latin typeface="Comic Sans MS" pitchFamily="66" charset="0"/>
                <a:ea typeface="ＭＳ Ｐゴシック" pitchFamily="34" charset="-128"/>
              </a:rPr>
              <a:t>drift</a:t>
            </a:r>
            <a:r>
              <a:rPr lang="en-US" sz="1900" dirty="0">
                <a:latin typeface="Comic Sans MS" pitchFamily="66" charset="0"/>
                <a:ea typeface="ＭＳ Ｐゴシック" pitchFamily="34" charset="-128"/>
              </a:rPr>
              <a:t> = 1.55 </a:t>
            </a:r>
            <a:r>
              <a:rPr lang="en-US" sz="1900" dirty="0" smtClean="0">
                <a:latin typeface="Comic Sans MS" pitchFamily="66" charset="0"/>
                <a:ea typeface="ＭＳ Ｐゴシック" pitchFamily="34" charset="-128"/>
              </a:rPr>
              <a:t>mm/</a:t>
            </a:r>
            <a:r>
              <a:rPr lang="en-US" sz="1900" dirty="0" err="1" smtClean="0">
                <a:latin typeface="Comic Sans MS" pitchFamily="66" charset="0"/>
                <a:ea typeface="ＭＳ Ｐゴシック" pitchFamily="34" charset="-128"/>
              </a:rPr>
              <a:t>μs</a:t>
            </a:r>
            <a:endParaRPr lang="en-US" sz="1900" dirty="0">
              <a:latin typeface="Comic Sans MS" pitchFamily="66" charset="0"/>
              <a:ea typeface="ＭＳ Ｐゴシック" pitchFamily="34" charset="-128"/>
            </a:endParaRPr>
          </a:p>
        </p:txBody>
      </p:sp>
      <p:sp>
        <p:nvSpPr>
          <p:cNvPr id="4" name="Footer Placeholder 3"/>
          <p:cNvSpPr>
            <a:spLocks noGrp="1"/>
          </p:cNvSpPr>
          <p:nvPr>
            <p:ph type="ftr" sz="quarter" idx="11"/>
          </p:nvPr>
        </p:nvSpPr>
        <p:spPr/>
        <p:txBody>
          <a:bodyPr/>
          <a:lstStyle/>
          <a:p>
            <a:r>
              <a:rPr lang="en-US" smtClean="0"/>
              <a:t>NNN13 Kavli IPMU, 11-13 November 2013</a:t>
            </a:r>
            <a:endParaRPr lang="en-US" dirty="0"/>
          </a:p>
        </p:txBody>
      </p:sp>
      <p:sp>
        <p:nvSpPr>
          <p:cNvPr id="5" name="Slide Number Placeholder 4"/>
          <p:cNvSpPr>
            <a:spLocks noGrp="1"/>
          </p:cNvSpPr>
          <p:nvPr>
            <p:ph type="sldNum" sz="quarter" idx="12"/>
          </p:nvPr>
        </p:nvSpPr>
        <p:spPr/>
        <p:txBody>
          <a:bodyPr/>
          <a:lstStyle/>
          <a:p>
            <a:fld id="{32E078FD-697A-2C4E-8882-8A2428AF562E}" type="slidenum">
              <a:rPr lang="en-US" smtClean="0"/>
              <a:pPr/>
              <a:t>4</a:t>
            </a:fld>
            <a:endParaRPr lang="en-US"/>
          </a:p>
        </p:txBody>
      </p:sp>
      <p:sp>
        <p:nvSpPr>
          <p:cNvPr id="39" name="Prostokąt 41"/>
          <p:cNvSpPr>
            <a:spLocks noChangeArrowheads="1"/>
          </p:cNvSpPr>
          <p:nvPr/>
        </p:nvSpPr>
        <p:spPr bwMode="auto">
          <a:xfrm>
            <a:off x="742231" y="5624641"/>
            <a:ext cx="8854720" cy="1107996"/>
          </a:xfrm>
          <a:prstGeom prst="rect">
            <a:avLst/>
          </a:prstGeom>
          <a:noFill/>
          <a:ln w="9525">
            <a:noFill/>
            <a:miter lim="800000"/>
            <a:headEnd/>
            <a:tailEnd/>
          </a:ln>
        </p:spPr>
        <p:txBody>
          <a:bodyPr wrap="square">
            <a:spAutoFit/>
          </a:bodyPr>
          <a:lstStyle/>
          <a:p>
            <a:pPr marL="342900" indent="-342900">
              <a:lnSpc>
                <a:spcPct val="95000"/>
              </a:lnSpc>
              <a:spcBef>
                <a:spcPct val="15000"/>
              </a:spcBef>
              <a:buClr>
                <a:srgbClr val="FF0000"/>
              </a:buClr>
              <a:buSzPct val="200000"/>
              <a:buFontTx/>
              <a:buChar char="•"/>
            </a:pPr>
            <a:r>
              <a:rPr lang="en-US" sz="2200" dirty="0" smtClean="0">
                <a:latin typeface="Comic Sans MS" panose="030F0702030302020204" pitchFamily="66" charset="0"/>
              </a:rPr>
              <a:t>In operation since may 2010</a:t>
            </a:r>
            <a:endParaRPr lang="en-US" sz="2200" dirty="0">
              <a:latin typeface="Comic Sans MS" panose="030F0702030302020204" pitchFamily="66" charset="0"/>
            </a:endParaRPr>
          </a:p>
          <a:p>
            <a:pPr marL="342900" indent="-342900">
              <a:lnSpc>
                <a:spcPct val="95000"/>
              </a:lnSpc>
              <a:spcBef>
                <a:spcPct val="15000"/>
              </a:spcBef>
              <a:buClr>
                <a:srgbClr val="FF0000"/>
              </a:buClr>
              <a:buSzPct val="200000"/>
              <a:buFontTx/>
              <a:buChar char="•"/>
            </a:pPr>
            <a:r>
              <a:rPr lang="en-US" sz="2200" dirty="0">
                <a:latin typeface="Comic Sans MS" panose="030F0702030302020204" pitchFamily="66" charset="0"/>
                <a:sym typeface="Wingdings" pitchFamily="2" charset="2"/>
              </a:rPr>
              <a:t>d</a:t>
            </a:r>
            <a:r>
              <a:rPr lang="en-US" sz="2200" dirty="0" smtClean="0">
                <a:latin typeface="Comic Sans MS" panose="030F0702030302020204" pitchFamily="66" charset="0"/>
                <a:sym typeface="Wingdings" pitchFamily="2" charset="2"/>
              </a:rPr>
              <a:t>ecommissioning started on June 27</a:t>
            </a:r>
            <a:r>
              <a:rPr lang="en-US" sz="2200" baseline="30000" dirty="0" smtClean="0">
                <a:latin typeface="Comic Sans MS" panose="030F0702030302020204" pitchFamily="66" charset="0"/>
                <a:sym typeface="Wingdings" pitchFamily="2" charset="2"/>
              </a:rPr>
              <a:t>th</a:t>
            </a:r>
            <a:r>
              <a:rPr lang="en-US" sz="2200" dirty="0" smtClean="0">
                <a:latin typeface="Comic Sans MS" panose="030F0702030302020204" pitchFamily="66" charset="0"/>
                <a:sym typeface="Wingdings" pitchFamily="2" charset="2"/>
              </a:rPr>
              <a:t>, </a:t>
            </a:r>
            <a:r>
              <a:rPr lang="en-US" sz="2200" dirty="0" err="1" smtClean="0">
                <a:latin typeface="Comic Sans MS" panose="030F0702030302020204" pitchFamily="66" charset="0"/>
                <a:sym typeface="Wingdings" pitchFamily="2" charset="2"/>
              </a:rPr>
              <a:t>cryo</a:t>
            </a:r>
            <a:r>
              <a:rPr lang="en-US" sz="2200" dirty="0" smtClean="0">
                <a:latin typeface="Comic Sans MS" panose="030F0702030302020204" pitchFamily="66" charset="0"/>
                <a:sym typeface="Wingdings" pitchFamily="2" charset="2"/>
              </a:rPr>
              <a:t> empty on July 25</a:t>
            </a:r>
            <a:r>
              <a:rPr lang="en-US" sz="2200" baseline="30000" dirty="0" smtClean="0">
                <a:latin typeface="Comic Sans MS" panose="030F0702030302020204" pitchFamily="66" charset="0"/>
                <a:sym typeface="Wingdings" pitchFamily="2" charset="2"/>
              </a:rPr>
              <a:t>th</a:t>
            </a:r>
            <a:r>
              <a:rPr lang="en-US" sz="2200" dirty="0" smtClean="0">
                <a:latin typeface="Comic Sans MS" panose="030F0702030302020204" pitchFamily="66" charset="0"/>
                <a:sym typeface="Wingdings" pitchFamily="2" charset="2"/>
              </a:rPr>
              <a:t>            (740 tons of LAr recovered)</a:t>
            </a:r>
            <a:r>
              <a:rPr lang="pl-PL" sz="2200" dirty="0" smtClean="0">
                <a:sym typeface="Wingdings" pitchFamily="2" charset="2"/>
              </a:rPr>
              <a:t>.</a:t>
            </a:r>
            <a:endParaRPr lang="en-US" sz="2200" dirty="0">
              <a:sym typeface="Wingdings" pitchFamily="2" charset="2"/>
            </a:endParaRPr>
          </a:p>
        </p:txBody>
      </p:sp>
    </p:spTree>
    <p:extLst>
      <p:ext uri="{BB962C8B-B14F-4D97-AF65-F5344CB8AC3E}">
        <p14:creationId xmlns:p14="http://schemas.microsoft.com/office/powerpoint/2010/main" val="2969646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5353193" y="3660596"/>
            <a:ext cx="4968116" cy="3197398"/>
            <a:chOff x="4707756" y="3617712"/>
            <a:chExt cx="4968116" cy="3240288"/>
          </a:xfrm>
        </p:grpSpPr>
        <p:sp>
          <p:nvSpPr>
            <p:cNvPr id="21" name="pole tekstowe 12"/>
            <p:cNvSpPr txBox="1">
              <a:spLocks noChangeArrowheads="1"/>
            </p:cNvSpPr>
            <p:nvPr/>
          </p:nvSpPr>
          <p:spPr bwMode="auto">
            <a:xfrm rot="16200000">
              <a:off x="8057938" y="4291317"/>
              <a:ext cx="17165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827088" eaLnBrk="0" hangingPunct="0">
                <a:defRPr>
                  <a:solidFill>
                    <a:schemeClr val="tx1"/>
                  </a:solidFill>
                  <a:latin typeface="Calibri" pitchFamily="34" charset="0"/>
                  <a:cs typeface="Arial" pitchFamily="34" charset="0"/>
                </a:defRPr>
              </a:lvl1pPr>
              <a:lvl2pPr marL="742950" indent="-285750" defTabSz="827088" eaLnBrk="0" hangingPunct="0">
                <a:defRPr>
                  <a:solidFill>
                    <a:schemeClr val="tx1"/>
                  </a:solidFill>
                  <a:latin typeface="Calibri" pitchFamily="34" charset="0"/>
                  <a:cs typeface="Arial" pitchFamily="34" charset="0"/>
                </a:defRPr>
              </a:lvl2pPr>
              <a:lvl3pPr marL="1143000" indent="-228600" defTabSz="827088" eaLnBrk="0" hangingPunct="0">
                <a:defRPr>
                  <a:solidFill>
                    <a:schemeClr val="tx1"/>
                  </a:solidFill>
                  <a:latin typeface="Calibri" pitchFamily="34" charset="0"/>
                  <a:cs typeface="Arial" pitchFamily="34" charset="0"/>
                </a:defRPr>
              </a:lvl3pPr>
              <a:lvl4pPr marL="1600200" indent="-228600" defTabSz="827088" eaLnBrk="0" hangingPunct="0">
                <a:defRPr>
                  <a:solidFill>
                    <a:schemeClr val="tx1"/>
                  </a:solidFill>
                  <a:latin typeface="Calibri" pitchFamily="34" charset="0"/>
                  <a:cs typeface="Arial" pitchFamily="34" charset="0"/>
                </a:defRPr>
              </a:lvl4pPr>
              <a:lvl5pPr marL="2057400" indent="-228600" defTabSz="827088" eaLnBrk="0" hangingPunct="0">
                <a:defRPr>
                  <a:solidFill>
                    <a:schemeClr val="tx1"/>
                  </a:solidFill>
                  <a:latin typeface="Calibri" pitchFamily="34" charset="0"/>
                  <a:cs typeface="Arial" pitchFamily="34" charset="0"/>
                </a:defRPr>
              </a:lvl5pPr>
              <a:lvl6pPr marL="2514600" indent="-228600" defTabSz="827088"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827088"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827088"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827088"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pl-PL" dirty="0">
                  <a:solidFill>
                    <a:srgbClr val="FF0000"/>
                  </a:solidFill>
                  <a:latin typeface="Comic Sans MS" pitchFamily="66" charset="0"/>
                  <a:ea typeface="ＭＳ Ｐゴシック" pitchFamily="34" charset="-128"/>
                </a:rPr>
                <a:t>60 </a:t>
              </a:r>
              <a:r>
                <a:rPr lang="pl-PL" dirty="0" err="1">
                  <a:solidFill>
                    <a:srgbClr val="FF0000"/>
                  </a:solidFill>
                  <a:latin typeface="Comic Sans MS" pitchFamily="66" charset="0"/>
                  <a:ea typeface="ＭＳ Ｐゴシック" pitchFamily="34" charset="-128"/>
                </a:rPr>
                <a:t>ppt</a:t>
              </a:r>
              <a:r>
                <a:rPr lang="pl-PL" dirty="0">
                  <a:solidFill>
                    <a:srgbClr val="FF0000"/>
                  </a:solidFill>
                  <a:latin typeface="Comic Sans MS" pitchFamily="66" charset="0"/>
                  <a:ea typeface="ＭＳ Ｐゴシック" pitchFamily="34" charset="-128"/>
                </a:rPr>
                <a:t> </a:t>
              </a:r>
              <a:r>
                <a:rPr lang="pl-PL" dirty="0" smtClean="0">
                  <a:solidFill>
                    <a:srgbClr val="FF0000"/>
                  </a:solidFill>
                  <a:latin typeface="Comic Sans MS" pitchFamily="66" charset="0"/>
                  <a:ea typeface="ＭＳ Ｐゴシック" pitchFamily="34" charset="-128"/>
                </a:rPr>
                <a:t>[O</a:t>
              </a:r>
              <a:r>
                <a:rPr lang="pl-PL" baseline="-25000" dirty="0" smtClean="0">
                  <a:solidFill>
                    <a:srgbClr val="FF0000"/>
                  </a:solidFill>
                  <a:latin typeface="Comic Sans MS" pitchFamily="66" charset="0"/>
                  <a:ea typeface="ＭＳ Ｐゴシック" pitchFamily="34" charset="-128"/>
                </a:rPr>
                <a:t>2</a:t>
              </a:r>
              <a:r>
                <a:rPr lang="pl-PL" dirty="0" smtClean="0">
                  <a:solidFill>
                    <a:srgbClr val="FF0000"/>
                  </a:solidFill>
                  <a:latin typeface="Comic Sans MS" pitchFamily="66" charset="0"/>
                  <a:ea typeface="ＭＳ Ｐゴシック" pitchFamily="34" charset="-128"/>
                </a:rPr>
                <a:t>]</a:t>
              </a:r>
              <a:r>
                <a:rPr lang="pl-PL" baseline="-25000" dirty="0" err="1" smtClean="0">
                  <a:solidFill>
                    <a:srgbClr val="FF0000"/>
                  </a:solidFill>
                  <a:latin typeface="Comic Sans MS" pitchFamily="66" charset="0"/>
                  <a:ea typeface="ＭＳ Ｐゴシック" pitchFamily="34" charset="-128"/>
                </a:rPr>
                <a:t>eq</a:t>
              </a:r>
              <a:r>
                <a:rPr lang="pl-PL" dirty="0" smtClean="0">
                  <a:solidFill>
                    <a:srgbClr val="FF0000"/>
                  </a:solidFill>
                  <a:latin typeface="Comic Sans MS" pitchFamily="66" charset="0"/>
                  <a:ea typeface="ＭＳ Ｐゴシック" pitchFamily="34" charset="-128"/>
                </a:rPr>
                <a:t> </a:t>
              </a:r>
              <a:endParaRPr lang="pl-PL" dirty="0">
                <a:solidFill>
                  <a:srgbClr val="FF0000"/>
                </a:solidFill>
                <a:latin typeface="Comic Sans MS" pitchFamily="66" charset="0"/>
                <a:ea typeface="ＭＳ Ｐゴシック" pitchFamily="34" charset="-128"/>
              </a:endParaRPr>
            </a:p>
          </p:txBody>
        </p:sp>
        <p:grpSp>
          <p:nvGrpSpPr>
            <p:cNvPr id="5" name="Group 4"/>
            <p:cNvGrpSpPr/>
            <p:nvPr/>
          </p:nvGrpSpPr>
          <p:grpSpPr>
            <a:xfrm>
              <a:off x="4707756" y="3742649"/>
              <a:ext cx="4968116" cy="3115351"/>
              <a:chOff x="4748700" y="3742649"/>
              <a:chExt cx="4968116" cy="3115351"/>
            </a:xfrm>
          </p:grpSpPr>
          <p:pic>
            <p:nvPicPr>
              <p:cNvPr id="14" name="Picture 13" descr="Lifetime_East.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48700" y="4043581"/>
                <a:ext cx="4072776" cy="2814419"/>
              </a:xfrm>
              <a:prstGeom prst="rect">
                <a:avLst/>
              </a:prstGeom>
            </p:spPr>
          </p:pic>
          <p:cxnSp>
            <p:nvCxnSpPr>
              <p:cNvPr id="17" name="Straight Arrow Connector 7"/>
              <p:cNvCxnSpPr>
                <a:cxnSpLocks noChangeShapeType="1"/>
              </p:cNvCxnSpPr>
              <p:nvPr/>
            </p:nvCxnSpPr>
            <p:spPr bwMode="auto">
              <a:xfrm flipH="1">
                <a:off x="8516474" y="6242866"/>
                <a:ext cx="440678" cy="0"/>
              </a:xfrm>
              <a:prstGeom prst="straightConnector1">
                <a:avLst/>
              </a:prstGeom>
              <a:noFill/>
              <a:ln w="25400">
                <a:solidFill>
                  <a:srgbClr val="FF0000"/>
                </a:solidFill>
                <a:round/>
                <a:headEnd/>
                <a:tailEnd type="arrow" w="med" len="med"/>
              </a:ln>
              <a:effectLst>
                <a:outerShdw blurRad="63500" dist="20000" dir="5400000" rotWithShape="0">
                  <a:srgbClr val="000000">
                    <a:alpha val="37999"/>
                  </a:srgbClr>
                </a:outerShdw>
              </a:effectLst>
              <a:extLst/>
            </p:spPr>
          </p:cxnSp>
          <p:cxnSp>
            <p:nvCxnSpPr>
              <p:cNvPr id="18" name="Straight Arrow Connector 11"/>
              <p:cNvCxnSpPr>
                <a:cxnSpLocks noChangeShapeType="1"/>
              </p:cNvCxnSpPr>
              <p:nvPr/>
            </p:nvCxnSpPr>
            <p:spPr bwMode="auto">
              <a:xfrm flipH="1" flipV="1">
                <a:off x="8516472" y="5153404"/>
                <a:ext cx="232765" cy="1587"/>
              </a:xfrm>
              <a:prstGeom prst="straightConnector1">
                <a:avLst/>
              </a:prstGeom>
              <a:noFill/>
              <a:ln w="25400">
                <a:solidFill>
                  <a:srgbClr val="FF0000"/>
                </a:solidFill>
                <a:round/>
                <a:headEnd/>
                <a:tailEnd type="arrow" w="med" len="med"/>
              </a:ln>
              <a:effectLst>
                <a:outerShdw blurRad="63500" dist="20000" dir="5400000" rotWithShape="0">
                  <a:srgbClr val="000000">
                    <a:alpha val="37999"/>
                  </a:srgbClr>
                </a:outerShdw>
              </a:effectLst>
              <a:extLst/>
            </p:spPr>
          </p:cxnSp>
          <p:sp>
            <p:nvSpPr>
              <p:cNvPr id="19" name="pole tekstowe 12"/>
              <p:cNvSpPr txBox="1">
                <a:spLocks noChangeArrowheads="1"/>
              </p:cNvSpPr>
              <p:nvPr/>
            </p:nvSpPr>
            <p:spPr bwMode="auto">
              <a:xfrm>
                <a:off x="7492829" y="3742649"/>
                <a:ext cx="2223987" cy="374286"/>
              </a:xfrm>
              <a:prstGeom prst="rect">
                <a:avLst/>
              </a:prstGeom>
              <a:noFill/>
              <a:ln w="9525">
                <a:noFill/>
                <a:miter lim="800000"/>
                <a:headEnd/>
                <a:tailEnd/>
              </a:ln>
            </p:spPr>
            <p:txBody>
              <a:bodyPr>
                <a:prstTxWarp prst="textNoShape">
                  <a:avLst/>
                </a:prstTxWarp>
                <a:spAutoFit/>
              </a:bodyPr>
              <a:lstStyle/>
              <a:p>
                <a:pPr defTabSz="827088"/>
                <a:r>
                  <a:rPr lang="en-US" dirty="0">
                    <a:solidFill>
                      <a:srgbClr val="FF0000"/>
                    </a:solidFill>
                    <a:latin typeface="Comic Sans MS" charset="0"/>
                    <a:ea typeface="Arial" charset="0"/>
                    <a:cs typeface="Arial" charset="0"/>
                  </a:rPr>
                  <a:t>New pump</a:t>
                </a:r>
                <a:endParaRPr lang="pl-PL" dirty="0">
                  <a:solidFill>
                    <a:srgbClr val="FF0000"/>
                  </a:solidFill>
                  <a:latin typeface="Comic Sans MS" charset="0"/>
                  <a:ea typeface="Arial" charset="0"/>
                  <a:cs typeface="Arial" charset="0"/>
                </a:endParaRPr>
              </a:p>
            </p:txBody>
          </p:sp>
          <p:sp>
            <p:nvSpPr>
              <p:cNvPr id="22" name="pole tekstowe 15"/>
              <p:cNvSpPr txBox="1">
                <a:spLocks noChangeArrowheads="1"/>
              </p:cNvSpPr>
              <p:nvPr/>
            </p:nvSpPr>
            <p:spPr bwMode="auto">
              <a:xfrm rot="16200000">
                <a:off x="8441419" y="5810006"/>
                <a:ext cx="1241447"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defTabSz="827088" eaLnBrk="0" hangingPunct="0">
                  <a:defRPr>
                    <a:solidFill>
                      <a:schemeClr val="tx1"/>
                    </a:solidFill>
                    <a:latin typeface="Calibri" pitchFamily="34" charset="0"/>
                    <a:cs typeface="Arial" pitchFamily="34" charset="0"/>
                  </a:defRPr>
                </a:lvl1pPr>
                <a:lvl2pPr marL="742950" indent="-285750" defTabSz="827088" eaLnBrk="0" hangingPunct="0">
                  <a:defRPr>
                    <a:solidFill>
                      <a:schemeClr val="tx1"/>
                    </a:solidFill>
                    <a:latin typeface="Calibri" pitchFamily="34" charset="0"/>
                    <a:cs typeface="Arial" pitchFamily="34" charset="0"/>
                  </a:defRPr>
                </a:lvl2pPr>
                <a:lvl3pPr marL="1143000" indent="-228600" defTabSz="827088" eaLnBrk="0" hangingPunct="0">
                  <a:defRPr>
                    <a:solidFill>
                      <a:schemeClr val="tx1"/>
                    </a:solidFill>
                    <a:latin typeface="Calibri" pitchFamily="34" charset="0"/>
                    <a:cs typeface="Arial" pitchFamily="34" charset="0"/>
                  </a:defRPr>
                </a:lvl3pPr>
                <a:lvl4pPr marL="1600200" indent="-228600" defTabSz="827088" eaLnBrk="0" hangingPunct="0">
                  <a:defRPr>
                    <a:solidFill>
                      <a:schemeClr val="tx1"/>
                    </a:solidFill>
                    <a:latin typeface="Calibri" pitchFamily="34" charset="0"/>
                    <a:cs typeface="Arial" pitchFamily="34" charset="0"/>
                  </a:defRPr>
                </a:lvl4pPr>
                <a:lvl5pPr marL="2057400" indent="-228600" defTabSz="827088" eaLnBrk="0" hangingPunct="0">
                  <a:defRPr>
                    <a:solidFill>
                      <a:schemeClr val="tx1"/>
                    </a:solidFill>
                    <a:latin typeface="Calibri" pitchFamily="34" charset="0"/>
                    <a:cs typeface="Arial" pitchFamily="34" charset="0"/>
                  </a:defRPr>
                </a:lvl5pPr>
                <a:lvl6pPr marL="2514600" indent="-228600" defTabSz="827088"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827088"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827088"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827088"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pl-PL" dirty="0">
                    <a:solidFill>
                      <a:srgbClr val="FF0000"/>
                    </a:solidFill>
                    <a:latin typeface="Comic Sans MS" pitchFamily="66" charset="0"/>
                    <a:ea typeface="ＭＳ Ｐゴシック" pitchFamily="34" charset="-128"/>
                  </a:rPr>
                  <a:t>max drift</a:t>
                </a:r>
              </a:p>
            </p:txBody>
          </p:sp>
          <p:cxnSp>
            <p:nvCxnSpPr>
              <p:cNvPr id="23" name="Straight Connector 12"/>
              <p:cNvCxnSpPr/>
              <p:nvPr/>
            </p:nvCxnSpPr>
            <p:spPr>
              <a:xfrm>
                <a:off x="5273292" y="5153404"/>
                <a:ext cx="3329394"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grpSp>
        <p:nvGrpSpPr>
          <p:cNvPr id="6" name="Group 5"/>
          <p:cNvGrpSpPr/>
          <p:nvPr/>
        </p:nvGrpSpPr>
        <p:grpSpPr>
          <a:xfrm>
            <a:off x="5447543" y="551390"/>
            <a:ext cx="4477568" cy="3065937"/>
            <a:chOff x="5041900" y="2091886"/>
            <a:chExt cx="4789489" cy="3222631"/>
          </a:xfrm>
        </p:grpSpPr>
        <p:pic>
          <p:nvPicPr>
            <p:cNvPr id="7" name="Picture 1" descr="pot_stats_integral_overall.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41900" y="2091886"/>
              <a:ext cx="4789489" cy="3222631"/>
            </a:xfrm>
            <a:prstGeom prst="rect">
              <a:avLst/>
            </a:prstGeom>
            <a:noFill/>
            <a:ln w="9525">
              <a:noFill/>
              <a:miter lim="800000"/>
              <a:headEnd/>
              <a:tailEnd/>
            </a:ln>
          </p:spPr>
        </p:pic>
        <p:sp>
          <p:nvSpPr>
            <p:cNvPr id="8" name="Rectangle 2"/>
            <p:cNvSpPr>
              <a:spLocks noChangeArrowheads="1"/>
            </p:cNvSpPr>
            <p:nvPr/>
          </p:nvSpPr>
          <p:spPr bwMode="auto">
            <a:xfrm>
              <a:off x="8412165" y="2219888"/>
              <a:ext cx="808038" cy="388208"/>
            </a:xfrm>
            <a:prstGeom prst="rect">
              <a:avLst/>
            </a:prstGeom>
            <a:noFill/>
            <a:ln w="9525">
              <a:noFill/>
              <a:miter lim="800000"/>
              <a:headEnd/>
              <a:tailEnd/>
            </a:ln>
          </p:spPr>
          <p:txBody>
            <a:bodyPr wrap="square">
              <a:spAutoFit/>
            </a:bodyPr>
            <a:lstStyle/>
            <a:p>
              <a:r>
                <a:rPr lang="en-US" dirty="0"/>
                <a:t>2012</a:t>
              </a:r>
            </a:p>
          </p:txBody>
        </p:sp>
        <p:sp>
          <p:nvSpPr>
            <p:cNvPr id="9" name="Rectangle 12"/>
            <p:cNvSpPr>
              <a:spLocks noChangeArrowheads="1"/>
            </p:cNvSpPr>
            <p:nvPr/>
          </p:nvSpPr>
          <p:spPr bwMode="auto">
            <a:xfrm>
              <a:off x="6667502" y="3080960"/>
              <a:ext cx="808038" cy="388208"/>
            </a:xfrm>
            <a:prstGeom prst="rect">
              <a:avLst/>
            </a:prstGeom>
            <a:noFill/>
            <a:ln w="9525">
              <a:noFill/>
              <a:miter lim="800000"/>
              <a:headEnd/>
              <a:tailEnd/>
            </a:ln>
          </p:spPr>
          <p:txBody>
            <a:bodyPr wrap="square">
              <a:spAutoFit/>
            </a:bodyPr>
            <a:lstStyle/>
            <a:p>
              <a:r>
                <a:rPr lang="en-US" dirty="0"/>
                <a:t>2011</a:t>
              </a:r>
            </a:p>
          </p:txBody>
        </p:sp>
        <p:sp>
          <p:nvSpPr>
            <p:cNvPr id="10" name="Rectangle 13"/>
            <p:cNvSpPr>
              <a:spLocks noChangeArrowheads="1"/>
            </p:cNvSpPr>
            <p:nvPr/>
          </p:nvSpPr>
          <p:spPr bwMode="auto">
            <a:xfrm>
              <a:off x="5564983" y="4130613"/>
              <a:ext cx="808038" cy="388208"/>
            </a:xfrm>
            <a:prstGeom prst="rect">
              <a:avLst/>
            </a:prstGeom>
            <a:noFill/>
            <a:ln w="9525">
              <a:noFill/>
              <a:miter lim="800000"/>
              <a:headEnd/>
              <a:tailEnd/>
            </a:ln>
          </p:spPr>
          <p:txBody>
            <a:bodyPr wrap="square">
              <a:spAutoFit/>
            </a:bodyPr>
            <a:lstStyle/>
            <a:p>
              <a:r>
                <a:rPr lang="en-US" dirty="0"/>
                <a:t>2010</a:t>
              </a:r>
            </a:p>
          </p:txBody>
        </p:sp>
      </p:grpSp>
      <p:sp>
        <p:nvSpPr>
          <p:cNvPr id="2" name="Title 1"/>
          <p:cNvSpPr>
            <a:spLocks noGrp="1"/>
          </p:cNvSpPr>
          <p:nvPr>
            <p:ph type="title"/>
          </p:nvPr>
        </p:nvSpPr>
        <p:spPr/>
        <p:txBody>
          <a:bodyPr>
            <a:normAutofit fontScale="90000"/>
          </a:bodyPr>
          <a:lstStyle/>
          <a:p>
            <a:r>
              <a:rPr lang="en-GB" dirty="0" smtClean="0">
                <a:ea typeface="MS PGothic" pitchFamily="34" charset="-128"/>
              </a:rPr>
              <a:t>The ICARUS detector at LNGS Laboratory</a:t>
            </a:r>
            <a:endParaRPr lang="en-US" dirty="0"/>
          </a:p>
        </p:txBody>
      </p:sp>
      <p:sp>
        <p:nvSpPr>
          <p:cNvPr id="3" name="Content Placeholder 2"/>
          <p:cNvSpPr>
            <a:spLocks noGrp="1"/>
          </p:cNvSpPr>
          <p:nvPr>
            <p:ph idx="1"/>
          </p:nvPr>
        </p:nvSpPr>
        <p:spPr>
          <a:xfrm>
            <a:off x="19112" y="508858"/>
            <a:ext cx="5605512" cy="3308346"/>
          </a:xfrm>
        </p:spPr>
        <p:txBody>
          <a:bodyPr>
            <a:normAutofit/>
          </a:bodyPr>
          <a:lstStyle/>
          <a:p>
            <a:pPr marL="277813" indent="-277813" defTabSz="914400" eaLnBrk="0" hangingPunct="0">
              <a:buFont typeface="Comic Sans MS" pitchFamily="66" charset="0"/>
              <a:buChar char="●"/>
            </a:pPr>
            <a:r>
              <a:rPr lang="en-US" sz="2200" dirty="0" smtClean="0">
                <a:latin typeface="Comic Sans MS" pitchFamily="66" charset="0"/>
              </a:rPr>
              <a:t>Exposed </a:t>
            </a:r>
            <a:r>
              <a:rPr lang="en-US" sz="2200" dirty="0">
                <a:latin typeface="Comic Sans MS" pitchFamily="66" charset="0"/>
              </a:rPr>
              <a:t>to CNGS </a:t>
            </a:r>
            <a:r>
              <a:rPr lang="en-US" sz="2200" dirty="0">
                <a:latin typeface="Symbol" pitchFamily="18" charset="2"/>
              </a:rPr>
              <a:t>n</a:t>
            </a:r>
            <a:r>
              <a:rPr lang="en-US" sz="2200" dirty="0">
                <a:latin typeface="Comic Sans MS" pitchFamily="66" charset="0"/>
              </a:rPr>
              <a:t> </a:t>
            </a:r>
            <a:r>
              <a:rPr lang="en-US" sz="2200" dirty="0">
                <a:latin typeface="Comic Sans MS" pitchFamily="66" charset="0"/>
                <a:sym typeface="Symbol" pitchFamily="18" charset="2"/>
              </a:rPr>
              <a:t>beam up to December 3</a:t>
            </a:r>
            <a:r>
              <a:rPr lang="en-US" sz="2200" baseline="30000" dirty="0">
                <a:latin typeface="Comic Sans MS" pitchFamily="66" charset="0"/>
                <a:sym typeface="Symbol" pitchFamily="18" charset="2"/>
              </a:rPr>
              <a:t>rd</a:t>
            </a:r>
            <a:r>
              <a:rPr lang="en-US" sz="2200" dirty="0">
                <a:latin typeface="Comic Sans MS" pitchFamily="66" charset="0"/>
                <a:sym typeface="Symbol" pitchFamily="18" charset="2"/>
              </a:rPr>
              <a:t> 2012, </a:t>
            </a:r>
            <a:r>
              <a:rPr lang="en-GB" sz="2200" dirty="0">
                <a:solidFill>
                  <a:srgbClr val="000000"/>
                </a:solidFill>
                <a:latin typeface="Comic Sans MS" pitchFamily="66" charset="0"/>
                <a:sym typeface="Symbol" pitchFamily="18" charset="2"/>
              </a:rPr>
              <a:t>t</a:t>
            </a:r>
            <a:r>
              <a:rPr lang="en-GB" sz="2200" dirty="0">
                <a:solidFill>
                  <a:srgbClr val="000000"/>
                </a:solidFill>
                <a:latin typeface="Comic Sans MS" pitchFamily="66" charset="0"/>
              </a:rPr>
              <a:t>aking data also with </a:t>
            </a:r>
            <a:r>
              <a:rPr lang="en-GB" sz="2200" dirty="0" err="1">
                <a:solidFill>
                  <a:srgbClr val="000000"/>
                </a:solidFill>
                <a:latin typeface="Comic Sans MS" pitchFamily="66" charset="0"/>
              </a:rPr>
              <a:t>Cosmics</a:t>
            </a:r>
            <a:r>
              <a:rPr lang="en-GB" sz="2200" dirty="0">
                <a:solidFill>
                  <a:srgbClr val="000000"/>
                </a:solidFill>
                <a:latin typeface="Comic Sans MS" pitchFamily="66" charset="0"/>
              </a:rPr>
              <a:t> to study detector capability for atm.-</a:t>
            </a:r>
            <a:r>
              <a:rPr lang="en-GB" sz="2200" dirty="0">
                <a:solidFill>
                  <a:srgbClr val="000000"/>
                </a:solidFill>
                <a:latin typeface="Comic Sans MS" pitchFamily="66" charset="0"/>
                <a:sym typeface="Symbol" pitchFamily="18" charset="2"/>
              </a:rPr>
              <a:t> and proton decay search up to June 2013 reaching a total exposure of 0.73 </a:t>
            </a:r>
            <a:r>
              <a:rPr lang="en-GB" sz="2200" dirty="0" err="1">
                <a:solidFill>
                  <a:srgbClr val="000000"/>
                </a:solidFill>
                <a:latin typeface="Comic Sans MS" pitchFamily="66" charset="0"/>
                <a:sym typeface="Symbol" pitchFamily="18" charset="2"/>
              </a:rPr>
              <a:t>kt</a:t>
            </a:r>
            <a:r>
              <a:rPr lang="en-GB" sz="2200" dirty="0">
                <a:solidFill>
                  <a:srgbClr val="000000"/>
                </a:solidFill>
                <a:latin typeface="Comic Sans MS" pitchFamily="66" charset="0"/>
                <a:sym typeface="Symbol" pitchFamily="18" charset="2"/>
              </a:rPr>
              <a:t> year.</a:t>
            </a:r>
          </a:p>
          <a:p>
            <a:pPr marL="277813" indent="-277813" defTabSz="914400" eaLnBrk="0" hangingPunct="0">
              <a:buFont typeface="Comic Sans MS" pitchFamily="66" charset="0"/>
              <a:buChar char="●"/>
            </a:pPr>
            <a:r>
              <a:rPr lang="en-US" sz="2200" dirty="0">
                <a:cs typeface="Comic Sans MS"/>
              </a:rPr>
              <a:t>Total collected CNGS event statistics: 8.6 10</a:t>
            </a:r>
            <a:r>
              <a:rPr lang="en-US" sz="2200" baseline="30000" dirty="0">
                <a:cs typeface="Comic Sans MS"/>
              </a:rPr>
              <a:t>19</a:t>
            </a:r>
            <a:r>
              <a:rPr lang="en-US" sz="2200" dirty="0">
                <a:cs typeface="Comic Sans MS"/>
              </a:rPr>
              <a:t> pot with remarkable detector live-time &gt; 93 % </a:t>
            </a:r>
            <a:endParaRPr lang="en-GB" sz="2200" dirty="0">
              <a:solidFill>
                <a:srgbClr val="000000"/>
              </a:solidFill>
              <a:cs typeface="Comic Sans MS"/>
              <a:sym typeface="Symbol" pitchFamily="18" charset="2"/>
            </a:endParaRPr>
          </a:p>
        </p:txBody>
      </p:sp>
      <p:sp>
        <p:nvSpPr>
          <p:cNvPr id="11" name="Rectangle 6"/>
          <p:cNvSpPr>
            <a:spLocks noChangeArrowheads="1"/>
          </p:cNvSpPr>
          <p:nvPr/>
        </p:nvSpPr>
        <p:spPr bwMode="auto">
          <a:xfrm>
            <a:off x="-11114" y="4507507"/>
            <a:ext cx="5635737" cy="1886670"/>
          </a:xfrm>
          <a:prstGeom prst="rect">
            <a:avLst/>
          </a:prstGeom>
          <a:noFill/>
          <a:ln w="9525">
            <a:noFill/>
            <a:miter lim="800000"/>
            <a:headEnd/>
            <a:tailEnd/>
          </a:ln>
        </p:spPr>
        <p:txBody>
          <a:bodyPr wrap="square">
            <a:spAutoFit/>
          </a:bodyPr>
          <a:lstStyle/>
          <a:p>
            <a:pPr marL="287338" indent="-287338" defTabSz="914400">
              <a:spcAft>
                <a:spcPct val="15000"/>
              </a:spcAft>
              <a:buClr>
                <a:srgbClr val="FF0000"/>
              </a:buClr>
              <a:buSzPct val="150000"/>
              <a:buFont typeface="Comic Sans MS" pitchFamily="66" charset="0"/>
              <a:buChar char="●"/>
            </a:pPr>
            <a:r>
              <a:rPr lang="en-US" sz="2200" dirty="0">
                <a:latin typeface="Comic Sans MS" pitchFamily="66" charset="0"/>
              </a:rPr>
              <a:t>Different </a:t>
            </a:r>
            <a:r>
              <a:rPr lang="en-US" sz="2200" dirty="0" smtClean="0">
                <a:latin typeface="Comic Sans MS" pitchFamily="66" charset="0"/>
              </a:rPr>
              <a:t>operating conditions     successfully tested in the last </a:t>
            </a:r>
            <a:r>
              <a:rPr lang="en-US" sz="2200" dirty="0">
                <a:latin typeface="Comic Sans MS" pitchFamily="66" charset="0"/>
              </a:rPr>
              <a:t>months:</a:t>
            </a:r>
          </a:p>
          <a:p>
            <a:pPr marL="571500" lvl="1" indent="-279400" defTabSz="914400">
              <a:spcAft>
                <a:spcPct val="15000"/>
              </a:spcAft>
              <a:buClr>
                <a:srgbClr val="FF0000"/>
              </a:buClr>
              <a:buSzPct val="120000"/>
              <a:buFont typeface="Wingdings" pitchFamily="2" charset="2"/>
              <a:buChar char="Ø"/>
            </a:pPr>
            <a:r>
              <a:rPr lang="en-US" sz="2200" dirty="0">
                <a:latin typeface="Comic Sans MS" pitchFamily="66" charset="0"/>
              </a:rPr>
              <a:t>Larger drift electric field </a:t>
            </a:r>
            <a:r>
              <a:rPr lang="en-US" sz="2200" dirty="0" smtClean="0">
                <a:latin typeface="Comic Sans MS" pitchFamily="66" charset="0"/>
              </a:rPr>
              <a:t> (</a:t>
            </a:r>
            <a:r>
              <a:rPr lang="en-US" sz="2200" dirty="0">
                <a:latin typeface="Comic Sans MS" pitchFamily="66" charset="0"/>
              </a:rPr>
              <a:t>1 kV/cm</a:t>
            </a:r>
            <a:r>
              <a:rPr lang="en-US" sz="2200" dirty="0" smtClean="0">
                <a:latin typeface="Comic Sans MS" pitchFamily="66" charset="0"/>
              </a:rPr>
              <a:t>) </a:t>
            </a:r>
            <a:endParaRPr lang="en-US" sz="2200" dirty="0">
              <a:solidFill>
                <a:srgbClr val="000000"/>
              </a:solidFill>
              <a:latin typeface="Comic Sans MS" pitchFamily="66" charset="0"/>
              <a:ea typeface="ＭＳ Ｐゴシック" pitchFamily="34" charset="-128"/>
            </a:endParaRPr>
          </a:p>
          <a:p>
            <a:pPr marL="571500" lvl="1" indent="-279400" defTabSz="914400">
              <a:spcAft>
                <a:spcPct val="15000"/>
              </a:spcAft>
              <a:buClr>
                <a:srgbClr val="FF0000"/>
              </a:buClr>
              <a:buSzPct val="120000"/>
              <a:buFont typeface="Wingdings" pitchFamily="2" charset="2"/>
              <a:buChar char="Ø"/>
            </a:pPr>
            <a:r>
              <a:rPr lang="en-US" sz="2200" dirty="0">
                <a:latin typeface="Comic Sans MS" pitchFamily="66" charset="0"/>
              </a:rPr>
              <a:t> </a:t>
            </a:r>
            <a:r>
              <a:rPr lang="en-US" sz="2200" dirty="0" smtClean="0">
                <a:latin typeface="Comic Sans MS" pitchFamily="66" charset="0"/>
              </a:rPr>
              <a:t>New </a:t>
            </a:r>
            <a:r>
              <a:rPr lang="en-US" sz="2200" dirty="0">
                <a:latin typeface="Comic Sans MS" pitchFamily="66" charset="0"/>
              </a:rPr>
              <a:t>pump for LAr </a:t>
            </a:r>
            <a:r>
              <a:rPr lang="en-US" sz="2200" dirty="0" smtClean="0">
                <a:latin typeface="Comic Sans MS" pitchFamily="66" charset="0"/>
              </a:rPr>
              <a:t>purification </a:t>
            </a:r>
            <a:r>
              <a:rPr lang="en-US" sz="2200" dirty="0" smtClean="0">
                <a:solidFill>
                  <a:srgbClr val="000000"/>
                </a:solidFill>
                <a:latin typeface="Comic Sans MS" pitchFamily="66" charset="0"/>
                <a:ea typeface="ＭＳ Ｐゴシック" pitchFamily="34" charset="-128"/>
                <a:sym typeface="Wingdings"/>
              </a:rPr>
              <a:t>allowing </a:t>
            </a:r>
            <a:r>
              <a:rPr lang="en-US" sz="2200" dirty="0">
                <a:solidFill>
                  <a:srgbClr val="000000"/>
                </a:solidFill>
                <a:latin typeface="Comic Sans MS" pitchFamily="66" charset="0"/>
                <a:ea typeface="ＭＳ Ｐゴシック" pitchFamily="34" charset="-128"/>
                <a:sym typeface="Wingdings"/>
              </a:rPr>
              <a:t>to exceed</a:t>
            </a:r>
            <a:r>
              <a:rPr lang="en-US" sz="2200" dirty="0">
                <a:solidFill>
                  <a:srgbClr val="000000"/>
                </a:solidFill>
                <a:latin typeface="Symbol" pitchFamily="18" charset="2"/>
                <a:ea typeface="ＭＳ Ｐゴシック" pitchFamily="34" charset="-128"/>
              </a:rPr>
              <a:t>  </a:t>
            </a:r>
            <a:r>
              <a:rPr lang="en-US" sz="2200" dirty="0" err="1">
                <a:solidFill>
                  <a:srgbClr val="000000"/>
                </a:solidFill>
                <a:latin typeface="Symbol" pitchFamily="18" charset="2"/>
                <a:ea typeface="ＭＳ Ｐゴシック" pitchFamily="34" charset="-128"/>
              </a:rPr>
              <a:t>t</a:t>
            </a:r>
            <a:r>
              <a:rPr lang="en-US" sz="2200" baseline="-25000" dirty="0" err="1">
                <a:solidFill>
                  <a:srgbClr val="000000"/>
                </a:solidFill>
                <a:latin typeface="Comic Sans MS" pitchFamily="66" charset="0"/>
                <a:ea typeface="ＭＳ Ｐゴシック" pitchFamily="34" charset="-128"/>
              </a:rPr>
              <a:t>ele</a:t>
            </a:r>
            <a:r>
              <a:rPr lang="en-US" sz="2200" dirty="0">
                <a:solidFill>
                  <a:srgbClr val="000000"/>
                </a:solidFill>
                <a:latin typeface="Comic Sans MS" pitchFamily="66" charset="0"/>
                <a:ea typeface="ＭＳ Ｐゴシック" pitchFamily="34" charset="-128"/>
              </a:rPr>
              <a:t> &gt; 7ms </a:t>
            </a:r>
            <a:endParaRPr lang="en-US" sz="2200" dirty="0">
              <a:latin typeface="Comic Sans MS" pitchFamily="66" charset="0"/>
            </a:endParaRPr>
          </a:p>
        </p:txBody>
      </p:sp>
      <p:sp>
        <p:nvSpPr>
          <p:cNvPr id="12" name="Content Placeholder 8"/>
          <p:cNvSpPr>
            <a:spLocks/>
          </p:cNvSpPr>
          <p:nvPr/>
        </p:nvSpPr>
        <p:spPr bwMode="auto">
          <a:xfrm>
            <a:off x="19111" y="4962410"/>
            <a:ext cx="9906000" cy="1624128"/>
          </a:xfrm>
          <a:prstGeom prst="rect">
            <a:avLst/>
          </a:prstGeom>
          <a:noFill/>
          <a:ln w="9525">
            <a:noFill/>
            <a:miter lim="800000"/>
            <a:headEnd/>
            <a:tailEnd/>
          </a:ln>
        </p:spPr>
        <p:txBody>
          <a:bodyPr/>
          <a:lstStyle/>
          <a:p>
            <a:pPr marL="292100" indent="-292100" defTabSz="914400" eaLnBrk="0" hangingPunct="0">
              <a:spcBef>
                <a:spcPct val="20000"/>
              </a:spcBef>
              <a:buClr>
                <a:srgbClr val="FF0000"/>
              </a:buClr>
              <a:buSzPct val="150000"/>
              <a:buFont typeface="Comic Sans MS" pitchFamily="66" charset="0"/>
              <a:buChar char="●"/>
            </a:pPr>
            <a:endParaRPr lang="en-GB" sz="2200" dirty="0">
              <a:latin typeface="Comic Sans MS" pitchFamily="66" charset="0"/>
              <a:sym typeface="Symbol" pitchFamily="18" charset="2"/>
            </a:endParaRPr>
          </a:p>
        </p:txBody>
      </p:sp>
      <p:sp>
        <p:nvSpPr>
          <p:cNvPr id="4" name="Footer Placeholder 3"/>
          <p:cNvSpPr>
            <a:spLocks noGrp="1"/>
          </p:cNvSpPr>
          <p:nvPr>
            <p:ph type="ftr" sz="quarter" idx="11"/>
          </p:nvPr>
        </p:nvSpPr>
        <p:spPr/>
        <p:txBody>
          <a:bodyPr/>
          <a:lstStyle/>
          <a:p>
            <a:r>
              <a:rPr lang="en-US" smtClean="0"/>
              <a:t>NNN13 Kavli IPMU, 11-13 November 2013</a:t>
            </a:r>
            <a:endParaRPr lang="en-US" dirty="0"/>
          </a:p>
        </p:txBody>
      </p:sp>
      <p:sp>
        <p:nvSpPr>
          <p:cNvPr id="13" name="Slide Number Placeholder 12"/>
          <p:cNvSpPr>
            <a:spLocks noGrp="1"/>
          </p:cNvSpPr>
          <p:nvPr>
            <p:ph type="sldNum" sz="quarter" idx="12"/>
          </p:nvPr>
        </p:nvSpPr>
        <p:spPr/>
        <p:txBody>
          <a:bodyPr/>
          <a:lstStyle/>
          <a:p>
            <a:fld id="{32E078FD-697A-2C4E-8882-8A2428AF562E}" type="slidenum">
              <a:rPr lang="en-US" smtClean="0"/>
              <a:pPr/>
              <a:t>5</a:t>
            </a:fld>
            <a:endParaRPr lang="en-US"/>
          </a:p>
        </p:txBody>
      </p:sp>
      <p:cxnSp>
        <p:nvCxnSpPr>
          <p:cNvPr id="20" name="Straight Arrow Connector 19"/>
          <p:cNvCxnSpPr/>
          <p:nvPr/>
        </p:nvCxnSpPr>
        <p:spPr bwMode="auto">
          <a:xfrm flipH="1">
            <a:off x="8943314" y="4152129"/>
            <a:ext cx="0" cy="42386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6" name="Rectangle 6"/>
          <p:cNvSpPr>
            <a:spLocks noChangeArrowheads="1"/>
          </p:cNvSpPr>
          <p:nvPr/>
        </p:nvSpPr>
        <p:spPr bwMode="auto">
          <a:xfrm>
            <a:off x="9474" y="3596061"/>
            <a:ext cx="5615150" cy="769441"/>
          </a:xfrm>
          <a:prstGeom prst="rect">
            <a:avLst/>
          </a:prstGeom>
          <a:noFill/>
          <a:ln w="9525">
            <a:noFill/>
            <a:miter lim="800000"/>
            <a:headEnd/>
            <a:tailEnd/>
          </a:ln>
        </p:spPr>
        <p:txBody>
          <a:bodyPr wrap="square">
            <a:spAutoFit/>
          </a:bodyPr>
          <a:lstStyle/>
          <a:p>
            <a:pPr marL="287338" indent="-287338" defTabSz="914400">
              <a:spcAft>
                <a:spcPct val="15000"/>
              </a:spcAft>
              <a:buClr>
                <a:srgbClr val="FF0000"/>
              </a:buClr>
              <a:buSzPct val="150000"/>
              <a:buFont typeface="Comic Sans MS" pitchFamily="66" charset="0"/>
              <a:buChar char="●"/>
            </a:pPr>
            <a:r>
              <a:rPr lang="en-US" sz="2200" dirty="0" err="1">
                <a:solidFill>
                  <a:srgbClr val="000000"/>
                </a:solidFill>
                <a:latin typeface="Symbol" panose="05050102010706020507" pitchFamily="18" charset="2"/>
                <a:ea typeface="ＭＳ Ｐゴシック" pitchFamily="34" charset="-128"/>
                <a:cs typeface="Comic Sans MS"/>
              </a:rPr>
              <a:t>t</a:t>
            </a:r>
            <a:r>
              <a:rPr lang="en-US" sz="2200" baseline="-25000" dirty="0" err="1">
                <a:solidFill>
                  <a:srgbClr val="000000"/>
                </a:solidFill>
                <a:latin typeface="Comic Sans MS" panose="030F0702030302020204" pitchFamily="66" charset="0"/>
                <a:ea typeface="ＭＳ Ｐゴシック" pitchFamily="34" charset="-128"/>
                <a:cs typeface="Comic Sans MS"/>
              </a:rPr>
              <a:t>ele</a:t>
            </a:r>
            <a:r>
              <a:rPr lang="en-US" sz="2200" dirty="0">
                <a:solidFill>
                  <a:srgbClr val="000000"/>
                </a:solidFill>
                <a:latin typeface="Comic Sans MS" panose="030F0702030302020204" pitchFamily="66" charset="0"/>
                <a:ea typeface="ＭＳ Ｐゴシック" pitchFamily="34" charset="-128"/>
                <a:cs typeface="Comic Sans MS"/>
              </a:rPr>
              <a:t> &gt; 5ms  (~60 </a:t>
            </a:r>
            <a:r>
              <a:rPr lang="en-US" sz="2200" dirty="0" err="1">
                <a:solidFill>
                  <a:srgbClr val="000000"/>
                </a:solidFill>
                <a:latin typeface="Comic Sans MS" panose="030F0702030302020204" pitchFamily="66" charset="0"/>
                <a:ea typeface="ＭＳ Ｐゴシック" pitchFamily="34" charset="-128"/>
                <a:cs typeface="Comic Sans MS"/>
              </a:rPr>
              <a:t>ppt</a:t>
            </a:r>
            <a:r>
              <a:rPr lang="en-US" sz="2200" dirty="0">
                <a:solidFill>
                  <a:srgbClr val="000000"/>
                </a:solidFill>
                <a:latin typeface="Comic Sans MS" panose="030F0702030302020204" pitchFamily="66" charset="0"/>
                <a:ea typeface="ＭＳ Ｐゴシック" pitchFamily="34" charset="-128"/>
                <a:cs typeface="Comic Sans MS"/>
              </a:rPr>
              <a:t> [O2] </a:t>
            </a:r>
            <a:r>
              <a:rPr lang="en-US" sz="2200" dirty="0" err="1">
                <a:solidFill>
                  <a:srgbClr val="000000"/>
                </a:solidFill>
                <a:latin typeface="Comic Sans MS" panose="030F0702030302020204" pitchFamily="66" charset="0"/>
                <a:ea typeface="ＭＳ Ｐゴシック" pitchFamily="34" charset="-128"/>
                <a:cs typeface="Comic Sans MS"/>
              </a:rPr>
              <a:t>eq</a:t>
            </a:r>
            <a:r>
              <a:rPr lang="en-US" sz="2200" dirty="0">
                <a:solidFill>
                  <a:srgbClr val="000000"/>
                </a:solidFill>
                <a:latin typeface="Comic Sans MS" panose="030F0702030302020204" pitchFamily="66" charset="0"/>
                <a:ea typeface="ＭＳ Ｐゴシック" pitchFamily="34" charset="-128"/>
                <a:cs typeface="Comic Sans MS"/>
              </a:rPr>
              <a:t>): maximum charge </a:t>
            </a:r>
            <a:r>
              <a:rPr lang="en-US" sz="2200" dirty="0" smtClean="0">
                <a:solidFill>
                  <a:srgbClr val="000000"/>
                </a:solidFill>
                <a:latin typeface="Comic Sans MS" panose="030F0702030302020204" pitchFamily="66" charset="0"/>
                <a:ea typeface="ＭＳ Ｐゴシック" pitchFamily="34" charset="-128"/>
                <a:cs typeface="Comic Sans MS"/>
              </a:rPr>
              <a:t>attenuation of     17</a:t>
            </a:r>
            <a:r>
              <a:rPr lang="en-US" sz="2200" dirty="0">
                <a:solidFill>
                  <a:srgbClr val="000000"/>
                </a:solidFill>
                <a:latin typeface="Comic Sans MS" panose="030F0702030302020204" pitchFamily="66" charset="0"/>
                <a:ea typeface="ＭＳ Ｐゴシック" pitchFamily="34" charset="-128"/>
                <a:cs typeface="Comic Sans MS"/>
              </a:rPr>
              <a:t>% at 1.5m </a:t>
            </a:r>
          </a:p>
        </p:txBody>
      </p:sp>
    </p:spTree>
    <p:extLst>
      <p:ext uri="{BB962C8B-B14F-4D97-AF65-F5344CB8AC3E}">
        <p14:creationId xmlns:p14="http://schemas.microsoft.com/office/powerpoint/2010/main" val="328855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nodePh="1">
                                  <p:stCondLst>
                                    <p:cond delay="0"/>
                                  </p:stCondLst>
                                  <p:endCondLst>
                                    <p:cond evt="begin" delay="0">
                                      <p:tn val="27"/>
                                    </p:cond>
                                  </p:end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p:bldP spid="12" grpId="0"/>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T600 run at LNGS: </a:t>
            </a:r>
            <a:r>
              <a:rPr lang="en-US" dirty="0"/>
              <a:t>f</a:t>
            </a:r>
            <a:r>
              <a:rPr lang="en-US" dirty="0" smtClean="0"/>
              <a:t>irst </a:t>
            </a:r>
            <a:r>
              <a:rPr lang="en-US" dirty="0"/>
              <a:t>p</a:t>
            </a:r>
            <a:r>
              <a:rPr lang="en-US" dirty="0" smtClean="0"/>
              <a:t>ublications</a:t>
            </a:r>
            <a:endParaRPr lang="en-US" dirty="0"/>
          </a:p>
        </p:txBody>
      </p:sp>
      <p:sp>
        <p:nvSpPr>
          <p:cNvPr id="3" name="Content Placeholder 2"/>
          <p:cNvSpPr>
            <a:spLocks noGrp="1"/>
          </p:cNvSpPr>
          <p:nvPr>
            <p:ph idx="1"/>
          </p:nvPr>
        </p:nvSpPr>
        <p:spPr>
          <a:xfrm>
            <a:off x="0" y="496580"/>
            <a:ext cx="9906000" cy="4974313"/>
          </a:xfrm>
        </p:spPr>
        <p:txBody>
          <a:bodyPr/>
          <a:lstStyle/>
          <a:p>
            <a:pPr algn="just">
              <a:lnSpc>
                <a:spcPct val="104000"/>
              </a:lnSpc>
              <a:spcBef>
                <a:spcPts val="0"/>
              </a:spcBef>
              <a:spcAft>
                <a:spcPts val="0"/>
              </a:spcAft>
              <a:buSzPct val="100000"/>
              <a:buFont typeface="Arial" charset="0"/>
              <a:buAutoNum type="arabicPeriod"/>
            </a:pPr>
            <a:r>
              <a:rPr lang="en-GB" sz="2200" dirty="0" smtClean="0">
                <a:solidFill>
                  <a:srgbClr val="ED1005"/>
                </a:solidFill>
                <a:latin typeface="Comic Sans MS"/>
                <a:cs typeface="Comic Sans MS"/>
              </a:rPr>
              <a:t>“</a:t>
            </a:r>
            <a:r>
              <a:rPr lang="en-US" sz="2200" dirty="0" smtClean="0">
                <a:solidFill>
                  <a:srgbClr val="F21C00"/>
                </a:solidFill>
                <a:latin typeface="Comic Sans MS"/>
                <a:cs typeface="Comic Sans MS"/>
              </a:rPr>
              <a:t>Underground operation of the ICARUS T600 LAr-TPC: first results</a:t>
            </a:r>
            <a:r>
              <a:rPr lang="en-GB" sz="2200" dirty="0" smtClean="0">
                <a:solidFill>
                  <a:srgbClr val="ED1005"/>
                </a:solidFill>
                <a:latin typeface="Comic Sans MS"/>
                <a:cs typeface="Comic Sans MS"/>
              </a:rPr>
              <a:t>”</a:t>
            </a:r>
            <a:r>
              <a:rPr lang="en-US" sz="2200" dirty="0">
                <a:latin typeface="Comic Sans MS"/>
                <a:cs typeface="Comic Sans MS"/>
              </a:rPr>
              <a:t>, </a:t>
            </a:r>
            <a:r>
              <a:rPr lang="en-GB" sz="2000" dirty="0" smtClean="0">
                <a:latin typeface="Comic Sans MS"/>
                <a:cs typeface="Comic Sans MS"/>
              </a:rPr>
              <a:t>JINST </a:t>
            </a:r>
            <a:r>
              <a:rPr lang="en-US" sz="2000" b="1" dirty="0">
                <a:latin typeface="Comic Sans MS"/>
                <a:cs typeface="Comic Sans MS"/>
              </a:rPr>
              <a:t>6</a:t>
            </a:r>
            <a:r>
              <a:rPr lang="en-US" sz="2000" b="1" dirty="0" smtClean="0">
                <a:latin typeface="Comic Sans MS"/>
                <a:cs typeface="Comic Sans MS"/>
              </a:rPr>
              <a:t> </a:t>
            </a:r>
            <a:r>
              <a:rPr lang="en-US" sz="2000" dirty="0">
                <a:latin typeface="Comic Sans MS"/>
                <a:cs typeface="Comic Sans MS"/>
              </a:rPr>
              <a:t>(</a:t>
            </a:r>
            <a:r>
              <a:rPr lang="en-US" sz="2000" dirty="0" smtClean="0">
                <a:latin typeface="Comic Sans MS"/>
                <a:cs typeface="Comic Sans MS"/>
              </a:rPr>
              <a:t>2011) P07011.</a:t>
            </a:r>
            <a:endParaRPr lang="en-US" sz="2000" dirty="0">
              <a:latin typeface="Comic Sans MS"/>
              <a:cs typeface="Comic Sans MS"/>
            </a:endParaRPr>
          </a:p>
          <a:p>
            <a:pPr algn="just">
              <a:lnSpc>
                <a:spcPct val="104000"/>
              </a:lnSpc>
              <a:spcBef>
                <a:spcPts val="0"/>
              </a:spcBef>
              <a:spcAft>
                <a:spcPts val="0"/>
              </a:spcAft>
              <a:buSzPct val="100000"/>
              <a:buFont typeface="Arial" charset="0"/>
              <a:buAutoNum type="arabicPeriod"/>
            </a:pPr>
            <a:r>
              <a:rPr lang="en-GB" sz="2200" dirty="0" smtClean="0">
                <a:solidFill>
                  <a:srgbClr val="ED1005"/>
                </a:solidFill>
                <a:latin typeface="Comic Sans MS"/>
                <a:cs typeface="Comic Sans MS"/>
              </a:rPr>
              <a:t>“</a:t>
            </a:r>
            <a:r>
              <a:rPr lang="en-US" sz="2200" dirty="0" smtClean="0">
                <a:solidFill>
                  <a:srgbClr val="F21C00"/>
                </a:solidFill>
                <a:latin typeface="Comic Sans MS"/>
                <a:cs typeface="Comic Sans MS"/>
              </a:rPr>
              <a:t>A search for the analogue to Cherenkov radiation by high energy neutrinos at superluminal speeds in ICARUS</a:t>
            </a:r>
            <a:r>
              <a:rPr lang="en-GB" sz="2200" dirty="0" smtClean="0">
                <a:solidFill>
                  <a:srgbClr val="ED1005"/>
                </a:solidFill>
                <a:latin typeface="Comic Sans MS"/>
                <a:cs typeface="Comic Sans MS"/>
              </a:rPr>
              <a:t>”</a:t>
            </a:r>
            <a:r>
              <a:rPr lang="en-US" sz="2200" dirty="0">
                <a:latin typeface="Comic Sans MS"/>
                <a:cs typeface="Comic Sans MS"/>
              </a:rPr>
              <a:t>, </a:t>
            </a:r>
            <a:r>
              <a:rPr lang="en-GB" sz="2000" dirty="0" smtClean="0">
                <a:latin typeface="Comic Sans MS"/>
                <a:cs typeface="Comic Sans MS"/>
              </a:rPr>
              <a:t>PLB 711</a:t>
            </a:r>
            <a:r>
              <a:rPr lang="en-US" sz="2000" b="1" dirty="0" smtClean="0">
                <a:latin typeface="Comic Sans MS"/>
                <a:cs typeface="Comic Sans MS"/>
              </a:rPr>
              <a:t> </a:t>
            </a:r>
            <a:r>
              <a:rPr lang="en-US" sz="2000" dirty="0">
                <a:latin typeface="Comic Sans MS"/>
                <a:cs typeface="Comic Sans MS"/>
              </a:rPr>
              <a:t>(</a:t>
            </a:r>
            <a:r>
              <a:rPr lang="en-US" sz="2000" dirty="0" smtClean="0">
                <a:latin typeface="Comic Sans MS"/>
                <a:cs typeface="Comic Sans MS"/>
              </a:rPr>
              <a:t>2012) 270.</a:t>
            </a:r>
            <a:endParaRPr lang="en-US" sz="2000" dirty="0">
              <a:latin typeface="Comic Sans MS"/>
              <a:cs typeface="Comic Sans MS"/>
            </a:endParaRPr>
          </a:p>
          <a:p>
            <a:pPr algn="just">
              <a:lnSpc>
                <a:spcPct val="104000"/>
              </a:lnSpc>
              <a:spcBef>
                <a:spcPts val="0"/>
              </a:spcBef>
              <a:spcAft>
                <a:spcPts val="0"/>
              </a:spcAft>
              <a:buSzPct val="100000"/>
              <a:buFont typeface="Arial" charset="0"/>
              <a:buAutoNum type="arabicPeriod"/>
            </a:pPr>
            <a:r>
              <a:rPr lang="en-GB" sz="2200" dirty="0" smtClean="0">
                <a:solidFill>
                  <a:srgbClr val="ED1005"/>
                </a:solidFill>
                <a:latin typeface="Comic Sans MS"/>
                <a:cs typeface="Comic Sans MS"/>
              </a:rPr>
              <a:t>“</a:t>
            </a:r>
            <a:r>
              <a:rPr lang="it-IT" sz="2200" dirty="0" err="1" smtClean="0">
                <a:solidFill>
                  <a:srgbClr val="F21C00"/>
                </a:solidFill>
                <a:latin typeface="Comic Sans MS"/>
                <a:cs typeface="Comic Sans MS"/>
              </a:rPr>
              <a:t>Measurement</a:t>
            </a:r>
            <a:r>
              <a:rPr lang="it-IT" sz="2200" dirty="0" smtClean="0">
                <a:solidFill>
                  <a:srgbClr val="F21C00"/>
                </a:solidFill>
                <a:latin typeface="Comic Sans MS"/>
                <a:cs typeface="Comic Sans MS"/>
              </a:rPr>
              <a:t> of neutrino </a:t>
            </a:r>
            <a:r>
              <a:rPr lang="it-IT" sz="2200" dirty="0" err="1" smtClean="0">
                <a:solidFill>
                  <a:srgbClr val="F21C00"/>
                </a:solidFill>
                <a:latin typeface="Comic Sans MS"/>
                <a:cs typeface="Comic Sans MS"/>
              </a:rPr>
              <a:t>velocity</a:t>
            </a:r>
            <a:r>
              <a:rPr lang="it-IT" sz="2200" dirty="0" smtClean="0">
                <a:solidFill>
                  <a:srgbClr val="F21C00"/>
                </a:solidFill>
                <a:latin typeface="Comic Sans MS"/>
                <a:cs typeface="Comic Sans MS"/>
              </a:rPr>
              <a:t> with the ICARUS detector </a:t>
            </a:r>
            <a:r>
              <a:rPr lang="it-IT" sz="2200" dirty="0" err="1" smtClean="0">
                <a:solidFill>
                  <a:srgbClr val="F21C00"/>
                </a:solidFill>
                <a:latin typeface="Comic Sans MS"/>
                <a:cs typeface="Comic Sans MS"/>
              </a:rPr>
              <a:t>at</a:t>
            </a:r>
            <a:r>
              <a:rPr lang="it-IT" sz="2200" dirty="0" smtClean="0">
                <a:solidFill>
                  <a:srgbClr val="F21C00"/>
                </a:solidFill>
                <a:latin typeface="Comic Sans MS"/>
                <a:cs typeface="Comic Sans MS"/>
              </a:rPr>
              <a:t> the CNGS </a:t>
            </a:r>
            <a:r>
              <a:rPr lang="it-IT" sz="2200" dirty="0" err="1" smtClean="0">
                <a:solidFill>
                  <a:srgbClr val="F21C00"/>
                </a:solidFill>
                <a:latin typeface="Comic Sans MS"/>
                <a:cs typeface="Comic Sans MS"/>
              </a:rPr>
              <a:t>beam</a:t>
            </a:r>
            <a:r>
              <a:rPr lang="en-GB" sz="2200" dirty="0" smtClean="0">
                <a:solidFill>
                  <a:srgbClr val="ED1005"/>
                </a:solidFill>
                <a:latin typeface="Comic Sans MS"/>
                <a:cs typeface="Comic Sans MS"/>
              </a:rPr>
              <a:t>”</a:t>
            </a:r>
            <a:r>
              <a:rPr lang="it-IT" sz="2200" dirty="0">
                <a:latin typeface="Comic Sans MS"/>
                <a:cs typeface="Comic Sans MS"/>
              </a:rPr>
              <a:t>, </a:t>
            </a:r>
            <a:r>
              <a:rPr lang="en-GB" sz="2000" dirty="0" smtClean="0">
                <a:latin typeface="Comic Sans MS"/>
                <a:cs typeface="Comic Sans MS"/>
              </a:rPr>
              <a:t>PLB 713</a:t>
            </a:r>
            <a:r>
              <a:rPr lang="en-US" sz="2000" b="1" dirty="0" smtClean="0">
                <a:latin typeface="Comic Sans MS"/>
                <a:cs typeface="Comic Sans MS"/>
              </a:rPr>
              <a:t> </a:t>
            </a:r>
            <a:r>
              <a:rPr lang="en-US" sz="2000" dirty="0">
                <a:latin typeface="Comic Sans MS"/>
                <a:cs typeface="Comic Sans MS"/>
              </a:rPr>
              <a:t>(</a:t>
            </a:r>
            <a:r>
              <a:rPr lang="en-US" sz="2000" dirty="0" smtClean="0">
                <a:latin typeface="Comic Sans MS"/>
                <a:cs typeface="Comic Sans MS"/>
              </a:rPr>
              <a:t>2012) 17</a:t>
            </a:r>
            <a:r>
              <a:rPr lang="en-US" sz="2200" dirty="0" smtClean="0">
                <a:latin typeface="Comic Sans MS"/>
                <a:cs typeface="Comic Sans MS"/>
              </a:rPr>
              <a:t>.</a:t>
            </a:r>
            <a:endParaRPr lang="en-US" sz="2200" dirty="0">
              <a:latin typeface="Comic Sans MS"/>
              <a:cs typeface="Comic Sans MS"/>
            </a:endParaRPr>
          </a:p>
          <a:p>
            <a:pPr algn="just">
              <a:lnSpc>
                <a:spcPts val="2640"/>
              </a:lnSpc>
              <a:spcBef>
                <a:spcPts val="0"/>
              </a:spcBef>
              <a:spcAft>
                <a:spcPts val="0"/>
              </a:spcAft>
              <a:buSzPct val="100000"/>
              <a:buFont typeface="Arial" charset="0"/>
              <a:buAutoNum type="arabicPeriod"/>
            </a:pPr>
            <a:r>
              <a:rPr lang="en-GB" sz="2200" dirty="0" smtClean="0">
                <a:solidFill>
                  <a:srgbClr val="ED1005"/>
                </a:solidFill>
                <a:cs typeface="Comic Sans MS"/>
              </a:rPr>
              <a:t>“</a:t>
            </a:r>
            <a:r>
              <a:rPr lang="it-IT" sz="2200" dirty="0" smtClean="0">
                <a:solidFill>
                  <a:srgbClr val="F21C00"/>
                </a:solidFill>
                <a:cs typeface="Comic Sans MS"/>
              </a:rPr>
              <a:t>Precision </a:t>
            </a:r>
            <a:r>
              <a:rPr lang="it-IT" sz="2200" dirty="0" err="1" smtClean="0">
                <a:solidFill>
                  <a:srgbClr val="F21C00"/>
                </a:solidFill>
                <a:cs typeface="Comic Sans MS"/>
              </a:rPr>
              <a:t>measurement</a:t>
            </a:r>
            <a:r>
              <a:rPr lang="it-IT" sz="2200" dirty="0" smtClean="0">
                <a:solidFill>
                  <a:srgbClr val="F21C00"/>
                </a:solidFill>
                <a:cs typeface="Comic Sans MS"/>
              </a:rPr>
              <a:t> </a:t>
            </a:r>
            <a:r>
              <a:rPr lang="it-IT" sz="2200" dirty="0">
                <a:solidFill>
                  <a:srgbClr val="F21C00"/>
                </a:solidFill>
                <a:cs typeface="Comic Sans MS"/>
              </a:rPr>
              <a:t>of </a:t>
            </a:r>
            <a:r>
              <a:rPr lang="it-IT" sz="2200" dirty="0" smtClean="0">
                <a:solidFill>
                  <a:srgbClr val="F21C00"/>
                </a:solidFill>
                <a:cs typeface="Comic Sans MS"/>
              </a:rPr>
              <a:t>the neutrino </a:t>
            </a:r>
            <a:r>
              <a:rPr lang="it-IT" sz="2200" dirty="0" err="1">
                <a:solidFill>
                  <a:srgbClr val="F21C00"/>
                </a:solidFill>
                <a:cs typeface="Comic Sans MS"/>
              </a:rPr>
              <a:t>velocity</a:t>
            </a:r>
            <a:r>
              <a:rPr lang="it-IT" sz="2200" dirty="0">
                <a:solidFill>
                  <a:srgbClr val="F21C00"/>
                </a:solidFill>
                <a:cs typeface="Comic Sans MS"/>
              </a:rPr>
              <a:t> with the ICARUS detector </a:t>
            </a:r>
            <a:r>
              <a:rPr lang="it-IT" sz="2200" dirty="0" smtClean="0">
                <a:solidFill>
                  <a:srgbClr val="F21C00"/>
                </a:solidFill>
                <a:cs typeface="Comic Sans MS"/>
              </a:rPr>
              <a:t>in </a:t>
            </a:r>
            <a:r>
              <a:rPr lang="it-IT" sz="2200" dirty="0">
                <a:solidFill>
                  <a:srgbClr val="F21C00"/>
                </a:solidFill>
                <a:cs typeface="Comic Sans MS"/>
              </a:rPr>
              <a:t>the CNGS </a:t>
            </a:r>
            <a:r>
              <a:rPr lang="it-IT" sz="2200" dirty="0" err="1">
                <a:solidFill>
                  <a:srgbClr val="F21C00"/>
                </a:solidFill>
                <a:cs typeface="Comic Sans MS"/>
              </a:rPr>
              <a:t>beam</a:t>
            </a:r>
            <a:r>
              <a:rPr lang="en-GB" sz="2200" dirty="0">
                <a:solidFill>
                  <a:srgbClr val="ED1005"/>
                </a:solidFill>
                <a:cs typeface="Comic Sans MS"/>
              </a:rPr>
              <a:t>”</a:t>
            </a:r>
            <a:r>
              <a:rPr lang="en-US" sz="2200" dirty="0" smtClean="0">
                <a:latin typeface="Comic Sans MS"/>
                <a:cs typeface="Comic Sans MS"/>
              </a:rPr>
              <a:t>, </a:t>
            </a:r>
            <a:r>
              <a:rPr lang="en-US" sz="2000" dirty="0" smtClean="0">
                <a:latin typeface="Comic Sans MS"/>
                <a:cs typeface="Comic Sans MS"/>
              </a:rPr>
              <a:t>JHEP 11 </a:t>
            </a:r>
            <a:r>
              <a:rPr lang="en-US" sz="2000" dirty="0">
                <a:latin typeface="Comic Sans MS"/>
                <a:cs typeface="Comic Sans MS"/>
              </a:rPr>
              <a:t>(</a:t>
            </a:r>
            <a:r>
              <a:rPr lang="en-US" sz="2000" dirty="0" smtClean="0">
                <a:latin typeface="Comic Sans MS"/>
                <a:cs typeface="Comic Sans MS"/>
              </a:rPr>
              <a:t>2012) 049</a:t>
            </a:r>
            <a:r>
              <a:rPr lang="en-US" sz="2200" dirty="0" smtClean="0">
                <a:latin typeface="Comic Sans MS"/>
                <a:cs typeface="Comic Sans MS"/>
              </a:rPr>
              <a:t>.</a:t>
            </a:r>
            <a:endParaRPr lang="en-US" sz="2200" dirty="0">
              <a:latin typeface="Comic Sans MS"/>
              <a:cs typeface="Comic Sans MS"/>
            </a:endParaRPr>
          </a:p>
          <a:p>
            <a:pPr algn="just">
              <a:lnSpc>
                <a:spcPct val="104000"/>
              </a:lnSpc>
              <a:spcBef>
                <a:spcPts val="0"/>
              </a:spcBef>
              <a:spcAft>
                <a:spcPts val="0"/>
              </a:spcAft>
              <a:buSzPct val="100000"/>
              <a:buFont typeface="Arial" charset="0"/>
              <a:buAutoNum type="arabicPeriod"/>
            </a:pPr>
            <a:r>
              <a:rPr lang="en-GB" sz="2200" dirty="0" smtClean="0">
                <a:solidFill>
                  <a:srgbClr val="ED1005"/>
                </a:solidFill>
                <a:latin typeface="Comic Sans MS"/>
                <a:cs typeface="Comic Sans MS"/>
              </a:rPr>
              <a:t>“</a:t>
            </a:r>
            <a:r>
              <a:rPr lang="it-IT" sz="2200" dirty="0" smtClean="0">
                <a:solidFill>
                  <a:srgbClr val="F21C00"/>
                </a:solidFill>
                <a:latin typeface="Comic Sans MS"/>
                <a:cs typeface="Comic Sans MS"/>
              </a:rPr>
              <a:t>Precise 3D </a:t>
            </a:r>
            <a:r>
              <a:rPr lang="it-IT" sz="2200" dirty="0" err="1">
                <a:solidFill>
                  <a:srgbClr val="F21C00"/>
                </a:solidFill>
                <a:latin typeface="Comic Sans MS"/>
                <a:cs typeface="Comic Sans MS"/>
              </a:rPr>
              <a:t>R</a:t>
            </a:r>
            <a:r>
              <a:rPr lang="it-IT" sz="2200" dirty="0" err="1" smtClean="0">
                <a:solidFill>
                  <a:srgbClr val="F21C00"/>
                </a:solidFill>
                <a:latin typeface="Comic Sans MS"/>
                <a:cs typeface="Comic Sans MS"/>
              </a:rPr>
              <a:t>econstruction</a:t>
            </a:r>
            <a:r>
              <a:rPr lang="it-IT" sz="2200" dirty="0" smtClean="0">
                <a:solidFill>
                  <a:srgbClr val="F21C00"/>
                </a:solidFill>
                <a:latin typeface="Comic Sans MS"/>
                <a:cs typeface="Comic Sans MS"/>
              </a:rPr>
              <a:t> </a:t>
            </a:r>
            <a:r>
              <a:rPr lang="it-IT" sz="2200" dirty="0" err="1" smtClean="0">
                <a:solidFill>
                  <a:srgbClr val="F21C00"/>
                </a:solidFill>
                <a:latin typeface="Comic Sans MS"/>
                <a:cs typeface="Comic Sans MS"/>
              </a:rPr>
              <a:t>Algorithm</a:t>
            </a:r>
            <a:r>
              <a:rPr lang="it-IT" sz="2200" dirty="0" smtClean="0">
                <a:solidFill>
                  <a:srgbClr val="F21C00"/>
                </a:solidFill>
                <a:latin typeface="Comic Sans MS"/>
                <a:cs typeface="Comic Sans MS"/>
              </a:rPr>
              <a:t> for the ICARUS </a:t>
            </a:r>
            <a:r>
              <a:rPr lang="it-IT" sz="2200" dirty="0">
                <a:solidFill>
                  <a:srgbClr val="F21C00"/>
                </a:solidFill>
                <a:latin typeface="Comic Sans MS"/>
                <a:cs typeface="Comic Sans MS"/>
              </a:rPr>
              <a:t>T600 </a:t>
            </a:r>
            <a:r>
              <a:rPr lang="it-IT" sz="2200" dirty="0" smtClean="0">
                <a:solidFill>
                  <a:srgbClr val="F21C00"/>
                </a:solidFill>
                <a:latin typeface="Comic Sans MS"/>
                <a:cs typeface="Comic Sans MS"/>
              </a:rPr>
              <a:t>Liquid Argon Time </a:t>
            </a:r>
            <a:r>
              <a:rPr lang="it-IT" sz="2200" dirty="0" err="1" smtClean="0">
                <a:solidFill>
                  <a:srgbClr val="F21C00"/>
                </a:solidFill>
                <a:latin typeface="Comic Sans MS"/>
                <a:cs typeface="Comic Sans MS"/>
              </a:rPr>
              <a:t>Projection</a:t>
            </a:r>
            <a:r>
              <a:rPr lang="it-IT" sz="2200" dirty="0" smtClean="0">
                <a:solidFill>
                  <a:srgbClr val="F21C00"/>
                </a:solidFill>
                <a:latin typeface="Comic Sans MS"/>
                <a:cs typeface="Comic Sans MS"/>
              </a:rPr>
              <a:t> </a:t>
            </a:r>
            <a:r>
              <a:rPr lang="it-IT" sz="2200" dirty="0" err="1" smtClean="0">
                <a:solidFill>
                  <a:srgbClr val="F21C00"/>
                </a:solidFill>
                <a:latin typeface="Comic Sans MS"/>
                <a:cs typeface="Comic Sans MS"/>
              </a:rPr>
              <a:t>Chamber</a:t>
            </a:r>
            <a:r>
              <a:rPr lang="it-IT" sz="2200" dirty="0" smtClean="0">
                <a:solidFill>
                  <a:srgbClr val="F21C00"/>
                </a:solidFill>
                <a:latin typeface="Comic Sans MS"/>
                <a:cs typeface="Comic Sans MS"/>
              </a:rPr>
              <a:t> Detector</a:t>
            </a:r>
            <a:r>
              <a:rPr lang="en-GB" sz="2200" dirty="0">
                <a:solidFill>
                  <a:srgbClr val="ED1005"/>
                </a:solidFill>
                <a:latin typeface="Comic Sans MS"/>
                <a:cs typeface="Comic Sans MS"/>
              </a:rPr>
              <a:t>”</a:t>
            </a:r>
            <a:r>
              <a:rPr lang="it-IT" sz="2200" dirty="0">
                <a:latin typeface="Comic Sans MS"/>
                <a:cs typeface="Comic Sans MS"/>
              </a:rPr>
              <a:t>, </a:t>
            </a:r>
            <a:r>
              <a:rPr lang="it-IT" sz="2000" dirty="0" smtClean="0">
                <a:latin typeface="Comic Sans MS"/>
                <a:cs typeface="Comic Sans MS"/>
              </a:rPr>
              <a:t>AHEP 2013 </a:t>
            </a:r>
            <a:r>
              <a:rPr lang="en-US" sz="2000" dirty="0" smtClean="0">
                <a:latin typeface="Comic Sans MS"/>
                <a:cs typeface="Comic Sans MS"/>
              </a:rPr>
              <a:t>(2013) 260820. </a:t>
            </a:r>
            <a:endParaRPr lang="en-US" sz="2000" dirty="0">
              <a:latin typeface="Comic Sans MS"/>
              <a:cs typeface="Comic Sans MS"/>
            </a:endParaRPr>
          </a:p>
          <a:p>
            <a:pPr algn="just">
              <a:lnSpc>
                <a:spcPct val="104000"/>
              </a:lnSpc>
              <a:spcBef>
                <a:spcPts val="0"/>
              </a:spcBef>
              <a:spcAft>
                <a:spcPts val="0"/>
              </a:spcAft>
              <a:buSzPct val="100000"/>
              <a:buFont typeface="Arial" charset="0"/>
              <a:buAutoNum type="arabicPeriod"/>
            </a:pPr>
            <a:r>
              <a:rPr lang="en-GB" sz="2200" dirty="0" smtClean="0">
                <a:solidFill>
                  <a:srgbClr val="ED1005"/>
                </a:solidFill>
                <a:latin typeface="Comic Sans MS"/>
                <a:cs typeface="Comic Sans MS"/>
              </a:rPr>
              <a:t>“Experimental search for the LSND anomaly with the ICARUS detector in the CNGS neutrino beam”</a:t>
            </a:r>
            <a:r>
              <a:rPr lang="en-GB" sz="2200" dirty="0">
                <a:latin typeface="Comic Sans MS"/>
                <a:cs typeface="Comic Sans MS"/>
              </a:rPr>
              <a:t>, </a:t>
            </a:r>
            <a:r>
              <a:rPr lang="en-GB" sz="2000" dirty="0" smtClean="0">
                <a:latin typeface="Comic Sans MS"/>
                <a:cs typeface="Comic Sans MS"/>
              </a:rPr>
              <a:t>EPJ C73 (2013) 2345.</a:t>
            </a:r>
            <a:endParaRPr lang="en-GB" sz="2000" dirty="0">
              <a:latin typeface="Comic Sans MS"/>
              <a:cs typeface="Comic Sans MS"/>
            </a:endParaRPr>
          </a:p>
          <a:p>
            <a:pPr algn="just">
              <a:lnSpc>
                <a:spcPct val="104000"/>
              </a:lnSpc>
              <a:spcBef>
                <a:spcPts val="0"/>
              </a:spcBef>
              <a:spcAft>
                <a:spcPts val="0"/>
              </a:spcAft>
              <a:buSzPct val="100000"/>
              <a:buFont typeface="Arial" charset="0"/>
              <a:buAutoNum type="arabicPeriod"/>
            </a:pPr>
            <a:r>
              <a:rPr lang="en-GB" sz="2200" dirty="0" smtClean="0">
                <a:solidFill>
                  <a:srgbClr val="ED1005"/>
                </a:solidFill>
                <a:cs typeface="Comic Sans MS"/>
              </a:rPr>
              <a:t>“</a:t>
            </a:r>
            <a:r>
              <a:rPr lang="en-GB" sz="2200" dirty="0" smtClean="0">
                <a:solidFill>
                  <a:srgbClr val="F21C00"/>
                </a:solidFill>
                <a:latin typeface="Comic Sans MS"/>
                <a:cs typeface="Comic Sans MS"/>
              </a:rPr>
              <a:t>Search for anomalies in </a:t>
            </a:r>
            <a:r>
              <a:rPr lang="en-GB" sz="2200" dirty="0" smtClean="0">
                <a:solidFill>
                  <a:srgbClr val="F21C00"/>
                </a:solidFill>
                <a:latin typeface="Symbol" charset="2"/>
                <a:cs typeface="Symbol" charset="2"/>
              </a:rPr>
              <a:t>n</a:t>
            </a:r>
            <a:r>
              <a:rPr lang="en-GB" sz="2200" baseline="-25000" dirty="0" smtClean="0">
                <a:solidFill>
                  <a:srgbClr val="F21C00"/>
                </a:solidFill>
                <a:latin typeface="Comic Sans MS"/>
                <a:cs typeface="Comic Sans MS"/>
              </a:rPr>
              <a:t>e</a:t>
            </a:r>
            <a:r>
              <a:rPr lang="en-GB" sz="2200" dirty="0" smtClean="0">
                <a:solidFill>
                  <a:srgbClr val="F21C00"/>
                </a:solidFill>
                <a:latin typeface="Comic Sans MS"/>
                <a:cs typeface="Comic Sans MS"/>
              </a:rPr>
              <a:t> appearance from </a:t>
            </a:r>
            <a:r>
              <a:rPr lang="en-GB" sz="2200" dirty="0" smtClean="0">
                <a:solidFill>
                  <a:srgbClr val="F21C00"/>
                </a:solidFill>
                <a:latin typeface="Symbol" charset="2"/>
                <a:cs typeface="Symbol" charset="2"/>
              </a:rPr>
              <a:t>n</a:t>
            </a:r>
            <a:r>
              <a:rPr lang="en-GB" sz="2200" baseline="-25000" dirty="0" smtClean="0">
                <a:solidFill>
                  <a:srgbClr val="F21C00"/>
                </a:solidFill>
                <a:latin typeface="Symbol" charset="2"/>
                <a:cs typeface="Symbol" charset="2"/>
              </a:rPr>
              <a:t>m</a:t>
            </a:r>
            <a:r>
              <a:rPr lang="en-GB" sz="2200" dirty="0" smtClean="0">
                <a:solidFill>
                  <a:srgbClr val="F21C00"/>
                </a:solidFill>
                <a:latin typeface="Comic Sans MS"/>
                <a:cs typeface="Comic Sans MS"/>
              </a:rPr>
              <a:t> beam”</a:t>
            </a:r>
            <a:r>
              <a:rPr lang="en-GB" sz="2200" dirty="0" smtClean="0">
                <a:latin typeface="Comic Sans MS"/>
                <a:cs typeface="Comic Sans MS"/>
              </a:rPr>
              <a:t>, EPJ C</a:t>
            </a:r>
            <a:r>
              <a:rPr lang="en-US" sz="2000" dirty="0" smtClean="0"/>
              <a:t>73 (2013) 2599</a:t>
            </a:r>
            <a:r>
              <a:rPr lang="en-GB" sz="2000" dirty="0" smtClean="0">
                <a:cs typeface="Comic Sans MS"/>
              </a:rPr>
              <a:t>.</a:t>
            </a:r>
            <a:endParaRPr lang="en-US" sz="2000" dirty="0" smtClean="0">
              <a:ea typeface="MS PGothic" pitchFamily="34"/>
              <a:cs typeface="MS PGothic" pitchFamily="34"/>
            </a:endParaRPr>
          </a:p>
          <a:p>
            <a:pPr algn="just">
              <a:lnSpc>
                <a:spcPct val="104000"/>
              </a:lnSpc>
              <a:spcBef>
                <a:spcPts val="0"/>
              </a:spcBef>
              <a:spcAft>
                <a:spcPts val="0"/>
              </a:spcAft>
              <a:buSzPct val="100000"/>
              <a:buFont typeface="Arial" charset="0"/>
              <a:buAutoNum type="arabicPeriod"/>
            </a:pPr>
            <a:endParaRPr lang="en-US" sz="2200" dirty="0" smtClean="0">
              <a:ea typeface="MS PGothic" pitchFamily="34"/>
              <a:cs typeface="MS PGothic" pitchFamily="34"/>
            </a:endParaRPr>
          </a:p>
          <a:p>
            <a:pPr algn="just">
              <a:lnSpc>
                <a:spcPct val="104000"/>
              </a:lnSpc>
              <a:spcBef>
                <a:spcPts val="0"/>
              </a:spcBef>
              <a:spcAft>
                <a:spcPts val="0"/>
              </a:spcAft>
              <a:buSzPct val="100000"/>
              <a:buFont typeface="Arial" charset="0"/>
              <a:buAutoNum type="arabicPeriod"/>
            </a:pPr>
            <a:endParaRPr lang="en-US" sz="2200" dirty="0" smtClean="0">
              <a:latin typeface="Comic Sans MS"/>
              <a:ea typeface="MS PGothic" pitchFamily="34"/>
              <a:cs typeface="Comic Sans MS"/>
            </a:endParaRPr>
          </a:p>
          <a:p>
            <a:pPr algn="just">
              <a:lnSpc>
                <a:spcPct val="104000"/>
              </a:lnSpc>
              <a:spcBef>
                <a:spcPts val="0"/>
              </a:spcBef>
              <a:spcAft>
                <a:spcPts val="0"/>
              </a:spcAft>
              <a:buSzPct val="100000"/>
              <a:buFont typeface="Arial" charset="0"/>
              <a:buAutoNum type="arabicPeriod"/>
            </a:pPr>
            <a:endParaRPr lang="en-US" sz="2200" dirty="0">
              <a:latin typeface="Comic Sans MS"/>
              <a:cs typeface="Comic Sans MS"/>
            </a:endParaRPr>
          </a:p>
        </p:txBody>
      </p:sp>
      <p:sp>
        <p:nvSpPr>
          <p:cNvPr id="6" name="Rectangle 7"/>
          <p:cNvSpPr>
            <a:spLocks noChangeArrowheads="1"/>
          </p:cNvSpPr>
          <p:nvPr/>
        </p:nvSpPr>
        <p:spPr bwMode="auto">
          <a:xfrm>
            <a:off x="-51441" y="5287598"/>
            <a:ext cx="9906000" cy="1485022"/>
          </a:xfrm>
          <a:prstGeom prst="rect">
            <a:avLst/>
          </a:prstGeom>
          <a:noFill/>
          <a:ln w="9525">
            <a:noFill/>
            <a:miter lim="800000"/>
            <a:headEnd/>
            <a:tailEnd/>
          </a:ln>
        </p:spPr>
        <p:txBody>
          <a:bodyPr wrap="square">
            <a:spAutoFit/>
          </a:bodyPr>
          <a:lstStyle/>
          <a:p>
            <a:pPr marL="342900" indent="-342900" defTabSz="914400">
              <a:lnSpc>
                <a:spcPts val="2640"/>
              </a:lnSpc>
              <a:spcAft>
                <a:spcPts val="300"/>
              </a:spcAft>
              <a:buClr>
                <a:srgbClr val="FF0000"/>
              </a:buClr>
              <a:buSzPct val="150000"/>
              <a:buFont typeface="Comic Sans MS" pitchFamily="66" charset="0"/>
              <a:buChar char="●"/>
            </a:pPr>
            <a:r>
              <a:rPr lang="en-US" sz="2200" dirty="0" smtClean="0">
                <a:solidFill>
                  <a:srgbClr val="000000"/>
                </a:solidFill>
                <a:latin typeface="Comic Sans MS" pitchFamily="66" charset="0"/>
              </a:rPr>
              <a:t>Analysis </a:t>
            </a:r>
            <a:r>
              <a:rPr lang="en-US" sz="2200" dirty="0">
                <a:solidFill>
                  <a:srgbClr val="000000"/>
                </a:solidFill>
                <a:latin typeface="Comic Sans MS" pitchFamily="66" charset="0"/>
              </a:rPr>
              <a:t>of the large amount of physics data becoming progressively the main activity of the </a:t>
            </a:r>
            <a:r>
              <a:rPr lang="en-US" sz="2200" dirty="0" smtClean="0">
                <a:solidFill>
                  <a:srgbClr val="000000"/>
                </a:solidFill>
                <a:latin typeface="Comic Sans MS" pitchFamily="66" charset="0"/>
              </a:rPr>
              <a:t>collaboration</a:t>
            </a:r>
          </a:p>
          <a:p>
            <a:pPr marL="342900" indent="-342900" defTabSz="914400">
              <a:spcAft>
                <a:spcPct val="30000"/>
              </a:spcAft>
              <a:buClr>
                <a:srgbClr val="FF0000"/>
              </a:buClr>
              <a:buSzPct val="150000"/>
              <a:buFont typeface="Comic Sans MS" pitchFamily="66" charset="0"/>
              <a:buChar char="●"/>
            </a:pPr>
            <a:r>
              <a:rPr lang="en-US" altLang="zh-CN" sz="2200" dirty="0" smtClean="0">
                <a:solidFill>
                  <a:srgbClr val="000000"/>
                </a:solidFill>
                <a:latin typeface="Comic Sans MS" pitchFamily="66" charset="0"/>
                <a:sym typeface="Wingdings" pitchFamily="2" charset="2"/>
              </a:rPr>
              <a:t>Technical </a:t>
            </a:r>
            <a:r>
              <a:rPr lang="en-US" altLang="zh-CN" sz="2200" dirty="0">
                <a:solidFill>
                  <a:srgbClr val="000000"/>
                </a:solidFill>
                <a:latin typeface="Comic Sans MS" pitchFamily="66" charset="0"/>
                <a:sym typeface="Wingdings" pitchFamily="2" charset="2"/>
              </a:rPr>
              <a:t>papers in preparation </a:t>
            </a:r>
            <a:r>
              <a:rPr lang="en-US" altLang="zh-CN" sz="2200" dirty="0" smtClean="0">
                <a:solidFill>
                  <a:srgbClr val="000000"/>
                </a:solidFill>
                <a:latin typeface="Comic Sans MS" pitchFamily="66" charset="0"/>
                <a:sym typeface="Wingdings" pitchFamily="2" charset="2"/>
              </a:rPr>
              <a:t>on </a:t>
            </a:r>
            <a:r>
              <a:rPr lang="en-US" altLang="zh-CN" sz="2200" dirty="0">
                <a:solidFill>
                  <a:srgbClr val="000000"/>
                </a:solidFill>
                <a:latin typeface="Comic Sans MS" pitchFamily="66" charset="0"/>
                <a:sym typeface="Wingdings" pitchFamily="2" charset="2"/>
              </a:rPr>
              <a:t>cryogenic plant performance, trigger system, </a:t>
            </a:r>
            <a:r>
              <a:rPr lang="en-US" altLang="zh-CN" sz="2200" dirty="0">
                <a:solidFill>
                  <a:srgbClr val="000000"/>
                </a:solidFill>
                <a:latin typeface="Symbol" pitchFamily="18" charset="2"/>
                <a:sym typeface="Wingdings" pitchFamily="2" charset="2"/>
              </a:rPr>
              <a:t>m</a:t>
            </a:r>
            <a:r>
              <a:rPr lang="en-US" altLang="zh-CN" sz="2200" dirty="0">
                <a:solidFill>
                  <a:srgbClr val="000000"/>
                </a:solidFill>
                <a:latin typeface="Comic Sans MS" pitchFamily="66" charset="0"/>
                <a:sym typeface="Wingdings" pitchFamily="2" charset="2"/>
              </a:rPr>
              <a:t> momentum reconstruction by </a:t>
            </a:r>
            <a:r>
              <a:rPr lang="en-US" altLang="zh-CN" sz="2200" dirty="0" smtClean="0">
                <a:solidFill>
                  <a:srgbClr val="000000"/>
                </a:solidFill>
                <a:latin typeface="Comic Sans MS" pitchFamily="66" charset="0"/>
                <a:sym typeface="Wingdings" pitchFamily="2" charset="2"/>
              </a:rPr>
              <a:t>Multiple Scattering</a:t>
            </a:r>
            <a:endParaRPr lang="en-US" sz="2200" dirty="0">
              <a:solidFill>
                <a:srgbClr val="000000"/>
              </a:solidFill>
              <a:latin typeface="Comic Sans MS" pitchFamily="66" charset="0"/>
              <a:sym typeface="Wingdings" pitchFamily="2" charset="2"/>
            </a:endParaRPr>
          </a:p>
        </p:txBody>
      </p:sp>
      <p:sp>
        <p:nvSpPr>
          <p:cNvPr id="4" name="Footer Placeholder 3"/>
          <p:cNvSpPr>
            <a:spLocks noGrp="1"/>
          </p:cNvSpPr>
          <p:nvPr>
            <p:ph type="ftr" sz="quarter" idx="11"/>
          </p:nvPr>
        </p:nvSpPr>
        <p:spPr/>
        <p:txBody>
          <a:bodyPr/>
          <a:lstStyle/>
          <a:p>
            <a:r>
              <a:rPr lang="en-US" smtClean="0"/>
              <a:t>NNN13 Kavli IPMU, 11-13 November 2013</a:t>
            </a:r>
            <a:endParaRPr lang="en-US" dirty="0"/>
          </a:p>
        </p:txBody>
      </p:sp>
      <p:sp>
        <p:nvSpPr>
          <p:cNvPr id="7" name="Slide Number Placeholder 6"/>
          <p:cNvSpPr>
            <a:spLocks noGrp="1"/>
          </p:cNvSpPr>
          <p:nvPr>
            <p:ph type="sldNum" sz="quarter" idx="12"/>
          </p:nvPr>
        </p:nvSpPr>
        <p:spPr/>
        <p:txBody>
          <a:bodyPr/>
          <a:lstStyle/>
          <a:p>
            <a:fld id="{32E078FD-697A-2C4E-8882-8A2428AF562E}" type="slidenum">
              <a:rPr lang="en-US" smtClean="0"/>
              <a:pPr/>
              <a:t>6</a:t>
            </a:fld>
            <a:endParaRPr lang="en-US"/>
          </a:p>
        </p:txBody>
      </p:sp>
    </p:spTree>
    <p:extLst>
      <p:ext uri="{BB962C8B-B14F-4D97-AF65-F5344CB8AC3E}">
        <p14:creationId xmlns:p14="http://schemas.microsoft.com/office/powerpoint/2010/main" val="88398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The situation of the short baseline neutrinos</a:t>
            </a:r>
            <a:endParaRPr lang="en-US" dirty="0"/>
          </a:p>
        </p:txBody>
      </p:sp>
      <p:sp>
        <p:nvSpPr>
          <p:cNvPr id="3" name="Content Placeholder 2"/>
          <p:cNvSpPr>
            <a:spLocks noGrp="1"/>
          </p:cNvSpPr>
          <p:nvPr>
            <p:ph idx="1"/>
          </p:nvPr>
        </p:nvSpPr>
        <p:spPr>
          <a:xfrm>
            <a:off x="189544" y="838542"/>
            <a:ext cx="9569700" cy="5297212"/>
          </a:xfrm>
        </p:spPr>
        <p:txBody>
          <a:bodyPr>
            <a:noAutofit/>
          </a:bodyPr>
          <a:lstStyle/>
          <a:p>
            <a:r>
              <a:rPr lang="en-US" sz="2200" dirty="0"/>
              <a:t>The possibility of short-baseline neutrino </a:t>
            </a:r>
            <a:r>
              <a:rPr lang="en-US" sz="2200" dirty="0" smtClean="0"/>
              <a:t>oscillations due </a:t>
            </a:r>
            <a:r>
              <a:rPr lang="en-US" sz="2200" dirty="0"/>
              <a:t>to the existence of one or more sterile neutrinos </a:t>
            </a:r>
            <a:r>
              <a:rPr lang="en-US" sz="2200" dirty="0" smtClean="0"/>
              <a:t>at the </a:t>
            </a:r>
            <a:r>
              <a:rPr lang="en-US" sz="2200" dirty="0" err="1"/>
              <a:t>eV</a:t>
            </a:r>
            <a:r>
              <a:rPr lang="en-US" sz="2200" dirty="0"/>
              <a:t> scale is a hot topic in current neutrino </a:t>
            </a:r>
            <a:r>
              <a:rPr lang="en-US" sz="2200" dirty="0" smtClean="0"/>
              <a:t>physics. </a:t>
            </a:r>
          </a:p>
          <a:p>
            <a:r>
              <a:rPr lang="en-US" sz="2200" dirty="0" smtClean="0"/>
              <a:t>Sterile neutrino existence is not only very important “per se” but also</a:t>
            </a:r>
            <a:r>
              <a:rPr lang="en-US" sz="2200" dirty="0"/>
              <a:t> </a:t>
            </a:r>
            <a:r>
              <a:rPr lang="en-US" sz="2200" i="1" dirty="0" smtClean="0">
                <a:solidFill>
                  <a:srgbClr val="FF0000"/>
                </a:solidFill>
              </a:rPr>
              <a:t>for Astrophysics and Cosmology and its relation to Dark Mass.</a:t>
            </a:r>
            <a:endParaRPr lang="en-US" sz="2200" i="1" dirty="0">
              <a:solidFill>
                <a:srgbClr val="FF0000"/>
              </a:solidFill>
            </a:endParaRPr>
          </a:p>
          <a:p>
            <a:r>
              <a:rPr lang="en-US" sz="2200" dirty="0" smtClean="0"/>
              <a:t>Recent results, including ICARUS, have considerably increased the evidence on the so far preferred  3+1 alternative for </a:t>
            </a:r>
            <a:r>
              <a:rPr lang="en-US" sz="2200" dirty="0" smtClean="0">
                <a:latin typeface="Symbol" charset="2"/>
                <a:cs typeface="Symbol" charset="2"/>
              </a:rPr>
              <a:t>n</a:t>
            </a:r>
            <a:r>
              <a:rPr lang="en-US" sz="2200" dirty="0" smtClean="0">
                <a:cs typeface="Comic Sans MS"/>
              </a:rPr>
              <a:t>e</a:t>
            </a:r>
            <a:r>
              <a:rPr lang="en-US" sz="2200" dirty="0" smtClean="0"/>
              <a:t> and </a:t>
            </a:r>
            <a:r>
              <a:rPr lang="en-US" sz="2200" dirty="0" smtClean="0">
                <a:latin typeface="Symbol" charset="2"/>
                <a:cs typeface="Symbol" charset="2"/>
              </a:rPr>
              <a:t>nm</a:t>
            </a:r>
            <a:r>
              <a:rPr lang="en-US" sz="2200" dirty="0" smtClean="0"/>
              <a:t> appearance and disappearance </a:t>
            </a:r>
            <a:r>
              <a:rPr lang="en-US" sz="2200" dirty="0"/>
              <a:t>in short-baseline </a:t>
            </a:r>
            <a:r>
              <a:rPr lang="en-US" sz="2200" dirty="0" smtClean="0"/>
              <a:t>experiments, given by the general formula</a:t>
            </a:r>
          </a:p>
          <a:p>
            <a:endParaRPr lang="en-US" sz="2200" dirty="0"/>
          </a:p>
          <a:p>
            <a:endParaRPr lang="en-US" sz="2200" dirty="0" smtClean="0"/>
          </a:p>
          <a:p>
            <a:r>
              <a:rPr lang="en-US" sz="2200" dirty="0"/>
              <a:t>The ICARUS </a:t>
            </a:r>
            <a:r>
              <a:rPr lang="en-US" sz="2200" dirty="0" smtClean="0"/>
              <a:t>experiment </a:t>
            </a:r>
            <a:r>
              <a:rPr lang="en-US" sz="2200" dirty="0"/>
              <a:t>has shown that the the </a:t>
            </a:r>
            <a:r>
              <a:rPr lang="en-US" sz="2200" dirty="0" err="1"/>
              <a:t>MiniBooNE</a:t>
            </a:r>
            <a:r>
              <a:rPr lang="en-US" sz="2200" dirty="0"/>
              <a:t> low-energy anomaly (for its </a:t>
            </a:r>
            <a:r>
              <a:rPr lang="en-US" sz="2200" dirty="0" smtClean="0"/>
              <a:t>3 </a:t>
            </a:r>
            <a:r>
              <a:rPr lang="en-US" sz="2200" dirty="0"/>
              <a:t>lowest energy bins) </a:t>
            </a:r>
            <a:r>
              <a:rPr lang="en-US" sz="2200" dirty="0" smtClean="0"/>
              <a:t>is </a:t>
            </a:r>
            <a:r>
              <a:rPr lang="en-US" sz="2200" dirty="0"/>
              <a:t>incompatible </a:t>
            </a:r>
            <a:r>
              <a:rPr lang="en-US" sz="2200" dirty="0" smtClean="0"/>
              <a:t>with     </a:t>
            </a:r>
            <a:r>
              <a:rPr lang="en-US" sz="2200" dirty="0" smtClean="0">
                <a:latin typeface="Symbol" pitchFamily="18" charset="2"/>
              </a:rPr>
              <a:t>n </a:t>
            </a:r>
            <a:r>
              <a:rPr lang="en-US" sz="2200" dirty="0"/>
              <a:t>oscillations and probably due to other (instrumental) </a:t>
            </a:r>
            <a:r>
              <a:rPr lang="en-US" sz="2200" dirty="0" smtClean="0"/>
              <a:t>effects.</a:t>
            </a:r>
          </a:p>
          <a:p>
            <a:endParaRPr lang="en-US" sz="2200" dirty="0" smtClean="0"/>
          </a:p>
          <a:p>
            <a:pPr marL="0" indent="0">
              <a:buNone/>
            </a:pPr>
            <a:endParaRPr lang="en-US" sz="2200" dirty="0" smtClean="0"/>
          </a:p>
        </p:txBody>
      </p:sp>
      <p:graphicFrame>
        <p:nvGraphicFramePr>
          <p:cNvPr id="8" name="Object 7"/>
          <p:cNvGraphicFramePr>
            <a:graphicFrameLocks noChangeAspect="1"/>
          </p:cNvGraphicFramePr>
          <p:nvPr>
            <p:extLst>
              <p:ext uri="{D42A27DB-BD31-4B8C-83A1-F6EECF244321}">
                <p14:modId xmlns:p14="http://schemas.microsoft.com/office/powerpoint/2010/main" val="960882980"/>
              </p:ext>
            </p:extLst>
          </p:nvPr>
        </p:nvGraphicFramePr>
        <p:xfrm>
          <a:off x="938652" y="3808993"/>
          <a:ext cx="7421193" cy="1116574"/>
        </p:xfrm>
        <a:graphic>
          <a:graphicData uri="http://schemas.openxmlformats.org/presentationml/2006/ole">
            <mc:AlternateContent xmlns:mc="http://schemas.openxmlformats.org/markup-compatibility/2006">
              <mc:Choice xmlns:v="urn:schemas-microsoft-com:vml" Requires="v">
                <p:oleObj spid="_x0000_s1153" name="Equation" r:id="rId3" imgW="2870640" imgH="456840" progId="Equation.3">
                  <p:embed/>
                </p:oleObj>
              </mc:Choice>
              <mc:Fallback>
                <p:oleObj name="Equation" r:id="rId3" imgW="2870640" imgH="456840" progId="Equation.3">
                  <p:embed/>
                  <p:pic>
                    <p:nvPicPr>
                      <p:cNvPr id="0" name="Picture 9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8652" y="3808993"/>
                        <a:ext cx="7421193" cy="11165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Footer Placeholder 3"/>
          <p:cNvSpPr>
            <a:spLocks noGrp="1"/>
          </p:cNvSpPr>
          <p:nvPr>
            <p:ph type="ftr" sz="quarter" idx="11"/>
          </p:nvPr>
        </p:nvSpPr>
        <p:spPr/>
        <p:txBody>
          <a:bodyPr/>
          <a:lstStyle/>
          <a:p>
            <a:r>
              <a:rPr lang="en-US" smtClean="0"/>
              <a:t>NNN13 Kavli IPMU, 11-13 November 2013</a:t>
            </a:r>
            <a:endParaRPr lang="en-US" dirty="0"/>
          </a:p>
        </p:txBody>
      </p:sp>
      <p:sp>
        <p:nvSpPr>
          <p:cNvPr id="6" name="Slide Number Placeholder 5"/>
          <p:cNvSpPr>
            <a:spLocks noGrp="1"/>
          </p:cNvSpPr>
          <p:nvPr>
            <p:ph type="sldNum" sz="quarter" idx="12"/>
          </p:nvPr>
        </p:nvSpPr>
        <p:spPr/>
        <p:txBody>
          <a:bodyPr/>
          <a:lstStyle/>
          <a:p>
            <a:fld id="{32E078FD-697A-2C4E-8882-8A2428AF562E}" type="slidenum">
              <a:rPr lang="en-US" smtClean="0"/>
              <a:pPr/>
              <a:t>7</a:t>
            </a:fld>
            <a:endParaRPr lang="en-US"/>
          </a:p>
        </p:txBody>
      </p:sp>
    </p:spTree>
    <p:extLst>
      <p:ext uri="{BB962C8B-B14F-4D97-AF65-F5344CB8AC3E}">
        <p14:creationId xmlns:p14="http://schemas.microsoft.com/office/powerpoint/2010/main" val="231046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search for LSND effects with ICARUS at CNGS </a:t>
            </a:r>
            <a:endParaRPr lang="en-US" dirty="0"/>
          </a:p>
        </p:txBody>
      </p:sp>
      <p:pic>
        <p:nvPicPr>
          <p:cNvPr id="12" name="Picture 11" descr="Plot 4F.png"/>
          <p:cNvPicPr>
            <a:picLocks noChangeAspect="1"/>
          </p:cNvPicPr>
          <p:nvPr/>
        </p:nvPicPr>
        <p:blipFill>
          <a:blip r:embed="rId2" cstate="print"/>
          <a:stretch>
            <a:fillRect/>
          </a:stretch>
        </p:blipFill>
        <p:spPr>
          <a:xfrm>
            <a:off x="5859922" y="2044701"/>
            <a:ext cx="4046078" cy="4191000"/>
          </a:xfrm>
          <a:prstGeom prst="rect">
            <a:avLst/>
          </a:prstGeom>
        </p:spPr>
      </p:pic>
      <p:sp>
        <p:nvSpPr>
          <p:cNvPr id="13" name="Content Placeholder 2"/>
          <p:cNvSpPr>
            <a:spLocks noGrp="1"/>
          </p:cNvSpPr>
          <p:nvPr>
            <p:ph idx="1"/>
          </p:nvPr>
        </p:nvSpPr>
        <p:spPr>
          <a:xfrm>
            <a:off x="-12700" y="1460500"/>
            <a:ext cx="5994400" cy="6755452"/>
          </a:xfrm>
        </p:spPr>
        <p:txBody>
          <a:bodyPr>
            <a:normAutofit/>
          </a:bodyPr>
          <a:lstStyle/>
          <a:p>
            <a:pPr marL="342900" lvl="1" indent="-342900">
              <a:buSzTx/>
              <a:buFont typeface="Zapf Dingbats" charset="2"/>
              <a:buChar char="l"/>
            </a:pPr>
            <a:r>
              <a:rPr lang="en-US" sz="2200" dirty="0" smtClean="0"/>
              <a:t>There are differences </a:t>
            </a:r>
            <a:r>
              <a:rPr lang="en-US" sz="2200" dirty="0" err="1" smtClean="0"/>
              <a:t>w.r.t</a:t>
            </a:r>
            <a:r>
              <a:rPr lang="en-US" sz="2200" dirty="0" smtClean="0"/>
              <a:t>. LNSD exp.</a:t>
            </a:r>
          </a:p>
          <a:p>
            <a:pPr marL="341313" lvl="1" indent="-341313">
              <a:buSzTx/>
              <a:buNone/>
            </a:pPr>
            <a:r>
              <a:rPr lang="en-US" sz="2200" b="1" dirty="0" smtClean="0">
                <a:solidFill>
                  <a:srgbClr val="FF0000"/>
                </a:solidFill>
              </a:rPr>
              <a:t>   -</a:t>
            </a:r>
            <a:r>
              <a:rPr lang="en-US" sz="2200" dirty="0" smtClean="0"/>
              <a:t> </a:t>
            </a:r>
            <a:r>
              <a:rPr lang="en-US" sz="2200" dirty="0"/>
              <a:t>L/E</a:t>
            </a:r>
            <a:r>
              <a:rPr lang="en-US" sz="2200" baseline="-25000" dirty="0">
                <a:latin typeface="Symbol" pitchFamily="18" charset="2"/>
                <a:cs typeface="Symbol" charset="2"/>
              </a:rPr>
              <a:t>n</a:t>
            </a:r>
            <a:r>
              <a:rPr lang="en-US" sz="2200" dirty="0">
                <a:cs typeface="Symbol" charset="2"/>
              </a:rPr>
              <a:t> </a:t>
            </a:r>
            <a:r>
              <a:rPr lang="en-US" sz="2200" dirty="0"/>
              <a:t>~1 m/MeV at LSND, but  </a:t>
            </a:r>
          </a:p>
          <a:p>
            <a:pPr marL="341313" lvl="1" indent="-341313">
              <a:buSzTx/>
              <a:buNone/>
            </a:pPr>
            <a:r>
              <a:rPr lang="en-US" sz="2200" dirty="0"/>
              <a:t>       L/E</a:t>
            </a:r>
            <a:r>
              <a:rPr lang="en-US" sz="2200" baseline="-25000" dirty="0">
                <a:latin typeface="Symbol" pitchFamily="18" charset="2"/>
                <a:cs typeface="Symbol" charset="2"/>
              </a:rPr>
              <a:t>n  </a:t>
            </a:r>
            <a:r>
              <a:rPr lang="en-US" sz="2200" dirty="0"/>
              <a:t>≈36.5 m/MeV at CNGS</a:t>
            </a:r>
          </a:p>
          <a:p>
            <a:pPr marL="341313" lvl="1" indent="-341313">
              <a:buSzTx/>
              <a:buNone/>
            </a:pPr>
            <a:r>
              <a:rPr lang="en-US" sz="2200" dirty="0"/>
              <a:t>    </a:t>
            </a:r>
            <a:r>
              <a:rPr lang="en-US" sz="2200" b="1" dirty="0">
                <a:solidFill>
                  <a:srgbClr val="FF0000"/>
                </a:solidFill>
              </a:rPr>
              <a:t>-</a:t>
            </a:r>
            <a:r>
              <a:rPr lang="en-US" sz="2200" dirty="0"/>
              <a:t> LSND</a:t>
            </a:r>
            <a:r>
              <a:rPr lang="en-US" sz="2200" baseline="-25000" dirty="0">
                <a:latin typeface="Symbol" charset="2"/>
                <a:cs typeface="Symbol" charset="2"/>
              </a:rPr>
              <a:t> </a:t>
            </a:r>
            <a:r>
              <a:rPr lang="en-US" sz="2200" dirty="0">
                <a:cs typeface="Symbol" charset="2"/>
              </a:rPr>
              <a:t>-like short distance </a:t>
            </a:r>
            <a:r>
              <a:rPr lang="en-US" sz="2200" dirty="0" err="1"/>
              <a:t>oscill</a:t>
            </a:r>
            <a:r>
              <a:rPr lang="en-US" sz="2200" dirty="0"/>
              <a:t>. signal  </a:t>
            </a:r>
          </a:p>
          <a:p>
            <a:pPr marL="342900" lvl="1" indent="-342900">
              <a:buSzTx/>
              <a:buNone/>
            </a:pPr>
            <a:r>
              <a:rPr lang="en-US" sz="2200" dirty="0"/>
              <a:t>       averages to </a:t>
            </a:r>
            <a:r>
              <a:rPr lang="en-US" sz="2200" dirty="0">
                <a:solidFill>
                  <a:srgbClr val="FF0000"/>
                </a:solidFill>
              </a:rPr>
              <a:t>sin</a:t>
            </a:r>
            <a:r>
              <a:rPr lang="en-US" sz="2200" baseline="30000" dirty="0">
                <a:solidFill>
                  <a:srgbClr val="FF0000"/>
                </a:solidFill>
              </a:rPr>
              <a:t>2</a:t>
            </a:r>
            <a:r>
              <a:rPr lang="en-US" sz="2200" dirty="0">
                <a:solidFill>
                  <a:srgbClr val="FF0000"/>
                </a:solidFill>
              </a:rPr>
              <a:t>(1.27</a:t>
            </a:r>
            <a:r>
              <a:rPr lang="en-US" sz="2200" dirty="0">
                <a:solidFill>
                  <a:srgbClr val="FF0000"/>
                </a:solidFill>
                <a:latin typeface="Symbol" charset="2"/>
                <a:cs typeface="Symbol" charset="2"/>
              </a:rPr>
              <a:t>D</a:t>
            </a:r>
            <a:r>
              <a:rPr lang="en-US" sz="2200" dirty="0">
                <a:solidFill>
                  <a:srgbClr val="FF0000"/>
                </a:solidFill>
              </a:rPr>
              <a:t>m</a:t>
            </a:r>
            <a:r>
              <a:rPr lang="en-US" sz="2200" baseline="30000" dirty="0">
                <a:solidFill>
                  <a:srgbClr val="FF0000"/>
                </a:solidFill>
              </a:rPr>
              <a:t>2</a:t>
            </a:r>
            <a:r>
              <a:rPr lang="en-US" sz="2200" baseline="-25000" dirty="0">
                <a:solidFill>
                  <a:srgbClr val="FF0000"/>
                </a:solidFill>
              </a:rPr>
              <a:t>new</a:t>
            </a:r>
            <a:r>
              <a:rPr lang="en-US" sz="2200" dirty="0">
                <a:solidFill>
                  <a:srgbClr val="FF0000"/>
                </a:solidFill>
              </a:rPr>
              <a:t> L /E) ~1/2    </a:t>
            </a:r>
          </a:p>
          <a:p>
            <a:pPr marL="342900" lvl="1" indent="-342900">
              <a:buSzTx/>
              <a:buNone/>
            </a:pPr>
            <a:r>
              <a:rPr lang="en-US" sz="2200" dirty="0">
                <a:solidFill>
                  <a:srgbClr val="FF0000"/>
                </a:solidFill>
              </a:rPr>
              <a:t>       </a:t>
            </a:r>
            <a:r>
              <a:rPr lang="en-US" sz="2200" dirty="0"/>
              <a:t>and  </a:t>
            </a:r>
            <a:r>
              <a:rPr lang="en-US" sz="2200" dirty="0">
                <a:solidFill>
                  <a:srgbClr val="FF0000"/>
                </a:solidFill>
              </a:rPr>
              <a:t>&lt;P&gt;</a:t>
            </a:r>
            <a:r>
              <a:rPr lang="en-US" sz="2200" baseline="-25000" dirty="0" err="1">
                <a:solidFill>
                  <a:srgbClr val="FF0000"/>
                </a:solidFill>
                <a:latin typeface="Symbol" charset="2"/>
                <a:cs typeface="Symbol" charset="2"/>
              </a:rPr>
              <a:t>nm</a:t>
            </a:r>
            <a:r>
              <a:rPr lang="en-US" sz="2200" baseline="-25000" dirty="0" err="1">
                <a:solidFill>
                  <a:srgbClr val="FF0000"/>
                </a:solidFill>
              </a:rPr>
              <a:t>→</a:t>
            </a:r>
            <a:r>
              <a:rPr lang="en-US" sz="2200" baseline="-25000" dirty="0" err="1">
                <a:solidFill>
                  <a:srgbClr val="FF0000"/>
                </a:solidFill>
                <a:latin typeface="Symbol" charset="2"/>
                <a:cs typeface="Symbol" charset="2"/>
              </a:rPr>
              <a:t>n</a:t>
            </a:r>
            <a:r>
              <a:rPr lang="en-US" sz="2200" baseline="-25000" dirty="0" err="1">
                <a:solidFill>
                  <a:srgbClr val="FF0000"/>
                </a:solidFill>
                <a:cs typeface="Symbol" charset="2"/>
              </a:rPr>
              <a:t>e</a:t>
            </a:r>
            <a:r>
              <a:rPr lang="en-US" sz="2200" dirty="0">
                <a:solidFill>
                  <a:srgbClr val="FF0000"/>
                </a:solidFill>
                <a:latin typeface="Symbol" charset="2"/>
                <a:cs typeface="Symbol" charset="2"/>
              </a:rPr>
              <a:t> </a:t>
            </a:r>
            <a:r>
              <a:rPr lang="en-US" sz="2200" dirty="0">
                <a:solidFill>
                  <a:srgbClr val="FF0000"/>
                </a:solidFill>
              </a:rPr>
              <a:t>~ 1/2 sin</a:t>
            </a:r>
            <a:r>
              <a:rPr lang="en-US" sz="2200" baseline="30000" dirty="0">
                <a:solidFill>
                  <a:srgbClr val="FF0000"/>
                </a:solidFill>
              </a:rPr>
              <a:t>2</a:t>
            </a:r>
            <a:r>
              <a:rPr lang="en-US" sz="2200" dirty="0">
                <a:solidFill>
                  <a:srgbClr val="FF0000"/>
                </a:solidFill>
              </a:rPr>
              <a:t>(2</a:t>
            </a:r>
            <a:r>
              <a:rPr lang="en-US" sz="2200" dirty="0">
                <a:solidFill>
                  <a:srgbClr val="FF0000"/>
                </a:solidFill>
                <a:latin typeface="Symbol" charset="2"/>
                <a:cs typeface="Symbol" charset="2"/>
              </a:rPr>
              <a:t>q</a:t>
            </a:r>
            <a:r>
              <a:rPr lang="en-US" sz="2200" baseline="-25000" dirty="0">
                <a:solidFill>
                  <a:srgbClr val="FF0000"/>
                </a:solidFill>
              </a:rPr>
              <a:t>new</a:t>
            </a:r>
            <a:r>
              <a:rPr lang="en-US" sz="2200" dirty="0" smtClean="0">
                <a:solidFill>
                  <a:srgbClr val="FF0000"/>
                </a:solidFill>
              </a:rPr>
              <a:t>)</a:t>
            </a:r>
            <a:endParaRPr lang="en-US" sz="2200" dirty="0"/>
          </a:p>
          <a:p>
            <a:pPr marL="342900" lvl="1" indent="-342900">
              <a:buSzTx/>
              <a:buFont typeface="Zapf Dingbats" charset="2"/>
              <a:buChar char="l"/>
            </a:pPr>
            <a:r>
              <a:rPr lang="en-US" sz="2200" dirty="0" smtClean="0"/>
              <a:t> When compared to other long baseline results (MINOS and T2K) ICARUS operates in a L/E</a:t>
            </a:r>
            <a:r>
              <a:rPr lang="en-US" sz="2200" baseline="-25000" dirty="0" smtClean="0">
                <a:latin typeface="Symbol" charset="2"/>
                <a:cs typeface="Symbol" charset="2"/>
              </a:rPr>
              <a:t>n </a:t>
            </a:r>
            <a:r>
              <a:rPr lang="en-US" sz="2200" dirty="0" smtClean="0">
                <a:cs typeface="Symbol" charset="2"/>
              </a:rPr>
              <a:t>region in which contributions from </a:t>
            </a:r>
            <a:r>
              <a:rPr lang="en-US" sz="2200" dirty="0" smtClean="0">
                <a:latin typeface="Symbol" pitchFamily="18" charset="2"/>
                <a:cs typeface="Symbol" charset="2"/>
              </a:rPr>
              <a:t>n</a:t>
            </a:r>
            <a:r>
              <a:rPr lang="en-US" sz="2200" dirty="0" smtClean="0">
                <a:cs typeface="Symbol" charset="2"/>
              </a:rPr>
              <a:t> oscillations are  not yet too relevant.</a:t>
            </a:r>
          </a:p>
          <a:p>
            <a:pPr marL="342900" lvl="1" indent="-342900">
              <a:buSzTx/>
              <a:buFont typeface="Zapf Dingbats" charset="2"/>
              <a:buChar char="l"/>
            </a:pPr>
            <a:r>
              <a:rPr lang="en-US" sz="2200" dirty="0" smtClean="0">
                <a:cs typeface="Symbol" charset="2"/>
              </a:rPr>
              <a:t>Unique detection properties of LAr-TPC technique allow to identify unambiguously individual e-events with high efficiency.</a:t>
            </a:r>
            <a:endParaRPr lang="en-US" sz="2200" dirty="0"/>
          </a:p>
        </p:txBody>
      </p:sp>
      <p:sp>
        <p:nvSpPr>
          <p:cNvPr id="8" name="Content Placeholder 2"/>
          <p:cNvSpPr txBox="1">
            <a:spLocks/>
          </p:cNvSpPr>
          <p:nvPr/>
        </p:nvSpPr>
        <p:spPr bwMode="auto">
          <a:xfrm>
            <a:off x="5222" y="609600"/>
            <a:ext cx="9888078" cy="850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FF0000"/>
              </a:buClr>
              <a:buFont typeface="Zapf Dingbats" pitchFamily="-84" charset="2"/>
              <a:buChar char="l"/>
              <a:defRPr>
                <a:solidFill>
                  <a:schemeClr val="tx1"/>
                </a:solidFill>
                <a:latin typeface="+mn-lt"/>
                <a:ea typeface="MS PGothic" charset="0"/>
                <a:cs typeface="MS PGothic" charset="0"/>
              </a:defRPr>
            </a:lvl1pPr>
            <a:lvl2pPr marL="742950" indent="-285750" algn="l" rtl="0" eaLnBrk="0" fontAlgn="base" hangingPunct="0">
              <a:spcBef>
                <a:spcPct val="20000"/>
              </a:spcBef>
              <a:spcAft>
                <a:spcPct val="0"/>
              </a:spcAft>
              <a:buClr>
                <a:srgbClr val="FF0000"/>
              </a:buClr>
              <a:buSzPct val="155000"/>
              <a:buFont typeface="Wingdings" pitchFamily="2" charset="2"/>
              <a:buChar char="Ø"/>
              <a:defRPr>
                <a:solidFill>
                  <a:schemeClr val="tx1"/>
                </a:solidFill>
                <a:latin typeface="+mn-lt"/>
                <a:ea typeface="MS PGothic" charset="0"/>
                <a:cs typeface="MS PGothic" charset="0"/>
                <a:sym typeface="Wingdings"/>
              </a:defRPr>
            </a:lvl2pPr>
            <a:lvl3pPr marL="1143000" indent="-228600" algn="l" rtl="0" eaLnBrk="0" fontAlgn="base" hangingPunct="0">
              <a:spcBef>
                <a:spcPct val="20000"/>
              </a:spcBef>
              <a:spcAft>
                <a:spcPct val="0"/>
              </a:spcAft>
              <a:buChar char="•"/>
              <a:defRPr>
                <a:solidFill>
                  <a:schemeClr val="tx1"/>
                </a:solidFill>
                <a:latin typeface="+mn-lt"/>
                <a:ea typeface="MS PGothic" charset="0"/>
                <a:cs typeface="MS PGothic" charset="0"/>
              </a:defRPr>
            </a:lvl3pPr>
            <a:lvl4pPr marL="1600200" indent="-228600" algn="l" rtl="0" eaLnBrk="0" fontAlgn="base" hangingPunct="0">
              <a:spcBef>
                <a:spcPct val="20000"/>
              </a:spcBef>
              <a:spcAft>
                <a:spcPct val="0"/>
              </a:spcAft>
              <a:buChar char="–"/>
              <a:defRPr>
                <a:solidFill>
                  <a:schemeClr val="tx1"/>
                </a:solidFill>
                <a:latin typeface="+mj-lt"/>
                <a:ea typeface="MS PGothic" charset="0"/>
                <a:cs typeface="MS PGothic" charset="0"/>
              </a:defRPr>
            </a:lvl4pPr>
            <a:lvl5pPr marL="2057400" indent="-228600" algn="l" rtl="0" eaLnBrk="0" fontAlgn="base" hangingPunct="0">
              <a:spcBef>
                <a:spcPct val="20000"/>
              </a:spcBef>
              <a:spcAft>
                <a:spcPct val="0"/>
              </a:spcAft>
              <a:buChar char="»"/>
              <a:defRPr>
                <a:solidFill>
                  <a:schemeClr val="tx1"/>
                </a:solidFill>
                <a:latin typeface="+mj-lt"/>
                <a:ea typeface="MS PGothic" charset="0"/>
                <a:cs typeface="MS PGothic" charset="0"/>
              </a:defRPr>
            </a:lvl5pPr>
            <a:lvl6pPr marL="2514600" indent="-228600" algn="l" rtl="0" eaLnBrk="0" fontAlgn="base" hangingPunct="0">
              <a:spcBef>
                <a:spcPct val="20000"/>
              </a:spcBef>
              <a:spcAft>
                <a:spcPct val="0"/>
              </a:spcAft>
              <a:buChar char="»"/>
              <a:defRPr>
                <a:solidFill>
                  <a:schemeClr val="tx1"/>
                </a:solidFill>
                <a:latin typeface="+mj-lt"/>
                <a:ea typeface="ＭＳ Ｐゴシック" pitchFamily="-108" charset="-128"/>
              </a:defRPr>
            </a:lvl6pPr>
            <a:lvl7pPr marL="2971800" indent="-228600" algn="l" rtl="0" eaLnBrk="0" fontAlgn="base" hangingPunct="0">
              <a:spcBef>
                <a:spcPct val="20000"/>
              </a:spcBef>
              <a:spcAft>
                <a:spcPct val="0"/>
              </a:spcAft>
              <a:buChar char="»"/>
              <a:defRPr>
                <a:solidFill>
                  <a:schemeClr val="tx1"/>
                </a:solidFill>
                <a:latin typeface="+mj-lt"/>
                <a:ea typeface="ＭＳ Ｐゴシック" pitchFamily="-108" charset="-128"/>
              </a:defRPr>
            </a:lvl7pPr>
            <a:lvl8pPr marL="3429000" indent="-228600" algn="l" rtl="0" eaLnBrk="0" fontAlgn="base" hangingPunct="0">
              <a:spcBef>
                <a:spcPct val="20000"/>
              </a:spcBef>
              <a:spcAft>
                <a:spcPct val="0"/>
              </a:spcAft>
              <a:buChar char="»"/>
              <a:defRPr>
                <a:solidFill>
                  <a:schemeClr val="tx1"/>
                </a:solidFill>
                <a:latin typeface="+mj-lt"/>
                <a:ea typeface="ＭＳ Ｐゴシック" pitchFamily="-108" charset="-128"/>
              </a:defRPr>
            </a:lvl8pPr>
            <a:lvl9pPr marL="3886200" indent="-228600" algn="l" rtl="0" eaLnBrk="0" fontAlgn="base" hangingPunct="0">
              <a:spcBef>
                <a:spcPct val="20000"/>
              </a:spcBef>
              <a:spcAft>
                <a:spcPct val="0"/>
              </a:spcAft>
              <a:buChar char="»"/>
              <a:defRPr>
                <a:solidFill>
                  <a:schemeClr val="tx1"/>
                </a:solidFill>
                <a:latin typeface="+mj-lt"/>
                <a:ea typeface="ＭＳ Ｐゴシック" pitchFamily="-108" charset="-128"/>
              </a:defRPr>
            </a:lvl9pPr>
          </a:lstStyle>
          <a:p>
            <a:pPr marL="342900" lvl="1" indent="-342900">
              <a:buSzTx/>
              <a:buFont typeface="Zapf Dingbats" charset="2"/>
              <a:buChar char="l"/>
            </a:pPr>
            <a:r>
              <a:rPr lang="en-US" sz="2200" dirty="0">
                <a:latin typeface="Comic Sans MS" pitchFamily="66" charset="0"/>
              </a:rPr>
              <a:t>The CNGS facility delivered an almost pure </a:t>
            </a:r>
            <a:r>
              <a:rPr lang="en-US" sz="2200" dirty="0">
                <a:latin typeface="Symbol" pitchFamily="18" charset="2"/>
              </a:rPr>
              <a:t>n</a:t>
            </a:r>
            <a:r>
              <a:rPr lang="en-US" sz="2200" baseline="-25000" dirty="0">
                <a:latin typeface="Symbol" pitchFamily="18" charset="2"/>
              </a:rPr>
              <a:t>m</a:t>
            </a:r>
            <a:r>
              <a:rPr lang="en-US" sz="2200" dirty="0">
                <a:latin typeface="Comic Sans MS" pitchFamily="66" charset="0"/>
              </a:rPr>
              <a:t> beam </a:t>
            </a:r>
            <a:r>
              <a:rPr lang="en-US" sz="2200" dirty="0" smtClean="0">
                <a:latin typeface="Comic Sans MS" pitchFamily="66" charset="0"/>
              </a:rPr>
              <a:t>in  </a:t>
            </a:r>
            <a:r>
              <a:rPr lang="en-US" sz="2200" dirty="0">
                <a:latin typeface="Comic Sans MS" pitchFamily="66" charset="0"/>
              </a:rPr>
              <a:t>10-30 GeV </a:t>
            </a:r>
            <a:r>
              <a:rPr lang="en-US" sz="2200" dirty="0" smtClean="0">
                <a:latin typeface="Comic Sans MS" pitchFamily="66" charset="0"/>
              </a:rPr>
              <a:t>E</a:t>
            </a:r>
            <a:r>
              <a:rPr lang="en-US" sz="2200" baseline="-25000" dirty="0" smtClean="0">
                <a:latin typeface="Symbol" charset="2"/>
                <a:cs typeface="Symbol" charset="2"/>
              </a:rPr>
              <a:t>n</a:t>
            </a:r>
            <a:r>
              <a:rPr lang="en-US" sz="2200" dirty="0" smtClean="0">
                <a:latin typeface="Comic Sans MS" pitchFamily="66" charset="0"/>
              </a:rPr>
              <a:t>   range </a:t>
            </a:r>
            <a:r>
              <a:rPr lang="en-US" sz="2200" dirty="0">
                <a:latin typeface="Comic Sans MS" pitchFamily="66" charset="0"/>
              </a:rPr>
              <a:t>(beam associated </a:t>
            </a:r>
            <a:r>
              <a:rPr lang="en-US" sz="2200" dirty="0">
                <a:latin typeface="Symbol" pitchFamily="18" charset="2"/>
              </a:rPr>
              <a:t>n</a:t>
            </a:r>
            <a:r>
              <a:rPr lang="en-US" sz="2200" baseline="-25000" dirty="0">
                <a:latin typeface="Comic Sans MS" pitchFamily="66" charset="0"/>
              </a:rPr>
              <a:t>e </a:t>
            </a:r>
            <a:r>
              <a:rPr lang="en-US" sz="2200" dirty="0">
                <a:latin typeface="Comic Sans MS" pitchFamily="66" charset="0"/>
              </a:rPr>
              <a:t>~1%) at a distance L=732 km from </a:t>
            </a:r>
            <a:r>
              <a:rPr lang="en-US" sz="2200" dirty="0" smtClean="0">
                <a:latin typeface="Comic Sans MS" pitchFamily="66" charset="0"/>
              </a:rPr>
              <a:t>target.</a:t>
            </a:r>
            <a:endParaRPr lang="en-US" sz="2200" dirty="0">
              <a:solidFill>
                <a:srgbClr val="FF0000"/>
              </a:solidFill>
            </a:endParaRPr>
          </a:p>
        </p:txBody>
      </p:sp>
      <p:sp>
        <p:nvSpPr>
          <p:cNvPr id="3" name="Footer Placeholder 2"/>
          <p:cNvSpPr>
            <a:spLocks noGrp="1"/>
          </p:cNvSpPr>
          <p:nvPr>
            <p:ph type="ftr" sz="quarter" idx="11"/>
          </p:nvPr>
        </p:nvSpPr>
        <p:spPr/>
        <p:txBody>
          <a:bodyPr/>
          <a:lstStyle/>
          <a:p>
            <a:r>
              <a:rPr lang="en-US" smtClean="0"/>
              <a:t>NNN13 Kavli IPMU, 11-13 November 2013</a:t>
            </a:r>
            <a:endParaRPr lang="en-US" dirty="0"/>
          </a:p>
        </p:txBody>
      </p:sp>
      <p:sp>
        <p:nvSpPr>
          <p:cNvPr id="4" name="Slide Number Placeholder 3"/>
          <p:cNvSpPr>
            <a:spLocks noGrp="1"/>
          </p:cNvSpPr>
          <p:nvPr>
            <p:ph type="sldNum" sz="quarter" idx="12"/>
          </p:nvPr>
        </p:nvSpPr>
        <p:spPr/>
        <p:txBody>
          <a:bodyPr/>
          <a:lstStyle/>
          <a:p>
            <a:fld id="{32E078FD-697A-2C4E-8882-8A2428AF562E}" type="slidenum">
              <a:rPr lang="en-US" smtClean="0"/>
              <a:pPr/>
              <a:t>8</a:t>
            </a:fld>
            <a:endParaRPr lang="en-US"/>
          </a:p>
        </p:txBody>
      </p:sp>
    </p:spTree>
    <p:extLst>
      <p:ext uri="{BB962C8B-B14F-4D97-AF65-F5344CB8AC3E}">
        <p14:creationId xmlns:p14="http://schemas.microsoft.com/office/powerpoint/2010/main" val="597031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xEl>
                                              <p:pRg st="5" end="5"/>
                                            </p:txEl>
                                          </p:spTgt>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1000"/>
                                  </p:stCondLst>
                                  <p:childTnLst>
                                    <p:set>
                                      <p:cBhvr>
                                        <p:cTn id="25" dur="1" fill="hold">
                                          <p:stCondLst>
                                            <p:cond delay="0"/>
                                          </p:stCondLst>
                                        </p:cTn>
                                        <p:tgtEl>
                                          <p:spTgt spid="1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P spid="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Grp="1" noChangeArrowheads="1"/>
          </p:cNvSpPr>
          <p:nvPr/>
        </p:nvSpPr>
        <p:spPr bwMode="auto">
          <a:xfrm>
            <a:off x="0" y="0"/>
            <a:ext cx="9906000" cy="533400"/>
          </a:xfrm>
          <a:prstGeom prst="bevel">
            <a:avLst>
              <a:gd name="adj" fmla="val 3787"/>
            </a:avLst>
          </a:prstGeom>
          <a:gradFill rotWithShape="0">
            <a:gsLst>
              <a:gs pos="0">
                <a:srgbClr val="002F47"/>
              </a:gs>
              <a:gs pos="100000">
                <a:srgbClr val="006699"/>
              </a:gs>
            </a:gsLst>
            <a:lin ang="0" scaled="1"/>
          </a:gradFill>
          <a:ln w="9525">
            <a:solidFill>
              <a:srgbClr val="006699"/>
            </a:solidFill>
            <a:miter lim="800000"/>
            <a:headEnd/>
            <a:tailEnd/>
          </a:ln>
        </p:spPr>
        <p:txBody>
          <a:bodyPr anchor="ctr"/>
          <a:lstStyle/>
          <a:p>
            <a:pPr algn="ctr" eaLnBrk="0" hangingPunct="0"/>
            <a:r>
              <a:rPr lang="en-US" sz="2800">
                <a:solidFill>
                  <a:schemeClr val="bg1"/>
                </a:solidFill>
                <a:latin typeface="Helvetica" charset="0"/>
              </a:rPr>
              <a:t>Selection of  </a:t>
            </a:r>
            <a:r>
              <a:rPr lang="en-US" sz="2800">
                <a:solidFill>
                  <a:schemeClr val="bg1"/>
                </a:solidFill>
                <a:latin typeface="Symbol" pitchFamily="18" charset="2"/>
              </a:rPr>
              <a:t>n</a:t>
            </a:r>
            <a:r>
              <a:rPr lang="en-US" sz="2800" baseline="-25000">
                <a:solidFill>
                  <a:schemeClr val="bg1"/>
                </a:solidFill>
                <a:latin typeface="Helvetica" charset="0"/>
              </a:rPr>
              <a:t>e</a:t>
            </a:r>
            <a:r>
              <a:rPr lang="en-US" sz="2800">
                <a:solidFill>
                  <a:schemeClr val="bg1"/>
                </a:solidFill>
                <a:latin typeface="Helvetica" charset="0"/>
              </a:rPr>
              <a:t> events</a:t>
            </a:r>
          </a:p>
        </p:txBody>
      </p:sp>
      <p:sp>
        <p:nvSpPr>
          <p:cNvPr id="9220" name="Rectangle 7"/>
          <p:cNvSpPr>
            <a:spLocks noChangeArrowheads="1"/>
          </p:cNvSpPr>
          <p:nvPr/>
        </p:nvSpPr>
        <p:spPr bwMode="auto">
          <a:xfrm>
            <a:off x="12392" y="3924423"/>
            <a:ext cx="9880600" cy="2890535"/>
          </a:xfrm>
          <a:prstGeom prst="rect">
            <a:avLst/>
          </a:prstGeom>
          <a:noFill/>
          <a:ln w="9525">
            <a:noFill/>
            <a:miter lim="800000"/>
            <a:headEnd/>
            <a:tailEnd/>
          </a:ln>
        </p:spPr>
        <p:txBody>
          <a:bodyPr wrap="square">
            <a:spAutoFit/>
          </a:bodyPr>
          <a:lstStyle/>
          <a:p>
            <a:pPr marL="225425" indent="-225425">
              <a:buClr>
                <a:srgbClr val="FF0000"/>
              </a:buClr>
              <a:buSzPct val="150000"/>
              <a:buFont typeface="Symbol" pitchFamily="18" charset="2"/>
              <a:buChar char="·"/>
            </a:pPr>
            <a:r>
              <a:rPr lang="en-US" sz="2200" dirty="0">
                <a:latin typeface="Comic Sans MS" pitchFamily="66" charset="0"/>
              </a:rPr>
              <a:t>The “Electron signature” requires:</a:t>
            </a:r>
          </a:p>
          <a:p>
            <a:pPr marL="688975" lvl="1" indent="-349250">
              <a:buClr>
                <a:srgbClr val="FF0000"/>
              </a:buClr>
              <a:buSzPct val="120000"/>
              <a:buFont typeface="Wingdings" pitchFamily="2" charset="2"/>
              <a:buChar char="Ø"/>
            </a:pPr>
            <a:r>
              <a:rPr lang="en-US" sz="2200" dirty="0">
                <a:latin typeface="Comic Sans MS" pitchFamily="66" charset="0"/>
              </a:rPr>
              <a:t>A charged track from primary vertex, </a:t>
            </a:r>
            <a:r>
              <a:rPr lang="en-US" sz="2200" dirty="0" err="1">
                <a:latin typeface="Comic Sans MS" pitchFamily="66" charset="0"/>
              </a:rPr>
              <a:t>m.i.p</a:t>
            </a:r>
            <a:r>
              <a:rPr lang="en-US" sz="2200" dirty="0">
                <a:latin typeface="Comic Sans MS" pitchFamily="66" charset="0"/>
              </a:rPr>
              <a:t>. on 8 wires, subsequently building up into a shower; very dense sampling: every 0.02 </a:t>
            </a:r>
            <a:r>
              <a:rPr lang="en-US" sz="2200" dirty="0" smtClean="0">
                <a:latin typeface="Comic Sans MS" pitchFamily="66" charset="0"/>
              </a:rPr>
              <a:t>X</a:t>
            </a:r>
            <a:r>
              <a:rPr lang="en-US" sz="2200" baseline="-25000" dirty="0" smtClean="0">
                <a:latin typeface="Comic Sans MS" pitchFamily="66" charset="0"/>
              </a:rPr>
              <a:t>0</a:t>
            </a:r>
            <a:endParaRPr lang="en-US" sz="2200" dirty="0">
              <a:latin typeface="Comic Sans MS" pitchFamily="66" charset="0"/>
            </a:endParaRPr>
          </a:p>
          <a:p>
            <a:pPr marL="688975" lvl="1" indent="-349250">
              <a:buClr>
                <a:srgbClr val="FF0000"/>
              </a:buClr>
              <a:buSzPct val="120000"/>
              <a:buFont typeface="Wingdings" pitchFamily="2" charset="2"/>
              <a:buChar char="Ø"/>
            </a:pPr>
            <a:r>
              <a:rPr lang="en-US" sz="2200" dirty="0">
                <a:latin typeface="Comic Sans MS" pitchFamily="66" charset="0"/>
              </a:rPr>
              <a:t>I</a:t>
            </a:r>
            <a:r>
              <a:rPr lang="en-US" sz="2200" dirty="0" smtClean="0">
                <a:latin typeface="Comic Sans MS" pitchFamily="66" charset="0"/>
              </a:rPr>
              <a:t>solation </a:t>
            </a:r>
            <a:r>
              <a:rPr lang="en-US" sz="2200" dirty="0">
                <a:latin typeface="Comic Sans MS" pitchFamily="66" charset="0"/>
              </a:rPr>
              <a:t>(150 </a:t>
            </a:r>
            <a:r>
              <a:rPr lang="en-US" sz="2200" dirty="0" err="1">
                <a:latin typeface="Comic Sans MS" pitchFamily="66" charset="0"/>
              </a:rPr>
              <a:t>mrad</a:t>
            </a:r>
            <a:r>
              <a:rPr lang="en-US" sz="2200" dirty="0">
                <a:latin typeface="Comic Sans MS" pitchFamily="66" charset="0"/>
              </a:rPr>
              <a:t>) from other ionizing tracks near the vertex in at least one of </a:t>
            </a:r>
            <a:r>
              <a:rPr lang="en-US" sz="2200" dirty="0" smtClean="0">
                <a:latin typeface="Comic Sans MS" pitchFamily="66" charset="0"/>
              </a:rPr>
              <a:t>the TPC </a:t>
            </a:r>
            <a:r>
              <a:rPr lang="en-US" sz="2200" dirty="0">
                <a:latin typeface="Comic Sans MS" pitchFamily="66" charset="0"/>
              </a:rPr>
              <a:t>views. </a:t>
            </a:r>
          </a:p>
          <a:p>
            <a:pPr marL="225425" indent="-225425">
              <a:spcBef>
                <a:spcPts val="700"/>
              </a:spcBef>
              <a:buClr>
                <a:srgbClr val="FF0000"/>
              </a:buClr>
              <a:buSzPct val="150000"/>
              <a:buFont typeface="Symbol" pitchFamily="18" charset="2"/>
              <a:buChar char="·"/>
            </a:pPr>
            <a:r>
              <a:rPr lang="en-US" sz="2200" dirty="0">
                <a:latin typeface="Comic Sans MS" pitchFamily="66" charset="0"/>
              </a:rPr>
              <a:t>Electron efficiency studied with </a:t>
            </a:r>
            <a:r>
              <a:rPr lang="en-US" sz="2200" dirty="0" smtClean="0">
                <a:latin typeface="Comic Sans MS" pitchFamily="66" charset="0"/>
              </a:rPr>
              <a:t>events from a MC (FLUKA) reproducing </a:t>
            </a:r>
            <a:r>
              <a:rPr lang="en-US" sz="2200" dirty="0">
                <a:latin typeface="Comic Sans MS" pitchFamily="66" charset="0"/>
              </a:rPr>
              <a:t>in every detail </a:t>
            </a:r>
            <a:r>
              <a:rPr lang="en-US" sz="2200" dirty="0" smtClean="0">
                <a:latin typeface="Comic Sans MS" pitchFamily="66" charset="0"/>
              </a:rPr>
              <a:t>the  </a:t>
            </a:r>
            <a:r>
              <a:rPr lang="en-US" sz="2200" dirty="0">
                <a:latin typeface="Comic Sans MS" pitchFamily="66" charset="0"/>
              </a:rPr>
              <a:t>signals from wire planes: </a:t>
            </a:r>
            <a:r>
              <a:rPr lang="en-US" sz="2200" dirty="0">
                <a:latin typeface="Symbol" pitchFamily="18" charset="2"/>
              </a:rPr>
              <a:t> h </a:t>
            </a:r>
            <a:r>
              <a:rPr lang="en-US" sz="2200" dirty="0">
                <a:latin typeface="Comic Sans MS" pitchFamily="66" charset="0"/>
              </a:rPr>
              <a:t>= 0.74 ± </a:t>
            </a:r>
            <a:r>
              <a:rPr lang="en-US" sz="2200" dirty="0" smtClean="0">
                <a:latin typeface="Comic Sans MS" pitchFamily="66" charset="0"/>
              </a:rPr>
              <a:t>0.05 (</a:t>
            </a:r>
            <a:r>
              <a:rPr lang="en-US" sz="2200" dirty="0">
                <a:latin typeface="Symbol" pitchFamily="18" charset="2"/>
              </a:rPr>
              <a:t>h</a:t>
            </a:r>
            <a:r>
              <a:rPr lang="en-US" sz="2200" dirty="0">
                <a:latin typeface="Comic Sans MS" pitchFamily="66" charset="0"/>
              </a:rPr>
              <a:t>’ = 0.65 ± 0.06 for intrinsic </a:t>
            </a:r>
            <a:r>
              <a:rPr lang="en-US" sz="2200" dirty="0">
                <a:latin typeface="Symbol" pitchFamily="18" charset="2"/>
              </a:rPr>
              <a:t>n</a:t>
            </a:r>
            <a:r>
              <a:rPr lang="en-US" sz="2200" baseline="-25000" dirty="0">
                <a:latin typeface="Comic Sans MS" pitchFamily="66" charset="0"/>
              </a:rPr>
              <a:t>e </a:t>
            </a:r>
            <a:r>
              <a:rPr lang="en-US" sz="2200" dirty="0">
                <a:latin typeface="Comic Sans MS" pitchFamily="66" charset="0"/>
              </a:rPr>
              <a:t>beam  due to its harder spectrum</a:t>
            </a:r>
            <a:r>
              <a:rPr lang="en-US" sz="2200" dirty="0" smtClean="0">
                <a:latin typeface="Comic Sans MS" pitchFamily="66" charset="0"/>
              </a:rPr>
              <a:t>).</a:t>
            </a:r>
            <a:endParaRPr lang="en-US" sz="2200" dirty="0">
              <a:latin typeface="Comic Sans MS" pitchFamily="66" charset="0"/>
            </a:endParaRPr>
          </a:p>
        </p:txBody>
      </p:sp>
      <p:sp>
        <p:nvSpPr>
          <p:cNvPr id="9221" name="Rectangle 8"/>
          <p:cNvSpPr>
            <a:spLocks noChangeArrowheads="1"/>
          </p:cNvSpPr>
          <p:nvPr/>
        </p:nvSpPr>
        <p:spPr bwMode="auto">
          <a:xfrm>
            <a:off x="14287" y="533400"/>
            <a:ext cx="5690280" cy="3499932"/>
          </a:xfrm>
          <a:prstGeom prst="rect">
            <a:avLst/>
          </a:prstGeom>
          <a:noFill/>
          <a:ln w="9525">
            <a:noFill/>
            <a:miter lim="800000"/>
            <a:headEnd/>
            <a:tailEnd/>
          </a:ln>
        </p:spPr>
        <p:txBody>
          <a:bodyPr wrap="square">
            <a:spAutoFit/>
          </a:bodyPr>
          <a:lstStyle/>
          <a:p>
            <a:pPr marL="228600" indent="-228600" defTabSz="914400" eaLnBrk="0" hangingPunct="0">
              <a:spcAft>
                <a:spcPct val="20000"/>
              </a:spcAft>
              <a:buClr>
                <a:srgbClr val="FF0000"/>
              </a:buClr>
              <a:buSzPct val="150000"/>
              <a:buFont typeface="Symbol" pitchFamily="18" charset="2"/>
              <a:buChar char="·"/>
            </a:pPr>
            <a:r>
              <a:rPr lang="en-US" sz="2200" dirty="0">
                <a:latin typeface="Symbol" pitchFamily="18" charset="2"/>
              </a:rPr>
              <a:t>n</a:t>
            </a:r>
            <a:r>
              <a:rPr lang="en-US" sz="2200" baseline="-25000" dirty="0">
                <a:latin typeface="Comic Sans MS" pitchFamily="66" charset="0"/>
              </a:rPr>
              <a:t>e</a:t>
            </a:r>
            <a:r>
              <a:rPr lang="en-US" sz="2200" dirty="0">
                <a:latin typeface="Comic Sans MS" pitchFamily="66" charset="0"/>
              </a:rPr>
              <a:t> CC event candidates are visually </a:t>
            </a:r>
            <a:r>
              <a:rPr lang="en-US" sz="2200" dirty="0" smtClean="0">
                <a:latin typeface="Comic Sans MS" pitchFamily="66" charset="0"/>
              </a:rPr>
              <a:t>selected with vertex inside </a:t>
            </a:r>
            <a:r>
              <a:rPr lang="en-US" sz="2200" dirty="0" err="1" smtClean="0">
                <a:latin typeface="Comic Sans MS" pitchFamily="66" charset="0"/>
              </a:rPr>
              <a:t>fiducial</a:t>
            </a:r>
            <a:r>
              <a:rPr lang="en-US" sz="2200" dirty="0" smtClean="0">
                <a:latin typeface="Comic Sans MS" pitchFamily="66" charset="0"/>
              </a:rPr>
              <a:t> volume (for </a:t>
            </a:r>
            <a:r>
              <a:rPr lang="pl-PL" sz="2200" dirty="0" smtClean="0">
                <a:latin typeface="Comic Sans MS" pitchFamily="66" charset="0"/>
              </a:rPr>
              <a:t>shower</a:t>
            </a:r>
            <a:r>
              <a:rPr lang="en-US" sz="2200" dirty="0" smtClean="0">
                <a:latin typeface="Comic Sans MS" pitchFamily="66" charset="0"/>
              </a:rPr>
              <a:t> </a:t>
            </a:r>
            <a:r>
              <a:rPr lang="pl-PL" sz="2200" dirty="0" smtClean="0">
                <a:latin typeface="Comic Sans MS" pitchFamily="66" charset="0"/>
              </a:rPr>
              <a:t>id</a:t>
            </a:r>
            <a:r>
              <a:rPr lang="en-US" sz="2200" dirty="0" smtClean="0">
                <a:latin typeface="Comic Sans MS" pitchFamily="66" charset="0"/>
              </a:rPr>
              <a:t>.) :</a:t>
            </a:r>
            <a:r>
              <a:rPr lang="pl-PL" sz="2200" dirty="0" smtClean="0">
                <a:latin typeface="Comic Sans MS" pitchFamily="66" charset="0"/>
              </a:rPr>
              <a:t> </a:t>
            </a:r>
            <a:r>
              <a:rPr lang="en-US" sz="2200" dirty="0">
                <a:latin typeface="Comic Sans MS" pitchFamily="66" charset="0"/>
              </a:rPr>
              <a:t>&gt; </a:t>
            </a:r>
            <a:r>
              <a:rPr lang="pl-PL" sz="2200" dirty="0">
                <a:latin typeface="Comic Sans MS" pitchFamily="66" charset="0"/>
              </a:rPr>
              <a:t>5 cm </a:t>
            </a:r>
            <a:r>
              <a:rPr lang="en-US" sz="2200" dirty="0">
                <a:latin typeface="Comic Sans MS" pitchFamily="66" charset="0"/>
              </a:rPr>
              <a:t>from TPC walls </a:t>
            </a:r>
            <a:r>
              <a:rPr lang="en-US" sz="2200" dirty="0" smtClean="0">
                <a:latin typeface="Comic Sans MS" pitchFamily="66" charset="0"/>
              </a:rPr>
              <a:t>and </a:t>
            </a:r>
            <a:r>
              <a:rPr lang="pl-PL" sz="2200" dirty="0" smtClean="0">
                <a:latin typeface="Comic Sans MS" pitchFamily="66" charset="0"/>
              </a:rPr>
              <a:t>50 cm</a:t>
            </a:r>
            <a:r>
              <a:rPr lang="en-US" sz="2200" dirty="0" smtClean="0">
                <a:latin typeface="Comic Sans MS" pitchFamily="66" charset="0"/>
              </a:rPr>
              <a:t> downstream</a:t>
            </a:r>
            <a:endParaRPr lang="en-US" sz="2200" dirty="0">
              <a:latin typeface="Comic Sans MS" pitchFamily="66" charset="0"/>
            </a:endParaRPr>
          </a:p>
          <a:p>
            <a:pPr marL="228600" indent="-228600" defTabSz="914400" eaLnBrk="0" hangingPunct="0">
              <a:spcAft>
                <a:spcPct val="20000"/>
              </a:spcAft>
              <a:buClr>
                <a:srgbClr val="FF0000"/>
              </a:buClr>
              <a:buSzPct val="150000"/>
              <a:buFont typeface="Symbol" pitchFamily="18" charset="2"/>
              <a:buChar char="·"/>
            </a:pPr>
            <a:r>
              <a:rPr lang="pl-PL" sz="2200" dirty="0" err="1">
                <a:solidFill>
                  <a:schemeClr val="tx2"/>
                </a:solidFill>
                <a:latin typeface="Comic Sans MS" pitchFamily="66" charset="0"/>
              </a:rPr>
              <a:t>Energy</a:t>
            </a:r>
            <a:r>
              <a:rPr lang="pl-PL" sz="2200" dirty="0">
                <a:solidFill>
                  <a:schemeClr val="tx2"/>
                </a:solidFill>
                <a:latin typeface="Comic Sans MS" pitchFamily="66" charset="0"/>
              </a:rPr>
              <a:t> </a:t>
            </a:r>
            <a:r>
              <a:rPr lang="en-US" sz="2200" dirty="0" smtClean="0">
                <a:solidFill>
                  <a:schemeClr val="tx2"/>
                </a:solidFill>
                <a:latin typeface="Comic Sans MS" pitchFamily="66" charset="0"/>
              </a:rPr>
              <a:t>selection: &lt;3</a:t>
            </a:r>
            <a:r>
              <a:rPr lang="pl-PL" sz="2200" dirty="0">
                <a:solidFill>
                  <a:schemeClr val="tx2"/>
                </a:solidFill>
                <a:latin typeface="Comic Sans MS" pitchFamily="66" charset="0"/>
              </a:rPr>
              <a:t>0 </a:t>
            </a:r>
            <a:r>
              <a:rPr lang="pl-PL" sz="2200" dirty="0" smtClean="0">
                <a:solidFill>
                  <a:schemeClr val="tx2"/>
                </a:solidFill>
                <a:latin typeface="Comic Sans MS" pitchFamily="66" charset="0"/>
              </a:rPr>
              <a:t>GeV</a:t>
            </a:r>
            <a:endParaRPr lang="en-US" sz="2200" dirty="0" smtClean="0">
              <a:solidFill>
                <a:schemeClr val="tx2"/>
              </a:solidFill>
              <a:latin typeface="Comic Sans MS" pitchFamily="66" charset="0"/>
            </a:endParaRPr>
          </a:p>
          <a:p>
            <a:pPr marL="685800" lvl="1" indent="-228600" defTabSz="914400" eaLnBrk="0" hangingPunct="0">
              <a:spcAft>
                <a:spcPct val="20000"/>
              </a:spcAft>
              <a:buClr>
                <a:srgbClr val="FF0000"/>
              </a:buClr>
              <a:buSzPct val="135000"/>
              <a:buFont typeface="Wingdings" pitchFamily="2" charset="2"/>
              <a:buChar char="Ø"/>
            </a:pPr>
            <a:r>
              <a:rPr lang="en-US" sz="2200" dirty="0" smtClean="0">
                <a:latin typeface="Comic Sans MS" pitchFamily="66" charset="0"/>
              </a:rPr>
              <a:t> </a:t>
            </a:r>
            <a:r>
              <a:rPr lang="en-US" sz="2200" dirty="0" smtClean="0">
                <a:latin typeface="+mn-lt"/>
                <a:cs typeface="Times New Roman"/>
              </a:rPr>
              <a:t>50%</a:t>
            </a:r>
            <a:r>
              <a:rPr lang="en-US" sz="2200" dirty="0" smtClean="0">
                <a:latin typeface="Times New Roman"/>
                <a:cs typeface="Times New Roman"/>
              </a:rPr>
              <a:t> </a:t>
            </a:r>
            <a:r>
              <a:rPr lang="en-US" sz="2200" dirty="0" smtClean="0">
                <a:latin typeface="Comic Sans MS" pitchFamily="66" charset="0"/>
              </a:rPr>
              <a:t>reduction on intrinsic beam </a:t>
            </a:r>
            <a:r>
              <a:rPr lang="en-US" sz="2200" dirty="0" smtClean="0">
                <a:latin typeface="Symbol" pitchFamily="18" charset="2"/>
              </a:rPr>
              <a:t>n</a:t>
            </a:r>
            <a:r>
              <a:rPr lang="en-US" sz="2200" baseline="-25000" dirty="0" smtClean="0">
                <a:latin typeface="Comic Sans MS" pitchFamily="66" charset="0"/>
              </a:rPr>
              <a:t>e</a:t>
            </a:r>
            <a:endParaRPr lang="en-US" sz="2200" dirty="0" smtClean="0">
              <a:latin typeface="Comic Sans MS" pitchFamily="66" charset="0"/>
            </a:endParaRPr>
          </a:p>
          <a:p>
            <a:pPr marL="685800" lvl="1" indent="-228600" defTabSz="914400" eaLnBrk="0" hangingPunct="0">
              <a:spcAft>
                <a:spcPct val="20000"/>
              </a:spcAft>
              <a:buClr>
                <a:srgbClr val="FF0000"/>
              </a:buClr>
              <a:buSzPct val="135000"/>
              <a:buFont typeface="Wingdings" pitchFamily="2" charset="2"/>
              <a:buChar char="Ø"/>
            </a:pPr>
            <a:r>
              <a:rPr lang="pl-PL" sz="2200" dirty="0" smtClean="0">
                <a:latin typeface="Comic Sans MS" pitchFamily="66" charset="0"/>
              </a:rPr>
              <a:t>only </a:t>
            </a:r>
            <a:r>
              <a:rPr lang="pl-PL" sz="2200" dirty="0">
                <a:latin typeface="Comic Sans MS" pitchFamily="66" charset="0"/>
              </a:rPr>
              <a:t>15% signal events rejected</a:t>
            </a:r>
            <a:endParaRPr lang="en-US" sz="2200" dirty="0">
              <a:latin typeface="Comic Sans MS" pitchFamily="66" charset="0"/>
            </a:endParaRPr>
          </a:p>
          <a:p>
            <a:pPr marL="228600" indent="-228600" defTabSz="914400" eaLnBrk="0" hangingPunct="0">
              <a:spcBef>
                <a:spcPts val="700"/>
              </a:spcBef>
              <a:buClr>
                <a:srgbClr val="FF0000"/>
              </a:buClr>
              <a:buSzPct val="150000"/>
              <a:buFont typeface="Symbol" pitchFamily="18" charset="2"/>
              <a:buChar char="·"/>
            </a:pPr>
            <a:r>
              <a:rPr lang="pl-PL" sz="2200" dirty="0">
                <a:latin typeface="Symbol" pitchFamily="18" charset="2"/>
              </a:rPr>
              <a:t>n</a:t>
            </a:r>
            <a:r>
              <a:rPr lang="pl-PL" sz="2200" baseline="-25000" dirty="0">
                <a:latin typeface="Symbol" pitchFamily="18" charset="2"/>
              </a:rPr>
              <a:t>m</a:t>
            </a:r>
            <a:r>
              <a:rPr lang="en-US" sz="2200" dirty="0">
                <a:latin typeface="Comic Sans MS" pitchFamily="66" charset="0"/>
              </a:rPr>
              <a:t> CC</a:t>
            </a:r>
            <a:r>
              <a:rPr lang="pl-PL" sz="2200" dirty="0">
                <a:latin typeface="Comic Sans MS" pitchFamily="66" charset="0"/>
              </a:rPr>
              <a:t> events identified by</a:t>
            </a:r>
            <a:r>
              <a:rPr lang="en-US" sz="2200" dirty="0">
                <a:latin typeface="Comic Sans MS" pitchFamily="66" charset="0"/>
              </a:rPr>
              <a:t> L &gt; 250 cm primary </a:t>
            </a:r>
            <a:r>
              <a:rPr lang="pl-PL" sz="2200" dirty="0">
                <a:latin typeface="Comic Sans MS" pitchFamily="66" charset="0"/>
              </a:rPr>
              <a:t>track </a:t>
            </a:r>
            <a:r>
              <a:rPr lang="en-US" sz="2200" dirty="0">
                <a:latin typeface="Comic Sans MS" pitchFamily="66" charset="0"/>
              </a:rPr>
              <a:t>without</a:t>
            </a:r>
            <a:r>
              <a:rPr lang="pl-PL" sz="2200" dirty="0">
                <a:latin typeface="Comic Sans MS" pitchFamily="66" charset="0"/>
              </a:rPr>
              <a:t> h</a:t>
            </a:r>
            <a:r>
              <a:rPr lang="en-US" sz="2200" dirty="0" smtClean="0">
                <a:latin typeface="Comic Sans MS" pitchFamily="66" charset="0"/>
              </a:rPr>
              <a:t>ad. int.</a:t>
            </a:r>
            <a:endParaRPr lang="en-US" sz="2200" dirty="0">
              <a:latin typeface="Comic Sans MS" pitchFamily="66" charset="0"/>
            </a:endParaRPr>
          </a:p>
        </p:txBody>
      </p:sp>
      <p:grpSp>
        <p:nvGrpSpPr>
          <p:cNvPr id="2" name="Group 10"/>
          <p:cNvGrpSpPr>
            <a:grpSpLocks/>
          </p:cNvGrpSpPr>
          <p:nvPr/>
        </p:nvGrpSpPr>
        <p:grpSpPr bwMode="auto">
          <a:xfrm>
            <a:off x="5489134" y="639187"/>
            <a:ext cx="4363552" cy="3145398"/>
            <a:chOff x="3867" y="422"/>
            <a:chExt cx="2382" cy="1571"/>
          </a:xfrm>
        </p:grpSpPr>
        <p:pic>
          <p:nvPicPr>
            <p:cNvPr id="9219" name="Picture 4" descr="n_e_MC.jpg"/>
            <p:cNvPicPr>
              <a:picLocks noChangeAspect="1"/>
            </p:cNvPicPr>
            <p:nvPr/>
          </p:nvPicPr>
          <p:blipFill>
            <a:blip r:embed="rId3"/>
            <a:srcRect/>
            <a:stretch>
              <a:fillRect/>
            </a:stretch>
          </p:blipFill>
          <p:spPr bwMode="auto">
            <a:xfrm>
              <a:off x="3867" y="422"/>
              <a:ext cx="2382" cy="1571"/>
            </a:xfrm>
            <a:prstGeom prst="rect">
              <a:avLst/>
            </a:prstGeom>
            <a:noFill/>
            <a:ln w="9525">
              <a:noFill/>
              <a:miter lim="800000"/>
              <a:headEnd/>
              <a:tailEnd/>
            </a:ln>
          </p:spPr>
        </p:pic>
        <p:sp>
          <p:nvSpPr>
            <p:cNvPr id="9222" name="Text Box 8"/>
            <p:cNvSpPr txBox="1">
              <a:spLocks noChangeArrowheads="1"/>
            </p:cNvSpPr>
            <p:nvPr/>
          </p:nvSpPr>
          <p:spPr bwMode="auto">
            <a:xfrm>
              <a:off x="4502" y="1568"/>
              <a:ext cx="1064" cy="240"/>
            </a:xfrm>
            <a:prstGeom prst="rect">
              <a:avLst/>
            </a:prstGeom>
            <a:noFill/>
            <a:ln w="9525">
              <a:noFill/>
              <a:miter lim="800000"/>
              <a:headEnd/>
              <a:tailEnd/>
            </a:ln>
          </p:spPr>
          <p:txBody>
            <a:bodyPr wrap="none">
              <a:spAutoFit/>
            </a:bodyPr>
            <a:lstStyle/>
            <a:p>
              <a:pPr defTabSz="914400"/>
              <a:r>
                <a:rPr lang="it-IT" sz="2300" dirty="0">
                  <a:solidFill>
                    <a:srgbClr val="FF0000"/>
                  </a:solidFill>
                  <a:latin typeface="Symbol" pitchFamily="18" charset="2"/>
                </a:rPr>
                <a:t>n</a:t>
              </a:r>
              <a:r>
                <a:rPr lang="it-IT" sz="2300" baseline="-25000" dirty="0">
                  <a:solidFill>
                    <a:srgbClr val="FF0000"/>
                  </a:solidFill>
                  <a:latin typeface="Comic Sans MS" pitchFamily="66" charset="0"/>
                </a:rPr>
                <a:t>e</a:t>
              </a:r>
              <a:r>
                <a:rPr lang="it-IT" sz="2300" dirty="0">
                  <a:solidFill>
                    <a:srgbClr val="FF0000"/>
                  </a:solidFill>
                </a:rPr>
                <a:t> </a:t>
              </a:r>
              <a:r>
                <a:rPr lang="it-IT" sz="2300" dirty="0">
                  <a:solidFill>
                    <a:srgbClr val="FF0000"/>
                  </a:solidFill>
                  <a:latin typeface="Comic Sans MS" pitchFamily="66" charset="0"/>
                </a:rPr>
                <a:t>MC event</a:t>
              </a:r>
            </a:p>
          </p:txBody>
        </p:sp>
      </p:grpSp>
      <p:sp>
        <p:nvSpPr>
          <p:cNvPr id="11" name="Title 10"/>
          <p:cNvSpPr>
            <a:spLocks noGrp="1"/>
          </p:cNvSpPr>
          <p:nvPr>
            <p:ph type="title"/>
          </p:nvPr>
        </p:nvSpPr>
        <p:spPr/>
        <p:txBody>
          <a:bodyPr>
            <a:normAutofit fontScale="90000"/>
          </a:bodyPr>
          <a:lstStyle/>
          <a:p>
            <a:r>
              <a:rPr lang="en-US" dirty="0"/>
              <a:t>Search for </a:t>
            </a:r>
            <a:r>
              <a:rPr lang="en-US" dirty="0">
                <a:latin typeface="Symbol" charset="2"/>
                <a:cs typeface="Symbol" charset="2"/>
              </a:rPr>
              <a:t>n</a:t>
            </a:r>
            <a:r>
              <a:rPr lang="en-US" dirty="0"/>
              <a:t>e </a:t>
            </a:r>
            <a:r>
              <a:rPr lang="en-US" dirty="0" smtClean="0"/>
              <a:t>events in CNGS beam</a:t>
            </a:r>
            <a:endParaRPr lang="en-US" dirty="0"/>
          </a:p>
        </p:txBody>
      </p:sp>
      <p:sp>
        <p:nvSpPr>
          <p:cNvPr id="3" name="Footer Placeholder 2"/>
          <p:cNvSpPr>
            <a:spLocks noGrp="1"/>
          </p:cNvSpPr>
          <p:nvPr>
            <p:ph type="ftr" sz="quarter" idx="11"/>
          </p:nvPr>
        </p:nvSpPr>
        <p:spPr/>
        <p:txBody>
          <a:bodyPr/>
          <a:lstStyle/>
          <a:p>
            <a:r>
              <a:rPr lang="en-US" smtClean="0"/>
              <a:t>NNN13 Kavli IPMU, 11-13 November 2013</a:t>
            </a:r>
            <a:endParaRPr lang="en-US" dirty="0"/>
          </a:p>
        </p:txBody>
      </p:sp>
      <p:sp>
        <p:nvSpPr>
          <p:cNvPr id="4" name="Slide Number Placeholder 3"/>
          <p:cNvSpPr>
            <a:spLocks noGrp="1"/>
          </p:cNvSpPr>
          <p:nvPr>
            <p:ph type="sldNum" sz="quarter" idx="12"/>
          </p:nvPr>
        </p:nvSpPr>
        <p:spPr/>
        <p:txBody>
          <a:bodyPr/>
          <a:lstStyle/>
          <a:p>
            <a:fld id="{32E078FD-697A-2C4E-8882-8A2428AF562E}" type="slidenum">
              <a:rPr lang="en-US" smtClean="0"/>
              <a:pPr/>
              <a:t>9</a:t>
            </a:fld>
            <a:endParaRPr lang="en-US"/>
          </a:p>
        </p:txBody>
      </p:sp>
    </p:spTree>
    <p:custDataLst>
      <p:tags r:id="rId1"/>
    </p:custDataLst>
    <p:extLst>
      <p:ext uri="{BB962C8B-B14F-4D97-AF65-F5344CB8AC3E}">
        <p14:creationId xmlns:p14="http://schemas.microsoft.com/office/powerpoint/2010/main" val="1050507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2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2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2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22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220">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220">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220">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220">
                                            <p:txEl>
                                              <p:pRg st="3" end="3"/>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5.6|6.4|3.4|5|4.8|9.4|1.3|12.3|11.2"/>
</p:tagLst>
</file>

<file path=ppt/tags/tag2.xml><?xml version="1.0" encoding="utf-8"?>
<p:tagLst xmlns:a="http://schemas.openxmlformats.org/drawingml/2006/main" xmlns:r="http://schemas.openxmlformats.org/officeDocument/2006/relationships" xmlns:p="http://schemas.openxmlformats.org/presentationml/2006/main">
  <p:tag name="TIMING" val="|26.1|100.1|7.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8740</TotalTime>
  <Words>2315</Words>
  <Application>Microsoft Office PowerPoint</Application>
  <PresentationFormat>A4 210 x 297 mm</PresentationFormat>
  <Paragraphs>290</Paragraphs>
  <Slides>23</Slides>
  <Notes>5</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23</vt:i4>
      </vt:variant>
    </vt:vector>
  </HeadingPairs>
  <TitlesOfParts>
    <vt:vector size="25" baseType="lpstr">
      <vt:lpstr>Office Theme</vt:lpstr>
      <vt:lpstr>Equation</vt:lpstr>
      <vt:lpstr>PowerPoint プレゼンテーション</vt:lpstr>
      <vt:lpstr>The ICARUS Collaboration</vt:lpstr>
      <vt:lpstr>A multi-faceted programme</vt:lpstr>
      <vt:lpstr>ICARUS @ LNGS: the first LARGE LAr-TPC</vt:lpstr>
      <vt:lpstr>The ICARUS detector at LNGS Laboratory</vt:lpstr>
      <vt:lpstr>T600 run at LNGS: first publications</vt:lpstr>
      <vt:lpstr> The situation of the short baseline neutrinos</vt:lpstr>
      <vt:lpstr>A search for LSND effects with ICARUS at CNGS </vt:lpstr>
      <vt:lpstr>Search for ne events in CNGS beam</vt:lpstr>
      <vt:lpstr>e/g separation and p0 reconstruction in ICARUS</vt:lpstr>
      <vt:lpstr>The new ICARUS results</vt:lpstr>
      <vt:lpstr>Exclusion of the low energy Mini BooNE experiment</vt:lpstr>
      <vt:lpstr>LSND-like exclusion from the ICARUS experiment </vt:lpstr>
      <vt:lpstr>A new coherence of the global 3+1 fits</vt:lpstr>
      <vt:lpstr>Muon momentum by multiple scattering</vt:lpstr>
      <vt:lpstr>3D reconstruction  (example of stopping µ)</vt:lpstr>
      <vt:lpstr>PowerPoint プレゼンテーション</vt:lpstr>
      <vt:lpstr>Clarifying the anomalies.</vt:lpstr>
      <vt:lpstr>Alternative 1: ICARUS at CERN</vt:lpstr>
      <vt:lpstr>Alternative 2. LAr-TPC alternative at Fermilab</vt:lpstr>
      <vt:lpstr>Basic features</vt:lpstr>
      <vt:lpstr>Conclusions</vt:lpstr>
      <vt:lpstr>PowerPoint プレゼンテーション</vt:lpstr>
    </vt:vector>
  </TitlesOfParts>
  <Company>I.A.S.S.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Carlo Rubbia</dc:creator>
  <cp:lastModifiedBy>Rie</cp:lastModifiedBy>
  <cp:revision>201</cp:revision>
  <dcterms:created xsi:type="dcterms:W3CDTF">2013-09-22T08:53:54Z</dcterms:created>
  <dcterms:modified xsi:type="dcterms:W3CDTF">2013-11-12T03:32:10Z</dcterms:modified>
</cp:coreProperties>
</file>