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62" r:id="rId4"/>
    <p:sldId id="263" r:id="rId5"/>
    <p:sldId id="259" r:id="rId6"/>
    <p:sldId id="288" r:id="rId7"/>
    <p:sldId id="287" r:id="rId8"/>
    <p:sldId id="289" r:id="rId9"/>
    <p:sldId id="264" r:id="rId10"/>
    <p:sldId id="260" r:id="rId11"/>
    <p:sldId id="266" r:id="rId12"/>
    <p:sldId id="267" r:id="rId13"/>
    <p:sldId id="278" r:id="rId14"/>
    <p:sldId id="301" r:id="rId15"/>
    <p:sldId id="279" r:id="rId16"/>
    <p:sldId id="276" r:id="rId17"/>
    <p:sldId id="277" r:id="rId18"/>
    <p:sldId id="305" r:id="rId19"/>
    <p:sldId id="302" r:id="rId20"/>
    <p:sldId id="283" r:id="rId21"/>
    <p:sldId id="290" r:id="rId22"/>
    <p:sldId id="293" r:id="rId23"/>
    <p:sldId id="303" r:id="rId24"/>
    <p:sldId id="291" r:id="rId25"/>
    <p:sldId id="275" r:id="rId26"/>
    <p:sldId id="281" r:id="rId27"/>
    <p:sldId id="269" r:id="rId28"/>
    <p:sldId id="285" r:id="rId29"/>
    <p:sldId id="286" r:id="rId30"/>
    <p:sldId id="270" r:id="rId31"/>
    <p:sldId id="294" r:id="rId32"/>
    <p:sldId id="300" r:id="rId33"/>
    <p:sldId id="271" r:id="rId34"/>
    <p:sldId id="297" r:id="rId35"/>
    <p:sldId id="295" r:id="rId36"/>
    <p:sldId id="298" r:id="rId37"/>
    <p:sldId id="265" r:id="rId38"/>
    <p:sldId id="268" r:id="rId39"/>
    <p:sldId id="272" r:id="rId40"/>
    <p:sldId id="273" r:id="rId41"/>
    <p:sldId id="274" r:id="rId42"/>
    <p:sldId id="282" r:id="rId43"/>
    <p:sldId id="304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44" autoAdjust="0"/>
  </p:normalViewPr>
  <p:slideViewPr>
    <p:cSldViewPr snapToGrid="0" snapToObjects="1">
      <p:cViewPr varScale="1">
        <p:scale>
          <a:sx n="98" d="100"/>
          <a:sy n="98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6E6E-B6D8-4688-894B-40AD86672F40}" type="datetimeFigureOut">
              <a:rPr lang="en-GB" smtClean="0"/>
              <a:t>2013/11/12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891F-A827-48AC-9E8E-526A21611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0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hyperlink" Target="https://indico.fnal.gov/getFile.py/access?contribId=17&amp;sessionId=6&amp;resId=0&amp;materialId=slides&amp;confId=748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uncil.web.cern.ch/council/en/EuropeanStrategy/esc-e-S-103Rev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ds.cern.ch/record/1432214/files/SPSC-P-347.pdf" TargetMode="External"/><Relationship Id="rId3" Type="http://schemas.openxmlformats.org/officeDocument/2006/relationships/hyperlink" Target="http://cds.cern.ch/record/1457543/files/SPSC-EOI-007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dsweb.cern.ch/record/1432214/files/SPSC-P-347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wmf"/><Relationship Id="rId3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rxiv.org/pdf/1308.2553v1.pdf" TargetMode="External"/><Relationship Id="rId3" Type="http://schemas.openxmlformats.org/officeDocument/2006/relationships/hyperlink" Target="http://arxiv.org/abs/1209.012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45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Neutrino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" y="24773"/>
            <a:ext cx="8965097" cy="675982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5556" y="105134"/>
            <a:ext cx="644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R. </a:t>
            </a:r>
            <a:r>
              <a:rPr lang="en-GB" i="1" dirty="0" err="1" smtClean="0"/>
              <a:t>Heuer</a:t>
            </a:r>
            <a:r>
              <a:rPr lang="en-GB" i="1" dirty="0" smtClean="0"/>
              <a:t> (CERN DG), P5 meeting, 2</a:t>
            </a:r>
            <a:r>
              <a:rPr lang="en-GB" i="1" baseline="30000" dirty="0" smtClean="0"/>
              <a:t>nd</a:t>
            </a:r>
            <a:r>
              <a:rPr lang="en-GB" i="1" dirty="0" smtClean="0"/>
              <a:t> November 2013 (</a:t>
            </a:r>
            <a:r>
              <a:rPr lang="en-GB" i="1" dirty="0" smtClean="0">
                <a:hlinkClick r:id="rId3"/>
              </a:rPr>
              <a:t>link</a:t>
            </a:r>
            <a:r>
              <a:rPr lang="en-GB" i="1" dirty="0" smtClean="0"/>
              <a:t>)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7643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Feedbacks from committees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188223"/>
            <a:ext cx="8601075" cy="4926827"/>
          </a:xfrm>
        </p:spPr>
        <p:txBody>
          <a:bodyPr>
            <a:normAutofit fontScale="92500" lnSpcReduction="20000"/>
          </a:bodyPr>
          <a:lstStyle/>
          <a:p>
            <a:pPr marL="457200">
              <a:buFont typeface="Wingdings" panose="05000000000000000000" pitchFamily="2" charset="2"/>
              <a:buChar char="§"/>
            </a:pPr>
            <a:r>
              <a:rPr lang="en-GB" sz="3200" smtClean="0"/>
              <a:t>From </a:t>
            </a:r>
            <a:r>
              <a:rPr lang="en-GB" sz="3200" b="1" smtClean="0"/>
              <a:t>ESG</a:t>
            </a:r>
            <a:r>
              <a:rPr lang="en-GB" sz="3200" smtClean="0"/>
              <a:t> (</a:t>
            </a:r>
            <a:r>
              <a:rPr lang="en-GB" sz="3200" smtClean="0">
                <a:hlinkClick r:id="rId2"/>
              </a:rPr>
              <a:t>link</a:t>
            </a:r>
            <a:r>
              <a:rPr lang="en-GB" sz="3200" smtClean="0"/>
              <a:t>):</a:t>
            </a:r>
          </a:p>
          <a:p>
            <a:pPr marL="868680" lvl="1">
              <a:buFont typeface="Wingdings" panose="05000000000000000000" pitchFamily="2" charset="2"/>
              <a:buChar char="§"/>
            </a:pPr>
            <a:r>
              <a:rPr lang="en-GB" sz="2800" i="1" smtClean="0"/>
              <a:t>CERN </a:t>
            </a:r>
            <a:r>
              <a:rPr lang="en-GB" sz="2800" i="1" dirty="0"/>
              <a:t>should </a:t>
            </a:r>
            <a:r>
              <a:rPr lang="en-GB" sz="2800" b="1" i="1" dirty="0">
                <a:solidFill>
                  <a:schemeClr val="accent5"/>
                </a:solidFill>
              </a:rPr>
              <a:t>develop a neutrino program to pave the way </a:t>
            </a:r>
            <a:r>
              <a:rPr lang="en-GB" sz="2800" i="1" dirty="0"/>
              <a:t>for a substantial European role in future </a:t>
            </a:r>
            <a:r>
              <a:rPr lang="en-GB" sz="2800" i="1"/>
              <a:t>long-baseline </a:t>
            </a:r>
            <a:r>
              <a:rPr lang="en-GB" sz="2800" i="1" smtClean="0"/>
              <a:t>experiments</a:t>
            </a:r>
            <a:endParaRPr lang="en-GB" sz="2800" i="1" dirty="0"/>
          </a:p>
          <a:p>
            <a:pPr marL="868680" lvl="1">
              <a:buFont typeface="Wingdings" panose="05000000000000000000" pitchFamily="2" charset="2"/>
              <a:buChar char="§"/>
            </a:pPr>
            <a:r>
              <a:rPr lang="en-GB" sz="2800" i="1" dirty="0"/>
              <a:t>Europe should explore the </a:t>
            </a:r>
            <a:r>
              <a:rPr lang="en-GB" sz="2800" b="1" i="1" dirty="0">
                <a:solidFill>
                  <a:schemeClr val="accent5"/>
                </a:solidFill>
              </a:rPr>
              <a:t>possibility of major participation </a:t>
            </a:r>
            <a:r>
              <a:rPr lang="en-GB" sz="2800" i="1" dirty="0"/>
              <a:t>in leading long-baseline neutrino projects in the US and </a:t>
            </a:r>
            <a:r>
              <a:rPr lang="en-GB" sz="2800" i="1" dirty="0" smtClean="0"/>
              <a:t>Japan</a:t>
            </a:r>
            <a:endParaRPr lang="en-GB" sz="28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From </a:t>
            </a:r>
            <a:r>
              <a:rPr lang="en-GB" b="1" smtClean="0"/>
              <a:t>SPSC108</a:t>
            </a:r>
            <a:r>
              <a:rPr lang="en-GB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1" smtClean="0"/>
              <a:t>[…] it is important to </a:t>
            </a:r>
            <a:r>
              <a:rPr lang="en-GB" b="1" i="1" smtClean="0">
                <a:solidFill>
                  <a:schemeClr val="accent5"/>
                </a:solidFill>
              </a:rPr>
              <a:t>strenghten the neutrino activities at 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1" smtClean="0"/>
              <a:t>[…] The SPSC considers that a new short baseline neutrino beam at the SPS could be an adequate facility to foster this focus in the near future […]</a:t>
            </a:r>
            <a:endParaRPr lang="en-GB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5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82217" y="188842"/>
            <a:ext cx="2315817" cy="1222514"/>
          </a:xfrm>
          <a:prstGeom prst="ellips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detectors R&amp;D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328492" y="278294"/>
            <a:ext cx="2478708" cy="1222514"/>
          </a:xfrm>
          <a:prstGeom prst="ellips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 &amp; test beam infrastructure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5926" y="4757939"/>
            <a:ext cx="2886815" cy="12589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new programs </a:t>
            </a:r>
          </a:p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storage ring, beta beams)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67635" y="2059884"/>
            <a:ext cx="2640495" cy="1479275"/>
          </a:xfrm>
          <a:prstGeom prst="ellips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(and implement)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neutrino beam at CERN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58775" y="4141821"/>
            <a:ext cx="2640495" cy="1875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participation in a High Intensity Facility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(detectors, beam, infrastructure)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7" idx="0"/>
            <a:endCxn id="9" idx="4"/>
          </p:cNvCxnSpPr>
          <p:nvPr/>
        </p:nvCxnSpPr>
        <p:spPr>
          <a:xfrm flipV="1">
            <a:off x="1513252" y="1411356"/>
            <a:ext cx="1326874" cy="1038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10" idx="3"/>
          </p:cNvCxnSpPr>
          <p:nvPr/>
        </p:nvCxnSpPr>
        <p:spPr>
          <a:xfrm flipV="1">
            <a:off x="2840125" y="1321775"/>
            <a:ext cx="1851365" cy="1863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3" idx="2"/>
          </p:cNvCxnSpPr>
          <p:nvPr/>
        </p:nvCxnSpPr>
        <p:spPr>
          <a:xfrm>
            <a:off x="2840125" y="3185077"/>
            <a:ext cx="2218650" cy="1894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12" idx="2"/>
          </p:cNvCxnSpPr>
          <p:nvPr/>
        </p:nvCxnSpPr>
        <p:spPr>
          <a:xfrm flipV="1">
            <a:off x="2840125" y="2799522"/>
            <a:ext cx="1827510" cy="38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1" idx="0"/>
          </p:cNvCxnSpPr>
          <p:nvPr/>
        </p:nvCxnSpPr>
        <p:spPr>
          <a:xfrm>
            <a:off x="1513252" y="3920158"/>
            <a:ext cx="1456082" cy="837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12" idx="0"/>
          </p:cNvCxnSpPr>
          <p:nvPr/>
        </p:nvCxnSpPr>
        <p:spPr>
          <a:xfrm>
            <a:off x="5567846" y="1500808"/>
            <a:ext cx="420037" cy="55907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3" idx="0"/>
          </p:cNvCxnSpPr>
          <p:nvPr/>
        </p:nvCxnSpPr>
        <p:spPr>
          <a:xfrm>
            <a:off x="5987883" y="3539159"/>
            <a:ext cx="391140" cy="60266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5"/>
            <a:endCxn id="13" idx="2"/>
          </p:cNvCxnSpPr>
          <p:nvPr/>
        </p:nvCxnSpPr>
        <p:spPr>
          <a:xfrm>
            <a:off x="3658890" y="1232323"/>
            <a:ext cx="1399885" cy="384703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6378" y="2449995"/>
            <a:ext cx="2653747" cy="147016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 Neutrino Platform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>
            <a:stCxn id="12" idx="6"/>
            <a:endCxn id="15" idx="1"/>
          </p:cNvCxnSpPr>
          <p:nvPr/>
        </p:nvCxnSpPr>
        <p:spPr>
          <a:xfrm>
            <a:off x="7308130" y="2799522"/>
            <a:ext cx="994738" cy="301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7"/>
            <a:endCxn id="15" idx="1"/>
          </p:cNvCxnSpPr>
          <p:nvPr/>
        </p:nvCxnSpPr>
        <p:spPr>
          <a:xfrm flipV="1">
            <a:off x="7312578" y="3101010"/>
            <a:ext cx="990290" cy="1315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02868" y="1282149"/>
            <a:ext cx="542954" cy="363772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 rot="19489482">
            <a:off x="1069813" y="21531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Approved</a:t>
            </a:r>
            <a:endParaRPr lang="en-GB" i="1"/>
          </a:p>
        </p:txBody>
      </p:sp>
      <p:sp>
        <p:nvSpPr>
          <p:cNvPr id="32" name="TextBox 31"/>
          <p:cNvSpPr txBox="1"/>
          <p:nvPr/>
        </p:nvSpPr>
        <p:spPr>
          <a:xfrm rot="1864212">
            <a:off x="6364508" y="26795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Approved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86378" y="2080663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PL: M. Nessi (CERN)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05165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detectors R&amp;D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173935"/>
            <a:ext cx="8386549" cy="49266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WA104 (</a:t>
            </a:r>
            <a:r>
              <a:rPr lang="en-GB" smtClean="0">
                <a:hlinkClick r:id="rId2"/>
              </a:rPr>
              <a:t>SPSC-P-347</a:t>
            </a:r>
            <a:r>
              <a:rPr lang="en-GB" smtClean="0"/>
              <a:t>)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rebuild ICARUS T600 at 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R&amp;D on new large </a:t>
            </a:r>
            <a:r>
              <a:rPr lang="en-GB" smtClean="0"/>
              <a:t>LAr TPC (i.e. event reconstruction)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R&amp;D on an </a:t>
            </a:r>
            <a:r>
              <a:rPr lang="en-GB" smtClean="0"/>
              <a:t>AIR core </a:t>
            </a:r>
            <a:r>
              <a:rPr lang="en-GB" dirty="0" smtClean="0"/>
              <a:t>muon detector (NESSiE) or eventually integrated a solenoid in the </a:t>
            </a:r>
            <a:r>
              <a:rPr lang="en-GB" smtClean="0"/>
              <a:t>main TPC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1" smtClean="0"/>
              <a:t>Sterile neutrino physics w/ neutrino beam, cross-section measurement, large event samples, etc.</a:t>
            </a:r>
            <a:endParaRPr lang="en-GB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WA105 (</a:t>
            </a:r>
            <a:r>
              <a:rPr lang="en-GB" smtClean="0">
                <a:hlinkClick r:id="rId3"/>
              </a:rPr>
              <a:t>SPSC-EOI-007</a:t>
            </a:r>
            <a:r>
              <a:rPr lang="en-GB" smtClean="0"/>
              <a:t>)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R&amp;D on a 2 phases large LAr </a:t>
            </a:r>
            <a:r>
              <a:rPr lang="en-GB" smtClean="0"/>
              <a:t>TPC prototype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LAGUNA-PROTO construction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1" smtClean="0"/>
              <a:t>Events reconstruction</a:t>
            </a:r>
            <a:endParaRPr lang="en-GB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MIND: R&amp;D on muon tracking detectors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904" y="1173935"/>
            <a:ext cx="2751667" cy="461665"/>
          </a:xfrm>
          <a:prstGeom prst="rect">
            <a:avLst/>
          </a:prstGeom>
          <a:solidFill>
            <a:schemeClr val="bg2"/>
          </a:solidFill>
          <a:ln w="28575" cmpd="sng">
            <a:solidFill>
              <a:srgbClr val="FF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2014 -2018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47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>
                <a:latin typeface="Symbol" panose="05050102010706020507" pitchFamily="18" charset="2"/>
              </a:rPr>
              <a:t>n</a:t>
            </a:r>
            <a:r>
              <a:rPr lang="en-GB" baseline="-25000" smtClean="0">
                <a:latin typeface="Symbol" panose="05050102010706020507" pitchFamily="18" charset="2"/>
              </a:rPr>
              <a:t>m</a:t>
            </a:r>
            <a:r>
              <a:rPr lang="en-GB" sz="3600" smtClean="0">
                <a:sym typeface="Wingdings" panose="05000000000000000000" pitchFamily="2" charset="2"/>
              </a:rPr>
              <a:t></a:t>
            </a:r>
            <a:r>
              <a:rPr lang="en-GB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GB" baseline="-25000" smtClean="0">
                <a:sym typeface="Wingdings" panose="05000000000000000000" pitchFamily="2" charset="2"/>
              </a:rPr>
              <a:t>e</a:t>
            </a:r>
            <a:r>
              <a:rPr lang="en-GB" smtClean="0">
                <a:sym typeface="Wingdings" panose="05000000000000000000" pitchFamily="2" charset="2"/>
              </a:rPr>
              <a:t> “anomalous” oscillations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647"/>
            <a:ext cx="8226854" cy="9978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Exploring the existance of one or more sterile neutrinos (</a:t>
            </a:r>
            <a:r>
              <a:rPr lang="en-GB" smtClean="0">
                <a:hlinkClick r:id="rId2"/>
              </a:rPr>
              <a:t>SPSC-P-347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6680" y="2290585"/>
            <a:ext cx="6553200" cy="3578895"/>
            <a:chOff x="146680" y="2290585"/>
            <a:chExt cx="6553200" cy="3578895"/>
          </a:xfrm>
        </p:grpSpPr>
        <p:pic>
          <p:nvPicPr>
            <p:cNvPr id="7" name="Picture 46" descr="Description: DoubleLAr_CERN_PS_SPS_LIMITS_t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0" y="2539648"/>
              <a:ext cx="6553200" cy="3329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97478" y="3804454"/>
              <a:ext cx="928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el-GR" sz="20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μ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Wingdings" pitchFamily="2" charset="2"/>
                </a:rPr>
                <a:t></a:t>
              </a:r>
              <a:r>
                <a:rPr lang="el-GR" sz="2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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2301" y="3804454"/>
              <a:ext cx="1517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</a:t>
              </a:r>
              <a:r>
                <a:rPr lang="el-GR" sz="20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μ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Wingdings" pitchFamily="2" charset="2"/>
                </a:rPr>
                <a:t>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</a:t>
              </a:r>
              <a:r>
                <a:rPr lang="el-GR" sz="2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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Symbol"/>
                </a:rPr>
                <a:t>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412" y="2323482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1 year </a:t>
              </a:r>
              <a:r>
                <a:rPr lang="en-GB" smtClean="0">
                  <a:latin typeface="Symbol" panose="05050102010706020507" pitchFamily="18" charset="2"/>
                </a:rPr>
                <a:t>n</a:t>
              </a:r>
              <a:r>
                <a:rPr lang="en-GB" baseline="-25000" smtClean="0">
                  <a:latin typeface="Symbol" panose="05050102010706020507" pitchFamily="18" charset="2"/>
                </a:rPr>
                <a:t>m</a:t>
              </a:r>
              <a:r>
                <a:rPr lang="en-GB" smtClean="0"/>
                <a:t> beam</a:t>
              </a:r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0086" y="2290585"/>
              <a:ext cx="230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2</a:t>
              </a:r>
              <a:r>
                <a:rPr lang="en-GB" smtClean="0"/>
                <a:t> years anti-</a:t>
              </a:r>
              <a:r>
                <a:rPr lang="en-GB" smtClean="0">
                  <a:latin typeface="Symbol" panose="05050102010706020507" pitchFamily="18" charset="2"/>
                </a:rPr>
                <a:t>n</a:t>
              </a:r>
              <a:r>
                <a:rPr lang="en-GB" baseline="-25000" smtClean="0">
                  <a:latin typeface="Symbol" panose="05050102010706020507" pitchFamily="18" charset="2"/>
                </a:rPr>
                <a:t>m</a:t>
              </a:r>
              <a:r>
                <a:rPr lang="en-GB" smtClean="0"/>
                <a:t> beam</a:t>
              </a:r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99880" y="4817004"/>
            <a:ext cx="180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/>
              <a:t>LSND allowed region is fully explored in both cases</a:t>
            </a:r>
            <a:endParaRPr lang="en-GB" i="1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168" y="2012374"/>
            <a:ext cx="2317095" cy="216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73456" y="4018939"/>
            <a:ext cx="2037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Allowed </a:t>
            </a:r>
            <a:r>
              <a:rPr lang="en-US" sz="1200"/>
              <a:t>region  in a global 3+1 neutrino fit</a:t>
            </a:r>
            <a:endParaRPr lang="en-US" sz="1200" smtClean="0"/>
          </a:p>
          <a:p>
            <a:r>
              <a:rPr lang="en-US" sz="1200" i="1" smtClean="0"/>
              <a:t>Giunti et al. 2013</a:t>
            </a:r>
            <a:endParaRPr lang="en-GB" sz="1200" i="1"/>
          </a:p>
        </p:txBody>
      </p:sp>
      <p:sp>
        <p:nvSpPr>
          <p:cNvPr id="16" name="TextBox 15"/>
          <p:cNvSpPr txBox="1"/>
          <p:nvPr/>
        </p:nvSpPr>
        <p:spPr>
          <a:xfrm>
            <a:off x="2190510" y="579804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See D. Gibin presentation, this workshop</a:t>
            </a:r>
            <a:endParaRPr lang="en-GB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Logistics &amp; test beam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20966"/>
            <a:ext cx="8490241" cy="44369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chemeClr val="accent5"/>
                </a:solidFill>
              </a:rPr>
              <a:t>Extension</a:t>
            </a:r>
            <a:r>
              <a:rPr lang="en-GB" smtClean="0"/>
              <a:t> </a:t>
            </a:r>
            <a:r>
              <a:rPr lang="en-GB" dirty="0" smtClean="0"/>
              <a:t>of </a:t>
            </a:r>
            <a:r>
              <a:rPr lang="en-GB" smtClean="0"/>
              <a:t>the existing North Area experimental facility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Make use of </a:t>
            </a:r>
            <a:r>
              <a:rPr lang="en-GB" smtClean="0"/>
              <a:t>existing </a:t>
            </a:r>
            <a:r>
              <a:rPr lang="en-GB" b="1" smtClean="0">
                <a:solidFill>
                  <a:schemeClr val="accent5"/>
                </a:solidFill>
              </a:rPr>
              <a:t>test beam infrastructure</a:t>
            </a:r>
            <a:endParaRPr lang="en-GB" b="1" dirty="0" smtClean="0">
              <a:solidFill>
                <a:schemeClr val="accent5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Charged particle beams, from few GeVs to 20 GeV, and neutrino (</a:t>
            </a:r>
            <a:r>
              <a:rPr lang="en-GB" i="1" smtClean="0"/>
              <a:t>if approved)</a:t>
            </a:r>
            <a:endParaRPr lang="en-GB" i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Symbol" panose="05050102010706020507" pitchFamily="18" charset="2"/>
              </a:rPr>
              <a:t>n</a:t>
            </a:r>
            <a:r>
              <a:rPr lang="en-GB" i="1" dirty="0" smtClean="0"/>
              <a:t> beam at ~6.5 meters below the floor of EHN1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Cryogenic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460 meters </a:t>
            </a:r>
            <a:r>
              <a:rPr lang="en-GB" smtClean="0"/>
              <a:t>from target(s) </a:t>
            </a:r>
            <a:r>
              <a:rPr lang="en-GB" dirty="0" smtClean="0"/>
              <a:t>– no background </a:t>
            </a:r>
            <a:r>
              <a:rPr lang="en-GB" dirty="0" err="1" smtClean="0"/>
              <a:t>muons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ICARUS T150, LAGUNA-PROTO, NESSiE, MIND + </a:t>
            </a:r>
            <a:r>
              <a:rPr lang="en-GB" dirty="0" smtClean="0">
                <a:solidFill>
                  <a:schemeClr val="accent5"/>
                </a:solidFill>
              </a:rPr>
              <a:t>possible </a:t>
            </a:r>
            <a:r>
              <a:rPr lang="en-GB" smtClean="0">
                <a:solidFill>
                  <a:schemeClr val="accent5"/>
                </a:solidFill>
              </a:rPr>
              <a:t>new detectors 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6687" y="1059301"/>
            <a:ext cx="2751667" cy="461665"/>
          </a:xfrm>
          <a:prstGeom prst="rect">
            <a:avLst/>
          </a:prstGeom>
          <a:solidFill>
            <a:schemeClr val="bg2"/>
          </a:solidFill>
          <a:ln w="28575" cmpd="sng">
            <a:solidFill>
              <a:srgbClr val="FF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2014 -2016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189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283187"/>
            <a:ext cx="8226854" cy="94044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283187"/>
            <a:ext cx="8838565" cy="56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5396948" y="1370311"/>
            <a:ext cx="1241354" cy="1154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8302" y="1185645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LAGUNA-PROTO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7021" y="395908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NESSiE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4353339" y="4143753"/>
            <a:ext cx="1523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15180" y="499607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ICARUS T150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3325978" y="4641574"/>
            <a:ext cx="1789202" cy="539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43608" y="1461052"/>
            <a:ext cx="3886200" cy="19381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998768">
            <a:off x="2842591" y="172127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~64 meters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7686" y="5351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476461" y="719858"/>
            <a:ext cx="931225" cy="1300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30715" y="347811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detectors?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5396948" y="3478119"/>
            <a:ext cx="833767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8" y="4325255"/>
            <a:ext cx="2192570" cy="1532373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29" y="1554977"/>
            <a:ext cx="1892775" cy="142676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648" y="4004150"/>
            <a:ext cx="1535307" cy="117812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228601" y="396692"/>
            <a:ext cx="309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charged beams for all experiments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21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4"/>
                </a:solidFill>
              </a:rPr>
              <a:t>CE</a:t>
            </a:r>
            <a:r>
              <a:rPr lang="en-GB" sz="3600" dirty="0" smtClean="0"/>
              <a:t>RN </a:t>
            </a:r>
            <a:r>
              <a:rPr lang="en-GB" sz="3600" b="1" smtClean="0">
                <a:solidFill>
                  <a:schemeClr val="accent4"/>
                </a:solidFill>
              </a:rPr>
              <a:t>N</a:t>
            </a:r>
            <a:r>
              <a:rPr lang="en-GB" sz="3600" smtClean="0"/>
              <a:t>eutrino </a:t>
            </a:r>
            <a:r>
              <a:rPr lang="en-GB" sz="3600" b="1" smtClean="0">
                <a:solidFill>
                  <a:schemeClr val="accent4"/>
                </a:solidFill>
              </a:rPr>
              <a:t>F</a:t>
            </a:r>
            <a:r>
              <a:rPr lang="en-GB" sz="3600" smtClean="0"/>
              <a:t>acility design study</a:t>
            </a:r>
            <a:endParaRPr lang="en-GB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92194"/>
            <a:ext cx="2133600" cy="365125"/>
          </a:xfrm>
        </p:spPr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86167"/>
            <a:ext cx="2895600" cy="365125"/>
          </a:xfrm>
        </p:spPr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86167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6" y="1133679"/>
            <a:ext cx="8928000" cy="3590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0" y="4862738"/>
            <a:ext cx="9013703" cy="19845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Oval 8"/>
          <p:cNvSpPr/>
          <p:nvPr/>
        </p:nvSpPr>
        <p:spPr>
          <a:xfrm rot="21027997">
            <a:off x="1767792" y="2551052"/>
            <a:ext cx="1885016" cy="581978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41270" y="2398970"/>
            <a:ext cx="682972" cy="581978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40476" y="2546515"/>
            <a:ext cx="682972" cy="581978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42568" y="2373416"/>
            <a:ext cx="682972" cy="581978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1912618">
            <a:off x="1865516" y="3163438"/>
            <a:ext cx="300603" cy="589169"/>
          </a:xfrm>
          <a:prstGeom prst="upArrow">
            <a:avLst>
              <a:gd name="adj1" fmla="val 50000"/>
              <a:gd name="adj2" fmla="val 9299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7566" y="3757736"/>
            <a:ext cx="1841821" cy="92333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Primary beam extraction from TT20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772" y="3631840"/>
            <a:ext cx="184182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Target 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3632" y="3119299"/>
            <a:ext cx="1841821" cy="81560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Near detector facility</a:t>
            </a:r>
          </a:p>
          <a:p>
            <a:pPr algn="ctr"/>
            <a:r>
              <a:rPr lang="en-GB" sz="1100" b="1" dirty="0" smtClean="0"/>
              <a:t>~460 m from target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3719" y="3449037"/>
            <a:ext cx="1841821" cy="81560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Far detector facility</a:t>
            </a:r>
          </a:p>
          <a:p>
            <a:pPr algn="ctr"/>
            <a:r>
              <a:rPr lang="en-GB" sz="1100" b="1" dirty="0" smtClean="0"/>
              <a:t>~1600 </a:t>
            </a:r>
            <a:r>
              <a:rPr lang="en-GB" sz="1100" b="1" dirty="0"/>
              <a:t>m from </a:t>
            </a:r>
            <a:r>
              <a:rPr lang="en-GB" sz="1100" b="1" dirty="0" smtClean="0"/>
              <a:t>target</a:t>
            </a:r>
            <a:endParaRPr lang="en-GB" sz="1100" b="1" dirty="0"/>
          </a:p>
        </p:txBody>
      </p:sp>
      <p:sp>
        <p:nvSpPr>
          <p:cNvPr id="19" name="Up Arrow 18"/>
          <p:cNvSpPr/>
          <p:nvPr/>
        </p:nvSpPr>
        <p:spPr>
          <a:xfrm rot="1912618">
            <a:off x="3648458" y="3128646"/>
            <a:ext cx="300603" cy="589169"/>
          </a:xfrm>
          <a:prstGeom prst="upArrow">
            <a:avLst>
              <a:gd name="adj1" fmla="val 50000"/>
              <a:gd name="adj2" fmla="val 9299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Up Arrow 19"/>
          <p:cNvSpPr/>
          <p:nvPr/>
        </p:nvSpPr>
        <p:spPr>
          <a:xfrm rot="18112618">
            <a:off x="5684920" y="2603251"/>
            <a:ext cx="300603" cy="589169"/>
          </a:xfrm>
          <a:prstGeom prst="upArrow">
            <a:avLst>
              <a:gd name="adj1" fmla="val 50000"/>
              <a:gd name="adj2" fmla="val 9299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Up Arrow 20"/>
          <p:cNvSpPr/>
          <p:nvPr/>
        </p:nvSpPr>
        <p:spPr>
          <a:xfrm rot="1912618">
            <a:off x="8035075" y="2824923"/>
            <a:ext cx="300603" cy="589169"/>
          </a:xfrm>
          <a:prstGeom prst="upArrow">
            <a:avLst>
              <a:gd name="adj1" fmla="val 50000"/>
              <a:gd name="adj2" fmla="val 9299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98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" y="1308423"/>
            <a:ext cx="8991600" cy="3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28800" y="1760561"/>
            <a:ext cx="2524836" cy="1992573"/>
          </a:xfrm>
          <a:prstGeom prst="ellipse">
            <a:avLst/>
          </a:prstGeom>
          <a:noFill/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219666" y="2129051"/>
            <a:ext cx="1875444" cy="1637730"/>
          </a:xfrm>
          <a:prstGeom prst="ellipse">
            <a:avLst/>
          </a:prstGeom>
          <a:noFill/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317579" y="3220870"/>
            <a:ext cx="2320119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5"/>
                </a:solidFill>
              </a:rPr>
              <a:t>Existing EHN1 buiding</a:t>
            </a:r>
            <a:endParaRPr lang="en-GB" sz="2400" b="1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680" y="3792079"/>
            <a:ext cx="1897038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5"/>
                </a:solidFill>
              </a:rPr>
              <a:t>Neutrino target area</a:t>
            </a:r>
            <a:endParaRPr lang="en-GB" sz="2400" b="1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9665" y="3792078"/>
            <a:ext cx="1701957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5"/>
                </a:solidFill>
              </a:rPr>
              <a:t>EHN1 extension</a:t>
            </a:r>
            <a:endParaRPr lang="en-GB" sz="2400" b="1">
              <a:solidFill>
                <a:schemeClr val="accent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74718" y="2374710"/>
            <a:ext cx="5486392" cy="54591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7916" y="1828790"/>
            <a:ext cx="1390124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accent5"/>
                </a:solidFill>
              </a:rPr>
              <a:t>460 meters</a:t>
            </a:r>
            <a:endParaRPr lang="en-GB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558800"/>
            <a:ext cx="8059737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27" y="48863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>
                <a:solidFill>
                  <a:schemeClr val="bg1"/>
                </a:solidFill>
              </a:rPr>
              <a:t>proposed</a:t>
            </a:r>
            <a:endParaRPr lang="en-GB" b="1" i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163" y="5111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>
                <a:solidFill>
                  <a:schemeClr val="bg1"/>
                </a:solidFill>
              </a:rPr>
              <a:t>proposed</a:t>
            </a:r>
            <a:endParaRPr lang="en-GB" b="1" i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5785" y="337819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>
                <a:solidFill>
                  <a:schemeClr val="bg1"/>
                </a:solidFill>
              </a:rPr>
              <a:t>80-90s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205" y="275883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>
                <a:solidFill>
                  <a:schemeClr val="bg1"/>
                </a:solidFill>
              </a:rPr>
              <a:t>2006-2012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6090" y="600493"/>
            <a:ext cx="44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CERN’s PS/SPS complex</a:t>
            </a:r>
            <a:endParaRPr lang="en-GB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68740" y="2620370"/>
            <a:ext cx="7151427" cy="1843484"/>
          </a:xfrm>
          <a:custGeom>
            <a:avLst/>
            <a:gdLst>
              <a:gd name="connsiteX0" fmla="*/ 0 w 7151427"/>
              <a:gd name="connsiteY0" fmla="*/ 928048 h 1843484"/>
              <a:gd name="connsiteX1" fmla="*/ 641445 w 7151427"/>
              <a:gd name="connsiteY1" fmla="*/ 1337481 h 1843484"/>
              <a:gd name="connsiteX2" fmla="*/ 1446663 w 7151427"/>
              <a:gd name="connsiteY2" fmla="*/ 1719618 h 1843484"/>
              <a:gd name="connsiteX3" fmla="*/ 2388359 w 7151427"/>
              <a:gd name="connsiteY3" fmla="*/ 1842448 h 1843484"/>
              <a:gd name="connsiteX4" fmla="*/ 3712191 w 7151427"/>
              <a:gd name="connsiteY4" fmla="*/ 1746914 h 1843484"/>
              <a:gd name="connsiteX5" fmla="*/ 5022376 w 7151427"/>
              <a:gd name="connsiteY5" fmla="*/ 1282890 h 1843484"/>
              <a:gd name="connsiteX6" fmla="*/ 5950424 w 7151427"/>
              <a:gd name="connsiteY6" fmla="*/ 846161 h 1843484"/>
              <a:gd name="connsiteX7" fmla="*/ 7151427 w 7151427"/>
              <a:gd name="connsiteY7" fmla="*/ 0 h 18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1427" h="1843484">
                <a:moveTo>
                  <a:pt x="0" y="928048"/>
                </a:moveTo>
                <a:cubicBezTo>
                  <a:pt x="200167" y="1066800"/>
                  <a:pt x="400335" y="1205553"/>
                  <a:pt x="641445" y="1337481"/>
                </a:cubicBezTo>
                <a:cubicBezTo>
                  <a:pt x="882555" y="1469409"/>
                  <a:pt x="1155511" y="1635457"/>
                  <a:pt x="1446663" y="1719618"/>
                </a:cubicBezTo>
                <a:cubicBezTo>
                  <a:pt x="1737815" y="1803779"/>
                  <a:pt x="2010771" y="1837899"/>
                  <a:pt x="2388359" y="1842448"/>
                </a:cubicBezTo>
                <a:cubicBezTo>
                  <a:pt x="2765947" y="1846997"/>
                  <a:pt x="3273188" y="1840174"/>
                  <a:pt x="3712191" y="1746914"/>
                </a:cubicBezTo>
                <a:cubicBezTo>
                  <a:pt x="4151194" y="1653654"/>
                  <a:pt x="4649337" y="1433015"/>
                  <a:pt x="5022376" y="1282890"/>
                </a:cubicBezTo>
                <a:cubicBezTo>
                  <a:pt x="5395415" y="1132765"/>
                  <a:pt x="5595582" y="1059976"/>
                  <a:pt x="5950424" y="846161"/>
                </a:cubicBezTo>
                <a:cubicBezTo>
                  <a:pt x="6305266" y="632346"/>
                  <a:pt x="6728346" y="316173"/>
                  <a:pt x="7151427" y="0"/>
                </a:cubicBezTo>
              </a:path>
            </a:pathLst>
          </a:custGeom>
          <a:noFill/>
          <a:ln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9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2270"/>
            <a:ext cx="8226854" cy="1705782"/>
          </a:xfrm>
        </p:spPr>
        <p:txBody>
          <a:bodyPr>
            <a:normAutofit/>
          </a:bodyPr>
          <a:lstStyle/>
          <a:p>
            <a:r>
              <a:rPr lang="en-GB" sz="4800" b="1" smtClean="0"/>
              <a:t>Neutrino activities at </a:t>
            </a:r>
            <a:r>
              <a:rPr lang="en-GB" sz="4800" b="1" dirty="0" smtClean="0"/>
              <a:t>CERN</a:t>
            </a:r>
            <a:endParaRPr lang="en-GB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199" y="3345520"/>
            <a:ext cx="3421627" cy="41965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M. Calviani (CERN)</a:t>
            </a:r>
            <a:endParaRPr lang="en-GB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47" y="2968052"/>
            <a:ext cx="4311017" cy="31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1" y="4025347"/>
            <a:ext cx="4234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contributions from M. Nessi, R. Steerenberg, I. Efthymiopoulos, A. Ferrari, P</a:t>
            </a:r>
            <a:r>
              <a:rPr lang="en-GB" smtClean="0"/>
              <a:t>. Sala, V. Venturi, A. Perillo-Marcone, C. Strabel, H. Vincke, J. Osborne, M. Battistin, S. Girod, K. Kershaw, L. Faisandel, M. Archambault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7984" y="186874"/>
            <a:ext cx="821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International Workshop of Next Generation Nucleon Decay and Neutrino Detectors (NNN13)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2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Primary proton beam characteristics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7" y="1159646"/>
            <a:ext cx="8627610" cy="212647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Primary </a:t>
            </a:r>
            <a:r>
              <a:rPr lang="en-GB" dirty="0" smtClean="0"/>
              <a:t>beam </a:t>
            </a:r>
            <a:r>
              <a:rPr lang="en-GB" smtClean="0"/>
              <a:t>momentum </a:t>
            </a:r>
            <a:r>
              <a:rPr lang="en-GB" b="1" smtClean="0">
                <a:solidFill>
                  <a:schemeClr val="accent5"/>
                </a:solidFill>
              </a:rPr>
              <a:t>100 GeV/c (new extraction line)</a:t>
            </a:r>
            <a:endParaRPr lang="en-GB" b="1" dirty="0" smtClean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Fast extraction: beam excitation via injection kicker in LSS1 and extraction in LSS2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Novel solution successfully </a:t>
            </a:r>
            <a:r>
              <a:rPr lang="en-GB" dirty="0" smtClean="0"/>
              <a:t>tested for low </a:t>
            </a:r>
            <a:r>
              <a:rPr lang="en-GB" smtClean="0"/>
              <a:t>intensities beams (2012)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~720 kJ/pulse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~200 kW </a:t>
            </a:r>
            <a:r>
              <a:rPr lang="en-GB" dirty="0" smtClean="0">
                <a:sym typeface="Wingdings" panose="05000000000000000000" pitchFamily="2" charset="2"/>
              </a:rPr>
              <a:t>on target (max)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/>
              <a:t>Beam time structure similar to CNGS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9" y="3521355"/>
            <a:ext cx="7337356" cy="2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107053" y="3400398"/>
            <a:ext cx="4205639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sym typeface="Wingdings"/>
              </a:rPr>
              <a:t> </a:t>
            </a:r>
            <a:r>
              <a:rPr lang="en-GB" sz="2800" b="1" smtClean="0">
                <a:solidFill>
                  <a:srgbClr val="FF0000"/>
                </a:solidFill>
                <a:sym typeface="Wingdings"/>
              </a:rPr>
              <a:t>Up to </a:t>
            </a:r>
            <a:r>
              <a:rPr lang="en-GB" sz="2800" b="1" smtClean="0">
                <a:solidFill>
                  <a:srgbClr val="FF0000"/>
                </a:solidFill>
              </a:rPr>
              <a:t>4.5x10</a:t>
            </a:r>
            <a:r>
              <a:rPr lang="en-GB" sz="2800" b="1" baseline="30000" smtClean="0">
                <a:solidFill>
                  <a:srgbClr val="FF0000"/>
                </a:solidFill>
              </a:rPr>
              <a:t>19</a:t>
            </a:r>
            <a:r>
              <a:rPr lang="en-GB" sz="2800" b="1" smtClean="0">
                <a:solidFill>
                  <a:srgbClr val="FF0000"/>
                </a:solidFill>
              </a:rPr>
              <a:t> POT/y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Secondary beam production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Due to the shallow depth of the beam line (~14 meters), a target area approach based on long tunnels (i.e. CNGS, WANF, etc.) is not applicable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A </a:t>
            </a:r>
            <a:r>
              <a:rPr lang="en-GB" b="1" smtClean="0">
                <a:solidFill>
                  <a:schemeClr val="accent5"/>
                </a:solidFill>
              </a:rPr>
              <a:t>multi-compartment solution </a:t>
            </a:r>
            <a:r>
              <a:rPr lang="en-GB" smtClean="0"/>
              <a:t>similar to T2K/NuMI has been therefore developed, taking into account the specificities of CERN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832841"/>
            <a:ext cx="8377311" cy="331474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chemeClr val="accent5"/>
                </a:solidFill>
              </a:rPr>
              <a:t>Beam line under He</a:t>
            </a:r>
            <a:r>
              <a:rPr lang="en-GB" smtClean="0"/>
              <a:t>, to avoid NO</a:t>
            </a:r>
            <a:r>
              <a:rPr lang="en-GB" baseline="-25000" smtClean="0"/>
              <a:t>x</a:t>
            </a:r>
            <a:r>
              <a:rPr lang="en-GB" smtClean="0"/>
              <a:t> formation and to reduce air activation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Angle, distance and depth optimised to keep dose rate in EHN1 </a:t>
            </a:r>
            <a:r>
              <a:rPr lang="en-GB" smtClean="0">
                <a:solidFill>
                  <a:schemeClr val="accent5"/>
                </a:solidFill>
              </a:rPr>
              <a:t>&lt;1 </a:t>
            </a:r>
            <a:r>
              <a:rPr lang="en-GB" smtClean="0">
                <a:solidFill>
                  <a:schemeClr val="accent5"/>
                </a:solidFill>
                <a:latin typeface="Symbol" panose="05050102010706020507" pitchFamily="18" charset="2"/>
              </a:rPr>
              <a:t>m</a:t>
            </a:r>
            <a:r>
              <a:rPr lang="en-GB" smtClean="0">
                <a:solidFill>
                  <a:schemeClr val="accent5"/>
                </a:solidFill>
              </a:rPr>
              <a:t>Sv/h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Target shielding such that dose rate in target building area </a:t>
            </a:r>
            <a:r>
              <a:rPr lang="en-GB" b="1" smtClean="0">
                <a:solidFill>
                  <a:schemeClr val="accent5"/>
                </a:solidFill>
              </a:rPr>
              <a:t>&lt;15 </a:t>
            </a:r>
            <a:r>
              <a:rPr lang="en-GB" b="1" smtClean="0">
                <a:solidFill>
                  <a:schemeClr val="accent5"/>
                </a:solidFill>
                <a:latin typeface="Symbol" panose="05050102010706020507" pitchFamily="18" charset="2"/>
              </a:rPr>
              <a:t>m</a:t>
            </a:r>
            <a:r>
              <a:rPr lang="en-GB" b="1" smtClean="0">
                <a:solidFill>
                  <a:schemeClr val="accent5"/>
                </a:solidFill>
              </a:rPr>
              <a:t>Sv/h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Air treatment and water recuperation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Civil engineering drillings/soil tests already performed, yielding promising results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" y="259239"/>
            <a:ext cx="8943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2345" y="261303"/>
            <a:ext cx="2906989" cy="2482102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27344" y="1317813"/>
            <a:ext cx="5667074" cy="1241051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63472" y="180341"/>
            <a:ext cx="2405195" cy="2644025"/>
          </a:xfrm>
          <a:prstGeom prst="ellipse">
            <a:avLst/>
          </a:prstGeom>
          <a:noFill/>
          <a:ln w="476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3415" y="0"/>
            <a:ext cx="1841821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Target  cavern and hall</a:t>
            </a:r>
            <a:endParaRPr lang="en-GB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23152" y="859282"/>
            <a:ext cx="184182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Decay pipe</a:t>
            </a:r>
            <a:endParaRPr lang="en-GB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75727" y="76637"/>
            <a:ext cx="1841821" cy="92333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Hadron absorber and </a:t>
            </a:r>
            <a:r>
              <a:rPr lang="en-GB" b="1" smtClean="0">
                <a:latin typeface="Symbol" panose="05050102010706020507" pitchFamily="18" charset="2"/>
              </a:rPr>
              <a:t>m</a:t>
            </a:r>
            <a:r>
              <a:rPr lang="en-GB" b="1" smtClean="0"/>
              <a:t> pits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84260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Secondary beam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6684730" cy="459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08" y="1652270"/>
            <a:ext cx="3846944" cy="375329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8" y="4371974"/>
            <a:ext cx="148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mtClean="0"/>
              <a:t>Target area trasveral cross-cut</a:t>
            </a:r>
            <a:endParaRPr lang="en-GB" sz="2000" b="1"/>
          </a:p>
        </p:txBody>
      </p:sp>
      <p:sp>
        <p:nvSpPr>
          <p:cNvPr id="9" name="TextBox 8"/>
          <p:cNvSpPr txBox="1"/>
          <p:nvPr/>
        </p:nvSpPr>
        <p:spPr>
          <a:xfrm>
            <a:off x="6443663" y="5154943"/>
            <a:ext cx="2557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mtClean="0"/>
              <a:t>Hadron absorber / muon pits longitudinal cut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5417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Secondary beam production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4325" y="1173935"/>
            <a:ext cx="5937009" cy="3435350"/>
            <a:chOff x="314325" y="1173935"/>
            <a:chExt cx="5937009" cy="34353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1173935"/>
              <a:ext cx="5937009" cy="343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214438" y="3286127"/>
              <a:ext cx="3771900" cy="142875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138744" y="1862910"/>
              <a:ext cx="0" cy="68979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86063" y="3457571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 m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2756" y="1976973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 m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0" y="3286127"/>
            <a:ext cx="3461195" cy="2839183"/>
          </a:xfrm>
          <a:prstGeom prst="rect">
            <a:avLst/>
          </a:prstGeom>
          <a:noFill/>
          <a:ln w="476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200137"/>
            <a:ext cx="2428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Integration of target trench, 3x3 m</a:t>
            </a:r>
            <a:r>
              <a:rPr lang="en-GB" sz="2400" baseline="30000" smtClean="0"/>
              <a:t>2</a:t>
            </a:r>
            <a:r>
              <a:rPr lang="en-GB" sz="2400" smtClean="0"/>
              <a:t>, matching DP diameters</a:t>
            </a:r>
            <a:endParaRPr lang="en-GB" sz="2400"/>
          </a:p>
        </p:txBody>
      </p:sp>
      <p:sp>
        <p:nvSpPr>
          <p:cNvPr id="15" name="TextBox 14"/>
          <p:cNvSpPr txBox="1"/>
          <p:nvPr/>
        </p:nvSpPr>
        <p:spPr>
          <a:xfrm>
            <a:off x="1100153" y="4817422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Preliminary design of the support module, pure vertical movements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3026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beam optimisation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8478" y="1173935"/>
            <a:ext cx="4934278" cy="21448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5 </a:t>
            </a:r>
            <a:r>
              <a:rPr lang="en-GB" dirty="0" smtClean="0"/>
              <a:t>GeV pion focusing – central </a:t>
            </a:r>
            <a:r>
              <a:rPr lang="en-GB" dirty="0" smtClean="0">
                <a:latin typeface="Symbol" panose="05050102010706020507" pitchFamily="18" charset="2"/>
              </a:rPr>
              <a:t>n</a:t>
            </a:r>
            <a:r>
              <a:rPr lang="en-GB" baseline="-25000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 energy </a:t>
            </a:r>
            <a:r>
              <a:rPr lang="en-GB" b="1" dirty="0" smtClean="0">
                <a:solidFill>
                  <a:schemeClr val="accent5"/>
                </a:solidFill>
              </a:rPr>
              <a:t>~1.8 GeV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Target inside horn, followed by reflector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3" y="3338471"/>
            <a:ext cx="4616357" cy="276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102935" y="1173934"/>
            <a:ext cx="3860462" cy="3282415"/>
            <a:chOff x="5102935" y="1173934"/>
            <a:chExt cx="3860462" cy="3282415"/>
          </a:xfrm>
        </p:grpSpPr>
        <p:pic>
          <p:nvPicPr>
            <p:cNvPr id="8" name="Content Placeholder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5" t="32170" r="4242" b="9620"/>
            <a:stretch/>
          </p:blipFill>
          <p:spPr>
            <a:xfrm>
              <a:off x="5102935" y="1173934"/>
              <a:ext cx="3583865" cy="328241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10" idx="2"/>
            </p:cNvCxnSpPr>
            <p:nvPr/>
          </p:nvCxnSpPr>
          <p:spPr>
            <a:xfrm flipH="1">
              <a:off x="7483354" y="1702784"/>
              <a:ext cx="531707" cy="32206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66724" y="1441174"/>
              <a:ext cx="18966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rgbClr val="00B050"/>
                  </a:solidFill>
                </a:rPr>
                <a:t>Perfect focus within 1 rad</a:t>
              </a:r>
              <a:endParaRPr lang="en-GB" sz="11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6" idx="0"/>
            </p:cNvCxnSpPr>
            <p:nvPr/>
          </p:nvCxnSpPr>
          <p:spPr>
            <a:xfrm flipH="1" flipV="1">
              <a:off x="6599198" y="3165589"/>
              <a:ext cx="297423" cy="30648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51866" y="3472069"/>
              <a:ext cx="14895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tx2"/>
                  </a:solidFill>
                </a:rPr>
                <a:t>Initial configuration</a:t>
              </a:r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4345" y="2583348"/>
              <a:ext cx="11186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7030A0"/>
                  </a:solidFill>
                </a:rPr>
                <a:t>Best configuration</a:t>
              </a:r>
              <a:endParaRPr lang="en-GB" sz="11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7149537" y="2286000"/>
              <a:ext cx="304808" cy="512791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5"/>
          <p:cNvSpPr txBox="1">
            <a:spLocks/>
          </p:cNvSpPr>
          <p:nvPr/>
        </p:nvSpPr>
        <p:spPr>
          <a:xfrm>
            <a:off x="5390163" y="4512061"/>
            <a:ext cx="3293891" cy="15079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Far detector: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~1M </a:t>
            </a:r>
            <a:r>
              <a:rPr lang="en-GB" dirty="0" smtClean="0">
                <a:latin typeface="Symbol" panose="05050102010706020507" pitchFamily="18" charset="2"/>
              </a:rPr>
              <a:t>n</a:t>
            </a:r>
            <a:r>
              <a:rPr lang="en-GB" baseline="-25000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 /y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~</a:t>
            </a:r>
            <a:r>
              <a:rPr lang="en-GB" smtClean="0"/>
              <a:t>20k </a:t>
            </a:r>
            <a:r>
              <a:rPr lang="en-GB" smtClean="0">
                <a:latin typeface="Symbol" panose="05050102010706020507" pitchFamily="18" charset="2"/>
              </a:rPr>
              <a:t>n</a:t>
            </a:r>
            <a:r>
              <a:rPr lang="en-GB" baseline="-25000" smtClean="0">
                <a:latin typeface="+mj-lt"/>
              </a:rPr>
              <a:t>e</a:t>
            </a:r>
            <a:r>
              <a:rPr lang="en-GB" smtClean="0"/>
              <a:t> </a:t>
            </a:r>
            <a:r>
              <a:rPr lang="en-GB" dirty="0"/>
              <a:t>/y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98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Neutrino beam optimisation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8418" y="2194682"/>
            <a:ext cx="119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DP radius</a:t>
            </a:r>
          </a:p>
          <a:p>
            <a:r>
              <a:rPr lang="en-GB" b="1" dirty="0" smtClean="0"/>
              <a:t>150 cm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61967" y="2194681"/>
            <a:ext cx="119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DP radius</a:t>
            </a:r>
          </a:p>
          <a:p>
            <a:r>
              <a:rPr lang="en-GB" b="1" dirty="0" smtClean="0"/>
              <a:t>250 cm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32450" y="325066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/>
                <a:sym typeface="Symbol"/>
              </a:rPr>
              <a:t>x100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6041" y="972166"/>
            <a:ext cx="3627195" cy="3487013"/>
            <a:chOff x="646041" y="972166"/>
            <a:chExt cx="3627195" cy="3487013"/>
          </a:xfrm>
        </p:grpSpPr>
        <p:pic>
          <p:nvPicPr>
            <p:cNvPr id="20" name="Content Placeholder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2" t="31805" r="13748" b="2099"/>
            <a:stretch/>
          </p:blipFill>
          <p:spPr>
            <a:xfrm>
              <a:off x="646041" y="972166"/>
              <a:ext cx="3627195" cy="3487013"/>
            </a:xfrm>
            <a:prstGeom prst="rect">
              <a:avLst/>
            </a:prstGeom>
            <a:ln>
              <a:noFill/>
              <a:prstDash val="sysDash"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006895" y="2161961"/>
              <a:ext cx="386644" cy="369332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sym typeface="Symbol"/>
                </a:rPr>
                <a:t></a:t>
              </a:r>
              <a:r>
                <a:rPr lang="el-GR" baseline="-25000" dirty="0" smtClean="0">
                  <a:solidFill>
                    <a:schemeClr val="accent6"/>
                  </a:solidFill>
                  <a:latin typeface="Times New Roman"/>
                  <a:cs typeface="Times New Roman"/>
                  <a:sym typeface="Symbol"/>
                </a:rPr>
                <a:t>μ</a:t>
              </a:r>
              <a:endParaRPr lang="en-US" baseline="-25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12034" y="324902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/>
                <a:sym typeface="Symbol"/>
              </a:rPr>
              <a:t>x100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73237" y="1060818"/>
            <a:ext cx="3439528" cy="3311132"/>
            <a:chOff x="4273237" y="1060818"/>
            <a:chExt cx="3439528" cy="33111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94" r="16844" b="4597"/>
            <a:stretch/>
          </p:blipFill>
          <p:spPr>
            <a:xfrm>
              <a:off x="4273237" y="1060818"/>
              <a:ext cx="3439528" cy="331113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586479" y="221995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sym typeface="Symbol"/>
                </a:rPr>
                <a:t></a:t>
              </a:r>
              <a:r>
                <a:rPr lang="el-GR" baseline="-25000" dirty="0" smtClean="0">
                  <a:solidFill>
                    <a:schemeClr val="accent6"/>
                  </a:solidFill>
                  <a:latin typeface="Times New Roman"/>
                  <a:cs typeface="Times New Roman"/>
                  <a:sym typeface="Symbol"/>
                </a:rPr>
                <a:t>μ</a:t>
              </a:r>
              <a:endParaRPr lang="en-US" baseline="-25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9946" y="4286252"/>
            <a:ext cx="8226854" cy="186856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smtClean="0">
                <a:solidFill>
                  <a:schemeClr val="accent5"/>
                </a:solidFill>
              </a:rPr>
              <a:t>Baseline DP radius of 150 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Effect </a:t>
            </a:r>
            <a:r>
              <a:rPr lang="en-GB" dirty="0" smtClean="0"/>
              <a:t>of </a:t>
            </a:r>
            <a:r>
              <a:rPr lang="en-GB" smtClean="0"/>
              <a:t>radius increase (e.g. to 250 cm):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Increase in </a:t>
            </a:r>
            <a:r>
              <a:rPr lang="en-GB" dirty="0" smtClean="0">
                <a:latin typeface="Symbol" panose="05050102010706020507" pitchFamily="18" charset="2"/>
              </a:rPr>
              <a:t>n</a:t>
            </a:r>
            <a:r>
              <a:rPr lang="en-GB" baseline="-25000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 rate at low energy (20% at 1 GeV)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Small increase in total (</a:t>
            </a:r>
            <a:r>
              <a:rPr lang="en-GB" smtClean="0"/>
              <a:t>5-10% integrated)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Slightly larger increase of intrinsic </a:t>
            </a:r>
            <a:r>
              <a:rPr lang="en-GB" dirty="0" smtClean="0">
                <a:latin typeface="Symbol" panose="05050102010706020507" pitchFamily="18" charset="2"/>
              </a:rPr>
              <a:t>n</a:t>
            </a:r>
            <a:r>
              <a:rPr lang="en-GB" baseline="-25000" dirty="0" smtClean="0"/>
              <a:t>e</a:t>
            </a:r>
            <a:r>
              <a:rPr lang="en-GB" dirty="0" smtClean="0"/>
              <a:t> (15%)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83140" y="3167137"/>
            <a:ext cx="0" cy="8180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02935" y="2947916"/>
            <a:ext cx="0" cy="10372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05047" y="3145192"/>
            <a:ext cx="27328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29652" y="2947916"/>
            <a:ext cx="27328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9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7" grpId="0"/>
      <p:bldP spid="2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CENF target </a:t>
            </a:r>
            <a:r>
              <a:rPr lang="en-GB" dirty="0" smtClean="0"/>
              <a:t>R&amp;D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73935"/>
            <a:ext cx="8226854" cy="226530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5"/>
                </a:solidFill>
              </a:rPr>
              <a:t>100 cm long</a:t>
            </a:r>
            <a:r>
              <a:rPr lang="en-GB"/>
              <a:t>, </a:t>
            </a:r>
            <a:r>
              <a:rPr lang="en-GB" smtClean="0">
                <a:solidFill>
                  <a:schemeClr val="accent5"/>
                </a:solidFill>
              </a:rPr>
              <a:t>12 </a:t>
            </a:r>
            <a:r>
              <a:rPr lang="en-GB">
                <a:solidFill>
                  <a:schemeClr val="accent5"/>
                </a:solidFill>
              </a:rPr>
              <a:t>mm </a:t>
            </a:r>
            <a:r>
              <a:rPr lang="en-GB" dirty="0" err="1">
                <a:solidFill>
                  <a:schemeClr val="accent5"/>
                </a:solidFill>
              </a:rPr>
              <a:t>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sz="2000" i="1" dirty="0">
                <a:sym typeface="Wingdings" panose="05000000000000000000" pitchFamily="2" charset="2"/>
              </a:rPr>
              <a:t> challenging </a:t>
            </a:r>
            <a:r>
              <a:rPr lang="en-GB" sz="2000" i="1" dirty="0" smtClean="0">
                <a:sym typeface="Wingdings" panose="05000000000000000000" pitchFamily="2" charset="2"/>
              </a:rPr>
              <a:t>design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~2 kW dep. power, He-cooled graphite PT2020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Graphite to be maintained around </a:t>
            </a:r>
            <a:r>
              <a:rPr lang="en-GB" dirty="0" smtClean="0">
                <a:solidFill>
                  <a:schemeClr val="accent5"/>
                </a:solidFill>
              </a:rPr>
              <a:t>600-700 K</a:t>
            </a:r>
            <a:r>
              <a:rPr lang="en-GB" dirty="0" smtClean="0"/>
              <a:t> to minimize mechanical properties change due to radiation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Baseline </a:t>
            </a:r>
            <a:r>
              <a:rPr lang="en-GB" dirty="0" smtClean="0">
                <a:solidFill>
                  <a:schemeClr val="accent5"/>
                </a:solidFill>
              </a:rPr>
              <a:t>fully inserted inside horn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9" t="25024" r="11843" b="22681"/>
          <a:stretch/>
        </p:blipFill>
        <p:spPr bwMode="auto">
          <a:xfrm>
            <a:off x="374323" y="3439237"/>
            <a:ext cx="3321130" cy="25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53636" y="3345269"/>
            <a:ext cx="3954572" cy="2693496"/>
            <a:chOff x="5102935" y="1243509"/>
            <a:chExt cx="3661969" cy="2693496"/>
          </a:xfrm>
        </p:grpSpPr>
        <p:pic>
          <p:nvPicPr>
            <p:cNvPr id="9" name="Picture 3" descr="E:\CENF\FOTO\2pipes1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5"/>
            <a:stretch/>
          </p:blipFill>
          <p:spPr bwMode="auto">
            <a:xfrm flipH="1">
              <a:off x="5102935" y="1243509"/>
              <a:ext cx="3661969" cy="26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649781">
              <a:off x="5162569" y="2021025"/>
              <a:ext cx="24167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h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elium is blown into the Be-Be channel and comes back from the C-Be internal channel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98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8" descr="E:\CENF\FOTO\assembl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"/>
          <a:stretch/>
        </p:blipFill>
        <p:spPr bwMode="auto">
          <a:xfrm>
            <a:off x="3856782" y="2698469"/>
            <a:ext cx="5187428" cy="32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8363" y="4345748"/>
            <a:ext cx="2206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 graphite fit bars, 20 cm each to compensate for high fragility 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9635" y="10173"/>
            <a:ext cx="6738728" cy="6134753"/>
            <a:chOff x="59635" y="10173"/>
            <a:chExt cx="6738728" cy="6134753"/>
          </a:xfrm>
        </p:grpSpPr>
        <p:pic>
          <p:nvPicPr>
            <p:cNvPr id="7" name="Picture 4" descr="E:\CENF\FOTO\geometry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r="10434" b="11115"/>
            <a:stretch/>
          </p:blipFill>
          <p:spPr bwMode="auto">
            <a:xfrm>
              <a:off x="377685" y="259536"/>
              <a:ext cx="6420678" cy="338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94"/>
            <a:stretch/>
          </p:blipFill>
          <p:spPr bwMode="auto">
            <a:xfrm>
              <a:off x="59635" y="3518686"/>
              <a:ext cx="2124202" cy="262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2876" y="10173"/>
              <a:ext cx="2362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He inlet/outlet at plenum</a:t>
              </a:r>
              <a:endParaRPr lang="en-GB" sz="20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62102" y="3985591"/>
              <a:ext cx="0" cy="586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27484" y="4010673"/>
              <a:ext cx="0" cy="5613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52163" y="3748174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inlet</a:t>
              </a:r>
              <a:endParaRPr lang="en-GB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812" y="3630633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outlet</a:t>
              </a:r>
              <a:endParaRPr lang="en-GB" sz="2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75357" y="1244183"/>
            <a:ext cx="1763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smtClean="0">
                <a:solidFill>
                  <a:srgbClr val="FF0000"/>
                </a:solidFill>
              </a:rPr>
              <a:t>Prototype foreseen during 2014</a:t>
            </a:r>
            <a:endParaRPr lang="en-GB" sz="2000" b="1" i="1">
              <a:solidFill>
                <a:srgbClr val="FF0000"/>
              </a:solidFill>
            </a:endParaRPr>
          </a:p>
        </p:txBody>
      </p:sp>
      <p:pic>
        <p:nvPicPr>
          <p:cNvPr id="12" name="Picture 5" descr="E:\CENF\FOTO\geometry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r="22925"/>
          <a:stretch/>
        </p:blipFill>
        <p:spPr bwMode="auto">
          <a:xfrm>
            <a:off x="2273289" y="3518686"/>
            <a:ext cx="2392470" cy="17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04490" y="3425009"/>
            <a:ext cx="178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Downstream window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550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CENF\FOTO\TEMP_C_15bar_80m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0" y="4065950"/>
            <a:ext cx="3260148" cy="20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0" y="233493"/>
            <a:ext cx="3967572" cy="750482"/>
          </a:xfrm>
        </p:spPr>
        <p:txBody>
          <a:bodyPr>
            <a:noAutofit/>
          </a:bodyPr>
          <a:lstStyle/>
          <a:p>
            <a:r>
              <a:rPr lang="en-GB" sz="3600" smtClean="0"/>
              <a:t>Target CFD results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99663"/>
              </p:ext>
            </p:extLst>
          </p:nvPr>
        </p:nvGraphicFramePr>
        <p:xfrm>
          <a:off x="302611" y="1094423"/>
          <a:ext cx="3086632" cy="312067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07528"/>
                <a:gridCol w="1779104"/>
              </a:tblGrid>
              <a:tr h="3632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CFX-Thermal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88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Temp</a:t>
                      </a:r>
                      <a:r>
                        <a:rPr lang="fr-FR" sz="1000" baseline="0" dirty="0" smtClean="0">
                          <a:effectLst/>
                        </a:rPr>
                        <a:t> graphite</a:t>
                      </a:r>
                      <a:r>
                        <a:rPr lang="fr-FR" sz="1000" dirty="0" smtClean="0">
                          <a:effectLst/>
                        </a:rPr>
                        <a:t>  </a:t>
                      </a:r>
                      <a:r>
                        <a:rPr lang="fr-FR" sz="1000" dirty="0">
                          <a:effectLst/>
                        </a:rPr>
                        <a:t>[K]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740 </a:t>
                      </a:r>
                      <a:r>
                        <a:rPr lang="en-US" sz="1600" b="1" dirty="0" smtClean="0">
                          <a:effectLst/>
                        </a:rPr>
                        <a:t>– 590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88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Max temp </a:t>
                      </a:r>
                      <a:r>
                        <a:rPr lang="en-US" sz="1000" dirty="0" smtClean="0">
                          <a:effectLst/>
                        </a:rPr>
                        <a:t>Be</a:t>
                      </a:r>
                      <a:r>
                        <a:rPr lang="en-US" sz="1000" dirty="0">
                          <a:effectLst/>
                        </a:rPr>
                        <a:t>  [K]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545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88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 inlet  [bar]- 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V </a:t>
                      </a:r>
                      <a:r>
                        <a:rPr lang="en-US" sz="1000" dirty="0">
                          <a:effectLst/>
                        </a:rPr>
                        <a:t>outlet [m/s]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15  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80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7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DP </a:t>
                      </a:r>
                      <a:r>
                        <a:rPr lang="en-US" sz="1000" dirty="0">
                          <a:effectLst/>
                        </a:rPr>
                        <a:t>[</a:t>
                      </a:r>
                      <a:r>
                        <a:rPr lang="en-US" sz="1000" dirty="0" err="1">
                          <a:effectLst/>
                        </a:rPr>
                        <a:t>kPa</a:t>
                      </a:r>
                      <a:r>
                        <a:rPr lang="en-US" sz="1000" dirty="0">
                          <a:effectLst/>
                        </a:rPr>
                        <a:t>]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DT He  [k]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230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88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Max He Velocity [m/s]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95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 flow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 g/ 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 descr="E:\CENF\FOTO\dynamic_thermal_stress_graphit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830" r="27524" b="8280"/>
          <a:stretch/>
        </p:blipFill>
        <p:spPr bwMode="auto">
          <a:xfrm>
            <a:off x="5291980" y="2866032"/>
            <a:ext cx="3253980" cy="12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CENF\FOTO\TEMP_C_15bar_80ms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3" b="62829"/>
          <a:stretch/>
        </p:blipFill>
        <p:spPr bwMode="auto">
          <a:xfrm>
            <a:off x="36449" y="4330973"/>
            <a:ext cx="841502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389243" y="4435522"/>
            <a:ext cx="5749693" cy="169518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Thermal compressive stress</a:t>
            </a:r>
            <a:r>
              <a:rPr lang="en-GB" smtClean="0"/>
              <a:t>: </a:t>
            </a:r>
            <a:r>
              <a:rPr lang="en-GB" b="1" smtClean="0"/>
              <a:t>&lt;2 </a:t>
            </a:r>
            <a:r>
              <a:rPr lang="en-GB" b="1" dirty="0" err="1" smtClean="0"/>
              <a:t>MPa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Max graph. </a:t>
            </a:r>
            <a:r>
              <a:rPr lang="en-GB" dirty="0" smtClean="0"/>
              <a:t>radial expansion: </a:t>
            </a:r>
            <a:r>
              <a:rPr lang="en-GB" b="1" dirty="0" smtClean="0"/>
              <a:t>~120 </a:t>
            </a:r>
            <a:r>
              <a:rPr lang="en-GB" b="1" dirty="0" smtClean="0">
                <a:latin typeface="Symbol" panose="05050102010706020507" pitchFamily="18" charset="2"/>
              </a:rPr>
              <a:t>m</a:t>
            </a:r>
            <a:r>
              <a:rPr lang="en-GB" b="1" dirty="0" smtClean="0"/>
              <a:t>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Stresses due to pressure on Be structure (@20bar): </a:t>
            </a:r>
            <a:r>
              <a:rPr lang="en-GB" b="1" dirty="0" smtClean="0"/>
              <a:t>25 </a:t>
            </a:r>
            <a:r>
              <a:rPr lang="en-GB" b="1" dirty="0" err="1" smtClean="0"/>
              <a:t>MPa</a:t>
            </a:r>
            <a:r>
              <a:rPr lang="en-GB" b="1" dirty="0" smtClean="0"/>
              <a:t> </a:t>
            </a:r>
            <a:r>
              <a:rPr lang="en-GB" dirty="0" smtClean="0"/>
              <a:t>(max)</a:t>
            </a:r>
            <a:endParaRPr lang="en-GB" dirty="0"/>
          </a:p>
        </p:txBody>
      </p:sp>
      <p:pic>
        <p:nvPicPr>
          <p:cNvPr id="6147" name="Picture 3" descr="Y:\Desktop\CENF_data\Streamlines_big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22" y="44038"/>
            <a:ext cx="4435278" cy="28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CENF\FOTO\dynamic_thermal_stress_graphite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89" b="61313"/>
          <a:stretch/>
        </p:blipFill>
        <p:spPr bwMode="auto">
          <a:xfrm>
            <a:off x="3994483" y="2230415"/>
            <a:ext cx="929002" cy="18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the talk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Recent neutrino beams at 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5"/>
                </a:solidFill>
              </a:rPr>
              <a:t>CNGS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CERN </a:t>
            </a:r>
            <a:r>
              <a:rPr lang="en-GB" smtClean="0"/>
              <a:t>Neutrino Project and perspectives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chemeClr val="accent5"/>
                </a:solidFill>
              </a:rPr>
              <a:t>Detectors R&amp;D and design for a neutrino beam</a:t>
            </a:r>
            <a:endParaRPr lang="en-GB" dirty="0" smtClean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EU-funded studies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5"/>
                </a:solidFill>
              </a:rPr>
              <a:t>LAGUNA-LBNO and HP-PS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Radioprotection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chemeClr val="accent5"/>
                </a:solidFill>
              </a:rPr>
              <a:t>Radioprotection</a:t>
            </a:r>
            <a:r>
              <a:rPr lang="en-GB" smtClean="0"/>
              <a:t> pivotal aspect for the design of the installation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Additional complication due to the proximity to </a:t>
            </a:r>
            <a:r>
              <a:rPr lang="en-GB" smtClean="0">
                <a:solidFill>
                  <a:schemeClr val="accent5"/>
                </a:solidFill>
              </a:rPr>
              <a:t>CERN fence </a:t>
            </a:r>
            <a:r>
              <a:rPr lang="en-GB" smtClean="0"/>
              <a:t>(~70 meters)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Analysis performed: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GB" b="1" smtClean="0"/>
              <a:t>Air activation </a:t>
            </a:r>
            <a:r>
              <a:rPr lang="en-GB" i="1" smtClean="0">
                <a:sym typeface="Wingdings" panose="05000000000000000000" pitchFamily="2" charset="2"/>
              </a:rPr>
              <a:t> max annual releases &lt;10 TBq/y</a:t>
            </a:r>
            <a:endParaRPr lang="en-GB" i="1" smtClean="0"/>
          </a:p>
          <a:p>
            <a:pPr marL="962406" lvl="1" indent="-514350">
              <a:buFont typeface="+mj-lt"/>
              <a:buAutoNum type="arabicPeriod"/>
            </a:pPr>
            <a:r>
              <a:rPr lang="en-GB" b="1" smtClean="0"/>
              <a:t>High energy hadrons </a:t>
            </a:r>
            <a:r>
              <a:rPr lang="en-GB" smtClean="0"/>
              <a:t>and </a:t>
            </a:r>
            <a:r>
              <a:rPr lang="en-GB" b="1" smtClean="0"/>
              <a:t>cumulated dose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GB" b="1" smtClean="0"/>
              <a:t>Waste zoning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GB" b="1" smtClean="0"/>
              <a:t>Prompt dose </a:t>
            </a:r>
            <a:r>
              <a:rPr lang="en-GB" smtClean="0"/>
              <a:t>and </a:t>
            </a:r>
            <a:r>
              <a:rPr lang="en-GB" b="1" smtClean="0"/>
              <a:t>soil activation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GB" b="1" smtClean="0"/>
              <a:t>Residual dose rates</a:t>
            </a:r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4713"/>
            <a:ext cx="8226854" cy="25783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Prompt dose in accessible areas during operation </a:t>
            </a:r>
            <a:r>
              <a:rPr lang="en-GB" b="1" smtClean="0">
                <a:solidFill>
                  <a:schemeClr val="accent5"/>
                </a:solidFill>
              </a:rPr>
              <a:t>&lt;15 </a:t>
            </a:r>
            <a:r>
              <a:rPr lang="en-GB" b="1" smtClean="0">
                <a:solidFill>
                  <a:schemeClr val="accent5"/>
                </a:solidFill>
                <a:latin typeface="Symbol" panose="05050102010706020507" pitchFamily="18" charset="2"/>
              </a:rPr>
              <a:t>m</a:t>
            </a:r>
            <a:r>
              <a:rPr lang="en-GB" b="1" smtClean="0">
                <a:solidFill>
                  <a:schemeClr val="accent5"/>
                </a:solidFill>
              </a:rPr>
              <a:t>Sv/h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Residual dose rate in service pit (above He-vessel), </a:t>
            </a:r>
            <a:r>
              <a:rPr lang="en-GB" b="1" smtClean="0">
                <a:solidFill>
                  <a:schemeClr val="accent5"/>
                </a:solidFill>
              </a:rPr>
              <a:t>0.1 – 1 </a:t>
            </a:r>
            <a:r>
              <a:rPr lang="en-GB" b="1" smtClean="0">
                <a:solidFill>
                  <a:schemeClr val="accent5"/>
                </a:solidFill>
                <a:latin typeface="Symbol" panose="05050102010706020507" pitchFamily="18" charset="2"/>
              </a:rPr>
              <a:t>m</a:t>
            </a:r>
            <a:r>
              <a:rPr lang="en-GB" b="1" smtClean="0">
                <a:solidFill>
                  <a:schemeClr val="accent5"/>
                </a:solidFill>
              </a:rPr>
              <a:t>Sv/h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High energy hadron fluence in the target hall is </a:t>
            </a:r>
            <a:r>
              <a:rPr lang="en-GB" b="1" smtClean="0">
                <a:solidFill>
                  <a:schemeClr val="accent5"/>
                </a:solidFill>
              </a:rPr>
              <a:t>&lt;10</a:t>
            </a:r>
            <a:r>
              <a:rPr lang="en-GB" b="1" baseline="30000" smtClean="0">
                <a:solidFill>
                  <a:schemeClr val="accent5"/>
                </a:solidFill>
              </a:rPr>
              <a:t>6</a:t>
            </a:r>
            <a:r>
              <a:rPr lang="en-GB" b="1" smtClean="0">
                <a:solidFill>
                  <a:schemeClr val="accent5"/>
                </a:solidFill>
              </a:rPr>
              <a:t> HEH/cm</a:t>
            </a:r>
            <a:r>
              <a:rPr lang="en-GB" b="1" baseline="30000" smtClean="0">
                <a:solidFill>
                  <a:schemeClr val="accent5"/>
                </a:solidFill>
              </a:rPr>
              <a:t>2</a:t>
            </a:r>
            <a:r>
              <a:rPr lang="en-GB" b="1" smtClean="0">
                <a:solidFill>
                  <a:schemeClr val="accent5"/>
                </a:solidFill>
              </a:rPr>
              <a:t>/y </a:t>
            </a:r>
            <a:r>
              <a:rPr lang="en-GB" smtClean="0">
                <a:sym typeface="Wingdings" panose="05000000000000000000" pitchFamily="2" charset="2"/>
              </a:rPr>
              <a:t> </a:t>
            </a:r>
            <a:r>
              <a:rPr lang="en-GB" i="1" smtClean="0">
                <a:sym typeface="Wingdings" panose="05000000000000000000" pitchFamily="2" charset="2"/>
              </a:rPr>
              <a:t>ok for electronics</a:t>
            </a:r>
            <a:endParaRPr lang="en-GB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0" y="175107"/>
            <a:ext cx="4620640" cy="303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" y="190628"/>
            <a:ext cx="4551339" cy="31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3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2" y="99992"/>
            <a:ext cx="8216510" cy="59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0113" y="3971924"/>
            <a:ext cx="31289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smtClean="0"/>
              <a:t>Yearly ambient dose rate at CERN fence is </a:t>
            </a:r>
            <a:r>
              <a:rPr lang="en-GB" sz="2600" b="1" smtClean="0"/>
              <a:t> ≤5 </a:t>
            </a:r>
            <a:r>
              <a:rPr lang="en-GB" sz="2600" b="1" smtClean="0">
                <a:latin typeface="Symbol" panose="05050102010706020507" pitchFamily="18" charset="2"/>
              </a:rPr>
              <a:t>m</a:t>
            </a:r>
            <a:r>
              <a:rPr lang="en-GB" sz="2600" b="1" smtClean="0"/>
              <a:t>Sv/y</a:t>
            </a:r>
            <a:endParaRPr lang="en-GB" sz="2600" b="1"/>
          </a:p>
        </p:txBody>
      </p:sp>
    </p:spTree>
    <p:extLst>
      <p:ext uri="{BB962C8B-B14F-4D97-AF65-F5344CB8AC3E}">
        <p14:creationId xmlns:p14="http://schemas.microsoft.com/office/powerpoint/2010/main" val="137324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GB" sz="3600" dirty="0" smtClean="0"/>
              <a:t>Cooling and ventilation configuration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26" y="1261020"/>
            <a:ext cx="3714238" cy="43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9658" y="1173935"/>
            <a:ext cx="4818742" cy="49510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CENF ventilation design respects ISO17873:2004*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Pressure cascade of multicompartments (from -60 to -220 Pa)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Flow rate: between 1 and 5 volumes/h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HEPA filters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Low humidity control in the service pit 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92768" y="5507273"/>
            <a:ext cx="3501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mtClean="0"/>
              <a:t>(*) adapted </a:t>
            </a:r>
            <a:r>
              <a:rPr lang="en-GB" sz="1600"/>
              <a:t>for nuclear instalallation other than nuclear reactors</a:t>
            </a:r>
          </a:p>
        </p:txBody>
      </p:sp>
    </p:spTree>
    <p:extLst>
      <p:ext uri="{BB962C8B-B14F-4D97-AF65-F5344CB8AC3E}">
        <p14:creationId xmlns:p14="http://schemas.microsoft.com/office/powerpoint/2010/main" val="163667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2" y="1020124"/>
            <a:ext cx="7143750" cy="49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GB" sz="3600" dirty="0" smtClean="0"/>
              <a:t>Cooling and ventilation configuration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11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rcRect l="1816" r="1816"/>
          <a:stretch>
            <a:fillRect/>
          </a:stretch>
        </p:blipFill>
        <p:spPr>
          <a:xfrm>
            <a:off x="58056" y="56225"/>
            <a:ext cx="7104743" cy="4097458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/>
          <a:srcRect l="2689" r="2689"/>
          <a:stretch>
            <a:fillRect/>
          </a:stretch>
        </p:blipFill>
        <p:spPr>
          <a:xfrm>
            <a:off x="4209141" y="3082754"/>
            <a:ext cx="4819735" cy="27796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472576"/>
            <a:ext cx="3153227" cy="152045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CV integration inside the target and HS buildings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0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GB" smtClean="0"/>
              <a:t>A </a:t>
            </a:r>
            <a:r>
              <a:rPr lang="en-GB" b="1" smtClean="0">
                <a:solidFill>
                  <a:schemeClr val="accent5"/>
                </a:solidFill>
              </a:rPr>
              <a:t>sound technical design </a:t>
            </a:r>
            <a:r>
              <a:rPr lang="en-GB" smtClean="0"/>
              <a:t>for a new CERN neutrino beamline is being developed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1" smtClean="0"/>
              <a:t>A special thank to T2K colleagues</a:t>
            </a:r>
          </a:p>
          <a:p>
            <a:pPr marL="550926" indent="-514350">
              <a:buFont typeface="+mj-lt"/>
              <a:buAutoNum type="arabicPeriod"/>
            </a:pPr>
            <a:r>
              <a:rPr lang="en-GB" smtClean="0"/>
              <a:t>Facility designed for a beam power of </a:t>
            </a:r>
            <a:r>
              <a:rPr lang="en-GB" b="1" smtClean="0">
                <a:solidFill>
                  <a:schemeClr val="accent5"/>
                </a:solidFill>
              </a:rPr>
              <a:t>200 kW</a:t>
            </a:r>
            <a:r>
              <a:rPr lang="en-GB" smtClean="0"/>
              <a:t>, but the design is scalable for higher power</a:t>
            </a:r>
          </a:p>
          <a:p>
            <a:pPr marL="550926" indent="-514350">
              <a:buFont typeface="+mj-lt"/>
              <a:buAutoNum type="arabicPeriod"/>
            </a:pPr>
            <a:r>
              <a:rPr lang="en-GB" b="1" smtClean="0">
                <a:solidFill>
                  <a:schemeClr val="accent5"/>
                </a:solidFill>
              </a:rPr>
              <a:t>A design study report will be released during the course of 2014</a:t>
            </a:r>
            <a:endParaRPr lang="en-GB" b="1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9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/>
                </a:solidFill>
              </a:rPr>
              <a:t>EU-funded studies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9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LAGUNA-LBNO design study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28947"/>
            <a:ext cx="8226854" cy="4364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Design study for the realization  of an European LBL experiment with beams from CERN to Pyhäsalmi in the framework of FP7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Initial beam from SPS(+) 400 GeV/750 kW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Longer term: LP-SPL to HP-PS 50 GeV/2 MW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Study of primary beam possibilities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Secondary beam, decay volume, dump, etc.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5831" y="1167282"/>
            <a:ext cx="3169709" cy="461665"/>
          </a:xfrm>
          <a:prstGeom prst="rect">
            <a:avLst/>
          </a:prstGeom>
          <a:solidFill>
            <a:schemeClr val="bg2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2011 </a:t>
            </a:r>
            <a:r>
              <a:rPr lang="en-US" sz="2400" dirty="0" smtClean="0"/>
              <a:t>-2014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76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Beam 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66"/>
            <a:ext cx="8226854" cy="21221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Objective is to </a:t>
            </a:r>
            <a:r>
              <a:rPr lang="en-GB" b="1" smtClean="0"/>
              <a:t>maximize the </a:t>
            </a:r>
            <a:r>
              <a:rPr lang="en-GB" b="1" smtClean="0">
                <a:latin typeface="Symbol" panose="05050102010706020507" pitchFamily="18" charset="2"/>
              </a:rPr>
              <a:t>n</a:t>
            </a:r>
            <a:r>
              <a:rPr lang="en-GB" b="1" smtClean="0"/>
              <a:t> CC rate in the FD location at 2300 km from 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Taking into account both beam operation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Conceptual design of the line based on a CNGS+ configuration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8613" y="3376329"/>
            <a:ext cx="3923711" cy="27514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ject 8"/>
          <p:cNvSpPr/>
          <p:nvPr/>
        </p:nvSpPr>
        <p:spPr>
          <a:xfrm>
            <a:off x="4841930" y="3415280"/>
            <a:ext cx="3879596" cy="2677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92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Recent neutrino beams at CERN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41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4058529" cy="940443"/>
          </a:xfrm>
        </p:spPr>
        <p:txBody>
          <a:bodyPr>
            <a:noAutofit/>
          </a:bodyPr>
          <a:lstStyle/>
          <a:p>
            <a:r>
              <a:rPr lang="en-GB" sz="3600" dirty="0" smtClean="0"/>
              <a:t>Civil engineering aspects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90" y="1643060"/>
            <a:ext cx="4514850" cy="43862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Challenges for the design: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chemeClr val="accent5"/>
                </a:solidFill>
              </a:rPr>
              <a:t>18% slope </a:t>
            </a:r>
            <a:r>
              <a:rPr lang="en-GB" smtClean="0"/>
              <a:t>(CNGS was 5.4%)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chemeClr val="accent5"/>
                </a:solidFill>
              </a:rPr>
              <a:t>100 m long Fe absorber </a:t>
            </a:r>
            <a:r>
              <a:rPr lang="en-GB" smtClean="0"/>
              <a:t>(</a:t>
            </a:r>
            <a:r>
              <a:rPr lang="en-GB" smtClean="0">
                <a:latin typeface="Symbol" panose="05050102010706020507" pitchFamily="18" charset="2"/>
              </a:rPr>
              <a:t>m</a:t>
            </a:r>
            <a:r>
              <a:rPr lang="en-GB" smtClean="0"/>
              <a:t> in 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ND (800 m from target) at </a:t>
            </a:r>
            <a:r>
              <a:rPr lang="en-GB" smtClean="0">
                <a:solidFill>
                  <a:schemeClr val="accent5"/>
                </a:solidFill>
              </a:rPr>
              <a:t>-180 m depth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92" y="106577"/>
            <a:ext cx="39243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77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8" y="29817"/>
            <a:ext cx="8226854" cy="60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0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0" y="9939"/>
            <a:ext cx="8269357" cy="60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872165" y="4071941"/>
            <a:ext cx="557213" cy="42862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2" idx="7"/>
            <a:endCxn id="8" idx="1"/>
          </p:cNvCxnSpPr>
          <p:nvPr/>
        </p:nvCxnSpPr>
        <p:spPr>
          <a:xfrm flipV="1">
            <a:off x="6347776" y="3944425"/>
            <a:ext cx="1310324" cy="190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58100" y="375975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superferric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3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accent4"/>
                </a:solidFill>
              </a:rPr>
              <a:t>Conclusions</a:t>
            </a:r>
            <a:endParaRPr lang="en-GB" b="1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9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54"/>
            <a:ext cx="8226854" cy="46674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smtClean="0">
                <a:solidFill>
                  <a:schemeClr val="accent5"/>
                </a:solidFill>
              </a:rPr>
              <a:t>CNGS</a:t>
            </a:r>
            <a:r>
              <a:rPr lang="en-GB" smtClean="0"/>
              <a:t> successfully ended operation at the end of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CERN activities on neutrinos continue with the creation of the </a:t>
            </a:r>
            <a:r>
              <a:rPr lang="en-GB" b="1" smtClean="0">
                <a:solidFill>
                  <a:schemeClr val="accent5"/>
                </a:solidFill>
              </a:rPr>
              <a:t>CERN Neutrino Project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For the moment focus on </a:t>
            </a:r>
            <a:r>
              <a:rPr lang="en-GB" smtClean="0">
                <a:solidFill>
                  <a:schemeClr val="accent5"/>
                </a:solidFill>
              </a:rPr>
              <a:t>collaborative efforts for neutrino detector R&amp;D </a:t>
            </a:r>
            <a:r>
              <a:rPr lang="en-GB" smtClean="0"/>
              <a:t>and </a:t>
            </a:r>
            <a:r>
              <a:rPr lang="en-GB" smtClean="0">
                <a:solidFill>
                  <a:schemeClr val="accent5"/>
                </a:solidFill>
              </a:rPr>
              <a:t>detector tests</a:t>
            </a:r>
            <a:r>
              <a:rPr lang="en-GB" smtClean="0"/>
              <a:t> with charged particle beams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Completion of the </a:t>
            </a:r>
            <a:r>
              <a:rPr lang="en-GB" smtClean="0">
                <a:solidFill>
                  <a:schemeClr val="accent5"/>
                </a:solidFill>
              </a:rPr>
              <a:t>design of a multipurpose neutrino beam line </a:t>
            </a:r>
            <a:r>
              <a:rPr lang="en-GB" smtClean="0"/>
              <a:t>(200 kW)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i="1"/>
              <a:t>Neutrino test beam for detector </a:t>
            </a:r>
            <a:r>
              <a:rPr lang="en-GB" i="1" smtClean="0"/>
              <a:t>R&amp;D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i="1" smtClean="0"/>
              <a:t>Possible use for physics (final assessment of sterile neutrino issue) &amp; cross-section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1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1092114"/>
          </a:xfrm>
        </p:spPr>
        <p:txBody>
          <a:bodyPr>
            <a:noAutofit/>
          </a:bodyPr>
          <a:lstStyle/>
          <a:p>
            <a:r>
              <a:rPr lang="en-GB" sz="3600" smtClean="0"/>
              <a:t>CERN Neutrinos to Gran Sasso (CNGS) experience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1414514"/>
            <a:ext cx="8408283" cy="2431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Long-baseline (730 km) </a:t>
            </a:r>
            <a:r>
              <a:rPr lang="en-GB" smtClean="0">
                <a:latin typeface="Symbol" panose="05050102010706020507" pitchFamily="18" charset="2"/>
              </a:rPr>
              <a:t>n</a:t>
            </a:r>
            <a:r>
              <a:rPr lang="en-GB" smtClean="0"/>
              <a:t> beam designed for oscillation studies with </a:t>
            </a:r>
            <a:r>
              <a:rPr lang="en-GB" b="1" smtClean="0">
                <a:solidFill>
                  <a:schemeClr val="accent5"/>
                </a:solidFill>
                <a:latin typeface="Symbol" panose="05050102010706020507" pitchFamily="18" charset="2"/>
              </a:rPr>
              <a:t>n</a:t>
            </a:r>
            <a:r>
              <a:rPr lang="en-GB" b="1" baseline="-25000" smtClean="0">
                <a:solidFill>
                  <a:schemeClr val="accent5"/>
                </a:solidFill>
                <a:latin typeface="Symbol" panose="05050102010706020507" pitchFamily="18" charset="2"/>
              </a:rPr>
              <a:t>t</a:t>
            </a:r>
            <a:r>
              <a:rPr lang="en-GB" b="1" smtClean="0">
                <a:solidFill>
                  <a:schemeClr val="accent5"/>
                </a:solidFill>
              </a:rPr>
              <a:t> appearance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2 optimised detectors at LNGS: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mtClean="0"/>
              <a:t>OPERA (1.2 kt)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mtClean="0"/>
              <a:t>ICARUS (0.6 kt)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6" y="2897695"/>
            <a:ext cx="3190544" cy="321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5863771" y="3458005"/>
            <a:ext cx="0" cy="2377890"/>
          </a:xfrm>
          <a:prstGeom prst="line">
            <a:avLst/>
          </a:prstGeom>
          <a:ln w="254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32111" y="3090090"/>
            <a:ext cx="86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3.5 GeV (threshold for </a:t>
            </a:r>
            <a:r>
              <a:rPr lang="en-US" sz="1000" dirty="0" smtClean="0">
                <a:latin typeface="Symbol" pitchFamily="18" charset="2"/>
              </a:rPr>
              <a:t>t</a:t>
            </a:r>
            <a:r>
              <a:rPr lang="en-US" sz="1000" dirty="0" smtClean="0"/>
              <a:t> production)</a:t>
            </a:r>
            <a:endParaRPr lang="en-US" sz="1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0285" y="4005943"/>
            <a:ext cx="4630057" cy="2001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Energy spectrum of </a:t>
            </a:r>
            <a:r>
              <a:rPr lang="en-GB" smtClean="0">
                <a:latin typeface="Symbol" panose="05050102010706020507" pitchFamily="18" charset="2"/>
              </a:rPr>
              <a:t>n</a:t>
            </a:r>
            <a:r>
              <a:rPr lang="en-GB" baseline="-25000" smtClean="0">
                <a:latin typeface="Symbol" panose="05050102010706020507" pitchFamily="18" charset="2"/>
              </a:rPr>
              <a:t>m</a:t>
            </a:r>
            <a:r>
              <a:rPr lang="en-GB" smtClean="0"/>
              <a:t> well matched to R~</a:t>
            </a:r>
            <a:r>
              <a:rPr lang="en-GB" smtClean="0">
                <a:latin typeface="Symbol" panose="05050102010706020507" pitchFamily="18" charset="2"/>
              </a:rPr>
              <a:t>s</a:t>
            </a:r>
            <a:r>
              <a:rPr lang="en-GB" baseline="-25000" smtClean="0">
                <a:latin typeface="Symbol" panose="05050102010706020507" pitchFamily="18" charset="2"/>
              </a:rPr>
              <a:t>t</a:t>
            </a:r>
            <a:r>
              <a:rPr lang="en-GB" baseline="-25000" smtClean="0"/>
              <a:t>CC</a:t>
            </a:r>
            <a:r>
              <a:rPr lang="en-GB" smtClean="0"/>
              <a:t>/E</a:t>
            </a:r>
            <a:r>
              <a:rPr lang="en-GB" baseline="-25000" smtClean="0">
                <a:latin typeface="Symbol" panose="05050102010706020507" pitchFamily="18" charset="2"/>
              </a:rPr>
              <a:t>n</a:t>
            </a:r>
            <a:r>
              <a:rPr lang="en-GB" baseline="30000" smtClean="0"/>
              <a:t>2</a:t>
            </a:r>
            <a:r>
              <a:rPr lang="en-GB" smtClean="0"/>
              <a:t> at </a:t>
            </a:r>
            <a:r>
              <a:rPr lang="en-GB" b="1" smtClean="0">
                <a:solidFill>
                  <a:schemeClr val="accent5"/>
                </a:solidFill>
              </a:rPr>
              <a:t>~17 GeV</a:t>
            </a:r>
            <a:r>
              <a:rPr lang="en-GB" smtClean="0"/>
              <a:t> to maximize signal rate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84904" y="956225"/>
            <a:ext cx="2751667" cy="461665"/>
          </a:xfrm>
          <a:prstGeom prst="rect">
            <a:avLst/>
          </a:prstGeom>
          <a:solidFill>
            <a:schemeClr val="bg2"/>
          </a:solidFill>
          <a:ln w="28575" cmpd="sng">
            <a:solidFill>
              <a:srgbClr val="FF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2006 -2012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045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5725"/>
            <a:ext cx="9363075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-1" y="785813"/>
            <a:ext cx="3914775" cy="198596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 smtClean="0"/>
              <a:t>400 GeV primary beam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smtClean="0"/>
              <a:t>~510 kW (100% df)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smtClean="0"/>
              <a:t>Intensity per extraction = 2.4*10</a:t>
            </a:r>
            <a:r>
              <a:rPr lang="en-GB" sz="2400" baseline="30000" smtClean="0"/>
              <a:t>13</a:t>
            </a:r>
            <a:r>
              <a:rPr lang="en-GB" sz="2400" smtClean="0"/>
              <a:t> 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smtClean="0"/>
              <a:t>~4.5*10</a:t>
            </a:r>
            <a:r>
              <a:rPr lang="en-GB" sz="2400" baseline="30000" smtClean="0"/>
              <a:t>19</a:t>
            </a:r>
            <a:r>
              <a:rPr lang="en-GB" sz="2400" smtClean="0"/>
              <a:t> POT/y (max)</a:t>
            </a:r>
            <a:endParaRPr lang="en-GB" sz="2400"/>
          </a:p>
        </p:txBody>
      </p:sp>
      <p:pic>
        <p:nvPicPr>
          <p:cNvPr id="1026" name="Picture 2" descr="Y:\Dropbox\pot2006-2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35" y="3886071"/>
            <a:ext cx="4183940" cy="28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30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9273"/>
            <a:ext cx="4114800" cy="25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" y="3279273"/>
            <a:ext cx="3772495" cy="25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2" y="2970812"/>
            <a:ext cx="1407886" cy="121723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0659" y="532272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</a:rPr>
              <a:t>Magnetic horns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202" y="532272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</a:rPr>
              <a:t>CNGS target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31520" y="942535"/>
            <a:ext cx="731520" cy="787791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137138" y="749243"/>
            <a:ext cx="2056004" cy="1149895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4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CNGS status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092"/>
            <a:ext cx="8226854" cy="46325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CNGS program has completed at the end of 2012, cumulating </a:t>
            </a:r>
            <a:r>
              <a:rPr lang="en-GB" smtClean="0">
                <a:solidFill>
                  <a:schemeClr val="accent5"/>
                </a:solidFill>
              </a:rPr>
              <a:t>1.85*10</a:t>
            </a:r>
            <a:r>
              <a:rPr lang="en-GB" baseline="30000" smtClean="0">
                <a:solidFill>
                  <a:schemeClr val="accent5"/>
                </a:solidFill>
              </a:rPr>
              <a:t>20</a:t>
            </a:r>
            <a:r>
              <a:rPr lang="en-GB" smtClean="0">
                <a:solidFill>
                  <a:schemeClr val="accent5"/>
                </a:solidFill>
              </a:rPr>
              <a:t> POT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mtClean="0"/>
              <a:t>Lots of operational experience in running a high power target facility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OPERA successfully detected 3 </a:t>
            </a:r>
            <a:r>
              <a:rPr lang="en-GB" smtClean="0">
                <a:latin typeface="Symbol" panose="05050102010706020507" pitchFamily="18" charset="2"/>
              </a:rPr>
              <a:t>n</a:t>
            </a:r>
            <a:r>
              <a:rPr lang="en-GB" baseline="-25000" smtClean="0">
                <a:latin typeface="Symbol" panose="05050102010706020507" pitchFamily="18" charset="2"/>
              </a:rPr>
              <a:t>t</a:t>
            </a:r>
            <a:r>
              <a:rPr lang="en-GB" smtClean="0"/>
              <a:t>, with further analysis ongoing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hlinkClick r:id="rId2"/>
              </a:rPr>
              <a:t>http://</a:t>
            </a:r>
            <a:r>
              <a:rPr lang="en-GB" smtClean="0">
                <a:hlinkClick r:id="rId2"/>
              </a:rPr>
              <a:t>arxiv.org/pdf/1308.2553v1.pdf</a:t>
            </a:r>
            <a:r>
              <a:rPr lang="en-GB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mtClean="0"/>
              <a:t>ICARUS 600 ton LAr fully operational and exploited for physics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hlinkClick r:id="rId3"/>
              </a:rPr>
              <a:t>http://</a:t>
            </a:r>
            <a:r>
              <a:rPr lang="en-GB" smtClean="0">
                <a:hlinkClick r:id="rId3"/>
              </a:rPr>
              <a:t>arxiv.org/abs/1209.0122</a:t>
            </a:r>
            <a:r>
              <a:rPr lang="en-GB" smtClean="0"/>
              <a:t>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i="1" smtClean="0"/>
              <a:t>Area up to target presently going to be reused for a proof-of-principle experiment (AWAKE)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9812" y="4269490"/>
            <a:ext cx="342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rgbClr val="FF0000"/>
                </a:solidFill>
              </a:rPr>
              <a:t>See D. Gibin presentation, this workshop</a:t>
            </a:r>
            <a:endParaRPr lang="en-GB" sz="1400" i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048" y="3125353"/>
            <a:ext cx="386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rgbClr val="FF0000"/>
                </a:solidFill>
              </a:rPr>
              <a:t>See N. Naganawa presentation, this workshop</a:t>
            </a:r>
            <a:endParaRPr lang="en-GB" sz="14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9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/>
                </a:solidFill>
              </a:rPr>
              <a:t>CERN </a:t>
            </a:r>
            <a:r>
              <a:rPr lang="en-GB" b="1" smtClean="0">
                <a:solidFill>
                  <a:schemeClr val="accent4"/>
                </a:solidFill>
              </a:rPr>
              <a:t>Neutrino Project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M. Calviani (CERN) -- International Workshop of Next Generation Nucleon Decay and Neutrino Detectors (NNN13)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41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2072</TotalTime>
  <Words>2940</Words>
  <Application>Microsoft Macintosh PowerPoint</Application>
  <PresentationFormat>画面に合わせる (4:3)</PresentationFormat>
  <Paragraphs>376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6" baseType="lpstr">
      <vt:lpstr>Calibri</vt:lpstr>
      <vt:lpstr>CERNCorporate4-3</vt:lpstr>
      <vt:lpstr>PowerPoint プレゼンテーション</vt:lpstr>
      <vt:lpstr>Neutrino activities at CERN</vt:lpstr>
      <vt:lpstr>Outline of the talk</vt:lpstr>
      <vt:lpstr>Recent neutrino beams at CERN</vt:lpstr>
      <vt:lpstr>CERN Neutrinos to Gran Sasso (CNGS) experience</vt:lpstr>
      <vt:lpstr>PowerPoint プレゼンテーション</vt:lpstr>
      <vt:lpstr>PowerPoint プレゼンテーション</vt:lpstr>
      <vt:lpstr>CNGS status</vt:lpstr>
      <vt:lpstr>CERN Neutrino Project</vt:lpstr>
      <vt:lpstr>CERN Neutrino Project</vt:lpstr>
      <vt:lpstr>Feedbacks from committees</vt:lpstr>
      <vt:lpstr>PowerPoint プレゼンテーション</vt:lpstr>
      <vt:lpstr>Neutrino detectors R&amp;D</vt:lpstr>
      <vt:lpstr>nmne “anomalous” oscillations</vt:lpstr>
      <vt:lpstr>Logistics &amp; test beam infrastructure</vt:lpstr>
      <vt:lpstr>PowerPoint プレゼンテーション</vt:lpstr>
      <vt:lpstr>CERN Neutrino Facility design study</vt:lpstr>
      <vt:lpstr>PowerPoint プレゼンテーション</vt:lpstr>
      <vt:lpstr>PowerPoint プレゼンテーション</vt:lpstr>
      <vt:lpstr>Primary proton beam characteristics </vt:lpstr>
      <vt:lpstr>Secondary beam production</vt:lpstr>
      <vt:lpstr>PowerPoint プレゼンテーション</vt:lpstr>
      <vt:lpstr>Secondary beam production</vt:lpstr>
      <vt:lpstr>Secondary beam production</vt:lpstr>
      <vt:lpstr>Neutrino beam optimisation</vt:lpstr>
      <vt:lpstr>Neutrino beam optimisation</vt:lpstr>
      <vt:lpstr>CENF target R&amp;D</vt:lpstr>
      <vt:lpstr>PowerPoint プレゼンテーション</vt:lpstr>
      <vt:lpstr>Target CFD results</vt:lpstr>
      <vt:lpstr>Radioprotection</vt:lpstr>
      <vt:lpstr>PowerPoint プレゼンテーション</vt:lpstr>
      <vt:lpstr>PowerPoint プレゼンテーション</vt:lpstr>
      <vt:lpstr>Cooling and ventilation configuration</vt:lpstr>
      <vt:lpstr>Cooling and ventilation configuration</vt:lpstr>
      <vt:lpstr>PowerPoint プレゼンテーション</vt:lpstr>
      <vt:lpstr>Summary</vt:lpstr>
      <vt:lpstr>EU-funded studies</vt:lpstr>
      <vt:lpstr>LAGUNA-LBNO design study</vt:lpstr>
      <vt:lpstr>Secondary Beam optimisation</vt:lpstr>
      <vt:lpstr>Civil engineering aspects</vt:lpstr>
      <vt:lpstr>PowerPoint プレゼンテーション</vt:lpstr>
      <vt:lpstr>PowerPoint プレゼンテーション</vt:lpstr>
      <vt:lpstr>Conclusions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Calviani</dc:creator>
  <cp:lastModifiedBy>Yokoyama Masashi</cp:lastModifiedBy>
  <cp:revision>390</cp:revision>
  <dcterms:created xsi:type="dcterms:W3CDTF">2013-11-08T08:49:49Z</dcterms:created>
  <dcterms:modified xsi:type="dcterms:W3CDTF">2013-11-12T04:45:02Z</dcterms:modified>
</cp:coreProperties>
</file>