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tiff" ContentType="image/tif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256" r:id="rId2"/>
    <p:sldId id="297" r:id="rId3"/>
    <p:sldId id="323" r:id="rId4"/>
    <p:sldId id="270" r:id="rId5"/>
    <p:sldId id="304" r:id="rId6"/>
    <p:sldId id="289" r:id="rId7"/>
    <p:sldId id="337" r:id="rId8"/>
    <p:sldId id="322" r:id="rId9"/>
    <p:sldId id="305" r:id="rId10"/>
    <p:sldId id="306" r:id="rId11"/>
    <p:sldId id="308" r:id="rId12"/>
    <p:sldId id="307" r:id="rId13"/>
    <p:sldId id="324" r:id="rId14"/>
    <p:sldId id="315" r:id="rId15"/>
    <p:sldId id="316" r:id="rId16"/>
    <p:sldId id="317" r:id="rId17"/>
    <p:sldId id="328" r:id="rId18"/>
    <p:sldId id="325" r:id="rId19"/>
    <p:sldId id="319" r:id="rId20"/>
    <p:sldId id="329" r:id="rId21"/>
    <p:sldId id="336" r:id="rId22"/>
    <p:sldId id="318" r:id="rId23"/>
    <p:sldId id="335" r:id="rId24"/>
    <p:sldId id="338" r:id="rId25"/>
    <p:sldId id="279" r:id="rId26"/>
    <p:sldId id="280" r:id="rId27"/>
    <p:sldId id="281" r:id="rId28"/>
    <p:sldId id="277" r:id="rId29"/>
    <p:sldId id="321" r:id="rId30"/>
    <p:sldId id="334" r:id="rId31"/>
    <p:sldId id="330" r:id="rId32"/>
    <p:sldId id="331" r:id="rId33"/>
    <p:sldId id="333" r:id="rId34"/>
    <p:sldId id="332" r:id="rId3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25252"/>
    <a:srgbClr val="0000FF"/>
    <a:srgbClr val="3C6653"/>
    <a:srgbClr val="312997"/>
    <a:srgbClr val="2C7194"/>
    <a:srgbClr val="8E0858"/>
    <a:srgbClr val="3B5067"/>
    <a:srgbClr val="C63A3A"/>
    <a:srgbClr val="328252"/>
    <a:srgbClr val="1D816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174" autoAdjust="0"/>
    <p:restoredTop sz="94660"/>
  </p:normalViewPr>
  <p:slideViewPr>
    <p:cSldViewPr>
      <p:cViewPr varScale="1">
        <p:scale>
          <a:sx n="72" d="100"/>
          <a:sy n="72" d="100"/>
        </p:scale>
        <p:origin x="-131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56.emf"/><Relationship Id="rId1" Type="http://schemas.openxmlformats.org/officeDocument/2006/relationships/image" Target="../media/image5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064A25-2F6B-42E7-A3DC-28ECE5A36E48}" type="datetimeFigureOut">
              <a:rPr lang="en-US" smtClean="0"/>
              <a:t>11/12/2013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076601-4959-412A-8DDF-A8440D28F6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73759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076601-4959-412A-8DDF-A8440D28F6B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5057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1" dirty="0"/>
              <a:t>Spectra from 2010/11 PWG report w/ sin2theta13=0.1, later slides show sensitivities from improved 80 GeV beam and latest </a:t>
            </a:r>
            <a:r>
              <a:rPr lang="en-US" i="1" dirty="0" err="1"/>
              <a:t>osc.params</a:t>
            </a:r>
            <a:r>
              <a:rPr lang="en-US" i="1" dirty="0"/>
              <a:t>. </a:t>
            </a:r>
          </a:p>
          <a:p>
            <a:endParaRPr lang="en-US" i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F29FC7-AB6A-F048-A83D-E5A4260958AC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1796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9D72A7-1A2B-459A-86C2-9C357972EABF}" type="datetimeFigureOut">
              <a:rPr lang="en-US" smtClean="0"/>
              <a:t>11/12/2013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F7BCE-8C70-4D6D-B8D2-A2CA722DF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2960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9D72A7-1A2B-459A-86C2-9C357972EABF}" type="datetimeFigureOut">
              <a:rPr lang="en-US" smtClean="0"/>
              <a:t>11/12/2013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F7BCE-8C70-4D6D-B8D2-A2CA722DF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3514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9D72A7-1A2B-459A-86C2-9C357972EABF}" type="datetimeFigureOut">
              <a:rPr lang="en-US" smtClean="0"/>
              <a:t>11/12/2013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F7BCE-8C70-4D6D-B8D2-A2CA722DF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3287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9D72A7-1A2B-459A-86C2-9C357972EABF}" type="datetimeFigureOut">
              <a:rPr lang="en-US" smtClean="0"/>
              <a:t>11/12/2013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F7BCE-8C70-4D6D-B8D2-A2CA722DF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0207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9D72A7-1A2B-459A-86C2-9C357972EABF}" type="datetimeFigureOut">
              <a:rPr lang="en-US" smtClean="0"/>
              <a:t>11/12/2013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F7BCE-8C70-4D6D-B8D2-A2CA722DF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3809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9D72A7-1A2B-459A-86C2-9C357972EABF}" type="datetimeFigureOut">
              <a:rPr lang="en-US" smtClean="0"/>
              <a:t>11/12/2013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F7BCE-8C70-4D6D-B8D2-A2CA722DF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6360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9D72A7-1A2B-459A-86C2-9C357972EABF}" type="datetimeFigureOut">
              <a:rPr lang="en-US" smtClean="0"/>
              <a:t>11/12/2013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F7BCE-8C70-4D6D-B8D2-A2CA722DF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2117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9D72A7-1A2B-459A-86C2-9C357972EABF}" type="datetimeFigureOut">
              <a:rPr lang="en-US" smtClean="0"/>
              <a:t>11/12/2013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F7BCE-8C70-4D6D-B8D2-A2CA722DF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0254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9D72A7-1A2B-459A-86C2-9C357972EABF}" type="datetimeFigureOut">
              <a:rPr lang="en-US" smtClean="0"/>
              <a:t>11/12/2013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F7BCE-8C70-4D6D-B8D2-A2CA722DF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7960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9D72A7-1A2B-459A-86C2-9C357972EABF}" type="datetimeFigureOut">
              <a:rPr lang="en-US" smtClean="0"/>
              <a:t>11/12/2013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F7BCE-8C70-4D6D-B8D2-A2CA722DF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2361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9D72A7-1A2B-459A-86C2-9C357972EABF}" type="datetimeFigureOut">
              <a:rPr lang="en-US" smtClean="0"/>
              <a:t>11/12/2013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F7BCE-8C70-4D6D-B8D2-A2CA722DF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9859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9D72A7-1A2B-459A-86C2-9C357972EABF}" type="datetimeFigureOut">
              <a:rPr lang="en-US" smtClean="0"/>
              <a:t>11/12/2013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9F7BCE-8C70-4D6D-B8D2-A2CA722DF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284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tiff"/><Relationship Id="rId3" Type="http://schemas.microsoft.com/office/2007/relationships/hdphoto" Target="../media/hdphoto2.wdp"/><Relationship Id="rId7" Type="http://schemas.openxmlformats.org/officeDocument/2006/relationships/image" Target="../media/image45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4.tiff"/><Relationship Id="rId5" Type="http://schemas.openxmlformats.org/officeDocument/2006/relationships/image" Target="../media/image43.png"/><Relationship Id="rId4" Type="http://schemas.openxmlformats.org/officeDocument/2006/relationships/image" Target="../media/image42.gi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1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emf"/><Relationship Id="rId3" Type="http://schemas.openxmlformats.org/officeDocument/2006/relationships/image" Target="../media/image57.png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5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5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://arxiv.org/abs/1306.5022" TargetMode="Externa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Relationship Id="rId6" Type="http://schemas.microsoft.com/office/2007/relationships/hdphoto" Target="../media/hdphoto1.wdp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latin typeface="Arial Black" pitchFamily="34" charset="0"/>
              </a:rPr>
              <a:t>Future neutrino beam(s) </a:t>
            </a:r>
            <a:br>
              <a:rPr lang="en-US" dirty="0" smtClean="0">
                <a:latin typeface="Arial Black" pitchFamily="34" charset="0"/>
              </a:rPr>
            </a:br>
            <a:r>
              <a:rPr lang="en-US" dirty="0" smtClean="0">
                <a:latin typeface="Arial Black" pitchFamily="34" charset="0"/>
              </a:rPr>
              <a:t>at </a:t>
            </a:r>
            <a:r>
              <a:rPr lang="en-US" dirty="0" err="1" smtClean="0">
                <a:latin typeface="Arial Black" pitchFamily="34" charset="0"/>
              </a:rPr>
              <a:t>Fermilab</a:t>
            </a:r>
            <a:endParaRPr lang="en-US" dirty="0">
              <a:latin typeface="Arial Black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81073" y="1676400"/>
            <a:ext cx="811331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A. </a:t>
            </a:r>
            <a:r>
              <a:rPr lang="en-US" dirty="0" err="1" smtClean="0"/>
              <a:t>Marchionni</a:t>
            </a:r>
            <a:r>
              <a:rPr lang="en-US" dirty="0" smtClean="0"/>
              <a:t>, </a:t>
            </a:r>
            <a:r>
              <a:rPr lang="en-US" dirty="0" err="1" smtClean="0"/>
              <a:t>Fermilab</a:t>
            </a:r>
            <a:endParaRPr lang="en-US" dirty="0" smtClean="0"/>
          </a:p>
          <a:p>
            <a:pPr algn="ctr"/>
            <a:r>
              <a:rPr lang="en-US" b="1" dirty="0" smtClean="0">
                <a:solidFill>
                  <a:srgbClr val="0000FF"/>
                </a:solidFill>
              </a:rPr>
              <a:t>NNN13</a:t>
            </a:r>
          </a:p>
          <a:p>
            <a:pPr algn="ctr"/>
            <a:r>
              <a:rPr lang="en-US" b="1" dirty="0" smtClean="0">
                <a:solidFill>
                  <a:srgbClr val="0000FF"/>
                </a:solidFill>
              </a:rPr>
              <a:t>International </a:t>
            </a:r>
            <a:r>
              <a:rPr lang="en-US" b="1" dirty="0">
                <a:solidFill>
                  <a:srgbClr val="0000FF"/>
                </a:solidFill>
              </a:rPr>
              <a:t>Workshop on Next generation Nucleon Decay and Neutrino Detectors</a:t>
            </a:r>
            <a:endParaRPr lang="en-US" b="1" dirty="0" smtClean="0">
              <a:solidFill>
                <a:srgbClr val="0000FF"/>
              </a:solidFill>
            </a:endParaRPr>
          </a:p>
          <a:p>
            <a:pPr algn="ctr"/>
            <a:r>
              <a:rPr lang="en-US" dirty="0" smtClean="0"/>
              <a:t>Kashiwa, November 2013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52401" y="2919948"/>
            <a:ext cx="89154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tx1"/>
              </a:buClr>
              <a:buFont typeface="Wingdings" pitchFamily="2" charset="2"/>
              <a:buChar char="q"/>
            </a:pPr>
            <a:r>
              <a:rPr lang="en-US" sz="2400" b="1" dirty="0" smtClean="0">
                <a:solidFill>
                  <a:srgbClr val="8E085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Recent </a:t>
            </a:r>
            <a:r>
              <a:rPr lang="en-US" sz="2400" b="1" dirty="0">
                <a:solidFill>
                  <a:srgbClr val="8E085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u</a:t>
            </a:r>
            <a:r>
              <a:rPr lang="en-US" sz="2400" b="1" dirty="0" smtClean="0">
                <a:solidFill>
                  <a:srgbClr val="8E085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pgrades to the accelerator complex and to the </a:t>
            </a:r>
            <a:r>
              <a:rPr lang="en-US" sz="2400" b="1" dirty="0" err="1" smtClean="0">
                <a:solidFill>
                  <a:srgbClr val="8E085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NuMI</a:t>
            </a:r>
            <a:r>
              <a:rPr lang="en-US" sz="2400" b="1" dirty="0" smtClean="0">
                <a:solidFill>
                  <a:srgbClr val="8E085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neutrino </a:t>
            </a:r>
            <a:r>
              <a:rPr lang="en-US" sz="2400" b="1" dirty="0" err="1" smtClean="0">
                <a:solidFill>
                  <a:srgbClr val="8E085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beamline</a:t>
            </a:r>
            <a:endParaRPr lang="en-US" sz="2400" b="1" dirty="0" smtClean="0">
              <a:solidFill>
                <a:srgbClr val="8E085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endParaRPr lang="en-US" sz="2400" b="1" dirty="0" smtClean="0">
              <a:solidFill>
                <a:srgbClr val="A2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285750" indent="-285750">
              <a:buClr>
                <a:schemeClr val="tx1"/>
              </a:buClr>
              <a:buFont typeface="Wingdings" pitchFamily="2" charset="2"/>
              <a:buChar char="q"/>
            </a:pPr>
            <a:r>
              <a:rPr lang="en-US" sz="2400" b="1" dirty="0">
                <a:solidFill>
                  <a:srgbClr val="A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smtClean="0">
                <a:solidFill>
                  <a:srgbClr val="3B506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Present status and future plans for the accelerator complex</a:t>
            </a:r>
          </a:p>
          <a:p>
            <a:endParaRPr lang="en-US" sz="2400" b="1" dirty="0" smtClean="0">
              <a:solidFill>
                <a:srgbClr val="A2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285750" indent="-285750">
              <a:buClr>
                <a:schemeClr val="tx1"/>
              </a:buClr>
              <a:buFont typeface="Wingdings" pitchFamily="2" charset="2"/>
              <a:buChar char="q"/>
            </a:pPr>
            <a:r>
              <a:rPr lang="en-US" sz="2400" b="1" dirty="0" smtClean="0">
                <a:solidFill>
                  <a:srgbClr val="A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smtClean="0">
                <a:solidFill>
                  <a:srgbClr val="3C665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Motivations for a new long-baseline neutrino </a:t>
            </a:r>
            <a:r>
              <a:rPr lang="en-US" sz="2400" b="1" dirty="0" err="1" smtClean="0">
                <a:solidFill>
                  <a:srgbClr val="3C665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beamline</a:t>
            </a:r>
            <a:endParaRPr lang="en-US" sz="2400" b="1" dirty="0" smtClean="0">
              <a:solidFill>
                <a:srgbClr val="3C665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800100" lvl="1" indent="-342900"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rgbClr val="A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Design choices of the LBNE neutrino </a:t>
            </a:r>
            <a:r>
              <a:rPr lang="en-US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beamline</a:t>
            </a:r>
            <a:endParaRPr lang="en-US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lvl="1">
              <a:buClr>
                <a:schemeClr val="tx1"/>
              </a:buClr>
            </a:pPr>
            <a:endParaRPr lang="en-US" sz="2400" b="1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285750" indent="-285750">
              <a:buClr>
                <a:schemeClr val="tx1"/>
              </a:buClr>
              <a:buFont typeface="Wingdings" pitchFamily="2" charset="2"/>
              <a:buChar char="q"/>
            </a:pPr>
            <a:r>
              <a:rPr lang="en-US" sz="2400" b="1" dirty="0" smtClean="0">
                <a:solidFill>
                  <a:srgbClr val="A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Additional neutrino programs</a:t>
            </a:r>
          </a:p>
        </p:txBody>
      </p:sp>
    </p:spTree>
    <p:extLst>
      <p:ext uri="{BB962C8B-B14F-4D97-AF65-F5344CB8AC3E}">
        <p14:creationId xmlns:p14="http://schemas.microsoft.com/office/powerpoint/2010/main" val="474531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46A146-AB01-6849-9853-DBFEA3083DE8}" type="slidenum">
              <a:rPr lang="en-US"/>
              <a:pPr>
                <a:defRPr/>
              </a:pPr>
              <a:t>10</a:t>
            </a:fld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219200"/>
            <a:ext cx="9144000" cy="5386399"/>
          </a:xfrm>
          <a:prstGeom prst="rect">
            <a:avLst/>
          </a:prstGeom>
        </p:spPr>
      </p:pic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1412240" y="1295400"/>
            <a:ext cx="6436360" cy="762000"/>
          </a:xfrm>
          <a:solidFill>
            <a:schemeClr val="bg2"/>
          </a:solidFill>
          <a:ln w="57150" cmpd="thickThin">
            <a:solidFill>
              <a:srgbClr val="595959"/>
            </a:solidFill>
          </a:ln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2000" b="1" dirty="0" smtClean="0">
                <a:solidFill>
                  <a:srgbClr val="AA1E1E"/>
                </a:solidFill>
                <a:latin typeface="Calibri"/>
                <a:cs typeface="Calibri"/>
              </a:rPr>
              <a:t>452 members, 78 institutions, 6 countries (Sept. 2013)</a:t>
            </a:r>
          </a:p>
          <a:p>
            <a:pPr marL="0" indent="0" algn="ctr">
              <a:buNone/>
            </a:pPr>
            <a:r>
              <a:rPr lang="en-US" sz="2000" dirty="0">
                <a:solidFill>
                  <a:srgbClr val="AA1E1E"/>
                </a:solidFill>
              </a:rPr>
              <a:t>357 US + 95 non-US </a:t>
            </a:r>
          </a:p>
          <a:p>
            <a:pPr marL="0" indent="0" algn="ctr">
              <a:buNone/>
            </a:pPr>
            <a:endParaRPr lang="en-US" sz="2000" b="1" dirty="0" smtClean="0">
              <a:solidFill>
                <a:srgbClr val="800000"/>
              </a:solidFill>
              <a:latin typeface="Calibri"/>
              <a:cs typeface="Calibri"/>
            </a:endParaRPr>
          </a:p>
          <a:p>
            <a:pPr marL="0" indent="0">
              <a:buNone/>
            </a:pPr>
            <a:endParaRPr lang="en-US" sz="2000" dirty="0" smtClean="0">
              <a:solidFill>
                <a:srgbClr val="800000"/>
              </a:solidFill>
              <a:latin typeface="Calibri"/>
              <a:cs typeface="Calibri"/>
            </a:endParaRPr>
          </a:p>
        </p:txBody>
      </p:sp>
      <p:sp>
        <p:nvSpPr>
          <p:cNvPr id="15" name="Title 12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6858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400" dirty="0" smtClean="0">
                <a:latin typeface="Arial Black" panose="020B0A04020102020204" pitchFamily="34" charset="0"/>
              </a:rPr>
              <a:t>LBNE Science Collaboration</a:t>
            </a:r>
            <a:endParaRPr lang="en-US" sz="4400" dirty="0">
              <a:latin typeface="Arial Black" panose="020B0A040201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098507" y="6214646"/>
            <a:ext cx="2921293" cy="338554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accent6">
                    <a:lumMod val="50000"/>
                  </a:schemeClr>
                </a:solidFill>
                <a:latin typeface="+mn-lt"/>
                <a:cs typeface="Calibri"/>
              </a:rPr>
              <a:t>Fort Collins, September 2013</a:t>
            </a:r>
            <a:endParaRPr lang="en-US" sz="1600" b="1" dirty="0">
              <a:solidFill>
                <a:schemeClr val="accent6">
                  <a:lumMod val="50000"/>
                </a:schemeClr>
              </a:solidFill>
              <a:latin typeface="+mn-lt"/>
              <a:cs typeface="Calibri"/>
            </a:endParaRPr>
          </a:p>
        </p:txBody>
      </p:sp>
      <p:sp>
        <p:nvSpPr>
          <p:cNvPr id="31" name="Rectangle 4"/>
          <p:cNvSpPr txBox="1">
            <a:spLocks noChangeArrowheads="1"/>
          </p:cNvSpPr>
          <p:nvPr/>
        </p:nvSpPr>
        <p:spPr>
          <a:xfrm>
            <a:off x="5105400" y="1981200"/>
            <a:ext cx="4038600" cy="4767470"/>
          </a:xfrm>
          <a:prstGeom prst="rect">
            <a:avLst/>
          </a:prstGeom>
        </p:spPr>
        <p:txBody>
          <a:bodyPr/>
          <a:lstStyle/>
          <a:p>
            <a:pPr marL="274320" marR="0" lvl="0" indent="-274320" algn="r" defTabSz="914400" rtl="0" eaLnBrk="1" fontAlgn="auto" latinLnBrk="0" hangingPunct="1">
              <a:lnSpc>
                <a:spcPct val="80000"/>
              </a:lnSpc>
              <a:spcAft>
                <a:spcPts val="0"/>
              </a:spcAft>
              <a:buClr>
                <a:schemeClr val="accent3"/>
              </a:buClr>
              <a:buSzPct val="95000"/>
              <a:buFontTx/>
              <a:buNone/>
              <a:tabLst/>
              <a:defRPr/>
            </a:pPr>
            <a:r>
              <a:rPr kumimoji="0" lang="en-US" altLang="ko-KR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굴림" charset="-127"/>
              </a:rPr>
              <a:t>NGA</a:t>
            </a:r>
          </a:p>
          <a:p>
            <a:pPr marL="274320" marR="0" lvl="0" indent="-274320" algn="r" defTabSz="914400" rtl="0" eaLnBrk="1" fontAlgn="auto" latinLnBrk="0" hangingPunct="1">
              <a:lnSpc>
                <a:spcPct val="80000"/>
              </a:lnSpc>
              <a:spcAft>
                <a:spcPts val="0"/>
              </a:spcAft>
              <a:buClr>
                <a:schemeClr val="accent3"/>
              </a:buClr>
              <a:buSzPct val="95000"/>
              <a:buFontTx/>
              <a:buNone/>
              <a:tabLst/>
              <a:defRPr/>
            </a:pPr>
            <a:r>
              <a:rPr kumimoji="0" lang="en-US" altLang="ko-KR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굴림" charset="-127"/>
              </a:rPr>
              <a:t>New Mexico</a:t>
            </a:r>
          </a:p>
          <a:p>
            <a:pPr marL="274320" marR="0" lvl="0" indent="-274320" algn="r" defTabSz="914400" rtl="0" eaLnBrk="1" fontAlgn="auto" latinLnBrk="0" hangingPunct="1">
              <a:lnSpc>
                <a:spcPct val="80000"/>
              </a:lnSpc>
              <a:spcAft>
                <a:spcPts val="0"/>
              </a:spcAft>
              <a:buClr>
                <a:schemeClr val="accent3"/>
              </a:buClr>
              <a:buSzPct val="95000"/>
              <a:buFontTx/>
              <a:buNone/>
              <a:tabLst/>
              <a:defRPr/>
            </a:pPr>
            <a:r>
              <a:rPr lang="en-US" altLang="ko-KR" sz="1200" b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굴림" charset="-127"/>
              </a:rPr>
              <a:t>Northwestern</a:t>
            </a:r>
            <a:endParaRPr kumimoji="0" lang="en-US" altLang="ko-KR" sz="1200" b="1" i="0" u="none" strike="noStrike" kern="1200" cap="none" spc="0" normalizeH="0" baseline="0" noProof="0" dirty="0" smtClean="0">
              <a:ln>
                <a:noFill/>
              </a:ln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굴림" charset="-127"/>
            </a:endParaRPr>
          </a:p>
          <a:p>
            <a:pPr marL="274320" marR="0" lvl="0" indent="-274320" algn="r" defTabSz="914400" rtl="0" eaLnBrk="1" fontAlgn="auto" latinLnBrk="0" hangingPunct="1">
              <a:lnSpc>
                <a:spcPct val="80000"/>
              </a:lnSpc>
              <a:spcAft>
                <a:spcPts val="0"/>
              </a:spcAft>
              <a:buClr>
                <a:schemeClr val="accent3"/>
              </a:buClr>
              <a:buSzPct val="95000"/>
              <a:buFontTx/>
              <a:buNone/>
              <a:tabLst/>
              <a:defRPr/>
            </a:pPr>
            <a:r>
              <a:rPr kumimoji="0" lang="en-US" altLang="ko-KR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굴림" charset="-127"/>
              </a:rPr>
              <a:t>Notre Dame</a:t>
            </a:r>
          </a:p>
          <a:p>
            <a:pPr marL="274320" marR="0" lvl="0" indent="-274320" algn="r" defTabSz="914400" rtl="0" eaLnBrk="1" fontAlgn="auto" latinLnBrk="0" hangingPunct="1">
              <a:lnSpc>
                <a:spcPct val="80000"/>
              </a:lnSpc>
              <a:spcAft>
                <a:spcPts val="0"/>
              </a:spcAft>
              <a:buClr>
                <a:schemeClr val="accent3"/>
              </a:buClr>
              <a:buSzPct val="95000"/>
              <a:buFontTx/>
              <a:buNone/>
              <a:tabLst/>
              <a:defRPr/>
            </a:pPr>
            <a:r>
              <a:rPr kumimoji="0" lang="en-US" altLang="ko-KR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굴림" charset="-127"/>
              </a:rPr>
              <a:t>Oxford</a:t>
            </a:r>
            <a:endParaRPr kumimoji="0" lang="it-IT" altLang="ko-KR" sz="1200" b="1" i="0" u="none" strike="noStrike" kern="1200" cap="none" spc="0" normalizeH="0" baseline="0" noProof="0" dirty="0" smtClean="0">
              <a:ln>
                <a:noFill/>
              </a:ln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굴림" charset="-127"/>
            </a:endParaRPr>
          </a:p>
          <a:p>
            <a:pPr marL="274320" marR="0" lvl="0" indent="-274320" algn="r" defTabSz="914400" rtl="0" eaLnBrk="1" fontAlgn="auto" latinLnBrk="0" hangingPunct="1">
              <a:lnSpc>
                <a:spcPct val="80000"/>
              </a:lnSpc>
              <a:spcAft>
                <a:spcPts val="0"/>
              </a:spcAft>
              <a:buClr>
                <a:schemeClr val="accent3"/>
              </a:buClr>
              <a:buSzPct val="95000"/>
              <a:buFontTx/>
              <a:buNone/>
              <a:tabLst/>
              <a:defRPr/>
            </a:pPr>
            <a:r>
              <a:rPr kumimoji="0" lang="it-IT" altLang="ko-KR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굴림" charset="-127"/>
              </a:rPr>
              <a:t>Pennsylvania</a:t>
            </a:r>
          </a:p>
          <a:p>
            <a:pPr marL="274320" marR="0" lvl="0" indent="-274320" algn="r" defTabSz="914400" rtl="0" eaLnBrk="1" fontAlgn="auto" latinLnBrk="0" hangingPunct="1">
              <a:lnSpc>
                <a:spcPct val="80000"/>
              </a:lnSpc>
              <a:spcAft>
                <a:spcPts val="0"/>
              </a:spcAft>
              <a:buClr>
                <a:schemeClr val="accent3"/>
              </a:buClr>
              <a:buSzPct val="95000"/>
              <a:buFontTx/>
              <a:buNone/>
              <a:tabLst/>
              <a:defRPr/>
            </a:pPr>
            <a:r>
              <a:rPr kumimoji="0" lang="it-IT" altLang="ko-KR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굴림" charset="-127"/>
              </a:rPr>
              <a:t>Pittsburgh</a:t>
            </a:r>
          </a:p>
          <a:p>
            <a:pPr marL="274320" marR="0" lvl="0" indent="-274320" algn="r" defTabSz="914400" rtl="0" eaLnBrk="1" fontAlgn="auto" latinLnBrk="0" hangingPunct="1">
              <a:lnSpc>
                <a:spcPct val="80000"/>
              </a:lnSpc>
              <a:spcAft>
                <a:spcPts val="0"/>
              </a:spcAft>
              <a:buClr>
                <a:schemeClr val="accent3"/>
              </a:buClr>
              <a:buSzPct val="95000"/>
              <a:buFontTx/>
              <a:buNone/>
              <a:tabLst/>
              <a:defRPr/>
            </a:pPr>
            <a:r>
              <a:rPr kumimoji="0" lang="it-IT" altLang="ko-KR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굴림" charset="-127"/>
              </a:rPr>
              <a:t>Princeton</a:t>
            </a:r>
          </a:p>
          <a:p>
            <a:pPr marL="274320" marR="0" lvl="0" indent="-274320" algn="r" defTabSz="914400" rtl="0" eaLnBrk="1" fontAlgn="auto" latinLnBrk="0" hangingPunct="1">
              <a:lnSpc>
                <a:spcPct val="80000"/>
              </a:lnSpc>
              <a:spcAft>
                <a:spcPts val="0"/>
              </a:spcAft>
              <a:buClr>
                <a:schemeClr val="accent3"/>
              </a:buClr>
              <a:buSzPct val="95000"/>
              <a:buFontTx/>
              <a:buNone/>
              <a:tabLst/>
              <a:defRPr/>
            </a:pPr>
            <a:r>
              <a:rPr kumimoji="0" lang="it-IT" altLang="ko-KR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굴림" charset="-127"/>
              </a:rPr>
              <a:t>Rensselaer</a:t>
            </a:r>
          </a:p>
          <a:p>
            <a:pPr marL="274320" marR="0" lvl="0" indent="-274320" algn="r" defTabSz="914400" rtl="0" eaLnBrk="1" fontAlgn="auto" latinLnBrk="0" hangingPunct="1">
              <a:lnSpc>
                <a:spcPct val="80000"/>
              </a:lnSpc>
              <a:spcAft>
                <a:spcPts val="0"/>
              </a:spcAft>
              <a:buClr>
                <a:schemeClr val="accent3"/>
              </a:buClr>
              <a:buSzPct val="95000"/>
              <a:buFontTx/>
              <a:buNone/>
              <a:tabLst/>
              <a:defRPr/>
            </a:pPr>
            <a:r>
              <a:rPr kumimoji="0" lang="it-IT" altLang="ko-KR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굴림" charset="-127"/>
              </a:rPr>
              <a:t>Rochester</a:t>
            </a:r>
          </a:p>
          <a:p>
            <a:pPr marL="274320" marR="0" lvl="0" indent="-274320" algn="r" defTabSz="914400" rtl="0" eaLnBrk="1" fontAlgn="auto" latinLnBrk="0" hangingPunct="1">
              <a:lnSpc>
                <a:spcPct val="80000"/>
              </a:lnSpc>
              <a:spcAft>
                <a:spcPts val="0"/>
              </a:spcAft>
              <a:buClr>
                <a:schemeClr val="accent3"/>
              </a:buClr>
              <a:buSzPct val="95000"/>
              <a:buFontTx/>
              <a:buNone/>
              <a:tabLst/>
              <a:defRPr/>
            </a:pPr>
            <a:r>
              <a:rPr lang="it-IT" altLang="ko-KR" sz="1200" b="1" dirty="0" err="1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굴림" charset="-127"/>
              </a:rPr>
              <a:t>Sanford</a:t>
            </a:r>
            <a:r>
              <a:rPr lang="it-IT" altLang="ko-KR" sz="1200" b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굴림" charset="-127"/>
              </a:rPr>
              <a:t> Lab</a:t>
            </a:r>
            <a:endParaRPr kumimoji="0" lang="it-IT" altLang="ko-KR" sz="1200" b="1" i="0" u="none" strike="noStrike" kern="1200" cap="none" spc="0" normalizeH="0" baseline="0" noProof="0" dirty="0" smtClean="0">
              <a:ln>
                <a:noFill/>
              </a:ln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굴림" charset="-127"/>
            </a:endParaRPr>
          </a:p>
          <a:p>
            <a:pPr marL="274320" marR="0" lvl="0" indent="-274320" algn="r" defTabSz="914400" rtl="0" eaLnBrk="1" fontAlgn="auto" latinLnBrk="0" hangingPunct="1">
              <a:lnSpc>
                <a:spcPct val="80000"/>
              </a:lnSpc>
              <a:spcAft>
                <a:spcPts val="0"/>
              </a:spcAft>
              <a:buClr>
                <a:schemeClr val="accent3"/>
              </a:buClr>
              <a:buSzPct val="95000"/>
              <a:buFontTx/>
              <a:buNone/>
              <a:tabLst/>
              <a:defRPr/>
            </a:pPr>
            <a:r>
              <a:rPr lang="it-IT" altLang="ko-KR" sz="1200" b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굴림" charset="-127"/>
              </a:rPr>
              <a:t>Sheffield</a:t>
            </a:r>
          </a:p>
          <a:p>
            <a:pPr marL="274320" marR="0" lvl="0" indent="-274320" algn="r" defTabSz="914400" rtl="0" eaLnBrk="1" fontAlgn="auto" latinLnBrk="0" hangingPunct="1">
              <a:lnSpc>
                <a:spcPct val="80000"/>
              </a:lnSpc>
              <a:spcAft>
                <a:spcPts val="0"/>
              </a:spcAft>
              <a:buClr>
                <a:schemeClr val="accent3"/>
              </a:buClr>
              <a:buSzPct val="95000"/>
              <a:buFontTx/>
              <a:buNone/>
              <a:tabLst/>
              <a:defRPr/>
            </a:pPr>
            <a:r>
              <a:rPr kumimoji="0" lang="it-IT" altLang="ko-KR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굴림" charset="-127"/>
              </a:rPr>
              <a:t>SLAC</a:t>
            </a:r>
            <a:endParaRPr kumimoji="0" lang="en-US" altLang="ko-KR" sz="1200" b="1" i="0" u="none" strike="noStrike" kern="1200" cap="none" spc="0" normalizeH="0" baseline="0" noProof="0" dirty="0" smtClean="0">
              <a:ln>
                <a:noFill/>
              </a:ln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굴림" charset="-127"/>
            </a:endParaRPr>
          </a:p>
          <a:p>
            <a:pPr marL="274320" marR="0" lvl="0" indent="-274320" algn="r" defTabSz="914400" rtl="0" eaLnBrk="1" fontAlgn="auto" latinLnBrk="0" hangingPunct="1">
              <a:lnSpc>
                <a:spcPct val="80000"/>
              </a:lnSpc>
              <a:spcAft>
                <a:spcPts val="0"/>
              </a:spcAft>
              <a:buClr>
                <a:schemeClr val="accent3"/>
              </a:buClr>
              <a:buSzPct val="95000"/>
              <a:buFontTx/>
              <a:buNone/>
              <a:tabLst/>
              <a:defRPr/>
            </a:pPr>
            <a:r>
              <a:rPr kumimoji="0" lang="en-US" altLang="ko-KR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굴림" charset="-127"/>
              </a:rPr>
              <a:t>South Carolina</a:t>
            </a:r>
          </a:p>
          <a:p>
            <a:pPr marL="274320" marR="0" lvl="0" indent="-274320" algn="r" defTabSz="914400" rtl="0" eaLnBrk="1" fontAlgn="auto" latinLnBrk="0" hangingPunct="1">
              <a:lnSpc>
                <a:spcPct val="80000"/>
              </a:lnSpc>
              <a:spcAft>
                <a:spcPts val="0"/>
              </a:spcAft>
              <a:buClr>
                <a:schemeClr val="accent3"/>
              </a:buClr>
              <a:buSzPct val="95000"/>
              <a:buFontTx/>
              <a:buNone/>
              <a:tabLst/>
              <a:defRPr/>
            </a:pPr>
            <a:r>
              <a:rPr lang="en-US" altLang="ko-KR" sz="1200" b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굴림" charset="-127"/>
              </a:rPr>
              <a:t>South Dakota</a:t>
            </a:r>
            <a:endParaRPr kumimoji="0" lang="en-US" altLang="ko-KR" sz="1200" b="1" i="0" u="none" strike="noStrike" kern="1200" cap="none" spc="0" normalizeH="0" baseline="0" noProof="0" dirty="0" smtClean="0">
              <a:ln>
                <a:noFill/>
              </a:ln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굴림" charset="-127"/>
            </a:endParaRPr>
          </a:p>
          <a:p>
            <a:pPr marL="274320" marR="0" lvl="0" indent="-274320" algn="r" defTabSz="914400" rtl="0" eaLnBrk="1" fontAlgn="auto" latinLnBrk="0" hangingPunct="1">
              <a:lnSpc>
                <a:spcPct val="80000"/>
              </a:lnSpc>
              <a:spcAft>
                <a:spcPts val="0"/>
              </a:spcAft>
              <a:buClr>
                <a:schemeClr val="accent3"/>
              </a:buClr>
              <a:buSzPct val="95000"/>
              <a:buFontTx/>
              <a:buNone/>
              <a:tabLst/>
              <a:defRPr/>
            </a:pPr>
            <a:r>
              <a:rPr kumimoji="0" lang="en-US" altLang="ko-KR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굴림" charset="-127"/>
              </a:rPr>
              <a:t>South Dakota State</a:t>
            </a:r>
          </a:p>
          <a:p>
            <a:pPr marL="274320" marR="0" lvl="0" indent="-274320" algn="r" defTabSz="914400" rtl="0" eaLnBrk="1" fontAlgn="auto" latinLnBrk="0" hangingPunct="1">
              <a:lnSpc>
                <a:spcPct val="80000"/>
              </a:lnSpc>
              <a:spcAft>
                <a:spcPts val="0"/>
              </a:spcAft>
              <a:buClr>
                <a:schemeClr val="accent3"/>
              </a:buClr>
              <a:buSzPct val="95000"/>
              <a:buFontTx/>
              <a:buNone/>
              <a:tabLst/>
              <a:defRPr/>
            </a:pPr>
            <a:r>
              <a:rPr kumimoji="0" lang="en-US" altLang="ko-KR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굴림" charset="-127"/>
              </a:rPr>
              <a:t>SDSMT</a:t>
            </a:r>
          </a:p>
          <a:p>
            <a:pPr marL="274320" marR="0" lvl="0" indent="-274320" algn="r" defTabSz="914400" rtl="0" eaLnBrk="1" fontAlgn="auto" latinLnBrk="0" hangingPunct="1">
              <a:lnSpc>
                <a:spcPct val="80000"/>
              </a:lnSpc>
              <a:spcAft>
                <a:spcPts val="0"/>
              </a:spcAft>
              <a:buClr>
                <a:schemeClr val="accent3"/>
              </a:buClr>
              <a:buSzPct val="95000"/>
              <a:buFontTx/>
              <a:buNone/>
              <a:tabLst/>
              <a:defRPr/>
            </a:pPr>
            <a:r>
              <a:rPr kumimoji="0" lang="en-US" altLang="ko-KR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굴림" charset="-127"/>
              </a:rPr>
              <a:t>Southern Methodist</a:t>
            </a:r>
          </a:p>
          <a:p>
            <a:pPr marL="274320" marR="0" lvl="0" indent="-274320" algn="r" defTabSz="914400" rtl="0" eaLnBrk="1" fontAlgn="auto" latinLnBrk="0" hangingPunct="1">
              <a:lnSpc>
                <a:spcPct val="80000"/>
              </a:lnSpc>
              <a:spcAft>
                <a:spcPts val="0"/>
              </a:spcAft>
              <a:buClr>
                <a:schemeClr val="accent3"/>
              </a:buClr>
              <a:buSzPct val="95000"/>
              <a:buFontTx/>
              <a:buNone/>
              <a:tabLst/>
              <a:defRPr/>
            </a:pPr>
            <a:r>
              <a:rPr lang="en-US" altLang="ko-KR" sz="1200" b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굴림" charset="-127"/>
              </a:rPr>
              <a:t>Sussex</a:t>
            </a:r>
          </a:p>
          <a:p>
            <a:pPr marL="274320" marR="0" lvl="0" indent="-274320" algn="r" defTabSz="914400" rtl="0" eaLnBrk="1" fontAlgn="auto" latinLnBrk="0" hangingPunct="1">
              <a:lnSpc>
                <a:spcPct val="80000"/>
              </a:lnSpc>
              <a:spcAft>
                <a:spcPts val="0"/>
              </a:spcAft>
              <a:buClr>
                <a:schemeClr val="accent3"/>
              </a:buClr>
              <a:buSzPct val="95000"/>
              <a:buFontTx/>
              <a:buNone/>
              <a:tabLst/>
              <a:defRPr/>
            </a:pPr>
            <a:r>
              <a:rPr kumimoji="0" lang="en-US" altLang="ko-KR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굴림" charset="-127"/>
              </a:rPr>
              <a:t>Syracuse</a:t>
            </a:r>
          </a:p>
          <a:p>
            <a:pPr marL="274320" marR="0" lvl="0" indent="-274320" algn="r" defTabSz="914400" rtl="0" eaLnBrk="1" fontAlgn="auto" latinLnBrk="0" hangingPunct="1">
              <a:lnSpc>
                <a:spcPct val="80000"/>
              </a:lnSpc>
              <a:spcAft>
                <a:spcPts val="0"/>
              </a:spcAft>
              <a:buClr>
                <a:schemeClr val="accent3"/>
              </a:buClr>
              <a:buSzPct val="95000"/>
              <a:buFontTx/>
              <a:buNone/>
              <a:tabLst/>
              <a:defRPr/>
            </a:pPr>
            <a:r>
              <a:rPr lang="en-US" altLang="ko-KR" sz="1200" b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굴림" charset="-127"/>
              </a:rPr>
              <a:t>Tennessee</a:t>
            </a:r>
            <a:endParaRPr kumimoji="0" lang="en-US" altLang="ko-KR" sz="1200" b="1" i="0" u="none" strike="noStrike" kern="1200" cap="none" spc="0" normalizeH="0" baseline="0" noProof="0" dirty="0" smtClean="0">
              <a:ln>
                <a:noFill/>
              </a:ln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굴림" charset="-127"/>
            </a:endParaRPr>
          </a:p>
          <a:p>
            <a:pPr marL="274320" marR="0" lvl="0" indent="-274320" algn="r" defTabSz="914400" rtl="0" eaLnBrk="1" fontAlgn="auto" latinLnBrk="0" hangingPunct="1">
              <a:lnSpc>
                <a:spcPct val="80000"/>
              </a:lnSpc>
              <a:spcAft>
                <a:spcPts val="0"/>
              </a:spcAft>
              <a:buClr>
                <a:schemeClr val="accent3"/>
              </a:buClr>
              <a:buSzPct val="95000"/>
              <a:buFontTx/>
              <a:buNone/>
              <a:tabLst/>
              <a:defRPr/>
            </a:pPr>
            <a:r>
              <a:rPr kumimoji="0" lang="en-US" altLang="ko-KR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굴림" charset="-127"/>
              </a:rPr>
              <a:t>Texas, </a:t>
            </a:r>
            <a:r>
              <a:rPr kumimoji="0" lang="en-US" altLang="ko-KR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굴림" charset="-127"/>
              </a:rPr>
              <a:t>Arllington</a:t>
            </a:r>
            <a:endParaRPr kumimoji="0" lang="en-US" altLang="ko-KR" sz="1200" b="1" i="0" u="none" strike="noStrike" kern="1200" cap="none" spc="0" normalizeH="0" baseline="0" noProof="0" dirty="0" smtClean="0">
              <a:ln>
                <a:noFill/>
              </a:ln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굴림" charset="-127"/>
            </a:endParaRPr>
          </a:p>
          <a:p>
            <a:pPr marL="274320" marR="0" lvl="0" indent="-274320" algn="r" defTabSz="914400" rtl="0" eaLnBrk="1" fontAlgn="auto" latinLnBrk="0" hangingPunct="1">
              <a:lnSpc>
                <a:spcPct val="80000"/>
              </a:lnSpc>
              <a:spcAft>
                <a:spcPts val="0"/>
              </a:spcAft>
              <a:buClr>
                <a:schemeClr val="accent3"/>
              </a:buClr>
              <a:buSzPct val="95000"/>
              <a:buFontTx/>
              <a:buNone/>
              <a:tabLst/>
              <a:defRPr/>
            </a:pPr>
            <a:r>
              <a:rPr lang="en-US" altLang="ko-KR" sz="1200" b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굴림" charset="-127"/>
              </a:rPr>
              <a:t>Texas, Austin</a:t>
            </a:r>
            <a:endParaRPr kumimoji="0" lang="de-DE" altLang="ko-KR" sz="1200" b="1" i="0" u="none" strike="noStrike" kern="1200" cap="none" spc="0" normalizeH="0" baseline="0" noProof="0" dirty="0" smtClean="0">
              <a:ln>
                <a:noFill/>
              </a:ln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굴림" charset="-127"/>
            </a:endParaRPr>
          </a:p>
          <a:p>
            <a:pPr marL="274320" marR="0" lvl="0" indent="-274320" algn="r" defTabSz="914400" rtl="0" eaLnBrk="1" fontAlgn="auto" latinLnBrk="0" hangingPunct="1">
              <a:lnSpc>
                <a:spcPct val="80000"/>
              </a:lnSpc>
              <a:spcAft>
                <a:spcPts val="0"/>
              </a:spcAft>
              <a:buClr>
                <a:schemeClr val="accent3"/>
              </a:buClr>
              <a:buSzPct val="95000"/>
              <a:buFontTx/>
              <a:buNone/>
              <a:tabLst/>
              <a:defRPr/>
            </a:pPr>
            <a:r>
              <a:rPr kumimoji="0" lang="de-DE" altLang="ko-KR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굴림" charset="-127"/>
              </a:rPr>
              <a:t>Tufts</a:t>
            </a:r>
          </a:p>
          <a:p>
            <a:pPr marL="274320" marR="0" lvl="0" indent="-274320" algn="r" defTabSz="914400" rtl="0" eaLnBrk="1" fontAlgn="auto" latinLnBrk="0" hangingPunct="1">
              <a:lnSpc>
                <a:spcPct val="80000"/>
              </a:lnSpc>
              <a:spcAft>
                <a:spcPts val="0"/>
              </a:spcAft>
              <a:buClr>
                <a:schemeClr val="accent3"/>
              </a:buClr>
              <a:buSzPct val="95000"/>
              <a:buFontTx/>
              <a:buNone/>
              <a:tabLst/>
              <a:defRPr/>
            </a:pPr>
            <a:r>
              <a:rPr kumimoji="0" lang="de-DE" altLang="ko-KR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굴림" charset="-127"/>
              </a:rPr>
              <a:t>UCLA</a:t>
            </a:r>
          </a:p>
          <a:p>
            <a:pPr marL="274320" marR="0" lvl="0" indent="-274320" algn="r" defTabSz="914400" rtl="0" eaLnBrk="1" fontAlgn="auto" latinLnBrk="0" hangingPunct="1">
              <a:lnSpc>
                <a:spcPct val="80000"/>
              </a:lnSpc>
              <a:spcAft>
                <a:spcPts val="0"/>
              </a:spcAft>
              <a:buClr>
                <a:schemeClr val="accent3"/>
              </a:buClr>
              <a:buSzPct val="95000"/>
              <a:buFontTx/>
              <a:buNone/>
              <a:tabLst/>
              <a:defRPr/>
            </a:pPr>
            <a:r>
              <a:rPr kumimoji="0" lang="de-DE" altLang="ko-KR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굴림" charset="-127"/>
              </a:rPr>
              <a:t>Virginia Tech</a:t>
            </a:r>
          </a:p>
          <a:p>
            <a:pPr marL="274320" marR="0" lvl="0" indent="-274320" algn="r" defTabSz="914400" rtl="0" eaLnBrk="1" fontAlgn="auto" latinLnBrk="0" hangingPunct="1">
              <a:lnSpc>
                <a:spcPct val="80000"/>
              </a:lnSpc>
              <a:spcAft>
                <a:spcPts val="0"/>
              </a:spcAft>
              <a:buClr>
                <a:schemeClr val="accent3"/>
              </a:buClr>
              <a:buSzPct val="95000"/>
              <a:buFontTx/>
              <a:buNone/>
              <a:tabLst/>
              <a:defRPr/>
            </a:pPr>
            <a:r>
              <a:rPr kumimoji="0" lang="de-DE" altLang="ko-KR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굴림" charset="-127"/>
              </a:rPr>
              <a:t>Washington</a:t>
            </a:r>
          </a:p>
          <a:p>
            <a:pPr marL="274320" marR="0" lvl="0" indent="-274320" algn="r" defTabSz="914400" rtl="0" eaLnBrk="1" fontAlgn="auto" latinLnBrk="0" hangingPunct="1">
              <a:lnSpc>
                <a:spcPct val="80000"/>
              </a:lnSpc>
              <a:spcAft>
                <a:spcPts val="0"/>
              </a:spcAft>
              <a:buClr>
                <a:schemeClr val="accent3"/>
              </a:buClr>
              <a:buSzPct val="95000"/>
              <a:buFontTx/>
              <a:buNone/>
              <a:tabLst/>
              <a:defRPr/>
            </a:pPr>
            <a:r>
              <a:rPr lang="de-DE" altLang="ko-KR" sz="1200" b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굴림" charset="-127"/>
              </a:rPr>
              <a:t>William </a:t>
            </a:r>
            <a:r>
              <a:rPr lang="de-DE" altLang="ko-KR" sz="1200" b="1" dirty="0" err="1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굴림" charset="-127"/>
              </a:rPr>
              <a:t>and</a:t>
            </a:r>
            <a:r>
              <a:rPr lang="de-DE" altLang="ko-KR" sz="1200" b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굴림" charset="-127"/>
              </a:rPr>
              <a:t> Mary</a:t>
            </a:r>
            <a:endParaRPr kumimoji="0" lang="de-DE" altLang="ko-KR" sz="1200" b="1" i="0" u="none" strike="noStrike" kern="1200" cap="none" spc="0" normalizeH="0" baseline="0" noProof="0" dirty="0" smtClean="0">
              <a:ln>
                <a:noFill/>
              </a:ln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굴림" charset="-127"/>
            </a:endParaRPr>
          </a:p>
          <a:p>
            <a:pPr marL="274320" marR="0" lvl="0" indent="-274320" algn="r" defTabSz="914400" rtl="0" eaLnBrk="1" fontAlgn="auto" latinLnBrk="0" hangingPunct="1">
              <a:lnSpc>
                <a:spcPct val="80000"/>
              </a:lnSpc>
              <a:spcAft>
                <a:spcPts val="0"/>
              </a:spcAft>
              <a:buClr>
                <a:schemeClr val="accent3"/>
              </a:buClr>
              <a:buSzPct val="95000"/>
              <a:buFontTx/>
              <a:buNone/>
              <a:tabLst/>
              <a:defRPr/>
            </a:pPr>
            <a:r>
              <a:rPr kumimoji="0" lang="de-DE" altLang="ko-KR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굴림" charset="-127"/>
              </a:rPr>
              <a:t>Wisconsin</a:t>
            </a:r>
          </a:p>
          <a:p>
            <a:pPr marL="274320" marR="0" lvl="0" indent="-274320" algn="r" defTabSz="914400" rtl="0" eaLnBrk="1" fontAlgn="auto" latinLnBrk="0" hangingPunct="1">
              <a:lnSpc>
                <a:spcPct val="80000"/>
              </a:lnSpc>
              <a:spcAft>
                <a:spcPts val="0"/>
              </a:spcAft>
              <a:buClr>
                <a:schemeClr val="accent3"/>
              </a:buClr>
              <a:buSzPct val="95000"/>
              <a:buFontTx/>
              <a:buNone/>
              <a:tabLst/>
              <a:defRPr/>
            </a:pPr>
            <a:r>
              <a:rPr kumimoji="0" lang="de-DE" altLang="ko-KR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굴림" charset="-127"/>
              </a:rPr>
              <a:t>Yale</a:t>
            </a:r>
            <a:endParaRPr kumimoji="0" lang="en-US" sz="1200" b="1" i="0" u="none" strike="noStrike" kern="1200" cap="none" spc="0" normalizeH="0" baseline="0" noProof="0" dirty="0" smtClean="0">
              <a:ln>
                <a:noFill/>
              </a:ln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</a:endParaRPr>
          </a:p>
          <a:p>
            <a:pPr marL="274320" marR="0" lvl="0" indent="-274320" algn="r" defTabSz="914400" rtl="0" eaLnBrk="1" fontAlgn="auto" latinLnBrk="0" hangingPunct="1">
              <a:lnSpc>
                <a:spcPct val="80000"/>
              </a:lnSpc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Char char=""/>
              <a:tabLst/>
              <a:defRPr/>
            </a:pPr>
            <a:endParaRPr kumimoji="0" lang="en-US" sz="1200" b="1" i="0" u="none" strike="noStrike" kern="1200" cap="none" spc="0" normalizeH="0" baseline="0" noProof="0" dirty="0" smtClean="0">
              <a:ln>
                <a:noFill/>
              </a:ln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</a:endParaRPr>
          </a:p>
        </p:txBody>
      </p:sp>
      <p:sp>
        <p:nvSpPr>
          <p:cNvPr id="32" name="Rectangle 3"/>
          <p:cNvSpPr txBox="1">
            <a:spLocks noChangeArrowheads="1"/>
          </p:cNvSpPr>
          <p:nvPr/>
        </p:nvSpPr>
        <p:spPr>
          <a:xfrm>
            <a:off x="0" y="1981200"/>
            <a:ext cx="4038600" cy="4419600"/>
          </a:xfrm>
          <a:prstGeom prst="rect">
            <a:avLst/>
          </a:prstGeom>
        </p:spPr>
        <p:txBody>
          <a:bodyPr vert="horz">
            <a:normAutofit lnSpcReduction="10000"/>
          </a:bodyPr>
          <a:lstStyle/>
          <a:p>
            <a:pPr marL="274320" indent="-274320" fontAlgn="auto">
              <a:lnSpc>
                <a:spcPct val="80000"/>
              </a:lnSpc>
              <a:spcAft>
                <a:spcPts val="0"/>
              </a:spcAft>
              <a:buClr>
                <a:schemeClr val="accent3"/>
              </a:buClr>
              <a:buSzPct val="95000"/>
              <a:defRPr/>
            </a:pPr>
            <a:r>
              <a:rPr lang="en-US" altLang="ko-KR" sz="12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굴림" charset="-127"/>
              </a:rPr>
              <a:t>Alabama</a:t>
            </a:r>
          </a:p>
          <a:p>
            <a:pPr marL="274320" marR="0" lvl="0" indent="-274320" algn="l" defTabSz="914400" rtl="0" eaLnBrk="1" fontAlgn="auto" latinLnBrk="0" hangingPunct="1">
              <a:lnSpc>
                <a:spcPct val="80000"/>
              </a:lnSpc>
              <a:spcAft>
                <a:spcPts val="0"/>
              </a:spcAft>
              <a:buClr>
                <a:schemeClr val="accent3"/>
              </a:buClr>
              <a:buSzPct val="95000"/>
              <a:buFontTx/>
              <a:buNone/>
              <a:tabLst/>
              <a:defRPr/>
            </a:pPr>
            <a:r>
              <a:rPr kumimoji="0" lang="en-US" altLang="ko-KR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굴림" charset="-127"/>
              </a:rPr>
              <a:t>Argonne</a:t>
            </a:r>
          </a:p>
          <a:p>
            <a:pPr marL="274320" marR="0" lvl="0" indent="-274320" algn="l" defTabSz="914400" rtl="0" eaLnBrk="1" fontAlgn="auto" latinLnBrk="0" hangingPunct="1">
              <a:lnSpc>
                <a:spcPct val="80000"/>
              </a:lnSpc>
              <a:spcAft>
                <a:spcPts val="0"/>
              </a:spcAft>
              <a:buClr>
                <a:schemeClr val="accent3"/>
              </a:buClr>
              <a:buSzPct val="95000"/>
              <a:buFontTx/>
              <a:buNone/>
              <a:tabLst/>
              <a:defRPr/>
            </a:pPr>
            <a:r>
              <a:rPr kumimoji="0" lang="en-US" altLang="ko-KR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굴림" charset="-127"/>
              </a:rPr>
              <a:t>Boston</a:t>
            </a:r>
          </a:p>
          <a:p>
            <a:pPr marL="274320" marR="0" lvl="0" indent="-274320" algn="l" defTabSz="914400" rtl="0" eaLnBrk="1" fontAlgn="auto" latinLnBrk="0" hangingPunct="1">
              <a:lnSpc>
                <a:spcPct val="80000"/>
              </a:lnSpc>
              <a:spcAft>
                <a:spcPts val="0"/>
              </a:spcAft>
              <a:buClr>
                <a:schemeClr val="accent3"/>
              </a:buClr>
              <a:buSzPct val="95000"/>
              <a:buFontTx/>
              <a:buNone/>
              <a:tabLst/>
              <a:defRPr/>
            </a:pPr>
            <a:r>
              <a:rPr kumimoji="0" lang="en-US" altLang="ko-KR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굴림" charset="-127"/>
              </a:rPr>
              <a:t>Brookhaven</a:t>
            </a:r>
          </a:p>
          <a:p>
            <a:pPr marL="274320" marR="0" lvl="0" indent="-274320" algn="l" defTabSz="914400" rtl="0" eaLnBrk="1" fontAlgn="auto" latinLnBrk="0" hangingPunct="1">
              <a:lnSpc>
                <a:spcPct val="80000"/>
              </a:lnSpc>
              <a:spcAft>
                <a:spcPts val="0"/>
              </a:spcAft>
              <a:buClr>
                <a:schemeClr val="accent3"/>
              </a:buClr>
              <a:buSzPct val="95000"/>
              <a:buFontTx/>
              <a:buNone/>
              <a:tabLst/>
              <a:defRPr/>
            </a:pPr>
            <a:r>
              <a:rPr kumimoji="0" lang="en-US" altLang="ko-KR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굴림" charset="-127"/>
              </a:rPr>
              <a:t>Cambridge</a:t>
            </a:r>
          </a:p>
          <a:p>
            <a:pPr marL="274320" marR="0" lvl="0" indent="-274320" algn="l" defTabSz="914400" rtl="0" eaLnBrk="1" fontAlgn="auto" latinLnBrk="0" hangingPunct="1">
              <a:lnSpc>
                <a:spcPct val="80000"/>
              </a:lnSpc>
              <a:spcAft>
                <a:spcPts val="0"/>
              </a:spcAft>
              <a:buClr>
                <a:schemeClr val="accent3"/>
              </a:buClr>
              <a:buSzPct val="95000"/>
              <a:buFontTx/>
              <a:buNone/>
              <a:tabLst/>
              <a:defRPr/>
            </a:pPr>
            <a:r>
              <a:rPr kumimoji="0" lang="en-US" altLang="ko-KR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굴림" charset="-127"/>
              </a:rPr>
              <a:t>Catania</a:t>
            </a:r>
          </a:p>
          <a:p>
            <a:pPr marL="274320" marR="0" lvl="0" indent="-274320" algn="l" defTabSz="914400" rtl="0" eaLnBrk="1" fontAlgn="auto" latinLnBrk="0" hangingPunct="1">
              <a:lnSpc>
                <a:spcPct val="80000"/>
              </a:lnSpc>
              <a:spcAft>
                <a:spcPts val="0"/>
              </a:spcAft>
              <a:buClr>
                <a:schemeClr val="accent3"/>
              </a:buClr>
              <a:buSzPct val="95000"/>
              <a:buFontTx/>
              <a:buNone/>
              <a:tabLst/>
              <a:defRPr/>
            </a:pPr>
            <a:r>
              <a:rPr kumimoji="0" lang="en-US" altLang="ko-KR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굴림" charset="-127"/>
              </a:rPr>
              <a:t>Columbia</a:t>
            </a:r>
          </a:p>
          <a:p>
            <a:pPr marL="274320" marR="0" lvl="0" indent="-274320" algn="l" defTabSz="914400" rtl="0" eaLnBrk="1" fontAlgn="auto" latinLnBrk="0" hangingPunct="1">
              <a:lnSpc>
                <a:spcPct val="80000"/>
              </a:lnSpc>
              <a:spcAft>
                <a:spcPts val="0"/>
              </a:spcAft>
              <a:buClr>
                <a:schemeClr val="accent3"/>
              </a:buClr>
              <a:buSzPct val="95000"/>
              <a:buFontTx/>
              <a:buNone/>
              <a:tabLst/>
              <a:defRPr/>
            </a:pPr>
            <a:r>
              <a:rPr kumimoji="0" lang="en-US" altLang="ko-KR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굴림" charset="-127"/>
              </a:rPr>
              <a:t>Chicago</a:t>
            </a:r>
          </a:p>
          <a:p>
            <a:pPr marL="274320" marR="0" lvl="0" indent="-274320" algn="l" defTabSz="914400" rtl="0" eaLnBrk="1" fontAlgn="auto" latinLnBrk="0" hangingPunct="1">
              <a:lnSpc>
                <a:spcPct val="80000"/>
              </a:lnSpc>
              <a:spcAft>
                <a:spcPts val="0"/>
              </a:spcAft>
              <a:buClr>
                <a:schemeClr val="accent3"/>
              </a:buClr>
              <a:buSzPct val="95000"/>
              <a:buFontTx/>
              <a:buNone/>
              <a:tabLst/>
              <a:defRPr/>
            </a:pPr>
            <a:r>
              <a:rPr kumimoji="0" lang="en-US" altLang="ko-KR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굴림" charset="-127"/>
              </a:rPr>
              <a:t>Colorado </a:t>
            </a:r>
          </a:p>
          <a:p>
            <a:pPr marL="274320" marR="0" lvl="0" indent="-274320" algn="l" defTabSz="914400" rtl="0" eaLnBrk="1" fontAlgn="auto" latinLnBrk="0" hangingPunct="1">
              <a:lnSpc>
                <a:spcPct val="80000"/>
              </a:lnSpc>
              <a:spcAft>
                <a:spcPts val="0"/>
              </a:spcAft>
              <a:buClr>
                <a:schemeClr val="accent3"/>
              </a:buClr>
              <a:buSzPct val="95000"/>
              <a:buFontTx/>
              <a:buNone/>
              <a:tabLst/>
              <a:defRPr/>
            </a:pPr>
            <a:r>
              <a:rPr kumimoji="0" lang="en-US" altLang="ko-KR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굴림" charset="-127"/>
              </a:rPr>
              <a:t>Colorado State</a:t>
            </a:r>
          </a:p>
          <a:p>
            <a:pPr marL="274320" marR="0" lvl="0" indent="-274320" algn="l" defTabSz="914400" rtl="0" eaLnBrk="1" fontAlgn="auto" latinLnBrk="0" hangingPunct="1">
              <a:lnSpc>
                <a:spcPct val="80000"/>
              </a:lnSpc>
              <a:spcAft>
                <a:spcPts val="0"/>
              </a:spcAft>
              <a:buClr>
                <a:schemeClr val="accent3"/>
              </a:buClr>
              <a:buSzPct val="95000"/>
              <a:buFontTx/>
              <a:buNone/>
              <a:tabLst/>
              <a:defRPr/>
            </a:pPr>
            <a:r>
              <a:rPr kumimoji="0" lang="en-US" altLang="ko-KR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굴림" charset="-127"/>
              </a:rPr>
              <a:t>Columbia</a:t>
            </a:r>
          </a:p>
          <a:p>
            <a:pPr marL="274320" marR="0" lvl="0" indent="-274320" algn="l" defTabSz="914400" rtl="0" eaLnBrk="1" fontAlgn="auto" latinLnBrk="0" hangingPunct="1">
              <a:lnSpc>
                <a:spcPct val="80000"/>
              </a:lnSpc>
              <a:spcAft>
                <a:spcPts val="0"/>
              </a:spcAft>
              <a:buClr>
                <a:schemeClr val="accent3"/>
              </a:buClr>
              <a:buSzPct val="95000"/>
              <a:buFontTx/>
              <a:buNone/>
              <a:tabLst/>
              <a:defRPr/>
            </a:pPr>
            <a:r>
              <a:rPr lang="en-US" altLang="ko-KR" sz="1200" b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굴림" charset="-127"/>
              </a:rPr>
              <a:t>Dakota State</a:t>
            </a:r>
            <a:endParaRPr kumimoji="0" lang="en-US" altLang="ko-KR" sz="1200" b="1" i="0" u="none" strike="noStrike" kern="1200" cap="none" spc="0" normalizeH="0" baseline="0" noProof="0" dirty="0" smtClean="0">
              <a:ln>
                <a:noFill/>
              </a:ln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굴림" charset="-127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80000"/>
              </a:lnSpc>
              <a:spcAft>
                <a:spcPts val="0"/>
              </a:spcAft>
              <a:buClr>
                <a:schemeClr val="accent3"/>
              </a:buClr>
              <a:buSzPct val="95000"/>
              <a:buFontTx/>
              <a:buNone/>
              <a:tabLst/>
              <a:defRPr/>
            </a:pPr>
            <a:r>
              <a:rPr kumimoji="0" lang="en-US" altLang="ko-KR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굴림" charset="-127"/>
              </a:rPr>
              <a:t>Davis</a:t>
            </a:r>
          </a:p>
          <a:p>
            <a:pPr marL="274320" marR="0" lvl="0" indent="-274320" algn="l" defTabSz="914400" rtl="0" eaLnBrk="1" fontAlgn="auto" latinLnBrk="0" hangingPunct="1">
              <a:lnSpc>
                <a:spcPct val="80000"/>
              </a:lnSpc>
              <a:spcAft>
                <a:spcPts val="0"/>
              </a:spcAft>
              <a:buClr>
                <a:schemeClr val="accent3"/>
              </a:buClr>
              <a:buSzPct val="95000"/>
              <a:buFontTx/>
              <a:buNone/>
              <a:tabLst/>
              <a:defRPr/>
            </a:pPr>
            <a:r>
              <a:rPr kumimoji="0" lang="en-US" altLang="ko-KR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굴림" charset="-127"/>
              </a:rPr>
              <a:t>Drexel</a:t>
            </a:r>
          </a:p>
          <a:p>
            <a:pPr marL="274320" marR="0" lvl="0" indent="-274320" algn="l" defTabSz="914400" rtl="0" eaLnBrk="1" fontAlgn="auto" latinLnBrk="0" hangingPunct="1">
              <a:lnSpc>
                <a:spcPct val="80000"/>
              </a:lnSpc>
              <a:spcAft>
                <a:spcPts val="0"/>
              </a:spcAft>
              <a:buClr>
                <a:schemeClr val="accent3"/>
              </a:buClr>
              <a:buSzPct val="95000"/>
              <a:buFontTx/>
              <a:buNone/>
              <a:tabLst/>
              <a:defRPr/>
            </a:pPr>
            <a:r>
              <a:rPr kumimoji="0" lang="en-US" altLang="ko-KR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굴림" charset="-127"/>
              </a:rPr>
              <a:t>Duke</a:t>
            </a:r>
          </a:p>
          <a:p>
            <a:pPr marL="274320" marR="0" lvl="0" indent="-274320" algn="l" defTabSz="914400" rtl="0" eaLnBrk="1" fontAlgn="auto" latinLnBrk="0" hangingPunct="1">
              <a:lnSpc>
                <a:spcPct val="80000"/>
              </a:lnSpc>
              <a:spcAft>
                <a:spcPts val="0"/>
              </a:spcAft>
              <a:buClr>
                <a:schemeClr val="accent3"/>
              </a:buClr>
              <a:buSzPct val="95000"/>
              <a:buFontTx/>
              <a:buNone/>
              <a:tabLst/>
              <a:defRPr/>
            </a:pPr>
            <a:r>
              <a:rPr kumimoji="0" lang="en-US" altLang="ko-KR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굴림" charset="-127"/>
              </a:rPr>
              <a:t>Duluth</a:t>
            </a:r>
          </a:p>
          <a:p>
            <a:pPr marL="274320" marR="0" lvl="0" indent="-274320" algn="l" defTabSz="914400" rtl="0" eaLnBrk="1" fontAlgn="auto" latinLnBrk="0" hangingPunct="1">
              <a:lnSpc>
                <a:spcPct val="80000"/>
              </a:lnSpc>
              <a:spcAft>
                <a:spcPts val="0"/>
              </a:spcAft>
              <a:buClr>
                <a:schemeClr val="accent3"/>
              </a:buClr>
              <a:buSzPct val="95000"/>
              <a:buFontTx/>
              <a:buNone/>
              <a:tabLst/>
              <a:defRPr/>
            </a:pPr>
            <a:r>
              <a:rPr kumimoji="0" lang="en-US" altLang="ko-KR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굴림" charset="-127"/>
              </a:rPr>
              <a:t>Fermilab</a:t>
            </a:r>
            <a:endParaRPr kumimoji="0" lang="en-US" altLang="ko-KR" sz="1200" b="1" i="0" u="none" strike="noStrike" kern="1200" cap="none" spc="0" normalizeH="0" baseline="0" noProof="0" dirty="0" smtClean="0">
              <a:ln>
                <a:noFill/>
              </a:ln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굴림" charset="-127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80000"/>
              </a:lnSpc>
              <a:spcAft>
                <a:spcPts val="0"/>
              </a:spcAft>
              <a:buClr>
                <a:schemeClr val="accent3"/>
              </a:buClr>
              <a:buSzPct val="95000"/>
              <a:buFontTx/>
              <a:buNone/>
              <a:tabLst/>
              <a:defRPr/>
            </a:pPr>
            <a:r>
              <a:rPr kumimoji="0" lang="en-US" altLang="ko-KR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굴림" charset="-127"/>
              </a:rPr>
              <a:t>Hawaii</a:t>
            </a:r>
          </a:p>
          <a:p>
            <a:pPr marL="274320" marR="0" lvl="0" indent="-274320" algn="l" defTabSz="914400" rtl="0" eaLnBrk="1" fontAlgn="auto" latinLnBrk="0" hangingPunct="1">
              <a:lnSpc>
                <a:spcPct val="80000"/>
              </a:lnSpc>
              <a:spcAft>
                <a:spcPts val="0"/>
              </a:spcAft>
              <a:buClr>
                <a:schemeClr val="accent3"/>
              </a:buClr>
              <a:buSzPct val="95000"/>
              <a:buFontTx/>
              <a:buNone/>
              <a:tabLst/>
              <a:defRPr/>
            </a:pPr>
            <a:r>
              <a:rPr kumimoji="0" lang="en-US" altLang="ko-KR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굴림" charset="-127"/>
              </a:rPr>
              <a:t>Indian Group</a:t>
            </a:r>
          </a:p>
          <a:p>
            <a:pPr marL="274320" marR="0" lvl="0" indent="-274320" algn="l" defTabSz="914400" rtl="0" eaLnBrk="1" fontAlgn="auto" latinLnBrk="0" hangingPunct="1">
              <a:lnSpc>
                <a:spcPct val="80000"/>
              </a:lnSpc>
              <a:spcAft>
                <a:spcPts val="0"/>
              </a:spcAft>
              <a:buClr>
                <a:schemeClr val="accent3"/>
              </a:buClr>
              <a:buSzPct val="95000"/>
              <a:buFontTx/>
              <a:buNone/>
              <a:tabLst/>
              <a:defRPr/>
            </a:pPr>
            <a:r>
              <a:rPr kumimoji="0" lang="en-US" altLang="ko-KR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굴림" charset="-127"/>
              </a:rPr>
              <a:t>Indiana </a:t>
            </a:r>
          </a:p>
          <a:p>
            <a:pPr marL="274320" marR="0" lvl="0" indent="-274320" algn="l" defTabSz="914400" rtl="0" eaLnBrk="1" fontAlgn="auto" latinLnBrk="0" hangingPunct="1">
              <a:lnSpc>
                <a:spcPct val="80000"/>
              </a:lnSpc>
              <a:spcAft>
                <a:spcPts val="0"/>
              </a:spcAft>
              <a:buClr>
                <a:schemeClr val="accent3"/>
              </a:buClr>
              <a:buSzPct val="95000"/>
              <a:buFontTx/>
              <a:buNone/>
              <a:tabLst/>
              <a:defRPr/>
            </a:pPr>
            <a:r>
              <a:rPr kumimoji="0" lang="en-US" altLang="ko-KR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굴림" charset="-127"/>
              </a:rPr>
              <a:t>Iowa State</a:t>
            </a:r>
          </a:p>
          <a:p>
            <a:pPr marL="274320" marR="0" lvl="0" indent="-274320" algn="l" defTabSz="914400" rtl="0" eaLnBrk="1" fontAlgn="auto" latinLnBrk="0" hangingPunct="1">
              <a:lnSpc>
                <a:spcPct val="80000"/>
              </a:lnSpc>
              <a:spcAft>
                <a:spcPts val="0"/>
              </a:spcAft>
              <a:buClr>
                <a:schemeClr val="accent3"/>
              </a:buClr>
              <a:buSzPct val="95000"/>
              <a:buFontTx/>
              <a:buNone/>
              <a:tabLst/>
              <a:defRPr/>
            </a:pPr>
            <a:r>
              <a:rPr kumimoji="0" lang="en-US" altLang="ko-KR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굴림" charset="-127"/>
              </a:rPr>
              <a:t>Irvine</a:t>
            </a:r>
          </a:p>
          <a:p>
            <a:pPr marL="274320" marR="0" lvl="0" indent="-274320" algn="l" defTabSz="914400" rtl="0" eaLnBrk="1" fontAlgn="auto" latinLnBrk="0" hangingPunct="1">
              <a:lnSpc>
                <a:spcPct val="80000"/>
              </a:lnSpc>
              <a:spcAft>
                <a:spcPts val="0"/>
              </a:spcAft>
              <a:buClr>
                <a:schemeClr val="accent3"/>
              </a:buClr>
              <a:buSzPct val="95000"/>
              <a:buFontTx/>
              <a:buNone/>
              <a:tabLst/>
              <a:defRPr/>
            </a:pPr>
            <a:r>
              <a:rPr kumimoji="0" lang="pt-BR" altLang="ko-KR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굴림" charset="-127"/>
              </a:rPr>
              <a:t>Kansas State</a:t>
            </a:r>
          </a:p>
          <a:p>
            <a:pPr marL="274320" indent="-274320" fontAlgn="auto">
              <a:lnSpc>
                <a:spcPct val="80000"/>
              </a:lnSpc>
              <a:spcAft>
                <a:spcPts val="0"/>
              </a:spcAft>
              <a:buClr>
                <a:schemeClr val="accent3"/>
              </a:buClr>
              <a:buSzPct val="95000"/>
              <a:defRPr/>
            </a:pPr>
            <a:r>
              <a:rPr lang="en-US" altLang="ko-KR" sz="1200" b="1" dirty="0" err="1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굴림" charset="-127"/>
              </a:rPr>
              <a:t>Kavli</a:t>
            </a:r>
            <a:r>
              <a:rPr lang="en-US" altLang="ko-KR" sz="12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굴림" charset="-127"/>
              </a:rPr>
              <a:t>/IPMU-Tokyo</a:t>
            </a:r>
          </a:p>
          <a:p>
            <a:pPr marL="274320" marR="0" lvl="0" indent="-274320" algn="l" defTabSz="914400" rtl="0" eaLnBrk="1" fontAlgn="auto" latinLnBrk="0" hangingPunct="1">
              <a:lnSpc>
                <a:spcPct val="80000"/>
              </a:lnSpc>
              <a:spcAft>
                <a:spcPts val="0"/>
              </a:spcAft>
              <a:buClr>
                <a:schemeClr val="accent3"/>
              </a:buClr>
              <a:buSzPct val="95000"/>
              <a:buFontTx/>
              <a:buNone/>
              <a:tabLst/>
              <a:defRPr/>
            </a:pPr>
            <a:r>
              <a:rPr kumimoji="0" lang="pt-BR" altLang="ko-KR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굴림" charset="-127"/>
              </a:rPr>
              <a:t>Lawrence Berkeley  NL</a:t>
            </a:r>
          </a:p>
          <a:p>
            <a:pPr marL="274320" marR="0" lvl="0" indent="-274320" algn="l" defTabSz="914400" rtl="0" eaLnBrk="1" fontAlgn="auto" latinLnBrk="0" hangingPunct="1">
              <a:lnSpc>
                <a:spcPct val="80000"/>
              </a:lnSpc>
              <a:spcAft>
                <a:spcPts val="0"/>
              </a:spcAft>
              <a:buClr>
                <a:schemeClr val="accent3"/>
              </a:buClr>
              <a:buSzPct val="95000"/>
              <a:buFontTx/>
              <a:buNone/>
              <a:tabLst/>
              <a:defRPr/>
            </a:pPr>
            <a:r>
              <a:rPr kumimoji="0" lang="pt-BR" altLang="ko-KR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굴림" charset="-127"/>
              </a:rPr>
              <a:t>Livermore</a:t>
            </a:r>
            <a:r>
              <a:rPr kumimoji="0" lang="pt-BR" altLang="ko-KR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굴림" charset="-127"/>
              </a:rPr>
              <a:t> NL</a:t>
            </a:r>
          </a:p>
          <a:p>
            <a:pPr marL="274320" marR="0" lvl="0" indent="-274320" defTabSz="914400" rtl="0" eaLnBrk="1" fontAlgn="auto" latinLnBrk="0" hangingPunct="1">
              <a:lnSpc>
                <a:spcPct val="80000"/>
              </a:lnSpc>
              <a:spcAft>
                <a:spcPts val="0"/>
              </a:spcAft>
              <a:buClr>
                <a:schemeClr val="accent3"/>
              </a:buClr>
              <a:buSzPct val="95000"/>
              <a:buFontTx/>
              <a:buNone/>
              <a:tabLst/>
              <a:defRPr/>
            </a:pPr>
            <a:r>
              <a:rPr kumimoji="0" lang="pt-BR" altLang="ko-KR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굴림" charset="-127"/>
              </a:rPr>
              <a:t>London UCL</a:t>
            </a:r>
          </a:p>
          <a:p>
            <a:pPr marL="274320" marR="0" lvl="0" indent="-274320" defTabSz="914400" rtl="0" eaLnBrk="1" fontAlgn="auto" latinLnBrk="0" hangingPunct="1">
              <a:lnSpc>
                <a:spcPct val="80000"/>
              </a:lnSpc>
              <a:spcAft>
                <a:spcPts val="0"/>
              </a:spcAft>
              <a:buClr>
                <a:schemeClr val="accent3"/>
              </a:buClr>
              <a:buSzPct val="95000"/>
              <a:buFontTx/>
              <a:buNone/>
              <a:tabLst/>
              <a:defRPr/>
            </a:pPr>
            <a:r>
              <a:rPr lang="pt-BR" altLang="ko-KR" sz="1200" b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굴림" charset="-127"/>
              </a:rPr>
              <a:t>Los Alamos NL</a:t>
            </a:r>
          </a:p>
          <a:p>
            <a:pPr marL="274320" lvl="0" indent="-274320" fontAlgn="auto">
              <a:lnSpc>
                <a:spcPct val="80000"/>
              </a:lnSpc>
              <a:spcAft>
                <a:spcPts val="0"/>
              </a:spcAft>
              <a:buClr>
                <a:schemeClr val="accent3"/>
              </a:buClr>
              <a:buSzPct val="95000"/>
              <a:defRPr/>
            </a:pPr>
            <a:r>
              <a:rPr lang="pt-BR" altLang="ko-KR" sz="12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굴림" charset="-127"/>
              </a:rPr>
              <a:t>Louisiana </a:t>
            </a:r>
            <a:r>
              <a:rPr lang="pt-BR" altLang="ko-KR" sz="1200" b="1" dirty="0" err="1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굴림" charset="-127"/>
              </a:rPr>
              <a:t>State</a:t>
            </a:r>
            <a:endParaRPr lang="en-US" altLang="ko-KR" sz="1200" b="1" dirty="0"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굴림" charset="-127"/>
            </a:endParaRPr>
          </a:p>
          <a:p>
            <a:pPr marL="274320" lvl="0" indent="-274320" fontAlgn="auto">
              <a:lnSpc>
                <a:spcPct val="80000"/>
              </a:lnSpc>
              <a:spcAft>
                <a:spcPts val="0"/>
              </a:spcAft>
              <a:buClr>
                <a:schemeClr val="accent3"/>
              </a:buClr>
              <a:buSzPct val="95000"/>
              <a:defRPr/>
            </a:pPr>
            <a:r>
              <a:rPr lang="en-US" altLang="ko-KR" sz="12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굴림" charset="-127"/>
              </a:rPr>
              <a:t>Maryland</a:t>
            </a:r>
          </a:p>
          <a:p>
            <a:pPr marL="274320" lvl="0" indent="-274320" fontAlgn="auto">
              <a:lnSpc>
                <a:spcPct val="80000"/>
              </a:lnSpc>
              <a:spcAft>
                <a:spcPts val="0"/>
              </a:spcAft>
              <a:buClr>
                <a:schemeClr val="accent3"/>
              </a:buClr>
              <a:buSzPct val="95000"/>
              <a:defRPr/>
            </a:pPr>
            <a:r>
              <a:rPr lang="en-US" altLang="ko-KR" sz="12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굴림" charset="-127"/>
              </a:rPr>
              <a:t>Michigan </a:t>
            </a:r>
            <a:r>
              <a:rPr lang="en-US" altLang="ko-KR" sz="1200" b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굴림" charset="-127"/>
              </a:rPr>
              <a:t>State</a:t>
            </a:r>
          </a:p>
          <a:p>
            <a:pPr marL="274320" lvl="0" indent="-274320" fontAlgn="auto">
              <a:lnSpc>
                <a:spcPct val="80000"/>
              </a:lnSpc>
              <a:spcAft>
                <a:spcPts val="0"/>
              </a:spcAft>
              <a:buClr>
                <a:schemeClr val="accent3"/>
              </a:buClr>
              <a:buSzPct val="95000"/>
              <a:defRPr/>
            </a:pPr>
            <a:r>
              <a:rPr lang="en-US" altLang="ko-KR" sz="12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굴림" charset="-127"/>
              </a:rPr>
              <a:t>Minnesota</a:t>
            </a:r>
          </a:p>
          <a:p>
            <a:pPr marL="274320" lvl="0" indent="-274320" fontAlgn="auto">
              <a:lnSpc>
                <a:spcPct val="80000"/>
              </a:lnSpc>
              <a:spcAft>
                <a:spcPts val="0"/>
              </a:spcAft>
              <a:buClr>
                <a:schemeClr val="accent3"/>
              </a:buClr>
              <a:buSzPct val="95000"/>
              <a:defRPr/>
            </a:pPr>
            <a:r>
              <a:rPr lang="en-US" altLang="ko-KR" sz="12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굴림" charset="-127"/>
              </a:rPr>
              <a:t>MIT</a:t>
            </a:r>
          </a:p>
          <a:p>
            <a:pPr marL="274320" lvl="0" indent="-274320" fontAlgn="auto">
              <a:lnSpc>
                <a:spcPct val="80000"/>
              </a:lnSpc>
              <a:spcAft>
                <a:spcPts val="0"/>
              </a:spcAft>
              <a:buClr>
                <a:schemeClr val="accent3"/>
              </a:buClr>
              <a:buSzPct val="95000"/>
              <a:defRPr/>
            </a:pPr>
            <a:endParaRPr kumimoji="0" lang="pt-BR" altLang="ko-KR" sz="1200" b="1" i="0" u="none" strike="noStrike" kern="1200" cap="none" spc="0" normalizeH="0" baseline="0" noProof="0" dirty="0" smtClean="0">
              <a:ln>
                <a:noFill/>
              </a:ln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굴림" charset="-127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41976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732"/>
    </mc:Choice>
    <mc:Fallback xmlns="">
      <p:transition xmlns:p14="http://schemas.microsoft.com/office/powerpoint/2010/main" spd="slow" advTm="40732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Title 1"/>
          <p:cNvSpPr>
            <a:spLocks noGrp="1"/>
          </p:cNvSpPr>
          <p:nvPr>
            <p:ph type="title"/>
          </p:nvPr>
        </p:nvSpPr>
        <p:spPr>
          <a:xfrm>
            <a:off x="457200" y="198438"/>
            <a:ext cx="8229600" cy="868362"/>
          </a:xfrm>
        </p:spPr>
        <p:txBody>
          <a:bodyPr/>
          <a:lstStyle/>
          <a:p>
            <a:r>
              <a:rPr lang="en-US" sz="3600" dirty="0" smtClean="0">
                <a:latin typeface="Arial Black" panose="020B0A04020102020204" pitchFamily="34" charset="0"/>
              </a:rPr>
              <a:t>Primary Scientific Objectives</a:t>
            </a:r>
            <a:endParaRPr lang="en-US" sz="3600" dirty="0">
              <a:latin typeface="Arial Black" panose="020B0A040201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381000" y="1371600"/>
            <a:ext cx="8458200" cy="4953000"/>
          </a:xfrm>
        </p:spPr>
        <p:txBody>
          <a:bodyPr>
            <a:normAutofit fontScale="85000" lnSpcReduction="20000"/>
          </a:bodyPr>
          <a:lstStyle/>
          <a:p>
            <a:pPr marL="457200" lvl="1" indent="-457200" fontAlgn="auto">
              <a:lnSpc>
                <a:spcPct val="110000"/>
              </a:lnSpc>
              <a:spcAft>
                <a:spcPts val="0"/>
              </a:spcAft>
              <a:buClr>
                <a:schemeClr val="tx1"/>
              </a:buClr>
              <a:buSzPct val="95000"/>
              <a:buFont typeface="Wingdings" panose="05000000000000000000" pitchFamily="2" charset="2"/>
              <a:buChar char="§"/>
              <a:defRPr/>
            </a:pPr>
            <a:r>
              <a:rPr lang="en-US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CP Violation in neutrino sector?</a:t>
            </a:r>
          </a:p>
          <a:p>
            <a:pPr marL="742950" lvl="2" indent="-342900">
              <a:lnSpc>
                <a:spcPct val="110000"/>
              </a:lnSpc>
              <a:buClr>
                <a:schemeClr val="tx1"/>
              </a:buClr>
              <a:buSzPct val="95000"/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Violation of a fundamental symmetry; viability of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leptogenesis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models</a:t>
            </a:r>
          </a:p>
          <a:p>
            <a:pPr marL="457200" lvl="1" indent="-457200" fontAlgn="auto">
              <a:lnSpc>
                <a:spcPct val="110000"/>
              </a:lnSpc>
              <a:spcAft>
                <a:spcPts val="0"/>
              </a:spcAft>
              <a:buClr>
                <a:schemeClr val="tx1"/>
              </a:buClr>
              <a:buSzPct val="95000"/>
              <a:buFont typeface="Wingdings" panose="05000000000000000000" pitchFamily="2" charset="2"/>
              <a:buChar char="§"/>
              <a:defRPr/>
            </a:pPr>
            <a:r>
              <a:rPr lang="en-US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Neutrino Mass Hierarchy determination</a:t>
            </a:r>
          </a:p>
          <a:p>
            <a:pPr marL="857250" lvl="2" indent="-457200">
              <a:lnSpc>
                <a:spcPct val="110000"/>
              </a:lnSpc>
              <a:buClr>
                <a:schemeClr val="tx1"/>
              </a:buClr>
              <a:buSzPct val="95000"/>
              <a:defRPr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GUTs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Dirac vs.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Majorana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nature and feasibility of measuring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l-G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νββ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decay</a:t>
            </a:r>
            <a:endParaRPr lang="en-US" b="1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-457200" fontAlgn="auto">
              <a:lnSpc>
                <a:spcPct val="110000"/>
              </a:lnSpc>
              <a:spcAft>
                <a:spcPts val="0"/>
              </a:spcAft>
              <a:buClr>
                <a:schemeClr val="tx1"/>
              </a:buClr>
              <a:buSzPct val="95000"/>
              <a:buFont typeface="Wingdings" panose="05000000000000000000" pitchFamily="2" charset="2"/>
              <a:buChar char="§"/>
              <a:defRPr/>
            </a:pPr>
            <a:r>
              <a:rPr lang="en-US" b="1" dirty="0">
                <a:solidFill>
                  <a:srgbClr val="D254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Testing Three Neutrino-Flavor </a:t>
            </a:r>
            <a:r>
              <a:rPr lang="en-US" b="1" dirty="0" smtClean="0">
                <a:solidFill>
                  <a:srgbClr val="D254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Paradigm</a:t>
            </a:r>
          </a:p>
          <a:p>
            <a:pPr marL="857250" lvl="2" indent="-457200">
              <a:lnSpc>
                <a:spcPct val="110000"/>
              </a:lnSpc>
              <a:buClr>
                <a:schemeClr val="tx1"/>
              </a:buClr>
              <a:buSzPct val="95000"/>
              <a:defRPr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Precision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measurements of known fundamental mixing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parameters</a:t>
            </a:r>
          </a:p>
          <a:p>
            <a:pPr marL="857250" lvl="2" indent="-457200">
              <a:lnSpc>
                <a:spcPct val="110000"/>
              </a:lnSpc>
              <a:buClr>
                <a:schemeClr val="tx1"/>
              </a:buClr>
              <a:buSzPct val="95000"/>
              <a:defRPr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non-standard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interactions, sterile neutrinos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-457200" fontAlgn="auto">
              <a:lnSpc>
                <a:spcPct val="110000"/>
              </a:lnSpc>
              <a:spcAft>
                <a:spcPts val="0"/>
              </a:spcAft>
              <a:buClr>
                <a:schemeClr val="tx1"/>
              </a:buClr>
              <a:buSzPct val="95000"/>
              <a:buFont typeface="Wingdings" panose="05000000000000000000" pitchFamily="2" charset="2"/>
              <a:buChar char="§"/>
              <a:defRPr/>
            </a:pPr>
            <a:r>
              <a:rPr lang="en-US" b="1" dirty="0" smtClean="0">
                <a:solidFill>
                  <a:srgbClr val="3C66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Neutrino interaction measurements</a:t>
            </a:r>
          </a:p>
          <a:p>
            <a:pPr marL="274320" lvl="1" indent="-274320" fontAlgn="auto">
              <a:lnSpc>
                <a:spcPct val="110000"/>
              </a:lnSpc>
              <a:spcAft>
                <a:spcPts val="0"/>
              </a:spcAft>
              <a:buClr>
                <a:schemeClr val="tx1"/>
              </a:buClr>
              <a:buSzPct val="95000"/>
              <a:buFont typeface="Wingdings 2"/>
              <a:buChar char=""/>
              <a:defRPr/>
            </a:pPr>
            <a:r>
              <a:rPr lang="en-US" b="1" dirty="0" smtClean="0">
                <a:solidFill>
                  <a:srgbClr val="2C71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Supernova </a:t>
            </a:r>
            <a:r>
              <a:rPr lang="el-GR" b="1" dirty="0" smtClean="0">
                <a:solidFill>
                  <a:srgbClr val="2C719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ν</a:t>
            </a:r>
            <a:r>
              <a:rPr lang="en-US" b="1" dirty="0" smtClean="0">
                <a:solidFill>
                  <a:srgbClr val="2C71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burst flux measurement</a:t>
            </a:r>
          </a:p>
          <a:p>
            <a:pPr marL="274320" lvl="1" indent="-274320" fontAlgn="auto">
              <a:lnSpc>
                <a:spcPct val="110000"/>
              </a:lnSpc>
              <a:spcAft>
                <a:spcPts val="0"/>
              </a:spcAft>
              <a:buSzPct val="95000"/>
              <a:buFont typeface="Wingdings 2"/>
              <a:buChar char=""/>
              <a:defRPr/>
            </a:pPr>
            <a:r>
              <a:rPr lang="en-US" b="1" dirty="0" smtClean="0">
                <a:solidFill>
                  <a:srgbClr val="3129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Nucleon </a:t>
            </a:r>
            <a:r>
              <a:rPr lang="en-US" b="1" dirty="0">
                <a:solidFill>
                  <a:srgbClr val="3129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Decay </a:t>
            </a:r>
            <a:r>
              <a:rPr lang="en-US" b="1" dirty="0" smtClean="0">
                <a:solidFill>
                  <a:srgbClr val="3129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measurement</a:t>
            </a:r>
          </a:p>
          <a:p>
            <a:pPr marL="857250" lvl="2" indent="-457200">
              <a:lnSpc>
                <a:spcPct val="110000"/>
              </a:lnSpc>
              <a:buSzPct val="95000"/>
              <a:defRPr/>
            </a:pP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Baryon number violation search, GUTs</a:t>
            </a:r>
            <a:endParaRPr lang="en-US" sz="2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48957" lvl="2" indent="-274320" fontAlgn="auto">
              <a:lnSpc>
                <a:spcPct val="110000"/>
              </a:lnSpc>
              <a:spcAft>
                <a:spcPts val="0"/>
              </a:spcAft>
              <a:buSzPct val="95000"/>
              <a:buFont typeface="Wingdings 2"/>
              <a:buChar char=""/>
              <a:defRPr/>
            </a:pPr>
            <a:endParaRPr lang="en-US" sz="2300" dirty="0" smtClean="0">
              <a:latin typeface="+mj-lt"/>
              <a:ea typeface="+mn-ea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17172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108"/>
    </mc:Choice>
    <mc:Fallback xmlns="">
      <p:transition xmlns:p14="http://schemas.microsoft.com/office/powerpoint/2010/main" spd="slow" advTm="74108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315977" y="914400"/>
            <a:ext cx="4256023" cy="3271743"/>
            <a:chOff x="495284" y="762000"/>
            <a:chExt cx="4256023" cy="3271743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5284" y="1066803"/>
              <a:ext cx="4256023" cy="2966940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3151107" y="1524000"/>
              <a:ext cx="114903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err="1" smtClean="0">
                  <a:latin typeface="+mj-lt"/>
                </a:rPr>
                <a:t>Unoscillated</a:t>
              </a:r>
              <a:r>
                <a:rPr lang="en-US" sz="1400" b="1" dirty="0" smtClean="0">
                  <a:latin typeface="+mj-lt"/>
                </a:rPr>
                <a:t> </a:t>
              </a:r>
              <a:br>
                <a:rPr lang="en-US" sz="1400" b="1" dirty="0" smtClean="0">
                  <a:latin typeface="+mj-lt"/>
                </a:rPr>
              </a:br>
              <a:r>
                <a:rPr lang="en-US" sz="1400" b="1" dirty="0" smtClean="0">
                  <a:latin typeface="+mj-lt"/>
                </a:rPr>
                <a:t>spectrum</a:t>
              </a:r>
              <a:endParaRPr lang="en-US" sz="1400" b="1" dirty="0">
                <a:latin typeface="+mj-lt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484790" y="762000"/>
              <a:ext cx="1971117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latin typeface="+mj-lt"/>
                </a:rPr>
                <a:t>Probability </a:t>
              </a:r>
              <a:br>
                <a:rPr lang="en-US" sz="1600" b="1" dirty="0" smtClean="0">
                  <a:latin typeface="+mj-lt"/>
                </a:rPr>
              </a:br>
              <a:r>
                <a:rPr lang="en-US" sz="1600" b="1" dirty="0" err="1" smtClean="0">
                  <a:latin typeface="Symbol" charset="2"/>
                  <a:cs typeface="Symbol" charset="2"/>
                </a:rPr>
                <a:t>d</a:t>
              </a:r>
              <a:r>
                <a:rPr lang="en-US" sz="1600" b="1" baseline="-25000" dirty="0" err="1" smtClean="0">
                  <a:latin typeface="+mj-lt"/>
                </a:rPr>
                <a:t>CP</a:t>
              </a:r>
              <a:r>
                <a:rPr lang="en-US" sz="1600" b="1" dirty="0" smtClean="0">
                  <a:latin typeface="+mj-lt"/>
                </a:rPr>
                <a:t>=</a:t>
              </a:r>
              <a:r>
                <a:rPr lang="en-US" sz="1600" b="1" dirty="0" smtClean="0">
                  <a:solidFill>
                    <a:srgbClr val="FF0000"/>
                  </a:solidFill>
                  <a:latin typeface="+mj-lt"/>
                </a:rPr>
                <a:t>+90°</a:t>
              </a:r>
              <a:r>
                <a:rPr lang="en-US" sz="1600" b="1" dirty="0" smtClean="0">
                  <a:latin typeface="+mj-lt"/>
                </a:rPr>
                <a:t>, </a:t>
              </a:r>
              <a:r>
                <a:rPr lang="en-US" sz="1600" b="1" dirty="0" smtClean="0">
                  <a:solidFill>
                    <a:srgbClr val="0000FF"/>
                  </a:solidFill>
                  <a:latin typeface="+mj-lt"/>
                </a:rPr>
                <a:t>0</a:t>
              </a:r>
              <a:r>
                <a:rPr lang="en-US" sz="1600" b="1" dirty="0" smtClean="0">
                  <a:latin typeface="+mj-lt"/>
                </a:rPr>
                <a:t>, </a:t>
              </a:r>
              <a:r>
                <a:rPr lang="en-US" sz="1600" b="1" dirty="0" smtClean="0">
                  <a:solidFill>
                    <a:srgbClr val="008000"/>
                  </a:solidFill>
                  <a:latin typeface="+mj-lt"/>
                </a:rPr>
                <a:t>-90°</a:t>
              </a:r>
              <a:br>
                <a:rPr lang="en-US" sz="1600" b="1" dirty="0" smtClean="0">
                  <a:solidFill>
                    <a:srgbClr val="008000"/>
                  </a:solidFill>
                  <a:latin typeface="+mj-lt"/>
                </a:rPr>
              </a:br>
              <a:r>
                <a:rPr lang="en-US" sz="1600" b="1" dirty="0" smtClean="0">
                  <a:solidFill>
                    <a:srgbClr val="000000"/>
                  </a:solidFill>
                  <a:latin typeface="+mj-lt"/>
                </a:rPr>
                <a:t>dashed=inverted MH</a:t>
              </a:r>
              <a:endParaRPr lang="en-US" sz="1600" b="1" dirty="0">
                <a:solidFill>
                  <a:srgbClr val="000000"/>
                </a:solidFill>
                <a:latin typeface="+mj-lt"/>
              </a:endParaRPr>
            </a:p>
          </p:txBody>
        </p:sp>
      </p:grp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762000"/>
          </a:xfrm>
        </p:spPr>
        <p:txBody>
          <a:bodyPr>
            <a:normAutofit/>
          </a:bodyPr>
          <a:lstStyle/>
          <a:p>
            <a:r>
              <a:rPr lang="en-US" sz="4000" dirty="0" smtClean="0">
                <a:latin typeface="Arial Black" panose="020B0A04020102020204" pitchFamily="34" charset="0"/>
              </a:rPr>
              <a:t>Experimental Technique</a:t>
            </a:r>
            <a:endParaRPr lang="en-US" sz="4000" dirty="0">
              <a:latin typeface="Arial Black" panose="020B0A04020102020204" pitchFamily="34" charset="0"/>
            </a:endParaRPr>
          </a:p>
        </p:txBody>
      </p:sp>
      <p:sp>
        <p:nvSpPr>
          <p:cNvPr id="18" name="Rectangle 9"/>
          <p:cNvSpPr txBox="1">
            <a:spLocks noChangeArrowheads="1"/>
          </p:cNvSpPr>
          <p:nvPr/>
        </p:nvSpPr>
        <p:spPr bwMode="auto">
          <a:xfrm>
            <a:off x="76200" y="4724399"/>
            <a:ext cx="6477000" cy="137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73050" indent="-273050">
              <a:defRPr>
                <a:solidFill>
                  <a:schemeClr val="tx1"/>
                </a:solidFill>
                <a:latin typeface="Constantia" charset="0"/>
                <a:ea typeface="ＭＳ Ｐゴシック" charset="0"/>
                <a:cs typeface="ＭＳ Ｐゴシック" charset="0"/>
              </a:defRPr>
            </a:lvl1pPr>
            <a:lvl2pPr marL="639763" indent="-246063">
              <a:defRPr>
                <a:solidFill>
                  <a:schemeClr val="tx1"/>
                </a:solidFill>
                <a:latin typeface="Constantia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charset="0"/>
                <a:ea typeface="ＭＳ Ｐゴシック" charset="0"/>
              </a:defRPr>
            </a:lvl9pPr>
          </a:lstStyle>
          <a:p>
            <a:pPr marL="342900" indent="-342900">
              <a:spcAft>
                <a:spcPts val="0"/>
              </a:spcAft>
              <a:buClr>
                <a:schemeClr val="tx1"/>
              </a:buClr>
              <a:buSzPct val="95000"/>
              <a:buFont typeface="Wingdings" panose="05000000000000000000" pitchFamily="2" charset="2"/>
              <a:buChar char="§"/>
            </a:pPr>
            <a:r>
              <a:rPr lang="en-US" altLang="ja-JP" sz="2000" b="1" dirty="0" smtClean="0">
                <a:solidFill>
                  <a:srgbClr val="0A5486"/>
                </a:solidFill>
                <a:latin typeface="Arial" panose="020B0604020202020204" pitchFamily="34" charset="0"/>
                <a:ea typeface="HGP明朝E" charset="0"/>
                <a:cs typeface="Arial" panose="020B0604020202020204" pitchFamily="34" charset="0"/>
              </a:rPr>
              <a:t>Produce a pure wide band </a:t>
            </a:r>
            <a:r>
              <a:rPr lang="el-GR" altLang="ja-JP" sz="2000" b="1" dirty="0" smtClean="0">
                <a:solidFill>
                  <a:srgbClr val="0A5486"/>
                </a:solidFill>
                <a:latin typeface="Arial" panose="020B0604020202020204" pitchFamily="34" charset="0"/>
                <a:ea typeface="HGP明朝E" charset="0"/>
                <a:cs typeface="Arial" panose="020B0604020202020204" pitchFamily="34" charset="0"/>
              </a:rPr>
              <a:t>ν</a:t>
            </a:r>
            <a:r>
              <a:rPr lang="el-GR" altLang="ja-JP" sz="2000" b="1" baseline="-25000" dirty="0" smtClean="0">
                <a:solidFill>
                  <a:srgbClr val="0A5486"/>
                </a:solidFill>
                <a:latin typeface="Arial" panose="020B0604020202020204" pitchFamily="34" charset="0"/>
                <a:ea typeface="HGP明朝E" charset="0"/>
                <a:cs typeface="Arial" panose="020B0604020202020204" pitchFamily="34" charset="0"/>
              </a:rPr>
              <a:t>μ</a:t>
            </a:r>
            <a:r>
              <a:rPr lang="en-US" altLang="ja-JP" sz="2000" b="1" dirty="0" smtClean="0">
                <a:solidFill>
                  <a:srgbClr val="0A5486"/>
                </a:solidFill>
                <a:latin typeface="Arial" panose="020B0604020202020204" pitchFamily="34" charset="0"/>
                <a:ea typeface="HGP明朝E" charset="0"/>
                <a:cs typeface="Arial" panose="020B0604020202020204" pitchFamily="34" charset="0"/>
              </a:rPr>
              <a:t> muon-neutrino beam with energy spectrum matched to the 1</a:t>
            </a:r>
            <a:r>
              <a:rPr lang="en-US" altLang="ja-JP" sz="2000" b="1" baseline="30000" dirty="0" smtClean="0">
                <a:solidFill>
                  <a:srgbClr val="0A5486"/>
                </a:solidFill>
                <a:latin typeface="Arial" panose="020B0604020202020204" pitchFamily="34" charset="0"/>
                <a:ea typeface="HGP明朝E" charset="0"/>
                <a:cs typeface="Arial" panose="020B0604020202020204" pitchFamily="34" charset="0"/>
              </a:rPr>
              <a:t>st</a:t>
            </a:r>
            <a:r>
              <a:rPr lang="en-US" altLang="ja-JP" sz="2000" b="1" dirty="0" smtClean="0">
                <a:solidFill>
                  <a:srgbClr val="0A5486"/>
                </a:solidFill>
                <a:latin typeface="Arial" panose="020B0604020202020204" pitchFamily="34" charset="0"/>
                <a:ea typeface="HGP明朝E" charset="0"/>
                <a:cs typeface="Arial" panose="020B0604020202020204" pitchFamily="34" charset="0"/>
              </a:rPr>
              <a:t> and 2</a:t>
            </a:r>
            <a:r>
              <a:rPr lang="en-US" altLang="ja-JP" sz="2000" b="1" baseline="30000" dirty="0" smtClean="0">
                <a:solidFill>
                  <a:srgbClr val="0A5486"/>
                </a:solidFill>
                <a:latin typeface="Arial" panose="020B0604020202020204" pitchFamily="34" charset="0"/>
                <a:ea typeface="HGP明朝E" charset="0"/>
                <a:cs typeface="Arial" panose="020B0604020202020204" pitchFamily="34" charset="0"/>
              </a:rPr>
              <a:t>nd</a:t>
            </a:r>
            <a:r>
              <a:rPr lang="en-US" altLang="ja-JP" sz="2000" b="1" dirty="0" smtClean="0">
                <a:solidFill>
                  <a:srgbClr val="0A5486"/>
                </a:solidFill>
                <a:latin typeface="Arial" panose="020B0604020202020204" pitchFamily="34" charset="0"/>
                <a:ea typeface="HGP明朝E" charset="0"/>
                <a:cs typeface="Arial" panose="020B0604020202020204" pitchFamily="34" charset="0"/>
              </a:rPr>
              <a:t> oscillation maximum</a:t>
            </a:r>
          </a:p>
          <a:p>
            <a:pPr marL="342900" indent="-342900">
              <a:spcAft>
                <a:spcPts val="0"/>
              </a:spcAft>
              <a:buClr>
                <a:schemeClr val="tx1"/>
              </a:buClr>
              <a:buSzPct val="95000"/>
              <a:buFont typeface="Wingdings" panose="05000000000000000000" pitchFamily="2" charset="2"/>
              <a:buChar char="§"/>
            </a:pPr>
            <a:r>
              <a:rPr lang="en-US" altLang="ja-JP" sz="2000" b="1" dirty="0" smtClean="0">
                <a:solidFill>
                  <a:srgbClr val="8E0858"/>
                </a:solidFill>
                <a:latin typeface="Arial" panose="020B0604020202020204" pitchFamily="34" charset="0"/>
                <a:ea typeface="HGP明朝E" charset="0"/>
                <a:cs typeface="Arial" panose="020B0604020202020204" pitchFamily="34" charset="0"/>
              </a:rPr>
              <a:t>Measure spectrum of </a:t>
            </a:r>
            <a:r>
              <a:rPr lang="el-GR" altLang="ja-JP" sz="2000" b="1" dirty="0" smtClean="0">
                <a:solidFill>
                  <a:srgbClr val="8E0858"/>
                </a:solidFill>
                <a:latin typeface="Arial" panose="020B0604020202020204" pitchFamily="34" charset="0"/>
                <a:ea typeface="HGP明朝E" charset="0"/>
                <a:cs typeface="Arial" panose="020B0604020202020204" pitchFamily="34" charset="0"/>
              </a:rPr>
              <a:t>ν</a:t>
            </a:r>
            <a:r>
              <a:rPr lang="el-GR" altLang="ja-JP" sz="2000" b="1" baseline="-25000" dirty="0" smtClean="0">
                <a:solidFill>
                  <a:srgbClr val="8E0858"/>
                </a:solidFill>
                <a:latin typeface="Arial" panose="020B0604020202020204" pitchFamily="34" charset="0"/>
                <a:ea typeface="HGP明朝E" charset="0"/>
                <a:cs typeface="Arial" panose="020B0604020202020204" pitchFamily="34" charset="0"/>
              </a:rPr>
              <a:t>μ</a:t>
            </a:r>
            <a:r>
              <a:rPr lang="en-US" altLang="ja-JP" sz="2000" b="1" baseline="-25000" dirty="0" smtClean="0">
                <a:solidFill>
                  <a:srgbClr val="8E0858"/>
                </a:solidFill>
                <a:latin typeface="Arial" panose="020B0604020202020204" pitchFamily="34" charset="0"/>
                <a:ea typeface="HGP明朝E" charset="0"/>
                <a:cs typeface="Arial" panose="020B0604020202020204" pitchFamily="34" charset="0"/>
              </a:rPr>
              <a:t> </a:t>
            </a:r>
            <a:r>
              <a:rPr lang="en-US" altLang="ja-JP" sz="2000" b="1" dirty="0" smtClean="0">
                <a:solidFill>
                  <a:srgbClr val="8E0858"/>
                </a:solidFill>
                <a:latin typeface="Arial" panose="020B0604020202020204" pitchFamily="34" charset="0"/>
                <a:ea typeface="HGP明朝E" charset="0"/>
                <a:cs typeface="Arial" panose="020B0604020202020204" pitchFamily="34" charset="0"/>
              </a:rPr>
              <a:t>and </a:t>
            </a:r>
            <a:r>
              <a:rPr lang="el-GR" altLang="ja-JP" sz="2000" b="1" dirty="0" smtClean="0">
                <a:solidFill>
                  <a:srgbClr val="8E0858"/>
                </a:solidFill>
                <a:latin typeface="Arial" panose="020B0604020202020204" pitchFamily="34" charset="0"/>
                <a:ea typeface="HGP明朝E" charset="0"/>
                <a:cs typeface="Arial" panose="020B0604020202020204" pitchFamily="34" charset="0"/>
              </a:rPr>
              <a:t>ν</a:t>
            </a:r>
            <a:r>
              <a:rPr lang="en-US" altLang="ja-JP" sz="2000" b="1" baseline="-25000" dirty="0" smtClean="0">
                <a:solidFill>
                  <a:srgbClr val="8E0858"/>
                </a:solidFill>
                <a:latin typeface="Arial" panose="020B0604020202020204" pitchFamily="34" charset="0"/>
                <a:ea typeface="HGP明朝E" charset="0"/>
                <a:cs typeface="Arial" panose="020B0604020202020204" pitchFamily="34" charset="0"/>
              </a:rPr>
              <a:t>e</a:t>
            </a:r>
            <a:r>
              <a:rPr lang="en-US" altLang="ja-JP" sz="2000" b="1" dirty="0" smtClean="0">
                <a:solidFill>
                  <a:srgbClr val="8E0858"/>
                </a:solidFill>
                <a:latin typeface="Arial" panose="020B0604020202020204" pitchFamily="34" charset="0"/>
                <a:ea typeface="HGP明朝E" charset="0"/>
                <a:cs typeface="Arial" panose="020B0604020202020204" pitchFamily="34" charset="0"/>
              </a:rPr>
              <a:t> at a distant detector </a:t>
            </a:r>
          </a:p>
        </p:txBody>
      </p:sp>
      <p:sp>
        <p:nvSpPr>
          <p:cNvPr id="21" name="TextBox 20"/>
          <p:cNvSpPr txBox="1"/>
          <p:nvPr/>
        </p:nvSpPr>
        <p:spPr>
          <a:xfrm rot="16200000">
            <a:off x="-751840" y="2384027"/>
            <a:ext cx="18730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+mj-lt"/>
              </a:rPr>
              <a:t>Probability </a:t>
            </a:r>
            <a:r>
              <a:rPr lang="en-US" b="1" dirty="0" smtClean="0">
                <a:latin typeface="Symbol" charset="2"/>
                <a:cs typeface="Symbol" charset="2"/>
              </a:rPr>
              <a:t>n</a:t>
            </a:r>
            <a:r>
              <a:rPr lang="en-US" b="1" baseline="-25000" dirty="0" smtClean="0">
                <a:latin typeface="Symbol" charset="2"/>
                <a:cs typeface="Symbol" charset="2"/>
              </a:rPr>
              <a:t>m</a:t>
            </a:r>
            <a:r>
              <a:rPr lang="en-US" b="1" dirty="0" smtClean="0"/>
              <a:t>-&gt;</a:t>
            </a:r>
            <a:r>
              <a:rPr lang="en-US" b="1" dirty="0" smtClean="0">
                <a:latin typeface="Symbol" charset="2"/>
                <a:cs typeface="Symbol" charset="2"/>
              </a:rPr>
              <a:t>n</a:t>
            </a:r>
            <a:r>
              <a:rPr lang="en-US" b="1" baseline="-25000" dirty="0" smtClean="0"/>
              <a:t>e</a:t>
            </a:r>
            <a:endParaRPr lang="en-US" b="1" baseline="-25000" dirty="0"/>
          </a:p>
        </p:txBody>
      </p:sp>
      <p:sp>
        <p:nvSpPr>
          <p:cNvPr id="22" name="TextBox 21"/>
          <p:cNvSpPr txBox="1"/>
          <p:nvPr/>
        </p:nvSpPr>
        <p:spPr>
          <a:xfrm rot="5400000">
            <a:off x="3887980" y="2131820"/>
            <a:ext cx="17095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+mj-lt"/>
              </a:rPr>
              <a:t>CC events/GeV/</a:t>
            </a:r>
            <a:br>
              <a:rPr lang="en-US" b="1" dirty="0" smtClean="0">
                <a:latin typeface="+mj-lt"/>
              </a:rPr>
            </a:br>
            <a:r>
              <a:rPr lang="en-US" b="1" dirty="0" smtClean="0">
                <a:latin typeface="+mj-lt"/>
              </a:rPr>
              <a:t>    100kt/MW-</a:t>
            </a:r>
            <a:r>
              <a:rPr lang="en-US" b="1" dirty="0" err="1" smtClean="0">
                <a:latin typeface="+mj-lt"/>
              </a:rPr>
              <a:t>yr</a:t>
            </a:r>
            <a:endParaRPr lang="en-US" b="1" baseline="-25000" dirty="0"/>
          </a:p>
        </p:txBody>
      </p:sp>
      <p:sp>
        <p:nvSpPr>
          <p:cNvPr id="30" name="TextBox 29"/>
          <p:cNvSpPr txBox="1"/>
          <p:nvPr/>
        </p:nvSpPr>
        <p:spPr>
          <a:xfrm rot="19638347">
            <a:off x="4943567" y="1748409"/>
            <a:ext cx="14005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660066"/>
                </a:solidFill>
                <a:latin typeface="+mj-lt"/>
              </a:rPr>
              <a:t>disappearance</a:t>
            </a:r>
            <a:endParaRPr lang="en-US" sz="1600" dirty="0">
              <a:solidFill>
                <a:srgbClr val="660066"/>
              </a:solidFill>
              <a:latin typeface="+mj-lt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6911782" y="1447800"/>
            <a:ext cx="47961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latin typeface="Symbol" charset="2"/>
                <a:cs typeface="Symbol" charset="2"/>
              </a:rPr>
              <a:t>n</a:t>
            </a:r>
            <a:r>
              <a:rPr lang="en-US" sz="2400" b="1" baseline="-25000" dirty="0" smtClean="0">
                <a:latin typeface="Symbol" charset="2"/>
                <a:cs typeface="Symbol" charset="2"/>
              </a:rPr>
              <a:t>m</a:t>
            </a:r>
            <a:endParaRPr lang="en-US" sz="2400" b="1" dirty="0"/>
          </a:p>
        </p:txBody>
      </p:sp>
      <p:cxnSp>
        <p:nvCxnSpPr>
          <p:cNvPr id="27" name="Straight Arrow Connector 26"/>
          <p:cNvCxnSpPr/>
          <p:nvPr/>
        </p:nvCxnSpPr>
        <p:spPr>
          <a:xfrm>
            <a:off x="5065931" y="3193799"/>
            <a:ext cx="1182469" cy="84480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4600" y="3710654"/>
            <a:ext cx="2609088" cy="2537746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 rot="2134387">
            <a:off x="5005863" y="3545055"/>
            <a:ext cx="11654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660066"/>
                </a:solidFill>
                <a:latin typeface="+mj-lt"/>
              </a:rPr>
              <a:t>appearance</a:t>
            </a:r>
            <a:endParaRPr lang="en-US" sz="1600" dirty="0">
              <a:solidFill>
                <a:srgbClr val="660066"/>
              </a:solidFill>
              <a:latin typeface="+mj-lt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6705600" y="3805535"/>
            <a:ext cx="46679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latin typeface="Symbol" charset="2"/>
                <a:cs typeface="Symbol" charset="2"/>
              </a:rPr>
              <a:t>n</a:t>
            </a:r>
            <a:r>
              <a:rPr lang="en-US" sz="2400" b="1" baseline="-25000" dirty="0" smtClean="0">
                <a:latin typeface="+mj-lt"/>
                <a:cs typeface="Symbol" charset="2"/>
              </a:rPr>
              <a:t>e</a:t>
            </a:r>
            <a:endParaRPr lang="en-US" sz="2400" b="1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6248398" y="1066800"/>
            <a:ext cx="2740151" cy="2627261"/>
            <a:chOff x="6248400" y="948946"/>
            <a:chExt cx="2362200" cy="2264880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248400" y="948946"/>
              <a:ext cx="2362200" cy="2264880"/>
            </a:xfrm>
            <a:prstGeom prst="rect">
              <a:avLst/>
            </a:prstGeom>
          </p:spPr>
        </p:pic>
        <p:sp>
          <p:nvSpPr>
            <p:cNvPr id="25" name="Rectangle 24"/>
            <p:cNvSpPr/>
            <p:nvPr/>
          </p:nvSpPr>
          <p:spPr>
            <a:xfrm>
              <a:off x="7562194" y="1768654"/>
              <a:ext cx="990600" cy="29185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i-FI" sz="1600" dirty="0" smtClean="0">
                  <a:latin typeface="+mj-lt"/>
                </a:rPr>
                <a:t>7,000 </a:t>
              </a:r>
              <a:r>
                <a:rPr lang="fi-FI" sz="1600" dirty="0" err="1" smtClean="0">
                  <a:latin typeface="+mj-lt"/>
                </a:rPr>
                <a:t>evts</a:t>
              </a:r>
              <a:endParaRPr lang="en-US" sz="1600" dirty="0">
                <a:latin typeface="+mj-lt"/>
              </a:endParaRPr>
            </a:p>
          </p:txBody>
        </p:sp>
      </p:grpSp>
      <p:sp>
        <p:nvSpPr>
          <p:cNvPr id="28" name="Rectangle 27"/>
          <p:cNvSpPr/>
          <p:nvPr/>
        </p:nvSpPr>
        <p:spPr>
          <a:xfrm>
            <a:off x="8001000" y="5105400"/>
            <a:ext cx="990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+mj-lt"/>
              </a:rPr>
              <a:t>750 </a:t>
            </a:r>
            <a:r>
              <a:rPr lang="en-US" sz="1600" dirty="0" err="1" smtClean="0">
                <a:latin typeface="+mj-lt"/>
              </a:rPr>
              <a:t>evts</a:t>
            </a:r>
            <a:r>
              <a:rPr lang="en-US" sz="1600" dirty="0" smtClean="0">
                <a:latin typeface="+mj-lt"/>
              </a:rPr>
              <a:t/>
            </a:r>
            <a:br>
              <a:rPr lang="en-US" sz="1600" dirty="0" smtClean="0">
                <a:latin typeface="+mj-lt"/>
              </a:rPr>
            </a:br>
            <a:r>
              <a:rPr lang="en-US" sz="1600" dirty="0" smtClean="0">
                <a:latin typeface="+mj-lt"/>
              </a:rPr>
              <a:t>(330 IH</a:t>
            </a:r>
            <a:r>
              <a:rPr lang="en-US" sz="1400" dirty="0" smtClean="0">
                <a:latin typeface="+mj-lt"/>
              </a:rPr>
              <a:t>)</a:t>
            </a:r>
            <a:endParaRPr lang="en-US" sz="1400" dirty="0">
              <a:latin typeface="+mj-lt"/>
            </a:endParaRPr>
          </a:p>
        </p:txBody>
      </p:sp>
      <p:cxnSp>
        <p:nvCxnSpPr>
          <p:cNvPr id="26" name="Straight Arrow Connector 25"/>
          <p:cNvCxnSpPr>
            <a:stCxn id="22" idx="0"/>
          </p:cNvCxnSpPr>
          <p:nvPr/>
        </p:nvCxnSpPr>
        <p:spPr>
          <a:xfrm flipV="1">
            <a:off x="5065931" y="1678632"/>
            <a:ext cx="1258669" cy="77635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6194385" y="6367046"/>
            <a:ext cx="28734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C. </a:t>
            </a:r>
            <a:r>
              <a:rPr lang="en-US" sz="1600" dirty="0"/>
              <a:t>A</a:t>
            </a:r>
            <a:r>
              <a:rPr lang="en-US" sz="1600" dirty="0" smtClean="0"/>
              <a:t>dams </a:t>
            </a:r>
            <a:r>
              <a:rPr lang="en-US" sz="1600" i="1" dirty="0" smtClean="0"/>
              <a:t>et al. arXiv:1307.7335 </a:t>
            </a:r>
            <a:endParaRPr lang="en-US" sz="1600" i="1" dirty="0"/>
          </a:p>
        </p:txBody>
      </p:sp>
      <p:sp>
        <p:nvSpPr>
          <p:cNvPr id="4" name="TextBox 3"/>
          <p:cNvSpPr txBox="1"/>
          <p:nvPr/>
        </p:nvSpPr>
        <p:spPr>
          <a:xfrm>
            <a:off x="7162800" y="838200"/>
            <a:ext cx="14847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700 kW beam</a:t>
            </a: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7083418" y="1214735"/>
            <a:ext cx="46038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 smtClean="0">
                <a:latin typeface="Symbol" charset="2"/>
                <a:cs typeface="Symbol" charset="2"/>
              </a:rPr>
              <a:t>n</a:t>
            </a:r>
            <a:r>
              <a:rPr lang="en-US" sz="2400" b="1" baseline="-25000" dirty="0" err="1">
                <a:latin typeface="+mj-lt"/>
                <a:cs typeface="Symbol" charset="2"/>
              </a:rPr>
              <a:t>μ</a:t>
            </a:r>
            <a:endParaRPr lang="en-US" sz="2400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10014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529"/>
    </mc:Choice>
    <mc:Fallback xmlns="">
      <p:transition xmlns:p14="http://schemas.microsoft.com/office/powerpoint/2010/main" spd="slow" advTm="85529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</p:spPr>
        <p:txBody>
          <a:bodyPr>
            <a:normAutofit fontScale="90000"/>
          </a:bodyPr>
          <a:lstStyle/>
          <a:p>
            <a:r>
              <a:rPr lang="en-US" sz="4000" dirty="0" smtClean="0">
                <a:latin typeface="Arial Black" panose="020B0A04020102020204" pitchFamily="34" charset="0"/>
              </a:rPr>
              <a:t>Optimal baseline for FNAL MI neutrinos </a:t>
            </a:r>
            <a:endParaRPr lang="en-US" sz="4000" dirty="0">
              <a:latin typeface="Arial Black" panose="020B0A040201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4800" y="5791200"/>
            <a:ext cx="8534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0"/>
              </a:spcAft>
              <a:buClr>
                <a:srgbClr val="0BD0D9"/>
              </a:buClr>
              <a:buSzPct val="95000"/>
            </a:pPr>
            <a:r>
              <a:rPr lang="en-US" altLang="ja-JP" sz="2400" b="1" dirty="0">
                <a:solidFill>
                  <a:srgbClr val="800000"/>
                </a:solidFill>
                <a:latin typeface="Arial" panose="020B0604020202020204" pitchFamily="34" charset="0"/>
                <a:ea typeface="HGP明朝E" charset="0"/>
                <a:cs typeface="Arial" panose="020B0604020202020204" pitchFamily="34" charset="0"/>
              </a:rPr>
              <a:t>LBNE is a near optimal choice of beam and distance for sensitivity to CP </a:t>
            </a:r>
            <a:r>
              <a:rPr lang="en-US" altLang="ja-JP" sz="2400" b="1" dirty="0" smtClean="0">
                <a:solidFill>
                  <a:srgbClr val="800000"/>
                </a:solidFill>
                <a:latin typeface="Arial" panose="020B0604020202020204" pitchFamily="34" charset="0"/>
                <a:ea typeface="HGP明朝E" charset="0"/>
                <a:cs typeface="Arial" panose="020B0604020202020204" pitchFamily="34" charset="0"/>
              </a:rPr>
              <a:t>violation</a:t>
            </a:r>
            <a:r>
              <a:rPr lang="en-US" altLang="ja-JP" sz="2400" b="1" dirty="0">
                <a:solidFill>
                  <a:srgbClr val="800000"/>
                </a:solidFill>
                <a:latin typeface="Arial" panose="020B0604020202020204" pitchFamily="34" charset="0"/>
                <a:ea typeface="HGP明朝E" charset="0"/>
                <a:cs typeface="Arial" panose="020B0604020202020204" pitchFamily="34" charset="0"/>
              </a:rPr>
              <a:t> </a:t>
            </a:r>
            <a:r>
              <a:rPr lang="en-US" altLang="ja-JP" sz="2400" b="1" dirty="0" smtClean="0">
                <a:solidFill>
                  <a:srgbClr val="800000"/>
                </a:solidFill>
                <a:latin typeface="Arial" panose="020B0604020202020204" pitchFamily="34" charset="0"/>
                <a:ea typeface="HGP明朝E" charset="0"/>
                <a:cs typeface="Arial" panose="020B0604020202020204" pitchFamily="34" charset="0"/>
              </a:rPr>
              <a:t>and </a:t>
            </a:r>
            <a:r>
              <a:rPr lang="en-US" altLang="ja-JP" sz="2400" b="1" dirty="0">
                <a:solidFill>
                  <a:srgbClr val="800000"/>
                </a:solidFill>
                <a:latin typeface="Arial" panose="020B0604020202020204" pitchFamily="34" charset="0"/>
                <a:ea typeface="HGP明朝E" charset="0"/>
                <a:cs typeface="Arial" panose="020B0604020202020204" pitchFamily="34" charset="0"/>
              </a:rPr>
              <a:t>neutrino mass hierarchy </a:t>
            </a:r>
          </a:p>
        </p:txBody>
      </p:sp>
      <p:sp>
        <p:nvSpPr>
          <p:cNvPr id="8" name="Rectangle 7"/>
          <p:cNvSpPr/>
          <p:nvPr/>
        </p:nvSpPr>
        <p:spPr>
          <a:xfrm>
            <a:off x="457200" y="4648200"/>
            <a:ext cx="82296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Shaded bands show range due to uncertainty in oscillation parameters and considers both octant solutions for </a:t>
            </a:r>
            <a:r>
              <a:rPr lang="el-G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ϑ</a:t>
            </a:r>
            <a:r>
              <a:rPr 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23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mass hierarchy considered unknown for CPV plot</a:t>
            </a:r>
          </a:p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867400" y="1153678"/>
            <a:ext cx="30592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M. Bass </a:t>
            </a:r>
            <a:r>
              <a:rPr lang="en-US" i="1" dirty="0" smtClean="0"/>
              <a:t>et al.</a:t>
            </a:r>
            <a:r>
              <a:rPr lang="en-US" dirty="0"/>
              <a:t> arXiv:1311.0212</a:t>
            </a:r>
            <a:r>
              <a:rPr lang="en-US" i="1" dirty="0" smtClean="0"/>
              <a:t> </a:t>
            </a:r>
            <a:endParaRPr lang="en-US" i="1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172" y="1524000"/>
            <a:ext cx="4338828" cy="3072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619345"/>
            <a:ext cx="4235006" cy="2977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18926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>
            <a:grpSpLocks noChangeAspect="1"/>
          </p:cNvGrpSpPr>
          <p:nvPr/>
        </p:nvGrpSpPr>
        <p:grpSpPr>
          <a:xfrm>
            <a:off x="1066797" y="228600"/>
            <a:ext cx="7190812" cy="3404166"/>
            <a:chOff x="1066800" y="235276"/>
            <a:chExt cx="6537103" cy="3094696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101" t="36908" r="36098" b="30051"/>
            <a:stretch/>
          </p:blipFill>
          <p:spPr>
            <a:xfrm>
              <a:off x="1066800" y="235276"/>
              <a:ext cx="6537103" cy="3094696"/>
            </a:xfrm>
            <a:prstGeom prst="rect">
              <a:avLst/>
            </a:prstGeom>
          </p:spPr>
        </p:pic>
        <p:sp>
          <p:nvSpPr>
            <p:cNvPr id="25" name="Rectangle 24"/>
            <p:cNvSpPr/>
            <p:nvPr/>
          </p:nvSpPr>
          <p:spPr>
            <a:xfrm rot="660000">
              <a:off x="1470462" y="2363049"/>
              <a:ext cx="137160" cy="91440"/>
            </a:xfrm>
            <a:prstGeom prst="rect">
              <a:avLst/>
            </a:prstGeom>
            <a:solidFill>
              <a:srgbClr val="00B0F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6" name="Group 25"/>
            <p:cNvGrpSpPr/>
            <p:nvPr/>
          </p:nvGrpSpPr>
          <p:grpSpPr>
            <a:xfrm>
              <a:off x="1488871" y="1801599"/>
              <a:ext cx="839616" cy="430887"/>
              <a:chOff x="1682630" y="2484852"/>
              <a:chExt cx="839616" cy="430887"/>
            </a:xfrm>
          </p:grpSpPr>
          <p:sp>
            <p:nvSpPr>
              <p:cNvPr id="28" name="TextBox 27"/>
              <p:cNvSpPr txBox="1"/>
              <p:nvPr/>
            </p:nvSpPr>
            <p:spPr>
              <a:xfrm>
                <a:off x="1682630" y="2484852"/>
                <a:ext cx="839616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50" b="1" dirty="0" smtClean="0">
                    <a:solidFill>
                      <a:srgbClr val="FFFF00"/>
                    </a:solidFill>
                  </a:rPr>
                  <a:t>NEAR DETECTOR</a:t>
                </a:r>
                <a:endParaRPr lang="en-US" sz="1050" b="1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29" name="Rounded Rectangle 28"/>
              <p:cNvSpPr/>
              <p:nvPr/>
            </p:nvSpPr>
            <p:spPr>
              <a:xfrm>
                <a:off x="1743819" y="2518848"/>
                <a:ext cx="659456" cy="350124"/>
              </a:xfrm>
              <a:prstGeom prst="roundRect">
                <a:avLst/>
              </a:prstGeom>
              <a:noFill/>
              <a:ln w="9525"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27" name="Straight Arrow Connector 26"/>
            <p:cNvCxnSpPr>
              <a:stCxn id="29" idx="2"/>
              <a:endCxn id="25" idx="0"/>
            </p:cNvCxnSpPr>
            <p:nvPr/>
          </p:nvCxnSpPr>
          <p:spPr>
            <a:xfrm flipH="1">
              <a:off x="1547766" y="2185719"/>
              <a:ext cx="332022" cy="178170"/>
            </a:xfrm>
            <a:prstGeom prst="straightConnector1">
              <a:avLst/>
            </a:prstGeom>
            <a:ln>
              <a:solidFill>
                <a:srgbClr val="FFFF00"/>
              </a:solidFill>
              <a:tailEnd type="triangle" w="sm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45720"/>
            <a:ext cx="8229600" cy="822960"/>
          </a:xfrm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LBNE </a:t>
            </a:r>
            <a:r>
              <a:rPr lang="en-US" sz="4000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Beamline</a:t>
            </a:r>
            <a:endParaRPr lang="en-US" sz="40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676060" y="3974068"/>
            <a:ext cx="1505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Main Injector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3352800"/>
            <a:ext cx="152400" cy="152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3352800"/>
            <a:ext cx="152400" cy="152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56" t="17996" r="7661" b="29569"/>
          <a:stretch/>
        </p:blipFill>
        <p:spPr>
          <a:xfrm>
            <a:off x="0" y="4007141"/>
            <a:ext cx="6360180" cy="2850859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7166615" y="3581400"/>
            <a:ext cx="14439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Main Injector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 flipH="1" flipV="1">
            <a:off x="4648200" y="4876800"/>
            <a:ext cx="1752600" cy="83240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-2788" y="2395627"/>
            <a:ext cx="8418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Kirk Rd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 flipV="1">
            <a:off x="754019" y="2611386"/>
            <a:ext cx="465181" cy="93507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15" idx="1"/>
          </p:cNvCxnSpPr>
          <p:nvPr/>
        </p:nvCxnSpPr>
        <p:spPr>
          <a:xfrm flipH="1" flipV="1">
            <a:off x="6400800" y="2764960"/>
            <a:ext cx="765815" cy="1001106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6172200" y="4114800"/>
            <a:ext cx="297179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60 ≤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2000" b="1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beam</a:t>
            </a:r>
            <a:r>
              <a:rPr lang="en-US" sz="20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≤ 120 </a:t>
            </a:r>
            <a:r>
              <a:rPr 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GeV</a:t>
            </a:r>
            <a:endParaRPr lang="en-US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700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kW initially, upgradeable 2.3 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MW</a:t>
            </a:r>
          </a:p>
          <a:p>
            <a:pPr marL="285750" indent="-285750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designed for 30 years lifetime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8718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6800"/>
            <a:ext cx="9144000" cy="410624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399" y="274638"/>
            <a:ext cx="8874205" cy="639762"/>
          </a:xfrm>
        </p:spPr>
        <p:txBody>
          <a:bodyPr>
            <a:normAutofit/>
          </a:bodyPr>
          <a:lstStyle/>
          <a:p>
            <a:r>
              <a:rPr lang="en-US" sz="3200" dirty="0" smtClean="0">
                <a:latin typeface="Arial Black" panose="020B0A04020102020204" pitchFamily="34" charset="0"/>
              </a:rPr>
              <a:t>Components of the Neutrino </a:t>
            </a:r>
            <a:r>
              <a:rPr lang="en-US" sz="3200" dirty="0" err="1" smtClean="0">
                <a:latin typeface="Arial Black" panose="020B0A04020102020204" pitchFamily="34" charset="0"/>
              </a:rPr>
              <a:t>Beamline</a:t>
            </a:r>
            <a:endParaRPr lang="en-US" sz="3200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2400" y="4495800"/>
            <a:ext cx="23457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Primary Beam Window</a:t>
            </a:r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>
          <a:xfrm flipH="1" flipV="1">
            <a:off x="685800" y="3581400"/>
            <a:ext cx="381000" cy="914400"/>
          </a:xfrm>
          <a:prstGeom prst="straightConnector1">
            <a:avLst/>
          </a:prstGeom>
          <a:ln w="127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676400" y="1905000"/>
            <a:ext cx="7646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Target</a:t>
            </a:r>
            <a:endParaRPr lang="en-US" dirty="0"/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1981201" y="2209800"/>
            <a:ext cx="77548" cy="1144979"/>
          </a:xfrm>
          <a:prstGeom prst="straightConnector1">
            <a:avLst/>
          </a:prstGeom>
          <a:ln w="127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5"/>
          <p:cNvSpPr txBox="1">
            <a:spLocks noChangeArrowheads="1"/>
          </p:cNvSpPr>
          <p:nvPr/>
        </p:nvSpPr>
        <p:spPr bwMode="auto">
          <a:xfrm>
            <a:off x="4557095" y="5715000"/>
            <a:ext cx="3672505" cy="707886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Conceptual design complete for 700 kW beam power</a:t>
            </a:r>
            <a:endParaRPr lang="en-US" sz="2000" b="1" dirty="0">
              <a:solidFill>
                <a:srgbClr val="FF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5"/>
          <p:cNvSpPr txBox="1">
            <a:spLocks noChangeArrowheads="1"/>
          </p:cNvSpPr>
          <p:nvPr/>
        </p:nvSpPr>
        <p:spPr bwMode="auto">
          <a:xfrm>
            <a:off x="152400" y="5562600"/>
            <a:ext cx="3581400" cy="1015663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NuMI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design Horns and </a:t>
            </a:r>
            <a:r>
              <a:rPr 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NuMI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-like low energy target for 700 kW operation</a:t>
            </a:r>
          </a:p>
        </p:txBody>
      </p:sp>
      <p:sp>
        <p:nvSpPr>
          <p:cNvPr id="3" name="TextBox 2"/>
          <p:cNvSpPr txBox="1"/>
          <p:nvPr/>
        </p:nvSpPr>
        <p:spPr>
          <a:xfrm rot="417930">
            <a:off x="2388024" y="2597623"/>
            <a:ext cx="2007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Air &amp; water-cooled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 rot="417930">
            <a:off x="7496367" y="4352655"/>
            <a:ext cx="15134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Water-cooled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 rot="417930">
            <a:off x="5573241" y="4124728"/>
            <a:ext cx="11509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Air-cooled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362200" y="1066800"/>
            <a:ext cx="5715000" cy="646331"/>
          </a:xfrm>
          <a:prstGeom prst="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The neutrino </a:t>
            </a:r>
            <a:r>
              <a:rPr lang="en-US" dirty="0"/>
              <a:t>spectrum </a:t>
            </a:r>
            <a:r>
              <a:rPr lang="en-US" dirty="0" smtClean="0"/>
              <a:t>is determined </a:t>
            </a:r>
            <a:r>
              <a:rPr lang="en-US" dirty="0"/>
              <a:t>by </a:t>
            </a:r>
            <a:r>
              <a:rPr lang="en-US" dirty="0" smtClean="0"/>
              <a:t>the geometry </a:t>
            </a:r>
            <a:r>
              <a:rPr lang="en-US" dirty="0"/>
              <a:t>of the target, </a:t>
            </a:r>
            <a:r>
              <a:rPr lang="en-US" dirty="0" smtClean="0"/>
              <a:t>the focusing </a:t>
            </a:r>
            <a:r>
              <a:rPr lang="en-US" dirty="0"/>
              <a:t>horns and the decay pipe </a:t>
            </a:r>
            <a:r>
              <a:rPr lang="en-US" dirty="0" smtClean="0"/>
              <a:t>geometry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6636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024352"/>
            <a:ext cx="7139737" cy="5224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948152"/>
          </a:xfrm>
        </p:spPr>
        <p:txBody>
          <a:bodyPr>
            <a:normAutofit/>
          </a:bodyPr>
          <a:lstStyle/>
          <a:p>
            <a:r>
              <a:rPr lang="en-US" sz="3600" dirty="0" smtClean="0">
                <a:latin typeface="Arial Black" panose="020B0A04020102020204" pitchFamily="34" charset="0"/>
              </a:rPr>
              <a:t>Target Hall/Decay Pipe Layout</a:t>
            </a:r>
            <a:endParaRPr lang="en-US" sz="3600" dirty="0">
              <a:latin typeface="Arial Black" panose="020B0A040201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3400" y="5986046"/>
            <a:ext cx="3889976" cy="338554"/>
          </a:xfrm>
          <a:prstGeom prst="rect">
            <a:avLst/>
          </a:prstGeom>
          <a:noFill/>
          <a:ln>
            <a:solidFill>
              <a:srgbClr val="FF00FF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FF"/>
                </a:solidFill>
              </a:rPr>
              <a:t>Target Chase</a:t>
            </a:r>
            <a:r>
              <a:rPr lang="en-US" sz="1600" dirty="0" smtClean="0"/>
              <a:t>: 1.6 m/1.4 m wide, 24.3 m long</a:t>
            </a:r>
          </a:p>
        </p:txBody>
      </p:sp>
      <p:cxnSp>
        <p:nvCxnSpPr>
          <p:cNvPr id="8" name="Straight Arrow Connector 7"/>
          <p:cNvCxnSpPr>
            <a:stCxn id="6" idx="0"/>
          </p:cNvCxnSpPr>
          <p:nvPr/>
        </p:nvCxnSpPr>
        <p:spPr>
          <a:xfrm flipV="1">
            <a:off x="2478388" y="4802088"/>
            <a:ext cx="1026812" cy="118395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6858000" y="1389582"/>
            <a:ext cx="1904999" cy="584775"/>
          </a:xfrm>
          <a:prstGeom prst="rect">
            <a:avLst/>
          </a:prstGeom>
          <a:noFill/>
          <a:ln>
            <a:solidFill>
              <a:srgbClr val="FF00FF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Decay Pipe concrete </a:t>
            </a:r>
          </a:p>
          <a:p>
            <a:r>
              <a:rPr lang="en-US" sz="1600" dirty="0" smtClean="0"/>
              <a:t>shielding (5.5 m)</a:t>
            </a:r>
            <a:endParaRPr lang="en-US" sz="1600" dirty="0"/>
          </a:p>
        </p:txBody>
      </p:sp>
      <p:cxnSp>
        <p:nvCxnSpPr>
          <p:cNvPr id="15" name="Straight Arrow Connector 14"/>
          <p:cNvCxnSpPr/>
          <p:nvPr/>
        </p:nvCxnSpPr>
        <p:spPr>
          <a:xfrm flipH="1">
            <a:off x="6737205" y="1981200"/>
            <a:ext cx="1428317" cy="18288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7097734" y="4800600"/>
            <a:ext cx="1893866" cy="1569660"/>
          </a:xfrm>
          <a:prstGeom prst="rect">
            <a:avLst/>
          </a:prstGeom>
          <a:noFill/>
          <a:ln>
            <a:solidFill>
              <a:srgbClr val="FF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 smtClean="0"/>
              <a:t>Geomembrane</a:t>
            </a:r>
            <a:r>
              <a:rPr lang="en-US" sz="1600" dirty="0" smtClean="0"/>
              <a:t> barrier system to keep groundwater out of decay region, target </a:t>
            </a:r>
            <a:r>
              <a:rPr lang="en-US" sz="1600" dirty="0"/>
              <a:t>c</a:t>
            </a:r>
            <a:r>
              <a:rPr lang="en-US" sz="1600" dirty="0" smtClean="0"/>
              <a:t>hase and absorber </a:t>
            </a:r>
            <a:r>
              <a:rPr lang="en-US" sz="1600" dirty="0"/>
              <a:t>h</a:t>
            </a:r>
            <a:r>
              <a:rPr lang="en-US" sz="1600" dirty="0" smtClean="0"/>
              <a:t>all  </a:t>
            </a:r>
            <a:endParaRPr lang="en-US" sz="1600" dirty="0"/>
          </a:p>
        </p:txBody>
      </p:sp>
      <p:cxnSp>
        <p:nvCxnSpPr>
          <p:cNvPr id="16" name="Straight Arrow Connector 15"/>
          <p:cNvCxnSpPr/>
          <p:nvPr/>
        </p:nvCxnSpPr>
        <p:spPr>
          <a:xfrm flipH="1" flipV="1">
            <a:off x="6172200" y="5981702"/>
            <a:ext cx="925536" cy="2667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3886200" y="1895986"/>
            <a:ext cx="1092035" cy="338554"/>
          </a:xfrm>
          <a:prstGeom prst="rect">
            <a:avLst/>
          </a:prstGeom>
          <a:noFill/>
          <a:ln>
            <a:solidFill>
              <a:srgbClr val="FF00FF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Work Cell</a:t>
            </a:r>
          </a:p>
        </p:txBody>
      </p:sp>
      <p:cxnSp>
        <p:nvCxnSpPr>
          <p:cNvPr id="22" name="Straight Arrow Connector 21"/>
          <p:cNvCxnSpPr/>
          <p:nvPr/>
        </p:nvCxnSpPr>
        <p:spPr>
          <a:xfrm flipH="1">
            <a:off x="3810000" y="2243554"/>
            <a:ext cx="990601" cy="880646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76200" y="4995446"/>
            <a:ext cx="1904999" cy="338554"/>
          </a:xfrm>
          <a:prstGeom prst="rect">
            <a:avLst/>
          </a:prstGeom>
          <a:noFill/>
          <a:ln>
            <a:solidFill>
              <a:srgbClr val="FF00FF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Baffle/Target Carrier</a:t>
            </a:r>
          </a:p>
        </p:txBody>
      </p:sp>
      <p:cxnSp>
        <p:nvCxnSpPr>
          <p:cNvPr id="34" name="Straight Arrow Connector 33"/>
          <p:cNvCxnSpPr/>
          <p:nvPr/>
        </p:nvCxnSpPr>
        <p:spPr>
          <a:xfrm flipV="1">
            <a:off x="1981199" y="4775031"/>
            <a:ext cx="838201" cy="40656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Arrow Connector 3"/>
          <p:cNvCxnSpPr/>
          <p:nvPr/>
        </p:nvCxnSpPr>
        <p:spPr>
          <a:xfrm>
            <a:off x="5257800" y="4876800"/>
            <a:ext cx="1600200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791200" y="4648200"/>
            <a:ext cx="6415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204 m</a:t>
            </a:r>
            <a:endParaRPr lang="en-US" sz="1400" dirty="0"/>
          </a:p>
        </p:txBody>
      </p:sp>
      <p:cxnSp>
        <p:nvCxnSpPr>
          <p:cNvPr id="23" name="Straight Arrow Connector 22"/>
          <p:cNvCxnSpPr/>
          <p:nvPr/>
        </p:nvCxnSpPr>
        <p:spPr>
          <a:xfrm flipV="1">
            <a:off x="2209800" y="4914902"/>
            <a:ext cx="762000" cy="10668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V="1">
            <a:off x="7010400" y="4270177"/>
            <a:ext cx="0" cy="68580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6628610" y="4459187"/>
            <a:ext cx="4587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4 m</a:t>
            </a:r>
            <a:endParaRPr lang="en-US" sz="1400" dirty="0"/>
          </a:p>
        </p:txBody>
      </p:sp>
      <p:sp>
        <p:nvSpPr>
          <p:cNvPr id="27" name="TextBox 26"/>
          <p:cNvSpPr txBox="1"/>
          <p:nvPr/>
        </p:nvSpPr>
        <p:spPr>
          <a:xfrm>
            <a:off x="5715057" y="4270177"/>
            <a:ext cx="7938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a</a:t>
            </a:r>
            <a:r>
              <a:rPr lang="en-US" sz="1400" dirty="0" smtClean="0"/>
              <a:t>ir-filled</a:t>
            </a:r>
            <a:endParaRPr lang="en-US" sz="1400" dirty="0"/>
          </a:p>
        </p:txBody>
      </p:sp>
      <p:cxnSp>
        <p:nvCxnSpPr>
          <p:cNvPr id="29" name="Straight Arrow Connector 28"/>
          <p:cNvCxnSpPr/>
          <p:nvPr/>
        </p:nvCxnSpPr>
        <p:spPr>
          <a:xfrm flipH="1">
            <a:off x="5512562" y="2895600"/>
            <a:ext cx="1428317" cy="18288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>
            <a:off x="6634967" y="1991180"/>
            <a:ext cx="1914277" cy="334282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4724400" y="2523506"/>
            <a:ext cx="4392549" cy="338554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/>
              <a:t>Considering a 250 m long, helium-filled Decay Pipe</a:t>
            </a:r>
            <a:endParaRPr lang="en-US" sz="1600" dirty="0"/>
          </a:p>
        </p:txBody>
      </p:sp>
      <p:sp>
        <p:nvSpPr>
          <p:cNvPr id="3" name="TextBox 2"/>
          <p:cNvSpPr txBox="1"/>
          <p:nvPr/>
        </p:nvSpPr>
        <p:spPr>
          <a:xfrm>
            <a:off x="3598736" y="4876800"/>
            <a:ext cx="630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steel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9023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721" y="838200"/>
            <a:ext cx="6429521" cy="574805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92162"/>
          </a:xfrm>
        </p:spPr>
        <p:txBody>
          <a:bodyPr>
            <a:normAutofit/>
          </a:bodyPr>
          <a:lstStyle/>
          <a:p>
            <a:r>
              <a:rPr lang="en-US" sz="3600" dirty="0" smtClean="0">
                <a:latin typeface="Arial Black" pitchFamily="34" charset="0"/>
              </a:rPr>
              <a:t>Beam Absorber</a:t>
            </a:r>
            <a:endParaRPr lang="en-US" sz="3600" dirty="0">
              <a:latin typeface="Arial Black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638800" y="1676400"/>
            <a:ext cx="3573414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Al core blocks (60”x60”x12”)</a:t>
            </a:r>
          </a:p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Iron core blocks (60’x60”x12”)</a:t>
            </a:r>
          </a:p>
          <a:p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        Al pre-mask</a:t>
            </a:r>
          </a:p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          Iron shielding blocks</a:t>
            </a:r>
          </a:p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          Concrete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5334000" y="1905000"/>
            <a:ext cx="325653" cy="0"/>
          </a:xfrm>
          <a:prstGeom prst="line">
            <a:avLst/>
          </a:prstGeom>
          <a:ln w="76200">
            <a:solidFill>
              <a:srgbClr val="1B147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5334000" y="2209800"/>
            <a:ext cx="325653" cy="0"/>
          </a:xfrm>
          <a:prstGeom prst="line">
            <a:avLst/>
          </a:prstGeom>
          <a:ln w="76200">
            <a:solidFill>
              <a:srgbClr val="AA39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5943600" y="2514600"/>
            <a:ext cx="325653" cy="0"/>
          </a:xfrm>
          <a:prstGeom prst="line">
            <a:avLst/>
          </a:prstGeom>
          <a:ln w="76200">
            <a:solidFill>
              <a:srgbClr val="4599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5943600" y="2819400"/>
            <a:ext cx="325653" cy="0"/>
          </a:xfrm>
          <a:prstGeom prst="line">
            <a:avLst/>
          </a:prstGeom>
          <a:ln w="76200">
            <a:solidFill>
              <a:srgbClr val="3890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5943600" y="3124200"/>
            <a:ext cx="325653" cy="0"/>
          </a:xfrm>
          <a:prstGeom prst="line">
            <a:avLst/>
          </a:prstGeom>
          <a:ln w="76200">
            <a:solidFill>
              <a:srgbClr val="AE48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4343400" y="5334000"/>
            <a:ext cx="4724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itchFamily="34" charset="0"/>
                <a:cs typeface="Arial" pitchFamily="34" charset="0"/>
              </a:rPr>
              <a:t>Absorber-core blocks will be instrumented with at least eight thermocouples, distributed</a:t>
            </a:r>
          </a:p>
          <a:p>
            <a:pPr algn="ctr"/>
            <a:r>
              <a:rPr lang="en-US" dirty="0">
                <a:latin typeface="Arial" pitchFamily="34" charset="0"/>
                <a:cs typeface="Arial" pitchFamily="34" charset="0"/>
              </a:rPr>
              <a:t>radially every 45</a:t>
            </a:r>
            <a:r>
              <a:rPr lang="en-US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>
                <a:latin typeface="Arial" pitchFamily="34" charset="0"/>
                <a:cs typeface="Arial" pitchFamily="34" charset="0"/>
              </a:rPr>
              <a:t>at a radius of approximately 400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mm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477267" y="1066800"/>
            <a:ext cx="32095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3129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Designed for 2.3 MW</a:t>
            </a:r>
            <a:endParaRPr lang="en-US" sz="2400" b="1" dirty="0">
              <a:solidFill>
                <a:srgbClr val="31299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269254" y="3505200"/>
            <a:ext cx="21416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3B50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Core blocks are water-cooled</a:t>
            </a:r>
            <a:endParaRPr lang="en-US" sz="2000" b="1" dirty="0">
              <a:solidFill>
                <a:srgbClr val="3B506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3162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685800"/>
          </a:xfrm>
        </p:spPr>
        <p:txBody>
          <a:bodyPr>
            <a:normAutofit/>
          </a:bodyPr>
          <a:lstStyle/>
          <a:p>
            <a:r>
              <a:rPr lang="en-US" sz="3600" dirty="0" smtClean="0">
                <a:latin typeface="Arial Black" panose="020B0A04020102020204" pitchFamily="34" charset="0"/>
              </a:rPr>
              <a:t>The Neutrino spectra</a:t>
            </a:r>
            <a:endParaRPr lang="en-US" sz="3600" dirty="0">
              <a:latin typeface="Arial Black" panose="020B0A04020102020204" pitchFamily="34" charset="0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774" y="3726751"/>
            <a:ext cx="8209026" cy="2978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09600" y="762000"/>
            <a:ext cx="7543800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000" b="1" dirty="0" err="1" smtClean="0">
                <a:solidFill>
                  <a:srgbClr val="C63A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NuMI</a:t>
            </a:r>
            <a:r>
              <a:rPr lang="en-US" sz="2000" b="1" dirty="0" smtClean="0">
                <a:solidFill>
                  <a:srgbClr val="C63A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-like low energy target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Cooling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lines made from continuous titanium tubing instead of stainless steel with welded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junctions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Outer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containment can be made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out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   of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beryllium alloy instead of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aluminum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000" b="1" dirty="0" err="1" smtClean="0">
                <a:solidFill>
                  <a:srgbClr val="3B50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NuMI</a:t>
            </a:r>
            <a:r>
              <a:rPr lang="en-US" sz="2000" b="1" dirty="0" smtClean="0">
                <a:solidFill>
                  <a:srgbClr val="3B50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design horns, 204 m long decay pipe 4 m Ø</a:t>
            </a:r>
            <a:endParaRPr lang="en-US" sz="2000" b="1" dirty="0">
              <a:solidFill>
                <a:srgbClr val="3B506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4436" y="1394974"/>
            <a:ext cx="6086164" cy="1805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405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91439"/>
            <a:ext cx="9067800" cy="1014829"/>
          </a:xfrm>
        </p:spPr>
        <p:txBody>
          <a:bodyPr>
            <a:noAutofit/>
          </a:bodyPr>
          <a:lstStyle/>
          <a:p>
            <a:r>
              <a:rPr lang="en-US" sz="3200" dirty="0">
                <a:latin typeface="Arial Black" panose="020B0A04020102020204" pitchFamily="34" charset="0"/>
              </a:rPr>
              <a:t>D</a:t>
            </a:r>
            <a:r>
              <a:rPr lang="en-US" sz="3200" dirty="0" smtClean="0">
                <a:latin typeface="Arial Black" panose="020B0A04020102020204" pitchFamily="34" charset="0"/>
              </a:rPr>
              <a:t>esign changes under consideration to improve the physics capabilities</a:t>
            </a:r>
            <a:endParaRPr lang="en-US" sz="3200" dirty="0">
              <a:latin typeface="Arial Black" panose="020B0A040201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562600" y="1447800"/>
            <a:ext cx="3124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7030A0"/>
                </a:solidFill>
              </a:rPr>
              <a:t>Ratio of </a:t>
            </a:r>
            <a:r>
              <a:rPr lang="en-US" b="1" dirty="0" err="1" smtClean="0">
                <a:solidFill>
                  <a:srgbClr val="7030A0"/>
                </a:solidFill>
                <a:latin typeface="Symbol" panose="05050102010706020507" pitchFamily="18" charset="2"/>
              </a:rPr>
              <a:t>n</a:t>
            </a:r>
            <a:r>
              <a:rPr lang="en-US" b="1" baseline="-25000" dirty="0" err="1" smtClean="0">
                <a:solidFill>
                  <a:srgbClr val="7030A0"/>
                </a:solidFill>
                <a:latin typeface="Symbol" panose="05050102010706020507" pitchFamily="18" charset="2"/>
              </a:rPr>
              <a:t>m</a:t>
            </a:r>
            <a:r>
              <a:rPr lang="en-US" b="1" dirty="0" err="1" smtClean="0">
                <a:solidFill>
                  <a:srgbClr val="7030A0"/>
                </a:solidFill>
                <a:sym typeface="Wingdings" panose="05000000000000000000" pitchFamily="2" charset="2"/>
              </a:rPr>
              <a:t></a:t>
            </a:r>
            <a:r>
              <a:rPr lang="en-US" b="1" dirty="0" err="1" smtClean="0">
                <a:solidFill>
                  <a:srgbClr val="7030A0"/>
                </a:solidFill>
                <a:latin typeface="Symbol" panose="05050102010706020507" pitchFamily="18" charset="2"/>
                <a:sym typeface="Wingdings" panose="05000000000000000000" pitchFamily="2" charset="2"/>
              </a:rPr>
              <a:t>n</a:t>
            </a:r>
            <a:r>
              <a:rPr lang="en-US" b="1" baseline="-25000" dirty="0" err="1" smtClean="0">
                <a:solidFill>
                  <a:srgbClr val="7030A0"/>
                </a:solidFill>
                <a:sym typeface="Wingdings" panose="05000000000000000000" pitchFamily="2" charset="2"/>
              </a:rPr>
              <a:t>e</a:t>
            </a:r>
            <a:r>
              <a:rPr lang="en-US" b="1" dirty="0" smtClean="0">
                <a:solidFill>
                  <a:srgbClr val="7030A0"/>
                </a:solidFill>
                <a:sym typeface="Wingdings" panose="05000000000000000000" pitchFamily="2" charset="2"/>
              </a:rPr>
              <a:t> CC appearance rates at the far detector</a:t>
            </a:r>
            <a:endParaRPr lang="en-US" b="1" dirty="0">
              <a:solidFill>
                <a:srgbClr val="7030A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62000" y="5879068"/>
            <a:ext cx="46428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* Simplifies the handling of systematics as well</a:t>
            </a:r>
            <a:endParaRPr lang="en-US" b="1" dirty="0">
              <a:solidFill>
                <a:srgbClr val="C0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692" y="2090015"/>
            <a:ext cx="8381308" cy="370118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66800" y="1367135"/>
            <a:ext cx="24256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“80 </a:t>
            </a:r>
            <a:r>
              <a:rPr lang="en-US" sz="24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GeV</a:t>
            </a:r>
            <a:r>
              <a:rPr lang="en-US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beam”</a:t>
            </a:r>
            <a:endParaRPr lang="en-US" sz="2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4202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8" y="1151649"/>
            <a:ext cx="9126503" cy="5706351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76199"/>
            <a:ext cx="8229600" cy="1075449"/>
          </a:xfrm>
        </p:spPr>
        <p:txBody>
          <a:bodyPr>
            <a:normAutofit/>
          </a:bodyPr>
          <a:lstStyle/>
          <a:p>
            <a:r>
              <a:rPr lang="en-US" sz="3200" dirty="0" smtClean="0">
                <a:latin typeface="Arial Black" panose="020B0A04020102020204" pitchFamily="34" charset="0"/>
              </a:rPr>
              <a:t>Present FNAL accelerator complex</a:t>
            </a:r>
            <a:br>
              <a:rPr lang="en-US" sz="3200" dirty="0" smtClean="0">
                <a:latin typeface="Arial Black" panose="020B0A04020102020204" pitchFamily="34" charset="0"/>
              </a:rPr>
            </a:br>
            <a:r>
              <a:rPr lang="en-US" sz="3200" dirty="0" smtClean="0">
                <a:latin typeface="Arial Black" panose="020B0A04020102020204" pitchFamily="34" charset="0"/>
              </a:rPr>
              <a:t>Long Baseline experiments</a:t>
            </a:r>
            <a:endParaRPr lang="en-US" sz="3200" dirty="0">
              <a:latin typeface="Arial Black" panose="020B0A04020102020204" pitchFamily="34" charset="0"/>
            </a:endParaRPr>
          </a:p>
        </p:txBody>
      </p:sp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4263838"/>
            <a:ext cx="1521036" cy="1222562"/>
          </a:xfrm>
          <a:prstGeom prst="rect">
            <a:avLst/>
          </a:prstGeom>
          <a:noFill/>
          <a:ln w="1905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209800"/>
            <a:ext cx="1432088" cy="1180484"/>
          </a:xfrm>
          <a:prstGeom prst="rect">
            <a:avLst/>
          </a:prstGeom>
          <a:noFill/>
          <a:ln w="19050">
            <a:solidFill>
              <a:srgbClr val="00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8748" y="3390284"/>
            <a:ext cx="15071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FFFFFF"/>
                </a:solidFill>
              </a:rPr>
              <a:t>MINOS 732 km </a:t>
            </a:r>
            <a:endParaRPr lang="en-US" sz="1600" b="1" dirty="0">
              <a:solidFill>
                <a:srgbClr val="FFFFFF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0" y="5486400"/>
            <a:ext cx="16097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err="1" smtClean="0">
                <a:solidFill>
                  <a:srgbClr val="FFFFFF"/>
                </a:solidFill>
              </a:rPr>
              <a:t>NOvA</a:t>
            </a:r>
            <a:r>
              <a:rPr lang="en-US" sz="1600" b="1" dirty="0" smtClean="0">
                <a:solidFill>
                  <a:srgbClr val="FFFFFF"/>
                </a:solidFill>
              </a:rPr>
              <a:t> 810 km</a:t>
            </a:r>
          </a:p>
          <a:p>
            <a:r>
              <a:rPr lang="en-US" sz="1600" b="1" dirty="0" smtClean="0">
                <a:solidFill>
                  <a:srgbClr val="FFFFFF"/>
                </a:solidFill>
              </a:rPr>
              <a:t>14 </a:t>
            </a:r>
            <a:r>
              <a:rPr lang="en-US" sz="1600" b="1" dirty="0" err="1" smtClean="0">
                <a:solidFill>
                  <a:srgbClr val="FFFFFF"/>
                </a:solidFill>
              </a:rPr>
              <a:t>mrad</a:t>
            </a:r>
            <a:r>
              <a:rPr lang="en-US" sz="1600" b="1" dirty="0" smtClean="0">
                <a:solidFill>
                  <a:srgbClr val="FFFFFF"/>
                </a:solidFill>
              </a:rPr>
              <a:t> off-axis </a:t>
            </a:r>
            <a:endParaRPr lang="en-US" sz="16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0474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639762"/>
          </a:xfrm>
        </p:spPr>
        <p:txBody>
          <a:bodyPr>
            <a:normAutofit fontScale="90000"/>
          </a:bodyPr>
          <a:lstStyle/>
          <a:p>
            <a:r>
              <a:rPr lang="en-US" sz="3600" dirty="0" smtClean="0">
                <a:latin typeface="Arial Black" panose="020B0A04020102020204" pitchFamily="34" charset="0"/>
              </a:rPr>
              <a:t>Decay pipe design options</a:t>
            </a:r>
            <a:endParaRPr lang="en-US" sz="3600" dirty="0">
              <a:latin typeface="Arial Black" panose="020B0A040201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708" y="685800"/>
            <a:ext cx="4755292" cy="288243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05400" y="762000"/>
            <a:ext cx="2574798" cy="2692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708" y="3899362"/>
            <a:ext cx="4755292" cy="288243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9792" y="4019078"/>
            <a:ext cx="2506408" cy="261032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 rot="16200000">
            <a:off x="7170176" y="1933922"/>
            <a:ext cx="24881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Air filled/air cooled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 rot="16200000">
            <a:off x="7199190" y="5122679"/>
            <a:ext cx="24609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He filled/air cooled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480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Arial Black" pitchFamily="34" charset="0"/>
              </a:rPr>
              <a:t>U</a:t>
            </a:r>
            <a:r>
              <a:rPr lang="en-US" sz="3200" dirty="0" smtClean="0">
                <a:latin typeface="Arial Black" pitchFamily="34" charset="0"/>
              </a:rPr>
              <a:t>pstream decay pipe window</a:t>
            </a:r>
            <a:br>
              <a:rPr lang="en-US" sz="3200" dirty="0" smtClean="0">
                <a:latin typeface="Arial Black" pitchFamily="34" charset="0"/>
              </a:rPr>
            </a:br>
            <a:r>
              <a:rPr lang="en-US" sz="3200" dirty="0" smtClean="0">
                <a:latin typeface="Arial Black" pitchFamily="34" charset="0"/>
              </a:rPr>
              <a:t>for helium-filled decay pipe</a:t>
            </a:r>
            <a:endParaRPr lang="en-US" sz="3200" dirty="0">
              <a:latin typeface="Arial Black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724400" y="2149387"/>
            <a:ext cx="41910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The design allows 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removal and replacement of the window given the harsh operating environment </a:t>
            </a: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Wingdings" pitchFamily="2" charset="2"/>
              <a:buChar char="§"/>
            </a:pPr>
            <a:r>
              <a:rPr lang="en-US" sz="2000" dirty="0" smtClean="0">
                <a:latin typeface="Times New Roman"/>
                <a:ea typeface="Calibri"/>
              </a:rPr>
              <a:t>Beryllium </a:t>
            </a:r>
            <a:r>
              <a:rPr lang="en-US" sz="2000" dirty="0">
                <a:latin typeface="Times New Roman"/>
                <a:ea typeface="Calibri"/>
              </a:rPr>
              <a:t>central disk electron beam welded to </a:t>
            </a:r>
            <a:r>
              <a:rPr lang="en-US" sz="2000" dirty="0" smtClean="0">
                <a:latin typeface="Times New Roman"/>
                <a:ea typeface="Calibri"/>
              </a:rPr>
              <a:t>an </a:t>
            </a:r>
            <a:r>
              <a:rPr lang="en-US" sz="2000" dirty="0">
                <a:latin typeface="Times New Roman"/>
                <a:ea typeface="Calibri"/>
              </a:rPr>
              <a:t>aluminum transition region to fabricate a 1m-diameter window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393521"/>
            <a:ext cx="4328536" cy="4645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358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15962"/>
          </a:xfrm>
        </p:spPr>
        <p:txBody>
          <a:bodyPr>
            <a:normAutofit/>
          </a:bodyPr>
          <a:lstStyle/>
          <a:p>
            <a:r>
              <a:rPr lang="en-US" sz="3600" dirty="0" smtClean="0">
                <a:latin typeface="Arial Black" panose="020B0A04020102020204" pitchFamily="34" charset="0"/>
              </a:rPr>
              <a:t>Design strategy </a:t>
            </a:r>
            <a:r>
              <a:rPr lang="en-US" sz="3600" dirty="0" err="1" smtClean="0">
                <a:latin typeface="Arial Black" panose="020B0A04020102020204" pitchFamily="34" charset="0"/>
              </a:rPr>
              <a:t>vs</a:t>
            </a:r>
            <a:r>
              <a:rPr lang="en-US" sz="3600" dirty="0" smtClean="0">
                <a:latin typeface="Arial Black" panose="020B0A04020102020204" pitchFamily="34" charset="0"/>
              </a:rPr>
              <a:t> beam power</a:t>
            </a:r>
            <a:endParaRPr lang="en-US" sz="3600" dirty="0">
              <a:latin typeface="Arial Black" panose="020B0A04020102020204" pitchFamily="34" charset="0"/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4294967295"/>
          </p:nvPr>
        </p:nvSpPr>
        <p:spPr>
          <a:xfrm>
            <a:off x="152400" y="990600"/>
            <a:ext cx="8915400" cy="5562600"/>
          </a:xfrm>
        </p:spPr>
        <p:txBody>
          <a:bodyPr>
            <a:normAutofit fontScale="85000" lnSpcReduction="20000"/>
          </a:bodyPr>
          <a:lstStyle/>
          <a:p>
            <a:pPr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sz="33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33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esigned for 2.3 MW</a:t>
            </a:r>
            <a:r>
              <a:rPr lang="en-US" sz="33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startup</a:t>
            </a:r>
            <a:r>
              <a:rPr lang="en-US" sz="3300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lvl="1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the radiological shielding of enclosures</a:t>
            </a: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beam absorber</a:t>
            </a:r>
          </a:p>
          <a:p>
            <a:pPr lvl="1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decay 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pipe </a:t>
            </a: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cooling</a:t>
            </a:r>
          </a:p>
          <a:p>
            <a:pPr lvl="1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remote handling</a:t>
            </a: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radioactive 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ater 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system </a:t>
            </a: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piping</a:t>
            </a:r>
          </a:p>
          <a:p>
            <a:pPr lvl="0"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lang="en-US" sz="3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hat </a:t>
            </a:r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would have to be </a:t>
            </a:r>
            <a:r>
              <a:rPr lang="en-US" sz="3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re-evaluated or replaced as beam power increases beyond 700 kW: </a:t>
            </a:r>
            <a:endParaRPr lang="en-US" sz="3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57250" lvl="1" indent="-4572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Beam 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Profile Monitors in the Primary </a:t>
            </a: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Beam</a:t>
            </a:r>
          </a:p>
          <a:p>
            <a:pPr marL="857250" lvl="1" indent="-4572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Primary 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Beam Window, Baffle, Target, Horns and Target </a:t>
            </a: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&amp; Horn 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Instrumentation </a:t>
            </a: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arget and Horn alignment monitors 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and H</a:t>
            </a: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adron monitor) in Neutrino Beam </a:t>
            </a:r>
          </a:p>
          <a:p>
            <a:pPr marL="857250" lvl="1" indent="-4572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Upstream Decay Pipe window if helium in Decay Pipe</a:t>
            </a:r>
          </a:p>
          <a:p>
            <a:pPr marL="457200" indent="-457200"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R&amp;D is needed beyond 700 kW for </a:t>
            </a:r>
          </a:p>
          <a:p>
            <a:pPr marL="857250" lvl="1" indent="-4572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Primary beam window, target, horns, Hadron Monitor </a:t>
            </a:r>
          </a:p>
        </p:txBody>
      </p:sp>
    </p:spTree>
    <p:extLst>
      <p:ext uri="{BB962C8B-B14F-4D97-AF65-F5344CB8AC3E}">
        <p14:creationId xmlns:p14="http://schemas.microsoft.com/office/powerpoint/2010/main" val="2347583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686800" cy="715962"/>
          </a:xfrm>
        </p:spPr>
        <p:txBody>
          <a:bodyPr>
            <a:normAutofit/>
          </a:bodyPr>
          <a:lstStyle/>
          <a:p>
            <a:r>
              <a:rPr lang="en-US" sz="3200" dirty="0" smtClean="0">
                <a:latin typeface="Arial Black" panose="020B0A04020102020204" pitchFamily="34" charset="0"/>
              </a:rPr>
              <a:t>High power target and windows R&amp;D</a:t>
            </a:r>
            <a:endParaRPr lang="en-US" sz="3200" dirty="0">
              <a:latin typeface="Arial Black" panose="020B0A04020102020204" pitchFamily="34" charset="0"/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>
          <a:xfrm>
            <a:off x="1091700" y="990605"/>
            <a:ext cx="6833100" cy="1004908"/>
            <a:chOff x="533400" y="90065"/>
            <a:chExt cx="8232648" cy="1210733"/>
          </a:xfrm>
        </p:grpSpPr>
        <p:sp>
          <p:nvSpPr>
            <p:cNvPr id="4" name="TextBox 3"/>
            <p:cNvSpPr txBox="1"/>
            <p:nvPr/>
          </p:nvSpPr>
          <p:spPr>
            <a:xfrm>
              <a:off x="533400" y="90065"/>
              <a:ext cx="8232648" cy="1210733"/>
            </a:xfrm>
            <a:prstGeom prst="rect">
              <a:avLst/>
            </a:prstGeom>
            <a:solidFill>
              <a:srgbClr val="2C6FDA"/>
            </a:solidFill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square" lIns="1371600" rIns="1371600" rtlCol="0">
              <a:noAutofit/>
            </a:bodyPr>
            <a:lstStyle/>
            <a:p>
              <a:pPr algn="dist"/>
              <a:r>
                <a:rPr lang="en-US" sz="3600" dirty="0" err="1" smtClean="0">
                  <a:solidFill>
                    <a:schemeClr val="bg1"/>
                  </a:solidFill>
                  <a:effectLst>
                    <a:glow rad="165100">
                      <a:srgbClr val="FFF367">
                        <a:alpha val="65000"/>
                      </a:srgbClr>
                    </a:glow>
                  </a:effectLst>
                  <a:latin typeface="Franklin Gothic Medium"/>
                  <a:cs typeface="Franklin Gothic Medium"/>
                </a:rPr>
                <a:t>RaDIATE</a:t>
              </a:r>
              <a:endParaRPr lang="en-US" sz="3600" dirty="0" smtClean="0">
                <a:solidFill>
                  <a:schemeClr val="bg1"/>
                </a:solidFill>
                <a:effectLst>
                  <a:glow rad="165100">
                    <a:srgbClr val="FFF367">
                      <a:alpha val="65000"/>
                    </a:srgbClr>
                  </a:glow>
                </a:effectLst>
                <a:latin typeface="Franklin Gothic Medium"/>
                <a:cs typeface="Franklin Gothic Medium"/>
              </a:endParaRPr>
            </a:p>
            <a:p>
              <a:pPr algn="ctr"/>
              <a:r>
                <a:rPr lang="en-US" sz="2800" dirty="0" smtClean="0">
                  <a:solidFill>
                    <a:schemeClr val="bg1"/>
                  </a:solidFill>
                  <a:effectLst/>
                  <a:latin typeface="Candara"/>
                  <a:cs typeface="Candara"/>
                </a:rPr>
                <a:t>Collaboration</a:t>
              </a:r>
              <a:endParaRPr lang="en-US" sz="2800" dirty="0">
                <a:solidFill>
                  <a:schemeClr val="bg1"/>
                </a:solidFill>
                <a:effectLst/>
                <a:latin typeface="Candara"/>
                <a:cs typeface="Candara"/>
              </a:endParaRPr>
            </a:p>
          </p:txBody>
        </p:sp>
        <p:pic>
          <p:nvPicPr>
            <p:cNvPr id="5" name="Picture 4" descr="RaDIATE Red Transparent BG.png"/>
            <p:cNvPicPr>
              <a:picLocks noChangeAspect="1"/>
            </p:cNvPicPr>
            <p:nvPr/>
          </p:nvPicPr>
          <p:blipFill>
            <a:blip r:embed="rId2" cstate="email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37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7698" y="135468"/>
              <a:ext cx="910167" cy="1130485"/>
            </a:xfrm>
            <a:prstGeom prst="rect">
              <a:avLst/>
            </a:prstGeom>
          </p:spPr>
        </p:pic>
      </p:grpSp>
      <p:grpSp>
        <p:nvGrpSpPr>
          <p:cNvPr id="12" name="Group 11"/>
          <p:cNvGrpSpPr>
            <a:grpSpLocks noChangeAspect="1"/>
          </p:cNvGrpSpPr>
          <p:nvPr/>
        </p:nvGrpSpPr>
        <p:grpSpPr>
          <a:xfrm>
            <a:off x="1094867" y="2286000"/>
            <a:ext cx="6829933" cy="714588"/>
            <a:chOff x="228600" y="5501496"/>
            <a:chExt cx="8537449" cy="893235"/>
          </a:xfrm>
        </p:grpSpPr>
        <p:pic>
          <p:nvPicPr>
            <p:cNvPr id="7" name="Picture 6" descr="2218_ox_brand1_pos_rect.gif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52800" y="5509001"/>
              <a:ext cx="1752600" cy="544633"/>
            </a:xfrm>
            <a:prstGeom prst="rect">
              <a:avLst/>
            </a:prstGeom>
          </p:spPr>
        </p:pic>
        <p:pic>
          <p:nvPicPr>
            <p:cNvPr id="8" name="Picture 7" descr="pnnl image.png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52600" y="5715000"/>
              <a:ext cx="1600200" cy="679731"/>
            </a:xfrm>
            <a:prstGeom prst="rect">
              <a:avLst/>
            </a:prstGeom>
          </p:spPr>
        </p:pic>
        <p:pic>
          <p:nvPicPr>
            <p:cNvPr id="9" name="Picture 8" descr="FermiLogo.tif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600" y="5626989"/>
              <a:ext cx="2176428" cy="392811"/>
            </a:xfrm>
            <a:prstGeom prst="rect">
              <a:avLst/>
            </a:prstGeom>
          </p:spPr>
        </p:pic>
        <p:pic>
          <p:nvPicPr>
            <p:cNvPr id="10" name="Picture 9" descr="BNL Logo_Small.jpg"/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0400" y="5501496"/>
              <a:ext cx="1755649" cy="642851"/>
            </a:xfrm>
            <a:prstGeom prst="rect">
              <a:avLst/>
            </a:prstGeom>
          </p:spPr>
        </p:pic>
        <p:pic>
          <p:nvPicPr>
            <p:cNvPr id="11" name="Picture 10" descr="STFC Logo.tif"/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81600" y="5954706"/>
              <a:ext cx="1828800" cy="398003"/>
            </a:xfrm>
            <a:prstGeom prst="rect">
              <a:avLst/>
            </a:prstGeom>
          </p:spPr>
        </p:pic>
      </p:grpSp>
      <p:sp>
        <p:nvSpPr>
          <p:cNvPr id="13" name="TextBox 12"/>
          <p:cNvSpPr txBox="1"/>
          <p:nvPr/>
        </p:nvSpPr>
        <p:spPr>
          <a:xfrm>
            <a:off x="419443" y="3124200"/>
            <a:ext cx="864835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to generate new and useful materials data for application within the accelerator and fission/fusion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communities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 first stage </a:t>
            </a:r>
            <a:r>
              <a:rPr lang="en-US" sz="2400" dirty="0" smtClean="0"/>
              <a:t>exploratory </a:t>
            </a:r>
            <a:r>
              <a:rPr lang="en-US" sz="2400" dirty="0"/>
              <a:t>study is complete for Be, Tungsten and graphite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71499" y="4800600"/>
            <a:ext cx="826770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rgbClr val="C63A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Intensity Beam Single Pulse Test at CERN’s </a:t>
            </a:r>
            <a:r>
              <a:rPr lang="en-US" sz="2400" b="1" dirty="0" err="1">
                <a:solidFill>
                  <a:srgbClr val="C63A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HiRadMat</a:t>
            </a:r>
            <a:r>
              <a:rPr lang="en-US" sz="2400" b="1" dirty="0">
                <a:solidFill>
                  <a:srgbClr val="C63A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smtClean="0">
                <a:solidFill>
                  <a:srgbClr val="C63A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Facility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Planning to do single pulse beam tests on Be (and possibly other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materials)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for application to targets and beam windows 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304800" y="838200"/>
            <a:ext cx="8686800" cy="385566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304800" y="4800600"/>
            <a:ext cx="8686800" cy="1938992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554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838200"/>
          </a:xfrm>
        </p:spPr>
        <p:txBody>
          <a:bodyPr>
            <a:normAutofit fontScale="90000"/>
          </a:bodyPr>
          <a:lstStyle/>
          <a:p>
            <a:r>
              <a:rPr lang="en-US" sz="4000" b="1" dirty="0" smtClean="0">
                <a:latin typeface="Arial Black" panose="020B0A04020102020204" pitchFamily="34" charset="0"/>
                <a:cs typeface="Arial" panose="020B0604020202020204" pitchFamily="34" charset="0"/>
              </a:rPr>
              <a:t>Additional neutrino programs</a:t>
            </a:r>
            <a:endParaRPr lang="en-US" sz="4000" b="1" dirty="0"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6200" y="838200"/>
            <a:ext cx="8991600" cy="587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8E0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MINERvA</a:t>
            </a:r>
            <a:endParaRPr lang="en-US" sz="2400" b="1" dirty="0">
              <a:solidFill>
                <a:srgbClr val="8E085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NuMI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near hall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ν cross section measurements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400" b="1" dirty="0" err="1" smtClean="0">
                <a:solidFill>
                  <a:srgbClr val="2C71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MicroBooNE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 60 ton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fiducial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LAr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TPC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start data taking in spring 2014, located on the Booster Neutrino Beam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will test some of the important design aspects of large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LAr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TPCs 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will address the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MiniBooNE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excess as electrons or photons seen in neutrino mode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smtClean="0">
                <a:solidFill>
                  <a:srgbClr val="3129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LAr-1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smtClean="0">
                <a:solidFill>
                  <a:srgbClr val="D252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proposal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 arXiv:1309.7987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addresses sterile neutrinos, located on the Booster Neutrino Beam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 set of three detectors: LAr1-ND (40 ton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fiducial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) at 100 m,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MicroBooNE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at 470 m, LAr1-FD (1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kton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fiducial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) at 700 m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400" b="1" dirty="0" smtClean="0">
                <a:solidFill>
                  <a:srgbClr val="3C66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3C66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nuSTORM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smtClean="0">
                <a:solidFill>
                  <a:srgbClr val="D252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proposal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 Neutrinos from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STORed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Muons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 arXiv:1308.6822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electron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muon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neutrinos from the decay of a stored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muon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beam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will provide measurements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lang="el-G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ν</a:t>
            </a:r>
            <a:r>
              <a:rPr 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l-G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ν</a:t>
            </a:r>
            <a:r>
              <a:rPr lang="el-GR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μ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cross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sections with percent-level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precision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allows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searches for sterile neutrinos 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constitutes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first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step in the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development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muon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accelerators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1678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8200"/>
          </a:xfrm>
        </p:spPr>
        <p:txBody>
          <a:bodyPr>
            <a:normAutofit/>
          </a:bodyPr>
          <a:lstStyle/>
          <a:p>
            <a:r>
              <a:rPr lang="en-US" sz="4000" dirty="0" smtClean="0">
                <a:latin typeface="Arial Black" pitchFamily="34" charset="0"/>
              </a:rPr>
              <a:t>Summary</a:t>
            </a:r>
            <a:endParaRPr lang="en-US" sz="4000" dirty="0">
              <a:latin typeface="Arial Black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52400" y="914400"/>
            <a:ext cx="8763000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q"/>
            </a:pPr>
            <a:r>
              <a:rPr lang="en-US" sz="2000" dirty="0" smtClean="0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smtClean="0">
                <a:solidFill>
                  <a:srgbClr val="3B50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Upgrades to the accelerator complex and the </a:t>
            </a:r>
            <a:r>
              <a:rPr lang="en-US" sz="2400" b="1" dirty="0" err="1" smtClean="0">
                <a:solidFill>
                  <a:srgbClr val="3B50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NuMI</a:t>
            </a:r>
            <a:r>
              <a:rPr lang="en-US" sz="2400" b="1" dirty="0" smtClean="0">
                <a:solidFill>
                  <a:srgbClr val="3B50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3B50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beamline</a:t>
            </a:r>
            <a:r>
              <a:rPr lang="en-US" sz="2400" b="1" dirty="0" smtClean="0">
                <a:solidFill>
                  <a:srgbClr val="3B50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recently completed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presently at ~280 kW, commissioning the Recycler ring, increasing beam power, 700 kW operation expected in 2015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en-US" sz="2000" dirty="0" smtClean="0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9724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Fermilab</a:t>
            </a:r>
            <a:r>
              <a:rPr lang="en-US" sz="2400" b="1" dirty="0">
                <a:solidFill>
                  <a:srgbClr val="9724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plans to reorient the Project X program to have a goal of delivering &gt; 1 MW by </a:t>
            </a:r>
            <a:r>
              <a:rPr lang="en-US" sz="2400" b="1" dirty="0" smtClean="0">
                <a:solidFill>
                  <a:srgbClr val="9724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2025</a:t>
            </a:r>
            <a:endParaRPr lang="en-US" sz="2400" b="1" dirty="0">
              <a:solidFill>
                <a:srgbClr val="FF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itchFamily="2" charset="2"/>
              <a:buChar char="q"/>
            </a:pPr>
            <a:r>
              <a:rPr lang="en-US" sz="2000" dirty="0" smtClean="0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smtClean="0">
                <a:solidFill>
                  <a:srgbClr val="2C71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new long-baseline neutrino </a:t>
            </a:r>
            <a:r>
              <a:rPr lang="en-US" sz="2400" b="1" dirty="0" err="1" smtClean="0">
                <a:solidFill>
                  <a:srgbClr val="2C71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beamline</a:t>
            </a:r>
            <a:r>
              <a:rPr lang="en-US" sz="2400" b="1" dirty="0" smtClean="0">
                <a:solidFill>
                  <a:srgbClr val="2C71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is needed for the next generation neutrino oscillation experiment (LBNE) for unambiguous determination of the Mass Hierarchy and to possibly discover CP violation over a large range of CP violation </a:t>
            </a:r>
            <a:r>
              <a:rPr lang="el-GR" sz="2400" b="1" dirty="0" smtClean="0">
                <a:solidFill>
                  <a:srgbClr val="2C71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δ</a:t>
            </a:r>
            <a:endParaRPr lang="en-US" sz="2400" b="1" dirty="0" smtClean="0">
              <a:solidFill>
                <a:srgbClr val="2C719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itchFamily="2" charset="2"/>
              <a:buChar char="q"/>
            </a:pPr>
            <a:r>
              <a:rPr lang="en-US" sz="2400" b="1" dirty="0" smtClean="0">
                <a:solidFill>
                  <a:srgbClr val="C63A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LBNE </a:t>
            </a:r>
            <a:r>
              <a:rPr lang="en-US" sz="2400" b="1" dirty="0" err="1" smtClean="0">
                <a:solidFill>
                  <a:srgbClr val="C63A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Beamline</a:t>
            </a:r>
            <a:r>
              <a:rPr lang="en-US" sz="2400" b="1" dirty="0" smtClean="0">
                <a:solidFill>
                  <a:srgbClr val="C63A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>
                <a:solidFill>
                  <a:srgbClr val="C63A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conceptual design is complete </a:t>
            </a:r>
            <a:r>
              <a:rPr lang="en-US" sz="2400" b="1" dirty="0" smtClean="0">
                <a:solidFill>
                  <a:srgbClr val="C63A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700 kW beam power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Additional design and R&amp;D work is needed beyond 700 kW (beam windows, target, horns…)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itchFamily="2" charset="2"/>
              <a:buChar char="q"/>
            </a:pPr>
            <a:r>
              <a:rPr lang="en-US" sz="2400" b="1" dirty="0">
                <a:solidFill>
                  <a:srgbClr val="3282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Plenty of opportunities for international collaboration</a:t>
            </a:r>
            <a:endParaRPr lang="en-US" sz="2400" b="1" dirty="0" smtClean="0">
              <a:solidFill>
                <a:srgbClr val="328252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0057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"/>
            <a:ext cx="8817102" cy="3862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048000" y="152400"/>
            <a:ext cx="35718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NuMI</a:t>
            </a:r>
            <a:r>
              <a:rPr lang="en-US" sz="16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2005-2012</a:t>
            </a:r>
          </a:p>
          <a:p>
            <a:pPr algn="ctr"/>
            <a:r>
              <a:rPr lang="en-US" sz="1600" b="1" dirty="0" smtClean="0">
                <a:latin typeface="Arial" pitchFamily="34" charset="0"/>
                <a:cs typeface="Arial" pitchFamily="34" charset="0"/>
              </a:rPr>
              <a:t>1.56 ×</a:t>
            </a:r>
            <a:r>
              <a:rPr lang="en-US" sz="16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10</a:t>
            </a:r>
            <a:r>
              <a:rPr lang="en-US" sz="1600" b="1" baseline="30000" dirty="0" smtClean="0">
                <a:latin typeface="Arial" pitchFamily="34" charset="0"/>
                <a:cs typeface="Arial" pitchFamily="34" charset="0"/>
              </a:rPr>
              <a:t>21</a:t>
            </a:r>
            <a:r>
              <a:rPr lang="en-US" sz="16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protons</a:t>
            </a:r>
            <a:r>
              <a:rPr lang="en-US" sz="16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on</a:t>
            </a:r>
            <a:r>
              <a:rPr lang="en-US" sz="16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target</a:t>
            </a:r>
            <a:r>
              <a:rPr lang="en-US" sz="16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[POT</a:t>
            </a:r>
            <a:r>
              <a:rPr lang="en-US" sz="1600" b="1" dirty="0">
                <a:latin typeface="Arial" pitchFamily="34" charset="0"/>
                <a:cs typeface="Arial" pitchFamily="34" charset="0"/>
              </a:rPr>
              <a:t>]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4038600"/>
            <a:ext cx="7467600" cy="281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572909" y="4419600"/>
            <a:ext cx="16642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BNB 2004-2012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14400" y="769203"/>
            <a:ext cx="3200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009A00"/>
                </a:solidFill>
                <a:latin typeface="Arial" pitchFamily="34" charset="0"/>
                <a:cs typeface="Arial" pitchFamily="34" charset="0"/>
              </a:rPr>
              <a:t>Low energy neutrino mode</a:t>
            </a:r>
            <a:endParaRPr lang="en-US" sz="1600" b="1" dirty="0">
              <a:solidFill>
                <a:srgbClr val="009A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1600" b="1" dirty="0" smtClean="0">
                <a:solidFill>
                  <a:srgbClr val="DD0402"/>
                </a:solidFill>
                <a:latin typeface="Arial" pitchFamily="34" charset="0"/>
                <a:cs typeface="Arial" pitchFamily="34" charset="0"/>
              </a:rPr>
              <a:t>Special running conditions</a:t>
            </a:r>
            <a:endParaRPr lang="en-US" sz="1600" b="1" dirty="0">
              <a:solidFill>
                <a:srgbClr val="DD0402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1600" b="1" dirty="0" smtClean="0">
                <a:solidFill>
                  <a:srgbClr val="FF6600"/>
                </a:solidFill>
                <a:latin typeface="Arial" pitchFamily="34" charset="0"/>
                <a:cs typeface="Arial" pitchFamily="34" charset="0"/>
              </a:rPr>
              <a:t>Low energy antineutrino mode</a:t>
            </a:r>
            <a:endParaRPr lang="en-US" sz="16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1747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027" descr="test3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3" r="368" b="1122"/>
          <a:stretch>
            <a:fillRect/>
          </a:stretch>
        </p:blipFill>
        <p:spPr bwMode="auto">
          <a:xfrm>
            <a:off x="292100" y="914400"/>
            <a:ext cx="8547100" cy="2681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9" descr="D:\alberto\My Documents\My Talks\NuFact05\Beam configuration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3629311"/>
            <a:ext cx="2659571" cy="3152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beamflux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798052"/>
            <a:ext cx="3001427" cy="2907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92162"/>
          </a:xfrm>
        </p:spPr>
        <p:txBody>
          <a:bodyPr>
            <a:normAutofit/>
          </a:bodyPr>
          <a:lstStyle/>
          <a:p>
            <a:r>
              <a:rPr lang="en-US" sz="4000" dirty="0" err="1" smtClean="0">
                <a:latin typeface="Arial Black" pitchFamily="34" charset="0"/>
              </a:rPr>
              <a:t>NuMI</a:t>
            </a:r>
            <a:r>
              <a:rPr lang="en-US" sz="4000" dirty="0" smtClean="0">
                <a:latin typeface="Arial Black" pitchFamily="34" charset="0"/>
              </a:rPr>
              <a:t> </a:t>
            </a:r>
            <a:r>
              <a:rPr lang="en-US" sz="4000" dirty="0" err="1" smtClean="0">
                <a:latin typeface="Arial Black" pitchFamily="34" charset="0"/>
              </a:rPr>
              <a:t>beamline</a:t>
            </a:r>
            <a:endParaRPr lang="en-US" sz="4000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2379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274638"/>
            <a:ext cx="8458200" cy="487362"/>
          </a:xfrm>
        </p:spPr>
        <p:txBody>
          <a:bodyPr>
            <a:noAutofit/>
          </a:bodyPr>
          <a:lstStyle/>
          <a:p>
            <a:pPr eaLnBrk="1" hangingPunct="1"/>
            <a:r>
              <a:rPr lang="en-US" sz="3600" b="1" dirty="0" smtClean="0">
                <a:latin typeface="Arial Black" pitchFamily="34" charset="0"/>
              </a:rPr>
              <a:t>Accelerator upgrade plan</a:t>
            </a:r>
          </a:p>
        </p:txBody>
      </p:sp>
      <p:sp>
        <p:nvSpPr>
          <p:cNvPr id="11268" name="Text Box 3"/>
          <p:cNvSpPr txBox="1">
            <a:spLocks noChangeArrowheads="1"/>
          </p:cNvSpPr>
          <p:nvPr/>
        </p:nvSpPr>
        <p:spPr bwMode="auto">
          <a:xfrm>
            <a:off x="380246" y="914400"/>
            <a:ext cx="8534400" cy="57554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342900" lvl="0" indent="-34290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2060"/>
              </a:buClr>
              <a:buFont typeface="Wingdings" pitchFamily="2" charset="2"/>
              <a:buChar char="q"/>
            </a:pPr>
            <a:r>
              <a:rPr lang="en-US" dirty="0">
                <a:solidFill>
                  <a:srgbClr val="D60093"/>
                </a:solidFill>
                <a:latin typeface="Arial" pitchFamily="34" charset="0"/>
                <a:cs typeface="Arial" pitchFamily="34" charset="0"/>
              </a:rPr>
              <a:t>Main Injector (MI) </a:t>
            </a:r>
            <a:r>
              <a:rPr lang="en-US" dirty="0">
                <a:solidFill>
                  <a:srgbClr val="CC3399"/>
                </a:solidFill>
                <a:latin typeface="Arial" pitchFamily="34" charset="0"/>
                <a:cs typeface="Arial" pitchFamily="34" charset="0"/>
              </a:rPr>
              <a:t>is a rapid cycling accelerator at 120 </a:t>
            </a:r>
            <a:r>
              <a:rPr lang="en-US" dirty="0" err="1">
                <a:solidFill>
                  <a:srgbClr val="CC3399"/>
                </a:solidFill>
                <a:latin typeface="Arial" pitchFamily="34" charset="0"/>
                <a:cs typeface="Arial" pitchFamily="34" charset="0"/>
              </a:rPr>
              <a:t>GeV</a:t>
            </a:r>
            <a:endParaRPr lang="en-US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800100" lvl="1" indent="-34290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2060"/>
              </a:buClr>
              <a:buFont typeface="Wingdings" pitchFamily="2" charset="2"/>
              <a:buChar char="§"/>
            </a:pPr>
            <a:r>
              <a:rPr lang="en-US" sz="18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Booster batches injected into MI at 15 Hz</a:t>
            </a:r>
          </a:p>
          <a:p>
            <a:pPr marL="800100" lvl="1" indent="-34290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2060"/>
              </a:buClr>
              <a:buFont typeface="Wingdings" pitchFamily="2" charset="2"/>
              <a:buChar char="§"/>
            </a:pPr>
            <a:r>
              <a:rPr lang="en-US" sz="18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MI is 7 times the circumference of the </a:t>
            </a:r>
            <a:r>
              <a:rPr lang="en-US" sz="18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Booster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</a:p>
          <a:p>
            <a:pPr marL="342900" indent="-342900" eaLnBrk="1" fontAlgn="base" hangingPunct="1">
              <a:spcBef>
                <a:spcPct val="0"/>
              </a:spcBef>
              <a:spcAft>
                <a:spcPct val="0"/>
              </a:spcAft>
              <a:buClr>
                <a:srgbClr val="333399"/>
              </a:buClr>
              <a:buFont typeface="Wingdings" pitchFamily="2" charset="2"/>
              <a:buChar char="q"/>
            </a:pPr>
            <a:r>
              <a:rPr lang="en-US" dirty="0" smtClean="0">
                <a:solidFill>
                  <a:srgbClr val="CC3399"/>
                </a:solidFill>
              </a:rPr>
              <a:t>Using</a:t>
            </a:r>
            <a:r>
              <a:rPr lang="en-US" dirty="0" smtClean="0">
                <a:solidFill>
                  <a:srgbClr val="CC3399"/>
                </a:solidFill>
                <a:sym typeface="Symbol" pitchFamily="18" charset="2"/>
              </a:rPr>
              <a:t> the Recycler to accumulate protons from the Booster while MI is accelerating, saves 0.4 s for each 6 Booster batches injected</a:t>
            </a:r>
          </a:p>
          <a:p>
            <a:pPr marL="342900" indent="-342900" eaLnBrk="1" fontAlgn="base" hangingPunct="1">
              <a:spcBef>
                <a:spcPct val="0"/>
              </a:spcBef>
              <a:spcAft>
                <a:spcPct val="0"/>
              </a:spcAft>
              <a:buClr>
                <a:srgbClr val="333399"/>
              </a:buClr>
              <a:buFont typeface="Wingdings" pitchFamily="2" charset="2"/>
              <a:buChar char="q"/>
            </a:pPr>
            <a:r>
              <a:rPr lang="en-US" dirty="0" smtClean="0">
                <a:solidFill>
                  <a:srgbClr val="0000FF"/>
                </a:solidFill>
                <a:sym typeface="Symbol" pitchFamily="18" charset="2"/>
              </a:rPr>
              <a:t> Recycler momentum aperture large enough to allow slip-stacking operation in Recycler, for up to 12 Booster batches injected</a:t>
            </a:r>
          </a:p>
          <a:p>
            <a:pPr marL="800100" lvl="1" indent="-342900" eaLnBrk="1" fontAlgn="base" hangingPunct="1">
              <a:spcBef>
                <a:spcPct val="0"/>
              </a:spcBef>
              <a:spcAft>
                <a:spcPct val="0"/>
              </a:spcAft>
              <a:buClr>
                <a:srgbClr val="333399"/>
              </a:buClr>
              <a:buFont typeface="Wingdings" pitchFamily="2" charset="2"/>
              <a:buChar char="§"/>
            </a:pPr>
            <a:r>
              <a:rPr lang="en-US" sz="1800" b="1" dirty="0" smtClean="0">
                <a:solidFill>
                  <a:srgbClr val="000000"/>
                </a:solidFill>
                <a:sym typeface="Symbol" pitchFamily="18" charset="2"/>
              </a:rPr>
              <a:t>6 batches are slipped with respect to the other 6 and, at the time they line up, they are extracted to MI in a single turn and there re-captured and accelerated</a:t>
            </a:r>
          </a:p>
          <a:p>
            <a:pPr marL="800100" lvl="1" indent="-342900" eaLnBrk="1" fontAlgn="base" hangingPunct="1">
              <a:spcBef>
                <a:spcPct val="0"/>
              </a:spcBef>
              <a:spcAft>
                <a:spcPct val="0"/>
              </a:spcAft>
              <a:buClr>
                <a:srgbClr val="333399"/>
              </a:buClr>
              <a:buFont typeface="Wingdings" pitchFamily="2" charset="2"/>
              <a:buChar char="§"/>
            </a:pPr>
            <a:r>
              <a:rPr lang="en-US" sz="1800" b="1" dirty="0" smtClean="0">
                <a:solidFill>
                  <a:srgbClr val="000000"/>
                </a:solidFill>
                <a:sym typeface="Symbol" pitchFamily="18" charset="2"/>
              </a:rPr>
              <a:t>MI will run at its design acceleration rate of 240 </a:t>
            </a:r>
            <a:r>
              <a:rPr lang="en-US" sz="1800" b="1" dirty="0" err="1" smtClean="0">
                <a:solidFill>
                  <a:srgbClr val="000000"/>
                </a:solidFill>
                <a:sym typeface="Symbol" pitchFamily="18" charset="2"/>
              </a:rPr>
              <a:t>GeV</a:t>
            </a:r>
            <a:r>
              <a:rPr lang="en-US" sz="1800" b="1" dirty="0" smtClean="0">
                <a:solidFill>
                  <a:srgbClr val="000000"/>
                </a:solidFill>
                <a:sym typeface="Symbol" pitchFamily="18" charset="2"/>
              </a:rPr>
              <a:t>/s (1.333 s cycle time)</a:t>
            </a:r>
          </a:p>
          <a:p>
            <a:pPr marL="800100" lvl="1" indent="-342900" eaLnBrk="1" fontAlgn="base" hangingPunct="1">
              <a:spcBef>
                <a:spcPct val="0"/>
              </a:spcBef>
              <a:spcAft>
                <a:spcPct val="0"/>
              </a:spcAft>
              <a:buClr>
                <a:srgbClr val="333399"/>
              </a:buClr>
              <a:buFont typeface="Wingdings" pitchFamily="2" charset="2"/>
              <a:buChar char="§"/>
            </a:pPr>
            <a:r>
              <a:rPr lang="en-US" dirty="0" smtClean="0">
                <a:solidFill>
                  <a:srgbClr val="000000"/>
                </a:solidFill>
                <a:sym typeface="Symbol" pitchFamily="18" charset="2"/>
              </a:rPr>
              <a:t>4.3</a:t>
            </a:r>
            <a:r>
              <a:rPr lang="en-US" dirty="0" smtClean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×10</a:t>
            </a:r>
            <a:r>
              <a:rPr lang="en-US" baseline="30000" dirty="0" smtClean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12 </a:t>
            </a:r>
            <a:r>
              <a:rPr lang="en-US" dirty="0" smtClean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p/batch, 95% slip-stacking efficiency</a:t>
            </a:r>
          </a:p>
          <a:p>
            <a:pPr marL="800100" lvl="1" indent="-342900" eaLnBrk="1" fontAlgn="base" hangingPunct="1">
              <a:spcBef>
                <a:spcPct val="0"/>
              </a:spcBef>
              <a:spcAft>
                <a:spcPct val="0"/>
              </a:spcAft>
              <a:buClr>
                <a:srgbClr val="333399"/>
              </a:buClr>
              <a:buFont typeface="Wingdings" pitchFamily="2" charset="2"/>
              <a:buChar char="§"/>
            </a:pPr>
            <a:r>
              <a:rPr lang="en-US" sz="2400" dirty="0" smtClean="0">
                <a:solidFill>
                  <a:srgbClr val="FF0000"/>
                </a:solidFill>
                <a:sym typeface="Symbol" pitchFamily="18" charset="2"/>
              </a:rPr>
              <a:t>4.9</a:t>
            </a:r>
            <a:r>
              <a:rPr lang="en-US" sz="2400" dirty="0" smtClean="0">
                <a:solidFill>
                  <a:srgbClr val="FF0000"/>
                </a:solidFill>
              </a:rPr>
              <a:t>×10</a:t>
            </a:r>
            <a:r>
              <a:rPr lang="en-US" sz="2400" baseline="30000" dirty="0" smtClean="0">
                <a:solidFill>
                  <a:srgbClr val="FF0000"/>
                </a:solidFill>
              </a:rPr>
              <a:t>13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ppp</a:t>
            </a:r>
            <a:r>
              <a:rPr lang="en-US" sz="2400" dirty="0" smtClean="0">
                <a:solidFill>
                  <a:srgbClr val="FF0000"/>
                </a:solidFill>
              </a:rPr>
              <a:t> at 120 </a:t>
            </a:r>
            <a:r>
              <a:rPr lang="en-US" sz="2400" dirty="0" err="1" smtClean="0">
                <a:solidFill>
                  <a:srgbClr val="FF0000"/>
                </a:solidFill>
              </a:rPr>
              <a:t>GeV</a:t>
            </a:r>
            <a:r>
              <a:rPr lang="en-US" sz="2400" dirty="0" smtClean="0">
                <a:solidFill>
                  <a:srgbClr val="FF0000"/>
                </a:solidFill>
              </a:rPr>
              <a:t> every 1.333 s </a:t>
            </a:r>
            <a:r>
              <a:rPr lang="en-US" sz="2400" dirty="0" smtClean="0">
                <a:solidFill>
                  <a:srgbClr val="FF0000"/>
                </a:solidFill>
                <a:sym typeface="Symbol" pitchFamily="18" charset="2"/>
              </a:rPr>
              <a:t> 700 kW</a:t>
            </a:r>
          </a:p>
          <a:p>
            <a:pPr marL="342900" indent="-342900" eaLnBrk="1" fontAlgn="base" hangingPunct="1">
              <a:spcBef>
                <a:spcPct val="0"/>
              </a:spcBef>
              <a:spcAft>
                <a:spcPct val="0"/>
              </a:spcAft>
              <a:buClr>
                <a:srgbClr val="333399"/>
              </a:buClr>
              <a:buFont typeface="Wingdings" pitchFamily="2" charset="2"/>
              <a:buChar char="q"/>
            </a:pPr>
            <a:r>
              <a:rPr lang="en-US" sz="2400" b="1" dirty="0" smtClean="0">
                <a:solidFill>
                  <a:srgbClr val="CC3399"/>
                </a:solidFill>
                <a:sym typeface="Symbol" pitchFamily="18" charset="2"/>
              </a:rPr>
              <a:t>New Recycler injection line, new transfer lines MI-Recycler, new 53 MHz RF system &amp; instrumentation in Recycler, 2 additional RF stations in MI</a:t>
            </a:r>
          </a:p>
          <a:p>
            <a:pPr marL="342900" indent="-342900" eaLnBrk="1" fontAlgn="base" hangingPunct="1">
              <a:spcBef>
                <a:spcPct val="0"/>
              </a:spcBef>
              <a:spcAft>
                <a:spcPct val="0"/>
              </a:spcAft>
              <a:buClr>
                <a:srgbClr val="333399"/>
              </a:buClr>
              <a:buFont typeface="Wingdings" pitchFamily="2" charset="2"/>
              <a:buChar char="q"/>
            </a:pPr>
            <a:r>
              <a:rPr lang="en-US" sz="2400" b="1" dirty="0" smtClean="0">
                <a:solidFill>
                  <a:srgbClr val="90246C"/>
                </a:solidFill>
                <a:sym typeface="Symbol" pitchFamily="18" charset="2"/>
              </a:rPr>
              <a:t>Proton Source improvements</a:t>
            </a:r>
          </a:p>
        </p:txBody>
      </p:sp>
    </p:spTree>
    <p:extLst>
      <p:ext uri="{BB962C8B-B14F-4D97-AF65-F5344CB8AC3E}">
        <p14:creationId xmlns:p14="http://schemas.microsoft.com/office/powerpoint/2010/main" val="1934200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Autofit/>
          </a:bodyPr>
          <a:lstStyle/>
          <a:p>
            <a:r>
              <a:rPr lang="en-US" sz="3600" dirty="0" err="1" smtClean="0">
                <a:latin typeface="Arial Black" panose="020B0A04020102020204" pitchFamily="34" charset="0"/>
              </a:rPr>
              <a:t>Muon</a:t>
            </a:r>
            <a:r>
              <a:rPr lang="en-US" sz="3600" dirty="0" smtClean="0">
                <a:latin typeface="Arial Black" panose="020B0A04020102020204" pitchFamily="34" charset="0"/>
              </a:rPr>
              <a:t> Monitor System</a:t>
            </a:r>
            <a:endParaRPr lang="en-US" sz="3600" dirty="0">
              <a:latin typeface="Arial Black" panose="020B0A04020102020204" pitchFamily="34" charset="0"/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0" y="1676400"/>
            <a:ext cx="8623541" cy="4790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31724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74638"/>
            <a:ext cx="8534400" cy="715962"/>
          </a:xfrm>
        </p:spPr>
        <p:txBody>
          <a:bodyPr>
            <a:normAutofit/>
          </a:bodyPr>
          <a:lstStyle/>
          <a:p>
            <a:r>
              <a:rPr lang="en-US" sz="3200" b="1" dirty="0">
                <a:latin typeface="Arial Black" pitchFamily="34" charset="0"/>
              </a:rPr>
              <a:t>Accelerator Complex reconfiguration</a:t>
            </a:r>
            <a:endParaRPr lang="en-US" sz="3200" dirty="0">
              <a:latin typeface="Arial Black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81001" y="5045095"/>
            <a:ext cx="838200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tx1"/>
              </a:buClr>
              <a:buFont typeface="Wingdings" pitchFamily="2" charset="2"/>
              <a:buChar char="§"/>
            </a:pPr>
            <a:r>
              <a:rPr lang="en-US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With the conclusion of the Collider program, we can use the Recycler as a proton pre-injector to Main Injector, thus saving injection time</a:t>
            </a:r>
          </a:p>
          <a:p>
            <a:pPr marL="285750" indent="-285750">
              <a:buClr>
                <a:schemeClr val="tx1"/>
              </a:buClr>
              <a:buFont typeface="Wingdings" pitchFamily="2" charset="2"/>
              <a:buChar char="§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A shutdown, from May 2012 to August 2013, to reconfigure the accelerator complex and to upgrade the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NuMI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beamline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just completed</a:t>
            </a:r>
          </a:p>
          <a:p>
            <a:pPr marL="285750" indent="-285750">
              <a:buClr>
                <a:schemeClr val="tx1"/>
              </a:buClr>
              <a:buFont typeface="Wingdings" pitchFamily="2" charset="2"/>
              <a:buChar char="§"/>
            </a:pPr>
            <a:r>
              <a:rPr lang="en-US" sz="20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The upgrades will allow 700 kW on the </a:t>
            </a:r>
            <a:r>
              <a:rPr lang="en-US" sz="20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NuMI</a:t>
            </a:r>
            <a:r>
              <a:rPr lang="en-US" sz="20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target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6232" y="990600"/>
            <a:ext cx="3404426" cy="389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Group 13"/>
          <p:cNvGrpSpPr>
            <a:grpSpLocks noChangeAspect="1"/>
          </p:cNvGrpSpPr>
          <p:nvPr/>
        </p:nvGrpSpPr>
        <p:grpSpPr>
          <a:xfrm>
            <a:off x="304800" y="1567091"/>
            <a:ext cx="4131736" cy="2776309"/>
            <a:chOff x="2209800" y="1154664"/>
            <a:chExt cx="4978002" cy="3344950"/>
          </a:xfrm>
        </p:grpSpPr>
        <p:grpSp>
          <p:nvGrpSpPr>
            <p:cNvPr id="15" name="Group 14"/>
            <p:cNvGrpSpPr>
              <a:grpSpLocks noChangeAspect="1"/>
            </p:cNvGrpSpPr>
            <p:nvPr/>
          </p:nvGrpSpPr>
          <p:grpSpPr>
            <a:xfrm>
              <a:off x="2209800" y="1154664"/>
              <a:ext cx="4978002" cy="3344950"/>
              <a:chOff x="4586288" y="742712"/>
              <a:chExt cx="4405312" cy="2960132"/>
            </a:xfrm>
          </p:grpSpPr>
          <p:pic>
            <p:nvPicPr>
              <p:cNvPr id="17" name="Picture 6" descr="Q102 region looking D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86288" y="751519"/>
                <a:ext cx="4405312" cy="292417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8" name="Text Box 8"/>
              <p:cNvSpPr txBox="1">
                <a:spLocks noChangeArrowheads="1"/>
              </p:cNvSpPr>
              <p:nvPr/>
            </p:nvSpPr>
            <p:spPr bwMode="auto">
              <a:xfrm>
                <a:off x="5348288" y="3333512"/>
                <a:ext cx="1364476" cy="3693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b="1" dirty="0">
                    <a:solidFill>
                      <a:srgbClr val="FF00FF"/>
                    </a:solidFill>
                    <a:latin typeface="Arial Black" pitchFamily="34" charset="0"/>
                  </a:rPr>
                  <a:t>MI tunnel</a:t>
                </a:r>
              </a:p>
            </p:txBody>
          </p:sp>
          <p:sp>
            <p:nvSpPr>
              <p:cNvPr id="19" name="Text Box 15"/>
              <p:cNvSpPr txBox="1">
                <a:spLocks noChangeArrowheads="1"/>
              </p:cNvSpPr>
              <p:nvPr/>
            </p:nvSpPr>
            <p:spPr bwMode="auto">
              <a:xfrm>
                <a:off x="4814888" y="2895600"/>
                <a:ext cx="1851789" cy="3693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b="1" dirty="0">
                    <a:latin typeface="Arial Black" pitchFamily="34" charset="0"/>
                  </a:rPr>
                  <a:t>Main Injector</a:t>
                </a:r>
              </a:p>
            </p:txBody>
          </p:sp>
          <p:sp>
            <p:nvSpPr>
              <p:cNvPr id="20" name="Text Box 16"/>
              <p:cNvSpPr txBox="1">
                <a:spLocks noChangeArrowheads="1"/>
              </p:cNvSpPr>
              <p:nvPr/>
            </p:nvSpPr>
            <p:spPr bwMode="auto">
              <a:xfrm>
                <a:off x="4814888" y="1276112"/>
                <a:ext cx="1377300" cy="3693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b="1" dirty="0" err="1">
                    <a:solidFill>
                      <a:srgbClr val="FF00FF"/>
                    </a:solidFill>
                    <a:latin typeface="Arial Black" pitchFamily="34" charset="0"/>
                  </a:rPr>
                  <a:t>NuMI</a:t>
                </a:r>
                <a:r>
                  <a:rPr lang="en-US" b="1" dirty="0">
                    <a:solidFill>
                      <a:srgbClr val="FF00FF"/>
                    </a:solidFill>
                    <a:latin typeface="Arial Black" pitchFamily="34" charset="0"/>
                  </a:rPr>
                  <a:t> line</a:t>
                </a:r>
              </a:p>
            </p:txBody>
          </p:sp>
          <p:sp>
            <p:nvSpPr>
              <p:cNvPr id="21" name="Text Box 17"/>
              <p:cNvSpPr txBox="1">
                <a:spLocks noChangeArrowheads="1"/>
              </p:cNvSpPr>
              <p:nvPr/>
            </p:nvSpPr>
            <p:spPr bwMode="auto">
              <a:xfrm>
                <a:off x="6125016" y="742712"/>
                <a:ext cx="1280672" cy="3693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b="1" dirty="0">
                    <a:latin typeface="Arial Black" pitchFamily="34" charset="0"/>
                  </a:rPr>
                  <a:t>Recycler</a:t>
                </a:r>
              </a:p>
            </p:txBody>
          </p:sp>
          <p:sp>
            <p:nvSpPr>
              <p:cNvPr id="22" name="Line 18"/>
              <p:cNvSpPr>
                <a:spLocks noChangeShapeType="1"/>
              </p:cNvSpPr>
              <p:nvPr/>
            </p:nvSpPr>
            <p:spPr bwMode="auto">
              <a:xfrm flipV="1">
                <a:off x="5348288" y="2590800"/>
                <a:ext cx="685800" cy="38100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" name="Line 20"/>
              <p:cNvSpPr>
                <a:spLocks noChangeShapeType="1"/>
              </p:cNvSpPr>
              <p:nvPr/>
            </p:nvSpPr>
            <p:spPr bwMode="auto">
              <a:xfrm>
                <a:off x="5691188" y="1645444"/>
                <a:ext cx="1181100" cy="411956"/>
              </a:xfrm>
              <a:prstGeom prst="line">
                <a:avLst/>
              </a:prstGeom>
              <a:noFill/>
              <a:ln w="28575">
                <a:solidFill>
                  <a:srgbClr val="FF00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cxnSp>
          <p:nvCxnSpPr>
            <p:cNvPr id="16" name="Straight Arrow Connector 15"/>
            <p:cNvCxnSpPr/>
            <p:nvPr/>
          </p:nvCxnSpPr>
          <p:spPr>
            <a:xfrm>
              <a:off x="5334000" y="1363336"/>
              <a:ext cx="1226324" cy="335048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TextBox 11"/>
          <p:cNvSpPr txBox="1"/>
          <p:nvPr/>
        </p:nvSpPr>
        <p:spPr>
          <a:xfrm rot="16200000">
            <a:off x="7936468" y="1833713"/>
            <a:ext cx="1146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Recycler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 rot="16200000">
            <a:off x="7686400" y="3737900"/>
            <a:ext cx="1608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Main Injector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3346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 charset="0"/>
              </a:rPr>
              <a:t>	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4572000" y="1905000"/>
            <a:ext cx="3962400" cy="438943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74320" indent="-274320" fontAlgn="auto"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Char char=""/>
              <a:defRPr/>
            </a:pPr>
            <a:endParaRPr lang="en-US" sz="2600" dirty="0">
              <a:latin typeface="+mn-lt"/>
              <a:ea typeface="+mn-ea"/>
              <a:cs typeface="+mn-cs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4572000" y="1981200"/>
            <a:ext cx="3962400" cy="438943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74320" indent="-274320" fontAlgn="auto"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Char char=""/>
              <a:defRPr/>
            </a:pPr>
            <a:endParaRPr lang="en-US" sz="2600" dirty="0">
              <a:latin typeface="+mn-lt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219200"/>
            <a:ext cx="4343206" cy="3556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9746" y="1143000"/>
            <a:ext cx="4585654" cy="354159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426262" y="1295400"/>
            <a:ext cx="91713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latin typeface="+mj-lt"/>
              </a:rPr>
              <a:t>Mary </a:t>
            </a:r>
            <a:r>
              <a:rPr lang="en-US" sz="1200" dirty="0" err="1">
                <a:latin typeface="+mj-lt"/>
              </a:rPr>
              <a:t>Bishai</a:t>
            </a:r>
            <a:endParaRPr lang="en-US" sz="1200" dirty="0">
              <a:latin typeface="+mj-lt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81000" y="4953000"/>
            <a:ext cx="84582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dirty="0" smtClean="0">
                <a:latin typeface="+mj-lt"/>
              </a:rPr>
              <a:t>Large sensitivity to MH at the 1</a:t>
            </a:r>
            <a:r>
              <a:rPr lang="en-US" sz="2000" baseline="30000" dirty="0" smtClean="0">
                <a:latin typeface="+mj-lt"/>
              </a:rPr>
              <a:t>st</a:t>
            </a:r>
            <a:r>
              <a:rPr lang="en-US" sz="2000" dirty="0" smtClean="0">
                <a:latin typeface="+mj-lt"/>
              </a:rPr>
              <a:t> oscillation maximum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dirty="0" smtClean="0">
                <a:latin typeface="+mj-lt"/>
              </a:rPr>
              <a:t>Large CP violation effects at the 2</a:t>
            </a:r>
            <a:r>
              <a:rPr lang="en-US" sz="2000" baseline="30000" dirty="0" smtClean="0">
                <a:latin typeface="+mj-lt"/>
              </a:rPr>
              <a:t>nd</a:t>
            </a:r>
            <a:r>
              <a:rPr lang="en-US" sz="2000" dirty="0" smtClean="0">
                <a:latin typeface="+mj-lt"/>
              </a:rPr>
              <a:t> oscillation maximum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dirty="0" smtClean="0">
                <a:latin typeface="+mj-lt"/>
              </a:rPr>
              <a:t>2</a:t>
            </a:r>
            <a:r>
              <a:rPr lang="en-US" sz="2000" baseline="30000" dirty="0" smtClean="0">
                <a:latin typeface="+mj-lt"/>
              </a:rPr>
              <a:t>nd</a:t>
            </a:r>
            <a:r>
              <a:rPr lang="en-US" sz="2000" dirty="0" smtClean="0">
                <a:latin typeface="+mj-lt"/>
              </a:rPr>
              <a:t> oscillation maximum must be in an accessible energy range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dirty="0" smtClean="0">
                <a:latin typeface="+mj-lt"/>
              </a:rPr>
              <a:t>Optimum </a:t>
            </a:r>
            <a:r>
              <a:rPr lang="en-US" sz="2000" dirty="0">
                <a:latin typeface="+mj-lt"/>
              </a:rPr>
              <a:t>is achieved when the asymmetry due to the matter effect is larger than the largest CP effect, but does not saturate the total </a:t>
            </a:r>
            <a:r>
              <a:rPr lang="en-US" sz="2000" dirty="0" smtClean="0">
                <a:latin typeface="+mj-lt"/>
              </a:rPr>
              <a:t>asymmetry</a:t>
            </a:r>
            <a:endParaRPr lang="en-US" sz="2000" dirty="0">
              <a:latin typeface="+mj-lt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 flipV="1">
            <a:off x="3200400" y="2910368"/>
            <a:ext cx="0" cy="1447800"/>
          </a:xfrm>
          <a:prstGeom prst="line">
            <a:avLst/>
          </a:prstGeom>
          <a:ln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Right Brace 1"/>
          <p:cNvSpPr/>
          <p:nvPr/>
        </p:nvSpPr>
        <p:spPr>
          <a:xfrm>
            <a:off x="3214511" y="3505200"/>
            <a:ext cx="152400" cy="762000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3298780" y="3516868"/>
            <a:ext cx="112082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+mj-lt"/>
              </a:rPr>
              <a:t>CP</a:t>
            </a:r>
            <a:br>
              <a:rPr lang="en-US" sz="1600" dirty="0" smtClean="0">
                <a:latin typeface="+mj-lt"/>
              </a:rPr>
            </a:br>
            <a:r>
              <a:rPr lang="en-US" sz="1600" dirty="0" smtClean="0">
                <a:latin typeface="+mj-lt"/>
              </a:rPr>
              <a:t>asymmetry</a:t>
            </a:r>
            <a:br>
              <a:rPr lang="en-US" sz="1600" dirty="0" smtClean="0">
                <a:latin typeface="+mj-lt"/>
              </a:rPr>
            </a:br>
            <a:r>
              <a:rPr lang="en-US" sz="1600" dirty="0" smtClean="0">
                <a:latin typeface="+mj-lt"/>
              </a:rPr>
              <a:t>in vacuum</a:t>
            </a:r>
            <a:endParaRPr lang="en-US" sz="1600" dirty="0">
              <a:latin typeface="+mj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505052" y="2362200"/>
            <a:ext cx="76214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+mj-lt"/>
              </a:rPr>
              <a:t>Matter</a:t>
            </a:r>
            <a:br>
              <a:rPr lang="en-US" sz="1600" dirty="0" smtClean="0">
                <a:latin typeface="+mj-lt"/>
              </a:rPr>
            </a:br>
            <a:r>
              <a:rPr lang="en-US" sz="1600" dirty="0" smtClean="0">
                <a:latin typeface="+mj-lt"/>
              </a:rPr>
              <a:t>effect</a:t>
            </a:r>
            <a:br>
              <a:rPr lang="en-US" sz="1600" dirty="0" smtClean="0">
                <a:latin typeface="+mj-lt"/>
              </a:rPr>
            </a:br>
            <a:r>
              <a:rPr lang="en-US" sz="1600" dirty="0" smtClean="0">
                <a:latin typeface="+mj-lt"/>
              </a:rPr>
              <a:t>only</a:t>
            </a:r>
            <a:endParaRPr lang="en-US" sz="1600" dirty="0">
              <a:latin typeface="+mj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828800" y="152400"/>
            <a:ext cx="57167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3B5067"/>
                </a:solidFill>
                <a:latin typeface="Arial Black" panose="020B0A04020102020204" pitchFamily="34" charset="0"/>
              </a:rPr>
              <a:t>Baseline </a:t>
            </a:r>
            <a:r>
              <a:rPr lang="en-US" sz="3600" b="1" dirty="0">
                <a:solidFill>
                  <a:srgbClr val="3B5067"/>
                </a:solidFill>
                <a:latin typeface="Arial Black" panose="020B0A04020102020204" pitchFamily="34" charset="0"/>
              </a:rPr>
              <a:t>Optimization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547697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6576" y="1270590"/>
            <a:ext cx="5321300" cy="253076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5000" y="4139132"/>
            <a:ext cx="5562600" cy="2642668"/>
          </a:xfrm>
          <a:prstGeom prst="rect">
            <a:avLst/>
          </a:prstGeom>
        </p:spPr>
      </p:pic>
      <p:sp>
        <p:nvSpPr>
          <p:cNvPr id="57347" name="Title 2"/>
          <p:cNvSpPr>
            <a:spLocks noGrp="1"/>
          </p:cNvSpPr>
          <p:nvPr>
            <p:ph type="title"/>
          </p:nvPr>
        </p:nvSpPr>
        <p:spPr>
          <a:xfrm>
            <a:off x="533400" y="0"/>
            <a:ext cx="8077200" cy="1143000"/>
          </a:xfrm>
        </p:spPr>
        <p:txBody>
          <a:bodyPr>
            <a:normAutofit fontScale="90000"/>
          </a:bodyPr>
          <a:lstStyle/>
          <a:p>
            <a:r>
              <a:rPr lang="en-US" sz="3600" dirty="0" smtClean="0">
                <a:latin typeface="Arial Black" panose="020B0A04020102020204" pitchFamily="34" charset="0"/>
              </a:rPr>
              <a:t>LBNE 35 </a:t>
            </a:r>
            <a:r>
              <a:rPr lang="en-US" sz="3600" dirty="0" err="1" smtClean="0">
                <a:latin typeface="Arial Black" panose="020B0A04020102020204" pitchFamily="34" charset="0"/>
              </a:rPr>
              <a:t>kt</a:t>
            </a:r>
            <a:r>
              <a:rPr lang="en-US" sz="3600" dirty="0" smtClean="0">
                <a:latin typeface="Arial Black" panose="020B0A04020102020204" pitchFamily="34" charset="0"/>
              </a:rPr>
              <a:t> Far Detector Spectra</a:t>
            </a:r>
            <a:endParaRPr lang="en-US" sz="3600" dirty="0">
              <a:latin typeface="Arial Black" panose="020B0A040201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797302" y="5141893"/>
            <a:ext cx="85089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latin typeface="+mj-lt"/>
              </a:rPr>
              <a:t>w/o </a:t>
            </a:r>
            <a:r>
              <a:rPr lang="en-US" sz="1400" dirty="0" err="1" smtClean="0">
                <a:latin typeface="+mj-lt"/>
              </a:rPr>
              <a:t>osc</a:t>
            </a:r>
            <a:r>
              <a:rPr lang="en-US" sz="1400" dirty="0" smtClean="0">
                <a:latin typeface="+mj-lt"/>
              </a:rPr>
              <a:t>: 20,000</a:t>
            </a:r>
            <a:endParaRPr lang="en-US" sz="1400" dirty="0">
              <a:latin typeface="+mj-lt"/>
            </a:endParaRPr>
          </a:p>
          <a:p>
            <a:r>
              <a:rPr lang="fi-FI" sz="1400" dirty="0" smtClean="0">
                <a:latin typeface="+mj-lt"/>
              </a:rPr>
              <a:t>w/ </a:t>
            </a:r>
            <a:r>
              <a:rPr lang="fi-FI" sz="1400" dirty="0" err="1" smtClean="0">
                <a:latin typeface="+mj-lt"/>
              </a:rPr>
              <a:t>osc</a:t>
            </a:r>
            <a:r>
              <a:rPr lang="fi-FI" sz="1400" dirty="0" smtClean="0">
                <a:latin typeface="+mj-lt"/>
              </a:rPr>
              <a:t>:</a:t>
            </a:r>
            <a:br>
              <a:rPr lang="fi-FI" sz="1400" dirty="0" smtClean="0">
                <a:latin typeface="+mj-lt"/>
              </a:rPr>
            </a:br>
            <a:r>
              <a:rPr lang="fi-FI" sz="1400" dirty="0" smtClean="0">
                <a:latin typeface="+mj-lt"/>
              </a:rPr>
              <a:t> 7,000</a:t>
            </a:r>
            <a:endParaRPr lang="en-US" sz="1400" dirty="0">
              <a:latin typeface="+mj-l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239000" y="5257800"/>
            <a:ext cx="14478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latin typeface="+mj-lt"/>
              </a:rPr>
              <a:t>w/o </a:t>
            </a:r>
            <a:r>
              <a:rPr lang="en-US" sz="1400" dirty="0" err="1" smtClean="0">
                <a:latin typeface="+mj-lt"/>
              </a:rPr>
              <a:t>osc</a:t>
            </a:r>
            <a:r>
              <a:rPr lang="en-US" sz="1400" dirty="0" smtClean="0">
                <a:latin typeface="+mj-lt"/>
              </a:rPr>
              <a:t>: 6,700</a:t>
            </a:r>
            <a:endParaRPr lang="en-US" sz="1400" dirty="0">
              <a:latin typeface="+mj-lt"/>
            </a:endParaRPr>
          </a:p>
          <a:p>
            <a:r>
              <a:rPr lang="fi-FI" sz="1400" dirty="0" smtClean="0">
                <a:latin typeface="+mj-lt"/>
              </a:rPr>
              <a:t>w/ </a:t>
            </a:r>
            <a:r>
              <a:rPr lang="fi-FI" sz="1400" dirty="0" err="1" smtClean="0">
                <a:latin typeface="+mj-lt"/>
              </a:rPr>
              <a:t>osc</a:t>
            </a:r>
            <a:r>
              <a:rPr lang="fi-FI" sz="1400" dirty="0" smtClean="0">
                <a:latin typeface="+mj-lt"/>
              </a:rPr>
              <a:t>: 2,200</a:t>
            </a:r>
            <a:endParaRPr lang="en-US" sz="1400" dirty="0">
              <a:latin typeface="+mj-lt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743200" y="3657600"/>
            <a:ext cx="4174076" cy="835462"/>
            <a:chOff x="2578102" y="1290935"/>
            <a:chExt cx="4174076" cy="835462"/>
          </a:xfrm>
        </p:grpSpPr>
        <p:sp>
          <p:nvSpPr>
            <p:cNvPr id="9" name="TextBox 8"/>
            <p:cNvSpPr txBox="1"/>
            <p:nvPr/>
          </p:nvSpPr>
          <p:spPr>
            <a:xfrm>
              <a:off x="2578102" y="1290935"/>
              <a:ext cx="121725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latin typeface="Symbol" charset="2"/>
                  <a:cs typeface="Symbol" charset="2"/>
                </a:rPr>
                <a:t>n </a:t>
              </a:r>
              <a:r>
                <a:rPr lang="en-US" sz="2400" dirty="0" smtClean="0">
                  <a:latin typeface="+mj-lt"/>
                  <a:cs typeface="Symbol" charset="2"/>
                </a:rPr>
                <a:t>(5 </a:t>
              </a:r>
              <a:r>
                <a:rPr lang="en-US" sz="2400" dirty="0" err="1" smtClean="0">
                  <a:latin typeface="+mj-lt"/>
                  <a:cs typeface="Symbol" charset="2"/>
                </a:rPr>
                <a:t>yrs</a:t>
              </a:r>
              <a:r>
                <a:rPr lang="en-US" sz="2400" dirty="0" smtClean="0">
                  <a:latin typeface="+mj-lt"/>
                  <a:cs typeface="Symbol" charset="2"/>
                </a:rPr>
                <a:t>)</a:t>
              </a:r>
              <a:endParaRPr lang="en-US" sz="2400" dirty="0">
                <a:latin typeface="+mj-lt"/>
                <a:cs typeface="Symbol" charset="2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334000" y="1295400"/>
              <a:ext cx="141817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latin typeface="Symbol" charset="2"/>
                  <a:cs typeface="Symbol" charset="2"/>
                </a:rPr>
                <a:t>n </a:t>
              </a:r>
              <a:r>
                <a:rPr lang="en-US" sz="2400" dirty="0" smtClean="0">
                  <a:latin typeface="+mj-lt"/>
                  <a:cs typeface="Symbol" charset="2"/>
                </a:rPr>
                <a:t>(</a:t>
              </a:r>
              <a:r>
                <a:rPr lang="en-US" sz="2400" dirty="0">
                  <a:latin typeface="+mj-lt"/>
                  <a:cs typeface="Symbol" charset="2"/>
                </a:rPr>
                <a:t>5 </a:t>
              </a:r>
              <a:r>
                <a:rPr lang="en-US" sz="2400" dirty="0" err="1">
                  <a:latin typeface="+mj-lt"/>
                  <a:cs typeface="Symbol" charset="2"/>
                </a:rPr>
                <a:t>yrs</a:t>
              </a:r>
              <a:r>
                <a:rPr lang="en-US" sz="2400" dirty="0">
                  <a:latin typeface="+mj-lt"/>
                  <a:cs typeface="Symbol" charset="2"/>
                </a:rPr>
                <a:t>)</a:t>
              </a:r>
            </a:p>
            <a:p>
              <a:endParaRPr lang="en-US" sz="2400" b="1" dirty="0">
                <a:latin typeface="Symbol" charset="2"/>
                <a:cs typeface="Symbol" charset="2"/>
              </a:endParaRPr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5393064" y="1447800"/>
              <a:ext cx="228600" cy="0"/>
            </a:xfrm>
            <a:prstGeom prst="line">
              <a:avLst/>
            </a:prstGeom>
            <a:ln w="31750">
              <a:solidFill>
                <a:schemeClr val="tx1"/>
              </a:solidFill>
              <a:round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Rectangle 13"/>
          <p:cNvSpPr/>
          <p:nvPr/>
        </p:nvSpPr>
        <p:spPr>
          <a:xfrm>
            <a:off x="76200" y="2438400"/>
            <a:ext cx="152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latin typeface="+mj-lt"/>
              </a:rPr>
              <a:t>Appearance</a:t>
            </a:r>
            <a:endParaRPr lang="en-US" sz="1600" b="1" dirty="0">
              <a:latin typeface="+mj-lt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6200" y="4876800"/>
            <a:ext cx="18288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latin typeface="+mj-lt"/>
              </a:rPr>
              <a:t>Disappearance</a:t>
            </a:r>
            <a:endParaRPr lang="en-US" sz="2000" b="1" dirty="0">
              <a:latin typeface="+mj-lt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886200" y="2819400"/>
            <a:ext cx="990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latin typeface="+mj-lt"/>
              </a:rPr>
              <a:t>750evts</a:t>
            </a:r>
            <a:br>
              <a:rPr lang="en-US" sz="1400" dirty="0" smtClean="0">
                <a:latin typeface="+mj-lt"/>
              </a:rPr>
            </a:br>
            <a:r>
              <a:rPr lang="en-US" sz="1400" dirty="0" smtClean="0">
                <a:latin typeface="+mj-lt"/>
              </a:rPr>
              <a:t>(330 IH)</a:t>
            </a:r>
            <a:endParaRPr lang="en-US" sz="1400" dirty="0">
              <a:latin typeface="+mj-lt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553200" y="2600980"/>
            <a:ext cx="990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latin typeface="+mj-lt"/>
              </a:rPr>
              <a:t>180 </a:t>
            </a:r>
            <a:r>
              <a:rPr lang="en-US" sz="1400" dirty="0" err="1" smtClean="0">
                <a:latin typeface="+mj-lt"/>
              </a:rPr>
              <a:t>evts</a:t>
            </a:r>
            <a:r>
              <a:rPr lang="en-US" sz="1400" dirty="0" smtClean="0">
                <a:latin typeface="+mj-lt"/>
              </a:rPr>
              <a:t/>
            </a:r>
            <a:br>
              <a:rPr lang="en-US" sz="1400" dirty="0" smtClean="0">
                <a:latin typeface="+mj-lt"/>
              </a:rPr>
            </a:br>
            <a:r>
              <a:rPr lang="en-US" sz="1400" dirty="0" smtClean="0">
                <a:latin typeface="+mj-lt"/>
              </a:rPr>
              <a:t>(272 IH)</a:t>
            </a:r>
            <a:endParaRPr lang="en-US" sz="1400" dirty="0">
              <a:latin typeface="+mj-lt"/>
            </a:endParaRP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33554657"/>
              </p:ext>
            </p:extLst>
          </p:nvPr>
        </p:nvGraphicFramePr>
        <p:xfrm>
          <a:off x="355600" y="5410200"/>
          <a:ext cx="711200" cy="292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82" name="Equation" r:id="rId5" imgW="711200" imgH="292100" progId="Equation.3">
                  <p:embed/>
                </p:oleObj>
              </mc:Choice>
              <mc:Fallback>
                <p:oleObj name="Equation" r:id="rId5" imgW="711200" imgH="292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55600" y="5410200"/>
                        <a:ext cx="711200" cy="292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2502197"/>
              </p:ext>
            </p:extLst>
          </p:nvPr>
        </p:nvGraphicFramePr>
        <p:xfrm>
          <a:off x="454025" y="2895600"/>
          <a:ext cx="685800" cy="292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83" name="Equation" r:id="rId7" imgW="685800" imgH="292100" progId="Equation.3">
                  <p:embed/>
                </p:oleObj>
              </mc:Choice>
              <mc:Fallback>
                <p:oleObj name="Equation" r:id="rId7" imgW="685800" imgH="292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54025" y="2895600"/>
                        <a:ext cx="685800" cy="292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53402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9795" y="1265434"/>
            <a:ext cx="5321300" cy="253076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6819" y="4166906"/>
            <a:ext cx="5486400" cy="2601088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549275" y="304800"/>
            <a:ext cx="8042276" cy="576189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solidFill>
                  <a:srgbClr val="04617B"/>
                </a:solidFill>
                <a:latin typeface="Arial Black" panose="020B0A04020102020204" pitchFamily="34" charset="0"/>
              </a:rPr>
              <a:t>LBNE Spectra-Mass Hierarchy</a:t>
            </a:r>
            <a:endParaRPr lang="en-US" sz="3600" b="1" dirty="0">
              <a:solidFill>
                <a:srgbClr val="04617B"/>
              </a:solidFill>
              <a:latin typeface="Arial Black" panose="020B0A040201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808325" y="2755680"/>
            <a:ext cx="8867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+mj-lt"/>
              </a:rPr>
              <a:t>750 </a:t>
            </a:r>
            <a:r>
              <a:rPr lang="en-US" sz="1600" dirty="0" err="1" smtClean="0">
                <a:latin typeface="+mj-lt"/>
              </a:rPr>
              <a:t>evts</a:t>
            </a:r>
            <a:endParaRPr lang="en-US" sz="1600" dirty="0">
              <a:latin typeface="+mj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505138" y="2560834"/>
            <a:ext cx="8867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+mj-lt"/>
              </a:rPr>
              <a:t>180 </a:t>
            </a:r>
            <a:r>
              <a:rPr lang="en-US" sz="1600" dirty="0" err="1" smtClean="0">
                <a:latin typeface="+mj-lt"/>
              </a:rPr>
              <a:t>evts</a:t>
            </a:r>
            <a:endParaRPr lang="en-US" sz="1600" dirty="0">
              <a:latin typeface="+mj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477519" y="5386106"/>
            <a:ext cx="8867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+mj-lt"/>
              </a:rPr>
              <a:t>272 </a:t>
            </a:r>
            <a:r>
              <a:rPr lang="en-US" sz="1600" dirty="0" err="1" smtClean="0">
                <a:latin typeface="+mj-lt"/>
              </a:rPr>
              <a:t>evts</a:t>
            </a:r>
            <a:endParaRPr lang="en-US" sz="1600" dirty="0">
              <a:latin typeface="+mj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734319" y="5690906"/>
            <a:ext cx="8867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+mj-lt"/>
              </a:rPr>
              <a:t>330 </a:t>
            </a:r>
            <a:r>
              <a:rPr lang="en-US" sz="1600" dirty="0" err="1" smtClean="0">
                <a:latin typeface="+mj-lt"/>
              </a:rPr>
              <a:t>evts</a:t>
            </a:r>
            <a:endParaRPr lang="en-US" sz="1600" dirty="0">
              <a:latin typeface="+mj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896119" y="3700884"/>
            <a:ext cx="35990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+mj-lt"/>
              </a:rPr>
              <a:t>Difference due to mass ordering</a:t>
            </a:r>
            <a:endParaRPr lang="en-US" sz="2000" b="1" dirty="0">
              <a:latin typeface="+mj-lt"/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2694214" y="3645330"/>
            <a:ext cx="0" cy="500280"/>
          </a:xfrm>
          <a:prstGeom prst="straightConnector1">
            <a:avLst/>
          </a:prstGeom>
          <a:ln>
            <a:solidFill>
              <a:srgbClr val="00009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6733851" y="3643794"/>
            <a:ext cx="0" cy="500280"/>
          </a:xfrm>
          <a:prstGeom prst="straightConnector1">
            <a:avLst/>
          </a:prstGeom>
          <a:ln>
            <a:solidFill>
              <a:srgbClr val="00009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594773" y="2308983"/>
            <a:ext cx="9809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+mj-lt"/>
              </a:rPr>
              <a:t>Normal</a:t>
            </a:r>
            <a:endParaRPr lang="en-US" sz="2000" b="1" dirty="0">
              <a:latin typeface="+mj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88417" y="5135592"/>
            <a:ext cx="10879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+mj-lt"/>
              </a:rPr>
              <a:t>Inverted</a:t>
            </a:r>
            <a:endParaRPr lang="en-US" sz="20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55013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86800" cy="1066803"/>
          </a:xfrm>
        </p:spPr>
        <p:txBody>
          <a:bodyPr>
            <a:noAutofit/>
          </a:bodyPr>
          <a:lstStyle/>
          <a:p>
            <a:r>
              <a:rPr lang="en-US" sz="4000" dirty="0" smtClean="0">
                <a:latin typeface="Arial Black" panose="020B0A04020102020204" pitchFamily="34" charset="0"/>
              </a:rPr>
              <a:t>Sensitivity to Mass Hierarchy</a:t>
            </a:r>
            <a:endParaRPr lang="en-US" sz="4000" dirty="0">
              <a:latin typeface="Arial Black" panose="020B0A04020102020204" pitchFamily="34" charset="0"/>
            </a:endParaRPr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56591" y="2120109"/>
            <a:ext cx="4186809" cy="4433091"/>
            <a:chOff x="457200" y="1658780"/>
            <a:chExt cx="3771900" cy="3993776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57200" y="1658780"/>
              <a:ext cx="3771900" cy="3993776"/>
            </a:xfrm>
            <a:prstGeom prst="rect">
              <a:avLst/>
            </a:prstGeom>
          </p:spPr>
        </p:pic>
        <p:cxnSp>
          <p:nvCxnSpPr>
            <p:cNvPr id="10" name="Straight Connector 9"/>
            <p:cNvCxnSpPr/>
            <p:nvPr/>
          </p:nvCxnSpPr>
          <p:spPr>
            <a:xfrm>
              <a:off x="990600" y="4547855"/>
              <a:ext cx="3124200" cy="0"/>
            </a:xfrm>
            <a:prstGeom prst="line">
              <a:avLst/>
            </a:prstGeom>
            <a:ln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990600" y="2481590"/>
              <a:ext cx="1197808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>
                  <a:latin typeface="+mj-lt"/>
                </a:rPr>
                <a:t>Normal Hierarchy</a:t>
              </a:r>
              <a:endParaRPr lang="en-US" sz="1100" dirty="0">
                <a:latin typeface="+mj-lt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057400" y="2895600"/>
              <a:ext cx="212528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latin typeface="+mj-lt"/>
                </a:rPr>
                <a:t>Band is range of beam and </a:t>
              </a:r>
              <a:br>
                <a:rPr lang="en-US" sz="1400" dirty="0" smtClean="0">
                  <a:latin typeface="+mj-lt"/>
                </a:rPr>
              </a:br>
              <a:r>
                <a:rPr lang="en-US" sz="1400" dirty="0" smtClean="0">
                  <a:latin typeface="+mj-lt"/>
                </a:rPr>
                <a:t>   systematics assumptions</a:t>
              </a:r>
              <a:endParaRPr lang="en-US" sz="1400" dirty="0">
                <a:latin typeface="+mj-lt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356742" y="4507468"/>
              <a:ext cx="7006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00FF"/>
                  </a:solidFill>
                  <a:latin typeface="+mj-lt"/>
                </a:rPr>
                <a:t>100%</a:t>
              </a:r>
              <a:endParaRPr lang="en-US" baseline="-25000" dirty="0">
                <a:solidFill>
                  <a:srgbClr val="0000FF"/>
                </a:solidFill>
                <a:latin typeface="+mj-lt"/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1102939" y="1143000"/>
            <a:ext cx="24022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Exposure 245 </a:t>
            </a:r>
            <a:r>
              <a:rPr lang="en-US" b="1" dirty="0" err="1"/>
              <a:t>kt.MW.yr</a:t>
            </a:r>
            <a:endParaRPr lang="en-US" b="1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0187" y="4464975"/>
            <a:ext cx="1662780" cy="545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" name="Group 15"/>
          <p:cNvGrpSpPr>
            <a:grpSpLocks noChangeAspect="1"/>
          </p:cNvGrpSpPr>
          <p:nvPr/>
        </p:nvGrpSpPr>
        <p:grpSpPr>
          <a:xfrm>
            <a:off x="4442613" y="1968459"/>
            <a:ext cx="4548987" cy="4432341"/>
            <a:chOff x="381000" y="1752600"/>
            <a:chExt cx="4066674" cy="3962400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81000" y="1752600"/>
              <a:ext cx="4066674" cy="3962400"/>
            </a:xfrm>
            <a:prstGeom prst="rect">
              <a:avLst/>
            </a:prstGeom>
          </p:spPr>
        </p:pic>
        <p:cxnSp>
          <p:nvCxnSpPr>
            <p:cNvPr id="18" name="Straight Connector 17"/>
            <p:cNvCxnSpPr/>
            <p:nvPr/>
          </p:nvCxnSpPr>
          <p:spPr>
            <a:xfrm>
              <a:off x="1291340" y="4572000"/>
              <a:ext cx="755650" cy="0"/>
            </a:xfrm>
            <a:prstGeom prst="line">
              <a:avLst/>
            </a:prstGeom>
            <a:ln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V="1">
              <a:off x="2036580" y="4114800"/>
              <a:ext cx="0" cy="914400"/>
            </a:xfrm>
            <a:prstGeom prst="line">
              <a:avLst/>
            </a:prstGeom>
            <a:ln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1295400" y="4148047"/>
              <a:ext cx="755650" cy="0"/>
            </a:xfrm>
            <a:prstGeom prst="line">
              <a:avLst/>
            </a:prstGeom>
            <a:ln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TextBox 35"/>
          <p:cNvSpPr txBox="1"/>
          <p:nvPr/>
        </p:nvSpPr>
        <p:spPr>
          <a:xfrm>
            <a:off x="1143000" y="1396425"/>
            <a:ext cx="23260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latin typeface="+mj-lt"/>
              </a:rPr>
              <a:t>(700 </a:t>
            </a:r>
            <a:r>
              <a:rPr lang="en-US" sz="1600" b="1" dirty="0">
                <a:latin typeface="+mj-lt"/>
              </a:rPr>
              <a:t>kW x (5</a:t>
            </a:r>
            <a:r>
              <a:rPr lang="en-US" sz="1600" b="1" dirty="0">
                <a:latin typeface="Symbol" charset="2"/>
                <a:cs typeface="Symbol" charset="2"/>
              </a:rPr>
              <a:t>n</a:t>
            </a:r>
            <a:r>
              <a:rPr lang="en-US" sz="1600" b="1" dirty="0">
                <a:latin typeface="+mj-lt"/>
              </a:rPr>
              <a:t>+5</a:t>
            </a:r>
            <a:r>
              <a:rPr lang="en-US" sz="1600" b="1" dirty="0">
                <a:latin typeface="Symbol" charset="2"/>
                <a:cs typeface="Symbol" charset="2"/>
              </a:rPr>
              <a:t>n</a:t>
            </a:r>
            <a:r>
              <a:rPr lang="en-US" sz="1600" b="1" dirty="0">
                <a:latin typeface="+mj-lt"/>
              </a:rPr>
              <a:t>) </a:t>
            </a:r>
            <a:r>
              <a:rPr lang="en-US" sz="1600" b="1" dirty="0" err="1" smtClean="0">
                <a:latin typeface="+mj-lt"/>
              </a:rPr>
              <a:t>yr</a:t>
            </a:r>
            <a:endParaRPr lang="en-US" sz="1600" b="1" dirty="0" smtClean="0">
              <a:latin typeface="+mj-lt"/>
            </a:endParaRPr>
          </a:p>
          <a:p>
            <a:pPr algn="ctr"/>
            <a:r>
              <a:rPr lang="en-US" sz="1600" b="1" dirty="0" smtClean="0">
                <a:latin typeface="+mj-lt"/>
              </a:rPr>
              <a:t>or </a:t>
            </a:r>
            <a:r>
              <a:rPr lang="en-US" sz="1600" b="1" dirty="0"/>
              <a:t>1.2 MW x (3</a:t>
            </a:r>
            <a:r>
              <a:rPr lang="en-US" sz="1600" b="1" dirty="0">
                <a:latin typeface="Symbol" charset="2"/>
                <a:cs typeface="Symbol" charset="2"/>
              </a:rPr>
              <a:t>n</a:t>
            </a:r>
            <a:r>
              <a:rPr lang="en-US" sz="1600" b="1" dirty="0"/>
              <a:t>+3</a:t>
            </a:r>
            <a:r>
              <a:rPr lang="en-US" sz="1600" b="1" dirty="0">
                <a:latin typeface="Symbol" charset="2"/>
                <a:cs typeface="Symbol" charset="2"/>
              </a:rPr>
              <a:t>n</a:t>
            </a:r>
            <a:r>
              <a:rPr lang="en-US" sz="1600" b="1" dirty="0"/>
              <a:t>) </a:t>
            </a:r>
            <a:r>
              <a:rPr lang="en-US" sz="1600" b="1" dirty="0" err="1"/>
              <a:t>yr</a:t>
            </a:r>
            <a:endParaRPr lang="en-US" sz="1600" b="1" dirty="0">
              <a:latin typeface="+mj-lt"/>
            </a:endParaRPr>
          </a:p>
        </p:txBody>
      </p:sp>
      <p:cxnSp>
        <p:nvCxnSpPr>
          <p:cNvPr id="37" name="Straight Connector 36"/>
          <p:cNvCxnSpPr/>
          <p:nvPr/>
        </p:nvCxnSpPr>
        <p:spPr>
          <a:xfrm>
            <a:off x="2819400" y="1512332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2819400" y="1524000"/>
            <a:ext cx="76200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2899800" y="1752600"/>
            <a:ext cx="72000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36752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868362"/>
          </a:xfrm>
        </p:spPr>
        <p:txBody>
          <a:bodyPr>
            <a:normAutofit/>
          </a:bodyPr>
          <a:lstStyle/>
          <a:p>
            <a:r>
              <a:rPr lang="en-US" sz="4000" dirty="0" smtClean="0">
                <a:latin typeface="Arial Black" panose="020B0A04020102020204" pitchFamily="34" charset="0"/>
              </a:rPr>
              <a:t>Sensitivity to CP violation</a:t>
            </a:r>
            <a:endParaRPr lang="en-US" sz="4000" dirty="0">
              <a:latin typeface="Arial Black" panose="020B0A04020102020204" pitchFamily="34" charset="0"/>
            </a:endParaRPr>
          </a:p>
        </p:txBody>
      </p:sp>
      <p:grpSp>
        <p:nvGrpSpPr>
          <p:cNvPr id="3" name="Group 2"/>
          <p:cNvGrpSpPr>
            <a:grpSpLocks noChangeAspect="1"/>
          </p:cNvGrpSpPr>
          <p:nvPr/>
        </p:nvGrpSpPr>
        <p:grpSpPr>
          <a:xfrm>
            <a:off x="76200" y="1447801"/>
            <a:ext cx="4080510" cy="4528126"/>
            <a:chOff x="4648200" y="1586466"/>
            <a:chExt cx="3886200" cy="4128534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648200" y="1658779"/>
              <a:ext cx="3886200" cy="4056221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5181600" y="2481590"/>
              <a:ext cx="1197808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>
                  <a:latin typeface="+mj-lt"/>
                </a:rPr>
                <a:t>Normal Hierarchy</a:t>
              </a:r>
              <a:endParaRPr lang="en-US" sz="1100" dirty="0">
                <a:latin typeface="+mj-lt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5960571" y="1586466"/>
              <a:ext cx="1659429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latin typeface="+mj-lt"/>
                </a:rPr>
                <a:t/>
              </a:r>
              <a:br>
                <a:rPr lang="en-US" sz="1200" b="1" dirty="0" smtClean="0">
                  <a:latin typeface="+mj-lt"/>
                </a:rPr>
              </a:br>
              <a:r>
                <a:rPr lang="en-US" sz="1200" b="1" dirty="0" smtClean="0">
                  <a:latin typeface="+mj-lt"/>
                </a:rPr>
                <a:t>CP Violation Sensitivity </a:t>
              </a:r>
              <a:endParaRPr lang="en-US" sz="1200" b="1" dirty="0">
                <a:latin typeface="+mj-lt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4800" y="1524000"/>
            <a:ext cx="4755696" cy="4691042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102939" y="1295400"/>
            <a:ext cx="24022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Exposure 245 </a:t>
            </a:r>
            <a:r>
              <a:rPr lang="en-US" b="1" dirty="0" err="1"/>
              <a:t>kt.MW.yr</a:t>
            </a:r>
            <a:endParaRPr lang="en-US" b="1" dirty="0"/>
          </a:p>
        </p:txBody>
      </p:sp>
      <p:grpSp>
        <p:nvGrpSpPr>
          <p:cNvPr id="18" name="Group 17"/>
          <p:cNvGrpSpPr/>
          <p:nvPr/>
        </p:nvGrpSpPr>
        <p:grpSpPr>
          <a:xfrm>
            <a:off x="914400" y="4343400"/>
            <a:ext cx="2743200" cy="7088"/>
            <a:chOff x="5396460" y="4235967"/>
            <a:chExt cx="2743200" cy="7088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7086063" y="4235967"/>
              <a:ext cx="1053597" cy="7088"/>
            </a:xfrm>
            <a:prstGeom prst="line">
              <a:avLst/>
            </a:prstGeom>
            <a:ln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5396460" y="4235967"/>
              <a:ext cx="1090950" cy="7088"/>
            </a:xfrm>
            <a:prstGeom prst="line">
              <a:avLst/>
            </a:prstGeom>
            <a:ln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TextBox 20"/>
          <p:cNvSpPr txBox="1"/>
          <p:nvPr/>
        </p:nvSpPr>
        <p:spPr>
          <a:xfrm>
            <a:off x="2020340" y="4343400"/>
            <a:ext cx="5836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FF"/>
                </a:solidFill>
                <a:latin typeface="+mj-lt"/>
              </a:rPr>
              <a:t>64%</a:t>
            </a:r>
            <a:endParaRPr lang="en-US" dirty="0">
              <a:solidFill>
                <a:srgbClr val="0000FF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16702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46038"/>
            <a:ext cx="8839200" cy="792162"/>
          </a:xfrm>
        </p:spPr>
        <p:txBody>
          <a:bodyPr>
            <a:noAutofit/>
          </a:bodyPr>
          <a:lstStyle/>
          <a:p>
            <a:r>
              <a:rPr lang="en-US" sz="3600" dirty="0" smtClean="0">
                <a:latin typeface="Arial Black" pitchFamily="34" charset="0"/>
              </a:rPr>
              <a:t>Past and projected performance</a:t>
            </a:r>
            <a:endParaRPr lang="en-US" sz="3600" dirty="0">
              <a:latin typeface="Arial Black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2900811"/>
              </p:ext>
            </p:extLst>
          </p:nvPr>
        </p:nvGraphicFramePr>
        <p:xfrm>
          <a:off x="5638800" y="1524000"/>
          <a:ext cx="3352800" cy="485648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871330"/>
                <a:gridCol w="1481470"/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NuMI</a:t>
                      </a:r>
                      <a:endParaRPr lang="en-US" dirty="0" smtClean="0"/>
                    </a:p>
                    <a:p>
                      <a:pPr algn="ctr"/>
                      <a:r>
                        <a:rPr lang="en-US" dirty="0" smtClean="0"/>
                        <a:t>Multi-batch slip- stacking in Recycler</a:t>
                      </a:r>
                      <a:endParaRPr lang="en-US" dirty="0"/>
                    </a:p>
                  </a:txBody>
                  <a:tcPr anchor="ctr">
                    <a:solidFill>
                      <a:srgbClr val="0AC2B9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Booster intensity</a:t>
                      </a:r>
                    </a:p>
                    <a:p>
                      <a:pPr algn="ctr"/>
                      <a:r>
                        <a:rPr lang="en-US" b="1" dirty="0" smtClean="0"/>
                        <a:t>(protons/batch)</a:t>
                      </a:r>
                      <a:endParaRPr 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4.3x10</a:t>
                      </a:r>
                      <a:r>
                        <a:rPr lang="en-US" b="1" baseline="30000" dirty="0" smtClean="0"/>
                        <a:t>12</a:t>
                      </a:r>
                      <a:endParaRPr lang="en-US" b="1" baseline="30000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# Booster batches</a:t>
                      </a:r>
                      <a:endParaRPr 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12</a:t>
                      </a:r>
                      <a:endParaRPr lang="en-US" b="1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MI cycle</a:t>
                      </a:r>
                      <a:r>
                        <a:rPr lang="en-US" b="1" baseline="0" dirty="0" smtClean="0"/>
                        <a:t> time (s)</a:t>
                      </a:r>
                      <a:endParaRPr 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1.333</a:t>
                      </a:r>
                      <a:endParaRPr lang="en-US" b="1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Booster</a:t>
                      </a:r>
                      <a:r>
                        <a:rPr lang="en-US" b="1" baseline="0" dirty="0" smtClean="0"/>
                        <a:t> (protons/</a:t>
                      </a:r>
                      <a:r>
                        <a:rPr lang="en-US" b="1" baseline="0" dirty="0" err="1" smtClean="0"/>
                        <a:t>hr</a:t>
                      </a:r>
                      <a:r>
                        <a:rPr lang="en-US" b="1" baseline="0" dirty="0" smtClean="0"/>
                        <a:t>)</a:t>
                      </a:r>
                      <a:endParaRPr 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1.4x10</a:t>
                      </a:r>
                      <a:r>
                        <a:rPr lang="en-US" b="1" baseline="30000" dirty="0" smtClean="0"/>
                        <a:t>17</a:t>
                      </a:r>
                      <a:endParaRPr lang="en-US" b="1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MI</a:t>
                      </a:r>
                      <a:r>
                        <a:rPr lang="en-US" b="1" baseline="0" dirty="0" smtClean="0"/>
                        <a:t> intensity (</a:t>
                      </a:r>
                      <a:r>
                        <a:rPr lang="en-US" b="1" baseline="0" dirty="0" err="1" smtClean="0"/>
                        <a:t>ppp</a:t>
                      </a:r>
                      <a:r>
                        <a:rPr lang="en-US" b="1" baseline="0" dirty="0" smtClean="0"/>
                        <a:t>)</a:t>
                      </a:r>
                      <a:endParaRPr 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4.9x10</a:t>
                      </a:r>
                      <a:r>
                        <a:rPr lang="en-US" b="1" baseline="30000" dirty="0" smtClean="0"/>
                        <a:t>13</a:t>
                      </a:r>
                      <a:endParaRPr lang="en-US" b="1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 err="1" smtClean="0"/>
                        <a:t>NuMI</a:t>
                      </a:r>
                      <a:r>
                        <a:rPr lang="en-US" b="1" dirty="0" smtClean="0"/>
                        <a:t> beam power (kW)</a:t>
                      </a:r>
                      <a:endParaRPr 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700</a:t>
                      </a:r>
                      <a:endParaRPr lang="en-US" b="1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 err="1" smtClean="0"/>
                        <a:t>PoT</a:t>
                      </a:r>
                      <a:r>
                        <a:rPr lang="en-US" b="1" dirty="0" smtClean="0"/>
                        <a:t>/year to </a:t>
                      </a:r>
                      <a:r>
                        <a:rPr lang="en-US" b="1" dirty="0" err="1" smtClean="0"/>
                        <a:t>NuMI</a:t>
                      </a:r>
                      <a:endParaRPr 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6x10</a:t>
                      </a:r>
                      <a:r>
                        <a:rPr lang="en-US" b="1" baseline="30000" dirty="0" smtClean="0"/>
                        <a:t>20</a:t>
                      </a:r>
                      <a:endParaRPr lang="en-US" b="1" dirty="0"/>
                    </a:p>
                  </a:txBody>
                  <a:tcPr anchor="ctr"/>
                </a:tc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649224" y="946992"/>
                <a:ext cx="4350871" cy="5422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400" b="1" dirty="0" smtClean="0">
                    <a:solidFill>
                      <a:srgbClr val="0070C0"/>
                    </a:solidFill>
                    <a:latin typeface="Arial" pitchFamily="34" charset="0"/>
                    <a:cs typeface="Arial" pitchFamily="34" charset="0"/>
                  </a:rPr>
                  <a:t>March/April 2010 (MI beam to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1400" b="1" i="1" dirty="0" smtClean="0">
                            <a:solidFill>
                              <a:srgbClr val="0070C0"/>
                            </a:solidFill>
                            <a:latin typeface="Cambria Math"/>
                            <a:cs typeface="Arial" pitchFamily="34" charset="0"/>
                          </a:rPr>
                        </m:ctrlPr>
                      </m:accPr>
                      <m:e>
                        <m:r>
                          <a:rPr lang="en-US" sz="1400" b="1" i="1" dirty="0" smtClean="0">
                            <a:solidFill>
                              <a:srgbClr val="0070C0"/>
                            </a:solidFill>
                            <a:latin typeface="Cambria Math"/>
                            <a:cs typeface="Arial" pitchFamily="34" charset="0"/>
                          </a:rPr>
                          <m:t>𝒑</m:t>
                        </m:r>
                      </m:e>
                    </m:acc>
                  </m:oMath>
                </a14:m>
                <a:r>
                  <a:rPr lang="en-US" sz="1400" b="1" dirty="0" smtClean="0">
                    <a:solidFill>
                      <a:srgbClr val="0070C0"/>
                    </a:solidFill>
                    <a:latin typeface="Arial" pitchFamily="34" charset="0"/>
                    <a:cs typeface="Arial" pitchFamily="34" charset="0"/>
                  </a:rPr>
                  <a:t> source &amp; </a:t>
                </a:r>
                <a:r>
                  <a:rPr lang="en-US" sz="1400" b="1" dirty="0" err="1" smtClean="0">
                    <a:solidFill>
                      <a:srgbClr val="0070C0"/>
                    </a:solidFill>
                    <a:latin typeface="Arial" pitchFamily="34" charset="0"/>
                    <a:cs typeface="Arial" pitchFamily="34" charset="0"/>
                  </a:rPr>
                  <a:t>NuMI</a:t>
                </a:r>
                <a:r>
                  <a:rPr lang="en-US" sz="1400" b="1" dirty="0" smtClean="0">
                    <a:solidFill>
                      <a:srgbClr val="0070C0"/>
                    </a:solidFill>
                    <a:latin typeface="Arial" pitchFamily="34" charset="0"/>
                    <a:cs typeface="Arial" pitchFamily="34" charset="0"/>
                  </a:rPr>
                  <a:t>)</a:t>
                </a:r>
              </a:p>
              <a:p>
                <a:pPr algn="ctr"/>
                <a:r>
                  <a:rPr lang="en-US" sz="1400" b="1" dirty="0" smtClean="0">
                    <a:solidFill>
                      <a:srgbClr val="0070C0"/>
                    </a:solidFill>
                    <a:latin typeface="Arial" pitchFamily="34" charset="0"/>
                    <a:cs typeface="Arial" pitchFamily="34" charset="0"/>
                  </a:rPr>
                  <a:t>11 Booster batches, 9 to </a:t>
                </a:r>
                <a:r>
                  <a:rPr lang="en-US" sz="1400" b="1" dirty="0" err="1" smtClean="0">
                    <a:solidFill>
                      <a:srgbClr val="0070C0"/>
                    </a:solidFill>
                    <a:latin typeface="Arial" pitchFamily="34" charset="0"/>
                    <a:cs typeface="Arial" pitchFamily="34" charset="0"/>
                  </a:rPr>
                  <a:t>NuMI</a:t>
                </a:r>
                <a:endParaRPr lang="en-US" sz="1400" b="1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224" y="946992"/>
                <a:ext cx="4350871" cy="542264"/>
              </a:xfrm>
              <a:prstGeom prst="rect">
                <a:avLst/>
              </a:prstGeom>
              <a:blipFill rotWithShape="1">
                <a:blip r:embed="rId2"/>
                <a:stretch>
                  <a:fillRect t="-1124" b="-67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/>
          <p:cNvSpPr txBox="1"/>
          <p:nvPr/>
        </p:nvSpPr>
        <p:spPr>
          <a:xfrm>
            <a:off x="217354" y="5715000"/>
            <a:ext cx="534524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en-US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Total beam in MI (x10</a:t>
            </a:r>
            <a:r>
              <a:rPr lang="en-US" b="1" baseline="30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12</a:t>
            </a:r>
            <a:r>
              <a:rPr lang="en-US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ppp</a:t>
            </a:r>
            <a:r>
              <a:rPr lang="en-US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), 2.2 s cycle time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b="1" dirty="0" smtClean="0">
                <a:latin typeface="Arial" pitchFamily="34" charset="0"/>
                <a:cs typeface="Arial" pitchFamily="34" charset="0"/>
              </a:rPr>
              <a:t>Beam to </a:t>
            </a:r>
            <a:r>
              <a:rPr lang="en-US" b="1" dirty="0" err="1" smtClean="0">
                <a:latin typeface="Arial" pitchFamily="34" charset="0"/>
                <a:cs typeface="Arial" pitchFamily="34" charset="0"/>
              </a:rPr>
              <a:t>NuMI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(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x10</a:t>
            </a:r>
            <a:r>
              <a:rPr lang="en-US" b="1" baseline="30000" dirty="0" smtClean="0">
                <a:latin typeface="Arial" pitchFamily="34" charset="0"/>
                <a:cs typeface="Arial" pitchFamily="34" charset="0"/>
              </a:rPr>
              <a:t>12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latin typeface="Arial" pitchFamily="34" charset="0"/>
                <a:cs typeface="Arial" pitchFamily="34" charset="0"/>
              </a:rPr>
              <a:t>ppp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)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1 hour average Beam Power in MI (kW)</a:t>
            </a:r>
            <a:endParaRPr lang="en-US" b="1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421578"/>
            <a:ext cx="5171083" cy="4293422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>
            <a:off x="1400705" y="5181600"/>
            <a:ext cx="3552295" cy="0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2286000" y="4876800"/>
            <a:ext cx="903581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15 days</a:t>
            </a:r>
            <a:endParaRPr lang="en-US" b="1" dirty="0">
              <a:solidFill>
                <a:srgbClr val="FF0000"/>
              </a:solidFill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1066800" y="2057400"/>
            <a:ext cx="3276600" cy="38100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1371600" y="1752600"/>
            <a:ext cx="9092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375 kW</a:t>
            </a:r>
            <a:endParaRPr lang="en-US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7877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3"/>
          <p:cNvSpPr>
            <a:spLocks noGrp="1" noChangeArrowheads="1"/>
          </p:cNvSpPr>
          <p:nvPr>
            <p:ph type="title"/>
          </p:nvPr>
        </p:nvSpPr>
        <p:spPr>
          <a:xfrm>
            <a:off x="463990" y="76200"/>
            <a:ext cx="8229600" cy="6096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3600" b="1" dirty="0" err="1" smtClean="0">
                <a:latin typeface="Arial Black" pitchFamily="34" charset="0"/>
              </a:rPr>
              <a:t>NuMI</a:t>
            </a:r>
            <a:r>
              <a:rPr lang="en-US" sz="3600" b="1" dirty="0" smtClean="0">
                <a:latin typeface="Arial Black" pitchFamily="34" charset="0"/>
              </a:rPr>
              <a:t> neutrino line upgrades</a:t>
            </a:r>
          </a:p>
        </p:txBody>
      </p:sp>
      <p:sp>
        <p:nvSpPr>
          <p:cNvPr id="15364" name="Rectangle 9"/>
          <p:cNvSpPr>
            <a:spLocks noChangeArrowheads="1"/>
          </p:cNvSpPr>
          <p:nvPr/>
        </p:nvSpPr>
        <p:spPr bwMode="auto">
          <a:xfrm>
            <a:off x="304800" y="1447800"/>
            <a:ext cx="8458200" cy="510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en-US" altLang="en-US" b="1" smtClean="0">
              <a:solidFill>
                <a:srgbClr val="333399"/>
              </a:solidFill>
            </a:endParaRPr>
          </a:p>
          <a:p>
            <a:pPr marL="342900" indent="-3429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en-US" altLang="en-US" b="1" smtClean="0">
              <a:solidFill>
                <a:srgbClr val="333399"/>
              </a:solidFill>
            </a:endParaRPr>
          </a:p>
        </p:txBody>
      </p:sp>
      <p:sp>
        <p:nvSpPr>
          <p:cNvPr id="15365" name="Rectangle 10"/>
          <p:cNvSpPr>
            <a:spLocks noChangeArrowheads="1"/>
          </p:cNvSpPr>
          <p:nvPr/>
        </p:nvSpPr>
        <p:spPr bwMode="auto">
          <a:xfrm>
            <a:off x="457200" y="685800"/>
            <a:ext cx="8229600" cy="205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altLang="en-US" sz="2000" b="1" dirty="0" err="1" smtClean="0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NuMI</a:t>
            </a:r>
            <a:r>
              <a:rPr lang="en-US" altLang="en-US" sz="2000" dirty="0" smtClean="0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 was designed for 4E13 </a:t>
            </a:r>
            <a:r>
              <a:rPr lang="en-US" altLang="en-US" sz="2000" dirty="0" err="1" smtClean="0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ppp</a:t>
            </a:r>
            <a:r>
              <a:rPr lang="en-US" altLang="en-US" sz="2000" dirty="0" smtClean="0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 every 1.87 s (400 kW beam power)</a:t>
            </a:r>
          </a:p>
          <a:p>
            <a:pPr marL="742950" lvl="1" indent="-285750" fontAlgn="base">
              <a:spcBef>
                <a:spcPct val="20000"/>
              </a:spcBef>
              <a:spcAft>
                <a:spcPct val="0"/>
              </a:spcAft>
              <a:buFontTx/>
              <a:buChar char="–"/>
            </a:pPr>
            <a:r>
              <a:rPr lang="en-US" altLang="en-US" sz="1600" b="1" dirty="0" smtClean="0">
                <a:solidFill>
                  <a:srgbClr val="0066FF"/>
                </a:solidFill>
                <a:latin typeface="Arial" pitchFamily="34" charset="0"/>
                <a:cs typeface="Arial" pitchFamily="34" charset="0"/>
              </a:rPr>
              <a:t>Cycle rate from 0.5 to 0.75 Hz  </a:t>
            </a:r>
            <a:r>
              <a:rPr lang="en-US" altLang="en-US" sz="16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X1.5</a:t>
            </a:r>
          </a:p>
          <a:p>
            <a:pPr marL="742950" lvl="1" indent="-285750" fontAlgn="base">
              <a:spcBef>
                <a:spcPct val="20000"/>
              </a:spcBef>
              <a:spcAft>
                <a:spcPct val="0"/>
              </a:spcAft>
              <a:buFontTx/>
              <a:buChar char="–"/>
            </a:pPr>
            <a:r>
              <a:rPr lang="en-US" altLang="en-US" sz="1600" b="1" dirty="0" smtClean="0">
                <a:solidFill>
                  <a:srgbClr val="0066FF"/>
                </a:solidFill>
                <a:latin typeface="Arial" pitchFamily="34" charset="0"/>
                <a:cs typeface="Arial" pitchFamily="34" charset="0"/>
              </a:rPr>
              <a:t>Per pulse intensity from 4.0E13 to 4.9E13  </a:t>
            </a:r>
            <a:r>
              <a:rPr lang="en-US" altLang="en-US" sz="16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X1.2</a:t>
            </a:r>
          </a:p>
          <a:p>
            <a:pPr marL="742950" lvl="1" indent="-285750" fontAlgn="base">
              <a:spcBef>
                <a:spcPct val="20000"/>
              </a:spcBef>
              <a:spcAft>
                <a:spcPct val="0"/>
              </a:spcAft>
              <a:buFontTx/>
              <a:buChar char="–"/>
            </a:pPr>
            <a:r>
              <a:rPr lang="en-US" altLang="en-US" sz="1600" b="1" dirty="0" smtClean="0">
                <a:solidFill>
                  <a:srgbClr val="0066FF"/>
                </a:solidFill>
                <a:latin typeface="Arial" pitchFamily="34" charset="0"/>
                <a:cs typeface="Arial" pitchFamily="34" charset="0"/>
              </a:rPr>
              <a:t>Beam power from 400 to 700 kW  </a:t>
            </a:r>
            <a:r>
              <a:rPr lang="en-US" altLang="en-US" sz="16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x1.75</a:t>
            </a: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altLang="en-US" sz="2000" b="1" dirty="0" smtClean="0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NO</a:t>
            </a:r>
            <a:r>
              <a:rPr lang="el-GR" altLang="en-US" sz="2000" b="1" dirty="0" smtClean="0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ν</a:t>
            </a:r>
            <a:r>
              <a:rPr lang="en-US" altLang="en-US" sz="2000" b="1" dirty="0" smtClean="0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A</a:t>
            </a:r>
            <a:r>
              <a:rPr lang="en-US" altLang="en-US" sz="2000" dirty="0" smtClean="0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 requires Medium Energy Neutrino Configuration</a:t>
            </a:r>
          </a:p>
        </p:txBody>
      </p:sp>
      <p:pic>
        <p:nvPicPr>
          <p:cNvPr id="15366" name="Picture 11" descr="NuMI Target Hal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763" y="2743200"/>
            <a:ext cx="8116887" cy="216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45" y="4419600"/>
            <a:ext cx="3123861" cy="23556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6" name="Straight Arrow Connector 15"/>
          <p:cNvCxnSpPr/>
          <p:nvPr/>
        </p:nvCxnSpPr>
        <p:spPr>
          <a:xfrm flipH="1">
            <a:off x="2057400" y="4267200"/>
            <a:ext cx="457200" cy="638175"/>
          </a:xfrm>
          <a:prstGeom prst="straightConnector1">
            <a:avLst/>
          </a:prstGeom>
          <a:ln w="28575">
            <a:solidFill>
              <a:srgbClr val="99336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1840" y="3886200"/>
            <a:ext cx="3028760" cy="284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Arrow Connector 2"/>
          <p:cNvCxnSpPr/>
          <p:nvPr/>
        </p:nvCxnSpPr>
        <p:spPr>
          <a:xfrm>
            <a:off x="6553200" y="4419600"/>
            <a:ext cx="0" cy="68580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7160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12" y="76200"/>
            <a:ext cx="8229600" cy="685800"/>
          </a:xfrm>
        </p:spPr>
        <p:txBody>
          <a:bodyPr>
            <a:normAutofit/>
          </a:bodyPr>
          <a:lstStyle/>
          <a:p>
            <a:r>
              <a:rPr lang="en-US" sz="3600" dirty="0" smtClean="0">
                <a:latin typeface="Arial Black" pitchFamily="34" charset="0"/>
              </a:rPr>
              <a:t>Proton Improvement Plan (PIP)</a:t>
            </a:r>
            <a:endParaRPr lang="en-US" sz="3600" dirty="0">
              <a:latin typeface="Arial Black" pitchFamily="34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3629" t="16129" r="7016" b="20645"/>
          <a:stretch>
            <a:fillRect/>
          </a:stretch>
        </p:blipFill>
        <p:spPr bwMode="auto">
          <a:xfrm>
            <a:off x="76200" y="4251547"/>
            <a:ext cx="5265551" cy="2454053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3" name="Picture 7"/>
          <p:cNvPicPr>
            <a:picLocks noChangeAspect="1" noChangeArrowheads="1"/>
          </p:cNvPicPr>
          <p:nvPr/>
        </p:nvPicPr>
        <p:blipFill>
          <a:blip r:embed="rId3" cstate="print"/>
          <a:srcRect l="3750" t="22334" r="4500" b="9375"/>
          <a:stretch>
            <a:fillRect/>
          </a:stretch>
        </p:blipFill>
        <p:spPr bwMode="auto">
          <a:xfrm>
            <a:off x="363070" y="2070977"/>
            <a:ext cx="4160499" cy="2348623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80682" y="761999"/>
            <a:ext cx="6474849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Replace obsolete components and improve reliability</a:t>
            </a:r>
          </a:p>
          <a:p>
            <a:pPr marL="742950" lvl="1" indent="-285750">
              <a:buFont typeface="Wingdings" pitchFamily="2" charset="2"/>
              <a:buChar char="§"/>
            </a:pPr>
            <a:r>
              <a:rPr lang="en-US" b="1" dirty="0" smtClean="0">
                <a:latin typeface="Arial" pitchFamily="34" charset="0"/>
                <a:cs typeface="Arial" pitchFamily="34" charset="0"/>
              </a:rPr>
              <a:t>40 year old Proton Source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Refurbish Booster RF cavities </a:t>
            </a:r>
          </a:p>
          <a:p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  to run at 15 Hz   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7" descr="\\Beamssrv1\protonsource.bd\Booster\Bill's Pictures\Tunnel picts 016.jpg"/>
          <p:cNvPicPr>
            <a:picLocks noChangeAspect="1" noChangeArrowheads="1"/>
          </p:cNvPicPr>
          <p:nvPr/>
        </p:nvPicPr>
        <p:blipFill>
          <a:blip r:embed="rId4" cstate="print"/>
          <a:srcRect r="9234"/>
          <a:stretch>
            <a:fillRect/>
          </a:stretch>
        </p:blipFill>
        <p:spPr bwMode="auto">
          <a:xfrm>
            <a:off x="4773698" y="1223664"/>
            <a:ext cx="4170496" cy="3447288"/>
          </a:xfrm>
          <a:prstGeom prst="rect">
            <a:avLst/>
          </a:prstGeom>
          <a:noFill/>
          <a:ln w="38100">
            <a:solidFill>
              <a:srgbClr val="FF00FF"/>
            </a:solidFill>
          </a:ln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5" cstate="print"/>
          <a:srcRect l="26250" t="49688" r="23250" b="28125"/>
          <a:stretch>
            <a:fillRect/>
          </a:stretch>
        </p:blipFill>
        <p:spPr bwMode="auto">
          <a:xfrm>
            <a:off x="5029200" y="4121727"/>
            <a:ext cx="4002024" cy="1406620"/>
          </a:xfrm>
          <a:prstGeom prst="rect">
            <a:avLst/>
          </a:prstGeom>
          <a:noFill/>
          <a:ln w="38100">
            <a:solidFill>
              <a:srgbClr val="009292"/>
            </a:solidFill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5451258" y="5715000"/>
            <a:ext cx="3492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en-US" b="1" dirty="0" smtClean="0"/>
              <a:t>8 of 19 cavities have been refurbished to run at 15 Hz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905000" y="3930134"/>
            <a:ext cx="15744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  <a:latin typeface="Arial Black" pitchFamily="34" charset="0"/>
              </a:rPr>
              <a:t>Opened RFQ</a:t>
            </a:r>
            <a:endParaRPr lang="en-US" sz="1600" dirty="0">
              <a:solidFill>
                <a:schemeClr val="bg1"/>
              </a:solidFill>
              <a:latin typeface="Arial Black" pitchFamily="34" charset="0"/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1600200" y="3581400"/>
            <a:ext cx="228600" cy="1165752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066800" y="6172200"/>
            <a:ext cx="26636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Arial Black" pitchFamily="34" charset="0"/>
              </a:rPr>
              <a:t>Ion source and RFQ</a:t>
            </a:r>
            <a:endParaRPr lang="en-US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096000" y="3505200"/>
            <a:ext cx="2438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Arial Black" pitchFamily="34" charset="0"/>
              </a:rPr>
              <a:t>Refurbished </a:t>
            </a:r>
            <a:r>
              <a:rPr lang="en-US" sz="1600" dirty="0" smtClean="0">
                <a:solidFill>
                  <a:schemeClr val="bg1"/>
                </a:solidFill>
                <a:latin typeface="Arial Black" pitchFamily="34" charset="0"/>
              </a:rPr>
              <a:t>Solid</a:t>
            </a:r>
            <a:r>
              <a:rPr lang="en-US" dirty="0" smtClean="0">
                <a:solidFill>
                  <a:schemeClr val="bg1"/>
                </a:solidFill>
                <a:latin typeface="Arial Black" pitchFamily="34" charset="0"/>
              </a:rPr>
              <a:t> State Cavity</a:t>
            </a:r>
            <a:endParaRPr lang="en-US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731998" y="5151188"/>
            <a:ext cx="18561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Arial Black" pitchFamily="34" charset="0"/>
              </a:rPr>
              <a:t>Tuner rebuild</a:t>
            </a:r>
            <a:endParaRPr lang="en-US" dirty="0">
              <a:solidFill>
                <a:schemeClr val="bg1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0601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0"/>
            <a:ext cx="9164003" cy="520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20762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Arial Black" pitchFamily="34" charset="0"/>
              </a:rPr>
              <a:t>Proton Source demands</a:t>
            </a:r>
            <a:endParaRPr lang="en-US" dirty="0">
              <a:latin typeface="Arial Black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953000" y="3581400"/>
            <a:ext cx="5902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9</a:t>
            </a:r>
            <a:r>
              <a:rPr lang="en-US" dirty="0" smtClean="0"/>
              <a:t> Hz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825847" y="4278868"/>
            <a:ext cx="7649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6.5 Hz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7543800" y="5410200"/>
            <a:ext cx="9557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Mu2e</a:t>
            </a:r>
            <a:endParaRPr lang="en-US" sz="24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172200" y="5029200"/>
            <a:ext cx="6303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g-2</a:t>
            </a:r>
            <a:endParaRPr lang="en-US" sz="24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114800" y="5029200"/>
            <a:ext cx="12955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</a:t>
            </a:r>
            <a:r>
              <a:rPr lang="en-US" sz="24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GeV</a:t>
            </a:r>
            <a:r>
              <a:rPr lang="en-US" sz="2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ν</a:t>
            </a:r>
            <a:endParaRPr lang="en-US" sz="24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781653" y="3500735"/>
            <a:ext cx="16241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120 </a:t>
            </a:r>
            <a:r>
              <a:rPr lang="en-US" sz="24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GeV</a:t>
            </a:r>
            <a:r>
              <a:rPr lang="en-US" sz="2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ν</a:t>
            </a:r>
            <a:endParaRPr lang="en-US" sz="24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62200" y="2895600"/>
            <a:ext cx="150393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NOvA</a:t>
            </a:r>
            <a:endParaRPr lang="en-US" sz="24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shutdown</a:t>
            </a:r>
            <a:endParaRPr lang="en-US" sz="24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3048000" y="3669268"/>
            <a:ext cx="228600" cy="1590764"/>
          </a:xfrm>
          <a:prstGeom prst="straightConnector1">
            <a:avLst/>
          </a:prstGeom>
          <a:ln w="28575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12404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74638"/>
            <a:ext cx="8763000" cy="639762"/>
          </a:xfrm>
        </p:spPr>
        <p:txBody>
          <a:bodyPr>
            <a:noAutofit/>
          </a:bodyPr>
          <a:lstStyle/>
          <a:p>
            <a:r>
              <a:rPr lang="en-US" sz="3200" dirty="0" smtClean="0">
                <a:latin typeface="Arial Black" panose="020B0A04020102020204" pitchFamily="34" charset="0"/>
              </a:rPr>
              <a:t>Accelerator complex status and plans</a:t>
            </a:r>
            <a:endParaRPr lang="en-US" sz="3200" dirty="0">
              <a:latin typeface="Arial Black" panose="020B0A040201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2400" y="914400"/>
            <a:ext cx="88392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Presently running with Main Injector only, 6 Booster batches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2.5E13, 1.67 s cycle time, 280 kW peak power 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000" b="1" dirty="0" smtClean="0">
                <a:solidFill>
                  <a:srgbClr val="1F14B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Commissioning of Recycler ring (~ 4 months)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peak power ≥ 500 kW in 2014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at ~ 700 kW in 2015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000" b="1" dirty="0" smtClean="0">
                <a:solidFill>
                  <a:srgbClr val="3457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Project X (</a:t>
            </a:r>
            <a:r>
              <a:rPr lang="en-US" sz="2000" b="1" i="1" dirty="0">
                <a:solidFill>
                  <a:srgbClr val="34579C"/>
                </a:solidFill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http://</a:t>
            </a:r>
            <a:r>
              <a:rPr lang="en-US" sz="2000" b="1" i="1" dirty="0" smtClean="0">
                <a:solidFill>
                  <a:srgbClr val="34579C"/>
                </a:solidFill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arxiv.org/abs/1306.5022</a:t>
            </a:r>
            <a:r>
              <a:rPr lang="en-US" sz="2000" b="1" i="1" dirty="0" smtClean="0">
                <a:solidFill>
                  <a:srgbClr val="3457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2000" b="1" dirty="0" smtClean="0">
                <a:solidFill>
                  <a:srgbClr val="3457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is a complete design concept for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GeV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CW superconducting H-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linac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with 1 mA average beam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current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3-8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GeV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pulsed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linac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with 43 mA average beam current 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Recycler and Main Injector upgrades to provide ≥ 2 MW to the long baseline neutrino target at 60-120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GeV</a:t>
            </a:r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000" b="1" dirty="0" err="1" smtClean="0">
                <a:solidFill>
                  <a:srgbClr val="9724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Fermilab</a:t>
            </a:r>
            <a:r>
              <a:rPr lang="en-US" sz="2000" b="1" dirty="0" smtClean="0">
                <a:solidFill>
                  <a:srgbClr val="9724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plans to reorient the Project X program to have a goal of delivering &gt; 1 MW from Main Injector to the neutrino program by 2025 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800 MeV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srf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linac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injecting into existing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Booster </a:t>
            </a:r>
          </a:p>
          <a:p>
            <a:pPr lvl="2"/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6.6E12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protons per batch @ at 12 batches/1.2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sec</a:t>
            </a:r>
          </a:p>
          <a:p>
            <a:pPr lvl="2"/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12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batch slip-stacking in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Recycler, providing 1.2 MW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or 400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MeV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srf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linac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appended to existing 400 MeV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linac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(“afterburner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”) 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ight Arrow 3"/>
          <p:cNvSpPr/>
          <p:nvPr/>
        </p:nvSpPr>
        <p:spPr>
          <a:xfrm>
            <a:off x="838200" y="5364481"/>
            <a:ext cx="228600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ight Arrow 4"/>
          <p:cNvSpPr/>
          <p:nvPr/>
        </p:nvSpPr>
        <p:spPr>
          <a:xfrm>
            <a:off x="838200" y="5669281"/>
            <a:ext cx="228600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579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/>
          <p:cNvPicPr>
            <a:picLocks noChangeArrowheads="1"/>
          </p:cNvPicPr>
          <p:nvPr/>
        </p:nvPicPr>
        <p:blipFill>
          <a:blip r:embed="rId2" cstate="print"/>
          <a:srcRect b="28328"/>
          <a:stretch>
            <a:fillRect/>
          </a:stretch>
        </p:blipFill>
        <p:spPr bwMode="auto">
          <a:xfrm>
            <a:off x="0" y="901719"/>
            <a:ext cx="9144000" cy="351788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266348"/>
            <a:ext cx="1191936" cy="8895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39000" y="3721119"/>
            <a:ext cx="1323975" cy="299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5926979" y="3158231"/>
            <a:ext cx="3722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sym typeface="Symbol"/>
              </a:rPr>
              <a:t>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751982" y="2730519"/>
            <a:ext cx="3722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sym typeface="Symbol"/>
              </a:rPr>
              <a:t>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57400" y="2654319"/>
            <a:ext cx="3722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sym typeface="Symbol"/>
              </a:rPr>
              <a:t>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654446" y="2838014"/>
            <a:ext cx="3722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sym typeface="Symbol"/>
              </a:rPr>
              <a:t>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656982" y="2969299"/>
            <a:ext cx="3722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sym typeface="Symbol"/>
              </a:rPr>
              <a:t>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731003" y="3303586"/>
            <a:ext cx="3722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sym typeface="Symbol"/>
              </a:rPr>
              <a:t>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085982" y="3502699"/>
            <a:ext cx="3722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sym typeface="Symbol"/>
              </a:rPr>
              <a:t>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61000"/>
                    </a14:imgEffect>
                  </a14:imgLayer>
                </a14:imgProps>
              </a:ext>
            </a:extLst>
          </a:blip>
          <a:srcRect l="5368" t="6949" r="15690" b="6581"/>
          <a:stretch/>
        </p:blipFill>
        <p:spPr>
          <a:xfrm>
            <a:off x="1217617" y="2057400"/>
            <a:ext cx="825010" cy="69810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37335">
            <a:off x="5082724" y="3265997"/>
            <a:ext cx="4335789" cy="369875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228600"/>
            <a:ext cx="8995666" cy="11430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latin typeface="Arial Black" panose="020B0A04020102020204" pitchFamily="34" charset="0"/>
              </a:rPr>
              <a:t>LBNE: </a:t>
            </a:r>
            <a:r>
              <a:rPr lang="en-US" sz="3200" dirty="0" smtClean="0">
                <a:solidFill>
                  <a:srgbClr val="115B38"/>
                </a:solidFill>
                <a:latin typeface="Arial Black" panose="020B0A04020102020204" pitchFamily="34" charset="0"/>
              </a:rPr>
              <a:t>Long</a:t>
            </a:r>
            <a:r>
              <a:rPr lang="en-US" sz="3200" dirty="0" smtClean="0">
                <a:solidFill>
                  <a:srgbClr val="198552"/>
                </a:solidFill>
                <a:latin typeface="Arial Black" panose="020B0A04020102020204" pitchFamily="34" charset="0"/>
              </a:rPr>
              <a:t> Baseline </a:t>
            </a:r>
            <a:r>
              <a:rPr lang="en-US" sz="3200" dirty="0" smtClean="0">
                <a:solidFill>
                  <a:srgbClr val="21B16C"/>
                </a:solidFill>
                <a:latin typeface="Arial Black" panose="020B0A04020102020204" pitchFamily="34" charset="0"/>
              </a:rPr>
              <a:t>Neutrino </a:t>
            </a:r>
            <a:r>
              <a:rPr lang="en-US" sz="3200" dirty="0" smtClean="0">
                <a:solidFill>
                  <a:srgbClr val="68E2A8"/>
                </a:solidFill>
                <a:latin typeface="Arial Black" panose="020B0A04020102020204" pitchFamily="34" charset="0"/>
              </a:rPr>
              <a:t>Experiment</a:t>
            </a:r>
            <a:endParaRPr lang="en-US" sz="3200" dirty="0">
              <a:solidFill>
                <a:srgbClr val="68E2A8"/>
              </a:solidFill>
              <a:latin typeface="Arial Black" panose="020B0A040201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 rot="322762">
            <a:off x="4026664" y="2772730"/>
            <a:ext cx="1261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1300 km</a:t>
            </a:r>
            <a:endParaRPr lang="en-US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0" y="4495800"/>
            <a:ext cx="629919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sz="20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new neutrino </a:t>
            </a:r>
            <a:r>
              <a:rPr lang="en-US" sz="20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beamline</a:t>
            </a:r>
            <a:r>
              <a:rPr lang="en-US" sz="20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over 1300 km</a:t>
            </a:r>
          </a:p>
          <a:p>
            <a:pPr marL="285750" indent="-285750"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sz="2000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Proton beam power assumption</a:t>
            </a:r>
          </a:p>
          <a:p>
            <a:pPr marL="742950" lvl="1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700 kW 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→ 1.2 MW → </a:t>
            </a:r>
            <a:r>
              <a:rPr lang="en-US" sz="20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2.3 MW</a:t>
            </a:r>
          </a:p>
          <a:p>
            <a:pPr marL="342900" indent="-342900"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highly-capable near detector 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system</a:t>
            </a:r>
          </a:p>
          <a:p>
            <a:pPr marL="342900" indent="-342900"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sz="2000" b="1" dirty="0" smtClean="0">
                <a:solidFill>
                  <a:srgbClr val="FD27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US" sz="2000" b="1" dirty="0">
                <a:solidFill>
                  <a:srgbClr val="FD27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≥10 </a:t>
            </a:r>
            <a:r>
              <a:rPr lang="en-US" sz="2000" b="1" dirty="0" err="1">
                <a:solidFill>
                  <a:srgbClr val="FD27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kt</a:t>
            </a:r>
            <a:r>
              <a:rPr lang="en-US" sz="2000" b="1" dirty="0">
                <a:solidFill>
                  <a:srgbClr val="FD27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D27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fiducial</a:t>
            </a:r>
            <a:r>
              <a:rPr lang="en-US" sz="2000" b="1" dirty="0">
                <a:solidFill>
                  <a:srgbClr val="FD27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mass </a:t>
            </a:r>
            <a:r>
              <a:rPr lang="en-US" sz="2000" b="1" dirty="0" err="1" smtClean="0">
                <a:solidFill>
                  <a:srgbClr val="FD27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LAr</a:t>
            </a:r>
            <a:r>
              <a:rPr lang="en-US" sz="2000" b="1" dirty="0" smtClean="0">
                <a:solidFill>
                  <a:srgbClr val="FD27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TPC far </a:t>
            </a:r>
            <a:r>
              <a:rPr lang="en-US" sz="2000" b="1" dirty="0">
                <a:solidFill>
                  <a:srgbClr val="FD27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detector underground at </a:t>
            </a:r>
            <a:r>
              <a:rPr lang="en-US" sz="2000" b="1" dirty="0" smtClean="0">
                <a:solidFill>
                  <a:srgbClr val="FD27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SURF</a:t>
            </a:r>
            <a:endParaRPr lang="en-US" sz="2000" b="1" dirty="0" smtClean="0">
              <a:solidFill>
                <a:srgbClr val="A93A1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sz="2000" b="1" dirty="0" smtClean="0">
                <a:solidFill>
                  <a:srgbClr val="B71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US" sz="2000" b="1" dirty="0">
                <a:solidFill>
                  <a:srgbClr val="B71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cavern for a full 34 </a:t>
            </a:r>
            <a:r>
              <a:rPr lang="en-US" sz="2000" b="1" dirty="0" err="1">
                <a:solidFill>
                  <a:srgbClr val="B71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kt</a:t>
            </a:r>
            <a:r>
              <a:rPr lang="en-US" sz="2000" b="1" dirty="0">
                <a:solidFill>
                  <a:srgbClr val="B71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detector system</a:t>
            </a:r>
          </a:p>
        </p:txBody>
      </p:sp>
    </p:spTree>
    <p:extLst>
      <p:ext uri="{BB962C8B-B14F-4D97-AF65-F5344CB8AC3E}">
        <p14:creationId xmlns:p14="http://schemas.microsoft.com/office/powerpoint/2010/main" val="2791504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9.3|17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.3|19.3|27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7899</TotalTime>
  <Words>2071</Words>
  <Application>Microsoft Office PowerPoint</Application>
  <PresentationFormat>画面に合わせる (4:3)</PresentationFormat>
  <Paragraphs>375</Paragraphs>
  <Slides>34</Slides>
  <Notes>2</Notes>
  <HiddenSlides>0</HiddenSlides>
  <MMClips>0</MMClips>
  <ScaleCrop>false</ScaleCrop>
  <HeadingPairs>
    <vt:vector size="6" baseType="variant">
      <vt:variant>
        <vt:lpstr>テーマ</vt:lpstr>
      </vt:variant>
      <vt:variant>
        <vt:i4>1</vt:i4>
      </vt:variant>
      <vt:variant>
        <vt:lpstr>埋め込まれた OLE サーバー</vt:lpstr>
      </vt:variant>
      <vt:variant>
        <vt:i4>1</vt:i4>
      </vt:variant>
      <vt:variant>
        <vt:lpstr>スライド タイトル</vt:lpstr>
      </vt:variant>
      <vt:variant>
        <vt:i4>34</vt:i4>
      </vt:variant>
    </vt:vector>
  </HeadingPairs>
  <TitlesOfParts>
    <vt:vector size="36" baseType="lpstr">
      <vt:lpstr>Office Theme</vt:lpstr>
      <vt:lpstr>Equation</vt:lpstr>
      <vt:lpstr>Future neutrino beam(s)  at Fermilab</vt:lpstr>
      <vt:lpstr>Present FNAL accelerator complex Long Baseline experiments</vt:lpstr>
      <vt:lpstr>Accelerator Complex reconfiguration</vt:lpstr>
      <vt:lpstr>Past and projected performance</vt:lpstr>
      <vt:lpstr>NuMI neutrino line upgrades</vt:lpstr>
      <vt:lpstr>Proton Improvement Plan (PIP)</vt:lpstr>
      <vt:lpstr>Proton Source demands</vt:lpstr>
      <vt:lpstr>Accelerator complex status and plans</vt:lpstr>
      <vt:lpstr>LBNE: Long Baseline Neutrino Experiment</vt:lpstr>
      <vt:lpstr>LBNE Science Collaboration</vt:lpstr>
      <vt:lpstr>Primary Scientific Objectives</vt:lpstr>
      <vt:lpstr>Experimental Technique</vt:lpstr>
      <vt:lpstr>Optimal baseline for FNAL MI neutrinos </vt:lpstr>
      <vt:lpstr>LBNE Beamline</vt:lpstr>
      <vt:lpstr>Components of the Neutrino Beamline</vt:lpstr>
      <vt:lpstr>Target Hall/Decay Pipe Layout</vt:lpstr>
      <vt:lpstr>Beam Absorber</vt:lpstr>
      <vt:lpstr>The Neutrino spectra</vt:lpstr>
      <vt:lpstr>Design changes under consideration to improve the physics capabilities</vt:lpstr>
      <vt:lpstr>Decay pipe design options</vt:lpstr>
      <vt:lpstr>Upstream decay pipe window for helium-filled decay pipe</vt:lpstr>
      <vt:lpstr>Design strategy vs beam power</vt:lpstr>
      <vt:lpstr>High power target and windows R&amp;D</vt:lpstr>
      <vt:lpstr>Additional neutrino programs</vt:lpstr>
      <vt:lpstr>Summary</vt:lpstr>
      <vt:lpstr>PowerPoint プレゼンテーション</vt:lpstr>
      <vt:lpstr>NuMI beamline</vt:lpstr>
      <vt:lpstr>Accelerator upgrade plan</vt:lpstr>
      <vt:lpstr>Muon Monitor System</vt:lpstr>
      <vt:lpstr> </vt:lpstr>
      <vt:lpstr>LBNE 35 kt Far Detector Spectra</vt:lpstr>
      <vt:lpstr>PowerPoint プレゼンテーション</vt:lpstr>
      <vt:lpstr>Sensitivity to Mass Hierarchy</vt:lpstr>
      <vt:lpstr>Sensitivity to CP violation</vt:lpstr>
    </vt:vector>
  </TitlesOfParts>
  <Company>Fermilab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Fermilab Neutrino Beams &amp; Experiments: 2013-2020</dc:title>
  <dc:creator>Alberto Marchionni x2251 12752N</dc:creator>
  <cp:lastModifiedBy>Rie</cp:lastModifiedBy>
  <cp:revision>286</cp:revision>
  <cp:lastPrinted>2013-11-12T00:38:57Z</cp:lastPrinted>
  <dcterms:created xsi:type="dcterms:W3CDTF">2012-10-13T01:13:19Z</dcterms:created>
  <dcterms:modified xsi:type="dcterms:W3CDTF">2013-11-12T03:10:15Z</dcterms:modified>
</cp:coreProperties>
</file>