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5" r:id="rId18"/>
    <p:sldId id="294" r:id="rId19"/>
    <p:sldId id="277" r:id="rId20"/>
    <p:sldId id="280" r:id="rId21"/>
    <p:sldId id="281" r:id="rId22"/>
    <p:sldId id="282" r:id="rId23"/>
    <p:sldId id="286" r:id="rId24"/>
    <p:sldId id="287" r:id="rId25"/>
    <p:sldId id="288" r:id="rId26"/>
    <p:sldId id="289" r:id="rId27"/>
    <p:sldId id="291" r:id="rId28"/>
    <p:sldId id="290" r:id="rId29"/>
    <p:sldId id="292" r:id="rId30"/>
    <p:sldId id="293" r:id="rId31"/>
    <p:sldId id="296" r:id="rId3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DFD"/>
    <a:srgbClr val="6EAAF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CE7B-720A-F044-A0CF-210A4638A3F3}" type="datetimeFigureOut">
              <a:rPr kumimoji="1" lang="ja-JP" altLang="en-US" smtClean="0"/>
              <a:t>2013/11/12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F588-77FF-CC4B-88A2-BB986DC818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818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782B2-4DD0-E649-ADC0-89DD89207572}" type="datetimeFigureOut">
              <a:rPr kumimoji="1" lang="ja-JP" altLang="en-US" smtClean="0"/>
              <a:t>2013/11/12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97ED6-557D-9445-B364-9F630D6E6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057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87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4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59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90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5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74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28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24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33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93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93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3417"/>
            <a:ext cx="8229600" cy="75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1782" y="1092058"/>
            <a:ext cx="8759724" cy="5264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498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tx1"/>
                </a:solidFill>
                <a:latin typeface="Times New Roman"/>
              </a:defRPr>
            </a:lvl1pPr>
          </a:lstStyle>
          <a:p>
            <a:r>
              <a:rPr lang="en-US" altLang="ja-JP" smtClean="0"/>
              <a:t>2013/11/12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4987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>
                <a:solidFill>
                  <a:schemeClr val="tx1"/>
                </a:solidFill>
                <a:latin typeface="Times New Roman"/>
              </a:defRPr>
            </a:lvl1pPr>
          </a:lstStyle>
          <a:p>
            <a:r>
              <a:rPr lang="en-US" altLang="ja-JP" dirty="0" smtClean="0">
                <a:solidFill>
                  <a:schemeClr val="tx1"/>
                </a:solidFill>
              </a:rPr>
              <a:t>NNN2013, Kavli IPMU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498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/>
                </a:solidFill>
                <a:latin typeface="Times New Roman"/>
              </a:defRPr>
            </a:lvl1pPr>
          </a:lstStyle>
          <a:p>
            <a:fld id="{A469EED7-03DE-D841-A012-7108D23BA4B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H="1" flipV="1">
            <a:off x="7947550" y="331868"/>
            <a:ext cx="728906" cy="51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18524" y="649168"/>
            <a:ext cx="589980" cy="1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keklogo-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" y="328902"/>
            <a:ext cx="849313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000" b="1" i="0" kern="1200">
          <a:solidFill>
            <a:srgbClr val="0000FF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800" b="1" i="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4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4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4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Neutrino Beam in J-PARC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Tetsuro Sekiguchi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IPNS, KEK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28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547" y="2240081"/>
            <a:ext cx="2744453" cy="46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Decay Volume &amp; Beam Dump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Decay Volume</a:t>
            </a:r>
          </a:p>
          <a:p>
            <a:pPr lvl="1"/>
            <a:r>
              <a:rPr kumimoji="1" lang="en-US" altLang="ja-JP" dirty="0" smtClean="0"/>
              <a:t>100m-long</a:t>
            </a:r>
          </a:p>
          <a:p>
            <a:pPr lvl="1"/>
            <a:r>
              <a:rPr lang="en-US" altLang="ja-JP" dirty="0" smtClean="0"/>
              <a:t>Water cooled iron walls </a:t>
            </a:r>
            <a:r>
              <a:rPr lang="en-US" altLang="ja-JP" dirty="0" smtClean="0">
                <a:sym typeface="Wingdings"/>
              </a:rPr>
              <a:t> 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4MW</a:t>
            </a:r>
          </a:p>
          <a:p>
            <a:pPr lvl="1"/>
            <a:r>
              <a:rPr lang="en-US" altLang="ja-JP" dirty="0" smtClean="0">
                <a:sym typeface="Wingdings"/>
              </a:rPr>
              <a:t>2~2.5</a:t>
            </a:r>
            <a:r>
              <a:rPr lang="en-US" altLang="ja-JP" baseline="30000" dirty="0" smtClean="0">
                <a:sym typeface="Wingdings"/>
              </a:rPr>
              <a:t>o</a:t>
            </a:r>
            <a:r>
              <a:rPr lang="en-US" altLang="ja-JP" dirty="0" smtClean="0">
                <a:sym typeface="Wingdings"/>
              </a:rPr>
              <a:t> OA angle for SK and HK</a:t>
            </a:r>
          </a:p>
          <a:p>
            <a:r>
              <a:rPr lang="en-US" altLang="ja-JP" dirty="0" smtClean="0">
                <a:sym typeface="Wingdings"/>
              </a:rPr>
              <a:t>Beam Dump</a:t>
            </a:r>
          </a:p>
          <a:p>
            <a:pPr lvl="1"/>
            <a:r>
              <a:rPr lang="en-US" altLang="ja-JP" dirty="0" smtClean="0">
                <a:sym typeface="Wingdings"/>
              </a:rPr>
              <a:t>Graphite core</a:t>
            </a:r>
          </a:p>
          <a:p>
            <a:pPr lvl="1"/>
            <a:r>
              <a:rPr lang="en-US" altLang="ja-JP" dirty="0" smtClean="0">
                <a:sym typeface="Wingdings"/>
              </a:rPr>
              <a:t>Water cooled  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3MW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Picture 11" descr="081024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542" y="1092058"/>
            <a:ext cx="3927457" cy="261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 descr="NBI2010-BD-Ishida-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10" y="3745265"/>
            <a:ext cx="2112437" cy="2753525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6262108" y="4904242"/>
            <a:ext cx="1270061" cy="882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0" y="4886602"/>
            <a:ext cx="47197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Times New Roman"/>
                <a:cs typeface="Times New Roman"/>
              </a:rPr>
              <a:t>D</a:t>
            </a:r>
            <a:r>
              <a:rPr kumimoji="1" lang="en-US" altLang="ja-JP" sz="2400" b="1" dirty="0" smtClean="0">
                <a:latin typeface="Times New Roman"/>
                <a:cs typeface="Times New Roman"/>
              </a:rPr>
              <a:t>esigned for multi-MW beam since no access is possible after beam operation due to irradiation</a:t>
            </a:r>
            <a:endParaRPr kumimoji="1" lang="ja-JP" alt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25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Operation History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7" name="グループ化 65"/>
          <p:cNvGrpSpPr/>
          <p:nvPr/>
        </p:nvGrpSpPr>
        <p:grpSpPr>
          <a:xfrm>
            <a:off x="34924" y="903560"/>
            <a:ext cx="9045576" cy="4248472"/>
            <a:chOff x="34924" y="980728"/>
            <a:chExt cx="9045576" cy="4248472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14925" t="14517" r="11880" b="10208"/>
            <a:stretch>
              <a:fillRect/>
            </a:stretch>
          </p:blipFill>
          <p:spPr bwMode="auto">
            <a:xfrm>
              <a:off x="683567" y="1484784"/>
              <a:ext cx="7699949" cy="37444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9" name="テキスト ボックス 5"/>
            <p:cNvSpPr txBox="1">
              <a:spLocks noChangeArrowheads="1"/>
            </p:cNvSpPr>
            <p:nvPr/>
          </p:nvSpPr>
          <p:spPr bwMode="auto">
            <a:xfrm rot="16200000">
              <a:off x="-1204532" y="3084450"/>
              <a:ext cx="2811168" cy="33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70C0"/>
                  </a:solidFill>
                  <a:latin typeface="Verdana" pitchFamily="34" charset="0"/>
                </a:rPr>
                <a:t>Delivered # of Protons</a:t>
              </a:r>
              <a:endParaRPr lang="ja-JP" altLang="en-US" b="1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10" name="テキスト ボックス 6"/>
            <p:cNvSpPr txBox="1">
              <a:spLocks noChangeArrowheads="1"/>
            </p:cNvSpPr>
            <p:nvPr/>
          </p:nvSpPr>
          <p:spPr bwMode="auto">
            <a:xfrm rot="5400000">
              <a:off x="7792759" y="2789039"/>
              <a:ext cx="2243227" cy="33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5050"/>
                  </a:solidFill>
                  <a:latin typeface="Verdana" pitchFamily="34" charset="0"/>
                </a:rPr>
                <a:t>Protons Per Pulse</a:t>
              </a:r>
              <a:endParaRPr lang="ja-JP" altLang="en-US" b="1">
                <a:solidFill>
                  <a:srgbClr val="FF5050"/>
                </a:solidFill>
                <a:latin typeface="Verdana" pitchFamily="34" charset="0"/>
              </a:endParaRPr>
            </a:p>
          </p:txBody>
        </p:sp>
        <p:sp>
          <p:nvSpPr>
            <p:cNvPr id="11" name="正方形/長方形 8"/>
            <p:cNvSpPr>
              <a:spLocks noChangeArrowheads="1"/>
            </p:cNvSpPr>
            <p:nvPr/>
          </p:nvSpPr>
          <p:spPr bwMode="auto">
            <a:xfrm>
              <a:off x="691738" y="1485027"/>
              <a:ext cx="990000" cy="3383301"/>
            </a:xfrm>
            <a:prstGeom prst="rect">
              <a:avLst/>
            </a:prstGeom>
            <a:solidFill>
              <a:srgbClr val="FFCCFF">
                <a:alpha val="2470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ja-JP" altLang="en-US">
                <a:latin typeface="Arial" pitchFamily="34" charset="0"/>
              </a:endParaRPr>
            </a:p>
          </p:txBody>
        </p:sp>
        <p:sp>
          <p:nvSpPr>
            <p:cNvPr id="12" name="正方形/長方形 9"/>
            <p:cNvSpPr>
              <a:spLocks noChangeArrowheads="1"/>
            </p:cNvSpPr>
            <p:nvPr/>
          </p:nvSpPr>
          <p:spPr bwMode="auto">
            <a:xfrm>
              <a:off x="2577836" y="1485027"/>
              <a:ext cx="756000" cy="3348000"/>
            </a:xfrm>
            <a:prstGeom prst="rect">
              <a:avLst/>
            </a:prstGeom>
            <a:solidFill>
              <a:srgbClr val="FFCCFF">
                <a:alpha val="2470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ja-JP" altLang="en-US">
                <a:latin typeface="Arial" pitchFamily="34" charset="0"/>
              </a:endParaRPr>
            </a:p>
          </p:txBody>
        </p:sp>
        <p:sp>
          <p:nvSpPr>
            <p:cNvPr id="13" name="正方形/長方形 10"/>
            <p:cNvSpPr>
              <a:spLocks noChangeArrowheads="1"/>
            </p:cNvSpPr>
            <p:nvPr/>
          </p:nvSpPr>
          <p:spPr bwMode="auto">
            <a:xfrm>
              <a:off x="5652171" y="1500375"/>
              <a:ext cx="594000" cy="3366737"/>
            </a:xfrm>
            <a:prstGeom prst="rect">
              <a:avLst/>
            </a:prstGeom>
            <a:solidFill>
              <a:srgbClr val="FFCCFF">
                <a:alpha val="2470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ja-JP" altLang="en-US">
                <a:latin typeface="Arial" pitchFamily="34" charset="0"/>
              </a:endParaRPr>
            </a:p>
          </p:txBody>
        </p:sp>
        <p:cxnSp>
          <p:nvCxnSpPr>
            <p:cNvPr id="14" name="直線矢印コネクタ 25"/>
            <p:cNvCxnSpPr>
              <a:cxnSpLocks noChangeShapeType="1"/>
            </p:cNvCxnSpPr>
            <p:nvPr/>
          </p:nvCxnSpPr>
          <p:spPr bwMode="auto">
            <a:xfrm>
              <a:off x="2555776" y="2996952"/>
              <a:ext cx="792088" cy="1224136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 type="oval" w="med" len="med"/>
            </a:ln>
          </p:spPr>
        </p:cxnSp>
        <p:sp>
          <p:nvSpPr>
            <p:cNvPr id="15" name="テキスト ボックス 27"/>
            <p:cNvSpPr txBox="1">
              <a:spLocks noChangeArrowheads="1"/>
            </p:cNvSpPr>
            <p:nvPr/>
          </p:nvSpPr>
          <p:spPr bwMode="auto">
            <a:xfrm>
              <a:off x="827584" y="2439297"/>
              <a:ext cx="1775657" cy="62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u="sng" dirty="0">
                  <a:solidFill>
                    <a:srgbClr val="0070C0"/>
                  </a:solidFill>
                  <a:latin typeface="Verdana" pitchFamily="34" charset="0"/>
                </a:rPr>
                <a:t>1.43x10</a:t>
              </a:r>
              <a:r>
                <a:rPr lang="en-US" altLang="ja-JP" u="sng" baseline="30000" dirty="0">
                  <a:solidFill>
                    <a:srgbClr val="0070C0"/>
                  </a:solidFill>
                  <a:latin typeface="Verdana" pitchFamily="34" charset="0"/>
                </a:rPr>
                <a:t>20</a:t>
              </a:r>
              <a:r>
                <a:rPr lang="en-US" altLang="ja-JP" u="sng" dirty="0">
                  <a:solidFill>
                    <a:srgbClr val="0070C0"/>
                  </a:solidFill>
                  <a:latin typeface="Verdana" pitchFamily="34" charset="0"/>
                </a:rPr>
                <a:t>pot</a:t>
              </a:r>
              <a:endParaRPr lang="en-US" altLang="ja-JP" u="sng" baseline="30000" dirty="0">
                <a:solidFill>
                  <a:srgbClr val="0070C0"/>
                </a:solidFill>
                <a:latin typeface="Verdana" pitchFamily="34" charset="0"/>
              </a:endParaRPr>
            </a:p>
            <a:p>
              <a:r>
                <a:rPr lang="en-US" altLang="ja-JP" baseline="30000" dirty="0">
                  <a:solidFill>
                    <a:srgbClr val="0070C0"/>
                  </a:solidFill>
                  <a:latin typeface="Verdana" pitchFamily="34" charset="0"/>
                </a:rPr>
                <a:t>until</a:t>
              </a:r>
              <a:r>
                <a:rPr lang="en-US" altLang="ja-JP" dirty="0">
                  <a:solidFill>
                    <a:srgbClr val="0070C0"/>
                  </a:solidFill>
                  <a:latin typeface="Verdana" pitchFamily="34" charset="0"/>
                </a:rPr>
                <a:t> Mar.11,’11</a:t>
              </a:r>
            </a:p>
          </p:txBody>
        </p:sp>
        <p:cxnSp>
          <p:nvCxnSpPr>
            <p:cNvPr id="16" name="直線矢印コネクタ 28"/>
            <p:cNvCxnSpPr>
              <a:cxnSpLocks noChangeShapeType="1"/>
            </p:cNvCxnSpPr>
            <p:nvPr/>
          </p:nvCxnSpPr>
          <p:spPr bwMode="auto">
            <a:xfrm>
              <a:off x="5220072" y="2420888"/>
              <a:ext cx="1008112" cy="1152128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 type="oval" w="med" len="med"/>
            </a:ln>
          </p:spPr>
        </p:cxnSp>
        <p:sp>
          <p:nvSpPr>
            <p:cNvPr id="17" name="テキスト ボックス 30"/>
            <p:cNvSpPr txBox="1">
              <a:spLocks noChangeArrowheads="1"/>
            </p:cNvSpPr>
            <p:nvPr/>
          </p:nvSpPr>
          <p:spPr bwMode="auto">
            <a:xfrm>
              <a:off x="3569935" y="1988840"/>
              <a:ext cx="17940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u="sng" dirty="0">
                  <a:solidFill>
                    <a:srgbClr val="0070C0"/>
                  </a:solidFill>
                  <a:latin typeface="Verdana" pitchFamily="34" charset="0"/>
                </a:rPr>
                <a:t>3.01x10</a:t>
              </a:r>
              <a:r>
                <a:rPr lang="en-US" altLang="ja-JP" u="sng" baseline="30000" dirty="0">
                  <a:solidFill>
                    <a:srgbClr val="0070C0"/>
                  </a:solidFill>
                  <a:latin typeface="Verdana" pitchFamily="34" charset="0"/>
                </a:rPr>
                <a:t>20</a:t>
              </a:r>
              <a:r>
                <a:rPr lang="en-US" altLang="ja-JP" u="sng" dirty="0">
                  <a:solidFill>
                    <a:srgbClr val="0070C0"/>
                  </a:solidFill>
                  <a:latin typeface="Verdana" pitchFamily="34" charset="0"/>
                </a:rPr>
                <a:t>pot</a:t>
              </a:r>
              <a:r>
                <a:rPr lang="en-US" altLang="ja-JP" dirty="0">
                  <a:solidFill>
                    <a:srgbClr val="0070C0"/>
                  </a:solidFill>
                  <a:latin typeface="Verdana" pitchFamily="34" charset="0"/>
                </a:rPr>
                <a:t> </a:t>
              </a:r>
            </a:p>
            <a:p>
              <a:r>
                <a:rPr lang="en-US" altLang="ja-JP" dirty="0">
                  <a:solidFill>
                    <a:srgbClr val="0070C0"/>
                  </a:solidFill>
                  <a:latin typeface="Verdana" pitchFamily="34" charset="0"/>
                </a:rPr>
                <a:t>Jun.9,</a:t>
              </a:r>
              <a:r>
                <a:rPr lang="en-US" altLang="ja-JP" dirty="0" smtClean="0">
                  <a:solidFill>
                    <a:srgbClr val="0070C0"/>
                  </a:solidFill>
                  <a:latin typeface="Verdana" pitchFamily="34" charset="0"/>
                </a:rPr>
                <a:t>’12</a:t>
              </a:r>
            </a:p>
          </p:txBody>
        </p:sp>
        <p:sp>
          <p:nvSpPr>
            <p:cNvPr id="18" name="テキスト ボックス 31"/>
            <p:cNvSpPr txBox="1">
              <a:spLocks noChangeArrowheads="1"/>
            </p:cNvSpPr>
            <p:nvPr/>
          </p:nvSpPr>
          <p:spPr bwMode="auto">
            <a:xfrm>
              <a:off x="636151" y="980728"/>
              <a:ext cx="1271553" cy="738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400" dirty="0">
                  <a:latin typeface="Verdana" pitchFamily="34" charset="0"/>
                </a:rPr>
                <a:t>Rep=3.52s</a:t>
              </a:r>
            </a:p>
            <a:p>
              <a:r>
                <a:rPr lang="en-US" altLang="ja-JP" sz="1400" dirty="0">
                  <a:solidFill>
                    <a:srgbClr val="FF5050"/>
                  </a:solidFill>
                  <a:latin typeface="Verdana" pitchFamily="34" charset="0"/>
                  <a:sym typeface="Wingdings" pitchFamily="2" charset="2"/>
                </a:rPr>
                <a:t>50kW</a:t>
              </a:r>
            </a:p>
            <a:p>
              <a:r>
                <a:rPr lang="en-US" altLang="ja-JP" sz="1400" dirty="0">
                  <a:latin typeface="Verdana" pitchFamily="34" charset="0"/>
                </a:rPr>
                <a:t>[6 bunches]</a:t>
              </a:r>
            </a:p>
          </p:txBody>
        </p:sp>
        <p:sp>
          <p:nvSpPr>
            <p:cNvPr id="19" name="テキスト ボックス 32"/>
            <p:cNvSpPr txBox="1">
              <a:spLocks noChangeArrowheads="1"/>
            </p:cNvSpPr>
            <p:nvPr/>
          </p:nvSpPr>
          <p:spPr bwMode="auto">
            <a:xfrm>
              <a:off x="2483768" y="981075"/>
              <a:ext cx="1247507" cy="52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Verdana" pitchFamily="34" charset="0"/>
                </a:rPr>
                <a:t>3.2s</a:t>
              </a:r>
              <a:r>
                <a:rPr lang="en-US" altLang="ja-JP" sz="1400" dirty="0">
                  <a:latin typeface="Verdana" pitchFamily="34" charset="0"/>
                  <a:sym typeface="Wingdings" pitchFamily="2" charset="2"/>
                </a:rPr>
                <a:t>3.04s</a:t>
              </a:r>
              <a:endParaRPr lang="en-US" altLang="ja-JP" sz="1400" dirty="0">
                <a:latin typeface="Verdana" pitchFamily="34" charset="0"/>
              </a:endParaRPr>
            </a:p>
            <a:p>
              <a:r>
                <a:rPr lang="en-US" altLang="ja-JP" sz="1400" dirty="0">
                  <a:solidFill>
                    <a:srgbClr val="FF5050"/>
                  </a:solidFill>
                  <a:latin typeface="Verdana" pitchFamily="34" charset="0"/>
                  <a:sym typeface="Wingdings" pitchFamily="2" charset="2"/>
                </a:rPr>
                <a:t>145kW</a:t>
              </a:r>
              <a:endParaRPr lang="en-US" altLang="ja-JP" sz="1400" dirty="0">
                <a:solidFill>
                  <a:srgbClr val="FF5050"/>
                </a:solidFill>
                <a:latin typeface="Verdana" pitchFamily="34" charset="0"/>
              </a:endParaRPr>
            </a:p>
          </p:txBody>
        </p:sp>
        <p:sp>
          <p:nvSpPr>
            <p:cNvPr id="20" name="テキスト ボックス 33"/>
            <p:cNvSpPr txBox="1">
              <a:spLocks noChangeArrowheads="1"/>
            </p:cNvSpPr>
            <p:nvPr/>
          </p:nvSpPr>
          <p:spPr bwMode="auto">
            <a:xfrm>
              <a:off x="5508104" y="981075"/>
              <a:ext cx="986207" cy="52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Verdana" pitchFamily="34" charset="0"/>
                  <a:sym typeface="Wingdings" pitchFamily="2" charset="2"/>
                </a:rPr>
                <a:t>2.56</a:t>
              </a:r>
              <a:r>
                <a:rPr lang="en-US" altLang="ja-JP" sz="1400" dirty="0">
                  <a:latin typeface="Verdana" pitchFamily="34" charset="0"/>
                </a:rPr>
                <a:t>s</a:t>
              </a:r>
            </a:p>
            <a:p>
              <a:r>
                <a:rPr lang="en-US" altLang="ja-JP" sz="1400" dirty="0">
                  <a:solidFill>
                    <a:srgbClr val="FF5050"/>
                  </a:solidFill>
                  <a:latin typeface="Verdana" pitchFamily="34" charset="0"/>
                  <a:sym typeface="Wingdings" pitchFamily="2" charset="2"/>
                </a:rPr>
                <a:t>190kW</a:t>
              </a:r>
              <a:endParaRPr lang="en-US" altLang="ja-JP" sz="1400" dirty="0">
                <a:solidFill>
                  <a:srgbClr val="FF5050"/>
                </a:solidFill>
                <a:latin typeface="Verdana" pitchFamily="34" charset="0"/>
              </a:endParaRPr>
            </a:p>
          </p:txBody>
        </p:sp>
        <p:cxnSp>
          <p:nvCxnSpPr>
            <p:cNvPr id="21" name="直線矢印コネクタ 25"/>
            <p:cNvCxnSpPr>
              <a:cxnSpLocks noChangeShapeType="1"/>
            </p:cNvCxnSpPr>
            <p:nvPr/>
          </p:nvCxnSpPr>
          <p:spPr bwMode="auto">
            <a:xfrm>
              <a:off x="5148064" y="3573016"/>
              <a:ext cx="504056" cy="648072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 type="oval" w="med" len="med"/>
            </a:ln>
          </p:spPr>
        </p:cxnSp>
        <p:sp>
          <p:nvSpPr>
            <p:cNvPr id="22" name="テキスト ボックス 27"/>
            <p:cNvSpPr txBox="1">
              <a:spLocks noChangeArrowheads="1"/>
            </p:cNvSpPr>
            <p:nvPr/>
          </p:nvSpPr>
          <p:spPr bwMode="auto">
            <a:xfrm>
              <a:off x="4112993" y="3356992"/>
              <a:ext cx="1107079" cy="27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0070C0"/>
                  </a:solidFill>
                  <a:latin typeface="Verdana" pitchFamily="34" charset="0"/>
                </a:rPr>
                <a:t>Mar.8, 2012</a:t>
              </a:r>
            </a:p>
          </p:txBody>
        </p:sp>
        <p:sp>
          <p:nvSpPr>
            <p:cNvPr id="23" name="正方形/長方形 24"/>
            <p:cNvSpPr>
              <a:spLocks noChangeArrowheads="1"/>
            </p:cNvSpPr>
            <p:nvPr/>
          </p:nvSpPr>
          <p:spPr bwMode="auto">
            <a:xfrm>
              <a:off x="835759" y="4508739"/>
              <a:ext cx="771957" cy="35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9900"/>
                  </a:solidFill>
                  <a:latin typeface="Britannic Bold" pitchFamily="34" charset="0"/>
                </a:rPr>
                <a:t>Run-1</a:t>
              </a:r>
              <a:endParaRPr lang="ja-JP" altLang="en-US">
                <a:solidFill>
                  <a:srgbClr val="FF9900"/>
                </a:solidFill>
                <a:latin typeface="Britannic Bold" pitchFamily="34" charset="0"/>
              </a:endParaRPr>
            </a:p>
          </p:txBody>
        </p:sp>
        <p:sp>
          <p:nvSpPr>
            <p:cNvPr id="24" name="正方形/長方形 25"/>
            <p:cNvSpPr>
              <a:spLocks noChangeArrowheads="1"/>
            </p:cNvSpPr>
            <p:nvPr/>
          </p:nvSpPr>
          <p:spPr bwMode="auto">
            <a:xfrm>
              <a:off x="2575908" y="4508739"/>
              <a:ext cx="771956" cy="35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9900"/>
                  </a:solidFill>
                  <a:latin typeface="Britannic Bold" pitchFamily="34" charset="0"/>
                </a:rPr>
                <a:t>Run-2</a:t>
              </a:r>
              <a:endParaRPr lang="ja-JP" altLang="en-US" dirty="0">
                <a:solidFill>
                  <a:srgbClr val="FF9900"/>
                </a:solidFill>
                <a:latin typeface="Britannic Bold" pitchFamily="34" charset="0"/>
              </a:endParaRPr>
            </a:p>
          </p:txBody>
        </p:sp>
        <p:sp>
          <p:nvSpPr>
            <p:cNvPr id="25" name="正方形/長方形 26"/>
            <p:cNvSpPr>
              <a:spLocks noChangeArrowheads="1"/>
            </p:cNvSpPr>
            <p:nvPr/>
          </p:nvSpPr>
          <p:spPr bwMode="auto">
            <a:xfrm>
              <a:off x="5580112" y="4508739"/>
              <a:ext cx="771956" cy="35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9900"/>
                  </a:solidFill>
                  <a:latin typeface="Britannic Bold" pitchFamily="34" charset="0"/>
                </a:rPr>
                <a:t>Run-3</a:t>
              </a:r>
              <a:endParaRPr lang="ja-JP" altLang="en-US" dirty="0">
                <a:solidFill>
                  <a:srgbClr val="FF9900"/>
                </a:solidFill>
                <a:latin typeface="Britannic Bold" pitchFamily="34" charset="0"/>
              </a:endParaRPr>
            </a:p>
          </p:txBody>
        </p:sp>
        <p:sp>
          <p:nvSpPr>
            <p:cNvPr id="26" name="正方形/長方形 10"/>
            <p:cNvSpPr>
              <a:spLocks noChangeArrowheads="1"/>
            </p:cNvSpPr>
            <p:nvPr/>
          </p:nvSpPr>
          <p:spPr bwMode="auto">
            <a:xfrm>
              <a:off x="7074000" y="1512000"/>
              <a:ext cx="1278000" cy="3312000"/>
            </a:xfrm>
            <a:prstGeom prst="rect">
              <a:avLst/>
            </a:prstGeom>
            <a:solidFill>
              <a:srgbClr val="FFCCFF">
                <a:alpha val="2470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ja-JP" altLang="en-US">
                <a:latin typeface="Arial" pitchFamily="34" charset="0"/>
              </a:endParaRPr>
            </a:p>
          </p:txBody>
        </p:sp>
        <p:sp>
          <p:nvSpPr>
            <p:cNvPr id="27" name="テキスト ボックス 33"/>
            <p:cNvSpPr txBox="1">
              <a:spLocks noChangeArrowheads="1"/>
            </p:cNvSpPr>
            <p:nvPr/>
          </p:nvSpPr>
          <p:spPr bwMode="auto">
            <a:xfrm>
              <a:off x="7186233" y="981075"/>
              <a:ext cx="9861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Verdana" pitchFamily="34" charset="0"/>
                  <a:sym typeface="Wingdings" pitchFamily="2" charset="2"/>
                </a:rPr>
                <a:t>2.48</a:t>
              </a:r>
              <a:r>
                <a:rPr lang="en-US" altLang="ja-JP" sz="1400" dirty="0">
                  <a:latin typeface="Verdana" pitchFamily="34" charset="0"/>
                </a:rPr>
                <a:t>s</a:t>
              </a:r>
            </a:p>
            <a:p>
              <a:r>
                <a:rPr lang="en-US" altLang="ja-JP" sz="1400" dirty="0">
                  <a:solidFill>
                    <a:srgbClr val="FF5050"/>
                  </a:solidFill>
                  <a:latin typeface="Verdana" pitchFamily="34" charset="0"/>
                  <a:sym typeface="Wingdings" pitchFamily="2" charset="2"/>
                </a:rPr>
                <a:t></a:t>
              </a:r>
              <a:r>
                <a:rPr lang="en-US" altLang="ja-JP" sz="1400" dirty="0" smtClean="0">
                  <a:solidFill>
                    <a:srgbClr val="FF5050"/>
                  </a:solidFill>
                  <a:latin typeface="Verdana" pitchFamily="34" charset="0"/>
                  <a:sym typeface="Wingdings" pitchFamily="2" charset="2"/>
                </a:rPr>
                <a:t>235kW</a:t>
              </a:r>
              <a:endParaRPr lang="en-US" altLang="ja-JP" sz="1400" dirty="0">
                <a:solidFill>
                  <a:srgbClr val="FF5050"/>
                </a:solidFill>
                <a:latin typeface="Verdana" pitchFamily="34" charset="0"/>
              </a:endParaRPr>
            </a:p>
          </p:txBody>
        </p:sp>
        <p:sp>
          <p:nvSpPr>
            <p:cNvPr id="28" name="正方形/長方形 26"/>
            <p:cNvSpPr>
              <a:spLocks noChangeArrowheads="1"/>
            </p:cNvSpPr>
            <p:nvPr/>
          </p:nvSpPr>
          <p:spPr bwMode="auto">
            <a:xfrm>
              <a:off x="7380312" y="4508739"/>
              <a:ext cx="792237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9900"/>
                  </a:solidFill>
                  <a:latin typeface="Britannic Bold" pitchFamily="34" charset="0"/>
                </a:rPr>
                <a:t>Run-4</a:t>
              </a:r>
              <a:endParaRPr lang="ja-JP" altLang="en-US" dirty="0">
                <a:solidFill>
                  <a:srgbClr val="FF9900"/>
                </a:solidFill>
                <a:latin typeface="Britannic Bold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 bwMode="auto">
            <a:xfrm>
              <a:off x="366713" y="4714875"/>
              <a:ext cx="298450" cy="339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66CC"/>
                  </a:solidFill>
                  <a:latin typeface="+mn-lt"/>
                </a:rPr>
                <a:t>0</a:t>
              </a:r>
              <a:endParaRPr lang="ja-JP" altLang="en-US" sz="16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 bwMode="auto">
            <a:xfrm>
              <a:off x="295275" y="4242990"/>
              <a:ext cx="412750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66CC"/>
                  </a:solidFill>
                  <a:latin typeface="+mn-lt"/>
                </a:rPr>
                <a:t>10</a:t>
              </a:r>
              <a:endParaRPr lang="ja-JP" altLang="en-US" sz="16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 bwMode="auto">
            <a:xfrm>
              <a:off x="314325" y="3810943"/>
              <a:ext cx="412750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66CC"/>
                  </a:solidFill>
                  <a:latin typeface="+mn-lt"/>
                </a:rPr>
                <a:t>20</a:t>
              </a:r>
              <a:endParaRPr lang="ja-JP" altLang="en-US" sz="16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 bwMode="auto">
            <a:xfrm>
              <a:off x="323528" y="3429000"/>
              <a:ext cx="412750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66CC"/>
                  </a:solidFill>
                  <a:latin typeface="+mn-lt"/>
                </a:rPr>
                <a:t>30</a:t>
              </a:r>
              <a:endParaRPr lang="ja-JP" altLang="en-US" sz="16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 bwMode="auto">
            <a:xfrm>
              <a:off x="323528" y="2996952"/>
              <a:ext cx="412750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66CC"/>
                  </a:solidFill>
                  <a:latin typeface="+mn-lt"/>
                </a:rPr>
                <a:t>40</a:t>
              </a:r>
              <a:endParaRPr lang="ja-JP" altLang="en-US" sz="16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 bwMode="auto">
            <a:xfrm>
              <a:off x="133350" y="1219200"/>
              <a:ext cx="665163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66CC"/>
                  </a:solidFill>
                  <a:latin typeface="+mn-lt"/>
                </a:rPr>
                <a:t>x10</a:t>
              </a:r>
              <a:r>
                <a:rPr lang="en-US" altLang="ja-JP" sz="1600" baseline="30000" dirty="0">
                  <a:solidFill>
                    <a:srgbClr val="0066CC"/>
                  </a:solidFill>
                  <a:latin typeface="+mn-lt"/>
                </a:rPr>
                <a:t>19</a:t>
              </a:r>
              <a:endParaRPr lang="ja-JP" altLang="en-US" sz="1600" baseline="300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 bwMode="auto">
            <a:xfrm>
              <a:off x="8485188" y="4714875"/>
              <a:ext cx="298450" cy="339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5050"/>
                  </a:solidFill>
                  <a:latin typeface="+mn-lt"/>
                </a:rPr>
                <a:t>0</a:t>
              </a:r>
              <a:endParaRPr lang="ja-JP" altLang="en-US" sz="1600" dirty="0">
                <a:solidFill>
                  <a:srgbClr val="FF5050"/>
                </a:solidFill>
                <a:latin typeface="+mn-lt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 bwMode="auto">
            <a:xfrm>
              <a:off x="8388424" y="4221088"/>
              <a:ext cx="412750" cy="339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5050"/>
                  </a:solidFill>
                  <a:latin typeface="+mn-lt"/>
                </a:rPr>
                <a:t>20</a:t>
              </a:r>
              <a:endParaRPr lang="ja-JP" altLang="en-US" sz="1600" dirty="0">
                <a:solidFill>
                  <a:srgbClr val="FF5050"/>
                </a:solidFill>
                <a:latin typeface="+mn-lt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 bwMode="auto">
            <a:xfrm>
              <a:off x="8380413" y="3738934"/>
              <a:ext cx="412750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5050"/>
                  </a:solidFill>
                  <a:latin typeface="+mn-lt"/>
                </a:rPr>
                <a:t>40</a:t>
              </a:r>
              <a:endParaRPr lang="ja-JP" altLang="en-US" sz="1600" dirty="0">
                <a:solidFill>
                  <a:srgbClr val="FF5050"/>
                </a:solidFill>
                <a:latin typeface="+mn-lt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 bwMode="auto">
            <a:xfrm>
              <a:off x="8380413" y="3284984"/>
              <a:ext cx="412750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5050"/>
                  </a:solidFill>
                  <a:latin typeface="+mn-lt"/>
                </a:rPr>
                <a:t>60</a:t>
              </a:r>
              <a:endParaRPr lang="ja-JP" altLang="en-US" sz="1600" dirty="0">
                <a:solidFill>
                  <a:srgbClr val="FF5050"/>
                </a:solidFill>
                <a:latin typeface="+mn-lt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 bwMode="auto">
            <a:xfrm>
              <a:off x="8380413" y="2802831"/>
              <a:ext cx="412750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5050"/>
                  </a:solidFill>
                  <a:latin typeface="+mn-lt"/>
                </a:rPr>
                <a:t>80</a:t>
              </a:r>
              <a:endParaRPr lang="ja-JP" altLang="en-US" sz="1600" dirty="0">
                <a:solidFill>
                  <a:srgbClr val="FF5050"/>
                </a:solidFill>
                <a:latin typeface="+mn-lt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 bwMode="auto">
            <a:xfrm>
              <a:off x="8359775" y="1435100"/>
              <a:ext cx="666750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5050"/>
                  </a:solidFill>
                  <a:latin typeface="+mn-lt"/>
                </a:rPr>
                <a:t>x10</a:t>
              </a:r>
              <a:r>
                <a:rPr lang="en-US" altLang="ja-JP" sz="1600" baseline="30000" dirty="0">
                  <a:solidFill>
                    <a:srgbClr val="FF5050"/>
                  </a:solidFill>
                  <a:latin typeface="+mn-lt"/>
                </a:rPr>
                <a:t>12</a:t>
              </a:r>
              <a:endParaRPr lang="ja-JP" altLang="en-US" sz="1600" baseline="30000" dirty="0">
                <a:solidFill>
                  <a:srgbClr val="FF5050"/>
                </a:solidFill>
                <a:latin typeface="+mn-lt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 bwMode="auto">
            <a:xfrm>
              <a:off x="8337550" y="2348880"/>
              <a:ext cx="527050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5050"/>
                  </a:solidFill>
                  <a:latin typeface="+mn-lt"/>
                </a:rPr>
                <a:t>100</a:t>
              </a:r>
              <a:endParaRPr lang="ja-JP" altLang="en-US" sz="1600" dirty="0">
                <a:solidFill>
                  <a:srgbClr val="FF5050"/>
                </a:solidFill>
                <a:latin typeface="+mn-lt"/>
              </a:endParaRPr>
            </a:p>
          </p:txBody>
        </p:sp>
        <p:sp>
          <p:nvSpPr>
            <p:cNvPr id="42" name="テキスト ボックス 30"/>
            <p:cNvSpPr txBox="1">
              <a:spLocks noChangeArrowheads="1"/>
            </p:cNvSpPr>
            <p:nvPr/>
          </p:nvSpPr>
          <p:spPr bwMode="auto">
            <a:xfrm>
              <a:off x="6300192" y="1486525"/>
              <a:ext cx="17281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u="sng" dirty="0" smtClean="0">
                  <a:solidFill>
                    <a:srgbClr val="0070C0"/>
                  </a:solidFill>
                  <a:latin typeface="Verdana" pitchFamily="34" charset="0"/>
                </a:rPr>
                <a:t>6.63x10</a:t>
              </a:r>
              <a:r>
                <a:rPr lang="en-US" altLang="ja-JP" u="sng" baseline="30000" dirty="0" smtClean="0">
                  <a:solidFill>
                    <a:srgbClr val="0070C0"/>
                  </a:solidFill>
                  <a:latin typeface="Verdana" pitchFamily="34" charset="0"/>
                </a:rPr>
                <a:t>20</a:t>
              </a:r>
              <a:r>
                <a:rPr lang="en-US" altLang="ja-JP" u="sng" dirty="0" smtClean="0">
                  <a:solidFill>
                    <a:srgbClr val="0070C0"/>
                  </a:solidFill>
                  <a:latin typeface="Verdana" pitchFamily="34" charset="0"/>
                </a:rPr>
                <a:t>pot</a:t>
              </a:r>
              <a:r>
                <a:rPr lang="en-US" altLang="ja-JP" dirty="0" smtClean="0">
                  <a:solidFill>
                    <a:srgbClr val="0070C0"/>
                  </a:solidFill>
                  <a:latin typeface="Verdana" pitchFamily="34" charset="0"/>
                </a:rPr>
                <a:t> </a:t>
              </a:r>
              <a:endParaRPr lang="en-US" altLang="ja-JP" dirty="0">
                <a:solidFill>
                  <a:srgbClr val="0070C0"/>
                </a:solidFill>
                <a:latin typeface="Verdana" pitchFamily="34" charset="0"/>
              </a:endParaRPr>
            </a:p>
            <a:p>
              <a:r>
                <a:rPr lang="en-US" altLang="ja-JP" baseline="30000" dirty="0" smtClean="0">
                  <a:solidFill>
                    <a:srgbClr val="0070C0"/>
                  </a:solidFill>
                  <a:latin typeface="Verdana" pitchFamily="34" charset="0"/>
                </a:rPr>
                <a:t>until</a:t>
              </a:r>
              <a:r>
                <a:rPr lang="en-US" altLang="ja-JP" dirty="0" smtClean="0">
                  <a:solidFill>
                    <a:srgbClr val="0070C0"/>
                  </a:solidFill>
                  <a:latin typeface="Verdana" pitchFamily="34" charset="0"/>
                </a:rPr>
                <a:t> May.8,’13</a:t>
              </a:r>
              <a:endParaRPr lang="en-US" altLang="ja-JP" baseline="30000" dirty="0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 bwMode="auto">
            <a:xfrm>
              <a:off x="8316416" y="1866726"/>
              <a:ext cx="52610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 smtClean="0">
                  <a:solidFill>
                    <a:srgbClr val="FF5050"/>
                  </a:solidFill>
                  <a:latin typeface="+mn-lt"/>
                </a:rPr>
                <a:t>120</a:t>
              </a:r>
              <a:endParaRPr lang="ja-JP" altLang="en-US" sz="1600" dirty="0">
                <a:solidFill>
                  <a:srgbClr val="FF5050"/>
                </a:solidFill>
                <a:latin typeface="+mn-lt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 bwMode="auto">
            <a:xfrm>
              <a:off x="323528" y="2586807"/>
              <a:ext cx="4122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66CC"/>
                  </a:solidFill>
                  <a:latin typeface="+mn-lt"/>
                </a:rPr>
                <a:t>5</a:t>
              </a:r>
              <a:r>
                <a:rPr lang="en-US" altLang="ja-JP" sz="1600" dirty="0" smtClean="0">
                  <a:solidFill>
                    <a:srgbClr val="0066CC"/>
                  </a:solidFill>
                  <a:latin typeface="+mn-lt"/>
                </a:rPr>
                <a:t>0</a:t>
              </a:r>
              <a:endParaRPr lang="ja-JP" altLang="en-US" sz="16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 bwMode="auto">
            <a:xfrm>
              <a:off x="332731" y="2204864"/>
              <a:ext cx="4122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66CC"/>
                  </a:solidFill>
                  <a:latin typeface="+mn-lt"/>
                </a:rPr>
                <a:t>6</a:t>
              </a:r>
              <a:r>
                <a:rPr lang="en-US" altLang="ja-JP" sz="1600" dirty="0" smtClean="0">
                  <a:solidFill>
                    <a:srgbClr val="0066CC"/>
                  </a:solidFill>
                  <a:latin typeface="+mn-lt"/>
                </a:rPr>
                <a:t>0</a:t>
              </a:r>
              <a:endParaRPr lang="ja-JP" altLang="en-US" sz="16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 bwMode="auto">
            <a:xfrm>
              <a:off x="332731" y="1772816"/>
              <a:ext cx="4122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66CC"/>
                  </a:solidFill>
                  <a:latin typeface="+mn-lt"/>
                </a:rPr>
                <a:t>7</a:t>
              </a:r>
              <a:r>
                <a:rPr lang="en-US" altLang="ja-JP" sz="1600" dirty="0" smtClean="0">
                  <a:solidFill>
                    <a:srgbClr val="0066CC"/>
                  </a:solidFill>
                  <a:latin typeface="+mn-lt"/>
                </a:rPr>
                <a:t>0</a:t>
              </a:r>
              <a:endParaRPr lang="ja-JP" altLang="en-US" sz="16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47" name="角丸四角形 46"/>
            <p:cNvSpPr/>
            <p:nvPr/>
          </p:nvSpPr>
          <p:spPr bwMode="auto">
            <a:xfrm>
              <a:off x="7812360" y="5085184"/>
              <a:ext cx="288032" cy="1440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48" name="直線矢印コネクタ 28"/>
            <p:cNvCxnSpPr>
              <a:cxnSpLocks noChangeShapeType="1"/>
            </p:cNvCxnSpPr>
            <p:nvPr/>
          </p:nvCxnSpPr>
          <p:spPr bwMode="auto">
            <a:xfrm>
              <a:off x="8046000" y="1772816"/>
              <a:ext cx="323684" cy="252898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 type="oval" w="med" len="med"/>
            </a:ln>
          </p:spPr>
        </p:cxnSp>
      </p:grpSp>
      <p:sp>
        <p:nvSpPr>
          <p:cNvPr id="49" name="テキスト ボックス 48"/>
          <p:cNvSpPr txBox="1"/>
          <p:nvPr/>
        </p:nvSpPr>
        <p:spPr>
          <a:xfrm>
            <a:off x="1217796" y="5263803"/>
            <a:ext cx="92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2.2x10</a:t>
            </a:r>
            <a:r>
              <a:rPr kumimoji="1" lang="en-US" altLang="ja-JP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kumimoji="1" lang="ja-JP" altLang="en-US" b="1" baseline="30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860755" y="5270211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.7x10</a:t>
            </a:r>
            <a:r>
              <a:rPr kumimoji="1" lang="en-US" altLang="ja-JP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kumimoji="1" lang="ja-JP" altLang="en-US" b="1" baseline="30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838376" y="523794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.7x10</a:t>
            </a:r>
            <a:r>
              <a:rPr kumimoji="1" lang="en-US" altLang="ja-JP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kumimoji="1" lang="ja-JP" altLang="en-US" b="1" baseline="30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910238" y="52391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.2x10</a:t>
            </a:r>
            <a:r>
              <a:rPr lang="en-US" altLang="ja-JP" b="1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kumimoji="1" lang="ja-JP" altLang="en-US" b="1" baseline="30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直線矢印コネクタ 52"/>
          <p:cNvCxnSpPr>
            <a:stCxn id="49" idx="0"/>
          </p:cNvCxnSpPr>
          <p:nvPr/>
        </p:nvCxnSpPr>
        <p:spPr>
          <a:xfrm flipV="1">
            <a:off x="1681738" y="4918064"/>
            <a:ext cx="0" cy="345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3313974" y="4924472"/>
            <a:ext cx="0" cy="345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V="1">
            <a:off x="6292174" y="4960352"/>
            <a:ext cx="0" cy="345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8358731" y="4957896"/>
            <a:ext cx="0" cy="345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79593" y="5081234"/>
            <a:ext cx="122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Total # of pulses</a:t>
            </a:r>
            <a:endParaRPr kumimoji="1" lang="ja-JP" altLang="en-US" b="1" baseline="30000" dirty="0">
              <a:latin typeface="Times New Roman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8630" y="5780488"/>
            <a:ext cx="8853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1.2x10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14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ppp</a:t>
            </a:r>
            <a:r>
              <a:rPr lang="en-US" altLang="ja-JP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altLang="ja-JP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orld record of extracted protons/pulse for synchrotron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replacement of target and horns up to 1.2x10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pulses</a:t>
            </a:r>
            <a:endParaRPr kumimoji="1" lang="ja-JP" altLang="en-US" sz="2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496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endParaRPr lang="en-US" altLang="ja-JP" sz="1200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Upgrade Plan of J-PARC accelerator</a:t>
            </a:r>
          </a:p>
          <a:p>
            <a:endParaRPr lang="en-US" altLang="ja-JP" sz="1200" dirty="0" smtClean="0"/>
          </a:p>
          <a:p>
            <a:r>
              <a:rPr kumimoji="1" lang="en-US" altLang="ja-JP" dirty="0" smtClean="0"/>
              <a:t>Upgrade Plan of Neutrino Facility</a:t>
            </a:r>
          </a:p>
          <a:p>
            <a:endParaRPr kumimoji="1" lang="en-US" altLang="ja-JP" sz="1200" dirty="0" smtClean="0"/>
          </a:p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21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Linac</a:t>
            </a:r>
            <a:r>
              <a:rPr kumimoji="1" lang="en-US" altLang="ja-JP" dirty="0" smtClean="0"/>
              <a:t> Upgrade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75598" y="1067559"/>
            <a:ext cx="3868402" cy="267582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 smtClean="0"/>
              <a:t>New accelerating structure, ACS, will be installed to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increase the extracted beam energy from 181MeV to 400MeV </a:t>
            </a:r>
            <a:r>
              <a:rPr kumimoji="1" lang="en-US" altLang="ja-JP" sz="2000" dirty="0" smtClean="0"/>
              <a:t>(JFY2013)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Front-end part (IS+RFQ) will be replaced to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increase peak current from 30mA to 50mA 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(JFY2014)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5" y="1058632"/>
            <a:ext cx="5205237" cy="33077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5" y="4450536"/>
            <a:ext cx="2061100" cy="15294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452" y="4450536"/>
            <a:ext cx="2818043" cy="17702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204" y="4450536"/>
            <a:ext cx="4067732" cy="2131814"/>
          </a:xfrm>
          <a:prstGeom prst="rect">
            <a:avLst/>
          </a:prstGeom>
        </p:spPr>
      </p:pic>
      <p:cxnSp>
        <p:nvCxnSpPr>
          <p:cNvPr id="12" name="直線矢印コネクタ 11"/>
          <p:cNvCxnSpPr>
            <a:stCxn id="8" idx="0"/>
          </p:cNvCxnSpPr>
          <p:nvPr/>
        </p:nvCxnSpPr>
        <p:spPr>
          <a:xfrm flipH="1" flipV="1">
            <a:off x="457200" y="3423823"/>
            <a:ext cx="681575" cy="102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0"/>
          </p:cNvCxnSpPr>
          <p:nvPr/>
        </p:nvCxnSpPr>
        <p:spPr>
          <a:xfrm flipH="1" flipV="1">
            <a:off x="1138776" y="3423824"/>
            <a:ext cx="2489698" cy="1026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0" idx="0"/>
          </p:cNvCxnSpPr>
          <p:nvPr/>
        </p:nvCxnSpPr>
        <p:spPr>
          <a:xfrm flipH="1" flipV="1">
            <a:off x="3837754" y="3423823"/>
            <a:ext cx="3250316" cy="102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0615" y="4381506"/>
            <a:ext cx="133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RF antenna</a:t>
            </a:r>
          </a:p>
          <a:p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Collab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 w/ SNS</a:t>
            </a:r>
          </a:p>
        </p:txBody>
      </p:sp>
    </p:spTree>
    <p:extLst>
      <p:ext uri="{BB962C8B-B14F-4D97-AF65-F5344CB8AC3E}">
        <p14:creationId xmlns:p14="http://schemas.microsoft.com/office/powerpoint/2010/main" val="49753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MR Upgrade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7463"/>
            <a:ext cx="4859314" cy="381803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06472" y="997462"/>
            <a:ext cx="4437528" cy="4874419"/>
          </a:xfrm>
        </p:spPr>
        <p:txBody>
          <a:bodyPr>
            <a:noAutofit/>
          </a:bodyPr>
          <a:lstStyle/>
          <a:p>
            <a:r>
              <a:rPr lang="en-US" altLang="ja-JP" sz="2000" dirty="0" smtClean="0"/>
              <a:t>Number of protons/pulse is limited by </a:t>
            </a:r>
            <a:r>
              <a:rPr lang="en-US" altLang="ja-JP" sz="2000" dirty="0" smtClean="0">
                <a:solidFill>
                  <a:srgbClr val="FF0000"/>
                </a:solidFill>
              </a:rPr>
              <a:t>beam loss due to space charge effect</a:t>
            </a:r>
          </a:p>
          <a:p>
            <a:pPr lvl="1"/>
            <a:r>
              <a:rPr lang="en-US" altLang="ja-JP" sz="2000" b="1" dirty="0" smtClean="0">
                <a:solidFill>
                  <a:srgbClr val="FF0000"/>
                </a:solidFill>
              </a:rPr>
              <a:t>~450kW </a:t>
            </a:r>
            <a:r>
              <a:rPr lang="en-US" altLang="ja-JP" sz="2000" dirty="0" smtClean="0"/>
              <a:t>is estimated upper limit with current apparatus.</a:t>
            </a:r>
          </a:p>
          <a:p>
            <a:r>
              <a:rPr kumimoji="1" lang="en-US" altLang="ja-JP" sz="2000" dirty="0" smtClean="0"/>
              <a:t>To achieve 750kW</a:t>
            </a:r>
          </a:p>
          <a:p>
            <a:pPr lvl="1"/>
            <a:r>
              <a:rPr lang="en-US" altLang="ja-JP" sz="2000" dirty="0" smtClean="0">
                <a:solidFill>
                  <a:srgbClr val="0000FF"/>
                </a:solidFill>
              </a:rPr>
              <a:t>Higher beam energy than 30GeV</a:t>
            </a:r>
          </a:p>
          <a:p>
            <a:pPr lvl="2"/>
            <a:r>
              <a:rPr kumimoji="1" lang="en-US" altLang="ja-JP" sz="2000" dirty="0" smtClean="0"/>
              <a:t>Too high power consumption P</a:t>
            </a:r>
            <a:r>
              <a:rPr kumimoji="1" lang="en-US" altLang="ja-JP" sz="2000" baseline="-25000" dirty="0" smtClean="0"/>
              <a:t>50GeV</a:t>
            </a:r>
            <a:r>
              <a:rPr kumimoji="1" lang="en-US" altLang="ja-JP" sz="2000" dirty="0" smtClean="0"/>
              <a:t>=4xP</a:t>
            </a:r>
            <a:r>
              <a:rPr kumimoji="1" lang="en-US" altLang="ja-JP" sz="2000" baseline="-25000" dirty="0" smtClean="0"/>
              <a:t>30GeV</a:t>
            </a:r>
          </a:p>
          <a:p>
            <a:pPr lvl="1"/>
            <a:r>
              <a:rPr lang="en-US" altLang="ja-JP" sz="2000" dirty="0" smtClean="0">
                <a:solidFill>
                  <a:srgbClr val="0000FF"/>
                </a:solidFill>
              </a:rPr>
              <a:t>Higher rep. rate than 0.4Hz</a:t>
            </a:r>
          </a:p>
          <a:p>
            <a:pPr lvl="2"/>
            <a:r>
              <a:rPr kumimoji="1" lang="en-US" altLang="ja-JP" sz="2000" dirty="0" smtClean="0"/>
              <a:t>1.3sec cycle with 2.0x10</a:t>
            </a:r>
            <a:r>
              <a:rPr kumimoji="1" lang="en-US" altLang="ja-JP" sz="2000" baseline="30000" dirty="0" smtClean="0"/>
              <a:t>14</a:t>
            </a:r>
            <a:r>
              <a:rPr kumimoji="1" lang="en-US" altLang="ja-JP" sz="2000" dirty="0" smtClean="0"/>
              <a:t> protons/pulse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48854" y="5439879"/>
            <a:ext cx="743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 choose higher rep. rate scenario for 750kW</a:t>
            </a:r>
          </a:p>
        </p:txBody>
      </p:sp>
    </p:spTree>
    <p:extLst>
      <p:ext uri="{BB962C8B-B14F-4D97-AF65-F5344CB8AC3E}">
        <p14:creationId xmlns:p14="http://schemas.microsoft.com/office/powerpoint/2010/main" val="178981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MR Upgrade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9" b="-2258"/>
          <a:stretch/>
        </p:blipFill>
        <p:spPr>
          <a:xfrm>
            <a:off x="690244" y="879668"/>
            <a:ext cx="7912268" cy="599805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2870" y="6210336"/>
            <a:ext cx="180657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2kW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3.5kW</a:t>
            </a:r>
            <a:endParaRPr kumimoji="1" lang="ja-JP" alt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47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MR Upgrade </a:t>
            </a:r>
            <a:r>
              <a:rPr lang="en-US" altLang="ja-JP" dirty="0" smtClean="0"/>
              <a:t>Timeline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9798"/>
            <a:ext cx="9144000" cy="3614205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2819654" y="1330837"/>
            <a:ext cx="6142600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18549" y="1957773"/>
            <a:ext cx="6142600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819654" y="2235784"/>
            <a:ext cx="6142600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819654" y="2547734"/>
            <a:ext cx="6142600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832504" y="2797833"/>
            <a:ext cx="6142600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818586" y="1130782"/>
            <a:ext cx="930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750kW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45391" y="1724018"/>
            <a:ext cx="930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40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0kW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30331" y="2013739"/>
            <a:ext cx="930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0kW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45391" y="2319765"/>
            <a:ext cx="930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20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0kW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43181" y="2586524"/>
            <a:ext cx="930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15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0kW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2832504" y="2797833"/>
            <a:ext cx="115936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991872" y="2542838"/>
            <a:ext cx="131176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303640" y="2235784"/>
            <a:ext cx="125030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553948" y="1957773"/>
            <a:ext cx="191747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8471420" y="1330837"/>
            <a:ext cx="66382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3975708" y="2542838"/>
            <a:ext cx="0" cy="237678"/>
          </a:xfrm>
          <a:prstGeom prst="line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 flipV="1">
            <a:off x="5300326" y="2200926"/>
            <a:ext cx="3314" cy="341912"/>
          </a:xfrm>
          <a:prstGeom prst="line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 flipV="1">
            <a:off x="6549529" y="1957773"/>
            <a:ext cx="4419" cy="278011"/>
          </a:xfrm>
          <a:prstGeom prst="line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 flipV="1">
            <a:off x="8467002" y="1330838"/>
            <a:ext cx="4418" cy="626935"/>
          </a:xfrm>
          <a:prstGeom prst="line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8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endParaRPr lang="en-US" altLang="ja-JP" sz="1200" dirty="0" smtClean="0"/>
          </a:p>
          <a:p>
            <a:r>
              <a:rPr lang="en-US" altLang="ja-JP" dirty="0" smtClean="0"/>
              <a:t>Upgrade Plan of J-PARC accelerator</a:t>
            </a:r>
          </a:p>
          <a:p>
            <a:endParaRPr lang="en-US" altLang="ja-JP" sz="1200" dirty="0" smtClean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Upgrade Plan of Neutrino Facility</a:t>
            </a:r>
          </a:p>
          <a:p>
            <a:endParaRPr kumimoji="1" lang="en-US" altLang="ja-JP" sz="1200" dirty="0" smtClean="0"/>
          </a:p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Acceptable</a:t>
            </a:r>
            <a:r>
              <a:rPr kumimoji="1" lang="en-US" altLang="ja-JP" dirty="0" smtClean="0"/>
              <a:t> Beam Power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Acceptance of each component for high power beam</a:t>
            </a:r>
          </a:p>
          <a:p>
            <a:pPr lvl="1"/>
            <a:r>
              <a:rPr lang="en-US" altLang="ja-JP" b="1" dirty="0" smtClean="0">
                <a:solidFill>
                  <a:srgbClr val="0000FF"/>
                </a:solidFill>
              </a:rPr>
              <a:t>Target</a:t>
            </a:r>
          </a:p>
          <a:p>
            <a:pPr lvl="2"/>
            <a:r>
              <a:rPr lang="en-US" altLang="ja-JP" dirty="0" smtClean="0"/>
              <a:t>Mechanical</a:t>
            </a:r>
            <a:r>
              <a:rPr kumimoji="1" lang="en-US" altLang="ja-JP" dirty="0" smtClean="0"/>
              <a:t>:  </a:t>
            </a:r>
            <a:r>
              <a:rPr lang="en-US" altLang="ja-JP" b="1" dirty="0" smtClean="0">
                <a:solidFill>
                  <a:srgbClr val="000000"/>
                </a:solidFill>
              </a:rPr>
              <a:t>0.75</a:t>
            </a:r>
            <a:r>
              <a:rPr kumimoji="1" lang="en-US" altLang="ja-JP" b="1" dirty="0" smtClean="0">
                <a:solidFill>
                  <a:srgbClr val="000000"/>
                </a:solidFill>
              </a:rPr>
              <a:t>MW</a:t>
            </a:r>
            <a:endParaRPr kumimoji="1" lang="en-US" altLang="ja-JP" b="1" dirty="0" smtClean="0">
              <a:solidFill>
                <a:srgbClr val="000000"/>
              </a:solidFill>
            </a:endParaRPr>
          </a:p>
          <a:p>
            <a:pPr lvl="2"/>
            <a:r>
              <a:rPr lang="en-US" altLang="ja-JP" dirty="0" smtClean="0"/>
              <a:t>Cooling:  </a:t>
            </a:r>
            <a:r>
              <a:rPr lang="en-US" altLang="ja-JP" b="1" dirty="0" smtClean="0">
                <a:solidFill>
                  <a:srgbClr val="000000"/>
                </a:solidFill>
              </a:rPr>
              <a:t>0.75</a:t>
            </a:r>
            <a:r>
              <a:rPr lang="en-US" altLang="ja-JP" b="1" dirty="0" smtClean="0">
                <a:solidFill>
                  <a:srgbClr val="000000"/>
                </a:solidFill>
              </a:rPr>
              <a:t>MW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b="1" dirty="0" smtClean="0">
                <a:solidFill>
                  <a:srgbClr val="0000FF"/>
                </a:solidFill>
              </a:rPr>
              <a:t>Horn</a:t>
            </a:r>
          </a:p>
          <a:p>
            <a:pPr lvl="2"/>
            <a:r>
              <a:rPr lang="en-US" altLang="ja-JP" dirty="0" smtClean="0"/>
              <a:t>Cooling for conductors: </a:t>
            </a:r>
            <a:r>
              <a:rPr lang="en-US" altLang="ja-JP" b="1" dirty="0" smtClean="0">
                <a:solidFill>
                  <a:srgbClr val="000000"/>
                </a:solidFill>
              </a:rPr>
              <a:t>1.85MW</a:t>
            </a:r>
          </a:p>
          <a:p>
            <a:pPr lvl="2"/>
            <a:r>
              <a:rPr lang="en-US" altLang="ja-JP" dirty="0" smtClean="0"/>
              <a:t>Cooling for </a:t>
            </a:r>
            <a:r>
              <a:rPr lang="en-US" altLang="ja-JP" dirty="0" err="1" smtClean="0"/>
              <a:t>striplines</a:t>
            </a:r>
            <a:r>
              <a:rPr lang="en-US" altLang="ja-JP" dirty="0" smtClean="0"/>
              <a:t>: </a:t>
            </a:r>
            <a:r>
              <a:rPr lang="en-US" altLang="ja-JP" b="1" dirty="0" smtClean="0">
                <a:solidFill>
                  <a:srgbClr val="FF0000"/>
                </a:solidFill>
              </a:rPr>
              <a:t>0.4MW</a:t>
            </a:r>
          </a:p>
          <a:p>
            <a:pPr lvl="2"/>
            <a:r>
              <a:rPr lang="en-US" altLang="ja-JP" dirty="0" smtClean="0"/>
              <a:t>Hydrogen production: </a:t>
            </a:r>
            <a:r>
              <a:rPr lang="en-US" altLang="ja-JP" b="1" dirty="0" smtClean="0">
                <a:solidFill>
                  <a:srgbClr val="FF0000"/>
                </a:solidFill>
              </a:rPr>
              <a:t>0.3MW</a:t>
            </a:r>
          </a:p>
          <a:p>
            <a:pPr lvl="2"/>
            <a:r>
              <a:rPr lang="en-US" altLang="ja-JP" dirty="0" smtClean="0"/>
              <a:t>Power supply: </a:t>
            </a:r>
            <a:r>
              <a:rPr lang="en-US" altLang="ja-JP" b="1" dirty="0" smtClean="0">
                <a:solidFill>
                  <a:srgbClr val="FF0000"/>
                </a:solidFill>
              </a:rPr>
              <a:t>0.4Hz, 250kA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b="1" dirty="0" smtClean="0">
                <a:solidFill>
                  <a:srgbClr val="0000FF"/>
                </a:solidFill>
              </a:rPr>
              <a:t>He vessel, Decay Volume &amp; Beam Dump</a:t>
            </a:r>
          </a:p>
          <a:p>
            <a:pPr lvl="2"/>
            <a:r>
              <a:rPr lang="en-US" altLang="ja-JP" dirty="0" smtClean="0"/>
              <a:t>Cooling:  </a:t>
            </a:r>
            <a:r>
              <a:rPr lang="en-US" altLang="ja-JP" b="1" dirty="0" smtClean="0">
                <a:solidFill>
                  <a:srgbClr val="000000"/>
                </a:solidFill>
              </a:rPr>
              <a:t>4MW</a:t>
            </a:r>
            <a:r>
              <a:rPr lang="en-US" altLang="ja-JP" dirty="0" smtClean="0"/>
              <a:t>(HV&amp;DV), </a:t>
            </a:r>
            <a:r>
              <a:rPr lang="en-US" altLang="ja-JP" b="1" dirty="0" smtClean="0">
                <a:solidFill>
                  <a:srgbClr val="000000"/>
                </a:solidFill>
              </a:rPr>
              <a:t>3MW</a:t>
            </a:r>
            <a:r>
              <a:rPr lang="en-US" altLang="ja-JP" dirty="0" smtClean="0"/>
              <a:t>(BD)</a:t>
            </a:r>
          </a:p>
          <a:p>
            <a:pPr lvl="1"/>
            <a:r>
              <a:rPr lang="en-US" altLang="ja-JP" b="1" dirty="0" smtClean="0">
                <a:solidFill>
                  <a:srgbClr val="0000FF"/>
                </a:solidFill>
              </a:rPr>
              <a:t>Facility</a:t>
            </a:r>
          </a:p>
          <a:p>
            <a:pPr lvl="2"/>
            <a:r>
              <a:rPr lang="en-US" altLang="ja-JP" dirty="0" smtClean="0"/>
              <a:t>Water disposal:  </a:t>
            </a:r>
            <a:r>
              <a:rPr lang="en-US" altLang="ja-JP" b="1" dirty="0" smtClean="0">
                <a:solidFill>
                  <a:srgbClr val="FF0000"/>
                </a:solidFill>
              </a:rPr>
              <a:t>0.5MW</a:t>
            </a:r>
          </a:p>
          <a:p>
            <a:pPr lvl="2"/>
            <a:r>
              <a:rPr lang="en-US" altLang="ja-JP" dirty="0"/>
              <a:t>R</a:t>
            </a:r>
            <a:r>
              <a:rPr lang="en-US" altLang="ja-JP" dirty="0" smtClean="0"/>
              <a:t>adio-active air:  </a:t>
            </a:r>
            <a:r>
              <a:rPr lang="en-US" altLang="ja-JP" b="1" dirty="0" smtClean="0">
                <a:solidFill>
                  <a:srgbClr val="FF0000"/>
                </a:solidFill>
              </a:rPr>
              <a:t>0.5MW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88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Hydrogen Production in Horn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277" y="882703"/>
            <a:ext cx="8759724" cy="5264292"/>
          </a:xfrm>
        </p:spPr>
        <p:txBody>
          <a:bodyPr/>
          <a:lstStyle/>
          <a:p>
            <a:r>
              <a:rPr lang="en-US" altLang="ja-JP" dirty="0" smtClean="0"/>
              <a:t>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production by water radiolysis (2H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</a:t>
            </a:r>
            <a:r>
              <a:rPr lang="en-US" altLang="ja-JP" dirty="0" smtClean="0">
                <a:sym typeface="Wingdings"/>
              </a:rPr>
              <a:t>2H</a:t>
            </a:r>
            <a:r>
              <a:rPr lang="en-US" altLang="ja-JP" baseline="-25000" dirty="0" smtClean="0">
                <a:sym typeface="Wingdings"/>
              </a:rPr>
              <a:t>2</a:t>
            </a:r>
            <a:r>
              <a:rPr lang="en-US" altLang="ja-JP" dirty="0" smtClean="0">
                <a:sym typeface="Wingdings"/>
              </a:rPr>
              <a:t>+O</a:t>
            </a:r>
            <a:r>
              <a:rPr lang="en-US" altLang="ja-JP" baseline="-25000" dirty="0" smtClean="0">
                <a:sym typeface="Wingdings"/>
              </a:rPr>
              <a:t>2</a:t>
            </a:r>
            <a:r>
              <a:rPr lang="en-US" altLang="ja-JP" dirty="0" smtClean="0">
                <a:sym typeface="Wingdings"/>
              </a:rPr>
              <a:t>)</a:t>
            </a:r>
          </a:p>
          <a:p>
            <a:pPr lvl="1"/>
            <a:r>
              <a:rPr lang="en-US" altLang="ja-JP" dirty="0" smtClean="0">
                <a:sym typeface="Wingdings"/>
              </a:rPr>
              <a:t>H</a:t>
            </a:r>
            <a:r>
              <a:rPr lang="en-US" altLang="ja-JP" baseline="-25000" dirty="0" smtClean="0">
                <a:sym typeface="Wingdings"/>
              </a:rPr>
              <a:t>2</a:t>
            </a:r>
            <a:r>
              <a:rPr lang="en-US" altLang="ja-JP" dirty="0" smtClean="0">
                <a:sym typeface="Wingdings"/>
              </a:rPr>
              <a:t> production rate: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40L/day (0.7%/day) @750kW</a:t>
            </a:r>
          </a:p>
          <a:p>
            <a:pPr lvl="1"/>
            <a:r>
              <a:rPr lang="en-US" altLang="ja-JP" dirty="0" smtClean="0">
                <a:sym typeface="Wingdings"/>
              </a:rPr>
              <a:t>H</a:t>
            </a:r>
            <a:r>
              <a:rPr lang="en-US" altLang="ja-JP" baseline="-25000" dirty="0" smtClean="0">
                <a:sym typeface="Wingdings"/>
              </a:rPr>
              <a:t>2</a:t>
            </a:r>
            <a:r>
              <a:rPr lang="en-US" altLang="ja-JP" dirty="0" smtClean="0">
                <a:sym typeface="Wingdings"/>
              </a:rPr>
              <a:t> must be removed</a:t>
            </a:r>
            <a:r>
              <a:rPr lang="en-US" altLang="ja-JP" dirty="0" smtClean="0">
                <a:sym typeface="Wingdings"/>
              </a:rPr>
              <a:t>. 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H</a:t>
            </a:r>
            <a:r>
              <a:rPr lang="en-US" altLang="ja-JP" b="1" baseline="-250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 recombination </a:t>
            </a:r>
            <a:r>
              <a:rPr lang="en-US" altLang="ja-JP" dirty="0" smtClean="0">
                <a:sym typeface="Wingdings"/>
              </a:rPr>
              <a:t>(2H</a:t>
            </a:r>
            <a:r>
              <a:rPr lang="en-US" altLang="ja-JP" baseline="-25000" dirty="0" smtClean="0">
                <a:sym typeface="Wingdings"/>
              </a:rPr>
              <a:t>2</a:t>
            </a:r>
            <a:r>
              <a:rPr lang="en-US" altLang="ja-JP" dirty="0" smtClean="0">
                <a:sym typeface="Wingdings"/>
              </a:rPr>
              <a:t>+O</a:t>
            </a:r>
            <a:r>
              <a:rPr lang="en-US" altLang="ja-JP" baseline="-25000" dirty="0" smtClean="0">
                <a:sym typeface="Wingdings"/>
              </a:rPr>
              <a:t>2</a:t>
            </a:r>
            <a:r>
              <a:rPr lang="en-US" altLang="ja-JP" dirty="0" smtClean="0">
                <a:sym typeface="Wingdings"/>
              </a:rPr>
              <a:t>2H</a:t>
            </a:r>
            <a:r>
              <a:rPr lang="en-US" altLang="ja-JP" baseline="-25000" dirty="0" smtClean="0">
                <a:sym typeface="Wingdings"/>
              </a:rPr>
              <a:t>2</a:t>
            </a:r>
            <a:r>
              <a:rPr lang="en-US" altLang="ja-JP" dirty="0" smtClean="0">
                <a:sym typeface="Wingdings"/>
              </a:rPr>
              <a:t>O)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29114" y="3843625"/>
            <a:ext cx="1201553" cy="744831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31904" y="5873516"/>
            <a:ext cx="314239" cy="157129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1073642" y="4289138"/>
            <a:ext cx="1" cy="188554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1073643" y="6174679"/>
            <a:ext cx="128313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356779" y="4300388"/>
            <a:ext cx="0" cy="187429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1073642" y="4289138"/>
            <a:ext cx="1283137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1322414" y="5005622"/>
            <a:ext cx="707035" cy="720172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531904" y="5725794"/>
            <a:ext cx="314239" cy="3048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229114" y="3044214"/>
            <a:ext cx="1201553" cy="1544241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H="1" flipV="1">
            <a:off x="1675932" y="4092728"/>
            <a:ext cx="2553182" cy="1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フローチャート: 和接合 16"/>
          <p:cNvSpPr/>
          <p:nvPr/>
        </p:nvSpPr>
        <p:spPr>
          <a:xfrm>
            <a:off x="3406664" y="3954972"/>
            <a:ext cx="274958" cy="288067"/>
          </a:xfrm>
          <a:prstGeom prst="flowChartSummingJuncti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>
            <a:endCxn id="13" idx="0"/>
          </p:cNvCxnSpPr>
          <p:nvPr/>
        </p:nvCxnSpPr>
        <p:spPr>
          <a:xfrm>
            <a:off x="1675932" y="4092728"/>
            <a:ext cx="0" cy="912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155664" y="4446266"/>
            <a:ext cx="0" cy="15843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846143" y="6030645"/>
            <a:ext cx="3095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155664" y="4446266"/>
            <a:ext cx="20734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フローチャート: 和接合 21"/>
          <p:cNvSpPr/>
          <p:nvPr/>
        </p:nvSpPr>
        <p:spPr>
          <a:xfrm>
            <a:off x="2640112" y="4300388"/>
            <a:ext cx="274958" cy="288067"/>
          </a:xfrm>
          <a:prstGeom prst="flowChartSummingJuncti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13" idx="0"/>
          </p:cNvCxnSpPr>
          <p:nvPr/>
        </p:nvCxnSpPr>
        <p:spPr>
          <a:xfrm flipH="1">
            <a:off x="1531904" y="5005622"/>
            <a:ext cx="144028" cy="22628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3" idx="0"/>
          </p:cNvCxnSpPr>
          <p:nvPr/>
        </p:nvCxnSpPr>
        <p:spPr>
          <a:xfrm>
            <a:off x="1675932" y="5005622"/>
            <a:ext cx="0" cy="22628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3" idx="0"/>
          </p:cNvCxnSpPr>
          <p:nvPr/>
        </p:nvCxnSpPr>
        <p:spPr>
          <a:xfrm>
            <a:off x="1675932" y="5005622"/>
            <a:ext cx="170211" cy="22628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463737" y="4597862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Times New Roman"/>
                <a:cs typeface="Times New Roman"/>
              </a:rPr>
              <a:t>Buffer tank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4398" y="4163732"/>
            <a:ext cx="578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Times New Roman"/>
                <a:cs typeface="Times New Roman"/>
              </a:rPr>
              <a:t>Pump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01782" y="4540917"/>
            <a:ext cx="75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latin typeface="Times New Roman"/>
                <a:cs typeface="Times New Roman"/>
              </a:rPr>
              <a:t>Suction pump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2256836" y="3974882"/>
            <a:ext cx="76655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3234398" y="4583727"/>
            <a:ext cx="767357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14162" y="403072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He</a:t>
            </a:r>
            <a:r>
              <a:rPr lang="en-US" altLang="ja-JP" sz="1200" b="1" dirty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vessel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2245489" y="4984017"/>
            <a:ext cx="0" cy="495781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2487711" y="4446266"/>
            <a:ext cx="0" cy="1584379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454845" y="520279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>
                <a:latin typeface="Times New Roman"/>
                <a:cs typeface="Times New Roman"/>
              </a:rPr>
              <a:t>Height</a:t>
            </a:r>
          </a:p>
          <a:p>
            <a:pPr algn="ctr"/>
            <a:r>
              <a:rPr kumimoji="1" lang="en-US" altLang="ja-JP" sz="1200" b="1" dirty="0" smtClean="0">
                <a:latin typeface="Times New Roman"/>
                <a:cs typeface="Times New Roman"/>
              </a:rPr>
              <a:t>~8m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181082" y="2767215"/>
            <a:ext cx="2389283" cy="2238407"/>
          </a:xfrm>
          <a:prstGeom prst="rect">
            <a:avLst/>
          </a:prstGeom>
          <a:noFill/>
          <a:ln w="19050">
            <a:solidFill>
              <a:srgbClr val="FF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76411" y="2767215"/>
            <a:ext cx="2665390" cy="3755467"/>
          </a:xfrm>
          <a:prstGeom prst="rect">
            <a:avLst/>
          </a:prstGeom>
          <a:noFill/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51814" y="276721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Service Pit</a:t>
            </a:r>
            <a:endParaRPr kumimoji="1" lang="ja-JP" alt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87111" y="2767215"/>
            <a:ext cx="118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Machine Room</a:t>
            </a:r>
            <a:endParaRPr kumimoji="1" lang="ja-JP" alt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779607" y="4381119"/>
            <a:ext cx="0" cy="493742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1531905" y="3260665"/>
            <a:ext cx="2697209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1531904" y="3247377"/>
            <a:ext cx="1" cy="1769806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645154" y="4012534"/>
            <a:ext cx="475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</a:t>
            </a:r>
            <a:r>
              <a:rPr kumimoji="1" lang="en-US" altLang="ja-JP" sz="1200" b="1" baseline="-25000" dirty="0" smtClean="0">
                <a:latin typeface="Times New Roman"/>
                <a:cs typeface="Times New Roman"/>
              </a:rPr>
              <a:t>2</a:t>
            </a:r>
            <a:r>
              <a:rPr kumimoji="1" lang="en-US" altLang="ja-JP" sz="1200" b="1" dirty="0" smtClean="0">
                <a:latin typeface="Times New Roman"/>
                <a:cs typeface="Times New Roman"/>
              </a:rPr>
              <a:t>O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720652" y="3228880"/>
            <a:ext cx="37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Times New Roman"/>
                <a:cs typeface="Times New Roman"/>
              </a:rPr>
              <a:t>He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486456" y="2995634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He</a:t>
            </a:r>
            <a:r>
              <a:rPr lang="en-US" altLang="ja-JP" sz="1200" b="1" dirty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gas line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48" name="雲形吹き出し 47"/>
          <p:cNvSpPr/>
          <p:nvPr/>
        </p:nvSpPr>
        <p:spPr>
          <a:xfrm>
            <a:off x="1396815" y="5188200"/>
            <a:ext cx="529038" cy="432556"/>
          </a:xfrm>
          <a:prstGeom prst="cloudCallout">
            <a:avLst>
              <a:gd name="adj1" fmla="val -7036"/>
              <a:gd name="adj2" fmla="val 49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00411" y="5231908"/>
            <a:ext cx="355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</a:t>
            </a:r>
            <a:r>
              <a:rPr kumimoji="1" lang="en-US" altLang="ja-JP" sz="1200" b="1" baseline="-25000" dirty="0" smtClean="0">
                <a:latin typeface="Times New Roman"/>
                <a:cs typeface="Times New Roman"/>
              </a:rPr>
              <a:t>2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V="1">
            <a:off x="614164" y="5188200"/>
            <a:ext cx="917740" cy="7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70368" y="4969418"/>
            <a:ext cx="56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</a:t>
            </a:r>
            <a:endParaRPr kumimoji="1" lang="ja-JP" alt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041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Introduction</a:t>
            </a:r>
          </a:p>
          <a:p>
            <a:endParaRPr lang="en-US" altLang="ja-JP" sz="1200" dirty="0" smtClean="0"/>
          </a:p>
          <a:p>
            <a:r>
              <a:rPr lang="en-US" altLang="ja-JP" dirty="0" smtClean="0"/>
              <a:t>Upgrade Plan of J-PARC accelerator</a:t>
            </a:r>
          </a:p>
          <a:p>
            <a:endParaRPr lang="en-US" altLang="ja-JP" sz="1200" dirty="0" smtClean="0"/>
          </a:p>
          <a:p>
            <a:r>
              <a:rPr kumimoji="1" lang="en-US" altLang="ja-JP" dirty="0" smtClean="0"/>
              <a:t>Upgrade Plan of Neutrino Facility</a:t>
            </a:r>
          </a:p>
          <a:p>
            <a:endParaRPr kumimoji="1" lang="en-US" altLang="ja-JP" sz="1200" dirty="0" smtClean="0"/>
          </a:p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920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Hydrogen Production in Horn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2284" y="794498"/>
            <a:ext cx="9600662" cy="5264292"/>
          </a:xfrm>
        </p:spPr>
        <p:txBody>
          <a:bodyPr/>
          <a:lstStyle/>
          <a:p>
            <a:r>
              <a:rPr lang="en-US" altLang="ja-JP" dirty="0" smtClean="0"/>
              <a:t>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recombination +</a:t>
            </a:r>
            <a:r>
              <a:rPr lang="en-US" altLang="ja-JP" dirty="0"/>
              <a:t> f</a:t>
            </a:r>
            <a:r>
              <a:rPr lang="en-US" altLang="ja-JP" dirty="0" smtClean="0"/>
              <a:t>orced </a:t>
            </a:r>
            <a:r>
              <a:rPr lang="en-US" altLang="ja-JP" dirty="0" smtClean="0"/>
              <a:t>circulation </a:t>
            </a:r>
            <a:r>
              <a:rPr lang="en-US" altLang="ja-JP" dirty="0" smtClean="0">
                <a:solidFill>
                  <a:srgbClr val="FF0000"/>
                </a:solidFill>
              </a:rPr>
              <a:t>outside</a:t>
            </a:r>
            <a:r>
              <a:rPr lang="en-US" altLang="ja-JP" dirty="0" smtClean="0"/>
              <a:t> He vessel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en-US" altLang="ja-JP" dirty="0"/>
              <a:t>H</a:t>
            </a:r>
            <a:r>
              <a:rPr lang="en-US" altLang="ja-JP" baseline="-25000" dirty="0"/>
              <a:t>2</a:t>
            </a:r>
            <a:r>
              <a:rPr lang="en-US" altLang="ja-JP" dirty="0"/>
              <a:t> density after 1 week 220kW </a:t>
            </a:r>
            <a:r>
              <a:rPr lang="en-US" altLang="ja-JP" dirty="0" smtClean="0"/>
              <a:t>beam</a:t>
            </a:r>
            <a:endParaRPr lang="ja-JP" altLang="en-US" dirty="0"/>
          </a:p>
          <a:p>
            <a:pPr lvl="2"/>
            <a:r>
              <a:rPr lang="en-US" altLang="ja-JP" b="1" dirty="0" smtClean="0">
                <a:solidFill>
                  <a:srgbClr val="FF0000"/>
                </a:solidFill>
              </a:rPr>
              <a:t>1.6%</a:t>
            </a:r>
            <a:r>
              <a:rPr lang="en-US" altLang="ja-JP" dirty="0" smtClean="0"/>
              <a:t> near horn, 1.0% in tank</a:t>
            </a:r>
          </a:p>
          <a:p>
            <a:pPr lvl="3"/>
            <a:r>
              <a:rPr lang="en-US" altLang="ja-JP" dirty="0" smtClean="0">
                <a:solidFill>
                  <a:srgbClr val="0000FF"/>
                </a:solidFill>
                <a:sym typeface="Wingdings"/>
              </a:rPr>
              <a:t>~1.5% expected</a:t>
            </a:r>
            <a:r>
              <a:rPr lang="en-US" altLang="ja-JP" dirty="0" smtClean="0">
                <a:solidFill>
                  <a:srgbClr val="0000FF"/>
                </a:solidFill>
                <a:sym typeface="Wingdings"/>
              </a:rPr>
              <a:t> w/o </a:t>
            </a:r>
            <a:r>
              <a:rPr lang="en-US" altLang="ja-JP" dirty="0" err="1" smtClean="0">
                <a:solidFill>
                  <a:srgbClr val="0000FF"/>
                </a:solidFill>
                <a:sym typeface="Wingdings"/>
              </a:rPr>
              <a:t>recomb</a:t>
            </a:r>
            <a:r>
              <a:rPr lang="en-US" altLang="ja-JP" dirty="0" smtClean="0">
                <a:solidFill>
                  <a:srgbClr val="0000FF"/>
                </a:solidFill>
                <a:sym typeface="Wingdings"/>
              </a:rPr>
              <a:t>.</a:t>
            </a:r>
            <a:r>
              <a:rPr lang="en-US" altLang="ja-JP" dirty="0" smtClean="0">
                <a:sym typeface="Wingdings"/>
              </a:rPr>
              <a:t> H</a:t>
            </a:r>
            <a:r>
              <a:rPr lang="en-US" altLang="ja-JP" baseline="-25000" dirty="0" smtClean="0">
                <a:sym typeface="Wingdings"/>
              </a:rPr>
              <a:t>2</a:t>
            </a:r>
            <a:r>
              <a:rPr lang="en-US" altLang="ja-JP" dirty="0" smtClean="0">
                <a:sym typeface="Wingdings"/>
              </a:rPr>
              <a:t> inside horn not removed.</a:t>
            </a:r>
            <a:endParaRPr lang="en-US" altLang="ja-JP" dirty="0" smtClean="0"/>
          </a:p>
          <a:p>
            <a:pPr lvl="2"/>
            <a:r>
              <a:rPr lang="en-US" altLang="ja-JP" b="1" dirty="0" smtClean="0">
                <a:solidFill>
                  <a:srgbClr val="FF0000"/>
                </a:solidFill>
              </a:rPr>
              <a:t>Forced circulation inside horn is really necessary.</a:t>
            </a:r>
            <a:endParaRPr kumimoji="1" lang="en-US" altLang="ja-JP" b="1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NNN2013, Kavli IPMU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29114" y="4196445"/>
            <a:ext cx="1201553" cy="744831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31904" y="6226336"/>
            <a:ext cx="314239" cy="157129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1073642" y="4641958"/>
            <a:ext cx="1" cy="188554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1073643" y="6527499"/>
            <a:ext cx="128313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356779" y="4653208"/>
            <a:ext cx="0" cy="187429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1073642" y="4641958"/>
            <a:ext cx="1283137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1322414" y="5358442"/>
            <a:ext cx="707035" cy="720172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531904" y="6078614"/>
            <a:ext cx="314239" cy="3048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229114" y="3397034"/>
            <a:ext cx="1201553" cy="1544241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H="1" flipV="1">
            <a:off x="1675932" y="4445548"/>
            <a:ext cx="2553182" cy="1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フローチャート: 和接合 16"/>
          <p:cNvSpPr/>
          <p:nvPr/>
        </p:nvSpPr>
        <p:spPr>
          <a:xfrm>
            <a:off x="3406664" y="4307792"/>
            <a:ext cx="274958" cy="288067"/>
          </a:xfrm>
          <a:prstGeom prst="flowChartSummingJuncti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>
            <a:endCxn id="13" idx="0"/>
          </p:cNvCxnSpPr>
          <p:nvPr/>
        </p:nvCxnSpPr>
        <p:spPr>
          <a:xfrm>
            <a:off x="1675932" y="4445548"/>
            <a:ext cx="0" cy="912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155664" y="4799086"/>
            <a:ext cx="0" cy="15843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846143" y="6383465"/>
            <a:ext cx="3095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155664" y="4799086"/>
            <a:ext cx="20734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フローチャート: 和接合 21"/>
          <p:cNvSpPr/>
          <p:nvPr/>
        </p:nvSpPr>
        <p:spPr>
          <a:xfrm>
            <a:off x="2640112" y="4653208"/>
            <a:ext cx="274958" cy="288067"/>
          </a:xfrm>
          <a:prstGeom prst="flowChartSummingJuncti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13" idx="0"/>
          </p:cNvCxnSpPr>
          <p:nvPr/>
        </p:nvCxnSpPr>
        <p:spPr>
          <a:xfrm flipH="1">
            <a:off x="1531904" y="5358442"/>
            <a:ext cx="144028" cy="22628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3" idx="0"/>
          </p:cNvCxnSpPr>
          <p:nvPr/>
        </p:nvCxnSpPr>
        <p:spPr>
          <a:xfrm>
            <a:off x="1675932" y="5358442"/>
            <a:ext cx="0" cy="22628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3" idx="0"/>
          </p:cNvCxnSpPr>
          <p:nvPr/>
        </p:nvCxnSpPr>
        <p:spPr>
          <a:xfrm>
            <a:off x="1675932" y="5358442"/>
            <a:ext cx="170211" cy="22628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463737" y="4950682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Times New Roman"/>
                <a:cs typeface="Times New Roman"/>
              </a:rPr>
              <a:t>Buffer tank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4398" y="4516552"/>
            <a:ext cx="578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Times New Roman"/>
                <a:cs typeface="Times New Roman"/>
              </a:rPr>
              <a:t>Pump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01782" y="4893737"/>
            <a:ext cx="75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latin typeface="Times New Roman"/>
                <a:cs typeface="Times New Roman"/>
              </a:rPr>
              <a:t>Suction pump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2256836" y="4327702"/>
            <a:ext cx="76655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3234398" y="4936547"/>
            <a:ext cx="767357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14162" y="438354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He</a:t>
            </a:r>
            <a:r>
              <a:rPr lang="en-US" altLang="ja-JP" sz="1200" b="1" dirty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vessel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2245489" y="5336837"/>
            <a:ext cx="0" cy="495781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2487711" y="4799086"/>
            <a:ext cx="0" cy="1584379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454845" y="555561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>
                <a:latin typeface="Times New Roman"/>
                <a:cs typeface="Times New Roman"/>
              </a:rPr>
              <a:t>Height</a:t>
            </a:r>
          </a:p>
          <a:p>
            <a:pPr algn="ctr"/>
            <a:r>
              <a:rPr kumimoji="1" lang="en-US" altLang="ja-JP" sz="1200" b="1" dirty="0" smtClean="0">
                <a:latin typeface="Times New Roman"/>
                <a:cs typeface="Times New Roman"/>
              </a:rPr>
              <a:t>~8m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181082" y="3120035"/>
            <a:ext cx="2389283" cy="2238407"/>
          </a:xfrm>
          <a:prstGeom prst="rect">
            <a:avLst/>
          </a:prstGeom>
          <a:noFill/>
          <a:ln w="19050">
            <a:solidFill>
              <a:srgbClr val="FF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76411" y="3137676"/>
            <a:ext cx="2665390" cy="3548323"/>
          </a:xfrm>
          <a:prstGeom prst="rect">
            <a:avLst/>
          </a:prstGeom>
          <a:noFill/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51814" y="312003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Service Pit</a:t>
            </a:r>
            <a:endParaRPr kumimoji="1" lang="ja-JP" alt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87111" y="3120035"/>
            <a:ext cx="118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Machine Room</a:t>
            </a:r>
            <a:endParaRPr kumimoji="1" lang="ja-JP" alt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779607" y="4733939"/>
            <a:ext cx="0" cy="493742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1531905" y="3613485"/>
            <a:ext cx="2697209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1531904" y="3600197"/>
            <a:ext cx="1" cy="1769806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645154" y="4365354"/>
            <a:ext cx="475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</a:t>
            </a:r>
            <a:r>
              <a:rPr kumimoji="1" lang="en-US" altLang="ja-JP" sz="1200" b="1" baseline="-25000" dirty="0" smtClean="0">
                <a:latin typeface="Times New Roman"/>
                <a:cs typeface="Times New Roman"/>
              </a:rPr>
              <a:t>2</a:t>
            </a:r>
            <a:r>
              <a:rPr kumimoji="1" lang="en-US" altLang="ja-JP" sz="1200" b="1" dirty="0" smtClean="0">
                <a:latin typeface="Times New Roman"/>
                <a:cs typeface="Times New Roman"/>
              </a:rPr>
              <a:t>O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720652" y="3581700"/>
            <a:ext cx="37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Times New Roman"/>
                <a:cs typeface="Times New Roman"/>
              </a:rPr>
              <a:t>He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486456" y="3348454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He</a:t>
            </a:r>
            <a:r>
              <a:rPr lang="en-US" altLang="ja-JP" sz="1200" b="1" dirty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gas line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48" name="雲形吹き出し 47"/>
          <p:cNvSpPr/>
          <p:nvPr/>
        </p:nvSpPr>
        <p:spPr>
          <a:xfrm>
            <a:off x="1396815" y="5541020"/>
            <a:ext cx="529038" cy="432556"/>
          </a:xfrm>
          <a:prstGeom prst="cloudCallout">
            <a:avLst>
              <a:gd name="adj1" fmla="val -7036"/>
              <a:gd name="adj2" fmla="val 49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00411" y="5584728"/>
            <a:ext cx="355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</a:t>
            </a:r>
            <a:r>
              <a:rPr kumimoji="1" lang="en-US" altLang="ja-JP" sz="1200" b="1" baseline="-25000" dirty="0" smtClean="0">
                <a:latin typeface="Times New Roman"/>
                <a:cs typeface="Times New Roman"/>
              </a:rPr>
              <a:t>2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V="1">
            <a:off x="614164" y="5541020"/>
            <a:ext cx="917740" cy="7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70368" y="5322238"/>
            <a:ext cx="56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</a:t>
            </a:r>
            <a:endParaRPr kumimoji="1" lang="ja-JP" alt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1428066" y="4196445"/>
            <a:ext cx="0" cy="6523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 rot="16200000">
            <a:off x="696128" y="434119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diffusion</a:t>
            </a:r>
            <a:endParaRPr kumimoji="1" lang="ja-JP" altLang="en-US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1531904" y="4030411"/>
            <a:ext cx="2697209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38"/>
          <p:cNvSpPr>
            <a:spLocks noChangeArrowheads="1"/>
          </p:cNvSpPr>
          <p:nvPr/>
        </p:nvSpPr>
        <p:spPr bwMode="auto">
          <a:xfrm>
            <a:off x="3406664" y="3856329"/>
            <a:ext cx="689750" cy="301784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円弧 39"/>
          <p:cNvSpPr/>
          <p:nvPr/>
        </p:nvSpPr>
        <p:spPr>
          <a:xfrm>
            <a:off x="1586562" y="3688482"/>
            <a:ext cx="4966638" cy="274121"/>
          </a:xfrm>
          <a:prstGeom prst="arc">
            <a:avLst>
              <a:gd name="adj1" fmla="val 1696146"/>
              <a:gd name="adj2" fmla="val 19896112"/>
            </a:avLst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91167" y="3573890"/>
            <a:ext cx="113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kumimoji="1" lang="en-US" altLang="ja-JP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1.6%</a:t>
            </a:r>
          </a:p>
          <a:p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0.7%</a:t>
            </a:r>
            <a:r>
              <a:rPr kumimoji="1"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kumimoji="1" lang="ja-JP" alt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69" name="直線矢印コネクタ 68"/>
          <p:cNvCxnSpPr>
            <a:stCxn id="68" idx="3"/>
          </p:cNvCxnSpPr>
          <p:nvPr/>
        </p:nvCxnSpPr>
        <p:spPr>
          <a:xfrm>
            <a:off x="1224748" y="3897056"/>
            <a:ext cx="327161" cy="14407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5747120" y="3553541"/>
            <a:ext cx="121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kumimoji="1" lang="en-US" altLang="ja-JP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1.0%</a:t>
            </a:r>
          </a:p>
          <a:p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0.03%</a:t>
            </a:r>
            <a:r>
              <a:rPr kumimoji="1"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kumimoji="1" lang="ja-JP" alt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71" name="直線矢印コネクタ 70"/>
          <p:cNvCxnSpPr>
            <a:stCxn id="70" idx="1"/>
          </p:cNvCxnSpPr>
          <p:nvPr/>
        </p:nvCxnSpPr>
        <p:spPr>
          <a:xfrm flipH="1">
            <a:off x="5093320" y="3876707"/>
            <a:ext cx="653800" cy="618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463737" y="5479798"/>
            <a:ext cx="3326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Acceptable beam power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~300kW</a:t>
            </a:r>
            <a:endParaRPr kumimoji="1" lang="ja-JP" alt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9" name="図 13" descr="画像 0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060" y="4078399"/>
            <a:ext cx="1714450" cy="12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テキスト ボックス 12"/>
          <p:cNvSpPr txBox="1">
            <a:spLocks noChangeArrowheads="1"/>
          </p:cNvSpPr>
          <p:nvPr/>
        </p:nvSpPr>
        <p:spPr bwMode="auto">
          <a:xfrm>
            <a:off x="7028205" y="3318976"/>
            <a:ext cx="2231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Catalyst canister </a:t>
            </a:r>
            <a:endParaRPr lang="en-US" altLang="ja-JP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(Catalyst = Alumina</a:t>
            </a:r>
            <a:r>
              <a:rPr lang="ja-JP" alt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pellet with 0.5%Pd )</a:t>
            </a:r>
            <a:endParaRPr lang="ja-JP" alt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直線矢印コネクタ 79"/>
          <p:cNvCxnSpPr>
            <a:stCxn id="59" idx="1"/>
          </p:cNvCxnSpPr>
          <p:nvPr/>
        </p:nvCxnSpPr>
        <p:spPr>
          <a:xfrm flipH="1" flipV="1">
            <a:off x="4001755" y="4158113"/>
            <a:ext cx="3200305" cy="56320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Hydrogen Production in Horn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276" y="882703"/>
            <a:ext cx="9095723" cy="5264292"/>
          </a:xfrm>
        </p:spPr>
        <p:txBody>
          <a:bodyPr/>
          <a:lstStyle/>
          <a:p>
            <a:r>
              <a:rPr lang="en-US" altLang="ja-JP" dirty="0" smtClean="0"/>
              <a:t>Forced circulation </a:t>
            </a:r>
            <a:r>
              <a:rPr lang="en-US" altLang="ja-JP" dirty="0" smtClean="0">
                <a:solidFill>
                  <a:srgbClr val="FF0000"/>
                </a:solidFill>
              </a:rPr>
              <a:t>inside</a:t>
            </a:r>
            <a:r>
              <a:rPr lang="en-US" altLang="ja-JP" dirty="0" smtClean="0"/>
              <a:t> horns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en-US" altLang="ja-JP" b="1" dirty="0" smtClean="0">
                <a:solidFill>
                  <a:srgbClr val="0000FF"/>
                </a:solidFill>
              </a:rPr>
              <a:t>New horns have forced circulation lines</a:t>
            </a:r>
            <a:endParaRPr lang="ja-JP" altLang="en-US" b="1" dirty="0">
              <a:solidFill>
                <a:srgbClr val="0000FF"/>
              </a:solidFill>
            </a:endParaRPr>
          </a:p>
          <a:p>
            <a:pPr lvl="2"/>
            <a:r>
              <a:rPr lang="en-US" altLang="ja-JP" dirty="0" smtClean="0"/>
              <a:t>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density will be below 1% even with higher power beam</a:t>
            </a:r>
          </a:p>
          <a:p>
            <a:pPr lvl="2"/>
            <a:r>
              <a:rPr lang="en-US" altLang="ja-JP" dirty="0" smtClean="0"/>
              <a:t>New horn will be installed in FY2013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NNN2013, Kavli IPMU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29114" y="3843625"/>
            <a:ext cx="1201553" cy="744831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31904" y="5873516"/>
            <a:ext cx="314239" cy="157129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1073642" y="4289138"/>
            <a:ext cx="1" cy="188554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1073643" y="6174679"/>
            <a:ext cx="128313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356779" y="4300388"/>
            <a:ext cx="0" cy="187429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1073642" y="4289138"/>
            <a:ext cx="1283137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1322414" y="5005622"/>
            <a:ext cx="707035" cy="720172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531904" y="5725794"/>
            <a:ext cx="314239" cy="3048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229114" y="3044214"/>
            <a:ext cx="1201553" cy="1544241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H="1" flipV="1">
            <a:off x="1675932" y="4092728"/>
            <a:ext cx="2553182" cy="1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フローチャート: 和接合 16"/>
          <p:cNvSpPr/>
          <p:nvPr/>
        </p:nvSpPr>
        <p:spPr>
          <a:xfrm>
            <a:off x="3406664" y="3954972"/>
            <a:ext cx="274958" cy="288067"/>
          </a:xfrm>
          <a:prstGeom prst="flowChartSummingJuncti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>
            <a:endCxn id="13" idx="0"/>
          </p:cNvCxnSpPr>
          <p:nvPr/>
        </p:nvCxnSpPr>
        <p:spPr>
          <a:xfrm>
            <a:off x="1675932" y="4092728"/>
            <a:ext cx="0" cy="912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155664" y="4446266"/>
            <a:ext cx="0" cy="15843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846143" y="6030645"/>
            <a:ext cx="3095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155664" y="4446266"/>
            <a:ext cx="20734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フローチャート: 和接合 21"/>
          <p:cNvSpPr/>
          <p:nvPr/>
        </p:nvSpPr>
        <p:spPr>
          <a:xfrm>
            <a:off x="2640112" y="4300388"/>
            <a:ext cx="274958" cy="288067"/>
          </a:xfrm>
          <a:prstGeom prst="flowChartSummingJuncti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13" idx="0"/>
          </p:cNvCxnSpPr>
          <p:nvPr/>
        </p:nvCxnSpPr>
        <p:spPr>
          <a:xfrm flipH="1">
            <a:off x="1531904" y="5005622"/>
            <a:ext cx="144028" cy="22628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3" idx="0"/>
          </p:cNvCxnSpPr>
          <p:nvPr/>
        </p:nvCxnSpPr>
        <p:spPr>
          <a:xfrm>
            <a:off x="1675932" y="5005622"/>
            <a:ext cx="0" cy="22628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3" idx="0"/>
          </p:cNvCxnSpPr>
          <p:nvPr/>
        </p:nvCxnSpPr>
        <p:spPr>
          <a:xfrm>
            <a:off x="1675932" y="5005622"/>
            <a:ext cx="170211" cy="22628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463737" y="4597862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Times New Roman"/>
                <a:cs typeface="Times New Roman"/>
              </a:rPr>
              <a:t>Buffer tank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4398" y="4163732"/>
            <a:ext cx="578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Times New Roman"/>
                <a:cs typeface="Times New Roman"/>
              </a:rPr>
              <a:t>Pump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01782" y="4540917"/>
            <a:ext cx="75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latin typeface="Times New Roman"/>
                <a:cs typeface="Times New Roman"/>
              </a:rPr>
              <a:t>Suction pump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2256836" y="3974882"/>
            <a:ext cx="76655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3234398" y="4583727"/>
            <a:ext cx="767357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14162" y="403072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He</a:t>
            </a:r>
            <a:r>
              <a:rPr lang="en-US" altLang="ja-JP" sz="1200" b="1" dirty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vessel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2245489" y="4984017"/>
            <a:ext cx="0" cy="495781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2487711" y="4446266"/>
            <a:ext cx="0" cy="1584379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454845" y="520279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>
                <a:latin typeface="Times New Roman"/>
                <a:cs typeface="Times New Roman"/>
              </a:rPr>
              <a:t>Height</a:t>
            </a:r>
          </a:p>
          <a:p>
            <a:pPr algn="ctr"/>
            <a:r>
              <a:rPr kumimoji="1" lang="en-US" altLang="ja-JP" sz="1200" b="1" dirty="0" smtClean="0">
                <a:latin typeface="Times New Roman"/>
                <a:cs typeface="Times New Roman"/>
              </a:rPr>
              <a:t>~8m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181082" y="2767215"/>
            <a:ext cx="2389283" cy="2238407"/>
          </a:xfrm>
          <a:prstGeom prst="rect">
            <a:avLst/>
          </a:prstGeom>
          <a:noFill/>
          <a:ln w="19050">
            <a:solidFill>
              <a:srgbClr val="FF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76411" y="2767215"/>
            <a:ext cx="2665390" cy="3755467"/>
          </a:xfrm>
          <a:prstGeom prst="rect">
            <a:avLst/>
          </a:prstGeom>
          <a:noFill/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51814" y="276721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Service Pit</a:t>
            </a:r>
            <a:endParaRPr kumimoji="1" lang="ja-JP" alt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87111" y="2767215"/>
            <a:ext cx="118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Machine Room</a:t>
            </a:r>
            <a:endParaRPr kumimoji="1" lang="ja-JP" alt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779607" y="4381119"/>
            <a:ext cx="0" cy="493742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1531905" y="3260665"/>
            <a:ext cx="2697209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1531904" y="3247377"/>
            <a:ext cx="1" cy="1769806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645154" y="4012534"/>
            <a:ext cx="475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</a:t>
            </a:r>
            <a:r>
              <a:rPr kumimoji="1" lang="en-US" altLang="ja-JP" sz="1200" b="1" baseline="-25000" dirty="0" smtClean="0">
                <a:latin typeface="Times New Roman"/>
                <a:cs typeface="Times New Roman"/>
              </a:rPr>
              <a:t>2</a:t>
            </a:r>
            <a:r>
              <a:rPr kumimoji="1" lang="en-US" altLang="ja-JP" sz="1200" b="1" dirty="0" smtClean="0">
                <a:latin typeface="Times New Roman"/>
                <a:cs typeface="Times New Roman"/>
              </a:rPr>
              <a:t>O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720652" y="3228880"/>
            <a:ext cx="37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Times New Roman"/>
                <a:cs typeface="Times New Roman"/>
              </a:rPr>
              <a:t>He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486456" y="2995634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He</a:t>
            </a:r>
            <a:r>
              <a:rPr lang="en-US" altLang="ja-JP" sz="1200" b="1" dirty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gas line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sp>
        <p:nvSpPr>
          <p:cNvPr id="48" name="雲形吹き出し 47"/>
          <p:cNvSpPr/>
          <p:nvPr/>
        </p:nvSpPr>
        <p:spPr>
          <a:xfrm>
            <a:off x="1396815" y="5188200"/>
            <a:ext cx="529038" cy="432556"/>
          </a:xfrm>
          <a:prstGeom prst="cloudCallout">
            <a:avLst>
              <a:gd name="adj1" fmla="val -7036"/>
              <a:gd name="adj2" fmla="val 49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00411" y="5231908"/>
            <a:ext cx="355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Times New Roman"/>
                <a:cs typeface="Times New Roman"/>
              </a:rPr>
              <a:t>H</a:t>
            </a:r>
            <a:r>
              <a:rPr kumimoji="1" lang="en-US" altLang="ja-JP" sz="1200" b="1" baseline="-25000" dirty="0" smtClean="0">
                <a:latin typeface="Times New Roman"/>
                <a:cs typeface="Times New Roman"/>
              </a:rPr>
              <a:t>2</a:t>
            </a:r>
            <a:endParaRPr kumimoji="1" lang="ja-JP" altLang="en-US" sz="1200" b="1" dirty="0">
              <a:latin typeface="Times New Roman"/>
              <a:cs typeface="Times New Roman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V="1">
            <a:off x="614164" y="5188200"/>
            <a:ext cx="917740" cy="7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70368" y="4969418"/>
            <a:ext cx="56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</a:t>
            </a:r>
            <a:endParaRPr kumimoji="1" lang="ja-JP" alt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1428066" y="3843625"/>
            <a:ext cx="0" cy="6523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 rot="16200000">
            <a:off x="242308" y="408439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Forced circulation</a:t>
            </a:r>
            <a:endParaRPr kumimoji="1" lang="ja-JP" altLang="en-US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1888955" y="3677591"/>
            <a:ext cx="2340159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38"/>
          <p:cNvSpPr>
            <a:spLocks noChangeArrowheads="1"/>
          </p:cNvSpPr>
          <p:nvPr/>
        </p:nvSpPr>
        <p:spPr bwMode="auto">
          <a:xfrm>
            <a:off x="3406664" y="3503509"/>
            <a:ext cx="689750" cy="301784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円弧 39"/>
          <p:cNvSpPr/>
          <p:nvPr/>
        </p:nvSpPr>
        <p:spPr>
          <a:xfrm rot="16200000">
            <a:off x="95908" y="3659265"/>
            <a:ext cx="3202626" cy="164773"/>
          </a:xfrm>
          <a:prstGeom prst="arc">
            <a:avLst>
              <a:gd name="adj1" fmla="val 7857266"/>
              <a:gd name="adj2" fmla="val 20757463"/>
            </a:avLst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12426" y="5278074"/>
            <a:ext cx="4874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Acceptable beam power should be checked with beam</a:t>
            </a:r>
          </a:p>
        </p:txBody>
      </p:sp>
      <p:cxnSp>
        <p:nvCxnSpPr>
          <p:cNvPr id="59" name="直線コネクタ 58"/>
          <p:cNvCxnSpPr/>
          <p:nvPr/>
        </p:nvCxnSpPr>
        <p:spPr>
          <a:xfrm flipV="1">
            <a:off x="1888955" y="3677591"/>
            <a:ext cx="0" cy="1385313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6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Horn Power Supply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782" y="3371401"/>
            <a:ext cx="8759724" cy="5264292"/>
          </a:xfrm>
        </p:spPr>
        <p:txBody>
          <a:bodyPr/>
          <a:lstStyle/>
          <a:p>
            <a:r>
              <a:rPr lang="en-US" altLang="ja-JP" dirty="0" smtClean="0"/>
              <a:t>New power supply production for 1Hz operation,</a:t>
            </a:r>
          </a:p>
          <a:p>
            <a:pPr lvl="1"/>
            <a:r>
              <a:rPr lang="en-US" altLang="ja-JP" dirty="0"/>
              <a:t>Designed for </a:t>
            </a:r>
            <a:r>
              <a:rPr lang="en-US" altLang="ja-JP" b="1" dirty="0">
                <a:solidFill>
                  <a:srgbClr val="FF0000"/>
                </a:solidFill>
              </a:rPr>
              <a:t>320kA</a:t>
            </a:r>
            <a:r>
              <a:rPr lang="en-US" altLang="ja-JP" dirty="0"/>
              <a:t> operation</a:t>
            </a:r>
          </a:p>
          <a:p>
            <a:pPr lvl="1"/>
            <a:r>
              <a:rPr kumimoji="1" lang="en-US" altLang="ja-JP" b="1" dirty="0" smtClean="0">
                <a:solidFill>
                  <a:srgbClr val="FF0000"/>
                </a:solidFill>
              </a:rPr>
              <a:t>Energy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recovery </a:t>
            </a:r>
            <a:r>
              <a:rPr kumimoji="1" lang="en-US" altLang="ja-JP" dirty="0" smtClean="0"/>
              <a:t>(~50% of stored energy recycled) </a:t>
            </a:r>
          </a:p>
          <a:p>
            <a:pPr lvl="1"/>
            <a:r>
              <a:rPr lang="en-US" altLang="ja-JP" dirty="0" smtClean="0"/>
              <a:t>Low input load</a:t>
            </a:r>
          </a:p>
          <a:p>
            <a:pPr lvl="2"/>
            <a:r>
              <a:rPr lang="en-US" altLang="ja-JP" dirty="0" smtClean="0">
                <a:solidFill>
                  <a:srgbClr val="0000FF"/>
                </a:solidFill>
              </a:rPr>
              <a:t>One horn is operated with a power supply</a:t>
            </a:r>
          </a:p>
          <a:p>
            <a:pPr lvl="2"/>
            <a:r>
              <a:rPr lang="en-US" altLang="ja-JP" dirty="0">
                <a:solidFill>
                  <a:srgbClr val="0000FF"/>
                </a:solidFill>
              </a:rPr>
              <a:t>L</a:t>
            </a:r>
            <a:r>
              <a:rPr lang="en-US" altLang="ja-JP" dirty="0" smtClean="0">
                <a:solidFill>
                  <a:srgbClr val="0000FF"/>
                </a:solidFill>
              </a:rPr>
              <a:t>ow impedance </a:t>
            </a:r>
            <a:r>
              <a:rPr lang="en-US" altLang="ja-JP" dirty="0" err="1" smtClean="0">
                <a:solidFill>
                  <a:srgbClr val="0000FF"/>
                </a:solidFill>
              </a:rPr>
              <a:t>striplines</a:t>
            </a:r>
            <a:r>
              <a:rPr lang="en-US" altLang="ja-JP" dirty="0" smtClean="0">
                <a:solidFill>
                  <a:srgbClr val="0000FF"/>
                </a:solidFill>
              </a:rPr>
              <a:t> are also </a:t>
            </a:r>
            <a:r>
              <a:rPr lang="en-US" altLang="ja-JP" dirty="0" smtClean="0">
                <a:solidFill>
                  <a:srgbClr val="0000FF"/>
                </a:solidFill>
              </a:rPr>
              <a:t>developed</a:t>
            </a:r>
          </a:p>
          <a:p>
            <a:r>
              <a:rPr kumimoji="1" lang="en-US" altLang="ja-JP" dirty="0" smtClean="0"/>
              <a:t>Production </a:t>
            </a:r>
            <a:r>
              <a:rPr kumimoji="1" lang="en-US" altLang="ja-JP" dirty="0" smtClean="0"/>
              <a:t>is on going </a:t>
            </a:r>
            <a:r>
              <a:rPr kumimoji="1" lang="en-US" altLang="ja-JP" dirty="0" smtClean="0">
                <a:sym typeface="Wingdings"/>
              </a:rPr>
              <a:t> </a:t>
            </a:r>
            <a:r>
              <a:rPr kumimoji="1" lang="en-US" altLang="ja-JP" dirty="0" smtClean="0">
                <a:solidFill>
                  <a:srgbClr val="FF0000"/>
                </a:solidFill>
                <a:sym typeface="Wingdings"/>
              </a:rPr>
              <a:t>Operation from fall in 2014.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22</a:t>
            </a:fld>
            <a:endParaRPr kumimoji="1" lang="ja-JP" altLang="en-US"/>
          </a:p>
        </p:txBody>
      </p:sp>
      <p:grpSp>
        <p:nvGrpSpPr>
          <p:cNvPr id="7" name="グループ化 4"/>
          <p:cNvGrpSpPr/>
          <p:nvPr/>
        </p:nvGrpSpPr>
        <p:grpSpPr>
          <a:xfrm>
            <a:off x="107504" y="1484142"/>
            <a:ext cx="3816424" cy="1822328"/>
            <a:chOff x="1740982" y="698500"/>
            <a:chExt cx="6452106" cy="2730500"/>
          </a:xfrm>
        </p:grpSpPr>
        <p:sp>
          <p:nvSpPr>
            <p:cNvPr id="8" name="正方形/長方形 7"/>
            <p:cNvSpPr/>
            <p:nvPr/>
          </p:nvSpPr>
          <p:spPr>
            <a:xfrm>
              <a:off x="2336800" y="2867025"/>
              <a:ext cx="719138" cy="287338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430463" y="2987675"/>
              <a:ext cx="533400" cy="49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0" name="二等辺三角形 9"/>
            <p:cNvSpPr/>
            <p:nvPr/>
          </p:nvSpPr>
          <p:spPr>
            <a:xfrm rot="5400000">
              <a:off x="2321719" y="2918619"/>
              <a:ext cx="215900" cy="18573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1" name="二等辺三角形 10"/>
            <p:cNvSpPr/>
            <p:nvPr/>
          </p:nvSpPr>
          <p:spPr>
            <a:xfrm rot="16200000">
              <a:off x="2855119" y="2918619"/>
              <a:ext cx="215900" cy="18573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776663" y="2760663"/>
              <a:ext cx="1079500" cy="53181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3" name="二等辺三角形 12"/>
            <p:cNvSpPr/>
            <p:nvPr/>
          </p:nvSpPr>
          <p:spPr>
            <a:xfrm rot="5400000">
              <a:off x="3890963" y="2689225"/>
              <a:ext cx="431800" cy="660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4" name="二等辺三角形 13"/>
            <p:cNvSpPr/>
            <p:nvPr/>
          </p:nvSpPr>
          <p:spPr>
            <a:xfrm rot="16200000">
              <a:off x="4310063" y="2689225"/>
              <a:ext cx="431800" cy="660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497638" y="2595563"/>
              <a:ext cx="1695450" cy="833437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6" name="二等辺三角形 15"/>
            <p:cNvSpPr/>
            <p:nvPr/>
          </p:nvSpPr>
          <p:spPr>
            <a:xfrm rot="5400000">
              <a:off x="6677026" y="2498725"/>
              <a:ext cx="677862" cy="10366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7" name="二等辺三角形 16"/>
            <p:cNvSpPr/>
            <p:nvPr/>
          </p:nvSpPr>
          <p:spPr>
            <a:xfrm rot="16200000">
              <a:off x="7335837" y="2493963"/>
              <a:ext cx="677863" cy="103663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2647950" y="1700213"/>
              <a:ext cx="649288" cy="287337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792413" y="1555750"/>
              <a:ext cx="360362" cy="576263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740982" y="698500"/>
              <a:ext cx="1260981" cy="576263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H="1">
              <a:off x="2336800" y="1771650"/>
              <a:ext cx="311150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2336800" y="1774825"/>
              <a:ext cx="0" cy="109220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4111625" y="1711325"/>
              <a:ext cx="649288" cy="287338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256088" y="1566863"/>
              <a:ext cx="360362" cy="576262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cxnSp>
          <p:nvCxnSpPr>
            <p:cNvPr id="25" name="直線コネクタ 24"/>
            <p:cNvCxnSpPr/>
            <p:nvPr/>
          </p:nvCxnSpPr>
          <p:spPr>
            <a:xfrm flipH="1">
              <a:off x="3800475" y="1774825"/>
              <a:ext cx="311150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800475" y="1774825"/>
              <a:ext cx="0" cy="985838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3894138" y="2416175"/>
              <a:ext cx="0" cy="344488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6497638" y="2397125"/>
              <a:ext cx="0" cy="198438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 flipV="1">
              <a:off x="3894138" y="2395538"/>
              <a:ext cx="2603500" cy="1587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2430463" y="1924050"/>
              <a:ext cx="0" cy="942975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2430463" y="1924050"/>
              <a:ext cx="217487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>
              <a:off x="3894138" y="1924050"/>
              <a:ext cx="217487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3894138" y="1924050"/>
              <a:ext cx="0" cy="34290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3894138" y="2266950"/>
              <a:ext cx="2714625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6608763" y="2266950"/>
              <a:ext cx="0" cy="328613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/>
          </p:nvSpPr>
          <p:spPr>
            <a:xfrm>
              <a:off x="5193584" y="698500"/>
              <a:ext cx="1415180" cy="5762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cxnSp>
          <p:nvCxnSpPr>
            <p:cNvPr id="37" name="直線コネクタ 36"/>
            <p:cNvCxnSpPr>
              <a:stCxn id="18" idx="3"/>
            </p:cNvCxnSpPr>
            <p:nvPr/>
          </p:nvCxnSpPr>
          <p:spPr>
            <a:xfrm>
              <a:off x="3297238" y="1844675"/>
              <a:ext cx="142875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3440113" y="987425"/>
              <a:ext cx="0" cy="85725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>
              <a:stCxn id="20" idx="3"/>
            </p:cNvCxnSpPr>
            <p:nvPr/>
          </p:nvCxnSpPr>
          <p:spPr>
            <a:xfrm>
              <a:off x="3001962" y="986631"/>
              <a:ext cx="438150" cy="794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23" idx="3"/>
            </p:cNvCxnSpPr>
            <p:nvPr/>
          </p:nvCxnSpPr>
          <p:spPr>
            <a:xfrm flipV="1">
              <a:off x="4760913" y="1846263"/>
              <a:ext cx="2495550" cy="793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7256463" y="985838"/>
              <a:ext cx="0" cy="85725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>
              <a:stCxn id="36" idx="3"/>
            </p:cNvCxnSpPr>
            <p:nvPr/>
          </p:nvCxnSpPr>
          <p:spPr>
            <a:xfrm flipV="1">
              <a:off x="6608763" y="985840"/>
              <a:ext cx="647701" cy="79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5193584" y="800101"/>
              <a:ext cx="1423324" cy="415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b="1" dirty="0" smtClean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PS (K2K)</a:t>
              </a:r>
              <a:endParaRPr lang="en-US" altLang="ja-JP" sz="1200" b="1" dirty="0">
                <a:solidFill>
                  <a:schemeClr val="bg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740983" y="801687"/>
              <a:ext cx="1211025" cy="415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b="1" dirty="0" smtClean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PS(New</a:t>
              </a:r>
              <a:r>
                <a:rPr lang="en-US" altLang="ja-JP" sz="1200" b="1" dirty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)</a:t>
              </a: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150467" y="1274763"/>
              <a:ext cx="1187549" cy="461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b="1" dirty="0">
                  <a:solidFill>
                    <a:srgbClr val="0000FF"/>
                  </a:solidFill>
                  <a:latin typeface="+mn-lt"/>
                  <a:ea typeface="ＭＳ Ｐゴシック" charset="-128"/>
                </a:rPr>
                <a:t>5.5 </a:t>
              </a:r>
              <a:r>
                <a:rPr lang="en-US" altLang="ja-JP" sz="1400" b="1" dirty="0" smtClean="0">
                  <a:solidFill>
                    <a:srgbClr val="0000FF"/>
                  </a:solidFill>
                  <a:latin typeface="+mn-lt"/>
                  <a:ea typeface="ＭＳ Ｐゴシック" charset="-128"/>
                </a:rPr>
                <a:t>kV</a:t>
              </a:r>
              <a:endParaRPr lang="en-US" altLang="ja-JP" sz="1400" b="1" dirty="0">
                <a:solidFill>
                  <a:srgbClr val="0000FF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740984" y="1274763"/>
              <a:ext cx="1271561" cy="461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b="1" dirty="0">
                  <a:solidFill>
                    <a:srgbClr val="0000FF"/>
                  </a:solidFill>
                  <a:latin typeface="+mn-lt"/>
                  <a:ea typeface="ＭＳ Ｐゴシック" charset="-128"/>
                </a:rPr>
                <a:t>4.1 kV 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4526264" y="1506270"/>
            <a:ext cx="4431495" cy="1800945"/>
            <a:chOff x="1592005" y="4010025"/>
            <a:chExt cx="7012245" cy="2732088"/>
          </a:xfrm>
        </p:grpSpPr>
        <p:sp>
          <p:nvSpPr>
            <p:cNvPr id="48" name="正方形/長方形 47"/>
            <p:cNvSpPr/>
            <p:nvPr/>
          </p:nvSpPr>
          <p:spPr>
            <a:xfrm>
              <a:off x="2316163" y="6180138"/>
              <a:ext cx="719137" cy="287337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2409825" y="6300788"/>
              <a:ext cx="533400" cy="49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0" name="二等辺三角形 49"/>
            <p:cNvSpPr/>
            <p:nvPr/>
          </p:nvSpPr>
          <p:spPr>
            <a:xfrm rot="5400000">
              <a:off x="2301082" y="6231731"/>
              <a:ext cx="215900" cy="1857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1" name="二等辺三角形 50"/>
            <p:cNvSpPr/>
            <p:nvPr/>
          </p:nvSpPr>
          <p:spPr>
            <a:xfrm rot="16200000">
              <a:off x="2834482" y="6231731"/>
              <a:ext cx="215900" cy="1857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756025" y="6073775"/>
              <a:ext cx="1079500" cy="53181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3" name="二等辺三角形 52"/>
            <p:cNvSpPr/>
            <p:nvPr/>
          </p:nvSpPr>
          <p:spPr>
            <a:xfrm rot="5400000">
              <a:off x="3870325" y="6002338"/>
              <a:ext cx="431800" cy="660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4" name="二等辺三角形 53"/>
            <p:cNvSpPr/>
            <p:nvPr/>
          </p:nvSpPr>
          <p:spPr>
            <a:xfrm rot="16200000">
              <a:off x="4289425" y="6002338"/>
              <a:ext cx="431800" cy="660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477000" y="5908675"/>
              <a:ext cx="1695450" cy="833438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6" name="二等辺三角形 55"/>
            <p:cNvSpPr/>
            <p:nvPr/>
          </p:nvSpPr>
          <p:spPr>
            <a:xfrm rot="5400000">
              <a:off x="6656387" y="5811838"/>
              <a:ext cx="677863" cy="103663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7" name="二等辺三角形 56"/>
            <p:cNvSpPr/>
            <p:nvPr/>
          </p:nvSpPr>
          <p:spPr>
            <a:xfrm rot="16200000">
              <a:off x="7315201" y="5807075"/>
              <a:ext cx="677862" cy="10366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2627313" y="5013325"/>
              <a:ext cx="649287" cy="287338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2771775" y="4868863"/>
              <a:ext cx="360363" cy="576262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1623207" y="4011613"/>
              <a:ext cx="1358118" cy="57626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cxnSp>
          <p:nvCxnSpPr>
            <p:cNvPr id="61" name="直線コネクタ 60"/>
            <p:cNvCxnSpPr/>
            <p:nvPr/>
          </p:nvCxnSpPr>
          <p:spPr>
            <a:xfrm flipH="1">
              <a:off x="2316163" y="5084763"/>
              <a:ext cx="311150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2316163" y="5087938"/>
              <a:ext cx="0" cy="109220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角丸四角形 62"/>
            <p:cNvSpPr/>
            <p:nvPr/>
          </p:nvSpPr>
          <p:spPr>
            <a:xfrm>
              <a:off x="4090988" y="5024438"/>
              <a:ext cx="649287" cy="287337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235450" y="4879975"/>
              <a:ext cx="360363" cy="576263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cxnSp>
          <p:nvCxnSpPr>
            <p:cNvPr id="65" name="直線コネクタ 64"/>
            <p:cNvCxnSpPr/>
            <p:nvPr/>
          </p:nvCxnSpPr>
          <p:spPr>
            <a:xfrm flipH="1">
              <a:off x="3779838" y="5087938"/>
              <a:ext cx="311150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779838" y="5087938"/>
              <a:ext cx="0" cy="985837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6477000" y="5086350"/>
              <a:ext cx="0" cy="822325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2409825" y="5237163"/>
              <a:ext cx="0" cy="942975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2409825" y="5237163"/>
              <a:ext cx="217488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>
              <a:off x="3873500" y="5237163"/>
              <a:ext cx="217488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873500" y="5237163"/>
              <a:ext cx="0" cy="836612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6588125" y="5238750"/>
              <a:ext cx="1588" cy="669925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正方形/長方形 72"/>
            <p:cNvSpPr/>
            <p:nvPr/>
          </p:nvSpPr>
          <p:spPr>
            <a:xfrm>
              <a:off x="4463402" y="4011613"/>
              <a:ext cx="1332559" cy="57626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cxnSp>
          <p:nvCxnSpPr>
            <p:cNvPr id="74" name="直線コネクタ 73"/>
            <p:cNvCxnSpPr>
              <a:stCxn id="58" idx="3"/>
            </p:cNvCxnSpPr>
            <p:nvPr/>
          </p:nvCxnSpPr>
          <p:spPr>
            <a:xfrm>
              <a:off x="3276600" y="5157788"/>
              <a:ext cx="142875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V="1">
              <a:off x="3419475" y="4300538"/>
              <a:ext cx="0" cy="85725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60" idx="3"/>
            </p:cNvCxnSpPr>
            <p:nvPr/>
          </p:nvCxnSpPr>
          <p:spPr>
            <a:xfrm>
              <a:off x="2981324" y="4299744"/>
              <a:ext cx="438150" cy="793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>
              <a:stCxn id="63" idx="3"/>
            </p:cNvCxnSpPr>
            <p:nvPr/>
          </p:nvCxnSpPr>
          <p:spPr>
            <a:xfrm>
              <a:off x="4740275" y="5168900"/>
              <a:ext cx="1247775" cy="158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flipV="1">
              <a:off x="5988050" y="4300538"/>
              <a:ext cx="0" cy="86995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>
              <a:stCxn id="73" idx="3"/>
            </p:cNvCxnSpPr>
            <p:nvPr/>
          </p:nvCxnSpPr>
          <p:spPr>
            <a:xfrm>
              <a:off x="5795961" y="4299744"/>
              <a:ext cx="192086" cy="793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テキスト ボックス 79"/>
            <p:cNvSpPr txBox="1"/>
            <p:nvPr/>
          </p:nvSpPr>
          <p:spPr>
            <a:xfrm>
              <a:off x="4463402" y="4119263"/>
              <a:ext cx="1226117" cy="420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b="1" dirty="0" smtClean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PS(New</a:t>
              </a:r>
              <a:r>
                <a:rPr lang="en-US" altLang="ja-JP" sz="1200" b="1" dirty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)</a:t>
              </a: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1642292" y="4114800"/>
              <a:ext cx="1291774" cy="420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b="1" dirty="0" smtClean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PS </a:t>
              </a:r>
              <a:r>
                <a:rPr lang="en-US" altLang="ja-JP" sz="1200" b="1" dirty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(New)</a:t>
              </a: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1592005" y="4592637"/>
              <a:ext cx="1111511" cy="466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b="1" dirty="0">
                  <a:solidFill>
                    <a:srgbClr val="FF0000"/>
                  </a:solidFill>
                  <a:latin typeface="+mn-lt"/>
                  <a:ea typeface="ＭＳ Ｐゴシック" charset="-128"/>
                </a:rPr>
                <a:t>5.8 </a:t>
              </a:r>
              <a:r>
                <a:rPr lang="en-US" altLang="ja-JP" sz="1400" b="1" dirty="0" smtClean="0">
                  <a:solidFill>
                    <a:srgbClr val="FF0000"/>
                  </a:solidFill>
                  <a:latin typeface="+mn-lt"/>
                  <a:ea typeface="ＭＳ Ｐゴシック" charset="-128"/>
                </a:rPr>
                <a:t>kV</a:t>
              </a:r>
              <a:endParaRPr lang="en-US" altLang="ja-JP" sz="1400" b="1" dirty="0">
                <a:solidFill>
                  <a:srgbClr val="FF0000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83" name="角丸四角形 82"/>
            <p:cNvSpPr/>
            <p:nvPr/>
          </p:nvSpPr>
          <p:spPr>
            <a:xfrm>
              <a:off x="6745288" y="5026025"/>
              <a:ext cx="649287" cy="287338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6889750" y="4881563"/>
              <a:ext cx="360363" cy="576262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cxnSp>
          <p:nvCxnSpPr>
            <p:cNvPr id="85" name="直線コネクタ 84"/>
            <p:cNvCxnSpPr/>
            <p:nvPr/>
          </p:nvCxnSpPr>
          <p:spPr>
            <a:xfrm flipH="1">
              <a:off x="6477000" y="5086350"/>
              <a:ext cx="268288" cy="1588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flipH="1">
              <a:off x="6589713" y="5238750"/>
              <a:ext cx="155575" cy="0"/>
            </a:xfrm>
            <a:prstGeom prst="line">
              <a:avLst/>
            </a:prstGeom>
            <a:ln w="508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正方形/長方形 86"/>
            <p:cNvSpPr/>
            <p:nvPr/>
          </p:nvSpPr>
          <p:spPr>
            <a:xfrm>
              <a:off x="7085120" y="4010025"/>
              <a:ext cx="1365141" cy="576264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cxnSp>
          <p:nvCxnSpPr>
            <p:cNvPr id="88" name="直線コネクタ 87"/>
            <p:cNvCxnSpPr>
              <a:stCxn id="83" idx="3"/>
            </p:cNvCxnSpPr>
            <p:nvPr/>
          </p:nvCxnSpPr>
          <p:spPr>
            <a:xfrm>
              <a:off x="7394575" y="5168900"/>
              <a:ext cx="1209675" cy="158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8604250" y="4292600"/>
              <a:ext cx="0" cy="85725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>
              <a:stCxn id="87" idx="3"/>
            </p:cNvCxnSpPr>
            <p:nvPr/>
          </p:nvCxnSpPr>
          <p:spPr>
            <a:xfrm>
              <a:off x="8450261" y="4298158"/>
              <a:ext cx="153988" cy="238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テキスト ボックス 90"/>
            <p:cNvSpPr txBox="1"/>
            <p:nvPr/>
          </p:nvSpPr>
          <p:spPr>
            <a:xfrm>
              <a:off x="7104207" y="4114800"/>
              <a:ext cx="1291774" cy="420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b="1" dirty="0" smtClean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PS </a:t>
              </a:r>
              <a:r>
                <a:rPr lang="en-US" altLang="ja-JP" sz="1200" b="1" dirty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(New)</a:t>
              </a: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7161558" y="4592637"/>
              <a:ext cx="1111511" cy="466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b="1" dirty="0">
                  <a:solidFill>
                    <a:srgbClr val="FF0000"/>
                  </a:solidFill>
                  <a:latin typeface="+mn-lt"/>
                  <a:ea typeface="ＭＳ Ｐゴシック" charset="-128"/>
                </a:rPr>
                <a:t>4.3 </a:t>
              </a:r>
              <a:r>
                <a:rPr lang="en-US" altLang="ja-JP" sz="1400" b="1" dirty="0" smtClean="0">
                  <a:solidFill>
                    <a:srgbClr val="FF0000"/>
                  </a:solidFill>
                  <a:latin typeface="+mn-lt"/>
                  <a:ea typeface="ＭＳ Ｐゴシック" charset="-128"/>
                </a:rPr>
                <a:t>kV</a:t>
              </a:r>
              <a:endParaRPr lang="en-US" altLang="ja-JP" sz="1400" b="1" dirty="0">
                <a:solidFill>
                  <a:srgbClr val="FF0000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4440579" y="4592637"/>
              <a:ext cx="1111511" cy="466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b="1" dirty="0" smtClean="0">
                  <a:solidFill>
                    <a:srgbClr val="FF0000"/>
                  </a:solidFill>
                  <a:latin typeface="+mn-lt"/>
                  <a:ea typeface="ＭＳ Ｐゴシック" charset="-128"/>
                </a:rPr>
                <a:t>5.5 kV</a:t>
              </a:r>
              <a:endParaRPr lang="en-US" altLang="ja-JP" sz="1400" b="1" dirty="0">
                <a:solidFill>
                  <a:srgbClr val="FF0000"/>
                </a:solidFill>
                <a:latin typeface="+mn-lt"/>
                <a:ea typeface="ＭＳ Ｐゴシック" charset="-128"/>
              </a:endParaRPr>
            </a:p>
          </p:txBody>
        </p:sp>
      </p:grpSp>
      <p:sp>
        <p:nvSpPr>
          <p:cNvPr id="94" name="正方形/長方形 93"/>
          <p:cNvSpPr/>
          <p:nvPr/>
        </p:nvSpPr>
        <p:spPr>
          <a:xfrm>
            <a:off x="673168" y="978186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0000FF"/>
                </a:solidFill>
                <a:ea typeface="ＭＳ Ｐゴシック" charset="-128"/>
              </a:rPr>
              <a:t>@ 250 kA, 0.4Hz</a:t>
            </a:r>
            <a:endParaRPr lang="en-US" altLang="ja-JP" sz="2400" b="1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5785418" y="1022477"/>
            <a:ext cx="2023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</a:rPr>
              <a:t>@ 320 kA, 1Hz </a:t>
            </a:r>
            <a:endParaRPr lang="en-US" altLang="ja-JP" sz="2400" b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96" name="右矢印 95"/>
          <p:cNvSpPr/>
          <p:nvPr/>
        </p:nvSpPr>
        <p:spPr bwMode="auto">
          <a:xfrm>
            <a:off x="3995936" y="2226350"/>
            <a:ext cx="432048" cy="50405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20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Disposal of Radio-active Water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4276" y="3973915"/>
            <a:ext cx="8759724" cy="2774126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Maintenance scenario</a:t>
            </a:r>
          </a:p>
          <a:p>
            <a:pPr lvl="1"/>
            <a:r>
              <a:rPr lang="en-US" altLang="ja-JP" b="1" dirty="0" smtClean="0"/>
              <a:t>Be7</a:t>
            </a:r>
            <a:r>
              <a:rPr lang="en-US" altLang="ja-JP" dirty="0" smtClean="0"/>
              <a:t>:  </a:t>
            </a:r>
            <a:r>
              <a:rPr lang="en-US" altLang="ja-JP" dirty="0" smtClean="0">
                <a:solidFill>
                  <a:srgbClr val="0000FF"/>
                </a:solidFill>
              </a:rPr>
              <a:t>53GBq/10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20</a:t>
            </a:r>
            <a:r>
              <a:rPr lang="en-US" altLang="ja-JP" dirty="0" smtClean="0">
                <a:solidFill>
                  <a:srgbClr val="0000FF"/>
                </a:solidFill>
              </a:rPr>
              <a:t>pot </a:t>
            </a:r>
            <a:r>
              <a:rPr lang="en-US" altLang="ja-JP" dirty="0" smtClean="0">
                <a:sym typeface="Wingdings"/>
              </a:rPr>
              <a:t> </a:t>
            </a:r>
            <a:r>
              <a:rPr lang="en-US" altLang="ja-JP" dirty="0" smtClean="0"/>
              <a:t>removed by </a:t>
            </a:r>
            <a:r>
              <a:rPr lang="en-US" altLang="ja-JP" dirty="0" smtClean="0">
                <a:solidFill>
                  <a:srgbClr val="FF0000"/>
                </a:solidFill>
              </a:rPr>
              <a:t>ion-exchanger </a:t>
            </a:r>
            <a:r>
              <a:rPr lang="en-US" altLang="ja-JP" dirty="0" smtClean="0"/>
              <a:t>(99.9%)</a:t>
            </a:r>
          </a:p>
          <a:p>
            <a:pPr lvl="1"/>
            <a:r>
              <a:rPr kumimoji="1" lang="en-US" altLang="ja-JP" b="1" dirty="0" smtClean="0"/>
              <a:t>Tritium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>
                <a:solidFill>
                  <a:srgbClr val="0000FF"/>
                </a:solidFill>
              </a:rPr>
              <a:t>24GBq/10</a:t>
            </a:r>
            <a:r>
              <a:rPr kumimoji="1" lang="en-US" altLang="ja-JP" baseline="30000" dirty="0" smtClean="0">
                <a:solidFill>
                  <a:srgbClr val="0000FF"/>
                </a:solidFill>
              </a:rPr>
              <a:t>20</a:t>
            </a:r>
            <a:r>
              <a:rPr kumimoji="1" lang="en-US" altLang="ja-JP" dirty="0" smtClean="0">
                <a:solidFill>
                  <a:srgbClr val="0000FF"/>
                </a:solidFill>
              </a:rPr>
              <a:t>pot </a:t>
            </a:r>
            <a:r>
              <a:rPr kumimoji="1" lang="en-US" altLang="ja-JP" dirty="0" smtClean="0">
                <a:sym typeface="Wingdings"/>
              </a:rPr>
              <a:t>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dilution &amp; disposal</a:t>
            </a:r>
            <a:endParaRPr kumimoji="1" lang="en-US" altLang="ja-JP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Present capacity</a:t>
            </a:r>
          </a:p>
          <a:p>
            <a:pPr lvl="1"/>
            <a:r>
              <a:rPr lang="en-US" altLang="ja-JP" dirty="0" smtClean="0">
                <a:sym typeface="Wingdings"/>
              </a:rPr>
              <a:t>80 dilution cycles/year (3 working days/cycle)</a:t>
            </a:r>
          </a:p>
          <a:p>
            <a:pPr lvl="1"/>
            <a:r>
              <a:rPr lang="en-US" altLang="ja-JP" dirty="0" smtClean="0">
                <a:sym typeface="Wingdings"/>
              </a:rPr>
              <a:t>Acceptable beam power is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~500kW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" name="Picture 75" descr="C:\Users\Ishida\Documents\コンファレンス\120723-NuFact12\figures\110928-Yamada-p10.png"/>
          <p:cNvPicPr>
            <a:picLocks noChangeAspect="1" noChangeArrowheads="1"/>
          </p:cNvPicPr>
          <p:nvPr/>
        </p:nvPicPr>
        <p:blipFill>
          <a:blip r:embed="rId2"/>
          <a:srcRect l="7500" t="51843" r="9167" b="8093"/>
          <a:stretch>
            <a:fillRect/>
          </a:stretch>
        </p:blipFill>
        <p:spPr bwMode="auto">
          <a:xfrm>
            <a:off x="958850" y="1296988"/>
            <a:ext cx="64801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8"/>
          <p:cNvSpPr txBox="1">
            <a:spLocks noChangeArrowheads="1"/>
          </p:cNvSpPr>
          <p:nvPr/>
        </p:nvSpPr>
        <p:spPr bwMode="auto">
          <a:xfrm>
            <a:off x="77727" y="1823477"/>
            <a:ext cx="1385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Verdana" pitchFamily="34" charset="0"/>
              </a:rPr>
              <a:t>Remove 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Verdana" pitchFamily="34" charset="0"/>
              </a:rPr>
              <a:t>99.9 % of </a:t>
            </a:r>
            <a:r>
              <a:rPr lang="en-US" altLang="ja-JP" sz="1200" b="1" baseline="30000" dirty="0">
                <a:solidFill>
                  <a:srgbClr val="FF0000"/>
                </a:solidFill>
                <a:latin typeface="Verdana" pitchFamily="34" charset="0"/>
              </a:rPr>
              <a:t>7</a:t>
            </a:r>
            <a:r>
              <a:rPr lang="en-US" altLang="ja-JP" sz="1200" b="1" dirty="0">
                <a:solidFill>
                  <a:srgbClr val="FF0000"/>
                </a:solidFill>
                <a:latin typeface="Verdana" pitchFamily="34" charset="0"/>
              </a:rPr>
              <a:t>Be</a:t>
            </a:r>
            <a:endParaRPr lang="ja-JP" altLang="en-US" sz="1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" name="テキスト ボックス 82"/>
          <p:cNvSpPr txBox="1">
            <a:spLocks noChangeArrowheads="1"/>
          </p:cNvSpPr>
          <p:nvPr/>
        </p:nvSpPr>
        <p:spPr bwMode="auto">
          <a:xfrm>
            <a:off x="6864350" y="2305050"/>
            <a:ext cx="80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rgbClr val="0070C0"/>
                </a:solidFill>
                <a:latin typeface="Verdana" pitchFamily="34" charset="0"/>
              </a:rPr>
              <a:t>80times</a:t>
            </a:r>
          </a:p>
          <a:p>
            <a:r>
              <a:rPr lang="en-US" altLang="ja-JP" sz="1200">
                <a:solidFill>
                  <a:srgbClr val="0070C0"/>
                </a:solidFill>
                <a:latin typeface="Verdana" pitchFamily="34" charset="0"/>
              </a:rPr>
              <a:t>/year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0272" y="344023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Accessible during beam</a:t>
            </a:r>
            <a:endParaRPr kumimoji="1"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765177" y="961484"/>
            <a:ext cx="0" cy="3012431"/>
          </a:xfrm>
          <a:prstGeom prst="line">
            <a:avLst/>
          </a:prstGeom>
          <a:ln w="31750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endCxn id="10" idx="1"/>
          </p:cNvCxnSpPr>
          <p:nvPr/>
        </p:nvCxnSpPr>
        <p:spPr>
          <a:xfrm flipV="1">
            <a:off x="3765177" y="3624898"/>
            <a:ext cx="545095" cy="5809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17025" y="3425291"/>
            <a:ext cx="246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a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ccess during beam</a:t>
            </a:r>
            <a:endParaRPr kumimoji="1"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218104" y="3639839"/>
            <a:ext cx="562015" cy="0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592920" y="1743235"/>
            <a:ext cx="1585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Regulation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Be7 &lt; 30Bq/cc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H3 &lt; 42Bq/cc</a:t>
            </a:r>
            <a:endParaRPr kumimoji="1"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3404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Disposal of Radio-active Water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0939" y="5108384"/>
            <a:ext cx="8759724" cy="152443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Upgrade of water disposal system</a:t>
            </a:r>
          </a:p>
          <a:p>
            <a:pPr lvl="1"/>
            <a:r>
              <a:rPr lang="en-US" altLang="ja-JP" dirty="0" smtClean="0"/>
              <a:t>New building for water disposal system is planned.</a:t>
            </a:r>
          </a:p>
          <a:p>
            <a:pPr lvl="1"/>
            <a:r>
              <a:rPr lang="en-US" altLang="ja-JP" dirty="0" smtClean="0">
                <a:sym typeface="Wingdings"/>
              </a:rPr>
              <a:t>240m</a:t>
            </a:r>
            <a:r>
              <a:rPr lang="en-US" altLang="ja-JP" baseline="30000" dirty="0" smtClean="0">
                <a:sym typeface="Wingdings"/>
              </a:rPr>
              <a:t>3</a:t>
            </a:r>
            <a:r>
              <a:rPr lang="en-US" altLang="ja-JP" dirty="0" smtClean="0">
                <a:sym typeface="Wingdings"/>
              </a:rPr>
              <a:t> DP tank (320m</a:t>
            </a:r>
            <a:r>
              <a:rPr lang="en-US" altLang="ja-JP" baseline="30000" dirty="0" smtClean="0">
                <a:sym typeface="Wingdings"/>
              </a:rPr>
              <a:t>3</a:t>
            </a:r>
            <a:r>
              <a:rPr lang="en-US" altLang="ja-JP" dirty="0" smtClean="0">
                <a:sym typeface="Wingdings"/>
              </a:rPr>
              <a:t> in total) 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2MW</a:t>
            </a:r>
            <a:r>
              <a:rPr lang="en-US" altLang="ja-JP" dirty="0" smtClean="0">
                <a:sym typeface="Wingdings"/>
              </a:rPr>
              <a:t> acceptable </a:t>
            </a:r>
            <a:endParaRPr kumimoji="1" lang="en-US" altLang="ja-JP" dirty="0" smtClean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7" name="Picture 75" descr="C:\Users\Ishida\Documents\コンファレンス\120723-NuFact12\figures\110928-Yamada-p10.png"/>
          <p:cNvPicPr>
            <a:picLocks noChangeAspect="1" noChangeArrowheads="1"/>
          </p:cNvPicPr>
          <p:nvPr/>
        </p:nvPicPr>
        <p:blipFill>
          <a:blip r:embed="rId2"/>
          <a:srcRect l="7500" t="51843" r="9167" b="8093"/>
          <a:stretch>
            <a:fillRect/>
          </a:stretch>
        </p:blipFill>
        <p:spPr bwMode="auto">
          <a:xfrm>
            <a:off x="958850" y="1296988"/>
            <a:ext cx="64801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8"/>
          <p:cNvSpPr txBox="1">
            <a:spLocks noChangeArrowheads="1"/>
          </p:cNvSpPr>
          <p:nvPr/>
        </p:nvSpPr>
        <p:spPr bwMode="auto">
          <a:xfrm>
            <a:off x="77727" y="1823477"/>
            <a:ext cx="1385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Verdana" pitchFamily="34" charset="0"/>
              </a:rPr>
              <a:t>Remove 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Verdana" pitchFamily="34" charset="0"/>
              </a:rPr>
              <a:t>99.9 % of </a:t>
            </a:r>
            <a:r>
              <a:rPr lang="en-US" altLang="ja-JP" sz="1200" b="1" baseline="30000" dirty="0">
                <a:solidFill>
                  <a:srgbClr val="FF0000"/>
                </a:solidFill>
                <a:latin typeface="Verdana" pitchFamily="34" charset="0"/>
              </a:rPr>
              <a:t>7</a:t>
            </a:r>
            <a:r>
              <a:rPr lang="en-US" altLang="ja-JP" sz="1200" b="1" dirty="0">
                <a:solidFill>
                  <a:srgbClr val="FF0000"/>
                </a:solidFill>
                <a:latin typeface="Verdana" pitchFamily="34" charset="0"/>
              </a:rPr>
              <a:t>Be</a:t>
            </a:r>
            <a:endParaRPr lang="ja-JP" altLang="en-US" sz="1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" name="テキスト ボックス 82"/>
          <p:cNvSpPr txBox="1">
            <a:spLocks noChangeArrowheads="1"/>
          </p:cNvSpPr>
          <p:nvPr/>
        </p:nvSpPr>
        <p:spPr bwMode="auto">
          <a:xfrm>
            <a:off x="6864350" y="2305050"/>
            <a:ext cx="80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rgbClr val="0070C0"/>
                </a:solidFill>
                <a:latin typeface="Verdana" pitchFamily="34" charset="0"/>
              </a:rPr>
              <a:t>80times</a:t>
            </a:r>
          </a:p>
          <a:p>
            <a:r>
              <a:rPr lang="en-US" altLang="ja-JP" sz="1200">
                <a:solidFill>
                  <a:srgbClr val="0070C0"/>
                </a:solidFill>
                <a:latin typeface="Verdana" pitchFamily="34" charset="0"/>
              </a:rPr>
              <a:t>/year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0272" y="344023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Accessible during beam</a:t>
            </a:r>
            <a:endParaRPr kumimoji="1"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765177" y="961484"/>
            <a:ext cx="0" cy="3012431"/>
          </a:xfrm>
          <a:prstGeom prst="line">
            <a:avLst/>
          </a:prstGeom>
          <a:ln w="31750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endCxn id="10" idx="1"/>
          </p:cNvCxnSpPr>
          <p:nvPr/>
        </p:nvCxnSpPr>
        <p:spPr>
          <a:xfrm flipV="1">
            <a:off x="3765177" y="3624898"/>
            <a:ext cx="545095" cy="5809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17025" y="3425291"/>
            <a:ext cx="246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a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ccess during beam</a:t>
            </a:r>
            <a:endParaRPr kumimoji="1"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218104" y="3639839"/>
            <a:ext cx="562015" cy="0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592920" y="1743235"/>
            <a:ext cx="1585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Regulation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Be7 &lt; 30Bq/cc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H3 &lt; 42Bq/cc</a:t>
            </a:r>
            <a:endParaRPr kumimoji="1"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78941" y="3809564"/>
            <a:ext cx="3824941" cy="1434789"/>
          </a:xfrm>
          <a:prstGeom prst="rect">
            <a:avLst/>
          </a:prstGeom>
          <a:noFill/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422588" y="4138705"/>
            <a:ext cx="3245037" cy="1014502"/>
          </a:xfrm>
          <a:prstGeom prst="rect">
            <a:avLst/>
          </a:prstGeom>
          <a:solidFill>
            <a:srgbClr val="6EAAF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New DP tank 240m</a:t>
            </a:r>
            <a:r>
              <a:rPr kumimoji="1" lang="en-US" altLang="ja-JP" b="1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kumimoji="1" lang="ja-JP" altLang="en-US" b="1" baseline="30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00700" y="3734859"/>
            <a:ext cx="224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/>
                <a:cs typeface="Times New Roman"/>
              </a:rPr>
              <a:t>New facility building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631765" y="2420471"/>
            <a:ext cx="14941" cy="171823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7652684" y="4649694"/>
            <a:ext cx="488834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83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Radio-active </a:t>
            </a:r>
            <a:r>
              <a:rPr lang="en-US" altLang="ja-JP" dirty="0"/>
              <a:t>A</a:t>
            </a:r>
            <a:r>
              <a:rPr lang="en-US" altLang="ja-JP" dirty="0" smtClean="0"/>
              <a:t>ir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743950" y="2381062"/>
            <a:ext cx="292100" cy="11525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19250" y="869762"/>
            <a:ext cx="7416800" cy="597693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619250" y="2381062"/>
            <a:ext cx="2665413" cy="11525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36713" y="6270437"/>
            <a:ext cx="7399337" cy="576263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19250" y="3533587"/>
            <a:ext cx="360363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24300" y="3533587"/>
            <a:ext cx="360363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675688" y="3533587"/>
            <a:ext cx="360362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948488" y="3533587"/>
            <a:ext cx="360362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284663" y="3173225"/>
            <a:ext cx="2843212" cy="360362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78313" y="2454087"/>
            <a:ext cx="2844800" cy="358775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278313" y="2796987"/>
            <a:ext cx="2844800" cy="358775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123113" y="3173225"/>
            <a:ext cx="1620837" cy="360362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123113" y="2812862"/>
            <a:ext cx="1620837" cy="360363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787900" y="3717737"/>
            <a:ext cx="1655763" cy="2552700"/>
          </a:xfrm>
          <a:prstGeom prst="rect">
            <a:avLst/>
          </a:prstGeom>
          <a:solidFill>
            <a:srgbClr val="F90DCC">
              <a:alpha val="50000"/>
            </a:srgbClr>
          </a:solidFill>
          <a:ln w="508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042988" y="682437"/>
            <a:ext cx="360362" cy="1698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278438" y="4487675"/>
            <a:ext cx="650875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278438" y="5073462"/>
            <a:ext cx="650875" cy="2159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627313" y="3903475"/>
            <a:ext cx="649287" cy="215900"/>
          </a:xfrm>
          <a:prstGeom prst="rect">
            <a:avLst/>
          </a:prstGeom>
          <a:solidFill>
            <a:srgbClr val="F90DCC"/>
          </a:solidFill>
          <a:ln>
            <a:solidFill>
              <a:srgbClr val="F90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627313" y="4487675"/>
            <a:ext cx="649287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7" name="テキスト ボックス 17"/>
          <p:cNvSpPr txBox="1">
            <a:spLocks noChangeArrowheads="1"/>
          </p:cNvSpPr>
          <p:nvPr/>
        </p:nvSpPr>
        <p:spPr bwMode="auto">
          <a:xfrm>
            <a:off x="1897063" y="3541525"/>
            <a:ext cx="210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90DCC"/>
                </a:solidFill>
                <a:latin typeface="Times New Roman" pitchFamily="18" charset="0"/>
                <a:ea typeface="ＭＳ 明朝" pitchFamily="17" charset="-128"/>
              </a:rPr>
              <a:t>Helium compressor</a:t>
            </a:r>
            <a:endParaRPr lang="ja-JP" altLang="en-US" b="1">
              <a:solidFill>
                <a:srgbClr val="F90DCC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8" name="テキスト ボックス 22"/>
          <p:cNvSpPr txBox="1">
            <a:spLocks noChangeArrowheads="1"/>
          </p:cNvSpPr>
          <p:nvPr/>
        </p:nvSpPr>
        <p:spPr bwMode="auto">
          <a:xfrm>
            <a:off x="1897063" y="4117787"/>
            <a:ext cx="2109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</a:rPr>
              <a:t>Helium compressor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9" name="テキスト ボックス 23"/>
          <p:cNvSpPr txBox="1">
            <a:spLocks noChangeArrowheads="1"/>
          </p:cNvSpPr>
          <p:nvPr/>
        </p:nvSpPr>
        <p:spPr bwMode="auto">
          <a:xfrm>
            <a:off x="1803400" y="4703575"/>
            <a:ext cx="2297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</a:rPr>
              <a:t>Cooling water system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627313" y="5073462"/>
            <a:ext cx="649287" cy="2159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1" name="テキスト ボックス 25"/>
          <p:cNvSpPr txBox="1">
            <a:spLocks noChangeArrowheads="1"/>
          </p:cNvSpPr>
          <p:nvPr/>
        </p:nvSpPr>
        <p:spPr bwMode="auto">
          <a:xfrm>
            <a:off x="1803400" y="5289362"/>
            <a:ext cx="229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FFFF"/>
                </a:solidFill>
                <a:latin typeface="Times New Roman" pitchFamily="18" charset="0"/>
                <a:ea typeface="ＭＳ 明朝" pitchFamily="17" charset="-128"/>
              </a:rPr>
              <a:t>Cooling water system</a:t>
            </a:r>
            <a:endParaRPr lang="ja-JP" altLang="en-US" b="1">
              <a:solidFill>
                <a:srgbClr val="00FF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627313" y="5659250"/>
            <a:ext cx="649287" cy="21590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33" name="直線コネクタ 32"/>
          <p:cNvCxnSpPr>
            <a:stCxn id="25" idx="3"/>
          </p:cNvCxnSpPr>
          <p:nvPr/>
        </p:nvCxnSpPr>
        <p:spPr>
          <a:xfrm>
            <a:off x="3276600" y="4011425"/>
            <a:ext cx="1655763" cy="0"/>
          </a:xfrm>
          <a:prstGeom prst="line">
            <a:avLst/>
          </a:prstGeom>
          <a:ln w="50800">
            <a:solidFill>
              <a:srgbClr val="F90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6" idx="3"/>
            <a:endCxn id="23" idx="1"/>
          </p:cNvCxnSpPr>
          <p:nvPr/>
        </p:nvCxnSpPr>
        <p:spPr>
          <a:xfrm>
            <a:off x="3276600" y="4595625"/>
            <a:ext cx="200183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30" idx="3"/>
            <a:endCxn id="24" idx="1"/>
          </p:cNvCxnSpPr>
          <p:nvPr/>
        </p:nvCxnSpPr>
        <p:spPr>
          <a:xfrm>
            <a:off x="3276600" y="5181412"/>
            <a:ext cx="2001838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32" idx="3"/>
          </p:cNvCxnSpPr>
          <p:nvPr/>
        </p:nvCxnSpPr>
        <p:spPr>
          <a:xfrm>
            <a:off x="3276600" y="5767200"/>
            <a:ext cx="1511300" cy="0"/>
          </a:xfrm>
          <a:prstGeom prst="line">
            <a:avLst/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8"/>
          <p:cNvSpPr txBox="1">
            <a:spLocks noChangeArrowheads="1"/>
          </p:cNvSpPr>
          <p:nvPr/>
        </p:nvSpPr>
        <p:spPr bwMode="auto">
          <a:xfrm>
            <a:off x="2139950" y="5905312"/>
            <a:ext cx="1624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Machine room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8" name="テキスト ボックス 40"/>
          <p:cNvSpPr txBox="1">
            <a:spLocks noChangeArrowheads="1"/>
          </p:cNvSpPr>
          <p:nvPr/>
        </p:nvSpPr>
        <p:spPr bwMode="auto">
          <a:xfrm>
            <a:off x="4975225" y="3363725"/>
            <a:ext cx="123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Service pit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9" name="テキスト ボックス 41"/>
          <p:cNvSpPr txBox="1">
            <a:spLocks noChangeArrowheads="1"/>
          </p:cNvSpPr>
          <p:nvPr/>
        </p:nvSpPr>
        <p:spPr bwMode="auto">
          <a:xfrm>
            <a:off x="4032250" y="2011175"/>
            <a:ext cx="1495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Ground floor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0" name="テキスト ボックス 42"/>
          <p:cNvSpPr txBox="1">
            <a:spLocks noChangeArrowheads="1"/>
          </p:cNvSpPr>
          <p:nvPr/>
        </p:nvSpPr>
        <p:spPr bwMode="auto">
          <a:xfrm>
            <a:off x="5118100" y="2714437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Concrete shields</a:t>
            </a:r>
            <a:endParaRPr lang="ja-JP" altLang="en-US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1" name="テキスト ボックス 43"/>
          <p:cNvSpPr txBox="1">
            <a:spLocks noChangeArrowheads="1"/>
          </p:cNvSpPr>
          <p:nvPr/>
        </p:nvSpPr>
        <p:spPr bwMode="auto">
          <a:xfrm>
            <a:off x="7278688" y="4584512"/>
            <a:ext cx="1431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Storage area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2" name="テキスト ボックス 44"/>
          <p:cNvSpPr txBox="1">
            <a:spLocks noChangeArrowheads="1"/>
          </p:cNvSpPr>
          <p:nvPr/>
        </p:nvSpPr>
        <p:spPr bwMode="auto">
          <a:xfrm>
            <a:off x="2393950" y="3100200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Building</a:t>
            </a:r>
            <a:endParaRPr lang="ja-JP" altLang="en-US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3" name="テキスト ボックス 45"/>
          <p:cNvSpPr txBox="1">
            <a:spLocks noChangeArrowheads="1"/>
          </p:cNvSpPr>
          <p:nvPr/>
        </p:nvSpPr>
        <p:spPr bwMode="auto">
          <a:xfrm>
            <a:off x="428625" y="298262"/>
            <a:ext cx="165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Chimney stack</a:t>
            </a:r>
            <a:endParaRPr lang="ja-JP" altLang="en-US" b="1">
              <a:solidFill>
                <a:srgbClr val="7030A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800225" y="2165162"/>
            <a:ext cx="593725" cy="2159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843213" y="1877825"/>
            <a:ext cx="595312" cy="50323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1" name="テキスト ボックス 58"/>
          <p:cNvSpPr txBox="1">
            <a:spLocks noChangeArrowheads="1"/>
          </p:cNvSpPr>
          <p:nvPr/>
        </p:nvSpPr>
        <p:spPr bwMode="auto">
          <a:xfrm>
            <a:off x="2282825" y="1495237"/>
            <a:ext cx="171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Exhaust system</a:t>
            </a:r>
            <a:endParaRPr lang="ja-JP" altLang="en-US" b="1">
              <a:solidFill>
                <a:srgbClr val="7030A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2" name="テキスト ボックス 59"/>
          <p:cNvSpPr txBox="1">
            <a:spLocks noChangeArrowheads="1"/>
          </p:cNvSpPr>
          <p:nvPr/>
        </p:nvSpPr>
        <p:spPr bwMode="auto">
          <a:xfrm>
            <a:off x="1636713" y="2419162"/>
            <a:ext cx="2065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9900"/>
                </a:solidFill>
                <a:latin typeface="Times New Roman" pitchFamily="18" charset="0"/>
                <a:ea typeface="ＭＳ 明朝" pitchFamily="17" charset="-128"/>
              </a:rPr>
              <a:t>Radiation monitor </a:t>
            </a:r>
          </a:p>
          <a:p>
            <a:r>
              <a:rPr lang="en-US" altLang="ja-JP" b="1">
                <a:solidFill>
                  <a:srgbClr val="FF9900"/>
                </a:solidFill>
                <a:latin typeface="Times New Roman" pitchFamily="18" charset="0"/>
                <a:ea typeface="ＭＳ 明朝" pitchFamily="17" charset="-128"/>
              </a:rPr>
              <a:t>for exhaust air</a:t>
            </a:r>
            <a:endParaRPr lang="ja-JP" altLang="en-US" b="1">
              <a:solidFill>
                <a:srgbClr val="FF99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1403350" y="2012762"/>
            <a:ext cx="1439863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4" idx="0"/>
          </p:cNvCxnSpPr>
          <p:nvPr/>
        </p:nvCxnSpPr>
        <p:spPr>
          <a:xfrm flipH="1" flipV="1">
            <a:off x="2097088" y="2012762"/>
            <a:ext cx="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22"/>
          <p:cNvSpPr txBox="1">
            <a:spLocks noChangeArrowheads="1"/>
          </p:cNvSpPr>
          <p:nvPr/>
        </p:nvSpPr>
        <p:spPr bwMode="auto">
          <a:xfrm>
            <a:off x="5187950" y="4117787"/>
            <a:ext cx="83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</a:rPr>
              <a:t>Target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6" name="テキスト ボックス 23"/>
          <p:cNvSpPr txBox="1">
            <a:spLocks noChangeArrowheads="1"/>
          </p:cNvSpPr>
          <p:nvPr/>
        </p:nvSpPr>
        <p:spPr bwMode="auto">
          <a:xfrm>
            <a:off x="5191125" y="4717862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</a:rPr>
              <a:t>Horns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73" name="テキスト ボックス 39"/>
          <p:cNvSpPr txBox="1">
            <a:spLocks noChangeArrowheads="1"/>
          </p:cNvSpPr>
          <p:nvPr/>
        </p:nvSpPr>
        <p:spPr bwMode="auto">
          <a:xfrm>
            <a:off x="4826000" y="5584637"/>
            <a:ext cx="153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FFFF"/>
                </a:solidFill>
                <a:latin typeface="Times New Roman" pitchFamily="18" charset="0"/>
                <a:ea typeface="ＭＳ 明朝" pitchFamily="17" charset="-128"/>
              </a:rPr>
              <a:t>Helium vessel</a:t>
            </a:r>
            <a:endParaRPr lang="ja-JP" altLang="en-US" b="1">
              <a:solidFill>
                <a:srgbClr val="00FF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74" name="雲形吹き出し 73"/>
          <p:cNvSpPr/>
          <p:nvPr/>
        </p:nvSpPr>
        <p:spPr>
          <a:xfrm>
            <a:off x="6493436" y="4011425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雲形吹き出し 74"/>
          <p:cNvSpPr/>
          <p:nvPr/>
        </p:nvSpPr>
        <p:spPr>
          <a:xfrm>
            <a:off x="6493436" y="4717862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雲形吹き出し 75"/>
          <p:cNvSpPr/>
          <p:nvPr/>
        </p:nvSpPr>
        <p:spPr>
          <a:xfrm>
            <a:off x="6525467" y="5421217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雲形吹き出し 76"/>
          <p:cNvSpPr/>
          <p:nvPr/>
        </p:nvSpPr>
        <p:spPr>
          <a:xfrm>
            <a:off x="4348725" y="4042238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雲形吹き出し 77"/>
          <p:cNvSpPr/>
          <p:nvPr/>
        </p:nvSpPr>
        <p:spPr>
          <a:xfrm>
            <a:off x="4342752" y="4768289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雲形吹き出し 78"/>
          <p:cNvSpPr/>
          <p:nvPr/>
        </p:nvSpPr>
        <p:spPr>
          <a:xfrm>
            <a:off x="4372634" y="5484252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032250" y="1141294"/>
            <a:ext cx="515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Short-lifetime radio-activity like Ar41(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t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~2h) produced in underground area</a:t>
            </a:r>
            <a:endParaRPr kumimoji="1" lang="ja-JP" alt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83" name="直線矢印コネクタ 82"/>
          <p:cNvCxnSpPr>
            <a:stCxn id="81" idx="2"/>
          </p:cNvCxnSpPr>
          <p:nvPr/>
        </p:nvCxnSpPr>
        <p:spPr>
          <a:xfrm>
            <a:off x="6608366" y="1849180"/>
            <a:ext cx="145046" cy="20622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>
            <a:stCxn id="81" idx="2"/>
          </p:cNvCxnSpPr>
          <p:nvPr/>
        </p:nvCxnSpPr>
        <p:spPr>
          <a:xfrm flipH="1">
            <a:off x="4572000" y="1849180"/>
            <a:ext cx="2036366" cy="20542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763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Radio-active </a:t>
            </a:r>
            <a:r>
              <a:rPr lang="en-US" altLang="ja-JP" dirty="0"/>
              <a:t>A</a:t>
            </a:r>
            <a:r>
              <a:rPr lang="en-US" altLang="ja-JP" dirty="0" smtClean="0"/>
              <a:t>ir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743950" y="2381062"/>
            <a:ext cx="292100" cy="11525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19250" y="869762"/>
            <a:ext cx="7416800" cy="597693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619250" y="2381062"/>
            <a:ext cx="2665413" cy="11525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36713" y="6270437"/>
            <a:ext cx="7399337" cy="576263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19250" y="3533587"/>
            <a:ext cx="360363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24300" y="3533587"/>
            <a:ext cx="360363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675688" y="3533587"/>
            <a:ext cx="360362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948488" y="3533587"/>
            <a:ext cx="360362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284663" y="3173225"/>
            <a:ext cx="2843212" cy="360362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78313" y="2454087"/>
            <a:ext cx="2844800" cy="358775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278313" y="2796987"/>
            <a:ext cx="2844800" cy="358775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123113" y="3173225"/>
            <a:ext cx="1620837" cy="360362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123113" y="2812862"/>
            <a:ext cx="1620837" cy="360363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787900" y="3717737"/>
            <a:ext cx="1655763" cy="2552700"/>
          </a:xfrm>
          <a:prstGeom prst="rect">
            <a:avLst/>
          </a:prstGeom>
          <a:solidFill>
            <a:srgbClr val="F90DCC">
              <a:alpha val="50000"/>
            </a:srgbClr>
          </a:solidFill>
          <a:ln w="508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042988" y="682437"/>
            <a:ext cx="360362" cy="1698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278438" y="4487675"/>
            <a:ext cx="650875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278438" y="5073462"/>
            <a:ext cx="650875" cy="2159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627313" y="3903475"/>
            <a:ext cx="649287" cy="215900"/>
          </a:xfrm>
          <a:prstGeom prst="rect">
            <a:avLst/>
          </a:prstGeom>
          <a:solidFill>
            <a:srgbClr val="F90DCC"/>
          </a:solidFill>
          <a:ln>
            <a:solidFill>
              <a:srgbClr val="F90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627313" y="4487675"/>
            <a:ext cx="649287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7" name="テキスト ボックス 17"/>
          <p:cNvSpPr txBox="1">
            <a:spLocks noChangeArrowheads="1"/>
          </p:cNvSpPr>
          <p:nvPr/>
        </p:nvSpPr>
        <p:spPr bwMode="auto">
          <a:xfrm>
            <a:off x="1897063" y="3541525"/>
            <a:ext cx="210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90DCC"/>
                </a:solidFill>
                <a:latin typeface="Times New Roman" pitchFamily="18" charset="0"/>
                <a:ea typeface="ＭＳ 明朝" pitchFamily="17" charset="-128"/>
              </a:rPr>
              <a:t>Helium compressor</a:t>
            </a:r>
            <a:endParaRPr lang="ja-JP" altLang="en-US" b="1">
              <a:solidFill>
                <a:srgbClr val="F90DCC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8" name="テキスト ボックス 22"/>
          <p:cNvSpPr txBox="1">
            <a:spLocks noChangeArrowheads="1"/>
          </p:cNvSpPr>
          <p:nvPr/>
        </p:nvSpPr>
        <p:spPr bwMode="auto">
          <a:xfrm>
            <a:off x="1897063" y="4117787"/>
            <a:ext cx="2109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</a:rPr>
              <a:t>Helium compressor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9" name="テキスト ボックス 23"/>
          <p:cNvSpPr txBox="1">
            <a:spLocks noChangeArrowheads="1"/>
          </p:cNvSpPr>
          <p:nvPr/>
        </p:nvSpPr>
        <p:spPr bwMode="auto">
          <a:xfrm>
            <a:off x="1803400" y="4703575"/>
            <a:ext cx="2297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</a:rPr>
              <a:t>Cooling water system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627313" y="5073462"/>
            <a:ext cx="649287" cy="2159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1" name="テキスト ボックス 25"/>
          <p:cNvSpPr txBox="1">
            <a:spLocks noChangeArrowheads="1"/>
          </p:cNvSpPr>
          <p:nvPr/>
        </p:nvSpPr>
        <p:spPr bwMode="auto">
          <a:xfrm>
            <a:off x="1803400" y="5289362"/>
            <a:ext cx="229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FFFF"/>
                </a:solidFill>
                <a:latin typeface="Times New Roman" pitchFamily="18" charset="0"/>
                <a:ea typeface="ＭＳ 明朝" pitchFamily="17" charset="-128"/>
              </a:rPr>
              <a:t>Cooling water system</a:t>
            </a:r>
            <a:endParaRPr lang="ja-JP" altLang="en-US" b="1">
              <a:solidFill>
                <a:srgbClr val="00FF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627313" y="5659250"/>
            <a:ext cx="649287" cy="21590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33" name="直線コネクタ 32"/>
          <p:cNvCxnSpPr>
            <a:stCxn id="25" idx="3"/>
          </p:cNvCxnSpPr>
          <p:nvPr/>
        </p:nvCxnSpPr>
        <p:spPr>
          <a:xfrm>
            <a:off x="3276600" y="4011425"/>
            <a:ext cx="1655763" cy="0"/>
          </a:xfrm>
          <a:prstGeom prst="line">
            <a:avLst/>
          </a:prstGeom>
          <a:ln w="50800">
            <a:solidFill>
              <a:srgbClr val="F90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6" idx="3"/>
            <a:endCxn id="23" idx="1"/>
          </p:cNvCxnSpPr>
          <p:nvPr/>
        </p:nvCxnSpPr>
        <p:spPr>
          <a:xfrm>
            <a:off x="3276600" y="4595625"/>
            <a:ext cx="200183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30" idx="3"/>
            <a:endCxn id="24" idx="1"/>
          </p:cNvCxnSpPr>
          <p:nvPr/>
        </p:nvCxnSpPr>
        <p:spPr>
          <a:xfrm>
            <a:off x="3276600" y="5181412"/>
            <a:ext cx="2001838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32" idx="3"/>
          </p:cNvCxnSpPr>
          <p:nvPr/>
        </p:nvCxnSpPr>
        <p:spPr>
          <a:xfrm>
            <a:off x="3276600" y="5767200"/>
            <a:ext cx="1511300" cy="0"/>
          </a:xfrm>
          <a:prstGeom prst="line">
            <a:avLst/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8"/>
          <p:cNvSpPr txBox="1">
            <a:spLocks noChangeArrowheads="1"/>
          </p:cNvSpPr>
          <p:nvPr/>
        </p:nvSpPr>
        <p:spPr bwMode="auto">
          <a:xfrm>
            <a:off x="2139950" y="5905312"/>
            <a:ext cx="1624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Machine room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8" name="テキスト ボックス 40"/>
          <p:cNvSpPr txBox="1">
            <a:spLocks noChangeArrowheads="1"/>
          </p:cNvSpPr>
          <p:nvPr/>
        </p:nvSpPr>
        <p:spPr bwMode="auto">
          <a:xfrm>
            <a:off x="4975225" y="3363725"/>
            <a:ext cx="123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Service pit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9" name="テキスト ボックス 41"/>
          <p:cNvSpPr txBox="1">
            <a:spLocks noChangeArrowheads="1"/>
          </p:cNvSpPr>
          <p:nvPr/>
        </p:nvSpPr>
        <p:spPr bwMode="auto">
          <a:xfrm>
            <a:off x="4032250" y="2011175"/>
            <a:ext cx="1495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Ground floor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0" name="テキスト ボックス 42"/>
          <p:cNvSpPr txBox="1">
            <a:spLocks noChangeArrowheads="1"/>
          </p:cNvSpPr>
          <p:nvPr/>
        </p:nvSpPr>
        <p:spPr bwMode="auto">
          <a:xfrm>
            <a:off x="5118100" y="2714437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Concrete shields</a:t>
            </a:r>
            <a:endParaRPr lang="ja-JP" altLang="en-US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1" name="テキスト ボックス 43"/>
          <p:cNvSpPr txBox="1">
            <a:spLocks noChangeArrowheads="1"/>
          </p:cNvSpPr>
          <p:nvPr/>
        </p:nvSpPr>
        <p:spPr bwMode="auto">
          <a:xfrm>
            <a:off x="7278688" y="4584512"/>
            <a:ext cx="1431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Storage area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2" name="テキスト ボックス 44"/>
          <p:cNvSpPr txBox="1">
            <a:spLocks noChangeArrowheads="1"/>
          </p:cNvSpPr>
          <p:nvPr/>
        </p:nvSpPr>
        <p:spPr bwMode="auto">
          <a:xfrm>
            <a:off x="2393950" y="3100200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Building</a:t>
            </a:r>
            <a:endParaRPr lang="ja-JP" altLang="en-US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3" name="テキスト ボックス 45"/>
          <p:cNvSpPr txBox="1">
            <a:spLocks noChangeArrowheads="1"/>
          </p:cNvSpPr>
          <p:nvPr/>
        </p:nvSpPr>
        <p:spPr bwMode="auto">
          <a:xfrm>
            <a:off x="428625" y="298262"/>
            <a:ext cx="165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Chimney stack</a:t>
            </a:r>
            <a:endParaRPr lang="ja-JP" altLang="en-US" b="1">
              <a:solidFill>
                <a:srgbClr val="7030A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800225" y="2165162"/>
            <a:ext cx="593725" cy="2159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843213" y="1877825"/>
            <a:ext cx="595312" cy="50323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6" name="テキスト ボックス 47"/>
          <p:cNvSpPr txBox="1">
            <a:spLocks noChangeArrowheads="1"/>
          </p:cNvSpPr>
          <p:nvPr/>
        </p:nvSpPr>
        <p:spPr bwMode="auto">
          <a:xfrm>
            <a:off x="-11113" y="2436625"/>
            <a:ext cx="161925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Regulation by law:</a:t>
            </a:r>
          </a:p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&lt; 0.5 mBq/cc</a:t>
            </a:r>
          </a:p>
        </p:txBody>
      </p:sp>
      <p:sp>
        <p:nvSpPr>
          <p:cNvPr id="51" name="テキスト ボックス 58"/>
          <p:cNvSpPr txBox="1">
            <a:spLocks noChangeArrowheads="1"/>
          </p:cNvSpPr>
          <p:nvPr/>
        </p:nvSpPr>
        <p:spPr bwMode="auto">
          <a:xfrm>
            <a:off x="2282825" y="1495237"/>
            <a:ext cx="171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Exhaust system</a:t>
            </a:r>
            <a:endParaRPr lang="ja-JP" altLang="en-US" b="1">
              <a:solidFill>
                <a:srgbClr val="7030A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2" name="テキスト ボックス 59"/>
          <p:cNvSpPr txBox="1">
            <a:spLocks noChangeArrowheads="1"/>
          </p:cNvSpPr>
          <p:nvPr/>
        </p:nvSpPr>
        <p:spPr bwMode="auto">
          <a:xfrm>
            <a:off x="1636713" y="2419162"/>
            <a:ext cx="2065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9900"/>
                </a:solidFill>
                <a:latin typeface="Times New Roman" pitchFamily="18" charset="0"/>
                <a:ea typeface="ＭＳ 明朝" pitchFamily="17" charset="-128"/>
              </a:rPr>
              <a:t>Radiation monitor </a:t>
            </a:r>
          </a:p>
          <a:p>
            <a:r>
              <a:rPr lang="en-US" altLang="ja-JP" b="1">
                <a:solidFill>
                  <a:srgbClr val="FF9900"/>
                </a:solidFill>
                <a:latin typeface="Times New Roman" pitchFamily="18" charset="0"/>
                <a:ea typeface="ＭＳ 明朝" pitchFamily="17" charset="-128"/>
              </a:rPr>
              <a:t>for exhaust air</a:t>
            </a:r>
            <a:endParaRPr lang="ja-JP" altLang="en-US" b="1">
              <a:solidFill>
                <a:srgbClr val="FF99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1403350" y="2012762"/>
            <a:ext cx="1439863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4" idx="0"/>
          </p:cNvCxnSpPr>
          <p:nvPr/>
        </p:nvCxnSpPr>
        <p:spPr>
          <a:xfrm flipH="1" flipV="1">
            <a:off x="2097088" y="2012762"/>
            <a:ext cx="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22"/>
          <p:cNvSpPr txBox="1">
            <a:spLocks noChangeArrowheads="1"/>
          </p:cNvSpPr>
          <p:nvPr/>
        </p:nvSpPr>
        <p:spPr bwMode="auto">
          <a:xfrm>
            <a:off x="5187950" y="4117787"/>
            <a:ext cx="83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</a:rPr>
              <a:t>Target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6" name="テキスト ボックス 23"/>
          <p:cNvSpPr txBox="1">
            <a:spLocks noChangeArrowheads="1"/>
          </p:cNvSpPr>
          <p:nvPr/>
        </p:nvSpPr>
        <p:spPr bwMode="auto">
          <a:xfrm>
            <a:off x="5191125" y="4717862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</a:rPr>
              <a:t>Horns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57" name="直線矢印コネクタ 56"/>
          <p:cNvCxnSpPr/>
          <p:nvPr/>
        </p:nvCxnSpPr>
        <p:spPr>
          <a:xfrm flipV="1">
            <a:off x="428625" y="1661925"/>
            <a:ext cx="827088" cy="79216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フリーフォーム 57"/>
          <p:cNvSpPr/>
          <p:nvPr/>
        </p:nvSpPr>
        <p:spPr>
          <a:xfrm>
            <a:off x="4103688" y="1750825"/>
            <a:ext cx="352425" cy="901700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9" name="直線コネクタ 58"/>
          <p:cNvCxnSpPr>
            <a:stCxn id="72" idx="2"/>
            <a:endCxn id="58" idx="3"/>
          </p:cNvCxnSpPr>
          <p:nvPr/>
        </p:nvCxnSpPr>
        <p:spPr>
          <a:xfrm flipH="1">
            <a:off x="4453613" y="1918763"/>
            <a:ext cx="2092918" cy="252856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72" idx="2"/>
          </p:cNvCxnSpPr>
          <p:nvPr/>
        </p:nvCxnSpPr>
        <p:spPr>
          <a:xfrm>
            <a:off x="6546531" y="1918763"/>
            <a:ext cx="2073594" cy="714712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フリーフォーム 60"/>
          <p:cNvSpPr/>
          <p:nvPr/>
        </p:nvSpPr>
        <p:spPr>
          <a:xfrm rot="16200000">
            <a:off x="3299619" y="1623031"/>
            <a:ext cx="309563" cy="1089025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1042988" y="801500"/>
            <a:ext cx="360362" cy="1211262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4" name="フリーフォーム 63"/>
          <p:cNvSpPr/>
          <p:nvPr/>
        </p:nvSpPr>
        <p:spPr>
          <a:xfrm>
            <a:off x="8567738" y="1969900"/>
            <a:ext cx="352425" cy="900112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5" name="フリーフォーム 64"/>
          <p:cNvSpPr/>
          <p:nvPr/>
        </p:nvSpPr>
        <p:spPr>
          <a:xfrm>
            <a:off x="4130675" y="3035112"/>
            <a:ext cx="352425" cy="901700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6" name="フリーフォーム 65"/>
          <p:cNvSpPr/>
          <p:nvPr/>
        </p:nvSpPr>
        <p:spPr>
          <a:xfrm>
            <a:off x="8499475" y="3017650"/>
            <a:ext cx="352425" cy="900112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フリーフォーム 66"/>
          <p:cNvSpPr/>
          <p:nvPr/>
        </p:nvSpPr>
        <p:spPr>
          <a:xfrm>
            <a:off x="6635750" y="3044637"/>
            <a:ext cx="352425" cy="900113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7216775" y="3070037"/>
            <a:ext cx="352425" cy="901700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649413" y="869762"/>
            <a:ext cx="2052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Go out through exhaust line</a:t>
            </a:r>
            <a:endParaRPr lang="ja-JP" alt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 flipH="1">
            <a:off x="1116013" y="1495237"/>
            <a:ext cx="682625" cy="18415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1800225" y="1495237"/>
            <a:ext cx="1476375" cy="517525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5021263" y="903100"/>
            <a:ext cx="305053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Leakage of radioactive air 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from underground area 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hrough gaps</a:t>
            </a:r>
            <a:endParaRPr lang="ja-JP" alt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3" name="テキスト ボックス 39"/>
          <p:cNvSpPr txBox="1">
            <a:spLocks noChangeArrowheads="1"/>
          </p:cNvSpPr>
          <p:nvPr/>
        </p:nvSpPr>
        <p:spPr bwMode="auto">
          <a:xfrm>
            <a:off x="4826000" y="5584637"/>
            <a:ext cx="153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FFFF"/>
                </a:solidFill>
                <a:latin typeface="Times New Roman" pitchFamily="18" charset="0"/>
                <a:ea typeface="ＭＳ 明朝" pitchFamily="17" charset="-128"/>
              </a:rPr>
              <a:t>Helium vessel</a:t>
            </a:r>
            <a:endParaRPr lang="ja-JP" altLang="en-US" b="1">
              <a:solidFill>
                <a:srgbClr val="00FF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74" name="雲形吹き出し 73"/>
          <p:cNvSpPr/>
          <p:nvPr/>
        </p:nvSpPr>
        <p:spPr>
          <a:xfrm>
            <a:off x="6493436" y="4011425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雲形吹き出し 74"/>
          <p:cNvSpPr/>
          <p:nvPr/>
        </p:nvSpPr>
        <p:spPr>
          <a:xfrm>
            <a:off x="6493436" y="4717862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雲形吹き出し 75"/>
          <p:cNvSpPr/>
          <p:nvPr/>
        </p:nvSpPr>
        <p:spPr>
          <a:xfrm>
            <a:off x="6525467" y="5421217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雲形吹き出し 76"/>
          <p:cNvSpPr/>
          <p:nvPr/>
        </p:nvSpPr>
        <p:spPr>
          <a:xfrm>
            <a:off x="4348725" y="4042238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雲形吹き出し 77"/>
          <p:cNvSpPr/>
          <p:nvPr/>
        </p:nvSpPr>
        <p:spPr>
          <a:xfrm>
            <a:off x="4342752" y="4768289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雲形吹き出し 78"/>
          <p:cNvSpPr/>
          <p:nvPr/>
        </p:nvSpPr>
        <p:spPr>
          <a:xfrm>
            <a:off x="4372634" y="5484252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80" name="フリーフォーム 79"/>
          <p:cNvSpPr/>
          <p:nvPr/>
        </p:nvSpPr>
        <p:spPr>
          <a:xfrm>
            <a:off x="6539755" y="2016450"/>
            <a:ext cx="352425" cy="900113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1" name="フリーフォーム 80"/>
          <p:cNvSpPr/>
          <p:nvPr/>
        </p:nvSpPr>
        <p:spPr>
          <a:xfrm>
            <a:off x="7153929" y="1986568"/>
            <a:ext cx="352425" cy="900113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44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Air Tightness Improvement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27</a:t>
            </a:fld>
            <a:endParaRPr kumimoji="1" lang="ja-JP" altLang="en-US"/>
          </a:p>
        </p:txBody>
      </p:sp>
      <p:grpSp>
        <p:nvGrpSpPr>
          <p:cNvPr id="7" name="グループ化 39"/>
          <p:cNvGrpSpPr>
            <a:grpSpLocks/>
          </p:cNvGrpSpPr>
          <p:nvPr/>
        </p:nvGrpSpPr>
        <p:grpSpPr bwMode="auto">
          <a:xfrm>
            <a:off x="165100" y="1309688"/>
            <a:ext cx="3543300" cy="4862512"/>
            <a:chOff x="3851920" y="2420888"/>
            <a:chExt cx="2640294" cy="3168352"/>
          </a:xfrm>
        </p:grpSpPr>
        <p:pic>
          <p:nvPicPr>
            <p:cNvPr id="8" name="図 3" descr="IMG_8524.JPG"/>
            <p:cNvPicPr>
              <a:picLocks noChangeAspect="1"/>
            </p:cNvPicPr>
            <p:nvPr/>
          </p:nvPicPr>
          <p:blipFill>
            <a:blip r:embed="rId2"/>
            <a:srcRect t="7407" r="8333" b="22221"/>
            <a:stretch>
              <a:fillRect/>
            </a:stretch>
          </p:blipFill>
          <p:spPr bwMode="auto">
            <a:xfrm>
              <a:off x="3851920" y="4077072"/>
              <a:ext cx="2628248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C:\Users\Ishida\Documents\JPARCnu\DUMP\Photos\100201-\CA390713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1920" y="2420888"/>
              <a:ext cx="2640294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 descr="G:\Dell_D\tmp\photo\120427\IMG_6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704975"/>
            <a:ext cx="4938712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42875" y="939800"/>
            <a:ext cx="3571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latin typeface="Times New Roman"/>
                <a:cs typeface="Times New Roman"/>
              </a:rPr>
              <a:t>Caulking between concrete shields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83200" y="1335088"/>
            <a:ext cx="2362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latin typeface="Times New Roman"/>
                <a:cs typeface="Times New Roman"/>
              </a:rPr>
              <a:t>Lay the air-tight sheet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172200"/>
            <a:ext cx="46307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latin typeface="Times New Roman"/>
                <a:cs typeface="Times New Roman"/>
              </a:rPr>
              <a:t>Lay the protection sheet under air-tight sheet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25950" y="2909888"/>
            <a:ext cx="40782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FF00"/>
                </a:solidFill>
                <a:latin typeface="Times New Roman"/>
                <a:cs typeface="Times New Roman"/>
              </a:rPr>
              <a:t>Air-tight sheet</a:t>
            </a:r>
          </a:p>
          <a:p>
            <a:pPr>
              <a:defRPr/>
            </a:pPr>
            <a:r>
              <a:rPr lang="en-US" altLang="ja-JP" b="1" dirty="0">
                <a:solidFill>
                  <a:srgbClr val="00FF00"/>
                </a:solidFill>
                <a:latin typeface="Times New Roman"/>
                <a:cs typeface="Times New Roman"/>
              </a:rPr>
              <a:t>(made of the same material for balloon)</a:t>
            </a:r>
            <a:endParaRPr lang="ja-JP" altLang="en-US" b="1" dirty="0"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30738" y="4343400"/>
            <a:ext cx="21971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Protection sheet</a:t>
            </a:r>
          </a:p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(over air-tight sheet)</a:t>
            </a:r>
            <a:endParaRPr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0290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Radio-active </a:t>
            </a:r>
            <a:r>
              <a:rPr lang="en-US" altLang="ja-JP" dirty="0"/>
              <a:t>A</a:t>
            </a:r>
            <a:r>
              <a:rPr lang="en-US" altLang="ja-JP" dirty="0" smtClean="0"/>
              <a:t>ir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743950" y="2381062"/>
            <a:ext cx="292100" cy="11525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19250" y="869762"/>
            <a:ext cx="7416800" cy="597693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619250" y="2381062"/>
            <a:ext cx="2665413" cy="11525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36713" y="6270437"/>
            <a:ext cx="7399337" cy="576263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19250" y="3533587"/>
            <a:ext cx="360363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24300" y="3533587"/>
            <a:ext cx="360363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675688" y="3533587"/>
            <a:ext cx="360362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948488" y="3533587"/>
            <a:ext cx="360362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284663" y="3173225"/>
            <a:ext cx="2843212" cy="360362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78313" y="2454087"/>
            <a:ext cx="2844800" cy="358775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278313" y="2796987"/>
            <a:ext cx="2844800" cy="358775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123113" y="3173225"/>
            <a:ext cx="1620837" cy="360362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123113" y="2812862"/>
            <a:ext cx="1620837" cy="360363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787900" y="3717737"/>
            <a:ext cx="1655763" cy="2552700"/>
          </a:xfrm>
          <a:prstGeom prst="rect">
            <a:avLst/>
          </a:prstGeom>
          <a:solidFill>
            <a:srgbClr val="F90DCC">
              <a:alpha val="50000"/>
            </a:srgbClr>
          </a:solidFill>
          <a:ln w="508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042988" y="682437"/>
            <a:ext cx="360362" cy="1698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278438" y="4487675"/>
            <a:ext cx="650875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278438" y="5073462"/>
            <a:ext cx="650875" cy="2159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627313" y="3903475"/>
            <a:ext cx="649287" cy="215900"/>
          </a:xfrm>
          <a:prstGeom prst="rect">
            <a:avLst/>
          </a:prstGeom>
          <a:solidFill>
            <a:srgbClr val="F90DCC"/>
          </a:solidFill>
          <a:ln>
            <a:solidFill>
              <a:srgbClr val="F90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627313" y="4487675"/>
            <a:ext cx="649287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7" name="テキスト ボックス 17"/>
          <p:cNvSpPr txBox="1">
            <a:spLocks noChangeArrowheads="1"/>
          </p:cNvSpPr>
          <p:nvPr/>
        </p:nvSpPr>
        <p:spPr bwMode="auto">
          <a:xfrm>
            <a:off x="1897063" y="3541525"/>
            <a:ext cx="210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90DCC"/>
                </a:solidFill>
                <a:latin typeface="Times New Roman" pitchFamily="18" charset="0"/>
                <a:ea typeface="ＭＳ 明朝" pitchFamily="17" charset="-128"/>
              </a:rPr>
              <a:t>Helium compressor</a:t>
            </a:r>
            <a:endParaRPr lang="ja-JP" altLang="en-US" b="1">
              <a:solidFill>
                <a:srgbClr val="F90DCC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8" name="テキスト ボックス 22"/>
          <p:cNvSpPr txBox="1">
            <a:spLocks noChangeArrowheads="1"/>
          </p:cNvSpPr>
          <p:nvPr/>
        </p:nvSpPr>
        <p:spPr bwMode="auto">
          <a:xfrm>
            <a:off x="1897063" y="4117787"/>
            <a:ext cx="2109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</a:rPr>
              <a:t>Helium compressor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9" name="テキスト ボックス 23"/>
          <p:cNvSpPr txBox="1">
            <a:spLocks noChangeArrowheads="1"/>
          </p:cNvSpPr>
          <p:nvPr/>
        </p:nvSpPr>
        <p:spPr bwMode="auto">
          <a:xfrm>
            <a:off x="1803400" y="4703575"/>
            <a:ext cx="2297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</a:rPr>
              <a:t>Cooling water system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627313" y="5073462"/>
            <a:ext cx="649287" cy="2159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1" name="テキスト ボックス 25"/>
          <p:cNvSpPr txBox="1">
            <a:spLocks noChangeArrowheads="1"/>
          </p:cNvSpPr>
          <p:nvPr/>
        </p:nvSpPr>
        <p:spPr bwMode="auto">
          <a:xfrm>
            <a:off x="1803400" y="5289362"/>
            <a:ext cx="229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FFFF"/>
                </a:solidFill>
                <a:latin typeface="Times New Roman" pitchFamily="18" charset="0"/>
                <a:ea typeface="ＭＳ 明朝" pitchFamily="17" charset="-128"/>
              </a:rPr>
              <a:t>Cooling water system</a:t>
            </a:r>
            <a:endParaRPr lang="ja-JP" altLang="en-US" b="1">
              <a:solidFill>
                <a:srgbClr val="00FF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627313" y="5659250"/>
            <a:ext cx="649287" cy="21590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33" name="直線コネクタ 32"/>
          <p:cNvCxnSpPr>
            <a:stCxn id="25" idx="3"/>
          </p:cNvCxnSpPr>
          <p:nvPr/>
        </p:nvCxnSpPr>
        <p:spPr>
          <a:xfrm>
            <a:off x="3276600" y="4011425"/>
            <a:ext cx="1655763" cy="0"/>
          </a:xfrm>
          <a:prstGeom prst="line">
            <a:avLst/>
          </a:prstGeom>
          <a:ln w="50800">
            <a:solidFill>
              <a:srgbClr val="F90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6" idx="3"/>
            <a:endCxn id="23" idx="1"/>
          </p:cNvCxnSpPr>
          <p:nvPr/>
        </p:nvCxnSpPr>
        <p:spPr>
          <a:xfrm>
            <a:off x="3276600" y="4595625"/>
            <a:ext cx="200183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30" idx="3"/>
            <a:endCxn id="24" idx="1"/>
          </p:cNvCxnSpPr>
          <p:nvPr/>
        </p:nvCxnSpPr>
        <p:spPr>
          <a:xfrm>
            <a:off x="3276600" y="5181412"/>
            <a:ext cx="2001838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32" idx="3"/>
          </p:cNvCxnSpPr>
          <p:nvPr/>
        </p:nvCxnSpPr>
        <p:spPr>
          <a:xfrm>
            <a:off x="3276600" y="5767200"/>
            <a:ext cx="1511300" cy="0"/>
          </a:xfrm>
          <a:prstGeom prst="line">
            <a:avLst/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8"/>
          <p:cNvSpPr txBox="1">
            <a:spLocks noChangeArrowheads="1"/>
          </p:cNvSpPr>
          <p:nvPr/>
        </p:nvSpPr>
        <p:spPr bwMode="auto">
          <a:xfrm>
            <a:off x="2139950" y="5905312"/>
            <a:ext cx="1624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Machine room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8" name="テキスト ボックス 40"/>
          <p:cNvSpPr txBox="1">
            <a:spLocks noChangeArrowheads="1"/>
          </p:cNvSpPr>
          <p:nvPr/>
        </p:nvSpPr>
        <p:spPr bwMode="auto">
          <a:xfrm>
            <a:off x="4975225" y="3363725"/>
            <a:ext cx="123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Service pit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9" name="テキスト ボックス 41"/>
          <p:cNvSpPr txBox="1">
            <a:spLocks noChangeArrowheads="1"/>
          </p:cNvSpPr>
          <p:nvPr/>
        </p:nvSpPr>
        <p:spPr bwMode="auto">
          <a:xfrm>
            <a:off x="4032250" y="2011175"/>
            <a:ext cx="1495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Times New Roman" pitchFamily="18" charset="0"/>
                <a:ea typeface="ＭＳ 明朝" pitchFamily="17" charset="-128"/>
              </a:rPr>
              <a:t>Ground floor</a:t>
            </a:r>
            <a:endParaRPr lang="ja-JP" altLang="en-US" b="1" dirty="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0" name="テキスト ボックス 42"/>
          <p:cNvSpPr txBox="1">
            <a:spLocks noChangeArrowheads="1"/>
          </p:cNvSpPr>
          <p:nvPr/>
        </p:nvSpPr>
        <p:spPr bwMode="auto">
          <a:xfrm>
            <a:off x="5118100" y="2714437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Concrete shields</a:t>
            </a:r>
            <a:endParaRPr lang="ja-JP" altLang="en-US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1" name="テキスト ボックス 43"/>
          <p:cNvSpPr txBox="1">
            <a:spLocks noChangeArrowheads="1"/>
          </p:cNvSpPr>
          <p:nvPr/>
        </p:nvSpPr>
        <p:spPr bwMode="auto">
          <a:xfrm>
            <a:off x="7278688" y="4584512"/>
            <a:ext cx="1431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Storage area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2" name="テキスト ボックス 44"/>
          <p:cNvSpPr txBox="1">
            <a:spLocks noChangeArrowheads="1"/>
          </p:cNvSpPr>
          <p:nvPr/>
        </p:nvSpPr>
        <p:spPr bwMode="auto">
          <a:xfrm>
            <a:off x="2393950" y="3100200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Building</a:t>
            </a:r>
            <a:endParaRPr lang="ja-JP" altLang="en-US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3" name="テキスト ボックス 45"/>
          <p:cNvSpPr txBox="1">
            <a:spLocks noChangeArrowheads="1"/>
          </p:cNvSpPr>
          <p:nvPr/>
        </p:nvSpPr>
        <p:spPr bwMode="auto">
          <a:xfrm>
            <a:off x="428625" y="298262"/>
            <a:ext cx="165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Chimney stack</a:t>
            </a:r>
            <a:endParaRPr lang="ja-JP" altLang="en-US" b="1">
              <a:solidFill>
                <a:srgbClr val="7030A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800225" y="2165162"/>
            <a:ext cx="593725" cy="2159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843213" y="1877825"/>
            <a:ext cx="595312" cy="50323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6" name="テキスト ボックス 47"/>
          <p:cNvSpPr txBox="1">
            <a:spLocks noChangeArrowheads="1"/>
          </p:cNvSpPr>
          <p:nvPr/>
        </p:nvSpPr>
        <p:spPr bwMode="auto">
          <a:xfrm>
            <a:off x="-11113" y="2436625"/>
            <a:ext cx="161925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Regulation by law:</a:t>
            </a:r>
          </a:p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&lt; 0.5 mBq/cc</a:t>
            </a:r>
          </a:p>
        </p:txBody>
      </p:sp>
      <p:cxnSp>
        <p:nvCxnSpPr>
          <p:cNvPr id="47" name="直線コネクタ 46"/>
          <p:cNvCxnSpPr/>
          <p:nvPr/>
        </p:nvCxnSpPr>
        <p:spPr>
          <a:xfrm>
            <a:off x="4284663" y="2381062"/>
            <a:ext cx="29511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7235825" y="2743012"/>
            <a:ext cx="15176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235825" y="2381062"/>
            <a:ext cx="0" cy="3619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56"/>
          <p:cNvSpPr txBox="1">
            <a:spLocks noChangeArrowheads="1"/>
          </p:cNvSpPr>
          <p:nvPr/>
        </p:nvSpPr>
        <p:spPr bwMode="auto">
          <a:xfrm>
            <a:off x="5613400" y="2012762"/>
            <a:ext cx="275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C00000"/>
                </a:solidFill>
                <a:latin typeface="Times New Roman" pitchFamily="18" charset="0"/>
                <a:ea typeface="ＭＳ 明朝" pitchFamily="17" charset="-128"/>
              </a:rPr>
              <a:t>Caulking</a:t>
            </a:r>
            <a:r>
              <a:rPr lang="ja-JP" altLang="en-US" b="1">
                <a:solidFill>
                  <a:srgbClr val="C00000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en-US" altLang="ja-JP" b="1">
                <a:solidFill>
                  <a:srgbClr val="C00000"/>
                </a:solidFill>
                <a:latin typeface="Times New Roman" pitchFamily="18" charset="0"/>
                <a:ea typeface="ＭＳ 明朝" pitchFamily="17" charset="-128"/>
              </a:rPr>
              <a:t>+ Air-tight sheet</a:t>
            </a:r>
            <a:endParaRPr lang="ja-JP" altLang="en-US" b="1">
              <a:solidFill>
                <a:srgbClr val="C0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1" name="テキスト ボックス 58"/>
          <p:cNvSpPr txBox="1">
            <a:spLocks noChangeArrowheads="1"/>
          </p:cNvSpPr>
          <p:nvPr/>
        </p:nvSpPr>
        <p:spPr bwMode="auto">
          <a:xfrm>
            <a:off x="2282825" y="1495237"/>
            <a:ext cx="171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Exhaust system</a:t>
            </a:r>
            <a:endParaRPr lang="ja-JP" altLang="en-US" b="1">
              <a:solidFill>
                <a:srgbClr val="7030A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2" name="テキスト ボックス 59"/>
          <p:cNvSpPr txBox="1">
            <a:spLocks noChangeArrowheads="1"/>
          </p:cNvSpPr>
          <p:nvPr/>
        </p:nvSpPr>
        <p:spPr bwMode="auto">
          <a:xfrm>
            <a:off x="1636713" y="2419162"/>
            <a:ext cx="2065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9900"/>
                </a:solidFill>
                <a:latin typeface="Times New Roman" pitchFamily="18" charset="0"/>
                <a:ea typeface="ＭＳ 明朝" pitchFamily="17" charset="-128"/>
              </a:rPr>
              <a:t>Radiation monitor </a:t>
            </a:r>
          </a:p>
          <a:p>
            <a:r>
              <a:rPr lang="en-US" altLang="ja-JP" b="1">
                <a:solidFill>
                  <a:srgbClr val="FF9900"/>
                </a:solidFill>
                <a:latin typeface="Times New Roman" pitchFamily="18" charset="0"/>
                <a:ea typeface="ＭＳ 明朝" pitchFamily="17" charset="-128"/>
              </a:rPr>
              <a:t>for exhaust air</a:t>
            </a:r>
            <a:endParaRPr lang="ja-JP" altLang="en-US" b="1">
              <a:solidFill>
                <a:srgbClr val="FF99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1403350" y="2012762"/>
            <a:ext cx="1439863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4" idx="0"/>
          </p:cNvCxnSpPr>
          <p:nvPr/>
        </p:nvCxnSpPr>
        <p:spPr>
          <a:xfrm flipH="1" flipV="1">
            <a:off x="2097088" y="2012762"/>
            <a:ext cx="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22"/>
          <p:cNvSpPr txBox="1">
            <a:spLocks noChangeArrowheads="1"/>
          </p:cNvSpPr>
          <p:nvPr/>
        </p:nvSpPr>
        <p:spPr bwMode="auto">
          <a:xfrm>
            <a:off x="5187950" y="4117787"/>
            <a:ext cx="83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</a:rPr>
              <a:t>Target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6" name="テキスト ボックス 23"/>
          <p:cNvSpPr txBox="1">
            <a:spLocks noChangeArrowheads="1"/>
          </p:cNvSpPr>
          <p:nvPr/>
        </p:nvSpPr>
        <p:spPr bwMode="auto">
          <a:xfrm>
            <a:off x="5191125" y="4717862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</a:rPr>
              <a:t>Horns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57" name="直線矢印コネクタ 56"/>
          <p:cNvCxnSpPr/>
          <p:nvPr/>
        </p:nvCxnSpPr>
        <p:spPr>
          <a:xfrm flipV="1">
            <a:off x="428625" y="1661925"/>
            <a:ext cx="827088" cy="79216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フリーフォーム 57"/>
          <p:cNvSpPr/>
          <p:nvPr/>
        </p:nvSpPr>
        <p:spPr>
          <a:xfrm>
            <a:off x="4178394" y="2277502"/>
            <a:ext cx="180974" cy="330199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9" name="直線コネクタ 58"/>
          <p:cNvCxnSpPr>
            <a:stCxn id="72" idx="2"/>
            <a:endCxn id="58" idx="3"/>
          </p:cNvCxnSpPr>
          <p:nvPr/>
        </p:nvCxnSpPr>
        <p:spPr>
          <a:xfrm flipH="1">
            <a:off x="4358084" y="1549431"/>
            <a:ext cx="2721984" cy="882164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72" idx="2"/>
          </p:cNvCxnSpPr>
          <p:nvPr/>
        </p:nvCxnSpPr>
        <p:spPr>
          <a:xfrm>
            <a:off x="7080068" y="1549431"/>
            <a:ext cx="1540057" cy="1084044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フリーフォーム 60"/>
          <p:cNvSpPr/>
          <p:nvPr/>
        </p:nvSpPr>
        <p:spPr>
          <a:xfrm rot="16200000">
            <a:off x="3299619" y="1623031"/>
            <a:ext cx="309563" cy="1089025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1042988" y="801500"/>
            <a:ext cx="360362" cy="1211262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0" y="3657412"/>
            <a:ext cx="1798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Now : </a:t>
            </a:r>
          </a:p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~0.2 </a:t>
            </a:r>
            <a:r>
              <a:rPr lang="en-US" altLang="ja-JP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mBq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/cc </a:t>
            </a:r>
          </a:p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@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230kW</a:t>
            </a:r>
            <a:endParaRPr lang="en-US" altLang="ja-JP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フリーフォーム 63"/>
          <p:cNvSpPr/>
          <p:nvPr/>
        </p:nvSpPr>
        <p:spPr>
          <a:xfrm>
            <a:off x="8620125" y="2454086"/>
            <a:ext cx="231775" cy="415925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5" name="フリーフォーム 64"/>
          <p:cNvSpPr/>
          <p:nvPr/>
        </p:nvSpPr>
        <p:spPr>
          <a:xfrm>
            <a:off x="4130675" y="3035112"/>
            <a:ext cx="352425" cy="901700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6" name="フリーフォーム 65"/>
          <p:cNvSpPr/>
          <p:nvPr/>
        </p:nvSpPr>
        <p:spPr>
          <a:xfrm>
            <a:off x="8499475" y="3017650"/>
            <a:ext cx="352425" cy="900112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フリーフォーム 66"/>
          <p:cNvSpPr/>
          <p:nvPr/>
        </p:nvSpPr>
        <p:spPr>
          <a:xfrm>
            <a:off x="6635750" y="3044637"/>
            <a:ext cx="352425" cy="900113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7216775" y="3070037"/>
            <a:ext cx="352425" cy="901700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649413" y="869762"/>
            <a:ext cx="1698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Go out through exhaust line</a:t>
            </a:r>
            <a:endParaRPr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 flipH="1">
            <a:off x="1116013" y="1495237"/>
            <a:ext cx="682625" cy="18415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1800225" y="1495237"/>
            <a:ext cx="1476375" cy="517525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5021263" y="903100"/>
            <a:ext cx="41176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Leak rate reduced, but leakage happens</a:t>
            </a:r>
          </a:p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hrough the edge of sheet.</a:t>
            </a:r>
            <a:endParaRPr lang="en-US" altLang="ja-JP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3" name="テキスト ボックス 39"/>
          <p:cNvSpPr txBox="1">
            <a:spLocks noChangeArrowheads="1"/>
          </p:cNvSpPr>
          <p:nvPr/>
        </p:nvSpPr>
        <p:spPr bwMode="auto">
          <a:xfrm>
            <a:off x="4826000" y="5584637"/>
            <a:ext cx="153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FFFF"/>
                </a:solidFill>
                <a:latin typeface="Times New Roman" pitchFamily="18" charset="0"/>
                <a:ea typeface="ＭＳ 明朝" pitchFamily="17" charset="-128"/>
              </a:rPr>
              <a:t>Helium vessel</a:t>
            </a:r>
            <a:endParaRPr lang="ja-JP" altLang="en-US" b="1">
              <a:solidFill>
                <a:srgbClr val="00FF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74" name="雲形吹き出し 73"/>
          <p:cNvSpPr/>
          <p:nvPr/>
        </p:nvSpPr>
        <p:spPr>
          <a:xfrm>
            <a:off x="6493436" y="4011425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雲形吹き出し 74"/>
          <p:cNvSpPr/>
          <p:nvPr/>
        </p:nvSpPr>
        <p:spPr>
          <a:xfrm>
            <a:off x="6493436" y="4717862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雲形吹き出し 75"/>
          <p:cNvSpPr/>
          <p:nvPr/>
        </p:nvSpPr>
        <p:spPr>
          <a:xfrm>
            <a:off x="6525467" y="5421217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雲形吹き出し 76"/>
          <p:cNvSpPr/>
          <p:nvPr/>
        </p:nvSpPr>
        <p:spPr>
          <a:xfrm>
            <a:off x="4348725" y="4042238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雲形吹き出し 77"/>
          <p:cNvSpPr/>
          <p:nvPr/>
        </p:nvSpPr>
        <p:spPr>
          <a:xfrm>
            <a:off x="4342752" y="4768289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雲形吹き出し 78"/>
          <p:cNvSpPr/>
          <p:nvPr/>
        </p:nvSpPr>
        <p:spPr>
          <a:xfrm>
            <a:off x="4372634" y="5484252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42502" y="4703575"/>
            <a:ext cx="3674222" cy="830997"/>
          </a:xfrm>
          <a:prstGeom prst="rect">
            <a:avLst/>
          </a:prstGeom>
          <a:solidFill>
            <a:srgbClr val="FCBDFD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Times New Roman"/>
                <a:cs typeface="Times New Roman"/>
              </a:rPr>
              <a:t>Acceptable beam power</a:t>
            </a:r>
          </a:p>
          <a:p>
            <a:pPr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~500kW</a:t>
            </a:r>
            <a:endParaRPr lang="ja-JP" alt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305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Radio-active </a:t>
            </a:r>
            <a:r>
              <a:rPr lang="en-US" altLang="ja-JP" dirty="0"/>
              <a:t>A</a:t>
            </a:r>
            <a:r>
              <a:rPr lang="en-US" altLang="ja-JP" dirty="0" smtClean="0"/>
              <a:t>ir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743950" y="2381062"/>
            <a:ext cx="292100" cy="11525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19250" y="869762"/>
            <a:ext cx="7416800" cy="597693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619250" y="2381062"/>
            <a:ext cx="2665413" cy="11525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36713" y="6270437"/>
            <a:ext cx="7399337" cy="576263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19250" y="3533587"/>
            <a:ext cx="360363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24300" y="3533587"/>
            <a:ext cx="360363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675688" y="3533587"/>
            <a:ext cx="360362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948488" y="3533587"/>
            <a:ext cx="360362" cy="273685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284663" y="3173225"/>
            <a:ext cx="2843212" cy="360362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78313" y="2454087"/>
            <a:ext cx="2844800" cy="358775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278313" y="2796987"/>
            <a:ext cx="2844800" cy="358775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123113" y="3173225"/>
            <a:ext cx="1620837" cy="360362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123113" y="2812862"/>
            <a:ext cx="1620837" cy="360363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787900" y="3717737"/>
            <a:ext cx="1655763" cy="2552700"/>
          </a:xfrm>
          <a:prstGeom prst="rect">
            <a:avLst/>
          </a:prstGeom>
          <a:solidFill>
            <a:srgbClr val="F90DCC">
              <a:alpha val="50000"/>
            </a:srgbClr>
          </a:solidFill>
          <a:ln w="508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042988" y="682437"/>
            <a:ext cx="360362" cy="1698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278438" y="4487675"/>
            <a:ext cx="650875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278438" y="5073462"/>
            <a:ext cx="650875" cy="2159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627313" y="3903475"/>
            <a:ext cx="649287" cy="215900"/>
          </a:xfrm>
          <a:prstGeom prst="rect">
            <a:avLst/>
          </a:prstGeom>
          <a:solidFill>
            <a:srgbClr val="F90DCC"/>
          </a:solidFill>
          <a:ln>
            <a:solidFill>
              <a:srgbClr val="F90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627313" y="4487675"/>
            <a:ext cx="649287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7" name="テキスト ボックス 17"/>
          <p:cNvSpPr txBox="1">
            <a:spLocks noChangeArrowheads="1"/>
          </p:cNvSpPr>
          <p:nvPr/>
        </p:nvSpPr>
        <p:spPr bwMode="auto">
          <a:xfrm>
            <a:off x="1897063" y="3541525"/>
            <a:ext cx="210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90DCC"/>
                </a:solidFill>
                <a:latin typeface="Times New Roman" pitchFamily="18" charset="0"/>
                <a:ea typeface="ＭＳ 明朝" pitchFamily="17" charset="-128"/>
              </a:rPr>
              <a:t>Helium compressor</a:t>
            </a:r>
            <a:endParaRPr lang="ja-JP" altLang="en-US" b="1">
              <a:solidFill>
                <a:srgbClr val="F90DCC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8" name="テキスト ボックス 22"/>
          <p:cNvSpPr txBox="1">
            <a:spLocks noChangeArrowheads="1"/>
          </p:cNvSpPr>
          <p:nvPr/>
        </p:nvSpPr>
        <p:spPr bwMode="auto">
          <a:xfrm>
            <a:off x="1897063" y="4117787"/>
            <a:ext cx="2109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</a:rPr>
              <a:t>Helium compressor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9" name="テキスト ボックス 23"/>
          <p:cNvSpPr txBox="1">
            <a:spLocks noChangeArrowheads="1"/>
          </p:cNvSpPr>
          <p:nvPr/>
        </p:nvSpPr>
        <p:spPr bwMode="auto">
          <a:xfrm>
            <a:off x="1803400" y="4703575"/>
            <a:ext cx="2297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</a:rPr>
              <a:t>Cooling water system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627313" y="5073462"/>
            <a:ext cx="649287" cy="2159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1" name="テキスト ボックス 25"/>
          <p:cNvSpPr txBox="1">
            <a:spLocks noChangeArrowheads="1"/>
          </p:cNvSpPr>
          <p:nvPr/>
        </p:nvSpPr>
        <p:spPr bwMode="auto">
          <a:xfrm>
            <a:off x="1803400" y="5289362"/>
            <a:ext cx="229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FFFF"/>
                </a:solidFill>
                <a:latin typeface="Times New Roman" pitchFamily="18" charset="0"/>
                <a:ea typeface="ＭＳ 明朝" pitchFamily="17" charset="-128"/>
              </a:rPr>
              <a:t>Cooling water system</a:t>
            </a:r>
            <a:endParaRPr lang="ja-JP" altLang="en-US" b="1">
              <a:solidFill>
                <a:srgbClr val="00FF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627313" y="5659250"/>
            <a:ext cx="649287" cy="21590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33" name="直線コネクタ 32"/>
          <p:cNvCxnSpPr>
            <a:stCxn id="25" idx="3"/>
          </p:cNvCxnSpPr>
          <p:nvPr/>
        </p:nvCxnSpPr>
        <p:spPr>
          <a:xfrm>
            <a:off x="3276600" y="4011425"/>
            <a:ext cx="1655763" cy="0"/>
          </a:xfrm>
          <a:prstGeom prst="line">
            <a:avLst/>
          </a:prstGeom>
          <a:ln w="50800">
            <a:solidFill>
              <a:srgbClr val="F90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6" idx="3"/>
            <a:endCxn id="23" idx="1"/>
          </p:cNvCxnSpPr>
          <p:nvPr/>
        </p:nvCxnSpPr>
        <p:spPr>
          <a:xfrm>
            <a:off x="3276600" y="4595625"/>
            <a:ext cx="200183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30" idx="3"/>
            <a:endCxn id="24" idx="1"/>
          </p:cNvCxnSpPr>
          <p:nvPr/>
        </p:nvCxnSpPr>
        <p:spPr>
          <a:xfrm>
            <a:off x="3276600" y="5181412"/>
            <a:ext cx="2001838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32" idx="3"/>
          </p:cNvCxnSpPr>
          <p:nvPr/>
        </p:nvCxnSpPr>
        <p:spPr>
          <a:xfrm>
            <a:off x="3276600" y="5767200"/>
            <a:ext cx="1511300" cy="0"/>
          </a:xfrm>
          <a:prstGeom prst="line">
            <a:avLst/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8"/>
          <p:cNvSpPr txBox="1">
            <a:spLocks noChangeArrowheads="1"/>
          </p:cNvSpPr>
          <p:nvPr/>
        </p:nvSpPr>
        <p:spPr bwMode="auto">
          <a:xfrm>
            <a:off x="2139950" y="5905312"/>
            <a:ext cx="1624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Machine room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8" name="テキスト ボックス 40"/>
          <p:cNvSpPr txBox="1">
            <a:spLocks noChangeArrowheads="1"/>
          </p:cNvSpPr>
          <p:nvPr/>
        </p:nvSpPr>
        <p:spPr bwMode="auto">
          <a:xfrm>
            <a:off x="4975225" y="3363725"/>
            <a:ext cx="123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Service pit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9" name="テキスト ボックス 41"/>
          <p:cNvSpPr txBox="1">
            <a:spLocks noChangeArrowheads="1"/>
          </p:cNvSpPr>
          <p:nvPr/>
        </p:nvSpPr>
        <p:spPr bwMode="auto">
          <a:xfrm>
            <a:off x="4032250" y="2011175"/>
            <a:ext cx="1495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Ground floor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0" name="テキスト ボックス 42"/>
          <p:cNvSpPr txBox="1">
            <a:spLocks noChangeArrowheads="1"/>
          </p:cNvSpPr>
          <p:nvPr/>
        </p:nvSpPr>
        <p:spPr bwMode="auto">
          <a:xfrm>
            <a:off x="5118100" y="2714437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Concrete shields</a:t>
            </a:r>
            <a:endParaRPr lang="ja-JP" altLang="en-US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1" name="テキスト ボックス 43"/>
          <p:cNvSpPr txBox="1">
            <a:spLocks noChangeArrowheads="1"/>
          </p:cNvSpPr>
          <p:nvPr/>
        </p:nvSpPr>
        <p:spPr bwMode="auto">
          <a:xfrm>
            <a:off x="7278688" y="4584512"/>
            <a:ext cx="1431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ＭＳ 明朝" pitchFamily="17" charset="-128"/>
              </a:rPr>
              <a:t>Storage area</a:t>
            </a:r>
            <a:endParaRPr lang="ja-JP" altLang="en-US" b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2" name="テキスト ボックス 44"/>
          <p:cNvSpPr txBox="1">
            <a:spLocks noChangeArrowheads="1"/>
          </p:cNvSpPr>
          <p:nvPr/>
        </p:nvSpPr>
        <p:spPr bwMode="auto">
          <a:xfrm>
            <a:off x="2393950" y="3100200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Building</a:t>
            </a:r>
            <a:endParaRPr lang="ja-JP" altLang="en-US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3" name="テキスト ボックス 45"/>
          <p:cNvSpPr txBox="1">
            <a:spLocks noChangeArrowheads="1"/>
          </p:cNvSpPr>
          <p:nvPr/>
        </p:nvSpPr>
        <p:spPr bwMode="auto">
          <a:xfrm>
            <a:off x="428625" y="298262"/>
            <a:ext cx="165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Chimney stack</a:t>
            </a:r>
            <a:endParaRPr lang="ja-JP" altLang="en-US" b="1">
              <a:solidFill>
                <a:srgbClr val="7030A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800225" y="2165162"/>
            <a:ext cx="593725" cy="2159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843213" y="1877825"/>
            <a:ext cx="595312" cy="50323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6" name="テキスト ボックス 47"/>
          <p:cNvSpPr txBox="1">
            <a:spLocks noChangeArrowheads="1"/>
          </p:cNvSpPr>
          <p:nvPr/>
        </p:nvSpPr>
        <p:spPr bwMode="auto">
          <a:xfrm>
            <a:off x="-11113" y="2436625"/>
            <a:ext cx="161925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Regulation by law:</a:t>
            </a:r>
          </a:p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&lt; 0.5 mBq/cc</a:t>
            </a:r>
          </a:p>
        </p:txBody>
      </p:sp>
      <p:cxnSp>
        <p:nvCxnSpPr>
          <p:cNvPr id="47" name="直線コネクタ 46"/>
          <p:cNvCxnSpPr/>
          <p:nvPr/>
        </p:nvCxnSpPr>
        <p:spPr>
          <a:xfrm>
            <a:off x="4284663" y="2381062"/>
            <a:ext cx="29511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7235825" y="2743012"/>
            <a:ext cx="15176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235825" y="2381062"/>
            <a:ext cx="0" cy="3619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56"/>
          <p:cNvSpPr txBox="1">
            <a:spLocks noChangeArrowheads="1"/>
          </p:cNvSpPr>
          <p:nvPr/>
        </p:nvSpPr>
        <p:spPr bwMode="auto">
          <a:xfrm>
            <a:off x="5613400" y="2012762"/>
            <a:ext cx="275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C00000"/>
                </a:solidFill>
                <a:latin typeface="Times New Roman" pitchFamily="18" charset="0"/>
                <a:ea typeface="ＭＳ 明朝" pitchFamily="17" charset="-128"/>
              </a:rPr>
              <a:t>Caulking</a:t>
            </a:r>
            <a:r>
              <a:rPr lang="ja-JP" altLang="en-US" b="1">
                <a:solidFill>
                  <a:srgbClr val="C00000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en-US" altLang="ja-JP" b="1">
                <a:solidFill>
                  <a:srgbClr val="C00000"/>
                </a:solidFill>
                <a:latin typeface="Times New Roman" pitchFamily="18" charset="0"/>
                <a:ea typeface="ＭＳ 明朝" pitchFamily="17" charset="-128"/>
              </a:rPr>
              <a:t>+ Air-tight sheet</a:t>
            </a:r>
            <a:endParaRPr lang="ja-JP" altLang="en-US" b="1">
              <a:solidFill>
                <a:srgbClr val="C0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1" name="テキスト ボックス 58"/>
          <p:cNvSpPr txBox="1">
            <a:spLocks noChangeArrowheads="1"/>
          </p:cNvSpPr>
          <p:nvPr/>
        </p:nvSpPr>
        <p:spPr bwMode="auto">
          <a:xfrm>
            <a:off x="2282825" y="1495237"/>
            <a:ext cx="171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7030A0"/>
                </a:solidFill>
                <a:latin typeface="Times New Roman" pitchFamily="18" charset="0"/>
                <a:ea typeface="ＭＳ 明朝" pitchFamily="17" charset="-128"/>
              </a:rPr>
              <a:t>Exhaust system</a:t>
            </a:r>
            <a:endParaRPr lang="ja-JP" altLang="en-US" b="1">
              <a:solidFill>
                <a:srgbClr val="7030A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2" name="テキスト ボックス 59"/>
          <p:cNvSpPr txBox="1">
            <a:spLocks noChangeArrowheads="1"/>
          </p:cNvSpPr>
          <p:nvPr/>
        </p:nvSpPr>
        <p:spPr bwMode="auto">
          <a:xfrm>
            <a:off x="1636713" y="2419162"/>
            <a:ext cx="2065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9900"/>
                </a:solidFill>
                <a:latin typeface="Times New Roman" pitchFamily="18" charset="0"/>
                <a:ea typeface="ＭＳ 明朝" pitchFamily="17" charset="-128"/>
              </a:rPr>
              <a:t>Radiation monitor </a:t>
            </a:r>
          </a:p>
          <a:p>
            <a:r>
              <a:rPr lang="en-US" altLang="ja-JP" b="1">
                <a:solidFill>
                  <a:srgbClr val="FF9900"/>
                </a:solidFill>
                <a:latin typeface="Times New Roman" pitchFamily="18" charset="0"/>
                <a:ea typeface="ＭＳ 明朝" pitchFamily="17" charset="-128"/>
              </a:rPr>
              <a:t>for exhaust air</a:t>
            </a:r>
            <a:endParaRPr lang="ja-JP" altLang="en-US" b="1">
              <a:solidFill>
                <a:srgbClr val="FF99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1403350" y="2012762"/>
            <a:ext cx="1439863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4" idx="0"/>
          </p:cNvCxnSpPr>
          <p:nvPr/>
        </p:nvCxnSpPr>
        <p:spPr>
          <a:xfrm flipH="1" flipV="1">
            <a:off x="2097088" y="2012762"/>
            <a:ext cx="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22"/>
          <p:cNvSpPr txBox="1">
            <a:spLocks noChangeArrowheads="1"/>
          </p:cNvSpPr>
          <p:nvPr/>
        </p:nvSpPr>
        <p:spPr bwMode="auto">
          <a:xfrm>
            <a:off x="5187950" y="4117787"/>
            <a:ext cx="83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</a:rPr>
              <a:t>Target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6" name="テキスト ボックス 23"/>
          <p:cNvSpPr txBox="1">
            <a:spLocks noChangeArrowheads="1"/>
          </p:cNvSpPr>
          <p:nvPr/>
        </p:nvSpPr>
        <p:spPr bwMode="auto">
          <a:xfrm>
            <a:off x="5191125" y="4717862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</a:rPr>
              <a:t>Horns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57" name="直線矢印コネクタ 56"/>
          <p:cNvCxnSpPr/>
          <p:nvPr/>
        </p:nvCxnSpPr>
        <p:spPr>
          <a:xfrm flipV="1">
            <a:off x="428625" y="1661925"/>
            <a:ext cx="827088" cy="79216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フリーフォーム 57"/>
          <p:cNvSpPr/>
          <p:nvPr/>
        </p:nvSpPr>
        <p:spPr>
          <a:xfrm>
            <a:off x="4178393" y="2291415"/>
            <a:ext cx="180975" cy="271463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" name="フリーフォーム 60"/>
          <p:cNvSpPr/>
          <p:nvPr/>
        </p:nvSpPr>
        <p:spPr>
          <a:xfrm rot="16200000">
            <a:off x="3299619" y="1623031"/>
            <a:ext cx="309563" cy="1089025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1042988" y="801500"/>
            <a:ext cx="360362" cy="1211262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4" name="フリーフォーム 63"/>
          <p:cNvSpPr/>
          <p:nvPr/>
        </p:nvSpPr>
        <p:spPr>
          <a:xfrm>
            <a:off x="8657385" y="2562878"/>
            <a:ext cx="142874" cy="262310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5" name="フリーフォーム 64"/>
          <p:cNvSpPr/>
          <p:nvPr/>
        </p:nvSpPr>
        <p:spPr>
          <a:xfrm>
            <a:off x="4175499" y="3363725"/>
            <a:ext cx="183870" cy="319089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6" name="フリーフォーム 65"/>
          <p:cNvSpPr/>
          <p:nvPr/>
        </p:nvSpPr>
        <p:spPr>
          <a:xfrm>
            <a:off x="8529358" y="3470087"/>
            <a:ext cx="214592" cy="268382"/>
          </a:xfrm>
          <a:custGeom>
            <a:avLst/>
            <a:gdLst>
              <a:gd name="connsiteX0" fmla="*/ 264401 w 528123"/>
              <a:gd name="connsiteY0" fmla="*/ 941294 h 941294"/>
              <a:gd name="connsiteX1" fmla="*/ 273366 w 528123"/>
              <a:gd name="connsiteY1" fmla="*/ 770965 h 941294"/>
              <a:gd name="connsiteX2" fmla="*/ 4425 w 528123"/>
              <a:gd name="connsiteY2" fmla="*/ 627529 h 941294"/>
              <a:gd name="connsiteX3" fmla="*/ 524377 w 528123"/>
              <a:gd name="connsiteY3" fmla="*/ 439271 h 941294"/>
              <a:gd name="connsiteX4" fmla="*/ 237507 w 528123"/>
              <a:gd name="connsiteY4" fmla="*/ 215153 h 941294"/>
              <a:gd name="connsiteX5" fmla="*/ 219577 w 528123"/>
              <a:gd name="connsiteY5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3" h="941294">
                <a:moveTo>
                  <a:pt x="264401" y="941294"/>
                </a:moveTo>
                <a:cubicBezTo>
                  <a:pt x="290548" y="882276"/>
                  <a:pt x="316695" y="823259"/>
                  <a:pt x="273366" y="770965"/>
                </a:cubicBezTo>
                <a:cubicBezTo>
                  <a:pt x="230037" y="718671"/>
                  <a:pt x="-37410" y="682811"/>
                  <a:pt x="4425" y="627529"/>
                </a:cubicBezTo>
                <a:cubicBezTo>
                  <a:pt x="46260" y="572247"/>
                  <a:pt x="485530" y="508000"/>
                  <a:pt x="524377" y="439271"/>
                </a:cubicBezTo>
                <a:cubicBezTo>
                  <a:pt x="563224" y="370542"/>
                  <a:pt x="288307" y="288365"/>
                  <a:pt x="237507" y="215153"/>
                </a:cubicBezTo>
                <a:cubicBezTo>
                  <a:pt x="186707" y="141941"/>
                  <a:pt x="219577" y="0"/>
                  <a:pt x="219577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649413" y="869762"/>
            <a:ext cx="1698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Go out through exhaust line</a:t>
            </a:r>
            <a:endParaRPr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 flipH="1">
            <a:off x="1116013" y="1495237"/>
            <a:ext cx="682625" cy="18415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1800225" y="1495237"/>
            <a:ext cx="1476375" cy="517525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39"/>
          <p:cNvSpPr txBox="1">
            <a:spLocks noChangeArrowheads="1"/>
          </p:cNvSpPr>
          <p:nvPr/>
        </p:nvSpPr>
        <p:spPr bwMode="auto">
          <a:xfrm>
            <a:off x="4826000" y="5584637"/>
            <a:ext cx="153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FFFF"/>
                </a:solidFill>
                <a:latin typeface="Times New Roman" pitchFamily="18" charset="0"/>
                <a:ea typeface="ＭＳ 明朝" pitchFamily="17" charset="-128"/>
              </a:rPr>
              <a:t>Helium vessel</a:t>
            </a:r>
            <a:endParaRPr lang="ja-JP" altLang="en-US" b="1">
              <a:solidFill>
                <a:srgbClr val="00FFFF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74" name="雲形吹き出し 73"/>
          <p:cNvSpPr/>
          <p:nvPr/>
        </p:nvSpPr>
        <p:spPr>
          <a:xfrm>
            <a:off x="6493436" y="4011425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雲形吹き出し 74"/>
          <p:cNvSpPr/>
          <p:nvPr/>
        </p:nvSpPr>
        <p:spPr>
          <a:xfrm>
            <a:off x="6493436" y="4717862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雲形吹き出し 75"/>
          <p:cNvSpPr/>
          <p:nvPr/>
        </p:nvSpPr>
        <p:spPr>
          <a:xfrm>
            <a:off x="6525467" y="5421217"/>
            <a:ext cx="366713" cy="47625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雲形吹き出し 76"/>
          <p:cNvSpPr/>
          <p:nvPr/>
        </p:nvSpPr>
        <p:spPr>
          <a:xfrm>
            <a:off x="4348725" y="4042238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雲形吹き出し 77"/>
          <p:cNvSpPr/>
          <p:nvPr/>
        </p:nvSpPr>
        <p:spPr>
          <a:xfrm>
            <a:off x="4342752" y="4768289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雲形吹き出し 78"/>
          <p:cNvSpPr/>
          <p:nvPr/>
        </p:nvSpPr>
        <p:spPr>
          <a:xfrm>
            <a:off x="4372634" y="5484252"/>
            <a:ext cx="366713" cy="476250"/>
          </a:xfrm>
          <a:prstGeom prst="cloudCallout">
            <a:avLst>
              <a:gd name="adj1" fmla="val 32133"/>
              <a:gd name="adj2" fmla="val 6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cxnSp>
        <p:nvCxnSpPr>
          <p:cNvPr id="82" name="直線コネクタ 81"/>
          <p:cNvCxnSpPr/>
          <p:nvPr/>
        </p:nvCxnSpPr>
        <p:spPr>
          <a:xfrm>
            <a:off x="4278313" y="3541525"/>
            <a:ext cx="44323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4114800" y="836613"/>
            <a:ext cx="4921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Add air-tight lamination (made of steel and air-tight material) under concrete shields</a:t>
            </a:r>
            <a:endParaRPr lang="ja-JP" alt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6443663" y="1549431"/>
            <a:ext cx="636406" cy="1992094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3424238" y="3937292"/>
            <a:ext cx="5461470" cy="830997"/>
          </a:xfrm>
          <a:prstGeom prst="rect">
            <a:avLst/>
          </a:prstGeom>
          <a:solidFill>
            <a:srgbClr val="6EAAF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Times New Roman"/>
                <a:cs typeface="Times New Roman"/>
              </a:rPr>
              <a:t>Acceptable beam power &gt; 1MW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should be confirmed with actual setup) </a:t>
            </a:r>
          </a:p>
        </p:txBody>
      </p:sp>
    </p:spTree>
    <p:extLst>
      <p:ext uri="{BB962C8B-B14F-4D97-AF65-F5344CB8AC3E}">
        <p14:creationId xmlns:p14="http://schemas.microsoft.com/office/powerpoint/2010/main" val="392336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J-PARC</a:t>
            </a:r>
            <a:endParaRPr kumimoji="1" lang="ja-JP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23850" y="1082815"/>
            <a:ext cx="8424863" cy="5354637"/>
            <a:chOff x="2496" y="1889"/>
            <a:chExt cx="2920" cy="1856"/>
          </a:xfrm>
        </p:grpSpPr>
        <p:pic>
          <p:nvPicPr>
            <p:cNvPr id="5" name="Picture 5" descr="Case3修正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6" y="1889"/>
              <a:ext cx="2920" cy="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6"/>
            <p:cNvSpPr>
              <a:spLocks noChangeAspect="1" noChangeShapeType="1"/>
            </p:cNvSpPr>
            <p:nvPr/>
          </p:nvSpPr>
          <p:spPr bwMode="auto">
            <a:xfrm>
              <a:off x="3752" y="2060"/>
              <a:ext cx="723" cy="38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Text Box 7"/>
            <p:cNvSpPr txBox="1">
              <a:spLocks noChangeAspect="1" noChangeArrowheads="1"/>
            </p:cNvSpPr>
            <p:nvPr/>
          </p:nvSpPr>
          <p:spPr bwMode="auto">
            <a:xfrm>
              <a:off x="3131" y="2014"/>
              <a:ext cx="1057" cy="19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200" b="1" dirty="0" smtClean="0">
                  <a:solidFill>
                    <a:schemeClr val="accent1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Materials and Life Science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1200" b="1" dirty="0" smtClean="0">
                  <a:solidFill>
                    <a:schemeClr val="accent1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Experimental Facility (MLF)</a:t>
              </a:r>
              <a:endParaRPr lang="ja-JP" altLang="en-US" sz="1200" b="1" dirty="0">
                <a:solidFill>
                  <a:schemeClr val="accent1"/>
                </a:solidFill>
                <a:latin typeface="Times New Roman"/>
                <a:ea typeface="ＭＳ ゴシック" pitchFamily="49" charset="-128"/>
                <a:cs typeface="Times New Roman"/>
              </a:endParaRPr>
            </a:p>
          </p:txBody>
        </p:sp>
        <p:sp>
          <p:nvSpPr>
            <p:cNvPr id="8" name="Text Box 8"/>
            <p:cNvSpPr txBox="1">
              <a:spLocks noChangeAspect="1" noChangeArrowheads="1"/>
            </p:cNvSpPr>
            <p:nvPr/>
          </p:nvSpPr>
          <p:spPr bwMode="auto">
            <a:xfrm>
              <a:off x="4526" y="1995"/>
              <a:ext cx="848" cy="9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33CC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200" b="1" dirty="0" smtClean="0">
                  <a:solidFill>
                    <a:srgbClr val="33CCFF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Hadron Experimental Facility </a:t>
              </a:r>
              <a:endParaRPr lang="ja-JP" altLang="en-US" sz="1200" b="1" dirty="0">
                <a:solidFill>
                  <a:srgbClr val="33CCFF"/>
                </a:solidFill>
                <a:latin typeface="Times New Roman"/>
                <a:ea typeface="ＭＳ ゴシック" pitchFamily="49" charset="-128"/>
                <a:cs typeface="Times New Roman"/>
              </a:endParaRPr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 flipH="1" flipV="1">
              <a:off x="3824" y="2768"/>
              <a:ext cx="234" cy="6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3600" y="3336"/>
              <a:ext cx="864" cy="2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200" b="1" dirty="0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Rapid Cycle Synchrotron (RCS)</a:t>
              </a:r>
              <a:endParaRPr lang="ja-JP" altLang="en-US" sz="1200" b="1" dirty="0">
                <a:solidFill>
                  <a:srgbClr val="FF0000"/>
                </a:solidFill>
                <a:latin typeface="Times New Roman"/>
                <a:ea typeface="ＭＳ ゴシック" pitchFamily="49" charset="-128"/>
                <a:cs typeface="Times New Roman"/>
              </a:endParaRPr>
            </a:p>
            <a:p>
              <a:pPr>
                <a:spcBef>
                  <a:spcPct val="50000"/>
                </a:spcBef>
              </a:pPr>
              <a:r>
                <a:rPr lang="en-US" altLang="ja-JP" sz="1200" b="1" dirty="0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(3 </a:t>
              </a:r>
              <a:r>
                <a:rPr lang="en-US" altLang="ja-JP" sz="1200" b="1" dirty="0" err="1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GeV</a:t>
              </a:r>
              <a:r>
                <a:rPr lang="en-US" altLang="ja-JP" sz="1200" b="1" dirty="0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 synchrotron)</a:t>
              </a:r>
              <a:endParaRPr lang="ja-JP" altLang="en-US" sz="1200" b="1" dirty="0">
                <a:solidFill>
                  <a:srgbClr val="FF0000"/>
                </a:solidFill>
                <a:latin typeface="Times New Roman"/>
                <a:ea typeface="ＭＳ ゴシック" pitchFamily="49" charset="-128"/>
                <a:cs typeface="Times New Roman"/>
              </a:endParaRP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altLang="ja-JP" sz="1200" b="1" dirty="0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(25 Hz, 1MW)</a:t>
              </a:r>
              <a:endParaRPr lang="en-US" altLang="ja-JP" sz="1200" b="1" dirty="0">
                <a:solidFill>
                  <a:srgbClr val="FF0000"/>
                </a:solidFill>
                <a:latin typeface="Times New Roman"/>
                <a:ea typeface="ＭＳ ゴシック" pitchFamily="49" charset="-128"/>
                <a:cs typeface="Times New Roman"/>
              </a:endParaRPr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3599" y="2604"/>
              <a:ext cx="262" cy="168"/>
            </a:xfrm>
            <a:custGeom>
              <a:avLst/>
              <a:gdLst>
                <a:gd name="T0" fmla="*/ 1 w 452"/>
                <a:gd name="T1" fmla="*/ 1 h 291"/>
                <a:gd name="T2" fmla="*/ 1 w 452"/>
                <a:gd name="T3" fmla="*/ 1 h 291"/>
                <a:gd name="T4" fmla="*/ 1 w 452"/>
                <a:gd name="T5" fmla="*/ 1 h 291"/>
                <a:gd name="T6" fmla="*/ 1 w 452"/>
                <a:gd name="T7" fmla="*/ 1 h 291"/>
                <a:gd name="T8" fmla="*/ 1 w 452"/>
                <a:gd name="T9" fmla="*/ 1 h 291"/>
                <a:gd name="T10" fmla="*/ 1 w 452"/>
                <a:gd name="T11" fmla="*/ 1 h 291"/>
                <a:gd name="T12" fmla="*/ 1 w 452"/>
                <a:gd name="T13" fmla="*/ 1 h 291"/>
                <a:gd name="T14" fmla="*/ 1 w 452"/>
                <a:gd name="T15" fmla="*/ 1 h 291"/>
                <a:gd name="T16" fmla="*/ 1 w 452"/>
                <a:gd name="T17" fmla="*/ 1 h 291"/>
                <a:gd name="T18" fmla="*/ 1 w 452"/>
                <a:gd name="T19" fmla="*/ 1 h 291"/>
                <a:gd name="T20" fmla="*/ 1 w 452"/>
                <a:gd name="T21" fmla="*/ 1 h 291"/>
                <a:gd name="T22" fmla="*/ 1 w 452"/>
                <a:gd name="T23" fmla="*/ 1 h 291"/>
                <a:gd name="T24" fmla="*/ 1 w 452"/>
                <a:gd name="T25" fmla="*/ 1 h 291"/>
                <a:gd name="T26" fmla="*/ 1 w 452"/>
                <a:gd name="T27" fmla="*/ 1 h 291"/>
                <a:gd name="T28" fmla="*/ 1 w 452"/>
                <a:gd name="T29" fmla="*/ 1 h 291"/>
                <a:gd name="T30" fmla="*/ 1 w 452"/>
                <a:gd name="T31" fmla="*/ 1 h 291"/>
                <a:gd name="T32" fmla="*/ 1 w 452"/>
                <a:gd name="T33" fmla="*/ 1 h 291"/>
                <a:gd name="T34" fmla="*/ 1 w 452"/>
                <a:gd name="T35" fmla="*/ 1 h 291"/>
                <a:gd name="T36" fmla="*/ 1 w 452"/>
                <a:gd name="T37" fmla="*/ 1 h 291"/>
                <a:gd name="T38" fmla="*/ 1 w 452"/>
                <a:gd name="T39" fmla="*/ 1 h 291"/>
                <a:gd name="T40" fmla="*/ 1 w 452"/>
                <a:gd name="T41" fmla="*/ 1 h 291"/>
                <a:gd name="T42" fmla="*/ 1 w 452"/>
                <a:gd name="T43" fmla="*/ 1 h 291"/>
                <a:gd name="T44" fmla="*/ 1 w 452"/>
                <a:gd name="T45" fmla="*/ 1 h 291"/>
                <a:gd name="T46" fmla="*/ 1 w 452"/>
                <a:gd name="T47" fmla="*/ 1 h 291"/>
                <a:gd name="T48" fmla="*/ 1 w 452"/>
                <a:gd name="T49" fmla="*/ 1 h 291"/>
                <a:gd name="T50" fmla="*/ 1 w 452"/>
                <a:gd name="T51" fmla="*/ 1 h 291"/>
                <a:gd name="T52" fmla="*/ 1 w 452"/>
                <a:gd name="T53" fmla="*/ 1 h 291"/>
                <a:gd name="T54" fmla="*/ 1 w 452"/>
                <a:gd name="T55" fmla="*/ 1 h 291"/>
                <a:gd name="T56" fmla="*/ 1 w 452"/>
                <a:gd name="T57" fmla="*/ 1 h 291"/>
                <a:gd name="T58" fmla="*/ 1 w 452"/>
                <a:gd name="T59" fmla="*/ 1 h 291"/>
                <a:gd name="T60" fmla="*/ 1 w 452"/>
                <a:gd name="T61" fmla="*/ 1 h 291"/>
                <a:gd name="T62" fmla="*/ 1 w 452"/>
                <a:gd name="T63" fmla="*/ 0 h 291"/>
                <a:gd name="T64" fmla="*/ 1 w 452"/>
                <a:gd name="T65" fmla="*/ 1 h 291"/>
                <a:gd name="T66" fmla="*/ 1 w 452"/>
                <a:gd name="T67" fmla="*/ 1 h 291"/>
                <a:gd name="T68" fmla="*/ 1 w 452"/>
                <a:gd name="T69" fmla="*/ 1 h 291"/>
                <a:gd name="T70" fmla="*/ 1 w 452"/>
                <a:gd name="T71" fmla="*/ 1 h 291"/>
                <a:gd name="T72" fmla="*/ 1 w 452"/>
                <a:gd name="T73" fmla="*/ 1 h 291"/>
                <a:gd name="T74" fmla="*/ 1 w 452"/>
                <a:gd name="T75" fmla="*/ 1 h 291"/>
                <a:gd name="T76" fmla="*/ 1 w 452"/>
                <a:gd name="T77" fmla="*/ 1 h 291"/>
                <a:gd name="T78" fmla="*/ 1 w 452"/>
                <a:gd name="T79" fmla="*/ 1 h 291"/>
                <a:gd name="T80" fmla="*/ 1 w 452"/>
                <a:gd name="T81" fmla="*/ 1 h 291"/>
                <a:gd name="T82" fmla="*/ 1 w 452"/>
                <a:gd name="T83" fmla="*/ 1 h 291"/>
                <a:gd name="T84" fmla="*/ 1 w 452"/>
                <a:gd name="T85" fmla="*/ 1 h 291"/>
                <a:gd name="T86" fmla="*/ 1 w 452"/>
                <a:gd name="T87" fmla="*/ 1 h 291"/>
                <a:gd name="T88" fmla="*/ 0 w 452"/>
                <a:gd name="T89" fmla="*/ 1 h 291"/>
                <a:gd name="T90" fmla="*/ 0 w 452"/>
                <a:gd name="T91" fmla="*/ 1 h 291"/>
                <a:gd name="T92" fmla="*/ 1 w 452"/>
                <a:gd name="T93" fmla="*/ 1 h 291"/>
                <a:gd name="T94" fmla="*/ 1 w 452"/>
                <a:gd name="T95" fmla="*/ 1 h 291"/>
                <a:gd name="T96" fmla="*/ 1 w 452"/>
                <a:gd name="T97" fmla="*/ 1 h 291"/>
                <a:gd name="T98" fmla="*/ 1 w 452"/>
                <a:gd name="T99" fmla="*/ 1 h 291"/>
                <a:gd name="T100" fmla="*/ 1 w 452"/>
                <a:gd name="T101" fmla="*/ 1 h 2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2"/>
                <a:gd name="T154" fmla="*/ 0 h 291"/>
                <a:gd name="T155" fmla="*/ 452 w 452"/>
                <a:gd name="T156" fmla="*/ 291 h 2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2" h="291">
                  <a:moveTo>
                    <a:pt x="58" y="195"/>
                  </a:moveTo>
                  <a:lnTo>
                    <a:pt x="83" y="212"/>
                  </a:lnTo>
                  <a:lnTo>
                    <a:pt x="105" y="229"/>
                  </a:lnTo>
                  <a:lnTo>
                    <a:pt x="128" y="242"/>
                  </a:lnTo>
                  <a:lnTo>
                    <a:pt x="149" y="256"/>
                  </a:lnTo>
                  <a:lnTo>
                    <a:pt x="169" y="265"/>
                  </a:lnTo>
                  <a:lnTo>
                    <a:pt x="190" y="274"/>
                  </a:lnTo>
                  <a:lnTo>
                    <a:pt x="211" y="280"/>
                  </a:lnTo>
                  <a:lnTo>
                    <a:pt x="230" y="286"/>
                  </a:lnTo>
                  <a:lnTo>
                    <a:pt x="248" y="289"/>
                  </a:lnTo>
                  <a:lnTo>
                    <a:pt x="265" y="291"/>
                  </a:lnTo>
                  <a:lnTo>
                    <a:pt x="282" y="291"/>
                  </a:lnTo>
                  <a:lnTo>
                    <a:pt x="299" y="291"/>
                  </a:lnTo>
                  <a:lnTo>
                    <a:pt x="329" y="286"/>
                  </a:lnTo>
                  <a:lnTo>
                    <a:pt x="356" y="274"/>
                  </a:lnTo>
                  <a:lnTo>
                    <a:pt x="380" y="259"/>
                  </a:lnTo>
                  <a:lnTo>
                    <a:pt x="401" y="241"/>
                  </a:lnTo>
                  <a:lnTo>
                    <a:pt x="418" y="218"/>
                  </a:lnTo>
                  <a:lnTo>
                    <a:pt x="431" y="194"/>
                  </a:lnTo>
                  <a:lnTo>
                    <a:pt x="442" y="167"/>
                  </a:lnTo>
                  <a:lnTo>
                    <a:pt x="448" y="137"/>
                  </a:lnTo>
                  <a:lnTo>
                    <a:pt x="452" y="107"/>
                  </a:lnTo>
                  <a:lnTo>
                    <a:pt x="450" y="77"/>
                  </a:lnTo>
                  <a:lnTo>
                    <a:pt x="448" y="62"/>
                  </a:lnTo>
                  <a:lnTo>
                    <a:pt x="440" y="49"/>
                  </a:lnTo>
                  <a:lnTo>
                    <a:pt x="431" y="38"/>
                  </a:lnTo>
                  <a:lnTo>
                    <a:pt x="418" y="26"/>
                  </a:lnTo>
                  <a:lnTo>
                    <a:pt x="405" y="19"/>
                  </a:lnTo>
                  <a:lnTo>
                    <a:pt x="386" y="13"/>
                  </a:lnTo>
                  <a:lnTo>
                    <a:pt x="367" y="8"/>
                  </a:lnTo>
                  <a:lnTo>
                    <a:pt x="346" y="4"/>
                  </a:lnTo>
                  <a:lnTo>
                    <a:pt x="301" y="0"/>
                  </a:lnTo>
                  <a:lnTo>
                    <a:pt x="252" y="2"/>
                  </a:lnTo>
                  <a:lnTo>
                    <a:pt x="201" y="8"/>
                  </a:lnTo>
                  <a:lnTo>
                    <a:pt x="152" y="17"/>
                  </a:lnTo>
                  <a:lnTo>
                    <a:pt x="130" y="24"/>
                  </a:lnTo>
                  <a:lnTo>
                    <a:pt x="107" y="32"/>
                  </a:lnTo>
                  <a:lnTo>
                    <a:pt x="85" y="39"/>
                  </a:lnTo>
                  <a:lnTo>
                    <a:pt x="66" y="49"/>
                  </a:lnTo>
                  <a:lnTo>
                    <a:pt x="49" y="58"/>
                  </a:lnTo>
                  <a:lnTo>
                    <a:pt x="34" y="68"/>
                  </a:lnTo>
                  <a:lnTo>
                    <a:pt x="21" y="77"/>
                  </a:lnTo>
                  <a:lnTo>
                    <a:pt x="11" y="88"/>
                  </a:lnTo>
                  <a:lnTo>
                    <a:pt x="4" y="100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4" y="135"/>
                  </a:lnTo>
                  <a:lnTo>
                    <a:pt x="13" y="148"/>
                  </a:lnTo>
                  <a:lnTo>
                    <a:pt x="24" y="162"/>
                  </a:lnTo>
                  <a:lnTo>
                    <a:pt x="43" y="173"/>
                  </a:lnTo>
                  <a:lnTo>
                    <a:pt x="64" y="186"/>
                  </a:lnTo>
                </a:path>
              </a:pathLst>
            </a:custGeom>
            <a:noFill/>
            <a:ln w="603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3677" y="2747"/>
              <a:ext cx="131" cy="175"/>
            </a:xfrm>
            <a:custGeom>
              <a:avLst/>
              <a:gdLst>
                <a:gd name="T0" fmla="*/ 1 w 226"/>
                <a:gd name="T1" fmla="*/ 1 h 301"/>
                <a:gd name="T2" fmla="*/ 1 w 226"/>
                <a:gd name="T3" fmla="*/ 1 h 301"/>
                <a:gd name="T4" fmla="*/ 1 w 226"/>
                <a:gd name="T5" fmla="*/ 1 h 301"/>
                <a:gd name="T6" fmla="*/ 1 w 226"/>
                <a:gd name="T7" fmla="*/ 1 h 301"/>
                <a:gd name="T8" fmla="*/ 1 w 226"/>
                <a:gd name="T9" fmla="*/ 1 h 301"/>
                <a:gd name="T10" fmla="*/ 1 w 226"/>
                <a:gd name="T11" fmla="*/ 1 h 301"/>
                <a:gd name="T12" fmla="*/ 1 w 226"/>
                <a:gd name="T13" fmla="*/ 1 h 301"/>
                <a:gd name="T14" fmla="*/ 1 w 226"/>
                <a:gd name="T15" fmla="*/ 1 h 301"/>
                <a:gd name="T16" fmla="*/ 1 w 226"/>
                <a:gd name="T17" fmla="*/ 1 h 301"/>
                <a:gd name="T18" fmla="*/ 1 w 226"/>
                <a:gd name="T19" fmla="*/ 1 h 301"/>
                <a:gd name="T20" fmla="*/ 1 w 226"/>
                <a:gd name="T21" fmla="*/ 1 h 301"/>
                <a:gd name="T22" fmla="*/ 1 w 226"/>
                <a:gd name="T23" fmla="*/ 1 h 301"/>
                <a:gd name="T24" fmla="*/ 1 w 226"/>
                <a:gd name="T25" fmla="*/ 1 h 301"/>
                <a:gd name="T26" fmla="*/ 1 w 226"/>
                <a:gd name="T27" fmla="*/ 1 h 301"/>
                <a:gd name="T28" fmla="*/ 1 w 226"/>
                <a:gd name="T29" fmla="*/ 1 h 301"/>
                <a:gd name="T30" fmla="*/ 1 w 226"/>
                <a:gd name="T31" fmla="*/ 1 h 301"/>
                <a:gd name="T32" fmla="*/ 1 w 226"/>
                <a:gd name="T33" fmla="*/ 1 h 301"/>
                <a:gd name="T34" fmla="*/ 1 w 226"/>
                <a:gd name="T35" fmla="*/ 1 h 301"/>
                <a:gd name="T36" fmla="*/ 1 w 226"/>
                <a:gd name="T37" fmla="*/ 1 h 301"/>
                <a:gd name="T38" fmla="*/ 1 w 226"/>
                <a:gd name="T39" fmla="*/ 1 h 301"/>
                <a:gd name="T40" fmla="*/ 1 w 226"/>
                <a:gd name="T41" fmla="*/ 1 h 301"/>
                <a:gd name="T42" fmla="*/ 1 w 226"/>
                <a:gd name="T43" fmla="*/ 1 h 301"/>
                <a:gd name="T44" fmla="*/ 1 w 226"/>
                <a:gd name="T45" fmla="*/ 1 h 301"/>
                <a:gd name="T46" fmla="*/ 1 w 226"/>
                <a:gd name="T47" fmla="*/ 1 h 301"/>
                <a:gd name="T48" fmla="*/ 1 w 226"/>
                <a:gd name="T49" fmla="*/ 1 h 301"/>
                <a:gd name="T50" fmla="*/ 1 w 226"/>
                <a:gd name="T51" fmla="*/ 1 h 301"/>
                <a:gd name="T52" fmla="*/ 1 w 226"/>
                <a:gd name="T53" fmla="*/ 1 h 301"/>
                <a:gd name="T54" fmla="*/ 0 w 226"/>
                <a:gd name="T55" fmla="*/ 1 h 301"/>
                <a:gd name="T56" fmla="*/ 0 w 226"/>
                <a:gd name="T57" fmla="*/ 0 h 3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6"/>
                <a:gd name="T88" fmla="*/ 0 h 301"/>
                <a:gd name="T89" fmla="*/ 226 w 226"/>
                <a:gd name="T90" fmla="*/ 301 h 3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6" h="301">
                  <a:moveTo>
                    <a:pt x="142" y="301"/>
                  </a:moveTo>
                  <a:lnTo>
                    <a:pt x="164" y="291"/>
                  </a:lnTo>
                  <a:lnTo>
                    <a:pt x="183" y="282"/>
                  </a:lnTo>
                  <a:lnTo>
                    <a:pt x="196" y="273"/>
                  </a:lnTo>
                  <a:lnTo>
                    <a:pt x="209" y="261"/>
                  </a:lnTo>
                  <a:lnTo>
                    <a:pt x="217" y="252"/>
                  </a:lnTo>
                  <a:lnTo>
                    <a:pt x="223" y="241"/>
                  </a:lnTo>
                  <a:lnTo>
                    <a:pt x="226" y="229"/>
                  </a:lnTo>
                  <a:lnTo>
                    <a:pt x="226" y="218"/>
                  </a:lnTo>
                  <a:lnTo>
                    <a:pt x="224" y="207"/>
                  </a:lnTo>
                  <a:lnTo>
                    <a:pt x="221" y="194"/>
                  </a:lnTo>
                  <a:lnTo>
                    <a:pt x="215" y="182"/>
                  </a:lnTo>
                  <a:lnTo>
                    <a:pt x="206" y="171"/>
                  </a:lnTo>
                  <a:lnTo>
                    <a:pt x="198" y="158"/>
                  </a:lnTo>
                  <a:lnTo>
                    <a:pt x="187" y="147"/>
                  </a:lnTo>
                  <a:lnTo>
                    <a:pt x="175" y="135"/>
                  </a:lnTo>
                  <a:lnTo>
                    <a:pt x="162" y="124"/>
                  </a:lnTo>
                  <a:lnTo>
                    <a:pt x="136" y="102"/>
                  </a:lnTo>
                  <a:lnTo>
                    <a:pt x="108" y="81"/>
                  </a:lnTo>
                  <a:lnTo>
                    <a:pt x="80" y="60"/>
                  </a:lnTo>
                  <a:lnTo>
                    <a:pt x="53" y="43"/>
                  </a:lnTo>
                  <a:lnTo>
                    <a:pt x="42" y="36"/>
                  </a:lnTo>
                  <a:lnTo>
                    <a:pt x="31" y="28"/>
                  </a:lnTo>
                  <a:lnTo>
                    <a:pt x="21" y="21"/>
                  </a:lnTo>
                  <a:lnTo>
                    <a:pt x="14" y="15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603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3247" y="3118"/>
              <a:ext cx="93" cy="2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Text Box 14"/>
            <p:cNvSpPr txBox="1">
              <a:spLocks noChangeAspect="1" noChangeArrowheads="1"/>
            </p:cNvSpPr>
            <p:nvPr/>
          </p:nvSpPr>
          <p:spPr bwMode="auto">
            <a:xfrm>
              <a:off x="2832" y="3375"/>
              <a:ext cx="641" cy="19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200" b="1" dirty="0" err="1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Linac</a:t>
              </a:r>
              <a:endParaRPr lang="ja-JP" altLang="en-US" sz="1200" b="1" dirty="0">
                <a:solidFill>
                  <a:srgbClr val="FF0000"/>
                </a:solidFill>
                <a:latin typeface="Times New Roman"/>
                <a:ea typeface="ＭＳ ゴシック" pitchFamily="49" charset="-128"/>
                <a:cs typeface="Times New Roman"/>
              </a:endParaRPr>
            </a:p>
            <a:p>
              <a:pPr>
                <a:spcBef>
                  <a:spcPct val="50000"/>
                </a:spcBef>
              </a:pPr>
              <a:r>
                <a:rPr lang="en-US" altLang="ja-JP" sz="1200" b="1" dirty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(330m)</a:t>
              </a:r>
            </a:p>
          </p:txBody>
        </p:sp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4" y="2910"/>
              <a:ext cx="1001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" name="Freeform 16"/>
            <p:cNvSpPr>
              <a:spLocks noChangeAspect="1"/>
            </p:cNvSpPr>
            <p:nvPr/>
          </p:nvSpPr>
          <p:spPr bwMode="auto">
            <a:xfrm>
              <a:off x="3822" y="2609"/>
              <a:ext cx="305" cy="48"/>
            </a:xfrm>
            <a:custGeom>
              <a:avLst/>
              <a:gdLst>
                <a:gd name="T0" fmla="*/ 0 w 527"/>
                <a:gd name="T1" fmla="*/ 0 h 83"/>
                <a:gd name="T2" fmla="*/ 1 w 527"/>
                <a:gd name="T3" fmla="*/ 1 h 83"/>
                <a:gd name="T4" fmla="*/ 1 w 527"/>
                <a:gd name="T5" fmla="*/ 1 h 83"/>
                <a:gd name="T6" fmla="*/ 1 w 527"/>
                <a:gd name="T7" fmla="*/ 1 h 83"/>
                <a:gd name="T8" fmla="*/ 1 w 527"/>
                <a:gd name="T9" fmla="*/ 1 h 83"/>
                <a:gd name="T10" fmla="*/ 1 w 527"/>
                <a:gd name="T11" fmla="*/ 1 h 83"/>
                <a:gd name="T12" fmla="*/ 1 w 527"/>
                <a:gd name="T13" fmla="*/ 1 h 83"/>
                <a:gd name="T14" fmla="*/ 1 w 527"/>
                <a:gd name="T15" fmla="*/ 1 h 83"/>
                <a:gd name="T16" fmla="*/ 1 w 527"/>
                <a:gd name="T17" fmla="*/ 1 h 83"/>
                <a:gd name="T18" fmla="*/ 1 w 527"/>
                <a:gd name="T19" fmla="*/ 1 h 83"/>
                <a:gd name="T20" fmla="*/ 1 w 527"/>
                <a:gd name="T21" fmla="*/ 1 h 83"/>
                <a:gd name="T22" fmla="*/ 1 w 527"/>
                <a:gd name="T23" fmla="*/ 1 h 83"/>
                <a:gd name="T24" fmla="*/ 1 w 527"/>
                <a:gd name="T25" fmla="*/ 1 h 83"/>
                <a:gd name="T26" fmla="*/ 1 w 527"/>
                <a:gd name="T27" fmla="*/ 1 h 83"/>
                <a:gd name="T28" fmla="*/ 1 w 527"/>
                <a:gd name="T29" fmla="*/ 1 h 83"/>
                <a:gd name="T30" fmla="*/ 1 w 527"/>
                <a:gd name="T31" fmla="*/ 1 h 83"/>
                <a:gd name="T32" fmla="*/ 1 w 527"/>
                <a:gd name="T33" fmla="*/ 1 h 83"/>
                <a:gd name="T34" fmla="*/ 1 w 527"/>
                <a:gd name="T35" fmla="*/ 1 h 83"/>
                <a:gd name="T36" fmla="*/ 1 w 527"/>
                <a:gd name="T37" fmla="*/ 1 h 83"/>
                <a:gd name="T38" fmla="*/ 1 w 527"/>
                <a:gd name="T39" fmla="*/ 1 h 83"/>
                <a:gd name="T40" fmla="*/ 1 w 527"/>
                <a:gd name="T41" fmla="*/ 1 h 83"/>
                <a:gd name="T42" fmla="*/ 0 w 527"/>
                <a:gd name="T43" fmla="*/ 0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7"/>
                <a:gd name="T67" fmla="*/ 0 h 83"/>
                <a:gd name="T68" fmla="*/ 527 w 527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7" h="83">
                  <a:moveTo>
                    <a:pt x="0" y="0"/>
                  </a:moveTo>
                  <a:lnTo>
                    <a:pt x="24" y="4"/>
                  </a:lnTo>
                  <a:lnTo>
                    <a:pt x="47" y="8"/>
                  </a:lnTo>
                  <a:lnTo>
                    <a:pt x="68" y="12"/>
                  </a:lnTo>
                  <a:lnTo>
                    <a:pt x="87" y="13"/>
                  </a:lnTo>
                  <a:lnTo>
                    <a:pt x="124" y="19"/>
                  </a:lnTo>
                  <a:lnTo>
                    <a:pt x="156" y="25"/>
                  </a:lnTo>
                  <a:lnTo>
                    <a:pt x="186" y="30"/>
                  </a:lnTo>
                  <a:lnTo>
                    <a:pt x="213" y="34"/>
                  </a:lnTo>
                  <a:lnTo>
                    <a:pt x="239" y="38"/>
                  </a:lnTo>
                  <a:lnTo>
                    <a:pt x="263" y="42"/>
                  </a:lnTo>
                  <a:lnTo>
                    <a:pt x="288" y="45"/>
                  </a:lnTo>
                  <a:lnTo>
                    <a:pt x="314" y="49"/>
                  </a:lnTo>
                  <a:lnTo>
                    <a:pt x="341" y="53"/>
                  </a:lnTo>
                  <a:lnTo>
                    <a:pt x="371" y="59"/>
                  </a:lnTo>
                  <a:lnTo>
                    <a:pt x="403" y="64"/>
                  </a:lnTo>
                  <a:lnTo>
                    <a:pt x="440" y="70"/>
                  </a:lnTo>
                  <a:lnTo>
                    <a:pt x="459" y="72"/>
                  </a:lnTo>
                  <a:lnTo>
                    <a:pt x="480" y="75"/>
                  </a:lnTo>
                  <a:lnTo>
                    <a:pt x="502" y="79"/>
                  </a:lnTo>
                  <a:lnTo>
                    <a:pt x="52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03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Text Box 17"/>
            <p:cNvSpPr txBox="1">
              <a:spLocks noChangeAspect="1" noChangeArrowheads="1"/>
            </p:cNvSpPr>
            <p:nvPr/>
          </p:nvSpPr>
          <p:spPr bwMode="auto">
            <a:xfrm>
              <a:off x="4503" y="3308"/>
              <a:ext cx="863" cy="2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200" b="1" dirty="0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Main Ring (MR)</a:t>
              </a:r>
              <a:endParaRPr lang="ja-JP" altLang="en-US" sz="1200" b="1" dirty="0">
                <a:solidFill>
                  <a:srgbClr val="FF0000"/>
                </a:solidFill>
                <a:latin typeface="Times New Roman"/>
                <a:ea typeface="ＭＳ ゴシック" pitchFamily="49" charset="-128"/>
                <a:cs typeface="Times New Roman"/>
              </a:endParaRPr>
            </a:p>
            <a:p>
              <a:pPr>
                <a:spcBef>
                  <a:spcPct val="50000"/>
                </a:spcBef>
              </a:pPr>
              <a:r>
                <a:rPr lang="en-US" altLang="ja-JP" sz="1200" b="1" dirty="0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(30 </a:t>
              </a:r>
              <a:r>
                <a:rPr lang="en-US" altLang="ja-JP" sz="1200" b="1" dirty="0" err="1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GeV</a:t>
              </a:r>
              <a:r>
                <a:rPr lang="en-US" altLang="ja-JP" sz="1200" b="1" dirty="0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 synchrotron)</a:t>
              </a:r>
              <a:endParaRPr lang="ja-JP" altLang="en-US" sz="1200" b="1" dirty="0">
                <a:solidFill>
                  <a:srgbClr val="FF0000"/>
                </a:solidFill>
                <a:latin typeface="Times New Roman"/>
                <a:ea typeface="ＭＳ ゴシック" pitchFamily="49" charset="-128"/>
                <a:cs typeface="Times New Roman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ja-JP" sz="1200" b="1" dirty="0" smtClean="0">
                  <a:solidFill>
                    <a:srgbClr val="FF0000"/>
                  </a:solidFill>
                  <a:latin typeface="Times New Roman"/>
                  <a:ea typeface="ＭＳ ゴシック" pitchFamily="49" charset="-128"/>
                  <a:cs typeface="Times New Roman"/>
                </a:rPr>
                <a:t>(0.75MW)</a:t>
              </a:r>
              <a:endParaRPr lang="en-US" altLang="ja-JP" sz="1200" b="1" dirty="0">
                <a:solidFill>
                  <a:srgbClr val="FF0000"/>
                </a:solidFill>
                <a:latin typeface="Times New Roman"/>
                <a:ea typeface="ＭＳ ゴシック" pitchFamily="49" charset="-128"/>
                <a:cs typeface="Times New Roman"/>
              </a:endParaRPr>
            </a:p>
          </p:txBody>
        </p:sp>
        <p:sp>
          <p:nvSpPr>
            <p:cNvPr id="18" name="Line 18"/>
            <p:cNvSpPr>
              <a:spLocks noChangeAspect="1" noChangeShapeType="1"/>
            </p:cNvSpPr>
            <p:nvPr/>
          </p:nvSpPr>
          <p:spPr bwMode="auto">
            <a:xfrm flipH="1" flipV="1">
              <a:off x="4419" y="2752"/>
              <a:ext cx="195" cy="55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3999" y="2272"/>
              <a:ext cx="1251" cy="526"/>
            </a:xfrm>
            <a:custGeom>
              <a:avLst/>
              <a:gdLst>
                <a:gd name="T0" fmla="*/ 1 w 2158"/>
                <a:gd name="T1" fmla="*/ 1 h 907"/>
                <a:gd name="T2" fmla="*/ 1 w 2158"/>
                <a:gd name="T3" fmla="*/ 1 h 907"/>
                <a:gd name="T4" fmla="*/ 1 w 2158"/>
                <a:gd name="T5" fmla="*/ 1 h 907"/>
                <a:gd name="T6" fmla="*/ 1 w 2158"/>
                <a:gd name="T7" fmla="*/ 1 h 907"/>
                <a:gd name="T8" fmla="*/ 1 w 2158"/>
                <a:gd name="T9" fmla="*/ 1 h 907"/>
                <a:gd name="T10" fmla="*/ 1 w 2158"/>
                <a:gd name="T11" fmla="*/ 1 h 907"/>
                <a:gd name="T12" fmla="*/ 1 w 2158"/>
                <a:gd name="T13" fmla="*/ 1 h 907"/>
                <a:gd name="T14" fmla="*/ 1 w 2158"/>
                <a:gd name="T15" fmla="*/ 1 h 907"/>
                <a:gd name="T16" fmla="*/ 1 w 2158"/>
                <a:gd name="T17" fmla="*/ 1 h 907"/>
                <a:gd name="T18" fmla="*/ 1 w 2158"/>
                <a:gd name="T19" fmla="*/ 1 h 907"/>
                <a:gd name="T20" fmla="*/ 1 w 2158"/>
                <a:gd name="T21" fmla="*/ 1 h 907"/>
                <a:gd name="T22" fmla="*/ 1 w 2158"/>
                <a:gd name="T23" fmla="*/ 1 h 907"/>
                <a:gd name="T24" fmla="*/ 1 w 2158"/>
                <a:gd name="T25" fmla="*/ 1 h 907"/>
                <a:gd name="T26" fmla="*/ 1 w 2158"/>
                <a:gd name="T27" fmla="*/ 1 h 907"/>
                <a:gd name="T28" fmla="*/ 1 w 2158"/>
                <a:gd name="T29" fmla="*/ 1 h 907"/>
                <a:gd name="T30" fmla="*/ 1 w 2158"/>
                <a:gd name="T31" fmla="*/ 1 h 907"/>
                <a:gd name="T32" fmla="*/ 1 w 2158"/>
                <a:gd name="T33" fmla="*/ 1 h 907"/>
                <a:gd name="T34" fmla="*/ 1 w 2158"/>
                <a:gd name="T35" fmla="*/ 1 h 907"/>
                <a:gd name="T36" fmla="*/ 1 w 2158"/>
                <a:gd name="T37" fmla="*/ 1 h 907"/>
                <a:gd name="T38" fmla="*/ 1 w 2158"/>
                <a:gd name="T39" fmla="*/ 1 h 907"/>
                <a:gd name="T40" fmla="*/ 1 w 2158"/>
                <a:gd name="T41" fmla="*/ 1 h 907"/>
                <a:gd name="T42" fmla="*/ 1 w 2158"/>
                <a:gd name="T43" fmla="*/ 1 h 907"/>
                <a:gd name="T44" fmla="*/ 1 w 2158"/>
                <a:gd name="T45" fmla="*/ 1 h 907"/>
                <a:gd name="T46" fmla="*/ 1 w 2158"/>
                <a:gd name="T47" fmla="*/ 1 h 907"/>
                <a:gd name="T48" fmla="*/ 1 w 2158"/>
                <a:gd name="T49" fmla="*/ 1 h 907"/>
                <a:gd name="T50" fmla="*/ 1 w 2158"/>
                <a:gd name="T51" fmla="*/ 1 h 907"/>
                <a:gd name="T52" fmla="*/ 1 w 2158"/>
                <a:gd name="T53" fmla="*/ 1 h 907"/>
                <a:gd name="T54" fmla="*/ 1 w 2158"/>
                <a:gd name="T55" fmla="*/ 1 h 907"/>
                <a:gd name="T56" fmla="*/ 1 w 2158"/>
                <a:gd name="T57" fmla="*/ 1 h 907"/>
                <a:gd name="T58" fmla="*/ 1 w 2158"/>
                <a:gd name="T59" fmla="*/ 1 h 907"/>
                <a:gd name="T60" fmla="*/ 1 w 2158"/>
                <a:gd name="T61" fmla="*/ 1 h 907"/>
                <a:gd name="T62" fmla="*/ 1 w 2158"/>
                <a:gd name="T63" fmla="*/ 1 h 907"/>
                <a:gd name="T64" fmla="*/ 1 w 2158"/>
                <a:gd name="T65" fmla="*/ 1 h 907"/>
                <a:gd name="T66" fmla="*/ 1 w 2158"/>
                <a:gd name="T67" fmla="*/ 1 h 907"/>
                <a:gd name="T68" fmla="*/ 1 w 2158"/>
                <a:gd name="T69" fmla="*/ 1 h 907"/>
                <a:gd name="T70" fmla="*/ 1 w 2158"/>
                <a:gd name="T71" fmla="*/ 1 h 907"/>
                <a:gd name="T72" fmla="*/ 1 w 2158"/>
                <a:gd name="T73" fmla="*/ 1 h 907"/>
                <a:gd name="T74" fmla="*/ 1 w 2158"/>
                <a:gd name="T75" fmla="*/ 1 h 907"/>
                <a:gd name="T76" fmla="*/ 1 w 2158"/>
                <a:gd name="T77" fmla="*/ 1 h 907"/>
                <a:gd name="T78" fmla="*/ 1 w 2158"/>
                <a:gd name="T79" fmla="*/ 1 h 907"/>
                <a:gd name="T80" fmla="*/ 1 w 2158"/>
                <a:gd name="T81" fmla="*/ 1 h 907"/>
                <a:gd name="T82" fmla="*/ 1 w 2158"/>
                <a:gd name="T83" fmla="*/ 1 h 907"/>
                <a:gd name="T84" fmla="*/ 1 w 2158"/>
                <a:gd name="T85" fmla="*/ 1 h 907"/>
                <a:gd name="T86" fmla="*/ 0 w 2158"/>
                <a:gd name="T87" fmla="*/ 1 h 907"/>
                <a:gd name="T88" fmla="*/ 1 w 2158"/>
                <a:gd name="T89" fmla="*/ 1 h 907"/>
                <a:gd name="T90" fmla="*/ 1 w 2158"/>
                <a:gd name="T91" fmla="*/ 1 h 907"/>
                <a:gd name="T92" fmla="*/ 1 w 2158"/>
                <a:gd name="T93" fmla="*/ 1 h 907"/>
                <a:gd name="T94" fmla="*/ 1 w 2158"/>
                <a:gd name="T95" fmla="*/ 1 h 907"/>
                <a:gd name="T96" fmla="*/ 1 w 2158"/>
                <a:gd name="T97" fmla="*/ 1 h 907"/>
                <a:gd name="T98" fmla="*/ 1 w 2158"/>
                <a:gd name="T99" fmla="*/ 1 h 907"/>
                <a:gd name="T100" fmla="*/ 1 w 2158"/>
                <a:gd name="T101" fmla="*/ 1 h 907"/>
                <a:gd name="T102" fmla="*/ 1 w 2158"/>
                <a:gd name="T103" fmla="*/ 1 h 907"/>
                <a:gd name="T104" fmla="*/ 1 w 2158"/>
                <a:gd name="T105" fmla="*/ 1 h 9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58"/>
                <a:gd name="T160" fmla="*/ 0 h 907"/>
                <a:gd name="T161" fmla="*/ 2158 w 2158"/>
                <a:gd name="T162" fmla="*/ 907 h 9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58" h="907">
                  <a:moveTo>
                    <a:pt x="393" y="726"/>
                  </a:moveTo>
                  <a:lnTo>
                    <a:pt x="496" y="747"/>
                  </a:lnTo>
                  <a:lnTo>
                    <a:pt x="600" y="769"/>
                  </a:lnTo>
                  <a:lnTo>
                    <a:pt x="707" y="792"/>
                  </a:lnTo>
                  <a:lnTo>
                    <a:pt x="814" y="814"/>
                  </a:lnTo>
                  <a:lnTo>
                    <a:pt x="922" y="837"/>
                  </a:lnTo>
                  <a:lnTo>
                    <a:pt x="1031" y="856"/>
                  </a:lnTo>
                  <a:lnTo>
                    <a:pt x="1138" y="875"/>
                  </a:lnTo>
                  <a:lnTo>
                    <a:pt x="1247" y="888"/>
                  </a:lnTo>
                  <a:lnTo>
                    <a:pt x="1354" y="899"/>
                  </a:lnTo>
                  <a:lnTo>
                    <a:pt x="1460" y="905"/>
                  </a:lnTo>
                  <a:lnTo>
                    <a:pt x="1512" y="907"/>
                  </a:lnTo>
                  <a:lnTo>
                    <a:pt x="1565" y="907"/>
                  </a:lnTo>
                  <a:lnTo>
                    <a:pt x="1616" y="905"/>
                  </a:lnTo>
                  <a:lnTo>
                    <a:pt x="1667" y="903"/>
                  </a:lnTo>
                  <a:lnTo>
                    <a:pt x="1717" y="897"/>
                  </a:lnTo>
                  <a:lnTo>
                    <a:pt x="1766" y="892"/>
                  </a:lnTo>
                  <a:lnTo>
                    <a:pt x="1815" y="884"/>
                  </a:lnTo>
                  <a:lnTo>
                    <a:pt x="1864" y="875"/>
                  </a:lnTo>
                  <a:lnTo>
                    <a:pt x="1913" y="863"/>
                  </a:lnTo>
                  <a:lnTo>
                    <a:pt x="1958" y="850"/>
                  </a:lnTo>
                  <a:lnTo>
                    <a:pt x="2005" y="833"/>
                  </a:lnTo>
                  <a:lnTo>
                    <a:pt x="2050" y="816"/>
                  </a:lnTo>
                  <a:lnTo>
                    <a:pt x="2066" y="807"/>
                  </a:lnTo>
                  <a:lnTo>
                    <a:pt x="2081" y="798"/>
                  </a:lnTo>
                  <a:lnTo>
                    <a:pt x="2096" y="784"/>
                  </a:lnTo>
                  <a:lnTo>
                    <a:pt x="2109" y="769"/>
                  </a:lnTo>
                  <a:lnTo>
                    <a:pt x="2122" y="754"/>
                  </a:lnTo>
                  <a:lnTo>
                    <a:pt x="2131" y="735"/>
                  </a:lnTo>
                  <a:lnTo>
                    <a:pt x="2141" y="715"/>
                  </a:lnTo>
                  <a:lnTo>
                    <a:pt x="2148" y="694"/>
                  </a:lnTo>
                  <a:lnTo>
                    <a:pt x="2154" y="672"/>
                  </a:lnTo>
                  <a:lnTo>
                    <a:pt x="2158" y="649"/>
                  </a:lnTo>
                  <a:lnTo>
                    <a:pt x="2158" y="624"/>
                  </a:lnTo>
                  <a:lnTo>
                    <a:pt x="2156" y="600"/>
                  </a:lnTo>
                  <a:lnTo>
                    <a:pt x="2150" y="576"/>
                  </a:lnTo>
                  <a:lnTo>
                    <a:pt x="2143" y="551"/>
                  </a:lnTo>
                  <a:lnTo>
                    <a:pt x="2131" y="525"/>
                  </a:lnTo>
                  <a:lnTo>
                    <a:pt x="2118" y="500"/>
                  </a:lnTo>
                  <a:lnTo>
                    <a:pt x="2101" y="478"/>
                  </a:lnTo>
                  <a:lnTo>
                    <a:pt x="2086" y="457"/>
                  </a:lnTo>
                  <a:lnTo>
                    <a:pt x="2071" y="438"/>
                  </a:lnTo>
                  <a:lnTo>
                    <a:pt x="2056" y="423"/>
                  </a:lnTo>
                  <a:lnTo>
                    <a:pt x="2041" y="408"/>
                  </a:lnTo>
                  <a:lnTo>
                    <a:pt x="2024" y="395"/>
                  </a:lnTo>
                  <a:lnTo>
                    <a:pt x="2009" y="382"/>
                  </a:lnTo>
                  <a:lnTo>
                    <a:pt x="1994" y="372"/>
                  </a:lnTo>
                  <a:lnTo>
                    <a:pt x="1962" y="350"/>
                  </a:lnTo>
                  <a:lnTo>
                    <a:pt x="1928" y="329"/>
                  </a:lnTo>
                  <a:lnTo>
                    <a:pt x="1911" y="318"/>
                  </a:lnTo>
                  <a:lnTo>
                    <a:pt x="1892" y="307"/>
                  </a:lnTo>
                  <a:lnTo>
                    <a:pt x="1874" y="293"/>
                  </a:lnTo>
                  <a:lnTo>
                    <a:pt x="1855" y="278"/>
                  </a:lnTo>
                  <a:lnTo>
                    <a:pt x="1791" y="231"/>
                  </a:lnTo>
                  <a:lnTo>
                    <a:pt x="1731" y="186"/>
                  </a:lnTo>
                  <a:lnTo>
                    <a:pt x="1670" y="147"/>
                  </a:lnTo>
                  <a:lnTo>
                    <a:pt x="1610" y="113"/>
                  </a:lnTo>
                  <a:lnTo>
                    <a:pt x="1548" y="81"/>
                  </a:lnTo>
                  <a:lnTo>
                    <a:pt x="1482" y="56"/>
                  </a:lnTo>
                  <a:lnTo>
                    <a:pt x="1448" y="45"/>
                  </a:lnTo>
                  <a:lnTo>
                    <a:pt x="1411" y="36"/>
                  </a:lnTo>
                  <a:lnTo>
                    <a:pt x="1375" y="28"/>
                  </a:lnTo>
                  <a:lnTo>
                    <a:pt x="1336" y="23"/>
                  </a:lnTo>
                  <a:lnTo>
                    <a:pt x="1260" y="13"/>
                  </a:lnTo>
                  <a:lnTo>
                    <a:pt x="1183" y="6"/>
                  </a:lnTo>
                  <a:lnTo>
                    <a:pt x="1104" y="2"/>
                  </a:lnTo>
                  <a:lnTo>
                    <a:pt x="1025" y="0"/>
                  </a:lnTo>
                  <a:lnTo>
                    <a:pt x="946" y="2"/>
                  </a:lnTo>
                  <a:lnTo>
                    <a:pt x="867" y="6"/>
                  </a:lnTo>
                  <a:lnTo>
                    <a:pt x="786" y="13"/>
                  </a:lnTo>
                  <a:lnTo>
                    <a:pt x="709" y="23"/>
                  </a:lnTo>
                  <a:lnTo>
                    <a:pt x="630" y="34"/>
                  </a:lnTo>
                  <a:lnTo>
                    <a:pt x="555" y="49"/>
                  </a:lnTo>
                  <a:lnTo>
                    <a:pt x="479" y="68"/>
                  </a:lnTo>
                  <a:lnTo>
                    <a:pt x="408" y="88"/>
                  </a:lnTo>
                  <a:lnTo>
                    <a:pt x="338" y="111"/>
                  </a:lnTo>
                  <a:lnTo>
                    <a:pt x="271" y="137"/>
                  </a:lnTo>
                  <a:lnTo>
                    <a:pt x="207" y="166"/>
                  </a:lnTo>
                  <a:lnTo>
                    <a:pt x="146" y="196"/>
                  </a:lnTo>
                  <a:lnTo>
                    <a:pt x="116" y="214"/>
                  </a:lnTo>
                  <a:lnTo>
                    <a:pt x="90" y="233"/>
                  </a:lnTo>
                  <a:lnTo>
                    <a:pt x="67" y="252"/>
                  </a:lnTo>
                  <a:lnTo>
                    <a:pt x="49" y="271"/>
                  </a:lnTo>
                  <a:lnTo>
                    <a:pt x="32" y="292"/>
                  </a:lnTo>
                  <a:lnTo>
                    <a:pt x="20" y="310"/>
                  </a:lnTo>
                  <a:lnTo>
                    <a:pt x="11" y="331"/>
                  </a:lnTo>
                  <a:lnTo>
                    <a:pt x="3" y="352"/>
                  </a:lnTo>
                  <a:lnTo>
                    <a:pt x="0" y="372"/>
                  </a:lnTo>
                  <a:lnTo>
                    <a:pt x="0" y="393"/>
                  </a:lnTo>
                  <a:lnTo>
                    <a:pt x="2" y="414"/>
                  </a:lnTo>
                  <a:lnTo>
                    <a:pt x="5" y="435"/>
                  </a:lnTo>
                  <a:lnTo>
                    <a:pt x="11" y="453"/>
                  </a:lnTo>
                  <a:lnTo>
                    <a:pt x="20" y="474"/>
                  </a:lnTo>
                  <a:lnTo>
                    <a:pt x="32" y="495"/>
                  </a:lnTo>
                  <a:lnTo>
                    <a:pt x="45" y="514"/>
                  </a:lnTo>
                  <a:lnTo>
                    <a:pt x="62" y="534"/>
                  </a:lnTo>
                  <a:lnTo>
                    <a:pt x="79" y="553"/>
                  </a:lnTo>
                  <a:lnTo>
                    <a:pt x="98" y="572"/>
                  </a:lnTo>
                  <a:lnTo>
                    <a:pt x="118" y="589"/>
                  </a:lnTo>
                  <a:lnTo>
                    <a:pt x="141" y="606"/>
                  </a:lnTo>
                  <a:lnTo>
                    <a:pt x="163" y="623"/>
                  </a:lnTo>
                  <a:lnTo>
                    <a:pt x="188" y="640"/>
                  </a:lnTo>
                  <a:lnTo>
                    <a:pt x="214" y="655"/>
                  </a:lnTo>
                  <a:lnTo>
                    <a:pt x="271" y="683"/>
                  </a:lnTo>
                  <a:lnTo>
                    <a:pt x="329" y="709"/>
                  </a:lnTo>
                  <a:lnTo>
                    <a:pt x="391" y="730"/>
                  </a:lnTo>
                  <a:lnTo>
                    <a:pt x="453" y="745"/>
                  </a:lnTo>
                </a:path>
              </a:pathLst>
            </a:custGeom>
            <a:noFill/>
            <a:ln w="603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20"/>
            <p:cNvSpPr>
              <a:spLocks noChangeAspect="1" noChangeShapeType="1"/>
            </p:cNvSpPr>
            <p:nvPr/>
          </p:nvSpPr>
          <p:spPr bwMode="auto">
            <a:xfrm flipV="1">
              <a:off x="4401" y="2312"/>
              <a:ext cx="423" cy="4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21"/>
            <p:cNvSpPr>
              <a:spLocks noChangeAspect="1" noChangeShapeType="1"/>
            </p:cNvSpPr>
            <p:nvPr/>
          </p:nvSpPr>
          <p:spPr bwMode="auto">
            <a:xfrm>
              <a:off x="4613" y="2639"/>
              <a:ext cx="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Line 22"/>
            <p:cNvSpPr>
              <a:spLocks noChangeAspect="1" noChangeShapeType="1"/>
            </p:cNvSpPr>
            <p:nvPr/>
          </p:nvSpPr>
          <p:spPr bwMode="auto">
            <a:xfrm flipV="1">
              <a:off x="4401" y="2312"/>
              <a:ext cx="423" cy="40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 Box 23"/>
            <p:cNvSpPr txBox="1">
              <a:spLocks noChangeAspect="1" noChangeArrowheads="1"/>
            </p:cNvSpPr>
            <p:nvPr/>
          </p:nvSpPr>
          <p:spPr bwMode="auto">
            <a:xfrm>
              <a:off x="4613" y="2475"/>
              <a:ext cx="72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  <a:defRPr/>
              </a:pPr>
              <a:endParaRPr lang="ja-JP" alt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endParaRPr>
            </a:p>
            <a:p>
              <a:pPr algn="l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ja-JP" sz="1200" b="1" dirty="0">
                  <a:solidFill>
                    <a:schemeClr val="bg1"/>
                  </a:solidFill>
                  <a:latin typeface="Times New Roman"/>
                  <a:ea typeface="ＤＦＰ太丸ゴシック体" pitchFamily="4" charset="-128"/>
                  <a:cs typeface="Times New Roman"/>
                </a:rPr>
                <a:t>500 m</a:t>
              </a:r>
              <a:endParaRPr lang="en-US" altLang="ja-JP" sz="1200" b="1" dirty="0">
                <a:solidFill>
                  <a:schemeClr val="tx2"/>
                </a:solidFill>
                <a:latin typeface="Times New Roman"/>
                <a:ea typeface="ＤＦＰ太丸ゴシック体" pitchFamily="4" charset="-128"/>
                <a:cs typeface="Times New Roman"/>
              </a:endParaRPr>
            </a:p>
          </p:txBody>
        </p:sp>
        <p:grpSp>
          <p:nvGrpSpPr>
            <p:cNvPr id="24" name="Group 24"/>
            <p:cNvGrpSpPr>
              <a:grpSpLocks noChangeAspect="1"/>
            </p:cNvGrpSpPr>
            <p:nvPr/>
          </p:nvGrpSpPr>
          <p:grpSpPr bwMode="auto">
            <a:xfrm>
              <a:off x="4081" y="2335"/>
              <a:ext cx="1312" cy="804"/>
              <a:chOff x="3112" y="1536"/>
              <a:chExt cx="2264" cy="1387"/>
            </a:xfrm>
          </p:grpSpPr>
          <p:sp>
            <p:nvSpPr>
              <p:cNvPr id="28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4032" y="2592"/>
                <a:ext cx="1344" cy="331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200" b="1" dirty="0" smtClean="0">
                    <a:solidFill>
                      <a:srgbClr val="FF00FF"/>
                    </a:solidFill>
                    <a:latin typeface="Times New Roman"/>
                    <a:ea typeface="ＭＳ ゴシック" pitchFamily="49" charset="-128"/>
                    <a:cs typeface="Times New Roman"/>
                  </a:rPr>
                  <a:t>Neutrino Experimental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ja-JP" sz="1200" b="1" dirty="0" smtClean="0">
                    <a:solidFill>
                      <a:srgbClr val="FF00FF"/>
                    </a:solidFill>
                    <a:latin typeface="Times New Roman"/>
                    <a:ea typeface="ＭＳ ゴシック" pitchFamily="49" charset="-128"/>
                    <a:cs typeface="Times New Roman"/>
                  </a:rPr>
                  <a:t>Facility</a:t>
                </a:r>
                <a:endParaRPr lang="ja-JP" altLang="en-US" sz="1200" b="1" dirty="0">
                  <a:solidFill>
                    <a:srgbClr val="FF00FF"/>
                  </a:solidFill>
                  <a:latin typeface="Times New Roman"/>
                  <a:ea typeface="ＭＳ ゴシック" pitchFamily="49" charset="-128"/>
                  <a:cs typeface="Times New Roman"/>
                </a:endParaRPr>
              </a:p>
            </p:txBody>
          </p:sp>
          <p:sp>
            <p:nvSpPr>
              <p:cNvPr id="29" name="Freeform 26"/>
              <p:cNvSpPr>
                <a:spLocks noChangeAspect="1"/>
              </p:cNvSpPr>
              <p:nvPr/>
            </p:nvSpPr>
            <p:spPr bwMode="auto">
              <a:xfrm>
                <a:off x="3112" y="1536"/>
                <a:ext cx="1352" cy="1008"/>
              </a:xfrm>
              <a:custGeom>
                <a:avLst/>
                <a:gdLst>
                  <a:gd name="T0" fmla="*/ 200 w 1352"/>
                  <a:gd name="T1" fmla="*/ 0 h 1008"/>
                  <a:gd name="T2" fmla="*/ 56 w 1352"/>
                  <a:gd name="T3" fmla="*/ 96 h 1008"/>
                  <a:gd name="T4" fmla="*/ 56 w 1352"/>
                  <a:gd name="T5" fmla="*/ 288 h 1008"/>
                  <a:gd name="T6" fmla="*/ 392 w 1352"/>
                  <a:gd name="T7" fmla="*/ 480 h 1008"/>
                  <a:gd name="T8" fmla="*/ 1352 w 1352"/>
                  <a:gd name="T9" fmla="*/ 1008 h 1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2"/>
                  <a:gd name="T16" fmla="*/ 0 h 1008"/>
                  <a:gd name="T17" fmla="*/ 1352 w 1352"/>
                  <a:gd name="T18" fmla="*/ 1008 h 1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2" h="1008">
                    <a:moveTo>
                      <a:pt x="200" y="0"/>
                    </a:moveTo>
                    <a:cubicBezTo>
                      <a:pt x="140" y="24"/>
                      <a:pt x="80" y="48"/>
                      <a:pt x="56" y="96"/>
                    </a:cubicBezTo>
                    <a:cubicBezTo>
                      <a:pt x="32" y="144"/>
                      <a:pt x="0" y="224"/>
                      <a:pt x="56" y="288"/>
                    </a:cubicBezTo>
                    <a:cubicBezTo>
                      <a:pt x="112" y="352"/>
                      <a:pt x="176" y="360"/>
                      <a:pt x="392" y="480"/>
                    </a:cubicBezTo>
                    <a:cubicBezTo>
                      <a:pt x="608" y="600"/>
                      <a:pt x="1168" y="904"/>
                      <a:pt x="1352" y="1008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miter lim="800000"/>
                <a:headEnd/>
                <a:tailEnd type="arrow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5" name="Line 27"/>
            <p:cNvSpPr>
              <a:spLocks noChangeAspect="1" noChangeShapeType="1"/>
            </p:cNvSpPr>
            <p:nvPr/>
          </p:nvSpPr>
          <p:spPr bwMode="auto">
            <a:xfrm flipH="1" flipV="1">
              <a:off x="4892" y="2223"/>
              <a:ext cx="278" cy="279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28"/>
            <p:cNvSpPr>
              <a:spLocks noChangeAspect="1" noChangeShapeType="1"/>
            </p:cNvSpPr>
            <p:nvPr/>
          </p:nvSpPr>
          <p:spPr bwMode="auto">
            <a:xfrm flipV="1">
              <a:off x="3863" y="2585"/>
              <a:ext cx="306" cy="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29"/>
            <p:cNvSpPr>
              <a:spLocks noChangeAspect="1" noChangeShapeType="1"/>
            </p:cNvSpPr>
            <p:nvPr/>
          </p:nvSpPr>
          <p:spPr bwMode="auto">
            <a:xfrm flipV="1">
              <a:off x="4169" y="2474"/>
              <a:ext cx="306" cy="11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31" name="フッター プレースホルダー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63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Acceptable</a:t>
            </a:r>
            <a:r>
              <a:rPr kumimoji="1" lang="en-US" altLang="ja-JP" dirty="0" smtClean="0"/>
              <a:t> Beam Power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662" y="1092058"/>
            <a:ext cx="8759724" cy="526429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Acceptance of each component for high power beam</a:t>
            </a:r>
          </a:p>
          <a:p>
            <a:pPr lvl="1"/>
            <a:r>
              <a:rPr lang="en-US" altLang="ja-JP" b="1" dirty="0" smtClean="0">
                <a:solidFill>
                  <a:srgbClr val="0000FF"/>
                </a:solidFill>
              </a:rPr>
              <a:t>Target</a:t>
            </a:r>
          </a:p>
          <a:p>
            <a:pPr lvl="2"/>
            <a:r>
              <a:rPr lang="en-US" altLang="ja-JP" dirty="0" smtClean="0"/>
              <a:t>Mechanical</a:t>
            </a:r>
            <a:r>
              <a:rPr kumimoji="1" lang="en-US" altLang="ja-JP" dirty="0" smtClean="0"/>
              <a:t>:  </a:t>
            </a:r>
            <a:r>
              <a:rPr lang="en-US" altLang="ja-JP" b="1" dirty="0" smtClean="0">
                <a:solidFill>
                  <a:srgbClr val="000000"/>
                </a:solidFill>
              </a:rPr>
              <a:t>0.75</a:t>
            </a:r>
            <a:r>
              <a:rPr kumimoji="1" lang="en-US" altLang="ja-JP" b="1" dirty="0" smtClean="0">
                <a:solidFill>
                  <a:srgbClr val="000000"/>
                </a:solidFill>
              </a:rPr>
              <a:t>MW</a:t>
            </a:r>
            <a:endParaRPr kumimoji="1" lang="en-US" altLang="ja-JP" b="1" dirty="0" smtClean="0">
              <a:solidFill>
                <a:srgbClr val="000000"/>
              </a:solidFill>
            </a:endParaRPr>
          </a:p>
          <a:p>
            <a:pPr lvl="2"/>
            <a:r>
              <a:rPr lang="en-US" altLang="ja-JP" dirty="0" smtClean="0"/>
              <a:t>Cooling:  </a:t>
            </a:r>
            <a:r>
              <a:rPr lang="en-US" altLang="ja-JP" b="1" dirty="0" smtClean="0">
                <a:solidFill>
                  <a:srgbClr val="000000"/>
                </a:solidFill>
              </a:rPr>
              <a:t>0.75</a:t>
            </a:r>
            <a:r>
              <a:rPr lang="en-US" altLang="ja-JP" b="1" dirty="0" smtClean="0">
                <a:solidFill>
                  <a:srgbClr val="000000"/>
                </a:solidFill>
              </a:rPr>
              <a:t>MW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b="1" dirty="0" smtClean="0">
                <a:solidFill>
                  <a:srgbClr val="0000FF"/>
                </a:solidFill>
              </a:rPr>
              <a:t>Horn</a:t>
            </a:r>
          </a:p>
          <a:p>
            <a:pPr lvl="2"/>
            <a:r>
              <a:rPr lang="en-US" altLang="ja-JP" dirty="0" smtClean="0"/>
              <a:t>Cooling for conductors: </a:t>
            </a:r>
            <a:r>
              <a:rPr lang="en-US" altLang="ja-JP" b="1" dirty="0" smtClean="0">
                <a:solidFill>
                  <a:srgbClr val="000000"/>
                </a:solidFill>
              </a:rPr>
              <a:t>1.85MW</a:t>
            </a:r>
          </a:p>
          <a:p>
            <a:pPr lvl="2"/>
            <a:r>
              <a:rPr lang="en-US" altLang="ja-JP" dirty="0" smtClean="0"/>
              <a:t>Cooling for </a:t>
            </a:r>
            <a:r>
              <a:rPr lang="en-US" altLang="ja-JP" dirty="0" err="1" smtClean="0"/>
              <a:t>striplines</a:t>
            </a:r>
            <a:r>
              <a:rPr lang="en-US" altLang="ja-JP" dirty="0" smtClean="0"/>
              <a:t>: </a:t>
            </a:r>
            <a:r>
              <a:rPr lang="en-US" altLang="ja-JP" b="1" dirty="0" smtClean="0">
                <a:solidFill>
                  <a:srgbClr val="000000"/>
                </a:solidFill>
              </a:rPr>
              <a:t>0.4MW</a:t>
            </a:r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0.75MW </a:t>
            </a:r>
            <a:r>
              <a:rPr lang="en-US" altLang="ja-JP" dirty="0" smtClean="0">
                <a:sym typeface="Wingdings"/>
              </a:rPr>
              <a:t>(2014~)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Hydrogen production: </a:t>
            </a:r>
            <a:r>
              <a:rPr lang="en-US" altLang="ja-JP" b="1" dirty="0" smtClean="0">
                <a:solidFill>
                  <a:srgbClr val="000000"/>
                </a:solidFill>
              </a:rPr>
              <a:t>0.3MW</a:t>
            </a:r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&gt;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1MW 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(2014~)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2"/>
            <a:r>
              <a:rPr lang="en-US" altLang="ja-JP" dirty="0" smtClean="0"/>
              <a:t>Power supply: </a:t>
            </a:r>
            <a:r>
              <a:rPr lang="en-US" altLang="ja-JP" b="1" dirty="0" smtClean="0">
                <a:solidFill>
                  <a:srgbClr val="000000"/>
                </a:solidFill>
              </a:rPr>
              <a:t>0.4Hz, 250kA 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1Hz,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320kA 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(2014~)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b="1" dirty="0" smtClean="0">
                <a:solidFill>
                  <a:srgbClr val="0000FF"/>
                </a:solidFill>
              </a:rPr>
              <a:t>He vessel, Decay Volume &amp; Beam Dump</a:t>
            </a:r>
          </a:p>
          <a:p>
            <a:pPr lvl="2"/>
            <a:r>
              <a:rPr lang="en-US" altLang="ja-JP" dirty="0" smtClean="0"/>
              <a:t>Cooling:  </a:t>
            </a:r>
            <a:r>
              <a:rPr lang="en-US" altLang="ja-JP" b="1" dirty="0" smtClean="0">
                <a:solidFill>
                  <a:srgbClr val="000000"/>
                </a:solidFill>
              </a:rPr>
              <a:t>4MW</a:t>
            </a:r>
            <a:r>
              <a:rPr lang="en-US" altLang="ja-JP" dirty="0" smtClean="0">
                <a:solidFill>
                  <a:srgbClr val="000000"/>
                </a:solidFill>
              </a:rPr>
              <a:t>(HV&amp;DV), </a:t>
            </a:r>
            <a:r>
              <a:rPr lang="en-US" altLang="ja-JP" b="1" dirty="0" smtClean="0">
                <a:solidFill>
                  <a:srgbClr val="000000"/>
                </a:solidFill>
              </a:rPr>
              <a:t>3MW</a:t>
            </a:r>
            <a:r>
              <a:rPr lang="en-US" altLang="ja-JP" dirty="0" smtClean="0"/>
              <a:t>(BD)</a:t>
            </a:r>
          </a:p>
          <a:p>
            <a:pPr lvl="1"/>
            <a:r>
              <a:rPr lang="en-US" altLang="ja-JP" b="1" dirty="0" smtClean="0">
                <a:solidFill>
                  <a:srgbClr val="0000FF"/>
                </a:solidFill>
              </a:rPr>
              <a:t>Facility</a:t>
            </a:r>
          </a:p>
          <a:p>
            <a:pPr lvl="2"/>
            <a:r>
              <a:rPr lang="en-US" altLang="ja-JP" dirty="0" smtClean="0"/>
              <a:t>Water disposal:  </a:t>
            </a:r>
            <a:r>
              <a:rPr lang="en-US" altLang="ja-JP" b="1" dirty="0" smtClean="0">
                <a:solidFill>
                  <a:srgbClr val="000000"/>
                </a:solidFill>
              </a:rPr>
              <a:t>0.5MW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2MW 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(2016 or 2017~)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2"/>
            <a:r>
              <a:rPr lang="en-US" altLang="ja-JP" dirty="0"/>
              <a:t>R</a:t>
            </a:r>
            <a:r>
              <a:rPr lang="en-US" altLang="ja-JP" dirty="0" smtClean="0"/>
              <a:t>adio-active air:  </a:t>
            </a:r>
            <a:r>
              <a:rPr lang="en-US" altLang="ja-JP" b="1" dirty="0" smtClean="0">
                <a:solidFill>
                  <a:srgbClr val="000000"/>
                </a:solidFill>
              </a:rPr>
              <a:t>0.5MW</a:t>
            </a:r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&gt; </a:t>
            </a:r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1MW 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(2014~)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57838" y="1638364"/>
            <a:ext cx="4833242" cy="1323439"/>
          </a:xfrm>
          <a:prstGeom prst="rect">
            <a:avLst/>
          </a:prstGeom>
          <a:solidFill>
            <a:srgbClr val="FCBD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/>
                <a:cs typeface="Times New Roman"/>
              </a:rPr>
              <a:t>Graphite material is supposed to withstand up to ~1.5MW, when optimization of design including beam size, horn shape, cooling, </a:t>
            </a:r>
            <a:r>
              <a:rPr kumimoji="1" lang="en-US" altLang="ja-JP" sz="2000" dirty="0" err="1" smtClean="0">
                <a:latin typeface="Times New Roman"/>
                <a:cs typeface="Times New Roman"/>
              </a:rPr>
              <a:t>etc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 </a:t>
            </a:r>
            <a:r>
              <a:rPr lang="en-US" altLang="ja-JP" sz="2000" dirty="0" smtClean="0">
                <a:latin typeface="Times New Roman"/>
                <a:cs typeface="Times New Roman"/>
              </a:rPr>
              <a:t>is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 done.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916022" y="2152221"/>
            <a:ext cx="306536" cy="317541"/>
          </a:xfrm>
          <a:prstGeom prst="rightArrow">
            <a:avLst/>
          </a:prstGeom>
          <a:solidFill>
            <a:srgbClr val="FCBDF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86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J-PARC neutrino </a:t>
            </a:r>
            <a:r>
              <a:rPr kumimoji="1" lang="en-US" altLang="ja-JP" dirty="0" err="1" smtClean="0"/>
              <a:t>beamline</a:t>
            </a:r>
            <a:r>
              <a:rPr kumimoji="1" lang="en-US" altLang="ja-JP" dirty="0" smtClean="0"/>
              <a:t> is designed for 750kW beam</a:t>
            </a:r>
          </a:p>
          <a:p>
            <a:r>
              <a:rPr lang="en-US" altLang="ja-JP" dirty="0" smtClean="0"/>
              <a:t>J-PARC accelerator </a:t>
            </a:r>
            <a:r>
              <a:rPr lang="en-US" altLang="ja-JP" dirty="0" smtClean="0"/>
              <a:t>aims to </a:t>
            </a:r>
            <a:r>
              <a:rPr lang="en-US" altLang="ja-JP" dirty="0" smtClean="0"/>
              <a:t>achieve </a:t>
            </a:r>
            <a:r>
              <a:rPr lang="en-US" altLang="ja-JP" dirty="0" smtClean="0"/>
              <a:t>750kW </a:t>
            </a:r>
            <a:r>
              <a:rPr lang="en-US" altLang="ja-JP" dirty="0" smtClean="0"/>
              <a:t>beam with </a:t>
            </a:r>
            <a:r>
              <a:rPr lang="en-US" altLang="ja-JP" dirty="0" smtClean="0"/>
              <a:t>1Hz </a:t>
            </a:r>
            <a:r>
              <a:rPr lang="en-US" altLang="ja-JP" dirty="0" smtClean="0"/>
              <a:t>operation.</a:t>
            </a:r>
            <a:endParaRPr lang="en-US" altLang="ja-JP" dirty="0" smtClean="0"/>
          </a:p>
          <a:p>
            <a:r>
              <a:rPr lang="en-US" altLang="ja-JP" dirty="0" smtClean="0"/>
              <a:t>There are some devices which limit </a:t>
            </a:r>
            <a:r>
              <a:rPr lang="en-US" altLang="ja-JP" dirty="0" smtClean="0"/>
              <a:t>acceptable beam power.</a:t>
            </a:r>
            <a:endParaRPr lang="en-US" altLang="ja-JP" dirty="0" smtClean="0"/>
          </a:p>
          <a:p>
            <a:r>
              <a:rPr lang="en-US" altLang="ja-JP" dirty="0"/>
              <a:t>S</a:t>
            </a:r>
            <a:r>
              <a:rPr lang="en-US" altLang="ja-JP" dirty="0" smtClean="0"/>
              <a:t>everal upgrades are planed to </a:t>
            </a:r>
            <a:r>
              <a:rPr lang="en-US" altLang="ja-JP" dirty="0" smtClean="0"/>
              <a:t>accept</a:t>
            </a:r>
            <a:r>
              <a:rPr lang="en-US" altLang="ja-JP" dirty="0" smtClean="0"/>
              <a:t> </a:t>
            </a:r>
            <a:r>
              <a:rPr lang="en-US" altLang="ja-JP" dirty="0" smtClean="0"/>
              <a:t>750kW beam</a:t>
            </a:r>
            <a:r>
              <a:rPr lang="en-US" altLang="ja-JP" dirty="0" smtClean="0"/>
              <a:t>.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91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Neutrino Facility</a:t>
            </a:r>
            <a:endParaRPr kumimoji="1" lang="ja-JP" altLang="en-US" dirty="0"/>
          </a:p>
        </p:txBody>
      </p:sp>
      <p:grpSp>
        <p:nvGrpSpPr>
          <p:cNvPr id="7" name="グループ化 52"/>
          <p:cNvGrpSpPr/>
          <p:nvPr/>
        </p:nvGrpSpPr>
        <p:grpSpPr>
          <a:xfrm>
            <a:off x="76266" y="1024694"/>
            <a:ext cx="6916770" cy="5976664"/>
            <a:chOff x="179511" y="476671"/>
            <a:chExt cx="6916770" cy="5976664"/>
          </a:xfrm>
        </p:grpSpPr>
        <p:pic>
          <p:nvPicPr>
            <p:cNvPr id="8" name="Picture 7" descr="C:\Users\Ishida\Documents\コンファレンス\120723-NuFact12\figures\googlemap-jparc-ovr2.jpg"/>
            <p:cNvPicPr>
              <a:picLocks noChangeAspect="1" noChangeArrowheads="1"/>
            </p:cNvPicPr>
            <p:nvPr/>
          </p:nvPicPr>
          <p:blipFill>
            <a:blip r:embed="rId2" cstate="print"/>
            <a:srcRect l="22664" t="-172" r="9810" b="12864"/>
            <a:stretch>
              <a:fillRect/>
            </a:stretch>
          </p:blipFill>
          <p:spPr bwMode="auto">
            <a:xfrm rot="10800000">
              <a:off x="179511" y="476671"/>
              <a:ext cx="6916770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8"/>
            <p:cNvSpPr txBox="1"/>
            <p:nvPr/>
          </p:nvSpPr>
          <p:spPr bwMode="auto">
            <a:xfrm>
              <a:off x="2699792" y="1556791"/>
              <a:ext cx="757238" cy="5232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Beam</a:t>
              </a:r>
            </a:p>
            <a:p>
              <a:pPr algn="ctr">
                <a:defRPr/>
              </a:pPr>
              <a:r>
                <a:rPr lang="en-US" altLang="ja-JP" sz="1400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Dump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 bwMode="auto">
            <a:xfrm rot="1837358">
              <a:off x="5175349" y="3534302"/>
              <a:ext cx="168535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Primary</a:t>
              </a:r>
            </a:p>
            <a:p>
              <a:pPr algn="ctr">
                <a:defRPr/>
              </a:pPr>
              <a:r>
                <a:rPr lang="en-US" altLang="ja-JP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Beam-line</a:t>
              </a:r>
              <a:endParaRPr lang="ja-JP" alt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1" name="直線矢印コネクタ 31"/>
            <p:cNvCxnSpPr>
              <a:cxnSpLocks noChangeShapeType="1"/>
            </p:cNvCxnSpPr>
            <p:nvPr/>
          </p:nvCxnSpPr>
          <p:spPr bwMode="auto">
            <a:xfrm>
              <a:off x="6372200" y="5085183"/>
              <a:ext cx="468236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 type="oval" w="med" len="med"/>
            </a:ln>
          </p:spPr>
        </p:cxnSp>
        <p:sp>
          <p:nvSpPr>
            <p:cNvPr id="12" name="テキスト ボックス 11"/>
            <p:cNvSpPr txBox="1"/>
            <p:nvPr/>
          </p:nvSpPr>
          <p:spPr bwMode="auto">
            <a:xfrm>
              <a:off x="5220072" y="4869159"/>
              <a:ext cx="1152128" cy="52322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Extraction</a:t>
              </a:r>
            </a:p>
            <a:p>
              <a:pPr algn="ctr">
                <a:defRPr/>
              </a:pPr>
              <a:r>
                <a:rPr lang="en-US" altLang="ja-JP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Point</a:t>
              </a:r>
              <a:endParaRPr lang="ja-JP" alt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3" name="直線矢印コネクタ 33"/>
            <p:cNvCxnSpPr>
              <a:cxnSpLocks noChangeShapeType="1"/>
            </p:cNvCxnSpPr>
            <p:nvPr/>
          </p:nvCxnSpPr>
          <p:spPr bwMode="auto">
            <a:xfrm flipH="1">
              <a:off x="4788027" y="2564903"/>
              <a:ext cx="576061" cy="687264"/>
            </a:xfrm>
            <a:prstGeom prst="straightConnector1">
              <a:avLst/>
            </a:prstGeom>
            <a:noFill/>
            <a:ln w="12700" algn="ctr">
              <a:solidFill>
                <a:srgbClr val="FF5050"/>
              </a:solidFill>
              <a:round/>
              <a:headEnd/>
              <a:tailEnd type="oval" w="med" len="med"/>
            </a:ln>
          </p:spPr>
        </p:cxnSp>
        <p:sp>
          <p:nvSpPr>
            <p:cNvPr id="14" name="テキスト ボックス 13"/>
            <p:cNvSpPr txBox="1"/>
            <p:nvPr/>
          </p:nvSpPr>
          <p:spPr bwMode="auto">
            <a:xfrm>
              <a:off x="1763688" y="1844823"/>
              <a:ext cx="10653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err="1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Muon</a:t>
              </a:r>
              <a:endParaRPr lang="en-US" altLang="ja-JP" sz="1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defRPr/>
              </a:pPr>
              <a:r>
                <a:rPr lang="en-US" altLang="ja-JP" sz="1400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Monitors</a:t>
              </a:r>
            </a:p>
          </p:txBody>
        </p:sp>
        <p:cxnSp>
          <p:nvCxnSpPr>
            <p:cNvPr id="15" name="直線矢印コネクタ 44"/>
            <p:cNvCxnSpPr>
              <a:cxnSpLocks noChangeShapeType="1"/>
            </p:cNvCxnSpPr>
            <p:nvPr/>
          </p:nvCxnSpPr>
          <p:spPr bwMode="auto">
            <a:xfrm>
              <a:off x="3204024" y="3645023"/>
              <a:ext cx="1584000" cy="0"/>
            </a:xfrm>
            <a:prstGeom prst="straightConnector1">
              <a:avLst/>
            </a:prstGeom>
            <a:noFill/>
            <a:ln w="9525" algn="ctr">
              <a:solidFill>
                <a:srgbClr val="FFC000"/>
              </a:solidFill>
              <a:round/>
              <a:headEnd type="diamond" w="med" len="med"/>
              <a:tailEnd type="diamond" w="med" len="med"/>
            </a:ln>
          </p:spPr>
        </p:cxnSp>
        <p:sp>
          <p:nvSpPr>
            <p:cNvPr id="16" name="テキスト ボックス 15"/>
            <p:cNvSpPr txBox="1"/>
            <p:nvPr/>
          </p:nvSpPr>
          <p:spPr bwMode="auto">
            <a:xfrm>
              <a:off x="3635896" y="3697286"/>
              <a:ext cx="700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110m</a:t>
              </a:r>
              <a:endParaRPr lang="ja-JP" alt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7" name="直線矢印コネクタ 46"/>
            <p:cNvCxnSpPr>
              <a:cxnSpLocks noChangeShapeType="1"/>
            </p:cNvCxnSpPr>
            <p:nvPr/>
          </p:nvCxnSpPr>
          <p:spPr bwMode="auto">
            <a:xfrm>
              <a:off x="899592" y="4005063"/>
              <a:ext cx="3888000" cy="0"/>
            </a:xfrm>
            <a:prstGeom prst="straightConnector1">
              <a:avLst/>
            </a:prstGeom>
            <a:noFill/>
            <a:ln w="9525" algn="ctr">
              <a:solidFill>
                <a:srgbClr val="FFC000"/>
              </a:solidFill>
              <a:round/>
              <a:headEnd type="diamond" w="med" len="med"/>
              <a:tailEnd type="diamond" w="med" len="med"/>
            </a:ln>
          </p:spPr>
        </p:cxnSp>
        <p:sp>
          <p:nvSpPr>
            <p:cNvPr id="18" name="テキスト ボックス 17"/>
            <p:cNvSpPr txBox="1"/>
            <p:nvPr/>
          </p:nvSpPr>
          <p:spPr bwMode="auto">
            <a:xfrm>
              <a:off x="2483768" y="4057326"/>
              <a:ext cx="700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280m</a:t>
              </a:r>
              <a:endParaRPr lang="ja-JP" alt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 bwMode="auto">
            <a:xfrm>
              <a:off x="216024" y="3428999"/>
              <a:ext cx="13316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4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295km</a:t>
              </a:r>
            </a:p>
            <a:p>
              <a:pPr>
                <a:defRPr/>
              </a:pPr>
              <a:r>
                <a:rPr lang="en-US" altLang="ja-JP" sz="14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To </a:t>
              </a:r>
              <a:r>
                <a:rPr lang="en-US" altLang="ja-JP" sz="1400" i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Kamioka</a:t>
              </a:r>
              <a:endParaRPr lang="ja-JP" altLang="en-US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 bwMode="auto">
            <a:xfrm rot="2954893">
              <a:off x="5953922" y="2775955"/>
              <a:ext cx="72648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Main</a:t>
              </a:r>
              <a:endParaRPr lang="ja-JP" alt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 bwMode="auto">
            <a:xfrm rot="3352015">
              <a:off x="6371615" y="3355380"/>
              <a:ext cx="69923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Ring</a:t>
              </a:r>
              <a:endParaRPr lang="ja-JP" alt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22" name="直線コネクタ 82"/>
            <p:cNvCxnSpPr>
              <a:cxnSpLocks noChangeShapeType="1"/>
            </p:cNvCxnSpPr>
            <p:nvPr/>
          </p:nvCxnSpPr>
          <p:spPr bwMode="auto">
            <a:xfrm flipH="1">
              <a:off x="179512" y="3284983"/>
              <a:ext cx="3672000" cy="36000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prstDash val="sysDot"/>
              <a:round/>
              <a:headEnd/>
              <a:tailEnd type="arrow" w="med" len="med"/>
            </a:ln>
          </p:spPr>
        </p:cxnSp>
        <p:sp>
          <p:nvSpPr>
            <p:cNvPr id="23" name="テキスト ボックス 22"/>
            <p:cNvSpPr txBox="1"/>
            <p:nvPr/>
          </p:nvSpPr>
          <p:spPr bwMode="auto">
            <a:xfrm>
              <a:off x="5148063" y="2060847"/>
              <a:ext cx="10081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Target</a:t>
              </a:r>
            </a:p>
            <a:p>
              <a:pPr algn="ctr">
                <a:defRPr/>
              </a:pPr>
              <a:r>
                <a:rPr lang="en-US" altLang="ja-JP" sz="1400" dirty="0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Horns</a:t>
              </a:r>
            </a:p>
          </p:txBody>
        </p:sp>
        <p:cxnSp>
          <p:nvCxnSpPr>
            <p:cNvPr id="24" name="直線矢印コネクタ 33"/>
            <p:cNvCxnSpPr>
              <a:cxnSpLocks noChangeShapeType="1"/>
              <a:stCxn id="35" idx="2"/>
            </p:cNvCxnSpPr>
            <p:nvPr/>
          </p:nvCxnSpPr>
          <p:spPr bwMode="auto">
            <a:xfrm flipH="1">
              <a:off x="899592" y="2439471"/>
              <a:ext cx="144017" cy="875552"/>
            </a:xfrm>
            <a:prstGeom prst="straightConnector1">
              <a:avLst/>
            </a:prstGeom>
            <a:noFill/>
            <a:ln w="12700" algn="ctr">
              <a:solidFill>
                <a:srgbClr val="FF5050"/>
              </a:solidFill>
              <a:round/>
              <a:headEnd/>
              <a:tailEnd type="oval" w="med" len="med"/>
            </a:ln>
          </p:spPr>
        </p:cxnSp>
        <p:cxnSp>
          <p:nvCxnSpPr>
            <p:cNvPr id="25" name="直線矢印コネクタ 33"/>
            <p:cNvCxnSpPr>
              <a:cxnSpLocks noChangeShapeType="1"/>
            </p:cNvCxnSpPr>
            <p:nvPr/>
          </p:nvCxnSpPr>
          <p:spPr bwMode="auto">
            <a:xfrm flipH="1">
              <a:off x="4100023" y="2276871"/>
              <a:ext cx="251952" cy="720080"/>
            </a:xfrm>
            <a:prstGeom prst="straightConnector1">
              <a:avLst/>
            </a:prstGeom>
            <a:noFill/>
            <a:ln w="12700" algn="ctr">
              <a:solidFill>
                <a:srgbClr val="FF5050"/>
              </a:solidFill>
              <a:round/>
              <a:headEnd/>
              <a:tailEnd type="none" w="med" len="med"/>
            </a:ln>
          </p:spPr>
        </p:cxnSp>
        <p:sp>
          <p:nvSpPr>
            <p:cNvPr id="26" name="円弧 25"/>
            <p:cNvSpPr/>
            <p:nvPr/>
          </p:nvSpPr>
          <p:spPr>
            <a:xfrm>
              <a:off x="3923928" y="3284983"/>
              <a:ext cx="2880320" cy="3168352"/>
            </a:xfrm>
            <a:prstGeom prst="arc">
              <a:avLst>
                <a:gd name="adj1" fmla="val 16193672"/>
                <a:gd name="adj2" fmla="val 20869505"/>
              </a:avLst>
            </a:prstGeom>
            <a:ln w="28575">
              <a:solidFill>
                <a:srgbClr val="FF5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H="1">
              <a:off x="4860034" y="3253808"/>
              <a:ext cx="501140" cy="0"/>
            </a:xfrm>
            <a:prstGeom prst="straightConnector1">
              <a:avLst/>
            </a:prstGeom>
            <a:ln w="28575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 rot="1224435">
              <a:off x="5802356" y="305435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kumimoji="1" lang="ja-JP" altLang="en-US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H="1">
              <a:off x="4067944" y="3253805"/>
              <a:ext cx="64800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4116680" y="289376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endParaRPr kumimoji="1" lang="ja-JP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H="1">
              <a:off x="3275856" y="3253805"/>
              <a:ext cx="576064" cy="0"/>
            </a:xfrm>
            <a:prstGeom prst="straightConnector1">
              <a:avLst/>
            </a:prstGeom>
            <a:ln w="28575">
              <a:solidFill>
                <a:srgbClr val="00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3491880" y="28937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m</a:t>
              </a:r>
              <a:endParaRPr kumimoji="1" lang="ja-JP" alt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123728" y="2893765"/>
              <a:ext cx="31771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n</a:t>
              </a:r>
              <a:endPara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 bwMode="auto">
            <a:xfrm>
              <a:off x="3995936" y="1700807"/>
              <a:ext cx="10081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Decay</a:t>
              </a:r>
            </a:p>
            <a:p>
              <a:pPr algn="ctr">
                <a:defRPr/>
              </a:pPr>
              <a:r>
                <a:rPr lang="en-US" altLang="ja-JP" sz="1400" dirty="0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Volume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 bwMode="auto">
            <a:xfrm>
              <a:off x="467544" y="1700807"/>
              <a:ext cx="115212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Near Neutrino</a:t>
              </a:r>
            </a:p>
            <a:p>
              <a:pPr algn="ctr">
                <a:defRPr/>
              </a:pPr>
              <a:r>
                <a:rPr lang="en-US" altLang="ja-JP" sz="1400" dirty="0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Detectors</a:t>
              </a:r>
            </a:p>
          </p:txBody>
        </p:sp>
        <p:cxnSp>
          <p:nvCxnSpPr>
            <p:cNvPr id="36" name="直線矢印コネクタ 37"/>
            <p:cNvCxnSpPr>
              <a:cxnSpLocks noChangeShapeType="1"/>
              <a:stCxn id="9" idx="2"/>
            </p:cNvCxnSpPr>
            <p:nvPr/>
          </p:nvCxnSpPr>
          <p:spPr bwMode="auto">
            <a:xfrm>
              <a:off x="3078411" y="2080011"/>
              <a:ext cx="125437" cy="1204972"/>
            </a:xfrm>
            <a:prstGeom prst="straightConnector1">
              <a:avLst/>
            </a:prstGeom>
            <a:noFill/>
            <a:ln w="12700" algn="ctr">
              <a:solidFill>
                <a:srgbClr val="FF5050"/>
              </a:solidFill>
              <a:round/>
              <a:headEnd/>
              <a:tailEnd type="oval" w="med" len="med"/>
            </a:ln>
          </p:spPr>
        </p:cxnSp>
        <p:cxnSp>
          <p:nvCxnSpPr>
            <p:cNvPr id="37" name="直線矢印コネクタ 40"/>
            <p:cNvCxnSpPr>
              <a:cxnSpLocks noChangeShapeType="1"/>
            </p:cNvCxnSpPr>
            <p:nvPr/>
          </p:nvCxnSpPr>
          <p:spPr bwMode="auto">
            <a:xfrm>
              <a:off x="2483768" y="2276871"/>
              <a:ext cx="648072" cy="1008112"/>
            </a:xfrm>
            <a:prstGeom prst="straightConnector1">
              <a:avLst/>
            </a:prstGeom>
            <a:noFill/>
            <a:ln w="12700" algn="ctr">
              <a:solidFill>
                <a:srgbClr val="FF5050"/>
              </a:solidFill>
              <a:round/>
              <a:headEnd/>
              <a:tailEnd type="oval" w="med" len="med"/>
            </a:ln>
          </p:spPr>
        </p:cxnSp>
      </p:grpSp>
      <p:grpSp>
        <p:nvGrpSpPr>
          <p:cNvPr id="38" name="グループ化 43"/>
          <p:cNvGrpSpPr>
            <a:grpSpLocks/>
          </p:cNvGrpSpPr>
          <p:nvPr/>
        </p:nvGrpSpPr>
        <p:grpSpPr bwMode="auto">
          <a:xfrm rot="10800000">
            <a:off x="7380313" y="2333774"/>
            <a:ext cx="1603375" cy="2520950"/>
            <a:chOff x="165100" y="3187700"/>
            <a:chExt cx="1603375" cy="2520950"/>
          </a:xfrm>
        </p:grpSpPr>
        <p:pic>
          <p:nvPicPr>
            <p:cNvPr id="39" name="Picture 44" descr="C:\Users\Ishida\Documents\パンフレット\良く使う図版・写真\T2K鳥瞰図\J-PARC-GoogleEarth-s.jpg"/>
            <p:cNvPicPr>
              <a:picLocks noChangeAspect="1" noChangeArrowheads="1"/>
            </p:cNvPicPr>
            <p:nvPr/>
          </p:nvPicPr>
          <p:blipFill>
            <a:blip r:embed="rId3" cstate="print"/>
            <a:srcRect l="19453" t="22479" r="20715" b="16663"/>
            <a:stretch>
              <a:fillRect/>
            </a:stretch>
          </p:blipFill>
          <p:spPr bwMode="auto">
            <a:xfrm rot="5400000">
              <a:off x="-293687" y="3646487"/>
              <a:ext cx="2520950" cy="160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角丸四角形 44"/>
            <p:cNvSpPr>
              <a:spLocks noChangeArrowheads="1"/>
            </p:cNvSpPr>
            <p:nvPr/>
          </p:nvSpPr>
          <p:spPr bwMode="auto">
            <a:xfrm>
              <a:off x="669156" y="4052465"/>
              <a:ext cx="936000" cy="720000"/>
            </a:xfrm>
            <a:prstGeom prst="roundRect">
              <a:avLst>
                <a:gd name="adj" fmla="val 7764"/>
              </a:avLst>
            </a:prstGeom>
            <a:noFill/>
            <a:ln w="19050" algn="ctr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ja-JP" altLang="en-US" sz="2000">
                <a:latin typeface="Arial" pitchFamily="34" charset="0"/>
              </a:endParaRPr>
            </a:p>
          </p:txBody>
        </p:sp>
      </p:grp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29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Neutrino Beamline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782" y="814459"/>
            <a:ext cx="8759724" cy="5264292"/>
          </a:xfrm>
        </p:spPr>
        <p:txBody>
          <a:bodyPr/>
          <a:lstStyle/>
          <a:p>
            <a:r>
              <a:rPr lang="en-US" altLang="ja-JP" dirty="0" smtClean="0"/>
              <a:t>Conventional neutrino beam</a:t>
            </a:r>
          </a:p>
          <a:p>
            <a:pPr lvl="1"/>
            <a:r>
              <a:rPr lang="en-US" altLang="ja-JP" i="1" dirty="0"/>
              <a:t>p</a:t>
            </a:r>
            <a:r>
              <a:rPr lang="en-US" altLang="ja-JP" dirty="0" smtClean="0"/>
              <a:t> + C </a:t>
            </a:r>
            <a:r>
              <a:rPr lang="en-US" altLang="ja-JP" dirty="0" smtClean="0">
                <a:sym typeface="Wingdings"/>
              </a:rPr>
              <a:t>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altLang="ja-JP" baseline="30000" dirty="0" smtClean="0">
                <a:sym typeface="Wingdings"/>
              </a:rPr>
              <a:t>+</a:t>
            </a:r>
            <a:r>
              <a:rPr lang="en-US" altLang="ja-JP" dirty="0" smtClean="0">
                <a:sym typeface="Wingdings"/>
              </a:rPr>
              <a:t> 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altLang="ja-JP" baseline="30000" dirty="0" smtClean="0">
                <a:sym typeface="Wingdings"/>
              </a:rPr>
              <a:t>+</a:t>
            </a:r>
            <a:r>
              <a:rPr lang="en-US" altLang="ja-JP" dirty="0" smtClean="0">
                <a:sym typeface="Wingdings"/>
              </a:rPr>
              <a:t> +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altLang="ja-JP" baseline="-25000" dirty="0" smtClean="0">
                <a:latin typeface="Symbol" charset="2"/>
                <a:cs typeface="Symbol" charset="2"/>
                <a:sym typeface="Wingdings"/>
              </a:rPr>
              <a:t>m</a:t>
            </a:r>
            <a:endParaRPr lang="en-US" altLang="ja-JP" dirty="0" smtClean="0">
              <a:cs typeface="Times New Roman"/>
            </a:endParaRPr>
          </a:p>
          <a:p>
            <a:r>
              <a:rPr lang="en-US" altLang="ja-JP" dirty="0" smtClean="0"/>
              <a:t>Designed for T2K experiment</a:t>
            </a:r>
          </a:p>
          <a:p>
            <a:pPr lvl="1"/>
            <a:r>
              <a:rPr lang="en-US" altLang="ja-JP" dirty="0" smtClean="0"/>
              <a:t>High intensity beam</a:t>
            </a:r>
          </a:p>
          <a:p>
            <a:pPr lvl="2"/>
            <a:r>
              <a:rPr lang="en-US" altLang="ja-JP" b="1" dirty="0" smtClean="0">
                <a:solidFill>
                  <a:srgbClr val="FF0000"/>
                </a:solidFill>
              </a:rPr>
              <a:t>750kW</a:t>
            </a:r>
            <a:r>
              <a:rPr lang="en-US" altLang="ja-JP" dirty="0" smtClean="0"/>
              <a:t> proton beam (30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, 3.3x10</a:t>
            </a:r>
            <a:r>
              <a:rPr lang="en-US" altLang="ja-JP" baseline="30000" dirty="0" smtClean="0"/>
              <a:t>14</a:t>
            </a:r>
            <a:r>
              <a:rPr lang="en-US" altLang="ja-JP" dirty="0" smtClean="0"/>
              <a:t> protons/pulse)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</a:rPr>
              <a:t>Off-axis </a:t>
            </a:r>
            <a:r>
              <a:rPr lang="en-US" altLang="ja-JP" dirty="0" smtClean="0"/>
              <a:t>beam (2~2.5</a:t>
            </a:r>
            <a:r>
              <a:rPr lang="en-US" altLang="ja-JP" baseline="30000" dirty="0" smtClean="0"/>
              <a:t>o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smtClean="0">
                <a:solidFill>
                  <a:srgbClr val="0000FF"/>
                </a:solidFill>
              </a:rPr>
              <a:t>Narrow band beam </a:t>
            </a:r>
            <a:r>
              <a:rPr lang="en-US" altLang="ja-JP" dirty="0" smtClean="0"/>
              <a:t>~ 0.6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oscillation maximum</a:t>
            </a:r>
          </a:p>
          <a:p>
            <a:pPr lvl="1"/>
            <a:endParaRPr kumimoji="1" lang="en-US" altLang="ja-JP" dirty="0" smtClean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61" name="Picture 42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925" y="4696272"/>
            <a:ext cx="3191179" cy="192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2" name="Picture 4255" descr="図1"/>
          <p:cNvPicPr>
            <a:picLocks noChangeAspect="1" noChangeArrowheads="1"/>
          </p:cNvPicPr>
          <p:nvPr/>
        </p:nvPicPr>
        <p:blipFill>
          <a:blip r:embed="rId3" cstate="print"/>
          <a:srcRect b="34280"/>
          <a:stretch>
            <a:fillRect/>
          </a:stretch>
        </p:blipFill>
        <p:spPr bwMode="auto">
          <a:xfrm>
            <a:off x="251520" y="5056312"/>
            <a:ext cx="2088232" cy="1365560"/>
          </a:xfrm>
          <a:prstGeom prst="rect">
            <a:avLst/>
          </a:prstGeom>
          <a:noFill/>
        </p:spPr>
      </p:pic>
      <p:sp>
        <p:nvSpPr>
          <p:cNvPr id="564" name="テキスト ボックス 563"/>
          <p:cNvSpPr txBox="1"/>
          <p:nvPr/>
        </p:nvSpPr>
        <p:spPr>
          <a:xfrm>
            <a:off x="179512" y="4912296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1400" b="1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 -&gt; 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kumimoji="1" lang="en-US" altLang="ja-JP" sz="1400" b="1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 + 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kumimoji="1" lang="en-US" altLang="ja-JP" sz="1400" b="1" baseline="-25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+mj-lt"/>
              </a:rPr>
              <a:t> decay</a:t>
            </a:r>
            <a:endParaRPr kumimoji="1" lang="ja-JP" altLang="en-US" sz="1400" b="1" baseline="-25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69" name="Group 4849"/>
          <p:cNvGrpSpPr>
            <a:grpSpLocks/>
          </p:cNvGrpSpPr>
          <p:nvPr/>
        </p:nvGrpSpPr>
        <p:grpSpPr bwMode="auto">
          <a:xfrm>
            <a:off x="4786557" y="1596308"/>
            <a:ext cx="4397375" cy="1066800"/>
            <a:chOff x="2922" y="391"/>
            <a:chExt cx="2770" cy="672"/>
          </a:xfrm>
        </p:grpSpPr>
        <p:sp>
          <p:nvSpPr>
            <p:cNvPr id="570" name="Rectangle 4257"/>
            <p:cNvSpPr>
              <a:spLocks noChangeArrowheads="1"/>
            </p:cNvSpPr>
            <p:nvPr/>
          </p:nvSpPr>
          <p:spPr bwMode="auto">
            <a:xfrm>
              <a:off x="3471" y="831"/>
              <a:ext cx="343" cy="147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1" name="Rectangle 4258"/>
            <p:cNvSpPr>
              <a:spLocks noChangeArrowheads="1"/>
            </p:cNvSpPr>
            <p:nvPr/>
          </p:nvSpPr>
          <p:spPr bwMode="auto">
            <a:xfrm>
              <a:off x="3174" y="868"/>
              <a:ext cx="114" cy="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2" name="Rectangle 4259"/>
            <p:cNvSpPr>
              <a:spLocks noChangeArrowheads="1"/>
            </p:cNvSpPr>
            <p:nvPr/>
          </p:nvSpPr>
          <p:spPr bwMode="auto">
            <a:xfrm>
              <a:off x="3334" y="868"/>
              <a:ext cx="114" cy="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" name="Line 4260"/>
            <p:cNvSpPr>
              <a:spLocks noChangeShapeType="1"/>
            </p:cNvSpPr>
            <p:nvPr/>
          </p:nvSpPr>
          <p:spPr bwMode="auto">
            <a:xfrm>
              <a:off x="2922" y="904"/>
              <a:ext cx="25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4" name="Rectangle 4261"/>
            <p:cNvSpPr>
              <a:spLocks noChangeArrowheads="1"/>
            </p:cNvSpPr>
            <p:nvPr/>
          </p:nvSpPr>
          <p:spPr bwMode="auto">
            <a:xfrm>
              <a:off x="3126" y="887"/>
              <a:ext cx="46" cy="36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5" name="AutoShape 4262"/>
            <p:cNvSpPr>
              <a:spLocks noChangeArrowheads="1"/>
            </p:cNvSpPr>
            <p:nvPr/>
          </p:nvSpPr>
          <p:spPr bwMode="auto">
            <a:xfrm>
              <a:off x="5209" y="391"/>
              <a:ext cx="160" cy="331"/>
            </a:xfrm>
            <a:prstGeom prst="can">
              <a:avLst>
                <a:gd name="adj" fmla="val 517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6" name="Line 4263"/>
            <p:cNvSpPr>
              <a:spLocks noChangeShapeType="1"/>
            </p:cNvSpPr>
            <p:nvPr/>
          </p:nvSpPr>
          <p:spPr bwMode="auto">
            <a:xfrm flipV="1">
              <a:off x="3631" y="574"/>
              <a:ext cx="1647" cy="29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7" name="Freeform 4264"/>
            <p:cNvSpPr>
              <a:spLocks/>
            </p:cNvSpPr>
            <p:nvPr/>
          </p:nvSpPr>
          <p:spPr bwMode="auto">
            <a:xfrm>
              <a:off x="4316" y="743"/>
              <a:ext cx="8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11"/>
                </a:cxn>
                <a:cxn ang="0">
                  <a:pos x="10" y="213"/>
                </a:cxn>
              </a:cxnLst>
              <a:rect l="0" t="0" r="r" b="b"/>
              <a:pathLst>
                <a:path w="17" h="213">
                  <a:moveTo>
                    <a:pt x="0" y="0"/>
                  </a:moveTo>
                  <a:cubicBezTo>
                    <a:pt x="6" y="38"/>
                    <a:pt x="13" y="76"/>
                    <a:pt x="15" y="111"/>
                  </a:cubicBezTo>
                  <a:cubicBezTo>
                    <a:pt x="17" y="146"/>
                    <a:pt x="13" y="179"/>
                    <a:pt x="10" y="2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8" name="Text Box 4265"/>
            <p:cNvSpPr txBox="1">
              <a:spLocks noChangeArrowheads="1"/>
            </p:cNvSpPr>
            <p:nvPr/>
          </p:nvSpPr>
          <p:spPr bwMode="auto">
            <a:xfrm>
              <a:off x="4600" y="648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Symbol" pitchFamily="18" charset="2"/>
                </a:rPr>
                <a:t>q</a:t>
              </a:r>
            </a:p>
          </p:txBody>
        </p:sp>
        <p:sp>
          <p:nvSpPr>
            <p:cNvPr id="579" name="Text Box 4266"/>
            <p:cNvSpPr txBox="1">
              <a:spLocks noChangeArrowheads="1"/>
            </p:cNvSpPr>
            <p:nvPr/>
          </p:nvSpPr>
          <p:spPr bwMode="auto">
            <a:xfrm>
              <a:off x="2925" y="890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Times New Roman" pitchFamily="18" charset="0"/>
                </a:rPr>
                <a:t>Target</a:t>
              </a:r>
            </a:p>
          </p:txBody>
        </p:sp>
        <p:sp>
          <p:nvSpPr>
            <p:cNvPr id="580" name="Text Box 4267"/>
            <p:cNvSpPr txBox="1">
              <a:spLocks noChangeArrowheads="1"/>
            </p:cNvSpPr>
            <p:nvPr/>
          </p:nvSpPr>
          <p:spPr bwMode="auto">
            <a:xfrm>
              <a:off x="3152" y="710"/>
              <a:ext cx="3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Times New Roman" pitchFamily="18" charset="0"/>
                </a:rPr>
                <a:t>Horns</a:t>
              </a:r>
            </a:p>
          </p:txBody>
        </p:sp>
        <p:sp>
          <p:nvSpPr>
            <p:cNvPr id="581" name="Text Box 4268"/>
            <p:cNvSpPr txBox="1">
              <a:spLocks noChangeArrowheads="1"/>
            </p:cNvSpPr>
            <p:nvPr/>
          </p:nvSpPr>
          <p:spPr bwMode="auto">
            <a:xfrm>
              <a:off x="3471" y="652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itchFamily="18" charset="0"/>
                </a:rPr>
                <a:t>Decay Pipe</a:t>
              </a:r>
            </a:p>
          </p:txBody>
        </p:sp>
        <p:sp>
          <p:nvSpPr>
            <p:cNvPr id="582" name="Text Box 4269"/>
            <p:cNvSpPr txBox="1">
              <a:spLocks noChangeArrowheads="1"/>
            </p:cNvSpPr>
            <p:nvPr/>
          </p:nvSpPr>
          <p:spPr bwMode="auto">
            <a:xfrm>
              <a:off x="5371" y="426"/>
              <a:ext cx="3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sz="2000">
                  <a:latin typeface="Times New Roman" pitchFamily="18" charset="0"/>
                </a:rPr>
                <a:t>SK</a:t>
              </a:r>
              <a:endParaRPr lang="en-US" altLang="ja-JP" sz="2000">
                <a:latin typeface="Times New Roman" pitchFamily="18" charset="0"/>
              </a:endParaRPr>
            </a:p>
          </p:txBody>
        </p:sp>
        <p:sp>
          <p:nvSpPr>
            <p:cNvPr id="583" name="Line 4270"/>
            <p:cNvSpPr>
              <a:spLocks noChangeShapeType="1"/>
            </p:cNvSpPr>
            <p:nvPr/>
          </p:nvSpPr>
          <p:spPr bwMode="auto">
            <a:xfrm>
              <a:off x="2932" y="904"/>
              <a:ext cx="176" cy="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88" name="グループ化 69"/>
          <p:cNvGrpSpPr/>
          <p:nvPr/>
        </p:nvGrpSpPr>
        <p:grpSpPr>
          <a:xfrm>
            <a:off x="5724128" y="3180322"/>
            <a:ext cx="3384376" cy="3683593"/>
            <a:chOff x="5868144" y="3088085"/>
            <a:chExt cx="3240360" cy="3526843"/>
          </a:xfrm>
        </p:grpSpPr>
        <p:pic>
          <p:nvPicPr>
            <p:cNvPr id="58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382"/>
            <a:stretch>
              <a:fillRect/>
            </a:stretch>
          </p:blipFill>
          <p:spPr bwMode="auto">
            <a:xfrm>
              <a:off x="5868144" y="3093170"/>
              <a:ext cx="3240360" cy="352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0" name="下矢印 589"/>
            <p:cNvSpPr/>
            <p:nvPr/>
          </p:nvSpPr>
          <p:spPr bwMode="auto">
            <a:xfrm>
              <a:off x="6822195" y="3687047"/>
              <a:ext cx="138564" cy="277128"/>
            </a:xfrm>
            <a:prstGeom prst="downArrow">
              <a:avLst/>
            </a:prstGeom>
            <a:solidFill>
              <a:srgbClr val="FF9900"/>
            </a:solidFill>
            <a:ln w="9525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91" name="テキスト ボックス 590"/>
            <p:cNvSpPr txBox="1"/>
            <p:nvPr/>
          </p:nvSpPr>
          <p:spPr>
            <a:xfrm>
              <a:off x="6734048" y="3088085"/>
              <a:ext cx="919532" cy="44418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5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i="1" dirty="0" smtClean="0">
                  <a:solidFill>
                    <a:srgbClr val="FF9900"/>
                  </a:solidFill>
                  <a:latin typeface="小塚ゴシック Pro M" pitchFamily="34" charset="-128"/>
                  <a:ea typeface="小塚ゴシック Pro M" pitchFamily="34" charset="-128"/>
                </a:rPr>
                <a:t>Oscillation </a:t>
              </a:r>
            </a:p>
            <a:p>
              <a:pPr algn="ctr"/>
              <a:r>
                <a:rPr kumimoji="1" lang="en-US" altLang="ja-JP" sz="1200" i="1" dirty="0" smtClean="0">
                  <a:solidFill>
                    <a:srgbClr val="FF9900"/>
                  </a:solidFill>
                  <a:latin typeface="小塚ゴシック Pro M" pitchFamily="34" charset="-128"/>
                  <a:ea typeface="小塚ゴシック Pro M" pitchFamily="34" charset="-128"/>
                </a:rPr>
                <a:t>Maximum </a:t>
              </a:r>
              <a:endParaRPr kumimoji="1" lang="ja-JP" altLang="en-US" sz="1200" i="1" dirty="0">
                <a:solidFill>
                  <a:srgbClr val="FF9900"/>
                </a:solidFill>
                <a:latin typeface="小塚ゴシック Pro M" pitchFamily="34" charset="-128"/>
                <a:ea typeface="小塚ゴシック Pro M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13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Secondary Beamline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484"/>
            <a:ext cx="9144000" cy="409478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0310" y="5056272"/>
            <a:ext cx="65197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>
                <a:latin typeface="Times New Roman"/>
                <a:cs typeface="Times New Roman"/>
              </a:rPr>
              <a:t>Target Station (target and horns inside He vessel)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>
                <a:latin typeface="Times New Roman"/>
                <a:cs typeface="Times New Roman"/>
              </a:rPr>
              <a:t>Decay volume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>
                <a:latin typeface="Times New Roman"/>
                <a:cs typeface="Times New Roman"/>
              </a:rPr>
              <a:t>Beam dump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56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Target Station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7" name="グループ化 38"/>
          <p:cNvGrpSpPr>
            <a:grpSpLocks/>
          </p:cNvGrpSpPr>
          <p:nvPr/>
        </p:nvGrpSpPr>
        <p:grpSpPr bwMode="auto">
          <a:xfrm>
            <a:off x="179388" y="1106141"/>
            <a:ext cx="5586412" cy="4365625"/>
            <a:chOff x="1907704" y="1341438"/>
            <a:chExt cx="5585568" cy="4365625"/>
          </a:xfrm>
        </p:grpSpPr>
        <p:pic>
          <p:nvPicPr>
            <p:cNvPr id="8" name="Picture 2" descr="C:\Users\Ishida\Documents\JPARCnu\パンフレット\0908\SRC-Corr-090717\TS-se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613" y="1341438"/>
              <a:ext cx="5472112" cy="436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線矢印コネクタ 6"/>
            <p:cNvCxnSpPr>
              <a:cxnSpLocks noChangeShapeType="1"/>
            </p:cNvCxnSpPr>
            <p:nvPr/>
          </p:nvCxnSpPr>
          <p:spPr bwMode="auto">
            <a:xfrm flipV="1">
              <a:off x="2268538" y="5301208"/>
              <a:ext cx="4967287" cy="358775"/>
            </a:xfrm>
            <a:prstGeom prst="straightConnector1">
              <a:avLst/>
            </a:prstGeom>
            <a:noFill/>
            <a:ln w="19050" algn="ctr">
              <a:solidFill>
                <a:srgbClr val="FF99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" name="テキスト ボックス 7"/>
            <p:cNvSpPr txBox="1">
              <a:spLocks noChangeArrowheads="1"/>
            </p:cNvSpPr>
            <p:nvPr/>
          </p:nvSpPr>
          <p:spPr bwMode="auto">
            <a:xfrm rot="-255747">
              <a:off x="4299121" y="5185254"/>
              <a:ext cx="7665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C000"/>
                  </a:solidFill>
                  <a:latin typeface="Verdana" pitchFamily="34" charset="0"/>
                </a:rPr>
                <a:t>15.0m</a:t>
              </a:r>
              <a:endParaRPr lang="ja-JP" altLang="en-US" sz="1400">
                <a:solidFill>
                  <a:srgbClr val="FFC000"/>
                </a:solidFill>
                <a:latin typeface="Verdana" pitchFamily="34" charset="0"/>
              </a:endParaRPr>
            </a:p>
          </p:txBody>
        </p:sp>
        <p:cxnSp>
          <p:nvCxnSpPr>
            <p:cNvPr id="11" name="直線矢印コネクタ 10"/>
            <p:cNvCxnSpPr>
              <a:cxnSpLocks noChangeShapeType="1"/>
            </p:cNvCxnSpPr>
            <p:nvPr/>
          </p:nvCxnSpPr>
          <p:spPr bwMode="auto">
            <a:xfrm flipV="1">
              <a:off x="7235825" y="1484784"/>
              <a:ext cx="0" cy="3816350"/>
            </a:xfrm>
            <a:prstGeom prst="straightConnector1">
              <a:avLst/>
            </a:prstGeom>
            <a:noFill/>
            <a:ln w="19050" algn="ctr">
              <a:solidFill>
                <a:srgbClr val="FF99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2" name="テキスト ボックス 11"/>
            <p:cNvSpPr txBox="1">
              <a:spLocks noChangeArrowheads="1"/>
            </p:cNvSpPr>
            <p:nvPr/>
          </p:nvSpPr>
          <p:spPr bwMode="auto">
            <a:xfrm rot="-5400000">
              <a:off x="6956105" y="3094930"/>
              <a:ext cx="7665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C000"/>
                  </a:solidFill>
                  <a:latin typeface="Verdana" pitchFamily="34" charset="0"/>
                </a:rPr>
                <a:t>10.6m</a:t>
              </a:r>
              <a:endParaRPr lang="ja-JP" altLang="en-US" sz="1400">
                <a:solidFill>
                  <a:srgbClr val="FFC000"/>
                </a:solidFill>
                <a:latin typeface="Verdana" pitchFamily="34" charset="0"/>
              </a:endParaRPr>
            </a:p>
          </p:txBody>
        </p:sp>
        <p:cxnSp>
          <p:nvCxnSpPr>
            <p:cNvPr id="13" name="直線矢印コネクタ 15"/>
            <p:cNvCxnSpPr>
              <a:cxnSpLocks noChangeShapeType="1"/>
            </p:cNvCxnSpPr>
            <p:nvPr/>
          </p:nvCxnSpPr>
          <p:spPr bwMode="auto">
            <a:xfrm flipH="1" flipV="1">
              <a:off x="2627784" y="4005064"/>
              <a:ext cx="259556" cy="503856"/>
            </a:xfrm>
            <a:prstGeom prst="straightConnector1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 type="arrow" w="med" len="med"/>
            </a:ln>
          </p:spPr>
        </p:cxnSp>
        <p:sp>
          <p:nvSpPr>
            <p:cNvPr id="14" name="テキスト ボックス 16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971741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rgbClr val="FFC000"/>
                  </a:solidFill>
                  <a:latin typeface="Verdana" pitchFamily="34" charset="0"/>
                </a:rPr>
                <a:t>Baffle</a:t>
              </a:r>
            </a:p>
            <a:p>
              <a:r>
                <a:rPr lang="en-US" altLang="ja-JP" sz="1200" dirty="0">
                  <a:solidFill>
                    <a:srgbClr val="FFC000"/>
                  </a:solidFill>
                  <a:latin typeface="Verdana" pitchFamily="34" charset="0"/>
                </a:rPr>
                <a:t>Graphite</a:t>
              </a:r>
            </a:p>
            <a:p>
              <a:r>
                <a:rPr lang="en-US" altLang="ja-JP" sz="1200" dirty="0">
                  <a:solidFill>
                    <a:srgbClr val="FFC000"/>
                  </a:solidFill>
                  <a:latin typeface="Verdana" pitchFamily="34" charset="0"/>
                </a:rPr>
                <a:t>Collimator</a:t>
              </a:r>
            </a:p>
          </p:txBody>
        </p:sp>
        <p:sp>
          <p:nvSpPr>
            <p:cNvPr id="15" name="テキスト ボックス 17"/>
            <p:cNvSpPr txBox="1">
              <a:spLocks noChangeArrowheads="1"/>
            </p:cNvSpPr>
            <p:nvPr/>
          </p:nvSpPr>
          <p:spPr bwMode="auto">
            <a:xfrm>
              <a:off x="2843791" y="3141092"/>
              <a:ext cx="9042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C000"/>
                  </a:solidFill>
                  <a:latin typeface="Verdana" pitchFamily="34" charset="0"/>
                </a:rPr>
                <a:t>Horn-1</a:t>
              </a:r>
            </a:p>
          </p:txBody>
        </p:sp>
        <p:cxnSp>
          <p:nvCxnSpPr>
            <p:cNvPr id="16" name="直線矢印コネクタ 18"/>
            <p:cNvCxnSpPr>
              <a:cxnSpLocks noChangeShapeType="1"/>
            </p:cNvCxnSpPr>
            <p:nvPr/>
          </p:nvCxnSpPr>
          <p:spPr bwMode="auto">
            <a:xfrm flipH="1" flipV="1">
              <a:off x="3347770" y="4005188"/>
              <a:ext cx="287988" cy="504056"/>
            </a:xfrm>
            <a:prstGeom prst="straightConnector1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 type="arrow" w="med" len="med"/>
            </a:ln>
          </p:spPr>
        </p:cxnSp>
        <p:sp>
          <p:nvSpPr>
            <p:cNvPr id="17" name="正方形/長方形 23"/>
            <p:cNvSpPr>
              <a:spLocks noChangeArrowheads="1"/>
            </p:cNvSpPr>
            <p:nvPr/>
          </p:nvSpPr>
          <p:spPr bwMode="auto">
            <a:xfrm>
              <a:off x="3707756" y="3069084"/>
              <a:ext cx="903287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C000"/>
                  </a:solidFill>
                  <a:latin typeface="Verdana" pitchFamily="34" charset="0"/>
                </a:rPr>
                <a:t>Horn-2</a:t>
              </a:r>
              <a:endParaRPr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8" name="正方形/長方形 24"/>
            <p:cNvSpPr>
              <a:spLocks noChangeArrowheads="1"/>
            </p:cNvSpPr>
            <p:nvPr/>
          </p:nvSpPr>
          <p:spPr bwMode="auto">
            <a:xfrm>
              <a:off x="5868144" y="2898751"/>
              <a:ext cx="9048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C000"/>
                  </a:solidFill>
                  <a:latin typeface="Verdana" pitchFamily="34" charset="0"/>
                </a:rPr>
                <a:t>Horn-3</a:t>
              </a:r>
              <a:endParaRPr lang="ja-JP" altLang="en-US">
                <a:solidFill>
                  <a:srgbClr val="FFC000"/>
                </a:solidFill>
              </a:endParaRPr>
            </a:p>
          </p:txBody>
        </p:sp>
        <p:cxnSp>
          <p:nvCxnSpPr>
            <p:cNvPr id="19" name="直線矢印コネクタ 35"/>
            <p:cNvCxnSpPr>
              <a:cxnSpLocks noChangeShapeType="1"/>
            </p:cNvCxnSpPr>
            <p:nvPr/>
          </p:nvCxnSpPr>
          <p:spPr bwMode="auto">
            <a:xfrm>
              <a:off x="2123728" y="3068960"/>
              <a:ext cx="216247" cy="864865"/>
            </a:xfrm>
            <a:prstGeom prst="straightConnector1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 type="arrow" w="med" len="med"/>
            </a:ln>
          </p:spPr>
        </p:cxnSp>
        <p:sp>
          <p:nvSpPr>
            <p:cNvPr id="20" name="テキスト ボックス 37"/>
            <p:cNvSpPr txBox="1">
              <a:spLocks noChangeArrowheads="1"/>
            </p:cNvSpPr>
            <p:nvPr/>
          </p:nvSpPr>
          <p:spPr bwMode="auto">
            <a:xfrm>
              <a:off x="1907704" y="2636912"/>
              <a:ext cx="12602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FFC000"/>
                  </a:solidFill>
                  <a:latin typeface="Verdana" pitchFamily="34" charset="0"/>
                </a:rPr>
                <a:t>Beam window</a:t>
              </a:r>
            </a:p>
            <a:p>
              <a:r>
                <a:rPr lang="en-US" altLang="ja-JP" sz="1200">
                  <a:solidFill>
                    <a:srgbClr val="FFC000"/>
                  </a:solidFill>
                  <a:latin typeface="Verdana" pitchFamily="34" charset="0"/>
                </a:rPr>
                <a:t>Ti-alloy</a:t>
              </a:r>
            </a:p>
          </p:txBody>
        </p:sp>
        <p:cxnSp>
          <p:nvCxnSpPr>
            <p:cNvPr id="21" name="直線矢印コネクタ 39"/>
            <p:cNvCxnSpPr>
              <a:cxnSpLocks noChangeShapeType="1"/>
            </p:cNvCxnSpPr>
            <p:nvPr/>
          </p:nvCxnSpPr>
          <p:spPr bwMode="auto">
            <a:xfrm flipV="1">
              <a:off x="6372200" y="4626944"/>
              <a:ext cx="720081" cy="360039"/>
            </a:xfrm>
            <a:prstGeom prst="straightConnector1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 type="arrow" w="med" len="med"/>
            </a:ln>
          </p:spPr>
        </p:cxnSp>
        <p:sp>
          <p:nvSpPr>
            <p:cNvPr id="22" name="正方形/長方形 41"/>
            <p:cNvSpPr>
              <a:spLocks noChangeArrowheads="1"/>
            </p:cNvSpPr>
            <p:nvPr/>
          </p:nvSpPr>
          <p:spPr bwMode="auto">
            <a:xfrm>
              <a:off x="5868144" y="4770959"/>
              <a:ext cx="107433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C000"/>
                  </a:solidFill>
                  <a:latin typeface="Verdana" pitchFamily="34" charset="0"/>
                </a:rPr>
                <a:t>DV </a:t>
              </a:r>
            </a:p>
            <a:p>
              <a:r>
                <a:rPr lang="en-US" altLang="ja-JP" sz="1400">
                  <a:solidFill>
                    <a:srgbClr val="FFC000"/>
                  </a:solidFill>
                  <a:latin typeface="Verdana" pitchFamily="34" charset="0"/>
                </a:rPr>
                <a:t>collimator</a:t>
              </a:r>
              <a:endParaRPr lang="ja-JP" altLang="en-US" sz="1400">
                <a:solidFill>
                  <a:srgbClr val="FFC000"/>
                </a:solidFill>
              </a:endParaRPr>
            </a:p>
          </p:txBody>
        </p:sp>
        <p:pic>
          <p:nvPicPr>
            <p:cNvPr id="23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1376933"/>
              <a:ext cx="311289" cy="683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テキスト ボックス 38"/>
            <p:cNvSpPr txBox="1">
              <a:spLocks noChangeArrowheads="1"/>
            </p:cNvSpPr>
            <p:nvPr/>
          </p:nvSpPr>
          <p:spPr bwMode="auto">
            <a:xfrm rot="-255747">
              <a:off x="2424984" y="1415126"/>
              <a:ext cx="20168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>
                  <a:solidFill>
                    <a:srgbClr val="FFC000"/>
                  </a:solidFill>
                  <a:latin typeface="Verdana" pitchFamily="34" charset="0"/>
                </a:rPr>
                <a:t>Large flange, sealed with </a:t>
              </a:r>
            </a:p>
            <a:p>
              <a:r>
                <a:rPr lang="en-US" altLang="ja-JP" sz="1100">
                  <a:solidFill>
                    <a:srgbClr val="FFC000"/>
                  </a:solidFill>
                  <a:latin typeface="Verdana" pitchFamily="34" charset="0"/>
                </a:rPr>
                <a:t>Al plates, t= 120mm</a:t>
              </a:r>
              <a:endParaRPr lang="ja-JP" altLang="en-US" sz="1100">
                <a:solidFill>
                  <a:srgbClr val="FFC000"/>
                </a:solidFill>
                <a:latin typeface="Verdana" pitchFamily="34" charset="0"/>
              </a:endParaRPr>
            </a:p>
          </p:txBody>
        </p:sp>
      </p:grpSp>
      <p:sp>
        <p:nvSpPr>
          <p:cNvPr id="25" name="コンテンツ プレースホルダ 57"/>
          <p:cNvSpPr txBox="1">
            <a:spLocks/>
          </p:cNvSpPr>
          <p:nvPr/>
        </p:nvSpPr>
        <p:spPr>
          <a:xfrm>
            <a:off x="107950" y="5497166"/>
            <a:ext cx="6318727" cy="1081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b="1" i="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1800" dirty="0" smtClean="0"/>
              <a:t>3 horns / a baffle are placed inside He vessel</a:t>
            </a:r>
          </a:p>
          <a:p>
            <a:pPr>
              <a:defRPr/>
            </a:pPr>
            <a:r>
              <a:rPr lang="en-US" altLang="ja-JP" sz="1800" dirty="0" smtClean="0">
                <a:solidFill>
                  <a:schemeClr val="accent1">
                    <a:lumMod val="50000"/>
                  </a:schemeClr>
                </a:solidFill>
              </a:rPr>
              <a:t>Apparatus on the beam-line highly irradiated after beam. </a:t>
            </a:r>
            <a:endParaRPr lang="en-US" altLang="ja-JP" sz="1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altLang="ja-JP" sz="1800" dirty="0">
                <a:solidFill>
                  <a:srgbClr val="00B050"/>
                </a:solidFill>
              </a:rPr>
              <a:t>H</a:t>
            </a:r>
            <a:r>
              <a:rPr lang="en-US" altLang="ja-JP" sz="1800" dirty="0" smtClean="0">
                <a:solidFill>
                  <a:srgbClr val="00B050"/>
                </a:solidFill>
              </a:rPr>
              <a:t>andled by remote-controlled crane</a:t>
            </a:r>
            <a:r>
              <a:rPr lang="en-US" altLang="ja-JP" sz="1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ja-JP" altLang="en-US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テキスト ボックス 38"/>
          <p:cNvSpPr txBox="1">
            <a:spLocks noChangeArrowheads="1"/>
          </p:cNvSpPr>
          <p:nvPr/>
        </p:nvSpPr>
        <p:spPr bwMode="auto">
          <a:xfrm rot="21344253">
            <a:off x="2924175" y="1499841"/>
            <a:ext cx="933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>
                <a:solidFill>
                  <a:srgbClr val="FFC000"/>
                </a:solidFill>
                <a:latin typeface="Verdana" pitchFamily="34" charset="0"/>
              </a:rPr>
              <a:t>Service Pit</a:t>
            </a:r>
          </a:p>
        </p:txBody>
      </p:sp>
      <p:cxnSp>
        <p:nvCxnSpPr>
          <p:cNvPr id="27" name="直線矢印コネクタ 15"/>
          <p:cNvCxnSpPr>
            <a:cxnSpLocks noChangeShapeType="1"/>
          </p:cNvCxnSpPr>
          <p:nvPr/>
        </p:nvCxnSpPr>
        <p:spPr bwMode="auto">
          <a:xfrm flipH="1" flipV="1">
            <a:off x="1287463" y="3769966"/>
            <a:ext cx="260350" cy="501650"/>
          </a:xfrm>
          <a:prstGeom prst="straightConnector1">
            <a:avLst/>
          </a:prstGeom>
          <a:noFill/>
          <a:ln w="19050" algn="ctr">
            <a:solidFill>
              <a:srgbClr val="FF9900"/>
            </a:solidFill>
            <a:round/>
            <a:headEnd/>
            <a:tailEnd type="arrow" w="med" len="med"/>
          </a:ln>
        </p:spPr>
      </p:cxnSp>
      <p:sp>
        <p:nvSpPr>
          <p:cNvPr id="28" name="正方形/長方形 40"/>
          <p:cNvSpPr>
            <a:spLocks noChangeArrowheads="1"/>
          </p:cNvSpPr>
          <p:nvPr/>
        </p:nvSpPr>
        <p:spPr bwMode="auto">
          <a:xfrm>
            <a:off x="1331913" y="4271616"/>
            <a:ext cx="557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C000"/>
                </a:solidFill>
                <a:latin typeface="Verdana" pitchFamily="34" charset="0"/>
              </a:rPr>
              <a:t>OTR</a:t>
            </a:r>
            <a:endParaRPr lang="ja-JP" altLang="en-US" sz="1400"/>
          </a:p>
        </p:txBody>
      </p:sp>
      <p:sp>
        <p:nvSpPr>
          <p:cNvPr id="29" name="正方形/長方形 42"/>
          <p:cNvSpPr>
            <a:spLocks noChangeArrowheads="1"/>
          </p:cNvSpPr>
          <p:nvPr/>
        </p:nvSpPr>
        <p:spPr bwMode="auto">
          <a:xfrm>
            <a:off x="1763713" y="4252566"/>
            <a:ext cx="811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C000"/>
                </a:solidFill>
                <a:latin typeface="Verdana" pitchFamily="34" charset="0"/>
              </a:rPr>
              <a:t>Target </a:t>
            </a:r>
          </a:p>
        </p:txBody>
      </p:sp>
      <p:sp>
        <p:nvSpPr>
          <p:cNvPr id="30" name="右矢印 42"/>
          <p:cNvSpPr>
            <a:spLocks noChangeArrowheads="1"/>
          </p:cNvSpPr>
          <p:nvPr/>
        </p:nvSpPr>
        <p:spPr bwMode="auto">
          <a:xfrm>
            <a:off x="141288" y="3671541"/>
            <a:ext cx="395287" cy="71437"/>
          </a:xfrm>
          <a:prstGeom prst="rightArrow">
            <a:avLst>
              <a:gd name="adj1" fmla="val 50000"/>
              <a:gd name="adj2" fmla="val 50364"/>
            </a:avLst>
          </a:prstGeom>
          <a:solidFill>
            <a:srgbClr val="FFC000"/>
          </a:solidFill>
          <a:ln w="9525" algn="ctr">
            <a:solidFill>
              <a:srgbClr val="FF505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ja-JP" altLang="en-US">
              <a:latin typeface="Arial" pitchFamily="34" charset="0"/>
            </a:endParaRPr>
          </a:p>
        </p:txBody>
      </p:sp>
      <p:sp>
        <p:nvSpPr>
          <p:cNvPr id="31" name="正方形/長方形 43"/>
          <p:cNvSpPr>
            <a:spLocks noChangeArrowheads="1"/>
          </p:cNvSpPr>
          <p:nvPr/>
        </p:nvSpPr>
        <p:spPr bwMode="auto">
          <a:xfrm>
            <a:off x="-36513" y="3481041"/>
            <a:ext cx="587376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>
                <a:solidFill>
                  <a:srgbClr val="FFC000"/>
                </a:solidFill>
                <a:latin typeface="Verdana" pitchFamily="34" charset="0"/>
              </a:rPr>
              <a:t>Beam</a:t>
            </a:r>
            <a:endParaRPr lang="ja-JP" altLang="en-US" sz="1100"/>
          </a:p>
        </p:txBody>
      </p:sp>
      <p:pic>
        <p:nvPicPr>
          <p:cNvPr id="32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77" y="3643175"/>
            <a:ext cx="2430182" cy="323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77" y="241194"/>
            <a:ext cx="2430182" cy="323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5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Picture 8" descr="StreamlinesLFR"/>
          <p:cNvPicPr>
            <a:picLocks noChangeAspect="1" noChangeArrowheads="1"/>
          </p:cNvPicPr>
          <p:nvPr/>
        </p:nvPicPr>
        <p:blipFill>
          <a:blip r:embed="rId2" cstate="print"/>
          <a:srcRect t="6522" b="8696"/>
          <a:stretch>
            <a:fillRect/>
          </a:stretch>
        </p:blipFill>
        <p:spPr bwMode="auto">
          <a:xfrm>
            <a:off x="4694238" y="1012055"/>
            <a:ext cx="44148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683443" y="6302448"/>
            <a:ext cx="3528517" cy="325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b="1" i="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Remote maintenance  </a:t>
            </a:r>
          </a:p>
        </p:txBody>
      </p:sp>
      <p:grpSp>
        <p:nvGrpSpPr>
          <p:cNvPr id="9" name="グループ化 69"/>
          <p:cNvGrpSpPr>
            <a:grpSpLocks/>
          </p:cNvGrpSpPr>
          <p:nvPr/>
        </p:nvGrpSpPr>
        <p:grpSpPr bwMode="auto">
          <a:xfrm>
            <a:off x="179388" y="1010989"/>
            <a:ext cx="4270375" cy="1873250"/>
            <a:chOff x="179388" y="4508500"/>
            <a:chExt cx="4270375" cy="1873250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88" y="4586288"/>
              <a:ext cx="4270375" cy="179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692275" y="4508500"/>
              <a:ext cx="1808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26mm</a:t>
              </a:r>
              <a:r>
                <a:rPr lang="en-US" altLang="ja-JP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ea typeface="Verdana" pitchFamily="34" charset="0"/>
                  <a:cs typeface="Verdana" pitchFamily="34" charset="0"/>
                </a:rPr>
                <a:t>f </a:t>
              </a:r>
              <a:r>
                <a:rPr lang="en-US" altLang="ja-JP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x 910mm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771775" y="5589588"/>
              <a:ext cx="1482725" cy="47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kumimoji="0" lang="en-GB" altLang="ja-JP" sz="1600">
                  <a:solidFill>
                    <a:srgbClr val="CCCC00"/>
                  </a:solidFill>
                  <a:latin typeface="Verdana" pitchFamily="34" charset="0"/>
                </a:rPr>
                <a:t>Ti-6Al-4V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kumimoji="0" lang="en-GB" altLang="ja-JP" sz="1600">
                  <a:solidFill>
                    <a:srgbClr val="CCCC00"/>
                  </a:solidFill>
                  <a:latin typeface="Verdana" pitchFamily="34" charset="0"/>
                </a:rPr>
                <a:t>(0.3mmT)</a:t>
              </a:r>
              <a:endParaRPr kumimoji="0" lang="ja-JP" altLang="en-GB" sz="1600">
                <a:solidFill>
                  <a:srgbClr val="CCCC00"/>
                </a:solidFill>
                <a:latin typeface="Verdana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901825" y="4797425"/>
              <a:ext cx="194945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kumimoji="0" lang="en-GB" altLang="ja-JP" sz="1600">
                  <a:latin typeface="Verdana" pitchFamily="34" charset="0"/>
                </a:rPr>
                <a:t>Graphite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kumimoji="0" lang="en-GB" altLang="ja-JP" sz="1600">
                  <a:latin typeface="Verdana" pitchFamily="34" charset="0"/>
                </a:rPr>
                <a:t>IG-430U </a:t>
              </a:r>
              <a:endParaRPr kumimoji="0" lang="ja-JP" altLang="en-GB" sz="1600">
                <a:latin typeface="Verdana" pitchFamily="34" charset="0"/>
              </a:endParaRPr>
            </a:p>
          </p:txBody>
        </p:sp>
        <p:sp>
          <p:nvSpPr>
            <p:cNvPr id="14" name="Text Box 71"/>
            <p:cNvSpPr txBox="1">
              <a:spLocks noChangeArrowheads="1"/>
            </p:cNvSpPr>
            <p:nvPr/>
          </p:nvSpPr>
          <p:spPr bwMode="auto">
            <a:xfrm>
              <a:off x="2627313" y="6021387"/>
              <a:ext cx="17843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He-gas cooling </a:t>
              </a: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967288" y="6339705"/>
            <a:ext cx="417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ja-JP" sz="1400">
                <a:latin typeface="Symbol" pitchFamily="18" charset="2"/>
              </a:rPr>
              <a:t>D</a:t>
            </a:r>
            <a:r>
              <a:rPr kumimoji="0" lang="en-GB" altLang="ja-JP" sz="1400">
                <a:latin typeface="Verdana" pitchFamily="34" charset="0"/>
              </a:rPr>
              <a:t>T~200K ~7MPa (</a:t>
            </a:r>
            <a:r>
              <a:rPr kumimoji="0" lang="en-US" altLang="ja-JP" sz="1400">
                <a:latin typeface="Verdana" pitchFamily="34" charset="0"/>
              </a:rPr>
              <a:t>Tensile strength 3</a:t>
            </a:r>
            <a:r>
              <a:rPr kumimoji="0" lang="en-GB" altLang="ja-JP" sz="1400">
                <a:latin typeface="Verdana" pitchFamily="34" charset="0"/>
              </a:rPr>
              <a:t>7MPa) </a:t>
            </a:r>
            <a:endParaRPr kumimoji="0" lang="en-US" altLang="ja-JP" sz="1400">
              <a:latin typeface="Verdana" pitchFamily="34" charset="0"/>
            </a:endParaRPr>
          </a:p>
        </p:txBody>
      </p: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7335838" y="3040880"/>
            <a:ext cx="1700212" cy="1427163"/>
            <a:chOff x="1403" y="2992"/>
            <a:chExt cx="1138" cy="955"/>
          </a:xfrm>
        </p:grpSpPr>
        <p:pic>
          <p:nvPicPr>
            <p:cNvPr id="17" name="Picture 20" descr="target_nt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" y="2992"/>
              <a:ext cx="1138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 flipV="1">
              <a:off x="1742" y="3308"/>
              <a:ext cx="83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H="1" flipV="1">
              <a:off x="1776" y="3301"/>
              <a:ext cx="81" cy="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1778" y="3594"/>
              <a:ext cx="55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1817" y="3587"/>
              <a:ext cx="55" cy="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1716" y="3457"/>
              <a:ext cx="57" cy="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1844" y="3387"/>
              <a:ext cx="57" cy="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1935" y="3388"/>
              <a:ext cx="65" cy="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H="1" flipV="1">
              <a:off x="1814" y="3416"/>
              <a:ext cx="27" cy="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V="1">
              <a:off x="2046" y="3417"/>
              <a:ext cx="77" cy="1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 flipV="1">
              <a:off x="2180" y="3391"/>
              <a:ext cx="77" cy="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 flipV="1">
              <a:off x="2296" y="3366"/>
              <a:ext cx="77" cy="1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V="1">
              <a:off x="2412" y="3345"/>
              <a:ext cx="77" cy="1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 flipV="1">
              <a:off x="2062" y="3561"/>
              <a:ext cx="76" cy="1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 flipV="1">
              <a:off x="2189" y="3536"/>
              <a:ext cx="76" cy="1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V="1">
              <a:off x="2309" y="3511"/>
              <a:ext cx="76" cy="1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 flipV="1">
              <a:off x="2423" y="3490"/>
              <a:ext cx="77" cy="1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1723" y="3642"/>
              <a:ext cx="77" cy="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1859" y="3665"/>
              <a:ext cx="77" cy="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 flipV="1">
              <a:off x="1970" y="3602"/>
              <a:ext cx="52" cy="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1653" y="3430"/>
              <a:ext cx="2" cy="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>
              <a:off x="1646" y="3300"/>
              <a:ext cx="2" cy="6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 flipH="1" flipV="1">
              <a:off x="1671" y="3673"/>
              <a:ext cx="3" cy="6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 flipH="1" flipV="1">
              <a:off x="1677" y="3776"/>
              <a:ext cx="4" cy="6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 flipH="1" flipV="1">
              <a:off x="1765" y="3317"/>
              <a:ext cx="26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47"/>
            <p:cNvSpPr>
              <a:spLocks noChangeShapeType="1"/>
            </p:cNvSpPr>
            <p:nvPr/>
          </p:nvSpPr>
          <p:spPr bwMode="auto">
            <a:xfrm flipH="1">
              <a:off x="1833" y="3601"/>
              <a:ext cx="15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48"/>
            <p:cNvSpPr>
              <a:spLocks noChangeShapeType="1"/>
            </p:cNvSpPr>
            <p:nvPr/>
          </p:nvSpPr>
          <p:spPr bwMode="auto">
            <a:xfrm flipH="1">
              <a:off x="1806" y="3706"/>
              <a:ext cx="14" cy="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 flipH="1">
              <a:off x="1878" y="3579"/>
              <a:ext cx="73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 flipH="1">
              <a:off x="1990" y="3555"/>
              <a:ext cx="73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51"/>
            <p:cNvSpPr>
              <a:spLocks noChangeShapeType="1"/>
            </p:cNvSpPr>
            <p:nvPr/>
          </p:nvSpPr>
          <p:spPr bwMode="auto">
            <a:xfrm flipH="1">
              <a:off x="2112" y="3532"/>
              <a:ext cx="73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52"/>
            <p:cNvSpPr>
              <a:spLocks noChangeShapeType="1"/>
            </p:cNvSpPr>
            <p:nvPr/>
          </p:nvSpPr>
          <p:spPr bwMode="auto">
            <a:xfrm flipH="1">
              <a:off x="2219" y="3511"/>
              <a:ext cx="74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 flipH="1">
              <a:off x="2328" y="3491"/>
              <a:ext cx="73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54"/>
            <p:cNvSpPr>
              <a:spLocks noChangeShapeType="1"/>
            </p:cNvSpPr>
            <p:nvPr/>
          </p:nvSpPr>
          <p:spPr bwMode="auto">
            <a:xfrm flipH="1">
              <a:off x="1856" y="3475"/>
              <a:ext cx="74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55"/>
            <p:cNvSpPr>
              <a:spLocks noChangeShapeType="1"/>
            </p:cNvSpPr>
            <p:nvPr/>
          </p:nvSpPr>
          <p:spPr bwMode="auto">
            <a:xfrm flipH="1">
              <a:off x="1967" y="3455"/>
              <a:ext cx="73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 flipH="1">
              <a:off x="2080" y="3432"/>
              <a:ext cx="73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>
              <a:off x="2196" y="3411"/>
              <a:ext cx="73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58"/>
            <p:cNvSpPr>
              <a:spLocks noChangeShapeType="1"/>
            </p:cNvSpPr>
            <p:nvPr/>
          </p:nvSpPr>
          <p:spPr bwMode="auto">
            <a:xfrm flipH="1">
              <a:off x="2305" y="3387"/>
              <a:ext cx="73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59"/>
            <p:cNvSpPr>
              <a:spLocks noChangeShapeType="1"/>
            </p:cNvSpPr>
            <p:nvPr/>
          </p:nvSpPr>
          <p:spPr bwMode="auto">
            <a:xfrm flipH="1">
              <a:off x="2425" y="3364"/>
              <a:ext cx="73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 flipH="1">
              <a:off x="2441" y="3469"/>
              <a:ext cx="73" cy="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6" name="Group 68"/>
          <p:cNvGrpSpPr>
            <a:grpSpLocks/>
          </p:cNvGrpSpPr>
          <p:nvPr/>
        </p:nvGrpSpPr>
        <p:grpSpPr bwMode="auto">
          <a:xfrm>
            <a:off x="4616450" y="4493443"/>
            <a:ext cx="4438650" cy="1760537"/>
            <a:chOff x="2908" y="2811"/>
            <a:chExt cx="2796" cy="1109"/>
          </a:xfrm>
        </p:grpSpPr>
        <p:pic>
          <p:nvPicPr>
            <p:cNvPr id="57" name="Picture 65"/>
            <p:cNvPicPr>
              <a:picLocks noChangeAspect="1" noChangeArrowheads="1"/>
            </p:cNvPicPr>
            <p:nvPr/>
          </p:nvPicPr>
          <p:blipFill>
            <a:blip r:embed="rId5" cstate="print"/>
            <a:srcRect l="-1279" b="20268"/>
            <a:stretch>
              <a:fillRect/>
            </a:stretch>
          </p:blipFill>
          <p:spPr bwMode="auto">
            <a:xfrm>
              <a:off x="2908" y="2854"/>
              <a:ext cx="2796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64"/>
            <p:cNvSpPr txBox="1">
              <a:spLocks noChangeArrowheads="1"/>
            </p:cNvSpPr>
            <p:nvPr/>
          </p:nvSpPr>
          <p:spPr bwMode="auto">
            <a:xfrm>
              <a:off x="3470" y="3339"/>
              <a:ext cx="5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5050"/>
                  </a:solidFill>
                  <a:latin typeface="Verdana" pitchFamily="34" charset="0"/>
                </a:rPr>
                <a:t>736</a:t>
              </a:r>
              <a:r>
                <a:rPr lang="en-US" altLang="ja-JP" sz="1600" baseline="30000">
                  <a:solidFill>
                    <a:srgbClr val="FF5050"/>
                  </a:solidFill>
                  <a:latin typeface="Verdana" pitchFamily="34" charset="0"/>
                </a:rPr>
                <a:t>o</a:t>
              </a:r>
              <a:r>
                <a:rPr lang="en-US" altLang="ja-JP" sz="1600">
                  <a:solidFill>
                    <a:srgbClr val="FF5050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59" name="Text Box 66"/>
            <p:cNvSpPr txBox="1">
              <a:spLocks noChangeArrowheads="1"/>
            </p:cNvSpPr>
            <p:nvPr/>
          </p:nvSpPr>
          <p:spPr bwMode="auto">
            <a:xfrm>
              <a:off x="3213" y="2811"/>
              <a:ext cx="238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Verdana" pitchFamily="34" charset="0"/>
                </a:rPr>
                <a:t>30GeV-750kW</a:t>
              </a:r>
              <a:r>
                <a:rPr lang="ja-JP" altLang="en-US" sz="1600">
                  <a:latin typeface="Verdana" pitchFamily="34" charset="0"/>
                </a:rPr>
                <a:t> </a:t>
              </a:r>
              <a:r>
                <a:rPr lang="en-US" altLang="ja-JP" sz="1600">
                  <a:latin typeface="Verdana" pitchFamily="34" charset="0"/>
                </a:rPr>
                <a:t>(~20kW</a:t>
              </a:r>
              <a:r>
                <a:rPr lang="ja-JP" altLang="en-US" sz="1600">
                  <a:latin typeface="Verdana" pitchFamily="34" charset="0"/>
                </a:rPr>
                <a:t> </a:t>
              </a:r>
              <a:r>
                <a:rPr lang="en-US" altLang="ja-JP" sz="1600">
                  <a:latin typeface="Verdana" pitchFamily="34" charset="0"/>
                </a:rPr>
                <a:t>heat load) </a:t>
              </a:r>
            </a:p>
          </p:txBody>
        </p:sp>
      </p:grpSp>
      <p:sp>
        <p:nvSpPr>
          <p:cNvPr id="60" name="Text Box 71"/>
          <p:cNvSpPr txBox="1">
            <a:spLocks noChangeArrowheads="1"/>
          </p:cNvSpPr>
          <p:nvPr/>
        </p:nvSpPr>
        <p:spPr bwMode="auto">
          <a:xfrm>
            <a:off x="6124575" y="1062855"/>
            <a:ext cx="1438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CFX analyses 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5724525" y="1372418"/>
            <a:ext cx="14509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ja-JP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9Nm</a:t>
            </a:r>
            <a:r>
              <a:rPr lang="en-US" altLang="ja-JP" sz="1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</a:t>
            </a:r>
            <a:r>
              <a:rPr lang="en-US" altLang="ja-JP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/min </a:t>
            </a:r>
          </a:p>
          <a:p>
            <a:pPr>
              <a:defRPr/>
            </a:pPr>
            <a:r>
              <a:rPr lang="en-US" altLang="ja-JP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(v=200m/s)</a:t>
            </a:r>
            <a:endParaRPr lang="en-US" altLang="ja-JP" sz="1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2" name="テキスト ボックス 69"/>
          <p:cNvSpPr txBox="1">
            <a:spLocks noChangeArrowheads="1"/>
          </p:cNvSpPr>
          <p:nvPr/>
        </p:nvSpPr>
        <p:spPr bwMode="auto">
          <a:xfrm>
            <a:off x="5435600" y="4828405"/>
            <a:ext cx="341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rgbClr val="0070C0"/>
                </a:solidFill>
                <a:latin typeface="Verdana" pitchFamily="34" charset="0"/>
              </a:rPr>
              <a:t>Conductivity 140</a:t>
            </a:r>
            <a:r>
              <a:rPr lang="en-US" altLang="ja-JP" sz="120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</a:t>
            </a:r>
            <a:r>
              <a:rPr lang="en-US" altLang="ja-JP" sz="1200">
                <a:solidFill>
                  <a:srgbClr val="0070C0"/>
                </a:solidFill>
                <a:latin typeface="Verdana" pitchFamily="34" charset="0"/>
              </a:rPr>
              <a:t>20W/mK(rad. damage)</a:t>
            </a:r>
            <a:endParaRPr lang="ja-JP" altLang="en-US" sz="1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63" name="右矢印 60"/>
          <p:cNvSpPr>
            <a:spLocks noChangeArrowheads="1"/>
          </p:cNvSpPr>
          <p:nvPr/>
        </p:nvSpPr>
        <p:spPr bwMode="auto">
          <a:xfrm rot="2020327">
            <a:off x="7050088" y="1813743"/>
            <a:ext cx="360362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rgbClr val="92D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ja-JP" altLang="en-US">
              <a:latin typeface="Arial" pitchFamily="34" charset="0"/>
            </a:endParaRPr>
          </a:p>
        </p:txBody>
      </p:sp>
      <p:pic>
        <p:nvPicPr>
          <p:cNvPr id="64" name="Picture 1" descr="C:\Users\Ishida\Documents\パンフレット\0908\SRC\p6-target-R0014319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027932"/>
            <a:ext cx="4302035" cy="3226526"/>
          </a:xfrm>
          <a:prstGeom prst="rect">
            <a:avLst/>
          </a:prstGeom>
          <a:noFill/>
        </p:spPr>
      </p:pic>
      <p:sp>
        <p:nvSpPr>
          <p:cNvPr id="65" name="Text Box 71"/>
          <p:cNvSpPr txBox="1">
            <a:spLocks noChangeArrowheads="1"/>
          </p:cNvSpPr>
          <p:nvPr/>
        </p:nvSpPr>
        <p:spPr bwMode="auto">
          <a:xfrm>
            <a:off x="1186057" y="629409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ja-JP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15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Magnetic Horns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390" y="1076568"/>
            <a:ext cx="8759724" cy="526429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Aluminum alloy conductor (A6061-T6)</a:t>
            </a:r>
          </a:p>
          <a:p>
            <a:pPr lvl="1"/>
            <a:r>
              <a:rPr lang="en-US" altLang="ja-JP" dirty="0" smtClean="0"/>
              <a:t>Double cylinder (inner: t3mm, outer: t10mm)</a:t>
            </a:r>
          </a:p>
          <a:p>
            <a:pPr lvl="1"/>
            <a:r>
              <a:rPr kumimoji="1" lang="en-US" altLang="ja-JP" dirty="0" smtClean="0"/>
              <a:t>Tensile strength: 310MPa </a:t>
            </a:r>
            <a:r>
              <a:rPr kumimoji="1" lang="en-US" altLang="ja-JP" dirty="0" smtClean="0">
                <a:sym typeface="Wingdings"/>
              </a:rPr>
              <a:t> </a:t>
            </a:r>
            <a:r>
              <a:rPr kumimoji="1" lang="en-US" altLang="ja-JP" dirty="0" smtClean="0">
                <a:solidFill>
                  <a:srgbClr val="0000FF"/>
                </a:solidFill>
                <a:sym typeface="Wingdings"/>
              </a:rPr>
              <a:t>95MPa after 5x10</a:t>
            </a:r>
            <a:r>
              <a:rPr kumimoji="1" lang="en-US" altLang="ja-JP" baseline="30000" dirty="0" smtClean="0">
                <a:solidFill>
                  <a:srgbClr val="0000FF"/>
                </a:solidFill>
                <a:sym typeface="Wingdings"/>
              </a:rPr>
              <a:t>8</a:t>
            </a:r>
            <a:r>
              <a:rPr kumimoji="1" lang="en-US" altLang="ja-JP" dirty="0" smtClean="0">
                <a:solidFill>
                  <a:srgbClr val="0000FF"/>
                </a:solidFill>
                <a:sym typeface="Wingdings"/>
              </a:rPr>
              <a:t> cycle</a:t>
            </a:r>
          </a:p>
          <a:p>
            <a:pPr lvl="1"/>
            <a:r>
              <a:rPr lang="en-US" altLang="ja-JP" dirty="0" smtClean="0">
                <a:sym typeface="Wingdings"/>
              </a:rPr>
              <a:t>25MPa allowable stress (taking into account corrosion)</a:t>
            </a:r>
          </a:p>
          <a:p>
            <a:pPr lvl="1"/>
            <a:r>
              <a:rPr kumimoji="1" lang="en-US" altLang="ja-JP" dirty="0" smtClean="0">
                <a:sym typeface="Wingdings"/>
              </a:rPr>
              <a:t>Safety factor ~ 2</a:t>
            </a:r>
          </a:p>
          <a:p>
            <a:r>
              <a:rPr lang="en-US" altLang="ja-JP" dirty="0"/>
              <a:t>320kA pulsed current (rated)</a:t>
            </a:r>
          </a:p>
          <a:p>
            <a:pPr lvl="1"/>
            <a:r>
              <a:rPr lang="en-US" altLang="ja-JP" dirty="0"/>
              <a:t>2.1 T (max.) </a:t>
            </a:r>
            <a:r>
              <a:rPr lang="en-US" altLang="ja-JP" dirty="0" err="1" smtClean="0"/>
              <a:t>toroidal</a:t>
            </a:r>
            <a:r>
              <a:rPr lang="en-US" altLang="ja-JP" dirty="0" smtClean="0"/>
              <a:t> </a:t>
            </a:r>
            <a:r>
              <a:rPr lang="en-US" altLang="ja-JP" dirty="0"/>
              <a:t>field</a:t>
            </a:r>
          </a:p>
          <a:p>
            <a:pPr lvl="1"/>
            <a:r>
              <a:rPr lang="en-US" altLang="ja-JP" dirty="0"/>
              <a:t>2~3ms pulse width</a:t>
            </a:r>
          </a:p>
          <a:p>
            <a:pPr lvl="1"/>
            <a:r>
              <a:rPr lang="en-US" altLang="ja-JP" dirty="0"/>
              <a:t>0.4Hz rep. rate </a:t>
            </a:r>
            <a:r>
              <a:rPr lang="en-US" altLang="ja-JP" dirty="0">
                <a:sym typeface="Wingdings"/>
              </a:rPr>
              <a:t> </a:t>
            </a:r>
            <a:r>
              <a:rPr lang="en-US" altLang="ja-JP" dirty="0">
                <a:solidFill>
                  <a:srgbClr val="FF0000"/>
                </a:solidFill>
                <a:sym typeface="Wingdings"/>
              </a:rPr>
              <a:t>1 Hz for 750kW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>
                <a:sym typeface="Wingdings"/>
              </a:rPr>
              <a:t>Water cooled</a:t>
            </a:r>
          </a:p>
          <a:p>
            <a:pPr lvl="1"/>
            <a:r>
              <a:rPr kumimoji="1" lang="en-US" altLang="ja-JP" dirty="0" smtClean="0">
                <a:sym typeface="Wingdings"/>
              </a:rPr>
              <a:t>Total heat load: 25kJ @ 750kW</a:t>
            </a:r>
          </a:p>
          <a:p>
            <a:pPr lvl="2"/>
            <a:r>
              <a:rPr lang="en-US" altLang="ja-JP" dirty="0" smtClean="0">
                <a:sym typeface="Wingdings"/>
              </a:rPr>
              <a:t>15kJ (beam) + 10kJ (Joule)</a:t>
            </a:r>
          </a:p>
          <a:p>
            <a:pPr lvl="1"/>
            <a:r>
              <a:rPr kumimoji="1" lang="en-US" altLang="ja-JP" dirty="0" smtClean="0">
                <a:sym typeface="Wingdings"/>
              </a:rPr>
              <a:t>Spraying water to inner conductor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2013/11/12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NNN2013, Kavli IPMU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EED7-03DE-D841-A012-7108D23BA4B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Picture 15" descr="horn1"/>
          <p:cNvPicPr>
            <a:picLocks noChangeAspect="1" noChangeArrowheads="1"/>
          </p:cNvPicPr>
          <p:nvPr/>
        </p:nvPicPr>
        <p:blipFill rotWithShape="1">
          <a:blip r:embed="rId2"/>
          <a:srcRect l="6253"/>
          <a:stretch/>
        </p:blipFill>
        <p:spPr bwMode="auto">
          <a:xfrm>
            <a:off x="5188634" y="3244528"/>
            <a:ext cx="3955366" cy="3316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952816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2118</Words>
  <Application>Microsoft Macintosh PowerPoint</Application>
  <PresentationFormat>画面に合わせる (4:3)</PresentationFormat>
  <Paragraphs>569</Paragraphs>
  <Slides>31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ホワイト</vt:lpstr>
      <vt:lpstr>Future Neutrino Beam in J-PARC</vt:lpstr>
      <vt:lpstr>Contents</vt:lpstr>
      <vt:lpstr>J-PARC</vt:lpstr>
      <vt:lpstr>Neutrino Facility</vt:lpstr>
      <vt:lpstr>Neutrino Beamline</vt:lpstr>
      <vt:lpstr>Secondary Beamline</vt:lpstr>
      <vt:lpstr>Target Station</vt:lpstr>
      <vt:lpstr>Target</vt:lpstr>
      <vt:lpstr>Magnetic Horns</vt:lpstr>
      <vt:lpstr>Decay Volume &amp; Beam Dump</vt:lpstr>
      <vt:lpstr>Operation History</vt:lpstr>
      <vt:lpstr>Contents</vt:lpstr>
      <vt:lpstr>Linac Upgrade</vt:lpstr>
      <vt:lpstr>MR Upgrade</vt:lpstr>
      <vt:lpstr>MR Upgrade</vt:lpstr>
      <vt:lpstr>MR Upgrade Timeline</vt:lpstr>
      <vt:lpstr>Contents</vt:lpstr>
      <vt:lpstr>Acceptable Beam Power</vt:lpstr>
      <vt:lpstr>Hydrogen Production in Horn</vt:lpstr>
      <vt:lpstr>Hydrogen Production in Horn</vt:lpstr>
      <vt:lpstr>Hydrogen Production in Horn</vt:lpstr>
      <vt:lpstr>Horn Power Supply</vt:lpstr>
      <vt:lpstr>Disposal of Radio-active Water</vt:lpstr>
      <vt:lpstr>Disposal of Radio-active Water</vt:lpstr>
      <vt:lpstr>Radio-active Air</vt:lpstr>
      <vt:lpstr>Radio-active Air</vt:lpstr>
      <vt:lpstr>Air Tightness Improvement</vt:lpstr>
      <vt:lpstr>Radio-active Air</vt:lpstr>
      <vt:lpstr>Radio-active Air</vt:lpstr>
      <vt:lpstr>Acceptable Beam Power</vt:lpstr>
      <vt:lpstr>Summary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Sekiguchi Tetsuro</dc:creator>
  <cp:lastModifiedBy>Sekiguchi Tetsuro</cp:lastModifiedBy>
  <cp:revision>74</cp:revision>
  <dcterms:created xsi:type="dcterms:W3CDTF">2013-11-05T20:24:09Z</dcterms:created>
  <dcterms:modified xsi:type="dcterms:W3CDTF">2013-11-12T03:06:40Z</dcterms:modified>
</cp:coreProperties>
</file>