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2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5" r:id="rId4"/>
    <p:sldMasterId id="2147483697" r:id="rId5"/>
    <p:sldMasterId id="2147483723" r:id="rId6"/>
    <p:sldMasterId id="2147483800" r:id="rId7"/>
    <p:sldMasterId id="2147483812" r:id="rId8"/>
    <p:sldMasterId id="2147483826" r:id="rId9"/>
    <p:sldMasterId id="2147483852" r:id="rId10"/>
    <p:sldMasterId id="2147483864" r:id="rId11"/>
    <p:sldMasterId id="2147483876" r:id="rId12"/>
    <p:sldMasterId id="2147483888" r:id="rId13"/>
  </p:sldMasterIdLst>
  <p:notesMasterIdLst>
    <p:notesMasterId r:id="rId70"/>
  </p:notesMasterIdLst>
  <p:sldIdLst>
    <p:sldId id="256" r:id="rId14"/>
    <p:sldId id="332" r:id="rId15"/>
    <p:sldId id="259" r:id="rId16"/>
    <p:sldId id="281" r:id="rId17"/>
    <p:sldId id="293" r:id="rId18"/>
    <p:sldId id="390" r:id="rId19"/>
    <p:sldId id="391" r:id="rId20"/>
    <p:sldId id="392" r:id="rId21"/>
    <p:sldId id="304" r:id="rId22"/>
    <p:sldId id="308" r:id="rId23"/>
    <p:sldId id="309" r:id="rId24"/>
    <p:sldId id="306" r:id="rId25"/>
    <p:sldId id="310" r:id="rId26"/>
    <p:sldId id="311" r:id="rId27"/>
    <p:sldId id="393" r:id="rId28"/>
    <p:sldId id="314" r:id="rId29"/>
    <p:sldId id="411" r:id="rId30"/>
    <p:sldId id="315" r:id="rId31"/>
    <p:sldId id="316" r:id="rId32"/>
    <p:sldId id="317" r:id="rId33"/>
    <p:sldId id="318" r:id="rId34"/>
    <p:sldId id="319" r:id="rId35"/>
    <p:sldId id="282" r:id="rId36"/>
    <p:sldId id="402" r:id="rId37"/>
    <p:sldId id="412" r:id="rId38"/>
    <p:sldId id="376" r:id="rId39"/>
    <p:sldId id="385" r:id="rId40"/>
    <p:sldId id="399" r:id="rId41"/>
    <p:sldId id="381" r:id="rId42"/>
    <p:sldId id="413" r:id="rId43"/>
    <p:sldId id="414" r:id="rId44"/>
    <p:sldId id="378" r:id="rId45"/>
    <p:sldId id="322" r:id="rId46"/>
    <p:sldId id="398" r:id="rId47"/>
    <p:sldId id="323" r:id="rId48"/>
    <p:sldId id="324" r:id="rId49"/>
    <p:sldId id="341" r:id="rId50"/>
    <p:sldId id="291" r:id="rId51"/>
    <p:sldId id="436" r:id="rId52"/>
    <p:sldId id="417" r:id="rId53"/>
    <p:sldId id="418" r:id="rId54"/>
    <p:sldId id="419" r:id="rId55"/>
    <p:sldId id="437" r:id="rId56"/>
    <p:sldId id="421" r:id="rId57"/>
    <p:sldId id="422" r:id="rId58"/>
    <p:sldId id="423" r:id="rId59"/>
    <p:sldId id="425" r:id="rId60"/>
    <p:sldId id="426" r:id="rId61"/>
    <p:sldId id="427" r:id="rId62"/>
    <p:sldId id="428" r:id="rId63"/>
    <p:sldId id="429" r:id="rId64"/>
    <p:sldId id="430" r:id="rId65"/>
    <p:sldId id="431" r:id="rId66"/>
    <p:sldId id="405" r:id="rId67"/>
    <p:sldId id="406" r:id="rId68"/>
    <p:sldId id="408" r:id="rId69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0" autoAdjust="0"/>
    <p:restoredTop sz="94660"/>
  </p:normalViewPr>
  <p:slideViewPr>
    <p:cSldViewPr>
      <p:cViewPr varScale="1">
        <p:scale>
          <a:sx n="72" d="100"/>
          <a:sy n="72" d="100"/>
        </p:scale>
        <p:origin x="-11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25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63" Type="http://schemas.openxmlformats.org/officeDocument/2006/relationships/slide" Target="slides/slide50.xml"/><Relationship Id="rId68" Type="http://schemas.openxmlformats.org/officeDocument/2006/relationships/slide" Target="slides/slide55.xml"/><Relationship Id="rId7" Type="http://schemas.openxmlformats.org/officeDocument/2006/relationships/slideMaster" Target="slideMasters/slideMaster7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66" Type="http://schemas.openxmlformats.org/officeDocument/2006/relationships/slide" Target="slides/slide53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61" Type="http://schemas.openxmlformats.org/officeDocument/2006/relationships/slide" Target="slides/slide4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slide" Target="slides/slide47.xml"/><Relationship Id="rId65" Type="http://schemas.openxmlformats.org/officeDocument/2006/relationships/slide" Target="slides/slide52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64" Type="http://schemas.openxmlformats.org/officeDocument/2006/relationships/slide" Target="slides/slide51.xml"/><Relationship Id="rId69" Type="http://schemas.openxmlformats.org/officeDocument/2006/relationships/slide" Target="slides/slide5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Relationship Id="rId67" Type="http://schemas.openxmlformats.org/officeDocument/2006/relationships/slide" Target="slides/slide54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slide" Target="slides/slide49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13" Type="http://schemas.openxmlformats.org/officeDocument/2006/relationships/image" Target="../media/image74.wmf"/><Relationship Id="rId3" Type="http://schemas.openxmlformats.org/officeDocument/2006/relationships/image" Target="../media/image64.wmf"/><Relationship Id="rId7" Type="http://schemas.openxmlformats.org/officeDocument/2006/relationships/image" Target="../media/image68.wmf"/><Relationship Id="rId12" Type="http://schemas.openxmlformats.org/officeDocument/2006/relationships/image" Target="../media/image73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11" Type="http://schemas.openxmlformats.org/officeDocument/2006/relationships/image" Target="../media/image72.wmf"/><Relationship Id="rId5" Type="http://schemas.openxmlformats.org/officeDocument/2006/relationships/image" Target="../media/image66.wmf"/><Relationship Id="rId15" Type="http://schemas.openxmlformats.org/officeDocument/2006/relationships/image" Target="../media/image76.wmf"/><Relationship Id="rId10" Type="http://schemas.openxmlformats.org/officeDocument/2006/relationships/image" Target="../media/image71.wmf"/><Relationship Id="rId4" Type="http://schemas.openxmlformats.org/officeDocument/2006/relationships/image" Target="../media/image65.wmf"/><Relationship Id="rId9" Type="http://schemas.openxmlformats.org/officeDocument/2006/relationships/image" Target="../media/image70.wmf"/><Relationship Id="rId14" Type="http://schemas.openxmlformats.org/officeDocument/2006/relationships/image" Target="../media/image7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86176-3BBB-4EB3-8962-2F012D51892D}" type="datetimeFigureOut">
              <a:rPr kumimoji="1" lang="ja-JP" altLang="en-US" smtClean="0"/>
              <a:pPr/>
              <a:t>2013/11/12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17AE0-114C-46D1-B931-37D994D02EC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8357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BE1938D4-2C46-4F4E-8CDD-D4D7A1DF0BF8}" type="slidenum">
              <a:rPr lang="en-US" altLang="ja-JP" smtClean="0">
                <a:solidFill>
                  <a:srgbClr val="000000"/>
                </a:solidFill>
              </a:rPr>
              <a:pPr eaLnBrk="1" hangingPunct="1"/>
              <a:t>2</a:t>
            </a:fld>
            <a:endParaRPr lang="en-US" altLang="ja-JP" smtClean="0">
              <a:solidFill>
                <a:srgbClr val="000000"/>
              </a:solidFill>
            </a:endParaRPr>
          </a:p>
        </p:txBody>
      </p:sp>
      <p:sp>
        <p:nvSpPr>
          <p:cNvPr id="270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DDC5CB-AD6F-4B67-A8D6-E189C2B6066A}" type="slidenum">
              <a:rPr lang="en-US" altLang="ja-JP"/>
              <a:pPr/>
              <a:t>39</a:t>
            </a:fld>
            <a:endParaRPr lang="en-US" altLang="ja-JP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9058F-A55E-4910-9CA0-0ED9C789A285}" type="slidenum">
              <a:rPr lang="en-US" altLang="ja-JP">
                <a:solidFill>
                  <a:prstClr val="black"/>
                </a:solidFill>
              </a:rPr>
              <a:pPr/>
              <a:t>42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3891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ja-JP"/>
          </a:p>
        </p:txBody>
      </p:sp>
      <p:sp>
        <p:nvSpPr>
          <p:cNvPr id="38916" name="Slide Number Placeholder 3"/>
          <p:cNvSpPr txBox="1">
            <a:spLocks noGrp="1"/>
          </p:cNvSpPr>
          <p:nvPr/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37931725" indent="-37474525"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</a:pPr>
            <a:fld id="{CB36B9E9-C873-4EC3-991B-6FA0FFEA3A65}" type="slidenum">
              <a:rPr lang="en-US" altLang="ja-JP" sz="1200" smtClean="0">
                <a:solidFill>
                  <a:prstClr val="black"/>
                </a:solidFill>
              </a:rPr>
              <a:pPr algn="r" eaLnBrk="0" fontAlgn="base" hangingPunct="0">
                <a:spcBef>
                  <a:spcPct val="0"/>
                </a:spcBef>
              </a:pPr>
              <a:t>42</a:t>
            </a:fld>
            <a:endParaRPr lang="en-US" altLang="ja-JP" sz="120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B49EB9-77D4-4FEE-B759-7086C9A2F25B}" type="slidenum">
              <a:rPr lang="en-US" altLang="ja-JP"/>
              <a:pPr/>
              <a:t>43</a:t>
            </a:fld>
            <a:endParaRPr lang="en-US" altLang="ja-JP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これが現在開発中の</a:t>
            </a:r>
            <a:r>
              <a:rPr kumimoji="1" lang="en-US" altLang="ja-JP" dirty="0" smtClean="0"/>
              <a:t>HTS</a:t>
            </a:r>
            <a:r>
              <a:rPr kumimoji="1" lang="ja-JP" altLang="en-US" dirty="0" smtClean="0"/>
              <a:t>のです。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S-UTS</a:t>
            </a:r>
            <a:r>
              <a:rPr kumimoji="1" lang="ja-JP" altLang="en-US" dirty="0" smtClean="0"/>
              <a:t>の１００倍を目指して開発を行っています。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HTS</a:t>
            </a:r>
            <a:r>
              <a:rPr kumimoji="1" lang="ja-JP" altLang="en-US" dirty="0" smtClean="0"/>
              <a:t>は「」「」「」からなります。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まず、高速に読み取るために、高速精密ステージを設計しました。これは１秒間に１０視野読み取る性能があります。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さらに、１視野あたりの視野面積を大きくするために、巨大対物レンズを用意しました。こちらに上の部分が見えています。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さらに、この先にはビームスプリッターで分割された６つの結像面に、６つのカメラユニットを取り付けます。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１つのカメラユニットにはそれぞれ１２個のセンサがついており、全部で７２センサで広い視野面積を達成します。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ここから取得した画像情報は、３６台のコンピュータと７２個の</a:t>
            </a:r>
            <a:r>
              <a:rPr kumimoji="1" lang="en-US" altLang="ja-JP" dirty="0" smtClean="0"/>
              <a:t>GPU</a:t>
            </a:r>
            <a:r>
              <a:rPr kumimoji="1" lang="ja-JP" altLang="en-US" dirty="0" smtClean="0"/>
              <a:t>ボードにより解析し、最終的に飛跡情報が出力されます。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まず、広視野光学系について詳しくみていきます。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EECB2-ADCF-4F39-8A97-CC977AFE8828}" type="slidenum">
              <a:rPr lang="ja-JP" altLang="en-US" smtClean="0">
                <a:solidFill>
                  <a:prstClr val="black"/>
                </a:solidFill>
              </a:rPr>
              <a:pPr/>
              <a:t>44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4360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これが現在開発中の</a:t>
            </a:r>
            <a:r>
              <a:rPr kumimoji="1" lang="en-US" altLang="ja-JP" dirty="0" smtClean="0"/>
              <a:t>HTS</a:t>
            </a:r>
            <a:r>
              <a:rPr kumimoji="1" lang="ja-JP" altLang="en-US" dirty="0" smtClean="0"/>
              <a:t>のです。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S-UTS</a:t>
            </a:r>
            <a:r>
              <a:rPr kumimoji="1" lang="ja-JP" altLang="en-US" dirty="0" smtClean="0"/>
              <a:t>の１００倍を目指して開発を行っています。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HTS</a:t>
            </a:r>
            <a:r>
              <a:rPr kumimoji="1" lang="ja-JP" altLang="en-US" dirty="0" smtClean="0"/>
              <a:t>は「」「」「」からなります。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まず、高速に読み取るために、高速精密ステージを設計しました。これは１秒間に１０視野読み取る性能があります。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さらに、１視野あたりの視野面積を大きくするために、巨大対物レンズを用意しました。こちらに上の部分が見えています。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さらに、この先にはビームスプリッターで分割された６つの結像面に、６つのカメラユニットを取り付けます。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１つのカメラユニットにはそれぞれ１２個のセンサがついており、全部で７２センサで広い視野面積を達成します。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ここから取得した画像情報は、３６台のコンピュータと７２個の</a:t>
            </a:r>
            <a:r>
              <a:rPr kumimoji="1" lang="en-US" altLang="ja-JP" dirty="0" smtClean="0"/>
              <a:t>GPU</a:t>
            </a:r>
            <a:r>
              <a:rPr kumimoji="1" lang="ja-JP" altLang="en-US" dirty="0" smtClean="0"/>
              <a:t>ボードにより解析し、最終的に飛跡情報が出力されます。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まず、広視野光学系について詳しくみていきます。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EECB2-ADCF-4F39-8A97-CC977AFE8828}" type="slidenum">
              <a:rPr lang="ja-JP" altLang="en-US" smtClean="0">
                <a:solidFill>
                  <a:prstClr val="black"/>
                </a:solidFill>
              </a:rPr>
              <a:pPr/>
              <a:t>45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4360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これが現在開発中の</a:t>
            </a:r>
            <a:r>
              <a:rPr kumimoji="1" lang="en-US" altLang="ja-JP" dirty="0" smtClean="0"/>
              <a:t>HTS</a:t>
            </a:r>
            <a:r>
              <a:rPr kumimoji="1" lang="ja-JP" altLang="en-US" dirty="0" smtClean="0"/>
              <a:t>のです。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S-UTS</a:t>
            </a:r>
            <a:r>
              <a:rPr kumimoji="1" lang="ja-JP" altLang="en-US" dirty="0" smtClean="0"/>
              <a:t>の１００倍を目指して開発を行っています。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HTS</a:t>
            </a:r>
            <a:r>
              <a:rPr kumimoji="1" lang="ja-JP" altLang="en-US" dirty="0" smtClean="0"/>
              <a:t>は「」「」「」からなります。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まず、高速に読み取るために、高速精密ステージを設計しました。これは１秒間に１０視野読み取る性能があります。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さらに、１視野あたりの視野面積を大きくするために、巨大対物レンズを用意しました。こちらに上の部分が見えています。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さらに、この先にはビームスプリッターで分割された６つの結像面に、６つのカメラユニットを取り付けます。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１つのカメラユニットにはそれぞれ１２個のセンサがついており、全部で７２センサで広い視野面積を達成します。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ここから取得した画像情報は、３６台のコンピュータと７２個の</a:t>
            </a:r>
            <a:r>
              <a:rPr kumimoji="1" lang="en-US" altLang="ja-JP" dirty="0" smtClean="0"/>
              <a:t>GPU</a:t>
            </a:r>
            <a:r>
              <a:rPr kumimoji="1" lang="ja-JP" altLang="en-US" dirty="0" smtClean="0"/>
              <a:t>ボードにより解析し、最終的に飛跡情報が出力されます。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まず、広視野光学系について詳しくみていきます。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EECB2-ADCF-4F39-8A97-CC977AFE8828}" type="slidenum">
              <a:rPr lang="ja-JP" altLang="en-US" smtClean="0">
                <a:solidFill>
                  <a:prstClr val="black"/>
                </a:solidFill>
              </a:rPr>
              <a:pPr/>
              <a:t>46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4360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7CA151-0D8F-4051-AF37-48568752E9A1}" type="slidenum">
              <a:rPr lang="en-US" altLang="ja-JP">
                <a:solidFill>
                  <a:prstClr val="black"/>
                </a:solidFill>
              </a:rPr>
              <a:pPr/>
              <a:t>49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実際のイベントの絵を見せる、</a:t>
            </a:r>
          </a:p>
          <a:p>
            <a:r>
              <a:rPr lang="en-US" altLang="ja-JP"/>
              <a:t>BG</a:t>
            </a:r>
            <a:r>
              <a:rPr lang="ja-JP" altLang="en-US"/>
              <a:t>についても話す</a:t>
            </a:r>
          </a:p>
          <a:p>
            <a:endParaRPr lang="en-US" altLang="ja-JP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195505-FB1B-4EB9-8967-20B7F726244A}" type="slidenum">
              <a:rPr lang="en-US" altLang="ja-JP">
                <a:solidFill>
                  <a:prstClr val="black"/>
                </a:solidFill>
              </a:rPr>
              <a:pPr/>
              <a:t>52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49997" y="9428716"/>
            <a:ext cx="2946084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74" tIns="45587" rIns="91174" bIns="45587" anchor="b"/>
          <a:lstStyle>
            <a:lvl1pPr defTabSz="911225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1363" indent="-285750" defTabSz="911225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39825" indent="-228600" defTabSz="911225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595438" indent="-227013" defTabSz="911225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49463" indent="-225425" defTabSz="911225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06663" indent="-225425" defTabSz="9112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63863" indent="-225425" defTabSz="9112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1063" indent="-225425" defTabSz="9112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78263" indent="-225425" defTabSz="9112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/>
            <a:fld id="{3B595E9D-5226-4C16-9AAD-53E2C9E67AA3}" type="slidenum">
              <a:rPr lang="en-US" altLang="ja-JP" sz="1200">
                <a:solidFill>
                  <a:prstClr val="black"/>
                </a:solidFill>
              </a:rPr>
              <a:pPr algn="r"/>
              <a:t>52</a:t>
            </a:fld>
            <a:endParaRPr lang="en-US" altLang="ja-JP" sz="1200">
              <a:solidFill>
                <a:prstClr val="black"/>
              </a:solidFill>
            </a:endParaRPr>
          </a:p>
        </p:txBody>
      </p:sp>
      <p:sp>
        <p:nvSpPr>
          <p:cNvPr id="38915" name="Rectangle 7"/>
          <p:cNvSpPr txBox="1">
            <a:spLocks noGrp="1" noChangeArrowheads="1"/>
          </p:cNvSpPr>
          <p:nvPr/>
        </p:nvSpPr>
        <p:spPr bwMode="auto">
          <a:xfrm>
            <a:off x="3849997" y="9428716"/>
            <a:ext cx="2946084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74" tIns="45587" rIns="91174" bIns="45587" anchor="b"/>
          <a:lstStyle>
            <a:lvl1pPr defTabSz="911225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1363" indent="-285750" defTabSz="911225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39825" indent="-228600" defTabSz="911225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595438" indent="-227013" defTabSz="911225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49463" indent="-225425" defTabSz="911225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06663" indent="-225425" defTabSz="9112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63863" indent="-225425" defTabSz="9112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1063" indent="-225425" defTabSz="9112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78263" indent="-225425" defTabSz="9112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/>
            <a:fld id="{CD58F28B-CE8A-4B15-8E3F-600F113AE203}" type="slidenum">
              <a:rPr lang="en-US" altLang="ja-JP" sz="1200">
                <a:solidFill>
                  <a:srgbClr val="000000"/>
                </a:solidFill>
              </a:rPr>
              <a:pPr algn="r"/>
              <a:t>52</a:t>
            </a:fld>
            <a:endParaRPr lang="en-US" altLang="ja-JP" sz="1200">
              <a:solidFill>
                <a:srgbClr val="000000"/>
              </a:solidFill>
            </a:endParaRPr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0938" cy="3722687"/>
          </a:xfrm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102" y="4715153"/>
            <a:ext cx="4983474" cy="4466987"/>
          </a:xfrm>
          <a:noFill/>
        </p:spPr>
        <p:txBody>
          <a:bodyPr lIns="91174" tIns="45587" rIns="91174" bIns="45587"/>
          <a:lstStyle/>
          <a:p>
            <a:r>
              <a:rPr lang="en-US" altLang="ja-JP" dirty="0"/>
              <a:t>Dm2_13=Dm2_23 </a:t>
            </a:r>
            <a:r>
              <a:rPr lang="ja-JP" altLang="en-US" dirty="0"/>
              <a:t>変数として解析</a:t>
            </a:r>
          </a:p>
          <a:p>
            <a:r>
              <a:rPr lang="ja-JP" altLang="ja-JP" dirty="0"/>
              <a:t>Dm2_12は定数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26F7BE-5B86-436E-B8F0-52CCA775410C}" type="slidenum">
              <a:rPr lang="en-US" altLang="ja-JP">
                <a:solidFill>
                  <a:prstClr val="black"/>
                </a:solidFill>
              </a:rPr>
              <a:pPr/>
              <a:t>53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49997" y="9428716"/>
            <a:ext cx="2946084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b"/>
          <a:lstStyle>
            <a:lvl1pPr defTabSz="911225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1363" indent="-285750" defTabSz="911225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39825" indent="-228600" defTabSz="911225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595438" indent="-227013" defTabSz="911225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49463" indent="-225425" defTabSz="911225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06663" indent="-225425" defTabSz="9112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63863" indent="-225425" defTabSz="9112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1063" indent="-225425" defTabSz="9112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78263" indent="-225425" defTabSz="9112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/>
            <a:fld id="{9806DB63-216A-4E02-A092-47BC0A13FCCB}" type="slidenum">
              <a:rPr lang="en-US" altLang="ja-JP" sz="1200">
                <a:solidFill>
                  <a:prstClr val="black"/>
                </a:solidFill>
              </a:rPr>
              <a:pPr algn="r"/>
              <a:t>53</a:t>
            </a:fld>
            <a:endParaRPr lang="en-US" altLang="ja-JP" sz="1200">
              <a:solidFill>
                <a:prstClr val="black"/>
              </a:solidFill>
            </a:endParaRPr>
          </a:p>
        </p:txBody>
      </p:sp>
      <p:sp>
        <p:nvSpPr>
          <p:cNvPr id="40963" name="Rectangle 7"/>
          <p:cNvSpPr txBox="1">
            <a:spLocks noGrp="1" noChangeArrowheads="1"/>
          </p:cNvSpPr>
          <p:nvPr/>
        </p:nvSpPr>
        <p:spPr bwMode="auto">
          <a:xfrm>
            <a:off x="3849997" y="9428716"/>
            <a:ext cx="2946084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b"/>
          <a:lstStyle>
            <a:lvl1pPr defTabSz="911225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1363" indent="-285750" defTabSz="911225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39825" indent="-228600" defTabSz="911225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595438" indent="-227013" defTabSz="911225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49463" indent="-225425" defTabSz="911225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06663" indent="-225425" defTabSz="9112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63863" indent="-225425" defTabSz="9112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1063" indent="-225425" defTabSz="9112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78263" indent="-225425" defTabSz="9112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/>
            <a:fld id="{926805C7-297B-4BAA-AB3B-03131CFB48AD}" type="slidenum">
              <a:rPr lang="en-US" altLang="ja-JP" sz="1200">
                <a:solidFill>
                  <a:srgbClr val="000000"/>
                </a:solidFill>
              </a:rPr>
              <a:pPr algn="r"/>
              <a:t>53</a:t>
            </a:fld>
            <a:endParaRPr lang="en-US" altLang="ja-JP" sz="1200">
              <a:solidFill>
                <a:srgbClr val="000000"/>
              </a:solidFill>
            </a:endParaRPr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102" y="4715153"/>
            <a:ext cx="4983474" cy="4466987"/>
          </a:xfrm>
          <a:noFill/>
        </p:spPr>
        <p:txBody>
          <a:bodyPr lIns="91438" tIns="45719" rIns="91438" bIns="45719"/>
          <a:lstStyle/>
          <a:p>
            <a:r>
              <a:rPr lang="ja-JP" altLang="ja-JP"/>
              <a:t>ICARUS　について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A010F1-909C-4FAC-9470-D17855F03E22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852016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47" tIns="46073" rIns="92147" bIns="46073" anchor="b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6013" algn="l"/>
                <a:tab pos="4572000" algn="l"/>
                <a:tab pos="5486400" algn="l"/>
                <a:tab pos="6399213" algn="l"/>
                <a:tab pos="7315200" algn="l"/>
                <a:tab pos="8228013" algn="l"/>
                <a:tab pos="9142413" algn="l"/>
                <a:tab pos="1005681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6013" algn="l"/>
                <a:tab pos="4572000" algn="l"/>
                <a:tab pos="5486400" algn="l"/>
                <a:tab pos="6399213" algn="l"/>
                <a:tab pos="7315200" algn="l"/>
                <a:tab pos="8228013" algn="l"/>
                <a:tab pos="9142413" algn="l"/>
                <a:tab pos="1005681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6013" algn="l"/>
                <a:tab pos="4572000" algn="l"/>
                <a:tab pos="5486400" algn="l"/>
                <a:tab pos="6399213" algn="l"/>
                <a:tab pos="7315200" algn="l"/>
                <a:tab pos="8228013" algn="l"/>
                <a:tab pos="9142413" algn="l"/>
                <a:tab pos="1005681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6013" algn="l"/>
                <a:tab pos="4572000" algn="l"/>
                <a:tab pos="5486400" algn="l"/>
                <a:tab pos="6399213" algn="l"/>
                <a:tab pos="7315200" algn="l"/>
                <a:tab pos="8228013" algn="l"/>
                <a:tab pos="9142413" algn="l"/>
                <a:tab pos="1005681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6013" algn="l"/>
                <a:tab pos="4572000" algn="l"/>
                <a:tab pos="5486400" algn="l"/>
                <a:tab pos="6399213" algn="l"/>
                <a:tab pos="7315200" algn="l"/>
                <a:tab pos="8228013" algn="l"/>
                <a:tab pos="9142413" algn="l"/>
                <a:tab pos="1005681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6013" algn="l"/>
                <a:tab pos="4572000" algn="l"/>
                <a:tab pos="5486400" algn="l"/>
                <a:tab pos="6399213" algn="l"/>
                <a:tab pos="7315200" algn="l"/>
                <a:tab pos="8228013" algn="l"/>
                <a:tab pos="9142413" algn="l"/>
                <a:tab pos="1005681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6013" algn="l"/>
                <a:tab pos="4572000" algn="l"/>
                <a:tab pos="5486400" algn="l"/>
                <a:tab pos="6399213" algn="l"/>
                <a:tab pos="7315200" algn="l"/>
                <a:tab pos="8228013" algn="l"/>
                <a:tab pos="9142413" algn="l"/>
                <a:tab pos="1005681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6013" algn="l"/>
                <a:tab pos="4572000" algn="l"/>
                <a:tab pos="5486400" algn="l"/>
                <a:tab pos="6399213" algn="l"/>
                <a:tab pos="7315200" algn="l"/>
                <a:tab pos="8228013" algn="l"/>
                <a:tab pos="9142413" algn="l"/>
                <a:tab pos="1005681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6013" algn="l"/>
                <a:tab pos="4572000" algn="l"/>
                <a:tab pos="5486400" algn="l"/>
                <a:tab pos="6399213" algn="l"/>
                <a:tab pos="7315200" algn="l"/>
                <a:tab pos="8228013" algn="l"/>
                <a:tab pos="9142413" algn="l"/>
                <a:tab pos="1005681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43BD62E6-0027-4E9D-8B1C-B4F1086FD9EC}" type="slidenum">
              <a:rPr kumimoji="0" lang="en-US" sz="1200">
                <a:solidFill>
                  <a:srgbClr val="000000"/>
                </a:solidFill>
                <a:latin typeface="Times New Roman" pitchFamily="18" charset="0"/>
              </a:rPr>
              <a:pPr algn="r">
                <a:spcBef>
                  <a:spcPts val="75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4</a:t>
            </a:fld>
            <a:endParaRPr kumimoji="0"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47" tIns="46073" rIns="92147" bIns="46073" anchor="b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6013" algn="l"/>
                <a:tab pos="4572000" algn="l"/>
                <a:tab pos="5486400" algn="l"/>
                <a:tab pos="6399213" algn="l"/>
                <a:tab pos="7315200" algn="l"/>
                <a:tab pos="8228013" algn="l"/>
                <a:tab pos="9142413" algn="l"/>
                <a:tab pos="1005681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6013" algn="l"/>
                <a:tab pos="4572000" algn="l"/>
                <a:tab pos="5486400" algn="l"/>
                <a:tab pos="6399213" algn="l"/>
                <a:tab pos="7315200" algn="l"/>
                <a:tab pos="8228013" algn="l"/>
                <a:tab pos="9142413" algn="l"/>
                <a:tab pos="1005681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6013" algn="l"/>
                <a:tab pos="4572000" algn="l"/>
                <a:tab pos="5486400" algn="l"/>
                <a:tab pos="6399213" algn="l"/>
                <a:tab pos="7315200" algn="l"/>
                <a:tab pos="8228013" algn="l"/>
                <a:tab pos="9142413" algn="l"/>
                <a:tab pos="1005681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6013" algn="l"/>
                <a:tab pos="4572000" algn="l"/>
                <a:tab pos="5486400" algn="l"/>
                <a:tab pos="6399213" algn="l"/>
                <a:tab pos="7315200" algn="l"/>
                <a:tab pos="8228013" algn="l"/>
                <a:tab pos="9142413" algn="l"/>
                <a:tab pos="1005681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6013" algn="l"/>
                <a:tab pos="4572000" algn="l"/>
                <a:tab pos="5486400" algn="l"/>
                <a:tab pos="6399213" algn="l"/>
                <a:tab pos="7315200" algn="l"/>
                <a:tab pos="8228013" algn="l"/>
                <a:tab pos="9142413" algn="l"/>
                <a:tab pos="1005681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6013" algn="l"/>
                <a:tab pos="4572000" algn="l"/>
                <a:tab pos="5486400" algn="l"/>
                <a:tab pos="6399213" algn="l"/>
                <a:tab pos="7315200" algn="l"/>
                <a:tab pos="8228013" algn="l"/>
                <a:tab pos="9142413" algn="l"/>
                <a:tab pos="1005681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6013" algn="l"/>
                <a:tab pos="4572000" algn="l"/>
                <a:tab pos="5486400" algn="l"/>
                <a:tab pos="6399213" algn="l"/>
                <a:tab pos="7315200" algn="l"/>
                <a:tab pos="8228013" algn="l"/>
                <a:tab pos="9142413" algn="l"/>
                <a:tab pos="1005681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6013" algn="l"/>
                <a:tab pos="4572000" algn="l"/>
                <a:tab pos="5486400" algn="l"/>
                <a:tab pos="6399213" algn="l"/>
                <a:tab pos="7315200" algn="l"/>
                <a:tab pos="8228013" algn="l"/>
                <a:tab pos="9142413" algn="l"/>
                <a:tab pos="1005681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6013" algn="l"/>
                <a:tab pos="4572000" algn="l"/>
                <a:tab pos="5486400" algn="l"/>
                <a:tab pos="6399213" algn="l"/>
                <a:tab pos="7315200" algn="l"/>
                <a:tab pos="8228013" algn="l"/>
                <a:tab pos="9142413" algn="l"/>
                <a:tab pos="1005681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47" tIns="46073" rIns="92147" bIns="46073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6013" algn="l"/>
                <a:tab pos="4572000" algn="l"/>
                <a:tab pos="5486400" algn="l"/>
                <a:tab pos="6399213" algn="l"/>
                <a:tab pos="7315200" algn="l"/>
                <a:tab pos="8228013" algn="l"/>
                <a:tab pos="9142413" algn="l"/>
                <a:tab pos="1005681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6013" algn="l"/>
                <a:tab pos="4572000" algn="l"/>
                <a:tab pos="5486400" algn="l"/>
                <a:tab pos="6399213" algn="l"/>
                <a:tab pos="7315200" algn="l"/>
                <a:tab pos="8228013" algn="l"/>
                <a:tab pos="9142413" algn="l"/>
                <a:tab pos="1005681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6013" algn="l"/>
                <a:tab pos="4572000" algn="l"/>
                <a:tab pos="5486400" algn="l"/>
                <a:tab pos="6399213" algn="l"/>
                <a:tab pos="7315200" algn="l"/>
                <a:tab pos="8228013" algn="l"/>
                <a:tab pos="9142413" algn="l"/>
                <a:tab pos="1005681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6013" algn="l"/>
                <a:tab pos="4572000" algn="l"/>
                <a:tab pos="5486400" algn="l"/>
                <a:tab pos="6399213" algn="l"/>
                <a:tab pos="7315200" algn="l"/>
                <a:tab pos="8228013" algn="l"/>
                <a:tab pos="9142413" algn="l"/>
                <a:tab pos="1005681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6013" algn="l"/>
                <a:tab pos="4572000" algn="l"/>
                <a:tab pos="5486400" algn="l"/>
                <a:tab pos="6399213" algn="l"/>
                <a:tab pos="7315200" algn="l"/>
                <a:tab pos="8228013" algn="l"/>
                <a:tab pos="9142413" algn="l"/>
                <a:tab pos="1005681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6013" algn="l"/>
                <a:tab pos="4572000" algn="l"/>
                <a:tab pos="5486400" algn="l"/>
                <a:tab pos="6399213" algn="l"/>
                <a:tab pos="7315200" algn="l"/>
                <a:tab pos="8228013" algn="l"/>
                <a:tab pos="9142413" algn="l"/>
                <a:tab pos="1005681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6013" algn="l"/>
                <a:tab pos="4572000" algn="l"/>
                <a:tab pos="5486400" algn="l"/>
                <a:tab pos="6399213" algn="l"/>
                <a:tab pos="7315200" algn="l"/>
                <a:tab pos="8228013" algn="l"/>
                <a:tab pos="9142413" algn="l"/>
                <a:tab pos="1005681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6013" algn="l"/>
                <a:tab pos="4572000" algn="l"/>
                <a:tab pos="5486400" algn="l"/>
                <a:tab pos="6399213" algn="l"/>
                <a:tab pos="7315200" algn="l"/>
                <a:tab pos="8228013" algn="l"/>
                <a:tab pos="9142413" algn="l"/>
                <a:tab pos="1005681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6013" algn="l"/>
                <a:tab pos="4572000" algn="l"/>
                <a:tab pos="5486400" algn="l"/>
                <a:tab pos="6399213" algn="l"/>
                <a:tab pos="7315200" algn="l"/>
                <a:tab pos="8228013" algn="l"/>
                <a:tab pos="9142413" algn="l"/>
                <a:tab pos="1005681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47" tIns="46073" rIns="92147" bIns="46073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6013" algn="l"/>
                <a:tab pos="4572000" algn="l"/>
                <a:tab pos="5486400" algn="l"/>
                <a:tab pos="6399213" algn="l"/>
                <a:tab pos="7315200" algn="l"/>
                <a:tab pos="8228013" algn="l"/>
                <a:tab pos="9142413" algn="l"/>
                <a:tab pos="1005681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6013" algn="l"/>
                <a:tab pos="4572000" algn="l"/>
                <a:tab pos="5486400" algn="l"/>
                <a:tab pos="6399213" algn="l"/>
                <a:tab pos="7315200" algn="l"/>
                <a:tab pos="8228013" algn="l"/>
                <a:tab pos="9142413" algn="l"/>
                <a:tab pos="1005681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6013" algn="l"/>
                <a:tab pos="4572000" algn="l"/>
                <a:tab pos="5486400" algn="l"/>
                <a:tab pos="6399213" algn="l"/>
                <a:tab pos="7315200" algn="l"/>
                <a:tab pos="8228013" algn="l"/>
                <a:tab pos="9142413" algn="l"/>
                <a:tab pos="1005681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6013" algn="l"/>
                <a:tab pos="4572000" algn="l"/>
                <a:tab pos="5486400" algn="l"/>
                <a:tab pos="6399213" algn="l"/>
                <a:tab pos="7315200" algn="l"/>
                <a:tab pos="8228013" algn="l"/>
                <a:tab pos="9142413" algn="l"/>
                <a:tab pos="1005681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6013" algn="l"/>
                <a:tab pos="4572000" algn="l"/>
                <a:tab pos="5486400" algn="l"/>
                <a:tab pos="6399213" algn="l"/>
                <a:tab pos="7315200" algn="l"/>
                <a:tab pos="8228013" algn="l"/>
                <a:tab pos="9142413" algn="l"/>
                <a:tab pos="1005681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6013" algn="l"/>
                <a:tab pos="4572000" algn="l"/>
                <a:tab pos="5486400" algn="l"/>
                <a:tab pos="6399213" algn="l"/>
                <a:tab pos="7315200" algn="l"/>
                <a:tab pos="8228013" algn="l"/>
                <a:tab pos="9142413" algn="l"/>
                <a:tab pos="1005681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6013" algn="l"/>
                <a:tab pos="4572000" algn="l"/>
                <a:tab pos="5486400" algn="l"/>
                <a:tab pos="6399213" algn="l"/>
                <a:tab pos="7315200" algn="l"/>
                <a:tab pos="8228013" algn="l"/>
                <a:tab pos="9142413" algn="l"/>
                <a:tab pos="1005681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6013" algn="l"/>
                <a:tab pos="4572000" algn="l"/>
                <a:tab pos="5486400" algn="l"/>
                <a:tab pos="6399213" algn="l"/>
                <a:tab pos="7315200" algn="l"/>
                <a:tab pos="8228013" algn="l"/>
                <a:tab pos="9142413" algn="l"/>
                <a:tab pos="1005681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6013" algn="l"/>
                <a:tab pos="4572000" algn="l"/>
                <a:tab pos="5486400" algn="l"/>
                <a:tab pos="6399213" algn="l"/>
                <a:tab pos="7315200" algn="l"/>
                <a:tab pos="8228013" algn="l"/>
                <a:tab pos="9142413" algn="l"/>
                <a:tab pos="1005681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934681" y="744499"/>
            <a:ext cx="4928314" cy="372076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39" name="Rectangle 7"/>
          <p:cNvSpPr txBox="1">
            <a:spLocks noGrp="1" noChangeArrowheads="1"/>
          </p:cNvSpPr>
          <p:nvPr>
            <p:ph type="body"/>
          </p:nvPr>
        </p:nvSpPr>
        <p:spPr>
          <a:xfrm>
            <a:off x="906357" y="4715153"/>
            <a:ext cx="4984962" cy="4475605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7C9B88-BB27-4C04-B3B3-305CE2774A43}" type="slidenum">
              <a:rPr lang="en-US" altLang="ja-JP">
                <a:solidFill>
                  <a:prstClr val="black"/>
                </a:solidFill>
              </a:rPr>
              <a:pPr/>
              <a:t>7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A55FC169-15DE-4892-A2AF-06D9440BD682}" type="slidenum">
              <a:rPr lang="en-US" altLang="ja-JP" smtClean="0">
                <a:solidFill>
                  <a:srgbClr val="000000"/>
                </a:solidFill>
              </a:rPr>
              <a:pPr eaLnBrk="1" hangingPunct="1"/>
              <a:t>8</a:t>
            </a:fld>
            <a:endParaRPr lang="en-US" altLang="ja-JP" smtClean="0">
              <a:solidFill>
                <a:srgbClr val="000000"/>
              </a:solidFill>
            </a:endParaRPr>
          </a:p>
        </p:txBody>
      </p:sp>
      <p:sp>
        <p:nvSpPr>
          <p:cNvPr id="277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704B6C-0B98-4383-BB7F-C972E9DC5C5E}" type="slidenum">
              <a:rPr lang="en-US" altLang="ja-JP">
                <a:solidFill>
                  <a:prstClr val="black"/>
                </a:solidFill>
              </a:rPr>
              <a:pPr/>
              <a:t>13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3072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1100"/>
          </a:xfrm>
          <a:ln/>
        </p:spPr>
      </p:sp>
      <p:sp>
        <p:nvSpPr>
          <p:cNvPr id="3072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6357" y="4715352"/>
            <a:ext cx="4984962" cy="4465006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ja-JP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B29986-37B5-4CEC-89D2-78DD3042F0CA}" type="slidenum">
              <a:rPr lang="en-US" altLang="ja-JP">
                <a:solidFill>
                  <a:prstClr val="black"/>
                </a:solidFill>
              </a:rPr>
              <a:pPr/>
              <a:t>17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8294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0938" cy="3721100"/>
          </a:xfrm>
          <a:ln/>
        </p:spPr>
      </p:sp>
      <p:sp>
        <p:nvSpPr>
          <p:cNvPr id="8294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6357" y="4715352"/>
            <a:ext cx="4984962" cy="4465006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ja-JP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17AE0-114C-46D1-B931-37D994D02ECF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3735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379056-0D9F-4EB2-A53B-090CFB46C011}" type="slidenum">
              <a:rPr lang="en-US" altLang="ja-JP">
                <a:solidFill>
                  <a:prstClr val="black"/>
                </a:solidFill>
              </a:rPr>
              <a:pPr/>
              <a:t>34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9F572498-F0B9-49BE-9824-2F6E0AD4B020}" type="slidenum">
              <a:rPr lang="it-IT" altLang="ja-JP" smtClean="0">
                <a:solidFill>
                  <a:srgbClr val="000000"/>
                </a:solidFill>
              </a:rPr>
              <a:pPr eaLnBrk="1" hangingPunct="1"/>
              <a:t>35</a:t>
            </a:fld>
            <a:endParaRPr lang="it-IT" altLang="ja-JP" smtClean="0">
              <a:solidFill>
                <a:srgbClr val="000000"/>
              </a:solidFill>
            </a:endParaRPr>
          </a:p>
        </p:txBody>
      </p:sp>
      <p:sp>
        <p:nvSpPr>
          <p:cNvPr id="279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2013/11/12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2013/11/12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6A9B9-F882-40D2-850F-85CCD529B9EA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48566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9723C3-3931-4973-B40E-48B6F0627378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8166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0AB31D-558C-43F8-AF6F-8D9D22A7E43E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75667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362A69-C68C-481D-B837-6B697419176C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65385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表プレースホルダー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F52CDC3-5C28-49AB-A2FC-04687201015F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91237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706D25-3F7B-4A0B-A879-01FC14E2569F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42621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3971-B69A-4A6D-B337-38D33F41B15A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61224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A928E-7D78-4DC1-9860-CE9391EFDF62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11935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0FE64-AE17-4579-9109-77CF78A5629E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45058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1937E-F638-430F-ABDF-A92C3C718D9F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179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2013/11/12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340A8-BCC6-4B60-AE60-1C3BD79D7B77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5029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798EC-828E-41D6-B027-006856012E85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24054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4C62C-01BB-47AB-9132-3CBFC7B61A46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46720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C5549-434C-4A36-AF8B-CA4C080D0605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86393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06FA4-731E-4EC5-BBFD-8DFD1650CD2A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45261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CB29A-763F-4E3A-8C97-B57AF033E935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16384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C52AB-CF20-4D4D-B8B6-2D4D803BADD1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34FF2-1326-44AB-9544-E8BBE3621F6C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42969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3817D-C4D9-4197-974F-587D2E82369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0A284-DE27-4663-95BB-BB9D250DD356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8012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A0917-783A-4811-9E3C-9796E3928670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64DBD-09F3-445A-A9A0-755DB0163796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61361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61B19-76E0-4B7B-9F34-C7FB1A22EC1E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F3CC6-DE66-4BD0-92E8-88F93E548A34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727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/>
            </a:lvl1pPr>
          </a:lstStyle>
          <a:p>
            <a:pPr>
              <a:defRPr/>
            </a:pPr>
            <a:r>
              <a:rPr lang="it-IT"/>
              <a:t>N. Di Marco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/>
            </a:lvl1pPr>
          </a:lstStyle>
          <a:p>
            <a:pPr>
              <a:defRPr/>
            </a:pPr>
            <a:r>
              <a:rPr lang="it-IT"/>
              <a:t>NOW 2012 - Sept. 9-16, 2012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/>
            </a:lvl1pPr>
          </a:lstStyle>
          <a:p>
            <a:pPr>
              <a:defRPr/>
            </a:pPr>
            <a:fld id="{B5DDB963-A520-4A0E-A607-C44A96707AE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955292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6C2D0-A948-4EEB-A95E-5B82D004F547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B1E69-D871-4BD2-B6F9-F32DE5195B57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02853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B3C51-301C-4E61-81D1-DB35DD7F124F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162A5-45F9-42D7-AC3E-9F42D147FE1F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63636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039A9-5E4A-4B50-9B05-6B43C9D03ED8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4A920-5DF0-428F-AD77-19DF74CF680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68282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0A3B0-168E-4C7A-8086-A9A1758A88FD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FE264-DB52-46B7-A235-8F6D12CCE296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85046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D5191-AA19-4AF5-999E-17B310179F7E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38A3B-9E73-4070-9596-F2D8D091CFD2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30794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7E4AE-770D-4284-BABD-3BC37ADBDBB2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A528B-6C67-4E93-BE30-46CB7DFF071B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91526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66559-31EF-4735-A0E6-0CBA919C01C8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D1283-C818-4C44-A306-BC1AEFEEF45F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60023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39469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12910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5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DCEA-08D4-4000-9D96-AE25FD49913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4171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78360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61666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96033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78768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09730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28718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37304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6348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7611E-5064-4342-B3FD-D6C07C5FC465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05135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4ABA6-3521-458D-B041-8BD1D3309B97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501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1C17-E1F1-4401-AE35-10B371B2BA2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17227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79FFA-B637-4B78-AE3C-A7EA57716DFC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794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49729-F4A1-46CC-A8BC-734405369431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24148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78432-63AB-4765-AC40-D1F5D326306B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5421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DD44D5-340A-4A4F-B9E8-AC1F31C13AD8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54340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E144E8-4129-4652-AB2F-6A2255993508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1862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77562-9B66-4A3F-A892-ECCA91320BEC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57015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A1394-888C-4630-A82E-6656DD2D144E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32150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D8B03-A339-4268-938B-E48400E01C94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55569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AE762-D284-4DAE-9973-45C147B21302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5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070C-F922-4822-8F7C-4D6AE23C6A8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287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64A6-2E72-4067-A358-8767D4806D6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1450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6E28-56CD-4310-AAD3-335C377F931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165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5129F-1E45-4FA2-9DE8-7A9CDA2F3CD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1929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617DD-119A-49EF-9497-69BD87CD58A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232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2013/11/12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3C5C-CE4B-4A3D-AEF9-5EBEB9AEE87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156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5470F-3447-49CC-82A6-79EB0F86CC1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8241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6D861-D49A-45D9-9D9C-B9F9BF3DBF2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8363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61C8-B6A7-40DB-A78E-1DD97E6FCCF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1578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DCEA-08D4-4000-9D96-AE25FD49913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7729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1C17-E1F1-4401-AE35-10B371B2BA2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9174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070C-F922-4822-8F7C-4D6AE23C6A8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5957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64A6-2E72-4067-A358-8767D4806D6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444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6E28-56CD-4310-AAD3-335C377F931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5165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5129F-1E45-4FA2-9DE8-7A9CDA2F3CD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974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2013/11/12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617DD-119A-49EF-9497-69BD87CD58A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7239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3C5C-CE4B-4A3D-AEF9-5EBEB9AEE87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9719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5470F-3447-49CC-82A6-79EB0F86CC1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3017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6D861-D49A-45D9-9D9C-B9F9BF3DBF2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7898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61C8-B6A7-40DB-A78E-1DD97E6FCCF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9560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DCEA-08D4-4000-9D96-AE25FD49913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3431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1C17-E1F1-4401-AE35-10B371B2BA2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6351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070C-F922-4822-8F7C-4D6AE23C6A8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1970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64A6-2E72-4067-A358-8767D4806D6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1876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6E28-56CD-4310-AAD3-335C377F931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021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2013/11/12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5129F-1E45-4FA2-9DE8-7A9CDA2F3CD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635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617DD-119A-49EF-9497-69BD87CD58A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8066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3C5C-CE4B-4A3D-AEF9-5EBEB9AEE87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7949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5470F-3447-49CC-82A6-79EB0F86CC1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4535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6D861-D49A-45D9-9D9C-B9F9BF3DBF2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959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61C8-B6A7-40DB-A78E-1DD97E6FCCF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6939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DCEA-08D4-4000-9D96-AE25FD49913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9297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1C17-E1F1-4401-AE35-10B371B2BA2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9032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070C-F922-4822-8F7C-4D6AE23C6A8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3549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64A6-2E72-4067-A358-8767D4806D6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50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2013/11/12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6E28-56CD-4310-AAD3-335C377F931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3488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5129F-1E45-4FA2-9DE8-7A9CDA2F3CD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1789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617DD-119A-49EF-9497-69BD87CD58A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5371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3C5C-CE4B-4A3D-AEF9-5EBEB9AEE87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1774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5470F-3447-49CC-82A6-79EB0F86CC1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4019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6D861-D49A-45D9-9D9C-B9F9BF3DBF2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6434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61C8-B6A7-40DB-A78E-1DD97E6FCCF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1499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8935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02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40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2013/11/12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4569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0552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5834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283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2164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672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5112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0582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M. De Serio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ICHEP 2012, Melbourne, 5 July 2012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30FB1-1350-41F8-BBEC-472D1F78C9AD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7992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 kumimoji="1"/>
            </a:lvl1pPr>
          </a:lstStyle>
          <a:p>
            <a:pPr>
              <a:defRPr/>
            </a:pPr>
            <a:fld id="{B73A7E25-5A47-E64D-891C-8A6E132FD876}" type="datetime1">
              <a:rPr lang="it-IT"/>
              <a:pPr>
                <a:defRPr/>
              </a:pPr>
              <a:t>12/11/2013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 kumimoji="1"/>
            </a:lvl1pPr>
          </a:lstStyle>
          <a:p>
            <a:pPr>
              <a:defRPr/>
            </a:pPr>
            <a:r>
              <a:rPr lang="it-IT"/>
              <a:t>Giovanni De Lellis, LNGS Seminar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kumimoji="1"/>
            </a:lvl1pPr>
          </a:lstStyle>
          <a:p>
            <a:pPr>
              <a:defRPr/>
            </a:pPr>
            <a:fld id="{483DF8C5-B9E7-4E10-ABB1-AF3FC2B658E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7737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2013/11/12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 kumimoji="1"/>
            </a:lvl1pPr>
          </a:lstStyle>
          <a:p>
            <a:pPr>
              <a:defRPr/>
            </a:pPr>
            <a:fld id="{D9E7D03E-AD41-CD4E-A4DB-44DBA949B235}" type="datetime1">
              <a:rPr lang="it-IT"/>
              <a:pPr>
                <a:defRPr/>
              </a:pPr>
              <a:t>12/11/2013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 kumimoji="1"/>
            </a:lvl1pPr>
          </a:lstStyle>
          <a:p>
            <a:pPr>
              <a:defRPr/>
            </a:pPr>
            <a:r>
              <a:rPr lang="it-IT"/>
              <a:t>Giovanni De Lellis, LNGS Seminar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kumimoji="1"/>
            </a:lvl1pPr>
          </a:lstStyle>
          <a:p>
            <a:pPr>
              <a:defRPr/>
            </a:pPr>
            <a:fld id="{D0AC4E40-4225-4F8E-A8BB-B7D137DF1DF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61435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 kumimoji="1"/>
            </a:lvl1pPr>
          </a:lstStyle>
          <a:p>
            <a:pPr>
              <a:defRPr/>
            </a:pPr>
            <a:fld id="{DE4808A3-2A63-B040-B33B-F48076731077}" type="datetime1">
              <a:rPr lang="it-IT"/>
              <a:pPr>
                <a:defRPr/>
              </a:pPr>
              <a:t>12/11/2013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 kumimoji="1"/>
            </a:lvl1pPr>
          </a:lstStyle>
          <a:p>
            <a:pPr>
              <a:defRPr/>
            </a:pPr>
            <a:r>
              <a:rPr lang="it-IT"/>
              <a:t>Giovanni De Lellis, LNGS Seminar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kumimoji="1"/>
            </a:lvl1pPr>
          </a:lstStyle>
          <a:p>
            <a:pPr>
              <a:defRPr/>
            </a:pPr>
            <a:fld id="{5ACE011B-0EB5-4E1A-93A4-A4687E6FD41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30061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 kumimoji="1"/>
            </a:lvl1pPr>
          </a:lstStyle>
          <a:p>
            <a:pPr>
              <a:defRPr/>
            </a:pPr>
            <a:fld id="{D1F49E34-A1AF-E24F-8C3E-42C7B47B2E5B}" type="datetime1">
              <a:rPr lang="it-IT"/>
              <a:pPr>
                <a:defRPr/>
              </a:pPr>
              <a:t>12/11/2013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 kumimoji="1"/>
            </a:lvl1pPr>
          </a:lstStyle>
          <a:p>
            <a:pPr>
              <a:defRPr/>
            </a:pPr>
            <a:r>
              <a:rPr lang="it-IT"/>
              <a:t>Giovanni De Lellis, LNGS Seminar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kumimoji="1"/>
            </a:lvl1pPr>
          </a:lstStyle>
          <a:p>
            <a:pPr>
              <a:defRPr/>
            </a:pPr>
            <a:fld id="{FF8ABC51-D755-4919-A1BD-C9D2D729DBB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5121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 kumimoji="1"/>
            </a:lvl1pPr>
          </a:lstStyle>
          <a:p>
            <a:pPr>
              <a:defRPr/>
            </a:pPr>
            <a:fld id="{E44D872A-211B-1F48-B95E-495878AE4FB2}" type="datetime1">
              <a:rPr lang="it-IT"/>
              <a:pPr>
                <a:defRPr/>
              </a:pPr>
              <a:t>12/11/2013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 kumimoji="1"/>
            </a:lvl1pPr>
          </a:lstStyle>
          <a:p>
            <a:pPr>
              <a:defRPr/>
            </a:pPr>
            <a:r>
              <a:rPr lang="it-IT"/>
              <a:t>Giovanni De Lellis, LNGS Seminar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kumimoji="1"/>
            </a:lvl1pPr>
          </a:lstStyle>
          <a:p>
            <a:pPr>
              <a:defRPr/>
            </a:pPr>
            <a:fld id="{51111CAE-FFD9-4A00-A336-D18B7734E06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46537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 kumimoji="1"/>
            </a:lvl1pPr>
          </a:lstStyle>
          <a:p>
            <a:pPr>
              <a:defRPr/>
            </a:pPr>
            <a:fld id="{F651FEA1-75E1-E94B-AD9D-0049CBBF0CEE}" type="datetime1">
              <a:rPr lang="it-IT"/>
              <a:pPr>
                <a:defRPr/>
              </a:pPr>
              <a:t>12/11/2013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 kumimoji="1"/>
            </a:lvl1pPr>
          </a:lstStyle>
          <a:p>
            <a:pPr>
              <a:defRPr/>
            </a:pPr>
            <a:r>
              <a:rPr lang="it-IT"/>
              <a:t>Giovanni De Lellis, LNGS Seminar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kumimoji="1"/>
            </a:lvl1pPr>
          </a:lstStyle>
          <a:p>
            <a:pPr>
              <a:defRPr/>
            </a:pPr>
            <a:fld id="{B50964FC-1F32-49AC-8561-8D4DD282ABA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196178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 kumimoji="1"/>
            </a:lvl1pPr>
          </a:lstStyle>
          <a:p>
            <a:pPr>
              <a:defRPr/>
            </a:pPr>
            <a:fld id="{A5AD4350-CF9A-E444-89D4-328411563D08}" type="datetime1">
              <a:rPr lang="it-IT"/>
              <a:pPr>
                <a:defRPr/>
              </a:pPr>
              <a:t>12/11/2013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 kumimoji="1"/>
            </a:lvl1pPr>
          </a:lstStyle>
          <a:p>
            <a:pPr>
              <a:defRPr/>
            </a:pPr>
            <a:r>
              <a:rPr lang="it-IT"/>
              <a:t>Giovanni De Lellis, LNGS Seminar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kumimoji="1"/>
            </a:lvl1pPr>
          </a:lstStyle>
          <a:p>
            <a:pPr>
              <a:defRPr/>
            </a:pPr>
            <a:fld id="{1FBC15E5-127D-477D-9E40-9DCFD415C92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07566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 kumimoji="1"/>
            </a:lvl1pPr>
          </a:lstStyle>
          <a:p>
            <a:pPr>
              <a:defRPr/>
            </a:pPr>
            <a:fld id="{31003915-D400-8544-8E57-9A07F2111C74}" type="datetime1">
              <a:rPr lang="it-IT"/>
              <a:pPr>
                <a:defRPr/>
              </a:pPr>
              <a:t>12/11/2013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 kumimoji="1"/>
            </a:lvl1pPr>
          </a:lstStyle>
          <a:p>
            <a:pPr>
              <a:defRPr/>
            </a:pPr>
            <a:r>
              <a:rPr lang="it-IT"/>
              <a:t>Giovanni De Lellis, LNGS Seminar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kumimoji="1"/>
            </a:lvl1pPr>
          </a:lstStyle>
          <a:p>
            <a:pPr>
              <a:defRPr/>
            </a:pPr>
            <a:fld id="{35425983-224B-4B9F-BA83-1F46583BE61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42754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 kumimoji="1"/>
            </a:lvl1pPr>
          </a:lstStyle>
          <a:p>
            <a:pPr>
              <a:defRPr/>
            </a:pPr>
            <a:fld id="{02703B7E-21DB-0A46-9F19-9EDC06E199F3}" type="datetime1">
              <a:rPr lang="it-IT"/>
              <a:pPr>
                <a:defRPr/>
              </a:pPr>
              <a:t>12/11/2013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 kumimoji="1"/>
            </a:lvl1pPr>
          </a:lstStyle>
          <a:p>
            <a:pPr>
              <a:defRPr/>
            </a:pPr>
            <a:r>
              <a:rPr lang="it-IT"/>
              <a:t>Giovanni De Lellis, LNGS Seminar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kumimoji="1"/>
            </a:lvl1pPr>
          </a:lstStyle>
          <a:p>
            <a:pPr>
              <a:defRPr/>
            </a:pPr>
            <a:fld id="{E0C69ABA-9760-470C-B919-506CC531292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598086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 kumimoji="1"/>
            </a:lvl1pPr>
          </a:lstStyle>
          <a:p>
            <a:pPr>
              <a:defRPr/>
            </a:pPr>
            <a:fld id="{A2DB17AD-8627-964A-89FD-CD687FE8FB67}" type="datetime1">
              <a:rPr lang="it-IT"/>
              <a:pPr>
                <a:defRPr/>
              </a:pPr>
              <a:t>12/11/2013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 kumimoji="1"/>
            </a:lvl1pPr>
          </a:lstStyle>
          <a:p>
            <a:pPr>
              <a:defRPr/>
            </a:pPr>
            <a:r>
              <a:rPr lang="it-IT"/>
              <a:t>Giovanni De Lellis, LNGS Seminar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kumimoji="1"/>
            </a:lvl1pPr>
          </a:lstStyle>
          <a:p>
            <a:pPr>
              <a:defRPr/>
            </a:pPr>
            <a:fld id="{3B4D801B-616F-47C1-B678-01CDF1E1442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13051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 kumimoji="1"/>
            </a:lvl1pPr>
          </a:lstStyle>
          <a:p>
            <a:pPr>
              <a:defRPr/>
            </a:pPr>
            <a:fld id="{AD4E06E4-ABF5-7048-8ED9-C634F4B721F0}" type="datetime1">
              <a:rPr lang="it-IT"/>
              <a:pPr>
                <a:defRPr/>
              </a:pPr>
              <a:t>12/11/2013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 kumimoji="1"/>
            </a:lvl1pPr>
          </a:lstStyle>
          <a:p>
            <a:pPr>
              <a:defRPr/>
            </a:pPr>
            <a:r>
              <a:rPr lang="it-IT"/>
              <a:t>Giovanni De Lellis, LNGS Seminar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kumimoji="1"/>
            </a:lvl1pPr>
          </a:lstStyle>
          <a:p>
            <a:pPr>
              <a:defRPr/>
            </a:pPr>
            <a:fld id="{31041008-2C52-4FC4-AA18-BB6413AC070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6051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2013/11/12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3160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88003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16653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29752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370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84030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089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8726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98675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27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2013/11/12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21513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M. De Serio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ICHEP 2012, Melbourne, 5 July 2012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30FB1-1350-41F8-BBEC-472D1F78C9AD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8107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表プレースホルダー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3BAECBA-821E-437A-8FDB-501B538F9AEE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39061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ja-JP" altLang="en-US" noProof="0" smtClean="0"/>
              <a:t>マスタ タイトルの書式設定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ja-JP" altLang="en-US" noProof="0" smtClean="0"/>
              <a:t>マスタ サブタイトルの書式設定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9205CFA-C3A5-4B25-B40A-C87E7FEB6549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4279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mtClean="0">
              <a:solidFill>
                <a:srgbClr val="000000"/>
              </a:solidFill>
            </a:endParaRPr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379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3C92E-DE6F-423B-BD98-32EB9AD542E3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90477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DDD1E-9282-4357-887A-653BB4F23E59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28781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1ABA4-DE77-4408-8846-754B64EC189F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4511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C53F1-161D-47EC-A52C-641AC90712E0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75160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E2A19-6CEC-4173-94A6-AA9B44C168A7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01225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23B8B-E4B2-4BF0-8E6B-8FB35E93FD7C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20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pPr/>
              <a:t>2013/11/12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Aft>
                <a:spcPct val="0"/>
              </a:spcAft>
              <a:buFontTx/>
              <a:buNone/>
              <a:defRPr kumimoji="1" sz="1400"/>
            </a:lvl1pPr>
          </a:lstStyle>
          <a:p>
            <a:pPr fontAlgn="base">
              <a:spcBef>
                <a:spcPct val="0"/>
              </a:spcBef>
            </a:pPr>
            <a:endParaRPr lang="en-US" altLang="ja-JP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Aft>
                <a:spcPct val="0"/>
              </a:spcAft>
              <a:buFontTx/>
              <a:buNone/>
              <a:defRPr kumimoji="1" sz="1400"/>
            </a:lvl1pPr>
          </a:lstStyle>
          <a:p>
            <a:pPr fontAlgn="base">
              <a:spcBef>
                <a:spcPct val="0"/>
              </a:spcBef>
            </a:pPr>
            <a:endParaRPr lang="en-US" altLang="ja-JP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Aft>
                <a:spcPct val="0"/>
              </a:spcAft>
              <a:buFontTx/>
              <a:buNone/>
              <a:defRPr kumimoji="1" sz="1400"/>
            </a:lvl1pPr>
          </a:lstStyle>
          <a:p>
            <a:pPr fontAlgn="base">
              <a:spcBef>
                <a:spcPct val="0"/>
              </a:spcBef>
            </a:pPr>
            <a:fld id="{AD004A29-A792-49D4-9426-47ABFCE0C8CC}" type="slidenum">
              <a:rPr lang="en-US" altLang="ja-JP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</a:pPr>
              <a:t>‹#›</a:t>
            </a:fld>
            <a:endParaRPr lang="en-US" altLang="ja-JP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72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FAF3276-0E8D-48A2-822A-4DB88A9AA699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A487C00-D899-437D-88DB-183C1C8AE8A6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97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305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CEA9CB7-E2B9-4C51-AACF-867E50103554}" type="slidenum">
              <a:rPr lang="en-US" altLang="ja-JP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120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B1DAA-F161-4FA7-9E91-97AD00C67C4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86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B1DAA-F161-4FA7-9E91-97AD00C67C4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90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B1DAA-F161-4FA7-9E91-97AD00C67C4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82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B1DAA-F161-4FA7-9E91-97AD00C67C4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297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61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Fare clic per modificare stile</a:t>
            </a:r>
            <a:endParaRPr lang="it-IT" altLang="ja-JP" smtClean="0"/>
          </a:p>
        </p:txBody>
      </p:sp>
      <p:sp>
        <p:nvSpPr>
          <p:cNvPr id="307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Fare clic per modificare gli stili del testo dello schema</a:t>
            </a:r>
          </a:p>
          <a:p>
            <a:pPr lvl="1"/>
            <a:r>
              <a:rPr lang="en-US" altLang="ja-JP" smtClean="0"/>
              <a:t>Secondo livello</a:t>
            </a:r>
          </a:p>
          <a:p>
            <a:pPr lvl="2"/>
            <a:r>
              <a:rPr lang="en-US" altLang="ja-JP" smtClean="0"/>
              <a:t>Terzo livello</a:t>
            </a:r>
          </a:p>
          <a:p>
            <a:pPr lvl="3"/>
            <a:r>
              <a:rPr lang="en-US" altLang="ja-JP" smtClean="0"/>
              <a:t>Quarto livello</a:t>
            </a:r>
          </a:p>
          <a:p>
            <a:pPr lvl="4"/>
            <a:r>
              <a:rPr lang="en-US" altLang="ja-JP" smtClean="0"/>
              <a:t>Quinto livello</a:t>
            </a:r>
            <a:endParaRPr lang="it-IT" altLang="ja-JP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EA1698F-117F-3647-A53E-164175FCFAB9}" type="datetime1">
              <a:rPr lang="it-IT"/>
              <a:pPr>
                <a:defRPr/>
              </a:pPr>
              <a:t>12/11/2013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it-IT"/>
              <a:t>Giovanni De Lellis, LNGS Seminar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6775FB9-E007-4A45-9E7C-67EE104B5F6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139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726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mtClean="0">
              <a:solidFill>
                <a:srgbClr val="000000"/>
              </a:solidFill>
            </a:endParaRP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mtClean="0">
              <a:solidFill>
                <a:srgbClr val="000000"/>
              </a:solidFill>
            </a:endParaRP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C806E45-0704-4F55-9D98-5C812537252A}" type="slidenum">
              <a:rPr lang="en-US" altLang="ja-JP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 smtClean="0">
              <a:solidFill>
                <a:srgbClr val="000000"/>
              </a:solidFill>
            </a:endParaRPr>
          </a:p>
        </p:txBody>
      </p:sp>
      <p:sp>
        <p:nvSpPr>
          <p:cNvPr id="5325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mtClean="0">
              <a:solidFill>
                <a:srgbClr val="000000"/>
              </a:solidFill>
            </a:endParaRPr>
          </a:p>
        </p:txBody>
      </p:sp>
      <p:sp>
        <p:nvSpPr>
          <p:cNvPr id="5325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61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ＭＳ Ｐゴシック" pitchFamily="50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ＭＳ Ｐゴシック" pitchFamily="50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ＭＳ Ｐゴシック" pitchFamily="50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kumimoji="1" sz="2600">
          <a:solidFill>
            <a:schemeClr val="tx1"/>
          </a:solidFill>
          <a:latin typeface="+mn-lt"/>
          <a:ea typeface="+mn-ea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kumimoji="1" sz="2200">
          <a:solidFill>
            <a:schemeClr val="tx1"/>
          </a:solidFill>
          <a:latin typeface="+mn-lt"/>
          <a:ea typeface="+mn-ea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kumimoji="1" sz="2000">
          <a:solidFill>
            <a:schemeClr val="tx1"/>
          </a:solidFill>
          <a:latin typeface="+mn-lt"/>
          <a:ea typeface="+mn-ea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9.png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11.wmf"/><Relationship Id="rId3" Type="http://schemas.openxmlformats.org/officeDocument/2006/relationships/image" Target="../media/image1.wmf"/><Relationship Id="rId7" Type="http://schemas.openxmlformats.org/officeDocument/2006/relationships/image" Target="../media/image5.wmf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11" Type="http://schemas.openxmlformats.org/officeDocument/2006/relationships/image" Target="../media/image9.wmf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wmf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8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e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5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emf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69.wmf"/><Relationship Id="rId26" Type="http://schemas.openxmlformats.org/officeDocument/2006/relationships/image" Target="../media/image73.wmf"/><Relationship Id="rId3" Type="http://schemas.openxmlformats.org/officeDocument/2006/relationships/oleObject" Target="../embeddings/oleObject4.bin"/><Relationship Id="rId21" Type="http://schemas.openxmlformats.org/officeDocument/2006/relationships/oleObject" Target="../embeddings/oleObject13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66.wmf"/><Relationship Id="rId17" Type="http://schemas.openxmlformats.org/officeDocument/2006/relationships/oleObject" Target="../embeddings/oleObject11.bin"/><Relationship Id="rId25" Type="http://schemas.openxmlformats.org/officeDocument/2006/relationships/oleObject" Target="../embeddings/oleObject15.bin"/><Relationship Id="rId2" Type="http://schemas.openxmlformats.org/officeDocument/2006/relationships/slideLayout" Target="../slideLayouts/slideLayout144.xml"/><Relationship Id="rId16" Type="http://schemas.openxmlformats.org/officeDocument/2006/relationships/image" Target="../media/image68.wmf"/><Relationship Id="rId20" Type="http://schemas.openxmlformats.org/officeDocument/2006/relationships/image" Target="../media/image70.wmf"/><Relationship Id="rId29" Type="http://schemas.openxmlformats.org/officeDocument/2006/relationships/oleObject" Target="../embeddings/oleObject17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63.wmf"/><Relationship Id="rId11" Type="http://schemas.openxmlformats.org/officeDocument/2006/relationships/oleObject" Target="../embeddings/oleObject8.bin"/><Relationship Id="rId24" Type="http://schemas.openxmlformats.org/officeDocument/2006/relationships/image" Target="../media/image72.wmf"/><Relationship Id="rId32" Type="http://schemas.openxmlformats.org/officeDocument/2006/relationships/image" Target="../media/image76.wmf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23" Type="http://schemas.openxmlformats.org/officeDocument/2006/relationships/oleObject" Target="../embeddings/oleObject14.bin"/><Relationship Id="rId28" Type="http://schemas.openxmlformats.org/officeDocument/2006/relationships/image" Target="../media/image74.wmf"/><Relationship Id="rId10" Type="http://schemas.openxmlformats.org/officeDocument/2006/relationships/image" Target="../media/image65.wmf"/><Relationship Id="rId19" Type="http://schemas.openxmlformats.org/officeDocument/2006/relationships/oleObject" Target="../embeddings/oleObject12.bin"/><Relationship Id="rId31" Type="http://schemas.openxmlformats.org/officeDocument/2006/relationships/oleObject" Target="../embeddings/oleObject18.bin"/><Relationship Id="rId4" Type="http://schemas.openxmlformats.org/officeDocument/2006/relationships/image" Target="../media/image62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67.wmf"/><Relationship Id="rId22" Type="http://schemas.openxmlformats.org/officeDocument/2006/relationships/image" Target="../media/image71.wmf"/><Relationship Id="rId27" Type="http://schemas.openxmlformats.org/officeDocument/2006/relationships/oleObject" Target="../embeddings/oleObject16.bin"/><Relationship Id="rId30" Type="http://schemas.openxmlformats.org/officeDocument/2006/relationships/image" Target="../media/image75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3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8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3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slideLayout" Target="../slideLayouts/slideLayout104.xml"/><Relationship Id="rId4" Type="http://schemas.openxmlformats.org/officeDocument/2006/relationships/image" Target="../media/image8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8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wmf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9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907704" y="1124744"/>
            <a:ext cx="56569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0" dirty="0" smtClean="0"/>
              <a:t>OPERA    RESULTS</a:t>
            </a:r>
            <a:endParaRPr kumimoji="1" lang="ja-JP" altLang="en-US" sz="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64206" y="5622339"/>
            <a:ext cx="48562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N. </a:t>
            </a:r>
            <a:r>
              <a:rPr lang="en-US" altLang="ja-JP" sz="2400" dirty="0" err="1" smtClean="0"/>
              <a:t>Naganawa</a:t>
            </a:r>
            <a:r>
              <a:rPr lang="en-US" altLang="ja-JP" sz="2400" dirty="0" smtClean="0"/>
              <a:t> (Nagoya University)</a:t>
            </a:r>
          </a:p>
          <a:p>
            <a:r>
              <a:rPr lang="en-US" altLang="ja-JP" sz="2400" dirty="0"/>
              <a:t>o</a:t>
            </a:r>
            <a:r>
              <a:rPr kumimoji="1" lang="en-US" altLang="ja-JP" sz="2400" dirty="0" smtClean="0"/>
              <a:t>n behalf of the OPERA Collaboration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8193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B944-3254-481D-8FF8-E39F5D68B15A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7650" name="グループ化 10"/>
          <p:cNvGrpSpPr>
            <a:grpSpLocks noChangeAspect="1"/>
          </p:cNvGrpSpPr>
          <p:nvPr/>
        </p:nvGrpSpPr>
        <p:grpSpPr bwMode="auto">
          <a:xfrm>
            <a:off x="323850" y="1268413"/>
            <a:ext cx="8783638" cy="4891087"/>
            <a:chOff x="-16145020" y="-1831776"/>
            <a:chExt cx="39182525" cy="20816657"/>
          </a:xfrm>
        </p:grpSpPr>
        <p:pic>
          <p:nvPicPr>
            <p:cNvPr id="27651" name="Picture 4" descr="S:\DCIM\124_0210\sel\IMGP6506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240" y="-1831776"/>
              <a:ext cx="12358774" cy="20405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2" name="Picture 2" descr="S:\DCIM\124_0210\sel\IMGP6487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145020" y="-1143032"/>
              <a:ext cx="13474057" cy="2012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3" name="Picture 3" descr="S:\DCIM\124_0210\sel\IMGP650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286444" y="-1776038"/>
              <a:ext cx="8786874" cy="20242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4" name="Picture 5" descr="S:\DCIM\124_0210\sel\IMGP6507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01816" y="-1714536"/>
              <a:ext cx="9035689" cy="19473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55" name="AutoShape 7"/>
          <p:cNvSpPr>
            <a:spLocks noChangeArrowheads="1"/>
          </p:cNvSpPr>
          <p:nvPr/>
        </p:nvSpPr>
        <p:spPr bwMode="auto">
          <a:xfrm>
            <a:off x="0" y="3135313"/>
            <a:ext cx="468313" cy="630237"/>
          </a:xfrm>
          <a:prstGeom prst="rightArrow">
            <a:avLst>
              <a:gd name="adj1" fmla="val 56167"/>
              <a:gd name="adj2" fmla="val 39324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7656" name="AutoShape 8"/>
          <p:cNvSpPr>
            <a:spLocks noChangeArrowheads="1"/>
          </p:cNvSpPr>
          <p:nvPr/>
        </p:nvSpPr>
        <p:spPr bwMode="auto">
          <a:xfrm>
            <a:off x="0" y="2343150"/>
            <a:ext cx="468313" cy="630238"/>
          </a:xfrm>
          <a:prstGeom prst="rightArrow">
            <a:avLst>
              <a:gd name="adj1" fmla="val 56167"/>
              <a:gd name="adj2" fmla="val 39324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7657" name="AutoShape 9"/>
          <p:cNvSpPr>
            <a:spLocks noChangeArrowheads="1"/>
          </p:cNvSpPr>
          <p:nvPr/>
        </p:nvSpPr>
        <p:spPr bwMode="auto">
          <a:xfrm>
            <a:off x="0" y="4719638"/>
            <a:ext cx="468313" cy="630237"/>
          </a:xfrm>
          <a:prstGeom prst="rightArrow">
            <a:avLst>
              <a:gd name="adj1" fmla="val 56167"/>
              <a:gd name="adj2" fmla="val 39324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7658" name="AutoShape 10"/>
          <p:cNvSpPr>
            <a:spLocks noChangeArrowheads="1"/>
          </p:cNvSpPr>
          <p:nvPr/>
        </p:nvSpPr>
        <p:spPr bwMode="auto">
          <a:xfrm>
            <a:off x="0" y="3927475"/>
            <a:ext cx="468313" cy="630238"/>
          </a:xfrm>
          <a:prstGeom prst="rightArrow">
            <a:avLst>
              <a:gd name="adj1" fmla="val 56167"/>
              <a:gd name="adj2" fmla="val 39324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-139700" y="1838325"/>
            <a:ext cx="5921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3200" b="1">
                <a:solidFill>
                  <a:srgbClr val="FF9900"/>
                </a:solidFill>
                <a:latin typeface="Verdana" pitchFamily="34" charset="0"/>
              </a:rPr>
              <a:t>ν</a:t>
            </a: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1403350" y="2971800"/>
            <a:ext cx="215900" cy="22225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4140200" y="1219200"/>
            <a:ext cx="4787900" cy="5046663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 flipH="1">
            <a:off x="1600200" y="1219200"/>
            <a:ext cx="2540000" cy="17526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1600200" y="3200400"/>
            <a:ext cx="2540000" cy="3065463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pic>
        <p:nvPicPr>
          <p:cNvPr id="27664" name="Picture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57"/>
          <a:stretch>
            <a:fillRect/>
          </a:stretch>
        </p:blipFill>
        <p:spPr bwMode="auto">
          <a:xfrm>
            <a:off x="4140200" y="1225550"/>
            <a:ext cx="4738688" cy="5041900"/>
          </a:xfrm>
          <a:prstGeom prst="rect">
            <a:avLst/>
          </a:prstGeom>
          <a:noFill/>
          <a:ln w="38100">
            <a:solidFill>
              <a:srgbClr val="66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5257800" y="2743200"/>
            <a:ext cx="685800" cy="8382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6019800" y="1295400"/>
            <a:ext cx="304800" cy="487680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7667" name="Rectangle 19"/>
          <p:cNvSpPr>
            <a:spLocks noChangeArrowheads="1"/>
          </p:cNvSpPr>
          <p:nvPr/>
        </p:nvSpPr>
        <p:spPr bwMode="auto">
          <a:xfrm>
            <a:off x="4876800" y="1295400"/>
            <a:ext cx="304800" cy="487680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7010400" y="1295400"/>
            <a:ext cx="304800" cy="487680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7669" name="Rectangle 21"/>
          <p:cNvSpPr>
            <a:spLocks noChangeArrowheads="1"/>
          </p:cNvSpPr>
          <p:nvPr/>
        </p:nvSpPr>
        <p:spPr bwMode="auto">
          <a:xfrm>
            <a:off x="8077200" y="1295400"/>
            <a:ext cx="304800" cy="487680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7670" name="Line 22"/>
          <p:cNvSpPr>
            <a:spLocks noChangeShapeType="1"/>
          </p:cNvSpPr>
          <p:nvPr/>
        </p:nvSpPr>
        <p:spPr bwMode="auto">
          <a:xfrm flipH="1">
            <a:off x="6324600" y="685800"/>
            <a:ext cx="152400" cy="6096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5868144" y="44624"/>
            <a:ext cx="3200400" cy="646331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b="1" dirty="0">
                <a:solidFill>
                  <a:prstClr val="white"/>
                </a:solidFill>
              </a:rPr>
              <a:t>Target Tracker </a:t>
            </a:r>
            <a:endParaRPr lang="en-US" altLang="ja-JP" b="1" dirty="0" smtClean="0">
              <a:solidFill>
                <a:prstClr val="white"/>
              </a:solidFill>
            </a:endParaRPr>
          </a:p>
          <a:p>
            <a:r>
              <a:rPr lang="en-US" altLang="ja-JP" b="1" dirty="0" smtClean="0">
                <a:solidFill>
                  <a:prstClr val="white"/>
                </a:solidFill>
              </a:rPr>
              <a:t>(plastic scintillators</a:t>
            </a:r>
            <a:r>
              <a:rPr lang="ja-JP" altLang="en-US" b="1" dirty="0" smtClean="0">
                <a:solidFill>
                  <a:prstClr val="white"/>
                </a:solidFill>
              </a:rPr>
              <a:t>）</a:t>
            </a:r>
            <a:endParaRPr lang="ja-JP" altLang="en-US" b="1" dirty="0">
              <a:solidFill>
                <a:prstClr val="white"/>
              </a:solidFill>
            </a:endParaRPr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4724400" y="304800"/>
            <a:ext cx="8382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prstClr val="black"/>
                </a:solidFill>
              </a:rPr>
              <a:t>ECC</a:t>
            </a:r>
          </a:p>
        </p:txBody>
      </p:sp>
      <p:sp>
        <p:nvSpPr>
          <p:cNvPr id="27673" name="Line 25"/>
          <p:cNvSpPr>
            <a:spLocks noChangeShapeType="1"/>
          </p:cNvSpPr>
          <p:nvPr/>
        </p:nvSpPr>
        <p:spPr bwMode="auto">
          <a:xfrm>
            <a:off x="5562600" y="762000"/>
            <a:ext cx="76200" cy="19050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cxnSp>
        <p:nvCxnSpPr>
          <p:cNvPr id="3" name="直線コネクタ 2"/>
          <p:cNvCxnSpPr>
            <a:stCxn id="27667" idx="0"/>
            <a:endCxn id="27667" idx="2"/>
          </p:cNvCxnSpPr>
          <p:nvPr/>
        </p:nvCxnSpPr>
        <p:spPr>
          <a:xfrm>
            <a:off x="5029200" y="1295400"/>
            <a:ext cx="0" cy="4876800"/>
          </a:xfrm>
          <a:prstGeom prst="line">
            <a:avLst/>
          </a:prstGeom>
          <a:ln w="381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6156176" y="1288504"/>
            <a:ext cx="0" cy="4876800"/>
          </a:xfrm>
          <a:prstGeom prst="line">
            <a:avLst/>
          </a:prstGeom>
          <a:ln w="381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7164288" y="1288504"/>
            <a:ext cx="0" cy="4876800"/>
          </a:xfrm>
          <a:prstGeom prst="line">
            <a:avLst/>
          </a:prstGeom>
          <a:ln w="381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8244408" y="1288504"/>
            <a:ext cx="0" cy="4876800"/>
          </a:xfrm>
          <a:prstGeom prst="line">
            <a:avLst/>
          </a:prstGeom>
          <a:ln w="381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929" y="905635"/>
            <a:ext cx="5135959" cy="5330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255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B944-3254-481D-8FF8-E39F5D68B15A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7650" name="グループ化 10"/>
          <p:cNvGrpSpPr>
            <a:grpSpLocks noChangeAspect="1"/>
          </p:cNvGrpSpPr>
          <p:nvPr/>
        </p:nvGrpSpPr>
        <p:grpSpPr bwMode="auto">
          <a:xfrm>
            <a:off x="323850" y="1268413"/>
            <a:ext cx="8783638" cy="4891087"/>
            <a:chOff x="-16145020" y="-1831776"/>
            <a:chExt cx="39182525" cy="20816657"/>
          </a:xfrm>
        </p:grpSpPr>
        <p:pic>
          <p:nvPicPr>
            <p:cNvPr id="27651" name="Picture 4" descr="S:\DCIM\124_0210\sel\IMGP6506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240" y="-1831776"/>
              <a:ext cx="12358774" cy="20405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2" name="Picture 2" descr="S:\DCIM\124_0210\sel\IMGP6487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145020" y="-1143032"/>
              <a:ext cx="13474057" cy="2012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3" name="Picture 3" descr="S:\DCIM\124_0210\sel\IMGP650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286444" y="-1776038"/>
              <a:ext cx="8786874" cy="20242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4" name="Picture 5" descr="S:\DCIM\124_0210\sel\IMGP6507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01816" y="-1714536"/>
              <a:ext cx="9035689" cy="19473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55" name="AutoShape 7"/>
          <p:cNvSpPr>
            <a:spLocks noChangeArrowheads="1"/>
          </p:cNvSpPr>
          <p:nvPr/>
        </p:nvSpPr>
        <p:spPr bwMode="auto">
          <a:xfrm>
            <a:off x="0" y="3135313"/>
            <a:ext cx="468313" cy="630237"/>
          </a:xfrm>
          <a:prstGeom prst="rightArrow">
            <a:avLst>
              <a:gd name="adj1" fmla="val 56167"/>
              <a:gd name="adj2" fmla="val 39324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7656" name="AutoShape 8"/>
          <p:cNvSpPr>
            <a:spLocks noChangeArrowheads="1"/>
          </p:cNvSpPr>
          <p:nvPr/>
        </p:nvSpPr>
        <p:spPr bwMode="auto">
          <a:xfrm>
            <a:off x="0" y="2343150"/>
            <a:ext cx="468313" cy="630238"/>
          </a:xfrm>
          <a:prstGeom prst="rightArrow">
            <a:avLst>
              <a:gd name="adj1" fmla="val 56167"/>
              <a:gd name="adj2" fmla="val 39324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7657" name="AutoShape 9"/>
          <p:cNvSpPr>
            <a:spLocks noChangeArrowheads="1"/>
          </p:cNvSpPr>
          <p:nvPr/>
        </p:nvSpPr>
        <p:spPr bwMode="auto">
          <a:xfrm>
            <a:off x="0" y="4719638"/>
            <a:ext cx="468313" cy="630237"/>
          </a:xfrm>
          <a:prstGeom prst="rightArrow">
            <a:avLst>
              <a:gd name="adj1" fmla="val 56167"/>
              <a:gd name="adj2" fmla="val 39324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7658" name="AutoShape 10"/>
          <p:cNvSpPr>
            <a:spLocks noChangeArrowheads="1"/>
          </p:cNvSpPr>
          <p:nvPr/>
        </p:nvSpPr>
        <p:spPr bwMode="auto">
          <a:xfrm>
            <a:off x="0" y="3927475"/>
            <a:ext cx="468313" cy="630238"/>
          </a:xfrm>
          <a:prstGeom prst="rightArrow">
            <a:avLst>
              <a:gd name="adj1" fmla="val 56167"/>
              <a:gd name="adj2" fmla="val 39324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-139700" y="1838325"/>
            <a:ext cx="5921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3200" b="1">
                <a:solidFill>
                  <a:srgbClr val="FF9900"/>
                </a:solidFill>
                <a:latin typeface="Verdana" pitchFamily="34" charset="0"/>
              </a:rPr>
              <a:t>ν</a:t>
            </a: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1403350" y="2971800"/>
            <a:ext cx="215900" cy="22225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4140200" y="1219200"/>
            <a:ext cx="4787900" cy="5046663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 flipH="1">
            <a:off x="1600200" y="1219200"/>
            <a:ext cx="2540000" cy="17526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1600200" y="3200400"/>
            <a:ext cx="2540000" cy="3065463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pic>
        <p:nvPicPr>
          <p:cNvPr id="27664" name="Picture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57"/>
          <a:stretch>
            <a:fillRect/>
          </a:stretch>
        </p:blipFill>
        <p:spPr bwMode="auto">
          <a:xfrm>
            <a:off x="4140200" y="1225550"/>
            <a:ext cx="4738688" cy="5041900"/>
          </a:xfrm>
          <a:prstGeom prst="rect">
            <a:avLst/>
          </a:prstGeom>
          <a:noFill/>
          <a:ln w="38100">
            <a:solidFill>
              <a:srgbClr val="66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5292080" y="2743200"/>
            <a:ext cx="685800" cy="838200"/>
          </a:xfrm>
          <a:prstGeom prst="rect">
            <a:avLst/>
          </a:prstGeom>
          <a:noFill/>
          <a:ln w="889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6019800" y="1219200"/>
            <a:ext cx="304800" cy="5046662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7667" name="Rectangle 19"/>
          <p:cNvSpPr>
            <a:spLocks noChangeArrowheads="1"/>
          </p:cNvSpPr>
          <p:nvPr/>
        </p:nvSpPr>
        <p:spPr bwMode="auto">
          <a:xfrm>
            <a:off x="4953372" y="1219199"/>
            <a:ext cx="266700" cy="5046663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7010400" y="1225550"/>
            <a:ext cx="304800" cy="5064026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7669" name="Rectangle 21"/>
          <p:cNvSpPr>
            <a:spLocks noChangeArrowheads="1"/>
          </p:cNvSpPr>
          <p:nvPr/>
        </p:nvSpPr>
        <p:spPr bwMode="auto">
          <a:xfrm>
            <a:off x="8077200" y="1219199"/>
            <a:ext cx="304800" cy="5018113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7670" name="Line 22"/>
          <p:cNvSpPr>
            <a:spLocks noChangeShapeType="1"/>
          </p:cNvSpPr>
          <p:nvPr/>
        </p:nvSpPr>
        <p:spPr bwMode="auto">
          <a:xfrm flipH="1">
            <a:off x="6324600" y="685800"/>
            <a:ext cx="152400" cy="6096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4724400" y="304800"/>
            <a:ext cx="8382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prstClr val="black"/>
                </a:solidFill>
              </a:rPr>
              <a:t>ECC</a:t>
            </a:r>
          </a:p>
        </p:txBody>
      </p:sp>
      <p:sp>
        <p:nvSpPr>
          <p:cNvPr id="27673" name="Line 25"/>
          <p:cNvSpPr>
            <a:spLocks noChangeShapeType="1"/>
          </p:cNvSpPr>
          <p:nvPr/>
        </p:nvSpPr>
        <p:spPr bwMode="auto">
          <a:xfrm>
            <a:off x="5562600" y="762000"/>
            <a:ext cx="76200" cy="19050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cxnSp>
        <p:nvCxnSpPr>
          <p:cNvPr id="3" name="直線コネクタ 2"/>
          <p:cNvCxnSpPr>
            <a:stCxn id="27667" idx="0"/>
            <a:endCxn id="27667" idx="2"/>
          </p:cNvCxnSpPr>
          <p:nvPr/>
        </p:nvCxnSpPr>
        <p:spPr>
          <a:xfrm>
            <a:off x="5086722" y="1219199"/>
            <a:ext cx="0" cy="5046663"/>
          </a:xfrm>
          <a:prstGeom prst="line">
            <a:avLst/>
          </a:prstGeom>
          <a:ln w="381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flipH="1">
            <a:off x="6140152" y="1219200"/>
            <a:ext cx="16024" cy="5048250"/>
          </a:xfrm>
          <a:prstGeom prst="line">
            <a:avLst/>
          </a:prstGeom>
          <a:ln w="381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>
            <a:stCxn id="27668" idx="0"/>
          </p:cNvCxnSpPr>
          <p:nvPr/>
        </p:nvCxnSpPr>
        <p:spPr>
          <a:xfrm>
            <a:off x="7162800" y="1225550"/>
            <a:ext cx="1488" cy="5064026"/>
          </a:xfrm>
          <a:prstGeom prst="line">
            <a:avLst/>
          </a:prstGeom>
          <a:ln w="381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8244408" y="1219199"/>
            <a:ext cx="0" cy="5018113"/>
          </a:xfrm>
          <a:prstGeom prst="line">
            <a:avLst/>
          </a:prstGeom>
          <a:ln w="381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23"/>
          <p:cNvSpPr txBox="1">
            <a:spLocks noChangeArrowheads="1"/>
          </p:cNvSpPr>
          <p:nvPr/>
        </p:nvSpPr>
        <p:spPr bwMode="auto">
          <a:xfrm>
            <a:off x="5868144" y="44624"/>
            <a:ext cx="3200400" cy="646331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b="1" dirty="0">
                <a:solidFill>
                  <a:prstClr val="white"/>
                </a:solidFill>
              </a:rPr>
              <a:t>Target Tracker </a:t>
            </a:r>
            <a:endParaRPr lang="en-US" altLang="ja-JP" b="1" dirty="0" smtClean="0">
              <a:solidFill>
                <a:prstClr val="white"/>
              </a:solidFill>
            </a:endParaRPr>
          </a:p>
          <a:p>
            <a:r>
              <a:rPr lang="en-US" altLang="ja-JP" b="1" dirty="0" smtClean="0">
                <a:solidFill>
                  <a:prstClr val="white"/>
                </a:solidFill>
              </a:rPr>
              <a:t>(plastic scintillators</a:t>
            </a:r>
            <a:r>
              <a:rPr lang="ja-JP" altLang="en-US" b="1" dirty="0" smtClean="0">
                <a:solidFill>
                  <a:prstClr val="white"/>
                </a:solidFill>
              </a:rPr>
              <a:t>）</a:t>
            </a:r>
            <a:endParaRPr lang="ja-JP" alt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60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5622E-78A3-4BAD-BBED-4BCDEA427E79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8674" name="グループ化 10"/>
          <p:cNvGrpSpPr>
            <a:grpSpLocks noChangeAspect="1"/>
          </p:cNvGrpSpPr>
          <p:nvPr/>
        </p:nvGrpSpPr>
        <p:grpSpPr bwMode="auto">
          <a:xfrm>
            <a:off x="323850" y="1295400"/>
            <a:ext cx="8783638" cy="4891088"/>
            <a:chOff x="-16145020" y="-1831776"/>
            <a:chExt cx="39182525" cy="20816657"/>
          </a:xfrm>
        </p:grpSpPr>
        <p:pic>
          <p:nvPicPr>
            <p:cNvPr id="28675" name="Picture 4" descr="S:\DCIM\124_0210\sel\IMGP6506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240" y="-1831776"/>
              <a:ext cx="12358774" cy="20405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6" name="Picture 2" descr="S:\DCIM\124_0210\sel\IMGP6487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145020" y="-1143032"/>
              <a:ext cx="13474057" cy="2012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7" name="Picture 3" descr="S:\DCIM\124_0210\sel\IMGP650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286444" y="-1776038"/>
              <a:ext cx="8786874" cy="20242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8" name="Picture 5" descr="S:\DCIM\124_0210\sel\IMGP6507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01816" y="-1714536"/>
              <a:ext cx="9035689" cy="19473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679" name="AutoShape 7"/>
          <p:cNvSpPr>
            <a:spLocks noChangeArrowheads="1"/>
          </p:cNvSpPr>
          <p:nvPr/>
        </p:nvSpPr>
        <p:spPr bwMode="auto">
          <a:xfrm>
            <a:off x="0" y="3135313"/>
            <a:ext cx="468313" cy="630237"/>
          </a:xfrm>
          <a:prstGeom prst="rightArrow">
            <a:avLst>
              <a:gd name="adj1" fmla="val 56167"/>
              <a:gd name="adj2" fmla="val 39324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8680" name="AutoShape 8"/>
          <p:cNvSpPr>
            <a:spLocks noChangeArrowheads="1"/>
          </p:cNvSpPr>
          <p:nvPr/>
        </p:nvSpPr>
        <p:spPr bwMode="auto">
          <a:xfrm>
            <a:off x="0" y="2343150"/>
            <a:ext cx="468313" cy="630238"/>
          </a:xfrm>
          <a:prstGeom prst="rightArrow">
            <a:avLst>
              <a:gd name="adj1" fmla="val 56167"/>
              <a:gd name="adj2" fmla="val 39324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8681" name="AutoShape 9"/>
          <p:cNvSpPr>
            <a:spLocks noChangeArrowheads="1"/>
          </p:cNvSpPr>
          <p:nvPr/>
        </p:nvSpPr>
        <p:spPr bwMode="auto">
          <a:xfrm>
            <a:off x="0" y="4719638"/>
            <a:ext cx="468313" cy="630237"/>
          </a:xfrm>
          <a:prstGeom prst="rightArrow">
            <a:avLst>
              <a:gd name="adj1" fmla="val 56167"/>
              <a:gd name="adj2" fmla="val 39324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8682" name="AutoShape 10"/>
          <p:cNvSpPr>
            <a:spLocks noChangeArrowheads="1"/>
          </p:cNvSpPr>
          <p:nvPr/>
        </p:nvSpPr>
        <p:spPr bwMode="auto">
          <a:xfrm>
            <a:off x="0" y="3927475"/>
            <a:ext cx="468313" cy="630238"/>
          </a:xfrm>
          <a:prstGeom prst="rightArrow">
            <a:avLst>
              <a:gd name="adj1" fmla="val 56167"/>
              <a:gd name="adj2" fmla="val 39324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-139700" y="1838325"/>
            <a:ext cx="5921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3200" b="1" dirty="0">
                <a:solidFill>
                  <a:srgbClr val="FF9900"/>
                </a:solidFill>
                <a:latin typeface="Verdana" pitchFamily="34" charset="0"/>
              </a:rPr>
              <a:t>ν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156369" y="1268760"/>
            <a:ext cx="31879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b="1" dirty="0" smtClean="0">
                <a:solidFill>
                  <a:srgbClr val="66FF33"/>
                </a:solidFill>
                <a:latin typeface="Verdana" pitchFamily="34" charset="0"/>
              </a:rPr>
              <a:t>ECC  </a:t>
            </a:r>
            <a:r>
              <a:rPr lang="en-US" altLang="ja-JP" b="1" dirty="0">
                <a:solidFill>
                  <a:srgbClr val="66FF33"/>
                </a:solidFill>
                <a:latin typeface="Verdana" pitchFamily="34" charset="0"/>
              </a:rPr>
              <a:t>+</a:t>
            </a:r>
          </a:p>
          <a:p>
            <a:r>
              <a:rPr lang="en-US" altLang="ja-JP" b="1" dirty="0" smtClean="0">
                <a:solidFill>
                  <a:srgbClr val="66FF33"/>
                </a:solidFill>
                <a:latin typeface="Verdana" pitchFamily="34" charset="0"/>
              </a:rPr>
              <a:t>Target tracker</a:t>
            </a:r>
            <a:endParaRPr lang="en-US" altLang="ja-JP" b="1" dirty="0">
              <a:solidFill>
                <a:srgbClr val="66FF33"/>
              </a:solidFill>
              <a:latin typeface="Verdana" pitchFamily="34" charset="0"/>
            </a:endParaRPr>
          </a:p>
        </p:txBody>
      </p:sp>
      <p:sp>
        <p:nvSpPr>
          <p:cNvPr id="28686" name="Oval 14"/>
          <p:cNvSpPr>
            <a:spLocks noChangeArrowheads="1"/>
          </p:cNvSpPr>
          <p:nvPr/>
        </p:nvSpPr>
        <p:spPr bwMode="auto">
          <a:xfrm>
            <a:off x="2590800" y="914400"/>
            <a:ext cx="1981200" cy="5257800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>
            <a:off x="1676400" y="2057400"/>
            <a:ext cx="0" cy="2286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685800" y="2209800"/>
            <a:ext cx="1676400" cy="3048000"/>
          </a:xfrm>
          <a:prstGeom prst="rect">
            <a:avLst/>
          </a:prstGeom>
          <a:noFill/>
          <a:ln w="508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1331640" y="188640"/>
            <a:ext cx="6852773" cy="5847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en-US" altLang="ja-JP" sz="3200" b="1" dirty="0">
                <a:solidFill>
                  <a:prstClr val="white"/>
                </a:solidFill>
              </a:rPr>
              <a:t>Emulsion - Electronic  Hybrid T</a:t>
            </a:r>
            <a:r>
              <a:rPr lang="en-US" altLang="ja-JP" sz="3200" b="1" dirty="0" smtClean="0">
                <a:solidFill>
                  <a:prstClr val="white"/>
                </a:solidFill>
              </a:rPr>
              <a:t>echnique</a:t>
            </a:r>
            <a:endParaRPr lang="en-US" altLang="ja-JP" sz="3200" b="1" dirty="0">
              <a:solidFill>
                <a:prstClr val="white"/>
              </a:solidFill>
            </a:endParaRPr>
          </a:p>
        </p:txBody>
      </p:sp>
      <p:sp>
        <p:nvSpPr>
          <p:cNvPr id="28690" name="Oval 18"/>
          <p:cNvSpPr>
            <a:spLocks noChangeArrowheads="1"/>
          </p:cNvSpPr>
          <p:nvPr/>
        </p:nvSpPr>
        <p:spPr bwMode="auto">
          <a:xfrm>
            <a:off x="6794500" y="914400"/>
            <a:ext cx="1981200" cy="5257800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4889500" y="2209800"/>
            <a:ext cx="1676400" cy="3048000"/>
          </a:xfrm>
          <a:prstGeom prst="rect">
            <a:avLst/>
          </a:prstGeom>
          <a:noFill/>
          <a:ln w="508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2225997" y="827420"/>
            <a:ext cx="2706043" cy="36933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b="1" dirty="0" err="1">
                <a:solidFill>
                  <a:srgbClr val="FF33CC"/>
                </a:solidFill>
                <a:latin typeface="Verdana" pitchFamily="34" charset="0"/>
              </a:rPr>
              <a:t>Muon</a:t>
            </a:r>
            <a:r>
              <a:rPr lang="en-US" altLang="ja-JP" b="1" dirty="0">
                <a:solidFill>
                  <a:srgbClr val="FF33CC"/>
                </a:solidFill>
                <a:latin typeface="Verdana" pitchFamily="34" charset="0"/>
              </a:rPr>
              <a:t> </a:t>
            </a:r>
            <a:r>
              <a:rPr lang="en-US" altLang="ja-JP" b="1" dirty="0" smtClean="0">
                <a:solidFill>
                  <a:srgbClr val="FF33CC"/>
                </a:solidFill>
                <a:latin typeface="Verdana" pitchFamily="34" charset="0"/>
              </a:rPr>
              <a:t>spectrometer</a:t>
            </a:r>
            <a:endParaRPr lang="en-US" altLang="ja-JP" b="1" dirty="0">
              <a:solidFill>
                <a:srgbClr val="FF33CC"/>
              </a:solidFill>
              <a:latin typeface="Verdana" pitchFamily="34" charset="0"/>
            </a:endParaRP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2699792" y="6216650"/>
            <a:ext cx="24016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 b="1" dirty="0" smtClean="0">
                <a:solidFill>
                  <a:srgbClr val="FF33CC"/>
                </a:solidFill>
                <a:latin typeface="Verdana" pitchFamily="34" charset="0"/>
              </a:rPr>
              <a:t>particle id,</a:t>
            </a:r>
          </a:p>
          <a:p>
            <a:r>
              <a:rPr lang="en-US" altLang="ja-JP" sz="1400" b="1" dirty="0" smtClean="0">
                <a:solidFill>
                  <a:srgbClr val="FF33CC"/>
                </a:solidFill>
                <a:latin typeface="Symbol" pitchFamily="18" charset="2"/>
              </a:rPr>
              <a:t>m</a:t>
            </a:r>
            <a:r>
              <a:rPr lang="en-US" altLang="ja-JP" sz="1400" b="1" dirty="0" smtClean="0">
                <a:solidFill>
                  <a:srgbClr val="FF33CC"/>
                </a:solidFill>
                <a:latin typeface="Verdana" pitchFamily="34" charset="0"/>
              </a:rPr>
              <a:t> charge, momentum</a:t>
            </a:r>
            <a:endParaRPr lang="en-US" altLang="ja-JP" sz="1400" b="1" dirty="0">
              <a:solidFill>
                <a:srgbClr val="FF33CC"/>
              </a:solidFill>
              <a:latin typeface="Verdana" pitchFamily="34" charset="0"/>
            </a:endParaRP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2411760" y="1187460"/>
            <a:ext cx="2420856" cy="36933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FF33CC"/>
                </a:solidFill>
                <a:latin typeface="Verdana" pitchFamily="34" charset="0"/>
              </a:rPr>
              <a:t>RPC + drift tubes</a:t>
            </a:r>
            <a:endParaRPr lang="en-US" altLang="ja-JP" b="1" dirty="0">
              <a:solidFill>
                <a:srgbClr val="FF33CC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88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F570-4F6B-428F-9357-1B8AC5A3D49C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0301853"/>
              </p:ext>
            </p:extLst>
          </p:nvPr>
        </p:nvGraphicFramePr>
        <p:xfrm>
          <a:off x="-381000" y="574615"/>
          <a:ext cx="9525000" cy="743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0" r:id="rId4" imgW="12152381" imgH="9488224" progId="MSPhotoEd.3">
                  <p:embed/>
                </p:oleObj>
              </mc:Choice>
              <mc:Fallback>
                <p:oleObj r:id="rId4" imgW="12152381" imgH="9488224" progId="MSPhotoEd.3">
                  <p:embed/>
                  <p:pic>
                    <p:nvPicPr>
                      <p:cNvPr id="0" name="Picture 4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81000" y="574615"/>
                        <a:ext cx="9525000" cy="7434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3347864" y="49491"/>
            <a:ext cx="254447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prstClr val="black"/>
                </a:solidFill>
              </a:rPr>
              <a:t>Flow of analysis</a:t>
            </a:r>
            <a:endParaRPr lang="ja-JP" altLang="en-US" sz="2800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4503931"/>
              </p:ext>
            </p:extLst>
          </p:nvPr>
        </p:nvGraphicFramePr>
        <p:xfrm>
          <a:off x="-756592" y="3586360"/>
          <a:ext cx="10868026" cy="848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1" r:id="rId6" imgW="12152381" imgH="9488224" progId="MSPhotoEd.3">
                  <p:embed/>
                </p:oleObj>
              </mc:Choice>
              <mc:Fallback>
                <p:oleObj r:id="rId6" imgW="12152381" imgH="9488224" progId="MSPhotoEd.3">
                  <p:embed/>
                  <p:pic>
                    <p:nvPicPr>
                      <p:cNvPr id="0" name="Picture 4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56592" y="3586360"/>
                        <a:ext cx="10868026" cy="848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11962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60AB-BABF-41A4-AA16-E6FD874AE1FF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9874" name="Picture 2" descr="DSCN358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0"/>
          <a:stretch>
            <a:fillRect/>
          </a:stretch>
        </p:blipFill>
        <p:spPr bwMode="auto">
          <a:xfrm>
            <a:off x="1143000" y="1066800"/>
            <a:ext cx="5456238" cy="473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83" name="Line 11"/>
          <p:cNvSpPr>
            <a:spLocks noChangeShapeType="1"/>
          </p:cNvSpPr>
          <p:nvPr/>
        </p:nvSpPr>
        <p:spPr bwMode="auto">
          <a:xfrm flipV="1">
            <a:off x="1219200" y="3749675"/>
            <a:ext cx="1600200" cy="746125"/>
          </a:xfrm>
          <a:prstGeom prst="lin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295275" y="4572000"/>
            <a:ext cx="199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b="1">
                <a:solidFill>
                  <a:srgbClr val="0000FF"/>
                </a:solidFill>
              </a:rPr>
              <a:t>Neutrino Beam</a:t>
            </a:r>
          </a:p>
        </p:txBody>
      </p:sp>
      <p:sp>
        <p:nvSpPr>
          <p:cNvPr id="79888" name="Text Box 16"/>
          <p:cNvSpPr txBox="1">
            <a:spLocks noChangeArrowheads="1"/>
          </p:cNvSpPr>
          <p:nvPr/>
        </p:nvSpPr>
        <p:spPr bwMode="auto">
          <a:xfrm>
            <a:off x="0" y="106363"/>
            <a:ext cx="8763000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ja-JP" sz="4800" dirty="0" smtClean="0">
                <a:solidFill>
                  <a:prstClr val="black"/>
                </a:solidFill>
              </a:rPr>
              <a:t>ECC and</a:t>
            </a:r>
            <a:r>
              <a:rPr lang="ja-JP" altLang="en-US" sz="4800" dirty="0" smtClean="0">
                <a:solidFill>
                  <a:prstClr val="black"/>
                </a:solidFill>
              </a:rPr>
              <a:t>　</a:t>
            </a:r>
            <a:r>
              <a:rPr lang="en-US" altLang="ja-JP" sz="4800" dirty="0" smtClean="0">
                <a:solidFill>
                  <a:prstClr val="black"/>
                </a:solidFill>
              </a:rPr>
              <a:t>CS</a:t>
            </a:r>
            <a:endParaRPr lang="en-US" altLang="ja-JP" sz="3600" dirty="0">
              <a:solidFill>
                <a:prstClr val="black"/>
              </a:solidFill>
            </a:endParaRPr>
          </a:p>
        </p:txBody>
      </p:sp>
      <p:sp>
        <p:nvSpPr>
          <p:cNvPr id="79889" name="Line 17"/>
          <p:cNvSpPr>
            <a:spLocks noChangeShapeType="1"/>
          </p:cNvSpPr>
          <p:nvPr/>
        </p:nvSpPr>
        <p:spPr bwMode="auto">
          <a:xfrm flipH="1">
            <a:off x="6019800" y="2209800"/>
            <a:ext cx="1219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9890" name="Text Box 18"/>
          <p:cNvSpPr txBox="1">
            <a:spLocks noChangeArrowheads="1"/>
          </p:cNvSpPr>
          <p:nvPr/>
        </p:nvSpPr>
        <p:spPr bwMode="auto">
          <a:xfrm>
            <a:off x="7299325" y="1196752"/>
            <a:ext cx="188891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800">
                <a:solidFill>
                  <a:prstClr val="black"/>
                </a:solidFill>
              </a:rPr>
              <a:t>Changeable</a:t>
            </a:r>
          </a:p>
          <a:p>
            <a:r>
              <a:rPr lang="en-US" altLang="ja-JP" sz="2800">
                <a:solidFill>
                  <a:prstClr val="black"/>
                </a:solidFill>
              </a:rPr>
              <a:t>Sheet (CS)</a:t>
            </a:r>
          </a:p>
        </p:txBody>
      </p:sp>
      <p:sp>
        <p:nvSpPr>
          <p:cNvPr id="79891" name="AutoShape 19"/>
          <p:cNvSpPr>
            <a:spLocks noChangeArrowheads="1"/>
          </p:cNvSpPr>
          <p:nvPr/>
        </p:nvSpPr>
        <p:spPr bwMode="auto">
          <a:xfrm rot="5400000">
            <a:off x="7398633" y="2356946"/>
            <a:ext cx="1123722" cy="711548"/>
          </a:xfrm>
          <a:prstGeom prst="parallelogram">
            <a:avLst>
              <a:gd name="adj" fmla="val 5121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9892" name="AutoShape 20"/>
          <p:cNvSpPr>
            <a:spLocks noChangeArrowheads="1"/>
          </p:cNvSpPr>
          <p:nvPr/>
        </p:nvSpPr>
        <p:spPr bwMode="auto">
          <a:xfrm rot="5400000">
            <a:off x="7246233" y="2356946"/>
            <a:ext cx="1123722" cy="711548"/>
          </a:xfrm>
          <a:prstGeom prst="parallelogram">
            <a:avLst>
              <a:gd name="adj" fmla="val 5121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79894" name="Text Box 22"/>
          <p:cNvSpPr txBox="1">
            <a:spLocks noChangeArrowheads="1"/>
          </p:cNvSpPr>
          <p:nvPr/>
        </p:nvSpPr>
        <p:spPr bwMode="auto">
          <a:xfrm>
            <a:off x="7010520" y="3236089"/>
            <a:ext cx="22044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solidFill>
                  <a:prstClr val="black"/>
                </a:solidFill>
              </a:rPr>
              <a:t>A pair of films</a:t>
            </a:r>
            <a:endParaRPr lang="en-US" altLang="ja-JP" sz="2800" dirty="0">
              <a:solidFill>
                <a:prstClr val="black"/>
              </a:solidFill>
            </a:endParaRPr>
          </a:p>
        </p:txBody>
      </p:sp>
      <p:sp>
        <p:nvSpPr>
          <p:cNvPr id="79895" name="Text Box 23"/>
          <p:cNvSpPr txBox="1">
            <a:spLocks noChangeArrowheads="1"/>
          </p:cNvSpPr>
          <p:nvPr/>
        </p:nvSpPr>
        <p:spPr bwMode="auto">
          <a:xfrm>
            <a:off x="6732240" y="4830251"/>
            <a:ext cx="21871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Develop only CS</a:t>
            </a:r>
          </a:p>
          <a:p>
            <a:r>
              <a:rPr lang="en-US" altLang="ja-JP" sz="2400" dirty="0" smtClean="0">
                <a:solidFill>
                  <a:prstClr val="black"/>
                </a:solidFill>
              </a:rPr>
              <a:t>films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79896" name="Line 24"/>
          <p:cNvSpPr>
            <a:spLocks noChangeShapeType="1"/>
          </p:cNvSpPr>
          <p:nvPr/>
        </p:nvSpPr>
        <p:spPr bwMode="auto">
          <a:xfrm>
            <a:off x="7596188" y="3789040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24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DC297-7D93-47F2-8C1E-48DFEF28819B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8914" name="Picture 2" descr="Microscopio_opera_0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838200"/>
            <a:ext cx="3743325" cy="32639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4876800" y="457200"/>
            <a:ext cx="4267200" cy="3968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b="1">
                <a:solidFill>
                  <a:prstClr val="white"/>
                </a:solidFill>
              </a:rPr>
              <a:t>European Scanning System</a:t>
            </a:r>
            <a:r>
              <a:rPr lang="ja-JP" altLang="en-US" sz="2000" b="1">
                <a:solidFill>
                  <a:prstClr val="white"/>
                </a:solidFill>
              </a:rPr>
              <a:t>（</a:t>
            </a:r>
            <a:r>
              <a:rPr lang="en-US" altLang="ja-JP" sz="2000" b="1">
                <a:solidFill>
                  <a:prstClr val="white"/>
                </a:solidFill>
              </a:rPr>
              <a:t>ESS)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4932040" y="4343400"/>
            <a:ext cx="2880320" cy="20145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b="1">
                <a:solidFill>
                  <a:prstClr val="white"/>
                </a:solidFill>
              </a:rPr>
              <a:t>Scanning speed:</a:t>
            </a:r>
          </a:p>
          <a:p>
            <a:r>
              <a:rPr lang="en-US" altLang="ja-JP" b="1">
                <a:solidFill>
                  <a:prstClr val="white"/>
                </a:solidFill>
              </a:rPr>
              <a:t>20cm2/h</a:t>
            </a:r>
          </a:p>
          <a:p>
            <a:endParaRPr lang="en-US" altLang="ja-JP">
              <a:solidFill>
                <a:prstClr val="white"/>
              </a:solidFill>
            </a:endParaRPr>
          </a:p>
          <a:p>
            <a:r>
              <a:rPr lang="en-US" altLang="ja-JP" b="1">
                <a:solidFill>
                  <a:prstClr val="white"/>
                </a:solidFill>
              </a:rPr>
              <a:t>Customized commercial</a:t>
            </a:r>
          </a:p>
          <a:p>
            <a:r>
              <a:rPr lang="en-US" altLang="ja-JP" b="1">
                <a:solidFill>
                  <a:prstClr val="white"/>
                </a:solidFill>
              </a:rPr>
              <a:t>optics and mechanics</a:t>
            </a:r>
          </a:p>
          <a:p>
            <a:endParaRPr lang="en-US" altLang="ja-JP" b="1">
              <a:solidFill>
                <a:prstClr val="white"/>
              </a:solidFill>
            </a:endParaRPr>
          </a:p>
          <a:p>
            <a:r>
              <a:rPr lang="en-US" altLang="ja-JP" b="1">
                <a:solidFill>
                  <a:prstClr val="white"/>
                </a:solidFill>
              </a:rPr>
              <a:t>asynchronous DAQ software</a:t>
            </a:r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3990975" cy="321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1600200" y="-61913"/>
            <a:ext cx="48964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Scanning: half in Japan, half in Europe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228600" y="457200"/>
            <a:ext cx="4448175" cy="3968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b="1">
                <a:solidFill>
                  <a:prstClr val="white"/>
                </a:solidFill>
              </a:rPr>
              <a:t>Japanese Scanning System (SUTS)</a:t>
            </a: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755576" y="4076700"/>
            <a:ext cx="2879725" cy="27813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b="1">
                <a:solidFill>
                  <a:prstClr val="white"/>
                </a:solidFill>
              </a:rPr>
              <a:t>Scanning speed:</a:t>
            </a:r>
          </a:p>
          <a:p>
            <a:r>
              <a:rPr lang="en-US" altLang="ja-JP" sz="1600" b="1">
                <a:solidFill>
                  <a:prstClr val="white"/>
                </a:solidFill>
              </a:rPr>
              <a:t>75cm2/h</a:t>
            </a:r>
          </a:p>
          <a:p>
            <a:endParaRPr lang="en-US" altLang="ja-JP" sz="1600" b="1">
              <a:solidFill>
                <a:prstClr val="white"/>
              </a:solidFill>
            </a:endParaRPr>
          </a:p>
          <a:p>
            <a:r>
              <a:rPr lang="en-US" altLang="ja-JP" sz="1600" b="1">
                <a:solidFill>
                  <a:prstClr val="white"/>
                </a:solidFill>
              </a:rPr>
              <a:t>High speed CCD</a:t>
            </a:r>
          </a:p>
          <a:p>
            <a:r>
              <a:rPr lang="en-US" altLang="ja-JP" sz="1600" b="1">
                <a:solidFill>
                  <a:prstClr val="white"/>
                </a:solidFill>
              </a:rPr>
              <a:t>camera (3 kHz)</a:t>
            </a:r>
          </a:p>
          <a:p>
            <a:endParaRPr lang="en-US" altLang="ja-JP" sz="1600" b="1">
              <a:solidFill>
                <a:prstClr val="white"/>
              </a:solidFill>
            </a:endParaRPr>
          </a:p>
          <a:p>
            <a:r>
              <a:rPr lang="en-US" altLang="ja-JP" sz="1600" b="1">
                <a:solidFill>
                  <a:prstClr val="white"/>
                </a:solidFill>
              </a:rPr>
              <a:t>Piezo-controlled</a:t>
            </a:r>
          </a:p>
          <a:p>
            <a:r>
              <a:rPr lang="en-US" altLang="ja-JP" sz="1600" b="1">
                <a:solidFill>
                  <a:prstClr val="white"/>
                </a:solidFill>
              </a:rPr>
              <a:t>objective lens</a:t>
            </a:r>
          </a:p>
          <a:p>
            <a:endParaRPr lang="en-US" altLang="ja-JP" sz="1600" b="1">
              <a:solidFill>
                <a:prstClr val="white"/>
              </a:solidFill>
            </a:endParaRPr>
          </a:p>
          <a:p>
            <a:r>
              <a:rPr lang="en-US" altLang="ja-JP" sz="1600" b="1">
                <a:solidFill>
                  <a:prstClr val="white"/>
                </a:solidFill>
              </a:rPr>
              <a:t>FPGA Hard-coded algorithms</a:t>
            </a:r>
          </a:p>
        </p:txBody>
      </p:sp>
    </p:spTree>
    <p:extLst>
      <p:ext uri="{BB962C8B-B14F-4D97-AF65-F5344CB8AC3E}">
        <p14:creationId xmlns:p14="http://schemas.microsoft.com/office/powerpoint/2010/main" val="395239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" r="19711" b="6854"/>
          <a:stretch>
            <a:fillRect/>
          </a:stretch>
        </p:blipFill>
        <p:spPr bwMode="auto">
          <a:xfrm>
            <a:off x="855140" y="-1"/>
            <a:ext cx="7317260" cy="6854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05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292B8-0758-430A-AC84-B18DA121463D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69"/>
          <a:stretch>
            <a:fillRect/>
          </a:stretch>
        </p:blipFill>
        <p:spPr bwMode="auto">
          <a:xfrm>
            <a:off x="128588" y="838200"/>
            <a:ext cx="8620125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2016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1619250" y="2384425"/>
            <a:ext cx="1393825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Clr>
                <a:srgbClr val="FFFFFF"/>
              </a:buClr>
              <a:buSzPct val="100000"/>
              <a:buFont typeface="Arial" charset="0"/>
              <a:buNone/>
            </a:pPr>
            <a:r>
              <a:rPr kumimoji="0" lang="en-US" sz="2000" b="1">
                <a:solidFill>
                  <a:srgbClr val="FFFFFF"/>
                </a:solidFill>
              </a:rPr>
              <a:t>extraction</a:t>
            </a:r>
          </a:p>
        </p:txBody>
      </p:sp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3124200" y="2514600"/>
            <a:ext cx="304800" cy="381000"/>
          </a:xfrm>
          <a:prstGeom prst="rect">
            <a:avLst/>
          </a:prstGeom>
          <a:solidFill>
            <a:srgbClr val="00FFFF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3200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699792" y="1916832"/>
            <a:ext cx="465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1st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699792" y="2909055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2nd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051720" y="188640"/>
            <a:ext cx="5664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When no good tracks in CS, </a:t>
            </a:r>
            <a:r>
              <a:rPr kumimoji="1" lang="en-US" altLang="ja-JP" sz="2400" dirty="0" smtClean="0">
                <a:sym typeface="Wingdings" pitchFamily="2" charset="2"/>
              </a:rPr>
              <a:t></a:t>
            </a:r>
            <a:r>
              <a:rPr kumimoji="1" lang="en-US" altLang="ja-JP" sz="2400" dirty="0" smtClean="0"/>
              <a:t>2</a:t>
            </a:r>
            <a:r>
              <a:rPr lang="en-US" altLang="ja-JP" sz="2400" dirty="0" smtClean="0"/>
              <a:t>nd brick’s CS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793146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3" name="Rectangle 9"/>
          <p:cNvSpPr>
            <a:spLocks noChangeArrowheads="1"/>
          </p:cNvSpPr>
          <p:nvPr/>
        </p:nvSpPr>
        <p:spPr bwMode="auto">
          <a:xfrm>
            <a:off x="2440880" y="2060848"/>
            <a:ext cx="93663" cy="2952750"/>
          </a:xfrm>
          <a:prstGeom prst="rect">
            <a:avLst/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2966" name="Rectangle 22"/>
          <p:cNvSpPr>
            <a:spLocks noChangeArrowheads="1"/>
          </p:cNvSpPr>
          <p:nvPr/>
        </p:nvSpPr>
        <p:spPr bwMode="auto">
          <a:xfrm>
            <a:off x="2058293" y="2074863"/>
            <a:ext cx="382587" cy="2952750"/>
          </a:xfrm>
          <a:prstGeom prst="rect">
            <a:avLst/>
          </a:prstGeom>
          <a:solidFill>
            <a:srgbClr val="969696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2967" name="Rectangle 23"/>
          <p:cNvSpPr>
            <a:spLocks noChangeArrowheads="1"/>
          </p:cNvSpPr>
          <p:nvPr/>
        </p:nvSpPr>
        <p:spPr bwMode="auto">
          <a:xfrm>
            <a:off x="1994793" y="2074863"/>
            <a:ext cx="95250" cy="2952750"/>
          </a:xfrm>
          <a:prstGeom prst="rect">
            <a:avLst/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2986" name="Line 42"/>
          <p:cNvSpPr>
            <a:spLocks noChangeShapeType="1"/>
          </p:cNvSpPr>
          <p:nvPr/>
        </p:nvSpPr>
        <p:spPr bwMode="auto">
          <a:xfrm flipV="1">
            <a:off x="1479104" y="4060304"/>
            <a:ext cx="0" cy="3048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4" name="Rectangle 9"/>
          <p:cNvSpPr>
            <a:spLocks noChangeArrowheads="1"/>
          </p:cNvSpPr>
          <p:nvPr/>
        </p:nvSpPr>
        <p:spPr bwMode="auto">
          <a:xfrm>
            <a:off x="1547168" y="2060848"/>
            <a:ext cx="93663" cy="2952750"/>
          </a:xfrm>
          <a:prstGeom prst="rect">
            <a:avLst/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5" name="Rectangle 21"/>
          <p:cNvSpPr>
            <a:spLocks noChangeArrowheads="1"/>
          </p:cNvSpPr>
          <p:nvPr/>
        </p:nvSpPr>
        <p:spPr bwMode="auto">
          <a:xfrm>
            <a:off x="1640831" y="2060848"/>
            <a:ext cx="382587" cy="2952750"/>
          </a:xfrm>
          <a:prstGeom prst="rect">
            <a:avLst/>
          </a:prstGeom>
          <a:solidFill>
            <a:srgbClr val="969696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6" name="Rectangle 22"/>
          <p:cNvSpPr>
            <a:spLocks noChangeArrowheads="1"/>
          </p:cNvSpPr>
          <p:nvPr/>
        </p:nvSpPr>
        <p:spPr bwMode="auto">
          <a:xfrm>
            <a:off x="1164581" y="2060848"/>
            <a:ext cx="382587" cy="2952750"/>
          </a:xfrm>
          <a:prstGeom prst="rect">
            <a:avLst/>
          </a:prstGeom>
          <a:solidFill>
            <a:srgbClr val="969696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7" name="Rectangle 23"/>
          <p:cNvSpPr>
            <a:spLocks noChangeArrowheads="1"/>
          </p:cNvSpPr>
          <p:nvPr/>
        </p:nvSpPr>
        <p:spPr bwMode="auto">
          <a:xfrm>
            <a:off x="1101081" y="2060848"/>
            <a:ext cx="95250" cy="2952750"/>
          </a:xfrm>
          <a:prstGeom prst="rect">
            <a:avLst/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8" name="Oval 35"/>
          <p:cNvSpPr>
            <a:spLocks noChangeArrowheads="1"/>
          </p:cNvSpPr>
          <p:nvPr/>
        </p:nvSpPr>
        <p:spPr bwMode="auto">
          <a:xfrm>
            <a:off x="1890936" y="2908176"/>
            <a:ext cx="304800" cy="304800"/>
          </a:xfrm>
          <a:prstGeom prst="ellipse">
            <a:avLst/>
          </a:prstGeom>
          <a:noFill/>
          <a:ln w="63500" algn="ctr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3" name="Oval 35"/>
          <p:cNvSpPr>
            <a:spLocks noChangeArrowheads="1"/>
          </p:cNvSpPr>
          <p:nvPr/>
        </p:nvSpPr>
        <p:spPr bwMode="auto">
          <a:xfrm>
            <a:off x="1458888" y="2780928"/>
            <a:ext cx="304800" cy="304800"/>
          </a:xfrm>
          <a:prstGeom prst="ellipse">
            <a:avLst/>
          </a:prstGeom>
          <a:noFill/>
          <a:ln w="63500" algn="ctr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5293618" y="2074863"/>
            <a:ext cx="93662" cy="2952750"/>
          </a:xfrm>
          <a:prstGeom prst="rect">
            <a:avLst/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2915543" y="2074863"/>
            <a:ext cx="95250" cy="2952750"/>
          </a:xfrm>
          <a:prstGeom prst="rect">
            <a:avLst/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3391793" y="2074863"/>
            <a:ext cx="93662" cy="2952750"/>
          </a:xfrm>
          <a:prstGeom prst="rect">
            <a:avLst/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3866455" y="2074863"/>
            <a:ext cx="95250" cy="2952750"/>
          </a:xfrm>
          <a:prstGeom prst="rect">
            <a:avLst/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4341118" y="2074863"/>
            <a:ext cx="93662" cy="2952750"/>
          </a:xfrm>
          <a:prstGeom prst="rect">
            <a:avLst/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4817368" y="2074863"/>
            <a:ext cx="95250" cy="2952750"/>
          </a:xfrm>
          <a:prstGeom prst="rect">
            <a:avLst/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2954" name="Line 10"/>
          <p:cNvSpPr>
            <a:spLocks noChangeShapeType="1"/>
          </p:cNvSpPr>
          <p:nvPr/>
        </p:nvSpPr>
        <p:spPr bwMode="auto">
          <a:xfrm>
            <a:off x="5287268" y="3951288"/>
            <a:ext cx="100012" cy="74612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2955" name="Line 11"/>
          <p:cNvSpPr>
            <a:spLocks noChangeShapeType="1"/>
          </p:cNvSpPr>
          <p:nvPr/>
        </p:nvSpPr>
        <p:spPr bwMode="auto">
          <a:xfrm>
            <a:off x="4788793" y="3840163"/>
            <a:ext cx="150812" cy="762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2956" name="Line 12"/>
          <p:cNvSpPr>
            <a:spLocks noChangeShapeType="1"/>
          </p:cNvSpPr>
          <p:nvPr/>
        </p:nvSpPr>
        <p:spPr bwMode="auto">
          <a:xfrm>
            <a:off x="4288730" y="3673475"/>
            <a:ext cx="150813" cy="762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2957" name="Line 13"/>
          <p:cNvSpPr>
            <a:spLocks noChangeShapeType="1"/>
          </p:cNvSpPr>
          <p:nvPr/>
        </p:nvSpPr>
        <p:spPr bwMode="auto">
          <a:xfrm>
            <a:off x="3339405" y="3451225"/>
            <a:ext cx="149225" cy="762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2958" name="Line 14"/>
          <p:cNvSpPr>
            <a:spLocks noChangeShapeType="1"/>
          </p:cNvSpPr>
          <p:nvPr/>
        </p:nvSpPr>
        <p:spPr bwMode="auto">
          <a:xfrm>
            <a:off x="2888555" y="3340100"/>
            <a:ext cx="150813" cy="762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2959" name="Line 15"/>
          <p:cNvSpPr>
            <a:spLocks noChangeShapeType="1"/>
          </p:cNvSpPr>
          <p:nvPr/>
        </p:nvSpPr>
        <p:spPr bwMode="auto">
          <a:xfrm>
            <a:off x="3839468" y="3573016"/>
            <a:ext cx="149225" cy="762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2960" name="Rectangle 16"/>
          <p:cNvSpPr>
            <a:spLocks noChangeArrowheads="1"/>
          </p:cNvSpPr>
          <p:nvPr/>
        </p:nvSpPr>
        <p:spPr bwMode="auto">
          <a:xfrm>
            <a:off x="4912618" y="2074863"/>
            <a:ext cx="382587" cy="2952750"/>
          </a:xfrm>
          <a:prstGeom prst="rect">
            <a:avLst/>
          </a:prstGeom>
          <a:solidFill>
            <a:srgbClr val="969696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2961" name="Rectangle 17"/>
          <p:cNvSpPr>
            <a:spLocks noChangeArrowheads="1"/>
          </p:cNvSpPr>
          <p:nvPr/>
        </p:nvSpPr>
        <p:spPr bwMode="auto">
          <a:xfrm>
            <a:off x="4434780" y="2074863"/>
            <a:ext cx="382588" cy="2952750"/>
          </a:xfrm>
          <a:prstGeom prst="rect">
            <a:avLst/>
          </a:prstGeom>
          <a:solidFill>
            <a:srgbClr val="969696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2962" name="Rectangle 18"/>
          <p:cNvSpPr>
            <a:spLocks noChangeArrowheads="1"/>
          </p:cNvSpPr>
          <p:nvPr/>
        </p:nvSpPr>
        <p:spPr bwMode="auto">
          <a:xfrm>
            <a:off x="3961705" y="2074863"/>
            <a:ext cx="381000" cy="2952750"/>
          </a:xfrm>
          <a:prstGeom prst="rect">
            <a:avLst/>
          </a:prstGeom>
          <a:solidFill>
            <a:srgbClr val="969696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2963" name="Rectangle 19"/>
          <p:cNvSpPr>
            <a:spLocks noChangeArrowheads="1"/>
          </p:cNvSpPr>
          <p:nvPr/>
        </p:nvSpPr>
        <p:spPr bwMode="auto">
          <a:xfrm>
            <a:off x="3485455" y="2074863"/>
            <a:ext cx="382588" cy="2952750"/>
          </a:xfrm>
          <a:prstGeom prst="rect">
            <a:avLst/>
          </a:prstGeom>
          <a:solidFill>
            <a:srgbClr val="969696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2964" name="Rectangle 20"/>
          <p:cNvSpPr>
            <a:spLocks noChangeArrowheads="1"/>
          </p:cNvSpPr>
          <p:nvPr/>
        </p:nvSpPr>
        <p:spPr bwMode="auto">
          <a:xfrm>
            <a:off x="3010793" y="2074863"/>
            <a:ext cx="382587" cy="2952750"/>
          </a:xfrm>
          <a:prstGeom prst="rect">
            <a:avLst/>
          </a:prstGeom>
          <a:solidFill>
            <a:srgbClr val="969696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2965" name="Rectangle 21"/>
          <p:cNvSpPr>
            <a:spLocks noChangeArrowheads="1"/>
          </p:cNvSpPr>
          <p:nvPr/>
        </p:nvSpPr>
        <p:spPr bwMode="auto">
          <a:xfrm>
            <a:off x="2534543" y="2074863"/>
            <a:ext cx="382587" cy="2952750"/>
          </a:xfrm>
          <a:prstGeom prst="rect">
            <a:avLst/>
          </a:prstGeom>
          <a:solidFill>
            <a:srgbClr val="969696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2968" name="Rectangle 24"/>
          <p:cNvSpPr>
            <a:spLocks noChangeArrowheads="1"/>
          </p:cNvSpPr>
          <p:nvPr/>
        </p:nvSpPr>
        <p:spPr bwMode="auto">
          <a:xfrm>
            <a:off x="6222305" y="2074863"/>
            <a:ext cx="93663" cy="2954337"/>
          </a:xfrm>
          <a:prstGeom prst="rect">
            <a:avLst/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2969" name="Rectangle 25"/>
          <p:cNvSpPr>
            <a:spLocks noChangeArrowheads="1"/>
          </p:cNvSpPr>
          <p:nvPr/>
        </p:nvSpPr>
        <p:spPr bwMode="auto">
          <a:xfrm>
            <a:off x="6117530" y="2074863"/>
            <a:ext cx="93663" cy="2954337"/>
          </a:xfrm>
          <a:prstGeom prst="rect">
            <a:avLst/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2970" name="Line 26"/>
          <p:cNvSpPr>
            <a:spLocks noChangeShapeType="1"/>
          </p:cNvSpPr>
          <p:nvPr/>
        </p:nvSpPr>
        <p:spPr bwMode="auto">
          <a:xfrm>
            <a:off x="5379343" y="2578100"/>
            <a:ext cx="703262" cy="1588"/>
          </a:xfrm>
          <a:prstGeom prst="line">
            <a:avLst/>
          </a:prstGeom>
          <a:noFill/>
          <a:ln w="38160">
            <a:solidFill>
              <a:srgbClr val="000000"/>
            </a:solidFill>
            <a:prstDash val="sysDot"/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2971" name="Line 27"/>
          <p:cNvSpPr>
            <a:spLocks noChangeShapeType="1"/>
          </p:cNvSpPr>
          <p:nvPr/>
        </p:nvSpPr>
        <p:spPr bwMode="auto">
          <a:xfrm>
            <a:off x="6117530" y="4171950"/>
            <a:ext cx="200025" cy="762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2972" name="Line 28"/>
          <p:cNvSpPr>
            <a:spLocks noChangeShapeType="1"/>
          </p:cNvSpPr>
          <p:nvPr/>
        </p:nvSpPr>
        <p:spPr bwMode="auto">
          <a:xfrm>
            <a:off x="5407918" y="3990975"/>
            <a:ext cx="803275" cy="231775"/>
          </a:xfrm>
          <a:prstGeom prst="line">
            <a:avLst/>
          </a:prstGeom>
          <a:noFill/>
          <a:ln w="9398">
            <a:solidFill>
              <a:srgbClr val="0066FF"/>
            </a:solidFill>
            <a:prstDash val="dash"/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2973" name="Rectangle 29"/>
          <p:cNvSpPr>
            <a:spLocks noChangeArrowheads="1"/>
          </p:cNvSpPr>
          <p:nvPr/>
        </p:nvSpPr>
        <p:spPr bwMode="auto">
          <a:xfrm>
            <a:off x="5379343" y="2168525"/>
            <a:ext cx="752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defTabSz="449263">
              <a:spcBef>
                <a:spcPts val="675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>
                <a:solidFill>
                  <a:srgbClr val="000000"/>
                </a:solidFill>
              </a:rPr>
              <a:t>5 mm</a:t>
            </a:r>
          </a:p>
        </p:txBody>
      </p:sp>
      <p:sp>
        <p:nvSpPr>
          <p:cNvPr id="82974" name="Rectangle 30"/>
          <p:cNvSpPr>
            <a:spLocks noChangeArrowheads="1"/>
          </p:cNvSpPr>
          <p:nvPr/>
        </p:nvSpPr>
        <p:spPr bwMode="auto">
          <a:xfrm>
            <a:off x="6031805" y="1690688"/>
            <a:ext cx="498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defTabSz="449263">
              <a:spcBef>
                <a:spcPts val="675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>
                <a:solidFill>
                  <a:srgbClr val="000000"/>
                </a:solidFill>
              </a:rPr>
              <a:t>CS</a:t>
            </a:r>
          </a:p>
        </p:txBody>
      </p:sp>
      <p:sp>
        <p:nvSpPr>
          <p:cNvPr id="82975" name="Rectangle 31"/>
          <p:cNvSpPr>
            <a:spLocks noChangeArrowheads="1"/>
          </p:cNvSpPr>
          <p:nvPr/>
        </p:nvSpPr>
        <p:spPr bwMode="auto">
          <a:xfrm>
            <a:off x="4874518" y="1684338"/>
            <a:ext cx="663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defTabSz="449263">
              <a:spcBef>
                <a:spcPts val="675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>
                <a:solidFill>
                  <a:srgbClr val="000000"/>
                </a:solidFill>
              </a:rPr>
              <a:t>ECC</a:t>
            </a:r>
          </a:p>
        </p:txBody>
      </p:sp>
      <p:sp>
        <p:nvSpPr>
          <p:cNvPr id="82982" name="Text Box 38"/>
          <p:cNvSpPr txBox="1">
            <a:spLocks noChangeArrowheads="1"/>
          </p:cNvSpPr>
          <p:nvPr/>
        </p:nvSpPr>
        <p:spPr bwMode="auto">
          <a:xfrm>
            <a:off x="183704" y="3831704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2400" b="1" dirty="0" smtClean="0">
                <a:solidFill>
                  <a:prstClr val="black"/>
                </a:solidFill>
              </a:rPr>
              <a:t>No track.</a:t>
            </a:r>
            <a:r>
              <a:rPr lang="ja-JP" altLang="en-US" sz="2400" b="1" dirty="0">
                <a:solidFill>
                  <a:prstClr val="black"/>
                </a:solidFill>
              </a:rPr>
              <a:t>　</a:t>
            </a:r>
          </a:p>
        </p:txBody>
      </p:sp>
      <p:sp>
        <p:nvSpPr>
          <p:cNvPr id="82983" name="Line 39"/>
          <p:cNvSpPr>
            <a:spLocks noChangeShapeType="1"/>
          </p:cNvSpPr>
          <p:nvPr/>
        </p:nvSpPr>
        <p:spPr bwMode="auto">
          <a:xfrm>
            <a:off x="107504" y="3831704"/>
            <a:ext cx="0" cy="5334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2984" name="Line 40"/>
          <p:cNvSpPr>
            <a:spLocks noChangeShapeType="1"/>
          </p:cNvSpPr>
          <p:nvPr/>
        </p:nvSpPr>
        <p:spPr bwMode="auto">
          <a:xfrm>
            <a:off x="107504" y="3831704"/>
            <a:ext cx="1143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2985" name="Line 41"/>
          <p:cNvSpPr>
            <a:spLocks noChangeShapeType="1"/>
          </p:cNvSpPr>
          <p:nvPr/>
        </p:nvSpPr>
        <p:spPr bwMode="auto">
          <a:xfrm>
            <a:off x="107504" y="4365104"/>
            <a:ext cx="13716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3" name="Rectangle 2"/>
          <p:cNvSpPr>
            <a:spLocks noChangeArrowheads="1"/>
          </p:cNvSpPr>
          <p:nvPr/>
        </p:nvSpPr>
        <p:spPr bwMode="auto">
          <a:xfrm>
            <a:off x="533400" y="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en-US" altLang="ja-JP" sz="4000" b="1" dirty="0">
                <a:solidFill>
                  <a:prstClr val="black"/>
                </a:solidFill>
              </a:rPr>
              <a:t>CS</a:t>
            </a:r>
            <a:r>
              <a:rPr lang="ja-JP" altLang="en-US" sz="4000" b="1" dirty="0">
                <a:solidFill>
                  <a:prstClr val="black"/>
                </a:solidFill>
              </a:rPr>
              <a:t>　</a:t>
            </a:r>
            <a:r>
              <a:rPr lang="en-US" altLang="ja-JP" sz="4000" b="1" dirty="0" smtClean="0">
                <a:solidFill>
                  <a:prstClr val="black"/>
                </a:solidFill>
                <a:sym typeface="Wingdings" pitchFamily="2" charset="2"/>
              </a:rPr>
              <a:t></a:t>
            </a:r>
            <a:r>
              <a:rPr lang="ja-JP" altLang="en-US" sz="4000" b="1" dirty="0">
                <a:solidFill>
                  <a:prstClr val="black"/>
                </a:solidFill>
              </a:rPr>
              <a:t>　</a:t>
            </a:r>
            <a:r>
              <a:rPr lang="en-US" altLang="ja-JP" sz="4000" b="1" dirty="0">
                <a:solidFill>
                  <a:prstClr val="black"/>
                </a:solidFill>
              </a:rPr>
              <a:t>ECC</a:t>
            </a:r>
            <a:r>
              <a:rPr lang="ja-JP" altLang="en-US" sz="4000" b="1" dirty="0">
                <a:solidFill>
                  <a:prstClr val="black"/>
                </a:solidFill>
              </a:rPr>
              <a:t>　</a:t>
            </a:r>
            <a:r>
              <a:rPr lang="en-US" altLang="ja-JP" sz="4000" b="1" dirty="0" smtClean="0">
                <a:solidFill>
                  <a:prstClr val="black"/>
                </a:solidFill>
                <a:sym typeface="Wingdings" pitchFamily="2" charset="2"/>
              </a:rPr>
              <a:t></a:t>
            </a:r>
            <a:r>
              <a:rPr lang="ja-JP" altLang="en-US" sz="4000" b="1" dirty="0">
                <a:solidFill>
                  <a:prstClr val="black"/>
                </a:solidFill>
              </a:rPr>
              <a:t>　</a:t>
            </a:r>
            <a:r>
              <a:rPr lang="en-US" altLang="ja-JP" sz="4000" b="1" dirty="0" smtClean="0">
                <a:solidFill>
                  <a:prstClr val="black"/>
                </a:solidFill>
                <a:latin typeface="Symbol" pitchFamily="18" charset="2"/>
              </a:rPr>
              <a:t>n</a:t>
            </a:r>
            <a:r>
              <a:rPr lang="en-US" altLang="ja-JP" sz="4000" b="1" dirty="0" smtClean="0">
                <a:solidFill>
                  <a:prstClr val="black"/>
                </a:solidFill>
              </a:rPr>
              <a:t> interaction point</a:t>
            </a:r>
          </a:p>
          <a:p>
            <a:pPr eaLnBrk="0" hangingPunct="0"/>
            <a:r>
              <a:rPr lang="ja-JP" altLang="en-US" sz="4000" b="1" dirty="0">
                <a:solidFill>
                  <a:prstClr val="black"/>
                </a:solidFill>
              </a:rPr>
              <a:t>　</a:t>
            </a:r>
            <a:r>
              <a:rPr lang="ja-JP" altLang="en-US" sz="4000" b="1" dirty="0" smtClean="0">
                <a:solidFill>
                  <a:prstClr val="black"/>
                </a:solidFill>
              </a:rPr>
              <a:t>　　　　　　</a:t>
            </a:r>
            <a:r>
              <a:rPr lang="en-US" altLang="ja-JP" sz="4000" b="1" dirty="0" smtClean="0">
                <a:solidFill>
                  <a:prstClr val="black"/>
                </a:solidFill>
              </a:rPr>
              <a:t>(SCAN BACK)</a:t>
            </a:r>
            <a:endParaRPr lang="ja-JP" altLang="en-US" sz="4000" b="1" dirty="0">
              <a:solidFill>
                <a:prstClr val="black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542856" y="6356350"/>
            <a:ext cx="2133600" cy="365125"/>
          </a:xfrm>
        </p:spPr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9" name="Line 36"/>
          <p:cNvSpPr>
            <a:spLocks noChangeShapeType="1"/>
          </p:cNvSpPr>
          <p:nvPr/>
        </p:nvSpPr>
        <p:spPr bwMode="auto">
          <a:xfrm flipH="1">
            <a:off x="1479576" y="3549128"/>
            <a:ext cx="313184" cy="465063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0" name="Line 42"/>
          <p:cNvSpPr>
            <a:spLocks noChangeShapeType="1"/>
          </p:cNvSpPr>
          <p:nvPr/>
        </p:nvSpPr>
        <p:spPr bwMode="auto">
          <a:xfrm flipV="1">
            <a:off x="1479576" y="4014192"/>
            <a:ext cx="0" cy="3048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4" name="Line 36"/>
          <p:cNvSpPr>
            <a:spLocks noChangeShapeType="1"/>
          </p:cNvSpPr>
          <p:nvPr/>
        </p:nvSpPr>
        <p:spPr bwMode="auto">
          <a:xfrm flipH="1">
            <a:off x="1233464" y="3514204"/>
            <a:ext cx="559296" cy="33426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2979" name="Oval 35"/>
          <p:cNvSpPr>
            <a:spLocks noChangeArrowheads="1"/>
          </p:cNvSpPr>
          <p:nvPr/>
        </p:nvSpPr>
        <p:spPr bwMode="auto">
          <a:xfrm>
            <a:off x="2339280" y="3048000"/>
            <a:ext cx="304800" cy="304800"/>
          </a:xfrm>
          <a:prstGeom prst="ellipse">
            <a:avLst/>
          </a:prstGeom>
          <a:noFill/>
          <a:ln w="63500" algn="ctr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" name="右中かっこ 2"/>
          <p:cNvSpPr/>
          <p:nvPr/>
        </p:nvSpPr>
        <p:spPr>
          <a:xfrm rot="6503021">
            <a:off x="1748348" y="2702366"/>
            <a:ext cx="326087" cy="1417008"/>
          </a:xfrm>
          <a:prstGeom prst="rightBrace">
            <a:avLst>
              <a:gd name="adj1" fmla="val 8333"/>
              <a:gd name="adj2" fmla="val 52599"/>
            </a:avLst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578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9"/>
          <p:cNvSpPr>
            <a:spLocks noChangeArrowheads="1"/>
          </p:cNvSpPr>
          <p:nvPr/>
        </p:nvSpPr>
        <p:spPr bwMode="auto">
          <a:xfrm>
            <a:off x="1489695" y="2060848"/>
            <a:ext cx="93663" cy="2952750"/>
          </a:xfrm>
          <a:prstGeom prst="rect">
            <a:avLst/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0" name="Rectangle 21"/>
          <p:cNvSpPr>
            <a:spLocks noChangeArrowheads="1"/>
          </p:cNvSpPr>
          <p:nvPr/>
        </p:nvSpPr>
        <p:spPr bwMode="auto">
          <a:xfrm>
            <a:off x="1583358" y="2060848"/>
            <a:ext cx="382587" cy="2952750"/>
          </a:xfrm>
          <a:prstGeom prst="rect">
            <a:avLst/>
          </a:prstGeom>
          <a:solidFill>
            <a:srgbClr val="969696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1" name="Rectangle 22"/>
          <p:cNvSpPr>
            <a:spLocks noChangeArrowheads="1"/>
          </p:cNvSpPr>
          <p:nvPr/>
        </p:nvSpPr>
        <p:spPr bwMode="auto">
          <a:xfrm>
            <a:off x="1107108" y="2060848"/>
            <a:ext cx="382587" cy="2952750"/>
          </a:xfrm>
          <a:prstGeom prst="rect">
            <a:avLst/>
          </a:prstGeom>
          <a:solidFill>
            <a:srgbClr val="969696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2" name="Rectangle 23"/>
          <p:cNvSpPr>
            <a:spLocks noChangeArrowheads="1"/>
          </p:cNvSpPr>
          <p:nvPr/>
        </p:nvSpPr>
        <p:spPr bwMode="auto">
          <a:xfrm>
            <a:off x="1043608" y="2060848"/>
            <a:ext cx="95250" cy="2952750"/>
          </a:xfrm>
          <a:prstGeom prst="rect">
            <a:avLst/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5263530" y="2074863"/>
            <a:ext cx="93662" cy="2952750"/>
          </a:xfrm>
          <a:prstGeom prst="rect">
            <a:avLst/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2885455" y="2074863"/>
            <a:ext cx="95250" cy="2952750"/>
          </a:xfrm>
          <a:prstGeom prst="rect">
            <a:avLst/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3361705" y="2074863"/>
            <a:ext cx="93662" cy="2952750"/>
          </a:xfrm>
          <a:prstGeom prst="rect">
            <a:avLst/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3836367" y="2074863"/>
            <a:ext cx="95250" cy="2952750"/>
          </a:xfrm>
          <a:prstGeom prst="rect">
            <a:avLst/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4311030" y="2074863"/>
            <a:ext cx="93662" cy="2952750"/>
          </a:xfrm>
          <a:prstGeom prst="rect">
            <a:avLst/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4787280" y="2074863"/>
            <a:ext cx="95250" cy="2952750"/>
          </a:xfrm>
          <a:prstGeom prst="rect">
            <a:avLst/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2410792" y="2074863"/>
            <a:ext cx="93663" cy="2952750"/>
          </a:xfrm>
          <a:prstGeom prst="rect">
            <a:avLst/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5002" name="Line 10"/>
          <p:cNvSpPr>
            <a:spLocks noChangeShapeType="1"/>
          </p:cNvSpPr>
          <p:nvPr/>
        </p:nvSpPr>
        <p:spPr bwMode="auto">
          <a:xfrm>
            <a:off x="5257180" y="3951288"/>
            <a:ext cx="100012" cy="74612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5003" name="Line 11"/>
          <p:cNvSpPr>
            <a:spLocks noChangeShapeType="1"/>
          </p:cNvSpPr>
          <p:nvPr/>
        </p:nvSpPr>
        <p:spPr bwMode="auto">
          <a:xfrm>
            <a:off x="4758705" y="3840163"/>
            <a:ext cx="150812" cy="762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5004" name="Line 12"/>
          <p:cNvSpPr>
            <a:spLocks noChangeShapeType="1"/>
          </p:cNvSpPr>
          <p:nvPr/>
        </p:nvSpPr>
        <p:spPr bwMode="auto">
          <a:xfrm>
            <a:off x="4258642" y="3673475"/>
            <a:ext cx="150813" cy="762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5005" name="Line 13"/>
          <p:cNvSpPr>
            <a:spLocks noChangeShapeType="1"/>
          </p:cNvSpPr>
          <p:nvPr/>
        </p:nvSpPr>
        <p:spPr bwMode="auto">
          <a:xfrm>
            <a:off x="3309317" y="3451225"/>
            <a:ext cx="149225" cy="762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5006" name="Line 14"/>
          <p:cNvSpPr>
            <a:spLocks noChangeShapeType="1"/>
          </p:cNvSpPr>
          <p:nvPr/>
        </p:nvSpPr>
        <p:spPr bwMode="auto">
          <a:xfrm>
            <a:off x="2858467" y="3340100"/>
            <a:ext cx="150813" cy="762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5007" name="Line 15"/>
          <p:cNvSpPr>
            <a:spLocks noChangeShapeType="1"/>
          </p:cNvSpPr>
          <p:nvPr/>
        </p:nvSpPr>
        <p:spPr bwMode="auto">
          <a:xfrm>
            <a:off x="3809380" y="3562350"/>
            <a:ext cx="149225" cy="762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5008" name="Rectangle 16"/>
          <p:cNvSpPr>
            <a:spLocks noChangeArrowheads="1"/>
          </p:cNvSpPr>
          <p:nvPr/>
        </p:nvSpPr>
        <p:spPr bwMode="auto">
          <a:xfrm>
            <a:off x="4882530" y="2074863"/>
            <a:ext cx="382587" cy="2952750"/>
          </a:xfrm>
          <a:prstGeom prst="rect">
            <a:avLst/>
          </a:prstGeom>
          <a:solidFill>
            <a:srgbClr val="969696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5009" name="Rectangle 17"/>
          <p:cNvSpPr>
            <a:spLocks noChangeArrowheads="1"/>
          </p:cNvSpPr>
          <p:nvPr/>
        </p:nvSpPr>
        <p:spPr bwMode="auto">
          <a:xfrm>
            <a:off x="4404692" y="2074863"/>
            <a:ext cx="382588" cy="2952750"/>
          </a:xfrm>
          <a:prstGeom prst="rect">
            <a:avLst/>
          </a:prstGeom>
          <a:solidFill>
            <a:srgbClr val="969696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5010" name="Rectangle 18"/>
          <p:cNvSpPr>
            <a:spLocks noChangeArrowheads="1"/>
          </p:cNvSpPr>
          <p:nvPr/>
        </p:nvSpPr>
        <p:spPr bwMode="auto">
          <a:xfrm>
            <a:off x="3931617" y="2074863"/>
            <a:ext cx="381000" cy="2952750"/>
          </a:xfrm>
          <a:prstGeom prst="rect">
            <a:avLst/>
          </a:prstGeom>
          <a:solidFill>
            <a:srgbClr val="969696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5011" name="Rectangle 19"/>
          <p:cNvSpPr>
            <a:spLocks noChangeArrowheads="1"/>
          </p:cNvSpPr>
          <p:nvPr/>
        </p:nvSpPr>
        <p:spPr bwMode="auto">
          <a:xfrm>
            <a:off x="3455367" y="2074863"/>
            <a:ext cx="382588" cy="2952750"/>
          </a:xfrm>
          <a:prstGeom prst="rect">
            <a:avLst/>
          </a:prstGeom>
          <a:solidFill>
            <a:srgbClr val="969696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5012" name="Rectangle 20"/>
          <p:cNvSpPr>
            <a:spLocks noChangeArrowheads="1"/>
          </p:cNvSpPr>
          <p:nvPr/>
        </p:nvSpPr>
        <p:spPr bwMode="auto">
          <a:xfrm>
            <a:off x="2980705" y="2074863"/>
            <a:ext cx="382587" cy="2952750"/>
          </a:xfrm>
          <a:prstGeom prst="rect">
            <a:avLst/>
          </a:prstGeom>
          <a:solidFill>
            <a:srgbClr val="969696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5013" name="Rectangle 21"/>
          <p:cNvSpPr>
            <a:spLocks noChangeArrowheads="1"/>
          </p:cNvSpPr>
          <p:nvPr/>
        </p:nvSpPr>
        <p:spPr bwMode="auto">
          <a:xfrm>
            <a:off x="2504455" y="2074863"/>
            <a:ext cx="382587" cy="2952750"/>
          </a:xfrm>
          <a:prstGeom prst="rect">
            <a:avLst/>
          </a:prstGeom>
          <a:solidFill>
            <a:srgbClr val="969696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5014" name="Rectangle 22"/>
          <p:cNvSpPr>
            <a:spLocks noChangeArrowheads="1"/>
          </p:cNvSpPr>
          <p:nvPr/>
        </p:nvSpPr>
        <p:spPr bwMode="auto">
          <a:xfrm>
            <a:off x="2028205" y="2074863"/>
            <a:ext cx="382587" cy="2952750"/>
          </a:xfrm>
          <a:prstGeom prst="rect">
            <a:avLst/>
          </a:prstGeom>
          <a:solidFill>
            <a:srgbClr val="969696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5015" name="Rectangle 23"/>
          <p:cNvSpPr>
            <a:spLocks noChangeArrowheads="1"/>
          </p:cNvSpPr>
          <p:nvPr/>
        </p:nvSpPr>
        <p:spPr bwMode="auto">
          <a:xfrm>
            <a:off x="1964705" y="2074863"/>
            <a:ext cx="95250" cy="2952750"/>
          </a:xfrm>
          <a:prstGeom prst="rect">
            <a:avLst/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5016" name="Rectangle 24"/>
          <p:cNvSpPr>
            <a:spLocks noChangeArrowheads="1"/>
          </p:cNvSpPr>
          <p:nvPr/>
        </p:nvSpPr>
        <p:spPr bwMode="auto">
          <a:xfrm>
            <a:off x="6192217" y="2074863"/>
            <a:ext cx="93663" cy="2954337"/>
          </a:xfrm>
          <a:prstGeom prst="rect">
            <a:avLst/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5017" name="Rectangle 25"/>
          <p:cNvSpPr>
            <a:spLocks noChangeArrowheads="1"/>
          </p:cNvSpPr>
          <p:nvPr/>
        </p:nvSpPr>
        <p:spPr bwMode="auto">
          <a:xfrm>
            <a:off x="6087442" y="2074863"/>
            <a:ext cx="93663" cy="2954337"/>
          </a:xfrm>
          <a:prstGeom prst="rect">
            <a:avLst/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5018" name="Line 26"/>
          <p:cNvSpPr>
            <a:spLocks noChangeShapeType="1"/>
          </p:cNvSpPr>
          <p:nvPr/>
        </p:nvSpPr>
        <p:spPr bwMode="auto">
          <a:xfrm>
            <a:off x="5349255" y="2578100"/>
            <a:ext cx="703262" cy="1588"/>
          </a:xfrm>
          <a:prstGeom prst="line">
            <a:avLst/>
          </a:prstGeom>
          <a:noFill/>
          <a:ln w="38160">
            <a:solidFill>
              <a:srgbClr val="000000"/>
            </a:solidFill>
            <a:prstDash val="sysDot"/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5019" name="Line 27"/>
          <p:cNvSpPr>
            <a:spLocks noChangeShapeType="1"/>
          </p:cNvSpPr>
          <p:nvPr/>
        </p:nvSpPr>
        <p:spPr bwMode="auto">
          <a:xfrm>
            <a:off x="6087442" y="4171950"/>
            <a:ext cx="200025" cy="762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5020" name="Line 28"/>
          <p:cNvSpPr>
            <a:spLocks noChangeShapeType="1"/>
          </p:cNvSpPr>
          <p:nvPr/>
        </p:nvSpPr>
        <p:spPr bwMode="auto">
          <a:xfrm>
            <a:off x="5377830" y="3990975"/>
            <a:ext cx="803275" cy="231775"/>
          </a:xfrm>
          <a:prstGeom prst="line">
            <a:avLst/>
          </a:prstGeom>
          <a:noFill/>
          <a:ln w="9398">
            <a:solidFill>
              <a:srgbClr val="0066FF"/>
            </a:solidFill>
            <a:prstDash val="dash"/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5021" name="Rectangle 29"/>
          <p:cNvSpPr>
            <a:spLocks noChangeArrowheads="1"/>
          </p:cNvSpPr>
          <p:nvPr/>
        </p:nvSpPr>
        <p:spPr bwMode="auto">
          <a:xfrm>
            <a:off x="5349255" y="2168525"/>
            <a:ext cx="752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defTabSz="449263">
              <a:spcBef>
                <a:spcPts val="675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>
                <a:solidFill>
                  <a:srgbClr val="000000"/>
                </a:solidFill>
              </a:rPr>
              <a:t>5 mm</a:t>
            </a:r>
          </a:p>
        </p:txBody>
      </p:sp>
      <p:sp>
        <p:nvSpPr>
          <p:cNvPr id="85022" name="Rectangle 30"/>
          <p:cNvSpPr>
            <a:spLocks noChangeArrowheads="1"/>
          </p:cNvSpPr>
          <p:nvPr/>
        </p:nvSpPr>
        <p:spPr bwMode="auto">
          <a:xfrm>
            <a:off x="6001717" y="1690688"/>
            <a:ext cx="498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defTabSz="449263">
              <a:spcBef>
                <a:spcPts val="675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>
                <a:solidFill>
                  <a:srgbClr val="000000"/>
                </a:solidFill>
              </a:rPr>
              <a:t>CS</a:t>
            </a:r>
          </a:p>
        </p:txBody>
      </p:sp>
      <p:sp>
        <p:nvSpPr>
          <p:cNvPr id="85023" name="Rectangle 31"/>
          <p:cNvSpPr>
            <a:spLocks noChangeArrowheads="1"/>
          </p:cNvSpPr>
          <p:nvPr/>
        </p:nvSpPr>
        <p:spPr bwMode="auto">
          <a:xfrm>
            <a:off x="4844430" y="1684338"/>
            <a:ext cx="663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defTabSz="449263">
              <a:spcBef>
                <a:spcPts val="675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>
                <a:solidFill>
                  <a:srgbClr val="000000"/>
                </a:solidFill>
              </a:rPr>
              <a:t>ECC</a:t>
            </a:r>
          </a:p>
        </p:txBody>
      </p:sp>
      <p:sp>
        <p:nvSpPr>
          <p:cNvPr id="85024" name="Rectangle 32"/>
          <p:cNvSpPr>
            <a:spLocks noChangeArrowheads="1"/>
          </p:cNvSpPr>
          <p:nvPr/>
        </p:nvSpPr>
        <p:spPr bwMode="auto">
          <a:xfrm>
            <a:off x="1891680" y="2636639"/>
            <a:ext cx="2160587" cy="1368425"/>
          </a:xfrm>
          <a:prstGeom prst="rect">
            <a:avLst/>
          </a:prstGeom>
          <a:solidFill>
            <a:srgbClr val="00FFFF">
              <a:alpha val="19000"/>
            </a:srgbClr>
          </a:solidFill>
          <a:ln w="635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5025" name="Text Box 33"/>
          <p:cNvSpPr txBox="1">
            <a:spLocks noChangeArrowheads="1"/>
          </p:cNvSpPr>
          <p:nvPr/>
        </p:nvSpPr>
        <p:spPr bwMode="auto">
          <a:xfrm>
            <a:off x="1089992" y="5272088"/>
            <a:ext cx="51958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2800" b="1" dirty="0" smtClean="0">
                <a:solidFill>
                  <a:prstClr val="black"/>
                </a:solidFill>
              </a:rPr>
              <a:t>Scan and readout all the tracks.</a:t>
            </a:r>
            <a:endParaRPr lang="ja-JP" altLang="en-US" sz="2800" b="1" dirty="0">
              <a:solidFill>
                <a:prstClr val="black"/>
              </a:solidFill>
            </a:endParaRPr>
          </a:p>
        </p:txBody>
      </p:sp>
      <p:sp>
        <p:nvSpPr>
          <p:cNvPr id="85026" name="Line 34"/>
          <p:cNvSpPr>
            <a:spLocks noChangeShapeType="1"/>
          </p:cNvSpPr>
          <p:nvPr/>
        </p:nvSpPr>
        <p:spPr bwMode="auto">
          <a:xfrm flipH="1">
            <a:off x="1470992" y="3962400"/>
            <a:ext cx="457200" cy="12192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5028" name="Line 36"/>
          <p:cNvSpPr>
            <a:spLocks noChangeShapeType="1"/>
          </p:cNvSpPr>
          <p:nvPr/>
        </p:nvSpPr>
        <p:spPr bwMode="auto">
          <a:xfrm>
            <a:off x="5257180" y="3951288"/>
            <a:ext cx="100012" cy="74612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5029" name="Line 37"/>
          <p:cNvSpPr>
            <a:spLocks noChangeShapeType="1"/>
          </p:cNvSpPr>
          <p:nvPr/>
        </p:nvSpPr>
        <p:spPr bwMode="auto">
          <a:xfrm>
            <a:off x="4758705" y="3840163"/>
            <a:ext cx="150812" cy="762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5030" name="Line 38"/>
          <p:cNvSpPr>
            <a:spLocks noChangeShapeType="1"/>
          </p:cNvSpPr>
          <p:nvPr/>
        </p:nvSpPr>
        <p:spPr bwMode="auto">
          <a:xfrm>
            <a:off x="4258642" y="3673475"/>
            <a:ext cx="150813" cy="762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5031" name="Line 39"/>
          <p:cNvSpPr>
            <a:spLocks noChangeShapeType="1"/>
          </p:cNvSpPr>
          <p:nvPr/>
        </p:nvSpPr>
        <p:spPr bwMode="auto">
          <a:xfrm>
            <a:off x="3309317" y="3451225"/>
            <a:ext cx="149225" cy="762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5032" name="Line 40"/>
          <p:cNvSpPr>
            <a:spLocks noChangeShapeType="1"/>
          </p:cNvSpPr>
          <p:nvPr/>
        </p:nvSpPr>
        <p:spPr bwMode="auto">
          <a:xfrm>
            <a:off x="2858467" y="3340100"/>
            <a:ext cx="150813" cy="762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5033" name="Line 41"/>
          <p:cNvSpPr>
            <a:spLocks noChangeShapeType="1"/>
          </p:cNvSpPr>
          <p:nvPr/>
        </p:nvSpPr>
        <p:spPr bwMode="auto">
          <a:xfrm>
            <a:off x="3809380" y="3562350"/>
            <a:ext cx="149225" cy="762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5034" name="Line 42"/>
          <p:cNvSpPr>
            <a:spLocks noChangeShapeType="1"/>
          </p:cNvSpPr>
          <p:nvPr/>
        </p:nvSpPr>
        <p:spPr bwMode="auto">
          <a:xfrm>
            <a:off x="5349255" y="2578100"/>
            <a:ext cx="703262" cy="1588"/>
          </a:xfrm>
          <a:prstGeom prst="line">
            <a:avLst/>
          </a:prstGeom>
          <a:noFill/>
          <a:ln w="38160">
            <a:solidFill>
              <a:srgbClr val="000000"/>
            </a:solidFill>
            <a:prstDash val="sysDot"/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5035" name="Line 43"/>
          <p:cNvSpPr>
            <a:spLocks noChangeShapeType="1"/>
          </p:cNvSpPr>
          <p:nvPr/>
        </p:nvSpPr>
        <p:spPr bwMode="auto">
          <a:xfrm>
            <a:off x="6087442" y="4171950"/>
            <a:ext cx="200025" cy="762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5036" name="Line 44"/>
          <p:cNvSpPr>
            <a:spLocks noChangeShapeType="1"/>
          </p:cNvSpPr>
          <p:nvPr/>
        </p:nvSpPr>
        <p:spPr bwMode="auto">
          <a:xfrm>
            <a:off x="5377830" y="3990975"/>
            <a:ext cx="803275" cy="231775"/>
          </a:xfrm>
          <a:prstGeom prst="line">
            <a:avLst/>
          </a:prstGeom>
          <a:noFill/>
          <a:ln w="9398">
            <a:solidFill>
              <a:srgbClr val="0066FF"/>
            </a:solidFill>
            <a:prstDash val="dash"/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5037" name="Line 45"/>
          <p:cNvSpPr>
            <a:spLocks noChangeShapeType="1"/>
          </p:cNvSpPr>
          <p:nvPr/>
        </p:nvSpPr>
        <p:spPr bwMode="auto">
          <a:xfrm>
            <a:off x="2690192" y="3276600"/>
            <a:ext cx="5334000" cy="838200"/>
          </a:xfrm>
          <a:prstGeom prst="line">
            <a:avLst/>
          </a:prstGeom>
          <a:noFill/>
          <a:ln w="9525">
            <a:solidFill>
              <a:srgbClr val="00FF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5038" name="Line 46"/>
          <p:cNvSpPr>
            <a:spLocks noChangeShapeType="1"/>
          </p:cNvSpPr>
          <p:nvPr/>
        </p:nvSpPr>
        <p:spPr bwMode="auto">
          <a:xfrm>
            <a:off x="2690192" y="3276600"/>
            <a:ext cx="5334000" cy="1447800"/>
          </a:xfrm>
          <a:prstGeom prst="line">
            <a:avLst/>
          </a:prstGeom>
          <a:noFill/>
          <a:ln w="9525">
            <a:solidFill>
              <a:srgbClr val="00FF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5039" name="Line 47"/>
          <p:cNvSpPr>
            <a:spLocks noChangeShapeType="1"/>
          </p:cNvSpPr>
          <p:nvPr/>
        </p:nvSpPr>
        <p:spPr bwMode="auto">
          <a:xfrm flipV="1">
            <a:off x="2690192" y="2362200"/>
            <a:ext cx="5410200" cy="914400"/>
          </a:xfrm>
          <a:prstGeom prst="line">
            <a:avLst/>
          </a:prstGeom>
          <a:noFill/>
          <a:ln w="9525">
            <a:solidFill>
              <a:srgbClr val="00FF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3" name="Rectangle 2"/>
          <p:cNvSpPr>
            <a:spLocks noChangeArrowheads="1"/>
          </p:cNvSpPr>
          <p:nvPr/>
        </p:nvSpPr>
        <p:spPr bwMode="auto">
          <a:xfrm>
            <a:off x="533400" y="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en-US" altLang="ja-JP" sz="4000" b="1" dirty="0">
                <a:solidFill>
                  <a:prstClr val="black"/>
                </a:solidFill>
              </a:rPr>
              <a:t>CS</a:t>
            </a:r>
            <a:r>
              <a:rPr lang="ja-JP" altLang="en-US" sz="4000" b="1" dirty="0">
                <a:solidFill>
                  <a:prstClr val="black"/>
                </a:solidFill>
              </a:rPr>
              <a:t>　</a:t>
            </a:r>
            <a:r>
              <a:rPr lang="en-US" altLang="ja-JP" sz="4000" b="1" dirty="0" smtClean="0">
                <a:solidFill>
                  <a:prstClr val="black"/>
                </a:solidFill>
                <a:sym typeface="Wingdings" pitchFamily="2" charset="2"/>
              </a:rPr>
              <a:t></a:t>
            </a:r>
            <a:r>
              <a:rPr lang="ja-JP" altLang="en-US" sz="4000" b="1" dirty="0">
                <a:solidFill>
                  <a:prstClr val="black"/>
                </a:solidFill>
              </a:rPr>
              <a:t>　</a:t>
            </a:r>
            <a:r>
              <a:rPr lang="en-US" altLang="ja-JP" sz="4000" b="1" dirty="0">
                <a:solidFill>
                  <a:prstClr val="black"/>
                </a:solidFill>
              </a:rPr>
              <a:t>ECC</a:t>
            </a:r>
            <a:r>
              <a:rPr lang="ja-JP" altLang="en-US" sz="4000" b="1" dirty="0">
                <a:solidFill>
                  <a:prstClr val="black"/>
                </a:solidFill>
              </a:rPr>
              <a:t>　</a:t>
            </a:r>
            <a:r>
              <a:rPr lang="en-US" altLang="ja-JP" sz="4000" b="1" dirty="0" smtClean="0">
                <a:solidFill>
                  <a:prstClr val="black"/>
                </a:solidFill>
                <a:sym typeface="Wingdings" pitchFamily="2" charset="2"/>
              </a:rPr>
              <a:t></a:t>
            </a:r>
            <a:r>
              <a:rPr lang="ja-JP" altLang="en-US" sz="4000" b="1" dirty="0">
                <a:solidFill>
                  <a:prstClr val="black"/>
                </a:solidFill>
              </a:rPr>
              <a:t>　</a:t>
            </a:r>
            <a:r>
              <a:rPr lang="en-US" altLang="ja-JP" sz="4000" b="1" dirty="0" smtClean="0">
                <a:solidFill>
                  <a:prstClr val="black"/>
                </a:solidFill>
                <a:latin typeface="Symbol" pitchFamily="18" charset="2"/>
              </a:rPr>
              <a:t>n</a:t>
            </a:r>
            <a:r>
              <a:rPr lang="en-US" altLang="ja-JP" sz="4000" b="1" dirty="0" smtClean="0">
                <a:solidFill>
                  <a:prstClr val="black"/>
                </a:solidFill>
              </a:rPr>
              <a:t> interaction point</a:t>
            </a:r>
          </a:p>
          <a:p>
            <a:pPr eaLnBrk="0" hangingPunct="0"/>
            <a:r>
              <a:rPr lang="ja-JP" altLang="en-US" sz="4000" b="1" dirty="0">
                <a:solidFill>
                  <a:prstClr val="black"/>
                </a:solidFill>
              </a:rPr>
              <a:t>　</a:t>
            </a:r>
            <a:r>
              <a:rPr lang="ja-JP" altLang="en-US" sz="4000" b="1" dirty="0" smtClean="0">
                <a:solidFill>
                  <a:prstClr val="black"/>
                </a:solidFill>
              </a:rPr>
              <a:t>　　　　　　</a:t>
            </a:r>
            <a:r>
              <a:rPr lang="en-US" altLang="ja-JP" sz="4000" b="1" dirty="0" smtClean="0">
                <a:solidFill>
                  <a:prstClr val="black"/>
                </a:solidFill>
              </a:rPr>
              <a:t>(SCAN BACK)</a:t>
            </a:r>
            <a:endParaRPr lang="ja-JP" altLang="en-US" sz="4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08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ChangeArrowheads="1"/>
          </p:cNvSpPr>
          <p:nvPr/>
        </p:nvSpPr>
        <p:spPr bwMode="auto">
          <a:xfrm>
            <a:off x="0" y="1262063"/>
            <a:ext cx="9156700" cy="4648200"/>
          </a:xfrm>
          <a:prstGeom prst="rect">
            <a:avLst/>
          </a:prstGeom>
          <a:solidFill>
            <a:schemeClr val="bg1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222211" name="Group 3"/>
          <p:cNvGrpSpPr>
            <a:grpSpLocks/>
          </p:cNvGrpSpPr>
          <p:nvPr/>
        </p:nvGrpSpPr>
        <p:grpSpPr bwMode="auto">
          <a:xfrm>
            <a:off x="36513" y="1452563"/>
            <a:ext cx="2735262" cy="615950"/>
            <a:chOff x="23" y="888"/>
            <a:chExt cx="1723" cy="388"/>
          </a:xfrm>
        </p:grpSpPr>
        <p:sp>
          <p:nvSpPr>
            <p:cNvPr id="222245" name="Text Box 4"/>
            <p:cNvSpPr txBox="1">
              <a:spLocks noChangeArrowheads="1"/>
            </p:cNvSpPr>
            <p:nvPr/>
          </p:nvSpPr>
          <p:spPr bwMode="auto">
            <a:xfrm>
              <a:off x="23" y="888"/>
              <a:ext cx="1360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19298" tIns="59650" rIns="119298" bIns="59650">
              <a:spAutoFit/>
            </a:bodyPr>
            <a:lstStyle>
              <a:lvl1pPr defTabSz="11938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defTabSz="11938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defTabSz="11938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defTabSz="11938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defTabSz="11938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defTabSz="11938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defTabSz="11938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defTabSz="11938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defTabSz="11938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kumimoji="0" lang="en-GB" altLang="ja-JP" sz="1900" b="1">
                  <a:solidFill>
                    <a:srgbClr val="FF8000"/>
                  </a:solidFill>
                </a:rPr>
                <a:t>Belgium</a:t>
              </a:r>
              <a:endParaRPr kumimoji="0" lang="en-GB" altLang="ja-JP" sz="1900" b="1">
                <a:solidFill>
                  <a:srgbClr val="0000FF"/>
                </a:solidFill>
              </a:endParaRPr>
            </a:p>
            <a:p>
              <a:r>
                <a:rPr kumimoji="0" lang="en-GB" altLang="ja-JP" sz="1700">
                  <a:solidFill>
                    <a:srgbClr val="808080"/>
                  </a:solidFill>
                </a:rPr>
                <a:t>ULB Brussels</a:t>
              </a:r>
            </a:p>
          </p:txBody>
        </p:sp>
        <p:pic>
          <p:nvPicPr>
            <p:cNvPr id="222246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888"/>
              <a:ext cx="499" cy="37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2212" name="Group 6"/>
          <p:cNvGrpSpPr>
            <a:grpSpLocks/>
          </p:cNvGrpSpPr>
          <p:nvPr/>
        </p:nvGrpSpPr>
        <p:grpSpPr bwMode="auto">
          <a:xfrm>
            <a:off x="36513" y="2297113"/>
            <a:ext cx="2735262" cy="563562"/>
            <a:chOff x="23" y="1420"/>
            <a:chExt cx="1723" cy="355"/>
          </a:xfrm>
        </p:grpSpPr>
        <p:sp>
          <p:nvSpPr>
            <p:cNvPr id="222243" name="Text Box 7"/>
            <p:cNvSpPr txBox="1">
              <a:spLocks noChangeArrowheads="1"/>
            </p:cNvSpPr>
            <p:nvPr/>
          </p:nvSpPr>
          <p:spPr bwMode="auto">
            <a:xfrm>
              <a:off x="23" y="1420"/>
              <a:ext cx="952" cy="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19298" tIns="59650" rIns="119298" bIns="59650">
              <a:spAutoFit/>
            </a:bodyPr>
            <a:lstStyle>
              <a:lvl1pPr defTabSz="11938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defTabSz="11938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defTabSz="11938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defTabSz="11938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defTabSz="11938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defTabSz="11938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defTabSz="11938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defTabSz="11938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defTabSz="11938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kumimoji="0" lang="en-GB" altLang="ja-JP" sz="1900" b="1">
                  <a:solidFill>
                    <a:srgbClr val="FF8000"/>
                  </a:solidFill>
                </a:rPr>
                <a:t>Croatia</a:t>
              </a:r>
              <a:endParaRPr kumimoji="0" lang="en-GB" altLang="ja-JP" sz="1900" b="1">
                <a:solidFill>
                  <a:srgbClr val="0000FF"/>
                </a:solidFill>
              </a:endParaRPr>
            </a:p>
            <a:p>
              <a:pPr>
                <a:lnSpc>
                  <a:spcPct val="80000"/>
                </a:lnSpc>
              </a:pPr>
              <a:r>
                <a:rPr kumimoji="0" lang="en-GB" altLang="ja-JP" sz="1700">
                  <a:solidFill>
                    <a:srgbClr val="808080"/>
                  </a:solidFill>
                </a:rPr>
                <a:t>IRB Zagreb</a:t>
              </a:r>
            </a:p>
          </p:txBody>
        </p:sp>
        <p:pic>
          <p:nvPicPr>
            <p:cNvPr id="222244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1420"/>
              <a:ext cx="499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2213" name="Group 9"/>
          <p:cNvGrpSpPr>
            <a:grpSpLocks/>
          </p:cNvGrpSpPr>
          <p:nvPr/>
        </p:nvGrpSpPr>
        <p:grpSpPr bwMode="auto">
          <a:xfrm>
            <a:off x="34925" y="3090864"/>
            <a:ext cx="2736850" cy="825500"/>
            <a:chOff x="22" y="1920"/>
            <a:chExt cx="1724" cy="520"/>
          </a:xfrm>
        </p:grpSpPr>
        <p:sp>
          <p:nvSpPr>
            <p:cNvPr id="222241" name="Text Box 10"/>
            <p:cNvSpPr txBox="1">
              <a:spLocks noChangeArrowheads="1"/>
            </p:cNvSpPr>
            <p:nvPr/>
          </p:nvSpPr>
          <p:spPr bwMode="auto">
            <a:xfrm>
              <a:off x="22" y="1920"/>
              <a:ext cx="1467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19298" tIns="59650" rIns="119298" bIns="59650">
              <a:spAutoFit/>
            </a:bodyPr>
            <a:lstStyle>
              <a:lvl1pPr defTabSz="11938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defTabSz="11938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defTabSz="11938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defTabSz="11938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defTabSz="11938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defTabSz="11938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defTabSz="11938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defTabSz="11938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defTabSz="11938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kumimoji="0" lang="en-GB" altLang="ja-JP" sz="1900" b="1" dirty="0">
                  <a:solidFill>
                    <a:srgbClr val="FF8000"/>
                  </a:solidFill>
                </a:rPr>
                <a:t>France</a:t>
              </a:r>
              <a:endParaRPr kumimoji="0" lang="en-GB" altLang="ja-JP" sz="1900" b="1" dirty="0">
                <a:solidFill>
                  <a:srgbClr val="0000FF"/>
                </a:solidFill>
              </a:endParaRPr>
            </a:p>
            <a:p>
              <a:pPr>
                <a:lnSpc>
                  <a:spcPct val="90000"/>
                </a:lnSpc>
              </a:pPr>
              <a:r>
                <a:rPr kumimoji="0" lang="en-GB" altLang="ja-JP" sz="1700" dirty="0">
                  <a:solidFill>
                    <a:srgbClr val="808080"/>
                  </a:solidFill>
                </a:rPr>
                <a:t>LAPP </a:t>
              </a:r>
              <a:r>
                <a:rPr kumimoji="0" lang="en-GB" altLang="ja-JP" sz="1700" dirty="0" smtClean="0">
                  <a:solidFill>
                    <a:srgbClr val="808080"/>
                  </a:solidFill>
                </a:rPr>
                <a:t>Annecy</a:t>
              </a:r>
              <a:endParaRPr kumimoji="0" lang="en-GB" altLang="ja-JP" sz="1700" dirty="0">
                <a:solidFill>
                  <a:srgbClr val="808080"/>
                </a:solidFill>
              </a:endParaRPr>
            </a:p>
            <a:p>
              <a:pPr>
                <a:lnSpc>
                  <a:spcPct val="90000"/>
                </a:lnSpc>
              </a:pPr>
              <a:r>
                <a:rPr kumimoji="0" lang="en-GB" altLang="ja-JP" sz="1700" dirty="0">
                  <a:solidFill>
                    <a:srgbClr val="808080"/>
                  </a:solidFill>
                </a:rPr>
                <a:t>IPHC Strasbourg</a:t>
              </a:r>
            </a:p>
          </p:txBody>
        </p:sp>
        <p:pic>
          <p:nvPicPr>
            <p:cNvPr id="222242" name="Picture 1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46"/>
            <a:stretch>
              <a:fillRect/>
            </a:stretch>
          </p:blipFill>
          <p:spPr bwMode="auto">
            <a:xfrm>
              <a:off x="1247" y="1920"/>
              <a:ext cx="499" cy="3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2214" name="Group 12"/>
          <p:cNvGrpSpPr>
            <a:grpSpLocks/>
          </p:cNvGrpSpPr>
          <p:nvPr/>
        </p:nvGrpSpPr>
        <p:grpSpPr bwMode="auto">
          <a:xfrm>
            <a:off x="34925" y="4378325"/>
            <a:ext cx="2738438" cy="563563"/>
            <a:chOff x="22" y="2731"/>
            <a:chExt cx="1725" cy="355"/>
          </a:xfrm>
        </p:grpSpPr>
        <p:sp>
          <p:nvSpPr>
            <p:cNvPr id="222239" name="Text Box 13"/>
            <p:cNvSpPr txBox="1">
              <a:spLocks noChangeArrowheads="1"/>
            </p:cNvSpPr>
            <p:nvPr/>
          </p:nvSpPr>
          <p:spPr bwMode="auto">
            <a:xfrm>
              <a:off x="22" y="2731"/>
              <a:ext cx="1230" cy="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19298" tIns="59650" rIns="119298" bIns="59650">
              <a:spAutoFit/>
            </a:bodyPr>
            <a:lstStyle>
              <a:lvl1pPr defTabSz="11938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defTabSz="11938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defTabSz="11938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defTabSz="11938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defTabSz="11938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defTabSz="11938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defTabSz="11938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defTabSz="11938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defTabSz="11938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kumimoji="0" lang="en-GB" altLang="ja-JP" sz="1900" b="1">
                  <a:solidFill>
                    <a:srgbClr val="FF8000"/>
                  </a:solidFill>
                </a:rPr>
                <a:t>Germany</a:t>
              </a:r>
              <a:endParaRPr kumimoji="0" lang="en-GB" altLang="ja-JP" sz="1900" b="1">
                <a:solidFill>
                  <a:srgbClr val="0000FF"/>
                </a:solidFill>
              </a:endParaRPr>
            </a:p>
            <a:p>
              <a:pPr>
                <a:lnSpc>
                  <a:spcPct val="80000"/>
                </a:lnSpc>
              </a:pPr>
              <a:r>
                <a:rPr kumimoji="0" lang="en-GB" altLang="ja-JP" sz="1700">
                  <a:solidFill>
                    <a:srgbClr val="808080"/>
                  </a:solidFill>
                </a:rPr>
                <a:t>Hamburg</a:t>
              </a:r>
            </a:p>
          </p:txBody>
        </p:sp>
        <p:pic>
          <p:nvPicPr>
            <p:cNvPr id="222240" name="Picture 1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1248" y="2731"/>
              <a:ext cx="499" cy="2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2215" name="Group 15"/>
          <p:cNvGrpSpPr>
            <a:grpSpLocks/>
          </p:cNvGrpSpPr>
          <p:nvPr/>
        </p:nvGrpSpPr>
        <p:grpSpPr bwMode="auto">
          <a:xfrm>
            <a:off x="3273425" y="1452563"/>
            <a:ext cx="2378075" cy="2454275"/>
            <a:chOff x="1882" y="890"/>
            <a:chExt cx="1498" cy="1546"/>
          </a:xfrm>
        </p:grpSpPr>
        <p:sp>
          <p:nvSpPr>
            <p:cNvPr id="222237" name="Text Box 16"/>
            <p:cNvSpPr txBox="1">
              <a:spLocks noChangeArrowheads="1"/>
            </p:cNvSpPr>
            <p:nvPr/>
          </p:nvSpPr>
          <p:spPr bwMode="auto">
            <a:xfrm>
              <a:off x="1882" y="891"/>
              <a:ext cx="1292" cy="1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19298" tIns="59650" rIns="119298" bIns="59650">
              <a:spAutoFit/>
            </a:bodyPr>
            <a:lstStyle>
              <a:lvl1pPr defTabSz="11938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defTabSz="11938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defTabSz="11938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defTabSz="11938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defTabSz="11938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defTabSz="11938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defTabSz="11938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defTabSz="11938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defTabSz="11938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kumimoji="0" lang="en-GB" altLang="ja-JP" sz="1900" b="1">
                  <a:solidFill>
                    <a:srgbClr val="FF8000"/>
                  </a:solidFill>
                </a:rPr>
                <a:t>Italy</a:t>
              </a:r>
              <a:endParaRPr kumimoji="0" lang="en-GB" altLang="ja-JP" sz="1900" b="1">
                <a:solidFill>
                  <a:srgbClr val="0000FF"/>
                </a:solidFill>
              </a:endParaRPr>
            </a:p>
            <a:p>
              <a:pPr>
                <a:lnSpc>
                  <a:spcPct val="90000"/>
                </a:lnSpc>
              </a:pPr>
              <a:r>
                <a:rPr kumimoji="0" lang="en-GB" altLang="ja-JP" sz="1700">
                  <a:solidFill>
                    <a:srgbClr val="808080"/>
                  </a:solidFill>
                </a:rPr>
                <a:t>Bari</a:t>
              </a:r>
            </a:p>
            <a:p>
              <a:pPr>
                <a:lnSpc>
                  <a:spcPct val="90000"/>
                </a:lnSpc>
              </a:pPr>
              <a:r>
                <a:rPr kumimoji="0" lang="en-GB" altLang="ja-JP" sz="1700">
                  <a:solidFill>
                    <a:srgbClr val="808080"/>
                  </a:solidFill>
                </a:rPr>
                <a:t>Bologna</a:t>
              </a:r>
            </a:p>
            <a:p>
              <a:pPr>
                <a:lnSpc>
                  <a:spcPct val="90000"/>
                </a:lnSpc>
              </a:pPr>
              <a:r>
                <a:rPr kumimoji="0" lang="en-GB" altLang="ja-JP" sz="1700">
                  <a:solidFill>
                    <a:srgbClr val="808080"/>
                  </a:solidFill>
                </a:rPr>
                <a:t>LNF Frascati</a:t>
              </a:r>
            </a:p>
            <a:p>
              <a:pPr>
                <a:lnSpc>
                  <a:spcPct val="90000"/>
                </a:lnSpc>
              </a:pPr>
              <a:r>
                <a:rPr kumimoji="0" lang="en-GB" altLang="ja-JP" sz="1700">
                  <a:solidFill>
                    <a:srgbClr val="808080"/>
                  </a:solidFill>
                </a:rPr>
                <a:t>L’Aquila</a:t>
              </a:r>
            </a:p>
            <a:p>
              <a:pPr>
                <a:lnSpc>
                  <a:spcPct val="90000"/>
                </a:lnSpc>
              </a:pPr>
              <a:r>
                <a:rPr kumimoji="0" lang="en-GB" altLang="ja-JP" sz="1700">
                  <a:solidFill>
                    <a:srgbClr val="808080"/>
                  </a:solidFill>
                </a:rPr>
                <a:t>LNGS</a:t>
              </a:r>
            </a:p>
            <a:p>
              <a:pPr>
                <a:lnSpc>
                  <a:spcPct val="90000"/>
                </a:lnSpc>
              </a:pPr>
              <a:r>
                <a:rPr kumimoji="0" lang="en-GB" altLang="ja-JP" sz="1700">
                  <a:solidFill>
                    <a:srgbClr val="808080"/>
                  </a:solidFill>
                </a:rPr>
                <a:t>Naples</a:t>
              </a:r>
            </a:p>
            <a:p>
              <a:pPr>
                <a:lnSpc>
                  <a:spcPct val="90000"/>
                </a:lnSpc>
              </a:pPr>
              <a:r>
                <a:rPr kumimoji="0" lang="en-GB" altLang="ja-JP" sz="1700">
                  <a:solidFill>
                    <a:srgbClr val="808080"/>
                  </a:solidFill>
                </a:rPr>
                <a:t>Padova</a:t>
              </a:r>
            </a:p>
            <a:p>
              <a:pPr>
                <a:lnSpc>
                  <a:spcPct val="90000"/>
                </a:lnSpc>
              </a:pPr>
              <a:r>
                <a:rPr kumimoji="0" lang="en-GB" altLang="ja-JP" sz="1700">
                  <a:solidFill>
                    <a:srgbClr val="808080"/>
                  </a:solidFill>
                </a:rPr>
                <a:t>Rome</a:t>
              </a:r>
            </a:p>
            <a:p>
              <a:pPr>
                <a:lnSpc>
                  <a:spcPct val="90000"/>
                </a:lnSpc>
              </a:pPr>
              <a:r>
                <a:rPr kumimoji="0" lang="en-GB" altLang="ja-JP" sz="1700">
                  <a:solidFill>
                    <a:srgbClr val="808080"/>
                  </a:solidFill>
                </a:rPr>
                <a:t>Salerno</a:t>
              </a:r>
              <a:endParaRPr kumimoji="0" lang="en-GB" altLang="ja-JP" sz="1700" i="1">
                <a:solidFill>
                  <a:srgbClr val="808080"/>
                </a:solidFill>
              </a:endParaRPr>
            </a:p>
          </p:txBody>
        </p:sp>
        <p:pic>
          <p:nvPicPr>
            <p:cNvPr id="222238" name="Picture 1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2881" y="890"/>
              <a:ext cx="499" cy="30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2216" name="Group 18"/>
          <p:cNvGrpSpPr>
            <a:grpSpLocks/>
          </p:cNvGrpSpPr>
          <p:nvPr/>
        </p:nvGrpSpPr>
        <p:grpSpPr bwMode="auto">
          <a:xfrm>
            <a:off x="3273425" y="4211638"/>
            <a:ext cx="2376488" cy="1519237"/>
            <a:chOff x="1882" y="2481"/>
            <a:chExt cx="1497" cy="957"/>
          </a:xfrm>
        </p:grpSpPr>
        <p:sp>
          <p:nvSpPr>
            <p:cNvPr id="222235" name="Text Box 19"/>
            <p:cNvSpPr txBox="1">
              <a:spLocks noChangeArrowheads="1"/>
            </p:cNvSpPr>
            <p:nvPr/>
          </p:nvSpPr>
          <p:spPr bwMode="auto">
            <a:xfrm>
              <a:off x="1882" y="2481"/>
              <a:ext cx="1161" cy="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19298" tIns="59650" rIns="119298" bIns="59650">
              <a:spAutoFit/>
            </a:bodyPr>
            <a:lstStyle>
              <a:lvl1pPr defTabSz="11938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defTabSz="11938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defTabSz="11938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defTabSz="11938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defTabSz="11938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defTabSz="11938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defTabSz="11938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defTabSz="11938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defTabSz="11938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kumimoji="0" lang="en-GB" altLang="ja-JP" sz="1900" b="1" dirty="0">
                  <a:solidFill>
                    <a:srgbClr val="FF8000"/>
                  </a:solidFill>
                </a:rPr>
                <a:t>Japan</a:t>
              </a:r>
              <a:endParaRPr kumimoji="0" lang="en-GB" altLang="ja-JP" sz="1900" b="1" dirty="0">
                <a:solidFill>
                  <a:srgbClr val="0000FF"/>
                </a:solidFill>
              </a:endParaRPr>
            </a:p>
            <a:p>
              <a:pPr>
                <a:lnSpc>
                  <a:spcPct val="90000"/>
                </a:lnSpc>
              </a:pPr>
              <a:r>
                <a:rPr kumimoji="0" lang="en-GB" altLang="ja-JP" sz="1700" dirty="0">
                  <a:solidFill>
                    <a:srgbClr val="7F7F7F"/>
                  </a:solidFill>
                </a:rPr>
                <a:t>Aichi </a:t>
              </a:r>
              <a:r>
                <a:rPr kumimoji="0" lang="en-GB" altLang="ja-JP" sz="1700" dirty="0" err="1">
                  <a:solidFill>
                    <a:srgbClr val="7F7F7F"/>
                  </a:solidFill>
                </a:rPr>
                <a:t>edu</a:t>
              </a:r>
              <a:r>
                <a:rPr kumimoji="0" lang="en-GB" altLang="ja-JP" sz="1700" dirty="0">
                  <a:solidFill>
                    <a:srgbClr val="7F7F7F"/>
                  </a:solidFill>
                </a:rPr>
                <a:t>.</a:t>
              </a:r>
            </a:p>
            <a:p>
              <a:pPr>
                <a:lnSpc>
                  <a:spcPct val="90000"/>
                </a:lnSpc>
              </a:pPr>
              <a:r>
                <a:rPr kumimoji="0" lang="en-GB" altLang="ja-JP" sz="1700" dirty="0">
                  <a:solidFill>
                    <a:srgbClr val="7F7F7F"/>
                  </a:solidFill>
                </a:rPr>
                <a:t>Kobe</a:t>
              </a:r>
            </a:p>
            <a:p>
              <a:pPr>
                <a:lnSpc>
                  <a:spcPct val="90000"/>
                </a:lnSpc>
              </a:pPr>
              <a:r>
                <a:rPr kumimoji="0" lang="en-GB" altLang="ja-JP" sz="1700" dirty="0">
                  <a:solidFill>
                    <a:srgbClr val="7F7F7F"/>
                  </a:solidFill>
                </a:rPr>
                <a:t>Nagoya</a:t>
              </a:r>
            </a:p>
            <a:p>
              <a:pPr>
                <a:lnSpc>
                  <a:spcPct val="90000"/>
                </a:lnSpc>
              </a:pPr>
              <a:r>
                <a:rPr kumimoji="0" lang="en-GB" altLang="ja-JP" sz="1700" dirty="0">
                  <a:solidFill>
                    <a:srgbClr val="7F7F7F"/>
                  </a:solidFill>
                </a:rPr>
                <a:t>Toho</a:t>
              </a:r>
            </a:p>
            <a:p>
              <a:pPr>
                <a:lnSpc>
                  <a:spcPct val="90000"/>
                </a:lnSpc>
              </a:pPr>
              <a:r>
                <a:rPr kumimoji="0" lang="en-US" altLang="ja-JP" sz="1700" dirty="0">
                  <a:solidFill>
                    <a:srgbClr val="7F7F7F"/>
                  </a:solidFill>
                </a:rPr>
                <a:t>Nihon</a:t>
              </a:r>
              <a:endParaRPr kumimoji="0" lang="en-GB" altLang="ja-JP" sz="1700" dirty="0">
                <a:solidFill>
                  <a:srgbClr val="7F7F7F"/>
                </a:solidFill>
              </a:endParaRPr>
            </a:p>
          </p:txBody>
        </p:sp>
        <p:pic>
          <p:nvPicPr>
            <p:cNvPr id="222236" name="Picture 2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481"/>
              <a:ext cx="499" cy="3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2217" name="Group 21"/>
          <p:cNvGrpSpPr>
            <a:grpSpLocks/>
          </p:cNvGrpSpPr>
          <p:nvPr/>
        </p:nvGrpSpPr>
        <p:grpSpPr bwMode="auto">
          <a:xfrm>
            <a:off x="34925" y="5172075"/>
            <a:ext cx="2738438" cy="563563"/>
            <a:chOff x="22" y="3231"/>
            <a:chExt cx="1725" cy="355"/>
          </a:xfrm>
        </p:grpSpPr>
        <p:sp>
          <p:nvSpPr>
            <p:cNvPr id="222233" name="Text Box 22"/>
            <p:cNvSpPr txBox="1">
              <a:spLocks noChangeArrowheads="1"/>
            </p:cNvSpPr>
            <p:nvPr/>
          </p:nvSpPr>
          <p:spPr bwMode="auto">
            <a:xfrm>
              <a:off x="22" y="3231"/>
              <a:ext cx="1360" cy="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19298" tIns="59650" rIns="119298" bIns="59650">
              <a:spAutoFit/>
            </a:bodyPr>
            <a:lstStyle>
              <a:lvl1pPr defTabSz="11938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defTabSz="11938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defTabSz="11938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defTabSz="11938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defTabSz="11938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defTabSz="11938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defTabSz="11938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defTabSz="11938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defTabSz="11938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kumimoji="0" lang="en-GB" altLang="ja-JP" sz="1900" b="1">
                  <a:solidFill>
                    <a:srgbClr val="FF8000"/>
                  </a:solidFill>
                </a:rPr>
                <a:t>Israel</a:t>
              </a:r>
              <a:endParaRPr kumimoji="0" lang="en-GB" altLang="ja-JP" sz="1900" b="1">
                <a:solidFill>
                  <a:srgbClr val="0000FF"/>
                </a:solidFill>
              </a:endParaRPr>
            </a:p>
            <a:p>
              <a:pPr>
                <a:lnSpc>
                  <a:spcPct val="80000"/>
                </a:lnSpc>
              </a:pPr>
              <a:r>
                <a:rPr kumimoji="0" lang="en-GB" altLang="ja-JP" sz="1700">
                  <a:solidFill>
                    <a:srgbClr val="808080"/>
                  </a:solidFill>
                </a:rPr>
                <a:t>Technion Haifa</a:t>
              </a:r>
            </a:p>
          </p:txBody>
        </p:sp>
        <p:pic>
          <p:nvPicPr>
            <p:cNvPr id="222234" name="Picture 2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3231"/>
              <a:ext cx="499" cy="3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2218" name="Text Box 24"/>
          <p:cNvSpPr txBox="1">
            <a:spLocks noChangeArrowheads="1"/>
          </p:cNvSpPr>
          <p:nvPr/>
        </p:nvSpPr>
        <p:spPr bwMode="auto">
          <a:xfrm>
            <a:off x="5940425" y="1330325"/>
            <a:ext cx="2036763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9292" tIns="59647" rIns="119292" bIns="59647">
            <a:spAutoFit/>
          </a:bodyPr>
          <a:lstStyle>
            <a:lvl1pPr defTabSz="11938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11938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11938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11938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11938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1193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1193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1193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1193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lnSpc>
                <a:spcPct val="80000"/>
              </a:lnSpc>
            </a:pPr>
            <a:r>
              <a:rPr kumimoji="0" lang="en-GB" altLang="ja-JP" sz="1900" b="1">
                <a:solidFill>
                  <a:srgbClr val="FF8000"/>
                </a:solidFill>
              </a:rPr>
              <a:t>Korea</a:t>
            </a:r>
            <a:endParaRPr kumimoji="0" lang="en-GB" altLang="ja-JP" sz="1900" b="1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r>
              <a:rPr kumimoji="0" lang="en-GB" altLang="ja-JP" sz="1700">
                <a:solidFill>
                  <a:srgbClr val="808080"/>
                </a:solidFill>
              </a:rPr>
              <a:t>Jinju</a:t>
            </a:r>
          </a:p>
        </p:txBody>
      </p:sp>
      <p:pic>
        <p:nvPicPr>
          <p:cNvPr id="222219" name="Picture 2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025" y="1441450"/>
            <a:ext cx="792163" cy="492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2220" name="Group 26"/>
          <p:cNvGrpSpPr>
            <a:grpSpLocks/>
          </p:cNvGrpSpPr>
          <p:nvPr/>
        </p:nvGrpSpPr>
        <p:grpSpPr bwMode="auto">
          <a:xfrm>
            <a:off x="5940425" y="2241550"/>
            <a:ext cx="2808288" cy="1519238"/>
            <a:chOff x="3742" y="1385"/>
            <a:chExt cx="1769" cy="957"/>
          </a:xfrm>
        </p:grpSpPr>
        <p:sp>
          <p:nvSpPr>
            <p:cNvPr id="222231" name="Text Box 27"/>
            <p:cNvSpPr txBox="1">
              <a:spLocks noChangeArrowheads="1"/>
            </p:cNvSpPr>
            <p:nvPr/>
          </p:nvSpPr>
          <p:spPr bwMode="auto">
            <a:xfrm>
              <a:off x="3742" y="1385"/>
              <a:ext cx="1552" cy="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19298" tIns="59650" rIns="119298" bIns="59650">
              <a:spAutoFit/>
            </a:bodyPr>
            <a:lstStyle>
              <a:lvl1pPr defTabSz="11938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defTabSz="11938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defTabSz="11938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defTabSz="11938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defTabSz="11938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defTabSz="11938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defTabSz="11938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defTabSz="11938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defTabSz="11938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kumimoji="0" lang="en-GB" altLang="ja-JP" sz="1900" b="1">
                  <a:solidFill>
                    <a:srgbClr val="FF8000"/>
                  </a:solidFill>
                </a:rPr>
                <a:t>Russia</a:t>
              </a:r>
              <a:endParaRPr kumimoji="0" lang="en-GB" altLang="ja-JP" sz="1900" b="1">
                <a:solidFill>
                  <a:srgbClr val="0000FF"/>
                </a:solidFill>
              </a:endParaRPr>
            </a:p>
            <a:p>
              <a:pPr>
                <a:lnSpc>
                  <a:spcPct val="90000"/>
                </a:lnSpc>
              </a:pPr>
              <a:r>
                <a:rPr kumimoji="0" lang="en-GB" altLang="ja-JP" sz="1700">
                  <a:solidFill>
                    <a:srgbClr val="808080"/>
                  </a:solidFill>
                </a:rPr>
                <a:t>INR RAS Moscow</a:t>
              </a:r>
            </a:p>
            <a:p>
              <a:pPr>
                <a:lnSpc>
                  <a:spcPct val="90000"/>
                </a:lnSpc>
              </a:pPr>
              <a:r>
                <a:rPr kumimoji="0" lang="en-GB" altLang="ja-JP" sz="1700">
                  <a:solidFill>
                    <a:srgbClr val="808080"/>
                  </a:solidFill>
                </a:rPr>
                <a:t>LPI RAS Moscow</a:t>
              </a:r>
            </a:p>
            <a:p>
              <a:pPr>
                <a:lnSpc>
                  <a:spcPct val="90000"/>
                </a:lnSpc>
              </a:pPr>
              <a:r>
                <a:rPr kumimoji="0" lang="en-GB" altLang="ja-JP" sz="1700">
                  <a:solidFill>
                    <a:srgbClr val="808080"/>
                  </a:solidFill>
                </a:rPr>
                <a:t>ITEP Moscow</a:t>
              </a:r>
            </a:p>
            <a:p>
              <a:pPr>
                <a:lnSpc>
                  <a:spcPct val="90000"/>
                </a:lnSpc>
              </a:pPr>
              <a:r>
                <a:rPr kumimoji="0" lang="en-GB" altLang="ja-JP" sz="1700">
                  <a:solidFill>
                    <a:srgbClr val="808080"/>
                  </a:solidFill>
                </a:rPr>
                <a:t>SINP MSU Moscow</a:t>
              </a:r>
            </a:p>
            <a:p>
              <a:pPr>
                <a:lnSpc>
                  <a:spcPct val="90000"/>
                </a:lnSpc>
              </a:pPr>
              <a:r>
                <a:rPr kumimoji="0" lang="en-GB" altLang="ja-JP" sz="1700">
                  <a:solidFill>
                    <a:srgbClr val="808080"/>
                  </a:solidFill>
                </a:rPr>
                <a:t>JINR Dubna</a:t>
              </a:r>
            </a:p>
          </p:txBody>
        </p:sp>
        <p:pic>
          <p:nvPicPr>
            <p:cNvPr id="222232" name="Picture 28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5012" y="1385"/>
              <a:ext cx="499" cy="30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2221" name="Group 29"/>
          <p:cNvGrpSpPr>
            <a:grpSpLocks/>
          </p:cNvGrpSpPr>
          <p:nvPr/>
        </p:nvGrpSpPr>
        <p:grpSpPr bwMode="auto">
          <a:xfrm>
            <a:off x="5940425" y="4070350"/>
            <a:ext cx="2806700" cy="725488"/>
            <a:chOff x="3742" y="2313"/>
            <a:chExt cx="1768" cy="457"/>
          </a:xfrm>
        </p:grpSpPr>
        <p:sp>
          <p:nvSpPr>
            <p:cNvPr id="222229" name="Text Box 30"/>
            <p:cNvSpPr txBox="1">
              <a:spLocks noChangeArrowheads="1"/>
            </p:cNvSpPr>
            <p:nvPr/>
          </p:nvSpPr>
          <p:spPr bwMode="auto">
            <a:xfrm>
              <a:off x="3742" y="2313"/>
              <a:ext cx="1230" cy="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19298" tIns="59650" rIns="119298" bIns="59650">
              <a:spAutoFit/>
            </a:bodyPr>
            <a:lstStyle>
              <a:lvl1pPr defTabSz="11938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defTabSz="11938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defTabSz="11938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defTabSz="11938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defTabSz="11938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defTabSz="11938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defTabSz="11938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defTabSz="11938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defTabSz="11938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kumimoji="0" lang="en-GB" altLang="ja-JP" sz="1900" b="1" dirty="0">
                  <a:solidFill>
                    <a:srgbClr val="FF8000"/>
                  </a:solidFill>
                </a:rPr>
                <a:t>Switzerland</a:t>
              </a:r>
              <a:endParaRPr kumimoji="0" lang="en-GB" altLang="ja-JP" sz="1900" b="1" dirty="0">
                <a:solidFill>
                  <a:srgbClr val="0000FF"/>
                </a:solidFill>
              </a:endParaRPr>
            </a:p>
            <a:p>
              <a:pPr>
                <a:lnSpc>
                  <a:spcPct val="80000"/>
                </a:lnSpc>
              </a:pPr>
              <a:r>
                <a:rPr kumimoji="0" lang="en-GB" altLang="ja-JP" sz="1700" dirty="0" smtClean="0">
                  <a:solidFill>
                    <a:srgbClr val="808080"/>
                  </a:solidFill>
                </a:rPr>
                <a:t>Bern</a:t>
              </a:r>
              <a:endParaRPr kumimoji="0" lang="en-GB" altLang="ja-JP" sz="1700" dirty="0">
                <a:solidFill>
                  <a:srgbClr val="808080"/>
                </a:solidFill>
              </a:endParaRPr>
            </a:p>
          </p:txBody>
        </p:sp>
        <p:pic>
          <p:nvPicPr>
            <p:cNvPr id="222230" name="Picture 3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1" y="2313"/>
              <a:ext cx="499" cy="45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2222" name="Group 32"/>
          <p:cNvGrpSpPr>
            <a:grpSpLocks/>
          </p:cNvGrpSpPr>
          <p:nvPr/>
        </p:nvGrpSpPr>
        <p:grpSpPr bwMode="auto">
          <a:xfrm>
            <a:off x="5942013" y="5145088"/>
            <a:ext cx="2806700" cy="590550"/>
            <a:chOff x="3742" y="3067"/>
            <a:chExt cx="1768" cy="372"/>
          </a:xfrm>
        </p:grpSpPr>
        <p:sp>
          <p:nvSpPr>
            <p:cNvPr id="222227" name="Text Box 33"/>
            <p:cNvSpPr txBox="1">
              <a:spLocks noChangeArrowheads="1"/>
            </p:cNvSpPr>
            <p:nvPr/>
          </p:nvSpPr>
          <p:spPr bwMode="auto">
            <a:xfrm>
              <a:off x="3742" y="3067"/>
              <a:ext cx="1283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19298" tIns="59650" rIns="119298" bIns="59650">
              <a:spAutoFit/>
            </a:bodyPr>
            <a:lstStyle>
              <a:lvl1pPr defTabSz="11938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defTabSz="11938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defTabSz="11938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defTabSz="11938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defTabSz="11938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defTabSz="11938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defTabSz="11938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defTabSz="11938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defTabSz="11938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kumimoji="0" lang="en-GB" altLang="ja-JP" sz="1900" b="1">
                  <a:solidFill>
                    <a:srgbClr val="FF8000"/>
                  </a:solidFill>
                </a:rPr>
                <a:t>Turkey</a:t>
              </a:r>
              <a:endParaRPr kumimoji="0" lang="en-GB" altLang="ja-JP" sz="1900" b="1">
                <a:solidFill>
                  <a:srgbClr val="0000FF"/>
                </a:solidFill>
              </a:endParaRPr>
            </a:p>
            <a:p>
              <a:pPr>
                <a:lnSpc>
                  <a:spcPct val="90000"/>
                </a:lnSpc>
              </a:pPr>
              <a:r>
                <a:rPr kumimoji="0" lang="en-GB" altLang="ja-JP" sz="1700">
                  <a:solidFill>
                    <a:srgbClr val="808080"/>
                  </a:solidFill>
                </a:rPr>
                <a:t>METU Ankara</a:t>
              </a:r>
            </a:p>
          </p:txBody>
        </p:sp>
        <p:pic>
          <p:nvPicPr>
            <p:cNvPr id="222228" name="Picture 3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1" y="3067"/>
              <a:ext cx="499" cy="30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2223" name="Text Box 36"/>
          <p:cNvSpPr txBox="1">
            <a:spLocks noChangeArrowheads="1"/>
          </p:cNvSpPr>
          <p:nvPr/>
        </p:nvSpPr>
        <p:spPr bwMode="auto">
          <a:xfrm>
            <a:off x="2536825" y="188913"/>
            <a:ext cx="40830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kumimoji="0" lang="en-GB" altLang="ja-JP" sz="3200">
                <a:solidFill>
                  <a:srgbClr val="FFFFFF"/>
                </a:solidFill>
              </a:rPr>
              <a:t>OPERA </a:t>
            </a:r>
            <a:r>
              <a:rPr kumimoji="0" lang="ja-JP" altLang="ja-JP" sz="3200">
                <a:solidFill>
                  <a:srgbClr val="FFFFFF"/>
                </a:solidFill>
              </a:rPr>
              <a:t>collaborat</a:t>
            </a:r>
            <a:r>
              <a:rPr kumimoji="0" lang="en-US" altLang="ja-JP" sz="3200">
                <a:solidFill>
                  <a:srgbClr val="FFFFFF"/>
                </a:solidFill>
              </a:rPr>
              <a:t>ion</a:t>
            </a:r>
            <a:endParaRPr kumimoji="0" lang="en-GB" altLang="ja-JP" sz="2400">
              <a:solidFill>
                <a:srgbClr val="FFFFFF"/>
              </a:solidFill>
            </a:endParaRPr>
          </a:p>
        </p:txBody>
      </p:sp>
      <p:sp>
        <p:nvSpPr>
          <p:cNvPr id="222225" name="正方形/長方形 1"/>
          <p:cNvSpPr>
            <a:spLocks noChangeArrowheads="1"/>
          </p:cNvSpPr>
          <p:nvPr/>
        </p:nvSpPr>
        <p:spPr bwMode="auto">
          <a:xfrm>
            <a:off x="1206500" y="6149975"/>
            <a:ext cx="7305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kumimoji="0" lang="ja-JP" altLang="en-GB" sz="2000" dirty="0">
                <a:solidFill>
                  <a:prstClr val="black"/>
                </a:solidFill>
              </a:rPr>
              <a:t>（</a:t>
            </a:r>
            <a:r>
              <a:rPr kumimoji="0" lang="en-GB" altLang="ja-JP" sz="2000" dirty="0">
                <a:solidFill>
                  <a:prstClr val="black"/>
                </a:solidFill>
              </a:rPr>
              <a:t>11</a:t>
            </a:r>
            <a:r>
              <a:rPr kumimoji="0" lang="ja-JP" altLang="en-US" sz="2000" dirty="0">
                <a:solidFill>
                  <a:prstClr val="black"/>
                </a:solidFill>
              </a:rPr>
              <a:t> </a:t>
            </a:r>
            <a:r>
              <a:rPr kumimoji="0" lang="en-US" altLang="ja-JP" sz="2000" dirty="0">
                <a:solidFill>
                  <a:prstClr val="black"/>
                </a:solidFill>
              </a:rPr>
              <a:t>countries</a:t>
            </a:r>
            <a:r>
              <a:rPr kumimoji="0" lang="ja-JP" altLang="en-GB" sz="2000" dirty="0" err="1" smtClean="0">
                <a:solidFill>
                  <a:prstClr val="black"/>
                </a:solidFill>
              </a:rPr>
              <a:t>、</a:t>
            </a:r>
            <a:r>
              <a:rPr kumimoji="0" lang="en-GB" altLang="ja-JP" sz="2000" dirty="0" smtClean="0">
                <a:solidFill>
                  <a:prstClr val="black"/>
                </a:solidFill>
              </a:rPr>
              <a:t>28</a:t>
            </a:r>
            <a:r>
              <a:rPr kumimoji="0" lang="en-US" altLang="ja-JP" sz="2000" dirty="0" smtClean="0">
                <a:solidFill>
                  <a:prstClr val="black"/>
                </a:solidFill>
              </a:rPr>
              <a:t>Institutes</a:t>
            </a:r>
            <a:r>
              <a:rPr kumimoji="0" lang="ja-JP" altLang="en-GB" sz="2000" dirty="0" err="1">
                <a:solidFill>
                  <a:prstClr val="black"/>
                </a:solidFill>
              </a:rPr>
              <a:t>、</a:t>
            </a:r>
            <a:r>
              <a:rPr kumimoji="0" lang="en-US" altLang="ja-JP" sz="2000" dirty="0">
                <a:solidFill>
                  <a:prstClr val="black"/>
                </a:solidFill>
              </a:rPr>
              <a:t>~</a:t>
            </a:r>
            <a:r>
              <a:rPr kumimoji="0" lang="en-GB" altLang="ja-JP" sz="2000" dirty="0" smtClean="0">
                <a:solidFill>
                  <a:prstClr val="black"/>
                </a:solidFill>
              </a:rPr>
              <a:t>140 </a:t>
            </a:r>
            <a:r>
              <a:rPr kumimoji="0" lang="en-GB" altLang="ja-JP" sz="2000" dirty="0">
                <a:solidFill>
                  <a:prstClr val="black"/>
                </a:solidFill>
              </a:rPr>
              <a:t>researchers</a:t>
            </a:r>
            <a:r>
              <a:rPr kumimoji="0" lang="ja-JP" altLang="en-GB" sz="2000" dirty="0">
                <a:solidFill>
                  <a:prstClr val="black"/>
                </a:solidFill>
              </a:rPr>
              <a:t>）</a:t>
            </a:r>
            <a:endParaRPr kumimoji="0" lang="en-GB" altLang="ja-JP" sz="2000" dirty="0">
              <a:solidFill>
                <a:prstClr val="black"/>
              </a:solidFill>
            </a:endParaRPr>
          </a:p>
        </p:txBody>
      </p:sp>
      <p:sp>
        <p:nvSpPr>
          <p:cNvPr id="222226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FCA3BB2E-EEFC-4EB8-9C10-27BC3031AD07}" type="slidenum">
              <a:rPr lang="en-US" altLang="ja-JP" smtClean="0">
                <a:solidFill>
                  <a:prstClr val="white"/>
                </a:solidFill>
              </a:rPr>
              <a:pPr eaLnBrk="1" hangingPunct="1"/>
              <a:t>2</a:t>
            </a:fld>
            <a:endParaRPr lang="en-US" altLang="ja-JP" smtClean="0">
              <a:solidFill>
                <a:prstClr val="white"/>
              </a:solidFill>
            </a:endParaRPr>
          </a:p>
        </p:txBody>
      </p:sp>
      <p:sp>
        <p:nvSpPr>
          <p:cNvPr id="39" name="Rectangle 47"/>
          <p:cNvSpPr>
            <a:spLocks noGrp="1" noChangeArrowheads="1"/>
          </p:cNvSpPr>
          <p:nvPr>
            <p:ph type="title" idx="4294967295"/>
          </p:nvPr>
        </p:nvSpPr>
        <p:spPr>
          <a:xfrm>
            <a:off x="954410" y="216123"/>
            <a:ext cx="7866062" cy="836613"/>
          </a:xfrm>
        </p:spPr>
        <p:txBody>
          <a:bodyPr anchor="b"/>
          <a:lstStyle/>
          <a:p>
            <a:r>
              <a:rPr lang="en-GB" altLang="ja-JP" sz="4000" b="1" dirty="0">
                <a:solidFill>
                  <a:srgbClr val="FF0000"/>
                </a:solidFill>
              </a:rPr>
              <a:t>The OPERA Collaboration</a:t>
            </a:r>
          </a:p>
        </p:txBody>
      </p:sp>
    </p:spTree>
    <p:extLst>
      <p:ext uri="{BB962C8B-B14F-4D97-AF65-F5344CB8AC3E}">
        <p14:creationId xmlns:p14="http://schemas.microsoft.com/office/powerpoint/2010/main" val="73615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0BD2-5E91-4705-9C9D-94EB0EA3A968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7283" name="Picture 3" descr="vtx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65175"/>
            <a:ext cx="8569325" cy="555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39688" y="44450"/>
            <a:ext cx="892480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 smtClean="0">
                <a:solidFill>
                  <a:prstClr val="black"/>
                </a:solidFill>
              </a:rPr>
              <a:t>Around the stopping plate</a:t>
            </a:r>
            <a:r>
              <a:rPr lang="ja-JP" altLang="en-US" sz="2400" dirty="0" smtClean="0">
                <a:solidFill>
                  <a:prstClr val="black"/>
                </a:solidFill>
              </a:rPr>
              <a:t> </a:t>
            </a:r>
            <a:r>
              <a:rPr lang="en-US" altLang="ja-JP" sz="2400" dirty="0">
                <a:solidFill>
                  <a:prstClr val="black"/>
                </a:solidFill>
              </a:rPr>
              <a:t>1cm</a:t>
            </a:r>
            <a:r>
              <a:rPr lang="en-US" altLang="ja-JP" sz="2400" baseline="30000" dirty="0">
                <a:solidFill>
                  <a:prstClr val="black"/>
                </a:solidFill>
              </a:rPr>
              <a:t>2</a:t>
            </a:r>
            <a:r>
              <a:rPr lang="en-US" altLang="ja-JP" sz="2400" dirty="0">
                <a:solidFill>
                  <a:prstClr val="black"/>
                </a:solidFill>
              </a:rPr>
              <a:t> ×</a:t>
            </a:r>
            <a:r>
              <a:rPr lang="en-US" altLang="ja-JP" sz="2400" dirty="0" smtClean="0">
                <a:solidFill>
                  <a:prstClr val="black"/>
                </a:solidFill>
              </a:rPr>
              <a:t>10plate  </a:t>
            </a:r>
            <a:r>
              <a:rPr lang="en-US" altLang="ja-JP" sz="2400" dirty="0">
                <a:solidFill>
                  <a:prstClr val="black"/>
                </a:solidFill>
              </a:rPr>
              <a:t>(~</a:t>
            </a:r>
            <a:r>
              <a:rPr lang="en-US" altLang="ja-JP" sz="2400" dirty="0" smtClean="0">
                <a:solidFill>
                  <a:prstClr val="black"/>
                </a:solidFill>
              </a:rPr>
              <a:t>10</a:t>
            </a:r>
            <a:r>
              <a:rPr lang="en-US" altLang="ja-JP" sz="2400" baseline="30000" dirty="0" smtClean="0">
                <a:solidFill>
                  <a:prstClr val="black"/>
                </a:solidFill>
              </a:rPr>
              <a:t>5</a:t>
            </a:r>
            <a:r>
              <a:rPr lang="en-US" altLang="ja-JP" sz="2400" dirty="0" smtClean="0">
                <a:solidFill>
                  <a:prstClr val="black"/>
                </a:solidFill>
              </a:rPr>
              <a:t> </a:t>
            </a:r>
            <a:r>
              <a:rPr lang="en-US" altLang="ja-JP" sz="2400" dirty="0">
                <a:solidFill>
                  <a:prstClr val="black"/>
                </a:solidFill>
              </a:rPr>
              <a:t>Tracks) volume scan</a:t>
            </a:r>
            <a:endParaRPr lang="en-US" altLang="ja-JP" sz="2000" dirty="0">
              <a:solidFill>
                <a:prstClr val="black"/>
              </a:solidFill>
            </a:endParaRPr>
          </a:p>
        </p:txBody>
      </p:sp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4895850" y="333375"/>
            <a:ext cx="44291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ja-JP" sz="2000" b="1">
                <a:solidFill>
                  <a:srgbClr val="1F497D"/>
                </a:solidFill>
              </a:rPr>
              <a:t>3D Reconstruction of interaction</a:t>
            </a:r>
          </a:p>
        </p:txBody>
      </p:sp>
    </p:spTree>
    <p:extLst>
      <p:ext uri="{BB962C8B-B14F-4D97-AF65-F5344CB8AC3E}">
        <p14:creationId xmlns:p14="http://schemas.microsoft.com/office/powerpoint/2010/main" val="243038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7D857-CCF2-4641-8EFD-5D28D8F46C4D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8307" name="Picture 3" descr="vtx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65175"/>
            <a:ext cx="8569325" cy="554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0" y="188913"/>
            <a:ext cx="882173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 smtClean="0">
                <a:solidFill>
                  <a:prstClr val="black"/>
                </a:solidFill>
              </a:rPr>
              <a:t>Tracks remaining after taking 4 layers’ coincidence.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69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0E77-793D-4DCD-80E4-0E4A81F91DBE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altLang="ja-JP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9331" name="Picture 3" descr="vtx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29840"/>
            <a:ext cx="8569325" cy="555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179388" y="116632"/>
            <a:ext cx="8569325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 smtClean="0">
                <a:solidFill>
                  <a:prstClr val="black"/>
                </a:solidFill>
              </a:rPr>
              <a:t>After rejection of tracks penetrating the volume…</a:t>
            </a:r>
            <a:r>
              <a:rPr lang="ja-JP" altLang="en-US" sz="2400" dirty="0" smtClean="0">
                <a:solidFill>
                  <a:prstClr val="black"/>
                </a:solidFill>
              </a:rPr>
              <a:t>　　　</a:t>
            </a:r>
            <a:endParaRPr lang="en-US" altLang="ja-JP" sz="2400" dirty="0" smtClean="0">
              <a:solidFill>
                <a:prstClr val="black"/>
              </a:solidFill>
            </a:endParaRPr>
          </a:p>
          <a:p>
            <a:pPr>
              <a:spcBef>
                <a:spcPct val="50000"/>
              </a:spcBef>
            </a:pPr>
            <a:r>
              <a:rPr lang="ja-JP" altLang="en-US" sz="2400" dirty="0">
                <a:solidFill>
                  <a:prstClr val="black"/>
                </a:solidFill>
                <a:sym typeface="Wingdings" pitchFamily="2" charset="2"/>
              </a:rPr>
              <a:t>　</a:t>
            </a:r>
            <a:r>
              <a:rPr lang="ja-JP" altLang="en-US" sz="2400" dirty="0" smtClean="0">
                <a:solidFill>
                  <a:prstClr val="black"/>
                </a:solidFill>
                <a:sym typeface="Wingdings" pitchFamily="2" charset="2"/>
              </a:rPr>
              <a:t>　　　　　　　　　　　　　</a:t>
            </a:r>
            <a:r>
              <a:rPr lang="en-US" altLang="ja-JP" sz="2400" dirty="0" smtClean="0">
                <a:solidFill>
                  <a:prstClr val="black"/>
                </a:solidFill>
                <a:sym typeface="Wingdings" pitchFamily="2" charset="2"/>
              </a:rPr>
              <a:t> </a:t>
            </a:r>
            <a:r>
              <a:rPr lang="en-US" altLang="ja-JP" sz="2400" dirty="0" smtClean="0">
                <a:solidFill>
                  <a:prstClr val="black"/>
                </a:solidFill>
                <a:latin typeface="Symbol" pitchFamily="18" charset="2"/>
                <a:sym typeface="Wingdings" pitchFamily="2" charset="2"/>
              </a:rPr>
              <a:t>n</a:t>
            </a:r>
            <a:r>
              <a:rPr lang="ja-JP" altLang="en-US" sz="2400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en-US" altLang="ja-JP" sz="2400" dirty="0" smtClean="0">
                <a:solidFill>
                  <a:prstClr val="black"/>
                </a:solidFill>
                <a:sym typeface="Wingdings" pitchFamily="2" charset="2"/>
              </a:rPr>
              <a:t>interaction point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41711" y="6362164"/>
            <a:ext cx="7731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prstClr val="black"/>
                </a:solidFill>
              </a:rPr>
              <a:t>If there is a track with large IP </a:t>
            </a:r>
            <a:r>
              <a:rPr lang="en-US" altLang="ja-JP" sz="2800" b="1" dirty="0" smtClean="0">
                <a:solidFill>
                  <a:prstClr val="black"/>
                </a:solidFill>
                <a:sym typeface="Wingdings" pitchFamily="2" charset="2"/>
              </a:rPr>
              <a:t> decay candidate. </a:t>
            </a:r>
            <a:endParaRPr lang="ja-JP" altLang="en-US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61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4644516" cy="4448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847486"/>
              </p:ext>
            </p:extLst>
          </p:nvPr>
        </p:nvGraphicFramePr>
        <p:xfrm>
          <a:off x="4711452" y="1597442"/>
          <a:ext cx="432048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8077"/>
                <a:gridCol w="1606219"/>
                <a:gridCol w="16561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b="1" dirty="0" smtClean="0"/>
                        <a:t>Year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b="1" dirty="0" smtClean="0"/>
                        <a:t>Beam days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b="1" dirty="0" smtClean="0"/>
                        <a:t>P.O.T.</a:t>
                      </a:r>
                    </a:p>
                    <a:p>
                      <a:pPr algn="ctr"/>
                      <a:r>
                        <a:rPr lang="en-US" altLang="ja-JP" sz="2400" b="1" dirty="0" smtClean="0"/>
                        <a:t>(10</a:t>
                      </a:r>
                      <a:r>
                        <a:rPr lang="en-US" altLang="ja-JP" sz="2400" b="1" baseline="30000" dirty="0" smtClean="0"/>
                        <a:t>19</a:t>
                      </a:r>
                      <a:r>
                        <a:rPr lang="en-US" altLang="ja-JP" sz="2400" b="1" dirty="0" smtClean="0"/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/>
                        <a:t>2008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/>
                        <a:t>123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/>
                        <a:t>1.74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2009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400" dirty="0" smtClean="0"/>
                        <a:t>155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/>
                        <a:t>3.53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2010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400" dirty="0" smtClean="0"/>
                        <a:t>187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400" dirty="0" smtClean="0"/>
                        <a:t>4.09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2011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400" dirty="0" smtClean="0"/>
                        <a:t>243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/>
                        <a:t>4.75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400" dirty="0" smtClean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400" dirty="0" smtClean="0"/>
                        <a:t>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400" dirty="0" smtClean="0"/>
                        <a:t>3.86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400" b="1" dirty="0" smtClean="0"/>
                        <a:t>Total</a:t>
                      </a:r>
                      <a:endParaRPr kumimoji="1" lang="ja-JP" alt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400" b="1" dirty="0" smtClean="0"/>
                        <a:t>965</a:t>
                      </a:r>
                      <a:endParaRPr kumimoji="1" lang="ja-JP" alt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400" b="1" dirty="0" smtClean="0"/>
                        <a:t>17.97</a:t>
                      </a:r>
                      <a:endParaRPr lang="ja-JP" altLang="en-US" sz="24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正方形/長方形 3"/>
          <p:cNvSpPr/>
          <p:nvPr/>
        </p:nvSpPr>
        <p:spPr>
          <a:xfrm>
            <a:off x="343698" y="44624"/>
            <a:ext cx="84767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b="1" dirty="0"/>
              <a:t>Final performances of the CNGS beam after five</a:t>
            </a:r>
          </a:p>
          <a:p>
            <a:r>
              <a:rPr lang="en-US" altLang="ja-JP" sz="3200" b="1" dirty="0" smtClean="0"/>
              <a:t>years’ </a:t>
            </a:r>
            <a:r>
              <a:rPr lang="en-US" altLang="ja-JP" sz="3200" b="1" dirty="0"/>
              <a:t>(</a:t>
            </a:r>
            <a:r>
              <a:rPr lang="en-US" altLang="ja-JP" sz="3200" b="1" dirty="0" smtClean="0"/>
              <a:t>2008-2012</a:t>
            </a:r>
            <a:r>
              <a:rPr lang="en-US" altLang="ja-JP" sz="3200" b="1" dirty="0"/>
              <a:t>) </a:t>
            </a:r>
            <a:r>
              <a:rPr lang="en-US" altLang="ja-JP" sz="3200" b="1" dirty="0" smtClean="0"/>
              <a:t>exposure</a:t>
            </a:r>
            <a:endParaRPr lang="ja-JP" altLang="en-US" sz="3200" b="1" dirty="0"/>
          </a:p>
        </p:txBody>
      </p:sp>
      <p:sp>
        <p:nvSpPr>
          <p:cNvPr id="5" name="正方形/長方形 4"/>
          <p:cNvSpPr/>
          <p:nvPr/>
        </p:nvSpPr>
        <p:spPr>
          <a:xfrm>
            <a:off x="35496" y="5858108"/>
            <a:ext cx="91085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 smtClean="0"/>
              <a:t>In total, 17.97x10</a:t>
            </a:r>
            <a:r>
              <a:rPr lang="en-US" altLang="ja-JP" sz="2800" baseline="30000" dirty="0" smtClean="0"/>
              <a:t>19</a:t>
            </a:r>
            <a:r>
              <a:rPr lang="en-US" altLang="ja-JP" sz="2800" dirty="0" smtClean="0"/>
              <a:t> P.O.T</a:t>
            </a:r>
            <a:r>
              <a:rPr lang="en-US" altLang="ja-JP" sz="2800" dirty="0"/>
              <a:t>. (80% of the </a:t>
            </a:r>
            <a:r>
              <a:rPr lang="en-US" altLang="ja-JP" sz="2800" dirty="0" smtClean="0"/>
              <a:t>proposal) </a:t>
            </a:r>
            <a:r>
              <a:rPr lang="en-US" altLang="ja-JP" sz="2800" dirty="0"/>
              <a:t>was </a:t>
            </a:r>
            <a:r>
              <a:rPr lang="en-US" altLang="ja-JP" sz="2800" dirty="0" smtClean="0"/>
              <a:t>provided</a:t>
            </a:r>
          </a:p>
          <a:p>
            <a:r>
              <a:rPr lang="en-US" altLang="ja-JP" sz="2800" dirty="0"/>
              <a:t>d</a:t>
            </a:r>
            <a:r>
              <a:rPr lang="en-US" altLang="ja-JP" sz="2800" dirty="0" smtClean="0"/>
              <a:t>uring 5 years’ run.  </a:t>
            </a:r>
            <a:endParaRPr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743436" y="5301208"/>
            <a:ext cx="6125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date</a:t>
            </a:r>
            <a:endParaRPr kumimoji="1" lang="ja-JP" altLang="en-US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5836" y="1412776"/>
            <a:ext cx="5357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200</a:t>
            </a:r>
            <a:endParaRPr kumimoji="1" lang="ja-JP" altLang="en-US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5836" y="3140968"/>
            <a:ext cx="5357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100</a:t>
            </a:r>
            <a:endParaRPr kumimoji="1" lang="ja-JP" altLang="en-US" b="1" dirty="0"/>
          </a:p>
        </p:txBody>
      </p:sp>
      <p:sp>
        <p:nvSpPr>
          <p:cNvPr id="10" name="正方形/長方形 9"/>
          <p:cNvSpPr/>
          <p:nvPr/>
        </p:nvSpPr>
        <p:spPr>
          <a:xfrm>
            <a:off x="571220" y="1278052"/>
            <a:ext cx="472388" cy="247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496" y="1124744"/>
            <a:ext cx="1406091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P. O. T. (10</a:t>
            </a:r>
            <a:r>
              <a:rPr kumimoji="1" lang="en-US" altLang="ja-JP" b="1" baseline="30000" dirty="0" smtClean="0"/>
              <a:t>18</a:t>
            </a:r>
            <a:r>
              <a:rPr kumimoji="1" lang="en-US" altLang="ja-JP" b="1" dirty="0" smtClean="0"/>
              <a:t>)</a:t>
            </a:r>
            <a:endParaRPr kumimoji="1" lang="ja-JP" altLang="en-US" b="1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67544" y="515719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2008</a:t>
            </a:r>
            <a:endParaRPr kumimoji="1" lang="ja-JP" altLang="en-US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66929" y="422108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2009</a:t>
            </a:r>
            <a:endParaRPr kumimoji="1" lang="ja-JP" altLang="en-US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615001" y="35010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2010</a:t>
            </a:r>
            <a:endParaRPr kumimoji="1" lang="ja-JP" altLang="en-US" b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195736" y="263691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2011</a:t>
            </a:r>
            <a:endParaRPr kumimoji="1" lang="ja-JP" altLang="en-US" b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059832" y="183553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2012</a:t>
            </a:r>
            <a:endParaRPr kumimoji="1" lang="ja-JP" altLang="en-US" b="1" dirty="0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217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553200" y="7384355"/>
            <a:ext cx="2133600" cy="365125"/>
          </a:xfrm>
        </p:spPr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323893"/>
              </p:ext>
            </p:extLst>
          </p:nvPr>
        </p:nvGraphicFramePr>
        <p:xfrm>
          <a:off x="630616" y="1410725"/>
          <a:ext cx="7613792" cy="2699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5080"/>
                <a:gridCol w="2232248"/>
                <a:gridCol w="1728192"/>
                <a:gridCol w="2448272"/>
              </a:tblGrid>
              <a:tr h="123008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Decay searched events</a:t>
                      </a:r>
                    </a:p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Expected</a:t>
                      </a:r>
                    </a:p>
                    <a:p>
                      <a:pPr algn="ctr"/>
                      <a:r>
                        <a:rPr kumimoji="1" lang="en-US" altLang="ja-JP" sz="2400" dirty="0" smtClean="0">
                          <a:latin typeface="Symbol" pitchFamily="18" charset="2"/>
                        </a:rPr>
                        <a:t>n</a:t>
                      </a:r>
                      <a:r>
                        <a:rPr kumimoji="1" lang="en-US" altLang="ja-JP" sz="2400" strike="noStrike" baseline="-25000" dirty="0" smtClean="0">
                          <a:latin typeface="Symbol" pitchFamily="18" charset="2"/>
                        </a:rPr>
                        <a:t>t</a:t>
                      </a:r>
                    </a:p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Observed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>
                          <a:latin typeface="Symbol" pitchFamily="18" charset="2"/>
                        </a:rPr>
                        <a:t>n</a:t>
                      </a:r>
                      <a:r>
                        <a:rPr kumimoji="1" lang="en-US" altLang="ja-JP" sz="2400" strike="noStrike" baseline="-25000" dirty="0" smtClean="0">
                          <a:latin typeface="Symbol" pitchFamily="18" charset="2"/>
                        </a:rPr>
                        <a:t>t</a:t>
                      </a:r>
                      <a:endParaRPr kumimoji="1" lang="en-US" altLang="ja-JP" sz="2400" dirty="0" smtClean="0"/>
                    </a:p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Expected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BG</a:t>
                      </a:r>
                      <a:endParaRPr kumimoji="1" lang="en-US" altLang="ja-JP" sz="2400" baseline="0" dirty="0" smtClean="0"/>
                    </a:p>
                  </a:txBody>
                  <a:tcPr/>
                </a:tc>
              </a:tr>
              <a:tr h="141933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</a:rPr>
                        <a:t>5272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rgbClr val="FF0000"/>
                          </a:solidFill>
                        </a:rPr>
                        <a:t>1.7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rgbClr val="FF0000"/>
                          </a:solidFill>
                        </a:rPr>
                        <a:t>0.184+-0.025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127901" y="19943"/>
            <a:ext cx="63114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 smtClean="0">
                <a:solidFill>
                  <a:prstClr val="black"/>
                </a:solidFill>
              </a:rPr>
              <a:t>Analyzed events and result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899592" y="5102656"/>
            <a:ext cx="7444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b="1" dirty="0" smtClean="0">
                <a:solidFill>
                  <a:srgbClr val="FF0000"/>
                </a:solidFill>
              </a:rPr>
              <a:t>3rd </a:t>
            </a:r>
            <a:r>
              <a:rPr lang="en-US" altLang="ja-JP" sz="3200" b="1" dirty="0" err="1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altLang="ja-JP" sz="3200" b="1" baseline="-25000" dirty="0" err="1" smtClean="0">
                <a:solidFill>
                  <a:srgbClr val="FF0000"/>
                </a:solidFill>
                <a:latin typeface="Symbol" pitchFamily="18" charset="2"/>
              </a:rPr>
              <a:t>t</a:t>
            </a:r>
            <a:r>
              <a:rPr lang="en-US" altLang="ja-JP" sz="3200" b="1" dirty="0" smtClean="0">
                <a:solidFill>
                  <a:srgbClr val="FF0000"/>
                </a:solidFill>
              </a:rPr>
              <a:t> event with </a:t>
            </a:r>
            <a:r>
              <a:rPr lang="en-US" altLang="ja-JP" sz="3200" b="1" dirty="0" smtClean="0">
                <a:solidFill>
                  <a:srgbClr val="FF0000"/>
                </a:solidFill>
                <a:latin typeface="Symbol" pitchFamily="18" charset="2"/>
              </a:rPr>
              <a:t>t</a:t>
            </a:r>
            <a:r>
              <a:rPr lang="en-US" altLang="ja-JP" sz="32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3200" b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altLang="ja-JP" sz="32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m </a:t>
            </a:r>
            <a:r>
              <a:rPr lang="en-US" altLang="ja-JP" sz="3200" b="1" dirty="0" smtClean="0">
                <a:solidFill>
                  <a:srgbClr val="FF0000"/>
                </a:solidFill>
                <a:sym typeface="Wingdings" pitchFamily="2" charset="2"/>
              </a:rPr>
              <a:t>decay</a:t>
            </a:r>
            <a:endParaRPr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92350" y="6421399"/>
            <a:ext cx="5551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Submitted to PRL in Nov. 2013.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355976" y="4149080"/>
            <a:ext cx="4371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Symbol" pitchFamily="18" charset="2"/>
              </a:rPr>
              <a:t>(D</a:t>
            </a:r>
            <a:r>
              <a:rPr kumimoji="1" lang="en-US" altLang="ja-JP" sz="2400" dirty="0" smtClean="0"/>
              <a:t>m</a:t>
            </a:r>
            <a:r>
              <a:rPr kumimoji="1" lang="en-US" altLang="ja-JP" sz="2400" baseline="30000" dirty="0" smtClean="0"/>
              <a:t>2</a:t>
            </a:r>
            <a:r>
              <a:rPr kumimoji="1" lang="en-US" altLang="ja-JP" sz="2400" baseline="-25000" dirty="0" smtClean="0"/>
              <a:t>23</a:t>
            </a:r>
            <a:r>
              <a:rPr kumimoji="1" lang="en-US" altLang="ja-JP" sz="2400" dirty="0" smtClean="0"/>
              <a:t>=2.32x10</a:t>
            </a:r>
            <a:r>
              <a:rPr kumimoji="1" lang="en-US" altLang="ja-JP" sz="2400" baseline="30000" dirty="0" smtClean="0"/>
              <a:t>-3</a:t>
            </a:r>
            <a:r>
              <a:rPr kumimoji="1" lang="en-US" altLang="ja-JP" sz="2400" dirty="0" smtClean="0"/>
              <a:t> eV</a:t>
            </a:r>
            <a:r>
              <a:rPr kumimoji="1" lang="en-US" altLang="ja-JP" sz="2400" baseline="30000" dirty="0" smtClean="0"/>
              <a:t>2</a:t>
            </a:r>
            <a:r>
              <a:rPr kumimoji="1" lang="en-US" altLang="ja-JP" sz="2400" dirty="0" smtClean="0"/>
              <a:t>, sin</a:t>
            </a:r>
            <a:r>
              <a:rPr kumimoji="1" lang="en-US" altLang="ja-JP" sz="2400" baseline="30000" dirty="0" smtClean="0"/>
              <a:t>2</a:t>
            </a:r>
            <a:r>
              <a:rPr kumimoji="1" lang="en-US" altLang="ja-JP" sz="2400" dirty="0" smtClean="0"/>
              <a:t>2</a:t>
            </a:r>
            <a:r>
              <a:rPr kumimoji="1" lang="en-US" altLang="ja-JP" sz="2400" dirty="0" smtClean="0">
                <a:latin typeface="Symbol" pitchFamily="18" charset="2"/>
              </a:rPr>
              <a:t>q</a:t>
            </a:r>
            <a:r>
              <a:rPr kumimoji="1" lang="en-US" altLang="ja-JP" sz="2400" baseline="-25000" dirty="0" smtClean="0"/>
              <a:t>23</a:t>
            </a:r>
            <a:r>
              <a:rPr kumimoji="1" lang="en-US" altLang="ja-JP" sz="2400" dirty="0" smtClean="0"/>
              <a:t>=1)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2842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69635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ja-JP" altLang="en-US" smtClean="0"/>
          </a:p>
        </p:txBody>
      </p:sp>
      <p:pic>
        <p:nvPicPr>
          <p:cNvPr id="69636" name="Picture 2" descr="C:\study2\1206778\anime\anim2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477838"/>
            <a:ext cx="8951913" cy="642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テキスト ボックス 14"/>
          <p:cNvSpPr txBox="1">
            <a:spLocks noChangeArrowheads="1"/>
          </p:cNvSpPr>
          <p:nvPr/>
        </p:nvSpPr>
        <p:spPr bwMode="auto">
          <a:xfrm>
            <a:off x="-1260475" y="-477838"/>
            <a:ext cx="10231438" cy="95567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800" dirty="0">
                <a:solidFill>
                  <a:srgbClr val="FF0000"/>
                </a:solidFill>
              </a:rPr>
              <a:t>                </a:t>
            </a:r>
          </a:p>
          <a:p>
            <a:pPr eaLnBrk="1" hangingPunct="1"/>
            <a:r>
              <a:rPr lang="en-US" altLang="ja-JP" sz="2800" dirty="0">
                <a:solidFill>
                  <a:srgbClr val="FF0000"/>
                </a:solidFill>
              </a:rPr>
              <a:t>                  </a:t>
            </a:r>
            <a:r>
              <a:rPr lang="en-US" altLang="ja-JP" sz="2800" dirty="0" smtClean="0">
                <a:solidFill>
                  <a:srgbClr val="FF0000"/>
                </a:solidFill>
              </a:rPr>
              <a:t>                      3</a:t>
            </a:r>
            <a:r>
              <a:rPr lang="en-US" altLang="ja-JP" sz="2800" baseline="30000" dirty="0" smtClean="0">
                <a:solidFill>
                  <a:srgbClr val="FF0000"/>
                </a:solidFill>
              </a:rPr>
              <a:t>rd</a:t>
            </a:r>
            <a:r>
              <a:rPr lang="en-US" altLang="ja-JP" sz="2800" dirty="0" smtClean="0">
                <a:solidFill>
                  <a:srgbClr val="FF0000"/>
                </a:solidFill>
              </a:rPr>
              <a:t> </a:t>
            </a:r>
            <a:r>
              <a:rPr lang="en-US" altLang="ja-JP" sz="2800" dirty="0">
                <a:solidFill>
                  <a:srgbClr val="FF0000"/>
                </a:solidFill>
              </a:rPr>
              <a:t>tau neutrino candidate </a:t>
            </a:r>
            <a:r>
              <a:rPr lang="en-US" altLang="ja-JP" sz="2800" dirty="0" smtClean="0">
                <a:solidFill>
                  <a:srgbClr val="FF0000"/>
                </a:solidFill>
              </a:rPr>
              <a:t>(τ </a:t>
            </a:r>
            <a:r>
              <a:rPr lang="en-US" altLang="ja-JP" sz="2800" dirty="0">
                <a:solidFill>
                  <a:srgbClr val="FF0000"/>
                </a:solidFill>
              </a:rPr>
              <a:t>-&gt;  </a:t>
            </a:r>
            <a:r>
              <a:rPr lang="en-US" altLang="ja-JP" sz="2800" dirty="0" smtClean="0">
                <a:solidFill>
                  <a:srgbClr val="FF0000"/>
                </a:solidFill>
              </a:rPr>
              <a:t>μ) </a:t>
            </a:r>
            <a:endParaRPr lang="ja-JP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22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BFA8-F054-4E4D-8DB0-B82DDD0C0DF3}" type="slidenum">
              <a:rPr lang="en-US" altLang="ja-JP">
                <a:solidFill>
                  <a:srgbClr val="000000"/>
                </a:solidFill>
              </a:rPr>
              <a:pPr/>
              <a:t>26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183301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6016625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3385" name="Rectangle 8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tx1"/>
                </a:solidFill>
                <a:latin typeface="Calibri" pitchFamily="34" charset="0"/>
              </a:rPr>
              <a:t>Event analysis</a:t>
            </a:r>
          </a:p>
        </p:txBody>
      </p:sp>
      <p:graphicFrame>
        <p:nvGraphicFramePr>
          <p:cNvPr id="183399" name="Group 10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60954597"/>
              </p:ext>
            </p:extLst>
          </p:nvPr>
        </p:nvGraphicFramePr>
        <p:xfrm>
          <a:off x="6367462" y="4005064"/>
          <a:ext cx="2776538" cy="2633472"/>
        </p:xfrm>
        <a:graphic>
          <a:graphicData uri="http://schemas.openxmlformats.org/drawingml/2006/table">
            <a:tbl>
              <a:tblPr/>
              <a:tblGrid>
                <a:gridCol w="1368425"/>
                <a:gridCol w="1408113"/>
              </a:tblGrid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Kink Angle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(</a:t>
                      </a:r>
                      <a:r>
                        <a:rPr kumimoji="1" lang="en-US" altLang="ja-JP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mrad</a:t>
                      </a: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245±5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Decay Length (</a:t>
                      </a:r>
                      <a:r>
                        <a:rPr kumimoji="1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</a:rPr>
                        <a:t>m</a:t>
                      </a:r>
                      <a:r>
                        <a:rPr kumimoji="1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m)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376±10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</a:rPr>
                        <a:t>m</a:t>
                      </a: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 momentum (</a:t>
                      </a:r>
                      <a:r>
                        <a:rPr kumimoji="1" lang="en-US" altLang="ja-JP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Gev</a:t>
                      </a: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/c)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2.8±0.2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Decay Pt (Mev/c)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690±50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Phi Angle (degrees)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155±15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183384" name="Group 88"/>
          <p:cNvGrpSpPr>
            <a:grpSpLocks/>
          </p:cNvGrpSpPr>
          <p:nvPr/>
        </p:nvGrpSpPr>
        <p:grpSpPr bwMode="auto">
          <a:xfrm>
            <a:off x="6456238" y="1130846"/>
            <a:ext cx="2173287" cy="2036762"/>
            <a:chOff x="241" y="1071"/>
            <a:chExt cx="1369" cy="1283"/>
          </a:xfrm>
        </p:grpSpPr>
        <p:sp>
          <p:nvSpPr>
            <p:cNvPr id="75" name="円弧 74"/>
            <p:cNvSpPr/>
            <p:nvPr/>
          </p:nvSpPr>
          <p:spPr>
            <a:xfrm>
              <a:off x="727" y="1560"/>
              <a:ext cx="300" cy="305"/>
            </a:xfrm>
            <a:prstGeom prst="arc">
              <a:avLst>
                <a:gd name="adj1" fmla="val 20494494"/>
                <a:gd name="adj2" fmla="val 8323633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183371" name="グループ化 75"/>
            <p:cNvGrpSpPr>
              <a:grpSpLocks/>
            </p:cNvGrpSpPr>
            <p:nvPr/>
          </p:nvGrpSpPr>
          <p:grpSpPr bwMode="auto">
            <a:xfrm>
              <a:off x="249" y="1071"/>
              <a:ext cx="1259" cy="1283"/>
              <a:chOff x="2483768" y="2060848"/>
              <a:chExt cx="3600400" cy="3600400"/>
            </a:xfrm>
          </p:grpSpPr>
          <p:sp>
            <p:nvSpPr>
              <p:cNvPr id="86" name="円/楕円 85"/>
              <p:cNvSpPr/>
              <p:nvPr/>
            </p:nvSpPr>
            <p:spPr>
              <a:xfrm>
                <a:off x="2483768" y="2060848"/>
                <a:ext cx="3600400" cy="3600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altLang="ja-JP" sz="1600" smtClean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cxnSp>
            <p:nvCxnSpPr>
              <p:cNvPr id="87" name="直線コネクタ 86"/>
              <p:cNvCxnSpPr>
                <a:stCxn id="86" idx="0"/>
                <a:endCxn id="86" idx="4"/>
              </p:cNvCxnSpPr>
              <p:nvPr/>
            </p:nvCxnSpPr>
            <p:spPr>
              <a:xfrm>
                <a:off x="4285398" y="2060848"/>
                <a:ext cx="0" cy="3600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線コネクタ 87"/>
              <p:cNvCxnSpPr/>
              <p:nvPr/>
            </p:nvCxnSpPr>
            <p:spPr>
              <a:xfrm flipH="1">
                <a:off x="2483768" y="3862452"/>
                <a:ext cx="3600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7" name="直線矢印コネクタ 76"/>
            <p:cNvCxnSpPr/>
            <p:nvPr/>
          </p:nvCxnSpPr>
          <p:spPr>
            <a:xfrm flipV="1">
              <a:off x="879" y="1513"/>
              <a:ext cx="600" cy="200"/>
            </a:xfrm>
            <a:prstGeom prst="straightConnector1">
              <a:avLst/>
            </a:prstGeom>
            <a:ln w="76200">
              <a:solidFill>
                <a:srgbClr val="7030A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矢印コネクタ 77"/>
            <p:cNvCxnSpPr/>
            <p:nvPr/>
          </p:nvCxnSpPr>
          <p:spPr>
            <a:xfrm flipH="1">
              <a:off x="414" y="1713"/>
              <a:ext cx="465" cy="415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377" name="テキスト ボックス 78"/>
            <p:cNvSpPr txBox="1">
              <a:spLocks noChangeArrowheads="1"/>
            </p:cNvSpPr>
            <p:nvPr/>
          </p:nvSpPr>
          <p:spPr bwMode="auto">
            <a:xfrm>
              <a:off x="1020" y="1344"/>
              <a:ext cx="2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ja-JP" sz="1600" b="1" smtClean="0">
                  <a:solidFill>
                    <a:srgbClr val="7030A0"/>
                  </a:solidFill>
                  <a:latin typeface="Calibri" pitchFamily="34" charset="0"/>
                </a:rPr>
                <a:t>p</a:t>
              </a:r>
              <a:r>
                <a:rPr lang="en-US" altLang="ja-JP" sz="1600" b="1" baseline="-25000" smtClean="0">
                  <a:solidFill>
                    <a:srgbClr val="7030A0"/>
                  </a:solidFill>
                  <a:latin typeface="Symbol" pitchFamily="18" charset="2"/>
                </a:rPr>
                <a:t>t</a:t>
              </a:r>
              <a:endParaRPr lang="en-GB" altLang="ja-JP" sz="1600" b="1" baseline="-25000" smtClean="0">
                <a:solidFill>
                  <a:srgbClr val="7030A0"/>
                </a:solidFill>
                <a:latin typeface="Symbol" pitchFamily="18" charset="2"/>
              </a:endParaRPr>
            </a:p>
          </p:txBody>
        </p:sp>
        <p:sp>
          <p:nvSpPr>
            <p:cNvPr id="183378" name="テキスト ボックス 79"/>
            <p:cNvSpPr txBox="1">
              <a:spLocks noChangeArrowheads="1"/>
            </p:cNvSpPr>
            <p:nvPr/>
          </p:nvSpPr>
          <p:spPr bwMode="auto">
            <a:xfrm>
              <a:off x="269" y="1661"/>
              <a:ext cx="5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ja-JP" sz="1600" b="1" smtClean="0">
                  <a:solidFill>
                    <a:srgbClr val="0070C0"/>
                  </a:solidFill>
                  <a:latin typeface="Calibri" pitchFamily="34" charset="0"/>
                </a:rPr>
                <a:t>p</a:t>
              </a:r>
              <a:r>
                <a:rPr lang="en-US" altLang="ja-JP" sz="1600" b="1" baseline="-25000" smtClean="0">
                  <a:solidFill>
                    <a:srgbClr val="0070C0"/>
                  </a:solidFill>
                  <a:latin typeface="Calibri" pitchFamily="34" charset="0"/>
                </a:rPr>
                <a:t>h total</a:t>
              </a:r>
              <a:endParaRPr lang="en-GB" altLang="ja-JP" sz="1600" b="1" baseline="-25000" smtClean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cxnSp>
          <p:nvCxnSpPr>
            <p:cNvPr id="81" name="直線矢印コネクタ 80"/>
            <p:cNvCxnSpPr/>
            <p:nvPr/>
          </p:nvCxnSpPr>
          <p:spPr>
            <a:xfrm flipH="1">
              <a:off x="449" y="1713"/>
              <a:ext cx="430" cy="479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矢印コネクタ 81"/>
            <p:cNvCxnSpPr>
              <a:endCxn id="86" idx="2"/>
            </p:cNvCxnSpPr>
            <p:nvPr/>
          </p:nvCxnSpPr>
          <p:spPr>
            <a:xfrm flipH="1">
              <a:off x="241" y="1704"/>
              <a:ext cx="628" cy="9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381" name="テキスト ボックス 82"/>
            <p:cNvSpPr txBox="1">
              <a:spLocks noChangeArrowheads="1"/>
            </p:cNvSpPr>
            <p:nvPr/>
          </p:nvSpPr>
          <p:spPr bwMode="auto">
            <a:xfrm>
              <a:off x="352" y="1526"/>
              <a:ext cx="5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600" b="1" smtClean="0">
                  <a:solidFill>
                    <a:srgbClr val="00B050"/>
                  </a:solidFill>
                  <a:latin typeface="Calibri" pitchFamily="34" charset="0"/>
                </a:rPr>
                <a:t>pri. h</a:t>
              </a:r>
              <a:endParaRPr lang="en-GB" altLang="ja-JP" sz="1600" b="1" smtClean="0">
                <a:solidFill>
                  <a:srgbClr val="00B050"/>
                </a:solidFill>
                <a:latin typeface="Calibri" pitchFamily="34" charset="0"/>
              </a:endParaRPr>
            </a:p>
          </p:txBody>
        </p:sp>
        <p:sp>
          <p:nvSpPr>
            <p:cNvPr id="84" name="テキスト ボックス 83"/>
            <p:cNvSpPr txBox="1"/>
            <p:nvPr/>
          </p:nvSpPr>
          <p:spPr>
            <a:xfrm>
              <a:off x="505" y="2056"/>
              <a:ext cx="515" cy="2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600" b="1" smtClean="0">
                  <a:solidFill>
                    <a:srgbClr val="E46C0A"/>
                  </a:solidFill>
                  <a:latin typeface="Calibri" pitchFamily="34" charset="0"/>
                </a:rPr>
                <a:t>e-pair</a:t>
              </a:r>
              <a:endParaRPr lang="en-GB" altLang="ja-JP" sz="1600" b="1" smtClean="0">
                <a:solidFill>
                  <a:srgbClr val="E46C0A"/>
                </a:solidFill>
                <a:latin typeface="Calibri" pitchFamily="34" charset="0"/>
              </a:endParaRPr>
            </a:p>
          </p:txBody>
        </p:sp>
        <p:sp>
          <p:nvSpPr>
            <p:cNvPr id="183383" name="テキスト ボックス 84"/>
            <p:cNvSpPr txBox="1">
              <a:spLocks noChangeArrowheads="1"/>
            </p:cNvSpPr>
            <p:nvPr/>
          </p:nvSpPr>
          <p:spPr bwMode="auto">
            <a:xfrm>
              <a:off x="851" y="1843"/>
              <a:ext cx="75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600" dirty="0" smtClean="0">
                  <a:solidFill>
                    <a:srgbClr val="000000"/>
                  </a:solidFill>
                  <a:latin typeface="Symbol" pitchFamily="18" charset="2"/>
                </a:rPr>
                <a:t>f=155</a:t>
              </a:r>
              <a:r>
                <a:rPr lang="en-US" altLang="ja-JP" sz="1600" dirty="0" smtClean="0">
                  <a:solidFill>
                    <a:srgbClr val="000000"/>
                  </a:solidFill>
                  <a:latin typeface="Calibri" pitchFamily="34" charset="0"/>
                </a:rPr>
                <a:t>°</a:t>
              </a:r>
              <a:endParaRPr lang="en-GB" altLang="ja-JP" sz="1600" dirty="0" smtClean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183393" name="Text Box 97"/>
          <p:cNvSpPr txBox="1">
            <a:spLocks noChangeArrowheads="1"/>
          </p:cNvSpPr>
          <p:nvPr/>
        </p:nvSpPr>
        <p:spPr bwMode="auto">
          <a:xfrm>
            <a:off x="6273675" y="692696"/>
            <a:ext cx="26908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altLang="ja-JP" smtClean="0">
                <a:solidFill>
                  <a:srgbClr val="FF0000"/>
                </a:solidFill>
              </a:rPr>
              <a:t> beam transverse plane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395536" y="4653136"/>
            <a:ext cx="1970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ja-JP" dirty="0" smtClean="0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fr-FR" altLang="ja-JP" dirty="0" smtClean="0">
                <a:solidFill>
                  <a:srgbClr val="000000"/>
                </a:solidFill>
              </a:rPr>
              <a:t> IP:93.7+-1.1</a:t>
            </a:r>
            <a:r>
              <a:rPr lang="en-US" altLang="ja-JP" dirty="0" err="1" smtClean="0">
                <a:solidFill>
                  <a:srgbClr val="000000"/>
                </a:solidFill>
              </a:rPr>
              <a:t>μm</a:t>
            </a:r>
            <a:endParaRPr lang="fr-FR" altLang="ja-JP" dirty="0">
              <a:solidFill>
                <a:srgbClr val="00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95936" y="5661248"/>
            <a:ext cx="2364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Decay in plastic base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with large Pt.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9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スライド番号プレースホルダー 4"/>
          <p:cNvSpPr>
            <a:spLocks noGrp="1"/>
          </p:cNvSpPr>
          <p:nvPr>
            <p:ph type="sldNum" sz="quarter" idx="11"/>
          </p:nvPr>
        </p:nvSpPr>
        <p:spPr>
          <a:xfrm>
            <a:off x="6553200" y="2967138"/>
            <a:ext cx="2133600" cy="457200"/>
          </a:xfrm>
        </p:spPr>
        <p:txBody>
          <a:bodyPr/>
          <a:lstStyle/>
          <a:p>
            <a:fld id="{23E559EC-EEFD-4A55-9E9F-478879B9531D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2190" name="Text Box 110"/>
          <p:cNvSpPr txBox="1">
            <a:spLocks noChangeArrowheads="1"/>
          </p:cNvSpPr>
          <p:nvPr/>
        </p:nvSpPr>
        <p:spPr bwMode="auto">
          <a:xfrm>
            <a:off x="1890417" y="116632"/>
            <a:ext cx="584993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4400" dirty="0">
                <a:solidFill>
                  <a:prstClr val="white"/>
                </a:solidFill>
              </a:rPr>
              <a:t>Main background source</a:t>
            </a:r>
          </a:p>
        </p:txBody>
      </p:sp>
      <p:grpSp>
        <p:nvGrpSpPr>
          <p:cNvPr id="75" name="Group 187"/>
          <p:cNvGrpSpPr>
            <a:grpSpLocks/>
          </p:cNvGrpSpPr>
          <p:nvPr/>
        </p:nvGrpSpPr>
        <p:grpSpPr bwMode="auto">
          <a:xfrm>
            <a:off x="107504" y="1916833"/>
            <a:ext cx="2987675" cy="2663825"/>
            <a:chOff x="70" y="2507"/>
            <a:chExt cx="1882" cy="1678"/>
          </a:xfrm>
        </p:grpSpPr>
        <p:sp>
          <p:nvSpPr>
            <p:cNvPr id="76" name="角丸四角形 75"/>
            <p:cNvSpPr/>
            <p:nvPr/>
          </p:nvSpPr>
          <p:spPr>
            <a:xfrm>
              <a:off x="70" y="2507"/>
              <a:ext cx="1882" cy="1678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grpSp>
          <p:nvGrpSpPr>
            <p:cNvPr id="77" name="グループ化 49"/>
            <p:cNvGrpSpPr>
              <a:grpSpLocks/>
            </p:cNvGrpSpPr>
            <p:nvPr/>
          </p:nvGrpSpPr>
          <p:grpSpPr bwMode="auto">
            <a:xfrm>
              <a:off x="113" y="2659"/>
              <a:ext cx="1644" cy="1172"/>
              <a:chOff x="1763689" y="3428999"/>
              <a:chExt cx="2972260" cy="1298299"/>
            </a:xfrm>
          </p:grpSpPr>
          <p:sp>
            <p:nvSpPr>
              <p:cNvPr id="81" name="Text Box 8"/>
              <p:cNvSpPr txBox="1">
                <a:spLocks noChangeAspect="1" noChangeArrowheads="1"/>
              </p:cNvSpPr>
              <p:nvPr/>
            </p:nvSpPr>
            <p:spPr bwMode="auto">
              <a:xfrm>
                <a:off x="1763689" y="3680238"/>
                <a:ext cx="491845" cy="488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algn="just"/>
                <a:r>
                  <a:rPr lang="en-US" altLang="ja-JP" sz="2000" b="1">
                    <a:solidFill>
                      <a:prstClr val="black"/>
                    </a:solidFill>
                    <a:latin typeface="Symbol" pitchFamily="18" charset="2"/>
                  </a:rPr>
                  <a:t>n</a:t>
                </a:r>
                <a:r>
                  <a:rPr lang="en-US" altLang="ja-JP" sz="2000" b="1" baseline="-25000">
                    <a:solidFill>
                      <a:prstClr val="black"/>
                    </a:solidFill>
                    <a:latin typeface="Symbol" pitchFamily="18" charset="2"/>
                  </a:rPr>
                  <a:t>t</a:t>
                </a:r>
                <a:endParaRPr lang="en-US" altLang="ja-JP" sz="20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Rectangle 10"/>
              <p:cNvSpPr>
                <a:spLocks noChangeAspect="1" noChangeArrowheads="1"/>
              </p:cNvSpPr>
              <p:nvPr/>
            </p:nvSpPr>
            <p:spPr bwMode="auto">
              <a:xfrm rot="-5400000">
                <a:off x="3331652" y="3787661"/>
                <a:ext cx="1296143" cy="578823"/>
              </a:xfrm>
              <a:prstGeom prst="rect">
                <a:avLst/>
              </a:prstGeom>
              <a:solidFill>
                <a:srgbClr val="CC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Rectangle 11"/>
              <p:cNvSpPr>
                <a:spLocks noChangeAspect="1" noChangeArrowheads="1"/>
              </p:cNvSpPr>
              <p:nvPr/>
            </p:nvSpPr>
            <p:spPr bwMode="auto">
              <a:xfrm rot="-5400000">
                <a:off x="3710442" y="3989848"/>
                <a:ext cx="1296144" cy="178755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endParaRPr lang="ja-JP" altLang="ja-JP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Rectangle 12"/>
              <p:cNvSpPr>
                <a:spLocks noChangeAspect="1" noChangeArrowheads="1"/>
              </p:cNvSpPr>
              <p:nvPr/>
            </p:nvSpPr>
            <p:spPr bwMode="auto">
              <a:xfrm rot="-5400000">
                <a:off x="2954016" y="3986543"/>
                <a:ext cx="1297243" cy="182159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endParaRPr lang="ja-JP" altLang="ja-JP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Rectangle 13"/>
              <p:cNvSpPr>
                <a:spLocks noChangeAspect="1" noChangeArrowheads="1"/>
              </p:cNvSpPr>
              <p:nvPr/>
            </p:nvSpPr>
            <p:spPr bwMode="auto">
              <a:xfrm rot="-5400000">
                <a:off x="2597358" y="3812043"/>
                <a:ext cx="1297243" cy="531156"/>
              </a:xfrm>
              <a:prstGeom prst="rect">
                <a:avLst/>
              </a:prstGeom>
              <a:solidFill>
                <a:srgbClr val="CC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Rectangle 14"/>
              <p:cNvSpPr>
                <a:spLocks noChangeAspect="1" noChangeArrowheads="1"/>
              </p:cNvSpPr>
              <p:nvPr/>
            </p:nvSpPr>
            <p:spPr bwMode="auto">
              <a:xfrm rot="-5400000">
                <a:off x="1861912" y="3788211"/>
                <a:ext cx="1297245" cy="578823"/>
              </a:xfrm>
              <a:prstGeom prst="rect">
                <a:avLst/>
              </a:prstGeom>
              <a:solidFill>
                <a:srgbClr val="CC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Rectangle 15"/>
              <p:cNvSpPr>
                <a:spLocks noChangeAspect="1" noChangeArrowheads="1"/>
              </p:cNvSpPr>
              <p:nvPr/>
            </p:nvSpPr>
            <p:spPr bwMode="auto">
              <a:xfrm rot="-5400000">
                <a:off x="2241553" y="3987393"/>
                <a:ext cx="1297243" cy="180456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endParaRPr lang="ja-JP" altLang="ja-JP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Text Box 32"/>
              <p:cNvSpPr txBox="1">
                <a:spLocks noChangeAspect="1" noChangeArrowheads="1"/>
              </p:cNvSpPr>
              <p:nvPr/>
            </p:nvSpPr>
            <p:spPr bwMode="auto">
              <a:xfrm>
                <a:off x="3649091" y="3697962"/>
                <a:ext cx="288033" cy="3105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algn="just"/>
                <a:r>
                  <a:rPr lang="en-US" altLang="ja-JP" sz="2000" b="1" dirty="0">
                    <a:solidFill>
                      <a:srgbClr val="FF0000"/>
                    </a:solidFill>
                    <a:latin typeface="Symbol" pitchFamily="18" charset="2"/>
                  </a:rPr>
                  <a:t>t</a:t>
                </a:r>
                <a:endParaRPr lang="en-US" altLang="ja-JP" sz="2800" b="1" dirty="0">
                  <a:solidFill>
                    <a:srgbClr val="FF0000"/>
                  </a:solidFill>
                  <a:latin typeface="Symbol" pitchFamily="18" charset="2"/>
                </a:endParaRPr>
              </a:p>
            </p:txBody>
          </p:sp>
          <p:sp>
            <p:nvSpPr>
              <p:cNvPr id="89" name="Line 17"/>
              <p:cNvSpPr>
                <a:spLocks noChangeAspect="1" noChangeShapeType="1"/>
              </p:cNvSpPr>
              <p:nvPr/>
            </p:nvSpPr>
            <p:spPr bwMode="auto">
              <a:xfrm rot="16200000" flipH="1">
                <a:off x="4282358" y="3407457"/>
                <a:ext cx="193591" cy="71359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90" name="直線コネクタ 89"/>
              <p:cNvCxnSpPr>
                <a:stCxn id="93" idx="1"/>
                <a:endCxn id="89" idx="0"/>
              </p:cNvCxnSpPr>
              <p:nvPr/>
            </p:nvCxnSpPr>
            <p:spPr>
              <a:xfrm flipV="1">
                <a:off x="3294669" y="3667105"/>
                <a:ext cx="726628" cy="357829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線コネクタ 90"/>
              <p:cNvCxnSpPr>
                <a:stCxn id="93" idx="1"/>
              </p:cNvCxnSpPr>
              <p:nvPr/>
            </p:nvCxnSpPr>
            <p:spPr>
              <a:xfrm>
                <a:off x="3294669" y="4024934"/>
                <a:ext cx="1440605" cy="19608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線コネクタ 91"/>
              <p:cNvCxnSpPr>
                <a:stCxn id="93" idx="1"/>
              </p:cNvCxnSpPr>
              <p:nvPr/>
            </p:nvCxnSpPr>
            <p:spPr>
              <a:xfrm>
                <a:off x="3294669" y="4024934"/>
                <a:ext cx="1368303" cy="55613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Line 18"/>
              <p:cNvSpPr>
                <a:spLocks noChangeAspect="1" noChangeShapeType="1"/>
              </p:cNvSpPr>
              <p:nvPr/>
            </p:nvSpPr>
            <p:spPr bwMode="auto">
              <a:xfrm rot="-5400000">
                <a:off x="2611713" y="3341102"/>
                <a:ext cx="0" cy="136815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テキスト ボックス 77"/>
            <p:cNvSpPr txBox="1"/>
            <p:nvPr/>
          </p:nvSpPr>
          <p:spPr>
            <a:xfrm>
              <a:off x="288" y="3865"/>
              <a:ext cx="1392" cy="252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67000"/>
              </a:schemeClr>
            </a:solidFill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r>
                <a:rPr lang="en-US" altLang="ja-JP" sz="2000" dirty="0">
                  <a:solidFill>
                    <a:prstClr val="black"/>
                  </a:solidFill>
                  <a:ea typeface="HGP明朝B" pitchFamily="18" charset="-128"/>
                </a:rPr>
                <a:t>Signal</a:t>
              </a:r>
              <a:r>
                <a:rPr lang="en-US" altLang="ja-JP" sz="2000" dirty="0" smtClean="0">
                  <a:solidFill>
                    <a:prstClr val="black"/>
                  </a:solidFill>
                  <a:ea typeface="HGP明朝B" pitchFamily="18" charset="-128"/>
                </a:rPr>
                <a:t>: </a:t>
              </a:r>
              <a:r>
                <a:rPr lang="en-US" altLang="ja-JP" sz="2000" dirty="0" smtClean="0">
                  <a:solidFill>
                    <a:prstClr val="black"/>
                  </a:solidFill>
                  <a:latin typeface="Symbol" pitchFamily="18" charset="2"/>
                  <a:ea typeface="HGP明朝B" pitchFamily="18" charset="-128"/>
                </a:rPr>
                <a:t>t</a:t>
              </a:r>
              <a:r>
                <a:rPr lang="en-US" altLang="ja-JP" sz="2000" dirty="0" smtClean="0">
                  <a:solidFill>
                    <a:prstClr val="black"/>
                  </a:solidFill>
                  <a:ea typeface="HGP明朝B" pitchFamily="18" charset="-128"/>
                </a:rPr>
                <a:t> </a:t>
              </a:r>
              <a:r>
                <a:rPr lang="en-US" altLang="ja-JP" sz="2000" dirty="0" smtClean="0">
                  <a:solidFill>
                    <a:prstClr val="black"/>
                  </a:solidFill>
                  <a:ea typeface="HGP明朝B" pitchFamily="18" charset="-128"/>
                  <a:sym typeface="Wingdings" pitchFamily="2" charset="2"/>
                </a:rPr>
                <a:t> </a:t>
              </a:r>
              <a:r>
                <a:rPr lang="en-US" altLang="ja-JP" sz="2000" dirty="0" smtClean="0">
                  <a:solidFill>
                    <a:prstClr val="black"/>
                  </a:solidFill>
                  <a:latin typeface="Symbol" pitchFamily="18" charset="2"/>
                  <a:ea typeface="HGP明朝B" pitchFamily="18" charset="-128"/>
                  <a:sym typeface="Wingdings" pitchFamily="2" charset="2"/>
                </a:rPr>
                <a:t>m</a:t>
              </a:r>
              <a:endParaRPr lang="ja-JP" altLang="en-US" dirty="0">
                <a:solidFill>
                  <a:prstClr val="black"/>
                </a:solidFill>
                <a:latin typeface="Symbol" pitchFamily="18" charset="2"/>
                <a:ea typeface="HGP明朝B" pitchFamily="18" charset="-128"/>
              </a:endParaRPr>
            </a:p>
          </p:txBody>
        </p:sp>
        <p:sp>
          <p:nvSpPr>
            <p:cNvPr id="79" name="テキスト ボックス 78"/>
            <p:cNvSpPr txBox="1"/>
            <p:nvPr/>
          </p:nvSpPr>
          <p:spPr>
            <a:xfrm>
              <a:off x="476" y="3644"/>
              <a:ext cx="136" cy="134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67000"/>
              </a:schemeClr>
            </a:solidFill>
          </p:spPr>
          <p:txBody>
            <a:bodyPr lIns="0" tIns="0" rIns="0" bIns="0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r>
                <a:rPr lang="en-US" altLang="ja-JP" sz="1400">
                  <a:solidFill>
                    <a:prstClr val="black"/>
                  </a:solidFill>
                  <a:latin typeface="Georgia" pitchFamily="18" charset="0"/>
                  <a:ea typeface="HGP明朝B" pitchFamily="18" charset="-128"/>
                </a:rPr>
                <a:t>Pb</a:t>
              </a:r>
            </a:p>
          </p:txBody>
        </p:sp>
        <p:sp>
          <p:nvSpPr>
            <p:cNvPr id="80" name="テキスト ボックス 79"/>
            <p:cNvSpPr txBox="1"/>
            <p:nvPr/>
          </p:nvSpPr>
          <p:spPr>
            <a:xfrm>
              <a:off x="631" y="3566"/>
              <a:ext cx="208" cy="134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67000"/>
              </a:schemeClr>
            </a:solidFill>
          </p:spPr>
          <p:txBody>
            <a:bodyPr lIns="0" tIns="0" rIns="0" bIns="0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r>
                <a:rPr lang="en-US" altLang="ja-JP" sz="1400">
                  <a:solidFill>
                    <a:prstClr val="black"/>
                  </a:solidFill>
                  <a:latin typeface="Georgia" pitchFamily="18" charset="0"/>
                  <a:ea typeface="HGP明朝B" pitchFamily="18" charset="-128"/>
                </a:rPr>
                <a:t>film</a:t>
              </a:r>
            </a:p>
          </p:txBody>
        </p:sp>
      </p:grpSp>
      <p:sp>
        <p:nvSpPr>
          <p:cNvPr id="94" name="角丸四角形 93"/>
          <p:cNvSpPr/>
          <p:nvPr/>
        </p:nvSpPr>
        <p:spPr>
          <a:xfrm>
            <a:off x="3204592" y="1916832"/>
            <a:ext cx="5903912" cy="2836337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grpSp>
        <p:nvGrpSpPr>
          <p:cNvPr id="96" name="グループ化 49"/>
          <p:cNvGrpSpPr>
            <a:grpSpLocks/>
          </p:cNvGrpSpPr>
          <p:nvPr/>
        </p:nvGrpSpPr>
        <p:grpSpPr bwMode="auto">
          <a:xfrm>
            <a:off x="3204592" y="2171768"/>
            <a:ext cx="2594367" cy="1860273"/>
            <a:chOff x="1763688" y="3428999"/>
            <a:chExt cx="2952328" cy="1298299"/>
          </a:xfrm>
        </p:grpSpPr>
        <p:sp>
          <p:nvSpPr>
            <p:cNvPr id="99" name="Text Box 8"/>
            <p:cNvSpPr txBox="1">
              <a:spLocks noChangeAspect="1" noChangeArrowheads="1"/>
            </p:cNvSpPr>
            <p:nvPr/>
          </p:nvSpPr>
          <p:spPr bwMode="auto">
            <a:xfrm>
              <a:off x="1763688" y="3680238"/>
              <a:ext cx="504056" cy="500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just"/>
              <a:r>
                <a:rPr lang="en-US" altLang="ja-JP" sz="2000" b="1">
                  <a:solidFill>
                    <a:prstClr val="black"/>
                  </a:solidFill>
                  <a:latin typeface="Symbol" pitchFamily="18" charset="2"/>
                </a:rPr>
                <a:t>n</a:t>
              </a:r>
              <a:r>
                <a:rPr lang="en-US" altLang="ja-JP" sz="2000" b="1" baseline="-25000">
                  <a:solidFill>
                    <a:prstClr val="black"/>
                  </a:solidFill>
                  <a:latin typeface="Symbol" pitchFamily="18" charset="2"/>
                </a:rPr>
                <a:t>m</a:t>
              </a:r>
              <a:endParaRPr lang="en-US" altLang="ja-JP" sz="2000" b="1">
                <a:solidFill>
                  <a:prstClr val="black"/>
                </a:solidFill>
              </a:endParaRPr>
            </a:p>
          </p:txBody>
        </p:sp>
        <p:sp>
          <p:nvSpPr>
            <p:cNvPr id="100" name="Rectangle 10"/>
            <p:cNvSpPr>
              <a:spLocks noChangeAspect="1" noChangeArrowheads="1"/>
            </p:cNvSpPr>
            <p:nvPr/>
          </p:nvSpPr>
          <p:spPr bwMode="auto">
            <a:xfrm rot="-5400000">
              <a:off x="3331652" y="3787661"/>
              <a:ext cx="1296143" cy="578823"/>
            </a:xfrm>
            <a:prstGeom prst="rect">
              <a:avLst/>
            </a:prstGeom>
            <a:solidFill>
              <a:srgbClr val="CC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anchor="ctr"/>
            <a:lstStyle/>
            <a:p>
              <a:pPr>
                <a:defRPr/>
              </a:pPr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Rectangle 11"/>
            <p:cNvSpPr>
              <a:spLocks noChangeAspect="1" noChangeArrowheads="1"/>
            </p:cNvSpPr>
            <p:nvPr/>
          </p:nvSpPr>
          <p:spPr bwMode="auto">
            <a:xfrm rot="-5400000">
              <a:off x="3710442" y="3989848"/>
              <a:ext cx="1296144" cy="178755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anchor="ctr"/>
            <a:lstStyle/>
            <a:p>
              <a:endParaRPr lang="ja-JP" altLang="ja-JP">
                <a:solidFill>
                  <a:prstClr val="black"/>
                </a:solidFill>
              </a:endParaRPr>
            </a:p>
          </p:txBody>
        </p:sp>
        <p:sp>
          <p:nvSpPr>
            <p:cNvPr id="102" name="Rectangle 12"/>
            <p:cNvSpPr>
              <a:spLocks noChangeAspect="1" noChangeArrowheads="1"/>
            </p:cNvSpPr>
            <p:nvPr/>
          </p:nvSpPr>
          <p:spPr bwMode="auto">
            <a:xfrm rot="-5400000">
              <a:off x="2954016" y="3986543"/>
              <a:ext cx="1297243" cy="182159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anchor="ctr"/>
            <a:lstStyle/>
            <a:p>
              <a:endParaRPr lang="ja-JP" altLang="ja-JP">
                <a:solidFill>
                  <a:prstClr val="black"/>
                </a:solidFill>
              </a:endParaRPr>
            </a:p>
          </p:txBody>
        </p:sp>
        <p:sp>
          <p:nvSpPr>
            <p:cNvPr id="103" name="Rectangle 13"/>
            <p:cNvSpPr>
              <a:spLocks noChangeAspect="1" noChangeArrowheads="1"/>
            </p:cNvSpPr>
            <p:nvPr/>
          </p:nvSpPr>
          <p:spPr bwMode="auto">
            <a:xfrm rot="-5400000">
              <a:off x="2597358" y="3812043"/>
              <a:ext cx="1297243" cy="531156"/>
            </a:xfrm>
            <a:prstGeom prst="rect">
              <a:avLst/>
            </a:prstGeom>
            <a:solidFill>
              <a:srgbClr val="CC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anchor="ctr"/>
            <a:lstStyle/>
            <a:p>
              <a:pPr>
                <a:defRPr/>
              </a:pPr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Rectangle 14"/>
            <p:cNvSpPr>
              <a:spLocks noChangeAspect="1" noChangeArrowheads="1"/>
            </p:cNvSpPr>
            <p:nvPr/>
          </p:nvSpPr>
          <p:spPr bwMode="auto">
            <a:xfrm rot="-5400000">
              <a:off x="1861912" y="3788211"/>
              <a:ext cx="1297245" cy="578823"/>
            </a:xfrm>
            <a:prstGeom prst="rect">
              <a:avLst/>
            </a:prstGeom>
            <a:solidFill>
              <a:srgbClr val="CC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anchor="ctr"/>
            <a:lstStyle/>
            <a:p>
              <a:pPr>
                <a:defRPr/>
              </a:pPr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Rectangle 15"/>
            <p:cNvSpPr>
              <a:spLocks noChangeAspect="1" noChangeArrowheads="1"/>
            </p:cNvSpPr>
            <p:nvPr/>
          </p:nvSpPr>
          <p:spPr bwMode="auto">
            <a:xfrm rot="-5400000">
              <a:off x="2241553" y="3987393"/>
              <a:ext cx="1297243" cy="180456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anchor="ctr"/>
            <a:lstStyle/>
            <a:p>
              <a:endParaRPr lang="ja-JP" altLang="ja-JP">
                <a:solidFill>
                  <a:prstClr val="black"/>
                </a:solidFill>
              </a:endParaRPr>
            </a:p>
          </p:txBody>
        </p:sp>
        <p:sp>
          <p:nvSpPr>
            <p:cNvPr id="106" name="Line 17"/>
            <p:cNvSpPr>
              <a:spLocks noChangeAspect="1" noChangeShapeType="1"/>
            </p:cNvSpPr>
            <p:nvPr/>
          </p:nvSpPr>
          <p:spPr bwMode="auto">
            <a:xfrm rot="16200000" flipH="1">
              <a:off x="4262425" y="3407457"/>
              <a:ext cx="193591" cy="71359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Line 18"/>
            <p:cNvSpPr>
              <a:spLocks noChangeAspect="1" noChangeShapeType="1"/>
            </p:cNvSpPr>
            <p:nvPr/>
          </p:nvSpPr>
          <p:spPr bwMode="auto">
            <a:xfrm rot="-5400000">
              <a:off x="2591780" y="3341102"/>
              <a:ext cx="0" cy="136815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Text Box 32"/>
            <p:cNvSpPr txBox="1">
              <a:spLocks noChangeAspect="1" noChangeArrowheads="1"/>
            </p:cNvSpPr>
            <p:nvPr/>
          </p:nvSpPr>
          <p:spPr bwMode="auto">
            <a:xfrm>
              <a:off x="3649092" y="3697962"/>
              <a:ext cx="288033" cy="310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just"/>
              <a:r>
                <a:rPr lang="en-US" altLang="ja-JP" sz="2000" b="1" dirty="0" smtClean="0">
                  <a:solidFill>
                    <a:srgbClr val="FF0000"/>
                  </a:solidFill>
                  <a:latin typeface="Symbol" pitchFamily="18" charset="2"/>
                </a:rPr>
                <a:t>m</a:t>
              </a:r>
              <a:endParaRPr lang="en-US" altLang="ja-JP" sz="2800" b="1" dirty="0">
                <a:solidFill>
                  <a:srgbClr val="FF0000"/>
                </a:solidFill>
                <a:latin typeface="Symbol" pitchFamily="18" charset="2"/>
              </a:endParaRPr>
            </a:p>
          </p:txBody>
        </p:sp>
        <p:cxnSp>
          <p:nvCxnSpPr>
            <p:cNvPr id="110" name="直線コネクタ 109"/>
            <p:cNvCxnSpPr>
              <a:stCxn id="107" idx="1"/>
              <a:endCxn id="106" idx="0"/>
            </p:cNvCxnSpPr>
            <p:nvPr/>
          </p:nvCxnSpPr>
          <p:spPr>
            <a:xfrm flipV="1">
              <a:off x="3275759" y="3667139"/>
              <a:ext cx="726228" cy="3578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線コネクタ 110"/>
            <p:cNvCxnSpPr>
              <a:stCxn id="107" idx="1"/>
            </p:cNvCxnSpPr>
            <p:nvPr/>
          </p:nvCxnSpPr>
          <p:spPr>
            <a:xfrm>
              <a:off x="3275759" y="4024999"/>
              <a:ext cx="1439811" cy="1961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線コネクタ 111"/>
            <p:cNvCxnSpPr>
              <a:stCxn id="107" idx="1"/>
            </p:cNvCxnSpPr>
            <p:nvPr/>
          </p:nvCxnSpPr>
          <p:spPr>
            <a:xfrm>
              <a:off x="3275759" y="4024999"/>
              <a:ext cx="1367549" cy="5561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グループ化 53"/>
          <p:cNvGrpSpPr>
            <a:grpSpLocks/>
          </p:cNvGrpSpPr>
          <p:nvPr/>
        </p:nvGrpSpPr>
        <p:grpSpPr bwMode="auto">
          <a:xfrm>
            <a:off x="6228777" y="2171789"/>
            <a:ext cx="3284399" cy="1860438"/>
            <a:chOff x="6228184" y="4221088"/>
            <a:chExt cx="3284428" cy="1860537"/>
          </a:xfrm>
        </p:grpSpPr>
        <p:grpSp>
          <p:nvGrpSpPr>
            <p:cNvPr id="114" name="グループ化 49"/>
            <p:cNvGrpSpPr>
              <a:grpSpLocks/>
            </p:cNvGrpSpPr>
            <p:nvPr/>
          </p:nvGrpSpPr>
          <p:grpSpPr bwMode="auto">
            <a:xfrm>
              <a:off x="6228184" y="4221088"/>
              <a:ext cx="2593997" cy="1860537"/>
              <a:chOff x="1763688" y="3428999"/>
              <a:chExt cx="2953012" cy="1298299"/>
            </a:xfrm>
          </p:grpSpPr>
          <p:sp>
            <p:nvSpPr>
              <p:cNvPr id="116" name="Text Box 8"/>
              <p:cNvSpPr txBox="1">
                <a:spLocks noChangeAspect="1" noChangeArrowheads="1"/>
              </p:cNvSpPr>
              <p:nvPr/>
            </p:nvSpPr>
            <p:spPr bwMode="auto">
              <a:xfrm>
                <a:off x="1763688" y="3680238"/>
                <a:ext cx="504056" cy="500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algn="just"/>
                <a:r>
                  <a:rPr lang="en-US" altLang="ja-JP" sz="2000" b="1">
                    <a:solidFill>
                      <a:prstClr val="black"/>
                    </a:solidFill>
                    <a:latin typeface="Symbol" pitchFamily="18" charset="2"/>
                  </a:rPr>
                  <a:t>n</a:t>
                </a:r>
                <a:r>
                  <a:rPr lang="en-US" altLang="ja-JP" sz="2000" b="1" baseline="-25000">
                    <a:solidFill>
                      <a:prstClr val="black"/>
                    </a:solidFill>
                    <a:latin typeface="Symbol" pitchFamily="18" charset="2"/>
                  </a:rPr>
                  <a:t>m</a:t>
                </a:r>
                <a:endParaRPr lang="en-US" altLang="ja-JP" sz="20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Rectangle 10"/>
              <p:cNvSpPr>
                <a:spLocks noChangeAspect="1" noChangeArrowheads="1"/>
              </p:cNvSpPr>
              <p:nvPr/>
            </p:nvSpPr>
            <p:spPr bwMode="auto">
              <a:xfrm rot="-5400000">
                <a:off x="3331652" y="3787661"/>
                <a:ext cx="1296143" cy="578823"/>
              </a:xfrm>
              <a:prstGeom prst="rect">
                <a:avLst/>
              </a:prstGeom>
              <a:solidFill>
                <a:srgbClr val="CC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Rectangle 11"/>
              <p:cNvSpPr>
                <a:spLocks noChangeAspect="1" noChangeArrowheads="1"/>
              </p:cNvSpPr>
              <p:nvPr/>
            </p:nvSpPr>
            <p:spPr bwMode="auto">
              <a:xfrm rot="-5400000">
                <a:off x="3710442" y="3989848"/>
                <a:ext cx="1296144" cy="178755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endParaRPr lang="ja-JP" altLang="ja-JP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Rectangle 12"/>
              <p:cNvSpPr>
                <a:spLocks noChangeAspect="1" noChangeArrowheads="1"/>
              </p:cNvSpPr>
              <p:nvPr/>
            </p:nvSpPr>
            <p:spPr bwMode="auto">
              <a:xfrm rot="-5400000">
                <a:off x="2954016" y="3986543"/>
                <a:ext cx="1297243" cy="182159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endParaRPr lang="ja-JP" altLang="ja-JP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Rectangle 13"/>
              <p:cNvSpPr>
                <a:spLocks noChangeAspect="1" noChangeArrowheads="1"/>
              </p:cNvSpPr>
              <p:nvPr/>
            </p:nvSpPr>
            <p:spPr bwMode="auto">
              <a:xfrm rot="-5400000">
                <a:off x="2597358" y="3812043"/>
                <a:ext cx="1297243" cy="531156"/>
              </a:xfrm>
              <a:prstGeom prst="rect">
                <a:avLst/>
              </a:prstGeom>
              <a:solidFill>
                <a:srgbClr val="CC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Rectangle 14"/>
              <p:cNvSpPr>
                <a:spLocks noChangeAspect="1" noChangeArrowheads="1"/>
              </p:cNvSpPr>
              <p:nvPr/>
            </p:nvSpPr>
            <p:spPr bwMode="auto">
              <a:xfrm rot="-5400000">
                <a:off x="1861912" y="3788211"/>
                <a:ext cx="1297245" cy="578823"/>
              </a:xfrm>
              <a:prstGeom prst="rect">
                <a:avLst/>
              </a:prstGeom>
              <a:solidFill>
                <a:srgbClr val="CC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Rectangle 15"/>
              <p:cNvSpPr>
                <a:spLocks noChangeAspect="1" noChangeArrowheads="1"/>
              </p:cNvSpPr>
              <p:nvPr/>
            </p:nvSpPr>
            <p:spPr bwMode="auto">
              <a:xfrm rot="-5400000">
                <a:off x="2241553" y="3987393"/>
                <a:ext cx="1297243" cy="180456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endParaRPr lang="ja-JP" altLang="ja-JP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Line 17"/>
              <p:cNvSpPr>
                <a:spLocks noChangeAspect="1" noChangeShapeType="1"/>
              </p:cNvSpPr>
              <p:nvPr/>
            </p:nvSpPr>
            <p:spPr bwMode="auto">
              <a:xfrm rot="16200000" flipH="1">
                <a:off x="4262425" y="3407457"/>
                <a:ext cx="193591" cy="71359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Line 18"/>
              <p:cNvSpPr>
                <a:spLocks noChangeAspect="1" noChangeShapeType="1"/>
              </p:cNvSpPr>
              <p:nvPr/>
            </p:nvSpPr>
            <p:spPr bwMode="auto">
              <a:xfrm rot="-5400000">
                <a:off x="2591780" y="3341102"/>
                <a:ext cx="0" cy="136815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Text Box 32"/>
              <p:cNvSpPr txBox="1">
                <a:spLocks noChangeAspect="1" noChangeArrowheads="1"/>
              </p:cNvSpPr>
              <p:nvPr/>
            </p:nvSpPr>
            <p:spPr bwMode="auto">
              <a:xfrm>
                <a:off x="3649092" y="3703005"/>
                <a:ext cx="288033" cy="3105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algn="just"/>
                <a:r>
                  <a:rPr lang="en-US" altLang="ja-JP" sz="2000" b="1" dirty="0" smtClean="0">
                    <a:solidFill>
                      <a:srgbClr val="FF0000"/>
                    </a:solidFill>
                    <a:latin typeface="Georgia" pitchFamily="18" charset="0"/>
                  </a:rPr>
                  <a:t>c</a:t>
                </a:r>
                <a:endParaRPr lang="en-US" altLang="ja-JP" sz="2800" b="1" dirty="0">
                  <a:solidFill>
                    <a:srgbClr val="FF0000"/>
                  </a:solidFill>
                  <a:latin typeface="Georgia" pitchFamily="18" charset="0"/>
                </a:endParaRPr>
              </a:p>
            </p:txBody>
          </p:sp>
          <p:cxnSp>
            <p:nvCxnSpPr>
              <p:cNvPr id="126" name="直線コネクタ 125"/>
              <p:cNvCxnSpPr>
                <a:stCxn id="124" idx="1"/>
                <a:endCxn id="123" idx="0"/>
              </p:cNvCxnSpPr>
              <p:nvPr/>
            </p:nvCxnSpPr>
            <p:spPr>
              <a:xfrm flipV="1">
                <a:off x="3276339" y="3667105"/>
                <a:ext cx="726506" cy="357829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線コネクタ 126"/>
              <p:cNvCxnSpPr>
                <a:stCxn id="124" idx="1"/>
              </p:cNvCxnSpPr>
              <p:nvPr/>
            </p:nvCxnSpPr>
            <p:spPr>
              <a:xfrm>
                <a:off x="3276339" y="4024934"/>
                <a:ext cx="1440361" cy="19608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線コネクタ 127"/>
              <p:cNvCxnSpPr>
                <a:stCxn id="124" idx="1"/>
              </p:cNvCxnSpPr>
              <p:nvPr/>
            </p:nvCxnSpPr>
            <p:spPr>
              <a:xfrm>
                <a:off x="3276339" y="4024934"/>
                <a:ext cx="1368072" cy="55613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5" name="Text Box 32"/>
            <p:cNvSpPr txBox="1">
              <a:spLocks noChangeAspect="1" noChangeArrowheads="1"/>
            </p:cNvSpPr>
            <p:nvPr/>
          </p:nvSpPr>
          <p:spPr bwMode="auto">
            <a:xfrm>
              <a:off x="8675886" y="4640121"/>
              <a:ext cx="836726" cy="445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just"/>
              <a:r>
                <a:rPr lang="en-US" altLang="ja-JP" sz="2000" b="1" dirty="0">
                  <a:solidFill>
                    <a:prstClr val="black"/>
                  </a:solidFill>
                  <a:latin typeface="Symbol" pitchFamily="18" charset="2"/>
                </a:rPr>
                <a:t>m</a:t>
              </a:r>
              <a:r>
                <a:rPr lang="en-US" altLang="ja-JP" sz="2000" b="1" baseline="30000" dirty="0">
                  <a:solidFill>
                    <a:prstClr val="black"/>
                  </a:solidFill>
                  <a:latin typeface="Symbol" pitchFamily="18" charset="2"/>
                </a:rPr>
                <a:t>+</a:t>
              </a:r>
              <a:endParaRPr lang="en-US" altLang="ja-JP" sz="2000" b="1" baseline="30000" dirty="0">
                <a:solidFill>
                  <a:prstClr val="black"/>
                </a:solidFill>
              </a:endParaRPr>
            </a:p>
            <a:p>
              <a:pPr algn="just"/>
              <a:endParaRPr lang="en-US" altLang="ja-JP" sz="3200" b="1" dirty="0">
                <a:solidFill>
                  <a:prstClr val="black"/>
                </a:solidFill>
                <a:latin typeface="Georgia" pitchFamily="18" charset="0"/>
              </a:endParaRPr>
            </a:p>
          </p:txBody>
        </p:sp>
      </p:grpSp>
      <p:sp>
        <p:nvSpPr>
          <p:cNvPr id="129" name="テキスト ボックス 128"/>
          <p:cNvSpPr txBox="1"/>
          <p:nvPr/>
        </p:nvSpPr>
        <p:spPr>
          <a:xfrm>
            <a:off x="3426061" y="4106839"/>
            <a:ext cx="2242331" cy="646331"/>
          </a:xfrm>
          <a:prstGeom prst="rect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dirty="0" smtClean="0">
                <a:solidFill>
                  <a:prstClr val="black"/>
                </a:solidFill>
                <a:latin typeface="Georgia" pitchFamily="18" charset="0"/>
                <a:ea typeface="HGP明朝B" pitchFamily="18" charset="-128"/>
              </a:rPr>
              <a:t>BG ①</a:t>
            </a:r>
            <a:r>
              <a:rPr lang="en-US" altLang="ja-JP" dirty="0" smtClean="0">
                <a:solidFill>
                  <a:prstClr val="black"/>
                </a:solidFill>
                <a:latin typeface="Symbol" pitchFamily="18" charset="2"/>
                <a:ea typeface="HGP明朝B" pitchFamily="18" charset="-128"/>
              </a:rPr>
              <a:t> m </a:t>
            </a:r>
            <a:r>
              <a:rPr lang="en-US" altLang="ja-JP" dirty="0" smtClean="0">
                <a:solidFill>
                  <a:prstClr val="black"/>
                </a:solidFill>
                <a:latin typeface="Georgia" pitchFamily="18" charset="0"/>
                <a:ea typeface="HGP明朝B" pitchFamily="18" charset="-128"/>
              </a:rPr>
              <a:t>large angle    </a:t>
            </a:r>
          </a:p>
          <a:p>
            <a:r>
              <a:rPr lang="en-US" altLang="ja-JP" dirty="0">
                <a:solidFill>
                  <a:prstClr val="black"/>
                </a:solidFill>
                <a:latin typeface="Georgia" pitchFamily="18" charset="0"/>
                <a:ea typeface="HGP明朝B" pitchFamily="18" charset="-128"/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  <a:latin typeface="Georgia" pitchFamily="18" charset="0"/>
                <a:ea typeface="HGP明朝B" pitchFamily="18" charset="-128"/>
              </a:rPr>
              <a:t>             scattering</a:t>
            </a:r>
            <a:endParaRPr lang="ja-JP" altLang="en-US" dirty="0">
              <a:solidFill>
                <a:prstClr val="black"/>
              </a:solidFill>
              <a:latin typeface="Georgia" pitchFamily="18" charset="0"/>
              <a:ea typeface="HGP明朝B" pitchFamily="18" charset="-128"/>
            </a:endParaRPr>
          </a:p>
        </p:txBody>
      </p:sp>
      <p:sp>
        <p:nvSpPr>
          <p:cNvPr id="130" name="テキスト ボックス 129"/>
          <p:cNvSpPr txBox="1"/>
          <p:nvPr/>
        </p:nvSpPr>
        <p:spPr>
          <a:xfrm>
            <a:off x="6450164" y="4116364"/>
            <a:ext cx="2366240" cy="369332"/>
          </a:xfrm>
          <a:prstGeom prst="rect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dirty="0" smtClean="0">
                <a:solidFill>
                  <a:prstClr val="black"/>
                </a:solidFill>
                <a:latin typeface="Georgia" pitchFamily="18" charset="0"/>
                <a:ea typeface="HGP明朝B" pitchFamily="18" charset="-128"/>
              </a:rPr>
              <a:t>BG② charm decay</a:t>
            </a:r>
            <a:endParaRPr lang="ja-JP" altLang="en-US" dirty="0">
              <a:solidFill>
                <a:prstClr val="black"/>
              </a:solidFill>
              <a:latin typeface="Georgia" pitchFamily="18" charset="0"/>
              <a:ea typeface="HGP明朝B" pitchFamily="18" charset="-128"/>
            </a:endParaRPr>
          </a:p>
        </p:txBody>
      </p:sp>
      <p:sp>
        <p:nvSpPr>
          <p:cNvPr id="131" name="テキスト ボックス 130"/>
          <p:cNvSpPr txBox="1"/>
          <p:nvPr/>
        </p:nvSpPr>
        <p:spPr>
          <a:xfrm>
            <a:off x="3780854" y="3735364"/>
            <a:ext cx="215900" cy="212725"/>
          </a:xfrm>
          <a:prstGeom prst="rect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400">
                <a:solidFill>
                  <a:prstClr val="black"/>
                </a:solidFill>
                <a:latin typeface="Georgia" pitchFamily="18" charset="0"/>
                <a:ea typeface="HGP明朝B" pitchFamily="18" charset="-128"/>
              </a:rPr>
              <a:t>Pb</a:t>
            </a:r>
          </a:p>
        </p:txBody>
      </p:sp>
      <p:sp>
        <p:nvSpPr>
          <p:cNvPr id="132" name="テキスト ボックス 131"/>
          <p:cNvSpPr txBox="1"/>
          <p:nvPr/>
        </p:nvSpPr>
        <p:spPr>
          <a:xfrm>
            <a:off x="4026917" y="3611539"/>
            <a:ext cx="330200" cy="212725"/>
          </a:xfrm>
          <a:prstGeom prst="rect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400">
                <a:solidFill>
                  <a:prstClr val="black"/>
                </a:solidFill>
                <a:latin typeface="Georgia" pitchFamily="18" charset="0"/>
                <a:ea typeface="HGP明朝B" pitchFamily="18" charset="-128"/>
              </a:rPr>
              <a:t>film</a:t>
            </a:r>
          </a:p>
        </p:txBody>
      </p:sp>
      <p:sp>
        <p:nvSpPr>
          <p:cNvPr id="133" name="テキスト ボックス 132"/>
          <p:cNvSpPr txBox="1"/>
          <p:nvPr/>
        </p:nvSpPr>
        <p:spPr>
          <a:xfrm>
            <a:off x="6805042" y="3735364"/>
            <a:ext cx="215900" cy="212725"/>
          </a:xfrm>
          <a:prstGeom prst="rect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400">
                <a:solidFill>
                  <a:prstClr val="black"/>
                </a:solidFill>
                <a:latin typeface="Georgia" pitchFamily="18" charset="0"/>
                <a:ea typeface="HGP明朝B" pitchFamily="18" charset="-128"/>
              </a:rPr>
              <a:t>Pb</a:t>
            </a:r>
          </a:p>
        </p:txBody>
      </p:sp>
      <p:sp>
        <p:nvSpPr>
          <p:cNvPr id="134" name="テキスト ボックス 133"/>
          <p:cNvSpPr txBox="1"/>
          <p:nvPr/>
        </p:nvSpPr>
        <p:spPr>
          <a:xfrm>
            <a:off x="7052692" y="3611539"/>
            <a:ext cx="328612" cy="212725"/>
          </a:xfrm>
          <a:prstGeom prst="rect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400">
                <a:solidFill>
                  <a:prstClr val="black"/>
                </a:solidFill>
                <a:latin typeface="Georgia" pitchFamily="18" charset="0"/>
                <a:ea typeface="HGP明朝B" pitchFamily="18" charset="-128"/>
              </a:rPr>
              <a:t>film</a:t>
            </a:r>
          </a:p>
        </p:txBody>
      </p:sp>
      <p:sp>
        <p:nvSpPr>
          <p:cNvPr id="136" name="Text Box 32"/>
          <p:cNvSpPr txBox="1">
            <a:spLocks noChangeAspect="1" noChangeArrowheads="1"/>
          </p:cNvSpPr>
          <p:nvPr/>
        </p:nvSpPr>
        <p:spPr bwMode="auto">
          <a:xfrm>
            <a:off x="2627784" y="2577257"/>
            <a:ext cx="504799" cy="44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just"/>
            <a:r>
              <a:rPr lang="en-US" altLang="ja-JP" sz="2000" b="1" dirty="0">
                <a:solidFill>
                  <a:prstClr val="black"/>
                </a:solidFill>
                <a:latin typeface="Symbol" pitchFamily="18" charset="2"/>
              </a:rPr>
              <a:t>m</a:t>
            </a:r>
            <a:r>
              <a:rPr lang="en-US" altLang="ja-JP" sz="2000" b="1" baseline="30000" dirty="0" smtClean="0">
                <a:solidFill>
                  <a:prstClr val="black"/>
                </a:solidFill>
                <a:latin typeface="Symbol" pitchFamily="18" charset="2"/>
              </a:rPr>
              <a:t>-</a:t>
            </a:r>
            <a:endParaRPr lang="en-US" altLang="ja-JP" sz="2800" b="1" baseline="30000" dirty="0">
              <a:solidFill>
                <a:prstClr val="black"/>
              </a:solidFill>
              <a:latin typeface="Symbol" pitchFamily="18" charset="2"/>
            </a:endParaRPr>
          </a:p>
        </p:txBody>
      </p:sp>
      <p:sp>
        <p:nvSpPr>
          <p:cNvPr id="138" name="Text Box 8"/>
          <p:cNvSpPr txBox="1">
            <a:spLocks noChangeAspect="1" noChangeArrowheads="1"/>
          </p:cNvSpPr>
          <p:nvPr/>
        </p:nvSpPr>
        <p:spPr bwMode="auto">
          <a:xfrm>
            <a:off x="5743373" y="2525019"/>
            <a:ext cx="556819" cy="6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just"/>
            <a:r>
              <a:rPr lang="en-US" altLang="ja-JP" sz="2000" b="1" dirty="0">
                <a:solidFill>
                  <a:prstClr val="black"/>
                </a:solidFill>
                <a:latin typeface="Symbol" pitchFamily="18" charset="2"/>
              </a:rPr>
              <a:t>m</a:t>
            </a:r>
            <a:r>
              <a:rPr lang="en-US" altLang="ja-JP" sz="2000" b="1" baseline="30000" dirty="0" smtClean="0">
                <a:solidFill>
                  <a:prstClr val="black"/>
                </a:solidFill>
                <a:latin typeface="Symbol" pitchFamily="18" charset="2"/>
              </a:rPr>
              <a:t>-</a:t>
            </a:r>
            <a:endParaRPr lang="en-US" altLang="ja-JP" sz="2000" b="1" baseline="30000" dirty="0">
              <a:solidFill>
                <a:prstClr val="black"/>
              </a:solidFill>
            </a:endParaRPr>
          </a:p>
        </p:txBody>
      </p:sp>
      <p:sp>
        <p:nvSpPr>
          <p:cNvPr id="139" name="Text Box 8"/>
          <p:cNvSpPr txBox="1">
            <a:spLocks noChangeAspect="1" noChangeArrowheads="1"/>
          </p:cNvSpPr>
          <p:nvPr/>
        </p:nvSpPr>
        <p:spPr bwMode="auto">
          <a:xfrm>
            <a:off x="8685706" y="3677147"/>
            <a:ext cx="566814" cy="6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just"/>
            <a:r>
              <a:rPr lang="en-US" altLang="ja-JP" sz="2000" b="1" dirty="0">
                <a:solidFill>
                  <a:prstClr val="black"/>
                </a:solidFill>
                <a:latin typeface="Symbol" pitchFamily="18" charset="2"/>
              </a:rPr>
              <a:t>m</a:t>
            </a:r>
            <a:r>
              <a:rPr lang="en-US" altLang="ja-JP" sz="2000" b="1" baseline="30000" dirty="0" smtClean="0">
                <a:solidFill>
                  <a:prstClr val="black"/>
                </a:solidFill>
                <a:latin typeface="Symbol" pitchFamily="18" charset="2"/>
              </a:rPr>
              <a:t>-</a:t>
            </a:r>
            <a:endParaRPr lang="en-US" altLang="ja-JP" sz="2000" b="1" baseline="30000" dirty="0">
              <a:solidFill>
                <a:prstClr val="black"/>
              </a:solidFill>
            </a:endParaRPr>
          </a:p>
        </p:txBody>
      </p:sp>
      <p:cxnSp>
        <p:nvCxnSpPr>
          <p:cNvPr id="3" name="直線コネクタ 2"/>
          <p:cNvCxnSpPr/>
          <p:nvPr/>
        </p:nvCxnSpPr>
        <p:spPr>
          <a:xfrm>
            <a:off x="8685706" y="3828183"/>
            <a:ext cx="343148" cy="2444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 flipV="1">
            <a:off x="8685706" y="3732858"/>
            <a:ext cx="283407" cy="3437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50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836613"/>
            <a:ext cx="3710530" cy="508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線矢印コネクタ 4"/>
          <p:cNvCxnSpPr/>
          <p:nvPr/>
        </p:nvCxnSpPr>
        <p:spPr>
          <a:xfrm>
            <a:off x="2339752" y="4724400"/>
            <a:ext cx="17653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テキスト ボックス 8"/>
          <p:cNvSpPr txBox="1">
            <a:spLocks noChangeArrowheads="1"/>
          </p:cNvSpPr>
          <p:nvPr/>
        </p:nvSpPr>
        <p:spPr bwMode="auto">
          <a:xfrm>
            <a:off x="2509615" y="4746625"/>
            <a:ext cx="2735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mtClean="0">
                <a:solidFill>
                  <a:prstClr val="black"/>
                </a:solidFill>
              </a:rPr>
              <a:t>376μm</a:t>
            </a:r>
            <a:endParaRPr lang="ja-JP" altLang="en-US" smtClean="0">
              <a:solidFill>
                <a:prstClr val="black"/>
              </a:solidFill>
            </a:endParaRPr>
          </a:p>
        </p:txBody>
      </p:sp>
      <p:sp>
        <p:nvSpPr>
          <p:cNvPr id="2053" name="テキスト ボックス 9"/>
          <p:cNvSpPr txBox="1">
            <a:spLocks noChangeArrowheads="1"/>
          </p:cNvSpPr>
          <p:nvPr/>
        </p:nvSpPr>
        <p:spPr bwMode="auto">
          <a:xfrm>
            <a:off x="2006600" y="3424238"/>
            <a:ext cx="422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smtClean="0">
                <a:solidFill>
                  <a:srgbClr val="FF0000"/>
                </a:solidFill>
              </a:rPr>
              <a:t>V</a:t>
            </a:r>
            <a:r>
              <a:rPr lang="en-US" altLang="ja-JP" sz="1400" smtClean="0">
                <a:solidFill>
                  <a:srgbClr val="FF0000"/>
                </a:solidFill>
              </a:rPr>
              <a:t>0</a:t>
            </a:r>
            <a:endParaRPr lang="ja-JP" altLang="en-US" sz="1400" smtClean="0">
              <a:solidFill>
                <a:srgbClr val="FF0000"/>
              </a:solidFill>
            </a:endParaRPr>
          </a:p>
        </p:txBody>
      </p:sp>
      <p:sp>
        <p:nvSpPr>
          <p:cNvPr id="2054" name="テキスト ボックス 16"/>
          <p:cNvSpPr txBox="1">
            <a:spLocks noChangeArrowheads="1"/>
          </p:cNvSpPr>
          <p:nvPr/>
        </p:nvSpPr>
        <p:spPr bwMode="auto">
          <a:xfrm>
            <a:off x="4062413" y="3660775"/>
            <a:ext cx="422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smtClean="0">
                <a:solidFill>
                  <a:srgbClr val="FF0000"/>
                </a:solidFill>
              </a:rPr>
              <a:t>V</a:t>
            </a:r>
            <a:r>
              <a:rPr lang="en-US" altLang="ja-JP" sz="1400" smtClean="0">
                <a:solidFill>
                  <a:srgbClr val="FF0000"/>
                </a:solidFill>
              </a:rPr>
              <a:t>1</a:t>
            </a:r>
            <a:endParaRPr lang="ja-JP" altLang="en-US" sz="1400" smtClean="0">
              <a:solidFill>
                <a:srgbClr val="FF0000"/>
              </a:solidFill>
            </a:endParaRPr>
          </a:p>
        </p:txBody>
      </p:sp>
      <p:sp>
        <p:nvSpPr>
          <p:cNvPr id="2055" name="テキスト ボックス 10"/>
          <p:cNvSpPr txBox="1">
            <a:spLocks noChangeArrowheads="1"/>
          </p:cNvSpPr>
          <p:nvPr/>
        </p:nvSpPr>
        <p:spPr bwMode="auto">
          <a:xfrm>
            <a:off x="3086100" y="3924300"/>
            <a:ext cx="282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smtClean="0">
                <a:solidFill>
                  <a:prstClr val="black"/>
                </a:solidFill>
              </a:rPr>
              <a:t>τ</a:t>
            </a:r>
            <a:endParaRPr lang="ja-JP" altLang="en-US" sz="2000" smtClean="0">
              <a:solidFill>
                <a:prstClr val="black"/>
              </a:solidFill>
            </a:endParaRPr>
          </a:p>
        </p:txBody>
      </p:sp>
      <p:sp>
        <p:nvSpPr>
          <p:cNvPr id="2056" name="テキスト ボックス 11"/>
          <p:cNvSpPr txBox="1">
            <a:spLocks noChangeArrowheads="1"/>
          </p:cNvSpPr>
          <p:nvPr/>
        </p:nvSpPr>
        <p:spPr bwMode="auto">
          <a:xfrm>
            <a:off x="3787775" y="5273675"/>
            <a:ext cx="784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mtClean="0">
                <a:solidFill>
                  <a:prstClr val="black"/>
                </a:solidFill>
              </a:rPr>
              <a:t>plastic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mtClean="0">
                <a:solidFill>
                  <a:prstClr val="black"/>
                </a:solidFill>
              </a:rPr>
              <a:t>base</a:t>
            </a:r>
            <a:endParaRPr lang="ja-JP" altLang="en-US" smtClean="0">
              <a:solidFill>
                <a:prstClr val="black"/>
              </a:solidFill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2339752" y="2565400"/>
            <a:ext cx="10287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8" name="テキスト ボックス 14"/>
          <p:cNvSpPr txBox="1">
            <a:spLocks noChangeArrowheads="1"/>
          </p:cNvSpPr>
          <p:nvPr/>
        </p:nvSpPr>
        <p:spPr bwMode="auto">
          <a:xfrm>
            <a:off x="2376265" y="2565400"/>
            <a:ext cx="846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mtClean="0">
                <a:solidFill>
                  <a:prstClr val="black"/>
                </a:solidFill>
              </a:rPr>
              <a:t>225μm</a:t>
            </a:r>
            <a:endParaRPr lang="ja-JP" altLang="en-US" smtClean="0">
              <a:solidFill>
                <a:prstClr val="black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7504" y="44624"/>
            <a:ext cx="4915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Kink topology found in base.</a:t>
            </a:r>
            <a:endParaRPr kumimoji="1" lang="ja-JP" altLang="en-US" sz="32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667375" y="3429000"/>
            <a:ext cx="34799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P</a:t>
            </a:r>
            <a:r>
              <a:rPr kumimoji="1" lang="en-US" altLang="ja-JP" sz="2400" baseline="-25000" dirty="0" err="1" smtClean="0"/>
              <a:t>t</a:t>
            </a:r>
            <a:r>
              <a:rPr kumimoji="1" lang="en-US" altLang="ja-JP" sz="2400" dirty="0" smtClean="0"/>
              <a:t>=690MeV/c</a:t>
            </a:r>
          </a:p>
          <a:p>
            <a:r>
              <a:rPr lang="en-US" altLang="ja-JP" sz="2400" dirty="0" smtClean="0"/>
              <a:t>If large angle </a:t>
            </a:r>
            <a:r>
              <a:rPr lang="en-US" altLang="ja-JP" sz="2400" dirty="0" smtClean="0">
                <a:latin typeface="Symbol" pitchFamily="18" charset="2"/>
              </a:rPr>
              <a:t>m</a:t>
            </a:r>
            <a:r>
              <a:rPr lang="en-US" altLang="ja-JP" sz="2400" dirty="0" smtClean="0"/>
              <a:t> scattering,</a:t>
            </a:r>
          </a:p>
          <a:p>
            <a:r>
              <a:rPr lang="en-US" altLang="ja-JP" sz="2400" dirty="0" smtClean="0"/>
              <a:t>Probability </a:t>
            </a:r>
            <a:r>
              <a:rPr lang="en-US" altLang="ja-JP" sz="2400" dirty="0"/>
              <a:t>:</a:t>
            </a:r>
            <a:r>
              <a:rPr lang="en-US" altLang="ja-JP" sz="2400" dirty="0" smtClean="0"/>
              <a:t> 10</a:t>
            </a:r>
            <a:r>
              <a:rPr lang="en-US" altLang="ja-JP" sz="2400" baseline="30000" dirty="0" smtClean="0"/>
              <a:t>-7</a:t>
            </a:r>
            <a:r>
              <a:rPr lang="en-US" altLang="ja-JP" sz="2400" dirty="0" smtClean="0"/>
              <a:t>-10</a:t>
            </a:r>
            <a:r>
              <a:rPr lang="en-US" altLang="ja-JP" sz="2400" baseline="30000" dirty="0" smtClean="0"/>
              <a:t>-8</a:t>
            </a:r>
            <a:endParaRPr kumimoji="1" lang="ja-JP" altLang="en-US" sz="2400" baseline="30000" dirty="0"/>
          </a:p>
        </p:txBody>
      </p:sp>
      <p:sp>
        <p:nvSpPr>
          <p:cNvPr id="3" name="正方形/長方形 2"/>
          <p:cNvSpPr/>
          <p:nvPr/>
        </p:nvSpPr>
        <p:spPr>
          <a:xfrm>
            <a:off x="3635896" y="836613"/>
            <a:ext cx="1008112" cy="5149850"/>
          </a:xfrm>
          <a:prstGeom prst="rect">
            <a:avLst/>
          </a:prstGeom>
          <a:solidFill>
            <a:srgbClr val="00B0F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3420000" y="836613"/>
            <a:ext cx="195213" cy="5083175"/>
          </a:xfrm>
          <a:prstGeom prst="rect">
            <a:avLst/>
          </a:prstGeom>
          <a:solidFill>
            <a:srgbClr val="FFFF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4644000" y="836712"/>
            <a:ext cx="195213" cy="5083175"/>
          </a:xfrm>
          <a:prstGeom prst="rect">
            <a:avLst/>
          </a:prstGeom>
          <a:solidFill>
            <a:srgbClr val="FFFF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0" y="836712"/>
            <a:ext cx="3405155" cy="5083175"/>
          </a:xfrm>
          <a:prstGeom prst="rect">
            <a:avLst/>
          </a:prstGeom>
          <a:solidFill>
            <a:schemeClr val="bg2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91302" y="5419667"/>
            <a:ext cx="951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Pb</a:t>
            </a:r>
            <a:r>
              <a:rPr kumimoji="1" lang="en-US" altLang="ja-JP" dirty="0" smtClean="0"/>
              <a:t> plate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 rot="5400000">
            <a:off x="2801305" y="5589240"/>
            <a:ext cx="1398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Emulsion layer</a:t>
            </a:r>
            <a:endParaRPr kumimoji="1" lang="ja-JP" altLang="en-US" sz="1600" dirty="0"/>
          </a:p>
        </p:txBody>
      </p:sp>
      <p:sp>
        <p:nvSpPr>
          <p:cNvPr id="20" name="テキスト ボックス 19"/>
          <p:cNvSpPr txBox="1"/>
          <p:nvPr/>
        </p:nvSpPr>
        <p:spPr>
          <a:xfrm rot="5400000">
            <a:off x="4042143" y="5615041"/>
            <a:ext cx="1398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Emulsion layer</a:t>
            </a:r>
            <a:endParaRPr kumimoji="1" lang="ja-JP" altLang="en-US" sz="1600" dirty="0"/>
          </a:p>
        </p:txBody>
      </p:sp>
      <p:sp>
        <p:nvSpPr>
          <p:cNvPr id="18" name="正方形/長方形 17"/>
          <p:cNvSpPr/>
          <p:nvPr/>
        </p:nvSpPr>
        <p:spPr>
          <a:xfrm>
            <a:off x="4860000" y="836712"/>
            <a:ext cx="4284000" cy="5083175"/>
          </a:xfrm>
          <a:prstGeom prst="rect">
            <a:avLst/>
          </a:prstGeom>
          <a:solidFill>
            <a:schemeClr val="bg2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860032" y="5435932"/>
            <a:ext cx="951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Pb</a:t>
            </a:r>
            <a:r>
              <a:rPr kumimoji="1" lang="en-US" altLang="ja-JP" dirty="0" smtClean="0"/>
              <a:t> plate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7379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スライド番号プレースホルダー 4"/>
          <p:cNvSpPr>
            <a:spLocks noGrp="1"/>
          </p:cNvSpPr>
          <p:nvPr>
            <p:ph type="sldNum" sz="quarter" idx="11"/>
          </p:nvPr>
        </p:nvSpPr>
        <p:spPr>
          <a:xfrm>
            <a:off x="6553200" y="2967138"/>
            <a:ext cx="2133600" cy="457200"/>
          </a:xfrm>
        </p:spPr>
        <p:txBody>
          <a:bodyPr/>
          <a:lstStyle/>
          <a:p>
            <a:fld id="{23E559EC-EEFD-4A55-9E9F-478879B9531D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2190" name="Text Box 110"/>
          <p:cNvSpPr txBox="1">
            <a:spLocks noChangeArrowheads="1"/>
          </p:cNvSpPr>
          <p:nvPr/>
        </p:nvSpPr>
        <p:spPr bwMode="auto">
          <a:xfrm>
            <a:off x="1890417" y="116632"/>
            <a:ext cx="584993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4400" dirty="0">
                <a:solidFill>
                  <a:prstClr val="white"/>
                </a:solidFill>
              </a:rPr>
              <a:t>Main background source</a:t>
            </a:r>
          </a:p>
        </p:txBody>
      </p:sp>
      <p:grpSp>
        <p:nvGrpSpPr>
          <p:cNvPr id="75" name="Group 187"/>
          <p:cNvGrpSpPr>
            <a:grpSpLocks/>
          </p:cNvGrpSpPr>
          <p:nvPr/>
        </p:nvGrpSpPr>
        <p:grpSpPr bwMode="auto">
          <a:xfrm>
            <a:off x="107504" y="1916833"/>
            <a:ext cx="2987675" cy="2663825"/>
            <a:chOff x="70" y="2507"/>
            <a:chExt cx="1882" cy="1678"/>
          </a:xfrm>
        </p:grpSpPr>
        <p:sp>
          <p:nvSpPr>
            <p:cNvPr id="76" name="角丸四角形 75"/>
            <p:cNvSpPr/>
            <p:nvPr/>
          </p:nvSpPr>
          <p:spPr>
            <a:xfrm>
              <a:off x="70" y="2507"/>
              <a:ext cx="1882" cy="1678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grpSp>
          <p:nvGrpSpPr>
            <p:cNvPr id="77" name="グループ化 49"/>
            <p:cNvGrpSpPr>
              <a:grpSpLocks/>
            </p:cNvGrpSpPr>
            <p:nvPr/>
          </p:nvGrpSpPr>
          <p:grpSpPr bwMode="auto">
            <a:xfrm>
              <a:off x="113" y="2659"/>
              <a:ext cx="1644" cy="1172"/>
              <a:chOff x="1763689" y="3428999"/>
              <a:chExt cx="2972260" cy="1298299"/>
            </a:xfrm>
          </p:grpSpPr>
          <p:sp>
            <p:nvSpPr>
              <p:cNvPr id="81" name="Text Box 8"/>
              <p:cNvSpPr txBox="1">
                <a:spLocks noChangeAspect="1" noChangeArrowheads="1"/>
              </p:cNvSpPr>
              <p:nvPr/>
            </p:nvSpPr>
            <p:spPr bwMode="auto">
              <a:xfrm>
                <a:off x="1763689" y="3680238"/>
                <a:ext cx="491845" cy="488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algn="just"/>
                <a:r>
                  <a:rPr lang="en-US" altLang="ja-JP" sz="2000" b="1">
                    <a:solidFill>
                      <a:prstClr val="black"/>
                    </a:solidFill>
                    <a:latin typeface="Symbol" pitchFamily="18" charset="2"/>
                  </a:rPr>
                  <a:t>n</a:t>
                </a:r>
                <a:r>
                  <a:rPr lang="en-US" altLang="ja-JP" sz="2000" b="1" baseline="-25000">
                    <a:solidFill>
                      <a:prstClr val="black"/>
                    </a:solidFill>
                    <a:latin typeface="Symbol" pitchFamily="18" charset="2"/>
                  </a:rPr>
                  <a:t>t</a:t>
                </a:r>
                <a:endParaRPr lang="en-US" altLang="ja-JP" sz="20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Rectangle 10"/>
              <p:cNvSpPr>
                <a:spLocks noChangeAspect="1" noChangeArrowheads="1"/>
              </p:cNvSpPr>
              <p:nvPr/>
            </p:nvSpPr>
            <p:spPr bwMode="auto">
              <a:xfrm rot="-5400000">
                <a:off x="3331652" y="3787661"/>
                <a:ext cx="1296143" cy="578823"/>
              </a:xfrm>
              <a:prstGeom prst="rect">
                <a:avLst/>
              </a:prstGeom>
              <a:solidFill>
                <a:srgbClr val="CC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Rectangle 11"/>
              <p:cNvSpPr>
                <a:spLocks noChangeAspect="1" noChangeArrowheads="1"/>
              </p:cNvSpPr>
              <p:nvPr/>
            </p:nvSpPr>
            <p:spPr bwMode="auto">
              <a:xfrm rot="-5400000">
                <a:off x="3710442" y="3989848"/>
                <a:ext cx="1296144" cy="178755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endParaRPr lang="ja-JP" altLang="ja-JP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Rectangle 12"/>
              <p:cNvSpPr>
                <a:spLocks noChangeAspect="1" noChangeArrowheads="1"/>
              </p:cNvSpPr>
              <p:nvPr/>
            </p:nvSpPr>
            <p:spPr bwMode="auto">
              <a:xfrm rot="-5400000">
                <a:off x="2954016" y="3986543"/>
                <a:ext cx="1297243" cy="182159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endParaRPr lang="ja-JP" altLang="ja-JP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Rectangle 13"/>
              <p:cNvSpPr>
                <a:spLocks noChangeAspect="1" noChangeArrowheads="1"/>
              </p:cNvSpPr>
              <p:nvPr/>
            </p:nvSpPr>
            <p:spPr bwMode="auto">
              <a:xfrm rot="-5400000">
                <a:off x="2597358" y="3812043"/>
                <a:ext cx="1297243" cy="531156"/>
              </a:xfrm>
              <a:prstGeom prst="rect">
                <a:avLst/>
              </a:prstGeom>
              <a:solidFill>
                <a:srgbClr val="CC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Rectangle 14"/>
              <p:cNvSpPr>
                <a:spLocks noChangeAspect="1" noChangeArrowheads="1"/>
              </p:cNvSpPr>
              <p:nvPr/>
            </p:nvSpPr>
            <p:spPr bwMode="auto">
              <a:xfrm rot="-5400000">
                <a:off x="1861912" y="3788211"/>
                <a:ext cx="1297245" cy="578823"/>
              </a:xfrm>
              <a:prstGeom prst="rect">
                <a:avLst/>
              </a:prstGeom>
              <a:solidFill>
                <a:srgbClr val="CC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Rectangle 15"/>
              <p:cNvSpPr>
                <a:spLocks noChangeAspect="1" noChangeArrowheads="1"/>
              </p:cNvSpPr>
              <p:nvPr/>
            </p:nvSpPr>
            <p:spPr bwMode="auto">
              <a:xfrm rot="-5400000">
                <a:off x="2241553" y="3987393"/>
                <a:ext cx="1297243" cy="180456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endParaRPr lang="ja-JP" altLang="ja-JP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Text Box 32"/>
              <p:cNvSpPr txBox="1">
                <a:spLocks noChangeAspect="1" noChangeArrowheads="1"/>
              </p:cNvSpPr>
              <p:nvPr/>
            </p:nvSpPr>
            <p:spPr bwMode="auto">
              <a:xfrm>
                <a:off x="3649091" y="3697962"/>
                <a:ext cx="288033" cy="3105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algn="just"/>
                <a:r>
                  <a:rPr lang="en-US" altLang="ja-JP" sz="2000" b="1" dirty="0">
                    <a:solidFill>
                      <a:srgbClr val="FF0000"/>
                    </a:solidFill>
                    <a:latin typeface="Symbol" pitchFamily="18" charset="2"/>
                  </a:rPr>
                  <a:t>t</a:t>
                </a:r>
                <a:endParaRPr lang="en-US" altLang="ja-JP" sz="2800" b="1" dirty="0">
                  <a:solidFill>
                    <a:srgbClr val="FF0000"/>
                  </a:solidFill>
                  <a:latin typeface="Symbol" pitchFamily="18" charset="2"/>
                </a:endParaRPr>
              </a:p>
            </p:txBody>
          </p:sp>
          <p:sp>
            <p:nvSpPr>
              <p:cNvPr id="89" name="Line 17"/>
              <p:cNvSpPr>
                <a:spLocks noChangeAspect="1" noChangeShapeType="1"/>
              </p:cNvSpPr>
              <p:nvPr/>
            </p:nvSpPr>
            <p:spPr bwMode="auto">
              <a:xfrm rot="16200000" flipH="1">
                <a:off x="4282358" y="3407457"/>
                <a:ext cx="193591" cy="71359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90" name="直線コネクタ 89"/>
              <p:cNvCxnSpPr>
                <a:stCxn id="93" idx="1"/>
                <a:endCxn id="89" idx="0"/>
              </p:cNvCxnSpPr>
              <p:nvPr/>
            </p:nvCxnSpPr>
            <p:spPr>
              <a:xfrm flipV="1">
                <a:off x="3294669" y="3667105"/>
                <a:ext cx="726628" cy="357829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線コネクタ 90"/>
              <p:cNvCxnSpPr>
                <a:stCxn id="93" idx="1"/>
              </p:cNvCxnSpPr>
              <p:nvPr/>
            </p:nvCxnSpPr>
            <p:spPr>
              <a:xfrm>
                <a:off x="3294669" y="4024934"/>
                <a:ext cx="1440605" cy="19608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線コネクタ 91"/>
              <p:cNvCxnSpPr>
                <a:stCxn id="93" idx="1"/>
              </p:cNvCxnSpPr>
              <p:nvPr/>
            </p:nvCxnSpPr>
            <p:spPr>
              <a:xfrm>
                <a:off x="3294669" y="4024934"/>
                <a:ext cx="1368303" cy="55613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Line 18"/>
              <p:cNvSpPr>
                <a:spLocks noChangeAspect="1" noChangeShapeType="1"/>
              </p:cNvSpPr>
              <p:nvPr/>
            </p:nvSpPr>
            <p:spPr bwMode="auto">
              <a:xfrm rot="-5400000">
                <a:off x="2611713" y="3341102"/>
                <a:ext cx="0" cy="136815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テキスト ボックス 77"/>
            <p:cNvSpPr txBox="1"/>
            <p:nvPr/>
          </p:nvSpPr>
          <p:spPr>
            <a:xfrm>
              <a:off x="288" y="3865"/>
              <a:ext cx="1392" cy="252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67000"/>
              </a:schemeClr>
            </a:solidFill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r>
                <a:rPr lang="en-US" altLang="ja-JP" sz="2000" dirty="0">
                  <a:solidFill>
                    <a:prstClr val="black"/>
                  </a:solidFill>
                  <a:ea typeface="HGP明朝B" pitchFamily="18" charset="-128"/>
                </a:rPr>
                <a:t>Signal</a:t>
              </a:r>
              <a:r>
                <a:rPr lang="en-US" altLang="ja-JP" sz="2000" dirty="0" smtClean="0">
                  <a:solidFill>
                    <a:prstClr val="black"/>
                  </a:solidFill>
                  <a:ea typeface="HGP明朝B" pitchFamily="18" charset="-128"/>
                </a:rPr>
                <a:t>: </a:t>
              </a:r>
              <a:r>
                <a:rPr lang="en-US" altLang="ja-JP" sz="2000" dirty="0" smtClean="0">
                  <a:solidFill>
                    <a:prstClr val="black"/>
                  </a:solidFill>
                  <a:latin typeface="Symbol" pitchFamily="18" charset="2"/>
                  <a:ea typeface="HGP明朝B" pitchFamily="18" charset="-128"/>
                </a:rPr>
                <a:t>t</a:t>
              </a:r>
              <a:r>
                <a:rPr lang="en-US" altLang="ja-JP" sz="2000" dirty="0" smtClean="0">
                  <a:solidFill>
                    <a:prstClr val="black"/>
                  </a:solidFill>
                  <a:ea typeface="HGP明朝B" pitchFamily="18" charset="-128"/>
                </a:rPr>
                <a:t> </a:t>
              </a:r>
              <a:r>
                <a:rPr lang="en-US" altLang="ja-JP" sz="2000" dirty="0" smtClean="0">
                  <a:solidFill>
                    <a:prstClr val="black"/>
                  </a:solidFill>
                  <a:ea typeface="HGP明朝B" pitchFamily="18" charset="-128"/>
                  <a:sym typeface="Wingdings" pitchFamily="2" charset="2"/>
                </a:rPr>
                <a:t> </a:t>
              </a:r>
              <a:r>
                <a:rPr lang="en-US" altLang="ja-JP" sz="2000" dirty="0" smtClean="0">
                  <a:solidFill>
                    <a:prstClr val="black"/>
                  </a:solidFill>
                  <a:latin typeface="Symbol" pitchFamily="18" charset="2"/>
                  <a:ea typeface="HGP明朝B" pitchFamily="18" charset="-128"/>
                  <a:sym typeface="Wingdings" pitchFamily="2" charset="2"/>
                </a:rPr>
                <a:t>m</a:t>
              </a:r>
              <a:endParaRPr lang="ja-JP" altLang="en-US" dirty="0">
                <a:solidFill>
                  <a:prstClr val="black"/>
                </a:solidFill>
                <a:latin typeface="Symbol" pitchFamily="18" charset="2"/>
                <a:ea typeface="HGP明朝B" pitchFamily="18" charset="-128"/>
              </a:endParaRPr>
            </a:p>
          </p:txBody>
        </p:sp>
        <p:sp>
          <p:nvSpPr>
            <p:cNvPr id="79" name="テキスト ボックス 78"/>
            <p:cNvSpPr txBox="1"/>
            <p:nvPr/>
          </p:nvSpPr>
          <p:spPr>
            <a:xfrm>
              <a:off x="476" y="3644"/>
              <a:ext cx="136" cy="134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67000"/>
              </a:schemeClr>
            </a:solidFill>
          </p:spPr>
          <p:txBody>
            <a:bodyPr lIns="0" tIns="0" rIns="0" bIns="0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r>
                <a:rPr lang="en-US" altLang="ja-JP" sz="1400">
                  <a:solidFill>
                    <a:prstClr val="black"/>
                  </a:solidFill>
                  <a:latin typeface="Georgia" pitchFamily="18" charset="0"/>
                  <a:ea typeface="HGP明朝B" pitchFamily="18" charset="-128"/>
                </a:rPr>
                <a:t>Pb</a:t>
              </a:r>
            </a:p>
          </p:txBody>
        </p:sp>
        <p:sp>
          <p:nvSpPr>
            <p:cNvPr id="80" name="テキスト ボックス 79"/>
            <p:cNvSpPr txBox="1"/>
            <p:nvPr/>
          </p:nvSpPr>
          <p:spPr>
            <a:xfrm>
              <a:off x="631" y="3566"/>
              <a:ext cx="208" cy="134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67000"/>
              </a:schemeClr>
            </a:solidFill>
          </p:spPr>
          <p:txBody>
            <a:bodyPr lIns="0" tIns="0" rIns="0" bIns="0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r>
                <a:rPr lang="en-US" altLang="ja-JP" sz="1400">
                  <a:solidFill>
                    <a:prstClr val="black"/>
                  </a:solidFill>
                  <a:latin typeface="Georgia" pitchFamily="18" charset="0"/>
                  <a:ea typeface="HGP明朝B" pitchFamily="18" charset="-128"/>
                </a:rPr>
                <a:t>film</a:t>
              </a:r>
            </a:p>
          </p:txBody>
        </p:sp>
      </p:grpSp>
      <p:sp>
        <p:nvSpPr>
          <p:cNvPr id="94" name="角丸四角形 93"/>
          <p:cNvSpPr/>
          <p:nvPr/>
        </p:nvSpPr>
        <p:spPr>
          <a:xfrm>
            <a:off x="3204592" y="1916832"/>
            <a:ext cx="5903912" cy="2836337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grpSp>
        <p:nvGrpSpPr>
          <p:cNvPr id="96" name="グループ化 49"/>
          <p:cNvGrpSpPr>
            <a:grpSpLocks/>
          </p:cNvGrpSpPr>
          <p:nvPr/>
        </p:nvGrpSpPr>
        <p:grpSpPr bwMode="auto">
          <a:xfrm>
            <a:off x="3204592" y="2171768"/>
            <a:ext cx="2594367" cy="1860273"/>
            <a:chOff x="1763688" y="3428999"/>
            <a:chExt cx="2952328" cy="1298299"/>
          </a:xfrm>
        </p:grpSpPr>
        <p:sp>
          <p:nvSpPr>
            <p:cNvPr id="99" name="Text Box 8"/>
            <p:cNvSpPr txBox="1">
              <a:spLocks noChangeAspect="1" noChangeArrowheads="1"/>
            </p:cNvSpPr>
            <p:nvPr/>
          </p:nvSpPr>
          <p:spPr bwMode="auto">
            <a:xfrm>
              <a:off x="1763688" y="3680238"/>
              <a:ext cx="504056" cy="500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just"/>
              <a:r>
                <a:rPr lang="en-US" altLang="ja-JP" sz="2000" b="1">
                  <a:solidFill>
                    <a:prstClr val="black"/>
                  </a:solidFill>
                  <a:latin typeface="Symbol" pitchFamily="18" charset="2"/>
                </a:rPr>
                <a:t>n</a:t>
              </a:r>
              <a:r>
                <a:rPr lang="en-US" altLang="ja-JP" sz="2000" b="1" baseline="-25000">
                  <a:solidFill>
                    <a:prstClr val="black"/>
                  </a:solidFill>
                  <a:latin typeface="Symbol" pitchFamily="18" charset="2"/>
                </a:rPr>
                <a:t>m</a:t>
              </a:r>
              <a:endParaRPr lang="en-US" altLang="ja-JP" sz="2000" b="1">
                <a:solidFill>
                  <a:prstClr val="black"/>
                </a:solidFill>
              </a:endParaRPr>
            </a:p>
          </p:txBody>
        </p:sp>
        <p:sp>
          <p:nvSpPr>
            <p:cNvPr id="100" name="Rectangle 10"/>
            <p:cNvSpPr>
              <a:spLocks noChangeAspect="1" noChangeArrowheads="1"/>
            </p:cNvSpPr>
            <p:nvPr/>
          </p:nvSpPr>
          <p:spPr bwMode="auto">
            <a:xfrm rot="-5400000">
              <a:off x="3331652" y="3787661"/>
              <a:ext cx="1296143" cy="578823"/>
            </a:xfrm>
            <a:prstGeom prst="rect">
              <a:avLst/>
            </a:prstGeom>
            <a:solidFill>
              <a:srgbClr val="CC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anchor="ctr"/>
            <a:lstStyle/>
            <a:p>
              <a:pPr>
                <a:defRPr/>
              </a:pPr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Rectangle 11"/>
            <p:cNvSpPr>
              <a:spLocks noChangeAspect="1" noChangeArrowheads="1"/>
            </p:cNvSpPr>
            <p:nvPr/>
          </p:nvSpPr>
          <p:spPr bwMode="auto">
            <a:xfrm rot="-5400000">
              <a:off x="3710442" y="3989848"/>
              <a:ext cx="1296144" cy="178755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anchor="ctr"/>
            <a:lstStyle/>
            <a:p>
              <a:endParaRPr lang="ja-JP" altLang="ja-JP">
                <a:solidFill>
                  <a:prstClr val="black"/>
                </a:solidFill>
              </a:endParaRPr>
            </a:p>
          </p:txBody>
        </p:sp>
        <p:sp>
          <p:nvSpPr>
            <p:cNvPr id="102" name="Rectangle 12"/>
            <p:cNvSpPr>
              <a:spLocks noChangeAspect="1" noChangeArrowheads="1"/>
            </p:cNvSpPr>
            <p:nvPr/>
          </p:nvSpPr>
          <p:spPr bwMode="auto">
            <a:xfrm rot="-5400000">
              <a:off x="2954016" y="3986543"/>
              <a:ext cx="1297243" cy="182159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anchor="ctr"/>
            <a:lstStyle/>
            <a:p>
              <a:endParaRPr lang="ja-JP" altLang="ja-JP">
                <a:solidFill>
                  <a:prstClr val="black"/>
                </a:solidFill>
              </a:endParaRPr>
            </a:p>
          </p:txBody>
        </p:sp>
        <p:sp>
          <p:nvSpPr>
            <p:cNvPr id="103" name="Rectangle 13"/>
            <p:cNvSpPr>
              <a:spLocks noChangeAspect="1" noChangeArrowheads="1"/>
            </p:cNvSpPr>
            <p:nvPr/>
          </p:nvSpPr>
          <p:spPr bwMode="auto">
            <a:xfrm rot="-5400000">
              <a:off x="2597358" y="3812043"/>
              <a:ext cx="1297243" cy="531156"/>
            </a:xfrm>
            <a:prstGeom prst="rect">
              <a:avLst/>
            </a:prstGeom>
            <a:solidFill>
              <a:srgbClr val="CC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anchor="ctr"/>
            <a:lstStyle/>
            <a:p>
              <a:pPr>
                <a:defRPr/>
              </a:pPr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Rectangle 14"/>
            <p:cNvSpPr>
              <a:spLocks noChangeAspect="1" noChangeArrowheads="1"/>
            </p:cNvSpPr>
            <p:nvPr/>
          </p:nvSpPr>
          <p:spPr bwMode="auto">
            <a:xfrm rot="-5400000">
              <a:off x="1861912" y="3788211"/>
              <a:ext cx="1297245" cy="578823"/>
            </a:xfrm>
            <a:prstGeom prst="rect">
              <a:avLst/>
            </a:prstGeom>
            <a:solidFill>
              <a:srgbClr val="CC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anchor="ctr"/>
            <a:lstStyle/>
            <a:p>
              <a:pPr>
                <a:defRPr/>
              </a:pPr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Rectangle 15"/>
            <p:cNvSpPr>
              <a:spLocks noChangeAspect="1" noChangeArrowheads="1"/>
            </p:cNvSpPr>
            <p:nvPr/>
          </p:nvSpPr>
          <p:spPr bwMode="auto">
            <a:xfrm rot="-5400000">
              <a:off x="2241553" y="3987393"/>
              <a:ext cx="1297243" cy="180456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anchor="ctr"/>
            <a:lstStyle/>
            <a:p>
              <a:endParaRPr lang="ja-JP" altLang="ja-JP">
                <a:solidFill>
                  <a:prstClr val="black"/>
                </a:solidFill>
              </a:endParaRPr>
            </a:p>
          </p:txBody>
        </p:sp>
        <p:sp>
          <p:nvSpPr>
            <p:cNvPr id="106" name="Line 17"/>
            <p:cNvSpPr>
              <a:spLocks noChangeAspect="1" noChangeShapeType="1"/>
            </p:cNvSpPr>
            <p:nvPr/>
          </p:nvSpPr>
          <p:spPr bwMode="auto">
            <a:xfrm rot="16200000" flipH="1">
              <a:off x="4262425" y="3407457"/>
              <a:ext cx="193591" cy="71359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Line 18"/>
            <p:cNvSpPr>
              <a:spLocks noChangeAspect="1" noChangeShapeType="1"/>
            </p:cNvSpPr>
            <p:nvPr/>
          </p:nvSpPr>
          <p:spPr bwMode="auto">
            <a:xfrm rot="-5400000">
              <a:off x="2591780" y="3341102"/>
              <a:ext cx="0" cy="136815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Text Box 32"/>
            <p:cNvSpPr txBox="1">
              <a:spLocks noChangeAspect="1" noChangeArrowheads="1"/>
            </p:cNvSpPr>
            <p:nvPr/>
          </p:nvSpPr>
          <p:spPr bwMode="auto">
            <a:xfrm>
              <a:off x="3649092" y="3697962"/>
              <a:ext cx="288033" cy="310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just"/>
              <a:r>
                <a:rPr lang="en-US" altLang="ja-JP" sz="2000" b="1" dirty="0" smtClean="0">
                  <a:solidFill>
                    <a:srgbClr val="FF0000"/>
                  </a:solidFill>
                  <a:latin typeface="Symbol" pitchFamily="18" charset="2"/>
                </a:rPr>
                <a:t>m</a:t>
              </a:r>
              <a:endParaRPr lang="en-US" altLang="ja-JP" sz="2800" b="1" dirty="0">
                <a:solidFill>
                  <a:srgbClr val="FF0000"/>
                </a:solidFill>
                <a:latin typeface="Symbol" pitchFamily="18" charset="2"/>
              </a:endParaRPr>
            </a:p>
          </p:txBody>
        </p:sp>
        <p:cxnSp>
          <p:nvCxnSpPr>
            <p:cNvPr id="110" name="直線コネクタ 109"/>
            <p:cNvCxnSpPr>
              <a:stCxn id="107" idx="1"/>
              <a:endCxn id="106" idx="0"/>
            </p:cNvCxnSpPr>
            <p:nvPr/>
          </p:nvCxnSpPr>
          <p:spPr>
            <a:xfrm flipV="1">
              <a:off x="3275759" y="3667139"/>
              <a:ext cx="726228" cy="3578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線コネクタ 110"/>
            <p:cNvCxnSpPr>
              <a:stCxn id="107" idx="1"/>
            </p:cNvCxnSpPr>
            <p:nvPr/>
          </p:nvCxnSpPr>
          <p:spPr>
            <a:xfrm>
              <a:off x="3275759" y="4024999"/>
              <a:ext cx="1439811" cy="1961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線コネクタ 111"/>
            <p:cNvCxnSpPr>
              <a:stCxn id="107" idx="1"/>
            </p:cNvCxnSpPr>
            <p:nvPr/>
          </p:nvCxnSpPr>
          <p:spPr>
            <a:xfrm>
              <a:off x="3275759" y="4024999"/>
              <a:ext cx="1367549" cy="5561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グループ化 53"/>
          <p:cNvGrpSpPr>
            <a:grpSpLocks/>
          </p:cNvGrpSpPr>
          <p:nvPr/>
        </p:nvGrpSpPr>
        <p:grpSpPr bwMode="auto">
          <a:xfrm>
            <a:off x="6228777" y="2171789"/>
            <a:ext cx="3284399" cy="1860438"/>
            <a:chOff x="6228184" y="4221088"/>
            <a:chExt cx="3284428" cy="1860537"/>
          </a:xfrm>
        </p:grpSpPr>
        <p:grpSp>
          <p:nvGrpSpPr>
            <p:cNvPr id="114" name="グループ化 49"/>
            <p:cNvGrpSpPr>
              <a:grpSpLocks/>
            </p:cNvGrpSpPr>
            <p:nvPr/>
          </p:nvGrpSpPr>
          <p:grpSpPr bwMode="auto">
            <a:xfrm>
              <a:off x="6228184" y="4221088"/>
              <a:ext cx="2593997" cy="1860537"/>
              <a:chOff x="1763688" y="3428999"/>
              <a:chExt cx="2953012" cy="1298299"/>
            </a:xfrm>
          </p:grpSpPr>
          <p:sp>
            <p:nvSpPr>
              <p:cNvPr id="116" name="Text Box 8"/>
              <p:cNvSpPr txBox="1">
                <a:spLocks noChangeAspect="1" noChangeArrowheads="1"/>
              </p:cNvSpPr>
              <p:nvPr/>
            </p:nvSpPr>
            <p:spPr bwMode="auto">
              <a:xfrm>
                <a:off x="1763688" y="3680238"/>
                <a:ext cx="504056" cy="500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algn="just"/>
                <a:r>
                  <a:rPr lang="en-US" altLang="ja-JP" sz="2000" b="1">
                    <a:solidFill>
                      <a:prstClr val="black"/>
                    </a:solidFill>
                    <a:latin typeface="Symbol" pitchFamily="18" charset="2"/>
                  </a:rPr>
                  <a:t>n</a:t>
                </a:r>
                <a:r>
                  <a:rPr lang="en-US" altLang="ja-JP" sz="2000" b="1" baseline="-25000">
                    <a:solidFill>
                      <a:prstClr val="black"/>
                    </a:solidFill>
                    <a:latin typeface="Symbol" pitchFamily="18" charset="2"/>
                  </a:rPr>
                  <a:t>m</a:t>
                </a:r>
                <a:endParaRPr lang="en-US" altLang="ja-JP" sz="20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Rectangle 10"/>
              <p:cNvSpPr>
                <a:spLocks noChangeAspect="1" noChangeArrowheads="1"/>
              </p:cNvSpPr>
              <p:nvPr/>
            </p:nvSpPr>
            <p:spPr bwMode="auto">
              <a:xfrm rot="-5400000">
                <a:off x="3331652" y="3787661"/>
                <a:ext cx="1296143" cy="578823"/>
              </a:xfrm>
              <a:prstGeom prst="rect">
                <a:avLst/>
              </a:prstGeom>
              <a:solidFill>
                <a:srgbClr val="CC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Rectangle 11"/>
              <p:cNvSpPr>
                <a:spLocks noChangeAspect="1" noChangeArrowheads="1"/>
              </p:cNvSpPr>
              <p:nvPr/>
            </p:nvSpPr>
            <p:spPr bwMode="auto">
              <a:xfrm rot="-5400000">
                <a:off x="3710442" y="3989848"/>
                <a:ext cx="1296144" cy="178755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endParaRPr lang="ja-JP" altLang="ja-JP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Rectangle 12"/>
              <p:cNvSpPr>
                <a:spLocks noChangeAspect="1" noChangeArrowheads="1"/>
              </p:cNvSpPr>
              <p:nvPr/>
            </p:nvSpPr>
            <p:spPr bwMode="auto">
              <a:xfrm rot="-5400000">
                <a:off x="2954016" y="3986543"/>
                <a:ext cx="1297243" cy="182159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endParaRPr lang="ja-JP" altLang="ja-JP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Rectangle 13"/>
              <p:cNvSpPr>
                <a:spLocks noChangeAspect="1" noChangeArrowheads="1"/>
              </p:cNvSpPr>
              <p:nvPr/>
            </p:nvSpPr>
            <p:spPr bwMode="auto">
              <a:xfrm rot="-5400000">
                <a:off x="2597358" y="3812043"/>
                <a:ext cx="1297243" cy="531156"/>
              </a:xfrm>
              <a:prstGeom prst="rect">
                <a:avLst/>
              </a:prstGeom>
              <a:solidFill>
                <a:srgbClr val="CC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Rectangle 14"/>
              <p:cNvSpPr>
                <a:spLocks noChangeAspect="1" noChangeArrowheads="1"/>
              </p:cNvSpPr>
              <p:nvPr/>
            </p:nvSpPr>
            <p:spPr bwMode="auto">
              <a:xfrm rot="-5400000">
                <a:off x="1861912" y="3788211"/>
                <a:ext cx="1297245" cy="578823"/>
              </a:xfrm>
              <a:prstGeom prst="rect">
                <a:avLst/>
              </a:prstGeom>
              <a:solidFill>
                <a:srgbClr val="CC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Rectangle 15"/>
              <p:cNvSpPr>
                <a:spLocks noChangeAspect="1" noChangeArrowheads="1"/>
              </p:cNvSpPr>
              <p:nvPr/>
            </p:nvSpPr>
            <p:spPr bwMode="auto">
              <a:xfrm rot="-5400000">
                <a:off x="2241553" y="3987393"/>
                <a:ext cx="1297243" cy="180456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endParaRPr lang="ja-JP" altLang="ja-JP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Line 17"/>
              <p:cNvSpPr>
                <a:spLocks noChangeAspect="1" noChangeShapeType="1"/>
              </p:cNvSpPr>
              <p:nvPr/>
            </p:nvSpPr>
            <p:spPr bwMode="auto">
              <a:xfrm rot="16200000" flipH="1">
                <a:off x="4262425" y="3407457"/>
                <a:ext cx="193591" cy="71359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Line 18"/>
              <p:cNvSpPr>
                <a:spLocks noChangeAspect="1" noChangeShapeType="1"/>
              </p:cNvSpPr>
              <p:nvPr/>
            </p:nvSpPr>
            <p:spPr bwMode="auto">
              <a:xfrm rot="-5400000">
                <a:off x="2591780" y="3341102"/>
                <a:ext cx="0" cy="136815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Text Box 32"/>
              <p:cNvSpPr txBox="1">
                <a:spLocks noChangeAspect="1" noChangeArrowheads="1"/>
              </p:cNvSpPr>
              <p:nvPr/>
            </p:nvSpPr>
            <p:spPr bwMode="auto">
              <a:xfrm>
                <a:off x="3649092" y="3703005"/>
                <a:ext cx="288033" cy="3105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algn="just"/>
                <a:r>
                  <a:rPr lang="en-US" altLang="ja-JP" sz="2000" b="1" dirty="0" smtClean="0">
                    <a:solidFill>
                      <a:srgbClr val="FF0000"/>
                    </a:solidFill>
                    <a:latin typeface="Georgia" pitchFamily="18" charset="0"/>
                  </a:rPr>
                  <a:t>c</a:t>
                </a:r>
                <a:endParaRPr lang="en-US" altLang="ja-JP" sz="2800" b="1" dirty="0">
                  <a:solidFill>
                    <a:srgbClr val="FF0000"/>
                  </a:solidFill>
                  <a:latin typeface="Georgia" pitchFamily="18" charset="0"/>
                </a:endParaRPr>
              </a:p>
            </p:txBody>
          </p:sp>
          <p:cxnSp>
            <p:nvCxnSpPr>
              <p:cNvPr id="126" name="直線コネクタ 125"/>
              <p:cNvCxnSpPr>
                <a:stCxn id="124" idx="1"/>
                <a:endCxn id="123" idx="0"/>
              </p:cNvCxnSpPr>
              <p:nvPr/>
            </p:nvCxnSpPr>
            <p:spPr>
              <a:xfrm flipV="1">
                <a:off x="3276339" y="3667105"/>
                <a:ext cx="726506" cy="357829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線コネクタ 126"/>
              <p:cNvCxnSpPr>
                <a:stCxn id="124" idx="1"/>
              </p:cNvCxnSpPr>
              <p:nvPr/>
            </p:nvCxnSpPr>
            <p:spPr>
              <a:xfrm>
                <a:off x="3276339" y="4024934"/>
                <a:ext cx="1440361" cy="19608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線コネクタ 127"/>
              <p:cNvCxnSpPr>
                <a:stCxn id="124" idx="1"/>
              </p:cNvCxnSpPr>
              <p:nvPr/>
            </p:nvCxnSpPr>
            <p:spPr>
              <a:xfrm>
                <a:off x="3276339" y="4024934"/>
                <a:ext cx="1368072" cy="55613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5" name="Text Box 32"/>
            <p:cNvSpPr txBox="1">
              <a:spLocks noChangeAspect="1" noChangeArrowheads="1"/>
            </p:cNvSpPr>
            <p:nvPr/>
          </p:nvSpPr>
          <p:spPr bwMode="auto">
            <a:xfrm>
              <a:off x="8675886" y="4640121"/>
              <a:ext cx="836726" cy="445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just"/>
              <a:r>
                <a:rPr lang="en-US" altLang="ja-JP" sz="2000" b="1" dirty="0">
                  <a:solidFill>
                    <a:prstClr val="black"/>
                  </a:solidFill>
                  <a:latin typeface="Symbol" pitchFamily="18" charset="2"/>
                </a:rPr>
                <a:t>m</a:t>
              </a:r>
              <a:r>
                <a:rPr lang="en-US" altLang="ja-JP" sz="2000" b="1" baseline="30000" dirty="0">
                  <a:solidFill>
                    <a:prstClr val="black"/>
                  </a:solidFill>
                  <a:latin typeface="Symbol" pitchFamily="18" charset="2"/>
                </a:rPr>
                <a:t>+</a:t>
              </a:r>
              <a:endParaRPr lang="en-US" altLang="ja-JP" sz="2000" b="1" baseline="30000" dirty="0">
                <a:solidFill>
                  <a:prstClr val="black"/>
                </a:solidFill>
              </a:endParaRPr>
            </a:p>
            <a:p>
              <a:pPr algn="just"/>
              <a:endParaRPr lang="en-US" altLang="ja-JP" sz="3200" b="1" dirty="0">
                <a:solidFill>
                  <a:prstClr val="black"/>
                </a:solidFill>
                <a:latin typeface="Georgia" pitchFamily="18" charset="0"/>
              </a:endParaRPr>
            </a:p>
          </p:txBody>
        </p:sp>
      </p:grpSp>
      <p:sp>
        <p:nvSpPr>
          <p:cNvPr id="129" name="テキスト ボックス 128"/>
          <p:cNvSpPr txBox="1"/>
          <p:nvPr/>
        </p:nvSpPr>
        <p:spPr>
          <a:xfrm>
            <a:off x="3426061" y="4106839"/>
            <a:ext cx="2242331" cy="646331"/>
          </a:xfrm>
          <a:prstGeom prst="rect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dirty="0" smtClean="0">
                <a:solidFill>
                  <a:prstClr val="black"/>
                </a:solidFill>
                <a:latin typeface="Georgia" pitchFamily="18" charset="0"/>
                <a:ea typeface="HGP明朝B" pitchFamily="18" charset="-128"/>
              </a:rPr>
              <a:t>BG ①</a:t>
            </a:r>
            <a:r>
              <a:rPr lang="en-US" altLang="ja-JP" dirty="0" smtClean="0">
                <a:solidFill>
                  <a:prstClr val="black"/>
                </a:solidFill>
                <a:latin typeface="Symbol" pitchFamily="18" charset="2"/>
                <a:ea typeface="HGP明朝B" pitchFamily="18" charset="-128"/>
              </a:rPr>
              <a:t> m </a:t>
            </a:r>
            <a:r>
              <a:rPr lang="en-US" altLang="ja-JP" dirty="0" smtClean="0">
                <a:solidFill>
                  <a:prstClr val="black"/>
                </a:solidFill>
                <a:latin typeface="Georgia" pitchFamily="18" charset="0"/>
                <a:ea typeface="HGP明朝B" pitchFamily="18" charset="-128"/>
              </a:rPr>
              <a:t>large angle    </a:t>
            </a:r>
          </a:p>
          <a:p>
            <a:r>
              <a:rPr lang="en-US" altLang="ja-JP" dirty="0">
                <a:solidFill>
                  <a:prstClr val="black"/>
                </a:solidFill>
                <a:latin typeface="Georgia" pitchFamily="18" charset="0"/>
                <a:ea typeface="HGP明朝B" pitchFamily="18" charset="-128"/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  <a:latin typeface="Georgia" pitchFamily="18" charset="0"/>
                <a:ea typeface="HGP明朝B" pitchFamily="18" charset="-128"/>
              </a:rPr>
              <a:t>             scattering</a:t>
            </a:r>
            <a:endParaRPr lang="ja-JP" altLang="en-US" dirty="0">
              <a:solidFill>
                <a:prstClr val="black"/>
              </a:solidFill>
              <a:latin typeface="Georgia" pitchFamily="18" charset="0"/>
              <a:ea typeface="HGP明朝B" pitchFamily="18" charset="-128"/>
            </a:endParaRPr>
          </a:p>
        </p:txBody>
      </p:sp>
      <p:sp>
        <p:nvSpPr>
          <p:cNvPr id="130" name="テキスト ボックス 129"/>
          <p:cNvSpPr txBox="1"/>
          <p:nvPr/>
        </p:nvSpPr>
        <p:spPr>
          <a:xfrm>
            <a:off x="6450164" y="4116364"/>
            <a:ext cx="2366240" cy="369332"/>
          </a:xfrm>
          <a:prstGeom prst="rect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dirty="0" smtClean="0">
                <a:solidFill>
                  <a:prstClr val="black"/>
                </a:solidFill>
                <a:latin typeface="Georgia" pitchFamily="18" charset="0"/>
                <a:ea typeface="HGP明朝B" pitchFamily="18" charset="-128"/>
              </a:rPr>
              <a:t>BG② charm decay</a:t>
            </a:r>
            <a:endParaRPr lang="ja-JP" altLang="en-US" dirty="0">
              <a:solidFill>
                <a:prstClr val="black"/>
              </a:solidFill>
              <a:latin typeface="Georgia" pitchFamily="18" charset="0"/>
              <a:ea typeface="HGP明朝B" pitchFamily="18" charset="-128"/>
            </a:endParaRPr>
          </a:p>
        </p:txBody>
      </p:sp>
      <p:sp>
        <p:nvSpPr>
          <p:cNvPr id="131" name="テキスト ボックス 130"/>
          <p:cNvSpPr txBox="1"/>
          <p:nvPr/>
        </p:nvSpPr>
        <p:spPr>
          <a:xfrm>
            <a:off x="3780854" y="3735364"/>
            <a:ext cx="215900" cy="212725"/>
          </a:xfrm>
          <a:prstGeom prst="rect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400">
                <a:solidFill>
                  <a:prstClr val="black"/>
                </a:solidFill>
                <a:latin typeface="Georgia" pitchFamily="18" charset="0"/>
                <a:ea typeface="HGP明朝B" pitchFamily="18" charset="-128"/>
              </a:rPr>
              <a:t>Pb</a:t>
            </a:r>
          </a:p>
        </p:txBody>
      </p:sp>
      <p:sp>
        <p:nvSpPr>
          <p:cNvPr id="132" name="テキスト ボックス 131"/>
          <p:cNvSpPr txBox="1"/>
          <p:nvPr/>
        </p:nvSpPr>
        <p:spPr>
          <a:xfrm>
            <a:off x="4026917" y="3611539"/>
            <a:ext cx="330200" cy="212725"/>
          </a:xfrm>
          <a:prstGeom prst="rect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400">
                <a:solidFill>
                  <a:prstClr val="black"/>
                </a:solidFill>
                <a:latin typeface="Georgia" pitchFamily="18" charset="0"/>
                <a:ea typeface="HGP明朝B" pitchFamily="18" charset="-128"/>
              </a:rPr>
              <a:t>film</a:t>
            </a:r>
          </a:p>
        </p:txBody>
      </p:sp>
      <p:sp>
        <p:nvSpPr>
          <p:cNvPr id="133" name="テキスト ボックス 132"/>
          <p:cNvSpPr txBox="1"/>
          <p:nvPr/>
        </p:nvSpPr>
        <p:spPr>
          <a:xfrm>
            <a:off x="6805042" y="3735364"/>
            <a:ext cx="215900" cy="212725"/>
          </a:xfrm>
          <a:prstGeom prst="rect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400">
                <a:solidFill>
                  <a:prstClr val="black"/>
                </a:solidFill>
                <a:latin typeface="Georgia" pitchFamily="18" charset="0"/>
                <a:ea typeface="HGP明朝B" pitchFamily="18" charset="-128"/>
              </a:rPr>
              <a:t>Pb</a:t>
            </a:r>
          </a:p>
        </p:txBody>
      </p:sp>
      <p:sp>
        <p:nvSpPr>
          <p:cNvPr id="134" name="テキスト ボックス 133"/>
          <p:cNvSpPr txBox="1"/>
          <p:nvPr/>
        </p:nvSpPr>
        <p:spPr>
          <a:xfrm>
            <a:off x="7052692" y="3611539"/>
            <a:ext cx="328612" cy="212725"/>
          </a:xfrm>
          <a:prstGeom prst="rect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400">
                <a:solidFill>
                  <a:prstClr val="black"/>
                </a:solidFill>
                <a:latin typeface="Georgia" pitchFamily="18" charset="0"/>
                <a:ea typeface="HGP明朝B" pitchFamily="18" charset="-128"/>
              </a:rPr>
              <a:t>film</a:t>
            </a:r>
          </a:p>
        </p:txBody>
      </p:sp>
      <p:sp>
        <p:nvSpPr>
          <p:cNvPr id="136" name="Text Box 32"/>
          <p:cNvSpPr txBox="1">
            <a:spLocks noChangeAspect="1" noChangeArrowheads="1"/>
          </p:cNvSpPr>
          <p:nvPr/>
        </p:nvSpPr>
        <p:spPr bwMode="auto">
          <a:xfrm>
            <a:off x="2627784" y="2577257"/>
            <a:ext cx="504799" cy="44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just"/>
            <a:r>
              <a:rPr lang="en-US" altLang="ja-JP" sz="2000" b="1" dirty="0">
                <a:solidFill>
                  <a:prstClr val="black"/>
                </a:solidFill>
                <a:latin typeface="Symbol" pitchFamily="18" charset="2"/>
              </a:rPr>
              <a:t>m</a:t>
            </a:r>
            <a:r>
              <a:rPr lang="en-US" altLang="ja-JP" sz="2000" b="1" baseline="30000" dirty="0" smtClean="0">
                <a:solidFill>
                  <a:prstClr val="black"/>
                </a:solidFill>
                <a:latin typeface="Symbol" pitchFamily="18" charset="2"/>
              </a:rPr>
              <a:t>-</a:t>
            </a:r>
            <a:endParaRPr lang="en-US" altLang="ja-JP" sz="2800" b="1" baseline="30000" dirty="0">
              <a:solidFill>
                <a:prstClr val="black"/>
              </a:solidFill>
              <a:latin typeface="Symbol" pitchFamily="18" charset="2"/>
            </a:endParaRPr>
          </a:p>
        </p:txBody>
      </p:sp>
      <p:sp>
        <p:nvSpPr>
          <p:cNvPr id="138" name="Text Box 8"/>
          <p:cNvSpPr txBox="1">
            <a:spLocks noChangeAspect="1" noChangeArrowheads="1"/>
          </p:cNvSpPr>
          <p:nvPr/>
        </p:nvSpPr>
        <p:spPr bwMode="auto">
          <a:xfrm>
            <a:off x="5743373" y="2525019"/>
            <a:ext cx="556819" cy="6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just"/>
            <a:r>
              <a:rPr lang="en-US" altLang="ja-JP" sz="2000" b="1" dirty="0">
                <a:solidFill>
                  <a:prstClr val="black"/>
                </a:solidFill>
                <a:latin typeface="Symbol" pitchFamily="18" charset="2"/>
              </a:rPr>
              <a:t>m</a:t>
            </a:r>
            <a:r>
              <a:rPr lang="en-US" altLang="ja-JP" sz="2000" b="1" baseline="30000" dirty="0" smtClean="0">
                <a:solidFill>
                  <a:prstClr val="black"/>
                </a:solidFill>
                <a:latin typeface="Symbol" pitchFamily="18" charset="2"/>
              </a:rPr>
              <a:t>-</a:t>
            </a:r>
            <a:endParaRPr lang="en-US" altLang="ja-JP" sz="2000" b="1" baseline="30000" dirty="0">
              <a:solidFill>
                <a:prstClr val="black"/>
              </a:solidFill>
            </a:endParaRPr>
          </a:p>
        </p:txBody>
      </p:sp>
      <p:sp>
        <p:nvSpPr>
          <p:cNvPr id="139" name="Text Box 8"/>
          <p:cNvSpPr txBox="1">
            <a:spLocks noChangeAspect="1" noChangeArrowheads="1"/>
          </p:cNvSpPr>
          <p:nvPr/>
        </p:nvSpPr>
        <p:spPr bwMode="auto">
          <a:xfrm>
            <a:off x="8685706" y="3677147"/>
            <a:ext cx="566814" cy="6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just"/>
            <a:r>
              <a:rPr lang="en-US" altLang="ja-JP" sz="2000" b="1" dirty="0">
                <a:solidFill>
                  <a:prstClr val="black"/>
                </a:solidFill>
                <a:latin typeface="Symbol" pitchFamily="18" charset="2"/>
              </a:rPr>
              <a:t>m</a:t>
            </a:r>
            <a:r>
              <a:rPr lang="en-US" altLang="ja-JP" sz="2000" b="1" baseline="30000" dirty="0" smtClean="0">
                <a:solidFill>
                  <a:prstClr val="black"/>
                </a:solidFill>
                <a:latin typeface="Symbol" pitchFamily="18" charset="2"/>
              </a:rPr>
              <a:t>-</a:t>
            </a:r>
            <a:endParaRPr lang="en-US" altLang="ja-JP" sz="2000" b="1" baseline="30000" dirty="0">
              <a:solidFill>
                <a:prstClr val="black"/>
              </a:solidFill>
            </a:endParaRPr>
          </a:p>
        </p:txBody>
      </p:sp>
      <p:cxnSp>
        <p:nvCxnSpPr>
          <p:cNvPr id="3" name="直線コネクタ 2"/>
          <p:cNvCxnSpPr/>
          <p:nvPr/>
        </p:nvCxnSpPr>
        <p:spPr>
          <a:xfrm>
            <a:off x="8685706" y="3828183"/>
            <a:ext cx="343148" cy="2444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 flipV="1">
            <a:off x="8685706" y="3732858"/>
            <a:ext cx="283407" cy="3437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43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899992" y="116632"/>
            <a:ext cx="11737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 smtClean="0"/>
              <a:t>Aim</a:t>
            </a:r>
            <a:endParaRPr kumimoji="1" lang="ja-JP" altLang="en-US" sz="4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7946" y="1700808"/>
            <a:ext cx="9096053" cy="3436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ym typeface="Wingdings" pitchFamily="2" charset="2"/>
              </a:rPr>
              <a:t>Provide a clear evidence to neutrino oscillation</a:t>
            </a:r>
          </a:p>
          <a:p>
            <a:endParaRPr lang="en-US" altLang="ja-JP" sz="3200" dirty="0" smtClean="0">
              <a:sym typeface="Wingdings" pitchFamily="2" charset="2"/>
            </a:endParaRPr>
          </a:p>
          <a:p>
            <a:r>
              <a:rPr lang="en-US" altLang="ja-JP" sz="3200" dirty="0" smtClean="0">
                <a:sym typeface="Wingdings" pitchFamily="2" charset="2"/>
              </a:rPr>
              <a:t>through </a:t>
            </a:r>
            <a:r>
              <a:rPr kumimoji="1" lang="en-US" altLang="ja-JP" sz="3200" dirty="0" smtClean="0">
                <a:sym typeface="Wingdings" pitchFamily="2" charset="2"/>
              </a:rPr>
              <a:t>detection of appeared </a:t>
            </a:r>
            <a:r>
              <a:rPr lang="en-US" altLang="ja-JP" sz="3200" dirty="0" err="1" smtClean="0">
                <a:solidFill>
                  <a:prstClr val="black"/>
                </a:solidFill>
                <a:latin typeface="Symbol" pitchFamily="18" charset="2"/>
                <a:sym typeface="Wingdings" pitchFamily="2" charset="2"/>
              </a:rPr>
              <a:t>n</a:t>
            </a:r>
            <a:r>
              <a:rPr lang="en-US" altLang="ja-JP" sz="3200" baseline="-25000" dirty="0" err="1" smtClean="0">
                <a:solidFill>
                  <a:prstClr val="black"/>
                </a:solidFill>
                <a:latin typeface="Symbol" pitchFamily="18" charset="2"/>
                <a:sym typeface="Wingdings" pitchFamily="2" charset="2"/>
              </a:rPr>
              <a:t>t</a:t>
            </a:r>
            <a:r>
              <a:rPr lang="en-US" altLang="ja-JP" sz="3200" baseline="-25000" dirty="0" smtClean="0">
                <a:solidFill>
                  <a:prstClr val="black"/>
                </a:solidFill>
                <a:latin typeface="Symbol" pitchFamily="18" charset="2"/>
                <a:sym typeface="Wingdings" pitchFamily="2" charset="2"/>
              </a:rPr>
              <a:t> </a:t>
            </a:r>
            <a:r>
              <a:rPr lang="en-US" altLang="ja-JP" sz="3200" dirty="0" smtClean="0">
                <a:solidFill>
                  <a:prstClr val="black"/>
                </a:solidFill>
                <a:latin typeface="Symbol" pitchFamily="18" charset="2"/>
                <a:sym typeface="Wingdings" pitchFamily="2" charset="2"/>
              </a:rPr>
              <a:t> </a:t>
            </a:r>
            <a:r>
              <a:rPr lang="en-US" altLang="ja-JP" sz="3200" dirty="0" smtClean="0">
                <a:solidFill>
                  <a:prstClr val="black"/>
                </a:solidFill>
                <a:sym typeface="Wingdings" pitchFamily="2" charset="2"/>
              </a:rPr>
              <a:t>from</a:t>
            </a:r>
            <a:r>
              <a:rPr lang="en-US" altLang="ja-JP" sz="3200" dirty="0" smtClean="0">
                <a:sym typeface="Wingdings" pitchFamily="2" charset="2"/>
              </a:rPr>
              <a:t> </a:t>
            </a:r>
            <a:r>
              <a:rPr lang="en-US" altLang="ja-JP" sz="3200" dirty="0">
                <a:latin typeface="Symbol" pitchFamily="18" charset="2"/>
                <a:sym typeface="Wingdings" pitchFamily="2" charset="2"/>
              </a:rPr>
              <a:t>n</a:t>
            </a:r>
            <a:r>
              <a:rPr lang="en-US" altLang="ja-JP" sz="3200" baseline="-25000" dirty="0">
                <a:latin typeface="Symbol" pitchFamily="18" charset="2"/>
                <a:sym typeface="Wingdings" pitchFamily="2" charset="2"/>
              </a:rPr>
              <a:t>m</a:t>
            </a:r>
            <a:r>
              <a:rPr lang="en-US" altLang="ja-JP" sz="3200" dirty="0">
                <a:sym typeface="Wingdings" pitchFamily="2" charset="2"/>
              </a:rPr>
              <a:t>  </a:t>
            </a:r>
            <a:r>
              <a:rPr lang="en-US" altLang="ja-JP" sz="3200" dirty="0" err="1" smtClean="0">
                <a:latin typeface="Symbol" pitchFamily="18" charset="2"/>
                <a:sym typeface="Wingdings" pitchFamily="2" charset="2"/>
              </a:rPr>
              <a:t>n</a:t>
            </a:r>
            <a:r>
              <a:rPr lang="en-US" altLang="ja-JP" sz="3200" baseline="-25000" dirty="0" err="1" smtClean="0">
                <a:latin typeface="Symbol" pitchFamily="18" charset="2"/>
                <a:sym typeface="Wingdings" pitchFamily="2" charset="2"/>
              </a:rPr>
              <a:t>t</a:t>
            </a:r>
            <a:endParaRPr lang="en-US" altLang="ja-JP" sz="3200" baseline="-25000" dirty="0" smtClean="0">
              <a:latin typeface="Symbol" pitchFamily="18" charset="2"/>
              <a:sym typeface="Wingdings" pitchFamily="2" charset="2"/>
            </a:endParaRPr>
          </a:p>
          <a:p>
            <a:endParaRPr lang="en-US" altLang="ja-JP" sz="3200" baseline="-25000" dirty="0" smtClean="0">
              <a:latin typeface="Symbol" pitchFamily="18" charset="2"/>
              <a:sym typeface="Wingdings" pitchFamily="2" charset="2"/>
            </a:endParaRPr>
          </a:p>
          <a:p>
            <a:r>
              <a:rPr lang="en-US" altLang="ja-JP" sz="3200" dirty="0" smtClean="0">
                <a:sym typeface="Wingdings" pitchFamily="2" charset="2"/>
              </a:rPr>
              <a:t>oscillation.</a:t>
            </a:r>
          </a:p>
          <a:p>
            <a:endParaRPr lang="en-US" altLang="ja-JP" sz="3200" dirty="0">
              <a:sym typeface="Wingdings" pitchFamily="2" charset="2"/>
            </a:endParaRPr>
          </a:p>
          <a:p>
            <a:endParaRPr lang="en-US" altLang="ja-JP" sz="3200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9208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5189537" y="768350"/>
            <a:ext cx="4284662" cy="463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756" name="テキスト ボックス 3"/>
          <p:cNvSpPr txBox="1">
            <a:spLocks noChangeArrowheads="1"/>
          </p:cNvSpPr>
          <p:nvPr/>
        </p:nvSpPr>
        <p:spPr bwMode="auto">
          <a:xfrm>
            <a:off x="14288" y="4641850"/>
            <a:ext cx="9310687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ja-JP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ja-JP" sz="2400" dirty="0">
                <a:solidFill>
                  <a:srgbClr val="000000"/>
                </a:solidFill>
              </a:rPr>
              <a:t>The primary particle </a:t>
            </a:r>
            <a:r>
              <a:rPr lang="en-US" altLang="ja-JP" sz="2400" dirty="0" smtClean="0">
                <a:solidFill>
                  <a:srgbClr val="000000"/>
                </a:solidFill>
              </a:rPr>
              <a:t>had momentum </a:t>
            </a:r>
            <a:r>
              <a:rPr lang="en-US" altLang="ja-JP" sz="2400" dirty="0" smtClean="0"/>
              <a:t>of (0.90 </a:t>
            </a:r>
            <a:r>
              <a:rPr lang="en-US" altLang="ja-JP" sz="2400" dirty="0"/>
              <a:t>-</a:t>
            </a:r>
            <a:r>
              <a:rPr lang="en-US" altLang="ja-JP" sz="2400" dirty="0" smtClean="0"/>
              <a:t>0.13 </a:t>
            </a:r>
            <a:r>
              <a:rPr lang="en-US" altLang="ja-JP" sz="2400" dirty="0"/>
              <a:t>+ </a:t>
            </a:r>
            <a:r>
              <a:rPr lang="en-US" altLang="ja-JP" sz="2400" dirty="0" smtClean="0"/>
              <a:t>0.18) </a:t>
            </a:r>
            <a:r>
              <a:rPr lang="en-US" altLang="ja-JP" sz="2400" dirty="0" err="1" smtClean="0"/>
              <a:t>GeV</a:t>
            </a:r>
            <a:r>
              <a:rPr lang="en-US" altLang="ja-JP" sz="2400" dirty="0" smtClean="0"/>
              <a:t>/c</a:t>
            </a:r>
          </a:p>
          <a:p>
            <a:pPr eaLnBrk="1" hangingPunct="1"/>
            <a:r>
              <a:rPr lang="en-US" altLang="ja-JP" sz="2400" dirty="0" smtClean="0">
                <a:solidFill>
                  <a:srgbClr val="000000"/>
                </a:solidFill>
              </a:rPr>
              <a:t>If </a:t>
            </a:r>
            <a:r>
              <a:rPr lang="en-US" altLang="ja-JP" sz="2400" dirty="0">
                <a:solidFill>
                  <a:srgbClr val="000000"/>
                </a:solidFill>
              </a:rPr>
              <a:t>it had </a:t>
            </a:r>
            <a:r>
              <a:rPr lang="en-US" altLang="ja-JP" sz="2400" dirty="0" smtClean="0">
                <a:solidFill>
                  <a:srgbClr val="000000"/>
                </a:solidFill>
              </a:rPr>
              <a:t>been </a:t>
            </a:r>
            <a:r>
              <a:rPr lang="en-US" altLang="ja-JP" sz="2400" dirty="0" smtClean="0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en-US" altLang="ja-JP" sz="2400" dirty="0" smtClean="0">
                <a:solidFill>
                  <a:srgbClr val="000000"/>
                </a:solidFill>
              </a:rPr>
              <a:t>, </a:t>
            </a:r>
            <a:r>
              <a:rPr lang="en-US" altLang="ja-JP" sz="2400" dirty="0">
                <a:solidFill>
                  <a:srgbClr val="000000"/>
                </a:solidFill>
              </a:rPr>
              <a:t>it would have penetrated 14 bricks.</a:t>
            </a:r>
          </a:p>
          <a:p>
            <a:pPr eaLnBrk="1" hangingPunct="1"/>
            <a:endParaRPr lang="en-US" altLang="ja-JP" sz="2400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ja-JP" sz="2400" dirty="0">
                <a:solidFill>
                  <a:srgbClr val="000000"/>
                </a:solidFill>
              </a:rPr>
              <a:t>It penetrates only one downstream brick (TT hits), </a:t>
            </a:r>
          </a:p>
          <a:p>
            <a:pPr eaLnBrk="1" hangingPunct="1"/>
            <a:r>
              <a:rPr lang="en-US" altLang="ja-JP" sz="2400" dirty="0">
                <a:solidFill>
                  <a:srgbClr val="000000"/>
                </a:solidFill>
                <a:sym typeface="Wingdings" pitchFamily="2" charset="2"/>
              </a:rPr>
              <a:t></a:t>
            </a:r>
            <a:r>
              <a:rPr lang="en-US" altLang="ja-JP" sz="2400" dirty="0">
                <a:solidFill>
                  <a:srgbClr val="000000"/>
                </a:solidFill>
              </a:rPr>
              <a:t>it cannot be identified as a </a:t>
            </a:r>
            <a:r>
              <a:rPr lang="en-US" altLang="ja-JP" sz="2400" dirty="0" err="1">
                <a:solidFill>
                  <a:srgbClr val="000000"/>
                </a:solidFill>
              </a:rPr>
              <a:t>muon</a:t>
            </a:r>
            <a:r>
              <a:rPr lang="en-US" altLang="ja-JP" sz="2400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74757" name="テキスト ボックス 1"/>
          <p:cNvSpPr txBox="1">
            <a:spLocks noChangeArrowheads="1"/>
          </p:cNvSpPr>
          <p:nvPr/>
        </p:nvSpPr>
        <p:spPr bwMode="auto">
          <a:xfrm>
            <a:off x="1073150" y="227013"/>
            <a:ext cx="1677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rgbClr val="000000"/>
                </a:solidFill>
              </a:rPr>
              <a:t>Primary particle</a:t>
            </a: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4758" name="テキスト ボックス 3"/>
          <p:cNvSpPr txBox="1">
            <a:spLocks noChangeArrowheads="1"/>
          </p:cNvSpPr>
          <p:nvPr/>
        </p:nvSpPr>
        <p:spPr bwMode="auto">
          <a:xfrm>
            <a:off x="1073150" y="4375150"/>
            <a:ext cx="4821238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800">
                <a:solidFill>
                  <a:srgbClr val="000000"/>
                </a:solidFill>
              </a:rPr>
              <a:t>the primary particle is a hadron</a:t>
            </a:r>
            <a:endParaRPr lang="ja-JP" altLang="en-US" sz="2800">
              <a:solidFill>
                <a:srgbClr val="000000"/>
              </a:solidFill>
            </a:endParaRPr>
          </a:p>
        </p:txBody>
      </p:sp>
      <p:pic>
        <p:nvPicPr>
          <p:cNvPr id="747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576263"/>
            <a:ext cx="7092950" cy="398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線コネクタ 4"/>
          <p:cNvCxnSpPr/>
          <p:nvPr/>
        </p:nvCxnSpPr>
        <p:spPr>
          <a:xfrm>
            <a:off x="-1476375" y="1628775"/>
            <a:ext cx="215900" cy="2159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 flipV="1">
            <a:off x="-1476375" y="1628775"/>
            <a:ext cx="215900" cy="2159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4762" name="テキスト ボックス 9"/>
          <p:cNvSpPr txBox="1">
            <a:spLocks noChangeArrowheads="1"/>
          </p:cNvSpPr>
          <p:nvPr/>
        </p:nvSpPr>
        <p:spPr bwMode="auto">
          <a:xfrm>
            <a:off x="1579563" y="981075"/>
            <a:ext cx="663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rgbClr val="000000"/>
                </a:solidFill>
              </a:rPr>
              <a:t>TThit</a:t>
            </a:r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6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355725"/>
            <a:ext cx="39751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79" name="Picture 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25" y="4286250"/>
            <a:ext cx="4167188" cy="209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8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552825"/>
            <a:ext cx="5583237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81" name="Picture 2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05375" y="774700"/>
            <a:ext cx="4222750" cy="26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782" name="テキスト ボックス 7"/>
          <p:cNvSpPr txBox="1">
            <a:spLocks noChangeArrowheads="1"/>
          </p:cNvSpPr>
          <p:nvPr/>
        </p:nvSpPr>
        <p:spPr bwMode="auto">
          <a:xfrm>
            <a:off x="0" y="44624"/>
            <a:ext cx="92535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 dirty="0" smtClean="0">
                <a:solidFill>
                  <a:srgbClr val="000000"/>
                </a:solidFill>
              </a:rPr>
              <a:t>The </a:t>
            </a:r>
            <a:r>
              <a:rPr lang="en-US" altLang="ja-JP" sz="2400" dirty="0">
                <a:solidFill>
                  <a:srgbClr val="000000"/>
                </a:solidFill>
              </a:rPr>
              <a:t>track entered the brick </a:t>
            </a:r>
            <a:r>
              <a:rPr lang="en-US" altLang="ja-JP" sz="2400" dirty="0" smtClean="0">
                <a:solidFill>
                  <a:srgbClr val="000000"/>
                </a:solidFill>
              </a:rPr>
              <a:t>from </a:t>
            </a:r>
            <a:r>
              <a:rPr lang="en-US" altLang="ja-JP" sz="2400" dirty="0">
                <a:solidFill>
                  <a:srgbClr val="000000"/>
                </a:solidFill>
              </a:rPr>
              <a:t>27</a:t>
            </a:r>
            <a:r>
              <a:rPr lang="en-US" altLang="ja-JP" sz="2400" baseline="30000" dirty="0">
                <a:solidFill>
                  <a:srgbClr val="000000"/>
                </a:solidFill>
              </a:rPr>
              <a:t>th</a:t>
            </a:r>
            <a:r>
              <a:rPr lang="en-US" altLang="ja-JP" sz="2400" dirty="0">
                <a:solidFill>
                  <a:srgbClr val="000000"/>
                </a:solidFill>
              </a:rPr>
              <a:t>  </a:t>
            </a:r>
            <a:r>
              <a:rPr lang="en-US" altLang="ja-JP" sz="2400" dirty="0" smtClean="0">
                <a:solidFill>
                  <a:srgbClr val="000000"/>
                </a:solidFill>
              </a:rPr>
              <a:t>film, 60micron </a:t>
            </a:r>
            <a:r>
              <a:rPr lang="en-US" altLang="ja-JP" sz="2400" dirty="0">
                <a:solidFill>
                  <a:srgbClr val="000000"/>
                </a:solidFill>
              </a:rPr>
              <a:t>from the  </a:t>
            </a:r>
            <a:r>
              <a:rPr lang="en-US" altLang="ja-JP" sz="2400" dirty="0" smtClean="0">
                <a:solidFill>
                  <a:srgbClr val="000000"/>
                </a:solidFill>
              </a:rPr>
              <a:t>edge.</a:t>
            </a:r>
            <a:endParaRPr lang="en-US" altLang="ja-JP" sz="2400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ja-JP" sz="2400" dirty="0" smtClean="0">
                <a:solidFill>
                  <a:srgbClr val="000000"/>
                </a:solidFill>
              </a:rPr>
              <a:t>And, interacted </a:t>
            </a:r>
            <a:r>
              <a:rPr lang="en-US" altLang="ja-JP" sz="2400" dirty="0">
                <a:solidFill>
                  <a:srgbClr val="000000"/>
                </a:solidFill>
              </a:rPr>
              <a:t>after crossing 18 emulsion films without visible  charged particles</a:t>
            </a:r>
            <a:endParaRPr lang="en-US" altLang="ja-JP" sz="2000" dirty="0">
              <a:solidFill>
                <a:srgbClr val="000000"/>
              </a:solidFill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4627563" y="1903413"/>
            <a:ext cx="0" cy="5048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84" name="テキスト ボックス 8"/>
          <p:cNvSpPr txBox="1">
            <a:spLocks noChangeArrowheads="1"/>
          </p:cNvSpPr>
          <p:nvPr/>
        </p:nvSpPr>
        <p:spPr bwMode="auto">
          <a:xfrm>
            <a:off x="4627563" y="1916113"/>
            <a:ext cx="698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rgbClr val="000000"/>
                </a:solidFill>
              </a:rPr>
              <a:t>~7cm</a:t>
            </a:r>
            <a:endParaRPr lang="ja-JP" altLang="en-US">
              <a:solidFill>
                <a:srgbClr val="000000"/>
              </a:solidFill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1071563" y="3692525"/>
            <a:ext cx="0" cy="12192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86" name="正方形/長方形 13"/>
          <p:cNvSpPr>
            <a:spLocks noChangeArrowheads="1"/>
          </p:cNvSpPr>
          <p:nvPr/>
        </p:nvSpPr>
        <p:spPr bwMode="auto">
          <a:xfrm>
            <a:off x="5449888" y="4916488"/>
            <a:ext cx="410881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</a:rPr>
              <a:t> cross checked </a:t>
            </a:r>
            <a:r>
              <a:rPr lang="en-US" altLang="ja-JP" dirty="0" smtClean="0">
                <a:solidFill>
                  <a:srgbClr val="000000"/>
                </a:solidFill>
              </a:rPr>
              <a:t>by </a:t>
            </a:r>
            <a:r>
              <a:rPr lang="en-US" altLang="ja-JP" dirty="0">
                <a:solidFill>
                  <a:srgbClr val="000000"/>
                </a:solidFill>
              </a:rPr>
              <a:t>4 </a:t>
            </a:r>
            <a:r>
              <a:rPr lang="en-US" altLang="ja-JP" dirty="0" smtClean="0">
                <a:solidFill>
                  <a:srgbClr val="000000"/>
                </a:solidFill>
              </a:rPr>
              <a:t>downstream CSs </a:t>
            </a:r>
            <a:endParaRPr lang="en-US" altLang="ja-JP" dirty="0">
              <a:solidFill>
                <a:srgbClr val="000000"/>
              </a:solidFill>
            </a:endParaRPr>
          </a:p>
          <a:p>
            <a:r>
              <a:rPr lang="en-US" altLang="ja-JP" dirty="0">
                <a:solidFill>
                  <a:srgbClr val="000000"/>
                </a:solidFill>
              </a:rPr>
              <a:t>possibility  of Inefficiency by emulsion</a:t>
            </a:r>
          </a:p>
          <a:p>
            <a:r>
              <a:rPr lang="en-US" altLang="ja-JP" dirty="0">
                <a:solidFill>
                  <a:srgbClr val="000000"/>
                </a:solidFill>
              </a:rPr>
              <a:t>(2.7*10^-8 ) * 1.25*10^-3 </a:t>
            </a:r>
          </a:p>
          <a:p>
            <a:r>
              <a:rPr lang="en-US" altLang="ja-JP" dirty="0">
                <a:solidFill>
                  <a:srgbClr val="000000"/>
                </a:solidFill>
              </a:rPr>
              <a:t>~10^-11</a:t>
            </a:r>
          </a:p>
        </p:txBody>
      </p:sp>
      <p:sp>
        <p:nvSpPr>
          <p:cNvPr id="75787" name="テキスト ボックス 14"/>
          <p:cNvSpPr txBox="1">
            <a:spLocks noChangeArrowheads="1"/>
          </p:cNvSpPr>
          <p:nvPr/>
        </p:nvSpPr>
        <p:spPr bwMode="auto">
          <a:xfrm>
            <a:off x="128588" y="1114896"/>
            <a:ext cx="1885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rgbClr val="000000"/>
                </a:solidFill>
              </a:rPr>
              <a:t>another timing CR</a:t>
            </a:r>
            <a:endParaRPr lang="ja-JP" altLang="en-US">
              <a:solidFill>
                <a:srgbClr val="000000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>
          <a:xfrm>
            <a:off x="2274888" y="2565400"/>
            <a:ext cx="215900" cy="2159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V="1">
            <a:off x="2274888" y="2565400"/>
            <a:ext cx="215900" cy="2159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2490788" y="2547938"/>
            <a:ext cx="215900" cy="2159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V="1">
            <a:off x="2490788" y="2547938"/>
            <a:ext cx="215900" cy="2159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579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13" y="2428875"/>
            <a:ext cx="2444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93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382838"/>
            <a:ext cx="2444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94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2489200"/>
            <a:ext cx="2444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95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5" y="2366963"/>
            <a:ext cx="2444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96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2305050"/>
            <a:ext cx="2444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97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325" y="2286000"/>
            <a:ext cx="2444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798" name="テキスト ボックス 24"/>
          <p:cNvSpPr txBox="1">
            <a:spLocks noChangeArrowheads="1"/>
          </p:cNvSpPr>
          <p:nvPr/>
        </p:nvSpPr>
        <p:spPr bwMode="auto">
          <a:xfrm>
            <a:off x="644525" y="3203128"/>
            <a:ext cx="1647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rgbClr val="000000"/>
                </a:solidFill>
              </a:rPr>
              <a:t>primary hadron</a:t>
            </a:r>
            <a:endParaRPr lang="ja-JP" altLang="en-US">
              <a:solidFill>
                <a:srgbClr val="000000"/>
              </a:solidFill>
            </a:endParaRPr>
          </a:p>
        </p:txBody>
      </p:sp>
      <p:cxnSp>
        <p:nvCxnSpPr>
          <p:cNvPr id="27" name="直線矢印コネクタ 26"/>
          <p:cNvCxnSpPr/>
          <p:nvPr/>
        </p:nvCxnSpPr>
        <p:spPr>
          <a:xfrm flipH="1" flipV="1">
            <a:off x="2147888" y="2763838"/>
            <a:ext cx="288925" cy="257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800" name="テキスト ボックス 29"/>
          <p:cNvSpPr txBox="1">
            <a:spLocks noChangeArrowheads="1"/>
          </p:cNvSpPr>
          <p:nvPr/>
        </p:nvSpPr>
        <p:spPr bwMode="auto">
          <a:xfrm>
            <a:off x="2325688" y="2921000"/>
            <a:ext cx="1560512" cy="3683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>
                <a:solidFill>
                  <a:srgbClr val="000000"/>
                </a:solidFill>
              </a:rPr>
              <a:t>Stopping point</a:t>
            </a:r>
            <a:endParaRPr lang="ja-JP" altLang="en-US" dirty="0">
              <a:solidFill>
                <a:srgbClr val="000000"/>
              </a:solidFill>
            </a:endParaRPr>
          </a:p>
        </p:txBody>
      </p:sp>
      <p:pic>
        <p:nvPicPr>
          <p:cNvPr id="75801" name="Picture 2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2036763"/>
            <a:ext cx="26289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802" name="Picture 2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0" y="2046288"/>
            <a:ext cx="2628900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直線矢印コネクタ 2"/>
          <p:cNvCxnSpPr/>
          <p:nvPr/>
        </p:nvCxnSpPr>
        <p:spPr>
          <a:xfrm flipH="1" flipV="1">
            <a:off x="4281642" y="2436018"/>
            <a:ext cx="836612" cy="258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804" name="テキスト ボックス 6"/>
          <p:cNvSpPr txBox="1">
            <a:spLocks noChangeArrowheads="1"/>
          </p:cNvSpPr>
          <p:nvPr/>
        </p:nvSpPr>
        <p:spPr bwMode="auto">
          <a:xfrm>
            <a:off x="4976813" y="2662831"/>
            <a:ext cx="40361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 dirty="0">
                <a:solidFill>
                  <a:srgbClr val="000000"/>
                </a:solidFill>
              </a:rPr>
              <a:t>no track in </a:t>
            </a:r>
            <a:r>
              <a:rPr lang="en-US" altLang="ja-JP" sz="2400" dirty="0" smtClean="0">
                <a:solidFill>
                  <a:srgbClr val="000000"/>
                </a:solidFill>
              </a:rPr>
              <a:t>8 downstream</a:t>
            </a:r>
            <a:r>
              <a:rPr lang="ja-JP" altLang="en-US" sz="2400" dirty="0" smtClean="0">
                <a:solidFill>
                  <a:srgbClr val="000000"/>
                </a:solidFill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</a:rPr>
              <a:t>films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sp>
        <p:nvSpPr>
          <p:cNvPr id="75805" name="テキスト ボックス 1"/>
          <p:cNvSpPr txBox="1">
            <a:spLocks noChangeArrowheads="1"/>
          </p:cNvSpPr>
          <p:nvPr/>
        </p:nvSpPr>
        <p:spPr bwMode="auto">
          <a:xfrm>
            <a:off x="1120775" y="3694113"/>
            <a:ext cx="1266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rgbClr val="000000"/>
                </a:solidFill>
              </a:rPr>
              <a:t>In this brick</a:t>
            </a:r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42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8" y="1350963"/>
            <a:ext cx="7567612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-36512" y="44624"/>
            <a:ext cx="8507413" cy="205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40" rIns="90000" bIns="45000"/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kumimoji="0" lang="en-US" sz="3200" b="1" dirty="0" smtClean="0">
                <a:solidFill>
                  <a:srgbClr val="000000"/>
                </a:solidFill>
                <a:latin typeface="Calibri" pitchFamily="34" charset="0"/>
                <a:cs typeface="Times New Roman"/>
              </a:rPr>
              <a:t>Negative </a:t>
            </a:r>
            <a:r>
              <a:rPr kumimoji="0" lang="en-US" sz="3200" b="1" dirty="0" err="1">
                <a:solidFill>
                  <a:srgbClr val="000000"/>
                </a:solidFill>
                <a:latin typeface="Calibri" pitchFamily="34" charset="0"/>
                <a:cs typeface="Times New Roman"/>
              </a:rPr>
              <a:t>muon</a:t>
            </a:r>
            <a:r>
              <a:rPr kumimoji="0" lang="en-US" sz="3200" b="1" dirty="0">
                <a:solidFill>
                  <a:srgbClr val="000000"/>
                </a:solidFill>
                <a:latin typeface="Calibri" pitchFamily="34" charset="0"/>
                <a:cs typeface="Times New Roman"/>
              </a:rPr>
              <a:t> </a:t>
            </a:r>
            <a:r>
              <a:rPr kumimoji="0" lang="en-US" sz="3200" b="1" dirty="0" smtClean="0">
                <a:solidFill>
                  <a:srgbClr val="000000"/>
                </a:solidFill>
                <a:latin typeface="Calibri" pitchFamily="34" charset="0"/>
                <a:cs typeface="Times New Roman"/>
              </a:rPr>
              <a:t>charge</a:t>
            </a:r>
            <a:r>
              <a:rPr kumimoji="0" lang="ja-JP" altLang="en-US" sz="3200" b="1" dirty="0" smtClean="0">
                <a:solidFill>
                  <a:srgbClr val="000000"/>
                </a:solidFill>
                <a:latin typeface="Calibri" pitchFamily="34" charset="0"/>
                <a:cs typeface="Times New Roman"/>
              </a:rPr>
              <a:t>　</a:t>
            </a:r>
            <a:r>
              <a:rPr kumimoji="0" lang="en-US" altLang="ja-JP" sz="3200" b="1" dirty="0" smtClean="0">
                <a:solidFill>
                  <a:srgbClr val="000000"/>
                </a:solidFill>
                <a:latin typeface="Calibri" pitchFamily="34" charset="0"/>
                <a:cs typeface="Times New Roman"/>
              </a:rPr>
              <a:t>(hybrid detector </a:t>
            </a:r>
            <a:r>
              <a:rPr kumimoji="0" lang="en-US" altLang="ja-JP" sz="3200" b="1" dirty="0" err="1" smtClean="0">
                <a:solidFill>
                  <a:srgbClr val="000000"/>
                </a:solidFill>
                <a:latin typeface="Calibri" pitchFamily="34" charset="0"/>
                <a:cs typeface="Times New Roman"/>
              </a:rPr>
              <a:t>Pid</a:t>
            </a:r>
            <a:r>
              <a:rPr kumimoji="0" lang="en-US" sz="3200" b="1" dirty="0" smtClean="0">
                <a:solidFill>
                  <a:srgbClr val="000000"/>
                </a:solidFill>
                <a:latin typeface="Calibri" pitchFamily="34" charset="0"/>
                <a:cs typeface="Times New Roman"/>
              </a:rPr>
              <a:t>)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kumimoji="0" lang="en-US" sz="3200" b="1" dirty="0" smtClean="0">
                <a:solidFill>
                  <a:srgbClr val="000000"/>
                </a:solidFill>
                <a:latin typeface="Calibri" pitchFamily="34" charset="0"/>
                <a:cs typeface="Times New Roman"/>
              </a:rPr>
              <a:t>  </a:t>
            </a:r>
            <a:r>
              <a:rPr kumimoji="0" lang="en-US" sz="3200" b="1" dirty="0">
                <a:solidFill>
                  <a:srgbClr val="000000"/>
                </a:solidFill>
                <a:latin typeface="Calibri" pitchFamily="34" charset="0"/>
                <a:cs typeface="Times New Roman"/>
              </a:rPr>
              <a:t>from  track curvature  </a:t>
            </a:r>
            <a:r>
              <a:rPr kumimoji="0" lang="en-US" sz="3200" b="1" dirty="0" smtClean="0">
                <a:solidFill>
                  <a:srgbClr val="000000"/>
                </a:solidFill>
                <a:latin typeface="Calibri" pitchFamily="34" charset="0"/>
                <a:cs typeface="Times New Roman"/>
              </a:rPr>
              <a:t> in </a:t>
            </a:r>
            <a:r>
              <a:rPr kumimoji="0" lang="en-US" sz="3200" b="1" dirty="0">
                <a:solidFill>
                  <a:srgbClr val="000000"/>
                </a:solidFill>
                <a:latin typeface="Calibri" pitchFamily="34" charset="0"/>
                <a:cs typeface="Times New Roman"/>
              </a:rPr>
              <a:t>the spectrometer (RPC hits)</a:t>
            </a:r>
            <a:endParaRPr kumimoji="0" lang="en-US" sz="3200" b="1" dirty="0" smtClean="0">
              <a:solidFill>
                <a:srgbClr val="000000"/>
              </a:solidFill>
              <a:latin typeface="Calibri" pitchFamily="34" charset="0"/>
              <a:cs typeface="Times New Roman"/>
            </a:endParaRPr>
          </a:p>
        </p:txBody>
      </p:sp>
      <p:grpSp>
        <p:nvGrpSpPr>
          <p:cNvPr id="73732" name="Group 13"/>
          <p:cNvGrpSpPr>
            <a:grpSpLocks/>
          </p:cNvGrpSpPr>
          <p:nvPr/>
        </p:nvGrpSpPr>
        <p:grpSpPr bwMode="auto">
          <a:xfrm>
            <a:off x="5546725" y="3308350"/>
            <a:ext cx="336550" cy="366713"/>
            <a:chOff x="5242" y="2296"/>
            <a:chExt cx="212" cy="231"/>
          </a:xfrm>
        </p:grpSpPr>
        <p:sp>
          <p:nvSpPr>
            <p:cNvPr id="2054" name="Oval 6"/>
            <p:cNvSpPr>
              <a:spLocks noChangeArrowheads="1"/>
            </p:cNvSpPr>
            <p:nvPr/>
          </p:nvSpPr>
          <p:spPr bwMode="auto">
            <a:xfrm>
              <a:off x="5281" y="2341"/>
              <a:ext cx="136" cy="13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>
                <a:defRPr/>
              </a:pPr>
              <a:endParaRPr kumimoji="0" lang="it-IT">
                <a:solidFill>
                  <a:prstClr val="black"/>
                </a:solidFill>
              </a:endParaRPr>
            </a:p>
          </p:txBody>
        </p:sp>
        <p:sp>
          <p:nvSpPr>
            <p:cNvPr id="2055" name="Text Box 7"/>
            <p:cNvSpPr txBox="1">
              <a:spLocks noChangeArrowheads="1"/>
            </p:cNvSpPr>
            <p:nvPr/>
          </p:nvSpPr>
          <p:spPr bwMode="auto">
            <a:xfrm>
              <a:off x="5242" y="2296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457200">
                <a:defRPr/>
              </a:pPr>
              <a:r>
                <a:rPr kumimoji="0" lang="it-IT">
                  <a:solidFill>
                    <a:prstClr val="black"/>
                  </a:solidFill>
                </a:rPr>
                <a:t>X</a:t>
              </a:r>
            </a:p>
          </p:txBody>
        </p:sp>
      </p:grp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5784850" y="345916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kumimoji="0" lang="it-IT">
                <a:solidFill>
                  <a:prstClr val="black"/>
                </a:solidFill>
              </a:rPr>
              <a:t>B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1063625" y="2981325"/>
            <a:ext cx="19415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kumimoji="0" lang="it-IT" dirty="0">
                <a:solidFill>
                  <a:srgbClr val="006600"/>
                </a:solidFill>
              </a:rPr>
              <a:t>Target Tracker hits</a:t>
            </a:r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 flipH="1" flipV="1">
            <a:off x="1873250" y="2451100"/>
            <a:ext cx="144463" cy="503238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457200">
              <a:defRPr/>
            </a:pPr>
            <a:endParaRPr kumimoji="0" lang="it-IT">
              <a:solidFill>
                <a:prstClr val="black"/>
              </a:solidFill>
            </a:endParaRP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4538663" y="4997450"/>
            <a:ext cx="9461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kumimoji="0" lang="it-IT">
                <a:solidFill>
                  <a:srgbClr val="006600"/>
                </a:solidFill>
              </a:rPr>
              <a:t>RPC hits</a:t>
            </a:r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 flipV="1">
            <a:off x="5402263" y="4827588"/>
            <a:ext cx="576262" cy="358775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457200">
              <a:defRPr/>
            </a:pPr>
            <a:endParaRPr kumimoji="0" lang="it-IT">
              <a:solidFill>
                <a:prstClr val="black"/>
              </a:solidFill>
            </a:endParaRPr>
          </a:p>
        </p:txBody>
      </p:sp>
      <p:sp>
        <p:nvSpPr>
          <p:cNvPr id="73742" name="Segnaposto numero diapositiva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07200" y="60261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fld id="{F9BDF440-3736-4A61-BAA3-C0CDD7B615E4}" type="slidenum">
              <a:rPr lang="it-IT" altLang="ja-JP" smtClean="0">
                <a:solidFill>
                  <a:srgbClr val="898989"/>
                </a:solidFill>
              </a:rPr>
              <a:pPr eaLnBrk="1" hangingPunct="1"/>
              <a:t>32</a:t>
            </a:fld>
            <a:endParaRPr lang="it-IT" altLang="ja-JP" dirty="0" smtClean="0">
              <a:solidFill>
                <a:srgbClr val="898989"/>
              </a:solidFill>
            </a:endParaRPr>
          </a:p>
        </p:txBody>
      </p:sp>
      <p:sp>
        <p:nvSpPr>
          <p:cNvPr id="73743" name="テキスト ボックス 1"/>
          <p:cNvSpPr txBox="1">
            <a:spLocks noChangeArrowheads="1"/>
          </p:cNvSpPr>
          <p:nvPr/>
        </p:nvSpPr>
        <p:spPr bwMode="auto">
          <a:xfrm>
            <a:off x="3500438" y="1916113"/>
            <a:ext cx="565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5400">
                <a:solidFill>
                  <a:srgbClr val="000000"/>
                </a:solidFill>
              </a:rPr>
              <a:t>μ</a:t>
            </a:r>
            <a:endParaRPr lang="ja-JP" altLang="en-US" sz="5400">
              <a:solidFill>
                <a:srgbClr val="000000"/>
              </a:solidFill>
            </a:endParaRPr>
          </a:p>
        </p:txBody>
      </p:sp>
      <p:sp>
        <p:nvSpPr>
          <p:cNvPr id="73744" name="テキスト ボックス 2"/>
          <p:cNvSpPr txBox="1">
            <a:spLocks noChangeArrowheads="1"/>
          </p:cNvSpPr>
          <p:nvPr/>
        </p:nvSpPr>
        <p:spPr bwMode="auto">
          <a:xfrm>
            <a:off x="3844925" y="1622425"/>
            <a:ext cx="4429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6600">
                <a:solidFill>
                  <a:srgbClr val="00B050"/>
                </a:solidFill>
              </a:rPr>
              <a:t>-</a:t>
            </a:r>
            <a:endParaRPr lang="ja-JP" altLang="en-US" sz="6600">
              <a:solidFill>
                <a:srgbClr val="00B050"/>
              </a:solidFill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7091858" y="3717032"/>
            <a:ext cx="2952750" cy="147732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 smtClean="0">
                <a:solidFill>
                  <a:srgbClr val="000000"/>
                </a:solidFill>
              </a:rPr>
              <a:t>Spectrometer 4hits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 smtClean="0">
                <a:solidFill>
                  <a:srgbClr val="000000"/>
                </a:solidFill>
              </a:rPr>
              <a:t>curvature radius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 smtClean="0">
                <a:solidFill>
                  <a:srgbClr val="000000"/>
                </a:solidFill>
              </a:rPr>
              <a:t> ~ 85cm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 err="1" smtClean="0">
                <a:solidFill>
                  <a:srgbClr val="FF0000"/>
                </a:solidFill>
              </a:rPr>
              <a:t>muon</a:t>
            </a:r>
            <a:r>
              <a:rPr lang="en-US" altLang="ja-JP" dirty="0" smtClean="0">
                <a:solidFill>
                  <a:srgbClr val="FF0000"/>
                </a:solidFill>
              </a:rPr>
              <a:t> charge is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 smtClean="0">
                <a:solidFill>
                  <a:srgbClr val="FF0000"/>
                </a:solidFill>
              </a:rPr>
              <a:t>Negative</a:t>
            </a:r>
            <a:r>
              <a:rPr lang="en-US" altLang="ja-JP" dirty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in 5.6 </a:t>
            </a:r>
            <a:r>
              <a:rPr lang="en-US" altLang="ja-JP" dirty="0" smtClean="0">
                <a:solidFill>
                  <a:srgbClr val="FF0000"/>
                </a:solidFill>
                <a:latin typeface="Symbol" pitchFamily="18" charset="2"/>
              </a:rPr>
              <a:t>s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83568" y="5589240"/>
            <a:ext cx="6306085" cy="12824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 smtClean="0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en-US" altLang="ja-JP" sz="8000" baseline="16000" dirty="0" smtClean="0">
                <a:solidFill>
                  <a:srgbClr val="FF0000"/>
                </a:solidFill>
                <a:latin typeface="Calibri" pitchFamily="34" charset="0"/>
              </a:rPr>
              <a:t>-</a:t>
            </a:r>
            <a:r>
              <a:rPr lang="en-US" altLang="ja-JP" sz="4400" baseline="300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ja-JP" sz="4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ja-JP" dirty="0" smtClean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      </a:t>
            </a:r>
            <a:r>
              <a:rPr lang="en-US" altLang="ja-JP" sz="2400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not a charm BG</a:t>
            </a:r>
            <a:r>
              <a:rPr lang="en-US" altLang="ja-JP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, </a:t>
            </a:r>
          </a:p>
          <a:p>
            <a:r>
              <a:rPr lang="en-US" altLang="ja-JP" dirty="0" smtClean="0">
                <a:solidFill>
                  <a:srgbClr val="000000"/>
                </a:solidFill>
                <a:latin typeface="Calibri" pitchFamily="34" charset="0"/>
              </a:rPr>
              <a:t>                             </a:t>
            </a:r>
            <a:r>
              <a:rPr lang="en-US" altLang="ja-JP" sz="2400" dirty="0" smtClean="0">
                <a:solidFill>
                  <a:srgbClr val="FF0000"/>
                </a:solidFill>
                <a:latin typeface="Calibri" pitchFamily="34" charset="0"/>
              </a:rPr>
              <a:t>appeared </a:t>
            </a:r>
            <a:r>
              <a:rPr lang="en-US" altLang="ja-JP" sz="2400" dirty="0" err="1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altLang="ja-JP" sz="2400" baseline="-25000" dirty="0" err="1" smtClean="0">
                <a:solidFill>
                  <a:srgbClr val="FF0000"/>
                </a:solidFill>
                <a:latin typeface="Symbol" pitchFamily="18" charset="2"/>
              </a:rPr>
              <a:t>t</a:t>
            </a:r>
            <a:r>
              <a:rPr lang="en-US" altLang="ja-JP" sz="2400" dirty="0" smtClean="0">
                <a:solidFill>
                  <a:srgbClr val="FF0000"/>
                </a:solidFill>
                <a:latin typeface="Calibri" pitchFamily="34" charset="0"/>
              </a:rPr>
              <a:t> was not an anti particle.</a:t>
            </a:r>
            <a:endParaRPr lang="ja-JP" altLang="en-US" sz="24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32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8035D287-582F-4823-A75C-5081F33D501E}" type="slidenum">
              <a:rPr lang="en-GB" altLang="ja-JP" smtClean="0">
                <a:solidFill>
                  <a:srgbClr val="FFFFFF"/>
                </a:solidFill>
              </a:rPr>
              <a:pPr eaLnBrk="1" hangingPunct="1"/>
              <a:t>33</a:t>
            </a:fld>
            <a:endParaRPr lang="en-GB" altLang="ja-JP" smtClean="0">
              <a:solidFill>
                <a:srgbClr val="FFFFFF"/>
              </a:solidFill>
            </a:endParaRPr>
          </a:p>
        </p:txBody>
      </p:sp>
      <p:grpSp>
        <p:nvGrpSpPr>
          <p:cNvPr id="238595" name="Group 94"/>
          <p:cNvGrpSpPr>
            <a:grpSpLocks/>
          </p:cNvGrpSpPr>
          <p:nvPr/>
        </p:nvGrpSpPr>
        <p:grpSpPr bwMode="auto">
          <a:xfrm>
            <a:off x="76200" y="620688"/>
            <a:ext cx="6521450" cy="3779837"/>
            <a:chOff x="836" y="432"/>
            <a:chExt cx="4108" cy="2381"/>
          </a:xfrm>
        </p:grpSpPr>
        <p:pic>
          <p:nvPicPr>
            <p:cNvPr id="238634" name="Picture 55" descr="prov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9" b="3101"/>
            <a:stretch>
              <a:fillRect/>
            </a:stretch>
          </p:blipFill>
          <p:spPr bwMode="auto">
            <a:xfrm>
              <a:off x="836" y="432"/>
              <a:ext cx="4108" cy="2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10" name="Text Box 93"/>
            <p:cNvSpPr txBox="1">
              <a:spLocks noChangeArrowheads="1"/>
            </p:cNvSpPr>
            <p:nvPr/>
          </p:nvSpPr>
          <p:spPr bwMode="auto">
            <a:xfrm>
              <a:off x="1707" y="2312"/>
              <a:ext cx="1392" cy="173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lbertus Extra Bold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lbertus Extra Bold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lbertus Extra Bold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lbertus Extra Bold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lbertus Extra Bol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bertus Extra Bol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bertus Extra Bol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bertus Extra Bol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bertus Extra Bold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kumimoji="0" lang="en-US" sz="1200" b="1">
                  <a:solidFill>
                    <a:srgbClr val="CC0000"/>
                  </a:solidFill>
                  <a:latin typeface="Helvetica" pitchFamily="34" charset="0"/>
                </a:rPr>
                <a:t>Decay vertex: </a:t>
              </a:r>
              <a:r>
                <a:rPr kumimoji="0" lang="en-US" sz="1200" b="1">
                  <a:solidFill>
                    <a:srgbClr val="CC0000"/>
                  </a:solidFill>
                  <a:latin typeface="Helvetica" pitchFamily="34" charset="0"/>
                  <a:sym typeface="Symbol" pitchFamily="18" charset="2"/>
                </a:rPr>
                <a:t></a:t>
              </a:r>
              <a:r>
                <a:rPr kumimoji="0" lang="en-US" sz="1200" b="1" baseline="30000">
                  <a:solidFill>
                    <a:srgbClr val="CC0000"/>
                  </a:solidFill>
                  <a:latin typeface="Helvetica" pitchFamily="34" charset="0"/>
                  <a:sym typeface="Symbol" pitchFamily="18" charset="2"/>
                </a:rPr>
                <a:t>-</a:t>
              </a:r>
              <a:r>
                <a:rPr kumimoji="0" lang="en-US" sz="1200" b="1">
                  <a:solidFill>
                    <a:srgbClr val="CC0000"/>
                  </a:solidFill>
                  <a:latin typeface="Helvetica" pitchFamily="34" charset="0"/>
                  <a:sym typeface="Symbol" pitchFamily="18" charset="2"/>
                </a:rPr>
                <a:t> h </a:t>
              </a:r>
              <a:r>
                <a:rPr kumimoji="0" lang="en-US" sz="1200" b="1" baseline="30000">
                  <a:solidFill>
                    <a:srgbClr val="CC0000"/>
                  </a:solidFill>
                  <a:latin typeface="Helvetica" pitchFamily="34" charset="0"/>
                  <a:sym typeface="Symbol" pitchFamily="18" charset="2"/>
                </a:rPr>
                <a:t>0 </a:t>
              </a:r>
              <a:r>
                <a:rPr kumimoji="0" lang="en-US" sz="1200" b="1">
                  <a:solidFill>
                    <a:srgbClr val="CC0000"/>
                  </a:solidFill>
                  <a:latin typeface="Helvetica" pitchFamily="34" charset="0"/>
                  <a:sym typeface="Symbol" pitchFamily="18" charset="2"/>
                </a:rPr>
                <a:t></a:t>
              </a:r>
              <a:r>
                <a:rPr kumimoji="0" lang="en-US" sz="1200" b="1" baseline="-25000">
                  <a:solidFill>
                    <a:srgbClr val="CC0000"/>
                  </a:solidFill>
                  <a:latin typeface="Helvetica" pitchFamily="34" charset="0"/>
                  <a:sym typeface="Symbol" pitchFamily="18" charset="2"/>
                </a:rPr>
                <a:t></a:t>
              </a:r>
              <a:r>
                <a:rPr kumimoji="0" lang="en-US" sz="1200" b="1">
                  <a:solidFill>
                    <a:srgbClr val="CC0000"/>
                  </a:solidFill>
                  <a:latin typeface="Helvetica" pitchFamily="34" charset="0"/>
                </a:rPr>
                <a:t> </a:t>
              </a:r>
              <a:endParaRPr kumimoji="0" lang="en-US" sz="1200" b="1">
                <a:solidFill>
                  <a:srgbClr val="3333CC"/>
                </a:solidFill>
                <a:latin typeface="Helvetica" pitchFamily="34" charset="0"/>
                <a:sym typeface="Symbol" pitchFamily="18" charset="2"/>
              </a:endParaRPr>
            </a:p>
          </p:txBody>
        </p:sp>
      </p:grpSp>
      <p:sp>
        <p:nvSpPr>
          <p:cNvPr id="238596" name="Text Box 51"/>
          <p:cNvSpPr txBox="1">
            <a:spLocks noChangeArrowheads="1"/>
          </p:cNvSpPr>
          <p:nvPr/>
        </p:nvSpPr>
        <p:spPr bwMode="auto">
          <a:xfrm>
            <a:off x="2351088" y="609600"/>
            <a:ext cx="2286000" cy="400050"/>
          </a:xfrm>
          <a:prstGeom prst="rect">
            <a:avLst/>
          </a:prstGeom>
          <a:solidFill>
            <a:srgbClr val="FFFF99">
              <a:alpha val="7686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kumimoji="0" lang="it-IT" altLang="ja-JP" sz="2000" b="1" dirty="0">
                <a:solidFill>
                  <a:srgbClr val="CC0000"/>
                </a:solidFill>
                <a:latin typeface="Helvetica" pitchFamily="34" charset="0"/>
              </a:rPr>
              <a:t>First </a:t>
            </a:r>
            <a:r>
              <a:rPr kumimoji="0" lang="it-IT" altLang="ja-JP" sz="2000" b="1" dirty="0">
                <a:solidFill>
                  <a:srgbClr val="CC0000"/>
                </a:solidFill>
                <a:latin typeface="Helvetica" pitchFamily="34" charset="0"/>
                <a:sym typeface="Symbol" pitchFamily="18" charset="2"/>
              </a:rPr>
              <a:t></a:t>
            </a:r>
            <a:r>
              <a:rPr kumimoji="0" lang="it-IT" altLang="ja-JP" sz="2000" b="1" baseline="-25000" dirty="0">
                <a:solidFill>
                  <a:srgbClr val="CC0000"/>
                </a:solidFill>
                <a:latin typeface="Helvetica" pitchFamily="34" charset="0"/>
                <a:sym typeface="Symbol" pitchFamily="18" charset="2"/>
              </a:rPr>
              <a:t></a:t>
            </a:r>
            <a:r>
              <a:rPr kumimoji="0" lang="it-IT" altLang="ja-JP" sz="2000" b="1" dirty="0">
                <a:solidFill>
                  <a:srgbClr val="CC0000"/>
                </a:solidFill>
                <a:latin typeface="Helvetica" pitchFamily="34" charset="0"/>
                <a:sym typeface="Symbol" pitchFamily="18" charset="2"/>
              </a:rPr>
              <a:t> candidate</a:t>
            </a:r>
            <a:endParaRPr kumimoji="0" lang="it-IT" altLang="ja-JP" sz="2000" b="1" dirty="0">
              <a:solidFill>
                <a:srgbClr val="3333CC"/>
              </a:solidFill>
              <a:latin typeface="Helvetica" pitchFamily="34" charset="0"/>
              <a:sym typeface="Symbol" pitchFamily="18" charset="2"/>
            </a:endParaRPr>
          </a:p>
        </p:txBody>
      </p:sp>
      <p:graphicFrame>
        <p:nvGraphicFramePr>
          <p:cNvPr id="39992" name="Group 56"/>
          <p:cNvGraphicFramePr>
            <a:graphicFrameLocks noGrp="1"/>
          </p:cNvGraphicFramePr>
          <p:nvPr/>
        </p:nvGraphicFramePr>
        <p:xfrm>
          <a:off x="5180013" y="4090988"/>
          <a:ext cx="3887787" cy="2243138"/>
        </p:xfrm>
        <a:graphic>
          <a:graphicData uri="http://schemas.openxmlformats.org/drawingml/2006/table">
            <a:tbl>
              <a:tblPr/>
              <a:tblGrid>
                <a:gridCol w="1252537"/>
                <a:gridCol w="1295400"/>
                <a:gridCol w="1339850"/>
              </a:tblGrid>
              <a:tr h="3190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VARIABLE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AVERAGE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Selection criteria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kink (mrad)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41 ± 2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&gt;20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decay length (</a:t>
                      </a:r>
                      <a:r>
                        <a:rPr kumimoji="0" lang="en-GB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Arial" charset="0"/>
                          <a:cs typeface="Symbol" pitchFamily="18" charset="2"/>
                        </a:rPr>
                        <a:t>m</a:t>
                      </a:r>
                      <a:r>
                        <a:rPr kumimoji="0" lang="en-GB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m)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明朝" pitchFamily="49" charset="-128"/>
                        </a:rPr>
                        <a:t>1335 </a:t>
                      </a:r>
                      <a:r>
                        <a:rPr kumimoji="0" lang="en-GB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± 35</a:t>
                      </a:r>
                      <a:endParaRPr kumimoji="0" lang="en-GB" altLang="ja-JP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明朝" pitchFamily="49" charset="-128"/>
                      </a:endParaRP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明朝" pitchFamily="49" charset="-128"/>
                        </a:rPr>
                        <a:t>within 2 lead plates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P daughter (GeV/c)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明朝" pitchFamily="49" charset="-128"/>
                        </a:rPr>
                        <a:t>12 </a:t>
                      </a:r>
                      <a:r>
                        <a:rPr kumimoji="0" lang="en-GB" altLang="ja-JP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+6</a:t>
                      </a:r>
                      <a:r>
                        <a:rPr kumimoji="0" lang="en-GB" altLang="ja-JP" sz="1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-3</a:t>
                      </a:r>
                      <a:endParaRPr kumimoji="0" lang="en-GB" altLang="ja-JP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明朝" pitchFamily="49" charset="-128"/>
                      </a:endParaRP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明朝" pitchFamily="49" charset="-128"/>
                        </a:rPr>
                        <a:t>&gt;2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Pt (MeV/c)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明朝" pitchFamily="49" charset="-128"/>
                        </a:rPr>
                        <a:t>470 </a:t>
                      </a:r>
                      <a:r>
                        <a:rPr kumimoji="0" lang="en-GB" altLang="ja-JP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+230</a:t>
                      </a:r>
                      <a:r>
                        <a:rPr kumimoji="0" lang="en-GB" altLang="ja-JP" sz="1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-120</a:t>
                      </a:r>
                      <a:endParaRPr kumimoji="0" lang="en-GB" altLang="ja-JP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明朝" pitchFamily="49" charset="-128"/>
                      </a:endParaRP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明朝" pitchFamily="49" charset="-128"/>
                        </a:rPr>
                        <a:t>&gt;300  (</a:t>
                      </a:r>
                      <a:r>
                        <a:rPr kumimoji="0" lang="en-GB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ＭＳ 明朝" pitchFamily="49" charset="-128"/>
                        </a:rPr>
                        <a:t>g</a:t>
                      </a:r>
                      <a:r>
                        <a:rPr kumimoji="0" lang="en-GB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明朝" pitchFamily="49" charset="-128"/>
                        </a:rPr>
                        <a:t> attached)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missing Pt (MeV/c)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明朝" pitchFamily="49" charset="-128"/>
                        </a:rPr>
                        <a:t>570 </a:t>
                      </a:r>
                      <a:r>
                        <a:rPr kumimoji="0" lang="en-GB" altLang="ja-JP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+320</a:t>
                      </a:r>
                      <a:r>
                        <a:rPr kumimoji="0" lang="en-GB" altLang="ja-JP" sz="1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-170</a:t>
                      </a:r>
                      <a:endParaRPr kumimoji="0" lang="en-GB" altLang="ja-JP" sz="10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明朝" pitchFamily="49" charset="-128"/>
                      </a:endParaRP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明朝" pitchFamily="49" charset="-128"/>
                        </a:rPr>
                        <a:t>&lt;1000</a:t>
                      </a:r>
                      <a:endParaRPr kumimoji="0" lang="en-GB" altLang="ja-JP" sz="10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明朝" pitchFamily="49" charset="-128"/>
                      </a:endParaRP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ＭＳ Ｐゴシック" pitchFamily="34" charset="-128"/>
                          <a:sym typeface="Symbol" pitchFamily="18" charset="2"/>
                        </a:rPr>
                        <a:t></a:t>
                      </a:r>
                      <a:r>
                        <a:rPr kumimoji="0" lang="en-GB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 (deg)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明朝" pitchFamily="49" charset="-128"/>
                        </a:rPr>
                        <a:t>173 </a:t>
                      </a:r>
                      <a:r>
                        <a:rPr kumimoji="0" lang="en-GB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± 2</a:t>
                      </a:r>
                      <a:endParaRPr kumimoji="0" lang="en-GB" altLang="ja-JP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明朝" pitchFamily="49" charset="-128"/>
                      </a:endParaRP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明朝" pitchFamily="49" charset="-128"/>
                        </a:rPr>
                        <a:t>&gt;90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238632" name="Content Placeholder 10" descr="pt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730375"/>
            <a:ext cx="2320925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8633" name="Text Box 123"/>
          <p:cNvSpPr txBox="1">
            <a:spLocks noChangeArrowheads="1"/>
          </p:cNvSpPr>
          <p:nvPr/>
        </p:nvSpPr>
        <p:spPr bwMode="auto">
          <a:xfrm>
            <a:off x="76200" y="66675"/>
            <a:ext cx="3657600" cy="466725"/>
          </a:xfrm>
          <a:prstGeom prst="rect">
            <a:avLst/>
          </a:prstGeom>
          <a:solidFill>
            <a:srgbClr val="3333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kumimoji="0" lang="en-GB" altLang="ja-JP" sz="2400">
                <a:solidFill>
                  <a:srgbClr val="FFFFFF"/>
                </a:solidFill>
                <a:latin typeface="Tahoma" pitchFamily="34" charset="0"/>
                <a:sym typeface="Symbol" pitchFamily="18" charset="2"/>
              </a:rPr>
              <a:t></a:t>
            </a:r>
            <a:r>
              <a:rPr kumimoji="0" lang="en-GB" altLang="ja-JP" sz="2400" baseline="-25000">
                <a:solidFill>
                  <a:srgbClr val="FFFFFF"/>
                </a:solidFill>
                <a:latin typeface="Tahoma" pitchFamily="34" charset="0"/>
                <a:sym typeface="Symbol" pitchFamily="18" charset="2"/>
              </a:rPr>
              <a:t></a:t>
            </a:r>
            <a:r>
              <a:rPr kumimoji="0" lang="en-GB" altLang="ja-JP" sz="2400">
                <a:solidFill>
                  <a:srgbClr val="FFFFFF"/>
                </a:solidFill>
                <a:latin typeface="Tahoma" pitchFamily="34" charset="0"/>
                <a:sym typeface="Symbol" pitchFamily="18" charset="2"/>
              </a:rPr>
              <a:t>  </a:t>
            </a:r>
            <a:r>
              <a:rPr kumimoji="0" lang="en-GB" altLang="ja-JP" sz="2400" baseline="-25000">
                <a:solidFill>
                  <a:srgbClr val="FFFFFF"/>
                </a:solidFill>
                <a:latin typeface="Tahoma" pitchFamily="34" charset="0"/>
                <a:sym typeface="Symbol" pitchFamily="18" charset="2"/>
              </a:rPr>
              <a:t></a:t>
            </a:r>
            <a:r>
              <a:rPr kumimoji="0" lang="en-GB" altLang="ja-JP" sz="2400" b="1" i="1">
                <a:solidFill>
                  <a:srgbClr val="FFFFFF"/>
                </a:solidFill>
                <a:latin typeface="Tahoma" pitchFamily="34" charset="0"/>
                <a:sym typeface="Symbol" pitchFamily="18" charset="2"/>
              </a:rPr>
              <a:t> </a:t>
            </a:r>
            <a:r>
              <a:rPr kumimoji="0" lang="en-GB" altLang="ja-JP" sz="2400">
                <a:solidFill>
                  <a:srgbClr val="FFFFFF"/>
                </a:solidFill>
                <a:latin typeface="Tahoma" pitchFamily="34" charset="0"/>
              </a:rPr>
              <a:t>oscillation search</a:t>
            </a:r>
          </a:p>
        </p:txBody>
      </p:sp>
      <p:pic>
        <p:nvPicPr>
          <p:cNvPr id="11" name="Picture 9" descr="brick_1072693_Event9234119599_12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90355"/>
            <a:ext cx="4419600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75"/>
          <p:cNvSpPr>
            <a:spLocks noChangeArrowheads="1"/>
          </p:cNvSpPr>
          <p:nvPr/>
        </p:nvSpPr>
        <p:spPr bwMode="auto">
          <a:xfrm rot="-5400000">
            <a:off x="218307" y="4663429"/>
            <a:ext cx="1022350" cy="390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Aft>
                <a:spcPts val="600"/>
              </a:spcAft>
              <a:buFont typeface="Arial" charset="0"/>
              <a:buNone/>
            </a:pPr>
            <a:r>
              <a:rPr kumimoji="0" lang="en-US" altLang="ja-JP" sz="1400">
                <a:solidFill>
                  <a:srgbClr val="0000FF"/>
                </a:solidFill>
              </a:rPr>
              <a:t>top view</a:t>
            </a:r>
          </a:p>
        </p:txBody>
      </p:sp>
      <p:sp>
        <p:nvSpPr>
          <p:cNvPr id="13" name="Rectangle 76"/>
          <p:cNvSpPr>
            <a:spLocks noChangeArrowheads="1"/>
          </p:cNvSpPr>
          <p:nvPr/>
        </p:nvSpPr>
        <p:spPr bwMode="auto">
          <a:xfrm rot="-5400000">
            <a:off x="157188" y="5943748"/>
            <a:ext cx="1144588" cy="390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Aft>
                <a:spcPts val="600"/>
              </a:spcAft>
              <a:buFont typeface="Arial" charset="0"/>
              <a:buNone/>
            </a:pPr>
            <a:r>
              <a:rPr kumimoji="0" lang="en-US" altLang="ja-JP" sz="1400">
                <a:solidFill>
                  <a:srgbClr val="0000FF"/>
                </a:solidFill>
              </a:rPr>
              <a:t>side view</a:t>
            </a:r>
          </a:p>
        </p:txBody>
      </p:sp>
      <p:sp>
        <p:nvSpPr>
          <p:cNvPr id="14" name="TextBox 25"/>
          <p:cNvSpPr txBox="1">
            <a:spLocks noChangeArrowheads="1"/>
          </p:cNvSpPr>
          <p:nvPr/>
        </p:nvSpPr>
        <p:spPr bwMode="auto">
          <a:xfrm>
            <a:off x="1000944" y="4149080"/>
            <a:ext cx="3429000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0" hangingPunct="0"/>
            <a:r>
              <a:rPr lang="en-US" altLang="ja-JP" sz="1400">
                <a:solidFill>
                  <a:prstClr val="black"/>
                </a:solidFill>
              </a:rPr>
              <a:t>The viewer of scintillation Target Tracker</a:t>
            </a:r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15" name="AutoShape 78"/>
          <p:cNvSpPr>
            <a:spLocks noChangeArrowheads="1"/>
          </p:cNvSpPr>
          <p:nvPr/>
        </p:nvSpPr>
        <p:spPr bwMode="auto">
          <a:xfrm>
            <a:off x="1000944" y="5261917"/>
            <a:ext cx="3810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6" name="Rectangle 37"/>
          <p:cNvSpPr>
            <a:spLocks noChangeArrowheads="1"/>
          </p:cNvSpPr>
          <p:nvPr/>
        </p:nvSpPr>
        <p:spPr bwMode="auto">
          <a:xfrm>
            <a:off x="924744" y="5033317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US" altLang="ja-JP" sz="1400">
                <a:solidFill>
                  <a:srgbClr val="0000FF"/>
                </a:solidFill>
                <a:latin typeface="Symbol" pitchFamily="1" charset="2"/>
                <a:sym typeface="Symbol" pitchFamily="1" charset="2"/>
              </a:rPr>
              <a:t></a:t>
            </a:r>
            <a:r>
              <a:rPr kumimoji="0" lang="en-US" altLang="ja-JP" sz="1400">
                <a:solidFill>
                  <a:srgbClr val="0000FF"/>
                </a:solidFill>
              </a:rPr>
              <a:t> beam</a:t>
            </a:r>
            <a:endParaRPr kumimoji="0" lang="en-US" altLang="ja-JP" sz="2000">
              <a:solidFill>
                <a:srgbClr val="FF0000"/>
              </a:solidFill>
              <a:latin typeface="Symbol" pitchFamily="1" charset="2"/>
              <a:sym typeface="Symbol" pitchFamily="1" charset="2"/>
            </a:endParaRPr>
          </a:p>
        </p:txBody>
      </p:sp>
      <p:sp>
        <p:nvSpPr>
          <p:cNvPr id="17" name="TextBox 25"/>
          <p:cNvSpPr txBox="1">
            <a:spLocks noChangeArrowheads="1"/>
          </p:cNvSpPr>
          <p:nvPr/>
        </p:nvSpPr>
        <p:spPr bwMode="auto">
          <a:xfrm>
            <a:off x="1534344" y="5338117"/>
            <a:ext cx="2133600" cy="2746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 eaLnBrk="0" hangingPunct="0"/>
            <a:r>
              <a:rPr kumimoji="0" lang="en-US" altLang="ja-JP" sz="1200">
                <a:solidFill>
                  <a:srgbClr val="FF00FF"/>
                </a:solidFill>
                <a:latin typeface="Times New Roman" charset="0"/>
                <a:ea typeface="ヒラギノ明朝 ProN W3" pitchFamily="1" charset="-128"/>
              </a:rPr>
              <a:t>interaction ECC -&gt; pink color</a:t>
            </a:r>
            <a:endParaRPr kumimoji="0" lang="en-US" altLang="ja-JP" sz="1200">
              <a:solidFill>
                <a:srgbClr val="FF00FF"/>
              </a:solidFill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26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306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020730"/>
              </p:ext>
            </p:extLst>
          </p:nvPr>
        </p:nvGraphicFramePr>
        <p:xfrm>
          <a:off x="827584" y="2999209"/>
          <a:ext cx="7992888" cy="1171576"/>
        </p:xfrm>
        <a:graphic>
          <a:graphicData uri="http://schemas.openxmlformats.org/drawingml/2006/table">
            <a:tbl>
              <a:tblPr/>
              <a:tblGrid>
                <a:gridCol w="3829926"/>
                <a:gridCol w="4162962"/>
              </a:tblGrid>
              <a:tr h="5921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  <a:sym typeface="Symbol" pitchFamily="18" charset="2"/>
                        </a:rPr>
                        <a:t>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</a:rPr>
                        <a:t></a:t>
                      </a:r>
                      <a:r>
                        <a:rPr kumimoji="0" lang="en-US" altLang="ja-JP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</a:rPr>
                        <a:t></a:t>
                      </a:r>
                      <a:r>
                        <a:rPr kumimoji="0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</a:rPr>
                        <a:t>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120 ± 20 (stat.)± 35 (syst.) MeV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640 </a:t>
                      </a:r>
                      <a:r>
                        <a:rPr kumimoji="0" lang="en-US" altLang="ja-JP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+125</a:t>
                      </a:r>
                      <a:r>
                        <a:rPr kumimoji="0" lang="en-US" altLang="ja-JP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-80 </a:t>
                      </a: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(stat.)</a:t>
                      </a:r>
                      <a:r>
                        <a:rPr kumimoji="0" lang="en-US" altLang="ja-JP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+100</a:t>
                      </a:r>
                      <a:r>
                        <a:rPr kumimoji="0" lang="en-US" altLang="ja-JP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-90 </a:t>
                      </a: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(syst.)  </a:t>
                      </a:r>
                      <a:r>
                        <a:rPr kumimoji="0" lang="en-US" altLang="ja-JP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MeV</a:t>
                      </a:r>
                      <a:endParaRPr kumimoji="0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sp>
        <p:nvSpPr>
          <p:cNvPr id="54286" name="TextBox 4"/>
          <p:cNvSpPr txBox="1">
            <a:spLocks noChangeArrowheads="1"/>
          </p:cNvSpPr>
          <p:nvPr/>
        </p:nvSpPr>
        <p:spPr bwMode="auto">
          <a:xfrm>
            <a:off x="685800" y="260648"/>
            <a:ext cx="7486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37931725" indent="-37474525"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</a:pPr>
            <a:r>
              <a:rPr kumimoji="0" lang="en-US" altLang="ja-JP" sz="3600" dirty="0" smtClean="0">
                <a:solidFill>
                  <a:srgbClr val="000000"/>
                </a:solidFill>
                <a:latin typeface="Calibri" pitchFamily="34" charset="0"/>
              </a:rPr>
              <a:t>mass of </a:t>
            </a:r>
            <a:r>
              <a:rPr kumimoji="0" lang="en-US" altLang="ja-JP" sz="3600" dirty="0" smtClean="0">
                <a:solidFill>
                  <a:srgbClr val="000000"/>
                </a:solidFill>
                <a:latin typeface="Symbol" pitchFamily="18" charset="2"/>
              </a:rPr>
              <a:t>r</a:t>
            </a:r>
            <a:r>
              <a:rPr kumimoji="0" lang="en-US" altLang="ja-JP" sz="3600" dirty="0" smtClean="0">
                <a:solidFill>
                  <a:srgbClr val="000000"/>
                </a:solidFill>
                <a:latin typeface="Calibri" pitchFamily="34" charset="0"/>
              </a:rPr>
              <a:t> reconstructed</a:t>
            </a:r>
            <a:endParaRPr kumimoji="0" lang="ja-JP" altLang="en-US" sz="3600" dirty="0" smtClean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54287" name="Rectangle 27"/>
          <p:cNvSpPr>
            <a:spLocks noChangeArrowheads="1"/>
          </p:cNvSpPr>
          <p:nvPr/>
        </p:nvSpPr>
        <p:spPr bwMode="auto">
          <a:xfrm>
            <a:off x="1295400" y="1672059"/>
            <a:ext cx="731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kumimoji="0" lang="en-US" altLang="ja-JP" sz="2400" dirty="0" smtClean="0">
                <a:solidFill>
                  <a:srgbClr val="000000"/>
                </a:solidFill>
                <a:latin typeface="Calibri" pitchFamily="34" charset="0"/>
              </a:rPr>
              <a:t>In 25% of tau decay, </a:t>
            </a:r>
            <a:r>
              <a:rPr kumimoji="0" lang="en-US" altLang="ja-JP" sz="2400" dirty="0" smtClean="0">
                <a:solidFill>
                  <a:srgbClr val="000000"/>
                </a:solidFill>
                <a:latin typeface="Symbol" pitchFamily="18" charset="2"/>
              </a:rPr>
              <a:t>r</a:t>
            </a:r>
            <a:r>
              <a:rPr kumimoji="0" lang="en-US" altLang="ja-JP" sz="2400" dirty="0" smtClean="0">
                <a:solidFill>
                  <a:srgbClr val="000000"/>
                </a:solidFill>
                <a:latin typeface="Calibri" pitchFamily="34" charset="0"/>
              </a:rPr>
              <a:t> will be produced. </a:t>
            </a:r>
            <a:r>
              <a:rPr kumimoji="0" lang="ja-JP" altLang="en-US" dirty="0" smtClean="0">
                <a:solidFill>
                  <a:srgbClr val="000000"/>
                </a:solidFill>
              </a:rPr>
              <a:t>：　 </a:t>
            </a:r>
            <a:r>
              <a:rPr kumimoji="0" lang="en-US" altLang="ja-JP" sz="2000" dirty="0" smtClean="0">
                <a:solidFill>
                  <a:srgbClr val="000000"/>
                </a:solidFill>
                <a:latin typeface="Symbol" pitchFamily="18" charset="2"/>
              </a:rPr>
              <a:t>t </a:t>
            </a:r>
            <a:r>
              <a:rPr kumimoji="0" lang="en-US" altLang="ja-JP" sz="2000" dirty="0" smtClean="0">
                <a:solidFill>
                  <a:srgbClr val="000000"/>
                </a:solidFill>
                <a:latin typeface="Symbol" pitchFamily="18" charset="2"/>
                <a:sym typeface="Wingdings" pitchFamily="2" charset="2"/>
              </a:rPr>
              <a:t></a:t>
            </a:r>
            <a:r>
              <a:rPr kumimoji="0" lang="en-US" altLang="ja-JP" sz="2000" dirty="0" smtClean="0">
                <a:solidFill>
                  <a:srgbClr val="000000"/>
                </a:solidFill>
                <a:latin typeface="Symbol" pitchFamily="18" charset="2"/>
              </a:rPr>
              <a:t> r (p</a:t>
            </a:r>
            <a:r>
              <a:rPr kumimoji="0" lang="en-US" altLang="ja-JP" sz="2000" baseline="30000" dirty="0" smtClean="0">
                <a:solidFill>
                  <a:srgbClr val="000000"/>
                </a:solidFill>
                <a:latin typeface="Symbol" pitchFamily="18" charset="2"/>
              </a:rPr>
              <a:t>-</a:t>
            </a:r>
            <a:r>
              <a:rPr kumimoji="0" lang="en-US" altLang="ja-JP" sz="2000" dirty="0" smtClean="0">
                <a:solidFill>
                  <a:srgbClr val="000000"/>
                </a:solidFill>
                <a:latin typeface="Symbol" pitchFamily="18" charset="2"/>
              </a:rPr>
              <a:t> p</a:t>
            </a:r>
            <a:r>
              <a:rPr kumimoji="0" lang="en-US" altLang="ja-JP" sz="2000" baseline="30000" dirty="0" smtClean="0">
                <a:solidFill>
                  <a:srgbClr val="000000"/>
                </a:solidFill>
                <a:latin typeface="Symbol" pitchFamily="18" charset="2"/>
              </a:rPr>
              <a:t>0</a:t>
            </a:r>
            <a:r>
              <a:rPr kumimoji="0" lang="en-US" altLang="ja-JP" sz="2000" dirty="0" smtClean="0">
                <a:solidFill>
                  <a:srgbClr val="000000"/>
                </a:solidFill>
                <a:latin typeface="Symbol" pitchFamily="18" charset="2"/>
              </a:rPr>
              <a:t>) </a:t>
            </a:r>
            <a:r>
              <a:rPr kumimoji="0" lang="en-US" altLang="ja-JP" sz="2000" dirty="0" err="1" smtClean="0">
                <a:solidFill>
                  <a:srgbClr val="000000"/>
                </a:solidFill>
                <a:latin typeface="Symbol" pitchFamily="18" charset="2"/>
              </a:rPr>
              <a:t>n</a:t>
            </a:r>
            <a:r>
              <a:rPr kumimoji="0" lang="en-US" altLang="ja-JP" sz="2000" baseline="-25000" dirty="0" err="1" smtClean="0">
                <a:solidFill>
                  <a:srgbClr val="000000"/>
                </a:solidFill>
                <a:latin typeface="Symbol" pitchFamily="18" charset="2"/>
              </a:rPr>
              <a:t>t</a:t>
            </a:r>
            <a:r>
              <a:rPr kumimoji="0" lang="ja-JP" altLang="en-US" dirty="0" smtClean="0">
                <a:solidFill>
                  <a:srgbClr val="000000"/>
                </a:solidFill>
              </a:rPr>
              <a:t>　</a:t>
            </a:r>
          </a:p>
        </p:txBody>
      </p:sp>
      <p:graphicFrame>
        <p:nvGraphicFramePr>
          <p:cNvPr id="54304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726147"/>
              </p:ext>
            </p:extLst>
          </p:nvPr>
        </p:nvGraphicFramePr>
        <p:xfrm>
          <a:off x="1752600" y="4500984"/>
          <a:ext cx="5410200" cy="584200"/>
        </p:xfrm>
        <a:graphic>
          <a:graphicData uri="http://schemas.openxmlformats.org/drawingml/2006/table">
            <a:tbl>
              <a:tblPr/>
              <a:tblGrid>
                <a:gridCol w="2667000"/>
                <a:gridCol w="2743200"/>
              </a:tblGrid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</a:rPr>
                        <a:t>p</a:t>
                      </a:r>
                      <a:r>
                        <a:rPr kumimoji="0" lang="en-US" altLang="ja-JP" sz="16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o</a:t>
                      </a: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 mass = 135 MeV</a:t>
                      </a:r>
                      <a:endParaRPr kumimoji="0" lang="en-US" altLang="ja-JP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</a:rPr>
                        <a:t>r</a:t>
                      </a: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 mass = 775 MeV</a:t>
                      </a:r>
                      <a:endParaRPr kumimoji="0" lang="en-US" altLang="ja-JP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08035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7B8770AA-BEE5-4806-8FC3-41023CE5D402}" type="slidenum">
              <a:rPr lang="en-GB" altLang="ja-JP" smtClean="0">
                <a:solidFill>
                  <a:srgbClr val="FFFFFF"/>
                </a:solidFill>
              </a:rPr>
              <a:pPr eaLnBrk="1" hangingPunct="1"/>
              <a:t>35</a:t>
            </a:fld>
            <a:endParaRPr lang="en-GB" altLang="ja-JP" smtClean="0">
              <a:solidFill>
                <a:srgbClr val="FFFFFF"/>
              </a:solidFill>
            </a:endParaRPr>
          </a:p>
        </p:txBody>
      </p:sp>
      <p:grpSp>
        <p:nvGrpSpPr>
          <p:cNvPr id="241667" name="Group 34"/>
          <p:cNvGrpSpPr>
            <a:grpSpLocks/>
          </p:cNvGrpSpPr>
          <p:nvPr/>
        </p:nvGrpSpPr>
        <p:grpSpPr bwMode="auto">
          <a:xfrm>
            <a:off x="1676400" y="1408113"/>
            <a:ext cx="5808663" cy="4002087"/>
            <a:chOff x="576" y="624"/>
            <a:chExt cx="3659" cy="2521"/>
          </a:xfrm>
        </p:grpSpPr>
        <p:pic>
          <p:nvPicPr>
            <p:cNvPr id="241672" name="Picture 2" descr="F:\ElectronWG\Nagoya CM\trident\anim2.gif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624"/>
              <a:ext cx="3659" cy="2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1673" name="テキスト ボックス 1"/>
            <p:cNvSpPr txBox="1">
              <a:spLocks noChangeArrowheads="1"/>
            </p:cNvSpPr>
            <p:nvPr/>
          </p:nvSpPr>
          <p:spPr bwMode="auto">
            <a:xfrm>
              <a:off x="768" y="2880"/>
              <a:ext cx="445" cy="15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000">
                  <a:solidFill>
                    <a:srgbClr val="FFFFFF"/>
                  </a:solidFill>
                  <a:latin typeface="Helvetica" pitchFamily="34" charset="0"/>
                </a:rPr>
                <a:t>2000 </a:t>
              </a:r>
              <a:r>
                <a:rPr lang="en-US" altLang="ja-JP" sz="1000">
                  <a:solidFill>
                    <a:srgbClr val="FFFFFF"/>
                  </a:solidFill>
                  <a:latin typeface="Helvetica" pitchFamily="34" charset="0"/>
                  <a:sym typeface="Symbol" pitchFamily="18" charset="2"/>
                </a:rPr>
                <a:t></a:t>
              </a:r>
              <a:r>
                <a:rPr lang="en-US" altLang="ja-JP" sz="1000">
                  <a:solidFill>
                    <a:srgbClr val="FFFFFF"/>
                  </a:solidFill>
                  <a:latin typeface="Helvetica" pitchFamily="34" charset="0"/>
                </a:rPr>
                <a:t>m</a:t>
              </a:r>
              <a:endParaRPr lang="ja-JP" altLang="en-US" sz="1000">
                <a:solidFill>
                  <a:srgbClr val="FFFFFF"/>
                </a:solidFill>
                <a:latin typeface="Helvetica" pitchFamily="34" charset="0"/>
              </a:endParaRPr>
            </a:p>
          </p:txBody>
        </p:sp>
      </p:grpSp>
      <p:sp>
        <p:nvSpPr>
          <p:cNvPr id="241668" name="Text Box 39"/>
          <p:cNvSpPr txBox="1">
            <a:spLocks noChangeArrowheads="1"/>
          </p:cNvSpPr>
          <p:nvPr/>
        </p:nvSpPr>
        <p:spPr bwMode="auto">
          <a:xfrm>
            <a:off x="3529383" y="746125"/>
            <a:ext cx="2188421" cy="400110"/>
          </a:xfrm>
          <a:prstGeom prst="rect">
            <a:avLst/>
          </a:prstGeom>
          <a:solidFill>
            <a:srgbClr val="FFFF99">
              <a:alpha val="7686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kumimoji="0" lang="it-IT" altLang="ja-JP" sz="2000" b="1" dirty="0" smtClean="0">
                <a:solidFill>
                  <a:srgbClr val="CC0000"/>
                </a:solidFill>
                <a:latin typeface="Helvetica" pitchFamily="34" charset="0"/>
              </a:rPr>
              <a:t>2nd </a:t>
            </a:r>
            <a:r>
              <a:rPr kumimoji="0" lang="it-IT" altLang="ja-JP" sz="2000" b="1" dirty="0">
                <a:solidFill>
                  <a:srgbClr val="CC0000"/>
                </a:solidFill>
                <a:latin typeface="Helvetica" pitchFamily="34" charset="0"/>
                <a:sym typeface="Symbol" pitchFamily="18" charset="2"/>
              </a:rPr>
              <a:t></a:t>
            </a:r>
            <a:r>
              <a:rPr kumimoji="0" lang="it-IT" altLang="ja-JP" sz="2000" b="1" baseline="-25000" dirty="0">
                <a:solidFill>
                  <a:srgbClr val="CC0000"/>
                </a:solidFill>
                <a:latin typeface="Helvetica" pitchFamily="34" charset="0"/>
                <a:sym typeface="Symbol" pitchFamily="18" charset="2"/>
              </a:rPr>
              <a:t></a:t>
            </a:r>
            <a:r>
              <a:rPr kumimoji="0" lang="it-IT" altLang="ja-JP" sz="2000" b="1" dirty="0">
                <a:solidFill>
                  <a:srgbClr val="CC0000"/>
                </a:solidFill>
                <a:latin typeface="Helvetica" pitchFamily="34" charset="0"/>
                <a:sym typeface="Symbol" pitchFamily="18" charset="2"/>
              </a:rPr>
              <a:t> candidate</a:t>
            </a:r>
            <a:endParaRPr kumimoji="0" lang="it-IT" altLang="ja-JP" sz="2000" b="1" dirty="0">
              <a:solidFill>
                <a:srgbClr val="3333CC"/>
              </a:solidFill>
              <a:latin typeface="Helvetica" pitchFamily="34" charset="0"/>
              <a:sym typeface="Symbol" pitchFamily="18" charset="2"/>
            </a:endParaRPr>
          </a:p>
        </p:txBody>
      </p:sp>
      <p:sp>
        <p:nvSpPr>
          <p:cNvPr id="241669" name="Text Box 40"/>
          <p:cNvSpPr txBox="1">
            <a:spLocks noChangeArrowheads="1"/>
          </p:cNvSpPr>
          <p:nvPr/>
        </p:nvSpPr>
        <p:spPr bwMode="auto">
          <a:xfrm>
            <a:off x="76200" y="66675"/>
            <a:ext cx="3657600" cy="466725"/>
          </a:xfrm>
          <a:prstGeom prst="rect">
            <a:avLst/>
          </a:prstGeom>
          <a:solidFill>
            <a:srgbClr val="3333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kumimoji="0" lang="en-GB" altLang="ja-JP" sz="2400">
                <a:solidFill>
                  <a:srgbClr val="FFFFFF"/>
                </a:solidFill>
                <a:latin typeface="Tahoma" pitchFamily="34" charset="0"/>
                <a:sym typeface="Symbol" pitchFamily="18" charset="2"/>
              </a:rPr>
              <a:t></a:t>
            </a:r>
            <a:r>
              <a:rPr kumimoji="0" lang="en-GB" altLang="ja-JP" sz="2400" baseline="-25000">
                <a:solidFill>
                  <a:srgbClr val="FFFFFF"/>
                </a:solidFill>
                <a:latin typeface="Tahoma" pitchFamily="34" charset="0"/>
                <a:sym typeface="Symbol" pitchFamily="18" charset="2"/>
              </a:rPr>
              <a:t></a:t>
            </a:r>
            <a:r>
              <a:rPr kumimoji="0" lang="en-GB" altLang="ja-JP" sz="2400">
                <a:solidFill>
                  <a:srgbClr val="FFFFFF"/>
                </a:solidFill>
                <a:latin typeface="Tahoma" pitchFamily="34" charset="0"/>
                <a:sym typeface="Symbol" pitchFamily="18" charset="2"/>
              </a:rPr>
              <a:t>  </a:t>
            </a:r>
            <a:r>
              <a:rPr kumimoji="0" lang="en-GB" altLang="ja-JP" sz="2400" baseline="-25000">
                <a:solidFill>
                  <a:srgbClr val="FFFFFF"/>
                </a:solidFill>
                <a:latin typeface="Tahoma" pitchFamily="34" charset="0"/>
                <a:sym typeface="Symbol" pitchFamily="18" charset="2"/>
              </a:rPr>
              <a:t></a:t>
            </a:r>
            <a:r>
              <a:rPr kumimoji="0" lang="en-GB" altLang="ja-JP" sz="2400" b="1" i="1">
                <a:solidFill>
                  <a:srgbClr val="FFFFFF"/>
                </a:solidFill>
                <a:latin typeface="Tahoma" pitchFamily="34" charset="0"/>
                <a:sym typeface="Symbol" pitchFamily="18" charset="2"/>
              </a:rPr>
              <a:t> </a:t>
            </a:r>
            <a:r>
              <a:rPr kumimoji="0" lang="en-GB" altLang="ja-JP" sz="2400">
                <a:solidFill>
                  <a:srgbClr val="FFFFFF"/>
                </a:solidFill>
                <a:latin typeface="Tahoma" pitchFamily="34" charset="0"/>
              </a:rPr>
              <a:t>oscillation search</a:t>
            </a:r>
          </a:p>
        </p:txBody>
      </p:sp>
      <p:sp>
        <p:nvSpPr>
          <p:cNvPr id="12297" name="Text Box 43"/>
          <p:cNvSpPr txBox="1">
            <a:spLocks noChangeArrowheads="1"/>
          </p:cNvSpPr>
          <p:nvPr/>
        </p:nvSpPr>
        <p:spPr bwMode="auto">
          <a:xfrm>
            <a:off x="3200400" y="5486400"/>
            <a:ext cx="2895600" cy="8223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lbertus Extra Bold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bertus Extra Bold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bertus Extra Bold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bertus Extra Bold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bertus Extra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rtus Extra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rtus Extra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rtus Extra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rtus Extra Bold" pitchFamily="34" charset="0"/>
              </a:defRPr>
            </a:lvl9pPr>
          </a:lstStyle>
          <a:p>
            <a:pPr algn="ctr" eaLnBrk="1" hangingPunct="1">
              <a:defRPr/>
            </a:pPr>
            <a:r>
              <a:rPr kumimoji="0" lang="en-US" sz="1200" b="1" smtClean="0">
                <a:solidFill>
                  <a:srgbClr val="CC0000"/>
                </a:solidFill>
                <a:latin typeface="Helvetica" pitchFamily="34" charset="0"/>
              </a:rPr>
              <a:t>2-prong </a:t>
            </a:r>
            <a:r>
              <a:rPr kumimoji="0" lang="en-US" sz="1200" b="1" smtClean="0">
                <a:solidFill>
                  <a:srgbClr val="CC0000"/>
                </a:solidFill>
                <a:latin typeface="Helvetica" pitchFamily="34" charset="0"/>
                <a:sym typeface="Symbol" pitchFamily="18" charset="2"/>
              </a:rPr>
              <a:t> interaction with one track showing a secondary vertex compatible with the hypothesis of </a:t>
            </a:r>
          </a:p>
          <a:p>
            <a:pPr algn="ctr" eaLnBrk="1" hangingPunct="1">
              <a:defRPr/>
            </a:pPr>
            <a:r>
              <a:rPr kumimoji="0" lang="en-US" sz="1200" b="1" smtClean="0">
                <a:solidFill>
                  <a:srgbClr val="CC0000"/>
                </a:solidFill>
                <a:latin typeface="Helvetica" pitchFamily="34" charset="0"/>
                <a:sym typeface="Symbol" pitchFamily="18" charset="2"/>
              </a:rPr>
              <a:t></a:t>
            </a:r>
            <a:r>
              <a:rPr kumimoji="0" lang="en-US" sz="1200" b="1" baseline="30000" smtClean="0">
                <a:solidFill>
                  <a:srgbClr val="CC0000"/>
                </a:solidFill>
                <a:latin typeface="Helvetica" pitchFamily="34" charset="0"/>
                <a:sym typeface="Symbol" pitchFamily="18" charset="2"/>
              </a:rPr>
              <a:t>-</a:t>
            </a:r>
            <a:r>
              <a:rPr kumimoji="0" lang="en-US" sz="1200" b="1" smtClean="0">
                <a:solidFill>
                  <a:srgbClr val="CC0000"/>
                </a:solidFill>
                <a:latin typeface="Helvetica" pitchFamily="34" charset="0"/>
                <a:sym typeface="Symbol" pitchFamily="18" charset="2"/>
              </a:rPr>
              <a:t> h</a:t>
            </a:r>
            <a:r>
              <a:rPr kumimoji="0" lang="en-US" sz="1200" b="1" baseline="30000" smtClean="0">
                <a:solidFill>
                  <a:srgbClr val="CC0000"/>
                </a:solidFill>
                <a:latin typeface="Helvetica" pitchFamily="34" charset="0"/>
                <a:sym typeface="Symbol" pitchFamily="18" charset="2"/>
              </a:rPr>
              <a:t>+ </a:t>
            </a:r>
            <a:r>
              <a:rPr kumimoji="0" lang="en-US" sz="1200" b="1" smtClean="0">
                <a:solidFill>
                  <a:srgbClr val="CC0000"/>
                </a:solidFill>
                <a:latin typeface="Helvetica" pitchFamily="34" charset="0"/>
                <a:sym typeface="Symbol" pitchFamily="18" charset="2"/>
              </a:rPr>
              <a:t>h</a:t>
            </a:r>
            <a:r>
              <a:rPr kumimoji="0" lang="en-US" sz="1200" b="1" baseline="30000" smtClean="0">
                <a:solidFill>
                  <a:srgbClr val="CC0000"/>
                </a:solidFill>
                <a:latin typeface="Helvetica" pitchFamily="34" charset="0"/>
                <a:sym typeface="Symbol" pitchFamily="18" charset="2"/>
              </a:rPr>
              <a:t>- </a:t>
            </a:r>
            <a:r>
              <a:rPr kumimoji="0" lang="en-US" sz="1200" b="1" smtClean="0">
                <a:solidFill>
                  <a:srgbClr val="CC0000"/>
                </a:solidFill>
                <a:latin typeface="Helvetica" pitchFamily="34" charset="0"/>
                <a:sym typeface="Symbol" pitchFamily="18" charset="2"/>
              </a:rPr>
              <a:t>h</a:t>
            </a:r>
            <a:r>
              <a:rPr kumimoji="0" lang="en-US" sz="1200" b="1" baseline="30000" smtClean="0">
                <a:solidFill>
                  <a:srgbClr val="CC0000"/>
                </a:solidFill>
                <a:latin typeface="Helvetica" pitchFamily="34" charset="0"/>
                <a:sym typeface="Symbol" pitchFamily="18" charset="2"/>
              </a:rPr>
              <a:t>-</a:t>
            </a:r>
            <a:r>
              <a:rPr kumimoji="0" lang="en-US" sz="1200" b="1" smtClean="0">
                <a:solidFill>
                  <a:srgbClr val="CC0000"/>
                </a:solidFill>
                <a:latin typeface="Helvetica" pitchFamily="34" charset="0"/>
                <a:sym typeface="Symbol" pitchFamily="18" charset="2"/>
              </a:rPr>
              <a:t> </a:t>
            </a:r>
            <a:r>
              <a:rPr kumimoji="0" lang="en-US" sz="1200" b="1" baseline="-25000" smtClean="0">
                <a:solidFill>
                  <a:srgbClr val="CC0000"/>
                </a:solidFill>
                <a:latin typeface="Helvetica" pitchFamily="34" charset="0"/>
                <a:sym typeface="Symbol" pitchFamily="18" charset="2"/>
              </a:rPr>
              <a:t></a:t>
            </a:r>
            <a:r>
              <a:rPr kumimoji="0" lang="en-US" sz="1200" b="1" smtClean="0">
                <a:solidFill>
                  <a:srgbClr val="CC0000"/>
                </a:solidFill>
                <a:latin typeface="Helvetic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377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110F193D-8880-4B11-A91E-2D26C6754AE6}" type="slidenum">
              <a:rPr lang="en-GB" altLang="ja-JP" smtClean="0">
                <a:solidFill>
                  <a:srgbClr val="FFFFFF"/>
                </a:solidFill>
              </a:rPr>
              <a:pPr eaLnBrk="1" hangingPunct="1"/>
              <a:t>36</a:t>
            </a:fld>
            <a:endParaRPr lang="en-GB" altLang="ja-JP" smtClean="0">
              <a:solidFill>
                <a:srgbClr val="FFFFFF"/>
              </a:solidFill>
            </a:endParaRPr>
          </a:p>
        </p:txBody>
      </p:sp>
      <p:grpSp>
        <p:nvGrpSpPr>
          <p:cNvPr id="242691" name="Group 108"/>
          <p:cNvGrpSpPr>
            <a:grpSpLocks noChangeAspect="1"/>
          </p:cNvGrpSpPr>
          <p:nvPr/>
        </p:nvGrpSpPr>
        <p:grpSpPr bwMode="auto">
          <a:xfrm>
            <a:off x="142875" y="609600"/>
            <a:ext cx="4505325" cy="3038475"/>
            <a:chOff x="144" y="528"/>
            <a:chExt cx="3936" cy="2654"/>
          </a:xfrm>
        </p:grpSpPr>
        <p:sp>
          <p:nvSpPr>
            <p:cNvPr id="13326" name="Rectangle 109"/>
            <p:cNvSpPr>
              <a:spLocks noChangeAspect="1" noChangeArrowheads="1"/>
            </p:cNvSpPr>
            <p:nvPr/>
          </p:nvSpPr>
          <p:spPr bwMode="auto">
            <a:xfrm>
              <a:off x="144" y="528"/>
              <a:ext cx="3936" cy="26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kumimoji="0" lang="it-IT">
                <a:solidFill>
                  <a:srgbClr val="000000"/>
                </a:solidFill>
                <a:latin typeface="Albertus Extra Bold" pitchFamily="34" charset="0"/>
              </a:endParaRPr>
            </a:p>
          </p:txBody>
        </p:sp>
        <p:pic>
          <p:nvPicPr>
            <p:cNvPr id="242701" name="Picture 11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610"/>
            <a:stretch>
              <a:fillRect/>
            </a:stretch>
          </p:blipFill>
          <p:spPr bwMode="auto">
            <a:xfrm>
              <a:off x="256" y="624"/>
              <a:ext cx="3788" cy="2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2692" name="Text Box 111"/>
          <p:cNvSpPr txBox="1">
            <a:spLocks noChangeArrowheads="1"/>
          </p:cNvSpPr>
          <p:nvPr/>
        </p:nvSpPr>
        <p:spPr bwMode="auto">
          <a:xfrm>
            <a:off x="1038225" y="4030663"/>
            <a:ext cx="2187575" cy="400050"/>
          </a:xfrm>
          <a:prstGeom prst="rect">
            <a:avLst/>
          </a:prstGeom>
          <a:solidFill>
            <a:srgbClr val="FFFF99">
              <a:alpha val="7686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kumimoji="0" lang="it-IT" altLang="ja-JP" sz="2000" b="1">
                <a:solidFill>
                  <a:srgbClr val="CC0000"/>
                </a:solidFill>
                <a:latin typeface="Helvetica" pitchFamily="34" charset="0"/>
              </a:rPr>
              <a:t>2nd </a:t>
            </a:r>
            <a:r>
              <a:rPr kumimoji="0" lang="it-IT" altLang="ja-JP" sz="2000" b="1">
                <a:solidFill>
                  <a:srgbClr val="CC0000"/>
                </a:solidFill>
                <a:latin typeface="Helvetica" pitchFamily="34" charset="0"/>
                <a:sym typeface="Symbol" pitchFamily="18" charset="2"/>
              </a:rPr>
              <a:t></a:t>
            </a:r>
            <a:r>
              <a:rPr kumimoji="0" lang="it-IT" altLang="ja-JP" sz="2000" b="1" baseline="-25000">
                <a:solidFill>
                  <a:srgbClr val="CC0000"/>
                </a:solidFill>
                <a:latin typeface="Helvetica" pitchFamily="34" charset="0"/>
                <a:sym typeface="Symbol" pitchFamily="18" charset="2"/>
              </a:rPr>
              <a:t></a:t>
            </a:r>
            <a:r>
              <a:rPr kumimoji="0" lang="it-IT" altLang="ja-JP" sz="2000" b="1">
                <a:solidFill>
                  <a:srgbClr val="CC0000"/>
                </a:solidFill>
                <a:latin typeface="Helvetica" pitchFamily="34" charset="0"/>
                <a:sym typeface="Symbol" pitchFamily="18" charset="2"/>
              </a:rPr>
              <a:t> candidate</a:t>
            </a:r>
            <a:endParaRPr kumimoji="0" lang="it-IT" altLang="ja-JP" sz="2000" b="1">
              <a:solidFill>
                <a:srgbClr val="3333CC"/>
              </a:solidFill>
              <a:latin typeface="Helvetica" pitchFamily="34" charset="0"/>
              <a:sym typeface="Symbol" pitchFamily="18" charset="2"/>
            </a:endParaRPr>
          </a:p>
        </p:txBody>
      </p:sp>
      <p:grpSp>
        <p:nvGrpSpPr>
          <p:cNvPr id="27765" name="Group 117"/>
          <p:cNvGrpSpPr>
            <a:grpSpLocks/>
          </p:cNvGrpSpPr>
          <p:nvPr/>
        </p:nvGrpSpPr>
        <p:grpSpPr bwMode="auto">
          <a:xfrm>
            <a:off x="4713288" y="3429000"/>
            <a:ext cx="4425950" cy="2895600"/>
            <a:chOff x="2880" y="2160"/>
            <a:chExt cx="2788" cy="1824"/>
          </a:xfrm>
        </p:grpSpPr>
        <p:pic>
          <p:nvPicPr>
            <p:cNvPr id="242698" name="Picture 10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211"/>
              <a:ext cx="2788" cy="1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2699" name="Text Box 114"/>
            <p:cNvSpPr txBox="1">
              <a:spLocks noChangeArrowheads="1"/>
            </p:cNvSpPr>
            <p:nvPr/>
          </p:nvSpPr>
          <p:spPr bwMode="auto">
            <a:xfrm>
              <a:off x="3216" y="2160"/>
              <a:ext cx="1028" cy="192"/>
            </a:xfrm>
            <a:prstGeom prst="rect">
              <a:avLst/>
            </a:prstGeom>
            <a:solidFill>
              <a:srgbClr val="FFFF99">
                <a:alpha val="76862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r>
                <a:rPr kumimoji="0" lang="en-US" altLang="ja-JP" sz="1400" b="1">
                  <a:solidFill>
                    <a:srgbClr val="CC0000"/>
                  </a:solidFill>
                  <a:latin typeface="Helvetica" pitchFamily="34" charset="0"/>
                </a:rPr>
                <a:t>Event kinematics</a:t>
              </a:r>
              <a:endParaRPr kumimoji="0" lang="en-US" altLang="ja-JP" sz="1400" b="1">
                <a:solidFill>
                  <a:srgbClr val="3333CC"/>
                </a:solidFill>
                <a:latin typeface="Helvetica" pitchFamily="34" charset="0"/>
                <a:sym typeface="Symbol" pitchFamily="18" charset="2"/>
              </a:endParaRPr>
            </a:p>
          </p:txBody>
        </p:sp>
      </p:grpSp>
      <p:pic>
        <p:nvPicPr>
          <p:cNvPr id="27764" name="コンテンツ プレースホルダ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76"/>
          <a:stretch>
            <a:fillRect/>
          </a:stretch>
        </p:blipFill>
        <p:spPr bwMode="auto">
          <a:xfrm>
            <a:off x="4747611" y="533400"/>
            <a:ext cx="416779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2696" name="Text Box 118"/>
          <p:cNvSpPr txBox="1">
            <a:spLocks noChangeArrowheads="1"/>
          </p:cNvSpPr>
          <p:nvPr/>
        </p:nvSpPr>
        <p:spPr bwMode="auto">
          <a:xfrm>
            <a:off x="76200" y="66675"/>
            <a:ext cx="3657600" cy="466725"/>
          </a:xfrm>
          <a:prstGeom prst="rect">
            <a:avLst/>
          </a:prstGeom>
          <a:solidFill>
            <a:srgbClr val="3333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kumimoji="0" lang="en-GB" altLang="ja-JP" sz="2400">
                <a:solidFill>
                  <a:srgbClr val="FFFFFF"/>
                </a:solidFill>
                <a:latin typeface="Tahoma" pitchFamily="34" charset="0"/>
                <a:sym typeface="Symbol" pitchFamily="18" charset="2"/>
              </a:rPr>
              <a:t></a:t>
            </a:r>
            <a:r>
              <a:rPr kumimoji="0" lang="en-GB" altLang="ja-JP" sz="2400" baseline="-25000">
                <a:solidFill>
                  <a:srgbClr val="FFFFFF"/>
                </a:solidFill>
                <a:latin typeface="Tahoma" pitchFamily="34" charset="0"/>
                <a:sym typeface="Symbol" pitchFamily="18" charset="2"/>
              </a:rPr>
              <a:t></a:t>
            </a:r>
            <a:r>
              <a:rPr kumimoji="0" lang="en-GB" altLang="ja-JP" sz="2400">
                <a:solidFill>
                  <a:srgbClr val="FFFFFF"/>
                </a:solidFill>
                <a:latin typeface="Tahoma" pitchFamily="34" charset="0"/>
                <a:sym typeface="Symbol" pitchFamily="18" charset="2"/>
              </a:rPr>
              <a:t>  </a:t>
            </a:r>
            <a:r>
              <a:rPr kumimoji="0" lang="en-GB" altLang="ja-JP" sz="2400" baseline="-25000">
                <a:solidFill>
                  <a:srgbClr val="FFFFFF"/>
                </a:solidFill>
                <a:latin typeface="Tahoma" pitchFamily="34" charset="0"/>
                <a:sym typeface="Symbol" pitchFamily="18" charset="2"/>
              </a:rPr>
              <a:t></a:t>
            </a:r>
            <a:r>
              <a:rPr kumimoji="0" lang="en-GB" altLang="ja-JP" sz="2400" b="1" i="1">
                <a:solidFill>
                  <a:srgbClr val="FFFFFF"/>
                </a:solidFill>
                <a:latin typeface="Tahoma" pitchFamily="34" charset="0"/>
                <a:sym typeface="Symbol" pitchFamily="18" charset="2"/>
              </a:rPr>
              <a:t> </a:t>
            </a:r>
            <a:r>
              <a:rPr kumimoji="0" lang="en-GB" altLang="ja-JP" sz="2400">
                <a:solidFill>
                  <a:srgbClr val="FFFFFF"/>
                </a:solidFill>
                <a:latin typeface="Tahoma" pitchFamily="34" charset="0"/>
              </a:rPr>
              <a:t>oscillation search</a:t>
            </a: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15875" y="4941168"/>
            <a:ext cx="4670425" cy="9540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kumimoji="0" lang="en-US" altLang="ja-JP" sz="1400" b="1" dirty="0">
                <a:solidFill>
                  <a:srgbClr val="FFFFFF"/>
                </a:solidFill>
                <a:latin typeface="Helvetica" pitchFamily="34" charset="0"/>
                <a:ea typeface="HG明朝B" pitchFamily="17" charset="-128"/>
                <a:sym typeface="Symbol" pitchFamily="18" charset="2"/>
              </a:rPr>
              <a:t>All track  were identified as hadron . </a:t>
            </a:r>
            <a:endParaRPr kumimoji="0" lang="en-GB" altLang="ja-JP" sz="1400" b="1" dirty="0">
              <a:solidFill>
                <a:srgbClr val="FFFFFF"/>
              </a:solidFill>
              <a:latin typeface="Helvetica" pitchFamily="34" charset="0"/>
              <a:ea typeface="HG明朝B" pitchFamily="17" charset="-128"/>
              <a:sym typeface="Symbol" pitchFamily="18" charset="2"/>
            </a:endParaRPr>
          </a:p>
          <a:p>
            <a:endParaRPr kumimoji="0" lang="en-GB" altLang="ja-JP" sz="1400" b="1" dirty="0">
              <a:solidFill>
                <a:srgbClr val="FFFFFF"/>
              </a:solidFill>
              <a:latin typeface="Helvetica" pitchFamily="34" charset="0"/>
              <a:ea typeface="HG明朝B" pitchFamily="17" charset="-128"/>
              <a:sym typeface="Symbol" pitchFamily="18" charset="2"/>
            </a:endParaRPr>
          </a:p>
          <a:p>
            <a:r>
              <a:rPr kumimoji="0" lang="en-US" altLang="ja-JP" sz="1400" b="1" dirty="0">
                <a:solidFill>
                  <a:srgbClr val="FFFFFF"/>
                </a:solidFill>
                <a:latin typeface="Helvetica" pitchFamily="34" charset="0"/>
                <a:ea typeface="HG明朝B" pitchFamily="17" charset="-128"/>
                <a:sym typeface="Symbol" pitchFamily="18" charset="2"/>
              </a:rPr>
              <a:t>2 tracks</a:t>
            </a:r>
            <a:r>
              <a:rPr kumimoji="0" lang="ja-JP" altLang="en-US" sz="1400" b="1" dirty="0">
                <a:solidFill>
                  <a:srgbClr val="FFFFFF"/>
                </a:solidFill>
                <a:latin typeface="Helvetica" pitchFamily="34" charset="0"/>
                <a:ea typeface="HG明朝B" pitchFamily="17" charset="-128"/>
                <a:sym typeface="Symbol" pitchFamily="18" charset="2"/>
              </a:rPr>
              <a:t> </a:t>
            </a:r>
            <a:r>
              <a:rPr kumimoji="0" lang="en-US" altLang="ja-JP" sz="1400" b="1" dirty="0">
                <a:solidFill>
                  <a:srgbClr val="FFFFFF"/>
                </a:solidFill>
                <a:latin typeface="Helvetica" pitchFamily="34" charset="0"/>
                <a:ea typeface="HG明朝B" pitchFamily="17" charset="-128"/>
                <a:sym typeface="Symbol" pitchFamily="18" charset="2"/>
              </a:rPr>
              <a:t>:  hadron interaction was located </a:t>
            </a:r>
            <a:endParaRPr kumimoji="0" lang="en-GB" altLang="ja-JP" sz="1400" b="1" dirty="0">
              <a:solidFill>
                <a:srgbClr val="FFFFFF"/>
              </a:solidFill>
              <a:latin typeface="Helvetica" pitchFamily="34" charset="0"/>
              <a:ea typeface="HG明朝B" pitchFamily="17" charset="-128"/>
              <a:sym typeface="Symbol" pitchFamily="18" charset="2"/>
            </a:endParaRPr>
          </a:p>
          <a:p>
            <a:r>
              <a:rPr kumimoji="0" lang="en-US" altLang="ja-JP" sz="1400" b="1" dirty="0">
                <a:solidFill>
                  <a:srgbClr val="FFFFFF"/>
                </a:solidFill>
                <a:latin typeface="Helvetica" pitchFamily="34" charset="0"/>
                <a:ea typeface="HG明朝B" pitchFamily="17" charset="-128"/>
                <a:sym typeface="Symbol" pitchFamily="18" charset="2"/>
              </a:rPr>
              <a:t>2 tracks :  range </a:t>
            </a:r>
            <a:r>
              <a:rPr kumimoji="0" lang="en-US" altLang="ja-JP" sz="1400" b="1" dirty="0" smtClean="0">
                <a:solidFill>
                  <a:srgbClr val="FFFFFF"/>
                </a:solidFill>
                <a:latin typeface="Helvetica" pitchFamily="34" charset="0"/>
                <a:ea typeface="HG明朝B" pitchFamily="17" charset="-128"/>
                <a:sym typeface="Symbol" pitchFamily="18" charset="2"/>
              </a:rPr>
              <a:t>momentum  inconsistent for </a:t>
            </a:r>
            <a:r>
              <a:rPr kumimoji="0" lang="en-US" altLang="ja-JP" sz="1400" b="1" dirty="0" smtClean="0">
                <a:solidFill>
                  <a:srgbClr val="FFFFFF"/>
                </a:solidFill>
                <a:latin typeface="Symbol" pitchFamily="18" charset="2"/>
                <a:ea typeface="HG明朝B" pitchFamily="17" charset="-128"/>
                <a:sym typeface="Symbol" pitchFamily="18" charset="2"/>
              </a:rPr>
              <a:t>m</a:t>
            </a:r>
            <a:endParaRPr kumimoji="0" lang="en-GB" altLang="ja-JP" sz="1400" b="1" dirty="0">
              <a:solidFill>
                <a:srgbClr val="FFFFFF"/>
              </a:solidFill>
              <a:latin typeface="Symbol" pitchFamily="18" charset="2"/>
              <a:ea typeface="HG明朝B" pitchFamily="17" charset="-128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9336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EAEDEC9-0853-4A5E-9166-0ADCE1E20BD9}" type="slidenum">
              <a:rPr lang="it-IT" altLang="ja-JP" smtClean="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it-IT" altLang="ja-JP" dirty="0" smtClean="0">
              <a:solidFill>
                <a:srgbClr val="898989"/>
              </a:solidFill>
            </a:endParaRPr>
          </a:p>
        </p:txBody>
      </p:sp>
      <p:graphicFrame>
        <p:nvGraphicFramePr>
          <p:cNvPr id="11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260730"/>
              </p:ext>
            </p:extLst>
          </p:nvPr>
        </p:nvGraphicFramePr>
        <p:xfrm>
          <a:off x="1" y="1988840"/>
          <a:ext cx="9143999" cy="2010300"/>
        </p:xfrm>
        <a:graphic>
          <a:graphicData uri="http://schemas.openxmlformats.org/drawingml/2006/table">
            <a:tbl>
              <a:tblPr/>
              <a:tblGrid>
                <a:gridCol w="1043608"/>
                <a:gridCol w="1512168"/>
                <a:gridCol w="1584176"/>
                <a:gridCol w="1872208"/>
                <a:gridCol w="1440160"/>
                <a:gridCol w="1691679"/>
              </a:tblGrid>
              <a:tr h="335050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1" marR="12701" marT="126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Signal</a:t>
                      </a:r>
                    </a:p>
                  </a:txBody>
                  <a:tcPr marL="12701" marR="12701" marT="126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Background</a:t>
                      </a:r>
                    </a:p>
                  </a:txBody>
                  <a:tcPr marL="12701" marR="12701" marT="126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Charm</a:t>
                      </a:r>
                    </a:p>
                  </a:txBody>
                  <a:tcPr marL="12701" marR="12701" marT="126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μ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scattering</a:t>
                      </a:r>
                    </a:p>
                  </a:txBody>
                  <a:tcPr marL="12701" marR="12701" marT="126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had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int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1" marR="12701" marT="126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l-G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τ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  <a:sym typeface="Wingdings"/>
                        </a:rPr>
                        <a:t>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1" marR="12701" marT="126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90"/>
                          </a:solidFill>
                          <a:effectLst/>
                          <a:latin typeface="Times New Roman"/>
                          <a:cs typeface="Times New Roman"/>
                        </a:rPr>
                        <a:t>0.31+-0.06</a:t>
                      </a:r>
                      <a:endParaRPr lang="en-US" sz="2000" b="0" i="0" u="none" strike="noStrike" dirty="0">
                        <a:solidFill>
                          <a:srgbClr val="00009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1" marR="12701" marT="126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E30FB6"/>
                          </a:solidFill>
                          <a:effectLst/>
                          <a:latin typeface="Times New Roman"/>
                          <a:cs typeface="Times New Roman"/>
                        </a:rPr>
                        <a:t>0.027+-0.005</a:t>
                      </a:r>
                      <a:endParaRPr lang="en-US" sz="2000" b="0" i="0" u="none" strike="noStrike" dirty="0">
                        <a:solidFill>
                          <a:srgbClr val="E30FB6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1" marR="12701" marT="126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0.011+-0.002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1" marR="12701" marT="126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-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1" marR="12701" marT="126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0.016+-0.005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1" marR="12701" marT="126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l-G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τ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  <a:sym typeface="Wingdings"/>
                        </a:rPr>
                        <a:t>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3h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1" marR="12701" marT="126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90"/>
                          </a:solidFill>
                          <a:effectLst/>
                          <a:latin typeface="Times New Roman"/>
                          <a:cs typeface="Times New Roman"/>
                        </a:rPr>
                        <a:t>0.43+-0.09</a:t>
                      </a:r>
                      <a:endParaRPr lang="en-US" sz="2000" b="0" i="0" u="none" strike="noStrike" dirty="0">
                        <a:solidFill>
                          <a:srgbClr val="00009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1" marR="12701" marT="126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E30FB6"/>
                          </a:solidFill>
                          <a:effectLst/>
                          <a:latin typeface="Times New Roman"/>
                          <a:cs typeface="Times New Roman"/>
                        </a:rPr>
                        <a:t>0.12+-0.02</a:t>
                      </a:r>
                      <a:endParaRPr lang="en-US" sz="2000" b="0" i="0" u="none" strike="noStrike" dirty="0">
                        <a:solidFill>
                          <a:srgbClr val="E30FB6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1" marR="12701" marT="126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0.11+-0.02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1" marR="12701" marT="126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-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1" marR="12701" marT="126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0.0021+-0.0006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1" marR="12701" marT="126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l-G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τ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  <a:sym typeface="Wingdings"/>
                        </a:rPr>
                        <a:t> μ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1" marR="12701" marT="126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90"/>
                          </a:solidFill>
                          <a:effectLst/>
                          <a:latin typeface="Times New Roman"/>
                          <a:cs typeface="Times New Roman"/>
                        </a:rPr>
                        <a:t>0.54+-0.11</a:t>
                      </a:r>
                      <a:endParaRPr lang="en-US" sz="2000" b="0" i="0" u="none" strike="noStrike" dirty="0">
                        <a:solidFill>
                          <a:srgbClr val="00009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1" marR="12701" marT="126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30FB6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0.021+-0.010</a:t>
                      </a:r>
                    </a:p>
                  </a:txBody>
                  <a:tcPr marL="12701" marR="12701" marT="126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0.0044+-0.0008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1" marR="12701" marT="126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0.017+-0.010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1" marR="12701" marT="126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-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1" marR="12701" marT="126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5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l-G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τ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  <a:sym typeface="Wingdings"/>
                        </a:rPr>
                        <a:t>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e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1" marR="12701" marT="126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90"/>
                          </a:solidFill>
                          <a:effectLst/>
                          <a:latin typeface="Times New Roman"/>
                          <a:cs typeface="Times New Roman"/>
                        </a:rPr>
                        <a:t>0.46+-0.09</a:t>
                      </a:r>
                      <a:endParaRPr lang="en-US" sz="2000" b="0" i="0" u="none" strike="noStrike" dirty="0">
                        <a:solidFill>
                          <a:srgbClr val="00009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1" marR="12701" marT="126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E30FB6"/>
                          </a:solidFill>
                          <a:effectLst/>
                          <a:latin typeface="Times New Roman"/>
                          <a:cs typeface="Times New Roman"/>
                        </a:rPr>
                        <a:t>0.020+-0.004</a:t>
                      </a:r>
                      <a:endParaRPr lang="en-US" sz="2000" b="0" i="0" u="none" strike="noStrike" dirty="0">
                        <a:solidFill>
                          <a:srgbClr val="E30FB6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1" marR="12701" marT="126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0.020+-0.004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1" marR="12701" marT="126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-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1" marR="12701" marT="126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-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1" marR="12701" marT="126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total</a:t>
                      </a:r>
                    </a:p>
                  </a:txBody>
                  <a:tcPr marL="12701" marR="12701" marT="126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90"/>
                          </a:solidFill>
                          <a:effectLst/>
                          <a:latin typeface="Times New Roman"/>
                          <a:cs typeface="Times New Roman"/>
                        </a:rPr>
                        <a:t>1.7</a:t>
                      </a:r>
                      <a:endParaRPr lang="en-US" sz="2000" b="0" i="0" u="none" strike="noStrike" dirty="0">
                        <a:solidFill>
                          <a:srgbClr val="00009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1" marR="12701" marT="126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E30FB6"/>
                          </a:solidFill>
                          <a:effectLst/>
                          <a:latin typeface="Times New Roman"/>
                          <a:cs typeface="Times New Roman"/>
                        </a:rPr>
                        <a:t>0.184+-0.025</a:t>
                      </a:r>
                      <a:endParaRPr lang="en-US" sz="2000" b="1" i="0" u="none" strike="noStrike" dirty="0">
                        <a:solidFill>
                          <a:srgbClr val="E30FB6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1" marR="12701" marT="126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0.15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1" marR="12701" marT="126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0.017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1" marR="12701" marT="126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0.018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1" marR="12701" marT="126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8901" name="テキスト ボックス 1"/>
          <p:cNvSpPr txBox="1">
            <a:spLocks noChangeArrowheads="1"/>
          </p:cNvSpPr>
          <p:nvPr/>
        </p:nvSpPr>
        <p:spPr bwMode="auto">
          <a:xfrm>
            <a:off x="971600" y="4509120"/>
            <a:ext cx="673224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2800" dirty="0" smtClean="0">
                <a:solidFill>
                  <a:prstClr val="black"/>
                </a:solidFill>
              </a:rPr>
              <a:t>With 3 </a:t>
            </a:r>
            <a:r>
              <a:rPr lang="en-US" altLang="ja-JP" sz="2800" dirty="0" err="1" smtClean="0">
                <a:solidFill>
                  <a:prstClr val="black"/>
                </a:solidFill>
                <a:latin typeface="Symbol" pitchFamily="18" charset="2"/>
              </a:rPr>
              <a:t>n</a:t>
            </a:r>
            <a:r>
              <a:rPr lang="en-US" altLang="ja-JP" sz="2800" baseline="-25000" dirty="0" err="1" smtClean="0">
                <a:solidFill>
                  <a:prstClr val="black"/>
                </a:solidFill>
                <a:latin typeface="Symbol" pitchFamily="18" charset="2"/>
              </a:rPr>
              <a:t>t</a:t>
            </a:r>
            <a:r>
              <a:rPr lang="en-US" altLang="ja-JP" sz="2800" dirty="0" smtClean="0">
                <a:solidFill>
                  <a:prstClr val="black"/>
                </a:solidFill>
              </a:rPr>
              <a:t> </a:t>
            </a:r>
            <a:r>
              <a:rPr lang="en-US" altLang="ja-JP" sz="2800" dirty="0" err="1" smtClean="0">
                <a:solidFill>
                  <a:prstClr val="black"/>
                </a:solidFill>
              </a:rPr>
              <a:t>candidtes</a:t>
            </a:r>
            <a:r>
              <a:rPr lang="en-US" altLang="ja-JP" sz="2800" dirty="0" smtClean="0">
                <a:solidFill>
                  <a:prstClr val="black"/>
                </a:solidFill>
              </a:rPr>
              <a:t>,  significance is 3.4 </a:t>
            </a:r>
            <a:r>
              <a:rPr lang="en-US" altLang="ja-JP" sz="2800" dirty="0" smtClean="0">
                <a:solidFill>
                  <a:prstClr val="black"/>
                </a:solidFill>
                <a:latin typeface="Symbol" pitchFamily="18" charset="2"/>
              </a:rPr>
              <a:t>s</a:t>
            </a:r>
            <a:r>
              <a:rPr lang="en-US" altLang="ja-JP" sz="2800" dirty="0" smtClean="0">
                <a:solidFill>
                  <a:prstClr val="black"/>
                </a:solidFill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2800" dirty="0" smtClean="0"/>
              <a:t>by counting method</a:t>
            </a:r>
            <a:r>
              <a:rPr lang="en-US" altLang="ja-JP" sz="2800" dirty="0" smtClean="0">
                <a:solidFill>
                  <a:prstClr val="black"/>
                </a:solidFill>
              </a:rPr>
              <a:t>.  (p value  = 2.9 x 10</a:t>
            </a:r>
            <a:r>
              <a:rPr lang="en-US" altLang="ja-JP" sz="2800" baseline="30000" dirty="0" smtClean="0">
                <a:solidFill>
                  <a:prstClr val="black"/>
                </a:solidFill>
              </a:rPr>
              <a:t>-4</a:t>
            </a:r>
            <a:r>
              <a:rPr lang="en-US" altLang="ja-JP" sz="2800" dirty="0" smtClean="0">
                <a:solidFill>
                  <a:prstClr val="black"/>
                </a:solidFill>
              </a:rPr>
              <a:t> )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36512" y="116632"/>
            <a:ext cx="9271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expectation of signal and background, and significance</a:t>
            </a:r>
          </a:p>
        </p:txBody>
      </p:sp>
    </p:spTree>
    <p:extLst>
      <p:ext uri="{BB962C8B-B14F-4D97-AF65-F5344CB8AC3E}">
        <p14:creationId xmlns:p14="http://schemas.microsoft.com/office/powerpoint/2010/main" val="37136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419872" y="-15190"/>
            <a:ext cx="21700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Summary</a:t>
            </a:r>
            <a:endParaRPr kumimoji="1" lang="ja-JP" altLang="en-US" sz="4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80528" y="1136933"/>
            <a:ext cx="88559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Through 5 years’ operation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of CNGS, 17.97x10</a:t>
            </a:r>
            <a:r>
              <a:rPr lang="en-US" altLang="ja-JP" sz="2400" baseline="30000" dirty="0" smtClean="0"/>
              <a:t>19</a:t>
            </a:r>
            <a:r>
              <a:rPr lang="en-US" altLang="ja-JP" sz="2400" dirty="0" smtClean="0"/>
              <a:t> P.O.T. of neutrinos were provided to OPERA.  (80% of proposal)</a:t>
            </a:r>
          </a:p>
          <a:p>
            <a:endParaRPr lang="en-US" altLang="ja-JP" sz="2400" dirty="0"/>
          </a:p>
          <a:p>
            <a:r>
              <a:rPr lang="en-US" altLang="ja-JP" sz="2400" dirty="0" smtClean="0"/>
              <a:t>Decays have been searched for 5272 events.</a:t>
            </a:r>
          </a:p>
          <a:p>
            <a:r>
              <a:rPr lang="en-US" altLang="ja-JP" sz="2400" dirty="0" smtClean="0"/>
              <a:t>In them, 3 </a:t>
            </a:r>
            <a:r>
              <a:rPr lang="en-US" altLang="ja-JP" sz="2400" dirty="0" err="1" smtClean="0">
                <a:latin typeface="Symbol" pitchFamily="18" charset="2"/>
              </a:rPr>
              <a:t>n</a:t>
            </a:r>
            <a:r>
              <a:rPr lang="en-US" altLang="ja-JP" sz="2400" baseline="-25000" dirty="0" err="1" smtClean="0">
                <a:latin typeface="Symbol" pitchFamily="18" charset="2"/>
              </a:rPr>
              <a:t>t</a:t>
            </a:r>
            <a:r>
              <a:rPr lang="en-US" altLang="ja-JP" sz="2400" dirty="0" smtClean="0"/>
              <a:t> events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(</a:t>
            </a:r>
            <a:r>
              <a:rPr lang="en-US" altLang="ja-JP" sz="2400" dirty="0" err="1" smtClean="0">
                <a:latin typeface="Symbol" pitchFamily="18" charset="2"/>
              </a:rPr>
              <a:t>t</a:t>
            </a:r>
            <a:r>
              <a:rPr lang="en-US" altLang="ja-JP" sz="2400" dirty="0" err="1" smtClean="0">
                <a:sym typeface="Wingdings" pitchFamily="2" charset="2"/>
              </a:rPr>
              <a:t>h</a:t>
            </a:r>
            <a:r>
              <a:rPr lang="en-US" altLang="ja-JP" sz="2400" dirty="0" smtClean="0">
                <a:latin typeface="Calibri" pitchFamily="34" charset="0"/>
                <a:sym typeface="Wingdings" pitchFamily="2" charset="2"/>
              </a:rPr>
              <a:t>,</a:t>
            </a:r>
            <a:r>
              <a:rPr lang="en-US" altLang="ja-JP" sz="2400" dirty="0" smtClean="0">
                <a:latin typeface="Symbol" pitchFamily="18" charset="2"/>
                <a:sym typeface="Wingdings" pitchFamily="2" charset="2"/>
              </a:rPr>
              <a:t> t</a:t>
            </a:r>
            <a:r>
              <a:rPr lang="en-US" altLang="ja-JP" sz="2400" dirty="0" smtClean="0">
                <a:sym typeface="Wingdings" pitchFamily="2" charset="2"/>
              </a:rPr>
              <a:t>3h, </a:t>
            </a:r>
            <a:r>
              <a:rPr lang="en-US" altLang="ja-JP" sz="2400" dirty="0" err="1" smtClean="0">
                <a:latin typeface="Symbol" pitchFamily="18" charset="2"/>
                <a:sym typeface="Wingdings" pitchFamily="2" charset="2"/>
              </a:rPr>
              <a:t>t</a:t>
            </a:r>
            <a:r>
              <a:rPr lang="en-US" altLang="ja-JP" sz="2400" dirty="0" err="1" smtClean="0">
                <a:sym typeface="Wingdings" pitchFamily="2" charset="2"/>
              </a:rPr>
              <a:t></a:t>
            </a:r>
            <a:r>
              <a:rPr lang="en-US" altLang="ja-JP" sz="2400" dirty="0" err="1" smtClean="0">
                <a:latin typeface="Symbol" pitchFamily="18" charset="2"/>
                <a:sym typeface="Wingdings" pitchFamily="2" charset="2"/>
              </a:rPr>
              <a:t>m</a:t>
            </a:r>
            <a:r>
              <a:rPr lang="en-US" altLang="ja-JP" sz="2400" dirty="0" smtClean="0"/>
              <a:t>) have been found till now.</a:t>
            </a:r>
          </a:p>
          <a:p>
            <a:r>
              <a:rPr lang="en-US" altLang="ja-JP" sz="2400" dirty="0" smtClean="0"/>
              <a:t>1.7 signals and 0.184+-0.025 B.G. events are expected. </a:t>
            </a:r>
          </a:p>
          <a:p>
            <a:endParaRPr lang="en-US" altLang="ja-JP" sz="2400" dirty="0"/>
          </a:p>
          <a:p>
            <a:r>
              <a:rPr lang="en-US" altLang="ja-JP" sz="2400" dirty="0" smtClean="0"/>
              <a:t>Significance is 3.4 </a:t>
            </a:r>
            <a:r>
              <a:rPr lang="en-US" altLang="ja-JP" sz="2400" dirty="0" smtClean="0">
                <a:latin typeface="Symbol" pitchFamily="18" charset="2"/>
              </a:rPr>
              <a:t>s</a:t>
            </a:r>
            <a:r>
              <a:rPr lang="en-US" altLang="ja-JP" sz="2400" dirty="0" smtClean="0"/>
              <a:t> by counting method.</a:t>
            </a:r>
          </a:p>
          <a:p>
            <a:endParaRPr lang="en-US" altLang="ja-JP" sz="2400" dirty="0" smtClean="0"/>
          </a:p>
          <a:p>
            <a:r>
              <a:rPr lang="en-US" altLang="ja-JP" sz="2400" dirty="0" smtClean="0"/>
              <a:t>These results are submitted to Physical Review </a:t>
            </a:r>
            <a:r>
              <a:rPr lang="en-US" altLang="ja-JP" sz="2400" dirty="0"/>
              <a:t>L</a:t>
            </a:r>
            <a:r>
              <a:rPr lang="en-US" altLang="ja-JP" sz="2400" dirty="0" smtClean="0"/>
              <a:t>etters.</a:t>
            </a:r>
            <a:endParaRPr lang="en-US" altLang="ja-JP" sz="2400" dirty="0"/>
          </a:p>
          <a:p>
            <a:endParaRPr lang="en-US" altLang="ja-JP" sz="2400" dirty="0" smtClean="0"/>
          </a:p>
          <a:p>
            <a:r>
              <a:rPr lang="en-US" altLang="ja-JP" sz="2400" dirty="0" smtClean="0"/>
              <a:t>Main part of analysis shifted to 2</a:t>
            </a:r>
            <a:r>
              <a:rPr lang="en-US" altLang="ja-JP" sz="2400" baseline="30000" dirty="0" smtClean="0"/>
              <a:t>nd</a:t>
            </a:r>
            <a:r>
              <a:rPr lang="en-US" altLang="ja-JP" sz="2400" dirty="0" smtClean="0"/>
              <a:t>  bricks’.</a:t>
            </a:r>
            <a:endParaRPr kumimoji="1" lang="en-US" altLang="ja-JP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27584" y="17008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141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30624-EE1D-49BB-9779-F5FA9127E480}" type="slidenum">
              <a:rPr lang="en-US" altLang="ja-JP"/>
              <a:pPr/>
              <a:t>39</a:t>
            </a:fld>
            <a:endParaRPr lang="en-US" altLang="ja-JP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3400" y="5060950"/>
            <a:ext cx="4876800" cy="762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ja-JP" sz="2400">
                <a:sym typeface="Symbol" pitchFamily="18" charset="2"/>
              </a:rPr>
              <a:t></a:t>
            </a:r>
            <a:r>
              <a:rPr lang="en-US" altLang="ja-JP" sz="2000">
                <a:sym typeface="Symbol" pitchFamily="18" charset="2"/>
              </a:rPr>
              <a:t> </a:t>
            </a:r>
            <a:r>
              <a:rPr lang="en-US" altLang="ja-JP" sz="2000"/>
              <a:t>is attached to the primary vertex.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962400" y="1120775"/>
            <a:ext cx="5029200" cy="3810000"/>
            <a:chOff x="3148" y="1755"/>
            <a:chExt cx="2544" cy="1872"/>
          </a:xfrm>
        </p:grpSpPr>
        <p:sp>
          <p:nvSpPr>
            <p:cNvPr id="3" name="正方形/長方形 2"/>
            <p:cNvSpPr/>
            <p:nvPr/>
          </p:nvSpPr>
          <p:spPr>
            <a:xfrm>
              <a:off x="3165" y="1755"/>
              <a:ext cx="2527" cy="18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en-GB"/>
            </a:p>
          </p:txBody>
        </p:sp>
        <p:pic>
          <p:nvPicPr>
            <p:cNvPr id="141319" name="Picture 2" descr="C:\Users\ugrad\Desktop\図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29" y="1790"/>
              <a:ext cx="2368" cy="1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1320" name="Rectangle 80"/>
            <p:cNvSpPr>
              <a:spLocks noChangeArrowheads="1"/>
            </p:cNvSpPr>
            <p:nvPr/>
          </p:nvSpPr>
          <p:spPr bwMode="auto">
            <a:xfrm>
              <a:off x="4938" y="3174"/>
              <a:ext cx="568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eaLnBrk="1" hangingPunct="1">
                <a:tabLst>
                  <a:tab pos="0" algn="l"/>
                  <a:tab pos="642938" algn="l"/>
                  <a:tab pos="1285875" algn="l"/>
                  <a:tab pos="1928813" algn="l"/>
                  <a:tab pos="2571750" algn="l"/>
                  <a:tab pos="3214688" algn="l"/>
                  <a:tab pos="3857625" algn="l"/>
                  <a:tab pos="4500563" algn="l"/>
                  <a:tab pos="5143500" algn="l"/>
                  <a:tab pos="5786438" algn="l"/>
                  <a:tab pos="6429375" algn="l"/>
                  <a:tab pos="7072313" algn="l"/>
                </a:tabLst>
              </a:pPr>
              <a:r>
                <a:rPr kumimoji="1" lang="it-IT" altLang="ja-JP" sz="1400">
                  <a:solidFill>
                    <a:srgbClr val="000000"/>
                  </a:solidFill>
                  <a:latin typeface="Songti SC Bold"/>
                  <a:ea typeface="Songti SC Bold"/>
                  <a:cs typeface="Songti SC Bold"/>
                </a:rPr>
                <a:t>muon</a:t>
              </a:r>
            </a:p>
          </p:txBody>
        </p:sp>
        <p:sp>
          <p:nvSpPr>
            <p:cNvPr id="141321" name="Rectangle 81"/>
            <p:cNvSpPr>
              <a:spLocks noChangeArrowheads="1"/>
            </p:cNvSpPr>
            <p:nvPr/>
          </p:nvSpPr>
          <p:spPr bwMode="auto">
            <a:xfrm>
              <a:off x="4559" y="2017"/>
              <a:ext cx="5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eaLnBrk="1" hangingPunct="1">
                <a:tabLst>
                  <a:tab pos="0" algn="l"/>
                  <a:tab pos="642938" algn="l"/>
                  <a:tab pos="1285875" algn="l"/>
                  <a:tab pos="1928813" algn="l"/>
                  <a:tab pos="2571750" algn="l"/>
                  <a:tab pos="3214688" algn="l"/>
                  <a:tab pos="3857625" algn="l"/>
                  <a:tab pos="4500563" algn="l"/>
                  <a:tab pos="5143500" algn="l"/>
                  <a:tab pos="5786438" algn="l"/>
                  <a:tab pos="6429375" algn="l"/>
                  <a:tab pos="7072313" algn="l"/>
                </a:tabLst>
              </a:pPr>
              <a:r>
                <a:rPr kumimoji="1" lang="it-IT" altLang="ja-JP" sz="1400">
                  <a:solidFill>
                    <a:srgbClr val="000000"/>
                  </a:solidFill>
                  <a:latin typeface="Songti SC Bold"/>
                  <a:ea typeface="Songti SC Bold"/>
                  <a:cs typeface="Songti SC Bold"/>
                </a:rPr>
                <a:t>primary </a:t>
              </a:r>
              <a:br>
                <a:rPr kumimoji="1" lang="it-IT" altLang="ja-JP" sz="1400">
                  <a:solidFill>
                    <a:srgbClr val="000000"/>
                  </a:solidFill>
                  <a:latin typeface="Songti SC Bold"/>
                  <a:ea typeface="Songti SC Bold"/>
                  <a:cs typeface="Songti SC Bold"/>
                </a:rPr>
              </a:br>
              <a:r>
                <a:rPr kumimoji="1" lang="it-IT" altLang="ja-JP" sz="1400">
                  <a:solidFill>
                    <a:srgbClr val="000000"/>
                  </a:solidFill>
                  <a:latin typeface="Songti SC Bold"/>
                  <a:ea typeface="Songti SC Bold"/>
                  <a:cs typeface="Songti SC Bold"/>
                </a:rPr>
                <a:t>track</a:t>
              </a:r>
            </a:p>
          </p:txBody>
        </p:sp>
        <p:sp>
          <p:nvSpPr>
            <p:cNvPr id="141322" name="AutoShape 82"/>
            <p:cNvSpPr>
              <a:spLocks noChangeArrowheads="1"/>
            </p:cNvSpPr>
            <p:nvPr/>
          </p:nvSpPr>
          <p:spPr bwMode="auto">
            <a:xfrm>
              <a:off x="3390" y="2637"/>
              <a:ext cx="680" cy="252"/>
            </a:xfrm>
            <a:custGeom>
              <a:avLst/>
              <a:gdLst>
                <a:gd name="T0" fmla="*/ 3147 w 21584"/>
                <a:gd name="T1" fmla="*/ 3163 h 21428"/>
                <a:gd name="T2" fmla="*/ 18421 w 21584"/>
                <a:gd name="T3" fmla="*/ 18437 h 21428"/>
              </a:gdLst>
              <a:ahLst/>
              <a:cxnLst/>
              <a:rect l="T0" t="T1" r="T2" b="T3"/>
              <a:pathLst>
                <a:path w="21584" h="21428">
                  <a:moveTo>
                    <a:pt x="0" y="0"/>
                  </a:moveTo>
                  <a:lnTo>
                    <a:pt x="21584" y="-172"/>
                  </a:lnTo>
                  <a:lnTo>
                    <a:pt x="21568" y="21256"/>
                  </a:lnTo>
                  <a:lnTo>
                    <a:pt x="-16" y="21428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eaLnBrk="1" hangingPunct="1">
                <a:tabLst>
                  <a:tab pos="0" algn="l"/>
                  <a:tab pos="642938" algn="l"/>
                  <a:tab pos="1285875" algn="l"/>
                  <a:tab pos="1928813" algn="l"/>
                  <a:tab pos="2571750" algn="l"/>
                  <a:tab pos="3214688" algn="l"/>
                  <a:tab pos="3857625" algn="l"/>
                  <a:tab pos="4500563" algn="l"/>
                  <a:tab pos="5143500" algn="l"/>
                  <a:tab pos="5786438" algn="l"/>
                  <a:tab pos="6429375" algn="l"/>
                  <a:tab pos="7072313" algn="l"/>
                </a:tabLst>
              </a:pPr>
              <a:r>
                <a:rPr kumimoji="1" lang="it-IT" altLang="ja-JP" sz="1500">
                  <a:solidFill>
                    <a:srgbClr val="001F67"/>
                  </a:solidFill>
                  <a:latin typeface="Songti SC Bold"/>
                  <a:ea typeface="Songti SC Bold"/>
                  <a:cs typeface="Songti SC Bold"/>
                </a:rPr>
                <a:t>τ</a:t>
              </a:r>
              <a:endParaRPr kumimoji="1" lang="it-IT" altLang="ja-JP" sz="1400">
                <a:solidFill>
                  <a:srgbClr val="000000"/>
                </a:solidFill>
                <a:latin typeface="Songti SC Bold"/>
                <a:ea typeface="Songti SC Bold"/>
                <a:cs typeface="Songti SC Bold"/>
              </a:endParaRPr>
            </a:p>
          </p:txBody>
        </p:sp>
        <p:sp>
          <p:nvSpPr>
            <p:cNvPr id="141323" name="Line 83"/>
            <p:cNvSpPr>
              <a:spLocks noChangeShapeType="1"/>
            </p:cNvSpPr>
            <p:nvPr/>
          </p:nvSpPr>
          <p:spPr bwMode="auto">
            <a:xfrm>
              <a:off x="3619" y="2349"/>
              <a:ext cx="246" cy="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</p:spPr>
          <p:txBody>
            <a:bodyPr lIns="64301" tIns="32150" rIns="64301" bIns="32150"/>
            <a:lstStyle/>
            <a:p>
              <a:endParaRPr lang="ja-JP" altLang="en-US"/>
            </a:p>
          </p:txBody>
        </p:sp>
        <p:sp>
          <p:nvSpPr>
            <p:cNvPr id="141324" name="Line 84"/>
            <p:cNvSpPr>
              <a:spLocks noChangeShapeType="1"/>
            </p:cNvSpPr>
            <p:nvPr/>
          </p:nvSpPr>
          <p:spPr bwMode="auto">
            <a:xfrm>
              <a:off x="3634" y="2387"/>
              <a:ext cx="1" cy="28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 lIns="64301" tIns="32150" rIns="64301" bIns="32150"/>
            <a:lstStyle/>
            <a:p>
              <a:endParaRPr lang="ja-JP" altLang="en-US"/>
            </a:p>
          </p:txBody>
        </p:sp>
        <p:sp>
          <p:nvSpPr>
            <p:cNvPr id="141325" name="Line 85"/>
            <p:cNvSpPr>
              <a:spLocks noChangeShapeType="1"/>
            </p:cNvSpPr>
            <p:nvPr/>
          </p:nvSpPr>
          <p:spPr bwMode="auto">
            <a:xfrm>
              <a:off x="3865" y="2380"/>
              <a:ext cx="1" cy="291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 lIns="64301" tIns="32150" rIns="64301" bIns="32150"/>
            <a:lstStyle/>
            <a:p>
              <a:endParaRPr lang="ja-JP" altLang="en-US"/>
            </a:p>
          </p:txBody>
        </p:sp>
        <p:sp>
          <p:nvSpPr>
            <p:cNvPr id="141326" name="Rectangle 86"/>
            <p:cNvSpPr>
              <a:spLocks noChangeArrowheads="1"/>
            </p:cNvSpPr>
            <p:nvPr/>
          </p:nvSpPr>
          <p:spPr bwMode="auto">
            <a:xfrm>
              <a:off x="3357" y="2155"/>
              <a:ext cx="632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eaLnBrk="1" hangingPunct="1">
                <a:tabLst>
                  <a:tab pos="0" algn="l"/>
                  <a:tab pos="642938" algn="l"/>
                  <a:tab pos="1285875" algn="l"/>
                  <a:tab pos="1928813" algn="l"/>
                  <a:tab pos="2571750" algn="l"/>
                  <a:tab pos="3214688" algn="l"/>
                  <a:tab pos="3857625" algn="l"/>
                  <a:tab pos="4500563" algn="l"/>
                  <a:tab pos="5143500" algn="l"/>
                  <a:tab pos="5786438" algn="l"/>
                  <a:tab pos="6429375" algn="l"/>
                  <a:tab pos="7072313" algn="l"/>
                </a:tabLst>
              </a:pPr>
              <a:r>
                <a:rPr kumimoji="1" lang="it-IT" altLang="ja-JP" sz="1600">
                  <a:solidFill>
                    <a:srgbClr val="000000"/>
                  </a:solidFill>
                  <a:latin typeface="Times New Roman" pitchFamily="18" charset="0"/>
                  <a:ea typeface="Songti SC Bold"/>
                  <a:cs typeface="Times New Roman" pitchFamily="18" charset="0"/>
                </a:rPr>
                <a:t>376μm</a:t>
              </a:r>
            </a:p>
          </p:txBody>
        </p:sp>
        <p:sp>
          <p:nvSpPr>
            <p:cNvPr id="141327" name="Line 87"/>
            <p:cNvSpPr>
              <a:spLocks noChangeShapeType="1"/>
            </p:cNvSpPr>
            <p:nvPr/>
          </p:nvSpPr>
          <p:spPr bwMode="auto">
            <a:xfrm>
              <a:off x="3865" y="2681"/>
              <a:ext cx="1753" cy="601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4301" tIns="32150" rIns="64301" bIns="32150"/>
            <a:lstStyle/>
            <a:p>
              <a:endParaRPr lang="ja-JP" altLang="en-US"/>
            </a:p>
          </p:txBody>
        </p:sp>
        <p:sp>
          <p:nvSpPr>
            <p:cNvPr id="141328" name="AutoShape 88"/>
            <p:cNvSpPr>
              <a:spLocks noChangeArrowheads="1"/>
            </p:cNvSpPr>
            <p:nvPr/>
          </p:nvSpPr>
          <p:spPr bwMode="auto">
            <a:xfrm rot="1020000">
              <a:off x="4983" y="3068"/>
              <a:ext cx="116" cy="25"/>
            </a:xfrm>
            <a:custGeom>
              <a:avLst/>
              <a:gdLst>
                <a:gd name="T0" fmla="*/ 2006 w 19591"/>
                <a:gd name="T1" fmla="*/ 3163 h 19679"/>
                <a:gd name="T2" fmla="*/ 17280 w 19591"/>
                <a:gd name="T3" fmla="*/ 18437 h 19679"/>
              </a:gdLst>
              <a:ahLst/>
              <a:cxnLst>
                <a:cxn ang="0">
                  <a:pos x="16462" y="16796"/>
                </a:cxn>
                <a:cxn ang="0">
                  <a:pos x="16677" y="2882"/>
                </a:cxn>
                <a:cxn ang="0">
                  <a:pos x="2824" y="2882"/>
                </a:cxn>
                <a:cxn ang="0">
                  <a:pos x="2609" y="16796"/>
                </a:cxn>
                <a:cxn ang="0">
                  <a:pos x="16462" y="16796"/>
                </a:cxn>
              </a:cxnLst>
              <a:rect l="T0" t="T1" r="T2" b="T3"/>
              <a:pathLst>
                <a:path w="19591" h="19679">
                  <a:moveTo>
                    <a:pt x="16462" y="16796"/>
                  </a:moveTo>
                  <a:cubicBezTo>
                    <a:pt x="20347" y="12954"/>
                    <a:pt x="20443" y="6724"/>
                    <a:pt x="16677" y="2882"/>
                  </a:cubicBezTo>
                  <a:cubicBezTo>
                    <a:pt x="12911" y="-961"/>
                    <a:pt x="6709" y="-961"/>
                    <a:pt x="2824" y="2882"/>
                  </a:cubicBezTo>
                  <a:cubicBezTo>
                    <a:pt x="-1061" y="6724"/>
                    <a:pt x="-1157" y="12954"/>
                    <a:pt x="2609" y="16796"/>
                  </a:cubicBezTo>
                  <a:cubicBezTo>
                    <a:pt x="6375" y="20639"/>
                    <a:pt x="12577" y="20639"/>
                    <a:pt x="16462" y="16796"/>
                  </a:cubicBezTo>
                </a:path>
              </a:pathLst>
            </a:custGeom>
            <a:solidFill>
              <a:srgbClr val="000080"/>
            </a:solidFill>
            <a:ln w="25527" cap="flat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lIns="64301" tIns="32150" rIns="64301" bIns="32150" anchor="ctr"/>
            <a:lstStyle/>
            <a:p>
              <a:endParaRPr lang="ja-JP" altLang="en-US"/>
            </a:p>
          </p:txBody>
        </p:sp>
        <p:sp>
          <p:nvSpPr>
            <p:cNvPr id="141329" name="AutoShape 89"/>
            <p:cNvSpPr>
              <a:spLocks noChangeArrowheads="1"/>
            </p:cNvSpPr>
            <p:nvPr/>
          </p:nvSpPr>
          <p:spPr bwMode="auto">
            <a:xfrm rot="1020000">
              <a:off x="4820" y="3015"/>
              <a:ext cx="114" cy="23"/>
            </a:xfrm>
            <a:custGeom>
              <a:avLst/>
              <a:gdLst>
                <a:gd name="T0" fmla="*/ 2006 w 19591"/>
                <a:gd name="T1" fmla="*/ 3163 h 19679"/>
                <a:gd name="T2" fmla="*/ 17280 w 19591"/>
                <a:gd name="T3" fmla="*/ 18437 h 19679"/>
              </a:gdLst>
              <a:ahLst/>
              <a:cxnLst>
                <a:cxn ang="0">
                  <a:pos x="16462" y="16796"/>
                </a:cxn>
                <a:cxn ang="0">
                  <a:pos x="16677" y="2882"/>
                </a:cxn>
                <a:cxn ang="0">
                  <a:pos x="2824" y="2882"/>
                </a:cxn>
                <a:cxn ang="0">
                  <a:pos x="2609" y="16796"/>
                </a:cxn>
                <a:cxn ang="0">
                  <a:pos x="16462" y="16796"/>
                </a:cxn>
              </a:cxnLst>
              <a:rect l="T0" t="T1" r="T2" b="T3"/>
              <a:pathLst>
                <a:path w="19591" h="19679">
                  <a:moveTo>
                    <a:pt x="16462" y="16796"/>
                  </a:moveTo>
                  <a:cubicBezTo>
                    <a:pt x="20347" y="12954"/>
                    <a:pt x="20443" y="6724"/>
                    <a:pt x="16677" y="2882"/>
                  </a:cubicBezTo>
                  <a:cubicBezTo>
                    <a:pt x="12911" y="-961"/>
                    <a:pt x="6709" y="-961"/>
                    <a:pt x="2824" y="2882"/>
                  </a:cubicBezTo>
                  <a:cubicBezTo>
                    <a:pt x="-1061" y="6724"/>
                    <a:pt x="-1157" y="12954"/>
                    <a:pt x="2609" y="16796"/>
                  </a:cubicBezTo>
                  <a:cubicBezTo>
                    <a:pt x="6375" y="20639"/>
                    <a:pt x="12577" y="20639"/>
                    <a:pt x="16462" y="16796"/>
                  </a:cubicBezTo>
                </a:path>
              </a:pathLst>
            </a:custGeom>
            <a:solidFill>
              <a:srgbClr val="000080"/>
            </a:solidFill>
            <a:ln w="25527" cap="flat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lIns="64301" tIns="32150" rIns="64301" bIns="32150" anchor="ctr"/>
            <a:lstStyle/>
            <a:p>
              <a:endParaRPr lang="ja-JP" altLang="en-US"/>
            </a:p>
          </p:txBody>
        </p:sp>
        <p:sp>
          <p:nvSpPr>
            <p:cNvPr id="141330" name="AutoShape 90"/>
            <p:cNvSpPr>
              <a:spLocks noChangeArrowheads="1"/>
            </p:cNvSpPr>
            <p:nvPr/>
          </p:nvSpPr>
          <p:spPr bwMode="auto">
            <a:xfrm rot="1020000">
              <a:off x="4447" y="2891"/>
              <a:ext cx="116" cy="24"/>
            </a:xfrm>
            <a:custGeom>
              <a:avLst/>
              <a:gdLst>
                <a:gd name="T0" fmla="*/ 2006 w 19591"/>
                <a:gd name="T1" fmla="*/ 3163 h 19679"/>
                <a:gd name="T2" fmla="*/ 17280 w 19591"/>
                <a:gd name="T3" fmla="*/ 18437 h 19679"/>
              </a:gdLst>
              <a:ahLst/>
              <a:cxnLst>
                <a:cxn ang="0">
                  <a:pos x="16462" y="16796"/>
                </a:cxn>
                <a:cxn ang="0">
                  <a:pos x="16677" y="2882"/>
                </a:cxn>
                <a:cxn ang="0">
                  <a:pos x="2824" y="2882"/>
                </a:cxn>
                <a:cxn ang="0">
                  <a:pos x="2609" y="16796"/>
                </a:cxn>
                <a:cxn ang="0">
                  <a:pos x="16462" y="16796"/>
                </a:cxn>
              </a:cxnLst>
              <a:rect l="T0" t="T1" r="T2" b="T3"/>
              <a:pathLst>
                <a:path w="19591" h="19679">
                  <a:moveTo>
                    <a:pt x="16462" y="16796"/>
                  </a:moveTo>
                  <a:cubicBezTo>
                    <a:pt x="20347" y="12954"/>
                    <a:pt x="20443" y="6724"/>
                    <a:pt x="16677" y="2882"/>
                  </a:cubicBezTo>
                  <a:cubicBezTo>
                    <a:pt x="12911" y="-961"/>
                    <a:pt x="6709" y="-961"/>
                    <a:pt x="2824" y="2882"/>
                  </a:cubicBezTo>
                  <a:cubicBezTo>
                    <a:pt x="-1061" y="6724"/>
                    <a:pt x="-1157" y="12954"/>
                    <a:pt x="2609" y="16796"/>
                  </a:cubicBezTo>
                  <a:cubicBezTo>
                    <a:pt x="6375" y="20639"/>
                    <a:pt x="12577" y="20639"/>
                    <a:pt x="16462" y="16796"/>
                  </a:cubicBezTo>
                </a:path>
              </a:pathLst>
            </a:custGeom>
            <a:solidFill>
              <a:srgbClr val="000080"/>
            </a:solidFill>
            <a:ln w="25527" cap="flat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lIns="64301" tIns="32150" rIns="64301" bIns="32150" anchor="ctr"/>
            <a:lstStyle/>
            <a:p>
              <a:endParaRPr lang="ja-JP" altLang="en-US"/>
            </a:p>
          </p:txBody>
        </p:sp>
        <p:sp>
          <p:nvSpPr>
            <p:cNvPr id="141331" name="AutoShape 91"/>
            <p:cNvSpPr>
              <a:spLocks noChangeArrowheads="1"/>
            </p:cNvSpPr>
            <p:nvPr/>
          </p:nvSpPr>
          <p:spPr bwMode="auto">
            <a:xfrm rot="1020000">
              <a:off x="4285" y="2834"/>
              <a:ext cx="114" cy="22"/>
            </a:xfrm>
            <a:custGeom>
              <a:avLst/>
              <a:gdLst>
                <a:gd name="T0" fmla="*/ 2006 w 19591"/>
                <a:gd name="T1" fmla="*/ 3163 h 19679"/>
                <a:gd name="T2" fmla="*/ 17280 w 19591"/>
                <a:gd name="T3" fmla="*/ 18437 h 19679"/>
              </a:gdLst>
              <a:ahLst/>
              <a:cxnLst>
                <a:cxn ang="0">
                  <a:pos x="16462" y="16796"/>
                </a:cxn>
                <a:cxn ang="0">
                  <a:pos x="16677" y="2882"/>
                </a:cxn>
                <a:cxn ang="0">
                  <a:pos x="2824" y="2882"/>
                </a:cxn>
                <a:cxn ang="0">
                  <a:pos x="2609" y="16796"/>
                </a:cxn>
                <a:cxn ang="0">
                  <a:pos x="16462" y="16796"/>
                </a:cxn>
              </a:cxnLst>
              <a:rect l="T0" t="T1" r="T2" b="T3"/>
              <a:pathLst>
                <a:path w="19591" h="19679">
                  <a:moveTo>
                    <a:pt x="16462" y="16796"/>
                  </a:moveTo>
                  <a:cubicBezTo>
                    <a:pt x="20347" y="12954"/>
                    <a:pt x="20443" y="6724"/>
                    <a:pt x="16677" y="2882"/>
                  </a:cubicBezTo>
                  <a:cubicBezTo>
                    <a:pt x="12911" y="-961"/>
                    <a:pt x="6709" y="-961"/>
                    <a:pt x="2824" y="2882"/>
                  </a:cubicBezTo>
                  <a:cubicBezTo>
                    <a:pt x="-1061" y="6724"/>
                    <a:pt x="-1157" y="12954"/>
                    <a:pt x="2609" y="16796"/>
                  </a:cubicBezTo>
                  <a:cubicBezTo>
                    <a:pt x="6375" y="20639"/>
                    <a:pt x="12577" y="20639"/>
                    <a:pt x="16462" y="16796"/>
                  </a:cubicBezTo>
                </a:path>
              </a:pathLst>
            </a:custGeom>
            <a:solidFill>
              <a:srgbClr val="000080"/>
            </a:solidFill>
            <a:ln w="25527" cap="flat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lIns="64301" tIns="32150" rIns="64301" bIns="32150" anchor="ctr"/>
            <a:lstStyle/>
            <a:p>
              <a:endParaRPr lang="ja-JP" altLang="en-US"/>
            </a:p>
          </p:txBody>
        </p:sp>
        <p:sp>
          <p:nvSpPr>
            <p:cNvPr id="141332" name="AutoShape 92"/>
            <p:cNvSpPr>
              <a:spLocks noChangeArrowheads="1"/>
            </p:cNvSpPr>
            <p:nvPr/>
          </p:nvSpPr>
          <p:spPr bwMode="auto">
            <a:xfrm rot="1020000">
              <a:off x="5512" y="3254"/>
              <a:ext cx="116" cy="22"/>
            </a:xfrm>
            <a:custGeom>
              <a:avLst/>
              <a:gdLst>
                <a:gd name="T0" fmla="*/ 2006 w 19591"/>
                <a:gd name="T1" fmla="*/ 3163 h 19679"/>
                <a:gd name="T2" fmla="*/ 17280 w 19591"/>
                <a:gd name="T3" fmla="*/ 18437 h 19679"/>
              </a:gdLst>
              <a:ahLst/>
              <a:cxnLst>
                <a:cxn ang="0">
                  <a:pos x="16462" y="16796"/>
                </a:cxn>
                <a:cxn ang="0">
                  <a:pos x="16677" y="2882"/>
                </a:cxn>
                <a:cxn ang="0">
                  <a:pos x="2824" y="2882"/>
                </a:cxn>
                <a:cxn ang="0">
                  <a:pos x="2609" y="16796"/>
                </a:cxn>
                <a:cxn ang="0">
                  <a:pos x="16462" y="16796"/>
                </a:cxn>
              </a:cxnLst>
              <a:rect l="T0" t="T1" r="T2" b="T3"/>
              <a:pathLst>
                <a:path w="19591" h="19679">
                  <a:moveTo>
                    <a:pt x="16462" y="16796"/>
                  </a:moveTo>
                  <a:cubicBezTo>
                    <a:pt x="20347" y="12954"/>
                    <a:pt x="20443" y="6724"/>
                    <a:pt x="16677" y="2882"/>
                  </a:cubicBezTo>
                  <a:cubicBezTo>
                    <a:pt x="12911" y="-961"/>
                    <a:pt x="6709" y="-961"/>
                    <a:pt x="2824" y="2882"/>
                  </a:cubicBezTo>
                  <a:cubicBezTo>
                    <a:pt x="-1061" y="6724"/>
                    <a:pt x="-1157" y="12954"/>
                    <a:pt x="2609" y="16796"/>
                  </a:cubicBezTo>
                  <a:cubicBezTo>
                    <a:pt x="6375" y="20639"/>
                    <a:pt x="12577" y="20639"/>
                    <a:pt x="16462" y="16796"/>
                  </a:cubicBezTo>
                </a:path>
              </a:pathLst>
            </a:custGeom>
            <a:solidFill>
              <a:srgbClr val="000080"/>
            </a:solidFill>
            <a:ln w="25527" cap="flat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lIns="64301" tIns="32150" rIns="64301" bIns="32150" anchor="ctr"/>
            <a:lstStyle/>
            <a:p>
              <a:endParaRPr lang="ja-JP" altLang="en-US"/>
            </a:p>
          </p:txBody>
        </p:sp>
        <p:sp>
          <p:nvSpPr>
            <p:cNvPr id="141333" name="AutoShape 93"/>
            <p:cNvSpPr>
              <a:spLocks noChangeArrowheads="1"/>
            </p:cNvSpPr>
            <p:nvPr/>
          </p:nvSpPr>
          <p:spPr bwMode="auto">
            <a:xfrm rot="1020000">
              <a:off x="5351" y="3193"/>
              <a:ext cx="114" cy="23"/>
            </a:xfrm>
            <a:custGeom>
              <a:avLst/>
              <a:gdLst>
                <a:gd name="T0" fmla="*/ 2006 w 19591"/>
                <a:gd name="T1" fmla="*/ 3163 h 19679"/>
                <a:gd name="T2" fmla="*/ 17280 w 19591"/>
                <a:gd name="T3" fmla="*/ 18437 h 19679"/>
              </a:gdLst>
              <a:ahLst/>
              <a:cxnLst>
                <a:cxn ang="0">
                  <a:pos x="16462" y="16796"/>
                </a:cxn>
                <a:cxn ang="0">
                  <a:pos x="16677" y="2882"/>
                </a:cxn>
                <a:cxn ang="0">
                  <a:pos x="2824" y="2882"/>
                </a:cxn>
                <a:cxn ang="0">
                  <a:pos x="2609" y="16796"/>
                </a:cxn>
                <a:cxn ang="0">
                  <a:pos x="16462" y="16796"/>
                </a:cxn>
              </a:cxnLst>
              <a:rect l="T0" t="T1" r="T2" b="T3"/>
              <a:pathLst>
                <a:path w="19591" h="19679">
                  <a:moveTo>
                    <a:pt x="16462" y="16796"/>
                  </a:moveTo>
                  <a:cubicBezTo>
                    <a:pt x="20347" y="12954"/>
                    <a:pt x="20443" y="6724"/>
                    <a:pt x="16677" y="2882"/>
                  </a:cubicBezTo>
                  <a:cubicBezTo>
                    <a:pt x="12911" y="-961"/>
                    <a:pt x="6709" y="-961"/>
                    <a:pt x="2824" y="2882"/>
                  </a:cubicBezTo>
                  <a:cubicBezTo>
                    <a:pt x="-1061" y="6724"/>
                    <a:pt x="-1157" y="12954"/>
                    <a:pt x="2609" y="16796"/>
                  </a:cubicBezTo>
                  <a:cubicBezTo>
                    <a:pt x="6375" y="20639"/>
                    <a:pt x="12577" y="20639"/>
                    <a:pt x="16462" y="16796"/>
                  </a:cubicBezTo>
                </a:path>
              </a:pathLst>
            </a:custGeom>
            <a:solidFill>
              <a:srgbClr val="000080"/>
            </a:solidFill>
            <a:ln w="25527" cap="flat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lIns="64301" tIns="32150" rIns="64301" bIns="32150" anchor="ctr"/>
            <a:lstStyle/>
            <a:p>
              <a:endParaRPr lang="ja-JP" altLang="en-US"/>
            </a:p>
          </p:txBody>
        </p:sp>
        <p:sp>
          <p:nvSpPr>
            <p:cNvPr id="141334" name="AutoShape 94"/>
            <p:cNvSpPr>
              <a:spLocks noChangeArrowheads="1"/>
            </p:cNvSpPr>
            <p:nvPr/>
          </p:nvSpPr>
          <p:spPr bwMode="auto">
            <a:xfrm rot="1020000">
              <a:off x="3913" y="2709"/>
              <a:ext cx="116" cy="24"/>
            </a:xfrm>
            <a:custGeom>
              <a:avLst/>
              <a:gdLst>
                <a:gd name="T0" fmla="*/ 2006 w 19591"/>
                <a:gd name="T1" fmla="*/ 3163 h 19679"/>
                <a:gd name="T2" fmla="*/ 17280 w 19591"/>
                <a:gd name="T3" fmla="*/ 18437 h 19679"/>
              </a:gdLst>
              <a:ahLst/>
              <a:cxnLst>
                <a:cxn ang="0">
                  <a:pos x="16462" y="16796"/>
                </a:cxn>
                <a:cxn ang="0">
                  <a:pos x="16677" y="2882"/>
                </a:cxn>
                <a:cxn ang="0">
                  <a:pos x="2824" y="2882"/>
                </a:cxn>
                <a:cxn ang="0">
                  <a:pos x="2609" y="16796"/>
                </a:cxn>
                <a:cxn ang="0">
                  <a:pos x="16462" y="16796"/>
                </a:cxn>
              </a:cxnLst>
              <a:rect l="T0" t="T1" r="T2" b="T3"/>
              <a:pathLst>
                <a:path w="19591" h="19679">
                  <a:moveTo>
                    <a:pt x="16462" y="16796"/>
                  </a:moveTo>
                  <a:cubicBezTo>
                    <a:pt x="20347" y="12954"/>
                    <a:pt x="20443" y="6724"/>
                    <a:pt x="16677" y="2882"/>
                  </a:cubicBezTo>
                  <a:cubicBezTo>
                    <a:pt x="12911" y="-961"/>
                    <a:pt x="6709" y="-961"/>
                    <a:pt x="2824" y="2882"/>
                  </a:cubicBezTo>
                  <a:cubicBezTo>
                    <a:pt x="-1061" y="6724"/>
                    <a:pt x="-1157" y="12954"/>
                    <a:pt x="2609" y="16796"/>
                  </a:cubicBezTo>
                  <a:cubicBezTo>
                    <a:pt x="6375" y="20639"/>
                    <a:pt x="12577" y="20639"/>
                    <a:pt x="16462" y="16796"/>
                  </a:cubicBezTo>
                </a:path>
              </a:pathLst>
            </a:custGeom>
            <a:solidFill>
              <a:srgbClr val="333399"/>
            </a:solidFill>
            <a:ln w="25527" cap="flat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lIns="64301" tIns="32150" rIns="64301" bIns="32150" anchor="ctr"/>
            <a:lstStyle/>
            <a:p>
              <a:endParaRPr lang="ja-JP" altLang="en-US"/>
            </a:p>
          </p:txBody>
        </p:sp>
        <p:sp>
          <p:nvSpPr>
            <p:cNvPr id="141335" name="Line 95"/>
            <p:cNvSpPr>
              <a:spLocks noChangeShapeType="1"/>
            </p:cNvSpPr>
            <p:nvPr/>
          </p:nvSpPr>
          <p:spPr bwMode="auto">
            <a:xfrm flipH="1">
              <a:off x="3619" y="2681"/>
              <a:ext cx="247" cy="13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4301" tIns="32150" rIns="64301" bIns="32150"/>
            <a:lstStyle/>
            <a:p>
              <a:endParaRPr lang="ja-JP" altLang="en-US"/>
            </a:p>
          </p:txBody>
        </p:sp>
        <p:sp>
          <p:nvSpPr>
            <p:cNvPr id="141336" name="AutoShape 96"/>
            <p:cNvSpPr>
              <a:spLocks noChangeArrowheads="1"/>
            </p:cNvSpPr>
            <p:nvPr/>
          </p:nvSpPr>
          <p:spPr bwMode="auto">
            <a:xfrm rot="-9660000">
              <a:off x="3716" y="2653"/>
              <a:ext cx="103" cy="26"/>
            </a:xfrm>
            <a:custGeom>
              <a:avLst/>
              <a:gdLst>
                <a:gd name="T0" fmla="*/ 2202 w 19679"/>
                <a:gd name="T1" fmla="*/ 3163 h 11752"/>
                <a:gd name="T2" fmla="*/ 17476 w 19679"/>
                <a:gd name="T3" fmla="*/ 18437 h 11752"/>
              </a:gdLst>
              <a:ahLst/>
              <a:cxnLst>
                <a:cxn ang="0">
                  <a:pos x="2882" y="-665"/>
                </a:cxn>
                <a:cxn ang="0">
                  <a:pos x="2882" y="7645"/>
                </a:cxn>
                <a:cxn ang="0">
                  <a:pos x="16796" y="-3873"/>
                </a:cxn>
                <a:cxn ang="0">
                  <a:pos x="16796" y="-12183"/>
                </a:cxn>
                <a:cxn ang="0">
                  <a:pos x="2882" y="-665"/>
                </a:cxn>
              </a:cxnLst>
              <a:rect l="T0" t="T1" r="T2" b="T3"/>
              <a:pathLst>
                <a:path w="19679" h="11752">
                  <a:moveTo>
                    <a:pt x="2882" y="-665"/>
                  </a:moveTo>
                  <a:cubicBezTo>
                    <a:pt x="-961" y="4811"/>
                    <a:pt x="-961" y="8531"/>
                    <a:pt x="2882" y="7645"/>
                  </a:cubicBezTo>
                  <a:cubicBezTo>
                    <a:pt x="6724" y="6759"/>
                    <a:pt x="12954" y="1602"/>
                    <a:pt x="16796" y="-3873"/>
                  </a:cubicBezTo>
                  <a:cubicBezTo>
                    <a:pt x="20639" y="-9349"/>
                    <a:pt x="20639" y="-13069"/>
                    <a:pt x="16796" y="-12183"/>
                  </a:cubicBezTo>
                  <a:cubicBezTo>
                    <a:pt x="12954" y="-11297"/>
                    <a:pt x="6724" y="-6140"/>
                    <a:pt x="2882" y="-665"/>
                  </a:cubicBezTo>
                </a:path>
              </a:pathLst>
            </a:custGeom>
            <a:solidFill>
              <a:srgbClr val="CC0000"/>
            </a:solidFill>
            <a:ln w="25527" cap="flat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lIns="64301" tIns="32150" rIns="64301" bIns="32150" anchor="ctr"/>
            <a:lstStyle/>
            <a:p>
              <a:endParaRPr lang="ja-JP" altLang="en-US"/>
            </a:p>
          </p:txBody>
        </p:sp>
        <p:sp>
          <p:nvSpPr>
            <p:cNvPr id="141337" name="Line 97"/>
            <p:cNvSpPr>
              <a:spLocks noChangeShapeType="1"/>
            </p:cNvSpPr>
            <p:nvPr/>
          </p:nvSpPr>
          <p:spPr bwMode="auto">
            <a:xfrm flipV="1">
              <a:off x="3619" y="1939"/>
              <a:ext cx="1999" cy="755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4301" tIns="32150" rIns="64301" bIns="32150"/>
            <a:lstStyle/>
            <a:p>
              <a:endParaRPr lang="ja-JP" altLang="en-US"/>
            </a:p>
          </p:txBody>
        </p:sp>
        <p:sp>
          <p:nvSpPr>
            <p:cNvPr id="141338" name="AutoShape 98"/>
            <p:cNvSpPr>
              <a:spLocks noChangeArrowheads="1"/>
            </p:cNvSpPr>
            <p:nvPr/>
          </p:nvSpPr>
          <p:spPr bwMode="auto">
            <a:xfrm rot="-960000">
              <a:off x="5520" y="1935"/>
              <a:ext cx="115" cy="25"/>
            </a:xfrm>
            <a:custGeom>
              <a:avLst/>
              <a:gdLst>
                <a:gd name="T0" fmla="*/ 2322 w 19582"/>
                <a:gd name="T1" fmla="*/ 3163 h 19679"/>
                <a:gd name="T2" fmla="*/ 17596 w 19582"/>
                <a:gd name="T3" fmla="*/ 18437 h 19679"/>
              </a:gdLst>
              <a:ahLst/>
              <a:cxnLst>
                <a:cxn ang="0">
                  <a:pos x="2917" y="2882"/>
                </a:cxn>
                <a:cxn ang="0">
                  <a:pos x="3155" y="16796"/>
                </a:cxn>
                <a:cxn ang="0">
                  <a:pos x="17001" y="16796"/>
                </a:cxn>
                <a:cxn ang="0">
                  <a:pos x="16763" y="2882"/>
                </a:cxn>
                <a:cxn ang="0">
                  <a:pos x="2917" y="2882"/>
                </a:cxn>
              </a:cxnLst>
              <a:rect l="T0" t="T1" r="T2" b="T3"/>
              <a:pathLst>
                <a:path w="19582" h="19679">
                  <a:moveTo>
                    <a:pt x="2917" y="2882"/>
                  </a:moveTo>
                  <a:cubicBezTo>
                    <a:pt x="-841" y="6724"/>
                    <a:pt x="-734" y="12954"/>
                    <a:pt x="3155" y="16796"/>
                  </a:cubicBezTo>
                  <a:cubicBezTo>
                    <a:pt x="7044" y="20639"/>
                    <a:pt x="13243" y="20639"/>
                    <a:pt x="17001" y="16796"/>
                  </a:cubicBezTo>
                  <a:cubicBezTo>
                    <a:pt x="20759" y="12954"/>
                    <a:pt x="20652" y="6724"/>
                    <a:pt x="16763" y="2882"/>
                  </a:cubicBezTo>
                  <a:cubicBezTo>
                    <a:pt x="12874" y="-961"/>
                    <a:pt x="6675" y="-961"/>
                    <a:pt x="2917" y="2882"/>
                  </a:cubicBezTo>
                </a:path>
              </a:pathLst>
            </a:custGeom>
            <a:solidFill>
              <a:srgbClr val="007500"/>
            </a:solidFill>
            <a:ln w="25560" cap="flat">
              <a:solidFill>
                <a:srgbClr val="174D07"/>
              </a:solidFill>
              <a:miter lim="800000"/>
              <a:headEnd/>
              <a:tailEnd/>
            </a:ln>
          </p:spPr>
          <p:txBody>
            <a:bodyPr wrap="none" lIns="64301" tIns="32150" rIns="64301" bIns="32150" anchor="ctr"/>
            <a:lstStyle/>
            <a:p>
              <a:endParaRPr lang="ja-JP" altLang="en-US"/>
            </a:p>
          </p:txBody>
        </p:sp>
        <p:sp>
          <p:nvSpPr>
            <p:cNvPr id="141339" name="AutoShape 99"/>
            <p:cNvSpPr>
              <a:spLocks noChangeArrowheads="1"/>
            </p:cNvSpPr>
            <p:nvPr/>
          </p:nvSpPr>
          <p:spPr bwMode="auto">
            <a:xfrm rot="-960000">
              <a:off x="5352" y="1998"/>
              <a:ext cx="114" cy="25"/>
            </a:xfrm>
            <a:custGeom>
              <a:avLst/>
              <a:gdLst>
                <a:gd name="T0" fmla="*/ 2322 w 19582"/>
                <a:gd name="T1" fmla="*/ 3163 h 19679"/>
                <a:gd name="T2" fmla="*/ 17596 w 19582"/>
                <a:gd name="T3" fmla="*/ 18437 h 19679"/>
              </a:gdLst>
              <a:ahLst/>
              <a:cxnLst>
                <a:cxn ang="0">
                  <a:pos x="2917" y="2882"/>
                </a:cxn>
                <a:cxn ang="0">
                  <a:pos x="3155" y="16796"/>
                </a:cxn>
                <a:cxn ang="0">
                  <a:pos x="17001" y="16796"/>
                </a:cxn>
                <a:cxn ang="0">
                  <a:pos x="16763" y="2882"/>
                </a:cxn>
                <a:cxn ang="0">
                  <a:pos x="2917" y="2882"/>
                </a:cxn>
              </a:cxnLst>
              <a:rect l="T0" t="T1" r="T2" b="T3"/>
              <a:pathLst>
                <a:path w="19582" h="19679">
                  <a:moveTo>
                    <a:pt x="2917" y="2882"/>
                  </a:moveTo>
                  <a:cubicBezTo>
                    <a:pt x="-841" y="6724"/>
                    <a:pt x="-734" y="12954"/>
                    <a:pt x="3155" y="16796"/>
                  </a:cubicBezTo>
                  <a:cubicBezTo>
                    <a:pt x="7044" y="20639"/>
                    <a:pt x="13243" y="20639"/>
                    <a:pt x="17001" y="16796"/>
                  </a:cubicBezTo>
                  <a:cubicBezTo>
                    <a:pt x="20759" y="12954"/>
                    <a:pt x="20652" y="6724"/>
                    <a:pt x="16763" y="2882"/>
                  </a:cubicBezTo>
                  <a:cubicBezTo>
                    <a:pt x="12874" y="-961"/>
                    <a:pt x="6675" y="-961"/>
                    <a:pt x="2917" y="2882"/>
                  </a:cubicBezTo>
                </a:path>
              </a:pathLst>
            </a:custGeom>
            <a:solidFill>
              <a:srgbClr val="007500"/>
            </a:solidFill>
            <a:ln w="25560" cap="flat">
              <a:solidFill>
                <a:srgbClr val="174D07"/>
              </a:solidFill>
              <a:miter lim="800000"/>
              <a:headEnd/>
              <a:tailEnd/>
            </a:ln>
          </p:spPr>
          <p:txBody>
            <a:bodyPr wrap="none" lIns="64301" tIns="32150" rIns="64301" bIns="32150" anchor="ctr"/>
            <a:lstStyle/>
            <a:p>
              <a:endParaRPr lang="ja-JP" altLang="en-US"/>
            </a:p>
          </p:txBody>
        </p:sp>
        <p:sp>
          <p:nvSpPr>
            <p:cNvPr id="141340" name="AutoShape 100"/>
            <p:cNvSpPr>
              <a:spLocks noChangeArrowheads="1"/>
            </p:cNvSpPr>
            <p:nvPr/>
          </p:nvSpPr>
          <p:spPr bwMode="auto">
            <a:xfrm rot="-960000">
              <a:off x="4977" y="2140"/>
              <a:ext cx="115" cy="25"/>
            </a:xfrm>
            <a:custGeom>
              <a:avLst/>
              <a:gdLst>
                <a:gd name="T0" fmla="*/ 2322 w 19582"/>
                <a:gd name="T1" fmla="*/ 3163 h 19679"/>
                <a:gd name="T2" fmla="*/ 17596 w 19582"/>
                <a:gd name="T3" fmla="*/ 18437 h 19679"/>
              </a:gdLst>
              <a:ahLst/>
              <a:cxnLst>
                <a:cxn ang="0">
                  <a:pos x="2917" y="2882"/>
                </a:cxn>
                <a:cxn ang="0">
                  <a:pos x="3155" y="16796"/>
                </a:cxn>
                <a:cxn ang="0">
                  <a:pos x="17001" y="16796"/>
                </a:cxn>
                <a:cxn ang="0">
                  <a:pos x="16763" y="2882"/>
                </a:cxn>
                <a:cxn ang="0">
                  <a:pos x="2917" y="2882"/>
                </a:cxn>
              </a:cxnLst>
              <a:rect l="T0" t="T1" r="T2" b="T3"/>
              <a:pathLst>
                <a:path w="19582" h="19679">
                  <a:moveTo>
                    <a:pt x="2917" y="2882"/>
                  </a:moveTo>
                  <a:cubicBezTo>
                    <a:pt x="-841" y="6724"/>
                    <a:pt x="-734" y="12954"/>
                    <a:pt x="3155" y="16796"/>
                  </a:cubicBezTo>
                  <a:cubicBezTo>
                    <a:pt x="7044" y="20639"/>
                    <a:pt x="13243" y="20639"/>
                    <a:pt x="17001" y="16796"/>
                  </a:cubicBezTo>
                  <a:cubicBezTo>
                    <a:pt x="20759" y="12954"/>
                    <a:pt x="20652" y="6724"/>
                    <a:pt x="16763" y="2882"/>
                  </a:cubicBezTo>
                  <a:cubicBezTo>
                    <a:pt x="12874" y="-961"/>
                    <a:pt x="6675" y="-961"/>
                    <a:pt x="2917" y="2882"/>
                  </a:cubicBezTo>
                </a:path>
              </a:pathLst>
            </a:custGeom>
            <a:solidFill>
              <a:srgbClr val="007500"/>
            </a:solidFill>
            <a:ln w="25560" cap="flat">
              <a:solidFill>
                <a:srgbClr val="174D07"/>
              </a:solidFill>
              <a:miter lim="800000"/>
              <a:headEnd/>
              <a:tailEnd/>
            </a:ln>
          </p:spPr>
          <p:txBody>
            <a:bodyPr wrap="none" lIns="64301" tIns="32150" rIns="64301" bIns="32150" anchor="ctr"/>
            <a:lstStyle/>
            <a:p>
              <a:endParaRPr lang="ja-JP" altLang="en-US"/>
            </a:p>
          </p:txBody>
        </p:sp>
        <p:sp>
          <p:nvSpPr>
            <p:cNvPr id="141341" name="AutoShape 101"/>
            <p:cNvSpPr>
              <a:spLocks noChangeArrowheads="1"/>
            </p:cNvSpPr>
            <p:nvPr/>
          </p:nvSpPr>
          <p:spPr bwMode="auto">
            <a:xfrm rot="-960000">
              <a:off x="4819" y="2199"/>
              <a:ext cx="114" cy="23"/>
            </a:xfrm>
            <a:custGeom>
              <a:avLst/>
              <a:gdLst>
                <a:gd name="T0" fmla="*/ 2322 w 19582"/>
                <a:gd name="T1" fmla="*/ 3163 h 19679"/>
                <a:gd name="T2" fmla="*/ 17596 w 19582"/>
                <a:gd name="T3" fmla="*/ 18437 h 19679"/>
              </a:gdLst>
              <a:ahLst/>
              <a:cxnLst>
                <a:cxn ang="0">
                  <a:pos x="2917" y="2882"/>
                </a:cxn>
                <a:cxn ang="0">
                  <a:pos x="3155" y="16796"/>
                </a:cxn>
                <a:cxn ang="0">
                  <a:pos x="17001" y="16796"/>
                </a:cxn>
                <a:cxn ang="0">
                  <a:pos x="16763" y="2882"/>
                </a:cxn>
                <a:cxn ang="0">
                  <a:pos x="2917" y="2882"/>
                </a:cxn>
              </a:cxnLst>
              <a:rect l="T0" t="T1" r="T2" b="T3"/>
              <a:pathLst>
                <a:path w="19582" h="19679">
                  <a:moveTo>
                    <a:pt x="2917" y="2882"/>
                  </a:moveTo>
                  <a:cubicBezTo>
                    <a:pt x="-841" y="6724"/>
                    <a:pt x="-734" y="12954"/>
                    <a:pt x="3155" y="16796"/>
                  </a:cubicBezTo>
                  <a:cubicBezTo>
                    <a:pt x="7044" y="20639"/>
                    <a:pt x="13243" y="20639"/>
                    <a:pt x="17001" y="16796"/>
                  </a:cubicBezTo>
                  <a:cubicBezTo>
                    <a:pt x="20759" y="12954"/>
                    <a:pt x="20652" y="6724"/>
                    <a:pt x="16763" y="2882"/>
                  </a:cubicBezTo>
                  <a:cubicBezTo>
                    <a:pt x="12874" y="-961"/>
                    <a:pt x="6675" y="-961"/>
                    <a:pt x="2917" y="2882"/>
                  </a:cubicBezTo>
                </a:path>
              </a:pathLst>
            </a:custGeom>
            <a:solidFill>
              <a:srgbClr val="007500"/>
            </a:solidFill>
            <a:ln w="25560" cap="flat">
              <a:solidFill>
                <a:srgbClr val="174D07"/>
              </a:solidFill>
              <a:miter lim="800000"/>
              <a:headEnd/>
              <a:tailEnd/>
            </a:ln>
          </p:spPr>
          <p:txBody>
            <a:bodyPr wrap="none" lIns="64301" tIns="32150" rIns="64301" bIns="32150" anchor="ctr"/>
            <a:lstStyle/>
            <a:p>
              <a:endParaRPr lang="ja-JP" altLang="en-US"/>
            </a:p>
          </p:txBody>
        </p:sp>
        <p:sp>
          <p:nvSpPr>
            <p:cNvPr id="141342" name="AutoShape 102"/>
            <p:cNvSpPr>
              <a:spLocks noChangeArrowheads="1"/>
            </p:cNvSpPr>
            <p:nvPr/>
          </p:nvSpPr>
          <p:spPr bwMode="auto">
            <a:xfrm rot="-960000">
              <a:off x="4445" y="2343"/>
              <a:ext cx="114" cy="24"/>
            </a:xfrm>
            <a:custGeom>
              <a:avLst/>
              <a:gdLst>
                <a:gd name="T0" fmla="*/ 2322 w 19582"/>
                <a:gd name="T1" fmla="*/ 3163 h 19679"/>
                <a:gd name="T2" fmla="*/ 17596 w 19582"/>
                <a:gd name="T3" fmla="*/ 18437 h 19679"/>
              </a:gdLst>
              <a:ahLst/>
              <a:cxnLst>
                <a:cxn ang="0">
                  <a:pos x="2917" y="2882"/>
                </a:cxn>
                <a:cxn ang="0">
                  <a:pos x="3155" y="16796"/>
                </a:cxn>
                <a:cxn ang="0">
                  <a:pos x="17001" y="16796"/>
                </a:cxn>
                <a:cxn ang="0">
                  <a:pos x="16763" y="2882"/>
                </a:cxn>
                <a:cxn ang="0">
                  <a:pos x="2917" y="2882"/>
                </a:cxn>
              </a:cxnLst>
              <a:rect l="T0" t="T1" r="T2" b="T3"/>
              <a:pathLst>
                <a:path w="19582" h="19679">
                  <a:moveTo>
                    <a:pt x="2917" y="2882"/>
                  </a:moveTo>
                  <a:cubicBezTo>
                    <a:pt x="-841" y="6724"/>
                    <a:pt x="-734" y="12954"/>
                    <a:pt x="3155" y="16796"/>
                  </a:cubicBezTo>
                  <a:cubicBezTo>
                    <a:pt x="7044" y="20639"/>
                    <a:pt x="13243" y="20639"/>
                    <a:pt x="17001" y="16796"/>
                  </a:cubicBezTo>
                  <a:cubicBezTo>
                    <a:pt x="20759" y="12954"/>
                    <a:pt x="20652" y="6724"/>
                    <a:pt x="16763" y="2882"/>
                  </a:cubicBezTo>
                  <a:cubicBezTo>
                    <a:pt x="12874" y="-961"/>
                    <a:pt x="6675" y="-961"/>
                    <a:pt x="2917" y="2882"/>
                  </a:cubicBezTo>
                </a:path>
              </a:pathLst>
            </a:custGeom>
            <a:solidFill>
              <a:srgbClr val="007500"/>
            </a:solidFill>
            <a:ln w="25560" cap="flat">
              <a:solidFill>
                <a:srgbClr val="174D07"/>
              </a:solidFill>
              <a:miter lim="800000"/>
              <a:headEnd/>
              <a:tailEnd/>
            </a:ln>
          </p:spPr>
          <p:txBody>
            <a:bodyPr wrap="none" lIns="64301" tIns="32150" rIns="64301" bIns="32150" anchor="ctr"/>
            <a:lstStyle/>
            <a:p>
              <a:endParaRPr lang="ja-JP" altLang="en-US"/>
            </a:p>
          </p:txBody>
        </p:sp>
        <p:sp>
          <p:nvSpPr>
            <p:cNvPr id="141343" name="AutoShape 103"/>
            <p:cNvSpPr>
              <a:spLocks noChangeArrowheads="1"/>
            </p:cNvSpPr>
            <p:nvPr/>
          </p:nvSpPr>
          <p:spPr bwMode="auto">
            <a:xfrm rot="-960000">
              <a:off x="4281" y="2403"/>
              <a:ext cx="115" cy="25"/>
            </a:xfrm>
            <a:custGeom>
              <a:avLst/>
              <a:gdLst>
                <a:gd name="T0" fmla="*/ 2322 w 19582"/>
                <a:gd name="T1" fmla="*/ 3163 h 19679"/>
                <a:gd name="T2" fmla="*/ 17596 w 19582"/>
                <a:gd name="T3" fmla="*/ 18437 h 19679"/>
              </a:gdLst>
              <a:ahLst/>
              <a:cxnLst>
                <a:cxn ang="0">
                  <a:pos x="2917" y="2882"/>
                </a:cxn>
                <a:cxn ang="0">
                  <a:pos x="3155" y="16796"/>
                </a:cxn>
                <a:cxn ang="0">
                  <a:pos x="17001" y="16796"/>
                </a:cxn>
                <a:cxn ang="0">
                  <a:pos x="16763" y="2882"/>
                </a:cxn>
                <a:cxn ang="0">
                  <a:pos x="2917" y="2882"/>
                </a:cxn>
              </a:cxnLst>
              <a:rect l="T0" t="T1" r="T2" b="T3"/>
              <a:pathLst>
                <a:path w="19582" h="19679">
                  <a:moveTo>
                    <a:pt x="2917" y="2882"/>
                  </a:moveTo>
                  <a:cubicBezTo>
                    <a:pt x="-841" y="6724"/>
                    <a:pt x="-734" y="12954"/>
                    <a:pt x="3155" y="16796"/>
                  </a:cubicBezTo>
                  <a:cubicBezTo>
                    <a:pt x="7044" y="20639"/>
                    <a:pt x="13243" y="20639"/>
                    <a:pt x="17001" y="16796"/>
                  </a:cubicBezTo>
                  <a:cubicBezTo>
                    <a:pt x="20759" y="12954"/>
                    <a:pt x="20652" y="6724"/>
                    <a:pt x="16763" y="2882"/>
                  </a:cubicBezTo>
                  <a:cubicBezTo>
                    <a:pt x="12874" y="-961"/>
                    <a:pt x="6675" y="-961"/>
                    <a:pt x="2917" y="2882"/>
                  </a:cubicBezTo>
                </a:path>
              </a:pathLst>
            </a:custGeom>
            <a:solidFill>
              <a:srgbClr val="007500"/>
            </a:solidFill>
            <a:ln w="25560" cap="flat">
              <a:solidFill>
                <a:srgbClr val="174D07"/>
              </a:solidFill>
              <a:miter lim="800000"/>
              <a:headEnd/>
              <a:tailEnd/>
            </a:ln>
          </p:spPr>
          <p:txBody>
            <a:bodyPr wrap="none" lIns="64301" tIns="32150" rIns="64301" bIns="32150" anchor="ctr"/>
            <a:lstStyle/>
            <a:p>
              <a:endParaRPr lang="ja-JP" altLang="en-US"/>
            </a:p>
          </p:txBody>
        </p:sp>
        <p:sp>
          <p:nvSpPr>
            <p:cNvPr id="141344" name="AutoShape 104"/>
            <p:cNvSpPr>
              <a:spLocks noChangeArrowheads="1"/>
            </p:cNvSpPr>
            <p:nvPr/>
          </p:nvSpPr>
          <p:spPr bwMode="auto">
            <a:xfrm rot="-960000">
              <a:off x="3912" y="2552"/>
              <a:ext cx="115" cy="25"/>
            </a:xfrm>
            <a:custGeom>
              <a:avLst/>
              <a:gdLst>
                <a:gd name="T0" fmla="*/ 2322 w 19582"/>
                <a:gd name="T1" fmla="*/ 3163 h 19679"/>
                <a:gd name="T2" fmla="*/ 17596 w 19582"/>
                <a:gd name="T3" fmla="*/ 18437 h 19679"/>
              </a:gdLst>
              <a:ahLst/>
              <a:cxnLst>
                <a:cxn ang="0">
                  <a:pos x="2917" y="2882"/>
                </a:cxn>
                <a:cxn ang="0">
                  <a:pos x="3155" y="16796"/>
                </a:cxn>
                <a:cxn ang="0">
                  <a:pos x="17001" y="16796"/>
                </a:cxn>
                <a:cxn ang="0">
                  <a:pos x="16763" y="2882"/>
                </a:cxn>
                <a:cxn ang="0">
                  <a:pos x="2917" y="2882"/>
                </a:cxn>
              </a:cxnLst>
              <a:rect l="T0" t="T1" r="T2" b="T3"/>
              <a:pathLst>
                <a:path w="19582" h="19679">
                  <a:moveTo>
                    <a:pt x="2917" y="2882"/>
                  </a:moveTo>
                  <a:cubicBezTo>
                    <a:pt x="-841" y="6724"/>
                    <a:pt x="-734" y="12954"/>
                    <a:pt x="3155" y="16796"/>
                  </a:cubicBezTo>
                  <a:cubicBezTo>
                    <a:pt x="7044" y="20639"/>
                    <a:pt x="13243" y="20639"/>
                    <a:pt x="17001" y="16796"/>
                  </a:cubicBezTo>
                  <a:cubicBezTo>
                    <a:pt x="20759" y="12954"/>
                    <a:pt x="20652" y="6724"/>
                    <a:pt x="16763" y="2882"/>
                  </a:cubicBezTo>
                  <a:cubicBezTo>
                    <a:pt x="12874" y="-961"/>
                    <a:pt x="6675" y="-961"/>
                    <a:pt x="2917" y="2882"/>
                  </a:cubicBezTo>
                </a:path>
              </a:pathLst>
            </a:custGeom>
            <a:solidFill>
              <a:srgbClr val="007500"/>
            </a:solidFill>
            <a:ln w="25560" cap="flat">
              <a:solidFill>
                <a:srgbClr val="174D07"/>
              </a:solidFill>
              <a:miter lim="800000"/>
              <a:headEnd/>
              <a:tailEnd/>
            </a:ln>
          </p:spPr>
          <p:txBody>
            <a:bodyPr wrap="none" lIns="64301" tIns="32150" rIns="64301" bIns="32150" anchor="ctr"/>
            <a:lstStyle/>
            <a:p>
              <a:endParaRPr lang="ja-JP" altLang="en-US"/>
            </a:p>
          </p:txBody>
        </p:sp>
        <p:sp>
          <p:nvSpPr>
            <p:cNvPr id="141345" name="AutoShape 105"/>
            <p:cNvSpPr>
              <a:spLocks noChangeArrowheads="1"/>
            </p:cNvSpPr>
            <p:nvPr/>
          </p:nvSpPr>
          <p:spPr bwMode="auto">
            <a:xfrm rot="-960000">
              <a:off x="3745" y="2613"/>
              <a:ext cx="115" cy="24"/>
            </a:xfrm>
            <a:custGeom>
              <a:avLst/>
              <a:gdLst>
                <a:gd name="T0" fmla="*/ 2322 w 19582"/>
                <a:gd name="T1" fmla="*/ 3163 h 19679"/>
                <a:gd name="T2" fmla="*/ 17596 w 19582"/>
                <a:gd name="T3" fmla="*/ 18437 h 19679"/>
              </a:gdLst>
              <a:ahLst/>
              <a:cxnLst>
                <a:cxn ang="0">
                  <a:pos x="2917" y="2882"/>
                </a:cxn>
                <a:cxn ang="0">
                  <a:pos x="3155" y="16796"/>
                </a:cxn>
                <a:cxn ang="0">
                  <a:pos x="17001" y="16796"/>
                </a:cxn>
                <a:cxn ang="0">
                  <a:pos x="16763" y="2882"/>
                </a:cxn>
                <a:cxn ang="0">
                  <a:pos x="2917" y="2882"/>
                </a:cxn>
              </a:cxnLst>
              <a:rect l="T0" t="T1" r="T2" b="T3"/>
              <a:pathLst>
                <a:path w="19582" h="19679">
                  <a:moveTo>
                    <a:pt x="2917" y="2882"/>
                  </a:moveTo>
                  <a:cubicBezTo>
                    <a:pt x="-841" y="6724"/>
                    <a:pt x="-734" y="12954"/>
                    <a:pt x="3155" y="16796"/>
                  </a:cubicBezTo>
                  <a:cubicBezTo>
                    <a:pt x="7044" y="20639"/>
                    <a:pt x="13243" y="20639"/>
                    <a:pt x="17001" y="16796"/>
                  </a:cubicBezTo>
                  <a:cubicBezTo>
                    <a:pt x="20759" y="12954"/>
                    <a:pt x="20652" y="6724"/>
                    <a:pt x="16763" y="2882"/>
                  </a:cubicBezTo>
                  <a:cubicBezTo>
                    <a:pt x="12874" y="-961"/>
                    <a:pt x="6675" y="-961"/>
                    <a:pt x="2917" y="2882"/>
                  </a:cubicBezTo>
                </a:path>
              </a:pathLst>
            </a:custGeom>
            <a:solidFill>
              <a:srgbClr val="007500"/>
            </a:solidFill>
            <a:ln w="25560" cap="flat">
              <a:solidFill>
                <a:srgbClr val="174D07"/>
              </a:solidFill>
              <a:miter lim="800000"/>
              <a:headEnd/>
              <a:tailEnd/>
            </a:ln>
          </p:spPr>
          <p:txBody>
            <a:bodyPr wrap="none" lIns="64301" tIns="32150" rIns="64301" bIns="32150" anchor="ctr"/>
            <a:lstStyle/>
            <a:p>
              <a:endParaRPr lang="ja-JP" altLang="en-US"/>
            </a:p>
          </p:txBody>
        </p:sp>
        <p:sp>
          <p:nvSpPr>
            <p:cNvPr id="141346" name="Rectangle 106"/>
            <p:cNvSpPr>
              <a:spLocks noChangeArrowheads="1"/>
            </p:cNvSpPr>
            <p:nvPr/>
          </p:nvSpPr>
          <p:spPr bwMode="auto">
            <a:xfrm>
              <a:off x="5068" y="2580"/>
              <a:ext cx="374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eaLnBrk="1" hangingPunct="1">
                <a:tabLst>
                  <a:tab pos="0" algn="l"/>
                  <a:tab pos="642938" algn="l"/>
                  <a:tab pos="1285875" algn="l"/>
                  <a:tab pos="1928813" algn="l"/>
                  <a:tab pos="2571750" algn="l"/>
                  <a:tab pos="3214688" algn="l"/>
                  <a:tab pos="3857625" algn="l"/>
                  <a:tab pos="4500563" algn="l"/>
                  <a:tab pos="5143500" algn="l"/>
                  <a:tab pos="5786438" algn="l"/>
                  <a:tab pos="6429375" algn="l"/>
                  <a:tab pos="7072313" algn="l"/>
                </a:tabLst>
              </a:pPr>
              <a:r>
                <a:rPr kumimoji="1" lang="it-IT" altLang="ja-JP" sz="1400">
                  <a:solidFill>
                    <a:srgbClr val="000000"/>
                  </a:solidFill>
                  <a:latin typeface="Songti SC Bold"/>
                  <a:ea typeface="Songti SC Bold"/>
                  <a:cs typeface="Songti SC Bold"/>
                </a:rPr>
                <a:t>e-pair</a:t>
              </a:r>
            </a:p>
          </p:txBody>
        </p:sp>
        <p:sp>
          <p:nvSpPr>
            <p:cNvPr id="141347" name="Rectangle 107"/>
            <p:cNvSpPr>
              <a:spLocks noChangeArrowheads="1"/>
            </p:cNvSpPr>
            <p:nvPr/>
          </p:nvSpPr>
          <p:spPr bwMode="auto">
            <a:xfrm>
              <a:off x="3148" y="3456"/>
              <a:ext cx="373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eaLnBrk="1" hangingPunct="1">
                <a:spcBef>
                  <a:spcPts val="400"/>
                </a:spcBef>
                <a:tabLst>
                  <a:tab pos="0" algn="l"/>
                  <a:tab pos="642938" algn="l"/>
                  <a:tab pos="1285875" algn="l"/>
                  <a:tab pos="1928813" algn="l"/>
                  <a:tab pos="2571750" algn="l"/>
                  <a:tab pos="3214688" algn="l"/>
                  <a:tab pos="3857625" algn="l"/>
                  <a:tab pos="4500563" algn="l"/>
                  <a:tab pos="5143500" algn="l"/>
                  <a:tab pos="5786438" algn="l"/>
                  <a:tab pos="6429375" algn="l"/>
                  <a:tab pos="7072313" algn="l"/>
                </a:tabLst>
              </a:pPr>
              <a:r>
                <a:rPr kumimoji="1" lang="it-IT" altLang="ja-JP" sz="1500">
                  <a:solidFill>
                    <a:srgbClr val="000000"/>
                  </a:solidFill>
                  <a:latin typeface="Songti SC Bold"/>
                  <a:ea typeface="Songti SC Bold"/>
                  <a:cs typeface="Songti SC Bold"/>
                </a:rPr>
                <a:t>film 38</a:t>
              </a:r>
            </a:p>
          </p:txBody>
        </p:sp>
        <p:sp>
          <p:nvSpPr>
            <p:cNvPr id="141348" name="Rectangle 108"/>
            <p:cNvSpPr>
              <a:spLocks noChangeArrowheads="1"/>
            </p:cNvSpPr>
            <p:nvPr/>
          </p:nvSpPr>
          <p:spPr bwMode="auto">
            <a:xfrm>
              <a:off x="3697" y="3456"/>
              <a:ext cx="373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eaLnBrk="1" hangingPunct="1">
                <a:spcBef>
                  <a:spcPts val="400"/>
                </a:spcBef>
                <a:tabLst>
                  <a:tab pos="0" algn="l"/>
                  <a:tab pos="642938" algn="l"/>
                  <a:tab pos="1285875" algn="l"/>
                  <a:tab pos="1928813" algn="l"/>
                  <a:tab pos="2571750" algn="l"/>
                  <a:tab pos="3214688" algn="l"/>
                  <a:tab pos="3857625" algn="l"/>
                  <a:tab pos="4500563" algn="l"/>
                  <a:tab pos="5143500" algn="l"/>
                  <a:tab pos="5786438" algn="l"/>
                  <a:tab pos="6429375" algn="l"/>
                  <a:tab pos="7072313" algn="l"/>
                </a:tabLst>
              </a:pPr>
              <a:r>
                <a:rPr kumimoji="1" lang="it-IT" altLang="ja-JP" sz="1500">
                  <a:solidFill>
                    <a:srgbClr val="000000"/>
                  </a:solidFill>
                  <a:latin typeface="Songti SC Bold"/>
                  <a:ea typeface="Songti SC Bold"/>
                  <a:cs typeface="Songti SC Bold"/>
                </a:rPr>
                <a:t>film 39</a:t>
              </a:r>
            </a:p>
          </p:txBody>
        </p:sp>
        <p:sp>
          <p:nvSpPr>
            <p:cNvPr id="141349" name="Rectangle 109"/>
            <p:cNvSpPr>
              <a:spLocks noChangeArrowheads="1"/>
            </p:cNvSpPr>
            <p:nvPr/>
          </p:nvSpPr>
          <p:spPr bwMode="auto">
            <a:xfrm>
              <a:off x="4233" y="3456"/>
              <a:ext cx="373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eaLnBrk="1" hangingPunct="1">
                <a:spcBef>
                  <a:spcPts val="400"/>
                </a:spcBef>
                <a:tabLst>
                  <a:tab pos="0" algn="l"/>
                  <a:tab pos="642938" algn="l"/>
                  <a:tab pos="1285875" algn="l"/>
                  <a:tab pos="1928813" algn="l"/>
                  <a:tab pos="2571750" algn="l"/>
                  <a:tab pos="3214688" algn="l"/>
                  <a:tab pos="3857625" algn="l"/>
                  <a:tab pos="4500563" algn="l"/>
                  <a:tab pos="5143500" algn="l"/>
                  <a:tab pos="5786438" algn="l"/>
                  <a:tab pos="6429375" algn="l"/>
                  <a:tab pos="7072313" algn="l"/>
                </a:tabLst>
              </a:pPr>
              <a:r>
                <a:rPr kumimoji="1" lang="it-IT" altLang="ja-JP" sz="1500">
                  <a:solidFill>
                    <a:srgbClr val="000000"/>
                  </a:solidFill>
                  <a:latin typeface="Songti SC Bold"/>
                  <a:ea typeface="Songti SC Bold"/>
                  <a:cs typeface="Songti SC Bold"/>
                </a:rPr>
                <a:t>film 40</a:t>
              </a:r>
            </a:p>
          </p:txBody>
        </p:sp>
        <p:sp>
          <p:nvSpPr>
            <p:cNvPr id="141350" name="Rectangle 110"/>
            <p:cNvSpPr>
              <a:spLocks noChangeArrowheads="1"/>
            </p:cNvSpPr>
            <p:nvPr/>
          </p:nvSpPr>
          <p:spPr bwMode="auto">
            <a:xfrm>
              <a:off x="4783" y="3456"/>
              <a:ext cx="373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eaLnBrk="1" hangingPunct="1">
                <a:spcBef>
                  <a:spcPts val="400"/>
                </a:spcBef>
                <a:tabLst>
                  <a:tab pos="0" algn="l"/>
                  <a:tab pos="642938" algn="l"/>
                  <a:tab pos="1285875" algn="l"/>
                  <a:tab pos="1928813" algn="l"/>
                  <a:tab pos="2571750" algn="l"/>
                  <a:tab pos="3214688" algn="l"/>
                  <a:tab pos="3857625" algn="l"/>
                  <a:tab pos="4500563" algn="l"/>
                  <a:tab pos="5143500" algn="l"/>
                  <a:tab pos="5786438" algn="l"/>
                  <a:tab pos="6429375" algn="l"/>
                  <a:tab pos="7072313" algn="l"/>
                </a:tabLst>
              </a:pPr>
              <a:r>
                <a:rPr kumimoji="1" lang="it-IT" altLang="ja-JP" sz="1500">
                  <a:solidFill>
                    <a:srgbClr val="000000"/>
                  </a:solidFill>
                  <a:latin typeface="Songti SC Bold"/>
                  <a:ea typeface="Songti SC Bold"/>
                  <a:cs typeface="Songti SC Bold"/>
                </a:rPr>
                <a:t>film 41</a:t>
              </a:r>
            </a:p>
          </p:txBody>
        </p:sp>
        <p:sp>
          <p:nvSpPr>
            <p:cNvPr id="141351" name="Rectangle 111"/>
            <p:cNvSpPr>
              <a:spLocks noChangeArrowheads="1"/>
            </p:cNvSpPr>
            <p:nvPr/>
          </p:nvSpPr>
          <p:spPr bwMode="auto">
            <a:xfrm>
              <a:off x="5319" y="3465"/>
              <a:ext cx="373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eaLnBrk="1" hangingPunct="1">
                <a:spcBef>
                  <a:spcPts val="400"/>
                </a:spcBef>
                <a:tabLst>
                  <a:tab pos="0" algn="l"/>
                  <a:tab pos="642938" algn="l"/>
                  <a:tab pos="1285875" algn="l"/>
                  <a:tab pos="1928813" algn="l"/>
                  <a:tab pos="2571750" algn="l"/>
                  <a:tab pos="3214688" algn="l"/>
                  <a:tab pos="3857625" algn="l"/>
                  <a:tab pos="4500563" algn="l"/>
                  <a:tab pos="5143500" algn="l"/>
                  <a:tab pos="5786438" algn="l"/>
                  <a:tab pos="6429375" algn="l"/>
                  <a:tab pos="7072313" algn="l"/>
                </a:tabLst>
              </a:pPr>
              <a:r>
                <a:rPr kumimoji="1" lang="it-IT" altLang="ja-JP" sz="1500">
                  <a:solidFill>
                    <a:srgbClr val="000000"/>
                  </a:solidFill>
                  <a:latin typeface="Songti SC Bold"/>
                  <a:ea typeface="Songti SC Bold"/>
                  <a:cs typeface="Songti SC Bold"/>
                </a:rPr>
                <a:t>film 42</a:t>
              </a:r>
            </a:p>
          </p:txBody>
        </p:sp>
        <p:sp>
          <p:nvSpPr>
            <p:cNvPr id="141352" name="Line 113"/>
            <p:cNvSpPr>
              <a:spLocks noChangeShapeType="1"/>
            </p:cNvSpPr>
            <p:nvPr/>
          </p:nvSpPr>
          <p:spPr bwMode="auto">
            <a:xfrm>
              <a:off x="4829" y="2721"/>
              <a:ext cx="799" cy="82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1353" name="AutoShape 114"/>
            <p:cNvSpPr>
              <a:spLocks noChangeArrowheads="1"/>
            </p:cNvSpPr>
            <p:nvPr/>
          </p:nvSpPr>
          <p:spPr bwMode="auto">
            <a:xfrm rot="120000">
              <a:off x="4822" y="2714"/>
              <a:ext cx="111" cy="26"/>
            </a:xfrm>
            <a:custGeom>
              <a:avLst/>
              <a:gdLst>
                <a:gd name="T0" fmla="*/ 2188 w 19672"/>
                <a:gd name="T1" fmla="*/ 3163 h 19585"/>
                <a:gd name="T2" fmla="*/ 17462 w 19672"/>
                <a:gd name="T3" fmla="*/ 18437 h 19585"/>
              </a:gdLst>
              <a:ahLst/>
              <a:cxnLst>
                <a:cxn ang="0">
                  <a:pos x="16788" y="2589"/>
                </a:cxn>
                <a:cxn ang="0">
                  <a:pos x="16772" y="16438"/>
                </a:cxn>
                <a:cxn ang="0">
                  <a:pos x="2862" y="16669"/>
                </a:cxn>
                <a:cxn ang="0">
                  <a:pos x="2878" y="2820"/>
                </a:cxn>
                <a:cxn ang="0">
                  <a:pos x="16788" y="2589"/>
                </a:cxn>
              </a:cxnLst>
              <a:rect l="T0" t="T1" r="T2" b="T3"/>
              <a:pathLst>
                <a:path w="19672" h="19585">
                  <a:moveTo>
                    <a:pt x="16788" y="2589"/>
                  </a:moveTo>
                  <a:cubicBezTo>
                    <a:pt x="20625" y="6350"/>
                    <a:pt x="20618" y="12550"/>
                    <a:pt x="16772" y="16438"/>
                  </a:cubicBezTo>
                  <a:cubicBezTo>
                    <a:pt x="12927" y="20326"/>
                    <a:pt x="6699" y="20429"/>
                    <a:pt x="2862" y="16669"/>
                  </a:cubicBezTo>
                  <a:cubicBezTo>
                    <a:pt x="-975" y="12908"/>
                    <a:pt x="-968" y="6708"/>
                    <a:pt x="2878" y="2820"/>
                  </a:cubicBezTo>
                  <a:cubicBezTo>
                    <a:pt x="6723" y="-1068"/>
                    <a:pt x="12951" y="-1171"/>
                    <a:pt x="16788" y="2589"/>
                  </a:cubicBezTo>
                </a:path>
              </a:pathLst>
            </a:custGeom>
            <a:solidFill>
              <a:srgbClr val="FCBD00"/>
            </a:solidFill>
            <a:ln w="25560" cap="flat">
              <a:solidFill>
                <a:srgbClr val="FD9A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1354" name="AutoShape 115"/>
            <p:cNvSpPr>
              <a:spLocks noChangeArrowheads="1"/>
            </p:cNvSpPr>
            <p:nvPr/>
          </p:nvSpPr>
          <p:spPr bwMode="auto">
            <a:xfrm rot="120000">
              <a:off x="4988" y="2725"/>
              <a:ext cx="111" cy="27"/>
            </a:xfrm>
            <a:custGeom>
              <a:avLst/>
              <a:gdLst>
                <a:gd name="T0" fmla="*/ 2188 w 19672"/>
                <a:gd name="T1" fmla="*/ 3163 h 19585"/>
                <a:gd name="T2" fmla="*/ 17462 w 19672"/>
                <a:gd name="T3" fmla="*/ 18437 h 19585"/>
              </a:gdLst>
              <a:ahLst/>
              <a:cxnLst>
                <a:cxn ang="0">
                  <a:pos x="16788" y="2589"/>
                </a:cxn>
                <a:cxn ang="0">
                  <a:pos x="16772" y="16438"/>
                </a:cxn>
                <a:cxn ang="0">
                  <a:pos x="2862" y="16669"/>
                </a:cxn>
                <a:cxn ang="0">
                  <a:pos x="2878" y="2820"/>
                </a:cxn>
                <a:cxn ang="0">
                  <a:pos x="16788" y="2589"/>
                </a:cxn>
              </a:cxnLst>
              <a:rect l="T0" t="T1" r="T2" b="T3"/>
              <a:pathLst>
                <a:path w="19672" h="19585">
                  <a:moveTo>
                    <a:pt x="16788" y="2589"/>
                  </a:moveTo>
                  <a:cubicBezTo>
                    <a:pt x="20625" y="6350"/>
                    <a:pt x="20618" y="12550"/>
                    <a:pt x="16772" y="16438"/>
                  </a:cubicBezTo>
                  <a:cubicBezTo>
                    <a:pt x="12927" y="20326"/>
                    <a:pt x="6699" y="20429"/>
                    <a:pt x="2862" y="16669"/>
                  </a:cubicBezTo>
                  <a:cubicBezTo>
                    <a:pt x="-975" y="12908"/>
                    <a:pt x="-968" y="6708"/>
                    <a:pt x="2878" y="2820"/>
                  </a:cubicBezTo>
                  <a:cubicBezTo>
                    <a:pt x="6723" y="-1068"/>
                    <a:pt x="12951" y="-1171"/>
                    <a:pt x="16788" y="2589"/>
                  </a:cubicBezTo>
                </a:path>
              </a:pathLst>
            </a:custGeom>
            <a:solidFill>
              <a:srgbClr val="FCBD00"/>
            </a:solidFill>
            <a:ln w="25560" cap="flat">
              <a:solidFill>
                <a:srgbClr val="FD9A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1355" name="AutoShape 116"/>
            <p:cNvSpPr>
              <a:spLocks noChangeArrowheads="1"/>
            </p:cNvSpPr>
            <p:nvPr/>
          </p:nvSpPr>
          <p:spPr bwMode="auto">
            <a:xfrm rot="120000">
              <a:off x="5536" y="2782"/>
              <a:ext cx="111" cy="26"/>
            </a:xfrm>
            <a:custGeom>
              <a:avLst/>
              <a:gdLst>
                <a:gd name="T0" fmla="*/ 2188 w 19672"/>
                <a:gd name="T1" fmla="*/ 3163 h 19585"/>
                <a:gd name="T2" fmla="*/ 17462 w 19672"/>
                <a:gd name="T3" fmla="*/ 18437 h 19585"/>
              </a:gdLst>
              <a:ahLst/>
              <a:cxnLst>
                <a:cxn ang="0">
                  <a:pos x="16788" y="2589"/>
                </a:cxn>
                <a:cxn ang="0">
                  <a:pos x="16772" y="16438"/>
                </a:cxn>
                <a:cxn ang="0">
                  <a:pos x="2862" y="16669"/>
                </a:cxn>
                <a:cxn ang="0">
                  <a:pos x="2878" y="2820"/>
                </a:cxn>
                <a:cxn ang="0">
                  <a:pos x="16788" y="2589"/>
                </a:cxn>
              </a:cxnLst>
              <a:rect l="T0" t="T1" r="T2" b="T3"/>
              <a:pathLst>
                <a:path w="19672" h="19585">
                  <a:moveTo>
                    <a:pt x="16788" y="2589"/>
                  </a:moveTo>
                  <a:cubicBezTo>
                    <a:pt x="20625" y="6350"/>
                    <a:pt x="20618" y="12550"/>
                    <a:pt x="16772" y="16438"/>
                  </a:cubicBezTo>
                  <a:cubicBezTo>
                    <a:pt x="12927" y="20326"/>
                    <a:pt x="6699" y="20429"/>
                    <a:pt x="2862" y="16669"/>
                  </a:cubicBezTo>
                  <a:cubicBezTo>
                    <a:pt x="-975" y="12908"/>
                    <a:pt x="-968" y="6708"/>
                    <a:pt x="2878" y="2820"/>
                  </a:cubicBezTo>
                  <a:cubicBezTo>
                    <a:pt x="6723" y="-1068"/>
                    <a:pt x="12951" y="-1171"/>
                    <a:pt x="16788" y="2589"/>
                  </a:cubicBezTo>
                </a:path>
              </a:pathLst>
            </a:custGeom>
            <a:solidFill>
              <a:srgbClr val="FCBD00"/>
            </a:solidFill>
            <a:ln w="25560" cap="flat">
              <a:solidFill>
                <a:srgbClr val="FD9A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1356" name="AutoShape 117"/>
            <p:cNvSpPr>
              <a:spLocks noChangeArrowheads="1"/>
            </p:cNvSpPr>
            <p:nvPr/>
          </p:nvSpPr>
          <p:spPr bwMode="auto">
            <a:xfrm rot="60000">
              <a:off x="5366" y="2767"/>
              <a:ext cx="111" cy="24"/>
            </a:xfrm>
            <a:custGeom>
              <a:avLst/>
              <a:gdLst>
                <a:gd name="T0" fmla="*/ 2214 w 19670"/>
                <a:gd name="T1" fmla="*/ 3163 h 19413"/>
                <a:gd name="T2" fmla="*/ 17488 w 19670"/>
                <a:gd name="T3" fmla="*/ 18437 h 19413"/>
              </a:gdLst>
              <a:ahLst/>
              <a:cxnLst>
                <a:cxn ang="0">
                  <a:pos x="16794" y="3629"/>
                </a:cxn>
                <a:cxn ang="0">
                  <a:pos x="16817" y="17356"/>
                </a:cxn>
                <a:cxn ang="0">
                  <a:pos x="2908" y="16705"/>
                </a:cxn>
                <a:cxn ang="0">
                  <a:pos x="2885" y="2978"/>
                </a:cxn>
                <a:cxn ang="0">
                  <a:pos x="16794" y="3629"/>
                </a:cxn>
              </a:cxnLst>
              <a:rect l="T0" t="T1" r="T2" b="T3"/>
              <a:pathLst>
                <a:path w="19670" h="19413">
                  <a:moveTo>
                    <a:pt x="16794" y="3629"/>
                  </a:moveTo>
                  <a:cubicBezTo>
                    <a:pt x="20641" y="7600"/>
                    <a:pt x="20651" y="13746"/>
                    <a:pt x="16817" y="17356"/>
                  </a:cubicBezTo>
                  <a:cubicBezTo>
                    <a:pt x="12982" y="20967"/>
                    <a:pt x="6755" y="20675"/>
                    <a:pt x="2908" y="16705"/>
                  </a:cubicBezTo>
                  <a:cubicBezTo>
                    <a:pt x="-939" y="12734"/>
                    <a:pt x="-949" y="6588"/>
                    <a:pt x="2885" y="2978"/>
                  </a:cubicBezTo>
                  <a:cubicBezTo>
                    <a:pt x="6720" y="-633"/>
                    <a:pt x="12947" y="-341"/>
                    <a:pt x="16794" y="3629"/>
                  </a:cubicBezTo>
                </a:path>
              </a:pathLst>
            </a:custGeom>
            <a:solidFill>
              <a:srgbClr val="FCBD00"/>
            </a:solidFill>
            <a:ln w="25560" cap="flat">
              <a:solidFill>
                <a:srgbClr val="FD9A00"/>
              </a:solidFill>
              <a:miter lim="800000"/>
              <a:headEnd/>
              <a:tailEnd/>
            </a:ln>
          </p:spPr>
          <p:txBody>
            <a:bodyPr wrap="none" lIns="64301" tIns="32150" rIns="64301" bIns="32150" anchor="ctr"/>
            <a:lstStyle/>
            <a:p>
              <a:endParaRPr lang="ja-JP" altLang="en-US"/>
            </a:p>
          </p:txBody>
        </p:sp>
      </p:grpSp>
      <p:grpSp>
        <p:nvGrpSpPr>
          <p:cNvPr id="4" name="Group 62"/>
          <p:cNvGrpSpPr>
            <a:grpSpLocks/>
          </p:cNvGrpSpPr>
          <p:nvPr/>
        </p:nvGrpSpPr>
        <p:grpSpPr bwMode="auto">
          <a:xfrm>
            <a:off x="762000" y="968375"/>
            <a:ext cx="2590800" cy="2362200"/>
            <a:chOff x="2302" y="336"/>
            <a:chExt cx="1394" cy="1311"/>
          </a:xfrm>
        </p:grpSpPr>
        <p:sp>
          <p:nvSpPr>
            <p:cNvPr id="75" name="円弧 74"/>
            <p:cNvSpPr/>
            <p:nvPr/>
          </p:nvSpPr>
          <p:spPr>
            <a:xfrm>
              <a:off x="2819" y="835"/>
              <a:ext cx="319" cy="314"/>
            </a:xfrm>
            <a:prstGeom prst="arc">
              <a:avLst>
                <a:gd name="adj1" fmla="val 20494494"/>
                <a:gd name="adj2" fmla="val 8323633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en-GB"/>
            </a:p>
          </p:txBody>
        </p:sp>
        <p:grpSp>
          <p:nvGrpSpPr>
            <p:cNvPr id="5" name="グループ化 75"/>
            <p:cNvGrpSpPr>
              <a:grpSpLocks/>
            </p:cNvGrpSpPr>
            <p:nvPr/>
          </p:nvGrpSpPr>
          <p:grpSpPr bwMode="auto">
            <a:xfrm>
              <a:off x="2310" y="336"/>
              <a:ext cx="1338" cy="1311"/>
              <a:chOff x="2483768" y="2060848"/>
              <a:chExt cx="3600400" cy="3600400"/>
            </a:xfrm>
          </p:grpSpPr>
          <p:sp>
            <p:nvSpPr>
              <p:cNvPr id="86" name="円/楕円 85"/>
              <p:cNvSpPr/>
              <p:nvPr/>
            </p:nvSpPr>
            <p:spPr>
              <a:xfrm>
                <a:off x="2482928" y="2060848"/>
                <a:ext cx="3601689" cy="3600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en-GB"/>
              </a:p>
            </p:txBody>
          </p:sp>
          <p:cxnSp>
            <p:nvCxnSpPr>
              <p:cNvPr id="87" name="直線コネクタ 86"/>
              <p:cNvCxnSpPr>
                <a:stCxn id="86" idx="0"/>
                <a:endCxn id="86" idx="4"/>
              </p:cNvCxnSpPr>
              <p:nvPr/>
            </p:nvCxnSpPr>
            <p:spPr>
              <a:xfrm>
                <a:off x="4284922" y="2060848"/>
                <a:ext cx="0" cy="3600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線コネクタ 87"/>
              <p:cNvCxnSpPr/>
              <p:nvPr/>
            </p:nvCxnSpPr>
            <p:spPr>
              <a:xfrm flipH="1">
                <a:off x="2482928" y="3861048"/>
                <a:ext cx="360168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7" name="直線矢印コネクタ 76"/>
            <p:cNvCxnSpPr/>
            <p:nvPr/>
          </p:nvCxnSpPr>
          <p:spPr>
            <a:xfrm flipV="1">
              <a:off x="2980" y="787"/>
              <a:ext cx="637" cy="205"/>
            </a:xfrm>
            <a:prstGeom prst="straightConnector1">
              <a:avLst/>
            </a:prstGeom>
            <a:ln w="76200">
              <a:solidFill>
                <a:srgbClr val="7030A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矢印コネクタ 77"/>
            <p:cNvCxnSpPr/>
            <p:nvPr/>
          </p:nvCxnSpPr>
          <p:spPr>
            <a:xfrm flipH="1">
              <a:off x="2485" y="992"/>
              <a:ext cx="495" cy="424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365" name="テキスト ボックス 78"/>
            <p:cNvSpPr txBox="1">
              <a:spLocks noChangeArrowheads="1"/>
            </p:cNvSpPr>
            <p:nvPr/>
          </p:nvSpPr>
          <p:spPr bwMode="auto">
            <a:xfrm>
              <a:off x="3051" y="624"/>
              <a:ext cx="424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kumimoji="1" lang="en-GB" altLang="ja-JP" sz="2400" b="1">
                  <a:solidFill>
                    <a:srgbClr val="7030A0"/>
                  </a:solidFill>
                  <a:latin typeface="Calibri" pitchFamily="34" charset="0"/>
                </a:rPr>
                <a:t>p</a:t>
              </a:r>
              <a:r>
                <a:rPr kumimoji="1" lang="el-GR" altLang="ja-JP" sz="2400" b="1" baseline="-25000">
                  <a:solidFill>
                    <a:srgbClr val="7030A0"/>
                  </a:solidFill>
                  <a:latin typeface="Calibri" pitchFamily="34" charset="0"/>
                </a:rPr>
                <a:t>τ</a:t>
              </a:r>
              <a:endParaRPr kumimoji="1" lang="en-GB" altLang="ja-JP" sz="2400" b="1" baseline="-25000">
                <a:solidFill>
                  <a:srgbClr val="7030A0"/>
                </a:solidFill>
                <a:latin typeface="Calibri" pitchFamily="34" charset="0"/>
              </a:endParaRPr>
            </a:p>
          </p:txBody>
        </p:sp>
        <p:sp>
          <p:nvSpPr>
            <p:cNvPr id="141366" name="テキスト ボックス 79"/>
            <p:cNvSpPr txBox="1">
              <a:spLocks noChangeArrowheads="1"/>
            </p:cNvSpPr>
            <p:nvPr/>
          </p:nvSpPr>
          <p:spPr bwMode="auto">
            <a:xfrm>
              <a:off x="2332" y="939"/>
              <a:ext cx="536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kumimoji="1" lang="en-GB" altLang="ja-JP" sz="2000" b="1">
                  <a:solidFill>
                    <a:srgbClr val="0070C0"/>
                  </a:solidFill>
                  <a:latin typeface="Calibri" pitchFamily="34" charset="0"/>
                </a:rPr>
                <a:t>p</a:t>
              </a:r>
              <a:r>
                <a:rPr kumimoji="1" lang="en-US" altLang="ja-JP" sz="2000" b="1" baseline="-25000">
                  <a:solidFill>
                    <a:srgbClr val="0070C0"/>
                  </a:solidFill>
                  <a:latin typeface="Calibri" pitchFamily="34" charset="0"/>
                </a:rPr>
                <a:t>h total</a:t>
              </a:r>
              <a:endParaRPr kumimoji="1" lang="en-GB" altLang="ja-JP" sz="2000" b="1" baseline="-2500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cxnSp>
          <p:nvCxnSpPr>
            <p:cNvPr id="81" name="直線矢印コネクタ 80"/>
            <p:cNvCxnSpPr>
              <a:cxnSpLocks noChangeShapeType="1"/>
            </p:cNvCxnSpPr>
            <p:nvPr/>
          </p:nvCxnSpPr>
          <p:spPr bwMode="auto">
            <a:xfrm flipH="1">
              <a:off x="2522" y="992"/>
              <a:ext cx="458" cy="489"/>
            </a:xfrm>
            <a:prstGeom prst="straightConnector1">
              <a:avLst/>
            </a:prstGeom>
            <a:noFill/>
            <a:ln w="19050" algn="ctr">
              <a:solidFill>
                <a:srgbClr val="E46C0A"/>
              </a:solidFill>
              <a:round/>
              <a:headEnd/>
              <a:tailEnd type="arrow" w="med" len="med"/>
            </a:ln>
          </p:spPr>
        </p:cxnSp>
        <p:cxnSp>
          <p:nvCxnSpPr>
            <p:cNvPr id="82" name="直線矢印コネクタ 81"/>
            <p:cNvCxnSpPr>
              <a:cxnSpLocks noChangeShapeType="1"/>
              <a:endCxn id="86" idx="2"/>
            </p:cNvCxnSpPr>
            <p:nvPr/>
          </p:nvCxnSpPr>
          <p:spPr bwMode="auto">
            <a:xfrm flipH="1">
              <a:off x="2302" y="982"/>
              <a:ext cx="667" cy="10"/>
            </a:xfrm>
            <a:prstGeom prst="straightConnector1">
              <a:avLst/>
            </a:prstGeom>
            <a:noFill/>
            <a:ln w="19050" algn="ctr">
              <a:solidFill>
                <a:srgbClr val="00B050"/>
              </a:solidFill>
              <a:round/>
              <a:headEnd/>
              <a:tailEnd type="arrow" w="med" len="med"/>
            </a:ln>
          </p:spPr>
        </p:cxnSp>
        <p:sp>
          <p:nvSpPr>
            <p:cNvPr id="141369" name="テキスト ボックス 82"/>
            <p:cNvSpPr txBox="1">
              <a:spLocks noChangeArrowheads="1"/>
            </p:cNvSpPr>
            <p:nvPr/>
          </p:nvSpPr>
          <p:spPr bwMode="auto">
            <a:xfrm>
              <a:off x="2420" y="801"/>
              <a:ext cx="508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kumimoji="1" lang="en-US" altLang="ja-JP" b="1">
                  <a:solidFill>
                    <a:srgbClr val="00B050"/>
                  </a:solidFill>
                  <a:latin typeface="Calibri" pitchFamily="34" charset="0"/>
                </a:rPr>
                <a:t>pri. h</a:t>
              </a:r>
              <a:endParaRPr kumimoji="1" lang="en-GB" altLang="ja-JP" b="1">
                <a:solidFill>
                  <a:srgbClr val="00B050"/>
                </a:solidFill>
                <a:latin typeface="Calibri" pitchFamily="34" charset="0"/>
              </a:endParaRPr>
            </a:p>
          </p:txBody>
        </p:sp>
        <p:sp>
          <p:nvSpPr>
            <p:cNvPr id="84" name="テキスト ボックス 83"/>
            <p:cNvSpPr txBox="1"/>
            <p:nvPr/>
          </p:nvSpPr>
          <p:spPr>
            <a:xfrm>
              <a:off x="2582" y="1342"/>
              <a:ext cx="502" cy="20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b="1" dirty="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</a:rPr>
                <a:t>e-pair</a:t>
              </a:r>
              <a:endParaRPr kumimoji="1" lang="en-GB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141371" name="テキスト ボックス 84"/>
            <p:cNvSpPr txBox="1">
              <a:spLocks noChangeArrowheads="1"/>
            </p:cNvSpPr>
            <p:nvPr/>
          </p:nvSpPr>
          <p:spPr bwMode="auto">
            <a:xfrm>
              <a:off x="2950" y="1124"/>
              <a:ext cx="746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kumimoji="1" lang="en-US" altLang="ja-JP">
                  <a:latin typeface="Calibri" pitchFamily="34" charset="0"/>
                </a:rPr>
                <a:t>φ=154.5°</a:t>
              </a:r>
              <a:endParaRPr kumimoji="1" lang="en-GB" altLang="ja-JP">
                <a:latin typeface="Calibri" pitchFamily="34" charset="0"/>
              </a:endParaRPr>
            </a:p>
          </p:txBody>
        </p:sp>
      </p:grpSp>
      <p:pic>
        <p:nvPicPr>
          <p:cNvPr id="141372" name="Picture 2" descr="C:\Users\ugrad\Desktop\図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3406775"/>
            <a:ext cx="3657600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77" name="Picture 3"/>
          <p:cNvPicPr>
            <a:picLocks noChangeAspect="1" noChangeArrowheads="1"/>
          </p:cNvPicPr>
          <p:nvPr/>
        </p:nvPicPr>
        <p:blipFill>
          <a:blip r:embed="rId5" cstate="print"/>
          <a:srcRect l="726" t="20314" r="726" b="4263"/>
          <a:stretch>
            <a:fillRect/>
          </a:stretch>
        </p:blipFill>
        <p:spPr bwMode="auto">
          <a:xfrm>
            <a:off x="3810000" y="5445125"/>
            <a:ext cx="5272088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1378" name="Rectangle 66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endParaRPr lang="ja-JP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" t="380" r="21262" b="2734"/>
          <a:stretch>
            <a:fillRect/>
          </a:stretch>
        </p:blipFill>
        <p:spPr bwMode="auto">
          <a:xfrm>
            <a:off x="-36510" y="-27384"/>
            <a:ext cx="6153794" cy="4525773"/>
          </a:xfrm>
          <a:prstGeom prst="rect">
            <a:avLst/>
          </a:prstGeom>
          <a:solidFill>
            <a:srgbClr val="003366">
              <a:alpha val="2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1" name="Oval 3"/>
          <p:cNvSpPr>
            <a:spLocks noChangeArrowheads="1"/>
          </p:cNvSpPr>
          <p:nvPr/>
        </p:nvSpPr>
        <p:spPr bwMode="auto">
          <a:xfrm>
            <a:off x="1691680" y="836712"/>
            <a:ext cx="439440" cy="210344"/>
          </a:xfrm>
          <a:prstGeom prst="ellips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12" name="Freeform 4"/>
          <p:cNvSpPr>
            <a:spLocks noChangeArrowheads="1"/>
          </p:cNvSpPr>
          <p:nvPr/>
        </p:nvSpPr>
        <p:spPr bwMode="auto">
          <a:xfrm>
            <a:off x="4471054" y="2961191"/>
            <a:ext cx="304800" cy="228600"/>
          </a:xfrm>
          <a:custGeom>
            <a:avLst/>
            <a:gdLst>
              <a:gd name="T0" fmla="*/ 75 w 501"/>
              <a:gd name="T1" fmla="*/ 432 h 468"/>
              <a:gd name="T2" fmla="*/ 227 w 501"/>
              <a:gd name="T3" fmla="*/ 428 h 468"/>
              <a:gd name="T4" fmla="*/ 335 w 501"/>
              <a:gd name="T5" fmla="*/ 468 h 468"/>
              <a:gd name="T6" fmla="*/ 479 w 501"/>
              <a:gd name="T7" fmla="*/ 452 h 468"/>
              <a:gd name="T8" fmla="*/ 491 w 501"/>
              <a:gd name="T9" fmla="*/ 396 h 468"/>
              <a:gd name="T10" fmla="*/ 447 w 501"/>
              <a:gd name="T11" fmla="*/ 112 h 468"/>
              <a:gd name="T12" fmla="*/ 355 w 501"/>
              <a:gd name="T13" fmla="*/ 24 h 468"/>
              <a:gd name="T14" fmla="*/ 319 w 501"/>
              <a:gd name="T15" fmla="*/ 4 h 468"/>
              <a:gd name="T16" fmla="*/ 307 w 501"/>
              <a:gd name="T17" fmla="*/ 0 h 468"/>
              <a:gd name="T18" fmla="*/ 239 w 501"/>
              <a:gd name="T19" fmla="*/ 4 h 468"/>
              <a:gd name="T20" fmla="*/ 143 w 501"/>
              <a:gd name="T21" fmla="*/ 56 h 468"/>
              <a:gd name="T22" fmla="*/ 15 w 501"/>
              <a:gd name="T23" fmla="*/ 244 h 468"/>
              <a:gd name="T24" fmla="*/ 11 w 501"/>
              <a:gd name="T25" fmla="*/ 332 h 468"/>
              <a:gd name="T26" fmla="*/ 3 w 501"/>
              <a:gd name="T27" fmla="*/ 372 h 468"/>
              <a:gd name="T28" fmla="*/ 7 w 501"/>
              <a:gd name="T29" fmla="*/ 420 h 468"/>
              <a:gd name="T30" fmla="*/ 31 w 501"/>
              <a:gd name="T31" fmla="*/ 428 h 468"/>
              <a:gd name="T32" fmla="*/ 75 w 501"/>
              <a:gd name="T33" fmla="*/ 432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01" h="468">
                <a:moveTo>
                  <a:pt x="75" y="432"/>
                </a:moveTo>
                <a:cubicBezTo>
                  <a:pt x="127" y="428"/>
                  <a:pt x="175" y="424"/>
                  <a:pt x="227" y="428"/>
                </a:cubicBezTo>
                <a:cubicBezTo>
                  <a:pt x="266" y="438"/>
                  <a:pt x="298" y="456"/>
                  <a:pt x="335" y="468"/>
                </a:cubicBezTo>
                <a:cubicBezTo>
                  <a:pt x="386" y="465"/>
                  <a:pt x="430" y="457"/>
                  <a:pt x="479" y="452"/>
                </a:cubicBezTo>
                <a:cubicBezTo>
                  <a:pt x="485" y="434"/>
                  <a:pt x="487" y="415"/>
                  <a:pt x="491" y="396"/>
                </a:cubicBezTo>
                <a:cubicBezTo>
                  <a:pt x="499" y="304"/>
                  <a:pt x="501" y="193"/>
                  <a:pt x="447" y="112"/>
                </a:cubicBezTo>
                <a:cubicBezTo>
                  <a:pt x="424" y="78"/>
                  <a:pt x="386" y="50"/>
                  <a:pt x="355" y="24"/>
                </a:cubicBezTo>
                <a:cubicBezTo>
                  <a:pt x="331" y="4"/>
                  <a:pt x="357" y="17"/>
                  <a:pt x="319" y="4"/>
                </a:cubicBezTo>
                <a:cubicBezTo>
                  <a:pt x="315" y="3"/>
                  <a:pt x="307" y="0"/>
                  <a:pt x="307" y="0"/>
                </a:cubicBezTo>
                <a:cubicBezTo>
                  <a:pt x="284" y="1"/>
                  <a:pt x="262" y="1"/>
                  <a:pt x="239" y="4"/>
                </a:cubicBezTo>
                <a:cubicBezTo>
                  <a:pt x="205" y="8"/>
                  <a:pt x="169" y="36"/>
                  <a:pt x="143" y="56"/>
                </a:cubicBezTo>
                <a:cubicBezTo>
                  <a:pt x="68" y="114"/>
                  <a:pt x="34" y="148"/>
                  <a:pt x="15" y="244"/>
                </a:cubicBezTo>
                <a:cubicBezTo>
                  <a:pt x="14" y="273"/>
                  <a:pt x="14" y="303"/>
                  <a:pt x="11" y="332"/>
                </a:cubicBezTo>
                <a:cubicBezTo>
                  <a:pt x="10" y="346"/>
                  <a:pt x="3" y="372"/>
                  <a:pt x="3" y="372"/>
                </a:cubicBezTo>
                <a:cubicBezTo>
                  <a:pt x="4" y="388"/>
                  <a:pt x="0" y="406"/>
                  <a:pt x="7" y="420"/>
                </a:cubicBezTo>
                <a:cubicBezTo>
                  <a:pt x="11" y="428"/>
                  <a:pt x="23" y="425"/>
                  <a:pt x="31" y="428"/>
                </a:cubicBezTo>
                <a:cubicBezTo>
                  <a:pt x="45" y="433"/>
                  <a:pt x="75" y="455"/>
                  <a:pt x="75" y="432"/>
                </a:cubicBezTo>
                <a:close/>
              </a:path>
            </a:pathLst>
          </a:custGeom>
          <a:solidFill>
            <a:srgbClr val="99CCFF">
              <a:alpha val="50000"/>
            </a:srgbClr>
          </a:solidFill>
          <a:ln w="9360">
            <a:round/>
            <a:headEnd/>
            <a:tailEnd/>
          </a:ln>
          <a:effectLst/>
          <a:scene3d>
            <a:camera prst="legacyObliqueTopLeft">
              <a:rot lat="0" lon="20999999" rev="0"/>
            </a:camera>
            <a:lightRig rig="legacyFlat3" dir="t"/>
          </a:scene3d>
          <a:sp3d extrusionH="887400" prstMaterial="legacyPlastic">
            <a:bevelT w="13500" h="13500" prst="angle"/>
            <a:bevelB w="13500" h="13500" prst="angle"/>
            <a:extrusionClr>
              <a:srgbClr val="99CC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758382" y="3222289"/>
            <a:ext cx="344690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449263">
              <a:spcBef>
                <a:spcPts val="675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b="1" dirty="0" smtClean="0">
                <a:solidFill>
                  <a:srgbClr val="000000"/>
                </a:solidFill>
                <a:ea typeface="ＭＳ Ｐ明朝" charset="-128"/>
              </a:rPr>
              <a:t>Gran </a:t>
            </a:r>
            <a:r>
              <a:rPr kumimoji="0" lang="en-US" b="1" dirty="0" err="1">
                <a:solidFill>
                  <a:srgbClr val="000000"/>
                </a:solidFill>
                <a:ea typeface="ＭＳ Ｐ明朝" charset="-128"/>
              </a:rPr>
              <a:t>Sasso</a:t>
            </a:r>
            <a:r>
              <a:rPr kumimoji="0" lang="en-US" b="1" dirty="0">
                <a:solidFill>
                  <a:srgbClr val="000000"/>
                </a:solidFill>
                <a:ea typeface="ＭＳ Ｐ明朝" charset="-128"/>
              </a:rPr>
              <a:t> </a:t>
            </a:r>
            <a:r>
              <a:rPr kumimoji="0" lang="en-US" altLang="ja-JP" b="1" dirty="0" smtClean="0">
                <a:solidFill>
                  <a:srgbClr val="000000"/>
                </a:solidFill>
                <a:ea typeface="ＭＳ Ｐ明朝" charset="-128"/>
              </a:rPr>
              <a:t>Underground </a:t>
            </a:r>
            <a:r>
              <a:rPr kumimoji="0" lang="en-US" altLang="ja-JP" b="1" dirty="0">
                <a:solidFill>
                  <a:srgbClr val="000000"/>
                </a:solidFill>
                <a:ea typeface="ＭＳ Ｐ明朝" charset="-128"/>
              </a:rPr>
              <a:t>Laboratory</a:t>
            </a:r>
            <a:endParaRPr kumimoji="0" lang="en-US" b="1" dirty="0">
              <a:solidFill>
                <a:srgbClr val="000000"/>
              </a:solidFill>
              <a:ea typeface="ＭＳ Ｐ明朝" charset="-128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1258888" y="1363663"/>
            <a:ext cx="13509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sz="1800" b="1">
                <a:solidFill>
                  <a:srgbClr val="000000"/>
                </a:solidFill>
                <a:ea typeface="ＭＳ Ｐ明朝" charset="-128"/>
              </a:rPr>
              <a:t>CERN SPS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 rot="2280000">
            <a:off x="2536692" y="2045406"/>
            <a:ext cx="1483098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49263">
              <a:spcBef>
                <a:spcPts val="9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sz="3600" b="1" dirty="0">
                <a:solidFill>
                  <a:srgbClr val="000000"/>
                </a:solidFill>
                <a:ea typeface="ＭＳ Ｐ明朝" charset="-128"/>
              </a:rPr>
              <a:t>730km</a:t>
            </a:r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1695450" y="951020"/>
            <a:ext cx="2588518" cy="1850031"/>
          </a:xfrm>
          <a:prstGeom prst="line">
            <a:avLst/>
          </a:prstGeom>
          <a:noFill/>
          <a:ln w="28440">
            <a:solidFill>
              <a:srgbClr val="000000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17418" name="Group 10"/>
          <p:cNvGrpSpPr>
            <a:grpSpLocks/>
          </p:cNvGrpSpPr>
          <p:nvPr/>
        </p:nvGrpSpPr>
        <p:grpSpPr bwMode="auto">
          <a:xfrm>
            <a:off x="72926" y="3782429"/>
            <a:ext cx="3722886" cy="1682905"/>
            <a:chOff x="80" y="2104"/>
            <a:chExt cx="1908" cy="1132"/>
          </a:xfrm>
        </p:grpSpPr>
        <p:sp>
          <p:nvSpPr>
            <p:cNvPr id="17420" name="Text Box 12"/>
            <p:cNvSpPr txBox="1">
              <a:spLocks noChangeArrowheads="1"/>
            </p:cNvSpPr>
            <p:nvPr/>
          </p:nvSpPr>
          <p:spPr bwMode="auto">
            <a:xfrm>
              <a:off x="80" y="2104"/>
              <a:ext cx="1908" cy="1117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0" hangingPunct="0">
                <a:lnSpc>
                  <a:spcPct val="70000"/>
                </a:lnSpc>
                <a:spcBef>
                  <a:spcPts val="938"/>
                </a:spcBef>
                <a:buClr>
                  <a:srgbClr val="000000"/>
                </a:buClr>
                <a:buSzPct val="100000"/>
                <a:buFont typeface="Symbol" pitchFamily="18" charset="2"/>
                <a:buNone/>
              </a:pPr>
              <a:r>
                <a:rPr kumimoji="0" lang="en-US" sz="1500" b="1" dirty="0">
                  <a:solidFill>
                    <a:srgbClr val="000000"/>
                  </a:solidFill>
                  <a:latin typeface="Symbol" pitchFamily="18" charset="2"/>
                </a:rPr>
                <a:t></a:t>
              </a:r>
              <a:r>
                <a:rPr kumimoji="0" lang="en-US" sz="1500" b="1" baseline="-25000" dirty="0">
                  <a:solidFill>
                    <a:srgbClr val="000000"/>
                  </a:solidFill>
                  <a:latin typeface="Symbol" pitchFamily="18" charset="2"/>
                </a:rPr>
                <a:t></a:t>
              </a:r>
              <a:r>
                <a:rPr kumimoji="0" lang="en-US" sz="1500" b="1" baseline="-25000" dirty="0">
                  <a:solidFill>
                    <a:srgbClr val="000000"/>
                  </a:solidFill>
                </a:rPr>
                <a:t> </a:t>
              </a:r>
              <a:r>
                <a:rPr kumimoji="0" lang="en-US" sz="1500" b="1" dirty="0">
                  <a:solidFill>
                    <a:srgbClr val="000000"/>
                  </a:solidFill>
                </a:rPr>
                <a:t>( m</a:t>
              </a:r>
              <a:r>
                <a:rPr kumimoji="0" lang="en-US" sz="1500" b="1" baseline="30000" dirty="0">
                  <a:solidFill>
                    <a:srgbClr val="000000"/>
                  </a:solidFill>
                </a:rPr>
                <a:t>-2 </a:t>
              </a:r>
              <a:r>
                <a:rPr kumimoji="0" lang="en-US" sz="1500" b="1" dirty="0">
                  <a:solidFill>
                    <a:srgbClr val="000000"/>
                  </a:solidFill>
                </a:rPr>
                <a:t>/ pot)               7.45x10</a:t>
              </a:r>
              <a:r>
                <a:rPr kumimoji="0" lang="en-US" sz="1500" b="1" baseline="30000" dirty="0">
                  <a:solidFill>
                    <a:srgbClr val="000000"/>
                  </a:solidFill>
                </a:rPr>
                <a:t>-9</a:t>
              </a:r>
            </a:p>
            <a:p>
              <a:pPr eaLnBrk="0" hangingPunct="0">
                <a:lnSpc>
                  <a:spcPct val="70000"/>
                </a:lnSpc>
                <a:spcBef>
                  <a:spcPts val="938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kumimoji="0" lang="en-US" sz="1500" b="1" dirty="0">
                  <a:solidFill>
                    <a:srgbClr val="000000"/>
                  </a:solidFill>
                </a:rPr>
                <a:t> </a:t>
              </a:r>
              <a:r>
                <a:rPr kumimoji="0" lang="en-US" sz="1500" b="1" dirty="0">
                  <a:solidFill>
                    <a:srgbClr val="000000"/>
                  </a:solidFill>
                  <a:latin typeface="Symbol" pitchFamily="18" charset="2"/>
                </a:rPr>
                <a:t></a:t>
              </a:r>
              <a:r>
                <a:rPr kumimoji="0" lang="en-US" sz="1500" b="1" baseline="-25000" dirty="0">
                  <a:solidFill>
                    <a:srgbClr val="000000"/>
                  </a:solidFill>
                  <a:latin typeface="Symbol" pitchFamily="18" charset="2"/>
                </a:rPr>
                <a:t></a:t>
              </a:r>
              <a:r>
                <a:rPr kumimoji="0" lang="en-US" sz="1500" b="1" baseline="-25000" dirty="0">
                  <a:solidFill>
                    <a:srgbClr val="000000"/>
                  </a:solidFill>
                </a:rPr>
                <a:t> </a:t>
              </a:r>
              <a:r>
                <a:rPr kumimoji="0" lang="en-US" sz="1500" b="1" dirty="0">
                  <a:solidFill>
                    <a:srgbClr val="000000"/>
                  </a:solidFill>
                </a:rPr>
                <a:t>CC / pot / </a:t>
              </a:r>
              <a:r>
                <a:rPr kumimoji="0" lang="en-US" sz="1500" b="1" dirty="0" err="1">
                  <a:solidFill>
                    <a:srgbClr val="000000"/>
                  </a:solidFill>
                </a:rPr>
                <a:t>kton</a:t>
              </a:r>
              <a:r>
                <a:rPr kumimoji="0" lang="en-US" sz="1500" b="1" dirty="0">
                  <a:solidFill>
                    <a:srgbClr val="000000"/>
                  </a:solidFill>
                </a:rPr>
                <a:t>       5.44x10</a:t>
              </a:r>
              <a:r>
                <a:rPr kumimoji="0" lang="en-US" sz="1500" b="1" baseline="30000" dirty="0">
                  <a:solidFill>
                    <a:srgbClr val="000000"/>
                  </a:solidFill>
                </a:rPr>
                <a:t>-17</a:t>
              </a:r>
            </a:p>
            <a:p>
              <a:pPr eaLnBrk="0" hangingPunct="0">
                <a:lnSpc>
                  <a:spcPct val="70000"/>
                </a:lnSpc>
                <a:spcBef>
                  <a:spcPts val="938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kumimoji="0" lang="en-US" sz="1500" b="1" dirty="0">
                  <a:solidFill>
                    <a:srgbClr val="000000"/>
                  </a:solidFill>
                </a:rPr>
                <a:t>&lt; E &gt;</a:t>
              </a:r>
              <a:r>
                <a:rPr kumimoji="0" lang="en-US" sz="1500" b="1" baseline="-25000" dirty="0">
                  <a:solidFill>
                    <a:srgbClr val="000000"/>
                  </a:solidFill>
                  <a:latin typeface="Symbol" pitchFamily="18" charset="2"/>
                </a:rPr>
                <a:t></a:t>
              </a:r>
              <a:r>
                <a:rPr kumimoji="0" lang="en-US" sz="1500" b="1" baseline="-25000" dirty="0">
                  <a:solidFill>
                    <a:srgbClr val="000000"/>
                  </a:solidFill>
                </a:rPr>
                <a:t> </a:t>
              </a:r>
              <a:r>
                <a:rPr kumimoji="0" lang="en-US" sz="1500" b="1" dirty="0">
                  <a:solidFill>
                    <a:srgbClr val="000000"/>
                  </a:solidFill>
                </a:rPr>
                <a:t> ( </a:t>
              </a:r>
              <a:r>
                <a:rPr kumimoji="0" lang="en-US" sz="1500" b="1" dirty="0" err="1">
                  <a:solidFill>
                    <a:srgbClr val="000000"/>
                  </a:solidFill>
                </a:rPr>
                <a:t>GeV</a:t>
              </a:r>
              <a:r>
                <a:rPr kumimoji="0" lang="en-US" sz="1500" b="1" dirty="0">
                  <a:solidFill>
                    <a:srgbClr val="000000"/>
                  </a:solidFill>
                </a:rPr>
                <a:t> )                 </a:t>
              </a:r>
              <a:r>
                <a:rPr kumimoji="0" lang="en-US" sz="1700" b="1" dirty="0">
                  <a:solidFill>
                    <a:srgbClr val="FF0000"/>
                  </a:solidFill>
                </a:rPr>
                <a:t>17</a:t>
              </a:r>
            </a:p>
            <a:p>
              <a:pPr eaLnBrk="0" hangingPunct="0">
                <a:lnSpc>
                  <a:spcPct val="70000"/>
                </a:lnSpc>
                <a:spcBef>
                  <a:spcPts val="938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kumimoji="0" lang="en-US" sz="1500" b="1" dirty="0">
                  <a:solidFill>
                    <a:srgbClr val="000000"/>
                  </a:solidFill>
                </a:rPr>
                <a:t> (</a:t>
              </a:r>
              <a:r>
                <a:rPr kumimoji="0" lang="en-US" sz="1500" b="1" dirty="0">
                  <a:solidFill>
                    <a:srgbClr val="000000"/>
                  </a:solidFill>
                  <a:latin typeface="Symbol" pitchFamily="18" charset="2"/>
                </a:rPr>
                <a:t></a:t>
              </a:r>
              <a:r>
                <a:rPr kumimoji="0" lang="en-US" sz="1500" b="1" baseline="-25000" dirty="0">
                  <a:solidFill>
                    <a:srgbClr val="000000"/>
                  </a:solidFill>
                </a:rPr>
                <a:t>e + </a:t>
              </a:r>
              <a:r>
                <a:rPr kumimoji="0" lang="en-US" sz="1500" b="1" dirty="0">
                  <a:solidFill>
                    <a:srgbClr val="000000"/>
                  </a:solidFill>
                  <a:latin typeface="Symbol" pitchFamily="18" charset="2"/>
                </a:rPr>
                <a:t></a:t>
              </a:r>
              <a:r>
                <a:rPr kumimoji="0" lang="en-US" sz="1500" b="1" baseline="-25000" dirty="0">
                  <a:solidFill>
                    <a:srgbClr val="000000"/>
                  </a:solidFill>
                </a:rPr>
                <a:t>e</a:t>
              </a:r>
              <a:r>
                <a:rPr kumimoji="0" lang="en-US" sz="1500" b="1" dirty="0">
                  <a:solidFill>
                    <a:srgbClr val="000000"/>
                  </a:solidFill>
                </a:rPr>
                <a:t>) /  </a:t>
              </a:r>
              <a:r>
                <a:rPr kumimoji="0" lang="en-US" sz="1500" b="1" dirty="0">
                  <a:solidFill>
                    <a:srgbClr val="000000"/>
                  </a:solidFill>
                  <a:latin typeface="Symbol" pitchFamily="18" charset="2"/>
                </a:rPr>
                <a:t></a:t>
              </a:r>
              <a:r>
                <a:rPr kumimoji="0" lang="en-US" sz="1500" b="1" baseline="-25000" dirty="0">
                  <a:solidFill>
                    <a:srgbClr val="000000"/>
                  </a:solidFill>
                  <a:latin typeface="Symbol" pitchFamily="18" charset="2"/>
                </a:rPr>
                <a:t></a:t>
              </a:r>
              <a:r>
                <a:rPr kumimoji="0" lang="en-US" sz="1500" b="1" baseline="-25000" dirty="0">
                  <a:solidFill>
                    <a:srgbClr val="000000"/>
                  </a:solidFill>
                </a:rPr>
                <a:t> </a:t>
              </a:r>
              <a:r>
                <a:rPr kumimoji="0" lang="en-US" sz="1500" b="1" dirty="0">
                  <a:solidFill>
                    <a:srgbClr val="000000"/>
                  </a:solidFill>
                </a:rPr>
                <a:t>                  </a:t>
              </a:r>
              <a:r>
                <a:rPr kumimoji="0" lang="en-US" sz="1500" b="1" dirty="0" smtClean="0">
                  <a:solidFill>
                    <a:srgbClr val="000000"/>
                  </a:solidFill>
                </a:rPr>
                <a:t>0.</a:t>
              </a:r>
              <a:r>
                <a:rPr kumimoji="0" lang="en-US" altLang="ja-JP" sz="1500" b="1" dirty="0" smtClean="0">
                  <a:solidFill>
                    <a:srgbClr val="000000"/>
                  </a:solidFill>
                </a:rPr>
                <a:t>87</a:t>
              </a:r>
              <a:r>
                <a:rPr kumimoji="0" lang="en-US" sz="1500" b="1" dirty="0" smtClean="0">
                  <a:solidFill>
                    <a:srgbClr val="000000"/>
                  </a:solidFill>
                </a:rPr>
                <a:t> </a:t>
              </a:r>
              <a:r>
                <a:rPr kumimoji="0" lang="en-US" sz="1500" b="1" dirty="0">
                  <a:solidFill>
                    <a:srgbClr val="000000"/>
                  </a:solidFill>
                </a:rPr>
                <a:t>%</a:t>
              </a:r>
            </a:p>
            <a:p>
              <a:pPr eaLnBrk="0" hangingPunct="0">
                <a:lnSpc>
                  <a:spcPct val="70000"/>
                </a:lnSpc>
                <a:spcBef>
                  <a:spcPts val="938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kumimoji="0" lang="en-US" sz="1500" b="1" dirty="0">
                  <a:solidFill>
                    <a:srgbClr val="000000"/>
                  </a:solidFill>
                </a:rPr>
                <a:t> </a:t>
              </a:r>
              <a:r>
                <a:rPr kumimoji="0" lang="en-US" sz="1500" b="1" dirty="0">
                  <a:solidFill>
                    <a:srgbClr val="000000"/>
                  </a:solidFill>
                  <a:latin typeface="Symbol" pitchFamily="18" charset="2"/>
                </a:rPr>
                <a:t></a:t>
              </a:r>
              <a:r>
                <a:rPr kumimoji="0" lang="en-US" sz="1500" b="1" baseline="-25000" dirty="0">
                  <a:solidFill>
                    <a:srgbClr val="000000"/>
                  </a:solidFill>
                  <a:latin typeface="Symbol" pitchFamily="18" charset="2"/>
                </a:rPr>
                <a:t></a:t>
              </a:r>
              <a:r>
                <a:rPr kumimoji="0" lang="en-US" sz="1500" b="1" baseline="-25000" dirty="0">
                  <a:solidFill>
                    <a:srgbClr val="000000"/>
                  </a:solidFill>
                </a:rPr>
                <a:t>   </a:t>
              </a:r>
              <a:r>
                <a:rPr kumimoji="0" lang="en-US" sz="1500" b="1" dirty="0">
                  <a:solidFill>
                    <a:srgbClr val="000000"/>
                  </a:solidFill>
                </a:rPr>
                <a:t>/</a:t>
              </a:r>
              <a:r>
                <a:rPr kumimoji="0" lang="en-US" sz="1500" b="1" baseline="-25000" dirty="0">
                  <a:solidFill>
                    <a:srgbClr val="000000"/>
                  </a:solidFill>
                </a:rPr>
                <a:t> </a:t>
              </a:r>
              <a:r>
                <a:rPr kumimoji="0" lang="en-US" sz="1500" b="1" dirty="0">
                  <a:solidFill>
                    <a:srgbClr val="000000"/>
                  </a:solidFill>
                </a:rPr>
                <a:t> </a:t>
              </a:r>
              <a:r>
                <a:rPr kumimoji="0" lang="en-US" sz="1500" b="1" dirty="0">
                  <a:solidFill>
                    <a:srgbClr val="000000"/>
                  </a:solidFill>
                  <a:latin typeface="Symbol" pitchFamily="18" charset="2"/>
                </a:rPr>
                <a:t></a:t>
              </a:r>
              <a:r>
                <a:rPr kumimoji="0" lang="en-US" sz="1500" b="1" baseline="-25000" dirty="0">
                  <a:solidFill>
                    <a:srgbClr val="000000"/>
                  </a:solidFill>
                  <a:latin typeface="Symbol" pitchFamily="18" charset="2"/>
                </a:rPr>
                <a:t></a:t>
              </a:r>
              <a:r>
                <a:rPr kumimoji="0" lang="en-US" sz="1500" b="1" baseline="-25000" dirty="0">
                  <a:solidFill>
                    <a:srgbClr val="000000"/>
                  </a:solidFill>
                </a:rPr>
                <a:t>  </a:t>
              </a:r>
              <a:r>
                <a:rPr kumimoji="0" lang="en-US" sz="1500" b="1" dirty="0">
                  <a:solidFill>
                    <a:srgbClr val="000000"/>
                  </a:solidFill>
                </a:rPr>
                <a:t>                         </a:t>
              </a:r>
              <a:r>
                <a:rPr kumimoji="0" lang="en-US" sz="1500" b="1" dirty="0" smtClean="0">
                  <a:solidFill>
                    <a:srgbClr val="000000"/>
                  </a:solidFill>
                </a:rPr>
                <a:t>2.1 </a:t>
              </a:r>
              <a:r>
                <a:rPr kumimoji="0" lang="en-US" sz="1500" b="1" dirty="0">
                  <a:solidFill>
                    <a:srgbClr val="000000"/>
                  </a:solidFill>
                </a:rPr>
                <a:t>%</a:t>
              </a:r>
            </a:p>
            <a:p>
              <a:pPr eaLnBrk="0" hangingPunct="0">
                <a:lnSpc>
                  <a:spcPct val="70000"/>
                </a:lnSpc>
                <a:spcBef>
                  <a:spcPts val="938"/>
                </a:spcBef>
                <a:buClr>
                  <a:srgbClr val="000000"/>
                </a:buClr>
                <a:buSzPct val="100000"/>
                <a:buFont typeface="Symbol" pitchFamily="18" charset="2"/>
                <a:buNone/>
              </a:pPr>
              <a:r>
                <a:rPr kumimoji="0" lang="en-US" sz="1500" b="1" dirty="0">
                  <a:solidFill>
                    <a:srgbClr val="000000"/>
                  </a:solidFill>
                  <a:latin typeface="Symbol" pitchFamily="18" charset="2"/>
                </a:rPr>
                <a:t></a:t>
              </a:r>
              <a:r>
                <a:rPr kumimoji="0" lang="en-US" sz="1500" b="1" baseline="-25000" dirty="0">
                  <a:solidFill>
                    <a:srgbClr val="000000"/>
                  </a:solidFill>
                </a:rPr>
                <a:t>t  </a:t>
              </a:r>
              <a:r>
                <a:rPr kumimoji="0" lang="en-US" sz="1500" b="1" dirty="0">
                  <a:solidFill>
                    <a:srgbClr val="000000"/>
                  </a:solidFill>
                </a:rPr>
                <a:t>prompt	                  negligible</a:t>
              </a:r>
            </a:p>
          </p:txBody>
        </p:sp>
        <p:sp>
          <p:nvSpPr>
            <p:cNvPr id="17421" name="Line 13"/>
            <p:cNvSpPr>
              <a:spLocks noChangeShapeType="1"/>
            </p:cNvSpPr>
            <p:nvPr/>
          </p:nvSpPr>
          <p:spPr bwMode="auto">
            <a:xfrm>
              <a:off x="949" y="2107"/>
              <a:ext cx="0" cy="1129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422" name="Line 14"/>
            <p:cNvSpPr>
              <a:spLocks noChangeShapeType="1"/>
            </p:cNvSpPr>
            <p:nvPr/>
          </p:nvSpPr>
          <p:spPr bwMode="auto">
            <a:xfrm>
              <a:off x="334" y="2671"/>
              <a:ext cx="67" cy="1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423" name="Line 15"/>
            <p:cNvSpPr>
              <a:spLocks noChangeShapeType="1"/>
            </p:cNvSpPr>
            <p:nvPr/>
          </p:nvSpPr>
          <p:spPr bwMode="auto">
            <a:xfrm>
              <a:off x="128" y="2873"/>
              <a:ext cx="84" cy="0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2295288" y="557163"/>
            <a:ext cx="69442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4400" b="1" dirty="0" smtClean="0">
                <a:latin typeface="Symbol" pitchFamily="18" charset="2"/>
              </a:rPr>
              <a:t>n</a:t>
            </a:r>
            <a:r>
              <a:rPr lang="en-US" altLang="ja-JP" sz="4400" b="1" baseline="-25000" dirty="0" smtClean="0">
                <a:latin typeface="Symbol" pitchFamily="18" charset="2"/>
              </a:rPr>
              <a:t>m</a:t>
            </a:r>
            <a:endParaRPr lang="en-US" altLang="ja-JP" sz="4400" b="1" baseline="-25000" dirty="0">
              <a:latin typeface="Symbol" pitchFamily="18" charset="2"/>
            </a:endParaRP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4634114" y="2620362"/>
            <a:ext cx="247805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3600" b="1" dirty="0" smtClean="0">
                <a:solidFill>
                  <a:srgbClr val="FF3300"/>
                </a:solidFill>
              </a:rPr>
              <a:t>Appearance</a:t>
            </a:r>
            <a:endParaRPr lang="en-US" altLang="ja-JP" sz="3600" b="1" dirty="0">
              <a:solidFill>
                <a:srgbClr val="FF3300"/>
              </a:solidFill>
            </a:endParaRPr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4139953" y="1858576"/>
            <a:ext cx="101036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4400" b="1" dirty="0" err="1" smtClean="0">
                <a:solidFill>
                  <a:srgbClr val="FF3300"/>
                </a:solidFill>
                <a:latin typeface="Symbol" pitchFamily="18" charset="2"/>
              </a:rPr>
              <a:t>n</a:t>
            </a:r>
            <a:r>
              <a:rPr lang="en-US" altLang="ja-JP" sz="4400" b="1" baseline="-25000" dirty="0" err="1" smtClean="0">
                <a:solidFill>
                  <a:srgbClr val="FF3300"/>
                </a:solidFill>
                <a:latin typeface="Symbol" pitchFamily="18" charset="2"/>
              </a:rPr>
              <a:t>t</a:t>
            </a:r>
            <a:endParaRPr lang="en-US" altLang="ja-JP" sz="4400" b="1" baseline="-25000" dirty="0">
              <a:solidFill>
                <a:srgbClr val="FF3300"/>
              </a:solidFill>
              <a:latin typeface="Symbol" pitchFamily="18" charset="2"/>
            </a:endParaRPr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6126737" y="1398689"/>
            <a:ext cx="3026717" cy="131023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kumimoji="0" lang="en-GB" sz="1400" b="1" dirty="0">
                <a:solidFill>
                  <a:srgbClr val="000000"/>
                </a:solidFill>
              </a:rPr>
              <a:t>The beam </a:t>
            </a:r>
            <a:r>
              <a:rPr kumimoji="0" lang="en-GB" sz="1400" b="1" dirty="0" smtClean="0">
                <a:solidFill>
                  <a:srgbClr val="000000"/>
                </a:solidFill>
              </a:rPr>
              <a:t>optimized </a:t>
            </a:r>
            <a:r>
              <a:rPr kumimoji="0" lang="en-GB" sz="1400" b="1" dirty="0">
                <a:solidFill>
                  <a:srgbClr val="000000"/>
                </a:solidFill>
              </a:rPr>
              <a:t>for </a:t>
            </a:r>
            <a:r>
              <a:rPr kumimoji="0" lang="en-US" sz="1600" b="1" dirty="0">
                <a:solidFill>
                  <a:srgbClr val="000000"/>
                </a:solidFill>
                <a:latin typeface="Symbol" pitchFamily="18" charset="2"/>
              </a:rPr>
              <a:t></a:t>
            </a:r>
            <a:r>
              <a:rPr kumimoji="0" lang="en-GB" sz="1600" b="1" dirty="0">
                <a:solidFill>
                  <a:srgbClr val="000000"/>
                </a:solidFill>
                <a:latin typeface="Symbol" pitchFamily="18" charset="2"/>
              </a:rPr>
              <a:t> </a:t>
            </a:r>
            <a:r>
              <a:rPr kumimoji="0" lang="en-US" sz="1600" b="1" baseline="-25000" dirty="0">
                <a:solidFill>
                  <a:srgbClr val="000000"/>
                </a:solidFill>
                <a:latin typeface="Symbol" pitchFamily="18" charset="2"/>
              </a:rPr>
              <a:t>t</a:t>
            </a:r>
            <a:r>
              <a:rPr kumimoji="0" lang="en-GB" sz="1600" b="1" dirty="0">
                <a:solidFill>
                  <a:srgbClr val="000000"/>
                </a:solidFill>
                <a:latin typeface="Symbol" pitchFamily="18" charset="2"/>
              </a:rPr>
              <a:t> </a:t>
            </a:r>
            <a:r>
              <a:rPr kumimoji="0" lang="en-GB" sz="1400" b="1" dirty="0" smtClean="0">
                <a:solidFill>
                  <a:srgbClr val="000000"/>
                </a:solidFill>
              </a:rPr>
              <a:t>appearance</a:t>
            </a:r>
            <a:r>
              <a:rPr kumimoji="0" lang="ja-JP" altLang="en-US" sz="1400" b="1" dirty="0" smtClean="0">
                <a:solidFill>
                  <a:srgbClr val="000000"/>
                </a:solidFill>
              </a:rPr>
              <a:t>　</a:t>
            </a:r>
            <a:r>
              <a:rPr kumimoji="0" lang="en-US" altLang="ja-JP" sz="1400" b="1" dirty="0" smtClean="0">
                <a:solidFill>
                  <a:srgbClr val="000000"/>
                </a:solidFill>
              </a:rPr>
              <a:t>i</a:t>
            </a:r>
            <a:r>
              <a:rPr kumimoji="0" lang="en-GB" sz="1400" b="1" dirty="0" smtClean="0">
                <a:solidFill>
                  <a:srgbClr val="000000"/>
                </a:solidFill>
              </a:rPr>
              <a:t>n </a:t>
            </a:r>
            <a:r>
              <a:rPr kumimoji="0" lang="en-GB" sz="1400" b="1" dirty="0">
                <a:solidFill>
                  <a:srgbClr val="000000"/>
                </a:solidFill>
              </a:rPr>
              <a:t>the atmospheric oscillation region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kumimoji="0" lang="en-GB" sz="700" b="1" dirty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kumimoji="0" lang="en-GB" sz="1400" b="1" dirty="0">
                <a:solidFill>
                  <a:srgbClr val="000000"/>
                </a:solidFill>
              </a:rPr>
              <a:t> </a:t>
            </a:r>
            <a:r>
              <a:rPr kumimoji="0" lang="en-GB" sz="1400" b="1" dirty="0" smtClean="0">
                <a:solidFill>
                  <a:srgbClr val="000000"/>
                </a:solidFill>
              </a:rPr>
              <a:t> </a:t>
            </a:r>
            <a:r>
              <a:rPr kumimoji="0" lang="en-GB" sz="1400" b="1" dirty="0">
                <a:solidFill>
                  <a:srgbClr val="000000"/>
                </a:solidFill>
              </a:rPr>
              <a:t>Δm</a:t>
            </a:r>
            <a:r>
              <a:rPr kumimoji="0" lang="en-GB" sz="1400" b="1" baseline="-25000" dirty="0">
                <a:solidFill>
                  <a:srgbClr val="000000"/>
                </a:solidFill>
              </a:rPr>
              <a:t>23</a:t>
            </a:r>
            <a:r>
              <a:rPr kumimoji="0" lang="en-GB" sz="1400" b="1" baseline="30000" dirty="0">
                <a:solidFill>
                  <a:srgbClr val="000000"/>
                </a:solidFill>
              </a:rPr>
              <a:t>2</a:t>
            </a:r>
            <a:r>
              <a:rPr kumimoji="0" lang="en-GB" sz="1400" b="1" dirty="0">
                <a:solidFill>
                  <a:srgbClr val="000000"/>
                </a:solidFill>
              </a:rPr>
              <a:t> = (2.43±0.13)×10</a:t>
            </a:r>
            <a:r>
              <a:rPr kumimoji="0" lang="en-GB" sz="1400" b="1" baseline="30000" dirty="0">
                <a:solidFill>
                  <a:srgbClr val="000000"/>
                </a:solidFill>
              </a:rPr>
              <a:t>-3</a:t>
            </a:r>
            <a:r>
              <a:rPr kumimoji="0" lang="en-GB" sz="1400" b="1" dirty="0">
                <a:solidFill>
                  <a:srgbClr val="000000"/>
                </a:solidFill>
              </a:rPr>
              <a:t> eV</a:t>
            </a:r>
            <a:r>
              <a:rPr kumimoji="0" lang="en-GB" sz="1400" b="1" baseline="30000" dirty="0">
                <a:solidFill>
                  <a:srgbClr val="000000"/>
                </a:solidFill>
              </a:rPr>
              <a:t>2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kumimoji="0" lang="en-GB" sz="1400" b="1" dirty="0">
                <a:solidFill>
                  <a:srgbClr val="000000"/>
                </a:solidFill>
              </a:rPr>
              <a:t>       </a:t>
            </a:r>
            <a:r>
              <a:rPr kumimoji="0" lang="en-GB" sz="1400" b="1" dirty="0" smtClean="0">
                <a:solidFill>
                  <a:srgbClr val="000000"/>
                </a:solidFill>
              </a:rPr>
              <a:t>        </a:t>
            </a:r>
            <a:r>
              <a:rPr kumimoji="0" lang="en-GB" sz="1400" b="1" dirty="0">
                <a:solidFill>
                  <a:srgbClr val="000000"/>
                </a:solidFill>
              </a:rPr>
              <a:t>sin</a:t>
            </a:r>
            <a:r>
              <a:rPr kumimoji="0" lang="en-GB" sz="1400" b="1" baseline="30000" dirty="0">
                <a:solidFill>
                  <a:srgbClr val="000000"/>
                </a:solidFill>
              </a:rPr>
              <a:t>2</a:t>
            </a:r>
            <a:r>
              <a:rPr kumimoji="0" lang="en-GB" sz="1400" b="1" dirty="0">
                <a:solidFill>
                  <a:srgbClr val="000000"/>
                </a:solidFill>
              </a:rPr>
              <a:t>2θ</a:t>
            </a:r>
            <a:r>
              <a:rPr kumimoji="0" lang="en-GB" sz="1400" b="1" baseline="-25000" dirty="0">
                <a:solidFill>
                  <a:srgbClr val="000000"/>
                </a:solidFill>
              </a:rPr>
              <a:t>23</a:t>
            </a:r>
            <a:r>
              <a:rPr kumimoji="0" lang="en-GB" sz="1400" b="1" dirty="0">
                <a:solidFill>
                  <a:srgbClr val="000000"/>
                </a:solidFill>
              </a:rPr>
              <a:t> = 1.0</a:t>
            </a:r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1043608" y="1630541"/>
            <a:ext cx="15568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3600" b="1" dirty="0">
                <a:solidFill>
                  <a:srgbClr val="FF3300"/>
                </a:solidFill>
              </a:rPr>
              <a:t>17 </a:t>
            </a:r>
            <a:r>
              <a:rPr lang="en-US" altLang="ja-JP" sz="3600" b="1" dirty="0" err="1">
                <a:solidFill>
                  <a:srgbClr val="FF3300"/>
                </a:solidFill>
              </a:rPr>
              <a:t>GeV</a:t>
            </a:r>
            <a:endParaRPr lang="en-US" altLang="ja-JP" sz="3600" b="1" dirty="0">
              <a:solidFill>
                <a:srgbClr val="FF3300"/>
              </a:solidFill>
            </a:endParaRPr>
          </a:p>
        </p:txBody>
      </p:sp>
      <p:graphicFrame>
        <p:nvGraphicFramePr>
          <p:cNvPr id="2" name="オブジェクト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053104526"/>
              </p:ext>
            </p:extLst>
          </p:nvPr>
        </p:nvGraphicFramePr>
        <p:xfrm>
          <a:off x="179512" y="5805264"/>
          <a:ext cx="4917748" cy="642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" name="Microsoft 数式 3.0" r:id="rId5" imgW="3301920" imgH="431640" progId="Equation.3">
                  <p:embed/>
                </p:oleObj>
              </mc:Choice>
              <mc:Fallback>
                <p:oleObj name="Microsoft 数式 3.0" r:id="rId5" imgW="3301920" imgH="431640" progId="Equation.3">
                  <p:embed/>
                  <p:pic>
                    <p:nvPicPr>
                      <p:cNvPr id="0" name="Picture 23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5805264"/>
                        <a:ext cx="4917748" cy="64231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36510" y="0"/>
            <a:ext cx="84321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 dirty="0" smtClean="0">
                <a:latin typeface="+mj-lt"/>
              </a:rPr>
              <a:t>Detect</a:t>
            </a:r>
            <a:r>
              <a:rPr lang="en-US" altLang="ja-JP" sz="4000" b="1" dirty="0" smtClean="0">
                <a:latin typeface="Symbol" pitchFamily="18" charset="2"/>
              </a:rPr>
              <a:t> </a:t>
            </a:r>
            <a:r>
              <a:rPr lang="en-US" altLang="ja-JP" sz="4000" b="1" dirty="0" err="1" smtClean="0">
                <a:latin typeface="Symbol" pitchFamily="18" charset="2"/>
              </a:rPr>
              <a:t>n</a:t>
            </a:r>
            <a:r>
              <a:rPr kumimoji="1" lang="en-US" altLang="ja-JP" sz="4000" b="1" baseline="-25000" dirty="0" err="1" smtClean="0">
                <a:latin typeface="Symbol" pitchFamily="18" charset="2"/>
              </a:rPr>
              <a:t>t</a:t>
            </a:r>
            <a:r>
              <a:rPr kumimoji="1" lang="en-US" altLang="ja-JP" sz="4000" b="1" dirty="0" smtClean="0"/>
              <a:t> appearance in </a:t>
            </a:r>
            <a:r>
              <a:rPr lang="en-US" altLang="ja-JP" sz="4000" b="1" dirty="0" smtClean="0"/>
              <a:t>long baseline </a:t>
            </a:r>
          </a:p>
          <a:p>
            <a:r>
              <a:rPr lang="en-US" altLang="ja-JP" sz="4000" b="1" dirty="0"/>
              <a:t> </a:t>
            </a:r>
            <a:r>
              <a:rPr lang="en-US" altLang="ja-JP" sz="4000" b="1" dirty="0" smtClean="0"/>
              <a:t>                                                       </a:t>
            </a:r>
            <a:r>
              <a:rPr lang="en-US" altLang="ja-JP" sz="4000" b="1" dirty="0" smtClean="0">
                <a:latin typeface="Symbol" pitchFamily="18" charset="2"/>
              </a:rPr>
              <a:t>n</a:t>
            </a:r>
            <a:r>
              <a:rPr lang="en-US" altLang="ja-JP" sz="4000" b="1" baseline="-25000" dirty="0" smtClean="0">
                <a:latin typeface="Symbol" pitchFamily="18" charset="2"/>
              </a:rPr>
              <a:t>m</a:t>
            </a:r>
            <a:r>
              <a:rPr lang="en-US" altLang="ja-JP" sz="4000" b="1" dirty="0" smtClean="0"/>
              <a:t> beam</a:t>
            </a:r>
            <a:endParaRPr kumimoji="1" lang="ja-JP" altLang="en-US" sz="4000" b="1" dirty="0"/>
          </a:p>
        </p:txBody>
      </p:sp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976" y="3782429"/>
            <a:ext cx="3289459" cy="3075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162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11188" y="981075"/>
            <a:ext cx="69834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smtClean="0">
                <a:solidFill>
                  <a:srgbClr val="000000"/>
                </a:solidFill>
              </a:rPr>
              <a:t>This result is consistent to </a:t>
            </a:r>
            <a:r>
              <a:rPr lang="en-US" altLang="ja-JP" sz="1600" u="sng" smtClean="0">
                <a:solidFill>
                  <a:srgbClr val="000000"/>
                </a:solidFill>
              </a:rPr>
              <a:t>the one by another method</a:t>
            </a:r>
            <a:r>
              <a:rPr lang="en-US" altLang="ja-JP" sz="1600" smtClean="0">
                <a:solidFill>
                  <a:srgbClr val="000000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smtClean="0">
                <a:solidFill>
                  <a:srgbClr val="000000"/>
                </a:solidFill>
              </a:rPr>
              <a:t>                                                  (E = 2.61 GeV  however the error is not evaluated ) </a:t>
            </a:r>
            <a:r>
              <a:rPr lang="en-US" altLang="ja-JP" sz="1600" smtClean="0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6209" name="Group 65"/>
          <p:cNvGrpSpPr>
            <a:grpSpLocks/>
          </p:cNvGrpSpPr>
          <p:nvPr/>
        </p:nvGrpSpPr>
        <p:grpSpPr bwMode="auto">
          <a:xfrm>
            <a:off x="684213" y="1984375"/>
            <a:ext cx="5570537" cy="2597150"/>
            <a:chOff x="1156" y="1372"/>
            <a:chExt cx="3509" cy="1636"/>
          </a:xfrm>
        </p:grpSpPr>
        <p:sp>
          <p:nvSpPr>
            <p:cNvPr id="6151" name="Rectangle 7"/>
            <p:cNvSpPr>
              <a:spLocks noChangeAspect="1" noChangeArrowheads="1"/>
            </p:cNvSpPr>
            <p:nvPr/>
          </p:nvSpPr>
          <p:spPr bwMode="auto">
            <a:xfrm>
              <a:off x="1332" y="1432"/>
              <a:ext cx="3333" cy="997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152" name="Rectangle 8"/>
            <p:cNvSpPr>
              <a:spLocks noChangeAspect="1" noChangeArrowheads="1"/>
            </p:cNvSpPr>
            <p:nvPr/>
          </p:nvSpPr>
          <p:spPr bwMode="auto">
            <a:xfrm>
              <a:off x="2204" y="1439"/>
              <a:ext cx="93" cy="997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153" name="Rectangle 9"/>
            <p:cNvSpPr>
              <a:spLocks noChangeAspect="1" noChangeArrowheads="1"/>
            </p:cNvSpPr>
            <p:nvPr/>
          </p:nvSpPr>
          <p:spPr bwMode="auto">
            <a:xfrm>
              <a:off x="2297" y="1439"/>
              <a:ext cx="32" cy="997"/>
            </a:xfrm>
            <a:prstGeom prst="rect">
              <a:avLst/>
            </a:prstGeom>
            <a:solidFill>
              <a:srgbClr val="D2D7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154" name="Rectangle 10"/>
            <p:cNvSpPr>
              <a:spLocks noChangeAspect="1" noChangeArrowheads="1"/>
            </p:cNvSpPr>
            <p:nvPr/>
          </p:nvSpPr>
          <p:spPr bwMode="auto">
            <a:xfrm>
              <a:off x="2173" y="1439"/>
              <a:ext cx="31" cy="997"/>
            </a:xfrm>
            <a:prstGeom prst="rect">
              <a:avLst/>
            </a:prstGeom>
            <a:solidFill>
              <a:srgbClr val="D2D7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155" name="Rectangle 11"/>
            <p:cNvSpPr>
              <a:spLocks noChangeAspect="1" noChangeArrowheads="1"/>
            </p:cNvSpPr>
            <p:nvPr/>
          </p:nvSpPr>
          <p:spPr bwMode="auto">
            <a:xfrm>
              <a:off x="2765" y="1439"/>
              <a:ext cx="93" cy="997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156" name="Rectangle 12"/>
            <p:cNvSpPr>
              <a:spLocks noChangeAspect="1" noChangeArrowheads="1"/>
            </p:cNvSpPr>
            <p:nvPr/>
          </p:nvSpPr>
          <p:spPr bwMode="auto">
            <a:xfrm flipH="1">
              <a:off x="2858" y="1439"/>
              <a:ext cx="31" cy="997"/>
            </a:xfrm>
            <a:prstGeom prst="rect">
              <a:avLst/>
            </a:prstGeom>
            <a:solidFill>
              <a:srgbClr val="D2D7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157" name="Rectangle 13"/>
            <p:cNvSpPr>
              <a:spLocks noChangeAspect="1" noChangeArrowheads="1"/>
            </p:cNvSpPr>
            <p:nvPr/>
          </p:nvSpPr>
          <p:spPr bwMode="auto">
            <a:xfrm flipH="1">
              <a:off x="2733" y="1439"/>
              <a:ext cx="32" cy="997"/>
            </a:xfrm>
            <a:prstGeom prst="rect">
              <a:avLst/>
            </a:prstGeom>
            <a:solidFill>
              <a:srgbClr val="D2D7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158" name="Rectangle 14"/>
            <p:cNvSpPr>
              <a:spLocks noChangeAspect="1" noChangeArrowheads="1"/>
            </p:cNvSpPr>
            <p:nvPr/>
          </p:nvSpPr>
          <p:spPr bwMode="auto">
            <a:xfrm>
              <a:off x="3325" y="1439"/>
              <a:ext cx="94" cy="997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159" name="Rectangle 15"/>
            <p:cNvSpPr>
              <a:spLocks noChangeAspect="1" noChangeArrowheads="1"/>
            </p:cNvSpPr>
            <p:nvPr/>
          </p:nvSpPr>
          <p:spPr bwMode="auto">
            <a:xfrm flipH="1">
              <a:off x="3419" y="1439"/>
              <a:ext cx="31" cy="997"/>
            </a:xfrm>
            <a:prstGeom prst="rect">
              <a:avLst/>
            </a:prstGeom>
            <a:solidFill>
              <a:srgbClr val="D2D7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160" name="Rectangle 16"/>
            <p:cNvSpPr>
              <a:spLocks noChangeAspect="1" noChangeArrowheads="1"/>
            </p:cNvSpPr>
            <p:nvPr/>
          </p:nvSpPr>
          <p:spPr bwMode="auto">
            <a:xfrm flipH="1">
              <a:off x="3294" y="1439"/>
              <a:ext cx="31" cy="997"/>
            </a:xfrm>
            <a:prstGeom prst="rect">
              <a:avLst/>
            </a:prstGeom>
            <a:solidFill>
              <a:srgbClr val="D2D7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161" name="Rectangle 17"/>
            <p:cNvSpPr>
              <a:spLocks noChangeAspect="1" noChangeArrowheads="1"/>
            </p:cNvSpPr>
            <p:nvPr/>
          </p:nvSpPr>
          <p:spPr bwMode="auto">
            <a:xfrm>
              <a:off x="3886" y="1439"/>
              <a:ext cx="93" cy="997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162" name="Rectangle 18"/>
            <p:cNvSpPr>
              <a:spLocks noChangeAspect="1" noChangeArrowheads="1"/>
            </p:cNvSpPr>
            <p:nvPr/>
          </p:nvSpPr>
          <p:spPr bwMode="auto">
            <a:xfrm flipH="1">
              <a:off x="3979" y="1439"/>
              <a:ext cx="31" cy="997"/>
            </a:xfrm>
            <a:prstGeom prst="rect">
              <a:avLst/>
            </a:prstGeom>
            <a:solidFill>
              <a:srgbClr val="D2D7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163" name="Rectangle 19"/>
            <p:cNvSpPr>
              <a:spLocks noChangeAspect="1" noChangeArrowheads="1"/>
            </p:cNvSpPr>
            <p:nvPr/>
          </p:nvSpPr>
          <p:spPr bwMode="auto">
            <a:xfrm flipH="1">
              <a:off x="3855" y="1439"/>
              <a:ext cx="31" cy="997"/>
            </a:xfrm>
            <a:prstGeom prst="rect">
              <a:avLst/>
            </a:prstGeom>
            <a:solidFill>
              <a:srgbClr val="D2D7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164" name="Rectangle 20"/>
            <p:cNvSpPr>
              <a:spLocks noChangeAspect="1" noChangeArrowheads="1"/>
            </p:cNvSpPr>
            <p:nvPr/>
          </p:nvSpPr>
          <p:spPr bwMode="auto">
            <a:xfrm>
              <a:off x="4446" y="1439"/>
              <a:ext cx="94" cy="997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165" name="Rectangle 21"/>
            <p:cNvSpPr>
              <a:spLocks noChangeAspect="1" noChangeArrowheads="1"/>
            </p:cNvSpPr>
            <p:nvPr/>
          </p:nvSpPr>
          <p:spPr bwMode="auto">
            <a:xfrm flipH="1">
              <a:off x="4540" y="1439"/>
              <a:ext cx="31" cy="997"/>
            </a:xfrm>
            <a:prstGeom prst="rect">
              <a:avLst/>
            </a:prstGeom>
            <a:solidFill>
              <a:srgbClr val="D2D7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166" name="Rectangle 22"/>
            <p:cNvSpPr>
              <a:spLocks noChangeAspect="1" noChangeArrowheads="1"/>
            </p:cNvSpPr>
            <p:nvPr/>
          </p:nvSpPr>
          <p:spPr bwMode="auto">
            <a:xfrm flipH="1">
              <a:off x="4415" y="1439"/>
              <a:ext cx="31" cy="997"/>
            </a:xfrm>
            <a:prstGeom prst="rect">
              <a:avLst/>
            </a:prstGeom>
            <a:solidFill>
              <a:srgbClr val="D2D7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167" name="Line 23"/>
            <p:cNvSpPr>
              <a:spLocks noChangeAspect="1" noChangeShapeType="1"/>
            </p:cNvSpPr>
            <p:nvPr/>
          </p:nvSpPr>
          <p:spPr bwMode="auto">
            <a:xfrm flipV="1">
              <a:off x="2285" y="1812"/>
              <a:ext cx="596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168" name="Line 24"/>
            <p:cNvSpPr>
              <a:spLocks noChangeAspect="1" noChangeShapeType="1"/>
            </p:cNvSpPr>
            <p:nvPr/>
          </p:nvSpPr>
          <p:spPr bwMode="auto">
            <a:xfrm flipV="1">
              <a:off x="2194" y="1813"/>
              <a:ext cx="103" cy="9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169" name="Line 25"/>
            <p:cNvSpPr>
              <a:spLocks noChangeAspect="1" noChangeShapeType="1"/>
            </p:cNvSpPr>
            <p:nvPr/>
          </p:nvSpPr>
          <p:spPr bwMode="auto">
            <a:xfrm>
              <a:off x="2765" y="1813"/>
              <a:ext cx="96" cy="7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170" name="Rectangle 26"/>
            <p:cNvSpPr>
              <a:spLocks noChangeAspect="1" noChangeArrowheads="1"/>
            </p:cNvSpPr>
            <p:nvPr/>
          </p:nvSpPr>
          <p:spPr bwMode="auto">
            <a:xfrm>
              <a:off x="1643" y="1439"/>
              <a:ext cx="94" cy="997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171" name="Rectangle 27"/>
            <p:cNvSpPr>
              <a:spLocks noChangeAspect="1" noChangeArrowheads="1"/>
            </p:cNvSpPr>
            <p:nvPr/>
          </p:nvSpPr>
          <p:spPr bwMode="auto">
            <a:xfrm>
              <a:off x="1737" y="1439"/>
              <a:ext cx="31" cy="997"/>
            </a:xfrm>
            <a:prstGeom prst="rect">
              <a:avLst/>
            </a:prstGeom>
            <a:solidFill>
              <a:srgbClr val="D2D7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172" name="Rectangle 28"/>
            <p:cNvSpPr>
              <a:spLocks noChangeAspect="1" noChangeArrowheads="1"/>
            </p:cNvSpPr>
            <p:nvPr/>
          </p:nvSpPr>
          <p:spPr bwMode="auto">
            <a:xfrm>
              <a:off x="1612" y="1439"/>
              <a:ext cx="31" cy="997"/>
            </a:xfrm>
            <a:prstGeom prst="rect">
              <a:avLst/>
            </a:prstGeom>
            <a:solidFill>
              <a:srgbClr val="D2D7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173" name="AutoShape 29"/>
            <p:cNvSpPr>
              <a:spLocks noChangeAspect="1" noChangeArrowheads="1"/>
            </p:cNvSpPr>
            <p:nvPr/>
          </p:nvSpPr>
          <p:spPr bwMode="auto">
            <a:xfrm>
              <a:off x="1425" y="1719"/>
              <a:ext cx="436" cy="94"/>
            </a:xfrm>
            <a:prstGeom prst="rightArrow">
              <a:avLst>
                <a:gd name="adj1" fmla="val 50000"/>
                <a:gd name="adj2" fmla="val 11595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174" name="Line 30"/>
            <p:cNvSpPr>
              <a:spLocks noChangeAspect="1" noChangeShapeType="1"/>
            </p:cNvSpPr>
            <p:nvPr/>
          </p:nvSpPr>
          <p:spPr bwMode="auto">
            <a:xfrm>
              <a:off x="3320" y="1901"/>
              <a:ext cx="95" cy="1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175" name="Line 31"/>
            <p:cNvSpPr>
              <a:spLocks noChangeAspect="1" noChangeShapeType="1"/>
            </p:cNvSpPr>
            <p:nvPr/>
          </p:nvSpPr>
          <p:spPr bwMode="auto">
            <a:xfrm>
              <a:off x="3881" y="1978"/>
              <a:ext cx="105" cy="3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176" name="Line 32"/>
            <p:cNvSpPr>
              <a:spLocks noChangeAspect="1" noChangeShapeType="1"/>
            </p:cNvSpPr>
            <p:nvPr/>
          </p:nvSpPr>
          <p:spPr bwMode="auto">
            <a:xfrm>
              <a:off x="4446" y="1999"/>
              <a:ext cx="100" cy="3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177" name="Line 33"/>
            <p:cNvSpPr>
              <a:spLocks noChangeAspect="1" noChangeShapeType="1"/>
            </p:cNvSpPr>
            <p:nvPr/>
          </p:nvSpPr>
          <p:spPr bwMode="auto">
            <a:xfrm>
              <a:off x="2848" y="1818"/>
              <a:ext cx="531" cy="8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178" name="Line 34"/>
            <p:cNvSpPr>
              <a:spLocks noChangeAspect="1" noChangeShapeType="1"/>
            </p:cNvSpPr>
            <p:nvPr/>
          </p:nvSpPr>
          <p:spPr bwMode="auto">
            <a:xfrm>
              <a:off x="3399" y="1915"/>
              <a:ext cx="477" cy="5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179" name="Line 35"/>
            <p:cNvSpPr>
              <a:spLocks noChangeAspect="1" noChangeShapeType="1"/>
            </p:cNvSpPr>
            <p:nvPr/>
          </p:nvSpPr>
          <p:spPr bwMode="auto">
            <a:xfrm>
              <a:off x="3971" y="1984"/>
              <a:ext cx="488" cy="1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180" name="Rectangle 36"/>
            <p:cNvSpPr>
              <a:spLocks noChangeAspect="1" noChangeArrowheads="1"/>
            </p:cNvSpPr>
            <p:nvPr/>
          </p:nvSpPr>
          <p:spPr bwMode="auto">
            <a:xfrm>
              <a:off x="2827" y="1631"/>
              <a:ext cx="144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smtClean="0">
                  <a:solidFill>
                    <a:srgbClr val="000000"/>
                  </a:solidFill>
                </a:rPr>
                <a:t>Track of electron (positron)</a:t>
              </a:r>
            </a:p>
          </p:txBody>
        </p:sp>
        <p:sp>
          <p:nvSpPr>
            <p:cNvPr id="6181" name="AutoShape 37"/>
            <p:cNvSpPr>
              <a:spLocks noChangeAspect="1"/>
            </p:cNvSpPr>
            <p:nvPr/>
          </p:nvSpPr>
          <p:spPr bwMode="auto">
            <a:xfrm rot="5400000">
              <a:off x="2453" y="1906"/>
              <a:ext cx="156" cy="530"/>
            </a:xfrm>
            <a:prstGeom prst="rightBrace">
              <a:avLst>
                <a:gd name="adj1" fmla="val 2831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6182" name="Object 38"/>
            <p:cNvGraphicFramePr>
              <a:graphicFrameLocks noChangeAspect="1"/>
            </p:cNvGraphicFramePr>
            <p:nvPr/>
          </p:nvGraphicFramePr>
          <p:xfrm>
            <a:off x="2446" y="2450"/>
            <a:ext cx="450" cy="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92" name="数式" r:id="rId3" imgW="774700" imgH="457200" progId="Equation.3">
                    <p:embed/>
                  </p:oleObj>
                </mc:Choice>
                <mc:Fallback>
                  <p:oleObj name="数式" r:id="rId3" imgW="774700" imgH="457200" progId="Equation.3">
                    <p:embed/>
                    <p:pic>
                      <p:nvPicPr>
                        <p:cNvPr id="0" name="Picture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6" y="2450"/>
                          <a:ext cx="450" cy="2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83" name="Object 39"/>
            <p:cNvGraphicFramePr>
              <a:graphicFrameLocks noChangeAspect="1"/>
            </p:cNvGraphicFramePr>
            <p:nvPr/>
          </p:nvGraphicFramePr>
          <p:xfrm>
            <a:off x="3007" y="2436"/>
            <a:ext cx="451" cy="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93" name="数式" r:id="rId5" imgW="774700" imgH="457200" progId="Equation.3">
                    <p:embed/>
                  </p:oleObj>
                </mc:Choice>
                <mc:Fallback>
                  <p:oleObj name="数式" r:id="rId5" imgW="774700" imgH="457200" progId="Equation.3">
                    <p:embed/>
                    <p:pic>
                      <p:nvPicPr>
                        <p:cNvPr id="0" name="Picture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07" y="2436"/>
                          <a:ext cx="451" cy="2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84" name="AutoShape 40"/>
            <p:cNvSpPr>
              <a:spLocks noChangeAspect="1"/>
            </p:cNvSpPr>
            <p:nvPr/>
          </p:nvSpPr>
          <p:spPr bwMode="auto">
            <a:xfrm rot="5400000">
              <a:off x="3014" y="1906"/>
              <a:ext cx="156" cy="529"/>
            </a:xfrm>
            <a:prstGeom prst="rightBrace">
              <a:avLst>
                <a:gd name="adj1" fmla="val 28259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185" name="AutoShape 41"/>
            <p:cNvSpPr>
              <a:spLocks noChangeAspect="1"/>
            </p:cNvSpPr>
            <p:nvPr/>
          </p:nvSpPr>
          <p:spPr bwMode="auto">
            <a:xfrm rot="5400000">
              <a:off x="3574" y="1906"/>
              <a:ext cx="156" cy="530"/>
            </a:xfrm>
            <a:prstGeom prst="rightBrace">
              <a:avLst>
                <a:gd name="adj1" fmla="val 2831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186" name="AutoShape 42"/>
            <p:cNvSpPr>
              <a:spLocks noChangeAspect="1"/>
            </p:cNvSpPr>
            <p:nvPr/>
          </p:nvSpPr>
          <p:spPr bwMode="auto">
            <a:xfrm rot="5400000">
              <a:off x="4135" y="1906"/>
              <a:ext cx="156" cy="530"/>
            </a:xfrm>
            <a:prstGeom prst="rightBrace">
              <a:avLst>
                <a:gd name="adj1" fmla="val 2831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6187" name="Object 43"/>
            <p:cNvGraphicFramePr>
              <a:graphicFrameLocks noChangeAspect="1"/>
            </p:cNvGraphicFramePr>
            <p:nvPr/>
          </p:nvGraphicFramePr>
          <p:xfrm>
            <a:off x="3567" y="2436"/>
            <a:ext cx="451" cy="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94" name="数式" r:id="rId7" imgW="774700" imgH="457200" progId="Equation.3">
                    <p:embed/>
                  </p:oleObj>
                </mc:Choice>
                <mc:Fallback>
                  <p:oleObj name="数式" r:id="rId7" imgW="774700" imgH="457200" progId="Equation.3">
                    <p:embed/>
                    <p:pic>
                      <p:nvPicPr>
                        <p:cNvPr id="0" name="Picture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7" y="2436"/>
                          <a:ext cx="451" cy="2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88" name="Object 44"/>
            <p:cNvGraphicFramePr>
              <a:graphicFrameLocks noChangeAspect="1"/>
            </p:cNvGraphicFramePr>
            <p:nvPr/>
          </p:nvGraphicFramePr>
          <p:xfrm>
            <a:off x="4135" y="2436"/>
            <a:ext cx="451" cy="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95" name="数式" r:id="rId9" imgW="774700" imgH="457200" progId="Equation.3">
                    <p:embed/>
                  </p:oleObj>
                </mc:Choice>
                <mc:Fallback>
                  <p:oleObj name="数式" r:id="rId9" imgW="774700" imgH="457200" progId="Equation.3">
                    <p:embed/>
                    <p:pic>
                      <p:nvPicPr>
                        <p:cNvPr id="0" name="Picture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35" y="2436"/>
                          <a:ext cx="451" cy="2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89" name="Rectangle 45"/>
            <p:cNvSpPr>
              <a:spLocks noChangeAspect="1" noChangeArrowheads="1"/>
            </p:cNvSpPr>
            <p:nvPr/>
          </p:nvSpPr>
          <p:spPr bwMode="auto">
            <a:xfrm rot="5400000">
              <a:off x="2423" y="2639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000" smtClean="0">
                  <a:solidFill>
                    <a:srgbClr val="000000"/>
                  </a:solidFill>
                </a:rPr>
                <a:t>=</a:t>
              </a:r>
            </a:p>
          </p:txBody>
        </p:sp>
        <p:graphicFrame>
          <p:nvGraphicFramePr>
            <p:cNvPr id="6193" name="Object 49"/>
            <p:cNvGraphicFramePr>
              <a:graphicFrameLocks noChangeAspect="1"/>
            </p:cNvGraphicFramePr>
            <p:nvPr/>
          </p:nvGraphicFramePr>
          <p:xfrm>
            <a:off x="2453" y="2841"/>
            <a:ext cx="168" cy="1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96" name="数式" r:id="rId11" imgW="254000" imgH="254000" progId="Equation.3">
                    <p:embed/>
                  </p:oleObj>
                </mc:Choice>
                <mc:Fallback>
                  <p:oleObj name="数式" r:id="rId11" imgW="254000" imgH="254000" progId="Equation.3">
                    <p:embed/>
                    <p:pic>
                      <p:nvPicPr>
                        <p:cNvPr id="0" name="Picture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53" y="2841"/>
                          <a:ext cx="168" cy="1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94" name="Object 50"/>
            <p:cNvGraphicFramePr>
              <a:graphicFrameLocks noChangeAspect="1"/>
            </p:cNvGraphicFramePr>
            <p:nvPr/>
          </p:nvGraphicFramePr>
          <p:xfrm>
            <a:off x="3016" y="2840"/>
            <a:ext cx="185" cy="1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97" name="数式" r:id="rId13" imgW="279400" imgH="254000" progId="Equation.3">
                    <p:embed/>
                  </p:oleObj>
                </mc:Choice>
                <mc:Fallback>
                  <p:oleObj name="数式" r:id="rId13" imgW="279400" imgH="254000" progId="Equation.3">
                    <p:embed/>
                    <p:pic>
                      <p:nvPicPr>
                        <p:cNvPr id="0" name="Picture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6" y="2840"/>
                          <a:ext cx="185" cy="1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95" name="Object 51"/>
            <p:cNvGraphicFramePr>
              <a:graphicFrameLocks noChangeAspect="1"/>
            </p:cNvGraphicFramePr>
            <p:nvPr/>
          </p:nvGraphicFramePr>
          <p:xfrm>
            <a:off x="3603" y="2840"/>
            <a:ext cx="184" cy="1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98" name="数式" r:id="rId15" imgW="279400" imgH="254000" progId="Equation.3">
                    <p:embed/>
                  </p:oleObj>
                </mc:Choice>
                <mc:Fallback>
                  <p:oleObj name="数式" r:id="rId15" imgW="279400" imgH="254000" progId="Equation.3">
                    <p:embed/>
                    <p:pic>
                      <p:nvPicPr>
                        <p:cNvPr id="0" name="Picture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3" y="2840"/>
                          <a:ext cx="184" cy="1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96" name="Object 52"/>
            <p:cNvGraphicFramePr>
              <a:graphicFrameLocks noChangeAspect="1"/>
            </p:cNvGraphicFramePr>
            <p:nvPr/>
          </p:nvGraphicFramePr>
          <p:xfrm>
            <a:off x="4150" y="2840"/>
            <a:ext cx="184" cy="1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99" name="数式" r:id="rId17" imgW="279400" imgH="254000" progId="Equation.3">
                    <p:embed/>
                  </p:oleObj>
                </mc:Choice>
                <mc:Fallback>
                  <p:oleObj name="数式" r:id="rId17" imgW="279400" imgH="254000" progId="Equation.3">
                    <p:embed/>
                    <p:pic>
                      <p:nvPicPr>
                        <p:cNvPr id="0" name="Picture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0" y="2840"/>
                          <a:ext cx="184" cy="1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97" name="Object 53"/>
            <p:cNvGraphicFramePr>
              <a:graphicFrameLocks noChangeAspect="1"/>
            </p:cNvGraphicFramePr>
            <p:nvPr/>
          </p:nvGraphicFramePr>
          <p:xfrm>
            <a:off x="2461" y="2276"/>
            <a:ext cx="151" cy="1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00" name="数式" r:id="rId19" imgW="228600" imgH="177800" progId="Equation.3">
                    <p:embed/>
                  </p:oleObj>
                </mc:Choice>
                <mc:Fallback>
                  <p:oleObj name="数式" r:id="rId19" imgW="228600" imgH="177800" progId="Equation.3">
                    <p:embed/>
                    <p:pic>
                      <p:nvPicPr>
                        <p:cNvPr id="0" name="Picture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61" y="2276"/>
                          <a:ext cx="151" cy="1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98" name="Object 54"/>
            <p:cNvGraphicFramePr>
              <a:graphicFrameLocks noChangeAspect="1"/>
            </p:cNvGraphicFramePr>
            <p:nvPr/>
          </p:nvGraphicFramePr>
          <p:xfrm>
            <a:off x="3018" y="2287"/>
            <a:ext cx="159" cy="1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01" name="数式" r:id="rId21" imgW="241300" imgH="177800" progId="Equation.3">
                    <p:embed/>
                  </p:oleObj>
                </mc:Choice>
                <mc:Fallback>
                  <p:oleObj name="数式" r:id="rId21" imgW="241300" imgH="177800" progId="Equation.3">
                    <p:embed/>
                    <p:pic>
                      <p:nvPicPr>
                        <p:cNvPr id="0" name="Picture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8" y="2287"/>
                          <a:ext cx="159" cy="1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99" name="Object 55"/>
            <p:cNvGraphicFramePr>
              <a:graphicFrameLocks noChangeAspect="1"/>
            </p:cNvGraphicFramePr>
            <p:nvPr/>
          </p:nvGraphicFramePr>
          <p:xfrm>
            <a:off x="3589" y="2287"/>
            <a:ext cx="159" cy="1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02" name="数式" r:id="rId23" imgW="241300" imgH="177800" progId="Equation.3">
                    <p:embed/>
                  </p:oleObj>
                </mc:Choice>
                <mc:Fallback>
                  <p:oleObj name="数式" r:id="rId23" imgW="241300" imgH="177800" progId="Equation.3">
                    <p:embed/>
                    <p:pic>
                      <p:nvPicPr>
                        <p:cNvPr id="0" name="Picture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89" y="2287"/>
                          <a:ext cx="159" cy="1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00" name="Object 56"/>
            <p:cNvGraphicFramePr>
              <a:graphicFrameLocks noChangeAspect="1"/>
            </p:cNvGraphicFramePr>
            <p:nvPr/>
          </p:nvGraphicFramePr>
          <p:xfrm>
            <a:off x="4143" y="2287"/>
            <a:ext cx="168" cy="1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03" name="数式" r:id="rId25" imgW="254000" imgH="177800" progId="Equation.3">
                    <p:embed/>
                  </p:oleObj>
                </mc:Choice>
                <mc:Fallback>
                  <p:oleObj name="数式" r:id="rId25" imgW="254000" imgH="177800" progId="Equation.3">
                    <p:embed/>
                    <p:pic>
                      <p:nvPicPr>
                        <p:cNvPr id="0" name="Picture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43" y="2287"/>
                          <a:ext cx="168" cy="1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201" name="Rectangle 57"/>
            <p:cNvSpPr>
              <a:spLocks noChangeAspect="1" noChangeArrowheads="1"/>
            </p:cNvSpPr>
            <p:nvPr/>
          </p:nvSpPr>
          <p:spPr bwMode="auto">
            <a:xfrm>
              <a:off x="1156" y="2469"/>
              <a:ext cx="104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smtClean="0">
                  <a:solidFill>
                    <a:srgbClr val="000000"/>
                  </a:solidFill>
                </a:rPr>
                <a:t>Radiation energy loss correction</a:t>
              </a:r>
            </a:p>
          </p:txBody>
        </p:sp>
        <p:sp>
          <p:nvSpPr>
            <p:cNvPr id="6202" name="AutoShape 58"/>
            <p:cNvSpPr>
              <a:spLocks noChangeAspect="1" noChangeArrowheads="1"/>
            </p:cNvSpPr>
            <p:nvPr/>
          </p:nvSpPr>
          <p:spPr bwMode="auto">
            <a:xfrm>
              <a:off x="2216" y="2547"/>
              <a:ext cx="186" cy="63"/>
            </a:xfrm>
            <a:prstGeom prst="rightArrow">
              <a:avLst>
                <a:gd name="adj1" fmla="val 50000"/>
                <a:gd name="adj2" fmla="val 7381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204" name="Text Box 60"/>
            <p:cNvSpPr txBox="1">
              <a:spLocks noChangeAspect="1" noChangeArrowheads="1"/>
            </p:cNvSpPr>
            <p:nvPr/>
          </p:nvSpPr>
          <p:spPr bwMode="auto">
            <a:xfrm>
              <a:off x="2329" y="1372"/>
              <a:ext cx="41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smtClean="0">
                  <a:solidFill>
                    <a:srgbClr val="000000"/>
                  </a:solidFill>
                  <a:latin typeface="Times New Roman" pitchFamily="18" charset="0"/>
                </a:rPr>
                <a:t>Pb1mm</a:t>
              </a:r>
            </a:p>
          </p:txBody>
        </p:sp>
        <p:sp>
          <p:nvSpPr>
            <p:cNvPr id="6205" name="Text Box 61"/>
            <p:cNvSpPr txBox="1">
              <a:spLocks noChangeAspect="1" noChangeArrowheads="1"/>
            </p:cNvSpPr>
            <p:nvPr/>
          </p:nvSpPr>
          <p:spPr bwMode="auto">
            <a:xfrm>
              <a:off x="1421" y="1565"/>
              <a:ext cx="4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600" smtClean="0">
                  <a:solidFill>
                    <a:srgbClr val="000000"/>
                  </a:solidFill>
                  <a:latin typeface="Times New Roman" pitchFamily="18" charset="0"/>
                </a:rPr>
                <a:t>gamma</a:t>
              </a:r>
            </a:p>
          </p:txBody>
        </p:sp>
        <p:sp>
          <p:nvSpPr>
            <p:cNvPr id="6206" name="Rectangle 62"/>
            <p:cNvSpPr>
              <a:spLocks noChangeAspect="1" noChangeArrowheads="1"/>
            </p:cNvSpPr>
            <p:nvPr/>
          </p:nvSpPr>
          <p:spPr bwMode="auto">
            <a:xfrm rot="5400000">
              <a:off x="3001" y="2646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000" smtClean="0">
                  <a:solidFill>
                    <a:srgbClr val="000000"/>
                  </a:solidFill>
                </a:rPr>
                <a:t>=</a:t>
              </a:r>
            </a:p>
          </p:txBody>
        </p:sp>
        <p:sp>
          <p:nvSpPr>
            <p:cNvPr id="6207" name="Rectangle 63"/>
            <p:cNvSpPr>
              <a:spLocks noChangeAspect="1" noChangeArrowheads="1"/>
            </p:cNvSpPr>
            <p:nvPr/>
          </p:nvSpPr>
          <p:spPr bwMode="auto">
            <a:xfrm rot="5400000">
              <a:off x="3598" y="2649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000" smtClean="0">
                  <a:solidFill>
                    <a:srgbClr val="000000"/>
                  </a:solidFill>
                </a:rPr>
                <a:t>=</a:t>
              </a:r>
            </a:p>
          </p:txBody>
        </p:sp>
        <p:sp>
          <p:nvSpPr>
            <p:cNvPr id="6208" name="Rectangle 64"/>
            <p:cNvSpPr>
              <a:spLocks noChangeAspect="1" noChangeArrowheads="1"/>
            </p:cNvSpPr>
            <p:nvPr/>
          </p:nvSpPr>
          <p:spPr bwMode="auto">
            <a:xfrm rot="5400000">
              <a:off x="4135" y="2646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000" smtClean="0">
                  <a:solidFill>
                    <a:srgbClr val="000000"/>
                  </a:solidFill>
                </a:rPr>
                <a:t>=</a:t>
              </a:r>
            </a:p>
          </p:txBody>
        </p:sp>
      </p:grpSp>
      <p:graphicFrame>
        <p:nvGraphicFramePr>
          <p:cNvPr id="6210" name="Object 66"/>
          <p:cNvGraphicFramePr>
            <a:graphicFrameLocks noChangeAspect="1"/>
          </p:cNvGraphicFramePr>
          <p:nvPr/>
        </p:nvGraphicFramePr>
        <p:xfrm>
          <a:off x="6605588" y="3065463"/>
          <a:ext cx="15367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4" name="数式" r:id="rId27" imgW="1397000" imgH="292100" progId="Equation.3">
                  <p:embed/>
                </p:oleObj>
              </mc:Choice>
              <mc:Fallback>
                <p:oleObj name="数式" r:id="rId27" imgW="1397000" imgH="292100" progId="Equation.3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5588" y="3065463"/>
                        <a:ext cx="1536700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11" name="Object 67"/>
          <p:cNvGraphicFramePr>
            <a:graphicFrameLocks noChangeAspect="1"/>
          </p:cNvGraphicFramePr>
          <p:nvPr/>
        </p:nvGraphicFramePr>
        <p:xfrm>
          <a:off x="6588125" y="2344738"/>
          <a:ext cx="18573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5" name="数式" r:id="rId29" imgW="1688367" imgH="482391" progId="Equation.3">
                  <p:embed/>
                </p:oleObj>
              </mc:Choice>
              <mc:Fallback>
                <p:oleObj name="数式" r:id="rId29" imgW="1688367" imgH="482391" progId="Equation.3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2344738"/>
                        <a:ext cx="1857375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12" name="Object 68"/>
          <p:cNvGraphicFramePr>
            <a:graphicFrameLocks noChangeAspect="1"/>
          </p:cNvGraphicFramePr>
          <p:nvPr/>
        </p:nvGraphicFramePr>
        <p:xfrm>
          <a:off x="6616700" y="3568700"/>
          <a:ext cx="1689100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6" name="数式" r:id="rId31" imgW="1536700" imgH="660400" progId="Equation.3">
                  <p:embed/>
                </p:oleObj>
              </mc:Choice>
              <mc:Fallback>
                <p:oleObj name="数式" r:id="rId31" imgW="1536700" imgH="660400" progId="Equation.3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6700" y="3568700"/>
                        <a:ext cx="1689100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243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57"/>
            <a:ext cx="9144000" cy="6863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489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014" name="Group 1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930279"/>
              </p:ext>
            </p:extLst>
          </p:nvPr>
        </p:nvGraphicFramePr>
        <p:xfrm>
          <a:off x="395536" y="4359275"/>
          <a:ext cx="7112769" cy="1615440"/>
        </p:xfrm>
        <a:graphic>
          <a:graphicData uri="http://schemas.openxmlformats.org/drawingml/2006/table">
            <a:tbl>
              <a:tblPr/>
              <a:tblGrid>
                <a:gridCol w="541996"/>
                <a:gridCol w="1318071"/>
                <a:gridCol w="1396382"/>
                <a:gridCol w="1285440"/>
                <a:gridCol w="1285440"/>
                <a:gridCol w="1285440"/>
              </a:tblGrid>
              <a:tr h="7270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Distance to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kink point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(mm)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1ry vertex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との</a:t>
                      </a:r>
                      <a:r>
                        <a:rPr kumimoji="0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IP (</a:t>
                      </a:r>
                      <a:r>
                        <a:rPr kumimoji="0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</a:rPr>
                        <a:t>m</a:t>
                      </a:r>
                      <a:r>
                        <a:rPr kumimoji="0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m)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&lt;accuracy&gt;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kink point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との</a:t>
                      </a:r>
                      <a:r>
                        <a:rPr kumimoji="0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IP (</a:t>
                      </a:r>
                      <a:r>
                        <a:rPr kumimoji="0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</a:rPr>
                        <a:t>m</a:t>
                      </a:r>
                      <a:r>
                        <a:rPr kumimoji="0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m)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&lt;</a:t>
                      </a:r>
                      <a:r>
                        <a:rPr kumimoji="0" lang="ja-JP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精度</a:t>
                      </a:r>
                      <a:r>
                        <a:rPr kumimoji="0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&gt;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Probability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emitted from</a:t>
                      </a:r>
                      <a:endParaRPr kumimoji="0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1ry vertex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Probability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Emitted from</a:t>
                      </a:r>
                      <a:endParaRPr kumimoji="0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kink point</a:t>
                      </a:r>
                      <a:endParaRPr kumimoji="0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</a:rPr>
                        <a:t>g</a:t>
                      </a:r>
                      <a:endParaRPr kumimoji="0" lang="en-US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45.0 &lt;11&gt;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7.5</a:t>
                      </a: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 &lt;7&gt;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&lt;10</a:t>
                      </a:r>
                      <a:r>
                        <a:rPr kumimoji="0" lang="en-US" altLang="ja-JP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-3</a:t>
                      </a:r>
                      <a:endParaRPr kumimoji="0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0.32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</a:rPr>
                        <a:t>g</a:t>
                      </a:r>
                      <a:endParaRPr kumimoji="0" lang="en-US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12.6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85.6 &lt;56&gt;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22</a:t>
                      </a: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 &lt;50&gt;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0.82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7956" name="TextBox 33"/>
          <p:cNvSpPr txBox="1">
            <a:spLocks noChangeArrowheads="1"/>
          </p:cNvSpPr>
          <p:nvPr/>
        </p:nvSpPr>
        <p:spPr bwMode="auto">
          <a:xfrm>
            <a:off x="609600" y="3886200"/>
            <a:ext cx="7848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37931725" indent="-37474525"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en-US" altLang="ja-JP" sz="1800" dirty="0" smtClean="0">
                <a:solidFill>
                  <a:srgbClr val="000000"/>
                </a:solidFill>
              </a:rPr>
              <a:t>Pointing accuracy depends of distance and multiple </a:t>
            </a:r>
            <a:r>
              <a:rPr kumimoji="0" lang="en-US" altLang="ja-JP" sz="1800" dirty="0" err="1" smtClean="0">
                <a:solidFill>
                  <a:srgbClr val="000000"/>
                </a:solidFill>
              </a:rPr>
              <a:t>Coulmb</a:t>
            </a:r>
            <a:r>
              <a:rPr kumimoji="0" lang="en-US" altLang="ja-JP" sz="1800" dirty="0" smtClean="0">
                <a:solidFill>
                  <a:srgbClr val="000000"/>
                </a:solidFill>
              </a:rPr>
              <a:t> scattering.</a:t>
            </a:r>
            <a:endParaRPr kumimoji="0" lang="ja-JP" alt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37965" name="Rectangle 77"/>
          <p:cNvSpPr>
            <a:spLocks noChangeArrowheads="1"/>
          </p:cNvSpPr>
          <p:nvPr/>
        </p:nvSpPr>
        <p:spPr bwMode="auto">
          <a:xfrm>
            <a:off x="501025" y="188640"/>
            <a:ext cx="48630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3200" dirty="0" smtClean="0">
                <a:solidFill>
                  <a:srgbClr val="000000"/>
                </a:solidFill>
                <a:latin typeface="Calibri" pitchFamily="34" charset="0"/>
              </a:rPr>
              <a:t>Pointing accuracy of gamma</a:t>
            </a:r>
            <a:endParaRPr lang="ja-JP" altLang="en-US" sz="32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7983" name="Picture 9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7391400" cy="275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984" name="Rectangle 99"/>
          <p:cNvSpPr>
            <a:spLocks noChangeArrowheads="1"/>
          </p:cNvSpPr>
          <p:nvPr/>
        </p:nvSpPr>
        <p:spPr bwMode="auto">
          <a:xfrm>
            <a:off x="990600" y="2209800"/>
            <a:ext cx="72390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US" altLang="ja-JP" sz="1200" smtClean="0">
                <a:solidFill>
                  <a:srgbClr val="FF0000"/>
                </a:solidFill>
              </a:rPr>
              <a:t>primary vertex</a:t>
            </a:r>
            <a:r>
              <a:rPr kumimoji="0" lang="en-US" altLang="ja-JP" sz="120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7985" name="Rectangle 99"/>
          <p:cNvSpPr>
            <a:spLocks noChangeArrowheads="1"/>
          </p:cNvSpPr>
          <p:nvPr/>
        </p:nvSpPr>
        <p:spPr bwMode="auto">
          <a:xfrm>
            <a:off x="1524000" y="2209800"/>
            <a:ext cx="6207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US" altLang="ja-JP" sz="1200" smtClean="0">
                <a:solidFill>
                  <a:srgbClr val="00FF00"/>
                </a:solidFill>
              </a:rPr>
              <a:t>kink point </a:t>
            </a:r>
          </a:p>
        </p:txBody>
      </p:sp>
      <p:sp>
        <p:nvSpPr>
          <p:cNvPr id="37986" name="AutoShape 98"/>
          <p:cNvSpPr>
            <a:spLocks noChangeArrowheads="1"/>
          </p:cNvSpPr>
          <p:nvPr/>
        </p:nvSpPr>
        <p:spPr bwMode="auto">
          <a:xfrm rot="4155147">
            <a:off x="2010569" y="1681956"/>
            <a:ext cx="242888" cy="1958975"/>
          </a:xfrm>
          <a:prstGeom prst="triangle">
            <a:avLst>
              <a:gd name="adj" fmla="val 50000"/>
            </a:avLst>
          </a:prstGeom>
          <a:solidFill>
            <a:srgbClr val="FF8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kumimoji="0" lang="ja-JP" altLang="en-US" smtClean="0">
              <a:solidFill>
                <a:srgbClr val="000000"/>
              </a:solidFill>
            </a:endParaRPr>
          </a:p>
        </p:txBody>
      </p:sp>
      <p:sp>
        <p:nvSpPr>
          <p:cNvPr id="37987" name="AutoShape 99"/>
          <p:cNvSpPr>
            <a:spLocks noChangeArrowheads="1"/>
          </p:cNvSpPr>
          <p:nvPr/>
        </p:nvSpPr>
        <p:spPr bwMode="auto">
          <a:xfrm rot="4892887">
            <a:off x="1571625" y="2401888"/>
            <a:ext cx="82550" cy="889000"/>
          </a:xfrm>
          <a:prstGeom prst="triangle">
            <a:avLst>
              <a:gd name="adj" fmla="val 50000"/>
            </a:avLst>
          </a:prstGeom>
          <a:solidFill>
            <a:srgbClr val="FFFF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kumimoji="0" lang="ja-JP" altLang="en-US" smtClean="0">
              <a:solidFill>
                <a:srgbClr val="000000"/>
              </a:solidFill>
            </a:endParaRPr>
          </a:p>
        </p:txBody>
      </p:sp>
      <p:sp>
        <p:nvSpPr>
          <p:cNvPr id="37989" name="TextBox 27"/>
          <p:cNvSpPr txBox="1">
            <a:spLocks noChangeArrowheads="1"/>
          </p:cNvSpPr>
          <p:nvPr/>
        </p:nvSpPr>
        <p:spPr bwMode="auto">
          <a:xfrm>
            <a:off x="2209800" y="2743200"/>
            <a:ext cx="55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37931725" indent="-37474525"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</a:pPr>
            <a:r>
              <a:rPr kumimoji="0" lang="en-US" altLang="ja-JP" smtClean="0">
                <a:solidFill>
                  <a:srgbClr val="FFFF00"/>
                </a:solidFill>
                <a:latin typeface="Symbol" pitchFamily="18" charset="2"/>
              </a:rPr>
              <a:t>g1</a:t>
            </a:r>
            <a:endParaRPr kumimoji="0" lang="en-US" altLang="ja-JP" smtClean="0">
              <a:solidFill>
                <a:srgbClr val="08F0FF"/>
              </a:solidFill>
              <a:latin typeface="Symbol" pitchFamily="18" charset="2"/>
            </a:endParaRPr>
          </a:p>
        </p:txBody>
      </p:sp>
      <p:sp>
        <p:nvSpPr>
          <p:cNvPr id="37990" name="TextBox 28"/>
          <p:cNvSpPr txBox="1">
            <a:spLocks noChangeArrowheads="1"/>
          </p:cNvSpPr>
          <p:nvPr/>
        </p:nvSpPr>
        <p:spPr bwMode="auto">
          <a:xfrm>
            <a:off x="2743200" y="1828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37931725" indent="-37474525"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</a:pPr>
            <a:r>
              <a:rPr kumimoji="0" lang="en-US" altLang="ja-JP" smtClean="0">
                <a:solidFill>
                  <a:srgbClr val="FF8000"/>
                </a:solidFill>
                <a:latin typeface="Symbol" pitchFamily="18" charset="2"/>
              </a:rPr>
              <a:t>g2</a:t>
            </a:r>
            <a:endParaRPr kumimoji="0" lang="en-US" altLang="ja-JP" smtClean="0">
              <a:solidFill>
                <a:srgbClr val="08F0FF"/>
              </a:solidFill>
              <a:latin typeface="Symbol" pitchFamily="18" charset="2"/>
            </a:endParaRPr>
          </a:p>
        </p:txBody>
      </p:sp>
      <p:sp>
        <p:nvSpPr>
          <p:cNvPr id="37998" name="AutoShape 110"/>
          <p:cNvSpPr>
            <a:spLocks noChangeArrowheads="1"/>
          </p:cNvSpPr>
          <p:nvPr/>
        </p:nvSpPr>
        <p:spPr bwMode="auto">
          <a:xfrm>
            <a:off x="7355904" y="5349875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kumimoji="0" lang="ja-JP" altLang="en-US" smtClean="0">
              <a:solidFill>
                <a:srgbClr val="000000"/>
              </a:solidFill>
            </a:endParaRPr>
          </a:p>
        </p:txBody>
      </p:sp>
      <p:sp>
        <p:nvSpPr>
          <p:cNvPr id="38000" name="Rectangle 112"/>
          <p:cNvSpPr>
            <a:spLocks noChangeArrowheads="1"/>
          </p:cNvSpPr>
          <p:nvPr/>
        </p:nvSpPr>
        <p:spPr bwMode="auto">
          <a:xfrm>
            <a:off x="7660704" y="5310286"/>
            <a:ext cx="14832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400" dirty="0" smtClean="0">
                <a:solidFill>
                  <a:srgbClr val="0000FF"/>
                </a:solidFill>
              </a:rPr>
              <a:t>from kink point</a:t>
            </a:r>
            <a:endParaRPr kumimoji="0" lang="ja-JP" altLang="en-US" sz="1400" dirty="0" smtClean="0">
              <a:solidFill>
                <a:srgbClr val="0000FF"/>
              </a:solidFill>
            </a:endParaRPr>
          </a:p>
        </p:txBody>
      </p:sp>
      <p:sp>
        <p:nvSpPr>
          <p:cNvPr id="38001" name="AutoShape 113"/>
          <p:cNvSpPr>
            <a:spLocks noChangeArrowheads="1"/>
          </p:cNvSpPr>
          <p:nvPr/>
        </p:nvSpPr>
        <p:spPr bwMode="auto">
          <a:xfrm>
            <a:off x="7355904" y="5692775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kumimoji="0" lang="ja-JP" altLang="en-US" smtClean="0">
              <a:solidFill>
                <a:srgbClr val="000000"/>
              </a:solidFill>
            </a:endParaRPr>
          </a:p>
        </p:txBody>
      </p:sp>
      <p:sp>
        <p:nvSpPr>
          <p:cNvPr id="38002" name="Rectangle 114"/>
          <p:cNvSpPr>
            <a:spLocks noChangeArrowheads="1"/>
          </p:cNvSpPr>
          <p:nvPr/>
        </p:nvSpPr>
        <p:spPr bwMode="auto">
          <a:xfrm>
            <a:off x="7648004" y="5759549"/>
            <a:ext cx="1460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400" dirty="0" smtClean="0">
                <a:solidFill>
                  <a:srgbClr val="0000FF"/>
                </a:solidFill>
              </a:rPr>
              <a:t>From kink point</a:t>
            </a:r>
            <a:endParaRPr kumimoji="0" lang="ja-JP" altLang="en-US" sz="14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0879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7" name="Rectangle 27"/>
          <p:cNvSpPr>
            <a:spLocks noChangeArrowheads="1"/>
          </p:cNvSpPr>
          <p:nvPr/>
        </p:nvSpPr>
        <p:spPr bwMode="auto">
          <a:xfrm>
            <a:off x="77788" y="1363663"/>
            <a:ext cx="304800" cy="3581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36" name="テキスト ボックス 6"/>
          <p:cNvSpPr txBox="1">
            <a:spLocks noChangeArrowheads="1"/>
          </p:cNvSpPr>
          <p:nvPr/>
        </p:nvSpPr>
        <p:spPr bwMode="auto">
          <a:xfrm>
            <a:off x="2555776" y="5229200"/>
            <a:ext cx="44958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en-US" altLang="ja-JP" sz="2000" dirty="0">
                <a:latin typeface="Calibri" pitchFamily="34" charset="0"/>
              </a:rPr>
              <a:t>Completed: 2008, 2009</a:t>
            </a:r>
          </a:p>
          <a:p>
            <a:pPr eaLnBrk="1" hangingPunct="1"/>
            <a:r>
              <a:rPr kumimoji="1" lang="en-US" altLang="ja-JP" sz="2000" dirty="0">
                <a:latin typeface="Calibri" pitchFamily="34" charset="0"/>
              </a:rPr>
              <a:t>2010-12 </a:t>
            </a:r>
            <a:r>
              <a:rPr kumimoji="1" lang="en-GB" altLang="ja-JP" sz="2000" dirty="0">
                <a:latin typeface="Calibri" pitchFamily="34" charset="0"/>
              </a:rPr>
              <a:t>on going</a:t>
            </a:r>
            <a:r>
              <a:rPr kumimoji="1" lang="en-US" altLang="ja-JP" sz="2000" dirty="0">
                <a:latin typeface="Calibri" pitchFamily="34" charset="0"/>
              </a:rPr>
              <a:t> with </a:t>
            </a:r>
            <a:r>
              <a:rPr kumimoji="1" lang="en-GB" altLang="ja-JP" sz="2000" dirty="0">
                <a:latin typeface="Calibri" pitchFamily="34" charset="0"/>
              </a:rPr>
              <a:t>optimised</a:t>
            </a:r>
            <a:r>
              <a:rPr kumimoji="1" lang="en-US" altLang="ja-JP" sz="2000" dirty="0">
                <a:latin typeface="Calibri" pitchFamily="34" charset="0"/>
              </a:rPr>
              <a:t> strategy</a:t>
            </a:r>
          </a:p>
          <a:p>
            <a:pPr eaLnBrk="1" hangingPunct="1"/>
            <a:endParaRPr kumimoji="1" lang="en-US" altLang="ja-JP" sz="600" dirty="0">
              <a:latin typeface="Calibri" pitchFamily="34" charset="0"/>
            </a:endParaRPr>
          </a:p>
          <a:p>
            <a:pPr eaLnBrk="1" hangingPunct="1"/>
            <a:r>
              <a:rPr kumimoji="1" lang="en-US" altLang="ja-JP" sz="2000" dirty="0">
                <a:latin typeface="Calibri" pitchFamily="34" charset="0"/>
              </a:rPr>
              <a:t>Located: 6299, Decay search: </a:t>
            </a:r>
            <a:r>
              <a:rPr kumimoji="1" lang="en-US" altLang="ja-JP" sz="2000" dirty="0" smtClean="0">
                <a:latin typeface="Calibri" pitchFamily="34" charset="0"/>
              </a:rPr>
              <a:t>5497</a:t>
            </a:r>
            <a:endParaRPr kumimoji="1" lang="en-US" altLang="ja-JP" sz="2000" dirty="0">
              <a:latin typeface="Calibri" pitchFamily="34" charset="0"/>
            </a:endParaRPr>
          </a:p>
        </p:txBody>
      </p:sp>
      <p:pic>
        <p:nvPicPr>
          <p:cNvPr id="133137" name="Segnaposto contenuto 3" descr="valle_3013-9-16.gif"/>
          <p:cNvPicPr>
            <a:picLocks noChangeAspect="1"/>
          </p:cNvPicPr>
          <p:nvPr/>
        </p:nvPicPr>
        <p:blipFill>
          <a:blip r:embed="rId3" cstate="print"/>
          <a:srcRect l="172" r="6812"/>
          <a:stretch>
            <a:fillRect/>
          </a:stretch>
        </p:blipFill>
        <p:spPr bwMode="auto">
          <a:xfrm>
            <a:off x="1331640" y="261227"/>
            <a:ext cx="6408712" cy="4948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テキスト ボックス 16"/>
          <p:cNvSpPr txBox="1"/>
          <p:nvPr/>
        </p:nvSpPr>
        <p:spPr>
          <a:xfrm>
            <a:off x="1907704" y="1327646"/>
            <a:ext cx="774502" cy="369333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dirty="0">
                <a:latin typeface="+mn-lt"/>
                <a:ea typeface="+mn-ea"/>
              </a:rPr>
              <a:t>event</a:t>
            </a:r>
            <a:endParaRPr kumimoji="1" lang="ja-JP" altLang="en-US" dirty="0">
              <a:latin typeface="+mn-lt"/>
              <a:ea typeface="+mn-ea"/>
            </a:endParaRPr>
          </a:p>
        </p:txBody>
      </p:sp>
      <p:sp>
        <p:nvSpPr>
          <p:cNvPr id="133139" name="Text Box 19"/>
          <p:cNvSpPr txBox="1">
            <a:spLocks noChangeArrowheads="1"/>
          </p:cNvSpPr>
          <p:nvPr/>
        </p:nvSpPr>
        <p:spPr bwMode="auto">
          <a:xfrm>
            <a:off x="5938044" y="1738536"/>
            <a:ext cx="971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b="1">
                <a:solidFill>
                  <a:srgbClr val="996633"/>
                </a:solidFill>
              </a:rPr>
              <a:t>extracted</a:t>
            </a:r>
          </a:p>
        </p:txBody>
      </p:sp>
      <p:sp>
        <p:nvSpPr>
          <p:cNvPr id="133140" name="Text Box 20"/>
          <p:cNvSpPr txBox="1">
            <a:spLocks noChangeArrowheads="1"/>
          </p:cNvSpPr>
          <p:nvPr/>
        </p:nvSpPr>
        <p:spPr bwMode="auto">
          <a:xfrm>
            <a:off x="5861844" y="2021111"/>
            <a:ext cx="1198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b="1">
                <a:solidFill>
                  <a:srgbClr val="008000"/>
                </a:solidFill>
              </a:rPr>
              <a:t>CS scanned</a:t>
            </a:r>
          </a:p>
        </p:txBody>
      </p:sp>
      <p:sp>
        <p:nvSpPr>
          <p:cNvPr id="133141" name="Text Box 21"/>
          <p:cNvSpPr txBox="1">
            <a:spLocks noChangeArrowheads="1"/>
          </p:cNvSpPr>
          <p:nvPr/>
        </p:nvSpPr>
        <p:spPr bwMode="auto">
          <a:xfrm>
            <a:off x="5557044" y="2370361"/>
            <a:ext cx="1444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b="1">
                <a:solidFill>
                  <a:srgbClr val="00FF00"/>
                </a:solidFill>
              </a:rPr>
              <a:t>CS track found</a:t>
            </a:r>
          </a:p>
        </p:txBody>
      </p:sp>
      <p:sp>
        <p:nvSpPr>
          <p:cNvPr id="133142" name="Text Box 22"/>
          <p:cNvSpPr txBox="1">
            <a:spLocks noChangeArrowheads="1"/>
          </p:cNvSpPr>
          <p:nvPr/>
        </p:nvSpPr>
        <p:spPr bwMode="auto">
          <a:xfrm>
            <a:off x="5785644" y="2957736"/>
            <a:ext cx="1327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b="1">
                <a:solidFill>
                  <a:srgbClr val="00FFFF"/>
                </a:solidFill>
              </a:rPr>
              <a:t>ECC scanned</a:t>
            </a:r>
          </a:p>
        </p:txBody>
      </p:sp>
      <p:sp>
        <p:nvSpPr>
          <p:cNvPr id="133143" name="Text Box 23"/>
          <p:cNvSpPr txBox="1">
            <a:spLocks noChangeArrowheads="1"/>
          </p:cNvSpPr>
          <p:nvPr/>
        </p:nvSpPr>
        <p:spPr bwMode="auto">
          <a:xfrm>
            <a:off x="5914232" y="3110136"/>
            <a:ext cx="1166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ja-JP" sz="1400" b="1">
                <a:solidFill>
                  <a:srgbClr val="0000FF"/>
                </a:solidFill>
                <a:latin typeface="Georgia" pitchFamily="18" charset="0"/>
              </a:rPr>
              <a:t>ν</a:t>
            </a:r>
            <a:r>
              <a:rPr lang="en-US" altLang="ja-JP" sz="1400" b="1">
                <a:solidFill>
                  <a:srgbClr val="0000FF"/>
                </a:solidFill>
              </a:rPr>
              <a:t>int. found</a:t>
            </a:r>
          </a:p>
        </p:txBody>
      </p:sp>
      <p:sp>
        <p:nvSpPr>
          <p:cNvPr id="133144" name="Text Box 24"/>
          <p:cNvSpPr txBox="1">
            <a:spLocks noChangeArrowheads="1"/>
          </p:cNvSpPr>
          <p:nvPr/>
        </p:nvSpPr>
        <p:spPr bwMode="auto">
          <a:xfrm>
            <a:off x="5547519" y="3610199"/>
            <a:ext cx="1533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b="1">
                <a:solidFill>
                  <a:srgbClr val="FF33CC"/>
                </a:solidFill>
              </a:rPr>
              <a:t>Decay searched</a:t>
            </a:r>
          </a:p>
        </p:txBody>
      </p:sp>
      <p:sp>
        <p:nvSpPr>
          <p:cNvPr id="133146" name="Rectangle 26"/>
          <p:cNvSpPr>
            <a:spLocks noChangeArrowheads="1"/>
          </p:cNvSpPr>
          <p:nvPr/>
        </p:nvSpPr>
        <p:spPr bwMode="auto">
          <a:xfrm>
            <a:off x="2563019" y="5080224"/>
            <a:ext cx="4419600" cy="13716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28650" y="6347861"/>
            <a:ext cx="2057400" cy="365125"/>
          </a:xfrm>
        </p:spPr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22 September 2013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日本物理学会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2013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年秋季大会 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22aSP-4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3A7AC-D873-4EFF-A77C-9BA1F91CCC9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http://flab.phys.nagoya-u.ac.jp/2011/wp-content/uploads/2013/05/IMG_03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05" r="25758" b="8353"/>
          <a:stretch/>
        </p:blipFill>
        <p:spPr bwMode="auto">
          <a:xfrm>
            <a:off x="0" y="0"/>
            <a:ext cx="9144000" cy="685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6261100" y="-4833"/>
            <a:ext cx="2882900" cy="11695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en-US" altLang="ja-JP" sz="2800" dirty="0" smtClean="0">
                <a:solidFill>
                  <a:prstClr val="black"/>
                </a:solidFill>
              </a:rPr>
              <a:t>36 PCs with</a:t>
            </a:r>
          </a:p>
          <a:p>
            <a:r>
              <a:rPr lang="en-US" altLang="ja-JP" sz="2800" dirty="0" smtClean="0">
                <a:solidFill>
                  <a:prstClr val="black"/>
                </a:solidFill>
              </a:rPr>
              <a:t>72 GPU</a:t>
            </a:r>
            <a:r>
              <a:rPr lang="ja-JP" altLang="en-US" sz="2800" dirty="0" smtClean="0">
                <a:solidFill>
                  <a:prstClr val="black"/>
                </a:solidFill>
              </a:rPr>
              <a:t> </a:t>
            </a:r>
            <a:r>
              <a:rPr lang="en-US" altLang="ja-JP" sz="2800" dirty="0" smtClean="0">
                <a:solidFill>
                  <a:prstClr val="black"/>
                </a:solidFill>
              </a:rPr>
              <a:t>boards</a:t>
            </a:r>
          </a:p>
          <a:p>
            <a:r>
              <a:rPr lang="en-US" altLang="ja-JP" sz="2000" dirty="0" smtClean="0">
                <a:solidFill>
                  <a:prstClr val="black"/>
                </a:solidFill>
              </a:rPr>
              <a:t>(For the detection of tracks)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-1" y="1868588"/>
            <a:ext cx="4483677" cy="4308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en-US" altLang="ja-JP" sz="2800" dirty="0" smtClean="0">
                <a:solidFill>
                  <a:prstClr val="black"/>
                </a:solidFill>
              </a:rPr>
              <a:t>Optics with wide field of view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496" y="5590401"/>
            <a:ext cx="3992273" cy="4308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en-US" altLang="ja-JP" sz="2800" dirty="0" smtClean="0">
                <a:solidFill>
                  <a:prstClr val="black"/>
                </a:solidFill>
              </a:rPr>
              <a:t>Accurate, high-speed stage.</a:t>
            </a:r>
          </a:p>
        </p:txBody>
      </p:sp>
      <p:cxnSp>
        <p:nvCxnSpPr>
          <p:cNvPr id="12" name="直線矢印コネクタ 11"/>
          <p:cNvCxnSpPr/>
          <p:nvPr/>
        </p:nvCxnSpPr>
        <p:spPr>
          <a:xfrm flipV="1">
            <a:off x="2686050" y="2933294"/>
            <a:ext cx="1562100" cy="9865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H="1" flipV="1">
            <a:off x="1964459" y="3637027"/>
            <a:ext cx="1064492" cy="2100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H="1" flipV="1">
            <a:off x="2686050" y="2495812"/>
            <a:ext cx="168563" cy="15454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4169641" y="2928461"/>
            <a:ext cx="31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X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807441" y="3623286"/>
            <a:ext cx="31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Y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697595" y="2298093"/>
            <a:ext cx="31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Z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4665021" y="3919871"/>
            <a:ext cx="4670048" cy="305413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-17321" y="-4833"/>
            <a:ext cx="1799668" cy="1231106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8000" dirty="0" smtClean="0">
                <a:solidFill>
                  <a:srgbClr val="A10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HTS</a:t>
            </a: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5572949" y="4371219"/>
            <a:ext cx="3262611" cy="19579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/>
          <a:lstStyle/>
          <a:p>
            <a:endParaRPr lang="ja-JP" altLang="en-US">
              <a:solidFill>
                <a:prstClr val="black"/>
              </a:solidFill>
              <a:ea typeface="HGPｺﾞｼｯｸE" pitchFamily="50" charset="-128"/>
            </a:endParaRPr>
          </a:p>
        </p:txBody>
      </p:sp>
      <p:grpSp>
        <p:nvGrpSpPr>
          <p:cNvPr id="22" name="グループ化 21"/>
          <p:cNvGrpSpPr/>
          <p:nvPr/>
        </p:nvGrpSpPr>
        <p:grpSpPr>
          <a:xfrm>
            <a:off x="5429333" y="4371219"/>
            <a:ext cx="3406227" cy="2087791"/>
            <a:chOff x="1620228" y="1714699"/>
            <a:chExt cx="6400800" cy="3676650"/>
          </a:xfrm>
        </p:grpSpPr>
        <p:sp>
          <p:nvSpPr>
            <p:cNvPr id="68" name="Freeform 7"/>
            <p:cNvSpPr>
              <a:spLocks/>
            </p:cNvSpPr>
            <p:nvPr/>
          </p:nvSpPr>
          <p:spPr bwMode="auto">
            <a:xfrm>
              <a:off x="1620228" y="5162749"/>
              <a:ext cx="6400800" cy="227012"/>
            </a:xfrm>
            <a:custGeom>
              <a:avLst/>
              <a:gdLst>
                <a:gd name="T0" fmla="*/ 0 w 4217"/>
                <a:gd name="T1" fmla="*/ 227012 h 147"/>
                <a:gd name="T2" fmla="*/ 270178 w 4217"/>
                <a:gd name="T3" fmla="*/ 0 h 147"/>
                <a:gd name="T4" fmla="*/ 6400800 w 4217"/>
                <a:gd name="T5" fmla="*/ 0 h 147"/>
                <a:gd name="T6" fmla="*/ 6132138 w 4217"/>
                <a:gd name="T7" fmla="*/ 227012 h 147"/>
                <a:gd name="T8" fmla="*/ 0 w 4217"/>
                <a:gd name="T9" fmla="*/ 227012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17"/>
                <a:gd name="T16" fmla="*/ 0 h 147"/>
                <a:gd name="T17" fmla="*/ 4217 w 4217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17" h="147">
                  <a:moveTo>
                    <a:pt x="0" y="147"/>
                  </a:moveTo>
                  <a:lnTo>
                    <a:pt x="178" y="0"/>
                  </a:lnTo>
                  <a:lnTo>
                    <a:pt x="4217" y="0"/>
                  </a:lnTo>
                  <a:lnTo>
                    <a:pt x="4040" y="147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8"/>
            <p:cNvSpPr>
              <a:spLocks/>
            </p:cNvSpPr>
            <p:nvPr/>
          </p:nvSpPr>
          <p:spPr bwMode="auto">
            <a:xfrm>
              <a:off x="1620228" y="1714699"/>
              <a:ext cx="269875" cy="3675062"/>
            </a:xfrm>
            <a:custGeom>
              <a:avLst/>
              <a:gdLst>
                <a:gd name="T0" fmla="*/ 0 w 178"/>
                <a:gd name="T1" fmla="*/ 3675062 h 2383"/>
                <a:gd name="T2" fmla="*/ 0 w 178"/>
                <a:gd name="T3" fmla="*/ 225161 h 2383"/>
                <a:gd name="T4" fmla="*/ 269875 w 178"/>
                <a:gd name="T5" fmla="*/ 0 h 2383"/>
                <a:gd name="T6" fmla="*/ 269875 w 178"/>
                <a:gd name="T7" fmla="*/ 3448359 h 2383"/>
                <a:gd name="T8" fmla="*/ 0 w 178"/>
                <a:gd name="T9" fmla="*/ 3675062 h 23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8"/>
                <a:gd name="T16" fmla="*/ 0 h 2383"/>
                <a:gd name="T17" fmla="*/ 178 w 178"/>
                <a:gd name="T18" fmla="*/ 2383 h 23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8" h="2383">
                  <a:moveTo>
                    <a:pt x="0" y="2383"/>
                  </a:moveTo>
                  <a:lnTo>
                    <a:pt x="0" y="146"/>
                  </a:lnTo>
                  <a:lnTo>
                    <a:pt x="178" y="0"/>
                  </a:lnTo>
                  <a:lnTo>
                    <a:pt x="178" y="2236"/>
                  </a:lnTo>
                  <a:lnTo>
                    <a:pt x="0" y="238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10"/>
            <p:cNvSpPr>
              <a:spLocks/>
            </p:cNvSpPr>
            <p:nvPr/>
          </p:nvSpPr>
          <p:spPr bwMode="auto">
            <a:xfrm>
              <a:off x="1620228" y="5162749"/>
              <a:ext cx="6400800" cy="227012"/>
            </a:xfrm>
            <a:custGeom>
              <a:avLst/>
              <a:gdLst>
                <a:gd name="T0" fmla="*/ 0 w 214"/>
                <a:gd name="T1" fmla="*/ 227012 h 7"/>
                <a:gd name="T2" fmla="*/ 269193 w 214"/>
                <a:gd name="T3" fmla="*/ 0 h 7"/>
                <a:gd name="T4" fmla="*/ 6400800 w 214"/>
                <a:gd name="T5" fmla="*/ 0 h 7"/>
                <a:gd name="T6" fmla="*/ 0 60000 65536"/>
                <a:gd name="T7" fmla="*/ 0 60000 65536"/>
                <a:gd name="T8" fmla="*/ 0 60000 65536"/>
                <a:gd name="T9" fmla="*/ 0 w 214"/>
                <a:gd name="T10" fmla="*/ 0 h 7"/>
                <a:gd name="T11" fmla="*/ 214 w 21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" h="7">
                  <a:moveTo>
                    <a:pt x="0" y="7"/>
                  </a:moveTo>
                  <a:lnTo>
                    <a:pt x="9" y="0"/>
                  </a:lnTo>
                  <a:lnTo>
                    <a:pt x="21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11"/>
            <p:cNvSpPr>
              <a:spLocks/>
            </p:cNvSpPr>
            <p:nvPr/>
          </p:nvSpPr>
          <p:spPr bwMode="auto">
            <a:xfrm>
              <a:off x="1620228" y="4680149"/>
              <a:ext cx="6400800" cy="193675"/>
            </a:xfrm>
            <a:custGeom>
              <a:avLst/>
              <a:gdLst>
                <a:gd name="T0" fmla="*/ 0 w 214"/>
                <a:gd name="T1" fmla="*/ 193675 h 6"/>
                <a:gd name="T2" fmla="*/ 269193 w 214"/>
                <a:gd name="T3" fmla="*/ 0 h 6"/>
                <a:gd name="T4" fmla="*/ 6400800 w 214"/>
                <a:gd name="T5" fmla="*/ 0 h 6"/>
                <a:gd name="T6" fmla="*/ 0 60000 65536"/>
                <a:gd name="T7" fmla="*/ 0 60000 65536"/>
                <a:gd name="T8" fmla="*/ 0 60000 65536"/>
                <a:gd name="T9" fmla="*/ 0 w 214"/>
                <a:gd name="T10" fmla="*/ 0 h 6"/>
                <a:gd name="T11" fmla="*/ 214 w 214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" h="6">
                  <a:moveTo>
                    <a:pt x="0" y="6"/>
                  </a:moveTo>
                  <a:lnTo>
                    <a:pt x="9" y="0"/>
                  </a:lnTo>
                  <a:lnTo>
                    <a:pt x="21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12"/>
            <p:cNvSpPr>
              <a:spLocks/>
            </p:cNvSpPr>
            <p:nvPr/>
          </p:nvSpPr>
          <p:spPr bwMode="auto">
            <a:xfrm>
              <a:off x="1620228" y="4164211"/>
              <a:ext cx="6400800" cy="227013"/>
            </a:xfrm>
            <a:custGeom>
              <a:avLst/>
              <a:gdLst>
                <a:gd name="T0" fmla="*/ 0 w 214"/>
                <a:gd name="T1" fmla="*/ 227013 h 7"/>
                <a:gd name="T2" fmla="*/ 269193 w 214"/>
                <a:gd name="T3" fmla="*/ 0 h 7"/>
                <a:gd name="T4" fmla="*/ 6400800 w 214"/>
                <a:gd name="T5" fmla="*/ 0 h 7"/>
                <a:gd name="T6" fmla="*/ 0 60000 65536"/>
                <a:gd name="T7" fmla="*/ 0 60000 65536"/>
                <a:gd name="T8" fmla="*/ 0 60000 65536"/>
                <a:gd name="T9" fmla="*/ 0 w 214"/>
                <a:gd name="T10" fmla="*/ 0 h 7"/>
                <a:gd name="T11" fmla="*/ 214 w 21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" h="7">
                  <a:moveTo>
                    <a:pt x="0" y="7"/>
                  </a:moveTo>
                  <a:lnTo>
                    <a:pt x="9" y="0"/>
                  </a:lnTo>
                  <a:lnTo>
                    <a:pt x="21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13"/>
            <p:cNvSpPr>
              <a:spLocks/>
            </p:cNvSpPr>
            <p:nvPr/>
          </p:nvSpPr>
          <p:spPr bwMode="auto">
            <a:xfrm>
              <a:off x="1620228" y="3681611"/>
              <a:ext cx="6400800" cy="223838"/>
            </a:xfrm>
            <a:custGeom>
              <a:avLst/>
              <a:gdLst>
                <a:gd name="T0" fmla="*/ 0 w 214"/>
                <a:gd name="T1" fmla="*/ 223838 h 7"/>
                <a:gd name="T2" fmla="*/ 269193 w 214"/>
                <a:gd name="T3" fmla="*/ 0 h 7"/>
                <a:gd name="T4" fmla="*/ 6400800 w 214"/>
                <a:gd name="T5" fmla="*/ 0 h 7"/>
                <a:gd name="T6" fmla="*/ 0 60000 65536"/>
                <a:gd name="T7" fmla="*/ 0 60000 65536"/>
                <a:gd name="T8" fmla="*/ 0 60000 65536"/>
                <a:gd name="T9" fmla="*/ 0 w 214"/>
                <a:gd name="T10" fmla="*/ 0 h 7"/>
                <a:gd name="T11" fmla="*/ 214 w 21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" h="7">
                  <a:moveTo>
                    <a:pt x="0" y="7"/>
                  </a:moveTo>
                  <a:lnTo>
                    <a:pt x="9" y="0"/>
                  </a:lnTo>
                  <a:lnTo>
                    <a:pt x="21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14"/>
            <p:cNvSpPr>
              <a:spLocks/>
            </p:cNvSpPr>
            <p:nvPr/>
          </p:nvSpPr>
          <p:spPr bwMode="auto">
            <a:xfrm>
              <a:off x="1620228" y="3195836"/>
              <a:ext cx="6400800" cy="227013"/>
            </a:xfrm>
            <a:custGeom>
              <a:avLst/>
              <a:gdLst>
                <a:gd name="T0" fmla="*/ 0 w 214"/>
                <a:gd name="T1" fmla="*/ 227013 h 7"/>
                <a:gd name="T2" fmla="*/ 269193 w 214"/>
                <a:gd name="T3" fmla="*/ 0 h 7"/>
                <a:gd name="T4" fmla="*/ 6400800 w 214"/>
                <a:gd name="T5" fmla="*/ 0 h 7"/>
                <a:gd name="T6" fmla="*/ 0 60000 65536"/>
                <a:gd name="T7" fmla="*/ 0 60000 65536"/>
                <a:gd name="T8" fmla="*/ 0 60000 65536"/>
                <a:gd name="T9" fmla="*/ 0 w 214"/>
                <a:gd name="T10" fmla="*/ 0 h 7"/>
                <a:gd name="T11" fmla="*/ 214 w 21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" h="7">
                  <a:moveTo>
                    <a:pt x="0" y="7"/>
                  </a:moveTo>
                  <a:lnTo>
                    <a:pt x="9" y="0"/>
                  </a:lnTo>
                  <a:lnTo>
                    <a:pt x="21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15"/>
            <p:cNvSpPr>
              <a:spLocks/>
            </p:cNvSpPr>
            <p:nvPr/>
          </p:nvSpPr>
          <p:spPr bwMode="auto">
            <a:xfrm>
              <a:off x="1620228" y="2713236"/>
              <a:ext cx="6400800" cy="225425"/>
            </a:xfrm>
            <a:custGeom>
              <a:avLst/>
              <a:gdLst>
                <a:gd name="T0" fmla="*/ 0 w 214"/>
                <a:gd name="T1" fmla="*/ 225425 h 7"/>
                <a:gd name="T2" fmla="*/ 269193 w 214"/>
                <a:gd name="T3" fmla="*/ 0 h 7"/>
                <a:gd name="T4" fmla="*/ 6400800 w 214"/>
                <a:gd name="T5" fmla="*/ 0 h 7"/>
                <a:gd name="T6" fmla="*/ 0 60000 65536"/>
                <a:gd name="T7" fmla="*/ 0 60000 65536"/>
                <a:gd name="T8" fmla="*/ 0 60000 65536"/>
                <a:gd name="T9" fmla="*/ 0 w 214"/>
                <a:gd name="T10" fmla="*/ 0 h 7"/>
                <a:gd name="T11" fmla="*/ 214 w 21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" h="7">
                  <a:moveTo>
                    <a:pt x="0" y="7"/>
                  </a:moveTo>
                  <a:lnTo>
                    <a:pt x="9" y="0"/>
                  </a:lnTo>
                  <a:lnTo>
                    <a:pt x="21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16"/>
            <p:cNvSpPr>
              <a:spLocks/>
            </p:cNvSpPr>
            <p:nvPr/>
          </p:nvSpPr>
          <p:spPr bwMode="auto">
            <a:xfrm>
              <a:off x="1620228" y="2229049"/>
              <a:ext cx="6400800" cy="193675"/>
            </a:xfrm>
            <a:custGeom>
              <a:avLst/>
              <a:gdLst>
                <a:gd name="T0" fmla="*/ 0 w 214"/>
                <a:gd name="T1" fmla="*/ 193675 h 6"/>
                <a:gd name="T2" fmla="*/ 269193 w 214"/>
                <a:gd name="T3" fmla="*/ 0 h 6"/>
                <a:gd name="T4" fmla="*/ 6400800 w 214"/>
                <a:gd name="T5" fmla="*/ 0 h 6"/>
                <a:gd name="T6" fmla="*/ 0 60000 65536"/>
                <a:gd name="T7" fmla="*/ 0 60000 65536"/>
                <a:gd name="T8" fmla="*/ 0 60000 65536"/>
                <a:gd name="T9" fmla="*/ 0 w 214"/>
                <a:gd name="T10" fmla="*/ 0 h 6"/>
                <a:gd name="T11" fmla="*/ 214 w 214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" h="6">
                  <a:moveTo>
                    <a:pt x="0" y="6"/>
                  </a:moveTo>
                  <a:lnTo>
                    <a:pt x="9" y="0"/>
                  </a:lnTo>
                  <a:lnTo>
                    <a:pt x="21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17"/>
            <p:cNvSpPr>
              <a:spLocks/>
            </p:cNvSpPr>
            <p:nvPr/>
          </p:nvSpPr>
          <p:spPr bwMode="auto">
            <a:xfrm>
              <a:off x="1620228" y="1714699"/>
              <a:ext cx="6400800" cy="223837"/>
            </a:xfrm>
            <a:custGeom>
              <a:avLst/>
              <a:gdLst>
                <a:gd name="T0" fmla="*/ 0 w 214"/>
                <a:gd name="T1" fmla="*/ 223837 h 7"/>
                <a:gd name="T2" fmla="*/ 269193 w 214"/>
                <a:gd name="T3" fmla="*/ 0 h 7"/>
                <a:gd name="T4" fmla="*/ 6400800 w 214"/>
                <a:gd name="T5" fmla="*/ 0 h 7"/>
                <a:gd name="T6" fmla="*/ 0 60000 65536"/>
                <a:gd name="T7" fmla="*/ 0 60000 65536"/>
                <a:gd name="T8" fmla="*/ 0 60000 65536"/>
                <a:gd name="T9" fmla="*/ 0 w 214"/>
                <a:gd name="T10" fmla="*/ 0 h 7"/>
                <a:gd name="T11" fmla="*/ 214 w 21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" h="7">
                  <a:moveTo>
                    <a:pt x="0" y="7"/>
                  </a:moveTo>
                  <a:lnTo>
                    <a:pt x="9" y="0"/>
                  </a:lnTo>
                  <a:lnTo>
                    <a:pt x="21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18"/>
            <p:cNvSpPr>
              <a:spLocks/>
            </p:cNvSpPr>
            <p:nvPr/>
          </p:nvSpPr>
          <p:spPr bwMode="auto">
            <a:xfrm>
              <a:off x="1620228" y="5162749"/>
              <a:ext cx="6400800" cy="227012"/>
            </a:xfrm>
            <a:custGeom>
              <a:avLst/>
              <a:gdLst>
                <a:gd name="T0" fmla="*/ 6400800 w 4217"/>
                <a:gd name="T1" fmla="*/ 0 h 147"/>
                <a:gd name="T2" fmla="*/ 6132138 w 4217"/>
                <a:gd name="T3" fmla="*/ 227012 h 147"/>
                <a:gd name="T4" fmla="*/ 0 w 4217"/>
                <a:gd name="T5" fmla="*/ 227012 h 147"/>
                <a:gd name="T6" fmla="*/ 270178 w 4217"/>
                <a:gd name="T7" fmla="*/ 0 h 147"/>
                <a:gd name="T8" fmla="*/ 6400800 w 4217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17"/>
                <a:gd name="T16" fmla="*/ 0 h 147"/>
                <a:gd name="T17" fmla="*/ 4217 w 4217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17" h="147">
                  <a:moveTo>
                    <a:pt x="4217" y="0"/>
                  </a:moveTo>
                  <a:lnTo>
                    <a:pt x="4040" y="147"/>
                  </a:lnTo>
                  <a:lnTo>
                    <a:pt x="0" y="147"/>
                  </a:lnTo>
                  <a:lnTo>
                    <a:pt x="178" y="0"/>
                  </a:lnTo>
                  <a:lnTo>
                    <a:pt x="4217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19"/>
            <p:cNvSpPr>
              <a:spLocks/>
            </p:cNvSpPr>
            <p:nvPr/>
          </p:nvSpPr>
          <p:spPr bwMode="auto">
            <a:xfrm>
              <a:off x="1620228" y="1714699"/>
              <a:ext cx="269875" cy="3675062"/>
            </a:xfrm>
            <a:custGeom>
              <a:avLst/>
              <a:gdLst>
                <a:gd name="T0" fmla="*/ 0 w 178"/>
                <a:gd name="T1" fmla="*/ 3675062 h 2383"/>
                <a:gd name="T2" fmla="*/ 0 w 178"/>
                <a:gd name="T3" fmla="*/ 225161 h 2383"/>
                <a:gd name="T4" fmla="*/ 269875 w 178"/>
                <a:gd name="T5" fmla="*/ 0 h 2383"/>
                <a:gd name="T6" fmla="*/ 269875 w 178"/>
                <a:gd name="T7" fmla="*/ 3448359 h 2383"/>
                <a:gd name="T8" fmla="*/ 0 w 178"/>
                <a:gd name="T9" fmla="*/ 3675062 h 23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8"/>
                <a:gd name="T16" fmla="*/ 0 h 2383"/>
                <a:gd name="T17" fmla="*/ 178 w 178"/>
                <a:gd name="T18" fmla="*/ 2383 h 23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8" h="2383">
                  <a:moveTo>
                    <a:pt x="0" y="2383"/>
                  </a:moveTo>
                  <a:lnTo>
                    <a:pt x="0" y="146"/>
                  </a:lnTo>
                  <a:lnTo>
                    <a:pt x="178" y="0"/>
                  </a:lnTo>
                  <a:lnTo>
                    <a:pt x="178" y="2236"/>
                  </a:lnTo>
                  <a:lnTo>
                    <a:pt x="0" y="2383"/>
                  </a:lnTo>
                  <a:close/>
                </a:path>
              </a:pathLst>
            </a:custGeom>
            <a:noFill/>
            <a:ln w="317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Rectangle 20"/>
            <p:cNvSpPr>
              <a:spLocks noChangeArrowheads="1"/>
            </p:cNvSpPr>
            <p:nvPr/>
          </p:nvSpPr>
          <p:spPr bwMode="auto">
            <a:xfrm>
              <a:off x="1890103" y="1714699"/>
              <a:ext cx="6130925" cy="3448050"/>
            </a:xfrm>
            <a:prstGeom prst="rect">
              <a:avLst/>
            </a:prstGeom>
            <a:noFill/>
            <a:ln w="3175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  <a:ea typeface="HGPｺﾞｼｯｸE" pitchFamily="50" charset="-128"/>
              </a:endParaRPr>
            </a:p>
          </p:txBody>
        </p:sp>
        <p:sp>
          <p:nvSpPr>
            <p:cNvPr id="81" name="Line 41"/>
            <p:cNvSpPr>
              <a:spLocks noChangeShapeType="1"/>
            </p:cNvSpPr>
            <p:nvPr/>
          </p:nvSpPr>
          <p:spPr bwMode="auto">
            <a:xfrm flipV="1">
              <a:off x="1620228" y="1938536"/>
              <a:ext cx="1587" cy="34512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Line 42"/>
            <p:cNvSpPr>
              <a:spLocks noChangeShapeType="1"/>
            </p:cNvSpPr>
            <p:nvPr/>
          </p:nvSpPr>
          <p:spPr bwMode="auto">
            <a:xfrm flipH="1">
              <a:off x="1620228" y="5389761"/>
              <a:ext cx="90487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Line 43"/>
            <p:cNvSpPr>
              <a:spLocks noChangeShapeType="1"/>
            </p:cNvSpPr>
            <p:nvPr/>
          </p:nvSpPr>
          <p:spPr bwMode="auto">
            <a:xfrm flipH="1">
              <a:off x="1620228" y="4873824"/>
              <a:ext cx="90487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Line 44"/>
            <p:cNvSpPr>
              <a:spLocks noChangeShapeType="1"/>
            </p:cNvSpPr>
            <p:nvPr/>
          </p:nvSpPr>
          <p:spPr bwMode="auto">
            <a:xfrm flipH="1">
              <a:off x="1620228" y="4391224"/>
              <a:ext cx="9048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Line 45"/>
            <p:cNvSpPr>
              <a:spLocks noChangeShapeType="1"/>
            </p:cNvSpPr>
            <p:nvPr/>
          </p:nvSpPr>
          <p:spPr bwMode="auto">
            <a:xfrm flipH="1">
              <a:off x="1620228" y="3905449"/>
              <a:ext cx="90487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Line 46"/>
            <p:cNvSpPr>
              <a:spLocks noChangeShapeType="1"/>
            </p:cNvSpPr>
            <p:nvPr/>
          </p:nvSpPr>
          <p:spPr bwMode="auto">
            <a:xfrm flipH="1">
              <a:off x="1620228" y="3422849"/>
              <a:ext cx="90487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Line 47"/>
            <p:cNvSpPr>
              <a:spLocks noChangeShapeType="1"/>
            </p:cNvSpPr>
            <p:nvPr/>
          </p:nvSpPr>
          <p:spPr bwMode="auto">
            <a:xfrm flipH="1">
              <a:off x="1620228" y="2938661"/>
              <a:ext cx="90487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Line 48"/>
            <p:cNvSpPr>
              <a:spLocks noChangeShapeType="1"/>
            </p:cNvSpPr>
            <p:nvPr/>
          </p:nvSpPr>
          <p:spPr bwMode="auto">
            <a:xfrm flipH="1">
              <a:off x="1620228" y="2422724"/>
              <a:ext cx="90487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Line 49"/>
            <p:cNvSpPr>
              <a:spLocks noChangeShapeType="1"/>
            </p:cNvSpPr>
            <p:nvPr/>
          </p:nvSpPr>
          <p:spPr bwMode="auto">
            <a:xfrm flipH="1">
              <a:off x="1620228" y="1938536"/>
              <a:ext cx="90487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Line 58"/>
            <p:cNvSpPr>
              <a:spLocks noChangeShapeType="1"/>
            </p:cNvSpPr>
            <p:nvPr/>
          </p:nvSpPr>
          <p:spPr bwMode="auto">
            <a:xfrm>
              <a:off x="1620228" y="5389761"/>
              <a:ext cx="6132512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Line 59"/>
            <p:cNvSpPr>
              <a:spLocks noChangeShapeType="1"/>
            </p:cNvSpPr>
            <p:nvPr/>
          </p:nvSpPr>
          <p:spPr bwMode="auto">
            <a:xfrm>
              <a:off x="1620228" y="5292924"/>
              <a:ext cx="1587" cy="968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Line 64"/>
            <p:cNvSpPr>
              <a:spLocks noChangeShapeType="1"/>
            </p:cNvSpPr>
            <p:nvPr/>
          </p:nvSpPr>
          <p:spPr bwMode="auto">
            <a:xfrm>
              <a:off x="7752740" y="5288161"/>
              <a:ext cx="1588" cy="1016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グループ化 22"/>
          <p:cNvGrpSpPr/>
          <p:nvPr/>
        </p:nvGrpSpPr>
        <p:grpSpPr>
          <a:xfrm>
            <a:off x="5636308" y="6238151"/>
            <a:ext cx="381849" cy="182998"/>
            <a:chOff x="1944513" y="4789973"/>
            <a:chExt cx="717550" cy="322263"/>
          </a:xfrm>
        </p:grpSpPr>
        <p:sp>
          <p:nvSpPr>
            <p:cNvPr id="65" name="Freeform 21"/>
            <p:cNvSpPr>
              <a:spLocks/>
            </p:cNvSpPr>
            <p:nvPr/>
          </p:nvSpPr>
          <p:spPr bwMode="auto">
            <a:xfrm>
              <a:off x="2573163" y="4789973"/>
              <a:ext cx="88900" cy="322263"/>
            </a:xfrm>
            <a:custGeom>
              <a:avLst/>
              <a:gdLst>
                <a:gd name="T0" fmla="*/ 0 w 59"/>
                <a:gd name="T1" fmla="*/ 322263 h 209"/>
                <a:gd name="T2" fmla="*/ 0 w 59"/>
                <a:gd name="T3" fmla="*/ 64761 h 209"/>
                <a:gd name="T4" fmla="*/ 88900 w 59"/>
                <a:gd name="T5" fmla="*/ 0 h 209"/>
                <a:gd name="T6" fmla="*/ 88900 w 59"/>
                <a:gd name="T7" fmla="*/ 225122 h 209"/>
                <a:gd name="T8" fmla="*/ 0 w 59"/>
                <a:gd name="T9" fmla="*/ 322263 h 2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209"/>
                <a:gd name="T17" fmla="*/ 59 w 59"/>
                <a:gd name="T18" fmla="*/ 209 h 2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209">
                  <a:moveTo>
                    <a:pt x="0" y="209"/>
                  </a:moveTo>
                  <a:lnTo>
                    <a:pt x="0" y="42"/>
                  </a:lnTo>
                  <a:lnTo>
                    <a:pt x="59" y="0"/>
                  </a:lnTo>
                  <a:lnTo>
                    <a:pt x="59" y="146"/>
                  </a:lnTo>
                  <a:lnTo>
                    <a:pt x="0" y="209"/>
                  </a:lnTo>
                  <a:close/>
                </a:path>
              </a:pathLst>
            </a:custGeom>
            <a:solidFill>
              <a:srgbClr val="4D4D80"/>
            </a:solidFill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Rectangle 22"/>
            <p:cNvSpPr>
              <a:spLocks noChangeArrowheads="1"/>
            </p:cNvSpPr>
            <p:nvPr/>
          </p:nvSpPr>
          <p:spPr bwMode="auto">
            <a:xfrm>
              <a:off x="1944513" y="4855061"/>
              <a:ext cx="628650" cy="25717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  <a:ea typeface="HGPｺﾞｼｯｸE" pitchFamily="50" charset="-128"/>
              </a:endParaRPr>
            </a:p>
          </p:txBody>
        </p:sp>
        <p:sp>
          <p:nvSpPr>
            <p:cNvPr id="67" name="Freeform 23"/>
            <p:cNvSpPr>
              <a:spLocks/>
            </p:cNvSpPr>
            <p:nvPr/>
          </p:nvSpPr>
          <p:spPr bwMode="auto">
            <a:xfrm>
              <a:off x="1944513" y="4789973"/>
              <a:ext cx="717550" cy="65088"/>
            </a:xfrm>
            <a:custGeom>
              <a:avLst/>
              <a:gdLst>
                <a:gd name="T0" fmla="*/ 628046 w 473"/>
                <a:gd name="T1" fmla="*/ 65088 h 42"/>
                <a:gd name="T2" fmla="*/ 717550 w 473"/>
                <a:gd name="T3" fmla="*/ 0 h 42"/>
                <a:gd name="T4" fmla="*/ 119845 w 473"/>
                <a:gd name="T5" fmla="*/ 0 h 42"/>
                <a:gd name="T6" fmla="*/ 0 w 473"/>
                <a:gd name="T7" fmla="*/ 65088 h 42"/>
                <a:gd name="T8" fmla="*/ 628046 w 473"/>
                <a:gd name="T9" fmla="*/ 65088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3"/>
                <a:gd name="T16" fmla="*/ 0 h 42"/>
                <a:gd name="T17" fmla="*/ 473 w 473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3" h="42">
                  <a:moveTo>
                    <a:pt x="414" y="42"/>
                  </a:moveTo>
                  <a:lnTo>
                    <a:pt x="473" y="0"/>
                  </a:lnTo>
                  <a:lnTo>
                    <a:pt x="79" y="0"/>
                  </a:lnTo>
                  <a:lnTo>
                    <a:pt x="0" y="42"/>
                  </a:lnTo>
                  <a:lnTo>
                    <a:pt x="414" y="42"/>
                  </a:lnTo>
                  <a:close/>
                </a:path>
              </a:pathLst>
            </a:custGeom>
            <a:solidFill>
              <a:srgbClr val="7373BF"/>
            </a:solidFill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4" name="テキスト ボックス 23"/>
          <p:cNvSpPr txBox="1"/>
          <p:nvPr/>
        </p:nvSpPr>
        <p:spPr>
          <a:xfrm>
            <a:off x="5007132" y="4455957"/>
            <a:ext cx="38319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ja-JP" sz="1100" dirty="0" smtClean="0">
                <a:solidFill>
                  <a:prstClr val="black"/>
                </a:solidFill>
              </a:rPr>
              <a:t>10000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grpSp>
        <p:nvGrpSpPr>
          <p:cNvPr id="25" name="グループ化 24"/>
          <p:cNvGrpSpPr/>
          <p:nvPr/>
        </p:nvGrpSpPr>
        <p:grpSpPr>
          <a:xfrm>
            <a:off x="6288493" y="5793099"/>
            <a:ext cx="382694" cy="628050"/>
            <a:chOff x="3170063" y="4080361"/>
            <a:chExt cx="719138" cy="1031875"/>
          </a:xfrm>
        </p:grpSpPr>
        <p:sp>
          <p:nvSpPr>
            <p:cNvPr id="62" name="Freeform 25"/>
            <p:cNvSpPr>
              <a:spLocks/>
            </p:cNvSpPr>
            <p:nvPr/>
          </p:nvSpPr>
          <p:spPr bwMode="auto">
            <a:xfrm>
              <a:off x="3798713" y="4080361"/>
              <a:ext cx="90488" cy="1031875"/>
            </a:xfrm>
            <a:custGeom>
              <a:avLst/>
              <a:gdLst>
                <a:gd name="T0" fmla="*/ 0 w 59"/>
                <a:gd name="T1" fmla="*/ 1031875 h 669"/>
                <a:gd name="T2" fmla="*/ 0 w 59"/>
                <a:gd name="T3" fmla="*/ 64781 h 669"/>
                <a:gd name="T4" fmla="*/ 90488 w 59"/>
                <a:gd name="T5" fmla="*/ 0 h 669"/>
                <a:gd name="T6" fmla="*/ 90488 w 59"/>
                <a:gd name="T7" fmla="*/ 934703 h 669"/>
                <a:gd name="T8" fmla="*/ 0 w 59"/>
                <a:gd name="T9" fmla="*/ 1031875 h 6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669"/>
                <a:gd name="T17" fmla="*/ 59 w 59"/>
                <a:gd name="T18" fmla="*/ 669 h 6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669">
                  <a:moveTo>
                    <a:pt x="0" y="669"/>
                  </a:moveTo>
                  <a:lnTo>
                    <a:pt x="0" y="42"/>
                  </a:lnTo>
                  <a:lnTo>
                    <a:pt x="59" y="0"/>
                  </a:lnTo>
                  <a:lnTo>
                    <a:pt x="59" y="606"/>
                  </a:lnTo>
                  <a:lnTo>
                    <a:pt x="0" y="669"/>
                  </a:lnTo>
                  <a:close/>
                </a:path>
              </a:pathLst>
            </a:custGeom>
            <a:solidFill>
              <a:srgbClr val="4D4D80"/>
            </a:solidFill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Rectangle 26"/>
            <p:cNvSpPr>
              <a:spLocks noChangeArrowheads="1"/>
            </p:cNvSpPr>
            <p:nvPr/>
          </p:nvSpPr>
          <p:spPr bwMode="auto">
            <a:xfrm>
              <a:off x="3170063" y="4145448"/>
              <a:ext cx="628650" cy="96678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  <a:ea typeface="HGPｺﾞｼｯｸE" pitchFamily="50" charset="-128"/>
              </a:endParaRPr>
            </a:p>
          </p:txBody>
        </p:sp>
        <p:sp>
          <p:nvSpPr>
            <p:cNvPr id="64" name="Freeform 27"/>
            <p:cNvSpPr>
              <a:spLocks/>
            </p:cNvSpPr>
            <p:nvPr/>
          </p:nvSpPr>
          <p:spPr bwMode="auto">
            <a:xfrm>
              <a:off x="3170063" y="4080361"/>
              <a:ext cx="719138" cy="65087"/>
            </a:xfrm>
            <a:custGeom>
              <a:avLst/>
              <a:gdLst>
                <a:gd name="T0" fmla="*/ 629436 w 473"/>
                <a:gd name="T1" fmla="*/ 65087 h 42"/>
                <a:gd name="T2" fmla="*/ 719138 w 473"/>
                <a:gd name="T3" fmla="*/ 0 h 42"/>
                <a:gd name="T4" fmla="*/ 120110 w 473"/>
                <a:gd name="T5" fmla="*/ 0 h 42"/>
                <a:gd name="T6" fmla="*/ 0 w 473"/>
                <a:gd name="T7" fmla="*/ 65087 h 42"/>
                <a:gd name="T8" fmla="*/ 629436 w 473"/>
                <a:gd name="T9" fmla="*/ 65087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3"/>
                <a:gd name="T16" fmla="*/ 0 h 42"/>
                <a:gd name="T17" fmla="*/ 473 w 473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3" h="42">
                  <a:moveTo>
                    <a:pt x="414" y="42"/>
                  </a:moveTo>
                  <a:lnTo>
                    <a:pt x="473" y="0"/>
                  </a:lnTo>
                  <a:lnTo>
                    <a:pt x="79" y="0"/>
                  </a:lnTo>
                  <a:lnTo>
                    <a:pt x="0" y="42"/>
                  </a:lnTo>
                  <a:lnTo>
                    <a:pt x="414" y="42"/>
                  </a:lnTo>
                  <a:close/>
                </a:path>
              </a:pathLst>
            </a:custGeom>
            <a:solidFill>
              <a:srgbClr val="7373BF"/>
            </a:solidFill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6941522" y="5486330"/>
            <a:ext cx="381849" cy="934820"/>
            <a:chOff x="4397201" y="3494002"/>
            <a:chExt cx="717550" cy="1618235"/>
          </a:xfrm>
        </p:grpSpPr>
        <p:sp>
          <p:nvSpPr>
            <p:cNvPr id="59" name="Freeform 29"/>
            <p:cNvSpPr>
              <a:spLocks/>
            </p:cNvSpPr>
            <p:nvPr/>
          </p:nvSpPr>
          <p:spPr bwMode="auto">
            <a:xfrm>
              <a:off x="4995688" y="3494003"/>
              <a:ext cx="119063" cy="1618234"/>
            </a:xfrm>
            <a:custGeom>
              <a:avLst/>
              <a:gdLst>
                <a:gd name="T0" fmla="*/ 0 w 79"/>
                <a:gd name="T1" fmla="*/ 1579563 h 1024"/>
                <a:gd name="T2" fmla="*/ 0 w 79"/>
                <a:gd name="T3" fmla="*/ 95638 h 1024"/>
                <a:gd name="T4" fmla="*/ 119063 w 79"/>
                <a:gd name="T5" fmla="*/ 0 h 1024"/>
                <a:gd name="T6" fmla="*/ 119063 w 79"/>
                <a:gd name="T7" fmla="*/ 1482383 h 1024"/>
                <a:gd name="T8" fmla="*/ 0 w 79"/>
                <a:gd name="T9" fmla="*/ 1579563 h 10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1024"/>
                <a:gd name="T17" fmla="*/ 79 w 79"/>
                <a:gd name="T18" fmla="*/ 1024 h 10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1024">
                  <a:moveTo>
                    <a:pt x="0" y="1024"/>
                  </a:moveTo>
                  <a:lnTo>
                    <a:pt x="0" y="62"/>
                  </a:lnTo>
                  <a:lnTo>
                    <a:pt x="79" y="0"/>
                  </a:lnTo>
                  <a:lnTo>
                    <a:pt x="79" y="961"/>
                  </a:lnTo>
                  <a:lnTo>
                    <a:pt x="0" y="1024"/>
                  </a:lnTo>
                  <a:close/>
                </a:path>
              </a:pathLst>
            </a:custGeom>
            <a:solidFill>
              <a:srgbClr val="4D4D80"/>
            </a:solidFill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Rectangle 30"/>
            <p:cNvSpPr>
              <a:spLocks noChangeArrowheads="1"/>
            </p:cNvSpPr>
            <p:nvPr/>
          </p:nvSpPr>
          <p:spPr bwMode="auto">
            <a:xfrm>
              <a:off x="4397201" y="3590841"/>
              <a:ext cx="598487" cy="152139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  <a:ea typeface="HGPｺﾞｼｯｸE" pitchFamily="50" charset="-128"/>
              </a:endParaRPr>
            </a:p>
          </p:txBody>
        </p:sp>
        <p:sp>
          <p:nvSpPr>
            <p:cNvPr id="61" name="Freeform 31"/>
            <p:cNvSpPr>
              <a:spLocks/>
            </p:cNvSpPr>
            <p:nvPr/>
          </p:nvSpPr>
          <p:spPr bwMode="auto">
            <a:xfrm>
              <a:off x="4397201" y="3494002"/>
              <a:ext cx="717550" cy="96838"/>
            </a:xfrm>
            <a:custGeom>
              <a:avLst/>
              <a:gdLst>
                <a:gd name="T0" fmla="*/ 597706 w 473"/>
                <a:gd name="T1" fmla="*/ 96838 h 62"/>
                <a:gd name="T2" fmla="*/ 717550 w 473"/>
                <a:gd name="T3" fmla="*/ 0 h 62"/>
                <a:gd name="T4" fmla="*/ 119845 w 473"/>
                <a:gd name="T5" fmla="*/ 0 h 62"/>
                <a:gd name="T6" fmla="*/ 0 w 473"/>
                <a:gd name="T7" fmla="*/ 96838 h 62"/>
                <a:gd name="T8" fmla="*/ 597706 w 473"/>
                <a:gd name="T9" fmla="*/ 96838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3"/>
                <a:gd name="T16" fmla="*/ 0 h 62"/>
                <a:gd name="T17" fmla="*/ 473 w 473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3" h="62">
                  <a:moveTo>
                    <a:pt x="394" y="62"/>
                  </a:moveTo>
                  <a:lnTo>
                    <a:pt x="473" y="0"/>
                  </a:lnTo>
                  <a:lnTo>
                    <a:pt x="79" y="0"/>
                  </a:lnTo>
                  <a:lnTo>
                    <a:pt x="0" y="62"/>
                  </a:lnTo>
                  <a:lnTo>
                    <a:pt x="394" y="62"/>
                  </a:lnTo>
                  <a:close/>
                </a:path>
              </a:pathLst>
            </a:custGeom>
            <a:solidFill>
              <a:srgbClr val="7373BF"/>
            </a:solidFill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グループ化 27"/>
          <p:cNvGrpSpPr/>
          <p:nvPr/>
        </p:nvGrpSpPr>
        <p:grpSpPr>
          <a:xfrm>
            <a:off x="8245804" y="4399313"/>
            <a:ext cx="382314" cy="2020032"/>
            <a:chOff x="6848139" y="1517499"/>
            <a:chExt cx="718425" cy="3591562"/>
          </a:xfrm>
        </p:grpSpPr>
        <p:sp>
          <p:nvSpPr>
            <p:cNvPr id="56" name="Freeform 37"/>
            <p:cNvSpPr>
              <a:spLocks/>
            </p:cNvSpPr>
            <p:nvPr/>
          </p:nvSpPr>
          <p:spPr bwMode="auto">
            <a:xfrm>
              <a:off x="7447502" y="1517499"/>
              <a:ext cx="119062" cy="3590925"/>
            </a:xfrm>
            <a:custGeom>
              <a:avLst/>
              <a:gdLst>
                <a:gd name="T0" fmla="*/ 0 w 79"/>
                <a:gd name="T1" fmla="*/ 3590925 h 2216"/>
                <a:gd name="T2" fmla="*/ 0 w 79"/>
                <a:gd name="T3" fmla="*/ 102089 h 2216"/>
                <a:gd name="T4" fmla="*/ 119062 w 79"/>
                <a:gd name="T5" fmla="*/ 0 h 2216"/>
                <a:gd name="T6" fmla="*/ 119062 w 79"/>
                <a:gd name="T7" fmla="*/ 3488836 h 2216"/>
                <a:gd name="T8" fmla="*/ 0 w 79"/>
                <a:gd name="T9" fmla="*/ 3590925 h 22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2216"/>
                <a:gd name="T17" fmla="*/ 79 w 79"/>
                <a:gd name="T18" fmla="*/ 2216 h 22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2216">
                  <a:moveTo>
                    <a:pt x="0" y="2216"/>
                  </a:moveTo>
                  <a:lnTo>
                    <a:pt x="0" y="63"/>
                  </a:lnTo>
                  <a:lnTo>
                    <a:pt x="79" y="0"/>
                  </a:lnTo>
                  <a:lnTo>
                    <a:pt x="79" y="2153"/>
                  </a:lnTo>
                  <a:lnTo>
                    <a:pt x="0" y="2216"/>
                  </a:lnTo>
                  <a:close/>
                </a:path>
              </a:pathLst>
            </a:custGeom>
            <a:solidFill>
              <a:schemeClr val="accent2"/>
            </a:solidFill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Rectangle 38"/>
            <p:cNvSpPr>
              <a:spLocks noChangeArrowheads="1"/>
            </p:cNvSpPr>
            <p:nvPr/>
          </p:nvSpPr>
          <p:spPr bwMode="auto">
            <a:xfrm>
              <a:off x="6849888" y="1619736"/>
              <a:ext cx="598488" cy="348932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  <a:ea typeface="HGPｺﾞｼｯｸE" pitchFamily="50" charset="-128"/>
              </a:endParaRPr>
            </a:p>
          </p:txBody>
        </p:sp>
        <p:sp>
          <p:nvSpPr>
            <p:cNvPr id="58" name="Freeform 39"/>
            <p:cNvSpPr>
              <a:spLocks/>
            </p:cNvSpPr>
            <p:nvPr/>
          </p:nvSpPr>
          <p:spPr bwMode="auto">
            <a:xfrm>
              <a:off x="6848139" y="1518136"/>
              <a:ext cx="717550" cy="101600"/>
            </a:xfrm>
            <a:custGeom>
              <a:avLst/>
              <a:gdLst>
                <a:gd name="T0" fmla="*/ 597706 w 473"/>
                <a:gd name="T1" fmla="*/ 101600 h 63"/>
                <a:gd name="T2" fmla="*/ 717550 w 473"/>
                <a:gd name="T3" fmla="*/ 0 h 63"/>
                <a:gd name="T4" fmla="*/ 89504 w 473"/>
                <a:gd name="T5" fmla="*/ 0 h 63"/>
                <a:gd name="T6" fmla="*/ 0 w 473"/>
                <a:gd name="T7" fmla="*/ 101600 h 63"/>
                <a:gd name="T8" fmla="*/ 597706 w 473"/>
                <a:gd name="T9" fmla="*/ 10160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3"/>
                <a:gd name="T16" fmla="*/ 0 h 63"/>
                <a:gd name="T17" fmla="*/ 473 w 473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3" h="63">
                  <a:moveTo>
                    <a:pt x="394" y="63"/>
                  </a:moveTo>
                  <a:lnTo>
                    <a:pt x="473" y="0"/>
                  </a:lnTo>
                  <a:lnTo>
                    <a:pt x="59" y="0"/>
                  </a:lnTo>
                  <a:lnTo>
                    <a:pt x="0" y="63"/>
                  </a:lnTo>
                  <a:lnTo>
                    <a:pt x="394" y="63"/>
                  </a:lnTo>
                  <a:close/>
                </a:path>
              </a:pathLst>
            </a:custGeom>
            <a:solidFill>
              <a:schemeClr val="accent2"/>
            </a:solidFill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9" name="テキスト ボックス 28"/>
          <p:cNvSpPr txBox="1"/>
          <p:nvPr/>
        </p:nvSpPr>
        <p:spPr>
          <a:xfrm>
            <a:off x="5007132" y="4701296"/>
            <a:ext cx="38319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ja-JP" sz="1100" dirty="0" smtClean="0">
                <a:solidFill>
                  <a:prstClr val="black"/>
                </a:solidFill>
              </a:rPr>
              <a:t>1000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007132" y="4946635"/>
            <a:ext cx="38319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ja-JP" sz="1100" dirty="0" smtClean="0">
                <a:solidFill>
                  <a:prstClr val="black"/>
                </a:solidFill>
              </a:rPr>
              <a:t>100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007132" y="5232864"/>
            <a:ext cx="38319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ja-JP" sz="1100" dirty="0" smtClean="0">
                <a:solidFill>
                  <a:prstClr val="black"/>
                </a:solidFill>
              </a:rPr>
              <a:t>10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007132" y="5519093"/>
            <a:ext cx="38319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ja-JP" sz="1100" dirty="0" smtClean="0">
                <a:solidFill>
                  <a:prstClr val="black"/>
                </a:solidFill>
              </a:rPr>
              <a:t>1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007132" y="5805322"/>
            <a:ext cx="38319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ja-JP" sz="1100" dirty="0" smtClean="0">
                <a:solidFill>
                  <a:prstClr val="black"/>
                </a:solidFill>
              </a:rPr>
              <a:t>0.1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grpSp>
        <p:nvGrpSpPr>
          <p:cNvPr id="34" name="グループ化 33"/>
          <p:cNvGrpSpPr/>
          <p:nvPr/>
        </p:nvGrpSpPr>
        <p:grpSpPr>
          <a:xfrm>
            <a:off x="7593706" y="4974568"/>
            <a:ext cx="382693" cy="1446581"/>
            <a:chOff x="5622751" y="2512407"/>
            <a:chExt cx="719137" cy="2599830"/>
          </a:xfrm>
        </p:grpSpPr>
        <p:sp>
          <p:nvSpPr>
            <p:cNvPr id="53" name="Freeform 33"/>
            <p:cNvSpPr>
              <a:spLocks/>
            </p:cNvSpPr>
            <p:nvPr/>
          </p:nvSpPr>
          <p:spPr bwMode="auto">
            <a:xfrm>
              <a:off x="6220444" y="2512407"/>
              <a:ext cx="120650" cy="2596654"/>
            </a:xfrm>
            <a:custGeom>
              <a:avLst/>
              <a:gdLst>
                <a:gd name="T0" fmla="*/ 0 w 79"/>
                <a:gd name="T1" fmla="*/ 2482850 h 1610"/>
                <a:gd name="T2" fmla="*/ 0 w 79"/>
                <a:gd name="T3" fmla="*/ 97155 h 1610"/>
                <a:gd name="T4" fmla="*/ 120650 w 79"/>
                <a:gd name="T5" fmla="*/ 0 h 1610"/>
                <a:gd name="T6" fmla="*/ 120650 w 79"/>
                <a:gd name="T7" fmla="*/ 2385695 h 1610"/>
                <a:gd name="T8" fmla="*/ 0 w 79"/>
                <a:gd name="T9" fmla="*/ 2482850 h 16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1610"/>
                <a:gd name="T17" fmla="*/ 79 w 79"/>
                <a:gd name="T18" fmla="*/ 1610 h 16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1610">
                  <a:moveTo>
                    <a:pt x="0" y="1610"/>
                  </a:moveTo>
                  <a:lnTo>
                    <a:pt x="0" y="63"/>
                  </a:lnTo>
                  <a:lnTo>
                    <a:pt x="79" y="0"/>
                  </a:lnTo>
                  <a:lnTo>
                    <a:pt x="79" y="1547"/>
                  </a:lnTo>
                  <a:lnTo>
                    <a:pt x="0" y="1610"/>
                  </a:lnTo>
                  <a:close/>
                </a:path>
              </a:pathLst>
            </a:custGeom>
            <a:solidFill>
              <a:srgbClr val="4D4D80"/>
            </a:solidFill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Rectangle 34"/>
            <p:cNvSpPr>
              <a:spLocks noChangeArrowheads="1"/>
            </p:cNvSpPr>
            <p:nvPr/>
          </p:nvSpPr>
          <p:spPr bwMode="auto">
            <a:xfrm>
              <a:off x="5622751" y="2613511"/>
              <a:ext cx="598487" cy="249872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  <a:ea typeface="HGPｺﾞｼｯｸE" pitchFamily="50" charset="-128"/>
              </a:endParaRPr>
            </a:p>
          </p:txBody>
        </p:sp>
        <p:sp>
          <p:nvSpPr>
            <p:cNvPr id="55" name="Freeform 35"/>
            <p:cNvSpPr>
              <a:spLocks/>
            </p:cNvSpPr>
            <p:nvPr/>
          </p:nvSpPr>
          <p:spPr bwMode="auto">
            <a:xfrm>
              <a:off x="5622751" y="2515563"/>
              <a:ext cx="719137" cy="96837"/>
            </a:xfrm>
            <a:custGeom>
              <a:avLst/>
              <a:gdLst>
                <a:gd name="T0" fmla="*/ 599027 w 473"/>
                <a:gd name="T1" fmla="*/ 96837 h 63"/>
                <a:gd name="T2" fmla="*/ 719137 w 473"/>
                <a:gd name="T3" fmla="*/ 0 h 63"/>
                <a:gd name="T4" fmla="*/ 89702 w 473"/>
                <a:gd name="T5" fmla="*/ 0 h 63"/>
                <a:gd name="T6" fmla="*/ 0 w 473"/>
                <a:gd name="T7" fmla="*/ 96837 h 63"/>
                <a:gd name="T8" fmla="*/ 599027 w 473"/>
                <a:gd name="T9" fmla="*/ 96837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3"/>
                <a:gd name="T16" fmla="*/ 0 h 63"/>
                <a:gd name="T17" fmla="*/ 473 w 473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3" h="63">
                  <a:moveTo>
                    <a:pt x="394" y="63"/>
                  </a:moveTo>
                  <a:lnTo>
                    <a:pt x="473" y="0"/>
                  </a:lnTo>
                  <a:lnTo>
                    <a:pt x="59" y="0"/>
                  </a:lnTo>
                  <a:lnTo>
                    <a:pt x="0" y="63"/>
                  </a:lnTo>
                  <a:lnTo>
                    <a:pt x="394" y="63"/>
                  </a:lnTo>
                  <a:close/>
                </a:path>
              </a:pathLst>
            </a:custGeom>
            <a:solidFill>
              <a:srgbClr val="7373BF"/>
            </a:solidFill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5" name="テキスト ボックス 34"/>
          <p:cNvSpPr txBox="1"/>
          <p:nvPr/>
        </p:nvSpPr>
        <p:spPr>
          <a:xfrm>
            <a:off x="5007132" y="6091551"/>
            <a:ext cx="38319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ja-JP" sz="1100" dirty="0" smtClean="0">
                <a:solidFill>
                  <a:prstClr val="black"/>
                </a:solidFill>
              </a:rPr>
              <a:t>0.01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543605" y="6538578"/>
            <a:ext cx="50658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dirty="0" smtClean="0">
                <a:solidFill>
                  <a:prstClr val="black"/>
                </a:solidFill>
              </a:rPr>
              <a:t>TS</a:t>
            </a: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152116" y="6538578"/>
            <a:ext cx="59243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dirty="0" smtClean="0">
                <a:solidFill>
                  <a:prstClr val="black"/>
                </a:solidFill>
              </a:rPr>
              <a:t>NTS</a:t>
            </a: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806174" y="6538578"/>
            <a:ext cx="58717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dirty="0" smtClean="0">
                <a:solidFill>
                  <a:prstClr val="black"/>
                </a:solidFill>
              </a:rPr>
              <a:t>UTS</a:t>
            </a: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7411081" y="6538578"/>
            <a:ext cx="68022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dirty="0" smtClean="0">
                <a:solidFill>
                  <a:prstClr val="black"/>
                </a:solidFill>
              </a:rPr>
              <a:t>S-UTS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8046333" y="6536147"/>
            <a:ext cx="78922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A10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HTS</a:t>
            </a:r>
            <a:endParaRPr lang="ja-JP" altLang="en-US" dirty="0">
              <a:solidFill>
                <a:srgbClr val="A10F00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654795" y="6063010"/>
            <a:ext cx="3448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1100" dirty="0" smtClean="0">
                <a:solidFill>
                  <a:prstClr val="black"/>
                </a:solidFill>
              </a:rPr>
              <a:t>0.003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307402" y="5635805"/>
            <a:ext cx="3448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1100" dirty="0" smtClean="0">
                <a:solidFill>
                  <a:prstClr val="black"/>
                </a:solidFill>
              </a:rPr>
              <a:t>0.082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6961427" y="5311883"/>
            <a:ext cx="3448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1100" dirty="0">
                <a:solidFill>
                  <a:prstClr val="black"/>
                </a:solidFill>
              </a:rPr>
              <a:t>1</a:t>
            </a:r>
            <a:endParaRPr lang="en-US" altLang="ja-JP" sz="1100" dirty="0" smtClean="0">
              <a:solidFill>
                <a:prstClr val="black"/>
              </a:solidFill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7612859" y="4780315"/>
            <a:ext cx="3448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1100" dirty="0" smtClean="0">
                <a:solidFill>
                  <a:prstClr val="black"/>
                </a:solidFill>
              </a:rPr>
              <a:t>72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8180669" y="4126077"/>
            <a:ext cx="51212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1400" dirty="0" smtClean="0">
                <a:solidFill>
                  <a:prstClr val="black"/>
                </a:solidFill>
              </a:rPr>
              <a:t>9000</a:t>
            </a:r>
            <a:endParaRPr lang="ja-JP" altLang="en-US" sz="1400" baseline="30000" dirty="0">
              <a:solidFill>
                <a:prstClr val="black"/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007132" y="6377780"/>
            <a:ext cx="38319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ja-JP" sz="1100" dirty="0" smtClean="0">
                <a:solidFill>
                  <a:prstClr val="black"/>
                </a:solidFill>
              </a:rPr>
              <a:t>0.001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4743450" y="4145251"/>
            <a:ext cx="116075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ja-JP" sz="1100" dirty="0" smtClean="0">
                <a:solidFill>
                  <a:prstClr val="black"/>
                </a:solidFill>
                <a:ea typeface="HGPｺﾞｼｯｸE" pitchFamily="50" charset="-128"/>
              </a:rPr>
              <a:t>Speed in cm</a:t>
            </a:r>
            <a:r>
              <a:rPr lang="en-US" altLang="ja-JP" sz="1100" baseline="30000" dirty="0" smtClean="0">
                <a:solidFill>
                  <a:prstClr val="black"/>
                </a:solidFill>
                <a:ea typeface="HGPｺﾞｼｯｸE" pitchFamily="50" charset="-128"/>
              </a:rPr>
              <a:t>2</a:t>
            </a:r>
            <a:r>
              <a:rPr lang="en-US" altLang="ja-JP" sz="1100" dirty="0" smtClean="0">
                <a:solidFill>
                  <a:prstClr val="black"/>
                </a:solidFill>
                <a:ea typeface="HGPｺﾞｼｯｸE" pitchFamily="50" charset="-128"/>
              </a:rPr>
              <a:t>/ hour</a:t>
            </a:r>
            <a:endParaRPr lang="en-US" altLang="ja-JP" sz="1100" dirty="0">
              <a:solidFill>
                <a:prstClr val="black"/>
              </a:solidFill>
              <a:ea typeface="HGPｺﾞｼｯｸE" pitchFamily="50" charset="-128"/>
            </a:endParaRPr>
          </a:p>
        </p:txBody>
      </p:sp>
      <p:sp>
        <p:nvSpPr>
          <p:cNvPr id="49" name="角丸四角形吹き出し 48"/>
          <p:cNvSpPr/>
          <p:nvPr/>
        </p:nvSpPr>
        <p:spPr>
          <a:xfrm>
            <a:off x="5540663" y="3596048"/>
            <a:ext cx="2611612" cy="614203"/>
          </a:xfrm>
          <a:prstGeom prst="wedgeRoundRectCallout">
            <a:avLst>
              <a:gd name="adj1" fmla="val 52554"/>
              <a:gd name="adj2" fmla="val 12208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3200" dirty="0" smtClean="0">
                <a:solidFill>
                  <a:prstClr val="black"/>
                </a:solidFill>
              </a:rPr>
              <a:t>~2000m</a:t>
            </a:r>
            <a:r>
              <a:rPr lang="en-US" altLang="ja-JP" sz="3200" baseline="30000" dirty="0" smtClean="0">
                <a:solidFill>
                  <a:prstClr val="black"/>
                </a:solidFill>
              </a:rPr>
              <a:t>2</a:t>
            </a:r>
            <a:r>
              <a:rPr lang="en-US" altLang="ja-JP" sz="3200" dirty="0" smtClean="0">
                <a:solidFill>
                  <a:prstClr val="black"/>
                </a:solidFill>
              </a:rPr>
              <a:t>/year</a:t>
            </a:r>
            <a:endParaRPr lang="ja-JP" altLang="en-US" sz="3200" baseline="30000" dirty="0">
              <a:solidFill>
                <a:prstClr val="black"/>
              </a:solidFill>
            </a:endParaRPr>
          </a:p>
        </p:txBody>
      </p:sp>
      <p:sp>
        <p:nvSpPr>
          <p:cNvPr id="50" name="角丸四角形吹き出し 49"/>
          <p:cNvSpPr/>
          <p:nvPr/>
        </p:nvSpPr>
        <p:spPr>
          <a:xfrm>
            <a:off x="6705216" y="4694937"/>
            <a:ext cx="857298" cy="246459"/>
          </a:xfrm>
          <a:prstGeom prst="wedgeRoundRectCallout">
            <a:avLst>
              <a:gd name="adj1" fmla="val 47394"/>
              <a:gd name="adj2" fmla="val 10293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050" dirty="0" smtClean="0">
                <a:solidFill>
                  <a:prstClr val="black"/>
                </a:solidFill>
              </a:rPr>
              <a:t>~20m</a:t>
            </a:r>
            <a:r>
              <a:rPr lang="en-US" altLang="ja-JP" sz="1050" baseline="30000" dirty="0" smtClean="0">
                <a:solidFill>
                  <a:prstClr val="black"/>
                </a:solidFill>
              </a:rPr>
              <a:t>2</a:t>
            </a:r>
            <a:r>
              <a:rPr lang="en-US" altLang="ja-JP" sz="1050" dirty="0" smtClean="0">
                <a:solidFill>
                  <a:prstClr val="black"/>
                </a:solidFill>
              </a:rPr>
              <a:t>/year</a:t>
            </a:r>
            <a:endParaRPr lang="ja-JP" altLang="en-US" sz="1050" dirty="0">
              <a:solidFill>
                <a:prstClr val="black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256009" y="4897431"/>
            <a:ext cx="1618557" cy="769441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</a:rPr>
              <a:t>x</a:t>
            </a:r>
            <a:r>
              <a:rPr lang="en-US" altLang="ja-JP" sz="4400" dirty="0" smtClean="0">
                <a:solidFill>
                  <a:srgbClr val="FF0000"/>
                </a:solidFill>
              </a:rPr>
              <a:t> 100</a:t>
            </a:r>
            <a:endParaRPr lang="ja-JP" altLang="en-US" sz="4400" dirty="0">
              <a:solidFill>
                <a:srgbClr val="FF0000"/>
              </a:solidFill>
            </a:endParaRPr>
          </a:p>
        </p:txBody>
      </p:sp>
      <p:sp>
        <p:nvSpPr>
          <p:cNvPr id="48" name="右矢印 47"/>
          <p:cNvSpPr/>
          <p:nvPr/>
        </p:nvSpPr>
        <p:spPr>
          <a:xfrm rot="20700000">
            <a:off x="7649228" y="5491891"/>
            <a:ext cx="877267" cy="655971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6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28650" y="6347861"/>
            <a:ext cx="2057400" cy="365125"/>
          </a:xfrm>
        </p:spPr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22 September 2013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日本物理学会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2013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年秋季大会 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22aSP-4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http://flab.phys.nagoya-u.ac.jp/2011/wp-content/uploads/2013/05/IMG_03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05" r="25758" b="8353"/>
          <a:stretch/>
        </p:blipFill>
        <p:spPr bwMode="auto">
          <a:xfrm>
            <a:off x="0" y="0"/>
            <a:ext cx="9144000" cy="685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6261100" y="-4833"/>
            <a:ext cx="2882900" cy="11695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en-US" altLang="ja-JP" sz="2800" dirty="0" smtClean="0">
                <a:solidFill>
                  <a:prstClr val="black"/>
                </a:solidFill>
              </a:rPr>
              <a:t>36 PCs with</a:t>
            </a:r>
          </a:p>
          <a:p>
            <a:r>
              <a:rPr lang="en-US" altLang="ja-JP" sz="2800" dirty="0" smtClean="0">
                <a:solidFill>
                  <a:prstClr val="black"/>
                </a:solidFill>
              </a:rPr>
              <a:t>72 GPU</a:t>
            </a:r>
            <a:r>
              <a:rPr lang="ja-JP" altLang="en-US" sz="2800" dirty="0" smtClean="0">
                <a:solidFill>
                  <a:prstClr val="black"/>
                </a:solidFill>
              </a:rPr>
              <a:t> </a:t>
            </a:r>
            <a:r>
              <a:rPr lang="en-US" altLang="ja-JP" sz="2800" dirty="0" smtClean="0">
                <a:solidFill>
                  <a:prstClr val="black"/>
                </a:solidFill>
              </a:rPr>
              <a:t>boards</a:t>
            </a:r>
          </a:p>
          <a:p>
            <a:r>
              <a:rPr lang="en-US" altLang="ja-JP" sz="2000" dirty="0" smtClean="0">
                <a:solidFill>
                  <a:prstClr val="black"/>
                </a:solidFill>
              </a:rPr>
              <a:t>(For the detection of tracks)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-1" y="1868588"/>
            <a:ext cx="4483677" cy="4308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en-US" altLang="ja-JP" sz="2800" dirty="0" smtClean="0">
                <a:solidFill>
                  <a:prstClr val="black"/>
                </a:solidFill>
              </a:rPr>
              <a:t>Optics with wide field of view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496" y="5590401"/>
            <a:ext cx="3992273" cy="4308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en-US" altLang="ja-JP" sz="2800" dirty="0" smtClean="0">
                <a:solidFill>
                  <a:prstClr val="black"/>
                </a:solidFill>
              </a:rPr>
              <a:t>Accurate, high-speed stage.</a:t>
            </a:r>
          </a:p>
        </p:txBody>
      </p:sp>
      <p:cxnSp>
        <p:nvCxnSpPr>
          <p:cNvPr id="12" name="直線矢印コネクタ 11"/>
          <p:cNvCxnSpPr/>
          <p:nvPr/>
        </p:nvCxnSpPr>
        <p:spPr>
          <a:xfrm flipV="1">
            <a:off x="2686050" y="2933294"/>
            <a:ext cx="1562100" cy="9865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H="1" flipV="1">
            <a:off x="1964459" y="3637027"/>
            <a:ext cx="1064492" cy="2100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H="1" flipV="1">
            <a:off x="2686050" y="2495812"/>
            <a:ext cx="168563" cy="15454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4169641" y="2928461"/>
            <a:ext cx="31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X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807441" y="3623286"/>
            <a:ext cx="31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Y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697595" y="2298093"/>
            <a:ext cx="31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Z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-17321" y="-4833"/>
            <a:ext cx="1799668" cy="1231106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8000" dirty="0" smtClean="0">
                <a:solidFill>
                  <a:srgbClr val="A10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HTS</a:t>
            </a:r>
          </a:p>
        </p:txBody>
      </p:sp>
      <p:pic>
        <p:nvPicPr>
          <p:cNvPr id="93" name="Picture 2" descr="C:\Users\ONSA\Desktop\IMG_02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13991" y="3429000"/>
            <a:ext cx="3894513" cy="3075709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テキスト ボックス 93"/>
          <p:cNvSpPr txBox="1"/>
          <p:nvPr/>
        </p:nvSpPr>
        <p:spPr>
          <a:xfrm>
            <a:off x="5364088" y="6237312"/>
            <a:ext cx="351775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prstClr val="black"/>
                </a:solidFill>
              </a:rPr>
              <a:t>Field of view (0.2mm)2 </a:t>
            </a:r>
            <a:r>
              <a:rPr lang="en-US" altLang="ja-JP" b="1" dirty="0" smtClean="0">
                <a:solidFill>
                  <a:prstClr val="black"/>
                </a:solidFill>
                <a:sym typeface="Wingdings" pitchFamily="2" charset="2"/>
              </a:rPr>
              <a:t> (5mm)2 </a:t>
            </a:r>
          </a:p>
          <a:p>
            <a:r>
              <a:rPr lang="en-US" altLang="ja-JP" b="1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en-US" altLang="ja-JP" b="1" dirty="0" smtClean="0">
                <a:solidFill>
                  <a:prstClr val="black"/>
                </a:solidFill>
                <a:sym typeface="Wingdings" pitchFamily="2" charset="2"/>
              </a:rPr>
              <a:t>                                   x~600</a:t>
            </a:r>
            <a:endParaRPr lang="ja-JP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48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28650" y="6347861"/>
            <a:ext cx="2057400" cy="365125"/>
          </a:xfrm>
        </p:spPr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22 September 2013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日本物理学会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2013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年秋季大会 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22aSP-4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http://flab.phys.nagoya-u.ac.jp/2011/wp-content/uploads/2013/05/IMG_03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05" r="25758" b="8353"/>
          <a:stretch/>
        </p:blipFill>
        <p:spPr bwMode="auto">
          <a:xfrm>
            <a:off x="0" y="0"/>
            <a:ext cx="9144000" cy="685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6261100" y="-4833"/>
            <a:ext cx="2882900" cy="11695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en-US" altLang="ja-JP" sz="2800" dirty="0" smtClean="0">
                <a:solidFill>
                  <a:prstClr val="black"/>
                </a:solidFill>
              </a:rPr>
              <a:t>36 PCs with</a:t>
            </a:r>
          </a:p>
          <a:p>
            <a:r>
              <a:rPr lang="en-US" altLang="ja-JP" sz="2800" dirty="0" smtClean="0">
                <a:solidFill>
                  <a:prstClr val="black"/>
                </a:solidFill>
              </a:rPr>
              <a:t>72 GPU</a:t>
            </a:r>
            <a:r>
              <a:rPr lang="ja-JP" altLang="en-US" sz="2800" dirty="0" smtClean="0">
                <a:solidFill>
                  <a:prstClr val="black"/>
                </a:solidFill>
              </a:rPr>
              <a:t> </a:t>
            </a:r>
            <a:r>
              <a:rPr lang="en-US" altLang="ja-JP" sz="2800" dirty="0" smtClean="0">
                <a:solidFill>
                  <a:prstClr val="black"/>
                </a:solidFill>
              </a:rPr>
              <a:t>boards</a:t>
            </a:r>
          </a:p>
          <a:p>
            <a:r>
              <a:rPr lang="en-US" altLang="ja-JP" sz="2000" dirty="0" smtClean="0">
                <a:solidFill>
                  <a:prstClr val="black"/>
                </a:solidFill>
              </a:rPr>
              <a:t>(For the detection of tracks)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-1" y="1868588"/>
            <a:ext cx="4483677" cy="4308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en-US" altLang="ja-JP" sz="2800" dirty="0" smtClean="0">
                <a:solidFill>
                  <a:prstClr val="black"/>
                </a:solidFill>
              </a:rPr>
              <a:t>Optics with wide field of view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496" y="5590401"/>
            <a:ext cx="3992273" cy="4308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en-US" altLang="ja-JP" sz="2800" dirty="0" smtClean="0">
                <a:solidFill>
                  <a:prstClr val="black"/>
                </a:solidFill>
              </a:rPr>
              <a:t>Accurate, high-speed stage.</a:t>
            </a:r>
          </a:p>
        </p:txBody>
      </p:sp>
      <p:cxnSp>
        <p:nvCxnSpPr>
          <p:cNvPr id="12" name="直線矢印コネクタ 11"/>
          <p:cNvCxnSpPr/>
          <p:nvPr/>
        </p:nvCxnSpPr>
        <p:spPr>
          <a:xfrm flipV="1">
            <a:off x="2686050" y="2933294"/>
            <a:ext cx="1562100" cy="9865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H="1" flipV="1">
            <a:off x="1964459" y="3637027"/>
            <a:ext cx="1064492" cy="2100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H="1" flipV="1">
            <a:off x="2686050" y="2495812"/>
            <a:ext cx="168563" cy="15454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4169641" y="2928461"/>
            <a:ext cx="31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X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807441" y="3623286"/>
            <a:ext cx="31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Y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697595" y="2298093"/>
            <a:ext cx="31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Z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-17321" y="-4833"/>
            <a:ext cx="1799668" cy="1231106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8000" dirty="0" smtClean="0">
                <a:solidFill>
                  <a:srgbClr val="A10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HTS</a:t>
            </a:r>
          </a:p>
        </p:txBody>
      </p:sp>
      <p:sp>
        <p:nvSpPr>
          <p:cNvPr id="93" name="日付プレースホルダー 3"/>
          <p:cNvSpPr txBox="1">
            <a:spLocks/>
          </p:cNvSpPr>
          <p:nvPr/>
        </p:nvSpPr>
        <p:spPr>
          <a:xfrm>
            <a:off x="628650" y="63478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22 September 2013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4" name="フッター プレースホルダー 4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日本物理学会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2013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年秋季大会 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22aSP-4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1433127" y="5163736"/>
            <a:ext cx="2882674" cy="4308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ja-JP" altLang="en-US" sz="2800" dirty="0" smtClean="0">
                <a:solidFill>
                  <a:prstClr val="black"/>
                </a:solidFill>
              </a:rPr>
              <a:t>・高速精密ステージ</a:t>
            </a:r>
            <a:endParaRPr lang="en-US" altLang="ja-JP" sz="2800" dirty="0" smtClean="0">
              <a:solidFill>
                <a:prstClr val="black"/>
              </a:solidFill>
            </a:endParaRPr>
          </a:p>
        </p:txBody>
      </p:sp>
      <p:sp>
        <p:nvSpPr>
          <p:cNvPr id="96" name="正方形/長方形 95"/>
          <p:cNvSpPr/>
          <p:nvPr/>
        </p:nvSpPr>
        <p:spPr>
          <a:xfrm>
            <a:off x="1158843" y="4437112"/>
            <a:ext cx="7985157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graphicFrame>
        <p:nvGraphicFramePr>
          <p:cNvPr id="97" name="表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908322"/>
              </p:ext>
            </p:extLst>
          </p:nvPr>
        </p:nvGraphicFramePr>
        <p:xfrm>
          <a:off x="1259632" y="4525104"/>
          <a:ext cx="7884368" cy="128016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221194"/>
                <a:gridCol w="1605584"/>
                <a:gridCol w="1709726"/>
                <a:gridCol w="1656184"/>
                <a:gridCol w="1691680"/>
              </a:tblGrid>
              <a:tr h="355278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SUTS</a:t>
                      </a:r>
                    </a:p>
                    <a:p>
                      <a:r>
                        <a:rPr kumimoji="1" lang="en-US" altLang="ja-JP" sz="2400" dirty="0" smtClean="0"/>
                        <a:t>(OPERA)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HTS</a:t>
                      </a:r>
                    </a:p>
                    <a:p>
                      <a:r>
                        <a:rPr kumimoji="1" lang="en-US" altLang="ja-JP" sz="2400" dirty="0" smtClean="0"/>
                        <a:t>Guaranteed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HTS</a:t>
                      </a:r>
                    </a:p>
                    <a:p>
                      <a:r>
                        <a:rPr kumimoji="1" lang="en-US" altLang="ja-JP" sz="2400" dirty="0" smtClean="0"/>
                        <a:t>Hardware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HTS</a:t>
                      </a:r>
                    </a:p>
                    <a:p>
                      <a:r>
                        <a:rPr kumimoji="1" lang="en-US" altLang="ja-JP" sz="2400" dirty="0" smtClean="0"/>
                        <a:t>target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55278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Speed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72cm</a:t>
                      </a:r>
                      <a:r>
                        <a:rPr kumimoji="1" lang="en-US" altLang="ja-JP" sz="2400" baseline="30000" dirty="0" smtClean="0"/>
                        <a:t>2</a:t>
                      </a:r>
                      <a:r>
                        <a:rPr kumimoji="1" lang="en-US" altLang="ja-JP" sz="2400" dirty="0" smtClean="0"/>
                        <a:t>/h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300cm</a:t>
                      </a:r>
                      <a:r>
                        <a:rPr kumimoji="1" lang="en-US" altLang="ja-JP" sz="2400" baseline="30000" dirty="0" smtClean="0"/>
                        <a:t>2</a:t>
                      </a:r>
                      <a:r>
                        <a:rPr kumimoji="1" lang="en-US" altLang="ja-JP" sz="2400" dirty="0" smtClean="0"/>
                        <a:t>/h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2250cm</a:t>
                      </a:r>
                      <a:r>
                        <a:rPr kumimoji="1" lang="en-US" altLang="ja-JP" sz="2400" baseline="30000" dirty="0" smtClean="0"/>
                        <a:t>2</a:t>
                      </a:r>
                      <a:r>
                        <a:rPr kumimoji="1" lang="en-US" altLang="ja-JP" sz="2400" dirty="0" smtClean="0"/>
                        <a:t>/h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9000cm</a:t>
                      </a:r>
                      <a:r>
                        <a:rPr kumimoji="1" lang="en-US" altLang="ja-JP" sz="2400" baseline="30000" dirty="0" smtClean="0"/>
                        <a:t>2</a:t>
                      </a:r>
                      <a:r>
                        <a:rPr kumimoji="1" lang="en-US" altLang="ja-JP" sz="2400" dirty="0" smtClean="0"/>
                        <a:t>/h</a:t>
                      </a:r>
                      <a:endParaRPr kumimoji="1" lang="ja-JP" alt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8" name="テキスト ボックス 97"/>
          <p:cNvSpPr txBox="1"/>
          <p:nvPr/>
        </p:nvSpPr>
        <p:spPr>
          <a:xfrm>
            <a:off x="3563888" y="5877272"/>
            <a:ext cx="27322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prstClr val="white"/>
                </a:solidFill>
              </a:rPr>
              <a:t>CS test scan OK</a:t>
            </a:r>
            <a:endParaRPr lang="ja-JP" altLang="en-US" sz="3200" dirty="0">
              <a:solidFill>
                <a:prstClr val="white"/>
              </a:solidFill>
            </a:endParaRPr>
          </a:p>
        </p:txBody>
      </p:sp>
      <p:sp>
        <p:nvSpPr>
          <p:cNvPr id="99" name="正方形/長方形 98"/>
          <p:cNvSpPr/>
          <p:nvPr/>
        </p:nvSpPr>
        <p:spPr>
          <a:xfrm>
            <a:off x="3926118" y="4221088"/>
            <a:ext cx="1942026" cy="24482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85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6" y="836712"/>
            <a:ext cx="9094045" cy="5213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140081" y="188640"/>
            <a:ext cx="6456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prstClr val="black"/>
                </a:solidFill>
              </a:rPr>
              <a:t>Charm events from </a:t>
            </a:r>
            <a:r>
              <a:rPr lang="en-US" altLang="ja-JP" sz="3200" dirty="0" smtClean="0">
                <a:solidFill>
                  <a:prstClr val="black"/>
                </a:solidFill>
                <a:latin typeface="Symbol" pitchFamily="18" charset="2"/>
              </a:rPr>
              <a:t>n</a:t>
            </a:r>
            <a:r>
              <a:rPr lang="en-US" altLang="ja-JP" sz="3200" baseline="-25000" dirty="0" smtClean="0">
                <a:solidFill>
                  <a:prstClr val="black"/>
                </a:solidFill>
                <a:latin typeface="Symbol" pitchFamily="18" charset="2"/>
              </a:rPr>
              <a:t>m</a:t>
            </a:r>
            <a:r>
              <a:rPr lang="en-US" altLang="ja-JP" sz="3200" dirty="0" smtClean="0">
                <a:solidFill>
                  <a:prstClr val="black"/>
                </a:solidFill>
              </a:rPr>
              <a:t> CC interaction</a:t>
            </a:r>
            <a:endParaRPr lang="ja-JP" alt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9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D868-9162-4360-AC12-07AC3FC6502F}" type="slidenum">
              <a:rPr lang="en-US" altLang="ja-JP">
                <a:solidFill>
                  <a:srgbClr val="000000"/>
                </a:solidFill>
              </a:rPr>
              <a:pPr/>
              <a:t>48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BG2 : Muon Large Angle Scattering</a:t>
            </a:r>
          </a:p>
        </p:txBody>
      </p:sp>
      <p:pic>
        <p:nvPicPr>
          <p:cNvPr id="27545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5905500" cy="17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5460" name="Text Box 4"/>
          <p:cNvSpPr txBox="1">
            <a:spLocks noChangeArrowheads="1"/>
          </p:cNvSpPr>
          <p:nvPr/>
        </p:nvSpPr>
        <p:spPr bwMode="auto">
          <a:xfrm>
            <a:off x="1354138" y="2836863"/>
            <a:ext cx="156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smtClean="0">
                <a:solidFill>
                  <a:srgbClr val="000000"/>
                </a:solidFill>
              </a:rPr>
              <a:t>Pb</a:t>
            </a:r>
            <a:r>
              <a:rPr lang="ja-JP" altLang="en-US" sz="1400" smtClean="0">
                <a:solidFill>
                  <a:srgbClr val="000000"/>
                </a:solidFill>
              </a:rPr>
              <a:t>　　            </a:t>
            </a:r>
            <a:r>
              <a:rPr lang="en-US" altLang="ja-JP" sz="1400" smtClean="0">
                <a:solidFill>
                  <a:srgbClr val="000000"/>
                </a:solidFill>
              </a:rPr>
              <a:t>Film</a:t>
            </a:r>
          </a:p>
        </p:txBody>
      </p:sp>
      <p:pic>
        <p:nvPicPr>
          <p:cNvPr id="27546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-145699163"/>
            <a:ext cx="4211637" cy="177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5462" name="AutoShape 6"/>
          <p:cNvSpPr>
            <a:spLocks/>
          </p:cNvSpPr>
          <p:nvPr/>
        </p:nvSpPr>
        <p:spPr bwMode="auto">
          <a:xfrm rot="-5400000">
            <a:off x="1511300" y="1987550"/>
            <a:ext cx="144463" cy="1585913"/>
          </a:xfrm>
          <a:prstGeom prst="leftBrace">
            <a:avLst>
              <a:gd name="adj1" fmla="val 9148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mtClean="0">
              <a:solidFill>
                <a:srgbClr val="000000"/>
              </a:solidFill>
            </a:endParaRPr>
          </a:p>
        </p:txBody>
      </p:sp>
      <p:sp>
        <p:nvSpPr>
          <p:cNvPr id="275464" name="Text Box 8"/>
          <p:cNvSpPr txBox="1">
            <a:spLocks noChangeArrowheads="1"/>
          </p:cNvSpPr>
          <p:nvPr/>
        </p:nvSpPr>
        <p:spPr bwMode="auto">
          <a:xfrm>
            <a:off x="2660650" y="1477963"/>
            <a:ext cx="1263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b="1" smtClean="0">
                <a:solidFill>
                  <a:srgbClr val="3B812F"/>
                </a:solidFill>
              </a:rPr>
              <a:t>kink point</a:t>
            </a:r>
          </a:p>
        </p:txBody>
      </p:sp>
      <p:sp>
        <p:nvSpPr>
          <p:cNvPr id="275465" name="Line 9"/>
          <p:cNvSpPr>
            <a:spLocks noChangeShapeType="1"/>
          </p:cNvSpPr>
          <p:nvPr/>
        </p:nvSpPr>
        <p:spPr bwMode="auto">
          <a:xfrm>
            <a:off x="2700338" y="1268413"/>
            <a:ext cx="0" cy="135255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mtClean="0">
              <a:solidFill>
                <a:srgbClr val="000000"/>
              </a:solidFill>
            </a:endParaRPr>
          </a:p>
        </p:txBody>
      </p:sp>
      <p:pic>
        <p:nvPicPr>
          <p:cNvPr id="275468" name="Picture 12" descr="mu_p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805238"/>
            <a:ext cx="4238625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5469" name="Text Box 13"/>
          <p:cNvSpPr txBox="1">
            <a:spLocks noChangeArrowheads="1"/>
          </p:cNvSpPr>
          <p:nvPr/>
        </p:nvSpPr>
        <p:spPr bwMode="auto">
          <a:xfrm>
            <a:off x="34925" y="3716338"/>
            <a:ext cx="29400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mtClean="0">
                <a:solidFill>
                  <a:srgbClr val="000000"/>
                </a:solidFill>
              </a:rPr>
              <a:t>Tranverse momentum PDF</a:t>
            </a:r>
          </a:p>
        </p:txBody>
      </p:sp>
      <p:sp>
        <p:nvSpPr>
          <p:cNvPr id="275470" name="Text Box 14"/>
          <p:cNvSpPr txBox="1">
            <a:spLocks noChangeArrowheads="1"/>
          </p:cNvSpPr>
          <p:nvPr/>
        </p:nvSpPr>
        <p:spPr bwMode="auto">
          <a:xfrm>
            <a:off x="1547813" y="62372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mtClean="0">
                <a:solidFill>
                  <a:srgbClr val="000000"/>
                </a:solidFill>
              </a:rPr>
              <a:t>500</a:t>
            </a:r>
          </a:p>
        </p:txBody>
      </p:sp>
      <p:sp>
        <p:nvSpPr>
          <p:cNvPr id="275471" name="Text Box 15"/>
          <p:cNvSpPr txBox="1">
            <a:spLocks noChangeArrowheads="1"/>
          </p:cNvSpPr>
          <p:nvPr/>
        </p:nvSpPr>
        <p:spPr bwMode="auto">
          <a:xfrm>
            <a:off x="2700338" y="623728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mtClean="0">
                <a:solidFill>
                  <a:srgbClr val="000000"/>
                </a:solidFill>
              </a:rPr>
              <a:t>1000</a:t>
            </a:r>
          </a:p>
        </p:txBody>
      </p:sp>
      <p:sp>
        <p:nvSpPr>
          <p:cNvPr id="275472" name="Text Box 16"/>
          <p:cNvSpPr txBox="1">
            <a:spLocks noChangeArrowheads="1"/>
          </p:cNvSpPr>
          <p:nvPr/>
        </p:nvSpPr>
        <p:spPr bwMode="auto">
          <a:xfrm>
            <a:off x="444500" y="61658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mtClean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75473" name="Text Box 17"/>
          <p:cNvSpPr txBox="1">
            <a:spLocks noChangeArrowheads="1"/>
          </p:cNvSpPr>
          <p:nvPr/>
        </p:nvSpPr>
        <p:spPr bwMode="auto">
          <a:xfrm>
            <a:off x="3851275" y="6237288"/>
            <a:ext cx="1293813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mtClean="0">
                <a:solidFill>
                  <a:srgbClr val="000000"/>
                </a:solidFill>
              </a:rPr>
              <a:t>P</a:t>
            </a:r>
            <a:r>
              <a:rPr lang="en-US" altLang="ja-JP" baseline="-25000" smtClean="0">
                <a:solidFill>
                  <a:srgbClr val="000000"/>
                </a:solidFill>
              </a:rPr>
              <a:t>T</a:t>
            </a:r>
            <a:r>
              <a:rPr lang="en-US" altLang="ja-JP" smtClean="0">
                <a:solidFill>
                  <a:srgbClr val="000000"/>
                </a:solidFill>
              </a:rPr>
              <a:t> (MeV/c)</a:t>
            </a:r>
          </a:p>
        </p:txBody>
      </p:sp>
      <p:sp>
        <p:nvSpPr>
          <p:cNvPr id="275474" name="Line 18"/>
          <p:cNvSpPr>
            <a:spLocks noChangeShapeType="1"/>
          </p:cNvSpPr>
          <p:nvPr/>
        </p:nvSpPr>
        <p:spPr bwMode="auto">
          <a:xfrm>
            <a:off x="2316163" y="522922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mtClean="0">
              <a:solidFill>
                <a:srgbClr val="000000"/>
              </a:solidFill>
            </a:endParaRPr>
          </a:p>
        </p:txBody>
      </p:sp>
      <p:sp>
        <p:nvSpPr>
          <p:cNvPr id="275475" name="Text Box 19"/>
          <p:cNvSpPr txBox="1">
            <a:spLocks noChangeArrowheads="1"/>
          </p:cNvSpPr>
          <p:nvPr/>
        </p:nvSpPr>
        <p:spPr bwMode="auto">
          <a:xfrm>
            <a:off x="2316163" y="5229225"/>
            <a:ext cx="10318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smtClean="0">
                <a:solidFill>
                  <a:srgbClr val="000000"/>
                </a:solidFill>
              </a:rPr>
              <a:t>690MeV/c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smtClean="0">
                <a:solidFill>
                  <a:srgbClr val="000000"/>
                </a:solidFill>
              </a:rPr>
              <a:t>at base</a:t>
            </a:r>
          </a:p>
        </p:txBody>
      </p:sp>
      <p:sp>
        <p:nvSpPr>
          <p:cNvPr id="275476" name="Text Box 20"/>
          <p:cNvSpPr txBox="1">
            <a:spLocks noChangeArrowheads="1"/>
          </p:cNvSpPr>
          <p:nvPr/>
        </p:nvSpPr>
        <p:spPr bwMode="auto">
          <a:xfrm>
            <a:off x="166688" y="4868863"/>
            <a:ext cx="4445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smtClean="0">
                <a:solidFill>
                  <a:srgbClr val="000000"/>
                </a:solidFill>
              </a:rPr>
              <a:t>10</a:t>
            </a:r>
            <a:r>
              <a:rPr lang="en-US" altLang="ja-JP" sz="1400" baseline="30000" smtClean="0">
                <a:solidFill>
                  <a:srgbClr val="000000"/>
                </a:solidFill>
              </a:rPr>
              <a:t>4</a:t>
            </a:r>
            <a:endParaRPr lang="en-US" altLang="ja-JP" sz="1400" smtClean="0">
              <a:solidFill>
                <a:srgbClr val="000000"/>
              </a:solidFill>
            </a:endParaRPr>
          </a:p>
        </p:txBody>
      </p:sp>
      <p:sp>
        <p:nvSpPr>
          <p:cNvPr id="275477" name="Text Box 21"/>
          <p:cNvSpPr txBox="1">
            <a:spLocks noChangeArrowheads="1"/>
          </p:cNvSpPr>
          <p:nvPr/>
        </p:nvSpPr>
        <p:spPr bwMode="auto">
          <a:xfrm>
            <a:off x="179388" y="4132263"/>
            <a:ext cx="4445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smtClean="0">
                <a:solidFill>
                  <a:srgbClr val="000000"/>
                </a:solidFill>
              </a:rPr>
              <a:t>10</a:t>
            </a:r>
            <a:r>
              <a:rPr lang="en-US" altLang="ja-JP" sz="1400" baseline="30000" smtClean="0">
                <a:solidFill>
                  <a:srgbClr val="000000"/>
                </a:solidFill>
              </a:rPr>
              <a:t>7</a:t>
            </a:r>
            <a:endParaRPr lang="en-US" altLang="ja-JP" sz="1400" smtClean="0">
              <a:solidFill>
                <a:srgbClr val="000000"/>
              </a:solidFill>
            </a:endParaRPr>
          </a:p>
        </p:txBody>
      </p:sp>
      <p:sp>
        <p:nvSpPr>
          <p:cNvPr id="275482" name="Line 26"/>
          <p:cNvSpPr>
            <a:spLocks noChangeShapeType="1"/>
          </p:cNvSpPr>
          <p:nvPr/>
        </p:nvSpPr>
        <p:spPr bwMode="auto">
          <a:xfrm>
            <a:off x="6003925" y="1817688"/>
            <a:ext cx="1252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mtClean="0">
              <a:solidFill>
                <a:srgbClr val="000000"/>
              </a:solidFill>
            </a:endParaRPr>
          </a:p>
        </p:txBody>
      </p:sp>
      <p:sp>
        <p:nvSpPr>
          <p:cNvPr id="275483" name="Line 27"/>
          <p:cNvSpPr>
            <a:spLocks noChangeShapeType="1"/>
          </p:cNvSpPr>
          <p:nvPr/>
        </p:nvSpPr>
        <p:spPr bwMode="auto">
          <a:xfrm>
            <a:off x="7256463" y="1819275"/>
            <a:ext cx="1565275" cy="674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mtClean="0">
              <a:solidFill>
                <a:srgbClr val="000000"/>
              </a:solidFill>
            </a:endParaRPr>
          </a:p>
        </p:txBody>
      </p:sp>
      <p:sp>
        <p:nvSpPr>
          <p:cNvPr id="275484" name="Oval 28"/>
          <p:cNvSpPr>
            <a:spLocks noChangeArrowheads="1"/>
          </p:cNvSpPr>
          <p:nvPr/>
        </p:nvSpPr>
        <p:spPr bwMode="auto">
          <a:xfrm>
            <a:off x="7308850" y="1647825"/>
            <a:ext cx="52388" cy="52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mtClean="0">
              <a:solidFill>
                <a:srgbClr val="000000"/>
              </a:solidFill>
            </a:endParaRPr>
          </a:p>
        </p:txBody>
      </p:sp>
      <p:sp>
        <p:nvSpPr>
          <p:cNvPr id="275485" name="Text Box 29"/>
          <p:cNvSpPr txBox="1">
            <a:spLocks noChangeArrowheads="1"/>
          </p:cNvSpPr>
          <p:nvPr/>
        </p:nvSpPr>
        <p:spPr bwMode="auto">
          <a:xfrm>
            <a:off x="6084888" y="1412875"/>
            <a:ext cx="75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mtClean="0">
                <a:solidFill>
                  <a:srgbClr val="000000"/>
                </a:solidFill>
              </a:rPr>
              <a:t>muon</a:t>
            </a:r>
          </a:p>
        </p:txBody>
      </p:sp>
      <p:sp>
        <p:nvSpPr>
          <p:cNvPr id="275486" name="Oval 30"/>
          <p:cNvSpPr>
            <a:spLocks noChangeArrowheads="1"/>
          </p:cNvSpPr>
          <p:nvPr/>
        </p:nvSpPr>
        <p:spPr bwMode="auto">
          <a:xfrm>
            <a:off x="7831138" y="2025650"/>
            <a:ext cx="104775" cy="103188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mtClean="0">
              <a:solidFill>
                <a:srgbClr val="000000"/>
              </a:solidFill>
            </a:endParaRPr>
          </a:p>
        </p:txBody>
      </p:sp>
      <p:sp>
        <p:nvSpPr>
          <p:cNvPr id="275487" name="Text Box 31"/>
          <p:cNvSpPr txBox="1">
            <a:spLocks noChangeArrowheads="1"/>
          </p:cNvSpPr>
          <p:nvPr/>
        </p:nvSpPr>
        <p:spPr bwMode="auto">
          <a:xfrm>
            <a:off x="7416800" y="1341438"/>
            <a:ext cx="755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mtClean="0">
                <a:solidFill>
                  <a:srgbClr val="000000"/>
                </a:solidFill>
              </a:rPr>
              <a:t>quark</a:t>
            </a:r>
          </a:p>
        </p:txBody>
      </p:sp>
      <p:sp>
        <p:nvSpPr>
          <p:cNvPr id="275488" name="Oval 32"/>
          <p:cNvSpPr>
            <a:spLocks noChangeArrowheads="1"/>
          </p:cNvSpPr>
          <p:nvPr/>
        </p:nvSpPr>
        <p:spPr bwMode="auto">
          <a:xfrm>
            <a:off x="6219825" y="1773238"/>
            <a:ext cx="104775" cy="103187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mtClean="0">
              <a:solidFill>
                <a:srgbClr val="000000"/>
              </a:solidFill>
            </a:endParaRPr>
          </a:p>
        </p:txBody>
      </p:sp>
      <p:sp>
        <p:nvSpPr>
          <p:cNvPr id="275493" name="Text Box 37"/>
          <p:cNvSpPr txBox="1">
            <a:spLocks noChangeArrowheads="1"/>
          </p:cNvSpPr>
          <p:nvPr/>
        </p:nvSpPr>
        <p:spPr bwMode="auto">
          <a:xfrm>
            <a:off x="5435600" y="4005263"/>
            <a:ext cx="2952750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smtClean="0">
                <a:solidFill>
                  <a:srgbClr val="000000"/>
                </a:solidFill>
              </a:rPr>
              <a:t>Scattering probability is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smtClean="0">
                <a:solidFill>
                  <a:srgbClr val="000000"/>
                </a:solidFill>
              </a:rPr>
              <a:t>proportional  to the amount of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smtClean="0">
                <a:solidFill>
                  <a:srgbClr val="000000"/>
                </a:solidFill>
              </a:rPr>
              <a:t>material. Pb : 10</a:t>
            </a:r>
            <a:r>
              <a:rPr lang="en-US" altLang="ja-JP" sz="1600" baseline="30000" smtClean="0">
                <a:solidFill>
                  <a:srgbClr val="000000"/>
                </a:solidFill>
              </a:rPr>
              <a:t>-6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smtClean="0">
                <a:solidFill>
                  <a:srgbClr val="000000"/>
                </a:solidFill>
              </a:rPr>
              <a:t>film (emulsion + plastic base) 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smtClean="0">
                <a:solidFill>
                  <a:srgbClr val="000000"/>
                </a:solidFill>
              </a:rPr>
              <a:t>10</a:t>
            </a:r>
            <a:r>
              <a:rPr lang="en-US" altLang="ja-JP" sz="1600" baseline="30000" smtClean="0">
                <a:solidFill>
                  <a:srgbClr val="000000"/>
                </a:solidFill>
              </a:rPr>
              <a:t>-8</a:t>
            </a:r>
            <a:r>
              <a:rPr lang="en-US" altLang="ja-JP" sz="1600" smtClean="0">
                <a:solidFill>
                  <a:srgbClr val="000000"/>
                </a:solidFill>
              </a:rPr>
              <a:t> - 10</a:t>
            </a:r>
            <a:r>
              <a:rPr lang="en-US" altLang="ja-JP" sz="1600" baseline="30000" smtClean="0">
                <a:solidFill>
                  <a:srgbClr val="000000"/>
                </a:solidFill>
              </a:rPr>
              <a:t>-7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z="1600" smtClean="0">
              <a:solidFill>
                <a:srgbClr val="000000"/>
              </a:solidFill>
            </a:endParaRPr>
          </a:p>
        </p:txBody>
      </p:sp>
      <p:sp>
        <p:nvSpPr>
          <p:cNvPr id="275494" name="Rectangle 38"/>
          <p:cNvSpPr>
            <a:spLocks noChangeArrowheads="1"/>
          </p:cNvSpPr>
          <p:nvPr/>
        </p:nvSpPr>
        <p:spPr bwMode="auto">
          <a:xfrm>
            <a:off x="5400675" y="5300663"/>
            <a:ext cx="3419475" cy="76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z="16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smtClean="0">
                <a:solidFill>
                  <a:srgbClr val="000000"/>
                </a:solidFill>
              </a:rPr>
              <a:t>Upper limit : Proposal Value 10</a:t>
            </a:r>
            <a:r>
              <a:rPr lang="en-US" altLang="ja-JP" sz="1600" baseline="30000" smtClean="0">
                <a:solidFill>
                  <a:srgbClr val="000000"/>
                </a:solidFill>
              </a:rPr>
              <a:t>-5</a:t>
            </a:r>
            <a:r>
              <a:rPr lang="en-US" altLang="ja-JP" sz="1600" smtClean="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smtClean="0">
                <a:solidFill>
                  <a:srgbClr val="000000"/>
                </a:solidFill>
              </a:rPr>
              <a:t>(S.A. Akimenko et at al, NIM A423 1986 518)</a:t>
            </a:r>
          </a:p>
        </p:txBody>
      </p:sp>
      <p:sp>
        <p:nvSpPr>
          <p:cNvPr id="275500" name="Rectangle 33"/>
          <p:cNvSpPr>
            <a:spLocks noChangeArrowheads="1"/>
          </p:cNvSpPr>
          <p:nvPr/>
        </p:nvSpPr>
        <p:spPr bwMode="auto">
          <a:xfrm>
            <a:off x="1417638" y="3070225"/>
            <a:ext cx="1641475" cy="285750"/>
          </a:xfrm>
          <a:prstGeom prst="rect">
            <a:avLst/>
          </a:pr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ja-JP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5496" name="Rectangle 33"/>
          <p:cNvSpPr>
            <a:spLocks noChangeArrowheads="1"/>
          </p:cNvSpPr>
          <p:nvPr/>
        </p:nvSpPr>
        <p:spPr bwMode="auto">
          <a:xfrm>
            <a:off x="755650" y="3070225"/>
            <a:ext cx="164147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ja-JP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5497" name="Rectangle 34"/>
          <p:cNvSpPr>
            <a:spLocks noChangeArrowheads="1"/>
          </p:cNvSpPr>
          <p:nvPr/>
        </p:nvSpPr>
        <p:spPr bwMode="auto">
          <a:xfrm>
            <a:off x="3005138" y="3071813"/>
            <a:ext cx="1279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ja-JP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5498" name="Rectangle 35"/>
          <p:cNvSpPr>
            <a:spLocks noChangeArrowheads="1"/>
          </p:cNvSpPr>
          <p:nvPr/>
        </p:nvSpPr>
        <p:spPr bwMode="auto">
          <a:xfrm>
            <a:off x="2400300" y="3070225"/>
            <a:ext cx="115888" cy="285750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ja-JP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5499" name="Rectangle 36"/>
          <p:cNvSpPr>
            <a:spLocks noChangeArrowheads="1"/>
          </p:cNvSpPr>
          <p:nvPr/>
        </p:nvSpPr>
        <p:spPr bwMode="auto">
          <a:xfrm>
            <a:off x="2890838" y="3071813"/>
            <a:ext cx="119062" cy="285750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ja-JP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5502" name="Line 46"/>
          <p:cNvSpPr>
            <a:spLocks noChangeShapeType="1"/>
          </p:cNvSpPr>
          <p:nvPr/>
        </p:nvSpPr>
        <p:spPr bwMode="auto">
          <a:xfrm>
            <a:off x="6011863" y="1844675"/>
            <a:ext cx="1800225" cy="72072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mtClean="0">
              <a:solidFill>
                <a:srgbClr val="000000"/>
              </a:solidFill>
            </a:endParaRPr>
          </a:p>
        </p:txBody>
      </p:sp>
      <p:sp>
        <p:nvSpPr>
          <p:cNvPr id="275503" name="Line 47"/>
          <p:cNvSpPr>
            <a:spLocks noChangeShapeType="1"/>
          </p:cNvSpPr>
          <p:nvPr/>
        </p:nvSpPr>
        <p:spPr bwMode="auto">
          <a:xfrm>
            <a:off x="6011863" y="1844675"/>
            <a:ext cx="1512887" cy="1081088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mtClean="0">
              <a:solidFill>
                <a:srgbClr val="000000"/>
              </a:solidFill>
            </a:endParaRPr>
          </a:p>
        </p:txBody>
      </p:sp>
      <p:sp>
        <p:nvSpPr>
          <p:cNvPr id="275504" name="AutoShape 48"/>
          <p:cNvSpPr>
            <a:spLocks/>
          </p:cNvSpPr>
          <p:nvPr/>
        </p:nvSpPr>
        <p:spPr bwMode="auto">
          <a:xfrm rot="-5400000">
            <a:off x="2664619" y="2528094"/>
            <a:ext cx="71438" cy="431800"/>
          </a:xfrm>
          <a:prstGeom prst="leftBrace">
            <a:avLst>
              <a:gd name="adj1" fmla="val 5037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mtClean="0">
              <a:solidFill>
                <a:srgbClr val="000000"/>
              </a:solidFill>
            </a:endParaRPr>
          </a:p>
        </p:txBody>
      </p:sp>
      <p:sp>
        <p:nvSpPr>
          <p:cNvPr id="275505" name="Text Box 49"/>
          <p:cNvSpPr txBox="1">
            <a:spLocks noChangeArrowheads="1"/>
          </p:cNvSpPr>
          <p:nvPr/>
        </p:nvSpPr>
        <p:spPr bwMode="auto">
          <a:xfrm>
            <a:off x="-55563" y="1220788"/>
            <a:ext cx="612776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smtClean="0">
                <a:solidFill>
                  <a:srgbClr val="000000"/>
                </a:solidFill>
              </a:rPr>
              <a:t>Prob</a:t>
            </a:r>
          </a:p>
        </p:txBody>
      </p:sp>
      <p:graphicFrame>
        <p:nvGraphicFramePr>
          <p:cNvPr id="275565" name="Group 109"/>
          <p:cNvGraphicFramePr>
            <a:graphicFrameLocks noGrp="1"/>
          </p:cNvGraphicFramePr>
          <p:nvPr>
            <p:ph idx="1"/>
          </p:nvPr>
        </p:nvGraphicFramePr>
        <p:xfrm>
          <a:off x="5508625" y="3160713"/>
          <a:ext cx="2665413" cy="630238"/>
        </p:xfrm>
        <a:graphic>
          <a:graphicData uri="http://schemas.openxmlformats.org/drawingml/2006/table">
            <a:tbl>
              <a:tblPr/>
              <a:tblGrid>
                <a:gridCol w="1800225"/>
                <a:gridCol w="865188"/>
              </a:tblGrid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Kink Angle (mrad)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245±5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Decay Pt (Mev/c)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690±50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370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850900"/>
          </a:xfrm>
        </p:spPr>
        <p:txBody>
          <a:bodyPr/>
          <a:lstStyle/>
          <a:p>
            <a:r>
              <a:rPr lang="en-US" altLang="ja-JP" sz="3600" dirty="0" smtClean="0">
                <a:latin typeface="Symbol" pitchFamily="18" charset="2"/>
              </a:rPr>
              <a:t>n</a:t>
            </a:r>
            <a:r>
              <a:rPr lang="en-US" altLang="ja-JP" sz="3600" baseline="-25000" dirty="0" smtClean="0"/>
              <a:t>e</a:t>
            </a:r>
            <a:r>
              <a:rPr lang="en-US" altLang="ja-JP" sz="3600" dirty="0" smtClean="0"/>
              <a:t> detection in ECC </a:t>
            </a:r>
            <a:endParaRPr lang="en-US" altLang="ja-JP" sz="3600" dirty="0"/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1475656" y="4535829"/>
            <a:ext cx="6769372" cy="227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altLang="ja-JP" dirty="0">
                <a:solidFill>
                  <a:prstClr val="black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Primary electron track observed as an isolated track, 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  not </a:t>
            </a:r>
            <a:r>
              <a:rPr lang="en-US" altLang="ja-JP" dirty="0" smtClean="0">
                <a:solidFill>
                  <a:srgbClr val="FF0000"/>
                </a:solidFill>
              </a:rPr>
              <a:t>as a pair </a:t>
            </a:r>
            <a:r>
              <a:rPr lang="en-US" altLang="ja-JP" dirty="0">
                <a:solidFill>
                  <a:srgbClr val="FF0000"/>
                </a:solidFill>
              </a:rPr>
              <a:t>tracks</a:t>
            </a:r>
          </a:p>
          <a:p>
            <a:pPr>
              <a:buFont typeface="Symbol" pitchFamily="18" charset="2"/>
              <a:buChar char=" "/>
            </a:pPr>
            <a:r>
              <a:rPr lang="en-US" altLang="ja-JP" sz="1400" dirty="0">
                <a:solidFill>
                  <a:prstClr val="black"/>
                </a:solidFill>
                <a:latin typeface="Symbol" pitchFamily="18" charset="2"/>
              </a:rPr>
              <a:t> </a:t>
            </a:r>
            <a:r>
              <a:rPr lang="en-US" altLang="ja-JP" sz="1400" dirty="0">
                <a:solidFill>
                  <a:prstClr val="black"/>
                </a:solidFill>
              </a:rPr>
              <a:t>fine position resolution of nuclear emulsion and fine segmentation (track reconstruction </a:t>
            </a:r>
          </a:p>
          <a:p>
            <a:pPr>
              <a:buFont typeface="Symbol" pitchFamily="18" charset="2"/>
              <a:buChar char=" "/>
            </a:pPr>
            <a:r>
              <a:rPr lang="en-US" altLang="ja-JP" sz="1400" dirty="0">
                <a:solidFill>
                  <a:prstClr val="black"/>
                </a:solidFill>
              </a:rPr>
              <a:t> each 1mm lead plate (0.18X</a:t>
            </a:r>
            <a:r>
              <a:rPr lang="en-US" altLang="ja-JP" sz="1400" baseline="-20000" dirty="0">
                <a:solidFill>
                  <a:prstClr val="black"/>
                </a:solidFill>
              </a:rPr>
              <a:t>0</a:t>
            </a:r>
            <a:r>
              <a:rPr lang="en-US" altLang="ja-JP" sz="1400" dirty="0">
                <a:solidFill>
                  <a:prstClr val="black"/>
                </a:solidFill>
              </a:rPr>
              <a:t>)) in ECC</a:t>
            </a:r>
          </a:p>
          <a:p>
            <a:pPr>
              <a:buFont typeface="Symbol" pitchFamily="18" charset="2"/>
              <a:buChar char=" "/>
            </a:pPr>
            <a:r>
              <a:rPr lang="en-US" altLang="ja-JP" sz="1400" dirty="0">
                <a:solidFill>
                  <a:prstClr val="black"/>
                </a:solidFill>
                <a:latin typeface="Symbol" pitchFamily="18" charset="2"/>
              </a:rPr>
              <a:t> -&gt;  </a:t>
            </a:r>
            <a:r>
              <a:rPr lang="en-US" altLang="ja-JP" sz="1400" dirty="0">
                <a:solidFill>
                  <a:prstClr val="black"/>
                </a:solidFill>
              </a:rPr>
              <a:t>separate electron from </a:t>
            </a:r>
            <a:r>
              <a:rPr lang="en-US" altLang="ja-JP" sz="1400" dirty="0">
                <a:solidFill>
                  <a:prstClr val="black"/>
                </a:solidFill>
                <a:latin typeface="Symbol" pitchFamily="18" charset="2"/>
              </a:rPr>
              <a:t>g-&gt;</a:t>
            </a:r>
            <a:r>
              <a:rPr lang="en-US" altLang="ja-JP" sz="1400" dirty="0" err="1">
                <a:solidFill>
                  <a:prstClr val="black"/>
                </a:solidFill>
              </a:rPr>
              <a:t>e+e</a:t>
            </a:r>
            <a:r>
              <a:rPr lang="en-US" altLang="ja-JP" sz="1400" dirty="0">
                <a:solidFill>
                  <a:prstClr val="black"/>
                </a:solidFill>
              </a:rPr>
              <a:t>-</a:t>
            </a:r>
          </a:p>
          <a:p>
            <a:pPr>
              <a:buFont typeface="Symbol" pitchFamily="18" charset="2"/>
              <a:buChar char=" "/>
            </a:pPr>
            <a:endParaRPr lang="en-US" altLang="ja-JP" sz="1600" dirty="0">
              <a:solidFill>
                <a:prstClr val="black"/>
              </a:solidFill>
              <a:latin typeface="Symbol" pitchFamily="18" charset="2"/>
            </a:endParaRPr>
          </a:p>
          <a:p>
            <a:pPr>
              <a:buFontTx/>
              <a:buChar char="•"/>
            </a:pPr>
            <a:r>
              <a:rPr lang="en-US" altLang="ja-JP" sz="2000" dirty="0">
                <a:solidFill>
                  <a:prstClr val="black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Electromagnetic shower developed in ECC</a:t>
            </a:r>
            <a:endParaRPr lang="en-US" altLang="ja-JP" sz="1400" dirty="0">
              <a:solidFill>
                <a:prstClr val="black"/>
              </a:solidFill>
            </a:endParaRPr>
          </a:p>
          <a:p>
            <a:r>
              <a:rPr lang="en-US" altLang="ja-JP" sz="1400" dirty="0">
                <a:solidFill>
                  <a:prstClr val="black"/>
                </a:solidFill>
                <a:latin typeface="Symbol" pitchFamily="18" charset="2"/>
              </a:rPr>
              <a:t>  -&gt;</a:t>
            </a:r>
            <a:r>
              <a:rPr lang="en-US" altLang="ja-JP" sz="1400" dirty="0">
                <a:solidFill>
                  <a:prstClr val="black"/>
                </a:solidFill>
              </a:rPr>
              <a:t>  separate electron from pion</a:t>
            </a:r>
          </a:p>
        </p:txBody>
      </p:sp>
      <p:grpSp>
        <p:nvGrpSpPr>
          <p:cNvPr id="49325" name="Group 173"/>
          <p:cNvGrpSpPr>
            <a:grpSpLocks/>
          </p:cNvGrpSpPr>
          <p:nvPr/>
        </p:nvGrpSpPr>
        <p:grpSpPr bwMode="auto">
          <a:xfrm>
            <a:off x="2700338" y="908050"/>
            <a:ext cx="6048375" cy="3359150"/>
            <a:chOff x="1701" y="572"/>
            <a:chExt cx="3810" cy="2116"/>
          </a:xfrm>
        </p:grpSpPr>
        <p:pic>
          <p:nvPicPr>
            <p:cNvPr id="49267" name="Picture 115" descr="vtx_x"/>
            <p:cNvPicPr>
              <a:picLocks noChangeAspect="1" noChangeArrowheads="1"/>
            </p:cNvPicPr>
            <p:nvPr/>
          </p:nvPicPr>
          <p:blipFill>
            <a:blip r:embed="rId4" cstate="print">
              <a:lum bright="1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735" b="25784"/>
            <a:stretch>
              <a:fillRect/>
            </a:stretch>
          </p:blipFill>
          <p:spPr bwMode="auto">
            <a:xfrm>
              <a:off x="1882" y="572"/>
              <a:ext cx="3629" cy="2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268" name="Line 116"/>
            <p:cNvSpPr>
              <a:spLocks noChangeAspect="1" noChangeShapeType="1"/>
            </p:cNvSpPr>
            <p:nvPr/>
          </p:nvSpPr>
          <p:spPr bwMode="auto">
            <a:xfrm flipV="1">
              <a:off x="2925" y="1407"/>
              <a:ext cx="136" cy="41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49269" name="Line 117"/>
            <p:cNvSpPr>
              <a:spLocks noChangeAspect="1" noChangeShapeType="1"/>
            </p:cNvSpPr>
            <p:nvPr/>
          </p:nvSpPr>
          <p:spPr bwMode="auto">
            <a:xfrm flipV="1">
              <a:off x="3776" y="1159"/>
              <a:ext cx="136" cy="41"/>
            </a:xfrm>
            <a:prstGeom prst="line">
              <a:avLst/>
            </a:prstGeom>
            <a:noFill/>
            <a:ln w="19050">
              <a:solidFill>
                <a:srgbClr val="00CC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49270" name="Line 118"/>
            <p:cNvSpPr>
              <a:spLocks noChangeAspect="1" noChangeShapeType="1"/>
            </p:cNvSpPr>
            <p:nvPr/>
          </p:nvSpPr>
          <p:spPr bwMode="auto">
            <a:xfrm flipV="1">
              <a:off x="4065" y="1076"/>
              <a:ext cx="136" cy="41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grpSp>
          <p:nvGrpSpPr>
            <p:cNvPr id="49302" name="Group 150"/>
            <p:cNvGrpSpPr>
              <a:grpSpLocks/>
            </p:cNvGrpSpPr>
            <p:nvPr/>
          </p:nvGrpSpPr>
          <p:grpSpPr bwMode="auto">
            <a:xfrm>
              <a:off x="2230" y="1616"/>
              <a:ext cx="97" cy="76"/>
              <a:chOff x="1701" y="1262"/>
              <a:chExt cx="97" cy="76"/>
            </a:xfrm>
          </p:grpSpPr>
          <p:sp>
            <p:nvSpPr>
              <p:cNvPr id="49289" name="Line 137"/>
              <p:cNvSpPr>
                <a:spLocks noChangeShapeType="1"/>
              </p:cNvSpPr>
              <p:nvPr/>
            </p:nvSpPr>
            <p:spPr bwMode="auto">
              <a:xfrm flipV="1">
                <a:off x="1701" y="1262"/>
                <a:ext cx="90" cy="26"/>
              </a:xfrm>
              <a:prstGeom prst="line">
                <a:avLst/>
              </a:prstGeom>
              <a:noFill/>
              <a:ln w="15875">
                <a:solidFill>
                  <a:srgbClr val="CC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291" name="Line 139"/>
              <p:cNvSpPr>
                <a:spLocks noChangeShapeType="1"/>
              </p:cNvSpPr>
              <p:nvPr/>
            </p:nvSpPr>
            <p:spPr bwMode="auto">
              <a:xfrm>
                <a:off x="1705" y="1289"/>
                <a:ext cx="93" cy="0"/>
              </a:xfrm>
              <a:prstGeom prst="line">
                <a:avLst/>
              </a:prstGeom>
              <a:noFill/>
              <a:ln w="15875">
                <a:solidFill>
                  <a:srgbClr val="CC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292" name="Line 140"/>
              <p:cNvSpPr>
                <a:spLocks noChangeShapeType="1"/>
              </p:cNvSpPr>
              <p:nvPr/>
            </p:nvSpPr>
            <p:spPr bwMode="auto">
              <a:xfrm>
                <a:off x="1701" y="1286"/>
                <a:ext cx="95" cy="52"/>
              </a:xfrm>
              <a:prstGeom prst="line">
                <a:avLst/>
              </a:prstGeom>
              <a:noFill/>
              <a:ln w="15875">
                <a:solidFill>
                  <a:srgbClr val="CC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9309" name="Line 157"/>
            <p:cNvSpPr>
              <a:spLocks noChangeShapeType="1"/>
            </p:cNvSpPr>
            <p:nvPr/>
          </p:nvSpPr>
          <p:spPr bwMode="auto">
            <a:xfrm>
              <a:off x="2378" y="1648"/>
              <a:ext cx="136" cy="4"/>
            </a:xfrm>
            <a:prstGeom prst="line">
              <a:avLst/>
            </a:prstGeom>
            <a:noFill/>
            <a:ln w="19050">
              <a:solidFill>
                <a:srgbClr val="CC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49273" name="Oval 121"/>
            <p:cNvSpPr>
              <a:spLocks noChangeArrowheads="1"/>
            </p:cNvSpPr>
            <p:nvPr/>
          </p:nvSpPr>
          <p:spPr bwMode="auto">
            <a:xfrm>
              <a:off x="2472" y="1594"/>
              <a:ext cx="136" cy="136"/>
            </a:xfrm>
            <a:prstGeom prst="ellips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ja-JP" altLang="ja-JP">
                <a:solidFill>
                  <a:srgbClr val="FF0000"/>
                </a:solidFill>
              </a:endParaRPr>
            </a:p>
          </p:txBody>
        </p:sp>
        <p:sp>
          <p:nvSpPr>
            <p:cNvPr id="49285" name="Text Box 133"/>
            <p:cNvSpPr txBox="1">
              <a:spLocks noChangeArrowheads="1"/>
            </p:cNvSpPr>
            <p:nvPr/>
          </p:nvSpPr>
          <p:spPr bwMode="auto">
            <a:xfrm>
              <a:off x="3606" y="1888"/>
              <a:ext cx="182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000">
                  <a:solidFill>
                    <a:prstClr val="white"/>
                  </a:solidFill>
                </a:rPr>
                <a:t>Electromagnetic shower</a:t>
              </a:r>
            </a:p>
          </p:txBody>
        </p:sp>
        <p:sp>
          <p:nvSpPr>
            <p:cNvPr id="49311" name="Text Box 159"/>
            <p:cNvSpPr txBox="1">
              <a:spLocks noChangeArrowheads="1"/>
            </p:cNvSpPr>
            <p:nvPr/>
          </p:nvSpPr>
          <p:spPr bwMode="auto">
            <a:xfrm>
              <a:off x="3152" y="1026"/>
              <a:ext cx="51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600">
                  <a:solidFill>
                    <a:prstClr val="white"/>
                  </a:solidFill>
                </a:rPr>
                <a:t>hadron</a:t>
              </a:r>
            </a:p>
          </p:txBody>
        </p:sp>
        <p:sp>
          <p:nvSpPr>
            <p:cNvPr id="49312" name="Text Box 160"/>
            <p:cNvSpPr txBox="1">
              <a:spLocks noChangeArrowheads="1"/>
            </p:cNvSpPr>
            <p:nvPr/>
          </p:nvSpPr>
          <p:spPr bwMode="auto">
            <a:xfrm>
              <a:off x="2200" y="1842"/>
              <a:ext cx="51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600">
                  <a:solidFill>
                    <a:prstClr val="white"/>
                  </a:solidFill>
                </a:rPr>
                <a:t>hadron</a:t>
              </a:r>
            </a:p>
          </p:txBody>
        </p:sp>
        <p:sp>
          <p:nvSpPr>
            <p:cNvPr id="49313" name="Text Box 161"/>
            <p:cNvSpPr txBox="1">
              <a:spLocks noChangeArrowheads="1"/>
            </p:cNvSpPr>
            <p:nvPr/>
          </p:nvSpPr>
          <p:spPr bwMode="auto">
            <a:xfrm>
              <a:off x="2699" y="1752"/>
              <a:ext cx="51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400" b="1">
                  <a:solidFill>
                    <a:prstClr val="white"/>
                  </a:solidFill>
                  <a:latin typeface="Symbol" pitchFamily="18" charset="2"/>
                </a:rPr>
                <a:t>g</a:t>
              </a:r>
              <a:r>
                <a:rPr lang="en-US" altLang="ja-JP" sz="1400">
                  <a:solidFill>
                    <a:prstClr val="white"/>
                  </a:solidFill>
                  <a:latin typeface="Symbol" pitchFamily="18" charset="2"/>
                </a:rPr>
                <a:t>-&gt;</a:t>
              </a:r>
              <a:r>
                <a:rPr lang="en-US" altLang="ja-JP" sz="1400">
                  <a:solidFill>
                    <a:prstClr val="white"/>
                  </a:solidFill>
                </a:rPr>
                <a:t>e+e-</a:t>
              </a:r>
            </a:p>
          </p:txBody>
        </p:sp>
        <p:sp>
          <p:nvSpPr>
            <p:cNvPr id="49314" name="Text Box 162"/>
            <p:cNvSpPr txBox="1">
              <a:spLocks noChangeArrowheads="1"/>
            </p:cNvSpPr>
            <p:nvPr/>
          </p:nvSpPr>
          <p:spPr bwMode="auto">
            <a:xfrm>
              <a:off x="3198" y="1434"/>
              <a:ext cx="57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600">
                  <a:solidFill>
                    <a:prstClr val="white"/>
                  </a:solidFill>
                </a:rPr>
                <a:t>electron</a:t>
              </a:r>
            </a:p>
          </p:txBody>
        </p:sp>
        <p:sp>
          <p:nvSpPr>
            <p:cNvPr id="49317" name="Line 165"/>
            <p:cNvSpPr>
              <a:spLocks noChangeShapeType="1"/>
            </p:cNvSpPr>
            <p:nvPr/>
          </p:nvSpPr>
          <p:spPr bwMode="auto">
            <a:xfrm>
              <a:off x="2245" y="2523"/>
              <a:ext cx="3266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49318" name="Text Box 166"/>
            <p:cNvSpPr txBox="1">
              <a:spLocks noChangeArrowheads="1"/>
            </p:cNvSpPr>
            <p:nvPr/>
          </p:nvSpPr>
          <p:spPr bwMode="auto">
            <a:xfrm>
              <a:off x="3560" y="2387"/>
              <a:ext cx="475" cy="241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prstClr val="black"/>
                  </a:solidFill>
                </a:rPr>
                <a:t>4.1X</a:t>
              </a:r>
              <a:r>
                <a:rPr lang="en-US" altLang="ja-JP" baseline="-22000">
                  <a:solidFill>
                    <a:prstClr val="black"/>
                  </a:solidFill>
                </a:rPr>
                <a:t>0</a:t>
              </a:r>
            </a:p>
          </p:txBody>
        </p:sp>
        <p:grpSp>
          <p:nvGrpSpPr>
            <p:cNvPr id="49320" name="Group 168"/>
            <p:cNvGrpSpPr>
              <a:grpSpLocks/>
            </p:cNvGrpSpPr>
            <p:nvPr/>
          </p:nvGrpSpPr>
          <p:grpSpPr bwMode="auto">
            <a:xfrm>
              <a:off x="1701" y="1419"/>
              <a:ext cx="499" cy="231"/>
              <a:chOff x="1020" y="1434"/>
              <a:chExt cx="499" cy="231"/>
            </a:xfrm>
          </p:grpSpPr>
          <p:sp>
            <p:nvSpPr>
              <p:cNvPr id="49315" name="Line 163"/>
              <p:cNvSpPr>
                <a:spLocks noChangeShapeType="1"/>
              </p:cNvSpPr>
              <p:nvPr/>
            </p:nvSpPr>
            <p:spPr bwMode="auto">
              <a:xfrm>
                <a:off x="1020" y="1661"/>
                <a:ext cx="499" cy="0"/>
              </a:xfrm>
              <a:prstGeom prst="line">
                <a:avLst/>
              </a:prstGeom>
              <a:noFill/>
              <a:ln w="19050">
                <a:solidFill>
                  <a:srgbClr val="00CCFF"/>
                </a:solidFill>
                <a:prstDash val="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316" name="Text Box 164"/>
              <p:cNvSpPr txBox="1">
                <a:spLocks noChangeArrowheads="1"/>
              </p:cNvSpPr>
              <p:nvPr/>
            </p:nvSpPr>
            <p:spPr bwMode="auto">
              <a:xfrm>
                <a:off x="1202" y="1434"/>
                <a:ext cx="24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ja-JP">
                    <a:solidFill>
                      <a:srgbClr val="00CCFF"/>
                    </a:solidFill>
                    <a:latin typeface="Symbol" pitchFamily="18" charset="2"/>
                  </a:rPr>
                  <a:t>n</a:t>
                </a:r>
                <a:r>
                  <a:rPr lang="en-US" altLang="ja-JP" baseline="-22000">
                    <a:solidFill>
                      <a:srgbClr val="00CCFF"/>
                    </a:solidFill>
                  </a:rPr>
                  <a:t>e</a:t>
                </a:r>
              </a:p>
            </p:txBody>
          </p:sp>
        </p:grpSp>
      </p:grpSp>
      <p:grpSp>
        <p:nvGrpSpPr>
          <p:cNvPr id="49324" name="Group 172"/>
          <p:cNvGrpSpPr>
            <a:grpSpLocks/>
          </p:cNvGrpSpPr>
          <p:nvPr/>
        </p:nvGrpSpPr>
        <p:grpSpPr bwMode="auto">
          <a:xfrm>
            <a:off x="395288" y="2565400"/>
            <a:ext cx="2198687" cy="1871663"/>
            <a:chOff x="340" y="1389"/>
            <a:chExt cx="1385" cy="1179"/>
          </a:xfrm>
          <a:solidFill>
            <a:schemeClr val="bg1"/>
          </a:solidFill>
        </p:grpSpPr>
        <p:sp>
          <p:nvSpPr>
            <p:cNvPr id="49163" name="Rectangle 11"/>
            <p:cNvSpPr>
              <a:spLocks noChangeAspect="1" noChangeArrowheads="1"/>
            </p:cNvSpPr>
            <p:nvPr/>
          </p:nvSpPr>
          <p:spPr bwMode="auto">
            <a:xfrm>
              <a:off x="340" y="1389"/>
              <a:ext cx="1385" cy="1179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pic>
          <p:nvPicPr>
            <p:cNvPr id="49164" name="Picture 12" descr="e-grain_1"/>
            <p:cNvPicPr preferRelativeResize="0">
              <a:picLocks noChangeAspect="1" noChangeArrowheads="1"/>
            </p:cNvPicPr>
            <p:nvPr/>
          </p:nvPicPr>
          <p:blipFill>
            <a:blip r:embed="rId5" cstate="print">
              <a:lum bright="6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95" r="11705" b="15993"/>
            <a:stretch>
              <a:fillRect/>
            </a:stretch>
          </p:blipFill>
          <p:spPr bwMode="auto">
            <a:xfrm>
              <a:off x="476" y="1983"/>
              <a:ext cx="378" cy="37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</p:pic>
        <p:graphicFrame>
          <p:nvGraphicFramePr>
            <p:cNvPr id="49165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87926854"/>
                </p:ext>
              </p:extLst>
            </p:nvPr>
          </p:nvGraphicFramePr>
          <p:xfrm>
            <a:off x="1198" y="2067"/>
            <a:ext cx="367" cy="3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4" name="ビットマップ イメージ" r:id="rId6" imgW="1666667" imgH="1571844" progId="PBrush">
                    <p:embed/>
                  </p:oleObj>
                </mc:Choice>
                <mc:Fallback>
                  <p:oleObj name="ビットマップ イメージ" r:id="rId6" imgW="1666667" imgH="1571844" progId="PBrush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lum contrast="34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9288" t="9848" r="21815" b="11452"/>
                        <a:stretch>
                          <a:fillRect/>
                        </a:stretch>
                      </p:blipFill>
                      <p:spPr bwMode="auto">
                        <a:xfrm>
                          <a:off x="1198" y="2067"/>
                          <a:ext cx="367" cy="365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166" name="Text Box 14"/>
            <p:cNvSpPr txBox="1">
              <a:spLocks noChangeAspect="1" noChangeArrowheads="1"/>
            </p:cNvSpPr>
            <p:nvPr/>
          </p:nvSpPr>
          <p:spPr bwMode="auto">
            <a:xfrm>
              <a:off x="523" y="1750"/>
              <a:ext cx="317" cy="18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>
                <a:spcBef>
                  <a:spcPct val="50000"/>
                </a:spcBef>
              </a:pPr>
              <a:r>
                <a:rPr lang="en-US" altLang="ja-JP" sz="1400" dirty="0">
                  <a:solidFill>
                    <a:srgbClr val="1F497D"/>
                  </a:solidFill>
                  <a:cs typeface="Arial" pitchFamily="34" charset="0"/>
                </a:rPr>
                <a:t>electron</a:t>
              </a:r>
            </a:p>
          </p:txBody>
        </p:sp>
        <p:sp>
          <p:nvSpPr>
            <p:cNvPr id="49167" name="Text Box 15"/>
            <p:cNvSpPr txBox="1">
              <a:spLocks noChangeAspect="1" noChangeArrowheads="1"/>
            </p:cNvSpPr>
            <p:nvPr/>
          </p:nvSpPr>
          <p:spPr bwMode="auto">
            <a:xfrm>
              <a:off x="1128" y="1842"/>
              <a:ext cx="449" cy="18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>
                <a:spcBef>
                  <a:spcPct val="50000"/>
                </a:spcBef>
              </a:pPr>
              <a:r>
                <a:rPr lang="en-US" altLang="ja-JP" sz="1400" dirty="0" smtClean="0">
                  <a:solidFill>
                    <a:srgbClr val="1F497D"/>
                  </a:solidFill>
                  <a:latin typeface="Symbol" pitchFamily="18" charset="2"/>
                  <a:cs typeface="Arial" pitchFamily="34" charset="0"/>
                </a:rPr>
                <a:t>g </a:t>
              </a:r>
              <a:r>
                <a:rPr lang="en-US" altLang="ja-JP" sz="1400" dirty="0" smtClean="0">
                  <a:solidFill>
                    <a:srgbClr val="1F497D"/>
                  </a:solidFill>
                  <a:latin typeface="Symbol" pitchFamily="18" charset="2"/>
                  <a:cs typeface="Arial" pitchFamily="34" charset="0"/>
                  <a:sym typeface="Wingdings" pitchFamily="2" charset="2"/>
                </a:rPr>
                <a:t></a:t>
              </a:r>
              <a:r>
                <a:rPr lang="en-US" altLang="ja-JP" sz="1400" dirty="0" smtClean="0">
                  <a:solidFill>
                    <a:srgbClr val="1F497D"/>
                  </a:solidFill>
                  <a:cs typeface="Arial" pitchFamily="34" charset="0"/>
                </a:rPr>
                <a:t>e</a:t>
              </a:r>
              <a:r>
                <a:rPr lang="en-US" altLang="ja-JP" sz="1400" baseline="18000" dirty="0" smtClean="0">
                  <a:solidFill>
                    <a:srgbClr val="1F497D"/>
                  </a:solidFill>
                  <a:cs typeface="Arial" pitchFamily="34" charset="0"/>
                </a:rPr>
                <a:t>+ </a:t>
              </a:r>
              <a:r>
                <a:rPr lang="en-US" altLang="ja-JP" sz="1400" dirty="0" smtClean="0">
                  <a:solidFill>
                    <a:srgbClr val="1F497D"/>
                  </a:solidFill>
                  <a:cs typeface="Arial" pitchFamily="34" charset="0"/>
                </a:rPr>
                <a:t>e</a:t>
              </a:r>
              <a:r>
                <a:rPr lang="en-US" altLang="ja-JP" sz="1400" baseline="18000" dirty="0" smtClean="0">
                  <a:solidFill>
                    <a:srgbClr val="1F497D"/>
                  </a:solidFill>
                  <a:cs typeface="Arial" pitchFamily="34" charset="0"/>
                </a:rPr>
                <a:t>-</a:t>
              </a:r>
              <a:endParaRPr lang="en-US" altLang="ja-JP" sz="1400" baseline="18000" dirty="0">
                <a:solidFill>
                  <a:srgbClr val="1F497D"/>
                </a:solidFill>
                <a:cs typeface="Arial" pitchFamily="34" charset="0"/>
              </a:endParaRPr>
            </a:p>
          </p:txBody>
        </p:sp>
        <p:grpSp>
          <p:nvGrpSpPr>
            <p:cNvPr id="49323" name="Group 171"/>
            <p:cNvGrpSpPr>
              <a:grpSpLocks/>
            </p:cNvGrpSpPr>
            <p:nvPr/>
          </p:nvGrpSpPr>
          <p:grpSpPr bwMode="auto">
            <a:xfrm>
              <a:off x="431" y="2296"/>
              <a:ext cx="326" cy="181"/>
              <a:chOff x="528" y="2880"/>
              <a:chExt cx="326" cy="181"/>
            </a:xfrm>
            <a:grpFill/>
          </p:grpSpPr>
          <p:sp>
            <p:nvSpPr>
              <p:cNvPr id="49169" name="Text Box 17"/>
              <p:cNvSpPr txBox="1">
                <a:spLocks noChangeAspect="1" noChangeArrowheads="1"/>
              </p:cNvSpPr>
              <p:nvPr/>
            </p:nvSpPr>
            <p:spPr bwMode="auto">
              <a:xfrm>
                <a:off x="528" y="2906"/>
                <a:ext cx="326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ja-JP" sz="1200" dirty="0">
                    <a:solidFill>
                      <a:prstClr val="black"/>
                    </a:solidFill>
                    <a:latin typeface="Times New Roman" pitchFamily="18" charset="0"/>
                  </a:rPr>
                  <a:t>1</a:t>
                </a:r>
                <a:r>
                  <a:rPr lang="en-US" altLang="ja-JP" sz="1200" dirty="0">
                    <a:solidFill>
                      <a:prstClr val="black"/>
                    </a:solidFill>
                    <a:latin typeface="Symbol" pitchFamily="18" charset="2"/>
                  </a:rPr>
                  <a:t>m</a:t>
                </a:r>
                <a:r>
                  <a:rPr lang="en-US" altLang="ja-JP" sz="1200" dirty="0">
                    <a:solidFill>
                      <a:prstClr val="black"/>
                    </a:solidFill>
                    <a:latin typeface="Times New Roman" pitchFamily="18" charset="0"/>
                  </a:rPr>
                  <a:t>m</a:t>
                </a:r>
              </a:p>
            </p:txBody>
          </p:sp>
          <p:sp>
            <p:nvSpPr>
              <p:cNvPr id="49170" name="Line 18"/>
              <p:cNvSpPr>
                <a:spLocks noChangeAspect="1" noChangeShapeType="1"/>
              </p:cNvSpPr>
              <p:nvPr/>
            </p:nvSpPr>
            <p:spPr bwMode="auto">
              <a:xfrm>
                <a:off x="664" y="2880"/>
                <a:ext cx="59" cy="0"/>
              </a:xfrm>
              <a:prstGeom prst="line">
                <a:avLst/>
              </a:prstGeom>
              <a:grpFill/>
              <a:ln w="158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endParaRPr lang="ja-JP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9322" name="Text Box 170"/>
            <p:cNvSpPr txBox="1">
              <a:spLocks noChangeArrowheads="1"/>
            </p:cNvSpPr>
            <p:nvPr/>
          </p:nvSpPr>
          <p:spPr bwMode="auto">
            <a:xfrm>
              <a:off x="385" y="1418"/>
              <a:ext cx="1270" cy="28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ja-JP" sz="1200">
                  <a:solidFill>
                    <a:prstClr val="black"/>
                  </a:solidFill>
                </a:rPr>
                <a:t>Microscopic image from </a:t>
              </a:r>
            </a:p>
            <a:p>
              <a:r>
                <a:rPr lang="en-US" altLang="ja-JP" sz="1200">
                  <a:solidFill>
                    <a:prstClr val="black"/>
                  </a:solidFill>
                </a:rPr>
                <a:t>the view of the beam axis</a:t>
              </a:r>
            </a:p>
          </p:txBody>
        </p:sp>
      </p:grpSp>
      <p:sp>
        <p:nvSpPr>
          <p:cNvPr id="49284" name="Line 132"/>
          <p:cNvSpPr>
            <a:spLocks noChangeShapeType="1"/>
          </p:cNvSpPr>
          <p:nvPr/>
        </p:nvSpPr>
        <p:spPr bwMode="auto">
          <a:xfrm flipH="1">
            <a:off x="1189036" y="2708276"/>
            <a:ext cx="2735263" cy="4873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01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9" name="Group 31"/>
          <p:cNvGrpSpPr>
            <a:grpSpLocks/>
          </p:cNvGrpSpPr>
          <p:nvPr/>
        </p:nvGrpSpPr>
        <p:grpSpPr bwMode="auto">
          <a:xfrm>
            <a:off x="4945063" y="4412456"/>
            <a:ext cx="1655762" cy="215900"/>
            <a:chOff x="4715" y="4157"/>
            <a:chExt cx="585" cy="53"/>
          </a:xfrm>
        </p:grpSpPr>
        <p:sp>
          <p:nvSpPr>
            <p:cNvPr id="60448" name="Line 32"/>
            <p:cNvSpPr>
              <a:spLocks noChangeShapeType="1"/>
            </p:cNvSpPr>
            <p:nvPr/>
          </p:nvSpPr>
          <p:spPr bwMode="auto">
            <a:xfrm flipV="1">
              <a:off x="4719" y="4181"/>
              <a:ext cx="580" cy="1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0449" name="Line 33"/>
            <p:cNvSpPr>
              <a:spLocks noChangeShapeType="1"/>
            </p:cNvSpPr>
            <p:nvPr/>
          </p:nvSpPr>
          <p:spPr bwMode="auto">
            <a:xfrm flipH="1">
              <a:off x="4715" y="4162"/>
              <a:ext cx="0" cy="48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0450" name="Line 34"/>
            <p:cNvSpPr>
              <a:spLocks noChangeShapeType="1"/>
            </p:cNvSpPr>
            <p:nvPr/>
          </p:nvSpPr>
          <p:spPr bwMode="auto">
            <a:xfrm flipH="1">
              <a:off x="5300" y="4157"/>
              <a:ext cx="0" cy="48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aphicFrame>
        <p:nvGraphicFramePr>
          <p:cNvPr id="180325" name="Group 10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179885"/>
              </p:ext>
            </p:extLst>
          </p:nvPr>
        </p:nvGraphicFramePr>
        <p:xfrm>
          <a:off x="7119938" y="2534444"/>
          <a:ext cx="1943100" cy="2378112"/>
        </p:xfrm>
        <a:graphic>
          <a:graphicData uri="http://schemas.openxmlformats.org/drawingml/2006/table">
            <a:tbl>
              <a:tblPr/>
              <a:tblGrid>
                <a:gridCol w="1169086"/>
                <a:gridCol w="774014"/>
              </a:tblGrid>
              <a:tr h="7618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t</a:t>
                      </a: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 decay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channel</a:t>
                      </a:r>
                    </a:p>
                  </a:txBody>
                  <a:tcPr marL="91388" marR="91388" marT="45660" marB="456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B.R (%)</a:t>
                      </a:r>
                    </a:p>
                  </a:txBody>
                  <a:tcPr marL="91388" marR="91388" marT="45660" marB="456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040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t</a:t>
                      </a: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</a:rPr>
                        <a:t>→ </a:t>
                      </a: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m</a:t>
                      </a:r>
                    </a:p>
                  </a:txBody>
                  <a:tcPr marL="91388" marR="91388" marT="45660" marB="456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17.7</a:t>
                      </a:r>
                    </a:p>
                  </a:txBody>
                  <a:tcPr marL="91388" marR="91388" marT="45660" marB="456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040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t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</a:rPr>
                        <a:t> → e</a:t>
                      </a:r>
                    </a:p>
                  </a:txBody>
                  <a:tcPr marL="91388" marR="91388" marT="45660" marB="456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17.8</a:t>
                      </a:r>
                    </a:p>
                  </a:txBody>
                  <a:tcPr marL="91388" marR="91388" marT="45660" marB="456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040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t</a:t>
                      </a: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</a:rPr>
                        <a:t>→ h </a:t>
                      </a:r>
                    </a:p>
                  </a:txBody>
                  <a:tcPr marL="91388" marR="91388" marT="45660" marB="456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49.5</a:t>
                      </a:r>
                    </a:p>
                  </a:txBody>
                  <a:tcPr marL="91388" marR="91388" marT="45660" marB="456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040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t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</a:rPr>
                        <a:t>→ 3h </a:t>
                      </a:r>
                    </a:p>
                  </a:txBody>
                  <a:tcPr marL="91388" marR="91388" marT="45660" marB="456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15.0</a:t>
                      </a:r>
                    </a:p>
                  </a:txBody>
                  <a:tcPr marL="91388" marR="91388" marT="45660" marB="456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3" name="Segnaposto numero diapositiva 42"/>
          <p:cNvSpPr>
            <a:spLocks noGrp="1"/>
          </p:cNvSpPr>
          <p:nvPr>
            <p:ph type="sldNum" sz="quarter" idx="12"/>
          </p:nvPr>
        </p:nvSpPr>
        <p:spPr>
          <a:xfrm>
            <a:off x="6875463" y="6308725"/>
            <a:ext cx="2133600" cy="457200"/>
          </a:xfrm>
        </p:spPr>
        <p:txBody>
          <a:bodyPr/>
          <a:lstStyle/>
          <a:p>
            <a:pPr>
              <a:defRPr/>
            </a:pPr>
            <a:fld id="{785FBAEB-AE2A-4E21-A02B-512883B45F4B}" type="slidenum">
              <a:rPr lang="it-IT" smtClean="0"/>
              <a:pPr>
                <a:defRPr/>
              </a:pPr>
              <a:t>5</a:t>
            </a:fld>
            <a:endParaRPr lang="it-IT" dirty="0"/>
          </a:p>
        </p:txBody>
      </p:sp>
      <p:sp>
        <p:nvSpPr>
          <p:cNvPr id="60441" name="テキスト ボックス 4"/>
          <p:cNvSpPr txBox="1">
            <a:spLocks noChangeArrowheads="1"/>
          </p:cNvSpPr>
          <p:nvPr/>
        </p:nvSpPr>
        <p:spPr bwMode="auto">
          <a:xfrm>
            <a:off x="6384925" y="5026819"/>
            <a:ext cx="21399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000">
                <a:solidFill>
                  <a:srgbClr val="000000"/>
                </a:solidFill>
              </a:rPr>
              <a:t>no other lepton at  the primary vertex</a:t>
            </a:r>
            <a:endParaRPr lang="ja-JP" altLang="en-US" sz="2000">
              <a:solidFill>
                <a:srgbClr val="000000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5665788" y="2899569"/>
            <a:ext cx="931862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5229225" y="3259931"/>
            <a:ext cx="469900" cy="179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5089525" y="3385344"/>
            <a:ext cx="212725" cy="90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8" name="正方形/長方形 17"/>
          <p:cNvSpPr/>
          <p:nvPr/>
        </p:nvSpPr>
        <p:spPr>
          <a:xfrm rot="20152763">
            <a:off x="5056188" y="3436144"/>
            <a:ext cx="76200" cy="5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0446" name="正方形/長方形 4"/>
          <p:cNvSpPr>
            <a:spLocks noChangeArrowheads="1"/>
          </p:cNvSpPr>
          <p:nvPr/>
        </p:nvSpPr>
        <p:spPr bwMode="auto">
          <a:xfrm>
            <a:off x="1475656" y="5868561"/>
            <a:ext cx="64087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sz="3200" dirty="0"/>
              <a:t>M</a:t>
            </a:r>
            <a:r>
              <a:rPr lang="en-US" altLang="ja-JP" sz="3200" dirty="0" smtClean="0"/>
              <a:t>icrometric resolution is needed.</a:t>
            </a:r>
            <a:endParaRPr lang="ja-JP" altLang="en-US" sz="3200" dirty="0"/>
          </a:p>
        </p:txBody>
      </p:sp>
      <p:pic>
        <p:nvPicPr>
          <p:cNvPr id="60447" name="Picture 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2259583"/>
            <a:ext cx="7020272" cy="331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175990" y="4607988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/>
              <a:t>c</a:t>
            </a:r>
            <a:r>
              <a:rPr kumimoji="1" lang="en-US" altLang="ja-JP" sz="2400" dirty="0" err="1" smtClean="0">
                <a:latin typeface="Symbol" pitchFamily="18" charset="2"/>
              </a:rPr>
              <a:t>t</a:t>
            </a:r>
            <a:r>
              <a:rPr kumimoji="1" lang="en-US" altLang="ja-JP" sz="2400" dirty="0" smtClean="0"/>
              <a:t> =87</a:t>
            </a:r>
            <a:r>
              <a:rPr kumimoji="1" lang="en-US" altLang="ja-JP" sz="2400" dirty="0" smtClean="0">
                <a:latin typeface="Symbol" pitchFamily="18" charset="2"/>
              </a:rPr>
              <a:t>m</a:t>
            </a:r>
            <a:r>
              <a:rPr kumimoji="1" lang="en-US" altLang="ja-JP" sz="2400" dirty="0" smtClean="0"/>
              <a:t>m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302433" y="116632"/>
            <a:ext cx="1989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Principle</a:t>
            </a:r>
            <a:endParaRPr kumimoji="1" lang="ja-JP" altLang="en-US" sz="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-36512" y="1095538"/>
            <a:ext cx="93421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Detecting </a:t>
            </a:r>
            <a:r>
              <a:rPr lang="en-US" altLang="ja-JP" sz="3200" dirty="0" err="1" smtClean="0">
                <a:latin typeface="Symbol" pitchFamily="18" charset="2"/>
              </a:rPr>
              <a:t>n</a:t>
            </a:r>
            <a:r>
              <a:rPr lang="en-US" altLang="ja-JP" sz="3200" baseline="-25000" dirty="0" err="1" smtClean="0">
                <a:latin typeface="Symbol" pitchFamily="18" charset="2"/>
              </a:rPr>
              <a:t>t</a:t>
            </a:r>
            <a:r>
              <a:rPr lang="en-US" altLang="ja-JP" sz="3200" dirty="0" smtClean="0"/>
              <a:t> charge current interaction, event-by event</a:t>
            </a:r>
            <a:endParaRPr lang="en-US" altLang="ja-JP" sz="3200" dirty="0"/>
          </a:p>
          <a:p>
            <a:r>
              <a:rPr lang="en-US" altLang="ja-JP" sz="3200" dirty="0"/>
              <a:t>b</a:t>
            </a:r>
            <a:r>
              <a:rPr lang="en-US" altLang="ja-JP" sz="3200" dirty="0" smtClean="0"/>
              <a:t>y using decay topology of </a:t>
            </a:r>
            <a:r>
              <a:rPr lang="en-US" altLang="ja-JP" sz="3200" dirty="0" smtClean="0">
                <a:latin typeface="Symbol" pitchFamily="18" charset="2"/>
              </a:rPr>
              <a:t>t</a:t>
            </a:r>
            <a:r>
              <a:rPr lang="en-US" altLang="ja-JP" sz="3200" dirty="0" smtClean="0"/>
              <a:t>.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36274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4788"/>
            <a:ext cx="8534400" cy="644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15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738933"/>
            <a:ext cx="4862512" cy="334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79" name="Rectangle 15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792163"/>
          </a:xfrm>
        </p:spPr>
        <p:txBody>
          <a:bodyPr>
            <a:normAutofit/>
          </a:bodyPr>
          <a:lstStyle/>
          <a:p>
            <a:r>
              <a:rPr lang="en-US" altLang="ja-JP" sz="3600" dirty="0"/>
              <a:t>Analysis of 2008-2009 data </a:t>
            </a:r>
            <a:r>
              <a:rPr lang="en-US" altLang="ja-JP" sz="3600" dirty="0" smtClean="0"/>
              <a:t>sample</a:t>
            </a:r>
            <a:endParaRPr lang="en-US" altLang="ja-JP" sz="3600" dirty="0"/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1503363" y="1051546"/>
            <a:ext cx="6054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2400">
                <a:solidFill>
                  <a:srgbClr val="FF0000"/>
                </a:solidFill>
              </a:rPr>
              <a:t>19</a:t>
            </a:r>
            <a:r>
              <a:rPr lang="en-US" altLang="ja-JP" sz="2400">
                <a:solidFill>
                  <a:prstClr val="black"/>
                </a:solidFill>
              </a:rPr>
              <a:t> </a:t>
            </a:r>
            <a:r>
              <a:rPr lang="en-US" altLang="ja-JP" sz="2400">
                <a:solidFill>
                  <a:prstClr val="black"/>
                </a:solidFill>
                <a:latin typeface="Symbol" pitchFamily="18" charset="2"/>
              </a:rPr>
              <a:t>n</a:t>
            </a:r>
            <a:r>
              <a:rPr lang="en-US" altLang="ja-JP" sz="2400" baseline="-22000">
                <a:solidFill>
                  <a:prstClr val="black"/>
                </a:solidFill>
              </a:rPr>
              <a:t>e</a:t>
            </a:r>
            <a:r>
              <a:rPr lang="en-US" altLang="ja-JP" sz="2400">
                <a:solidFill>
                  <a:prstClr val="black"/>
                </a:solidFill>
              </a:rPr>
              <a:t> events observed out of 505 0</a:t>
            </a:r>
            <a:r>
              <a:rPr lang="en-US" altLang="ja-JP" sz="2400">
                <a:solidFill>
                  <a:prstClr val="black"/>
                </a:solidFill>
                <a:latin typeface="Symbol" pitchFamily="18" charset="2"/>
              </a:rPr>
              <a:t>m</a:t>
            </a:r>
            <a:r>
              <a:rPr lang="en-US" altLang="ja-JP" sz="2400">
                <a:solidFill>
                  <a:prstClr val="black"/>
                </a:solidFill>
              </a:rPr>
              <a:t> events</a:t>
            </a:r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853760" y="5228258"/>
            <a:ext cx="741901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2000" dirty="0">
                <a:solidFill>
                  <a:prstClr val="black"/>
                </a:solidFill>
              </a:rPr>
              <a:t>Expected number of background </a:t>
            </a:r>
            <a:r>
              <a:rPr lang="en-US" altLang="ja-JP" sz="2000" dirty="0">
                <a:solidFill>
                  <a:prstClr val="black"/>
                </a:solidFill>
                <a:latin typeface="Symbol" pitchFamily="18" charset="2"/>
              </a:rPr>
              <a:t>n</a:t>
            </a:r>
            <a:r>
              <a:rPr lang="en-US" altLang="ja-JP" sz="2000" baseline="-22000" dirty="0">
                <a:solidFill>
                  <a:prstClr val="black"/>
                </a:solidFill>
              </a:rPr>
              <a:t>e</a:t>
            </a:r>
            <a:r>
              <a:rPr lang="en-US" altLang="ja-JP" sz="2000" dirty="0">
                <a:solidFill>
                  <a:prstClr val="black"/>
                </a:solidFill>
              </a:rPr>
              <a:t> events :</a:t>
            </a:r>
            <a:r>
              <a:rPr lang="en-US" altLang="ja-JP" sz="2000" dirty="0" smtClean="0">
                <a:solidFill>
                  <a:prstClr val="black"/>
                </a:solidFill>
              </a:rPr>
              <a:t>19.8</a:t>
            </a:r>
            <a:r>
              <a:rPr lang="en-US" altLang="ja-JP" sz="2000" dirty="0" smtClean="0">
                <a:solidFill>
                  <a:prstClr val="black"/>
                </a:solidFill>
                <a:cs typeface="Arial" pitchFamily="34" charset="0"/>
              </a:rPr>
              <a:t>±</a:t>
            </a:r>
            <a:r>
              <a:rPr lang="en-US" altLang="ja-JP" sz="2000" dirty="0" smtClean="0">
                <a:solidFill>
                  <a:prstClr val="black"/>
                </a:solidFill>
              </a:rPr>
              <a:t>2.8(sys</a:t>
            </a:r>
            <a:r>
              <a:rPr lang="en-US" altLang="ja-JP" sz="2000" dirty="0">
                <a:solidFill>
                  <a:prstClr val="black"/>
                </a:solidFill>
              </a:rPr>
              <a:t>)</a:t>
            </a:r>
          </a:p>
          <a:p>
            <a:pPr algn="ctr"/>
            <a:endParaRPr lang="en-US" altLang="ja-JP" sz="2000" dirty="0">
              <a:solidFill>
                <a:prstClr val="black"/>
              </a:solidFill>
              <a:latin typeface="Symbol" pitchFamily="18" charset="2"/>
            </a:endParaRPr>
          </a:p>
          <a:p>
            <a:pPr algn="ctr"/>
            <a:r>
              <a:rPr lang="en-US" altLang="ja-JP" sz="2000" dirty="0">
                <a:solidFill>
                  <a:prstClr val="black"/>
                </a:solidFill>
                <a:latin typeface="Symbol" pitchFamily="18" charset="2"/>
              </a:rPr>
              <a:t>-&gt;</a:t>
            </a:r>
            <a:r>
              <a:rPr lang="en-US" altLang="ja-JP" sz="2000" dirty="0">
                <a:solidFill>
                  <a:prstClr val="black"/>
                </a:solidFill>
              </a:rPr>
              <a:t> Observation agrees with background expectation</a:t>
            </a: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6948488" y="3643933"/>
            <a:ext cx="2017712" cy="1387475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914400" indent="-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371600" indent="-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828800" indent="-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286000" indent="-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400">
                <a:solidFill>
                  <a:prstClr val="black"/>
                </a:solidFill>
              </a:rPr>
              <a:t>Systematic Uncertainty</a:t>
            </a:r>
          </a:p>
          <a:p>
            <a:endParaRPr lang="en-US" altLang="ja-JP" sz="1400">
              <a:solidFill>
                <a:prstClr val="black"/>
              </a:solidFill>
            </a:endParaRPr>
          </a:p>
          <a:p>
            <a:r>
              <a:rPr lang="en-US" altLang="ja-JP" sz="1400">
                <a:solidFill>
                  <a:prstClr val="black"/>
                </a:solidFill>
              </a:rPr>
              <a:t>1</a:t>
            </a:r>
            <a:r>
              <a:rPr lang="ja-JP" altLang="en-US" sz="1400">
                <a:solidFill>
                  <a:prstClr val="black"/>
                </a:solidFill>
              </a:rPr>
              <a:t>：</a:t>
            </a:r>
            <a:r>
              <a:rPr lang="en-US" altLang="ja-JP" sz="1400">
                <a:solidFill>
                  <a:prstClr val="black"/>
                </a:solidFill>
              </a:rPr>
              <a:t>Beam flux    10%</a:t>
            </a:r>
          </a:p>
          <a:p>
            <a:r>
              <a:rPr lang="en-US" altLang="ja-JP" sz="1400">
                <a:solidFill>
                  <a:prstClr val="black"/>
                </a:solidFill>
              </a:rPr>
              <a:t>2</a:t>
            </a:r>
            <a:r>
              <a:rPr lang="ja-JP" altLang="en-US" sz="1400">
                <a:solidFill>
                  <a:prstClr val="black"/>
                </a:solidFill>
              </a:rPr>
              <a:t>：</a:t>
            </a:r>
            <a:r>
              <a:rPr lang="en-US" altLang="ja-JP" sz="1400">
                <a:solidFill>
                  <a:prstClr val="black"/>
                </a:solidFill>
              </a:rPr>
              <a:t>Detection efficiency</a:t>
            </a:r>
          </a:p>
          <a:p>
            <a:r>
              <a:rPr lang="en-US" altLang="ja-JP" sz="1400">
                <a:solidFill>
                  <a:prstClr val="black"/>
                </a:solidFill>
              </a:rPr>
              <a:t>   10%(E</a:t>
            </a:r>
            <a:r>
              <a:rPr lang="en-US" altLang="ja-JP" sz="1400">
                <a:solidFill>
                  <a:prstClr val="black"/>
                </a:solidFill>
                <a:latin typeface="Symbol" pitchFamily="18" charset="2"/>
              </a:rPr>
              <a:t>n</a:t>
            </a:r>
            <a:r>
              <a:rPr lang="en-US" altLang="ja-JP" sz="1400">
                <a:solidFill>
                  <a:prstClr val="black"/>
                </a:solidFill>
              </a:rPr>
              <a:t>&gt;=10GeV)</a:t>
            </a:r>
          </a:p>
          <a:p>
            <a:r>
              <a:rPr lang="en-US" altLang="ja-JP" sz="1400">
                <a:solidFill>
                  <a:prstClr val="black"/>
                </a:solidFill>
              </a:rPr>
              <a:t>   20%(E</a:t>
            </a:r>
            <a:r>
              <a:rPr lang="en-US" altLang="ja-JP" sz="1400">
                <a:solidFill>
                  <a:prstClr val="black"/>
                </a:solidFill>
                <a:latin typeface="Symbol" pitchFamily="18" charset="2"/>
              </a:rPr>
              <a:t>n</a:t>
            </a:r>
            <a:r>
              <a:rPr lang="en-US" altLang="ja-JP" sz="1400">
                <a:solidFill>
                  <a:prstClr val="black"/>
                </a:solidFill>
              </a:rPr>
              <a:t>&lt;10GeV)</a:t>
            </a:r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3400425" y="5536233"/>
            <a:ext cx="21955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1200">
                <a:solidFill>
                  <a:prstClr val="black"/>
                </a:solidFill>
              </a:rPr>
              <a:t>（</a:t>
            </a:r>
            <a:r>
              <a:rPr lang="en-US" altLang="ja-JP" sz="1200">
                <a:solidFill>
                  <a:prstClr val="black"/>
                </a:solidFill>
              </a:rPr>
              <a:t>prompt </a:t>
            </a:r>
            <a:r>
              <a:rPr lang="en-US" altLang="ja-JP" sz="1200">
                <a:solidFill>
                  <a:prstClr val="black"/>
                </a:solidFill>
                <a:latin typeface="Symbol" pitchFamily="18" charset="2"/>
              </a:rPr>
              <a:t>n</a:t>
            </a:r>
            <a:r>
              <a:rPr lang="en-US" altLang="ja-JP" sz="1200" baseline="-22000">
                <a:solidFill>
                  <a:prstClr val="black"/>
                </a:solidFill>
              </a:rPr>
              <a:t>e</a:t>
            </a:r>
            <a:r>
              <a:rPr lang="en-US" altLang="ja-JP" sz="1200">
                <a:solidFill>
                  <a:prstClr val="black"/>
                </a:solidFill>
              </a:rPr>
              <a:t>, NC with </a:t>
            </a:r>
            <a:r>
              <a:rPr lang="en-US" altLang="ja-JP" sz="1200">
                <a:solidFill>
                  <a:prstClr val="black"/>
                </a:solidFill>
                <a:latin typeface="Symbol" pitchFamily="18" charset="2"/>
              </a:rPr>
              <a:t>p</a:t>
            </a:r>
            <a:r>
              <a:rPr lang="en-US" altLang="ja-JP" sz="1200" baseline="24000">
                <a:solidFill>
                  <a:prstClr val="black"/>
                </a:solidFill>
              </a:rPr>
              <a:t>0</a:t>
            </a:r>
            <a:r>
              <a:rPr lang="en-US" altLang="ja-JP" sz="1200">
                <a:solidFill>
                  <a:prstClr val="black"/>
                </a:solidFill>
              </a:rPr>
              <a:t>, </a:t>
            </a:r>
            <a:r>
              <a:rPr lang="en-US" altLang="ja-JP" sz="1200">
                <a:solidFill>
                  <a:prstClr val="black"/>
                </a:solidFill>
                <a:latin typeface="Symbol" pitchFamily="18" charset="2"/>
              </a:rPr>
              <a:t>t-&gt;</a:t>
            </a:r>
            <a:r>
              <a:rPr lang="en-US" altLang="ja-JP" sz="1200">
                <a:solidFill>
                  <a:prstClr val="black"/>
                </a:solidFill>
              </a:rPr>
              <a:t>e</a:t>
            </a:r>
            <a:r>
              <a:rPr lang="ja-JP" altLang="en-US" sz="1200">
                <a:solidFill>
                  <a:prstClr val="black"/>
                </a:solidFill>
              </a:rPr>
              <a:t>）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5595938" y="6435968"/>
            <a:ext cx="26629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prstClr val="black"/>
                </a:solidFill>
              </a:rPr>
              <a:t>Published: JHEP07(2013)004</a:t>
            </a:r>
            <a:endParaRPr lang="ja-JP" altLang="en-US" sz="1400" dirty="0">
              <a:solidFill>
                <a:prstClr val="black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0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B3DA-FC22-4D9C-84A1-78553E7CF7A9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7890" name="タイトル 7"/>
          <p:cNvSpPr>
            <a:spLocks noGrp="1"/>
          </p:cNvSpPr>
          <p:nvPr>
            <p:ph type="title" idx="4294967295"/>
          </p:nvPr>
        </p:nvSpPr>
        <p:spPr>
          <a:xfrm>
            <a:off x="539750" y="188913"/>
            <a:ext cx="8229600" cy="777875"/>
          </a:xfrm>
        </p:spPr>
        <p:txBody>
          <a:bodyPr/>
          <a:lstStyle/>
          <a:p>
            <a:r>
              <a:rPr lang="en-US" altLang="ja-JP" sz="3600"/>
              <a:t>OPERA </a:t>
            </a:r>
            <a:r>
              <a:rPr lang="en-US" altLang="ja-JP" sz="3600">
                <a:latin typeface="Symbol" pitchFamily="18" charset="2"/>
              </a:rPr>
              <a:t>n</a:t>
            </a:r>
            <a:r>
              <a:rPr lang="en-US" altLang="ja-JP" sz="3600" baseline="-18000">
                <a:latin typeface="Symbol" pitchFamily="18" charset="2"/>
              </a:rPr>
              <a:t>m</a:t>
            </a:r>
            <a:r>
              <a:rPr lang="en-US" altLang="ja-JP" sz="3600">
                <a:latin typeface="Symbol" pitchFamily="18" charset="2"/>
              </a:rPr>
              <a:t>-&gt;n</a:t>
            </a:r>
            <a:r>
              <a:rPr lang="en-US" altLang="ja-JP" sz="3600" baseline="-18000"/>
              <a:t>e</a:t>
            </a:r>
            <a:r>
              <a:rPr lang="en-US" altLang="ja-JP" sz="3600"/>
              <a:t> oscillation results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6156176" y="765175"/>
            <a:ext cx="2603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ja-JP" dirty="0">
                <a:solidFill>
                  <a:srgbClr val="000000"/>
                </a:solidFill>
              </a:rPr>
              <a:t>(in 2008+2009 data set)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0" y="1412875"/>
            <a:ext cx="5672138" cy="384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684213" y="1054477"/>
            <a:ext cx="4751387" cy="646331"/>
          </a:xfrm>
          <a:prstGeom prst="rect">
            <a:avLst/>
          </a:prstGeom>
          <a:solidFill>
            <a:srgbClr val="FFCC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3 flavor mixing model for </a:t>
            </a:r>
            <a:r>
              <a:rPr lang="en-US" altLang="ja-JP" dirty="0" smtClean="0">
                <a:solidFill>
                  <a:prstClr val="black"/>
                </a:solidFill>
              </a:rPr>
              <a:t>standard</a:t>
            </a:r>
          </a:p>
          <a:p>
            <a:r>
              <a:rPr lang="en-US" altLang="ja-JP" dirty="0" smtClean="0">
                <a:solidFill>
                  <a:prstClr val="black"/>
                </a:solidFill>
              </a:rPr>
              <a:t>oscillation</a:t>
            </a: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 rot="10800000" flipV="1">
            <a:off x="6002338" y="3813175"/>
            <a:ext cx="0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4208463" y="5229225"/>
            <a:ext cx="4013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1400" dirty="0">
                <a:solidFill>
                  <a:prstClr val="black"/>
                </a:solidFill>
              </a:rPr>
              <a:t>Upper limit (90%C.L.) @</a:t>
            </a:r>
            <a:r>
              <a:rPr lang="en-US" altLang="ja-JP" sz="1400" dirty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altLang="ja-JP" sz="1400" dirty="0">
                <a:solidFill>
                  <a:prstClr val="black"/>
                </a:solidFill>
              </a:rPr>
              <a:t>m</a:t>
            </a:r>
            <a:r>
              <a:rPr lang="en-US" altLang="ja-JP" sz="1400" baseline="30000" dirty="0">
                <a:solidFill>
                  <a:prstClr val="black"/>
                </a:solidFill>
              </a:rPr>
              <a:t>2</a:t>
            </a:r>
            <a:r>
              <a:rPr lang="en-US" altLang="ja-JP" sz="1400" baseline="-22000" dirty="0">
                <a:solidFill>
                  <a:prstClr val="black"/>
                </a:solidFill>
              </a:rPr>
              <a:t>13</a:t>
            </a:r>
            <a:r>
              <a:rPr lang="en-US" altLang="ja-JP" sz="1400" dirty="0">
                <a:solidFill>
                  <a:prstClr val="black"/>
                </a:solidFill>
              </a:rPr>
              <a:t>=2.32 x 10</a:t>
            </a:r>
            <a:r>
              <a:rPr lang="en-US" altLang="ja-JP" sz="1400" baseline="24000" dirty="0">
                <a:solidFill>
                  <a:prstClr val="black"/>
                </a:solidFill>
              </a:rPr>
              <a:t>-3</a:t>
            </a:r>
            <a:r>
              <a:rPr lang="ja-JP" altLang="en-US" sz="1400" dirty="0">
                <a:solidFill>
                  <a:prstClr val="black"/>
                </a:solidFill>
              </a:rPr>
              <a:t>（</a:t>
            </a:r>
            <a:r>
              <a:rPr lang="en-US" altLang="ja-JP" sz="1400" dirty="0">
                <a:solidFill>
                  <a:prstClr val="black"/>
                </a:solidFill>
              </a:rPr>
              <a:t>eV</a:t>
            </a:r>
            <a:r>
              <a:rPr lang="en-US" altLang="ja-JP" sz="1400" baseline="24000" dirty="0">
                <a:solidFill>
                  <a:prstClr val="black"/>
                </a:solidFill>
              </a:rPr>
              <a:t>2</a:t>
            </a:r>
            <a:r>
              <a:rPr lang="ja-JP" altLang="en-US" sz="1400" dirty="0">
                <a:solidFill>
                  <a:prstClr val="black"/>
                </a:solidFill>
              </a:rPr>
              <a:t>）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lang="en-US" altLang="ja-JP" dirty="0">
                <a:solidFill>
                  <a:prstClr val="black"/>
                </a:solidFill>
              </a:rPr>
              <a:t>sin</a:t>
            </a:r>
            <a:r>
              <a:rPr lang="en-US" altLang="ja-JP" baseline="22000" dirty="0">
                <a:solidFill>
                  <a:prstClr val="black"/>
                </a:solidFill>
              </a:rPr>
              <a:t>2</a:t>
            </a:r>
            <a:r>
              <a:rPr lang="en-US" altLang="ja-JP" dirty="0">
                <a:solidFill>
                  <a:prstClr val="black"/>
                </a:solidFill>
              </a:rPr>
              <a:t>(2</a:t>
            </a:r>
            <a:r>
              <a:rPr lang="en-US" altLang="ja-JP" dirty="0">
                <a:solidFill>
                  <a:prstClr val="black"/>
                </a:solidFill>
                <a:latin typeface="Symbol" pitchFamily="18" charset="2"/>
              </a:rPr>
              <a:t>q</a:t>
            </a:r>
            <a:r>
              <a:rPr lang="en-US" altLang="ja-JP" baseline="-24000" dirty="0">
                <a:solidFill>
                  <a:prstClr val="black"/>
                </a:solidFill>
              </a:rPr>
              <a:t>13</a:t>
            </a:r>
            <a:r>
              <a:rPr lang="en-US" altLang="ja-JP" dirty="0">
                <a:solidFill>
                  <a:prstClr val="black"/>
                </a:solidFill>
              </a:rPr>
              <a:t>) = 0.44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2051720" y="5805264"/>
            <a:ext cx="655272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2000" dirty="0" err="1">
                <a:solidFill>
                  <a:prstClr val="black"/>
                </a:solidFill>
              </a:rPr>
              <a:t>N</a:t>
            </a:r>
            <a:r>
              <a:rPr lang="en-US" altLang="ja-JP" sz="2000" baseline="-20000" dirty="0" err="1">
                <a:solidFill>
                  <a:prstClr val="black"/>
                </a:solidFill>
              </a:rPr>
              <a:t>expBG</a:t>
            </a:r>
            <a:r>
              <a:rPr lang="en-US" altLang="ja-JP" sz="2000" dirty="0">
                <a:solidFill>
                  <a:prstClr val="black"/>
                </a:solidFill>
              </a:rPr>
              <a:t> = 4.6</a:t>
            </a:r>
            <a:r>
              <a:rPr lang="en-US" altLang="ja-JP" sz="2000" dirty="0">
                <a:solidFill>
                  <a:prstClr val="black"/>
                </a:solidFill>
                <a:cs typeface="Arial" pitchFamily="34" charset="0"/>
              </a:rPr>
              <a:t>±</a:t>
            </a:r>
            <a:r>
              <a:rPr lang="en-US" altLang="ja-JP" sz="2000" dirty="0">
                <a:solidFill>
                  <a:prstClr val="black"/>
                </a:solidFill>
              </a:rPr>
              <a:t>0.7(sys), N</a:t>
            </a:r>
            <a:r>
              <a:rPr lang="en-US" altLang="ja-JP" sz="2000" baseline="-20000" dirty="0">
                <a:solidFill>
                  <a:prstClr val="black"/>
                </a:solidFill>
              </a:rPr>
              <a:t>obs</a:t>
            </a:r>
            <a:r>
              <a:rPr lang="en-US" altLang="ja-JP" sz="2000" dirty="0">
                <a:solidFill>
                  <a:prstClr val="black"/>
                </a:solidFill>
              </a:rPr>
              <a:t> = 4 </a:t>
            </a:r>
            <a:r>
              <a:rPr lang="en-US" altLang="ja-JP" sz="2000" b="1" dirty="0">
                <a:solidFill>
                  <a:prstClr val="black"/>
                </a:solidFill>
              </a:rPr>
              <a:t>(</a:t>
            </a:r>
            <a:r>
              <a:rPr lang="en-US" altLang="ja-JP" sz="2000" b="1" dirty="0" err="1">
                <a:solidFill>
                  <a:prstClr val="black"/>
                </a:solidFill>
              </a:rPr>
              <a:t>E</a:t>
            </a:r>
            <a:r>
              <a:rPr lang="en-US" altLang="ja-JP" sz="2000" b="1" baseline="-20000" dirty="0" err="1">
                <a:solidFill>
                  <a:prstClr val="black"/>
                </a:solidFill>
                <a:latin typeface="Symbol" pitchFamily="18" charset="2"/>
              </a:rPr>
              <a:t>n</a:t>
            </a:r>
            <a:r>
              <a:rPr lang="en-US" altLang="ja-JP" sz="2000" b="1" dirty="0" err="1">
                <a:solidFill>
                  <a:prstClr val="black"/>
                </a:solidFill>
              </a:rPr>
              <a:t>_</a:t>
            </a:r>
            <a:r>
              <a:rPr lang="en-US" altLang="ja-JP" sz="2000" b="1" baseline="-20000" dirty="0" err="1">
                <a:solidFill>
                  <a:prstClr val="black"/>
                </a:solidFill>
              </a:rPr>
              <a:t>rec</a:t>
            </a:r>
            <a:r>
              <a:rPr lang="en-US" altLang="ja-JP" sz="2000" b="1" dirty="0">
                <a:solidFill>
                  <a:prstClr val="black"/>
                </a:solidFill>
              </a:rPr>
              <a:t>&lt;20GeV)</a:t>
            </a:r>
          </a:p>
          <a:p>
            <a:r>
              <a:rPr lang="en-US" altLang="ja-JP" sz="1600" dirty="0">
                <a:solidFill>
                  <a:prstClr val="black"/>
                </a:solidFill>
              </a:rPr>
              <a:t>Observation is compatible with non-oscillation hypothesis</a:t>
            </a:r>
          </a:p>
        </p:txBody>
      </p:sp>
    </p:spTree>
    <p:extLst>
      <p:ext uri="{BB962C8B-B14F-4D97-AF65-F5344CB8AC3E}">
        <p14:creationId xmlns:p14="http://schemas.microsoft.com/office/powerpoint/2010/main" val="134388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21B7-8191-46F0-AE32-E6CE0D5AA5BA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938" name="タイトル 7"/>
          <p:cNvSpPr>
            <a:spLocks noGrp="1"/>
          </p:cNvSpPr>
          <p:nvPr>
            <p:ph type="title" idx="4294967295"/>
          </p:nvPr>
        </p:nvSpPr>
        <p:spPr>
          <a:xfrm>
            <a:off x="539750" y="188913"/>
            <a:ext cx="8229600" cy="777875"/>
          </a:xfrm>
        </p:spPr>
        <p:txBody>
          <a:bodyPr/>
          <a:lstStyle/>
          <a:p>
            <a:r>
              <a:rPr lang="en-US" altLang="ja-JP" sz="3600"/>
              <a:t>OPERA </a:t>
            </a:r>
            <a:r>
              <a:rPr lang="en-US" altLang="ja-JP" sz="3600">
                <a:latin typeface="Symbol" pitchFamily="18" charset="2"/>
              </a:rPr>
              <a:t>n</a:t>
            </a:r>
            <a:r>
              <a:rPr lang="en-US" altLang="ja-JP" sz="3600" baseline="-18000">
                <a:latin typeface="Symbol" pitchFamily="18" charset="2"/>
              </a:rPr>
              <a:t>m</a:t>
            </a:r>
            <a:r>
              <a:rPr lang="en-US" altLang="ja-JP" sz="3600">
                <a:latin typeface="Symbol" pitchFamily="18" charset="2"/>
              </a:rPr>
              <a:t>-&gt;n</a:t>
            </a:r>
            <a:r>
              <a:rPr lang="en-US" altLang="ja-JP" sz="3600" baseline="-18000"/>
              <a:t>e</a:t>
            </a:r>
            <a:r>
              <a:rPr lang="en-US" altLang="ja-JP" sz="3600"/>
              <a:t> oscillation results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6477000" y="765175"/>
            <a:ext cx="2603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ja-JP">
                <a:solidFill>
                  <a:srgbClr val="000000"/>
                </a:solidFill>
              </a:rPr>
              <a:t>(in 2008+2009 data set)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611188" y="1125538"/>
            <a:ext cx="5256212" cy="641350"/>
          </a:xfrm>
          <a:prstGeom prst="rect">
            <a:avLst/>
          </a:prstGeom>
          <a:solidFill>
            <a:srgbClr val="CC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>
                <a:solidFill>
                  <a:prstClr val="black"/>
                </a:solidFill>
              </a:rPr>
              <a:t>2 flavor mixing model for non-standard oscillation with a dominant mass scale</a:t>
            </a:r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3" cstate="print">
            <a:lum bright="-4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700213"/>
            <a:ext cx="5905500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3563938" y="5805488"/>
            <a:ext cx="28876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1400">
                <a:solidFill>
                  <a:prstClr val="black"/>
                </a:solidFill>
              </a:rPr>
              <a:t>Upper limit (90%C.L.) @large</a:t>
            </a:r>
            <a:r>
              <a:rPr lang="en-US" altLang="ja-JP" sz="140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altLang="ja-JP" sz="1400">
                <a:solidFill>
                  <a:prstClr val="black"/>
                </a:solidFill>
              </a:rPr>
              <a:t>m</a:t>
            </a:r>
            <a:r>
              <a:rPr lang="en-US" altLang="ja-JP" sz="1400" baseline="30000">
                <a:solidFill>
                  <a:prstClr val="black"/>
                </a:solidFill>
              </a:rPr>
              <a:t>2</a:t>
            </a:r>
            <a:r>
              <a:rPr lang="en-US" altLang="ja-JP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lang="en-US" altLang="ja-JP">
                <a:solidFill>
                  <a:prstClr val="black"/>
                </a:solidFill>
              </a:rPr>
              <a:t>sin</a:t>
            </a:r>
            <a:r>
              <a:rPr lang="en-US" altLang="ja-JP" baseline="22000">
                <a:solidFill>
                  <a:prstClr val="black"/>
                </a:solidFill>
              </a:rPr>
              <a:t>2</a:t>
            </a:r>
            <a:r>
              <a:rPr lang="en-US" altLang="ja-JP">
                <a:solidFill>
                  <a:prstClr val="black"/>
                </a:solidFill>
              </a:rPr>
              <a:t>(2</a:t>
            </a:r>
            <a:r>
              <a:rPr lang="en-US" altLang="ja-JP">
                <a:solidFill>
                  <a:prstClr val="black"/>
                </a:solidFill>
                <a:latin typeface="Symbol" pitchFamily="18" charset="2"/>
              </a:rPr>
              <a:t>q</a:t>
            </a:r>
            <a:r>
              <a:rPr lang="en-US" altLang="ja-JP">
                <a:solidFill>
                  <a:prstClr val="black"/>
                </a:solidFill>
              </a:rPr>
              <a:t>) = 7.2 x 10</a:t>
            </a:r>
            <a:r>
              <a:rPr lang="en-US" altLang="ja-JP" baseline="26000">
                <a:solidFill>
                  <a:prstClr val="black"/>
                </a:solidFill>
              </a:rPr>
              <a:t>-3</a:t>
            </a:r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>
            <a:off x="4211638" y="4221163"/>
            <a:ext cx="0" cy="15128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250825" y="5805488"/>
            <a:ext cx="26685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prstClr val="black"/>
                </a:solidFill>
              </a:rPr>
              <a:t>N</a:t>
            </a:r>
            <a:r>
              <a:rPr lang="en-US" altLang="ja-JP" sz="2000" baseline="-20000">
                <a:solidFill>
                  <a:prstClr val="black"/>
                </a:solidFill>
              </a:rPr>
              <a:t>expBG</a:t>
            </a:r>
            <a:r>
              <a:rPr lang="en-US" altLang="ja-JP" sz="2000">
                <a:solidFill>
                  <a:prstClr val="black"/>
                </a:solidFill>
              </a:rPr>
              <a:t> = 9.4</a:t>
            </a:r>
            <a:r>
              <a:rPr lang="en-US" altLang="ja-JP" sz="2000">
                <a:solidFill>
                  <a:prstClr val="black"/>
                </a:solidFill>
                <a:cs typeface="Arial" pitchFamily="34" charset="0"/>
              </a:rPr>
              <a:t>±</a:t>
            </a:r>
            <a:r>
              <a:rPr lang="en-US" altLang="ja-JP" sz="2000">
                <a:solidFill>
                  <a:prstClr val="black"/>
                </a:solidFill>
              </a:rPr>
              <a:t>1.3(sys)</a:t>
            </a:r>
          </a:p>
          <a:p>
            <a:r>
              <a:rPr lang="en-US" altLang="ja-JP" sz="2000">
                <a:solidFill>
                  <a:prstClr val="black"/>
                </a:solidFill>
              </a:rPr>
              <a:t>N</a:t>
            </a:r>
            <a:r>
              <a:rPr lang="en-US" altLang="ja-JP" sz="2000" baseline="-20000">
                <a:solidFill>
                  <a:prstClr val="black"/>
                </a:solidFill>
              </a:rPr>
              <a:t>obs</a:t>
            </a:r>
            <a:r>
              <a:rPr lang="en-US" altLang="ja-JP" sz="2000">
                <a:solidFill>
                  <a:prstClr val="black"/>
                </a:solidFill>
              </a:rPr>
              <a:t>    = 6</a:t>
            </a:r>
          </a:p>
          <a:p>
            <a:r>
              <a:rPr lang="en-US" altLang="ja-JP" sz="2000">
                <a:solidFill>
                  <a:prstClr val="black"/>
                </a:solidFill>
              </a:rPr>
              <a:t>(E</a:t>
            </a:r>
            <a:r>
              <a:rPr lang="en-US" altLang="ja-JP" sz="2000" baseline="-20000">
                <a:solidFill>
                  <a:prstClr val="black"/>
                </a:solidFill>
                <a:latin typeface="Symbol" pitchFamily="18" charset="2"/>
              </a:rPr>
              <a:t>n</a:t>
            </a:r>
            <a:r>
              <a:rPr lang="en-US" altLang="ja-JP" sz="2000">
                <a:solidFill>
                  <a:prstClr val="black"/>
                </a:solidFill>
              </a:rPr>
              <a:t>_</a:t>
            </a:r>
            <a:r>
              <a:rPr lang="en-US" altLang="ja-JP" sz="2000" baseline="-20000">
                <a:solidFill>
                  <a:prstClr val="black"/>
                </a:solidFill>
              </a:rPr>
              <a:t>rec</a:t>
            </a:r>
            <a:r>
              <a:rPr lang="en-US" altLang="ja-JP" sz="2000">
                <a:solidFill>
                  <a:prstClr val="black"/>
                </a:solidFill>
              </a:rPr>
              <a:t>&lt;30GeV)</a:t>
            </a:r>
          </a:p>
        </p:txBody>
      </p:sp>
    </p:spTree>
    <p:extLst>
      <p:ext uri="{BB962C8B-B14F-4D97-AF65-F5344CB8AC3E}">
        <p14:creationId xmlns:p14="http://schemas.microsoft.com/office/powerpoint/2010/main" val="195040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190" name="Text Box 110"/>
          <p:cNvSpPr txBox="1">
            <a:spLocks noChangeArrowheads="1"/>
          </p:cNvSpPr>
          <p:nvPr/>
        </p:nvSpPr>
        <p:spPr bwMode="auto">
          <a:xfrm>
            <a:off x="1890417" y="116632"/>
            <a:ext cx="584993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4400" dirty="0">
                <a:solidFill>
                  <a:prstClr val="white"/>
                </a:solidFill>
              </a:rPr>
              <a:t>Main background source</a:t>
            </a:r>
          </a:p>
        </p:txBody>
      </p:sp>
      <p:grpSp>
        <p:nvGrpSpPr>
          <p:cNvPr id="302267" name="Group 187"/>
          <p:cNvGrpSpPr>
            <a:grpSpLocks/>
          </p:cNvGrpSpPr>
          <p:nvPr/>
        </p:nvGrpSpPr>
        <p:grpSpPr bwMode="auto">
          <a:xfrm>
            <a:off x="107504" y="1052736"/>
            <a:ext cx="2987675" cy="2663825"/>
            <a:chOff x="70" y="2507"/>
            <a:chExt cx="1882" cy="1678"/>
          </a:xfrm>
        </p:grpSpPr>
        <p:sp>
          <p:nvSpPr>
            <p:cNvPr id="65" name="角丸四角形 64"/>
            <p:cNvSpPr/>
            <p:nvPr/>
          </p:nvSpPr>
          <p:spPr>
            <a:xfrm>
              <a:off x="70" y="2507"/>
              <a:ext cx="1882" cy="1678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grpSp>
          <p:nvGrpSpPr>
            <p:cNvPr id="302202" name="グループ化 49"/>
            <p:cNvGrpSpPr>
              <a:grpSpLocks/>
            </p:cNvGrpSpPr>
            <p:nvPr/>
          </p:nvGrpSpPr>
          <p:grpSpPr bwMode="auto">
            <a:xfrm>
              <a:off x="113" y="2659"/>
              <a:ext cx="1644" cy="1172"/>
              <a:chOff x="1763689" y="3428999"/>
              <a:chExt cx="2972260" cy="1298299"/>
            </a:xfrm>
          </p:grpSpPr>
          <p:sp>
            <p:nvSpPr>
              <p:cNvPr id="302203" name="Text Box 8"/>
              <p:cNvSpPr txBox="1">
                <a:spLocks noChangeAspect="1" noChangeArrowheads="1"/>
              </p:cNvSpPr>
              <p:nvPr/>
            </p:nvSpPr>
            <p:spPr bwMode="auto">
              <a:xfrm>
                <a:off x="1763689" y="3680238"/>
                <a:ext cx="491845" cy="488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algn="just"/>
                <a:r>
                  <a:rPr lang="en-US" altLang="ja-JP" sz="2000" b="1">
                    <a:solidFill>
                      <a:prstClr val="black"/>
                    </a:solidFill>
                    <a:latin typeface="Symbol" pitchFamily="18" charset="2"/>
                  </a:rPr>
                  <a:t>n</a:t>
                </a:r>
                <a:r>
                  <a:rPr lang="en-US" altLang="ja-JP" sz="2000" b="1" baseline="-25000">
                    <a:solidFill>
                      <a:prstClr val="black"/>
                    </a:solidFill>
                    <a:latin typeface="Symbol" pitchFamily="18" charset="2"/>
                  </a:rPr>
                  <a:t>t</a:t>
                </a:r>
                <a:endParaRPr lang="en-US" altLang="ja-JP" sz="20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Rectangle 10"/>
              <p:cNvSpPr>
                <a:spLocks noChangeAspect="1" noChangeArrowheads="1"/>
              </p:cNvSpPr>
              <p:nvPr/>
            </p:nvSpPr>
            <p:spPr bwMode="auto">
              <a:xfrm rot="-5400000">
                <a:off x="3331652" y="3787661"/>
                <a:ext cx="1296143" cy="578823"/>
              </a:xfrm>
              <a:prstGeom prst="rect">
                <a:avLst/>
              </a:prstGeom>
              <a:solidFill>
                <a:srgbClr val="CC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2205" name="Rectangle 11"/>
              <p:cNvSpPr>
                <a:spLocks noChangeAspect="1" noChangeArrowheads="1"/>
              </p:cNvSpPr>
              <p:nvPr/>
            </p:nvSpPr>
            <p:spPr bwMode="auto">
              <a:xfrm rot="-5400000">
                <a:off x="3710442" y="3989848"/>
                <a:ext cx="1296144" cy="178755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endParaRPr lang="ja-JP" altLang="ja-JP">
                  <a:solidFill>
                    <a:prstClr val="black"/>
                  </a:solidFill>
                </a:endParaRPr>
              </a:p>
            </p:txBody>
          </p:sp>
          <p:sp>
            <p:nvSpPr>
              <p:cNvPr id="302206" name="Rectangle 12"/>
              <p:cNvSpPr>
                <a:spLocks noChangeAspect="1" noChangeArrowheads="1"/>
              </p:cNvSpPr>
              <p:nvPr/>
            </p:nvSpPr>
            <p:spPr bwMode="auto">
              <a:xfrm rot="-5400000">
                <a:off x="2954016" y="3986543"/>
                <a:ext cx="1297243" cy="182159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endParaRPr lang="ja-JP" altLang="ja-JP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Rectangle 13"/>
              <p:cNvSpPr>
                <a:spLocks noChangeAspect="1" noChangeArrowheads="1"/>
              </p:cNvSpPr>
              <p:nvPr/>
            </p:nvSpPr>
            <p:spPr bwMode="auto">
              <a:xfrm rot="-5400000">
                <a:off x="2597358" y="3812043"/>
                <a:ext cx="1297243" cy="531156"/>
              </a:xfrm>
              <a:prstGeom prst="rect">
                <a:avLst/>
              </a:prstGeom>
              <a:solidFill>
                <a:srgbClr val="CC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Rectangle 14"/>
              <p:cNvSpPr>
                <a:spLocks noChangeAspect="1" noChangeArrowheads="1"/>
              </p:cNvSpPr>
              <p:nvPr/>
            </p:nvSpPr>
            <p:spPr bwMode="auto">
              <a:xfrm rot="-5400000">
                <a:off x="1861912" y="3788211"/>
                <a:ext cx="1297245" cy="578823"/>
              </a:xfrm>
              <a:prstGeom prst="rect">
                <a:avLst/>
              </a:prstGeom>
              <a:solidFill>
                <a:srgbClr val="CC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2209" name="Rectangle 15"/>
              <p:cNvSpPr>
                <a:spLocks noChangeAspect="1" noChangeArrowheads="1"/>
              </p:cNvSpPr>
              <p:nvPr/>
            </p:nvSpPr>
            <p:spPr bwMode="auto">
              <a:xfrm rot="-5400000">
                <a:off x="2241553" y="3987393"/>
                <a:ext cx="1297243" cy="180456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endParaRPr lang="ja-JP" altLang="ja-JP">
                  <a:solidFill>
                    <a:prstClr val="black"/>
                  </a:solidFill>
                </a:endParaRPr>
              </a:p>
            </p:txBody>
          </p:sp>
          <p:sp>
            <p:nvSpPr>
              <p:cNvPr id="302210" name="Text Box 32"/>
              <p:cNvSpPr txBox="1">
                <a:spLocks noChangeAspect="1" noChangeArrowheads="1"/>
              </p:cNvSpPr>
              <p:nvPr/>
            </p:nvSpPr>
            <p:spPr bwMode="auto">
              <a:xfrm>
                <a:off x="3649091" y="3697962"/>
                <a:ext cx="288033" cy="3105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algn="just"/>
                <a:r>
                  <a:rPr lang="en-US" altLang="ja-JP" sz="2000" b="1" dirty="0">
                    <a:solidFill>
                      <a:srgbClr val="FF0000"/>
                    </a:solidFill>
                    <a:latin typeface="Symbol" pitchFamily="18" charset="2"/>
                  </a:rPr>
                  <a:t>t</a:t>
                </a:r>
                <a:endParaRPr lang="en-US" altLang="ja-JP" sz="2800" b="1" dirty="0">
                  <a:solidFill>
                    <a:srgbClr val="FF0000"/>
                  </a:solidFill>
                  <a:latin typeface="Symbol" pitchFamily="18" charset="2"/>
                </a:endParaRPr>
              </a:p>
            </p:txBody>
          </p:sp>
          <p:sp>
            <p:nvSpPr>
              <p:cNvPr id="302211" name="Line 17"/>
              <p:cNvSpPr>
                <a:spLocks noChangeAspect="1" noChangeShapeType="1"/>
              </p:cNvSpPr>
              <p:nvPr/>
            </p:nvSpPr>
            <p:spPr bwMode="auto">
              <a:xfrm rot="16200000" flipH="1">
                <a:off x="4282358" y="3407457"/>
                <a:ext cx="193591" cy="71359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9" name="直線コネクタ 18"/>
              <p:cNvCxnSpPr>
                <a:stCxn id="302215" idx="1"/>
                <a:endCxn id="302211" idx="0"/>
              </p:cNvCxnSpPr>
              <p:nvPr/>
            </p:nvCxnSpPr>
            <p:spPr>
              <a:xfrm flipV="1">
                <a:off x="3294669" y="3667105"/>
                <a:ext cx="726628" cy="357829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コネクタ 19"/>
              <p:cNvCxnSpPr>
                <a:stCxn id="302215" idx="1"/>
              </p:cNvCxnSpPr>
              <p:nvPr/>
            </p:nvCxnSpPr>
            <p:spPr>
              <a:xfrm>
                <a:off x="3294669" y="4024934"/>
                <a:ext cx="1440605" cy="19608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コネクタ 20"/>
              <p:cNvCxnSpPr>
                <a:stCxn id="302215" idx="1"/>
              </p:cNvCxnSpPr>
              <p:nvPr/>
            </p:nvCxnSpPr>
            <p:spPr>
              <a:xfrm>
                <a:off x="3294669" y="4024934"/>
                <a:ext cx="1368303" cy="55613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2215" name="Line 18"/>
              <p:cNvSpPr>
                <a:spLocks noChangeAspect="1" noChangeShapeType="1"/>
              </p:cNvSpPr>
              <p:nvPr/>
            </p:nvSpPr>
            <p:spPr bwMode="auto">
              <a:xfrm rot="-5400000">
                <a:off x="2611713" y="3341102"/>
                <a:ext cx="0" cy="136815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2" name="テキスト ボックス 61"/>
            <p:cNvSpPr txBox="1"/>
            <p:nvPr/>
          </p:nvSpPr>
          <p:spPr>
            <a:xfrm>
              <a:off x="288" y="3865"/>
              <a:ext cx="1392" cy="252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67000"/>
              </a:schemeClr>
            </a:solidFill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r>
                <a:rPr lang="en-US" altLang="ja-JP" sz="2000" dirty="0">
                  <a:solidFill>
                    <a:prstClr val="black"/>
                  </a:solidFill>
                  <a:ea typeface="HGP明朝B" pitchFamily="18" charset="-128"/>
                </a:rPr>
                <a:t>Signal</a:t>
              </a:r>
              <a:r>
                <a:rPr lang="en-US" altLang="ja-JP" sz="2000" dirty="0" smtClean="0">
                  <a:solidFill>
                    <a:prstClr val="black"/>
                  </a:solidFill>
                  <a:ea typeface="HGP明朝B" pitchFamily="18" charset="-128"/>
                </a:rPr>
                <a:t>: </a:t>
              </a:r>
              <a:r>
                <a:rPr lang="en-US" altLang="ja-JP" sz="2000" dirty="0" smtClean="0">
                  <a:solidFill>
                    <a:prstClr val="black"/>
                  </a:solidFill>
                  <a:latin typeface="Symbol" pitchFamily="18" charset="2"/>
                  <a:ea typeface="HGP明朝B" pitchFamily="18" charset="-128"/>
                </a:rPr>
                <a:t>t</a:t>
              </a:r>
              <a:r>
                <a:rPr lang="en-US" altLang="ja-JP" sz="2000" dirty="0" smtClean="0">
                  <a:solidFill>
                    <a:prstClr val="black"/>
                  </a:solidFill>
                  <a:ea typeface="HGP明朝B" pitchFamily="18" charset="-128"/>
                </a:rPr>
                <a:t> </a:t>
              </a:r>
              <a:r>
                <a:rPr lang="en-US" altLang="ja-JP" sz="2000" dirty="0" smtClean="0">
                  <a:solidFill>
                    <a:prstClr val="black"/>
                  </a:solidFill>
                  <a:ea typeface="HGP明朝B" pitchFamily="18" charset="-128"/>
                  <a:sym typeface="Wingdings" pitchFamily="2" charset="2"/>
                </a:rPr>
                <a:t> h</a:t>
              </a:r>
              <a:endParaRPr lang="ja-JP" altLang="en-US" dirty="0">
                <a:solidFill>
                  <a:prstClr val="black"/>
                </a:solidFill>
                <a:latin typeface="Georgia" pitchFamily="18" charset="0"/>
                <a:ea typeface="HGP明朝B" pitchFamily="18" charset="-128"/>
              </a:endParaRPr>
            </a:p>
          </p:txBody>
        </p:sp>
        <p:sp>
          <p:nvSpPr>
            <p:cNvPr id="67" name="テキスト ボックス 66"/>
            <p:cNvSpPr txBox="1"/>
            <p:nvPr/>
          </p:nvSpPr>
          <p:spPr>
            <a:xfrm>
              <a:off x="476" y="3644"/>
              <a:ext cx="136" cy="134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67000"/>
              </a:schemeClr>
            </a:solidFill>
          </p:spPr>
          <p:txBody>
            <a:bodyPr lIns="0" tIns="0" rIns="0" bIns="0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r>
                <a:rPr lang="en-US" altLang="ja-JP" sz="1400">
                  <a:solidFill>
                    <a:prstClr val="black"/>
                  </a:solidFill>
                  <a:latin typeface="Georgia" pitchFamily="18" charset="0"/>
                  <a:ea typeface="HGP明朝B" pitchFamily="18" charset="-128"/>
                </a:rPr>
                <a:t>Pb</a:t>
              </a:r>
            </a:p>
          </p:txBody>
        </p:sp>
        <p:sp>
          <p:nvSpPr>
            <p:cNvPr id="68" name="テキスト ボックス 67"/>
            <p:cNvSpPr txBox="1"/>
            <p:nvPr/>
          </p:nvSpPr>
          <p:spPr>
            <a:xfrm>
              <a:off x="631" y="3566"/>
              <a:ext cx="208" cy="134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67000"/>
              </a:schemeClr>
            </a:solidFill>
          </p:spPr>
          <p:txBody>
            <a:bodyPr lIns="0" tIns="0" rIns="0" bIns="0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r>
                <a:rPr lang="en-US" altLang="ja-JP" sz="1400">
                  <a:solidFill>
                    <a:prstClr val="black"/>
                  </a:solidFill>
                  <a:latin typeface="Georgia" pitchFamily="18" charset="0"/>
                  <a:ea typeface="HGP明朝B" pitchFamily="18" charset="-128"/>
                </a:rPr>
                <a:t>film</a:t>
              </a:r>
            </a:p>
          </p:txBody>
        </p:sp>
      </p:grpSp>
      <p:sp>
        <p:nvSpPr>
          <p:cNvPr id="66" name="角丸四角形 65"/>
          <p:cNvSpPr/>
          <p:nvPr/>
        </p:nvSpPr>
        <p:spPr>
          <a:xfrm>
            <a:off x="3204592" y="1052736"/>
            <a:ext cx="5903912" cy="2592388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grpSp>
        <p:nvGrpSpPr>
          <p:cNvPr id="302218" name="グループ化 37"/>
          <p:cNvGrpSpPr>
            <a:grpSpLocks/>
          </p:cNvGrpSpPr>
          <p:nvPr/>
        </p:nvGrpSpPr>
        <p:grpSpPr bwMode="auto">
          <a:xfrm>
            <a:off x="3204591" y="1307672"/>
            <a:ext cx="2870326" cy="2193334"/>
            <a:chOff x="3562780" y="4437112"/>
            <a:chExt cx="2869252" cy="2193645"/>
          </a:xfrm>
        </p:grpSpPr>
        <p:grpSp>
          <p:nvGrpSpPr>
            <p:cNvPr id="302219" name="グループ化 49"/>
            <p:cNvGrpSpPr>
              <a:grpSpLocks/>
            </p:cNvGrpSpPr>
            <p:nvPr/>
          </p:nvGrpSpPr>
          <p:grpSpPr bwMode="auto">
            <a:xfrm>
              <a:off x="3562780" y="4437112"/>
              <a:ext cx="2593396" cy="1860537"/>
              <a:chOff x="1763688" y="3428999"/>
              <a:chExt cx="2952328" cy="1298299"/>
            </a:xfrm>
          </p:grpSpPr>
          <p:sp>
            <p:nvSpPr>
              <p:cNvPr id="302220" name="Text Box 8"/>
              <p:cNvSpPr txBox="1">
                <a:spLocks noChangeAspect="1" noChangeArrowheads="1"/>
              </p:cNvSpPr>
              <p:nvPr/>
            </p:nvSpPr>
            <p:spPr bwMode="auto">
              <a:xfrm>
                <a:off x="1763688" y="3680238"/>
                <a:ext cx="504056" cy="500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algn="just"/>
                <a:r>
                  <a:rPr lang="en-US" altLang="ja-JP" sz="2000" b="1">
                    <a:solidFill>
                      <a:prstClr val="black"/>
                    </a:solidFill>
                    <a:latin typeface="Symbol" pitchFamily="18" charset="2"/>
                  </a:rPr>
                  <a:t>n</a:t>
                </a:r>
                <a:r>
                  <a:rPr lang="en-US" altLang="ja-JP" sz="2000" b="1" baseline="-25000">
                    <a:solidFill>
                      <a:prstClr val="black"/>
                    </a:solidFill>
                    <a:latin typeface="Symbol" pitchFamily="18" charset="2"/>
                  </a:rPr>
                  <a:t>m</a:t>
                </a:r>
                <a:endParaRPr lang="en-US" altLang="ja-JP" sz="20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Rectangle 10"/>
              <p:cNvSpPr>
                <a:spLocks noChangeAspect="1" noChangeArrowheads="1"/>
              </p:cNvSpPr>
              <p:nvPr/>
            </p:nvSpPr>
            <p:spPr bwMode="auto">
              <a:xfrm rot="-5400000">
                <a:off x="3331652" y="3787661"/>
                <a:ext cx="1296143" cy="578823"/>
              </a:xfrm>
              <a:prstGeom prst="rect">
                <a:avLst/>
              </a:prstGeom>
              <a:solidFill>
                <a:srgbClr val="CC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2222" name="Rectangle 11"/>
              <p:cNvSpPr>
                <a:spLocks noChangeAspect="1" noChangeArrowheads="1"/>
              </p:cNvSpPr>
              <p:nvPr/>
            </p:nvSpPr>
            <p:spPr bwMode="auto">
              <a:xfrm rot="-5400000">
                <a:off x="3710442" y="3989848"/>
                <a:ext cx="1296144" cy="178755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endParaRPr lang="ja-JP" altLang="ja-JP">
                  <a:solidFill>
                    <a:prstClr val="black"/>
                  </a:solidFill>
                </a:endParaRPr>
              </a:p>
            </p:txBody>
          </p:sp>
          <p:sp>
            <p:nvSpPr>
              <p:cNvPr id="302223" name="Rectangle 12"/>
              <p:cNvSpPr>
                <a:spLocks noChangeAspect="1" noChangeArrowheads="1"/>
              </p:cNvSpPr>
              <p:nvPr/>
            </p:nvSpPr>
            <p:spPr bwMode="auto">
              <a:xfrm rot="-5400000">
                <a:off x="2954016" y="3986543"/>
                <a:ext cx="1297243" cy="182159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endParaRPr lang="ja-JP" altLang="ja-JP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Rectangle 13"/>
              <p:cNvSpPr>
                <a:spLocks noChangeAspect="1" noChangeArrowheads="1"/>
              </p:cNvSpPr>
              <p:nvPr/>
            </p:nvSpPr>
            <p:spPr bwMode="auto">
              <a:xfrm rot="-5400000">
                <a:off x="2597358" y="3812043"/>
                <a:ext cx="1297243" cy="531156"/>
              </a:xfrm>
              <a:prstGeom prst="rect">
                <a:avLst/>
              </a:prstGeom>
              <a:solidFill>
                <a:srgbClr val="CC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Rectangle 14"/>
              <p:cNvSpPr>
                <a:spLocks noChangeAspect="1" noChangeArrowheads="1"/>
              </p:cNvSpPr>
              <p:nvPr/>
            </p:nvSpPr>
            <p:spPr bwMode="auto">
              <a:xfrm rot="-5400000">
                <a:off x="1861912" y="3788211"/>
                <a:ext cx="1297245" cy="578823"/>
              </a:xfrm>
              <a:prstGeom prst="rect">
                <a:avLst/>
              </a:prstGeom>
              <a:solidFill>
                <a:srgbClr val="CC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2226" name="Rectangle 15"/>
              <p:cNvSpPr>
                <a:spLocks noChangeAspect="1" noChangeArrowheads="1"/>
              </p:cNvSpPr>
              <p:nvPr/>
            </p:nvSpPr>
            <p:spPr bwMode="auto">
              <a:xfrm rot="-5400000">
                <a:off x="2241553" y="3987393"/>
                <a:ext cx="1297243" cy="180456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endParaRPr lang="ja-JP" altLang="ja-JP">
                  <a:solidFill>
                    <a:prstClr val="black"/>
                  </a:solidFill>
                </a:endParaRPr>
              </a:p>
            </p:txBody>
          </p:sp>
          <p:sp>
            <p:nvSpPr>
              <p:cNvPr id="302227" name="Line 17"/>
              <p:cNvSpPr>
                <a:spLocks noChangeAspect="1" noChangeShapeType="1"/>
              </p:cNvSpPr>
              <p:nvPr/>
            </p:nvSpPr>
            <p:spPr bwMode="auto">
              <a:xfrm rot="16200000" flipH="1">
                <a:off x="4262425" y="3407457"/>
                <a:ext cx="193591" cy="71359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2228" name="Line 18"/>
              <p:cNvSpPr>
                <a:spLocks noChangeAspect="1" noChangeShapeType="1"/>
              </p:cNvSpPr>
              <p:nvPr/>
            </p:nvSpPr>
            <p:spPr bwMode="auto">
              <a:xfrm rot="-5400000">
                <a:off x="2591780" y="3341102"/>
                <a:ext cx="0" cy="136815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2229" name="Text Box 32"/>
              <p:cNvSpPr txBox="1">
                <a:spLocks noChangeAspect="1" noChangeArrowheads="1"/>
              </p:cNvSpPr>
              <p:nvPr/>
            </p:nvSpPr>
            <p:spPr bwMode="auto">
              <a:xfrm>
                <a:off x="3649092" y="3697962"/>
                <a:ext cx="288033" cy="3105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algn="just"/>
                <a:r>
                  <a:rPr lang="en-US" altLang="ja-JP" sz="2000" b="1">
                    <a:solidFill>
                      <a:srgbClr val="FF0000"/>
                    </a:solidFill>
                    <a:latin typeface="Georgia" pitchFamily="18" charset="0"/>
                  </a:rPr>
                  <a:t>c</a:t>
                </a:r>
                <a:endParaRPr lang="en-US" altLang="ja-JP" sz="2800" b="1">
                  <a:solidFill>
                    <a:srgbClr val="FF0000"/>
                  </a:solidFill>
                  <a:latin typeface="Georgia" pitchFamily="18" charset="0"/>
                </a:endParaRPr>
              </a:p>
            </p:txBody>
          </p:sp>
          <p:cxnSp>
            <p:nvCxnSpPr>
              <p:cNvPr id="33" name="直線コネクタ 32"/>
              <p:cNvCxnSpPr>
                <a:stCxn id="302228" idx="1"/>
                <a:endCxn id="302227" idx="0"/>
              </p:cNvCxnSpPr>
              <p:nvPr/>
            </p:nvCxnSpPr>
            <p:spPr>
              <a:xfrm flipV="1">
                <a:off x="3275759" y="3667139"/>
                <a:ext cx="726228" cy="35786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コネクタ 33"/>
              <p:cNvCxnSpPr>
                <a:stCxn id="302228" idx="1"/>
              </p:cNvCxnSpPr>
              <p:nvPr/>
            </p:nvCxnSpPr>
            <p:spPr>
              <a:xfrm>
                <a:off x="3275759" y="4024999"/>
                <a:ext cx="1439811" cy="19610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コネクタ 34"/>
              <p:cNvCxnSpPr>
                <a:stCxn id="302228" idx="1"/>
              </p:cNvCxnSpPr>
              <p:nvPr/>
            </p:nvCxnSpPr>
            <p:spPr>
              <a:xfrm>
                <a:off x="3275759" y="4024999"/>
                <a:ext cx="1367549" cy="5561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2233" name="Text Box 8"/>
            <p:cNvSpPr txBox="1">
              <a:spLocks noChangeAspect="1" noChangeArrowheads="1"/>
            </p:cNvSpPr>
            <p:nvPr/>
          </p:nvSpPr>
          <p:spPr bwMode="auto">
            <a:xfrm>
              <a:off x="5865430" y="5943173"/>
              <a:ext cx="566602" cy="687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just"/>
              <a:r>
                <a:rPr lang="en-US" altLang="ja-JP" sz="2000" b="1" dirty="0">
                  <a:solidFill>
                    <a:prstClr val="black"/>
                  </a:solidFill>
                  <a:latin typeface="Symbol" pitchFamily="18" charset="2"/>
                </a:rPr>
                <a:t>m</a:t>
              </a:r>
              <a:r>
                <a:rPr lang="en-US" altLang="ja-JP" sz="2000" b="1" baseline="30000" dirty="0" smtClean="0">
                  <a:solidFill>
                    <a:prstClr val="black"/>
                  </a:solidFill>
                  <a:latin typeface="Symbol" pitchFamily="18" charset="2"/>
                </a:rPr>
                <a:t>-</a:t>
              </a:r>
              <a:endParaRPr lang="en-US" altLang="ja-JP" sz="2000" b="1" baseline="30000" dirty="0">
                <a:solidFill>
                  <a:prstClr val="black"/>
                </a:solidFill>
              </a:endParaRPr>
            </a:p>
          </p:txBody>
        </p:sp>
        <p:sp>
          <p:nvSpPr>
            <p:cNvPr id="37" name="乗算記号 36"/>
            <p:cNvSpPr/>
            <p:nvPr/>
          </p:nvSpPr>
          <p:spPr>
            <a:xfrm>
              <a:off x="5892358" y="6053719"/>
              <a:ext cx="288817" cy="288966"/>
            </a:xfrm>
            <a:prstGeom prst="mathMultiply">
              <a:avLst>
                <a:gd name="adj1" fmla="val 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02237" name="グループ化 53"/>
          <p:cNvGrpSpPr>
            <a:grpSpLocks/>
          </p:cNvGrpSpPr>
          <p:nvPr/>
        </p:nvGrpSpPr>
        <p:grpSpPr bwMode="auto">
          <a:xfrm>
            <a:off x="6228776" y="1307692"/>
            <a:ext cx="2800078" cy="1860438"/>
            <a:chOff x="6228184" y="4221088"/>
            <a:chExt cx="2800103" cy="1860537"/>
          </a:xfrm>
        </p:grpSpPr>
        <p:grpSp>
          <p:nvGrpSpPr>
            <p:cNvPr id="302238" name="グループ化 49"/>
            <p:cNvGrpSpPr>
              <a:grpSpLocks/>
            </p:cNvGrpSpPr>
            <p:nvPr/>
          </p:nvGrpSpPr>
          <p:grpSpPr bwMode="auto">
            <a:xfrm>
              <a:off x="6228184" y="4221088"/>
              <a:ext cx="2593396" cy="1860537"/>
              <a:chOff x="1763688" y="3428999"/>
              <a:chExt cx="2952328" cy="1298299"/>
            </a:xfrm>
          </p:grpSpPr>
          <p:sp>
            <p:nvSpPr>
              <p:cNvPr id="302239" name="Text Box 8"/>
              <p:cNvSpPr txBox="1">
                <a:spLocks noChangeAspect="1" noChangeArrowheads="1"/>
              </p:cNvSpPr>
              <p:nvPr/>
            </p:nvSpPr>
            <p:spPr bwMode="auto">
              <a:xfrm>
                <a:off x="1763688" y="3680238"/>
                <a:ext cx="504056" cy="500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algn="just"/>
                <a:r>
                  <a:rPr lang="en-US" altLang="ja-JP" sz="2000" b="1">
                    <a:solidFill>
                      <a:prstClr val="black"/>
                    </a:solidFill>
                    <a:latin typeface="Symbol" pitchFamily="18" charset="2"/>
                  </a:rPr>
                  <a:t>n</a:t>
                </a:r>
                <a:r>
                  <a:rPr lang="en-US" altLang="ja-JP" sz="2000" b="1" baseline="-25000">
                    <a:solidFill>
                      <a:prstClr val="black"/>
                    </a:solidFill>
                    <a:latin typeface="Symbol" pitchFamily="18" charset="2"/>
                  </a:rPr>
                  <a:t>m</a:t>
                </a:r>
                <a:endParaRPr lang="en-US" altLang="ja-JP" sz="20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Rectangle 10"/>
              <p:cNvSpPr>
                <a:spLocks noChangeAspect="1" noChangeArrowheads="1"/>
              </p:cNvSpPr>
              <p:nvPr/>
            </p:nvSpPr>
            <p:spPr bwMode="auto">
              <a:xfrm rot="-5400000">
                <a:off x="3331652" y="3787661"/>
                <a:ext cx="1296143" cy="578823"/>
              </a:xfrm>
              <a:prstGeom prst="rect">
                <a:avLst/>
              </a:prstGeom>
              <a:solidFill>
                <a:srgbClr val="CC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2241" name="Rectangle 11"/>
              <p:cNvSpPr>
                <a:spLocks noChangeAspect="1" noChangeArrowheads="1"/>
              </p:cNvSpPr>
              <p:nvPr/>
            </p:nvSpPr>
            <p:spPr bwMode="auto">
              <a:xfrm rot="-5400000">
                <a:off x="3710442" y="3989848"/>
                <a:ext cx="1296144" cy="178755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endParaRPr lang="ja-JP" altLang="ja-JP">
                  <a:solidFill>
                    <a:prstClr val="black"/>
                  </a:solidFill>
                </a:endParaRPr>
              </a:p>
            </p:txBody>
          </p:sp>
          <p:sp>
            <p:nvSpPr>
              <p:cNvPr id="302242" name="Rectangle 12"/>
              <p:cNvSpPr>
                <a:spLocks noChangeAspect="1" noChangeArrowheads="1"/>
              </p:cNvSpPr>
              <p:nvPr/>
            </p:nvSpPr>
            <p:spPr bwMode="auto">
              <a:xfrm rot="-5400000">
                <a:off x="2954016" y="3986543"/>
                <a:ext cx="1297243" cy="182159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endParaRPr lang="ja-JP" altLang="ja-JP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Rectangle 13"/>
              <p:cNvSpPr>
                <a:spLocks noChangeAspect="1" noChangeArrowheads="1"/>
              </p:cNvSpPr>
              <p:nvPr/>
            </p:nvSpPr>
            <p:spPr bwMode="auto">
              <a:xfrm rot="-5400000">
                <a:off x="2597358" y="3812043"/>
                <a:ext cx="1297243" cy="531156"/>
              </a:xfrm>
              <a:prstGeom prst="rect">
                <a:avLst/>
              </a:prstGeom>
              <a:solidFill>
                <a:srgbClr val="CC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Rectangle 14"/>
              <p:cNvSpPr>
                <a:spLocks noChangeAspect="1" noChangeArrowheads="1"/>
              </p:cNvSpPr>
              <p:nvPr/>
            </p:nvSpPr>
            <p:spPr bwMode="auto">
              <a:xfrm rot="-5400000">
                <a:off x="1861912" y="3788211"/>
                <a:ext cx="1297245" cy="578823"/>
              </a:xfrm>
              <a:prstGeom prst="rect">
                <a:avLst/>
              </a:prstGeom>
              <a:solidFill>
                <a:srgbClr val="CC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2245" name="Rectangle 15"/>
              <p:cNvSpPr>
                <a:spLocks noChangeAspect="1" noChangeArrowheads="1"/>
              </p:cNvSpPr>
              <p:nvPr/>
            </p:nvSpPr>
            <p:spPr bwMode="auto">
              <a:xfrm rot="-5400000">
                <a:off x="2241553" y="3987393"/>
                <a:ext cx="1297243" cy="180456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endParaRPr lang="ja-JP" altLang="ja-JP">
                  <a:solidFill>
                    <a:prstClr val="black"/>
                  </a:solidFill>
                </a:endParaRPr>
              </a:p>
            </p:txBody>
          </p:sp>
          <p:sp>
            <p:nvSpPr>
              <p:cNvPr id="302246" name="Line 17"/>
              <p:cNvSpPr>
                <a:spLocks noChangeAspect="1" noChangeShapeType="1"/>
              </p:cNvSpPr>
              <p:nvPr/>
            </p:nvSpPr>
            <p:spPr bwMode="auto">
              <a:xfrm rot="16200000" flipH="1">
                <a:off x="4262425" y="3407457"/>
                <a:ext cx="193591" cy="71359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2247" name="Line 18"/>
              <p:cNvSpPr>
                <a:spLocks noChangeAspect="1" noChangeShapeType="1"/>
              </p:cNvSpPr>
              <p:nvPr/>
            </p:nvSpPr>
            <p:spPr bwMode="auto">
              <a:xfrm rot="-5400000">
                <a:off x="2591780" y="3341102"/>
                <a:ext cx="0" cy="136815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2248" name="Text Box 32"/>
              <p:cNvSpPr txBox="1">
                <a:spLocks noChangeAspect="1" noChangeArrowheads="1"/>
              </p:cNvSpPr>
              <p:nvPr/>
            </p:nvSpPr>
            <p:spPr bwMode="auto">
              <a:xfrm>
                <a:off x="3649092" y="3771652"/>
                <a:ext cx="288033" cy="3105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algn="just"/>
                <a:r>
                  <a:rPr lang="en-US" altLang="ja-JP" sz="2000" b="1">
                    <a:solidFill>
                      <a:srgbClr val="FF0000"/>
                    </a:solidFill>
                    <a:latin typeface="Georgia" pitchFamily="18" charset="0"/>
                  </a:rPr>
                  <a:t>h</a:t>
                </a:r>
                <a:endParaRPr lang="en-US" altLang="ja-JP" sz="2800" b="1">
                  <a:solidFill>
                    <a:srgbClr val="FF0000"/>
                  </a:solidFill>
                  <a:latin typeface="Georgia" pitchFamily="18" charset="0"/>
                </a:endParaRPr>
              </a:p>
            </p:txBody>
          </p:sp>
          <p:cxnSp>
            <p:nvCxnSpPr>
              <p:cNvPr id="50" name="直線コネクタ 49"/>
              <p:cNvCxnSpPr>
                <a:stCxn id="302247" idx="1"/>
                <a:endCxn id="302246" idx="0"/>
              </p:cNvCxnSpPr>
              <p:nvPr/>
            </p:nvCxnSpPr>
            <p:spPr>
              <a:xfrm flipV="1">
                <a:off x="3276339" y="3667105"/>
                <a:ext cx="726506" cy="357829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コネクタ 50"/>
              <p:cNvCxnSpPr>
                <a:stCxn id="302247" idx="1"/>
              </p:cNvCxnSpPr>
              <p:nvPr/>
            </p:nvCxnSpPr>
            <p:spPr>
              <a:xfrm>
                <a:off x="3276339" y="4024934"/>
                <a:ext cx="1440361" cy="19608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コネクタ 51"/>
              <p:cNvCxnSpPr>
                <a:stCxn id="302247" idx="1"/>
              </p:cNvCxnSpPr>
              <p:nvPr/>
            </p:nvCxnSpPr>
            <p:spPr>
              <a:xfrm>
                <a:off x="3276339" y="4024934"/>
                <a:ext cx="1368072" cy="55613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2252" name="Text Box 32"/>
            <p:cNvSpPr txBox="1">
              <a:spLocks noChangeAspect="1" noChangeArrowheads="1"/>
            </p:cNvSpPr>
            <p:nvPr/>
          </p:nvSpPr>
          <p:spPr bwMode="auto">
            <a:xfrm>
              <a:off x="8775272" y="4640121"/>
              <a:ext cx="253015" cy="445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just"/>
              <a:r>
                <a:rPr lang="en-US" altLang="ja-JP" sz="2000" b="1" dirty="0">
                  <a:solidFill>
                    <a:prstClr val="black"/>
                  </a:solidFill>
                  <a:latin typeface="Georgia" pitchFamily="18" charset="0"/>
                </a:rPr>
                <a:t>h</a:t>
              </a:r>
              <a:endParaRPr lang="en-US" altLang="ja-JP" sz="2800" b="1" dirty="0">
                <a:solidFill>
                  <a:prstClr val="black"/>
                </a:solidFill>
                <a:latin typeface="Georgia" pitchFamily="18" charset="0"/>
              </a:endParaRPr>
            </a:p>
          </p:txBody>
        </p:sp>
      </p:grpSp>
      <p:sp>
        <p:nvSpPr>
          <p:cNvPr id="63" name="テキスト ボックス 62"/>
          <p:cNvSpPr txBox="1"/>
          <p:nvPr/>
        </p:nvSpPr>
        <p:spPr>
          <a:xfrm>
            <a:off x="3545904" y="3242742"/>
            <a:ext cx="2122488" cy="366712"/>
          </a:xfrm>
          <a:prstGeom prst="rect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dirty="0" smtClean="0">
                <a:solidFill>
                  <a:prstClr val="black"/>
                </a:solidFill>
                <a:latin typeface="Georgia" pitchFamily="18" charset="0"/>
                <a:ea typeface="HGP明朝B" pitchFamily="18" charset="-128"/>
              </a:rPr>
              <a:t>BG ① charm decay</a:t>
            </a:r>
            <a:endParaRPr lang="ja-JP" altLang="en-US" dirty="0">
              <a:solidFill>
                <a:prstClr val="black"/>
              </a:solidFill>
              <a:latin typeface="Georgia" pitchFamily="18" charset="0"/>
              <a:ea typeface="HGP明朝B" pitchFamily="18" charset="-128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6156548" y="3252267"/>
            <a:ext cx="2812565" cy="369332"/>
          </a:xfrm>
          <a:prstGeom prst="rect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dirty="0" smtClean="0">
                <a:solidFill>
                  <a:prstClr val="black"/>
                </a:solidFill>
                <a:latin typeface="Georgia" pitchFamily="18" charset="0"/>
                <a:ea typeface="HGP明朝B" pitchFamily="18" charset="-128"/>
              </a:rPr>
              <a:t>BG ② hadron interaction</a:t>
            </a:r>
            <a:endParaRPr lang="ja-JP" altLang="en-US" dirty="0">
              <a:solidFill>
                <a:prstClr val="black"/>
              </a:solidFill>
              <a:latin typeface="Georgia" pitchFamily="18" charset="0"/>
              <a:ea typeface="HGP明朝B" pitchFamily="18" charset="-128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3780854" y="2871267"/>
            <a:ext cx="215900" cy="212725"/>
          </a:xfrm>
          <a:prstGeom prst="rect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400">
                <a:solidFill>
                  <a:prstClr val="black"/>
                </a:solidFill>
                <a:latin typeface="Georgia" pitchFamily="18" charset="0"/>
                <a:ea typeface="HGP明朝B" pitchFamily="18" charset="-128"/>
              </a:rPr>
              <a:t>Pb</a:t>
            </a: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4026917" y="2747442"/>
            <a:ext cx="330200" cy="212725"/>
          </a:xfrm>
          <a:prstGeom prst="rect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400">
                <a:solidFill>
                  <a:prstClr val="black"/>
                </a:solidFill>
                <a:latin typeface="Georgia" pitchFamily="18" charset="0"/>
                <a:ea typeface="HGP明朝B" pitchFamily="18" charset="-128"/>
              </a:rPr>
              <a:t>film</a:t>
            </a: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6805042" y="2871267"/>
            <a:ext cx="215900" cy="212725"/>
          </a:xfrm>
          <a:prstGeom prst="rect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400">
                <a:solidFill>
                  <a:prstClr val="black"/>
                </a:solidFill>
                <a:latin typeface="Georgia" pitchFamily="18" charset="0"/>
                <a:ea typeface="HGP明朝B" pitchFamily="18" charset="-128"/>
              </a:rPr>
              <a:t>Pb</a:t>
            </a: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7052692" y="2747442"/>
            <a:ext cx="328612" cy="212725"/>
          </a:xfrm>
          <a:prstGeom prst="rect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400">
                <a:solidFill>
                  <a:prstClr val="black"/>
                </a:solidFill>
                <a:latin typeface="Georgia" pitchFamily="18" charset="0"/>
                <a:ea typeface="HGP明朝B" pitchFamily="18" charset="-128"/>
              </a:rPr>
              <a:t>film</a:t>
            </a:r>
          </a:p>
        </p:txBody>
      </p:sp>
      <p:cxnSp>
        <p:nvCxnSpPr>
          <p:cNvPr id="4" name="直線矢印コネクタ 3"/>
          <p:cNvCxnSpPr>
            <a:stCxn id="302247" idx="1"/>
          </p:cNvCxnSpPr>
          <p:nvPr/>
        </p:nvCxnSpPr>
        <p:spPr>
          <a:xfrm>
            <a:off x="7557093" y="2162004"/>
            <a:ext cx="633042" cy="9219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 Box 32"/>
          <p:cNvSpPr txBox="1">
            <a:spLocks noChangeAspect="1" noChangeArrowheads="1"/>
          </p:cNvSpPr>
          <p:nvPr/>
        </p:nvSpPr>
        <p:spPr bwMode="auto">
          <a:xfrm>
            <a:off x="2750443" y="1713160"/>
            <a:ext cx="253013" cy="44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just"/>
            <a:r>
              <a:rPr lang="en-US" altLang="ja-JP" sz="2000" b="1" dirty="0">
                <a:solidFill>
                  <a:prstClr val="black"/>
                </a:solidFill>
                <a:latin typeface="Georgia" pitchFamily="18" charset="0"/>
              </a:rPr>
              <a:t>h</a:t>
            </a:r>
            <a:endParaRPr lang="en-US" altLang="ja-JP" sz="2800" b="1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74" name="Text Box 32"/>
          <p:cNvSpPr txBox="1">
            <a:spLocks noChangeAspect="1" noChangeArrowheads="1"/>
          </p:cNvSpPr>
          <p:nvPr/>
        </p:nvSpPr>
        <p:spPr bwMode="auto">
          <a:xfrm>
            <a:off x="5735067" y="1665758"/>
            <a:ext cx="253013" cy="44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just"/>
            <a:r>
              <a:rPr lang="en-US" altLang="ja-JP" sz="2000" b="1" dirty="0">
                <a:solidFill>
                  <a:prstClr val="black"/>
                </a:solidFill>
                <a:latin typeface="Georgia" pitchFamily="18" charset="0"/>
              </a:rPr>
              <a:t>h</a:t>
            </a:r>
            <a:endParaRPr lang="en-US" altLang="ja-JP" sz="2800" b="1" dirty="0">
              <a:solidFill>
                <a:prstClr val="black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78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190" name="Text Box 110"/>
          <p:cNvSpPr txBox="1">
            <a:spLocks noChangeArrowheads="1"/>
          </p:cNvSpPr>
          <p:nvPr/>
        </p:nvSpPr>
        <p:spPr bwMode="auto">
          <a:xfrm>
            <a:off x="1890417" y="116632"/>
            <a:ext cx="584993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4400" dirty="0">
                <a:solidFill>
                  <a:prstClr val="white"/>
                </a:solidFill>
              </a:rPr>
              <a:t>Main background source</a:t>
            </a:r>
          </a:p>
        </p:txBody>
      </p:sp>
      <p:grpSp>
        <p:nvGrpSpPr>
          <p:cNvPr id="302267" name="Group 187"/>
          <p:cNvGrpSpPr>
            <a:grpSpLocks/>
          </p:cNvGrpSpPr>
          <p:nvPr/>
        </p:nvGrpSpPr>
        <p:grpSpPr bwMode="auto">
          <a:xfrm>
            <a:off x="107504" y="1052736"/>
            <a:ext cx="2987675" cy="2663825"/>
            <a:chOff x="70" y="2507"/>
            <a:chExt cx="1882" cy="1678"/>
          </a:xfrm>
        </p:grpSpPr>
        <p:sp>
          <p:nvSpPr>
            <p:cNvPr id="65" name="角丸四角形 64"/>
            <p:cNvSpPr/>
            <p:nvPr/>
          </p:nvSpPr>
          <p:spPr>
            <a:xfrm>
              <a:off x="70" y="2507"/>
              <a:ext cx="1882" cy="1678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grpSp>
          <p:nvGrpSpPr>
            <p:cNvPr id="302202" name="グループ化 49"/>
            <p:cNvGrpSpPr>
              <a:grpSpLocks/>
            </p:cNvGrpSpPr>
            <p:nvPr/>
          </p:nvGrpSpPr>
          <p:grpSpPr bwMode="auto">
            <a:xfrm>
              <a:off x="113" y="2659"/>
              <a:ext cx="1644" cy="1172"/>
              <a:chOff x="1763689" y="3428999"/>
              <a:chExt cx="2972260" cy="1298299"/>
            </a:xfrm>
          </p:grpSpPr>
          <p:sp>
            <p:nvSpPr>
              <p:cNvPr id="302203" name="Text Box 8"/>
              <p:cNvSpPr txBox="1">
                <a:spLocks noChangeAspect="1" noChangeArrowheads="1"/>
              </p:cNvSpPr>
              <p:nvPr/>
            </p:nvSpPr>
            <p:spPr bwMode="auto">
              <a:xfrm>
                <a:off x="1763689" y="3680238"/>
                <a:ext cx="491845" cy="488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algn="just"/>
                <a:r>
                  <a:rPr lang="en-US" altLang="ja-JP" sz="2000" b="1">
                    <a:solidFill>
                      <a:prstClr val="black"/>
                    </a:solidFill>
                    <a:latin typeface="Symbol" pitchFamily="18" charset="2"/>
                  </a:rPr>
                  <a:t>n</a:t>
                </a:r>
                <a:r>
                  <a:rPr lang="en-US" altLang="ja-JP" sz="2000" b="1" baseline="-25000">
                    <a:solidFill>
                      <a:prstClr val="black"/>
                    </a:solidFill>
                    <a:latin typeface="Symbol" pitchFamily="18" charset="2"/>
                  </a:rPr>
                  <a:t>t</a:t>
                </a:r>
                <a:endParaRPr lang="en-US" altLang="ja-JP" sz="20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Rectangle 10"/>
              <p:cNvSpPr>
                <a:spLocks noChangeAspect="1" noChangeArrowheads="1"/>
              </p:cNvSpPr>
              <p:nvPr/>
            </p:nvSpPr>
            <p:spPr bwMode="auto">
              <a:xfrm rot="-5400000">
                <a:off x="3331652" y="3787661"/>
                <a:ext cx="1296143" cy="578823"/>
              </a:xfrm>
              <a:prstGeom prst="rect">
                <a:avLst/>
              </a:prstGeom>
              <a:solidFill>
                <a:srgbClr val="CC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2205" name="Rectangle 11"/>
              <p:cNvSpPr>
                <a:spLocks noChangeAspect="1" noChangeArrowheads="1"/>
              </p:cNvSpPr>
              <p:nvPr/>
            </p:nvSpPr>
            <p:spPr bwMode="auto">
              <a:xfrm rot="-5400000">
                <a:off x="3710442" y="3989848"/>
                <a:ext cx="1296144" cy="178755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endParaRPr lang="ja-JP" altLang="ja-JP">
                  <a:solidFill>
                    <a:prstClr val="black"/>
                  </a:solidFill>
                </a:endParaRPr>
              </a:p>
            </p:txBody>
          </p:sp>
          <p:sp>
            <p:nvSpPr>
              <p:cNvPr id="302206" name="Rectangle 12"/>
              <p:cNvSpPr>
                <a:spLocks noChangeAspect="1" noChangeArrowheads="1"/>
              </p:cNvSpPr>
              <p:nvPr/>
            </p:nvSpPr>
            <p:spPr bwMode="auto">
              <a:xfrm rot="-5400000">
                <a:off x="2954016" y="3986543"/>
                <a:ext cx="1297243" cy="182159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endParaRPr lang="ja-JP" altLang="ja-JP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Rectangle 13"/>
              <p:cNvSpPr>
                <a:spLocks noChangeAspect="1" noChangeArrowheads="1"/>
              </p:cNvSpPr>
              <p:nvPr/>
            </p:nvSpPr>
            <p:spPr bwMode="auto">
              <a:xfrm rot="-5400000">
                <a:off x="2597358" y="3812043"/>
                <a:ext cx="1297243" cy="531156"/>
              </a:xfrm>
              <a:prstGeom prst="rect">
                <a:avLst/>
              </a:prstGeom>
              <a:solidFill>
                <a:srgbClr val="CC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Rectangle 14"/>
              <p:cNvSpPr>
                <a:spLocks noChangeAspect="1" noChangeArrowheads="1"/>
              </p:cNvSpPr>
              <p:nvPr/>
            </p:nvSpPr>
            <p:spPr bwMode="auto">
              <a:xfrm rot="-5400000">
                <a:off x="1861912" y="3788211"/>
                <a:ext cx="1297245" cy="578823"/>
              </a:xfrm>
              <a:prstGeom prst="rect">
                <a:avLst/>
              </a:prstGeom>
              <a:solidFill>
                <a:srgbClr val="CC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2209" name="Rectangle 15"/>
              <p:cNvSpPr>
                <a:spLocks noChangeAspect="1" noChangeArrowheads="1"/>
              </p:cNvSpPr>
              <p:nvPr/>
            </p:nvSpPr>
            <p:spPr bwMode="auto">
              <a:xfrm rot="-5400000">
                <a:off x="2241553" y="3987393"/>
                <a:ext cx="1297243" cy="180456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endParaRPr lang="ja-JP" altLang="ja-JP">
                  <a:solidFill>
                    <a:prstClr val="black"/>
                  </a:solidFill>
                </a:endParaRPr>
              </a:p>
            </p:txBody>
          </p:sp>
          <p:sp>
            <p:nvSpPr>
              <p:cNvPr id="302210" name="Text Box 32"/>
              <p:cNvSpPr txBox="1">
                <a:spLocks noChangeAspect="1" noChangeArrowheads="1"/>
              </p:cNvSpPr>
              <p:nvPr/>
            </p:nvSpPr>
            <p:spPr bwMode="auto">
              <a:xfrm>
                <a:off x="3649091" y="3697962"/>
                <a:ext cx="288033" cy="3105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algn="just"/>
                <a:r>
                  <a:rPr lang="en-US" altLang="ja-JP" sz="2000" b="1" dirty="0">
                    <a:solidFill>
                      <a:srgbClr val="FF0000"/>
                    </a:solidFill>
                    <a:latin typeface="Symbol" pitchFamily="18" charset="2"/>
                  </a:rPr>
                  <a:t>t</a:t>
                </a:r>
                <a:endParaRPr lang="en-US" altLang="ja-JP" sz="2800" b="1" dirty="0">
                  <a:solidFill>
                    <a:srgbClr val="FF0000"/>
                  </a:solidFill>
                  <a:latin typeface="Symbol" pitchFamily="18" charset="2"/>
                </a:endParaRPr>
              </a:p>
            </p:txBody>
          </p:sp>
          <p:sp>
            <p:nvSpPr>
              <p:cNvPr id="302211" name="Line 17"/>
              <p:cNvSpPr>
                <a:spLocks noChangeAspect="1" noChangeShapeType="1"/>
              </p:cNvSpPr>
              <p:nvPr/>
            </p:nvSpPr>
            <p:spPr bwMode="auto">
              <a:xfrm rot="16200000" flipH="1">
                <a:off x="4282358" y="3407457"/>
                <a:ext cx="193591" cy="71359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9" name="直線コネクタ 18"/>
              <p:cNvCxnSpPr>
                <a:stCxn id="302215" idx="1"/>
                <a:endCxn id="302211" idx="0"/>
              </p:cNvCxnSpPr>
              <p:nvPr/>
            </p:nvCxnSpPr>
            <p:spPr>
              <a:xfrm flipV="1">
                <a:off x="3294669" y="3667105"/>
                <a:ext cx="726628" cy="357829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コネクタ 19"/>
              <p:cNvCxnSpPr>
                <a:stCxn id="302215" idx="1"/>
              </p:cNvCxnSpPr>
              <p:nvPr/>
            </p:nvCxnSpPr>
            <p:spPr>
              <a:xfrm>
                <a:off x="3294669" y="4024934"/>
                <a:ext cx="1440605" cy="19608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コネクタ 20"/>
              <p:cNvCxnSpPr>
                <a:stCxn id="302215" idx="1"/>
              </p:cNvCxnSpPr>
              <p:nvPr/>
            </p:nvCxnSpPr>
            <p:spPr>
              <a:xfrm>
                <a:off x="3294669" y="4024934"/>
                <a:ext cx="1368303" cy="55613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2215" name="Line 18"/>
              <p:cNvSpPr>
                <a:spLocks noChangeAspect="1" noChangeShapeType="1"/>
              </p:cNvSpPr>
              <p:nvPr/>
            </p:nvSpPr>
            <p:spPr bwMode="auto">
              <a:xfrm rot="-5400000">
                <a:off x="2611713" y="3341102"/>
                <a:ext cx="0" cy="136815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2" name="テキスト ボックス 61"/>
            <p:cNvSpPr txBox="1"/>
            <p:nvPr/>
          </p:nvSpPr>
          <p:spPr>
            <a:xfrm>
              <a:off x="288" y="3865"/>
              <a:ext cx="1392" cy="252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67000"/>
              </a:schemeClr>
            </a:solidFill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r>
                <a:rPr lang="en-US" altLang="ja-JP" sz="2000" dirty="0">
                  <a:solidFill>
                    <a:prstClr val="black"/>
                  </a:solidFill>
                  <a:ea typeface="HGP明朝B" pitchFamily="18" charset="-128"/>
                </a:rPr>
                <a:t>Signal</a:t>
              </a:r>
              <a:r>
                <a:rPr lang="en-US" altLang="ja-JP" sz="2000" dirty="0" smtClean="0">
                  <a:solidFill>
                    <a:prstClr val="black"/>
                  </a:solidFill>
                  <a:ea typeface="HGP明朝B" pitchFamily="18" charset="-128"/>
                </a:rPr>
                <a:t>: </a:t>
              </a:r>
              <a:r>
                <a:rPr lang="en-US" altLang="ja-JP" sz="2000" dirty="0" smtClean="0">
                  <a:solidFill>
                    <a:prstClr val="black"/>
                  </a:solidFill>
                  <a:latin typeface="Symbol" pitchFamily="18" charset="2"/>
                  <a:ea typeface="HGP明朝B" pitchFamily="18" charset="-128"/>
                </a:rPr>
                <a:t>t</a:t>
              </a:r>
              <a:r>
                <a:rPr lang="en-US" altLang="ja-JP" sz="2000" dirty="0" smtClean="0">
                  <a:solidFill>
                    <a:prstClr val="black"/>
                  </a:solidFill>
                  <a:ea typeface="HGP明朝B" pitchFamily="18" charset="-128"/>
                </a:rPr>
                <a:t> </a:t>
              </a:r>
              <a:r>
                <a:rPr lang="en-US" altLang="ja-JP" sz="2000" dirty="0" smtClean="0">
                  <a:solidFill>
                    <a:prstClr val="black"/>
                  </a:solidFill>
                  <a:ea typeface="HGP明朝B" pitchFamily="18" charset="-128"/>
                  <a:sym typeface="Wingdings" pitchFamily="2" charset="2"/>
                </a:rPr>
                <a:t> h</a:t>
              </a:r>
              <a:endParaRPr lang="ja-JP" altLang="en-US" dirty="0">
                <a:solidFill>
                  <a:prstClr val="black"/>
                </a:solidFill>
                <a:latin typeface="Georgia" pitchFamily="18" charset="0"/>
                <a:ea typeface="HGP明朝B" pitchFamily="18" charset="-128"/>
              </a:endParaRPr>
            </a:p>
          </p:txBody>
        </p:sp>
        <p:sp>
          <p:nvSpPr>
            <p:cNvPr id="67" name="テキスト ボックス 66"/>
            <p:cNvSpPr txBox="1"/>
            <p:nvPr/>
          </p:nvSpPr>
          <p:spPr>
            <a:xfrm>
              <a:off x="476" y="3644"/>
              <a:ext cx="136" cy="134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67000"/>
              </a:schemeClr>
            </a:solidFill>
          </p:spPr>
          <p:txBody>
            <a:bodyPr lIns="0" tIns="0" rIns="0" bIns="0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r>
                <a:rPr lang="en-US" altLang="ja-JP" sz="1400">
                  <a:solidFill>
                    <a:prstClr val="black"/>
                  </a:solidFill>
                  <a:latin typeface="Georgia" pitchFamily="18" charset="0"/>
                  <a:ea typeface="HGP明朝B" pitchFamily="18" charset="-128"/>
                </a:rPr>
                <a:t>Pb</a:t>
              </a:r>
            </a:p>
          </p:txBody>
        </p:sp>
        <p:sp>
          <p:nvSpPr>
            <p:cNvPr id="68" name="テキスト ボックス 67"/>
            <p:cNvSpPr txBox="1"/>
            <p:nvPr/>
          </p:nvSpPr>
          <p:spPr>
            <a:xfrm>
              <a:off x="631" y="3566"/>
              <a:ext cx="208" cy="134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67000"/>
              </a:schemeClr>
            </a:solidFill>
          </p:spPr>
          <p:txBody>
            <a:bodyPr lIns="0" tIns="0" rIns="0" bIns="0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r>
                <a:rPr lang="en-US" altLang="ja-JP" sz="1400">
                  <a:solidFill>
                    <a:prstClr val="black"/>
                  </a:solidFill>
                  <a:latin typeface="Georgia" pitchFamily="18" charset="0"/>
                  <a:ea typeface="HGP明朝B" pitchFamily="18" charset="-128"/>
                </a:rPr>
                <a:t>film</a:t>
              </a:r>
            </a:p>
          </p:txBody>
        </p:sp>
      </p:grpSp>
      <p:sp>
        <p:nvSpPr>
          <p:cNvPr id="66" name="角丸四角形 65"/>
          <p:cNvSpPr/>
          <p:nvPr/>
        </p:nvSpPr>
        <p:spPr>
          <a:xfrm>
            <a:off x="3204592" y="1052736"/>
            <a:ext cx="5903912" cy="2592388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grpSp>
        <p:nvGrpSpPr>
          <p:cNvPr id="302218" name="グループ化 37"/>
          <p:cNvGrpSpPr>
            <a:grpSpLocks/>
          </p:cNvGrpSpPr>
          <p:nvPr/>
        </p:nvGrpSpPr>
        <p:grpSpPr bwMode="auto">
          <a:xfrm>
            <a:off x="3204591" y="1307672"/>
            <a:ext cx="2870326" cy="2193334"/>
            <a:chOff x="3562780" y="4437112"/>
            <a:chExt cx="2869252" cy="2193645"/>
          </a:xfrm>
        </p:grpSpPr>
        <p:grpSp>
          <p:nvGrpSpPr>
            <p:cNvPr id="302219" name="グループ化 49"/>
            <p:cNvGrpSpPr>
              <a:grpSpLocks/>
            </p:cNvGrpSpPr>
            <p:nvPr/>
          </p:nvGrpSpPr>
          <p:grpSpPr bwMode="auto">
            <a:xfrm>
              <a:off x="3562780" y="4437112"/>
              <a:ext cx="2593396" cy="1860537"/>
              <a:chOff x="1763688" y="3428999"/>
              <a:chExt cx="2952328" cy="1298299"/>
            </a:xfrm>
          </p:grpSpPr>
          <p:sp>
            <p:nvSpPr>
              <p:cNvPr id="302220" name="Text Box 8"/>
              <p:cNvSpPr txBox="1">
                <a:spLocks noChangeAspect="1" noChangeArrowheads="1"/>
              </p:cNvSpPr>
              <p:nvPr/>
            </p:nvSpPr>
            <p:spPr bwMode="auto">
              <a:xfrm>
                <a:off x="1763688" y="3680238"/>
                <a:ext cx="504056" cy="500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algn="just"/>
                <a:r>
                  <a:rPr lang="en-US" altLang="ja-JP" sz="2000" b="1">
                    <a:solidFill>
                      <a:prstClr val="black"/>
                    </a:solidFill>
                    <a:latin typeface="Symbol" pitchFamily="18" charset="2"/>
                  </a:rPr>
                  <a:t>n</a:t>
                </a:r>
                <a:r>
                  <a:rPr lang="en-US" altLang="ja-JP" sz="2000" b="1" baseline="-25000">
                    <a:solidFill>
                      <a:prstClr val="black"/>
                    </a:solidFill>
                    <a:latin typeface="Symbol" pitchFamily="18" charset="2"/>
                  </a:rPr>
                  <a:t>m</a:t>
                </a:r>
                <a:endParaRPr lang="en-US" altLang="ja-JP" sz="20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Rectangle 10"/>
              <p:cNvSpPr>
                <a:spLocks noChangeAspect="1" noChangeArrowheads="1"/>
              </p:cNvSpPr>
              <p:nvPr/>
            </p:nvSpPr>
            <p:spPr bwMode="auto">
              <a:xfrm rot="-5400000">
                <a:off x="3331652" y="3787661"/>
                <a:ext cx="1296143" cy="578823"/>
              </a:xfrm>
              <a:prstGeom prst="rect">
                <a:avLst/>
              </a:prstGeom>
              <a:solidFill>
                <a:srgbClr val="CC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2222" name="Rectangle 11"/>
              <p:cNvSpPr>
                <a:spLocks noChangeAspect="1" noChangeArrowheads="1"/>
              </p:cNvSpPr>
              <p:nvPr/>
            </p:nvSpPr>
            <p:spPr bwMode="auto">
              <a:xfrm rot="-5400000">
                <a:off x="3710442" y="3989848"/>
                <a:ext cx="1296144" cy="178755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endParaRPr lang="ja-JP" altLang="ja-JP">
                  <a:solidFill>
                    <a:prstClr val="black"/>
                  </a:solidFill>
                </a:endParaRPr>
              </a:p>
            </p:txBody>
          </p:sp>
          <p:sp>
            <p:nvSpPr>
              <p:cNvPr id="302223" name="Rectangle 12"/>
              <p:cNvSpPr>
                <a:spLocks noChangeAspect="1" noChangeArrowheads="1"/>
              </p:cNvSpPr>
              <p:nvPr/>
            </p:nvSpPr>
            <p:spPr bwMode="auto">
              <a:xfrm rot="-5400000">
                <a:off x="2954016" y="3986543"/>
                <a:ext cx="1297243" cy="182159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endParaRPr lang="ja-JP" altLang="ja-JP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Rectangle 13"/>
              <p:cNvSpPr>
                <a:spLocks noChangeAspect="1" noChangeArrowheads="1"/>
              </p:cNvSpPr>
              <p:nvPr/>
            </p:nvSpPr>
            <p:spPr bwMode="auto">
              <a:xfrm rot="-5400000">
                <a:off x="2597358" y="3812043"/>
                <a:ext cx="1297243" cy="531156"/>
              </a:xfrm>
              <a:prstGeom prst="rect">
                <a:avLst/>
              </a:prstGeom>
              <a:solidFill>
                <a:srgbClr val="CC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Rectangle 14"/>
              <p:cNvSpPr>
                <a:spLocks noChangeAspect="1" noChangeArrowheads="1"/>
              </p:cNvSpPr>
              <p:nvPr/>
            </p:nvSpPr>
            <p:spPr bwMode="auto">
              <a:xfrm rot="-5400000">
                <a:off x="1861912" y="3788211"/>
                <a:ext cx="1297245" cy="578823"/>
              </a:xfrm>
              <a:prstGeom prst="rect">
                <a:avLst/>
              </a:prstGeom>
              <a:solidFill>
                <a:srgbClr val="CC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2226" name="Rectangle 15"/>
              <p:cNvSpPr>
                <a:spLocks noChangeAspect="1" noChangeArrowheads="1"/>
              </p:cNvSpPr>
              <p:nvPr/>
            </p:nvSpPr>
            <p:spPr bwMode="auto">
              <a:xfrm rot="-5400000">
                <a:off x="2241553" y="3987393"/>
                <a:ext cx="1297243" cy="180456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endParaRPr lang="ja-JP" altLang="ja-JP">
                  <a:solidFill>
                    <a:prstClr val="black"/>
                  </a:solidFill>
                </a:endParaRPr>
              </a:p>
            </p:txBody>
          </p:sp>
          <p:sp>
            <p:nvSpPr>
              <p:cNvPr id="302227" name="Line 17"/>
              <p:cNvSpPr>
                <a:spLocks noChangeAspect="1" noChangeShapeType="1"/>
              </p:cNvSpPr>
              <p:nvPr/>
            </p:nvSpPr>
            <p:spPr bwMode="auto">
              <a:xfrm rot="16200000" flipH="1">
                <a:off x="4262425" y="3407457"/>
                <a:ext cx="193591" cy="71359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2228" name="Line 18"/>
              <p:cNvSpPr>
                <a:spLocks noChangeAspect="1" noChangeShapeType="1"/>
              </p:cNvSpPr>
              <p:nvPr/>
            </p:nvSpPr>
            <p:spPr bwMode="auto">
              <a:xfrm rot="-5400000">
                <a:off x="2591780" y="3341102"/>
                <a:ext cx="0" cy="136815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2229" name="Text Box 32"/>
              <p:cNvSpPr txBox="1">
                <a:spLocks noChangeAspect="1" noChangeArrowheads="1"/>
              </p:cNvSpPr>
              <p:nvPr/>
            </p:nvSpPr>
            <p:spPr bwMode="auto">
              <a:xfrm>
                <a:off x="3649092" y="3697962"/>
                <a:ext cx="288033" cy="3105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algn="just"/>
                <a:r>
                  <a:rPr lang="en-US" altLang="ja-JP" sz="2000" b="1">
                    <a:solidFill>
                      <a:srgbClr val="FF0000"/>
                    </a:solidFill>
                    <a:latin typeface="Georgia" pitchFamily="18" charset="0"/>
                  </a:rPr>
                  <a:t>c</a:t>
                </a:r>
                <a:endParaRPr lang="en-US" altLang="ja-JP" sz="2800" b="1">
                  <a:solidFill>
                    <a:srgbClr val="FF0000"/>
                  </a:solidFill>
                  <a:latin typeface="Georgia" pitchFamily="18" charset="0"/>
                </a:endParaRPr>
              </a:p>
            </p:txBody>
          </p:sp>
          <p:cxnSp>
            <p:nvCxnSpPr>
              <p:cNvPr id="33" name="直線コネクタ 32"/>
              <p:cNvCxnSpPr>
                <a:stCxn id="302228" idx="1"/>
                <a:endCxn id="302227" idx="0"/>
              </p:cNvCxnSpPr>
              <p:nvPr/>
            </p:nvCxnSpPr>
            <p:spPr>
              <a:xfrm flipV="1">
                <a:off x="3275759" y="3667139"/>
                <a:ext cx="726228" cy="35786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コネクタ 33"/>
              <p:cNvCxnSpPr>
                <a:stCxn id="302228" idx="1"/>
              </p:cNvCxnSpPr>
              <p:nvPr/>
            </p:nvCxnSpPr>
            <p:spPr>
              <a:xfrm>
                <a:off x="3275759" y="4024999"/>
                <a:ext cx="1439811" cy="19610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コネクタ 34"/>
              <p:cNvCxnSpPr>
                <a:stCxn id="302228" idx="1"/>
              </p:cNvCxnSpPr>
              <p:nvPr/>
            </p:nvCxnSpPr>
            <p:spPr>
              <a:xfrm>
                <a:off x="3275759" y="4024999"/>
                <a:ext cx="1367549" cy="5561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2233" name="Text Box 8"/>
            <p:cNvSpPr txBox="1">
              <a:spLocks noChangeAspect="1" noChangeArrowheads="1"/>
            </p:cNvSpPr>
            <p:nvPr/>
          </p:nvSpPr>
          <p:spPr bwMode="auto">
            <a:xfrm>
              <a:off x="5865430" y="5943173"/>
              <a:ext cx="566602" cy="687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just"/>
              <a:r>
                <a:rPr lang="en-US" altLang="ja-JP" sz="2000" b="1" dirty="0">
                  <a:solidFill>
                    <a:prstClr val="black"/>
                  </a:solidFill>
                  <a:latin typeface="Symbol" pitchFamily="18" charset="2"/>
                </a:rPr>
                <a:t>m</a:t>
              </a:r>
              <a:r>
                <a:rPr lang="en-US" altLang="ja-JP" sz="2000" b="1" baseline="30000" dirty="0" smtClean="0">
                  <a:solidFill>
                    <a:prstClr val="black"/>
                  </a:solidFill>
                  <a:latin typeface="Symbol" pitchFamily="18" charset="2"/>
                </a:rPr>
                <a:t>-</a:t>
              </a:r>
              <a:endParaRPr lang="en-US" altLang="ja-JP" sz="2000" b="1" baseline="30000" dirty="0">
                <a:solidFill>
                  <a:prstClr val="black"/>
                </a:solidFill>
              </a:endParaRPr>
            </a:p>
          </p:txBody>
        </p:sp>
        <p:sp>
          <p:nvSpPr>
            <p:cNvPr id="37" name="乗算記号 36"/>
            <p:cNvSpPr/>
            <p:nvPr/>
          </p:nvSpPr>
          <p:spPr>
            <a:xfrm>
              <a:off x="5892358" y="6053719"/>
              <a:ext cx="288817" cy="288966"/>
            </a:xfrm>
            <a:prstGeom prst="mathMultiply">
              <a:avLst>
                <a:gd name="adj1" fmla="val 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02237" name="グループ化 53"/>
          <p:cNvGrpSpPr>
            <a:grpSpLocks/>
          </p:cNvGrpSpPr>
          <p:nvPr/>
        </p:nvGrpSpPr>
        <p:grpSpPr bwMode="auto">
          <a:xfrm>
            <a:off x="6228776" y="1307692"/>
            <a:ext cx="2800078" cy="1860438"/>
            <a:chOff x="6228184" y="4221088"/>
            <a:chExt cx="2800103" cy="1860537"/>
          </a:xfrm>
        </p:grpSpPr>
        <p:grpSp>
          <p:nvGrpSpPr>
            <p:cNvPr id="302238" name="グループ化 49"/>
            <p:cNvGrpSpPr>
              <a:grpSpLocks/>
            </p:cNvGrpSpPr>
            <p:nvPr/>
          </p:nvGrpSpPr>
          <p:grpSpPr bwMode="auto">
            <a:xfrm>
              <a:off x="6228184" y="4221088"/>
              <a:ext cx="2593396" cy="1860537"/>
              <a:chOff x="1763688" y="3428999"/>
              <a:chExt cx="2952328" cy="1298299"/>
            </a:xfrm>
          </p:grpSpPr>
          <p:sp>
            <p:nvSpPr>
              <p:cNvPr id="302239" name="Text Box 8"/>
              <p:cNvSpPr txBox="1">
                <a:spLocks noChangeAspect="1" noChangeArrowheads="1"/>
              </p:cNvSpPr>
              <p:nvPr/>
            </p:nvSpPr>
            <p:spPr bwMode="auto">
              <a:xfrm>
                <a:off x="1763688" y="3680238"/>
                <a:ext cx="504056" cy="500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algn="just"/>
                <a:r>
                  <a:rPr lang="en-US" altLang="ja-JP" sz="2000" b="1">
                    <a:solidFill>
                      <a:prstClr val="black"/>
                    </a:solidFill>
                    <a:latin typeface="Symbol" pitchFamily="18" charset="2"/>
                  </a:rPr>
                  <a:t>n</a:t>
                </a:r>
                <a:r>
                  <a:rPr lang="en-US" altLang="ja-JP" sz="2000" b="1" baseline="-25000">
                    <a:solidFill>
                      <a:prstClr val="black"/>
                    </a:solidFill>
                    <a:latin typeface="Symbol" pitchFamily="18" charset="2"/>
                  </a:rPr>
                  <a:t>m</a:t>
                </a:r>
                <a:endParaRPr lang="en-US" altLang="ja-JP" sz="20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Rectangle 10"/>
              <p:cNvSpPr>
                <a:spLocks noChangeAspect="1" noChangeArrowheads="1"/>
              </p:cNvSpPr>
              <p:nvPr/>
            </p:nvSpPr>
            <p:spPr bwMode="auto">
              <a:xfrm rot="-5400000">
                <a:off x="3331652" y="3787661"/>
                <a:ext cx="1296143" cy="578823"/>
              </a:xfrm>
              <a:prstGeom prst="rect">
                <a:avLst/>
              </a:prstGeom>
              <a:solidFill>
                <a:srgbClr val="CC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2241" name="Rectangle 11"/>
              <p:cNvSpPr>
                <a:spLocks noChangeAspect="1" noChangeArrowheads="1"/>
              </p:cNvSpPr>
              <p:nvPr/>
            </p:nvSpPr>
            <p:spPr bwMode="auto">
              <a:xfrm rot="-5400000">
                <a:off x="3710442" y="3989848"/>
                <a:ext cx="1296144" cy="178755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endParaRPr lang="ja-JP" altLang="ja-JP">
                  <a:solidFill>
                    <a:prstClr val="black"/>
                  </a:solidFill>
                </a:endParaRPr>
              </a:p>
            </p:txBody>
          </p:sp>
          <p:sp>
            <p:nvSpPr>
              <p:cNvPr id="302242" name="Rectangle 12"/>
              <p:cNvSpPr>
                <a:spLocks noChangeAspect="1" noChangeArrowheads="1"/>
              </p:cNvSpPr>
              <p:nvPr/>
            </p:nvSpPr>
            <p:spPr bwMode="auto">
              <a:xfrm rot="-5400000">
                <a:off x="2954016" y="3986543"/>
                <a:ext cx="1297243" cy="182159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endParaRPr lang="ja-JP" altLang="ja-JP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Rectangle 13"/>
              <p:cNvSpPr>
                <a:spLocks noChangeAspect="1" noChangeArrowheads="1"/>
              </p:cNvSpPr>
              <p:nvPr/>
            </p:nvSpPr>
            <p:spPr bwMode="auto">
              <a:xfrm rot="-5400000">
                <a:off x="2597358" y="3812043"/>
                <a:ext cx="1297243" cy="531156"/>
              </a:xfrm>
              <a:prstGeom prst="rect">
                <a:avLst/>
              </a:prstGeom>
              <a:solidFill>
                <a:srgbClr val="CC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Rectangle 14"/>
              <p:cNvSpPr>
                <a:spLocks noChangeAspect="1" noChangeArrowheads="1"/>
              </p:cNvSpPr>
              <p:nvPr/>
            </p:nvSpPr>
            <p:spPr bwMode="auto">
              <a:xfrm rot="-5400000">
                <a:off x="1861912" y="3788211"/>
                <a:ext cx="1297245" cy="578823"/>
              </a:xfrm>
              <a:prstGeom prst="rect">
                <a:avLst/>
              </a:prstGeom>
              <a:solidFill>
                <a:srgbClr val="CC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pPr>
                  <a:defRPr/>
                </a:pPr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2245" name="Rectangle 15"/>
              <p:cNvSpPr>
                <a:spLocks noChangeAspect="1" noChangeArrowheads="1"/>
              </p:cNvSpPr>
              <p:nvPr/>
            </p:nvSpPr>
            <p:spPr bwMode="auto">
              <a:xfrm rot="-5400000">
                <a:off x="2241553" y="3987393"/>
                <a:ext cx="1297243" cy="180456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endParaRPr lang="ja-JP" altLang="ja-JP">
                  <a:solidFill>
                    <a:prstClr val="black"/>
                  </a:solidFill>
                </a:endParaRPr>
              </a:p>
            </p:txBody>
          </p:sp>
          <p:sp>
            <p:nvSpPr>
              <p:cNvPr id="302246" name="Line 17"/>
              <p:cNvSpPr>
                <a:spLocks noChangeAspect="1" noChangeShapeType="1"/>
              </p:cNvSpPr>
              <p:nvPr/>
            </p:nvSpPr>
            <p:spPr bwMode="auto">
              <a:xfrm rot="16200000" flipH="1">
                <a:off x="4262425" y="3407457"/>
                <a:ext cx="193591" cy="71359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2247" name="Line 18"/>
              <p:cNvSpPr>
                <a:spLocks noChangeAspect="1" noChangeShapeType="1"/>
              </p:cNvSpPr>
              <p:nvPr/>
            </p:nvSpPr>
            <p:spPr bwMode="auto">
              <a:xfrm rot="-5400000">
                <a:off x="2591780" y="3341102"/>
                <a:ext cx="0" cy="136815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2248" name="Text Box 32"/>
              <p:cNvSpPr txBox="1">
                <a:spLocks noChangeAspect="1" noChangeArrowheads="1"/>
              </p:cNvSpPr>
              <p:nvPr/>
            </p:nvSpPr>
            <p:spPr bwMode="auto">
              <a:xfrm>
                <a:off x="3649092" y="3771652"/>
                <a:ext cx="288033" cy="3105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algn="just"/>
                <a:r>
                  <a:rPr lang="en-US" altLang="ja-JP" sz="2000" b="1">
                    <a:solidFill>
                      <a:srgbClr val="FF0000"/>
                    </a:solidFill>
                    <a:latin typeface="Georgia" pitchFamily="18" charset="0"/>
                  </a:rPr>
                  <a:t>h</a:t>
                </a:r>
                <a:endParaRPr lang="en-US" altLang="ja-JP" sz="2800" b="1">
                  <a:solidFill>
                    <a:srgbClr val="FF0000"/>
                  </a:solidFill>
                  <a:latin typeface="Georgia" pitchFamily="18" charset="0"/>
                </a:endParaRPr>
              </a:p>
            </p:txBody>
          </p:sp>
          <p:cxnSp>
            <p:nvCxnSpPr>
              <p:cNvPr id="50" name="直線コネクタ 49"/>
              <p:cNvCxnSpPr>
                <a:stCxn id="302247" idx="1"/>
                <a:endCxn id="302246" idx="0"/>
              </p:cNvCxnSpPr>
              <p:nvPr/>
            </p:nvCxnSpPr>
            <p:spPr>
              <a:xfrm flipV="1">
                <a:off x="3276339" y="3667105"/>
                <a:ext cx="726506" cy="357829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コネクタ 50"/>
              <p:cNvCxnSpPr>
                <a:stCxn id="302247" idx="1"/>
              </p:cNvCxnSpPr>
              <p:nvPr/>
            </p:nvCxnSpPr>
            <p:spPr>
              <a:xfrm>
                <a:off x="3276339" y="4024934"/>
                <a:ext cx="1440361" cy="19608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コネクタ 51"/>
              <p:cNvCxnSpPr>
                <a:stCxn id="302247" idx="1"/>
              </p:cNvCxnSpPr>
              <p:nvPr/>
            </p:nvCxnSpPr>
            <p:spPr>
              <a:xfrm>
                <a:off x="3276339" y="4024934"/>
                <a:ext cx="1368072" cy="55613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2252" name="Text Box 32"/>
            <p:cNvSpPr txBox="1">
              <a:spLocks noChangeAspect="1" noChangeArrowheads="1"/>
            </p:cNvSpPr>
            <p:nvPr/>
          </p:nvSpPr>
          <p:spPr bwMode="auto">
            <a:xfrm>
              <a:off x="8775272" y="4640121"/>
              <a:ext cx="253015" cy="445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just"/>
              <a:r>
                <a:rPr lang="en-US" altLang="ja-JP" sz="2000" b="1" dirty="0">
                  <a:solidFill>
                    <a:prstClr val="black"/>
                  </a:solidFill>
                  <a:latin typeface="Georgia" pitchFamily="18" charset="0"/>
                </a:rPr>
                <a:t>h</a:t>
              </a:r>
              <a:endParaRPr lang="en-US" altLang="ja-JP" sz="2800" b="1" dirty="0">
                <a:solidFill>
                  <a:prstClr val="black"/>
                </a:solidFill>
                <a:latin typeface="Georgia" pitchFamily="18" charset="0"/>
              </a:endParaRPr>
            </a:p>
          </p:txBody>
        </p:sp>
      </p:grpSp>
      <p:sp>
        <p:nvSpPr>
          <p:cNvPr id="63" name="テキスト ボックス 62"/>
          <p:cNvSpPr txBox="1"/>
          <p:nvPr/>
        </p:nvSpPr>
        <p:spPr>
          <a:xfrm>
            <a:off x="3545904" y="3242742"/>
            <a:ext cx="2122488" cy="366712"/>
          </a:xfrm>
          <a:prstGeom prst="rect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dirty="0" smtClean="0">
                <a:solidFill>
                  <a:prstClr val="black"/>
                </a:solidFill>
                <a:latin typeface="Georgia" pitchFamily="18" charset="0"/>
                <a:ea typeface="HGP明朝B" pitchFamily="18" charset="-128"/>
              </a:rPr>
              <a:t>BG ① charm decay</a:t>
            </a:r>
            <a:endParaRPr lang="ja-JP" altLang="en-US" dirty="0">
              <a:solidFill>
                <a:prstClr val="black"/>
              </a:solidFill>
              <a:latin typeface="Georgia" pitchFamily="18" charset="0"/>
              <a:ea typeface="HGP明朝B" pitchFamily="18" charset="-128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6156548" y="3252267"/>
            <a:ext cx="2812565" cy="369332"/>
          </a:xfrm>
          <a:prstGeom prst="rect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dirty="0" smtClean="0">
                <a:solidFill>
                  <a:prstClr val="black"/>
                </a:solidFill>
                <a:latin typeface="Georgia" pitchFamily="18" charset="0"/>
                <a:ea typeface="HGP明朝B" pitchFamily="18" charset="-128"/>
              </a:rPr>
              <a:t>BG ② hadron interaction</a:t>
            </a:r>
            <a:endParaRPr lang="ja-JP" altLang="en-US" dirty="0">
              <a:solidFill>
                <a:prstClr val="black"/>
              </a:solidFill>
              <a:latin typeface="Georgia" pitchFamily="18" charset="0"/>
              <a:ea typeface="HGP明朝B" pitchFamily="18" charset="-128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3780854" y="2871267"/>
            <a:ext cx="215900" cy="212725"/>
          </a:xfrm>
          <a:prstGeom prst="rect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400">
                <a:solidFill>
                  <a:prstClr val="black"/>
                </a:solidFill>
                <a:latin typeface="Georgia" pitchFamily="18" charset="0"/>
                <a:ea typeface="HGP明朝B" pitchFamily="18" charset="-128"/>
              </a:rPr>
              <a:t>Pb</a:t>
            </a: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4026917" y="2747442"/>
            <a:ext cx="330200" cy="212725"/>
          </a:xfrm>
          <a:prstGeom prst="rect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400">
                <a:solidFill>
                  <a:prstClr val="black"/>
                </a:solidFill>
                <a:latin typeface="Georgia" pitchFamily="18" charset="0"/>
                <a:ea typeface="HGP明朝B" pitchFamily="18" charset="-128"/>
              </a:rPr>
              <a:t>film</a:t>
            </a: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6805042" y="2871267"/>
            <a:ext cx="215900" cy="212725"/>
          </a:xfrm>
          <a:prstGeom prst="rect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400">
                <a:solidFill>
                  <a:prstClr val="black"/>
                </a:solidFill>
                <a:latin typeface="Georgia" pitchFamily="18" charset="0"/>
                <a:ea typeface="HGP明朝B" pitchFamily="18" charset="-128"/>
              </a:rPr>
              <a:t>Pb</a:t>
            </a: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7052692" y="2747442"/>
            <a:ext cx="328612" cy="212725"/>
          </a:xfrm>
          <a:prstGeom prst="rect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400">
                <a:solidFill>
                  <a:prstClr val="black"/>
                </a:solidFill>
                <a:latin typeface="Georgia" pitchFamily="18" charset="0"/>
                <a:ea typeface="HGP明朝B" pitchFamily="18" charset="-128"/>
              </a:rPr>
              <a:t>film</a:t>
            </a:r>
          </a:p>
        </p:txBody>
      </p:sp>
      <p:cxnSp>
        <p:nvCxnSpPr>
          <p:cNvPr id="4" name="直線矢印コネクタ 3"/>
          <p:cNvCxnSpPr>
            <a:stCxn id="302247" idx="1"/>
          </p:cNvCxnSpPr>
          <p:nvPr/>
        </p:nvCxnSpPr>
        <p:spPr>
          <a:xfrm>
            <a:off x="7557093" y="2162004"/>
            <a:ext cx="633042" cy="9219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 Box 32"/>
          <p:cNvSpPr txBox="1">
            <a:spLocks noChangeAspect="1" noChangeArrowheads="1"/>
          </p:cNvSpPr>
          <p:nvPr/>
        </p:nvSpPr>
        <p:spPr bwMode="auto">
          <a:xfrm>
            <a:off x="2750443" y="1713160"/>
            <a:ext cx="253013" cy="44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just"/>
            <a:r>
              <a:rPr lang="en-US" altLang="ja-JP" sz="2000" b="1" dirty="0">
                <a:solidFill>
                  <a:prstClr val="black"/>
                </a:solidFill>
                <a:latin typeface="Georgia" pitchFamily="18" charset="0"/>
              </a:rPr>
              <a:t>h</a:t>
            </a:r>
            <a:endParaRPr lang="en-US" altLang="ja-JP" sz="2800" b="1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74" name="Text Box 32"/>
          <p:cNvSpPr txBox="1">
            <a:spLocks noChangeAspect="1" noChangeArrowheads="1"/>
          </p:cNvSpPr>
          <p:nvPr/>
        </p:nvSpPr>
        <p:spPr bwMode="auto">
          <a:xfrm>
            <a:off x="5735067" y="1665758"/>
            <a:ext cx="253013" cy="44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just"/>
            <a:r>
              <a:rPr lang="en-US" altLang="ja-JP" sz="2000" b="1" dirty="0">
                <a:solidFill>
                  <a:prstClr val="black"/>
                </a:solidFill>
                <a:latin typeface="Georgia" pitchFamily="18" charset="0"/>
              </a:rPr>
              <a:t>h</a:t>
            </a:r>
            <a:endParaRPr lang="en-US" altLang="ja-JP" sz="2800" b="1" dirty="0">
              <a:solidFill>
                <a:prstClr val="black"/>
              </a:solidFill>
              <a:latin typeface="Georgia" pitchFamily="18" charset="0"/>
            </a:endParaRPr>
          </a:p>
        </p:txBody>
      </p:sp>
      <p:cxnSp>
        <p:nvCxnSpPr>
          <p:cNvPr id="3" name="直線コネクタ 2"/>
          <p:cNvCxnSpPr>
            <a:endCxn id="73" idx="0"/>
          </p:cNvCxnSpPr>
          <p:nvPr/>
        </p:nvCxnSpPr>
        <p:spPr>
          <a:xfrm>
            <a:off x="2152548" y="1635258"/>
            <a:ext cx="724402" cy="779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/>
          <p:cNvCxnSpPr/>
          <p:nvPr/>
        </p:nvCxnSpPr>
        <p:spPr>
          <a:xfrm>
            <a:off x="2195736" y="1628800"/>
            <a:ext cx="8077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/>
          <p:cNvCxnSpPr/>
          <p:nvPr/>
        </p:nvCxnSpPr>
        <p:spPr>
          <a:xfrm>
            <a:off x="5148064" y="1635258"/>
            <a:ext cx="724402" cy="779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>
            <a:off x="5191252" y="1628800"/>
            <a:ext cx="8077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/>
          <p:cNvCxnSpPr/>
          <p:nvPr/>
        </p:nvCxnSpPr>
        <p:spPr>
          <a:xfrm>
            <a:off x="8185588" y="1635258"/>
            <a:ext cx="724402" cy="779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/>
          <p:cNvCxnSpPr/>
          <p:nvPr/>
        </p:nvCxnSpPr>
        <p:spPr>
          <a:xfrm>
            <a:off x="8228776" y="1628800"/>
            <a:ext cx="8077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5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72707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ja-JP" altLang="en-US" smtClean="0"/>
          </a:p>
        </p:txBody>
      </p:sp>
      <p:pic>
        <p:nvPicPr>
          <p:cNvPr id="7270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8163" y="-819150"/>
            <a:ext cx="13011151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0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4941888"/>
            <a:ext cx="4098925" cy="191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4697413" y="6021388"/>
            <a:ext cx="4446587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-323850" y="-26988"/>
            <a:ext cx="719138" cy="6884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-90488" y="6135688"/>
            <a:ext cx="803276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 rot="5400000">
            <a:off x="5522912" y="3054350"/>
            <a:ext cx="6883401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72714" name="テキスト ボックス 3"/>
          <p:cNvSpPr txBox="1">
            <a:spLocks noChangeArrowheads="1"/>
          </p:cNvSpPr>
          <p:nvPr/>
        </p:nvSpPr>
        <p:spPr bwMode="auto">
          <a:xfrm>
            <a:off x="-115888" y="0"/>
            <a:ext cx="8561388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3200">
                <a:solidFill>
                  <a:srgbClr val="000000"/>
                </a:solidFill>
              </a:rPr>
              <a:t>daughter particle</a:t>
            </a:r>
            <a:endParaRPr lang="ja-JP" altLang="en-US" sz="3200">
              <a:solidFill>
                <a:srgbClr val="000000"/>
              </a:solidFill>
            </a:endParaRPr>
          </a:p>
        </p:txBody>
      </p:sp>
      <p:sp>
        <p:nvSpPr>
          <p:cNvPr id="72715" name="テキスト ボックス 3"/>
          <p:cNvSpPr txBox="1">
            <a:spLocks noChangeArrowheads="1"/>
          </p:cNvSpPr>
          <p:nvPr/>
        </p:nvSpPr>
        <p:spPr bwMode="auto">
          <a:xfrm>
            <a:off x="3203575" y="214313"/>
            <a:ext cx="2693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rgbClr val="000000"/>
                </a:solidFill>
              </a:rPr>
              <a:t> muon identified by TT hits</a:t>
            </a: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2716" name="テキスト ボックス 2"/>
          <p:cNvSpPr txBox="1">
            <a:spLocks noChangeArrowheads="1"/>
          </p:cNvSpPr>
          <p:nvPr/>
        </p:nvSpPr>
        <p:spPr bwMode="auto">
          <a:xfrm>
            <a:off x="2339975" y="4932363"/>
            <a:ext cx="450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</a:rPr>
              <a:t>lead</a:t>
            </a:r>
            <a:endParaRPr lang="ja-JP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11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20688"/>
            <a:ext cx="2563812" cy="261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996952"/>
            <a:ext cx="5460640" cy="4304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7" b="8937"/>
          <a:stretch>
            <a:fillRect/>
          </a:stretch>
        </p:blipFill>
        <p:spPr bwMode="auto">
          <a:xfrm>
            <a:off x="251520" y="186358"/>
            <a:ext cx="4636313" cy="332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11560" y="519063"/>
            <a:ext cx="29403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</a:rPr>
              <a:t>44μm</a:t>
            </a:r>
            <a:r>
              <a:rPr lang="ja-JP" altLang="en-US" sz="2400" dirty="0">
                <a:solidFill>
                  <a:prstClr val="black"/>
                </a:solidFill>
              </a:rPr>
              <a:t>　</a:t>
            </a:r>
            <a:r>
              <a:rPr lang="en-US" altLang="ja-JP" sz="2400" dirty="0" smtClean="0">
                <a:solidFill>
                  <a:prstClr val="black"/>
                </a:solidFill>
              </a:rPr>
              <a:t>emulsion layer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83568" y="1660898"/>
            <a:ext cx="27235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prstClr val="white"/>
                </a:solidFill>
              </a:rPr>
              <a:t>210μm</a:t>
            </a:r>
            <a:r>
              <a:rPr lang="ja-JP" altLang="en-US" sz="2400" dirty="0">
                <a:solidFill>
                  <a:prstClr val="white"/>
                </a:solidFill>
              </a:rPr>
              <a:t>　</a:t>
            </a:r>
            <a:r>
              <a:rPr lang="en-US" altLang="ja-JP" sz="2400" dirty="0" smtClean="0">
                <a:solidFill>
                  <a:prstClr val="white"/>
                </a:solidFill>
              </a:rPr>
              <a:t>plastic base</a:t>
            </a:r>
            <a:endParaRPr lang="ja-JP" altLang="en-US" sz="2400" dirty="0">
              <a:solidFill>
                <a:prstClr val="white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83568" y="2632018"/>
            <a:ext cx="28730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44μm</a:t>
            </a:r>
            <a:r>
              <a:rPr lang="ja-JP" altLang="en-US" sz="2400" dirty="0">
                <a:solidFill>
                  <a:prstClr val="black"/>
                </a:solidFill>
              </a:rPr>
              <a:t> </a:t>
            </a:r>
            <a:r>
              <a:rPr lang="ja-JP" altLang="en-US" sz="2400" dirty="0" smtClean="0">
                <a:solidFill>
                  <a:prstClr val="black"/>
                </a:solidFill>
              </a:rPr>
              <a:t> </a:t>
            </a:r>
            <a:r>
              <a:rPr lang="en-US" altLang="ja-JP" sz="2400" dirty="0" smtClean="0">
                <a:solidFill>
                  <a:prstClr val="black"/>
                </a:solidFill>
              </a:rPr>
              <a:t>emulsion layer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476988" y="243171"/>
            <a:ext cx="2879725" cy="357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>
            <a:spAutoFit/>
          </a:bodyPr>
          <a:lstStyle>
            <a:lvl1pPr defTabSz="163513">
              <a:tabLst>
                <a:tab pos="0" algn="l"/>
                <a:tab pos="161925" algn="l"/>
                <a:tab pos="323850" algn="l"/>
                <a:tab pos="487363" algn="l"/>
                <a:tab pos="649288" algn="l"/>
                <a:tab pos="812800" algn="l"/>
                <a:tab pos="974725" algn="l"/>
                <a:tab pos="1138238" algn="l"/>
                <a:tab pos="1300163" algn="l"/>
                <a:tab pos="1463675" algn="l"/>
                <a:tab pos="1625600" algn="l"/>
                <a:tab pos="1789113" algn="l"/>
                <a:tab pos="1951038" algn="l"/>
                <a:tab pos="2114550" algn="l"/>
                <a:tab pos="2276475" algn="l"/>
                <a:tab pos="2439988" algn="l"/>
                <a:tab pos="2601913" algn="l"/>
                <a:tab pos="2765425" algn="l"/>
                <a:tab pos="2927350" algn="l"/>
                <a:tab pos="3090863" algn="l"/>
                <a:tab pos="32527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87350" indent="-195263" defTabSz="163513">
              <a:tabLst>
                <a:tab pos="0" algn="l"/>
                <a:tab pos="161925" algn="l"/>
                <a:tab pos="323850" algn="l"/>
                <a:tab pos="487363" algn="l"/>
                <a:tab pos="649288" algn="l"/>
                <a:tab pos="812800" algn="l"/>
                <a:tab pos="974725" algn="l"/>
                <a:tab pos="1138238" algn="l"/>
                <a:tab pos="1300163" algn="l"/>
                <a:tab pos="1463675" algn="l"/>
                <a:tab pos="1625600" algn="l"/>
                <a:tab pos="1789113" algn="l"/>
                <a:tab pos="1951038" algn="l"/>
                <a:tab pos="2114550" algn="l"/>
                <a:tab pos="2276475" algn="l"/>
                <a:tab pos="2439988" algn="l"/>
                <a:tab pos="2601913" algn="l"/>
                <a:tab pos="2765425" algn="l"/>
                <a:tab pos="2927350" algn="l"/>
                <a:tab pos="3090863" algn="l"/>
                <a:tab pos="32527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582613" indent="-192088" defTabSz="163513">
              <a:tabLst>
                <a:tab pos="0" algn="l"/>
                <a:tab pos="161925" algn="l"/>
                <a:tab pos="323850" algn="l"/>
                <a:tab pos="487363" algn="l"/>
                <a:tab pos="649288" algn="l"/>
                <a:tab pos="812800" algn="l"/>
                <a:tab pos="974725" algn="l"/>
                <a:tab pos="1138238" algn="l"/>
                <a:tab pos="1300163" algn="l"/>
                <a:tab pos="1463675" algn="l"/>
                <a:tab pos="1625600" algn="l"/>
                <a:tab pos="1789113" algn="l"/>
                <a:tab pos="1951038" algn="l"/>
                <a:tab pos="2114550" algn="l"/>
                <a:tab pos="2276475" algn="l"/>
                <a:tab pos="2439988" algn="l"/>
                <a:tab pos="2601913" algn="l"/>
                <a:tab pos="2765425" algn="l"/>
                <a:tab pos="2927350" algn="l"/>
                <a:tab pos="3090863" algn="l"/>
                <a:tab pos="32527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779463" indent="-193675" defTabSz="163513">
              <a:tabLst>
                <a:tab pos="0" algn="l"/>
                <a:tab pos="161925" algn="l"/>
                <a:tab pos="323850" algn="l"/>
                <a:tab pos="487363" algn="l"/>
                <a:tab pos="649288" algn="l"/>
                <a:tab pos="812800" algn="l"/>
                <a:tab pos="974725" algn="l"/>
                <a:tab pos="1138238" algn="l"/>
                <a:tab pos="1300163" algn="l"/>
                <a:tab pos="1463675" algn="l"/>
                <a:tab pos="1625600" algn="l"/>
                <a:tab pos="1789113" algn="l"/>
                <a:tab pos="1951038" algn="l"/>
                <a:tab pos="2114550" algn="l"/>
                <a:tab pos="2276475" algn="l"/>
                <a:tab pos="2439988" algn="l"/>
                <a:tab pos="2601913" algn="l"/>
                <a:tab pos="2765425" algn="l"/>
                <a:tab pos="2927350" algn="l"/>
                <a:tab pos="3090863" algn="l"/>
                <a:tab pos="32527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974725" indent="-193675" defTabSz="163513">
              <a:tabLst>
                <a:tab pos="0" algn="l"/>
                <a:tab pos="161925" algn="l"/>
                <a:tab pos="323850" algn="l"/>
                <a:tab pos="487363" algn="l"/>
                <a:tab pos="649288" algn="l"/>
                <a:tab pos="812800" algn="l"/>
                <a:tab pos="974725" algn="l"/>
                <a:tab pos="1138238" algn="l"/>
                <a:tab pos="1300163" algn="l"/>
                <a:tab pos="1463675" algn="l"/>
                <a:tab pos="1625600" algn="l"/>
                <a:tab pos="1789113" algn="l"/>
                <a:tab pos="1951038" algn="l"/>
                <a:tab pos="2114550" algn="l"/>
                <a:tab pos="2276475" algn="l"/>
                <a:tab pos="2439988" algn="l"/>
                <a:tab pos="2601913" algn="l"/>
                <a:tab pos="2765425" algn="l"/>
                <a:tab pos="2927350" algn="l"/>
                <a:tab pos="3090863" algn="l"/>
                <a:tab pos="32527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1431925" indent="-193675" defTabSz="16351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161925" algn="l"/>
                <a:tab pos="323850" algn="l"/>
                <a:tab pos="487363" algn="l"/>
                <a:tab pos="649288" algn="l"/>
                <a:tab pos="812800" algn="l"/>
                <a:tab pos="974725" algn="l"/>
                <a:tab pos="1138238" algn="l"/>
                <a:tab pos="1300163" algn="l"/>
                <a:tab pos="1463675" algn="l"/>
                <a:tab pos="1625600" algn="l"/>
                <a:tab pos="1789113" algn="l"/>
                <a:tab pos="1951038" algn="l"/>
                <a:tab pos="2114550" algn="l"/>
                <a:tab pos="2276475" algn="l"/>
                <a:tab pos="2439988" algn="l"/>
                <a:tab pos="2601913" algn="l"/>
                <a:tab pos="2765425" algn="l"/>
                <a:tab pos="2927350" algn="l"/>
                <a:tab pos="3090863" algn="l"/>
                <a:tab pos="32527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1889125" indent="-193675" defTabSz="16351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161925" algn="l"/>
                <a:tab pos="323850" algn="l"/>
                <a:tab pos="487363" algn="l"/>
                <a:tab pos="649288" algn="l"/>
                <a:tab pos="812800" algn="l"/>
                <a:tab pos="974725" algn="l"/>
                <a:tab pos="1138238" algn="l"/>
                <a:tab pos="1300163" algn="l"/>
                <a:tab pos="1463675" algn="l"/>
                <a:tab pos="1625600" algn="l"/>
                <a:tab pos="1789113" algn="l"/>
                <a:tab pos="1951038" algn="l"/>
                <a:tab pos="2114550" algn="l"/>
                <a:tab pos="2276475" algn="l"/>
                <a:tab pos="2439988" algn="l"/>
                <a:tab pos="2601913" algn="l"/>
                <a:tab pos="2765425" algn="l"/>
                <a:tab pos="2927350" algn="l"/>
                <a:tab pos="3090863" algn="l"/>
                <a:tab pos="32527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2346325" indent="-193675" defTabSz="16351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161925" algn="l"/>
                <a:tab pos="323850" algn="l"/>
                <a:tab pos="487363" algn="l"/>
                <a:tab pos="649288" algn="l"/>
                <a:tab pos="812800" algn="l"/>
                <a:tab pos="974725" algn="l"/>
                <a:tab pos="1138238" algn="l"/>
                <a:tab pos="1300163" algn="l"/>
                <a:tab pos="1463675" algn="l"/>
                <a:tab pos="1625600" algn="l"/>
                <a:tab pos="1789113" algn="l"/>
                <a:tab pos="1951038" algn="l"/>
                <a:tab pos="2114550" algn="l"/>
                <a:tab pos="2276475" algn="l"/>
                <a:tab pos="2439988" algn="l"/>
                <a:tab pos="2601913" algn="l"/>
                <a:tab pos="2765425" algn="l"/>
                <a:tab pos="2927350" algn="l"/>
                <a:tab pos="3090863" algn="l"/>
                <a:tab pos="32527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2803525" indent="-193675" defTabSz="16351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161925" algn="l"/>
                <a:tab pos="323850" algn="l"/>
                <a:tab pos="487363" algn="l"/>
                <a:tab pos="649288" algn="l"/>
                <a:tab pos="812800" algn="l"/>
                <a:tab pos="974725" algn="l"/>
                <a:tab pos="1138238" algn="l"/>
                <a:tab pos="1300163" algn="l"/>
                <a:tab pos="1463675" algn="l"/>
                <a:tab pos="1625600" algn="l"/>
                <a:tab pos="1789113" algn="l"/>
                <a:tab pos="1951038" algn="l"/>
                <a:tab pos="2114550" algn="l"/>
                <a:tab pos="2276475" algn="l"/>
                <a:tab pos="2439988" algn="l"/>
                <a:tab pos="2601913" algn="l"/>
                <a:tab pos="2765425" algn="l"/>
                <a:tab pos="2927350" algn="l"/>
                <a:tab pos="3090863" algn="l"/>
                <a:tab pos="32527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hangingPunct="0">
              <a:lnSpc>
                <a:spcPct val="93000"/>
              </a:lnSpc>
              <a:spcBef>
                <a:spcPts val="675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kumimoji="0" lang="ja-JP" altLang="en-GB" sz="1500" dirty="0">
                <a:solidFill>
                  <a:srgbClr val="000000"/>
                </a:solidFill>
              </a:rPr>
              <a:t>　　</a:t>
            </a:r>
            <a:r>
              <a:rPr kumimoji="0" lang="en-GB" altLang="ja-JP" sz="1900" dirty="0" err="1" smtClean="0">
                <a:solidFill>
                  <a:srgbClr val="000000"/>
                </a:solidFill>
              </a:rPr>
              <a:t>AgBr</a:t>
            </a:r>
            <a:r>
              <a:rPr kumimoji="0" lang="ja-JP" altLang="en-US" sz="1900" dirty="0">
                <a:solidFill>
                  <a:srgbClr val="000000"/>
                </a:solidFill>
              </a:rPr>
              <a:t> </a:t>
            </a:r>
            <a:r>
              <a:rPr kumimoji="0" lang="en-US" altLang="ja-JP" sz="1900" dirty="0" smtClean="0">
                <a:solidFill>
                  <a:srgbClr val="000000"/>
                </a:solidFill>
              </a:rPr>
              <a:t>Crystals</a:t>
            </a:r>
            <a:endParaRPr kumimoji="0" lang="en-GB" altLang="ja-JP" sz="1900" dirty="0">
              <a:solidFill>
                <a:srgbClr val="000000"/>
              </a:solidFill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5659561" y="2081188"/>
            <a:ext cx="360363" cy="0"/>
          </a:xfrm>
          <a:prstGeom prst="line">
            <a:avLst/>
          </a:prstGeom>
          <a:noFill/>
          <a:ln w="349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940424" y="2081188"/>
            <a:ext cx="90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FFFF00"/>
                </a:solidFill>
              </a:rPr>
              <a:t>200nm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048075" y="5024079"/>
            <a:ext cx="13195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prstClr val="black"/>
                </a:solidFill>
              </a:rPr>
              <a:t>10GeV π</a:t>
            </a:r>
            <a:r>
              <a:rPr lang="en-US" altLang="ja-JP" sz="2400" baseline="30000">
                <a:solidFill>
                  <a:prstClr val="black"/>
                </a:solidFill>
              </a:rPr>
              <a:t>-</a:t>
            </a:r>
          </a:p>
        </p:txBody>
      </p:sp>
      <p:cxnSp>
        <p:nvCxnSpPr>
          <p:cNvPr id="15" name="直線矢印コネクタ 14"/>
          <p:cNvCxnSpPr/>
          <p:nvPr/>
        </p:nvCxnSpPr>
        <p:spPr>
          <a:xfrm flipV="1">
            <a:off x="4048075" y="4621648"/>
            <a:ext cx="1712119" cy="72008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4048075" y="4192055"/>
            <a:ext cx="996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prstClr val="black"/>
                </a:solidFill>
              </a:rPr>
              <a:t>M.I.P.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851920" y="3901568"/>
            <a:ext cx="4829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prstClr val="black"/>
                </a:solidFill>
              </a:rPr>
              <a:t>~30 developed silver grains / 100 </a:t>
            </a:r>
            <a:r>
              <a:rPr lang="en-US" altLang="ja-JP" b="1" dirty="0" smtClean="0">
                <a:solidFill>
                  <a:prstClr val="black"/>
                </a:solidFill>
                <a:latin typeface="Symbol" pitchFamily="18" charset="2"/>
              </a:rPr>
              <a:t>m</a:t>
            </a:r>
            <a:r>
              <a:rPr lang="en-US" altLang="ja-JP" b="1" dirty="0" smtClean="0">
                <a:solidFill>
                  <a:prstClr val="black"/>
                </a:solidFill>
              </a:rPr>
              <a:t>m M.I.P. track</a:t>
            </a:r>
            <a:endParaRPr lang="ja-JP" altLang="en-US" b="1" dirty="0">
              <a:solidFill>
                <a:prstClr val="black"/>
              </a:solidFill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392671" y="6239978"/>
            <a:ext cx="1271588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160338" algn="l"/>
                <a:tab pos="323850" algn="l"/>
                <a:tab pos="485775" algn="l"/>
                <a:tab pos="649288" algn="l"/>
                <a:tab pos="811213" algn="l"/>
                <a:tab pos="974725" algn="l"/>
                <a:tab pos="1136650" algn="l"/>
                <a:tab pos="1300163" algn="l"/>
                <a:tab pos="1462088" algn="l"/>
                <a:tab pos="1625600" algn="l"/>
                <a:tab pos="1787525" algn="l"/>
                <a:tab pos="1951038" algn="l"/>
                <a:tab pos="2112963" algn="l"/>
                <a:tab pos="2276475" algn="l"/>
                <a:tab pos="2438400" algn="l"/>
                <a:tab pos="2601913" algn="l"/>
                <a:tab pos="2763838" algn="l"/>
                <a:tab pos="2927350" algn="l"/>
                <a:tab pos="3089275" algn="l"/>
                <a:tab pos="32527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tabLst>
                <a:tab pos="0" algn="l"/>
                <a:tab pos="160338" algn="l"/>
                <a:tab pos="323850" algn="l"/>
                <a:tab pos="485775" algn="l"/>
                <a:tab pos="649288" algn="l"/>
                <a:tab pos="811213" algn="l"/>
                <a:tab pos="974725" algn="l"/>
                <a:tab pos="1136650" algn="l"/>
                <a:tab pos="1300163" algn="l"/>
                <a:tab pos="1462088" algn="l"/>
                <a:tab pos="1625600" algn="l"/>
                <a:tab pos="1787525" algn="l"/>
                <a:tab pos="1951038" algn="l"/>
                <a:tab pos="2112963" algn="l"/>
                <a:tab pos="2276475" algn="l"/>
                <a:tab pos="2438400" algn="l"/>
                <a:tab pos="2601913" algn="l"/>
                <a:tab pos="2763838" algn="l"/>
                <a:tab pos="2927350" algn="l"/>
                <a:tab pos="3089275" algn="l"/>
                <a:tab pos="32527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tabLst>
                <a:tab pos="0" algn="l"/>
                <a:tab pos="160338" algn="l"/>
                <a:tab pos="323850" algn="l"/>
                <a:tab pos="485775" algn="l"/>
                <a:tab pos="649288" algn="l"/>
                <a:tab pos="811213" algn="l"/>
                <a:tab pos="974725" algn="l"/>
                <a:tab pos="1136650" algn="l"/>
                <a:tab pos="1300163" algn="l"/>
                <a:tab pos="1462088" algn="l"/>
                <a:tab pos="1625600" algn="l"/>
                <a:tab pos="1787525" algn="l"/>
                <a:tab pos="1951038" algn="l"/>
                <a:tab pos="2112963" algn="l"/>
                <a:tab pos="2276475" algn="l"/>
                <a:tab pos="2438400" algn="l"/>
                <a:tab pos="2601913" algn="l"/>
                <a:tab pos="2763838" algn="l"/>
                <a:tab pos="2927350" algn="l"/>
                <a:tab pos="3089275" algn="l"/>
                <a:tab pos="32527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tabLst>
                <a:tab pos="0" algn="l"/>
                <a:tab pos="160338" algn="l"/>
                <a:tab pos="323850" algn="l"/>
                <a:tab pos="485775" algn="l"/>
                <a:tab pos="649288" algn="l"/>
                <a:tab pos="811213" algn="l"/>
                <a:tab pos="974725" algn="l"/>
                <a:tab pos="1136650" algn="l"/>
                <a:tab pos="1300163" algn="l"/>
                <a:tab pos="1462088" algn="l"/>
                <a:tab pos="1625600" algn="l"/>
                <a:tab pos="1787525" algn="l"/>
                <a:tab pos="1951038" algn="l"/>
                <a:tab pos="2112963" algn="l"/>
                <a:tab pos="2276475" algn="l"/>
                <a:tab pos="2438400" algn="l"/>
                <a:tab pos="2601913" algn="l"/>
                <a:tab pos="2763838" algn="l"/>
                <a:tab pos="2927350" algn="l"/>
                <a:tab pos="3089275" algn="l"/>
                <a:tab pos="32527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tabLst>
                <a:tab pos="0" algn="l"/>
                <a:tab pos="160338" algn="l"/>
                <a:tab pos="323850" algn="l"/>
                <a:tab pos="485775" algn="l"/>
                <a:tab pos="649288" algn="l"/>
                <a:tab pos="811213" algn="l"/>
                <a:tab pos="974725" algn="l"/>
                <a:tab pos="1136650" algn="l"/>
                <a:tab pos="1300163" algn="l"/>
                <a:tab pos="1462088" algn="l"/>
                <a:tab pos="1625600" algn="l"/>
                <a:tab pos="1787525" algn="l"/>
                <a:tab pos="1951038" algn="l"/>
                <a:tab pos="2112963" algn="l"/>
                <a:tab pos="2276475" algn="l"/>
                <a:tab pos="2438400" algn="l"/>
                <a:tab pos="2601913" algn="l"/>
                <a:tab pos="2763838" algn="l"/>
                <a:tab pos="2927350" algn="l"/>
                <a:tab pos="3089275" algn="l"/>
                <a:tab pos="32527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160338" algn="l"/>
                <a:tab pos="323850" algn="l"/>
                <a:tab pos="485775" algn="l"/>
                <a:tab pos="649288" algn="l"/>
                <a:tab pos="811213" algn="l"/>
                <a:tab pos="974725" algn="l"/>
                <a:tab pos="1136650" algn="l"/>
                <a:tab pos="1300163" algn="l"/>
                <a:tab pos="1462088" algn="l"/>
                <a:tab pos="1625600" algn="l"/>
                <a:tab pos="1787525" algn="l"/>
                <a:tab pos="1951038" algn="l"/>
                <a:tab pos="2112963" algn="l"/>
                <a:tab pos="2276475" algn="l"/>
                <a:tab pos="2438400" algn="l"/>
                <a:tab pos="2601913" algn="l"/>
                <a:tab pos="2763838" algn="l"/>
                <a:tab pos="2927350" algn="l"/>
                <a:tab pos="3089275" algn="l"/>
                <a:tab pos="32527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160338" algn="l"/>
                <a:tab pos="323850" algn="l"/>
                <a:tab pos="485775" algn="l"/>
                <a:tab pos="649288" algn="l"/>
                <a:tab pos="811213" algn="l"/>
                <a:tab pos="974725" algn="l"/>
                <a:tab pos="1136650" algn="l"/>
                <a:tab pos="1300163" algn="l"/>
                <a:tab pos="1462088" algn="l"/>
                <a:tab pos="1625600" algn="l"/>
                <a:tab pos="1787525" algn="l"/>
                <a:tab pos="1951038" algn="l"/>
                <a:tab pos="2112963" algn="l"/>
                <a:tab pos="2276475" algn="l"/>
                <a:tab pos="2438400" algn="l"/>
                <a:tab pos="2601913" algn="l"/>
                <a:tab pos="2763838" algn="l"/>
                <a:tab pos="2927350" algn="l"/>
                <a:tab pos="3089275" algn="l"/>
                <a:tab pos="32527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160338" algn="l"/>
                <a:tab pos="323850" algn="l"/>
                <a:tab pos="485775" algn="l"/>
                <a:tab pos="649288" algn="l"/>
                <a:tab pos="811213" algn="l"/>
                <a:tab pos="974725" algn="l"/>
                <a:tab pos="1136650" algn="l"/>
                <a:tab pos="1300163" algn="l"/>
                <a:tab pos="1462088" algn="l"/>
                <a:tab pos="1625600" algn="l"/>
                <a:tab pos="1787525" algn="l"/>
                <a:tab pos="1951038" algn="l"/>
                <a:tab pos="2112963" algn="l"/>
                <a:tab pos="2276475" algn="l"/>
                <a:tab pos="2438400" algn="l"/>
                <a:tab pos="2601913" algn="l"/>
                <a:tab pos="2763838" algn="l"/>
                <a:tab pos="2927350" algn="l"/>
                <a:tab pos="3089275" algn="l"/>
                <a:tab pos="32527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160338" algn="l"/>
                <a:tab pos="323850" algn="l"/>
                <a:tab pos="485775" algn="l"/>
                <a:tab pos="649288" algn="l"/>
                <a:tab pos="811213" algn="l"/>
                <a:tab pos="974725" algn="l"/>
                <a:tab pos="1136650" algn="l"/>
                <a:tab pos="1300163" algn="l"/>
                <a:tab pos="1462088" algn="l"/>
                <a:tab pos="1625600" algn="l"/>
                <a:tab pos="1787525" algn="l"/>
                <a:tab pos="1951038" algn="l"/>
                <a:tab pos="2112963" algn="l"/>
                <a:tab pos="2276475" algn="l"/>
                <a:tab pos="2438400" algn="l"/>
                <a:tab pos="2601913" algn="l"/>
                <a:tab pos="2763838" algn="l"/>
                <a:tab pos="2927350" algn="l"/>
                <a:tab pos="3089275" algn="l"/>
                <a:tab pos="325278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87000"/>
              </a:lnSpc>
            </a:pPr>
            <a:r>
              <a:rPr lang="en-GB" altLang="ja-JP" dirty="0">
                <a:solidFill>
                  <a:srgbClr val="000000"/>
                </a:solidFill>
                <a:latin typeface="Calibri" pitchFamily="34" charset="0"/>
              </a:rPr>
              <a:t>20μm</a:t>
            </a:r>
          </a:p>
        </p:txBody>
      </p:sp>
      <p:sp>
        <p:nvSpPr>
          <p:cNvPr id="19" name="Line 11"/>
          <p:cNvSpPr>
            <a:spLocks noChangeShapeType="1"/>
          </p:cNvSpPr>
          <p:nvPr/>
        </p:nvSpPr>
        <p:spPr bwMode="auto">
          <a:xfrm flipV="1">
            <a:off x="4424873" y="6575251"/>
            <a:ext cx="1239386" cy="13942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82945" tIns="41473" rIns="82945" bIns="41473"/>
          <a:lstStyle/>
          <a:p>
            <a:pPr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7668344" y="4783040"/>
            <a:ext cx="1512168" cy="17828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414370" y="6397556"/>
            <a:ext cx="1760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prstClr val="black"/>
                </a:solidFill>
              </a:rPr>
              <a:t>A </a:t>
            </a:r>
            <a:r>
              <a:rPr lang="en-US" altLang="ja-JP" b="1" dirty="0" err="1">
                <a:solidFill>
                  <a:prstClr val="black"/>
                </a:solidFill>
              </a:rPr>
              <a:t>c</a:t>
            </a:r>
            <a:r>
              <a:rPr lang="en-US" altLang="ja-JP" b="1" dirty="0" err="1" smtClean="0">
                <a:solidFill>
                  <a:prstClr val="black"/>
                </a:solidFill>
              </a:rPr>
              <a:t>ompton</a:t>
            </a:r>
            <a:r>
              <a:rPr lang="en-US" altLang="ja-JP" b="1" dirty="0" smtClean="0">
                <a:solidFill>
                  <a:prstClr val="black"/>
                </a:solidFill>
              </a:rPr>
              <a:t> track</a:t>
            </a:r>
            <a:endParaRPr lang="ja-JP" altLang="en-US" b="1" dirty="0">
              <a:solidFill>
                <a:prstClr val="black"/>
              </a:solidFill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683568" y="-22820"/>
            <a:ext cx="6407943" cy="57150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dirty="0" smtClean="0">
                <a:solidFill>
                  <a:prstClr val="black"/>
                </a:solidFill>
              </a:rPr>
              <a:t>Nuclear emulsion for OPERA</a:t>
            </a:r>
            <a:endParaRPr lang="ja-JP" altLang="en-US" sz="3600" dirty="0">
              <a:solidFill>
                <a:prstClr val="black"/>
              </a:solidFill>
            </a:endParaRPr>
          </a:p>
        </p:txBody>
      </p:sp>
      <p:pic>
        <p:nvPicPr>
          <p:cNvPr id="25" name="Picture 4" descr="IMG_5250"/>
          <p:cNvPicPr>
            <a:picLocks noChangeAspect="1" noChangeArrowheads="1"/>
          </p:cNvPicPr>
          <p:nvPr/>
        </p:nvPicPr>
        <p:blipFill>
          <a:blip r:embed="rId5" cstate="print">
            <a:lum bright="8000" contras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" t="3780" r="5669" b="3780"/>
          <a:stretch>
            <a:fillRect/>
          </a:stretch>
        </p:blipFill>
        <p:spPr bwMode="auto">
          <a:xfrm>
            <a:off x="-45020" y="3711795"/>
            <a:ext cx="3680916" cy="287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テキスト ボックス 26"/>
          <p:cNvSpPr txBox="1"/>
          <p:nvPr/>
        </p:nvSpPr>
        <p:spPr>
          <a:xfrm>
            <a:off x="251520" y="3140968"/>
            <a:ext cx="8454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prstClr val="black"/>
                </a:solidFill>
              </a:rPr>
              <a:t>The first automatically poured nuclear emulsion (collaboration with FUJIFILM)</a:t>
            </a:r>
          </a:p>
          <a:p>
            <a:r>
              <a:rPr lang="en-US" altLang="ja-JP" sz="2000" b="1" dirty="0" smtClean="0">
                <a:solidFill>
                  <a:prstClr val="black"/>
                </a:solidFill>
              </a:rPr>
              <a:t>                                                                                                                           (10</a:t>
            </a:r>
            <a:r>
              <a:rPr lang="en-US" altLang="ja-JP" sz="2000" b="1" baseline="30000" dirty="0" smtClean="0">
                <a:solidFill>
                  <a:prstClr val="black"/>
                </a:solidFill>
              </a:rPr>
              <a:t>7</a:t>
            </a:r>
            <a:r>
              <a:rPr lang="en-US" altLang="ja-JP" sz="2000" b="1" dirty="0" smtClean="0">
                <a:solidFill>
                  <a:prstClr val="black"/>
                </a:solidFill>
              </a:rPr>
              <a:t> films)</a:t>
            </a:r>
            <a:endParaRPr lang="ja-JP" altLang="en-US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04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46" name="Picture 158" descr="DSCF00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548848"/>
            <a:ext cx="2895600" cy="227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047" name="Text Box 159"/>
          <p:cNvSpPr txBox="1">
            <a:spLocks noChangeArrowheads="1"/>
          </p:cNvSpPr>
          <p:nvPr/>
        </p:nvSpPr>
        <p:spPr bwMode="auto">
          <a:xfrm>
            <a:off x="107504" y="4286423"/>
            <a:ext cx="3394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b="1" dirty="0">
                <a:solidFill>
                  <a:prstClr val="white"/>
                </a:solidFill>
              </a:rPr>
              <a:t>OPERA emulsion film</a:t>
            </a:r>
          </a:p>
        </p:txBody>
      </p:sp>
      <p:sp>
        <p:nvSpPr>
          <p:cNvPr id="38048" name="Text Box 160"/>
          <p:cNvSpPr txBox="1">
            <a:spLocks noChangeArrowheads="1"/>
          </p:cNvSpPr>
          <p:nvPr/>
        </p:nvSpPr>
        <p:spPr bwMode="auto">
          <a:xfrm>
            <a:off x="3529185" y="4469779"/>
            <a:ext cx="23837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b="1" dirty="0">
                <a:solidFill>
                  <a:prstClr val="white"/>
                </a:solidFill>
              </a:rPr>
              <a:t>Lead plate : 1mm</a:t>
            </a:r>
          </a:p>
        </p:txBody>
      </p:sp>
      <p:sp>
        <p:nvSpPr>
          <p:cNvPr id="38050" name="Line 162"/>
          <p:cNvSpPr>
            <a:spLocks noChangeShapeType="1"/>
          </p:cNvSpPr>
          <p:nvPr/>
        </p:nvSpPr>
        <p:spPr bwMode="auto">
          <a:xfrm flipH="1">
            <a:off x="2315144" y="4931444"/>
            <a:ext cx="1198673" cy="955666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grpSp>
        <p:nvGrpSpPr>
          <p:cNvPr id="38094" name="Group 206"/>
          <p:cNvGrpSpPr>
            <a:grpSpLocks/>
          </p:cNvGrpSpPr>
          <p:nvPr/>
        </p:nvGrpSpPr>
        <p:grpSpPr bwMode="auto">
          <a:xfrm>
            <a:off x="35934" y="687036"/>
            <a:ext cx="6984214" cy="3721005"/>
            <a:chOff x="286" y="279"/>
            <a:chExt cx="3438" cy="1812"/>
          </a:xfrm>
        </p:grpSpPr>
        <p:pic>
          <p:nvPicPr>
            <p:cNvPr id="38053" name="Picture 165" descr="DSCN358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70"/>
            <a:stretch>
              <a:fillRect/>
            </a:stretch>
          </p:blipFill>
          <p:spPr bwMode="auto">
            <a:xfrm>
              <a:off x="298" y="361"/>
              <a:ext cx="2150" cy="1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054" name="Freeform 166"/>
            <p:cNvSpPr>
              <a:spLocks noChangeAspect="1"/>
            </p:cNvSpPr>
            <p:nvPr/>
          </p:nvSpPr>
          <p:spPr bwMode="auto">
            <a:xfrm rot="1169649">
              <a:off x="381" y="756"/>
              <a:ext cx="1038" cy="421"/>
            </a:xfrm>
            <a:custGeom>
              <a:avLst/>
              <a:gdLst>
                <a:gd name="T0" fmla="*/ 1736 w 1736"/>
                <a:gd name="T1" fmla="*/ 785 h 785"/>
                <a:gd name="T2" fmla="*/ 0 w 1736"/>
                <a:gd name="T3" fmla="*/ 0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36" h="785">
                  <a:moveTo>
                    <a:pt x="1736" y="785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B0F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38055" name="Text Box 167"/>
            <p:cNvSpPr txBox="1">
              <a:spLocks noChangeAspect="1" noChangeArrowheads="1"/>
            </p:cNvSpPr>
            <p:nvPr/>
          </p:nvSpPr>
          <p:spPr bwMode="auto">
            <a:xfrm>
              <a:off x="924" y="773"/>
              <a:ext cx="396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600" b="1" dirty="0">
                  <a:solidFill>
                    <a:srgbClr val="00B0F0"/>
                  </a:solidFill>
                </a:rPr>
                <a:t>12.5cm</a:t>
              </a:r>
            </a:p>
          </p:txBody>
        </p:sp>
        <p:sp>
          <p:nvSpPr>
            <p:cNvPr id="38056" name="Text Box 168"/>
            <p:cNvSpPr txBox="1">
              <a:spLocks noChangeAspect="1" noChangeArrowheads="1"/>
            </p:cNvSpPr>
            <p:nvPr/>
          </p:nvSpPr>
          <p:spPr bwMode="auto">
            <a:xfrm>
              <a:off x="1420" y="1439"/>
              <a:ext cx="318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600" b="1" dirty="0">
                  <a:solidFill>
                    <a:srgbClr val="00B0F0"/>
                  </a:solidFill>
                </a:rPr>
                <a:t>10cm</a:t>
              </a:r>
            </a:p>
          </p:txBody>
        </p:sp>
        <p:sp>
          <p:nvSpPr>
            <p:cNvPr id="38057" name="Freeform 169"/>
            <p:cNvSpPr>
              <a:spLocks noChangeAspect="1"/>
            </p:cNvSpPr>
            <p:nvPr/>
          </p:nvSpPr>
          <p:spPr bwMode="auto">
            <a:xfrm rot="20987033">
              <a:off x="1352" y="1309"/>
              <a:ext cx="177" cy="654"/>
            </a:xfrm>
            <a:custGeom>
              <a:avLst/>
              <a:gdLst>
                <a:gd name="T0" fmla="*/ 0 w 266"/>
                <a:gd name="T1" fmla="*/ 1097 h 1097"/>
                <a:gd name="T2" fmla="*/ 266 w 266"/>
                <a:gd name="T3" fmla="*/ 0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6" h="1097">
                  <a:moveTo>
                    <a:pt x="0" y="1097"/>
                  </a:moveTo>
                  <a:lnTo>
                    <a:pt x="266" y="0"/>
                  </a:lnTo>
                </a:path>
              </a:pathLst>
            </a:custGeom>
            <a:noFill/>
            <a:ln w="38100">
              <a:solidFill>
                <a:srgbClr val="00B0F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38058" name="Text Box 170"/>
            <p:cNvSpPr txBox="1">
              <a:spLocks noChangeAspect="1" noChangeArrowheads="1"/>
            </p:cNvSpPr>
            <p:nvPr/>
          </p:nvSpPr>
          <p:spPr bwMode="auto">
            <a:xfrm>
              <a:off x="747" y="473"/>
              <a:ext cx="638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ja-JP" sz="1600" b="1" dirty="0">
                  <a:solidFill>
                    <a:srgbClr val="00B0F0"/>
                  </a:solidFill>
                </a:rPr>
                <a:t>7.5cm</a:t>
              </a:r>
            </a:p>
            <a:p>
              <a:r>
                <a:rPr lang="en-US" altLang="ja-JP" b="1" dirty="0">
                  <a:solidFill>
                    <a:srgbClr val="00B0F0"/>
                  </a:solidFill>
                </a:rPr>
                <a:t> </a:t>
              </a:r>
            </a:p>
          </p:txBody>
        </p:sp>
        <p:sp>
          <p:nvSpPr>
            <p:cNvPr id="38059" name="Freeform 171"/>
            <p:cNvSpPr>
              <a:spLocks noChangeAspect="1"/>
            </p:cNvSpPr>
            <p:nvPr/>
          </p:nvSpPr>
          <p:spPr bwMode="auto">
            <a:xfrm rot="900000">
              <a:off x="531" y="279"/>
              <a:ext cx="571" cy="324"/>
            </a:xfrm>
            <a:custGeom>
              <a:avLst/>
              <a:gdLst>
                <a:gd name="T0" fmla="*/ 884 w 884"/>
                <a:gd name="T1" fmla="*/ 0 h 559"/>
                <a:gd name="T2" fmla="*/ 0 w 884"/>
                <a:gd name="T3" fmla="*/ 559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84" h="559">
                  <a:moveTo>
                    <a:pt x="884" y="0"/>
                  </a:moveTo>
                  <a:lnTo>
                    <a:pt x="0" y="559"/>
                  </a:lnTo>
                </a:path>
              </a:pathLst>
            </a:custGeom>
            <a:noFill/>
            <a:ln w="38100">
              <a:solidFill>
                <a:srgbClr val="00B0F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38060" name="Text Box 172"/>
            <p:cNvSpPr txBox="1">
              <a:spLocks noChangeArrowheads="1"/>
            </p:cNvSpPr>
            <p:nvPr/>
          </p:nvSpPr>
          <p:spPr bwMode="auto">
            <a:xfrm>
              <a:off x="3099" y="1439"/>
              <a:ext cx="625" cy="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ja-JP" sz="3200" b="1" dirty="0" smtClean="0">
                  <a:solidFill>
                    <a:prstClr val="white"/>
                  </a:solidFill>
                </a:rPr>
                <a:t>8.3kg </a:t>
              </a:r>
            </a:p>
            <a:p>
              <a:r>
                <a:rPr lang="en-US" altLang="ja-JP" sz="3200" b="1" dirty="0" smtClean="0">
                  <a:solidFill>
                    <a:prstClr val="white"/>
                  </a:solidFill>
                </a:rPr>
                <a:t>10X</a:t>
              </a:r>
              <a:r>
                <a:rPr lang="en-US" altLang="ja-JP" sz="3200" b="1" baseline="-25000" dirty="0" smtClean="0">
                  <a:solidFill>
                    <a:prstClr val="white"/>
                  </a:solidFill>
                </a:rPr>
                <a:t>0</a:t>
              </a:r>
              <a:endParaRPr lang="en-US" altLang="ja-JP" sz="3200" b="1" baseline="-25000" dirty="0">
                <a:solidFill>
                  <a:prstClr val="white"/>
                </a:solidFill>
              </a:endParaRPr>
            </a:p>
          </p:txBody>
        </p:sp>
        <p:sp>
          <p:nvSpPr>
            <p:cNvPr id="38061" name="Line 173"/>
            <p:cNvSpPr>
              <a:spLocks noChangeShapeType="1"/>
            </p:cNvSpPr>
            <p:nvPr/>
          </p:nvSpPr>
          <p:spPr bwMode="auto">
            <a:xfrm flipV="1">
              <a:off x="286" y="1299"/>
              <a:ext cx="630" cy="264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38062" name="Text Box 174"/>
            <p:cNvSpPr txBox="1">
              <a:spLocks noChangeArrowheads="1"/>
            </p:cNvSpPr>
            <p:nvPr/>
          </p:nvSpPr>
          <p:spPr bwMode="auto">
            <a:xfrm>
              <a:off x="316" y="1649"/>
              <a:ext cx="1459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000" b="1">
                  <a:solidFill>
                    <a:srgbClr val="00FF00"/>
                  </a:solidFill>
                </a:rPr>
                <a:t>Neutrino Beam</a:t>
              </a:r>
            </a:p>
            <a:p>
              <a:r>
                <a:rPr lang="en-US" altLang="ja-JP" sz="2000" b="1">
                  <a:solidFill>
                    <a:srgbClr val="00FF00"/>
                  </a:solidFill>
                </a:rPr>
                <a:t>(vertical for films)</a:t>
              </a:r>
            </a:p>
          </p:txBody>
        </p:sp>
      </p:grpSp>
      <p:sp>
        <p:nvSpPr>
          <p:cNvPr id="38063" name="Text Box 175"/>
          <p:cNvSpPr txBox="1">
            <a:spLocks noChangeArrowheads="1"/>
          </p:cNvSpPr>
          <p:nvPr/>
        </p:nvSpPr>
        <p:spPr bwMode="auto">
          <a:xfrm>
            <a:off x="2087567" y="548317"/>
            <a:ext cx="89902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36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3600" dirty="0" smtClean="0">
                <a:solidFill>
                  <a:prstClr val="white"/>
                </a:solidFill>
              </a:rPr>
              <a:t>ECC</a:t>
            </a:r>
            <a:endParaRPr lang="en-US" altLang="ja-JP" sz="3600" dirty="0">
              <a:solidFill>
                <a:prstClr val="white"/>
              </a:solidFill>
            </a:endParaRPr>
          </a:p>
        </p:txBody>
      </p:sp>
      <p:sp>
        <p:nvSpPr>
          <p:cNvPr id="38091" name="Rectangle 203"/>
          <p:cNvSpPr>
            <a:spLocks noChangeArrowheads="1"/>
          </p:cNvSpPr>
          <p:nvPr/>
        </p:nvSpPr>
        <p:spPr bwMode="auto">
          <a:xfrm>
            <a:off x="4721050" y="1179909"/>
            <a:ext cx="442295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2800" b="1" dirty="0" smtClean="0">
                <a:solidFill>
                  <a:prstClr val="white"/>
                </a:solidFill>
                <a:latin typeface="ＭＳ Ｐゴシック" pitchFamily="1" charset="-128"/>
              </a:rPr>
              <a:t>A stack </a:t>
            </a:r>
            <a:r>
              <a:rPr lang="en-US" altLang="ja-JP" sz="2800" b="1" dirty="0">
                <a:solidFill>
                  <a:prstClr val="white"/>
                </a:solidFill>
                <a:latin typeface="ＭＳ Ｐゴシック" pitchFamily="1" charset="-128"/>
              </a:rPr>
              <a:t>of</a:t>
            </a:r>
          </a:p>
          <a:p>
            <a:r>
              <a:rPr lang="en-US" altLang="ja-JP" sz="2800" b="1" dirty="0">
                <a:solidFill>
                  <a:prstClr val="white"/>
                </a:solidFill>
                <a:latin typeface="ＭＳ Ｐゴシック" pitchFamily="1" charset="-128"/>
              </a:rPr>
              <a:t>57 </a:t>
            </a:r>
            <a:r>
              <a:rPr lang="en-US" altLang="ja-JP" sz="2800" b="1" dirty="0" smtClean="0">
                <a:solidFill>
                  <a:prstClr val="white"/>
                </a:solidFill>
                <a:latin typeface="ＭＳ Ｐゴシック" pitchFamily="1" charset="-128"/>
              </a:rPr>
              <a:t>emulsion films</a:t>
            </a:r>
            <a:r>
              <a:rPr lang="en-US" altLang="ja-JP" sz="2800" b="1" dirty="0">
                <a:solidFill>
                  <a:prstClr val="white"/>
                </a:solidFill>
                <a:latin typeface="ＭＳ Ｐゴシック" pitchFamily="1" charset="-128"/>
              </a:rPr>
              <a:t>,</a:t>
            </a:r>
          </a:p>
          <a:p>
            <a:r>
              <a:rPr lang="en-US" altLang="ja-JP" sz="2800" b="1" dirty="0">
                <a:solidFill>
                  <a:prstClr val="white"/>
                </a:solidFill>
                <a:latin typeface="ＭＳ Ｐゴシック" pitchFamily="1" charset="-128"/>
              </a:rPr>
              <a:t>56 lead </a:t>
            </a:r>
            <a:r>
              <a:rPr lang="en-US" altLang="ja-JP" sz="2800" b="1" dirty="0" smtClean="0">
                <a:solidFill>
                  <a:prstClr val="white"/>
                </a:solidFill>
                <a:latin typeface="ＭＳ Ｐゴシック" pitchFamily="1" charset="-128"/>
              </a:rPr>
              <a:t>plates </a:t>
            </a:r>
            <a:r>
              <a:rPr lang="en-US" altLang="ja-JP" sz="2000" b="1" dirty="0" smtClean="0">
                <a:solidFill>
                  <a:prstClr val="white"/>
                </a:solidFill>
                <a:latin typeface="ＭＳ Ｐゴシック" pitchFamily="1" charset="-128"/>
              </a:rPr>
              <a:t>(1mm -thick each) </a:t>
            </a:r>
            <a:endParaRPr lang="en-US" altLang="ja-JP" sz="2000" b="1" dirty="0">
              <a:solidFill>
                <a:prstClr val="white"/>
              </a:solidFill>
              <a:latin typeface="Times New Roman" charset="0"/>
              <a:ea typeface="ＭＳ Ｐ明朝" pitchFamily="1" charset="-128"/>
            </a:endParaRPr>
          </a:p>
        </p:txBody>
      </p:sp>
      <p:sp>
        <p:nvSpPr>
          <p:cNvPr id="38093" name="Rectangle 205"/>
          <p:cNvSpPr>
            <a:spLocks noChangeArrowheads="1"/>
          </p:cNvSpPr>
          <p:nvPr/>
        </p:nvSpPr>
        <p:spPr bwMode="auto">
          <a:xfrm>
            <a:off x="107504" y="-27384"/>
            <a:ext cx="4778424" cy="5232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altLang="ja-JP" sz="2800" b="1" dirty="0" smtClean="0">
                <a:solidFill>
                  <a:prstClr val="white"/>
                </a:solidFill>
                <a:ea typeface="ＭＳ Ｐ明朝" pitchFamily="1" charset="-128"/>
              </a:rPr>
              <a:t>Emulsion Cloud Chamber (ECC)</a:t>
            </a:r>
            <a:endParaRPr lang="en-US" altLang="ja-JP" sz="2800" b="1" dirty="0">
              <a:solidFill>
                <a:prstClr val="white"/>
              </a:solidFill>
              <a:ea typeface="ＭＳ Ｐ明朝" pitchFamily="1" charset="-128"/>
            </a:endParaRPr>
          </a:p>
        </p:txBody>
      </p:sp>
      <p:sp>
        <p:nvSpPr>
          <p:cNvPr id="38098" name="Line 210"/>
          <p:cNvSpPr>
            <a:spLocks noChangeShapeType="1"/>
          </p:cNvSpPr>
          <p:nvPr/>
        </p:nvSpPr>
        <p:spPr bwMode="auto">
          <a:xfrm>
            <a:off x="264096" y="5404510"/>
            <a:ext cx="152400" cy="1155700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8099" name="Line 211"/>
          <p:cNvSpPr>
            <a:spLocks noChangeShapeType="1"/>
          </p:cNvSpPr>
          <p:nvPr/>
        </p:nvSpPr>
        <p:spPr bwMode="auto">
          <a:xfrm flipH="1">
            <a:off x="606996" y="6458610"/>
            <a:ext cx="1752600" cy="228600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8100" name="Rectangle 212"/>
          <p:cNvSpPr>
            <a:spLocks noChangeArrowheads="1"/>
          </p:cNvSpPr>
          <p:nvPr/>
        </p:nvSpPr>
        <p:spPr bwMode="auto">
          <a:xfrm>
            <a:off x="1254696" y="6560210"/>
            <a:ext cx="766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0000FF"/>
                </a:solidFill>
              </a:rPr>
              <a:t>12.5cm</a:t>
            </a:r>
          </a:p>
        </p:txBody>
      </p:sp>
      <p:sp>
        <p:nvSpPr>
          <p:cNvPr id="38101" name="Rectangle 213"/>
          <p:cNvSpPr>
            <a:spLocks noChangeArrowheads="1"/>
          </p:cNvSpPr>
          <p:nvPr/>
        </p:nvSpPr>
        <p:spPr bwMode="auto">
          <a:xfrm>
            <a:off x="264096" y="5798210"/>
            <a:ext cx="619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0000FF"/>
                </a:solidFill>
              </a:rPr>
              <a:t>10cm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1872680" y="6612015"/>
            <a:ext cx="2133600" cy="365125"/>
          </a:xfrm>
        </p:spPr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799608" y="5059050"/>
            <a:ext cx="487684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prstClr val="white"/>
                </a:solidFill>
              </a:rPr>
              <a:t>- Increase </a:t>
            </a:r>
            <a:r>
              <a:rPr lang="en-US" altLang="ja-JP" sz="2800" dirty="0" smtClean="0">
                <a:solidFill>
                  <a:prstClr val="white"/>
                </a:solidFill>
                <a:latin typeface="Symbol" pitchFamily="18" charset="2"/>
              </a:rPr>
              <a:t>n</a:t>
            </a:r>
            <a:r>
              <a:rPr lang="en-US" altLang="ja-JP" sz="2800" dirty="0" smtClean="0">
                <a:solidFill>
                  <a:prstClr val="white"/>
                </a:solidFill>
              </a:rPr>
              <a:t> interaction as target</a:t>
            </a:r>
            <a:endParaRPr lang="en-US" altLang="ja-JP" sz="2800" dirty="0">
              <a:solidFill>
                <a:prstClr val="white"/>
              </a:solidFill>
            </a:endParaRPr>
          </a:p>
          <a:p>
            <a:r>
              <a:rPr lang="en-US" altLang="ja-JP" sz="2800" dirty="0" smtClean="0">
                <a:solidFill>
                  <a:prstClr val="white"/>
                </a:solidFill>
              </a:rPr>
              <a:t>- Momentum measurement</a:t>
            </a:r>
          </a:p>
          <a:p>
            <a:r>
              <a:rPr lang="en-US" altLang="ja-JP" sz="2400" dirty="0" smtClean="0">
                <a:solidFill>
                  <a:prstClr val="white"/>
                </a:solidFill>
              </a:rPr>
              <a:t>        (Multiple Coulomb Scattering) </a:t>
            </a:r>
            <a:endParaRPr lang="en-US" altLang="ja-JP" sz="2400" dirty="0">
              <a:solidFill>
                <a:prstClr val="white"/>
              </a:solidFill>
            </a:endParaRPr>
          </a:p>
          <a:p>
            <a:r>
              <a:rPr lang="en-US" altLang="ja-JP" sz="2800" dirty="0" smtClean="0">
                <a:solidFill>
                  <a:prstClr val="white"/>
                </a:solidFill>
              </a:rPr>
              <a:t>- Shower analysis</a:t>
            </a:r>
            <a:endParaRPr lang="ja-JP" altLang="en-US" sz="2800" dirty="0">
              <a:solidFill>
                <a:prstClr val="white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900362" y="97468"/>
            <a:ext cx="39921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err="1">
                <a:solidFill>
                  <a:schemeClr val="bg1"/>
                </a:solidFill>
                <a:latin typeface="Symbol" pitchFamily="18" charset="2"/>
              </a:rPr>
              <a:t>n</a:t>
            </a:r>
            <a:r>
              <a:rPr kumimoji="1" lang="en-US" altLang="ja-JP" sz="2800" baseline="-25000" dirty="0" err="1" smtClean="0">
                <a:solidFill>
                  <a:schemeClr val="bg1"/>
                </a:solidFill>
                <a:latin typeface="Symbol" pitchFamily="18" charset="2"/>
              </a:rPr>
              <a:t>t</a:t>
            </a:r>
            <a:r>
              <a:rPr kumimoji="1" lang="en-US" altLang="ja-JP" sz="2800" dirty="0" smtClean="0">
                <a:solidFill>
                  <a:schemeClr val="bg1"/>
                </a:solidFill>
              </a:rPr>
              <a:t> detection by ECC </a:t>
            </a:r>
          </a:p>
          <a:p>
            <a:r>
              <a:rPr lang="en-US" altLang="ja-JP" sz="2800" dirty="0">
                <a:solidFill>
                  <a:schemeClr val="bg1"/>
                </a:solidFill>
              </a:rPr>
              <a:t> </a:t>
            </a:r>
            <a:r>
              <a:rPr lang="en-US" altLang="ja-JP" sz="2800" dirty="0" smtClean="0">
                <a:solidFill>
                  <a:schemeClr val="bg1"/>
                </a:solidFill>
              </a:rPr>
              <a:t> (proven in DONUT </a:t>
            </a:r>
            <a:r>
              <a:rPr lang="en-US" altLang="ja-JP" sz="2400" dirty="0" smtClean="0">
                <a:solidFill>
                  <a:schemeClr val="bg1"/>
                </a:solidFill>
              </a:rPr>
              <a:t>(1998)</a:t>
            </a:r>
            <a:r>
              <a:rPr lang="en-US" altLang="ja-JP" sz="2800" dirty="0" smtClean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9129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ChangeArrowheads="1"/>
          </p:cNvSpPr>
          <p:nvPr/>
        </p:nvSpPr>
        <p:spPr bwMode="auto">
          <a:xfrm>
            <a:off x="49304" y="532030"/>
            <a:ext cx="4495800" cy="3048000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kumimoji="0" lang="ja-JP" altLang="ja-JP" sz="2400">
              <a:solidFill>
                <a:srgbClr val="000000"/>
              </a:solidFill>
            </a:endParaRPr>
          </a:p>
        </p:txBody>
      </p:sp>
      <p:grpSp>
        <p:nvGrpSpPr>
          <p:cNvPr id="234499" name="Group 3"/>
          <p:cNvGrpSpPr>
            <a:grpSpLocks/>
          </p:cNvGrpSpPr>
          <p:nvPr/>
        </p:nvGrpSpPr>
        <p:grpSpPr bwMode="auto">
          <a:xfrm>
            <a:off x="3563888" y="532030"/>
            <a:ext cx="381000" cy="3048000"/>
            <a:chOff x="4944" y="2208"/>
            <a:chExt cx="240" cy="1920"/>
          </a:xfrm>
        </p:grpSpPr>
        <p:sp>
          <p:nvSpPr>
            <p:cNvPr id="234620" name="Rectangle 12"/>
            <p:cNvSpPr>
              <a:spLocks noChangeArrowheads="1"/>
            </p:cNvSpPr>
            <p:nvPr/>
          </p:nvSpPr>
          <p:spPr bwMode="auto">
            <a:xfrm>
              <a:off x="4944" y="2208"/>
              <a:ext cx="240" cy="1920"/>
            </a:xfrm>
            <a:prstGeom prst="rect">
              <a:avLst/>
            </a:prstGeom>
            <a:solidFill>
              <a:srgbClr val="EFF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kumimoji="0" lang="ja-JP" altLang="ja-JP" sz="2400">
                <a:solidFill>
                  <a:srgbClr val="000000"/>
                </a:solidFill>
              </a:endParaRPr>
            </a:p>
          </p:txBody>
        </p:sp>
        <p:sp>
          <p:nvSpPr>
            <p:cNvPr id="234621" name="Rectangle 36"/>
            <p:cNvSpPr>
              <a:spLocks noChangeArrowheads="1"/>
            </p:cNvSpPr>
            <p:nvPr/>
          </p:nvSpPr>
          <p:spPr bwMode="auto">
            <a:xfrm>
              <a:off x="4944" y="2208"/>
              <a:ext cx="49" cy="1920"/>
            </a:xfrm>
            <a:prstGeom prst="rect">
              <a:avLst/>
            </a:prstGeom>
            <a:solidFill>
              <a:srgbClr val="D4D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kumimoji="0" lang="ja-JP" altLang="ja-JP" sz="2400">
                <a:solidFill>
                  <a:srgbClr val="000000"/>
                </a:solidFill>
              </a:endParaRPr>
            </a:p>
          </p:txBody>
        </p:sp>
        <p:sp>
          <p:nvSpPr>
            <p:cNvPr id="234622" name="Rectangle 36"/>
            <p:cNvSpPr>
              <a:spLocks noChangeArrowheads="1"/>
            </p:cNvSpPr>
            <p:nvPr/>
          </p:nvSpPr>
          <p:spPr bwMode="auto">
            <a:xfrm>
              <a:off x="5135" y="2208"/>
              <a:ext cx="49" cy="1920"/>
            </a:xfrm>
            <a:prstGeom prst="rect">
              <a:avLst/>
            </a:prstGeom>
            <a:solidFill>
              <a:srgbClr val="D4D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kumimoji="0" lang="ja-JP" altLang="ja-JP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234500" name="Group 7"/>
          <p:cNvGrpSpPr>
            <a:grpSpLocks/>
          </p:cNvGrpSpPr>
          <p:nvPr/>
        </p:nvGrpSpPr>
        <p:grpSpPr bwMode="auto">
          <a:xfrm>
            <a:off x="811304" y="532030"/>
            <a:ext cx="381000" cy="3048000"/>
            <a:chOff x="3216" y="2208"/>
            <a:chExt cx="240" cy="1920"/>
          </a:xfrm>
        </p:grpSpPr>
        <p:sp>
          <p:nvSpPr>
            <p:cNvPr id="234617" name="Rectangle 12"/>
            <p:cNvSpPr>
              <a:spLocks noChangeArrowheads="1"/>
            </p:cNvSpPr>
            <p:nvPr/>
          </p:nvSpPr>
          <p:spPr bwMode="auto">
            <a:xfrm>
              <a:off x="3216" y="2208"/>
              <a:ext cx="240" cy="1920"/>
            </a:xfrm>
            <a:prstGeom prst="rect">
              <a:avLst/>
            </a:prstGeom>
            <a:solidFill>
              <a:srgbClr val="EFF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kumimoji="0" lang="ja-JP" altLang="ja-JP" sz="2400">
                <a:solidFill>
                  <a:srgbClr val="000000"/>
                </a:solidFill>
              </a:endParaRPr>
            </a:p>
          </p:txBody>
        </p:sp>
        <p:sp>
          <p:nvSpPr>
            <p:cNvPr id="234618" name="Rectangle 36"/>
            <p:cNvSpPr>
              <a:spLocks noChangeArrowheads="1"/>
            </p:cNvSpPr>
            <p:nvPr/>
          </p:nvSpPr>
          <p:spPr bwMode="auto">
            <a:xfrm>
              <a:off x="3216" y="2208"/>
              <a:ext cx="49" cy="1920"/>
            </a:xfrm>
            <a:prstGeom prst="rect">
              <a:avLst/>
            </a:prstGeom>
            <a:solidFill>
              <a:srgbClr val="D4D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kumimoji="0" lang="ja-JP" altLang="ja-JP" sz="2400">
                <a:solidFill>
                  <a:srgbClr val="000000"/>
                </a:solidFill>
              </a:endParaRPr>
            </a:p>
          </p:txBody>
        </p:sp>
        <p:sp>
          <p:nvSpPr>
            <p:cNvPr id="234619" name="Rectangle 36"/>
            <p:cNvSpPr>
              <a:spLocks noChangeArrowheads="1"/>
            </p:cNvSpPr>
            <p:nvPr/>
          </p:nvSpPr>
          <p:spPr bwMode="auto">
            <a:xfrm>
              <a:off x="3407" y="2208"/>
              <a:ext cx="49" cy="1920"/>
            </a:xfrm>
            <a:prstGeom prst="rect">
              <a:avLst/>
            </a:prstGeom>
            <a:solidFill>
              <a:srgbClr val="D4D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kumimoji="0" lang="ja-JP" altLang="ja-JP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234501" name="Group 11"/>
          <p:cNvGrpSpPr>
            <a:grpSpLocks/>
          </p:cNvGrpSpPr>
          <p:nvPr/>
        </p:nvGrpSpPr>
        <p:grpSpPr bwMode="auto">
          <a:xfrm>
            <a:off x="2182904" y="532030"/>
            <a:ext cx="381000" cy="3048000"/>
            <a:chOff x="4080" y="2208"/>
            <a:chExt cx="240" cy="1920"/>
          </a:xfrm>
        </p:grpSpPr>
        <p:sp>
          <p:nvSpPr>
            <p:cNvPr id="234614" name="Rectangle 12"/>
            <p:cNvSpPr>
              <a:spLocks noChangeArrowheads="1"/>
            </p:cNvSpPr>
            <p:nvPr/>
          </p:nvSpPr>
          <p:spPr bwMode="auto">
            <a:xfrm>
              <a:off x="4080" y="2208"/>
              <a:ext cx="240" cy="1920"/>
            </a:xfrm>
            <a:prstGeom prst="rect">
              <a:avLst/>
            </a:prstGeom>
            <a:solidFill>
              <a:srgbClr val="EFF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kumimoji="0" lang="ja-JP" altLang="ja-JP" sz="2400">
                <a:solidFill>
                  <a:srgbClr val="000000"/>
                </a:solidFill>
              </a:endParaRPr>
            </a:p>
          </p:txBody>
        </p:sp>
        <p:sp>
          <p:nvSpPr>
            <p:cNvPr id="234615" name="Rectangle 36"/>
            <p:cNvSpPr>
              <a:spLocks noChangeArrowheads="1"/>
            </p:cNvSpPr>
            <p:nvPr/>
          </p:nvSpPr>
          <p:spPr bwMode="auto">
            <a:xfrm>
              <a:off x="4080" y="2208"/>
              <a:ext cx="49" cy="1920"/>
            </a:xfrm>
            <a:prstGeom prst="rect">
              <a:avLst/>
            </a:prstGeom>
            <a:solidFill>
              <a:srgbClr val="D4D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kumimoji="0" lang="ja-JP" altLang="ja-JP" sz="2400">
                <a:solidFill>
                  <a:srgbClr val="000000"/>
                </a:solidFill>
              </a:endParaRPr>
            </a:p>
          </p:txBody>
        </p:sp>
        <p:sp>
          <p:nvSpPr>
            <p:cNvPr id="234616" name="Rectangle 36"/>
            <p:cNvSpPr>
              <a:spLocks noChangeArrowheads="1"/>
            </p:cNvSpPr>
            <p:nvPr/>
          </p:nvSpPr>
          <p:spPr bwMode="auto">
            <a:xfrm>
              <a:off x="4271" y="2208"/>
              <a:ext cx="49" cy="1920"/>
            </a:xfrm>
            <a:prstGeom prst="rect">
              <a:avLst/>
            </a:prstGeom>
            <a:solidFill>
              <a:srgbClr val="D4D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kumimoji="0" lang="ja-JP" altLang="ja-JP" sz="2400">
                <a:solidFill>
                  <a:srgbClr val="000000"/>
                </a:solidFill>
              </a:endParaRPr>
            </a:p>
          </p:txBody>
        </p:sp>
      </p:grpSp>
      <p:sp>
        <p:nvSpPr>
          <p:cNvPr id="234502" name="Line 15"/>
          <p:cNvSpPr>
            <a:spLocks noChangeShapeType="1"/>
          </p:cNvSpPr>
          <p:nvPr/>
        </p:nvSpPr>
        <p:spPr bwMode="auto">
          <a:xfrm>
            <a:off x="1192304" y="319903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34503" name="Rectangle 16"/>
          <p:cNvSpPr>
            <a:spLocks noChangeArrowheads="1"/>
          </p:cNvSpPr>
          <p:nvPr/>
        </p:nvSpPr>
        <p:spPr bwMode="auto">
          <a:xfrm>
            <a:off x="1344704" y="3199030"/>
            <a:ext cx="7508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ja-JP" sz="1200">
                <a:solidFill>
                  <a:srgbClr val="000000"/>
                </a:solidFill>
              </a:rPr>
              <a:t>1mm Pb</a:t>
            </a:r>
          </a:p>
        </p:txBody>
      </p:sp>
      <p:sp>
        <p:nvSpPr>
          <p:cNvPr id="234504" name="Line 17"/>
          <p:cNvSpPr>
            <a:spLocks noChangeShapeType="1"/>
          </p:cNvSpPr>
          <p:nvPr/>
        </p:nvSpPr>
        <p:spPr bwMode="auto">
          <a:xfrm flipV="1">
            <a:off x="1298667" y="1675030"/>
            <a:ext cx="1417637" cy="3460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34505" name="Line 18"/>
          <p:cNvSpPr>
            <a:spLocks noChangeShapeType="1"/>
          </p:cNvSpPr>
          <p:nvPr/>
        </p:nvSpPr>
        <p:spPr bwMode="auto">
          <a:xfrm flipH="1" flipV="1">
            <a:off x="2716304" y="1675030"/>
            <a:ext cx="182880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34506" name="Line 19"/>
          <p:cNvSpPr>
            <a:spLocks noChangeShapeType="1"/>
          </p:cNvSpPr>
          <p:nvPr/>
        </p:nvSpPr>
        <p:spPr bwMode="auto">
          <a:xfrm flipH="1" flipV="1">
            <a:off x="1284379" y="2019518"/>
            <a:ext cx="3260725" cy="79851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34507" name="Line 20"/>
          <p:cNvSpPr>
            <a:spLocks noChangeShapeType="1"/>
          </p:cNvSpPr>
          <p:nvPr/>
        </p:nvSpPr>
        <p:spPr bwMode="auto">
          <a:xfrm flipH="1" flipV="1">
            <a:off x="1297079" y="2019518"/>
            <a:ext cx="3248025" cy="133191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34508" name="Line 21"/>
          <p:cNvSpPr>
            <a:spLocks noChangeShapeType="1"/>
          </p:cNvSpPr>
          <p:nvPr/>
        </p:nvSpPr>
        <p:spPr bwMode="auto">
          <a:xfrm flipH="1" flipV="1">
            <a:off x="1297079" y="2019518"/>
            <a:ext cx="2714625" cy="156051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34509" name="Oval 22"/>
          <p:cNvSpPr>
            <a:spLocks noChangeArrowheads="1"/>
          </p:cNvSpPr>
          <p:nvPr/>
        </p:nvSpPr>
        <p:spPr bwMode="auto">
          <a:xfrm>
            <a:off x="1268504" y="197983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34510" name="Oval 23"/>
          <p:cNvSpPr>
            <a:spLocks noChangeArrowheads="1"/>
          </p:cNvSpPr>
          <p:nvPr/>
        </p:nvSpPr>
        <p:spPr bwMode="auto">
          <a:xfrm>
            <a:off x="2182904" y="177663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34511" name="Oval 24"/>
          <p:cNvSpPr>
            <a:spLocks noChangeArrowheads="1"/>
          </p:cNvSpPr>
          <p:nvPr/>
        </p:nvSpPr>
        <p:spPr bwMode="auto">
          <a:xfrm>
            <a:off x="2487704" y="170043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34512" name="Oval 25"/>
          <p:cNvSpPr>
            <a:spLocks noChangeArrowheads="1"/>
          </p:cNvSpPr>
          <p:nvPr/>
        </p:nvSpPr>
        <p:spPr bwMode="auto">
          <a:xfrm>
            <a:off x="3554504" y="180203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34513" name="Oval 26"/>
          <p:cNvSpPr>
            <a:spLocks noChangeArrowheads="1"/>
          </p:cNvSpPr>
          <p:nvPr/>
        </p:nvSpPr>
        <p:spPr bwMode="auto">
          <a:xfrm>
            <a:off x="3872004" y="186553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34514" name="Oval 27"/>
          <p:cNvSpPr>
            <a:spLocks noChangeArrowheads="1"/>
          </p:cNvSpPr>
          <p:nvPr/>
        </p:nvSpPr>
        <p:spPr bwMode="auto">
          <a:xfrm>
            <a:off x="3872004" y="261483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34515" name="Oval 28"/>
          <p:cNvSpPr>
            <a:spLocks noChangeArrowheads="1"/>
          </p:cNvSpPr>
          <p:nvPr/>
        </p:nvSpPr>
        <p:spPr bwMode="auto">
          <a:xfrm>
            <a:off x="3554504" y="255133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34516" name="Oval 29"/>
          <p:cNvSpPr>
            <a:spLocks noChangeArrowheads="1"/>
          </p:cNvSpPr>
          <p:nvPr/>
        </p:nvSpPr>
        <p:spPr bwMode="auto">
          <a:xfrm>
            <a:off x="3554504" y="291963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34517" name="Oval 30"/>
          <p:cNvSpPr>
            <a:spLocks noChangeArrowheads="1"/>
          </p:cNvSpPr>
          <p:nvPr/>
        </p:nvSpPr>
        <p:spPr bwMode="auto">
          <a:xfrm>
            <a:off x="3872004" y="305933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34518" name="Oval 31"/>
          <p:cNvSpPr>
            <a:spLocks noChangeArrowheads="1"/>
          </p:cNvSpPr>
          <p:nvPr/>
        </p:nvSpPr>
        <p:spPr bwMode="auto">
          <a:xfrm>
            <a:off x="3859304" y="347843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34519" name="Oval 32"/>
          <p:cNvSpPr>
            <a:spLocks noChangeArrowheads="1"/>
          </p:cNvSpPr>
          <p:nvPr/>
        </p:nvSpPr>
        <p:spPr bwMode="auto">
          <a:xfrm>
            <a:off x="3554504" y="331333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34520" name="Oval 33"/>
          <p:cNvSpPr>
            <a:spLocks noChangeArrowheads="1"/>
          </p:cNvSpPr>
          <p:nvPr/>
        </p:nvSpPr>
        <p:spPr bwMode="auto">
          <a:xfrm>
            <a:off x="2487704" y="228463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34521" name="Oval 34"/>
          <p:cNvSpPr>
            <a:spLocks noChangeArrowheads="1"/>
          </p:cNvSpPr>
          <p:nvPr/>
        </p:nvSpPr>
        <p:spPr bwMode="auto">
          <a:xfrm>
            <a:off x="2182904" y="220843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34522" name="Oval 35"/>
          <p:cNvSpPr>
            <a:spLocks noChangeArrowheads="1"/>
          </p:cNvSpPr>
          <p:nvPr/>
        </p:nvSpPr>
        <p:spPr bwMode="auto">
          <a:xfrm>
            <a:off x="2182904" y="236083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34523" name="Oval 36"/>
          <p:cNvSpPr>
            <a:spLocks noChangeArrowheads="1"/>
          </p:cNvSpPr>
          <p:nvPr/>
        </p:nvSpPr>
        <p:spPr bwMode="auto">
          <a:xfrm>
            <a:off x="2182904" y="251323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34524" name="Oval 37"/>
          <p:cNvSpPr>
            <a:spLocks noChangeArrowheads="1"/>
          </p:cNvSpPr>
          <p:nvPr/>
        </p:nvSpPr>
        <p:spPr bwMode="auto">
          <a:xfrm>
            <a:off x="2487704" y="269103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34525" name="Oval 38"/>
          <p:cNvSpPr>
            <a:spLocks noChangeArrowheads="1"/>
          </p:cNvSpPr>
          <p:nvPr/>
        </p:nvSpPr>
        <p:spPr bwMode="auto">
          <a:xfrm>
            <a:off x="2487704" y="250053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34526" name="Line 39"/>
          <p:cNvSpPr>
            <a:spLocks noChangeShapeType="1"/>
          </p:cNvSpPr>
          <p:nvPr/>
        </p:nvSpPr>
        <p:spPr bwMode="auto">
          <a:xfrm>
            <a:off x="49304" y="1979830"/>
            <a:ext cx="609600" cy="0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34527" name="Rectangle 40"/>
          <p:cNvSpPr>
            <a:spLocks noChangeArrowheads="1"/>
          </p:cNvSpPr>
          <p:nvPr/>
        </p:nvSpPr>
        <p:spPr bwMode="auto">
          <a:xfrm>
            <a:off x="811304" y="2056030"/>
            <a:ext cx="70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ja-JP" sz="1200">
                <a:solidFill>
                  <a:srgbClr val="000000"/>
                </a:solidFill>
              </a:rPr>
              <a:t>Primary</a:t>
            </a:r>
          </a:p>
          <a:p>
            <a:r>
              <a:rPr lang="en-US" altLang="ja-JP" sz="1200">
                <a:solidFill>
                  <a:srgbClr val="000000"/>
                </a:solidFill>
              </a:rPr>
              <a:t>vertex</a:t>
            </a:r>
          </a:p>
        </p:txBody>
      </p:sp>
      <p:sp>
        <p:nvSpPr>
          <p:cNvPr id="234528" name="Rectangle 41"/>
          <p:cNvSpPr>
            <a:spLocks noChangeArrowheads="1"/>
          </p:cNvSpPr>
          <p:nvPr/>
        </p:nvSpPr>
        <p:spPr bwMode="auto">
          <a:xfrm>
            <a:off x="2616292" y="1400393"/>
            <a:ext cx="9890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ja-JP" sz="1200">
                <a:solidFill>
                  <a:srgbClr val="000000"/>
                </a:solidFill>
              </a:rPr>
              <a:t>Decay point</a:t>
            </a:r>
          </a:p>
        </p:txBody>
      </p:sp>
      <p:sp>
        <p:nvSpPr>
          <p:cNvPr id="234529" name="Rectangle 42"/>
          <p:cNvSpPr>
            <a:spLocks noChangeArrowheads="1"/>
          </p:cNvSpPr>
          <p:nvPr/>
        </p:nvSpPr>
        <p:spPr bwMode="auto">
          <a:xfrm>
            <a:off x="127092" y="662205"/>
            <a:ext cx="1733550" cy="339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ja-JP" sz="1600">
                <a:solidFill>
                  <a:srgbClr val="000000"/>
                </a:solidFill>
              </a:rPr>
              <a:t>Long flight decay</a:t>
            </a:r>
            <a:endParaRPr lang="ja-JP" altLang="en-US" sz="1600">
              <a:solidFill>
                <a:srgbClr val="000000"/>
              </a:solidFill>
            </a:endParaRPr>
          </a:p>
        </p:txBody>
      </p:sp>
      <p:sp>
        <p:nvSpPr>
          <p:cNvPr id="234530" name="Rectangle 43"/>
          <p:cNvSpPr>
            <a:spLocks noChangeArrowheads="1"/>
          </p:cNvSpPr>
          <p:nvPr/>
        </p:nvSpPr>
        <p:spPr bwMode="auto">
          <a:xfrm>
            <a:off x="2214654" y="1719480"/>
            <a:ext cx="273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ja-JP" sz="1600">
                <a:solidFill>
                  <a:srgbClr val="000000"/>
                </a:solidFill>
                <a:latin typeface="Symbol" pitchFamily="18" charset="2"/>
                <a:sym typeface="Symbol" pitchFamily="18" charset="2"/>
              </a:rPr>
              <a:t></a:t>
            </a:r>
            <a:endParaRPr lang="en-US" altLang="ja-JP" sz="1600">
              <a:solidFill>
                <a:srgbClr val="000000"/>
              </a:solidFill>
            </a:endParaRPr>
          </a:p>
        </p:txBody>
      </p:sp>
      <p:sp>
        <p:nvSpPr>
          <p:cNvPr id="234531" name="Line 44"/>
          <p:cNvSpPr>
            <a:spLocks noChangeShapeType="1"/>
          </p:cNvSpPr>
          <p:nvPr/>
        </p:nvSpPr>
        <p:spPr bwMode="auto">
          <a:xfrm flipH="1" flipV="1">
            <a:off x="1268504" y="1433730"/>
            <a:ext cx="1066800" cy="17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34532" name="Oval 45"/>
          <p:cNvSpPr>
            <a:spLocks noChangeArrowheads="1"/>
          </p:cNvSpPr>
          <p:nvPr/>
        </p:nvSpPr>
        <p:spPr bwMode="auto">
          <a:xfrm>
            <a:off x="2690904" y="164963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34533" name="Rectangle 46"/>
          <p:cNvSpPr>
            <a:spLocks noChangeArrowheads="1"/>
          </p:cNvSpPr>
          <p:nvPr/>
        </p:nvSpPr>
        <p:spPr bwMode="auto">
          <a:xfrm>
            <a:off x="914492" y="1568668"/>
            <a:ext cx="4302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ja-JP">
                <a:solidFill>
                  <a:srgbClr val="FF0000"/>
                </a:solidFill>
                <a:latin typeface="Century" pitchFamily="18" charset="0"/>
              </a:rPr>
              <a:t>IP</a:t>
            </a:r>
          </a:p>
        </p:txBody>
      </p:sp>
      <p:sp>
        <p:nvSpPr>
          <p:cNvPr id="234534" name="Line 47"/>
          <p:cNvSpPr>
            <a:spLocks noChangeShapeType="1"/>
          </p:cNvSpPr>
          <p:nvPr/>
        </p:nvSpPr>
        <p:spPr bwMode="auto">
          <a:xfrm flipV="1">
            <a:off x="1319304" y="1473418"/>
            <a:ext cx="77788" cy="4810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34535" name="Rectangle 2"/>
          <p:cNvSpPr>
            <a:spLocks noChangeArrowheads="1"/>
          </p:cNvSpPr>
          <p:nvPr/>
        </p:nvSpPr>
        <p:spPr bwMode="auto">
          <a:xfrm>
            <a:off x="63495" y="3676228"/>
            <a:ext cx="4495800" cy="3048000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kumimoji="0" lang="ja-JP" altLang="ja-JP" sz="2400">
              <a:solidFill>
                <a:srgbClr val="000000"/>
              </a:solidFill>
            </a:endParaRPr>
          </a:p>
        </p:txBody>
      </p:sp>
      <p:grpSp>
        <p:nvGrpSpPr>
          <p:cNvPr id="234536" name="Group 49"/>
          <p:cNvGrpSpPr>
            <a:grpSpLocks/>
          </p:cNvGrpSpPr>
          <p:nvPr/>
        </p:nvGrpSpPr>
        <p:grpSpPr bwMode="auto">
          <a:xfrm>
            <a:off x="3568695" y="3676228"/>
            <a:ext cx="381000" cy="3048000"/>
            <a:chOff x="4944" y="144"/>
            <a:chExt cx="240" cy="1920"/>
          </a:xfrm>
        </p:grpSpPr>
        <p:sp>
          <p:nvSpPr>
            <p:cNvPr id="234611" name="Rectangle 12"/>
            <p:cNvSpPr>
              <a:spLocks noChangeArrowheads="1"/>
            </p:cNvSpPr>
            <p:nvPr/>
          </p:nvSpPr>
          <p:spPr bwMode="auto">
            <a:xfrm>
              <a:off x="4944" y="144"/>
              <a:ext cx="240" cy="1920"/>
            </a:xfrm>
            <a:prstGeom prst="rect">
              <a:avLst/>
            </a:prstGeom>
            <a:solidFill>
              <a:srgbClr val="EFF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kumimoji="0" lang="ja-JP" altLang="ja-JP" sz="2400">
                <a:solidFill>
                  <a:srgbClr val="000000"/>
                </a:solidFill>
              </a:endParaRPr>
            </a:p>
          </p:txBody>
        </p:sp>
        <p:sp>
          <p:nvSpPr>
            <p:cNvPr id="234612" name="Rectangle 36"/>
            <p:cNvSpPr>
              <a:spLocks noChangeArrowheads="1"/>
            </p:cNvSpPr>
            <p:nvPr/>
          </p:nvSpPr>
          <p:spPr bwMode="auto">
            <a:xfrm>
              <a:off x="4944" y="144"/>
              <a:ext cx="49" cy="1920"/>
            </a:xfrm>
            <a:prstGeom prst="rect">
              <a:avLst/>
            </a:prstGeom>
            <a:solidFill>
              <a:srgbClr val="D4D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kumimoji="0" lang="ja-JP" altLang="ja-JP" sz="2400">
                <a:solidFill>
                  <a:srgbClr val="000000"/>
                </a:solidFill>
              </a:endParaRPr>
            </a:p>
          </p:txBody>
        </p:sp>
        <p:sp>
          <p:nvSpPr>
            <p:cNvPr id="234613" name="Rectangle 36"/>
            <p:cNvSpPr>
              <a:spLocks noChangeArrowheads="1"/>
            </p:cNvSpPr>
            <p:nvPr/>
          </p:nvSpPr>
          <p:spPr bwMode="auto">
            <a:xfrm>
              <a:off x="5135" y="144"/>
              <a:ext cx="49" cy="1920"/>
            </a:xfrm>
            <a:prstGeom prst="rect">
              <a:avLst/>
            </a:prstGeom>
            <a:solidFill>
              <a:srgbClr val="D4D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kumimoji="0" lang="ja-JP" altLang="ja-JP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234537" name="Group 53"/>
          <p:cNvGrpSpPr>
            <a:grpSpLocks/>
          </p:cNvGrpSpPr>
          <p:nvPr/>
        </p:nvGrpSpPr>
        <p:grpSpPr bwMode="auto">
          <a:xfrm>
            <a:off x="825495" y="3676228"/>
            <a:ext cx="381000" cy="3048000"/>
            <a:chOff x="3216" y="144"/>
            <a:chExt cx="240" cy="1920"/>
          </a:xfrm>
        </p:grpSpPr>
        <p:sp>
          <p:nvSpPr>
            <p:cNvPr id="234608" name="Rectangle 12"/>
            <p:cNvSpPr>
              <a:spLocks noChangeArrowheads="1"/>
            </p:cNvSpPr>
            <p:nvPr/>
          </p:nvSpPr>
          <p:spPr bwMode="auto">
            <a:xfrm>
              <a:off x="3216" y="144"/>
              <a:ext cx="240" cy="1920"/>
            </a:xfrm>
            <a:prstGeom prst="rect">
              <a:avLst/>
            </a:prstGeom>
            <a:solidFill>
              <a:srgbClr val="EFF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kumimoji="0" lang="ja-JP" altLang="ja-JP" sz="2400">
                <a:solidFill>
                  <a:srgbClr val="000000"/>
                </a:solidFill>
              </a:endParaRPr>
            </a:p>
          </p:txBody>
        </p:sp>
        <p:sp>
          <p:nvSpPr>
            <p:cNvPr id="234609" name="Rectangle 36"/>
            <p:cNvSpPr>
              <a:spLocks noChangeArrowheads="1"/>
            </p:cNvSpPr>
            <p:nvPr/>
          </p:nvSpPr>
          <p:spPr bwMode="auto">
            <a:xfrm>
              <a:off x="3216" y="144"/>
              <a:ext cx="49" cy="1920"/>
            </a:xfrm>
            <a:prstGeom prst="rect">
              <a:avLst/>
            </a:prstGeom>
            <a:solidFill>
              <a:srgbClr val="D4D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kumimoji="0" lang="ja-JP" altLang="ja-JP" sz="2400">
                <a:solidFill>
                  <a:srgbClr val="000000"/>
                </a:solidFill>
              </a:endParaRPr>
            </a:p>
          </p:txBody>
        </p:sp>
        <p:sp>
          <p:nvSpPr>
            <p:cNvPr id="234610" name="Rectangle 36"/>
            <p:cNvSpPr>
              <a:spLocks noChangeArrowheads="1"/>
            </p:cNvSpPr>
            <p:nvPr/>
          </p:nvSpPr>
          <p:spPr bwMode="auto">
            <a:xfrm>
              <a:off x="3407" y="144"/>
              <a:ext cx="49" cy="1920"/>
            </a:xfrm>
            <a:prstGeom prst="rect">
              <a:avLst/>
            </a:prstGeom>
            <a:solidFill>
              <a:srgbClr val="D4D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kumimoji="0" lang="ja-JP" altLang="ja-JP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234538" name="Group 57"/>
          <p:cNvGrpSpPr>
            <a:grpSpLocks/>
          </p:cNvGrpSpPr>
          <p:nvPr/>
        </p:nvGrpSpPr>
        <p:grpSpPr bwMode="auto">
          <a:xfrm>
            <a:off x="2197095" y="3676228"/>
            <a:ext cx="381000" cy="3048000"/>
            <a:chOff x="4080" y="144"/>
            <a:chExt cx="240" cy="1920"/>
          </a:xfrm>
        </p:grpSpPr>
        <p:sp>
          <p:nvSpPr>
            <p:cNvPr id="234605" name="Rectangle 12"/>
            <p:cNvSpPr>
              <a:spLocks noChangeArrowheads="1"/>
            </p:cNvSpPr>
            <p:nvPr/>
          </p:nvSpPr>
          <p:spPr bwMode="auto">
            <a:xfrm>
              <a:off x="4080" y="144"/>
              <a:ext cx="240" cy="1920"/>
            </a:xfrm>
            <a:prstGeom prst="rect">
              <a:avLst/>
            </a:prstGeom>
            <a:solidFill>
              <a:srgbClr val="EFF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kumimoji="0" lang="ja-JP" altLang="ja-JP" sz="2400">
                <a:solidFill>
                  <a:srgbClr val="000000"/>
                </a:solidFill>
              </a:endParaRPr>
            </a:p>
          </p:txBody>
        </p:sp>
        <p:sp>
          <p:nvSpPr>
            <p:cNvPr id="234606" name="Rectangle 36"/>
            <p:cNvSpPr>
              <a:spLocks noChangeArrowheads="1"/>
            </p:cNvSpPr>
            <p:nvPr/>
          </p:nvSpPr>
          <p:spPr bwMode="auto">
            <a:xfrm>
              <a:off x="4080" y="144"/>
              <a:ext cx="49" cy="1920"/>
            </a:xfrm>
            <a:prstGeom prst="rect">
              <a:avLst/>
            </a:prstGeom>
            <a:solidFill>
              <a:srgbClr val="D4D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kumimoji="0" lang="ja-JP" altLang="ja-JP" sz="2400">
                <a:solidFill>
                  <a:srgbClr val="000000"/>
                </a:solidFill>
              </a:endParaRPr>
            </a:p>
          </p:txBody>
        </p:sp>
        <p:sp>
          <p:nvSpPr>
            <p:cNvPr id="234607" name="Rectangle 36"/>
            <p:cNvSpPr>
              <a:spLocks noChangeArrowheads="1"/>
            </p:cNvSpPr>
            <p:nvPr/>
          </p:nvSpPr>
          <p:spPr bwMode="auto">
            <a:xfrm>
              <a:off x="4271" y="144"/>
              <a:ext cx="49" cy="1920"/>
            </a:xfrm>
            <a:prstGeom prst="rect">
              <a:avLst/>
            </a:prstGeom>
            <a:solidFill>
              <a:srgbClr val="D4D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kumimoji="0" lang="ja-JP" altLang="ja-JP" sz="2400">
                <a:solidFill>
                  <a:srgbClr val="000000"/>
                </a:solidFill>
              </a:endParaRPr>
            </a:p>
          </p:txBody>
        </p:sp>
      </p:grpSp>
      <p:sp>
        <p:nvSpPr>
          <p:cNvPr id="234539" name="Line 61"/>
          <p:cNvSpPr>
            <a:spLocks noChangeShapeType="1"/>
          </p:cNvSpPr>
          <p:nvPr/>
        </p:nvSpPr>
        <p:spPr bwMode="auto">
          <a:xfrm>
            <a:off x="1206495" y="6343228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34540" name="Rectangle 62"/>
          <p:cNvSpPr>
            <a:spLocks noChangeArrowheads="1"/>
          </p:cNvSpPr>
          <p:nvPr/>
        </p:nvSpPr>
        <p:spPr bwMode="auto">
          <a:xfrm>
            <a:off x="1358895" y="6343228"/>
            <a:ext cx="7508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ja-JP" sz="1200">
                <a:solidFill>
                  <a:srgbClr val="000000"/>
                </a:solidFill>
              </a:rPr>
              <a:t>1mm Pb</a:t>
            </a:r>
          </a:p>
        </p:txBody>
      </p:sp>
      <p:sp>
        <p:nvSpPr>
          <p:cNvPr id="234541" name="Line 63"/>
          <p:cNvSpPr>
            <a:spLocks noChangeShapeType="1"/>
          </p:cNvSpPr>
          <p:nvPr/>
        </p:nvSpPr>
        <p:spPr bwMode="auto">
          <a:xfrm flipV="1">
            <a:off x="1312858" y="4944641"/>
            <a:ext cx="692150" cy="2206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34542" name="Line 64"/>
          <p:cNvSpPr>
            <a:spLocks noChangeShapeType="1"/>
          </p:cNvSpPr>
          <p:nvPr/>
        </p:nvSpPr>
        <p:spPr bwMode="auto">
          <a:xfrm flipH="1" flipV="1">
            <a:off x="1984370" y="4935116"/>
            <a:ext cx="2574925" cy="34131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34543" name="Line 65"/>
          <p:cNvSpPr>
            <a:spLocks noChangeShapeType="1"/>
          </p:cNvSpPr>
          <p:nvPr/>
        </p:nvSpPr>
        <p:spPr bwMode="auto">
          <a:xfrm flipH="1" flipV="1">
            <a:off x="1298570" y="5163716"/>
            <a:ext cx="3260725" cy="79851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34544" name="Line 66"/>
          <p:cNvSpPr>
            <a:spLocks noChangeShapeType="1"/>
          </p:cNvSpPr>
          <p:nvPr/>
        </p:nvSpPr>
        <p:spPr bwMode="auto">
          <a:xfrm flipH="1" flipV="1">
            <a:off x="1311270" y="5163716"/>
            <a:ext cx="3248025" cy="133191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34545" name="Line 67"/>
          <p:cNvSpPr>
            <a:spLocks noChangeShapeType="1"/>
          </p:cNvSpPr>
          <p:nvPr/>
        </p:nvSpPr>
        <p:spPr bwMode="auto">
          <a:xfrm flipH="1" flipV="1">
            <a:off x="1311270" y="5163716"/>
            <a:ext cx="2714625" cy="156051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34546" name="Oval 68"/>
          <p:cNvSpPr>
            <a:spLocks noChangeArrowheads="1"/>
          </p:cNvSpPr>
          <p:nvPr/>
        </p:nvSpPr>
        <p:spPr bwMode="auto">
          <a:xfrm>
            <a:off x="1282695" y="512402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34547" name="Oval 69"/>
          <p:cNvSpPr>
            <a:spLocks noChangeArrowheads="1"/>
          </p:cNvSpPr>
          <p:nvPr/>
        </p:nvSpPr>
        <p:spPr bwMode="auto">
          <a:xfrm>
            <a:off x="2197095" y="4933528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34548" name="Oval 70"/>
          <p:cNvSpPr>
            <a:spLocks noChangeArrowheads="1"/>
          </p:cNvSpPr>
          <p:nvPr/>
        </p:nvSpPr>
        <p:spPr bwMode="auto">
          <a:xfrm>
            <a:off x="2501895" y="4984328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34549" name="Oval 71"/>
          <p:cNvSpPr>
            <a:spLocks noChangeArrowheads="1"/>
          </p:cNvSpPr>
          <p:nvPr/>
        </p:nvSpPr>
        <p:spPr bwMode="auto">
          <a:xfrm>
            <a:off x="3568695" y="5111328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34550" name="Oval 72"/>
          <p:cNvSpPr>
            <a:spLocks noChangeArrowheads="1"/>
          </p:cNvSpPr>
          <p:nvPr/>
        </p:nvSpPr>
        <p:spPr bwMode="auto">
          <a:xfrm>
            <a:off x="3886195" y="5149428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34551" name="Oval 73"/>
          <p:cNvSpPr>
            <a:spLocks noChangeArrowheads="1"/>
          </p:cNvSpPr>
          <p:nvPr/>
        </p:nvSpPr>
        <p:spPr bwMode="auto">
          <a:xfrm>
            <a:off x="3886195" y="5759028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34552" name="Oval 74"/>
          <p:cNvSpPr>
            <a:spLocks noChangeArrowheads="1"/>
          </p:cNvSpPr>
          <p:nvPr/>
        </p:nvSpPr>
        <p:spPr bwMode="auto">
          <a:xfrm>
            <a:off x="3568695" y="5695528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34553" name="Oval 75"/>
          <p:cNvSpPr>
            <a:spLocks noChangeArrowheads="1"/>
          </p:cNvSpPr>
          <p:nvPr/>
        </p:nvSpPr>
        <p:spPr bwMode="auto">
          <a:xfrm>
            <a:off x="3568695" y="6063828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34554" name="Oval 76"/>
          <p:cNvSpPr>
            <a:spLocks noChangeArrowheads="1"/>
          </p:cNvSpPr>
          <p:nvPr/>
        </p:nvSpPr>
        <p:spPr bwMode="auto">
          <a:xfrm>
            <a:off x="3886195" y="6203528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34555" name="Oval 77"/>
          <p:cNvSpPr>
            <a:spLocks noChangeArrowheads="1"/>
          </p:cNvSpPr>
          <p:nvPr/>
        </p:nvSpPr>
        <p:spPr bwMode="auto">
          <a:xfrm>
            <a:off x="3873495" y="6622628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34556" name="Oval 78"/>
          <p:cNvSpPr>
            <a:spLocks noChangeArrowheads="1"/>
          </p:cNvSpPr>
          <p:nvPr/>
        </p:nvSpPr>
        <p:spPr bwMode="auto">
          <a:xfrm>
            <a:off x="3568695" y="6457528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34557" name="Oval 79"/>
          <p:cNvSpPr>
            <a:spLocks noChangeArrowheads="1"/>
          </p:cNvSpPr>
          <p:nvPr/>
        </p:nvSpPr>
        <p:spPr bwMode="auto">
          <a:xfrm>
            <a:off x="2501895" y="5428828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34558" name="Oval 80"/>
          <p:cNvSpPr>
            <a:spLocks noChangeArrowheads="1"/>
          </p:cNvSpPr>
          <p:nvPr/>
        </p:nvSpPr>
        <p:spPr bwMode="auto">
          <a:xfrm>
            <a:off x="2197095" y="5352628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34559" name="Oval 81"/>
          <p:cNvSpPr>
            <a:spLocks noChangeArrowheads="1"/>
          </p:cNvSpPr>
          <p:nvPr/>
        </p:nvSpPr>
        <p:spPr bwMode="auto">
          <a:xfrm>
            <a:off x="2197095" y="5505028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34560" name="Oval 82"/>
          <p:cNvSpPr>
            <a:spLocks noChangeArrowheads="1"/>
          </p:cNvSpPr>
          <p:nvPr/>
        </p:nvSpPr>
        <p:spPr bwMode="auto">
          <a:xfrm>
            <a:off x="2197095" y="5657428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34561" name="Oval 83"/>
          <p:cNvSpPr>
            <a:spLocks noChangeArrowheads="1"/>
          </p:cNvSpPr>
          <p:nvPr/>
        </p:nvSpPr>
        <p:spPr bwMode="auto">
          <a:xfrm>
            <a:off x="2501895" y="5835228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34562" name="Oval 84"/>
          <p:cNvSpPr>
            <a:spLocks noChangeArrowheads="1"/>
          </p:cNvSpPr>
          <p:nvPr/>
        </p:nvSpPr>
        <p:spPr bwMode="auto">
          <a:xfrm>
            <a:off x="2501895" y="5644728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34563" name="Line 85"/>
          <p:cNvSpPr>
            <a:spLocks noChangeShapeType="1"/>
          </p:cNvSpPr>
          <p:nvPr/>
        </p:nvSpPr>
        <p:spPr bwMode="auto">
          <a:xfrm>
            <a:off x="63495" y="5124028"/>
            <a:ext cx="609600" cy="0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34564" name="Rectangle 86"/>
          <p:cNvSpPr>
            <a:spLocks noChangeArrowheads="1"/>
          </p:cNvSpPr>
          <p:nvPr/>
        </p:nvSpPr>
        <p:spPr bwMode="auto">
          <a:xfrm>
            <a:off x="55558" y="4743028"/>
            <a:ext cx="3889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ja-JP" sz="200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n</a:t>
            </a:r>
            <a:r>
              <a:rPr lang="en-US" altLang="ja-JP" sz="2000" baseline="-2500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</a:t>
            </a:r>
            <a:endParaRPr lang="en-US" altLang="ja-JP" sz="2000">
              <a:solidFill>
                <a:srgbClr val="0000FF"/>
              </a:solidFill>
            </a:endParaRPr>
          </a:p>
        </p:txBody>
      </p:sp>
      <p:sp>
        <p:nvSpPr>
          <p:cNvPr id="234565" name="Rectangle 87"/>
          <p:cNvSpPr>
            <a:spLocks noChangeArrowheads="1"/>
          </p:cNvSpPr>
          <p:nvPr/>
        </p:nvSpPr>
        <p:spPr bwMode="auto">
          <a:xfrm>
            <a:off x="825495" y="5200228"/>
            <a:ext cx="70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ja-JP" sz="1200">
                <a:solidFill>
                  <a:srgbClr val="000000"/>
                </a:solidFill>
              </a:rPr>
              <a:t>Primary</a:t>
            </a:r>
          </a:p>
          <a:p>
            <a:r>
              <a:rPr lang="en-US" altLang="ja-JP" sz="1200">
                <a:solidFill>
                  <a:srgbClr val="000000"/>
                </a:solidFill>
              </a:rPr>
              <a:t>vertex</a:t>
            </a:r>
          </a:p>
        </p:txBody>
      </p:sp>
      <p:sp>
        <p:nvSpPr>
          <p:cNvPr id="234566" name="Rectangle 88"/>
          <p:cNvSpPr>
            <a:spLocks noChangeArrowheads="1"/>
          </p:cNvSpPr>
          <p:nvPr/>
        </p:nvSpPr>
        <p:spPr bwMode="auto">
          <a:xfrm>
            <a:off x="1741483" y="4620791"/>
            <a:ext cx="9890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ja-JP" sz="1200">
                <a:solidFill>
                  <a:srgbClr val="000000"/>
                </a:solidFill>
              </a:rPr>
              <a:t>Decay point</a:t>
            </a:r>
            <a:endParaRPr lang="en-US" altLang="ja-JP" sz="1200">
              <a:solidFill>
                <a:srgbClr val="00FF00"/>
              </a:solidFill>
            </a:endParaRPr>
          </a:p>
        </p:txBody>
      </p:sp>
      <p:sp>
        <p:nvSpPr>
          <p:cNvPr id="234567" name="Rectangle 89"/>
          <p:cNvSpPr>
            <a:spLocks noChangeArrowheads="1"/>
          </p:cNvSpPr>
          <p:nvPr/>
        </p:nvSpPr>
        <p:spPr bwMode="auto">
          <a:xfrm>
            <a:off x="214308" y="3806403"/>
            <a:ext cx="1770062" cy="339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ja-JP" sz="1600">
                <a:solidFill>
                  <a:srgbClr val="000000"/>
                </a:solidFill>
              </a:rPr>
              <a:t>Short flight decay</a:t>
            </a:r>
            <a:endParaRPr lang="ja-JP" altLang="en-US" sz="1600">
              <a:solidFill>
                <a:srgbClr val="000000"/>
              </a:solidFill>
            </a:endParaRPr>
          </a:p>
        </p:txBody>
      </p:sp>
      <p:sp>
        <p:nvSpPr>
          <p:cNvPr id="234568" name="Rectangle 90"/>
          <p:cNvSpPr>
            <a:spLocks noChangeArrowheads="1"/>
          </p:cNvSpPr>
          <p:nvPr/>
        </p:nvSpPr>
        <p:spPr bwMode="auto">
          <a:xfrm>
            <a:off x="1695445" y="4939878"/>
            <a:ext cx="273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ja-JP" sz="1600">
                <a:solidFill>
                  <a:srgbClr val="000000"/>
                </a:solidFill>
                <a:latin typeface="Symbol" pitchFamily="18" charset="2"/>
                <a:sym typeface="Symbol" pitchFamily="18" charset="2"/>
              </a:rPr>
              <a:t></a:t>
            </a:r>
            <a:endParaRPr lang="en-US" altLang="ja-JP" sz="1600">
              <a:solidFill>
                <a:srgbClr val="000000"/>
              </a:solidFill>
            </a:endParaRPr>
          </a:p>
        </p:txBody>
      </p:sp>
      <p:sp>
        <p:nvSpPr>
          <p:cNvPr id="234569" name="Line 91"/>
          <p:cNvSpPr>
            <a:spLocks noChangeShapeType="1"/>
          </p:cNvSpPr>
          <p:nvPr/>
        </p:nvSpPr>
        <p:spPr bwMode="auto">
          <a:xfrm flipH="1" flipV="1">
            <a:off x="1282695" y="4849391"/>
            <a:ext cx="533400" cy="714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34570" name="Oval 92"/>
          <p:cNvSpPr>
            <a:spLocks noChangeArrowheads="1"/>
          </p:cNvSpPr>
          <p:nvPr/>
        </p:nvSpPr>
        <p:spPr bwMode="auto">
          <a:xfrm>
            <a:off x="1968495" y="4908128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34571" name="Line 93"/>
          <p:cNvSpPr>
            <a:spLocks noChangeShapeType="1"/>
          </p:cNvSpPr>
          <p:nvPr/>
        </p:nvSpPr>
        <p:spPr bwMode="auto">
          <a:xfrm flipH="1">
            <a:off x="1325558" y="4882728"/>
            <a:ext cx="22225" cy="2143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arrow" w="med" len="sm"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34572" name="Rectangle 94"/>
          <p:cNvSpPr>
            <a:spLocks noChangeArrowheads="1"/>
          </p:cNvSpPr>
          <p:nvPr/>
        </p:nvSpPr>
        <p:spPr bwMode="auto">
          <a:xfrm>
            <a:off x="901695" y="4833516"/>
            <a:ext cx="4302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ja-JP">
                <a:solidFill>
                  <a:srgbClr val="FF0000"/>
                </a:solidFill>
                <a:latin typeface="Century" pitchFamily="18" charset="0"/>
              </a:rPr>
              <a:t>IP</a:t>
            </a:r>
          </a:p>
        </p:txBody>
      </p:sp>
      <p:sp>
        <p:nvSpPr>
          <p:cNvPr id="234573" name="Rectangle 95"/>
          <p:cNvSpPr>
            <a:spLocks noChangeArrowheads="1"/>
          </p:cNvSpPr>
          <p:nvPr/>
        </p:nvSpPr>
        <p:spPr bwMode="auto">
          <a:xfrm>
            <a:off x="44624" y="0"/>
            <a:ext cx="1989137" cy="4000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ja-JP" altLang="en-US" sz="2000">
                <a:solidFill>
                  <a:srgbClr val="FFFFFF"/>
                </a:solidFill>
                <a:latin typeface="Symbol" pitchFamily="18" charset="2"/>
                <a:sym typeface="Symbol" pitchFamily="18" charset="2"/>
              </a:rPr>
              <a:t></a:t>
            </a:r>
            <a:r>
              <a:rPr lang="ja-JP" altLang="en-US" sz="2000" baseline="-25000">
                <a:solidFill>
                  <a:srgbClr val="FFFFFF"/>
                </a:solidFill>
                <a:latin typeface="Symbol" pitchFamily="18" charset="2"/>
                <a:sym typeface="Symbol" pitchFamily="18" charset="2"/>
              </a:rPr>
              <a:t></a:t>
            </a:r>
            <a:r>
              <a:rPr lang="ja-JP" altLang="en-US" sz="2000">
                <a:solidFill>
                  <a:srgbClr val="FFFFFF"/>
                </a:solidFill>
              </a:rPr>
              <a:t> </a:t>
            </a:r>
            <a:r>
              <a:rPr lang="en-US" altLang="ja-JP" sz="2000">
                <a:solidFill>
                  <a:srgbClr val="FFFFFF"/>
                </a:solidFill>
              </a:rPr>
              <a:t>CC</a:t>
            </a:r>
            <a:r>
              <a:rPr lang="ja-JP" altLang="en-US" sz="2000">
                <a:solidFill>
                  <a:srgbClr val="FFFFFF"/>
                </a:solidFill>
              </a:rPr>
              <a:t> </a:t>
            </a:r>
            <a:r>
              <a:rPr lang="en-US" altLang="ja-JP" sz="2000">
                <a:solidFill>
                  <a:srgbClr val="FFFFFF"/>
                </a:solidFill>
              </a:rPr>
              <a:t>Detection</a:t>
            </a:r>
            <a:endParaRPr lang="ja-JP" altLang="en-US" sz="2000">
              <a:solidFill>
                <a:srgbClr val="FFFFFF"/>
              </a:solidFill>
            </a:endParaRPr>
          </a:p>
        </p:txBody>
      </p:sp>
      <p:sp>
        <p:nvSpPr>
          <p:cNvPr id="234597" name="Rectangle 119"/>
          <p:cNvSpPr>
            <a:spLocks noChangeArrowheads="1"/>
          </p:cNvSpPr>
          <p:nvPr/>
        </p:nvSpPr>
        <p:spPr bwMode="auto">
          <a:xfrm>
            <a:off x="49304" y="1598830"/>
            <a:ext cx="388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ja-JP" sz="200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n</a:t>
            </a:r>
            <a:r>
              <a:rPr lang="en-US" altLang="ja-JP" sz="2000" baseline="-2500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</a:t>
            </a:r>
            <a:endParaRPr lang="en-US" altLang="ja-JP" sz="2000">
              <a:solidFill>
                <a:srgbClr val="0000FF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428184" y="3873599"/>
            <a:ext cx="2133600" cy="365125"/>
          </a:xfrm>
        </p:spPr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4" name="Picture 1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0"/>
            <a:ext cx="4233863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" name="テキスト ボックス 72"/>
          <p:cNvSpPr txBox="1">
            <a:spLocks noChangeArrowheads="1"/>
          </p:cNvSpPr>
          <p:nvPr/>
        </p:nvSpPr>
        <p:spPr bwMode="auto">
          <a:xfrm>
            <a:off x="5608638" y="3186113"/>
            <a:ext cx="573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000" dirty="0">
                <a:solidFill>
                  <a:prstClr val="black"/>
                </a:solidFill>
              </a:rPr>
              <a:t>100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107" name="テキスト ボックス 73"/>
          <p:cNvSpPr txBox="1">
            <a:spLocks noChangeArrowheads="1"/>
          </p:cNvSpPr>
          <p:nvPr/>
        </p:nvSpPr>
        <p:spPr bwMode="auto">
          <a:xfrm>
            <a:off x="6877645" y="3244974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000" dirty="0">
                <a:solidFill>
                  <a:prstClr val="black"/>
                </a:solidFill>
              </a:rPr>
              <a:t>500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108" name="テキスト ボックス 74"/>
          <p:cNvSpPr txBox="1">
            <a:spLocks noChangeArrowheads="1"/>
          </p:cNvSpPr>
          <p:nvPr/>
        </p:nvSpPr>
        <p:spPr bwMode="auto">
          <a:xfrm>
            <a:off x="5652120" y="6557342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000">
                <a:solidFill>
                  <a:prstClr val="black"/>
                </a:solidFill>
              </a:rPr>
              <a:t>10</a:t>
            </a:r>
            <a:endParaRPr lang="ja-JP" altLang="en-US" sz="2000">
              <a:solidFill>
                <a:prstClr val="black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460432" y="3140968"/>
            <a:ext cx="53732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  <a:latin typeface="Symbol" pitchFamily="18" charset="2"/>
              </a:rPr>
              <a:t>m</a:t>
            </a:r>
            <a:r>
              <a:rPr lang="en-US" altLang="ja-JP" sz="2000" dirty="0" smtClean="0">
                <a:solidFill>
                  <a:prstClr val="black"/>
                </a:solidFill>
              </a:rPr>
              <a:t>m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234600" name="Rectangle 120"/>
          <p:cNvSpPr>
            <a:spLocks noChangeArrowheads="1"/>
          </p:cNvSpPr>
          <p:nvPr/>
        </p:nvSpPr>
        <p:spPr bwMode="auto">
          <a:xfrm>
            <a:off x="5895181" y="4820885"/>
            <a:ext cx="2850642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/>
          <a:p>
            <a:r>
              <a:rPr lang="en-US" altLang="ja-JP" sz="1600" b="1" dirty="0">
                <a:solidFill>
                  <a:prstClr val="black"/>
                </a:solidFill>
              </a:rPr>
              <a:t>  10 </a:t>
            </a:r>
            <a:r>
              <a:rPr lang="en-US" altLang="ja-JP" sz="1600" b="1" dirty="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</a:t>
            </a:r>
            <a:r>
              <a:rPr lang="en-US" altLang="ja-JP" sz="1600" b="1" dirty="0">
                <a:solidFill>
                  <a:prstClr val="black"/>
                </a:solidFill>
              </a:rPr>
              <a:t>m    </a:t>
            </a:r>
            <a:r>
              <a:rPr lang="ja-JP" altLang="en-US" sz="1600" b="1" dirty="0">
                <a:solidFill>
                  <a:prstClr val="black"/>
                </a:solidFill>
              </a:rPr>
              <a:t>ｖｓ　　</a:t>
            </a:r>
            <a:r>
              <a:rPr lang="en-US" altLang="ja-JP" sz="1600" b="1" dirty="0" smtClean="0">
                <a:solidFill>
                  <a:prstClr val="black"/>
                </a:solidFill>
              </a:rPr>
              <a:t>c</a:t>
            </a:r>
            <a:r>
              <a:rPr lang="en-US" altLang="ja-JP" sz="1600" b="1" dirty="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</a:t>
            </a:r>
            <a:r>
              <a:rPr lang="en-US" altLang="ja-JP" sz="1600" b="1" dirty="0">
                <a:solidFill>
                  <a:prstClr val="black"/>
                </a:solidFill>
              </a:rPr>
              <a:t> = 87</a:t>
            </a:r>
            <a:r>
              <a:rPr lang="en-US" altLang="ja-JP" sz="1600" b="1" dirty="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</a:t>
            </a:r>
            <a:r>
              <a:rPr lang="en-US" altLang="ja-JP" sz="1600" b="1" dirty="0" smtClean="0">
                <a:solidFill>
                  <a:prstClr val="black"/>
                </a:solidFill>
              </a:rPr>
              <a:t>m</a:t>
            </a:r>
          </a:p>
          <a:p>
            <a:r>
              <a:rPr lang="en-US" altLang="ja-JP" sz="1600" b="1" dirty="0" smtClean="0">
                <a:solidFill>
                  <a:prstClr val="black"/>
                </a:solidFill>
              </a:rPr>
              <a:t>Decay search : IP 10</a:t>
            </a:r>
            <a:r>
              <a:rPr lang="en-US" altLang="ja-JP" sz="1600" b="1" dirty="0" smtClean="0">
                <a:solidFill>
                  <a:prstClr val="black"/>
                </a:solidFill>
                <a:latin typeface="Symbol" pitchFamily="18" charset="2"/>
              </a:rPr>
              <a:t>m</a:t>
            </a:r>
            <a:r>
              <a:rPr lang="en-US" altLang="ja-JP" sz="1600" b="1" dirty="0" smtClean="0">
                <a:solidFill>
                  <a:prstClr val="black"/>
                </a:solidFill>
              </a:rPr>
              <a:t>m~500</a:t>
            </a:r>
            <a:r>
              <a:rPr lang="en-US" altLang="ja-JP" sz="1600" b="1" dirty="0" smtClean="0">
                <a:solidFill>
                  <a:prstClr val="black"/>
                </a:solidFill>
                <a:latin typeface="Symbol" pitchFamily="18" charset="2"/>
              </a:rPr>
              <a:t>m</a:t>
            </a:r>
            <a:r>
              <a:rPr lang="en-US" altLang="ja-JP" sz="1600" b="1" dirty="0" smtClean="0">
                <a:solidFill>
                  <a:prstClr val="black"/>
                </a:solidFill>
              </a:rPr>
              <a:t>m</a:t>
            </a:r>
            <a:endParaRPr lang="en-US" altLang="ja-JP" sz="1600" b="1" dirty="0">
              <a:solidFill>
                <a:prstClr val="black"/>
              </a:solidFill>
            </a:endParaRPr>
          </a:p>
        </p:txBody>
      </p:sp>
      <p:sp>
        <p:nvSpPr>
          <p:cNvPr id="109" name="Line 22"/>
          <p:cNvSpPr>
            <a:spLocks noChangeShapeType="1"/>
          </p:cNvSpPr>
          <p:nvPr/>
        </p:nvSpPr>
        <p:spPr bwMode="auto">
          <a:xfrm>
            <a:off x="2555776" y="585193"/>
            <a:ext cx="990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kumimoji="0" lang="ja-JP" altLang="en-US" sz="1400" kern="0">
              <a:solidFill>
                <a:sysClr val="windowText" lastClr="000000"/>
              </a:solidFill>
            </a:endParaRPr>
          </a:p>
        </p:txBody>
      </p:sp>
      <p:sp>
        <p:nvSpPr>
          <p:cNvPr id="110" name="Rectangle 23"/>
          <p:cNvSpPr>
            <a:spLocks noChangeArrowheads="1"/>
          </p:cNvSpPr>
          <p:nvPr/>
        </p:nvSpPr>
        <p:spPr bwMode="auto">
          <a:xfrm>
            <a:off x="2771800" y="548680"/>
            <a:ext cx="55015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ja-JP" sz="1050" dirty="0">
                <a:solidFill>
                  <a:srgbClr val="000000"/>
                </a:solidFill>
                <a:latin typeface="Verdana" pitchFamily="34" charset="0"/>
              </a:rPr>
              <a:t>1mm</a:t>
            </a:r>
          </a:p>
        </p:txBody>
      </p:sp>
      <p:sp>
        <p:nvSpPr>
          <p:cNvPr id="111" name="テキスト ボックス 1"/>
          <p:cNvSpPr txBox="1">
            <a:spLocks noChangeArrowheads="1"/>
          </p:cNvSpPr>
          <p:nvPr/>
        </p:nvSpPr>
        <p:spPr bwMode="auto">
          <a:xfrm rot="5400000">
            <a:off x="3443058" y="993279"/>
            <a:ext cx="6539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>
                <a:solidFill>
                  <a:srgbClr val="000000"/>
                </a:solidFill>
              </a:rPr>
              <a:t>plastic</a:t>
            </a:r>
            <a:endParaRPr lang="ja-JP" altLang="en-US" sz="1400">
              <a:solidFill>
                <a:srgbClr val="000000"/>
              </a:solidFill>
            </a:endParaRPr>
          </a:p>
        </p:txBody>
      </p:sp>
      <p:sp>
        <p:nvSpPr>
          <p:cNvPr id="112" name="テキスト ボックス 2"/>
          <p:cNvSpPr txBox="1">
            <a:spLocks noChangeArrowheads="1"/>
          </p:cNvSpPr>
          <p:nvPr/>
        </p:nvSpPr>
        <p:spPr bwMode="auto">
          <a:xfrm rot="5400000">
            <a:off x="3190133" y="909549"/>
            <a:ext cx="7585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200" dirty="0">
                <a:solidFill>
                  <a:srgbClr val="000000"/>
                </a:solidFill>
              </a:rPr>
              <a:t>emulsion</a:t>
            </a:r>
            <a:endParaRPr lang="ja-JP" altLang="en-US" sz="1200" dirty="0">
              <a:solidFill>
                <a:srgbClr val="000000"/>
              </a:solidFill>
            </a:endParaRPr>
          </a:p>
        </p:txBody>
      </p:sp>
      <p:sp>
        <p:nvSpPr>
          <p:cNvPr id="113" name="テキスト ボックス 3"/>
          <p:cNvSpPr txBox="1">
            <a:spLocks noChangeArrowheads="1"/>
          </p:cNvSpPr>
          <p:nvPr/>
        </p:nvSpPr>
        <p:spPr bwMode="auto">
          <a:xfrm>
            <a:off x="2854275" y="672951"/>
            <a:ext cx="7096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>
                <a:solidFill>
                  <a:srgbClr val="000000"/>
                </a:solidFill>
              </a:rPr>
              <a:t>lead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114" name="テキスト ボックス 73"/>
          <p:cNvSpPr txBox="1">
            <a:spLocks noChangeArrowheads="1"/>
          </p:cNvSpPr>
          <p:nvPr/>
        </p:nvSpPr>
        <p:spPr bwMode="auto">
          <a:xfrm rot="5400000">
            <a:off x="3487885" y="966168"/>
            <a:ext cx="8547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>
                <a:solidFill>
                  <a:srgbClr val="000000"/>
                </a:solidFill>
              </a:rPr>
              <a:t>emulsion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1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C33D-64C3-4CCC-9EA1-D4FD0A6254C9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4034" name="グループ化 10"/>
          <p:cNvGrpSpPr>
            <a:grpSpLocks noChangeAspect="1"/>
          </p:cNvGrpSpPr>
          <p:nvPr/>
        </p:nvGrpSpPr>
        <p:grpSpPr bwMode="auto">
          <a:xfrm>
            <a:off x="323850" y="1281113"/>
            <a:ext cx="8783638" cy="4891087"/>
            <a:chOff x="-16145020" y="-1831776"/>
            <a:chExt cx="39182525" cy="20816657"/>
          </a:xfrm>
        </p:grpSpPr>
        <p:pic>
          <p:nvPicPr>
            <p:cNvPr id="44035" name="Picture 4" descr="S:\DCIM\124_0210\sel\IMGP6506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240" y="-1831776"/>
              <a:ext cx="12358774" cy="20405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36" name="Picture 2" descr="S:\DCIM\124_0210\sel\IMGP6487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145020" y="-1143032"/>
              <a:ext cx="13474057" cy="2012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37" name="Picture 3" descr="S:\DCIM\124_0210\sel\IMGP650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286444" y="-1776038"/>
              <a:ext cx="8786874" cy="20242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38" name="Picture 5" descr="S:\DCIM\124_0210\sel\IMGP6507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01816" y="-1714536"/>
              <a:ext cx="9035689" cy="19473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039" name="AutoShape 7"/>
          <p:cNvSpPr>
            <a:spLocks noChangeArrowheads="1"/>
          </p:cNvSpPr>
          <p:nvPr/>
        </p:nvSpPr>
        <p:spPr bwMode="auto">
          <a:xfrm>
            <a:off x="0" y="3135313"/>
            <a:ext cx="468313" cy="630237"/>
          </a:xfrm>
          <a:prstGeom prst="rightArrow">
            <a:avLst>
              <a:gd name="adj1" fmla="val 56167"/>
              <a:gd name="adj2" fmla="val 39324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4040" name="AutoShape 8"/>
          <p:cNvSpPr>
            <a:spLocks noChangeArrowheads="1"/>
          </p:cNvSpPr>
          <p:nvPr/>
        </p:nvSpPr>
        <p:spPr bwMode="auto">
          <a:xfrm>
            <a:off x="0" y="2343150"/>
            <a:ext cx="468313" cy="630238"/>
          </a:xfrm>
          <a:prstGeom prst="rightArrow">
            <a:avLst>
              <a:gd name="adj1" fmla="val 56167"/>
              <a:gd name="adj2" fmla="val 39324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4041" name="AutoShape 9"/>
          <p:cNvSpPr>
            <a:spLocks noChangeArrowheads="1"/>
          </p:cNvSpPr>
          <p:nvPr/>
        </p:nvSpPr>
        <p:spPr bwMode="auto">
          <a:xfrm>
            <a:off x="0" y="4719638"/>
            <a:ext cx="468313" cy="630237"/>
          </a:xfrm>
          <a:prstGeom prst="rightArrow">
            <a:avLst>
              <a:gd name="adj1" fmla="val 56167"/>
              <a:gd name="adj2" fmla="val 39324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4042" name="AutoShape 10"/>
          <p:cNvSpPr>
            <a:spLocks noChangeArrowheads="1"/>
          </p:cNvSpPr>
          <p:nvPr/>
        </p:nvSpPr>
        <p:spPr bwMode="auto">
          <a:xfrm>
            <a:off x="0" y="3927475"/>
            <a:ext cx="468313" cy="630238"/>
          </a:xfrm>
          <a:prstGeom prst="rightArrow">
            <a:avLst>
              <a:gd name="adj1" fmla="val 56167"/>
              <a:gd name="adj2" fmla="val 39324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-139700" y="1838325"/>
            <a:ext cx="5921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3200" b="1" dirty="0">
                <a:solidFill>
                  <a:srgbClr val="FF33CC"/>
                </a:solidFill>
                <a:latin typeface="Verdana" pitchFamily="34" charset="0"/>
              </a:rPr>
              <a:t>ν</a:t>
            </a: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34925" y="41275"/>
            <a:ext cx="89109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3200" b="1" dirty="0" smtClean="0">
                <a:solidFill>
                  <a:prstClr val="white"/>
                </a:solidFill>
              </a:rPr>
              <a:t>The OPERA detector         </a:t>
            </a:r>
            <a:r>
              <a:rPr lang="en-US" altLang="ja-JP" sz="2400" dirty="0" smtClean="0">
                <a:solidFill>
                  <a:prstClr val="white"/>
                </a:solidFill>
              </a:rPr>
              <a:t>(1400m underground of Gran </a:t>
            </a:r>
            <a:r>
              <a:rPr lang="en-US" altLang="ja-JP" sz="2400" dirty="0" err="1" smtClean="0">
                <a:solidFill>
                  <a:prstClr val="white"/>
                </a:solidFill>
              </a:rPr>
              <a:t>Sasso</a:t>
            </a:r>
            <a:r>
              <a:rPr lang="en-US" altLang="ja-JP" sz="2400" dirty="0" smtClean="0">
                <a:solidFill>
                  <a:prstClr val="white"/>
                </a:solidFill>
              </a:rPr>
              <a:t>)</a:t>
            </a:r>
            <a:endParaRPr lang="ja-JP" altLang="en-US" sz="2400" dirty="0">
              <a:solidFill>
                <a:prstClr val="white"/>
              </a:solidFill>
            </a:endParaRPr>
          </a:p>
        </p:txBody>
      </p:sp>
      <p:sp>
        <p:nvSpPr>
          <p:cNvPr id="44047" name="Oval 15"/>
          <p:cNvSpPr>
            <a:spLocks noChangeArrowheads="1"/>
          </p:cNvSpPr>
          <p:nvPr/>
        </p:nvSpPr>
        <p:spPr bwMode="auto">
          <a:xfrm>
            <a:off x="1676400" y="4953000"/>
            <a:ext cx="838200" cy="9144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4048" name="Line 16"/>
          <p:cNvSpPr>
            <a:spLocks noChangeShapeType="1"/>
          </p:cNvSpPr>
          <p:nvPr/>
        </p:nvSpPr>
        <p:spPr bwMode="auto">
          <a:xfrm flipH="1">
            <a:off x="1752600" y="5791200"/>
            <a:ext cx="15240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1431925" y="6116638"/>
            <a:ext cx="24600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rgbClr val="FF3300"/>
                </a:solidFill>
              </a:rPr>
              <a:t>A person with ECC</a:t>
            </a:r>
            <a:endParaRPr lang="ja-JP" altLang="en-US" sz="2400" dirty="0">
              <a:solidFill>
                <a:srgbClr val="FF3300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23528" y="1116033"/>
            <a:ext cx="8155759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en-US" altLang="ja-JP" sz="3200" b="1" dirty="0" smtClean="0">
                <a:solidFill>
                  <a:prstClr val="white"/>
                </a:solidFill>
              </a:rPr>
              <a:t>Hybrid of ECCx150,000 </a:t>
            </a:r>
            <a:r>
              <a:rPr lang="en-US" altLang="ja-JP" sz="3200" b="1" dirty="0">
                <a:solidFill>
                  <a:prstClr val="white"/>
                </a:solidFill>
              </a:rPr>
              <a:t>&amp;</a:t>
            </a:r>
            <a:r>
              <a:rPr lang="en-US" altLang="ja-JP" sz="3200" b="1" dirty="0" smtClean="0">
                <a:solidFill>
                  <a:prstClr val="white"/>
                </a:solidFill>
              </a:rPr>
              <a:t> Electronic detectors.</a:t>
            </a:r>
            <a:endParaRPr lang="en-US" altLang="ja-JP" sz="3200" b="1" dirty="0">
              <a:solidFill>
                <a:prstClr val="white"/>
              </a:solidFill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-36512" y="620688"/>
            <a:ext cx="8377743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en-US" altLang="ja-JP" sz="3200" b="1" dirty="0" smtClean="0">
                <a:solidFill>
                  <a:prstClr val="white"/>
                </a:solidFill>
              </a:rPr>
              <a:t>1.25 </a:t>
            </a:r>
            <a:r>
              <a:rPr lang="en-US" altLang="ja-JP" sz="3200" b="1" dirty="0" err="1" smtClean="0">
                <a:solidFill>
                  <a:prstClr val="white"/>
                </a:solidFill>
              </a:rPr>
              <a:t>kton</a:t>
            </a:r>
            <a:r>
              <a:rPr lang="en-US" altLang="ja-JP" sz="3200" b="1" dirty="0" smtClean="0">
                <a:solidFill>
                  <a:prstClr val="white"/>
                </a:solidFill>
              </a:rPr>
              <a:t> detector with micrometric resolution.</a:t>
            </a:r>
            <a:endParaRPr lang="en-US" altLang="ja-JP" sz="3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43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新しいプレゼンテーション">
  <a:themeElements>
    <a:clrScheme name="新しい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新しいプレゼンテーショ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ts val="600"/>
          </a:spcAft>
          <a:buClrTx/>
          <a:buSzTx/>
          <a:buFont typeface="Arial" pitchFamily="34" charset="0"/>
          <a:buChar char="•"/>
          <a:tabLst/>
          <a:defRPr kumimoji="0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ts val="600"/>
          </a:spcAft>
          <a:buClrTx/>
          <a:buSzTx/>
          <a:buFont typeface="Arial" pitchFamily="34" charset="0"/>
          <a:buChar char="•"/>
          <a:tabLst/>
          <a:defRPr kumimoji="0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7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5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5586</TotalTime>
  <Words>2900</Words>
  <Application>Microsoft Office PowerPoint</Application>
  <PresentationFormat>画面に合わせる (4:3)</PresentationFormat>
  <Paragraphs>851</Paragraphs>
  <Slides>56</Slides>
  <Notes>18</Notes>
  <HiddenSlides>0</HiddenSlides>
  <MMClips>0</MMClips>
  <ScaleCrop>false</ScaleCrop>
  <HeadingPairs>
    <vt:vector size="6" baseType="variant">
      <vt:variant>
        <vt:lpstr>テーマ</vt:lpstr>
      </vt:variant>
      <vt:variant>
        <vt:i4>13</vt:i4>
      </vt:variant>
      <vt:variant>
        <vt:lpstr>埋め込まれた OLE サーバー</vt:lpstr>
      </vt:variant>
      <vt:variant>
        <vt:i4>4</vt:i4>
      </vt:variant>
      <vt:variant>
        <vt:lpstr>スライド タイトル</vt:lpstr>
      </vt:variant>
      <vt:variant>
        <vt:i4>56</vt:i4>
      </vt:variant>
    </vt:vector>
  </HeadingPairs>
  <TitlesOfParts>
    <vt:vector size="73" baseType="lpstr">
      <vt:lpstr>Office テーマ</vt:lpstr>
      <vt:lpstr>1_Office テーマ</vt:lpstr>
      <vt:lpstr>2_Office テーマ</vt:lpstr>
      <vt:lpstr>3_Office テーマ</vt:lpstr>
      <vt:lpstr>4_Office テーマ</vt:lpstr>
      <vt:lpstr>6_Office テーマ</vt:lpstr>
      <vt:lpstr>1_Tema di Office</vt:lpstr>
      <vt:lpstr>5_Office テーマ</vt:lpstr>
      <vt:lpstr>1_Edge</vt:lpstr>
      <vt:lpstr>新しいプレゼンテーション</vt:lpstr>
      <vt:lpstr>Office ​​テーマ</vt:lpstr>
      <vt:lpstr>7_Office テーマ</vt:lpstr>
      <vt:lpstr>標準デザイン</vt:lpstr>
      <vt:lpstr>Microsoft 数式 3.0</vt:lpstr>
      <vt:lpstr>MSPhotoEd.3</vt:lpstr>
      <vt:lpstr>数式</vt:lpstr>
      <vt:lpstr>ビットマップ イメージ</vt:lpstr>
      <vt:lpstr>PowerPoint プレゼンテーション</vt:lpstr>
      <vt:lpstr>The OPERA Collaboration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Event analysis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BG2 : Muon Large Angle Scattering</vt:lpstr>
      <vt:lpstr>ne detection in ECC </vt:lpstr>
      <vt:lpstr>PowerPoint プレゼンテーション</vt:lpstr>
      <vt:lpstr>Analysis of 2008-2009 data sample</vt:lpstr>
      <vt:lpstr>OPERA nm-&gt;ne oscillation results</vt:lpstr>
      <vt:lpstr>OPERA nm-&gt;ne oscillation results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</dc:creator>
  <cp:lastModifiedBy>n</cp:lastModifiedBy>
  <cp:revision>292</cp:revision>
  <cp:lastPrinted>2013-11-03T06:59:52Z</cp:lastPrinted>
  <dcterms:created xsi:type="dcterms:W3CDTF">2013-10-06T13:57:30Z</dcterms:created>
  <dcterms:modified xsi:type="dcterms:W3CDTF">2013-11-12T01:24:56Z</dcterms:modified>
</cp:coreProperties>
</file>