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x-none" smtClean="0"/>
              <a:t>Cliquez pour modifier les styles du texte du masque</a:t>
            </a:r>
          </a:p>
          <a:p>
            <a:pPr lvl="1" eaLnBrk="1" latinLnBrk="0" hangingPunct="1"/>
            <a:r>
              <a:rPr lang="x-none" smtClean="0"/>
              <a:t>Deuxième niveau</a:t>
            </a:r>
          </a:p>
          <a:p>
            <a:pPr lvl="2" eaLnBrk="1" latinLnBrk="0" hangingPunct="1"/>
            <a:r>
              <a:rPr lang="x-none" smtClean="0"/>
              <a:t>Troisième niveau</a:t>
            </a:r>
          </a:p>
          <a:p>
            <a:pPr lvl="3" eaLnBrk="1" latinLnBrk="0" hangingPunct="1"/>
            <a:r>
              <a:rPr lang="x-none" smtClean="0"/>
              <a:t>Quatrième niveau</a:t>
            </a:r>
          </a:p>
          <a:p>
            <a:pPr lvl="4" eaLnBrk="1" latinLnBrk="0" hangingPunct="1"/>
            <a:r>
              <a:rPr lang="x-none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r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</p:txBody>
      </p:sp>
      <p:grpSp>
        <p:nvGrpSpPr>
          <p:cNvPr id="14" name="Grouper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x-none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Cliquez pour modifier les styles du texte du masque</a:t>
            </a:r>
          </a:p>
          <a:p>
            <a:pPr lvl="1" eaLnBrk="1" latinLnBrk="0" hangingPunct="1"/>
            <a:r>
              <a:rPr kumimoji="0" lang="x-none" smtClean="0"/>
              <a:t>Deuxième niveau</a:t>
            </a:r>
          </a:p>
          <a:p>
            <a:pPr lvl="2" eaLnBrk="1" latinLnBrk="0" hangingPunct="1"/>
            <a:r>
              <a:rPr kumimoji="0" lang="x-none" smtClean="0"/>
              <a:t>Troisième niveau</a:t>
            </a:r>
          </a:p>
          <a:p>
            <a:pPr lvl="3" eaLnBrk="1" latinLnBrk="0" hangingPunct="1"/>
            <a:r>
              <a:rPr kumimoji="0" lang="x-none" smtClean="0"/>
              <a:t>Quatrième niveau</a:t>
            </a:r>
          </a:p>
          <a:p>
            <a:pPr lvl="4" eaLnBrk="1" latinLnBrk="0" hangingPunct="1"/>
            <a:r>
              <a:rPr kumimoji="0" lang="x-none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D9114007-4030-0D46-B97D-1377E4C770E5}" type="datetimeFigureOut">
              <a:rPr lang="fr-FR" smtClean="0"/>
              <a:t>12/11/13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8DB86D-A9D1-DD44-B70C-D3FE6F667323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2080260"/>
            <a:ext cx="7772400" cy="1508760"/>
          </a:xfrm>
        </p:spPr>
        <p:txBody>
          <a:bodyPr>
            <a:noAutofit/>
          </a:bodyPr>
          <a:lstStyle/>
          <a:p>
            <a:pPr algn="ctr"/>
            <a:r>
              <a:rPr lang="fr-FR" sz="6600" dirty="0" err="1" smtClean="0">
                <a:latin typeface="Cambria"/>
                <a:cs typeface="Cambria"/>
              </a:rPr>
              <a:t>ΝΝΝ</a:t>
            </a:r>
            <a:r>
              <a:rPr lang="fr-FR" sz="6600" dirty="0" smtClean="0">
                <a:latin typeface="Cambria"/>
                <a:cs typeface="Cambria"/>
              </a:rPr>
              <a:t> </a:t>
            </a:r>
            <a:r>
              <a:rPr lang="fr-FR" sz="6600" dirty="0" smtClean="0">
                <a:latin typeface="Cambria"/>
                <a:cs typeface="Cambria"/>
              </a:rPr>
              <a:t>2014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83560"/>
            <a:ext cx="8382000" cy="4572000"/>
          </a:xfrm>
        </p:spPr>
        <p:txBody>
          <a:bodyPr/>
          <a:lstStyle/>
          <a:p>
            <a:r>
              <a:rPr lang="en-GB" dirty="0" smtClean="0">
                <a:latin typeface="Cambria"/>
                <a:cs typeface="Cambria"/>
              </a:rPr>
              <a:t>Most of you think that the NNN locations are chosen at random.</a:t>
            </a:r>
          </a:p>
          <a:p>
            <a:r>
              <a:rPr lang="en-GB" dirty="0" smtClean="0">
                <a:latin typeface="Cambria"/>
                <a:cs typeface="Cambria"/>
              </a:rPr>
              <a:t>You are wrong. </a:t>
            </a:r>
          </a:p>
          <a:p>
            <a:r>
              <a:rPr lang="en-GB" dirty="0" smtClean="0">
                <a:latin typeface="Cambria"/>
                <a:cs typeface="Cambria"/>
              </a:rPr>
              <a:t>There is a mystic symbolism in the places chosen</a:t>
            </a:r>
          </a:p>
          <a:p>
            <a:r>
              <a:rPr lang="en-GB" dirty="0" smtClean="0">
                <a:latin typeface="Cambria"/>
                <a:cs typeface="Cambria"/>
              </a:rPr>
              <a:t>Let me prove it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mbria"/>
                <a:cs typeface="Cambria"/>
              </a:rPr>
              <a:t>In 2012, we buried hints of CPT violation at </a:t>
            </a:r>
            <a:r>
              <a:rPr lang="en-GB" sz="2800" dirty="0" err="1" smtClean="0">
                <a:latin typeface="Cambria"/>
                <a:cs typeface="Cambria"/>
              </a:rPr>
              <a:t>Fermilab</a:t>
            </a:r>
            <a:endParaRPr lang="en-GB" sz="2800" dirty="0">
              <a:latin typeface="Cambria"/>
              <a:cs typeface="Cambria"/>
            </a:endParaRPr>
          </a:p>
        </p:txBody>
      </p:sp>
      <p:pic>
        <p:nvPicPr>
          <p:cNvPr id="4" name="Image 3" descr="images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8471"/>
            <a:ext cx="3752850" cy="5639529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5819775" y="3505200"/>
            <a:ext cx="1504950" cy="10668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 rot="5400000">
            <a:off x="5819775" y="3286125"/>
            <a:ext cx="1504950" cy="150495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543800" y="3505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Perfect mirror </a:t>
            </a:r>
          </a:p>
          <a:p>
            <a:r>
              <a:rPr lang="en-GB" dirty="0" smtClean="0">
                <a:latin typeface="Cambria"/>
                <a:cs typeface="Cambria"/>
              </a:rPr>
              <a:t>symmetry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33800" y="4006245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 smtClean="0">
                <a:latin typeface="Ayuthaya"/>
                <a:cs typeface="Ayuthaya"/>
              </a:rPr>
              <a:t>ν</a:t>
            </a:r>
            <a:endParaRPr lang="fr-FR" sz="9600" dirty="0">
              <a:latin typeface="Ayuthaya"/>
              <a:cs typeface="Ayuthaya"/>
            </a:endParaRPr>
          </a:p>
        </p:txBody>
      </p:sp>
      <p:sp>
        <p:nvSpPr>
          <p:cNvPr id="10" name="ZoneTexte 9"/>
          <p:cNvSpPr txBox="1"/>
          <p:nvPr/>
        </p:nvSpPr>
        <p:spPr>
          <a:xfrm rot="10800000">
            <a:off x="3505200" y="2501295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 smtClean="0">
                <a:latin typeface="Ayuthaya"/>
                <a:cs typeface="Ayuthaya"/>
              </a:rPr>
              <a:t>ν</a:t>
            </a:r>
            <a:endParaRPr lang="fr-FR" sz="9600" dirty="0">
              <a:latin typeface="Ayuthaya"/>
              <a:cs typeface="Ayuthay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19400" y="5657671"/>
            <a:ext cx="390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Wilson had the presentiment that </a:t>
            </a:r>
            <a:r>
              <a:rPr lang="en-GB" dirty="0" err="1" smtClean="0"/>
              <a:t>Fermilab</a:t>
            </a:r>
            <a:r>
              <a:rPr lang="en-GB" dirty="0" smtClean="0"/>
              <a:t>  will become important for neutrino physics,  when he designed the High Rise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mbria"/>
                <a:cs typeface="Cambria"/>
              </a:rPr>
              <a:t>It is only natural that we continued in  Japan in 2013, where the neutrino is part of the daily experience </a:t>
            </a:r>
            <a:br>
              <a:rPr lang="en-GB" sz="2800" dirty="0" smtClean="0">
                <a:latin typeface="Cambria"/>
                <a:cs typeface="Cambria"/>
              </a:rPr>
            </a:br>
            <a:endParaRPr lang="en-GB" sz="2800" dirty="0">
              <a:latin typeface="Cambria"/>
              <a:cs typeface="Cambria"/>
            </a:endParaRPr>
          </a:p>
        </p:txBody>
      </p:sp>
      <p:pic>
        <p:nvPicPr>
          <p:cNvPr id="12" name="Image 11" descr="C9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5321300" cy="34070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757457">
            <a:off x="3036669" y="33701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 err="1" smtClean="0">
                <a:latin typeface="Ayuthaya"/>
                <a:cs typeface="Ayuthaya"/>
              </a:rPr>
              <a:t>ν</a:t>
            </a:r>
            <a:endParaRPr lang="fr-FR" sz="9600" dirty="0">
              <a:latin typeface="Ayuthaya"/>
              <a:cs typeface="Ayuthaya"/>
            </a:endParaRPr>
          </a:p>
        </p:txBody>
      </p:sp>
      <p:pic>
        <p:nvPicPr>
          <p:cNvPr id="14" name="Image 13" descr="imageshidden_hierracrc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6084405" cy="40710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14400" y="6211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In fact the flavour composition (mixing angles) of neutrinos was known here till time immemorial, encoded in the sushi sticks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16" name="Flèche vers la droite 15"/>
          <p:cNvSpPr/>
          <p:nvPr/>
        </p:nvSpPr>
        <p:spPr>
          <a:xfrm rot="18176218" flipV="1">
            <a:off x="5419017" y="5682166"/>
            <a:ext cx="1274832" cy="1693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flipH="1">
            <a:off x="7467597" y="1731185"/>
            <a:ext cx="15240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dirty="0" smtClean="0">
                <a:latin typeface="Cambria"/>
                <a:cs typeface="Cambria"/>
              </a:rPr>
              <a:t>Remember the Zen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principle  of </a:t>
            </a:r>
            <a:r>
              <a:rPr lang="en-GB" dirty="0" err="1" smtClean="0">
                <a:latin typeface="Cambria"/>
                <a:cs typeface="Cambria"/>
              </a:rPr>
              <a:t>Haim</a:t>
            </a:r>
            <a:r>
              <a:rPr lang="en-GB" dirty="0" smtClean="0">
                <a:latin typeface="Cambria"/>
                <a:cs typeface="Cambria"/>
              </a:rPr>
              <a:t> </a:t>
            </a:r>
            <a:r>
              <a:rPr lang="en-GB" dirty="0" err="1" smtClean="0">
                <a:latin typeface="Cambria"/>
                <a:cs typeface="Cambria"/>
              </a:rPr>
              <a:t>Harari</a:t>
            </a:r>
            <a:r>
              <a:rPr lang="en-GB" dirty="0" smtClean="0">
                <a:latin typeface="Cambria"/>
                <a:cs typeface="Cambria"/>
              </a:rPr>
              <a:t>: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“Neutrino physics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is the art of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learning a lot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of things by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observing </a:t>
            </a:r>
          </a:p>
          <a:p>
            <a:pPr marL="0" lvl="2"/>
            <a:r>
              <a:rPr lang="en-GB" dirty="0" smtClean="0">
                <a:latin typeface="Cambria"/>
                <a:cs typeface="Cambria"/>
              </a:rPr>
              <a:t>nothing” </a:t>
            </a:r>
            <a:endParaRPr lang="en-GB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mbria"/>
                <a:cs typeface="Cambria"/>
              </a:rPr>
              <a:t>We invite you in 2014 to Paris, where we hope to explore further the hints of inverted mass hierarchy </a:t>
            </a:r>
            <a:br>
              <a:rPr lang="en-GB" sz="2800" dirty="0" smtClean="0">
                <a:latin typeface="Cambria"/>
                <a:cs typeface="Cambria"/>
              </a:rPr>
            </a:br>
            <a:endParaRPr lang="en-GB" sz="2800" dirty="0"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7467597" y="1731185"/>
            <a:ext cx="152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dirty="0" smtClean="0">
                <a:latin typeface="Cambria"/>
                <a:cs typeface="Cambria"/>
              </a:rPr>
              <a:t> </a:t>
            </a:r>
            <a:endParaRPr lang="en-GB" dirty="0">
              <a:latin typeface="Cambria"/>
              <a:cs typeface="Cambria"/>
            </a:endParaRPr>
          </a:p>
        </p:txBody>
      </p:sp>
      <p:pic>
        <p:nvPicPr>
          <p:cNvPr id="9" name="Image 8" descr="jg9a28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731185"/>
            <a:ext cx="4445000" cy="3530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1315687"/>
            <a:ext cx="141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dirty="0" err="1" smtClean="0">
                <a:solidFill>
                  <a:srgbClr val="FFFF00"/>
                </a:solidFill>
                <a:latin typeface="Ayuthaya"/>
                <a:cs typeface="Ayuthaya"/>
              </a:rPr>
              <a:t>ν</a:t>
            </a:r>
            <a:endParaRPr lang="fr-FR" sz="9600" dirty="0">
              <a:solidFill>
                <a:srgbClr val="FFFF00"/>
              </a:solidFill>
              <a:latin typeface="Ayuthaya"/>
              <a:cs typeface="Ayuthay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19200" y="5486400"/>
            <a:ext cx="701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NNN2014  Paris,  4-6 November 2014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Astroparticle</a:t>
            </a:r>
            <a:r>
              <a:rPr lang="en-GB" sz="2400" dirty="0" smtClean="0"/>
              <a:t> Physics and Cosmology laboratory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r="http://schemas.openxmlformats.org/officeDocument/2006/relationships" xmlns:lc="http://schemas.openxmlformats.org/drawingml/2006/lockedCanvas" xmlns:a="http://schemas.openxmlformats.org/drawingml/2006/main" xmlns="" val="0"/>
              </a:ext>
            </a:extLst>
          </a:blip>
          <a:srcRect t="4546"/>
          <a:stretch>
            <a:fillRect/>
          </a:stretch>
        </p:blipFill>
        <p:spPr bwMode="auto">
          <a:xfrm>
            <a:off x="7835504" y="280670"/>
            <a:ext cx="7858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9600" y="28067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ambria"/>
                <a:cs typeface="Cambria"/>
              </a:rPr>
              <a:t>Astroparticle</a:t>
            </a:r>
            <a:r>
              <a:rPr lang="en-GB" dirty="0" smtClean="0">
                <a:latin typeface="Cambria"/>
                <a:cs typeface="Cambria"/>
              </a:rPr>
              <a:t> Physics and Cosmology Laboratory </a:t>
            </a:r>
          </a:p>
          <a:p>
            <a:r>
              <a:rPr lang="en-GB" dirty="0" smtClean="0">
                <a:latin typeface="Cambria"/>
                <a:cs typeface="Cambria"/>
              </a:rPr>
              <a:t>(interdisciplinary laboratory inaugurated  in 2005)</a:t>
            </a:r>
          </a:p>
          <a:p>
            <a:endParaRPr lang="en-GB" dirty="0" smtClean="0">
              <a:latin typeface="Cambria"/>
              <a:cs typeface="Cambria"/>
            </a:endParaRPr>
          </a:p>
          <a:p>
            <a:r>
              <a:rPr lang="en-GB" dirty="0" smtClean="0">
                <a:latin typeface="Cambria"/>
                <a:cs typeface="Cambria"/>
              </a:rPr>
              <a:t>250 researchers and engineers working on 3 themes: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Neutrino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High Energy Universe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Cosmology and gravitation</a:t>
            </a:r>
          </a:p>
          <a:p>
            <a:pPr>
              <a:buFont typeface="Arial"/>
              <a:buChar char="•"/>
            </a:pPr>
            <a:endParaRPr lang="en-GB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Transversal activities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Theory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 R&amp;D 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 </a:t>
            </a:r>
            <a:r>
              <a:rPr lang="en-GB" dirty="0" err="1" smtClean="0">
                <a:latin typeface="Cambria"/>
                <a:cs typeface="Cambria"/>
              </a:rPr>
              <a:t>Algorithmics</a:t>
            </a:r>
            <a:r>
              <a:rPr lang="en-GB" dirty="0">
                <a:latin typeface="Cambria"/>
                <a:cs typeface="Cambria"/>
              </a:rPr>
              <a:t>/</a:t>
            </a:r>
            <a:r>
              <a:rPr lang="en-GB" dirty="0" smtClean="0">
                <a:latin typeface="Cambria"/>
                <a:cs typeface="Cambria"/>
              </a:rPr>
              <a:t> Computing </a:t>
            </a:r>
            <a:r>
              <a:rPr lang="en-GB" dirty="0" err="1">
                <a:latin typeface="Cambria"/>
                <a:cs typeface="Cambria"/>
              </a:rPr>
              <a:t>C</a:t>
            </a:r>
            <a:r>
              <a:rPr lang="en-GB" dirty="0" err="1" smtClean="0">
                <a:latin typeface="Cambria"/>
                <a:cs typeface="Cambria"/>
              </a:rPr>
              <a:t>enter</a:t>
            </a:r>
            <a:r>
              <a:rPr lang="en-GB" dirty="0" smtClean="0">
                <a:latin typeface="Cambria"/>
                <a:cs typeface="Cambria"/>
              </a:rPr>
              <a:t> </a:t>
            </a:r>
            <a:endParaRPr lang="en-GB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0"/>
            <a:ext cx="9144000" cy="686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498"/>
            <a:ext cx="9447364" cy="717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" y="777765"/>
            <a:ext cx="3886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Venue in central Paris</a:t>
            </a:r>
          </a:p>
          <a:p>
            <a:r>
              <a:rPr lang="en-GB" dirty="0" smtClean="0"/>
              <a:t>Amphitheatre Buffon</a:t>
            </a:r>
          </a:p>
          <a:p>
            <a:r>
              <a:rPr lang="en-GB" dirty="0" smtClean="0"/>
              <a:t>Mo </a:t>
            </a:r>
            <a:r>
              <a:rPr lang="en-GB" dirty="0" err="1" smtClean="0"/>
              <a:t>Bibliothèque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will experiment a new scheme for NNN in accordance with the NNN committee</a:t>
            </a:r>
          </a:p>
          <a:p>
            <a:endParaRPr lang="en-GB" dirty="0" smtClean="0"/>
          </a:p>
          <a:p>
            <a:pPr marL="342900" indent="-342900">
              <a:buAutoNum type="alphaUcParenR"/>
            </a:pPr>
            <a:r>
              <a:rPr lang="en-GB" dirty="0" smtClean="0"/>
              <a:t>3 full days</a:t>
            </a:r>
          </a:p>
          <a:p>
            <a:pPr marL="342900" indent="-342900">
              <a:buAutoNum type="alphaUcParenR"/>
            </a:pPr>
            <a:r>
              <a:rPr lang="en-GB" dirty="0" smtClean="0"/>
              <a:t>Less reviews of current neutrino experiments and more discussion of common topics of the future NNN detectors  (e.g. methods of analysis, R&amp;D, liquid argon, </a:t>
            </a:r>
            <a:r>
              <a:rPr lang="en-GB" dirty="0" err="1" smtClean="0"/>
              <a:t>photodetectors</a:t>
            </a:r>
            <a:r>
              <a:rPr lang="en-GB" dirty="0" smtClean="0"/>
              <a:t>, acquisition etc) and theory …</a:t>
            </a:r>
          </a:p>
          <a:p>
            <a:pPr marL="342900" indent="-342900">
              <a:buAutoNum type="alphaUcParenR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2667000" cy="2667000"/>
          </a:xfrm>
          <a:prstGeom prst="rect">
            <a:avLst/>
          </a:prstGeom>
        </p:spPr>
      </p:pic>
      <p:pic>
        <p:nvPicPr>
          <p:cNvPr id="6" name="Image 5" descr="buff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572000"/>
            <a:ext cx="3051928" cy="2286000"/>
          </a:xfrm>
          <a:prstGeom prst="rect">
            <a:avLst/>
          </a:prstGeom>
        </p:spPr>
      </p:pic>
      <p:pic>
        <p:nvPicPr>
          <p:cNvPr id="4" name="Image 3" descr="buffo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77765"/>
            <a:ext cx="4800600" cy="364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Métro.thmx</Template>
  <TotalTime>133</TotalTime>
  <Words>281</Words>
  <Application>Microsoft Macintosh PowerPoint</Application>
  <PresentationFormat>Présentation à l'écran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Métro</vt:lpstr>
      <vt:lpstr> </vt:lpstr>
      <vt:lpstr>Diapositive 2</vt:lpstr>
      <vt:lpstr>In 2012, we buried hints of CPT violation at Fermilab</vt:lpstr>
      <vt:lpstr>It is only natural that we continued in  Japan in 2013, where the neutrino is part of the daily experience  </vt:lpstr>
      <vt:lpstr>We invite you in 2014 to Paris, where we hope to explore further the hints of inverted mass hierarchy  </vt:lpstr>
      <vt:lpstr>Diapositive 6</vt:lpstr>
      <vt:lpstr>Diapositive 7</vt:lpstr>
      <vt:lpstr>Diapositive 8</vt:lpstr>
      <vt:lpstr>Diapositive 9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CNRS</dc:creator>
  <cp:lastModifiedBy>CNRS</cp:lastModifiedBy>
  <cp:revision>20</cp:revision>
  <dcterms:created xsi:type="dcterms:W3CDTF">2013-11-11T22:38:43Z</dcterms:created>
  <dcterms:modified xsi:type="dcterms:W3CDTF">2013-11-12T00:52:13Z</dcterms:modified>
</cp:coreProperties>
</file>